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753" r:id="rId3"/>
    <p:sldId id="3739" r:id="rId4"/>
    <p:sldId id="3802" r:id="rId5"/>
    <p:sldId id="3761" r:id="rId6"/>
    <p:sldId id="3767" r:id="rId7"/>
    <p:sldId id="3713" r:id="rId8"/>
    <p:sldId id="3752" r:id="rId9"/>
    <p:sldId id="3782" r:id="rId10"/>
    <p:sldId id="3788" r:id="rId11"/>
    <p:sldId id="3780" r:id="rId12"/>
    <p:sldId id="3769" r:id="rId13"/>
    <p:sldId id="3774" r:id="rId14"/>
    <p:sldId id="3770" r:id="rId15"/>
    <p:sldId id="3772" r:id="rId16"/>
    <p:sldId id="3784" r:id="rId17"/>
    <p:sldId id="3804" r:id="rId18"/>
    <p:sldId id="352" r:id="rId19"/>
    <p:sldId id="3787" r:id="rId20"/>
    <p:sldId id="3805" r:id="rId21"/>
    <p:sldId id="3806" r:id="rId22"/>
    <p:sldId id="3778" r:id="rId23"/>
    <p:sldId id="3745" r:id="rId24"/>
    <p:sldId id="3750" r:id="rId25"/>
    <p:sldId id="3786" r:id="rId26"/>
    <p:sldId id="3754" r:id="rId27"/>
    <p:sldId id="363" r:id="rId28"/>
    <p:sldId id="371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294BF1A-A976-4240-860C-3123FDFE6880}">
          <p14:sldIdLst>
            <p14:sldId id="257"/>
            <p14:sldId id="3753"/>
            <p14:sldId id="3739"/>
            <p14:sldId id="3802"/>
            <p14:sldId id="3761"/>
            <p14:sldId id="3767"/>
            <p14:sldId id="3713"/>
            <p14:sldId id="3752"/>
            <p14:sldId id="3782"/>
            <p14:sldId id="3788"/>
            <p14:sldId id="3780"/>
            <p14:sldId id="3769"/>
            <p14:sldId id="3774"/>
            <p14:sldId id="3770"/>
            <p14:sldId id="3772"/>
            <p14:sldId id="3784"/>
            <p14:sldId id="3804"/>
            <p14:sldId id="352"/>
            <p14:sldId id="3787"/>
            <p14:sldId id="3805"/>
            <p14:sldId id="3806"/>
            <p14:sldId id="3778"/>
            <p14:sldId id="3745"/>
            <p14:sldId id="3750"/>
          </p14:sldIdLst>
        </p14:section>
        <p14:section name="无标题节" id="{32184DCA-958A-43C4-BBBD-4FC4C8AB8E5C}">
          <p14:sldIdLst>
            <p14:sldId id="3786"/>
            <p14:sldId id="3754"/>
            <p14:sldId id="363"/>
            <p14:sldId id="37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0000"/>
    <a:srgbClr val="FFFF00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25FFC-0E54-409F-A728-081C866BF7C9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E057E-14A0-4544-8861-4D3A939FE1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10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dd306a428addd24cfee6a60584e8cd107c684c6b37934c4b2b2aefc94cdb668dJmltdHM9MTc0MzQ2NTYwMA&amp;ptn=3&amp;ver=2&amp;hsh=4&amp;fclid=15652bd6-46e6-6374-3cbd-3fa947c86236&amp;u=a1aHR0cHM6Ly9tdW9uc291cmNlcy5vcmcvYWJvdXQtbXVvbnMv&amp;ntb=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E4853-3523-4D5F-9F52-0839C22A6BD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868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5B378-3FB9-A698-8609-0CB6CD4B8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E9CDF764-D2F4-EEE8-C871-E8920061FA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7D3BDAD7-73D9-1185-F255-FB351EC5D1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4FE45608-C5EA-79E5-B800-910D53C12C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D0DFA2A-9821-4E5B-B1FF-F8FAF6CB9FF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795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A27B6-A160-75CB-84DE-38A6FC002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4C3E4FBD-D6B3-A99E-E80F-A119EC073A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046964B0-70BC-A29F-50FF-068D873EE6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79040455-99FC-D8A3-476E-743915547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D0DFA2A-9821-4E5B-B1FF-F8FAF6CB9FF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6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D0DFA2A-9821-4E5B-B1FF-F8FAF6CB9FF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079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08D6F-B4F5-E6F3-EBEA-9BE95B742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0511D35B-0905-4F52-8A80-C735A89D99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71907981-28E0-6AE6-783B-F0E1B28F77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F78A6334-59B7-086E-5B1C-D1FAFEE552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D0DFA2A-9821-4E5B-B1FF-F8FAF6CB9FF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345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D0DCB-FDD5-6DED-120D-BDC2CDBD2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13B27AB4-D0E2-DFFE-67E1-F3E26930D3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02F6AAD8-EEA4-3A5A-1ED5-0D5C3BB9CE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FC1EACBB-4FC3-6ECD-07BF-F9BBF28FDC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D0DFA2A-9821-4E5B-B1FF-F8FAF6CB9FF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603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9A08A-D013-A658-50A6-0CB9067D5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9151715D-5C10-2502-7A09-6454E786D1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B3BF01A1-55C7-8E22-D3CC-AD7289072E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D4429ED3-6945-B11B-302B-CF5E694DC7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D0DFA2A-9821-4E5B-B1FF-F8FAF6CB9FF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758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57265-9F26-4A11-875C-D2F3C751A2A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27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second is the accelerator based muon generation.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projectiles can be proton, heavy ion and electron.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altLang="zh-CN" sz="1800" b="1" u="sng" kern="100" dirty="0">
                <a:solidFill>
                  <a:srgbClr val="467886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hlinkClick r:id="rId3"/>
              </a:rPr>
              <a:t>Muon beams</a:t>
            </a:r>
            <a:r>
              <a:rPr lang="en-US" altLang="zh-CN" sz="1800" u="sng" kern="100" dirty="0">
                <a:solidFill>
                  <a:srgbClr val="467886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hlinkClick r:id="rId3"/>
              </a:rPr>
              <a:t>: These can be formed from </a:t>
            </a:r>
            <a:r>
              <a:rPr lang="en-US" altLang="zh-CN" sz="1800" u="sng" kern="100" dirty="0" err="1">
                <a:solidFill>
                  <a:srgbClr val="467886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hlinkClick r:id="rId3"/>
              </a:rPr>
              <a:t>pions</a:t>
            </a:r>
            <a:r>
              <a:rPr lang="en-US" altLang="zh-CN" sz="1800" u="sng" kern="100" dirty="0">
                <a:solidFill>
                  <a:srgbClr val="467886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hlinkClick r:id="rId3"/>
              </a:rPr>
              <a:t> decaying 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Muon can also be produced by the photon-pair-production process, which is also named as Bethe-Heitler process.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/>
          </a:p>
          <a:p>
            <a:r>
              <a:rPr lang="en-US" altLang="zh-CN" dirty="0"/>
              <a:t>pulsed mode or continuous beam (DC) mode</a:t>
            </a:r>
          </a:p>
          <a:p>
            <a:endParaRPr lang="en-US" altLang="zh-CN" dirty="0"/>
          </a:p>
          <a:p>
            <a:r>
              <a:rPr lang="en-US" altLang="zh-CN" dirty="0"/>
              <a:t>Osaka University to generate the most intense direct-current (DC) muon beam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57265-9F26-4A11-875C-D2F3C751A2A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881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FC186-9828-0DFB-0E94-4E1D560E4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0A93C6C2-73EA-84F3-F4F3-E212BEB91A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92B1152D-2154-0C97-0F17-E34F0AEF44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2874F2A7-339F-37DD-F3B9-CFA6309617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D0DFA2A-9821-4E5B-B1FF-F8FAF6CB9FF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971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E229C-CC4C-DC1E-90D5-A5F294E86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B074A112-B7B8-1272-2044-923BDC9DA7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A7415596-CAEC-BBFD-6941-9F9B0D24A6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65CBEA10-C1AB-FBB3-E008-C32AAA4778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D0DFA2A-9821-4E5B-B1FF-F8FAF6CB9FF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672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14636-1838-1C82-892F-59B834EEA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1F8DD486-6B74-35A0-1C30-444D953798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55641AAD-512D-2A4F-398E-BF242B519B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568163E6-BCC6-87A3-9EB9-DA8FC805AD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D0DFA2A-9821-4E5B-B1FF-F8FAF6CB9FF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973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D0DFA2A-9821-4E5B-B1FF-F8FAF6CB9FF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399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D0DFA2A-9821-4E5B-B1FF-F8FAF6CB9FF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938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D0DFA2A-9821-4E5B-B1FF-F8FAF6CB9FF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82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9762F0-8AFD-E961-4C8D-CFA204766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EA31235-A918-B3A4-609F-24DC69FFA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0B7DEB-76E0-08D0-1531-7B00272E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F5A0-4D2C-412D-AF38-067C9977B061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A1742B-47EE-4BC9-18A9-3CB6803F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CEC9E0-5CD8-7107-3D05-2291AA40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01CF-8A49-46B9-80A5-04F81B2F6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70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C7E5E2-3A59-7D1F-7CA4-CBA3F82EA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31CBF4A-14E5-8CD2-0639-6B957CCF1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464650-795A-9C8A-E752-6671FB99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F5A0-4D2C-412D-AF38-067C9977B061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9DC112-69BF-FEAE-20CB-9269BDEA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9E79BD-447F-E7AE-8EEA-9DDB64F0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01CF-8A49-46B9-80A5-04F81B2F6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75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2EA84D-66EC-986C-1BB5-8C7247E83E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CA25AA4-E2FB-734D-1E05-CD39C39BC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CFA19D-8C72-774A-05E0-CD6634B8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F5A0-4D2C-412D-AF38-067C9977B061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F9E3CB-36BA-A7A3-D28F-B5F986B81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58D888-843D-647E-FA4B-36D31F03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01CF-8A49-46B9-80A5-04F81B2F6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16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5FD2CD-58DC-5B8D-CDD4-1E9F6B6C7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3E400B-2FA4-1CC9-E7BF-1B8FF8F74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1B21FB-7378-738D-F7B0-E03AADD3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F5A0-4D2C-412D-AF38-067C9977B061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C4F722-6063-5899-A11B-94D27AB03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2A609C-C132-8654-7D74-5C4573D9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01CF-8A49-46B9-80A5-04F81B2F6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20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852509-A818-A120-2D39-567841BB3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E3A78F-14FE-9B30-A7A2-2B81F006F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5523AB-0011-4B95-C05D-54DA41286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F5A0-4D2C-412D-AF38-067C9977B061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F28794-464B-C3D7-C4AB-5D722270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544A54-A561-17E6-BEFD-3D2935B6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01CF-8A49-46B9-80A5-04F81B2F6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46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5BBDA9-F18B-B2F8-9B05-D8349735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97DA75-7754-BEAD-21A2-6BAA2C451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80B3F8-DC99-B920-6A66-C2ADF07F5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0D3D7B-4B49-0F1B-B1EC-1B8824ED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F5A0-4D2C-412D-AF38-067C9977B061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0BA8BE3-9CA4-1D8B-EEB0-7DBB686E4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E50CC0-2726-400F-BE83-473E9EB88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01CF-8A49-46B9-80A5-04F81B2F6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48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F1769D-2D8D-4775-9430-D12C8D41D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66BF19-CFD9-EEB6-E558-E9876A131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4B3463-398D-944D-117F-245076D03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98F8A81-B42F-D559-4B4D-0DAAB2AFB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8B01A59-85A3-9291-0D31-530A6F502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43B3C2-BB11-77F0-D1B7-69FB2541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F5A0-4D2C-412D-AF38-067C9977B061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E30F92E-B5FE-41A9-3573-0923A51B3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DD6C698-E7BE-9F69-AC96-DB4AE92B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01CF-8A49-46B9-80A5-04F81B2F6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78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F9167A-AFC9-288C-3D5F-34450A46A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E6A195A-79FE-62E4-74EC-BD2DA072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F5A0-4D2C-412D-AF38-067C9977B061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DF1961-1241-28F7-EF0F-AB3328F6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7ABD96B-535D-5DE5-D5C9-1600EE01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01CF-8A49-46B9-80A5-04F81B2F6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02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580FE7B-3560-5519-EF7B-113B7AC2A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F5A0-4D2C-412D-AF38-067C9977B061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FD472BD-EBC9-D1FF-C388-CB0FB2604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FE01ED-5D06-CDA8-7209-151EAC18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01CF-8A49-46B9-80A5-04F81B2F6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C26A9C-9AD1-55E0-DACF-D2D4D2D7D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80CD7A-6335-AD19-5CA7-4DC45B746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E1E04E4-D559-F2E3-1505-24A793619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3C8D7B-9CEE-6BC1-C91E-36DF9D32B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F5A0-4D2C-412D-AF38-067C9977B061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2840C2-D08F-74B5-1AB4-840BE6A04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6321A8-8850-8735-D5C5-839E1A7A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01CF-8A49-46B9-80A5-04F81B2F6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54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A828F9-0FB2-8E2E-3148-EA2AAEA3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EA01CFE-E06E-893C-A23F-12AB36D62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026D53-D65A-A906-637D-B4B725B5C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E4754-9B33-7A91-2F2A-D34CF4A8A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F5A0-4D2C-412D-AF38-067C9977B061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D9DED9-D668-F7D0-8691-1553490B2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82CB69-A054-4505-4CB0-8D537102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01CF-8A49-46B9-80A5-04F81B2F6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96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E44A8B4-86BC-15D9-C6D2-DEE45099A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340A1C-735B-2DEE-9754-C42004332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8C0606-A9BF-B10A-16D0-1248368B7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32F5A0-4D2C-412D-AF38-067C9977B061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74602D-85C7-110B-D36A-8B5C35C5C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93F119-0637-7759-B68E-FF5006E6D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501CF-8A49-46B9-80A5-04F81B2F6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42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27.png"/><Relationship Id="rId5" Type="http://schemas.openxmlformats.org/officeDocument/2006/relationships/image" Target="../media/image16.png"/><Relationship Id="rId15" Type="http://schemas.openxmlformats.org/officeDocument/2006/relationships/image" Target="../media/image31.png"/><Relationship Id="rId10" Type="http://schemas.openxmlformats.org/officeDocument/2006/relationships/image" Target="../media/image21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.jpe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10" Type="http://schemas.openxmlformats.org/officeDocument/2006/relationships/image" Target="../media/image37.png"/><Relationship Id="rId4" Type="http://schemas.openxmlformats.org/officeDocument/2006/relationships/image" Target="../media/image67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44.png"/><Relationship Id="rId5" Type="http://schemas.openxmlformats.org/officeDocument/2006/relationships/image" Target="../media/image4.jpeg"/><Relationship Id="rId10" Type="http://schemas.openxmlformats.org/officeDocument/2006/relationships/image" Target="../media/image43.png"/><Relationship Id="rId4" Type="http://schemas.openxmlformats.org/officeDocument/2006/relationships/image" Target="../media/image74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52.png"/><Relationship Id="rId5" Type="http://schemas.openxmlformats.org/officeDocument/2006/relationships/image" Target="../media/image81.png"/><Relationship Id="rId10" Type="http://schemas.openxmlformats.org/officeDocument/2006/relationships/image" Target="../media/image51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3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59.png"/><Relationship Id="rId5" Type="http://schemas.openxmlformats.org/officeDocument/2006/relationships/image" Target="../media/image81.png"/><Relationship Id="rId10" Type="http://schemas.openxmlformats.org/officeDocument/2006/relationships/image" Target="../media/image58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2.png"/><Relationship Id="rId5" Type="http://schemas.openxmlformats.org/officeDocument/2006/relationships/image" Target="../media/image4.jpeg"/><Relationship Id="rId10" Type="http://schemas.openxmlformats.org/officeDocument/2006/relationships/image" Target="../media/image103.png"/><Relationship Id="rId4" Type="http://schemas.openxmlformats.org/officeDocument/2006/relationships/image" Target="../media/image88.png"/><Relationship Id="rId9" Type="http://schemas.openxmlformats.org/officeDocument/2006/relationships/image" Target="../media/image3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125"/>
            <a:ext cx="12204000" cy="38137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矩形 1"/>
          <p:cNvSpPr/>
          <p:nvPr/>
        </p:nvSpPr>
        <p:spPr>
          <a:xfrm>
            <a:off x="-9329" y="6708710"/>
            <a:ext cx="12200400" cy="14929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70691" y="2020994"/>
            <a:ext cx="1189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4800" b="1" dirty="0">
                <a:latin typeface="微软雅黑" pitchFamily="34" charset="-122"/>
                <a:ea typeface="微软雅黑" pitchFamily="34" charset="-122"/>
              </a:rPr>
              <a:t>HIAF-HFRS</a:t>
            </a:r>
            <a:r>
              <a:rPr lang="zh-CN" altLang="en-US" sz="4800" b="1" dirty="0">
                <a:latin typeface="微软雅黑" pitchFamily="34" charset="-122"/>
                <a:ea typeface="微软雅黑" pitchFamily="34" charset="-122"/>
              </a:rPr>
              <a:t>的缪子束流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1113977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id="{C62AACFE-43AB-4852-B670-6A523EAAF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16" y="204518"/>
            <a:ext cx="4194050" cy="78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1" y="126642"/>
            <a:ext cx="3070148" cy="93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E6A7D65-96C2-21CF-0B04-2848CB9C272D}"/>
              </a:ext>
            </a:extLst>
          </p:cNvPr>
          <p:cNvSpPr txBox="1"/>
          <p:nvPr/>
        </p:nvSpPr>
        <p:spPr>
          <a:xfrm>
            <a:off x="4295157" y="3712970"/>
            <a:ext cx="6273525" cy="950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  告 人：徐宇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DFA4534-7A1A-6854-92F9-9A2684F76992}"/>
              </a:ext>
            </a:extLst>
          </p:cNvPr>
          <p:cNvSpPr txBox="1"/>
          <p:nvPr/>
        </p:nvSpPr>
        <p:spPr>
          <a:xfrm>
            <a:off x="3240839" y="5223881"/>
            <a:ext cx="6273525" cy="948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先进能源科学与技术广东省实验室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25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BBA33-8374-0646-1716-AB809EB79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1C92C733-9574-1CE0-FDD3-768134780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70" y="2450634"/>
            <a:ext cx="5434503" cy="39051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CD10C36-C40D-5B0A-966D-915D1196D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729" y="2450634"/>
            <a:ext cx="5434503" cy="390519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7CD3783-04AE-33EA-885C-E84208A1C179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FDCFDD-90A5-23AD-E98F-85598422E316}"/>
                  </a:ext>
                </a:extLst>
              </p:cNvPr>
              <p:cNvSpPr txBox="1"/>
              <p:nvPr/>
            </p:nvSpPr>
            <p:spPr>
              <a:xfrm>
                <a:off x="139959" y="130453"/>
                <a:ext cx="81026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altLang="zh-CN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anose="02020603050405020304" pitchFamily="18" charset="0"/>
                      </a:rPr>
                      <m:t>𝝁</m:t>
                    </m:r>
                  </m:oMath>
                </a14:m>
                <a:r>
                  <a:rPr lang="zh-CN" altLang="en-US" sz="32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束流产生</a:t>
                </a:r>
                <a:endParaRPr lang="en-US" altLang="zh-CN" sz="32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FDCFDD-90A5-23AD-E98F-85598422E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59" y="130453"/>
                <a:ext cx="8102611" cy="584775"/>
              </a:xfrm>
              <a:prstGeom prst="rect">
                <a:avLst/>
              </a:prstGeom>
              <a:blipFill>
                <a:blip r:embed="rId5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F02B1199-3872-3DAD-DEAE-8CA2D56757A4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2" descr="C:\Users\Administrator\Desktop\logo.JPG">
            <a:extLst>
              <a:ext uri="{FF2B5EF4-FFF2-40B4-BE49-F238E27FC236}">
                <a16:creationId xmlns:a16="http://schemas.microsoft.com/office/drawing/2014/main" id="{C63AE854-9C9A-EAE5-6137-4CADC63D3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B051FBE-D160-1BA8-701B-5B836A5B338C}"/>
                  </a:ext>
                </a:extLst>
              </p:cNvPr>
              <p:cNvSpPr txBox="1"/>
              <p:nvPr/>
            </p:nvSpPr>
            <p:spPr>
              <a:xfrm>
                <a:off x="139959" y="940637"/>
                <a:ext cx="62088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/>
                    </a:solidFill>
                  </a:rPr>
                  <a:t>质子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/</a:t>
                </a:r>
                <a:r>
                  <a:rPr lang="zh-CN" altLang="en-US" sz="2000" b="1" dirty="0">
                    <a:solidFill>
                      <a:schemeClr val="tx1"/>
                    </a:solidFill>
                  </a:rPr>
                  <a:t>重离子打靶产生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</a:rPr>
                  <a:t>等粒子和次级束粒子</a:t>
                </a:r>
                <a:endParaRPr lang="en-US" altLang="zh-CN" sz="2000" b="1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/>
                    </a:solidFill>
                  </a:rPr>
                  <a:t>正负电荷的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</a:rPr>
                  <a:t>等粒子的产额和谱型类似</a:t>
                </a:r>
                <a:endParaRPr lang="en-US" altLang="zh-CN" sz="2000" b="1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B051FBE-D160-1BA8-701B-5B836A5B3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59" y="940637"/>
                <a:ext cx="6208814" cy="707886"/>
              </a:xfrm>
              <a:prstGeom prst="rect">
                <a:avLst/>
              </a:prstGeom>
              <a:blipFill>
                <a:blip r:embed="rId7"/>
                <a:stretch>
                  <a:fillRect l="-884" t="-4310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9D19EB41-8199-F9A5-3E97-67643CA01BFE}"/>
              </a:ext>
            </a:extLst>
          </p:cNvPr>
          <p:cNvSpPr txBox="1"/>
          <p:nvPr/>
        </p:nvSpPr>
        <p:spPr>
          <a:xfrm>
            <a:off x="7981663" y="2457778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kern="1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18</a:t>
            </a:r>
            <a:r>
              <a:rPr lang="en-US" altLang="zh-CN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r>
              <a:rPr lang="en-US" altLang="zh-CN" sz="1800" b="1" kern="1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6+</a:t>
            </a:r>
            <a:r>
              <a:rPr lang="en-US" altLang="zh-CN" b="1" dirty="0">
                <a:solidFill>
                  <a:srgbClr val="FF0000"/>
                </a:solidFill>
              </a:rPr>
              <a:t>@2.6GeV</a:t>
            </a:r>
            <a:r>
              <a:rPr lang="zh-CN" altLang="en-US" b="1" dirty="0">
                <a:solidFill>
                  <a:srgbClr val="FF0000"/>
                </a:solidFill>
              </a:rPr>
              <a:t>，粒子电荷为负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0AEC8EE-8BD6-7193-F48E-613C5FE701B0}"/>
              </a:ext>
            </a:extLst>
          </p:cNvPr>
          <p:cNvSpPr txBox="1"/>
          <p:nvPr/>
        </p:nvSpPr>
        <p:spPr>
          <a:xfrm>
            <a:off x="2409132" y="2450634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kern="1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18</a:t>
            </a:r>
            <a:r>
              <a:rPr lang="en-US" altLang="zh-CN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r>
              <a:rPr lang="en-US" altLang="zh-CN" sz="1800" b="1" kern="1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6+</a:t>
            </a:r>
            <a:r>
              <a:rPr lang="en-US" altLang="zh-CN" b="1" dirty="0">
                <a:solidFill>
                  <a:srgbClr val="FF0000"/>
                </a:solidFill>
              </a:rPr>
              <a:t>@2.6GeV</a:t>
            </a:r>
            <a:r>
              <a:rPr lang="zh-CN" altLang="en-US" b="1" dirty="0">
                <a:solidFill>
                  <a:srgbClr val="FF0000"/>
                </a:solidFill>
              </a:rPr>
              <a:t>，粒子电荷为正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8155493-3913-B172-29F5-3780031E3D40}"/>
              </a:ext>
            </a:extLst>
          </p:cNvPr>
          <p:cNvSpPr txBox="1"/>
          <p:nvPr/>
        </p:nvSpPr>
        <p:spPr>
          <a:xfrm>
            <a:off x="4478373" y="460143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</a:rPr>
              <a:t>次级束粒子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913C136-13EA-79C7-46B0-39891E0C058E}"/>
              </a:ext>
            </a:extLst>
          </p:cNvPr>
          <p:cNvSpPr txBox="1"/>
          <p:nvPr/>
        </p:nvSpPr>
        <p:spPr>
          <a:xfrm>
            <a:off x="2998144" y="337480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</a:rPr>
              <a:t>质子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B9DDA89-8CF3-E5A1-223E-F7AFD76B396F}"/>
                  </a:ext>
                </a:extLst>
              </p:cNvPr>
              <p:cNvSpPr txBox="1"/>
              <p:nvPr/>
            </p:nvSpPr>
            <p:spPr>
              <a:xfrm>
                <a:off x="2409132" y="3899535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B9DDA89-8CF3-E5A1-223E-F7AFD76B3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132" y="3899535"/>
                <a:ext cx="42030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D1C05DE-60B8-772C-38C6-A8DDD8AE02EB}"/>
                  </a:ext>
                </a:extLst>
              </p:cNvPr>
              <p:cNvSpPr txBox="1"/>
              <p:nvPr/>
            </p:nvSpPr>
            <p:spPr>
              <a:xfrm>
                <a:off x="1212051" y="3582171"/>
                <a:ext cx="3994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D1C05DE-60B8-772C-38C6-A8DDD8AE0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051" y="3582171"/>
                <a:ext cx="39946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890B49F-AB7A-D32A-1485-97BE245B87B0}"/>
                  </a:ext>
                </a:extLst>
              </p:cNvPr>
              <p:cNvSpPr txBox="1"/>
              <p:nvPr/>
            </p:nvSpPr>
            <p:spPr>
              <a:xfrm>
                <a:off x="1497833" y="4462931"/>
                <a:ext cx="4122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890B49F-AB7A-D32A-1485-97BE245B8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33" y="4462931"/>
                <a:ext cx="412292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99223AB-7847-4103-53D2-66B50C01EBC9}"/>
                  </a:ext>
                </a:extLst>
              </p:cNvPr>
              <p:cNvSpPr txBox="1"/>
              <p:nvPr/>
            </p:nvSpPr>
            <p:spPr>
              <a:xfrm>
                <a:off x="1529389" y="5340131"/>
                <a:ext cx="4331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99223AB-7847-4103-53D2-66B50C01E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389" y="5340131"/>
                <a:ext cx="433131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DDD5D51-EF40-521D-45EB-6FCDC84A87B6}"/>
                  </a:ext>
                </a:extLst>
              </p:cNvPr>
              <p:cNvSpPr txBox="1"/>
              <p:nvPr/>
            </p:nvSpPr>
            <p:spPr>
              <a:xfrm>
                <a:off x="8432647" y="344750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DDD5D51-EF40-521D-45EB-6FCDC84A8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647" y="3447507"/>
                <a:ext cx="420308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610A7D5-0397-5C84-F6E1-C48C72D92978}"/>
                  </a:ext>
                </a:extLst>
              </p:cNvPr>
              <p:cNvSpPr txBox="1"/>
              <p:nvPr/>
            </p:nvSpPr>
            <p:spPr>
              <a:xfrm>
                <a:off x="6725605" y="3436528"/>
                <a:ext cx="3994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610A7D5-0397-5C84-F6E1-C48C72D92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605" y="3436528"/>
                <a:ext cx="399468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A8F4EEA8-75C7-2B51-7CC0-8F292F27F411}"/>
                  </a:ext>
                </a:extLst>
              </p:cNvPr>
              <p:cNvSpPr txBox="1"/>
              <p:nvPr/>
            </p:nvSpPr>
            <p:spPr>
              <a:xfrm>
                <a:off x="7666055" y="4335388"/>
                <a:ext cx="4122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A8F4EEA8-75C7-2B51-7CC0-8F292F27F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055" y="4335388"/>
                <a:ext cx="412292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9CB5590-369F-C301-51F2-716BF2FAFCD9}"/>
                  </a:ext>
                </a:extLst>
              </p:cNvPr>
              <p:cNvSpPr txBox="1"/>
              <p:nvPr/>
            </p:nvSpPr>
            <p:spPr>
              <a:xfrm>
                <a:off x="7645216" y="5318207"/>
                <a:ext cx="4331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9CB5590-369F-C301-51F2-716BF2FAF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216" y="5318207"/>
                <a:ext cx="433132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631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A5D8B-3C27-43B0-A338-42694A246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64E1DB95-3BB0-8273-0C93-5C707BFFC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7" y="649850"/>
            <a:ext cx="5618584" cy="13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2F4C686-7469-FC06-08FA-4517AD63AAC2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AA9811-BBE1-7EAC-92C5-EC547FD1C0AE}"/>
                  </a:ext>
                </a:extLst>
              </p:cNvPr>
              <p:cNvSpPr txBox="1"/>
              <p:nvPr/>
            </p:nvSpPr>
            <p:spPr>
              <a:xfrm>
                <a:off x="139959" y="130453"/>
                <a:ext cx="81026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accent1"/>
                    </a:solidFill>
                    <a:ea typeface="微软雅黑" pitchFamily="34" charset="-122"/>
                    <a:cs typeface="Times New Roman" panose="02020603050405020304" pitchFamily="18" charset="0"/>
                  </a:rPr>
                  <a:t>靶后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zh-CN" altLang="en-US" sz="32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产生与分布</a:t>
                </a:r>
                <a:endParaRPr lang="en-US" altLang="zh-CN" sz="32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AA9811-BBE1-7EAC-92C5-EC547FD1C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59" y="130453"/>
                <a:ext cx="8102611" cy="584775"/>
              </a:xfrm>
              <a:prstGeom prst="rect">
                <a:avLst/>
              </a:prstGeom>
              <a:blipFill>
                <a:blip r:embed="rId4"/>
                <a:stretch>
                  <a:fillRect l="-1956"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95927FD3-5FB7-9E21-254D-A4117A64A040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2" descr="C:\Users\Administrator\Desktop\logo.JPG">
            <a:extLst>
              <a:ext uri="{FF2B5EF4-FFF2-40B4-BE49-F238E27FC236}">
                <a16:creationId xmlns:a16="http://schemas.microsoft.com/office/drawing/2014/main" id="{7D006E24-623D-943C-F2C8-E7E7942B3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5C9CFDF-B6E0-1C0D-980F-0789F3079F87}"/>
              </a:ext>
            </a:extLst>
          </p:cNvPr>
          <p:cNvSpPr txBox="1"/>
          <p:nvPr/>
        </p:nvSpPr>
        <p:spPr>
          <a:xfrm>
            <a:off x="843014" y="1309402"/>
            <a:ext cx="399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靶后</a:t>
            </a:r>
            <a:r>
              <a:rPr lang="en-US" altLang="zh-CN" b="1" dirty="0">
                <a:solidFill>
                  <a:srgbClr val="FF0000"/>
                </a:solidFill>
              </a:rPr>
              <a:t>Pion</a:t>
            </a:r>
            <a:r>
              <a:rPr lang="zh-CN" altLang="en-US" b="1" dirty="0">
                <a:solidFill>
                  <a:srgbClr val="FF0000"/>
                </a:solidFill>
              </a:rPr>
              <a:t>每秒产额与动量</a:t>
            </a:r>
            <a:r>
              <a:rPr lang="en-US" altLang="zh-CN" b="1" dirty="0">
                <a:solidFill>
                  <a:srgbClr val="FF0000"/>
                </a:solidFill>
              </a:rPr>
              <a:t>-</a:t>
            </a:r>
            <a:r>
              <a:rPr lang="zh-CN" altLang="en-US" b="1" dirty="0">
                <a:solidFill>
                  <a:srgbClr val="FF0000"/>
                </a:solidFill>
              </a:rPr>
              <a:t>角度分布谱</a:t>
            </a: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F8DF3E0B-D660-DDD0-04B9-91B1A22E897F}"/>
              </a:ext>
            </a:extLst>
          </p:cNvPr>
          <p:cNvSpPr/>
          <p:nvPr/>
        </p:nvSpPr>
        <p:spPr>
          <a:xfrm>
            <a:off x="6093041" y="1632857"/>
            <a:ext cx="446552" cy="3525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FB68CF8-EFBB-5036-60DA-72E084E12F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959" y="1678895"/>
            <a:ext cx="5953082" cy="437156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BC6388E-EBC3-67C9-C9D2-BA60F9D5E952}"/>
              </a:ext>
            </a:extLst>
          </p:cNvPr>
          <p:cNvSpPr txBox="1"/>
          <p:nvPr/>
        </p:nvSpPr>
        <p:spPr>
          <a:xfrm>
            <a:off x="7479949" y="2104876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/>
              <a:t>靶后</a:t>
            </a:r>
            <a:r>
              <a:rPr lang="en-US" altLang="zh-CN" b="1" dirty="0"/>
              <a:t>Pion</a:t>
            </a:r>
            <a:r>
              <a:rPr lang="zh-CN" altLang="en-US" b="1" dirty="0"/>
              <a:t>发散度大</a:t>
            </a: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/>
              <a:t>有一定的前冲性</a:t>
            </a:r>
          </a:p>
        </p:txBody>
      </p:sp>
      <p:graphicFrame>
        <p:nvGraphicFramePr>
          <p:cNvPr id="16" name="表格 12">
            <a:extLst>
              <a:ext uri="{FF2B5EF4-FFF2-40B4-BE49-F238E27FC236}">
                <a16:creationId xmlns:a16="http://schemas.microsoft.com/office/drawing/2014/main" id="{60E3BD0B-DDBD-8773-E333-EFCE2053A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588987"/>
              </p:ext>
            </p:extLst>
          </p:nvPr>
        </p:nvGraphicFramePr>
        <p:xfrm>
          <a:off x="7479949" y="3365138"/>
          <a:ext cx="3807228" cy="291899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31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115"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磁钢度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34Tm</a:t>
                      </a:r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，重复频率 </a:t>
                      </a:r>
                      <a:r>
                        <a:rPr lang="en-US" altLang="zh-CN" sz="1600" kern="100" baseline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3Hz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372"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离子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离子数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ppp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能量</a:t>
                      </a: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(G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eV/u)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055"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300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600" kern="100" baseline="300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35+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1.0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0.84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055"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209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Bi</a:t>
                      </a:r>
                      <a:r>
                        <a:rPr lang="en-US" sz="16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27+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1.2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0.85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055"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300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78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Kr</a:t>
                      </a:r>
                      <a:r>
                        <a:rPr lang="en-US" sz="1600" kern="100" baseline="300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19+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1.7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055"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6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6+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6.0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2.6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055"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altLang="zh-CN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roton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2.0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b="1" kern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9.3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590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9959" y="130453"/>
                <a:ext cx="81026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zh-CN" altLang="en-US" sz="32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产生与分布</a:t>
                </a:r>
                <a:endParaRPr lang="en-US" altLang="zh-CN" sz="32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59" y="130453"/>
                <a:ext cx="8102611" cy="584775"/>
              </a:xfrm>
              <a:prstGeom prst="rect">
                <a:avLst/>
              </a:prstGeom>
              <a:blipFill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2" descr="C:\Users\Administrator\Desktop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436B5EC0-335C-D46B-4D5B-C59CE5A14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050" y="810365"/>
            <a:ext cx="6505166" cy="1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箭头: 右 23">
            <a:extLst>
              <a:ext uri="{FF2B5EF4-FFF2-40B4-BE49-F238E27FC236}">
                <a16:creationId xmlns:a16="http://schemas.microsoft.com/office/drawing/2014/main" id="{D026659E-1F34-2FCD-CD9A-289AB5AF4A3C}"/>
              </a:ext>
            </a:extLst>
          </p:cNvPr>
          <p:cNvSpPr/>
          <p:nvPr/>
        </p:nvSpPr>
        <p:spPr>
          <a:xfrm rot="19003304">
            <a:off x="4313255" y="2695124"/>
            <a:ext cx="1567165" cy="25846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56ADF42-A3A0-214B-1297-67D8DC9371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69" y="3359638"/>
            <a:ext cx="4270098" cy="30684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507D0BA-C8E9-1F25-3B74-DC78A0122A7B}"/>
                  </a:ext>
                </a:extLst>
              </p:cNvPr>
              <p:cNvSpPr txBox="1"/>
              <p:nvPr/>
            </p:nvSpPr>
            <p:spPr>
              <a:xfrm>
                <a:off x="2496148" y="4904624"/>
                <a:ext cx="30139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rgbClr val="FF0000"/>
                    </a:solidFill>
                  </a:rPr>
                  <a:t>进入束线的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</a:rPr>
                  <a:t>产额及动量谱</a:t>
                </a: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507D0BA-C8E9-1F25-3B74-DC78A0122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148" y="4904624"/>
                <a:ext cx="3013902" cy="369332"/>
              </a:xfrm>
              <a:prstGeom prst="rect">
                <a:avLst/>
              </a:prstGeom>
              <a:blipFill>
                <a:blip r:embed="rId8"/>
                <a:stretch>
                  <a:fillRect l="-1616" t="-10000" r="-1212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>
            <a:extLst>
              <a:ext uri="{FF2B5EF4-FFF2-40B4-BE49-F238E27FC236}">
                <a16:creationId xmlns:a16="http://schemas.microsoft.com/office/drawing/2014/main" id="{43B4CBE6-7B21-F489-405F-FF3EA5A6A6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8324" y="3359637"/>
            <a:ext cx="4270101" cy="30684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27A292A-B4FF-2D93-1653-9F2E3B8B2C79}"/>
                  </a:ext>
                </a:extLst>
              </p:cNvPr>
              <p:cNvSpPr txBox="1"/>
              <p:nvPr/>
            </p:nvSpPr>
            <p:spPr>
              <a:xfrm>
                <a:off x="8556939" y="4893869"/>
                <a:ext cx="30139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rgbClr val="FF0000"/>
                    </a:solidFill>
                  </a:rPr>
                  <a:t>进入束线的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</a:rPr>
                  <a:t>产额及动量谱</a:t>
                </a: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27A292A-B4FF-2D93-1653-9F2E3B8B2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939" y="4893869"/>
                <a:ext cx="3013902" cy="369332"/>
              </a:xfrm>
              <a:prstGeom prst="rect">
                <a:avLst/>
              </a:prstGeom>
              <a:blipFill>
                <a:blip r:embed="rId10"/>
                <a:stretch>
                  <a:fillRect l="-1822" t="-10000" r="-121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9CA6F313-7071-2B4B-858D-6E53370A6ECE}"/>
              </a:ext>
            </a:extLst>
          </p:cNvPr>
          <p:cNvSpPr txBox="1"/>
          <p:nvPr/>
        </p:nvSpPr>
        <p:spPr>
          <a:xfrm>
            <a:off x="7071361" y="2168043"/>
            <a:ext cx="1946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束线接收角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</a:rPr>
              <a:t>X: 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±30  </a:t>
            </a:r>
            <a:r>
              <a:rPr lang="en-US" altLang="zh-CN" sz="18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mrad</a:t>
            </a:r>
            <a:endParaRPr lang="en-US" altLang="zh-CN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</a:rPr>
              <a:t>Y: 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±30  </a:t>
            </a:r>
            <a:r>
              <a:rPr lang="en-US" altLang="zh-CN" sz="18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mrad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989B1C9-A863-0BA3-7475-2E9C0EE0EBF0}"/>
              </a:ext>
            </a:extLst>
          </p:cNvPr>
          <p:cNvSpPr txBox="1"/>
          <p:nvPr/>
        </p:nvSpPr>
        <p:spPr>
          <a:xfrm>
            <a:off x="928316" y="3239909"/>
            <a:ext cx="269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第一个四级铁</a:t>
            </a:r>
            <a:r>
              <a:rPr lang="en-US" altLang="zh-CN" b="1" dirty="0">
                <a:solidFill>
                  <a:srgbClr val="FF0000"/>
                </a:solidFill>
              </a:rPr>
              <a:t>TQ1</a:t>
            </a:r>
            <a:r>
              <a:rPr lang="zh-CN" altLang="en-US" b="1" dirty="0">
                <a:solidFill>
                  <a:srgbClr val="FF0000"/>
                </a:solidFill>
              </a:rPr>
              <a:t>入口处</a:t>
            </a:r>
          </a:p>
        </p:txBody>
      </p:sp>
      <p:graphicFrame>
        <p:nvGraphicFramePr>
          <p:cNvPr id="30" name="表格 12">
            <a:extLst>
              <a:ext uri="{FF2B5EF4-FFF2-40B4-BE49-F238E27FC236}">
                <a16:creationId xmlns:a16="http://schemas.microsoft.com/office/drawing/2014/main" id="{6355081D-8E52-D156-C203-6CF08D986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384544"/>
              </p:ext>
            </p:extLst>
          </p:nvPr>
        </p:nvGraphicFramePr>
        <p:xfrm>
          <a:off x="155900" y="810360"/>
          <a:ext cx="3138950" cy="24384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97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388"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磁钢度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34Tm</a:t>
                      </a:r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，频率 </a:t>
                      </a:r>
                      <a:r>
                        <a:rPr lang="en-US" altLang="zh-CN" sz="1600" kern="100" baseline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3Hz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856"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离子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离子数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ppp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能量</a:t>
                      </a: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(G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eV/u)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928"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300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600" kern="100" baseline="300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35+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1.0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0.84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928"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209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Bi</a:t>
                      </a:r>
                      <a:r>
                        <a:rPr lang="en-US" sz="16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27+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1.2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0.85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928"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300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78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Kr</a:t>
                      </a:r>
                      <a:r>
                        <a:rPr lang="en-US" sz="1600" kern="100" baseline="300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19+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1.7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928"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6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6+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6.0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2.6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928"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altLang="zh-CN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roton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2.0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b="1" kern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9.3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739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781CD7A3-3FA8-1377-2342-2889D5F69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287" y="4763701"/>
            <a:ext cx="2732905" cy="196384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9BB5A2D-3856-2F15-589D-3DA824B6B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151" y="568341"/>
            <a:ext cx="2655473" cy="190820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3D99430-9717-ADE0-768C-514283D1778F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4BBC4DE-FAB8-9920-6BB2-4FCB3D2D443B}"/>
                  </a:ext>
                </a:extLst>
              </p:cNvPr>
              <p:cNvSpPr txBox="1"/>
              <p:nvPr/>
            </p:nvSpPr>
            <p:spPr>
              <a:xfrm>
                <a:off x="139959" y="130453"/>
                <a:ext cx="81026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altLang="zh-CN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anose="02020603050405020304" pitchFamily="18" charset="0"/>
                      </a:rPr>
                      <m:t>𝝁</m:t>
                    </m:r>
                  </m:oMath>
                </a14:m>
                <a:r>
                  <a:rPr lang="zh-CN" altLang="en-US" sz="32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束流截面演变</a:t>
                </a:r>
                <a:endParaRPr lang="en-US" altLang="zh-CN" sz="32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4BBC4DE-FAB8-9920-6BB2-4FCB3D2D4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59" y="130453"/>
                <a:ext cx="8102611" cy="584775"/>
              </a:xfrm>
              <a:prstGeom prst="rect">
                <a:avLst/>
              </a:prstGeom>
              <a:blipFill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C:\Users\Administrator\Desktop\logo.JPG">
            <a:extLst>
              <a:ext uri="{FF2B5EF4-FFF2-40B4-BE49-F238E27FC236}">
                <a16:creationId xmlns:a16="http://schemas.microsoft.com/office/drawing/2014/main" id="{DDBEDF50-FFCF-5813-666B-9E66D9B80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EB845D57-A299-1ACC-93C3-A16AF5DE6887}"/>
              </a:ext>
            </a:extLst>
          </p:cNvPr>
          <p:cNvGrpSpPr/>
          <p:nvPr/>
        </p:nvGrpSpPr>
        <p:grpSpPr>
          <a:xfrm>
            <a:off x="376536" y="2374415"/>
            <a:ext cx="10857211" cy="2554542"/>
            <a:chOff x="-23822" y="632690"/>
            <a:chExt cx="9047676" cy="2146747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DBECC460-C07A-F548-D114-111721888D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822" y="632690"/>
              <a:ext cx="9047676" cy="213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473F471E-C921-15F0-0BFC-95FE43A2BD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0419" y="1641416"/>
              <a:ext cx="714867" cy="11380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2A234F9F-976C-673C-F476-0C0FDE1714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37820" y="929143"/>
              <a:ext cx="121902" cy="10024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ABA56F7E-2614-2A2D-55D1-FBC207D8E6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84939" y="2115551"/>
              <a:ext cx="380899" cy="6638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F570FA54-9992-7E0A-1D04-69EA33028C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03971" y="804342"/>
              <a:ext cx="396044" cy="837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939C14D3-5DF2-5FE0-7398-3DE1A970DD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6944" y="4860570"/>
            <a:ext cx="2861100" cy="205596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8D6637B-6EF7-4AC5-9F8E-958D69818C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2775" y="863594"/>
            <a:ext cx="2294985" cy="164916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1CA87BA-7FA7-6E75-0EA4-6CCD6C48EF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7207" y="4760138"/>
            <a:ext cx="2918009" cy="209686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CA8902C-7E6B-5FD6-C8C9-6DD0361295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3781" y="1141040"/>
            <a:ext cx="2181435" cy="1567564"/>
          </a:xfrm>
          <a:prstGeom prst="rect">
            <a:avLst/>
          </a:prstGeom>
        </p:spPr>
      </p:pic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DCB988A2-EA85-1485-0556-3003F4B239EA}"/>
              </a:ext>
            </a:extLst>
          </p:cNvPr>
          <p:cNvCxnSpPr>
            <a:cxnSpLocks/>
          </p:cNvCxnSpPr>
          <p:nvPr/>
        </p:nvCxnSpPr>
        <p:spPr>
          <a:xfrm flipH="1" flipV="1">
            <a:off x="9435342" y="4161981"/>
            <a:ext cx="1120869" cy="7669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A02372A2-6813-6476-9D4A-CFF450E6516E}"/>
              </a:ext>
            </a:extLst>
          </p:cNvPr>
          <p:cNvCxnSpPr>
            <a:cxnSpLocks/>
          </p:cNvCxnSpPr>
          <p:nvPr/>
        </p:nvCxnSpPr>
        <p:spPr>
          <a:xfrm flipH="1">
            <a:off x="7976337" y="2512754"/>
            <a:ext cx="484286" cy="1671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A4C552EF-41B4-8963-533A-F0376B4D65AA}"/>
              </a:ext>
            </a:extLst>
          </p:cNvPr>
          <p:cNvSpPr txBox="1"/>
          <p:nvPr/>
        </p:nvSpPr>
        <p:spPr>
          <a:xfrm>
            <a:off x="237628" y="1266454"/>
            <a:ext cx="3744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束流中心位置与束线截面中心不完全重合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是个可以改进的地方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9C0F768-8A0B-AA93-458C-55AF742019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810" y="5200290"/>
            <a:ext cx="2210785" cy="1588655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0F5CAA4C-8446-0C06-D396-731C15EC2E27}"/>
              </a:ext>
            </a:extLst>
          </p:cNvPr>
          <p:cNvCxnSpPr>
            <a:cxnSpLocks/>
          </p:cNvCxnSpPr>
          <p:nvPr/>
        </p:nvCxnSpPr>
        <p:spPr>
          <a:xfrm flipH="1" flipV="1">
            <a:off x="734949" y="4517199"/>
            <a:ext cx="475253" cy="99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918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缪子束流的产生</a:t>
            </a:r>
            <a:endParaRPr lang="en-US" altLang="zh-CN" sz="3200" b="1" dirty="0">
              <a:solidFill>
                <a:schemeClr val="accent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2" descr="C:\Users\Administrator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B11F66C-728D-EB18-CA1F-52720DCD8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093" y="1482242"/>
            <a:ext cx="7591123" cy="419795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854EE55-C5E3-40F3-7B74-0E0B1E19F274}"/>
              </a:ext>
            </a:extLst>
          </p:cNvPr>
          <p:cNvSpPr txBox="1"/>
          <p:nvPr/>
        </p:nvSpPr>
        <p:spPr>
          <a:xfrm>
            <a:off x="123664" y="1095461"/>
            <a:ext cx="4149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/>
              <a:t>束斑大小大致为</a:t>
            </a:r>
            <a:r>
              <a:rPr lang="en-US" altLang="zh-CN" sz="2000" b="1" dirty="0"/>
              <a:t>100mm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chemeClr val="tx1"/>
                </a:solidFill>
              </a:rPr>
              <a:t>束斑形状有不规则部分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000" b="1" dirty="0"/>
              <a:t>束线磁场高阶效应影响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326C015-DAEF-60CB-9772-DB0896D2A88C}"/>
                  </a:ext>
                </a:extLst>
              </p:cNvPr>
              <p:cNvSpPr txBox="1"/>
              <p:nvPr/>
            </p:nvSpPr>
            <p:spPr>
              <a:xfrm>
                <a:off x="7051798" y="1177802"/>
                <a:ext cx="22588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</a:rPr>
                  <a:t>p@9.3GeV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</a:rPr>
                  <a:t>束斑</a:t>
                </a: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326C015-DAEF-60CB-9772-DB0896D2A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798" y="1177802"/>
                <a:ext cx="2258888" cy="369332"/>
              </a:xfrm>
              <a:prstGeom prst="rect">
                <a:avLst/>
              </a:prstGeom>
              <a:blipFill>
                <a:blip r:embed="rId5"/>
                <a:stretch>
                  <a:fillRect l="-2432" t="-8197" r="-2162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>
            <a:extLst>
              <a:ext uri="{FF2B5EF4-FFF2-40B4-BE49-F238E27FC236}">
                <a16:creationId xmlns:a16="http://schemas.microsoft.com/office/drawing/2014/main" id="{DA9E31AD-8231-3204-B731-EC22E4589E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260" y="4347717"/>
            <a:ext cx="4096833" cy="196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15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9959" y="130453"/>
                <a:ext cx="81026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anose="02020603050405020304" pitchFamily="18" charset="0"/>
                      </a:rPr>
                      <m:t>𝝁</m:t>
                    </m:r>
                  </m:oMath>
                </a14:m>
                <a:r>
                  <a:rPr lang="zh-CN" altLang="en-US" sz="32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束流产生与分布</a:t>
                </a:r>
                <a:endParaRPr lang="en-US" altLang="zh-CN" sz="32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59" y="130453"/>
                <a:ext cx="8102611" cy="584775"/>
              </a:xfrm>
              <a:prstGeom prst="rect">
                <a:avLst/>
              </a:prstGeom>
              <a:blipFill>
                <a:blip r:embed="rId5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2" descr="C:\Users\Administrator\Desktop\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CDEBEBE-2E9E-4673-BE3C-C498EF82A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5587" y="1064160"/>
            <a:ext cx="5210902" cy="144800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40E4CAA-23B3-D737-9C58-F7D6958919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012" y="2790509"/>
            <a:ext cx="4880397" cy="350701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488FA4BE-6ECC-1A2D-6760-5938AEEA02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5587" y="2790508"/>
            <a:ext cx="4880397" cy="350701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0737C905-158B-FE36-0DF5-02372071E5B2}"/>
              </a:ext>
            </a:extLst>
          </p:cNvPr>
          <p:cNvSpPr txBox="1"/>
          <p:nvPr/>
        </p:nvSpPr>
        <p:spPr>
          <a:xfrm>
            <a:off x="2868835" y="355541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/>
              <a:t>质子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856DC50-447D-E902-26E2-EEA7DA9B33C2}"/>
                  </a:ext>
                </a:extLst>
              </p:cNvPr>
              <p:cNvSpPr txBox="1"/>
              <p:nvPr/>
            </p:nvSpPr>
            <p:spPr>
              <a:xfrm>
                <a:off x="1933092" y="4937460"/>
                <a:ext cx="5581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200" b="1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18</m:t>
                      </m:r>
                      <m:r>
                        <m:rPr>
                          <m:nor/>
                        </m:rPr>
                        <a:rPr lang="en-US" altLang="zh-CN" sz="1200" b="1" kern="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altLang="zh-CN" sz="1200" b="1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6+</m:t>
                      </m:r>
                    </m:oMath>
                  </m:oMathPara>
                </a14:m>
                <a:endParaRPr lang="zh-CN" alt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856DC50-447D-E902-26E2-EEA7DA9B3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092" y="4937460"/>
                <a:ext cx="558166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D0D9DCA-D677-8B82-320E-0D14EEA9A868}"/>
                  </a:ext>
                </a:extLst>
              </p:cNvPr>
              <p:cNvSpPr txBox="1"/>
              <p:nvPr/>
            </p:nvSpPr>
            <p:spPr>
              <a:xfrm>
                <a:off x="1577492" y="5478994"/>
                <a:ext cx="6783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200" b="1" i="0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78</m:t>
                      </m:r>
                      <m:r>
                        <m:rPr>
                          <m:nor/>
                        </m:rPr>
                        <a:rPr lang="en-US" altLang="zh-CN" sz="1200" b="1" i="0" kern="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Kr</m:t>
                      </m:r>
                      <m:r>
                        <m:rPr>
                          <m:nor/>
                        </m:rPr>
                        <a:rPr lang="en-US" altLang="zh-CN" sz="1200" b="1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altLang="zh-CN" sz="1200" b="1" i="0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9</m:t>
                      </m:r>
                      <m:r>
                        <m:rPr>
                          <m:nor/>
                        </m:rPr>
                        <a:rPr lang="en-US" altLang="zh-CN" sz="1200" b="1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D0D9DCA-D677-8B82-320E-0D14EEA9A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492" y="5478994"/>
                <a:ext cx="678391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>
            <a:extLst>
              <a:ext uri="{FF2B5EF4-FFF2-40B4-BE49-F238E27FC236}">
                <a16:creationId xmlns:a16="http://schemas.microsoft.com/office/drawing/2014/main" id="{AC01AEDE-EEF1-F245-F99D-27A390C31892}"/>
              </a:ext>
            </a:extLst>
          </p:cNvPr>
          <p:cNvSpPr txBox="1"/>
          <p:nvPr/>
        </p:nvSpPr>
        <p:spPr>
          <a:xfrm>
            <a:off x="8509563" y="371470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/>
              <a:t>质子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8380FEB-6FEB-4A2B-55E8-F992DBB92269}"/>
                  </a:ext>
                </a:extLst>
              </p:cNvPr>
              <p:cNvSpPr txBox="1"/>
              <p:nvPr/>
            </p:nvSpPr>
            <p:spPr>
              <a:xfrm>
                <a:off x="7828036" y="4660460"/>
                <a:ext cx="5581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200" b="1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18</m:t>
                      </m:r>
                      <m:r>
                        <m:rPr>
                          <m:nor/>
                        </m:rPr>
                        <a:rPr lang="en-US" altLang="zh-CN" sz="1200" b="1" kern="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altLang="zh-CN" sz="1200" b="1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6+</m:t>
                      </m:r>
                    </m:oMath>
                  </m:oMathPara>
                </a14:m>
                <a:endParaRPr lang="zh-CN" alt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8380FEB-6FEB-4A2B-55E8-F992DBB92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036" y="4660460"/>
                <a:ext cx="558166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44B3B96-4715-2F8B-D2A2-A802E7EF747A}"/>
                  </a:ext>
                </a:extLst>
              </p:cNvPr>
              <p:cNvSpPr txBox="1"/>
              <p:nvPr/>
            </p:nvSpPr>
            <p:spPr>
              <a:xfrm>
                <a:off x="7428728" y="5340494"/>
                <a:ext cx="6783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200" b="1" i="0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78</m:t>
                      </m:r>
                      <m:r>
                        <m:rPr>
                          <m:nor/>
                        </m:rPr>
                        <a:rPr lang="en-US" altLang="zh-CN" sz="1200" b="1" i="0" kern="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Kr</m:t>
                      </m:r>
                      <m:r>
                        <m:rPr>
                          <m:nor/>
                        </m:rPr>
                        <a:rPr lang="en-US" altLang="zh-CN" sz="1200" b="1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altLang="zh-CN" sz="1200" b="1" i="0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9</m:t>
                      </m:r>
                      <m:r>
                        <m:rPr>
                          <m:nor/>
                        </m:rPr>
                        <a:rPr lang="en-US" altLang="zh-CN" sz="1200" b="1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44B3B96-4715-2F8B-D2A2-A802E7EF7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728" y="5340494"/>
                <a:ext cx="678391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2A60A19-2C90-0D79-A29E-5313B540281D}"/>
                  </a:ext>
                </a:extLst>
              </p:cNvPr>
              <p:cNvSpPr txBox="1"/>
              <p:nvPr/>
            </p:nvSpPr>
            <p:spPr>
              <a:xfrm>
                <a:off x="139959" y="1089723"/>
                <a:ext cx="4542877" cy="1330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/>
                  <a:t>最大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000" b="1" dirty="0"/>
                  <a:t>束流流强：</a:t>
                </a:r>
                <a:r>
                  <a:rPr lang="en-US" altLang="zh-CN" sz="2000" b="1" dirty="0"/>
                  <a:t>8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zh-CN" sz="2000" b="1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/>
                    </a:solidFill>
                  </a:rPr>
                  <a:t>母束粒子：</a:t>
                </a:r>
                <a:r>
                  <a:rPr lang="zh-CN" altLang="en-US" sz="2000" b="1" kern="100" dirty="0">
                    <a:effectLst/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质子</a:t>
                </a:r>
                <a:endParaRPr lang="en-US" altLang="zh-CN" sz="2000" b="1" kern="100" baseline="30000" dirty="0"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/>
                    </a:solidFill>
                  </a:rPr>
                  <a:t>缪子</a:t>
                </a:r>
                <a:r>
                  <a:rPr lang="zh-CN" altLang="en-US" sz="2000" b="1" dirty="0"/>
                  <a:t>动</a:t>
                </a:r>
                <a:r>
                  <a:rPr lang="zh-CN" altLang="en-US" sz="2000" b="1" dirty="0">
                    <a:solidFill>
                      <a:schemeClr val="tx1"/>
                    </a:solidFill>
                  </a:rPr>
                  <a:t>量：</a:t>
                </a:r>
                <a:r>
                  <a:rPr lang="en-US" altLang="zh-CN" sz="2000" b="1" dirty="0"/>
                  <a:t>3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.5 GeV/c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2A60A19-2C90-0D79-A29E-5313B5402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59" y="1089723"/>
                <a:ext cx="4542877" cy="1330429"/>
              </a:xfrm>
              <a:prstGeom prst="rect">
                <a:avLst/>
              </a:prstGeom>
              <a:blipFill>
                <a:blip r:embed="rId13"/>
                <a:stretch>
                  <a:fillRect l="-1208" t="-2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043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74431-3FB9-C4E5-0483-891CD43E7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5A5125B-2015-F88D-5183-00017A393136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B42353-5C88-2B44-10E7-45D98F9F9C4A}"/>
                  </a:ext>
                </a:extLst>
              </p:cNvPr>
              <p:cNvSpPr txBox="1"/>
              <p:nvPr/>
            </p:nvSpPr>
            <p:spPr>
              <a:xfrm>
                <a:off x="139959" y="130453"/>
                <a:ext cx="81026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anose="02020603050405020304" pitchFamily="18" charset="0"/>
                      </a:rPr>
                      <m:t>𝝁</m:t>
                    </m:r>
                  </m:oMath>
                </a14:m>
                <a:r>
                  <a:rPr lang="zh-CN" altLang="en-US" sz="32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束流产生与分布</a:t>
                </a:r>
                <a:endParaRPr lang="en-US" altLang="zh-CN" sz="32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59" y="130453"/>
                <a:ext cx="8102611" cy="584775"/>
              </a:xfrm>
              <a:prstGeom prst="rect">
                <a:avLst/>
              </a:prstGeom>
              <a:blipFill>
                <a:blip r:embed="rId5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3B56B439-76A4-4F7E-42CE-2170F2869080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2" descr="C:\Users\Administrator\Desktop\logo.JPG">
            <a:extLst>
              <a:ext uri="{FF2B5EF4-FFF2-40B4-BE49-F238E27FC236}">
                <a16:creationId xmlns:a16="http://schemas.microsoft.com/office/drawing/2014/main" id="{EAAD6370-CD48-4B96-0645-052AD5A74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167E1B-EBF3-0D59-0EBE-1BBA6A8BF0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3971" y="1006082"/>
            <a:ext cx="4963218" cy="14384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8533DFA-7690-50F7-73AB-9DB3C123B65A}"/>
                  </a:ext>
                </a:extLst>
              </p:cNvPr>
              <p:cNvSpPr txBox="1"/>
              <p:nvPr/>
            </p:nvSpPr>
            <p:spPr>
              <a:xfrm>
                <a:off x="139959" y="1089723"/>
                <a:ext cx="4542877" cy="1349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/>
                  <a:t>最大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000" b="1" dirty="0"/>
                  <a:t>束流流强：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zh-CN" sz="2000" b="1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/>
                    </a:solidFill>
                  </a:rPr>
                  <a:t>母束粒子：</a:t>
                </a:r>
                <a:r>
                  <a:rPr lang="en-US" altLang="zh-CN" sz="2000" b="1" kern="100" baseline="30000" dirty="0">
                    <a:effectLst/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18</a:t>
                </a:r>
                <a:r>
                  <a:rPr lang="en-US" altLang="zh-CN" sz="2000" b="1" kern="100" dirty="0">
                    <a:effectLst/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O</a:t>
                </a:r>
                <a:r>
                  <a:rPr lang="en-US" altLang="zh-CN" sz="2000" b="1" kern="100" baseline="30000" dirty="0">
                    <a:effectLst/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6+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/>
                    </a:solidFill>
                  </a:rPr>
                  <a:t>缪子</a:t>
                </a:r>
                <a:r>
                  <a:rPr lang="zh-CN" altLang="en-US" sz="2000" b="1" dirty="0"/>
                  <a:t>动</a:t>
                </a:r>
                <a:r>
                  <a:rPr lang="zh-CN" altLang="en-US" sz="2000" b="1" dirty="0">
                    <a:solidFill>
                      <a:schemeClr val="tx1"/>
                    </a:solidFill>
                  </a:rPr>
                  <a:t>量：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1.5 GeV/c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8533DFA-7690-50F7-73AB-9DB3C123B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59" y="1089723"/>
                <a:ext cx="4542877" cy="1349793"/>
              </a:xfrm>
              <a:prstGeom prst="rect">
                <a:avLst/>
              </a:prstGeom>
              <a:blipFill>
                <a:blip r:embed="rId8"/>
                <a:stretch>
                  <a:fillRect l="-1208" t="-22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309AD355-1AD5-350D-3812-0893627176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995" y="2790509"/>
            <a:ext cx="4989537" cy="358544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D7732FA-CC53-BEC0-122B-A44496F0D1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3971" y="2747401"/>
            <a:ext cx="4963219" cy="3566534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86550C8D-1396-B6A0-386F-4302815C1A93}"/>
              </a:ext>
            </a:extLst>
          </p:cNvPr>
          <p:cNvSpPr txBox="1"/>
          <p:nvPr/>
        </p:nvSpPr>
        <p:spPr>
          <a:xfrm>
            <a:off x="2255883" y="404049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/>
              <a:t>质子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3088DEE-B100-CA07-F296-E185CB0630CF}"/>
                  </a:ext>
                </a:extLst>
              </p:cNvPr>
              <p:cNvSpPr txBox="1"/>
              <p:nvPr/>
            </p:nvSpPr>
            <p:spPr>
              <a:xfrm>
                <a:off x="1019326" y="3513306"/>
                <a:ext cx="5581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200" b="1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18</m:t>
                      </m:r>
                      <m:r>
                        <m:rPr>
                          <m:nor/>
                        </m:rPr>
                        <a:rPr lang="en-US" altLang="zh-CN" sz="1200" b="1" kern="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altLang="zh-CN" sz="1200" b="1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6+</m:t>
                      </m:r>
                    </m:oMath>
                  </m:oMathPara>
                </a14:m>
                <a:endParaRPr lang="zh-CN" alt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3088DEE-B100-CA07-F296-E185CB063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26" y="3513306"/>
                <a:ext cx="558166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648BF1F-AD9C-1494-81D1-6682F967BDCF}"/>
                  </a:ext>
                </a:extLst>
              </p:cNvPr>
              <p:cNvSpPr txBox="1"/>
              <p:nvPr/>
            </p:nvSpPr>
            <p:spPr>
              <a:xfrm>
                <a:off x="1374292" y="5518002"/>
                <a:ext cx="6783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200" b="1" i="0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78</m:t>
                      </m:r>
                      <m:r>
                        <m:rPr>
                          <m:nor/>
                        </m:rPr>
                        <a:rPr lang="en-US" altLang="zh-CN" sz="1200" b="1" i="0" kern="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Kr</m:t>
                      </m:r>
                      <m:r>
                        <m:rPr>
                          <m:nor/>
                        </m:rPr>
                        <a:rPr lang="en-US" altLang="zh-CN" sz="1200" b="1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altLang="zh-CN" sz="1200" b="1" i="0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9</m:t>
                      </m:r>
                      <m:r>
                        <m:rPr>
                          <m:nor/>
                        </m:rPr>
                        <a:rPr lang="en-US" altLang="zh-CN" sz="1200" b="1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648BF1F-AD9C-1494-81D1-6682F967B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292" y="5518002"/>
                <a:ext cx="678391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D46AFFBE-6C38-6CB3-47B2-73CAEDB5F647}"/>
              </a:ext>
            </a:extLst>
          </p:cNvPr>
          <p:cNvSpPr txBox="1"/>
          <p:nvPr/>
        </p:nvSpPr>
        <p:spPr>
          <a:xfrm>
            <a:off x="7560002" y="329050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/>
              <a:t>质子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542ECB5-2294-679C-3229-228BCF3AE598}"/>
                  </a:ext>
                </a:extLst>
              </p:cNvPr>
              <p:cNvSpPr txBox="1"/>
              <p:nvPr/>
            </p:nvSpPr>
            <p:spPr>
              <a:xfrm>
                <a:off x="7963487" y="3847316"/>
                <a:ext cx="5581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200" b="1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18</m:t>
                      </m:r>
                      <m:r>
                        <m:rPr>
                          <m:nor/>
                        </m:rPr>
                        <a:rPr lang="en-US" altLang="zh-CN" sz="1200" b="1" kern="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altLang="zh-CN" sz="1200" b="1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6+</m:t>
                      </m:r>
                    </m:oMath>
                  </m:oMathPara>
                </a14:m>
                <a:endParaRPr lang="zh-CN" alt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542ECB5-2294-679C-3229-228BCF3AE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3487" y="3847316"/>
                <a:ext cx="558166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9800C20A-0F6F-62C7-7202-28E5968E12B8}"/>
                  </a:ext>
                </a:extLst>
              </p:cNvPr>
              <p:cNvSpPr txBox="1"/>
              <p:nvPr/>
            </p:nvSpPr>
            <p:spPr>
              <a:xfrm>
                <a:off x="8854841" y="4744959"/>
                <a:ext cx="6783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200" b="1" i="0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78</m:t>
                      </m:r>
                      <m:r>
                        <m:rPr>
                          <m:nor/>
                        </m:rPr>
                        <a:rPr lang="en-US" altLang="zh-CN" sz="1200" b="1" i="0" kern="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Kr</m:t>
                      </m:r>
                      <m:r>
                        <m:rPr>
                          <m:nor/>
                        </m:rPr>
                        <a:rPr lang="en-US" altLang="zh-CN" sz="1200" b="1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altLang="zh-CN" sz="1200" b="1" i="0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9</m:t>
                      </m:r>
                      <m:r>
                        <m:rPr>
                          <m:nor/>
                        </m:rPr>
                        <a:rPr lang="en-US" altLang="zh-CN" sz="1200" b="1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9800C20A-0F6F-62C7-7202-28E5968E1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841" y="4744959"/>
                <a:ext cx="678391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305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CD9EC-D35D-953C-6B60-29D37B9DC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14D323AC-5248-C8DF-E508-30A76DA7988A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9E6F14-DB5A-49AA-633A-D38EDDD9499C}"/>
              </a:ext>
            </a:extLst>
          </p:cNvPr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束流成分与动量分布</a:t>
            </a:r>
            <a:endParaRPr lang="en-US" altLang="zh-CN" sz="3200" b="1" dirty="0">
              <a:solidFill>
                <a:schemeClr val="accent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35942B4-FEC0-8F3D-D047-997AB72687BA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2" descr="C:\Users\Administrator\Desktop\logo.JPG">
            <a:extLst>
              <a:ext uri="{FF2B5EF4-FFF2-40B4-BE49-F238E27FC236}">
                <a16:creationId xmlns:a16="http://schemas.microsoft.com/office/drawing/2014/main" id="{58B64005-7987-1540-5485-1E24DB9D7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2">
                <a:extLst>
                  <a:ext uri="{FF2B5EF4-FFF2-40B4-BE49-F238E27FC236}">
                    <a16:creationId xmlns:a16="http://schemas.microsoft.com/office/drawing/2014/main" id="{C6A3C48D-FB1F-99DE-663A-B42E3930D0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9959" y="857117"/>
                <a:ext cx="5657481" cy="2097939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zh-CN" altLang="en-US" b="1" dirty="0"/>
                  <a:t>束线磁钢度设置：</a:t>
                </a:r>
                <a:r>
                  <a:rPr lang="en-US" altLang="zh-CN" b="1" dirty="0"/>
                  <a:t>5 Tm</a:t>
                </a:r>
                <a:r>
                  <a:rPr lang="zh-CN" altLang="en-US" b="1" dirty="0"/>
                  <a:t>，对应粒子动量为</a:t>
                </a:r>
                <a:r>
                  <a:rPr lang="en-US" altLang="zh-CN" b="1" dirty="0"/>
                  <a:t>1500 MeV/c</a:t>
                </a:r>
              </a:p>
              <a:p>
                <a:r>
                  <a:rPr lang="zh-CN" altLang="en-US" b="1" dirty="0"/>
                  <a:t>缪子束流成分复杂：</a:t>
                </a:r>
                <a:endParaRPr lang="en-US" altLang="zh-CN" b="1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b="1" dirty="0"/>
                  <a:t>束流：含有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b="1" i="1">
                        <a:latin typeface="Cambria Math" panose="02040503050406030204" pitchFamily="18" charset="0"/>
                      </a:rPr>
                      <m:t>等</m:t>
                    </m:r>
                  </m:oMath>
                </a14:m>
                <a:endParaRPr lang="en-US" altLang="zh-CN" b="1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b="1" dirty="0"/>
                  <a:t>束流：额外含有质子，占比</a:t>
                </a:r>
                <a:r>
                  <a:rPr lang="en-US" altLang="zh-CN" b="1" dirty="0"/>
                  <a:t>90%</a:t>
                </a:r>
                <a:r>
                  <a:rPr lang="zh-CN" altLang="en-US" b="1" dirty="0"/>
                  <a:t>以上，以及部分重离子</a:t>
                </a:r>
                <a:endParaRPr lang="en-US" altLang="zh-CN" b="1" dirty="0"/>
              </a:p>
              <a:p>
                <a:r>
                  <a:rPr lang="zh-CN" altLang="en-US" b="1" dirty="0"/>
                  <a:t>粒子动量：</a:t>
                </a:r>
                <a:endParaRPr lang="en-US" altLang="zh-CN" b="1" dirty="0"/>
              </a:p>
              <a:p>
                <a:pPr lvl="1"/>
                <a:r>
                  <a:rPr lang="zh-CN" altLang="en-US" b="1" dirty="0"/>
                  <a:t>电子、质子等杂质粒子的动量分布为</a:t>
                </a:r>
                <a:r>
                  <a:rPr lang="en-US" altLang="zh-CN" b="1" dirty="0"/>
                  <a:t>1500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CN" b="1" dirty="0"/>
                  <a:t> 2% MeV/c</a:t>
                </a:r>
              </a:p>
              <a:p>
                <a:pPr lvl="1"/>
                <a:r>
                  <a:rPr lang="zh-CN" altLang="en-US" b="1" dirty="0"/>
                  <a:t>缪子动量谱型有长的尾巴，来自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zh-CN" altLang="en-US" b="1" dirty="0"/>
                  <a:t>在传输过程中的衰变</a:t>
                </a:r>
                <a:endParaRPr lang="en-US" altLang="zh-CN" b="1" dirty="0"/>
              </a:p>
              <a:p>
                <a:r>
                  <a:rPr lang="zh-CN" altLang="en-US" b="1" dirty="0"/>
                  <a:t>可以利用缪子和杂质粒子的动量差别来获得纯净的缪子束流</a:t>
                </a:r>
                <a:endParaRPr lang="en-US" altLang="zh-CN" dirty="0"/>
              </a:p>
              <a:p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>
          <p:sp>
            <p:nvSpPr>
              <p:cNvPr id="2" name="内容占位符 2">
                <a:extLst>
                  <a:ext uri="{FF2B5EF4-FFF2-40B4-BE49-F238E27FC236}">
                    <a16:creationId xmlns:a16="http://schemas.microsoft.com/office/drawing/2014/main" id="{C6A3C48D-FB1F-99DE-663A-B42E3930D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9959" y="857117"/>
                <a:ext cx="5657481" cy="2097939"/>
              </a:xfrm>
              <a:blipFill>
                <a:blip r:embed="rId4"/>
                <a:stretch>
                  <a:fillRect l="-323" t="-34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4DBB5C13-EEEB-B94E-31FC-3EDE4B49C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83" y="3025641"/>
            <a:ext cx="4628231" cy="332581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A8A7E3B-2CAF-7807-9918-C51FAF6C0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845" y="3050095"/>
            <a:ext cx="4628231" cy="3325814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79A1FC4-3D08-D11E-688A-1BCF9818F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10360"/>
            <a:ext cx="6046419" cy="14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866B7F7-821A-5BC5-D38B-8546C522793C}"/>
              </a:ext>
            </a:extLst>
          </p:cNvPr>
          <p:cNvSpPr txBox="1"/>
          <p:nvPr/>
        </p:nvSpPr>
        <p:spPr>
          <a:xfrm>
            <a:off x="1930400" y="3146283"/>
            <a:ext cx="1606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束流成分</a:t>
            </a:r>
            <a:r>
              <a:rPr lang="en-US" altLang="zh-CN" sz="1600" b="1" dirty="0">
                <a:solidFill>
                  <a:srgbClr val="FF0000"/>
                </a:solidFill>
              </a:rPr>
              <a:t>@MF6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1BFD9C5-AFF6-D9E7-F954-D1D3A6AD2854}"/>
              </a:ext>
            </a:extLst>
          </p:cNvPr>
          <p:cNvSpPr txBox="1"/>
          <p:nvPr/>
        </p:nvSpPr>
        <p:spPr>
          <a:xfrm>
            <a:off x="7652327" y="3146283"/>
            <a:ext cx="1606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束流成分</a:t>
            </a:r>
            <a:r>
              <a:rPr lang="en-US" altLang="zh-CN" sz="1600" b="1" dirty="0">
                <a:solidFill>
                  <a:srgbClr val="FF0000"/>
                </a:solidFill>
              </a:rPr>
              <a:t>@MF6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2C8290D-92D7-4EB2-7BFA-DCF9054AE127}"/>
                  </a:ext>
                </a:extLst>
              </p:cNvPr>
              <p:cNvSpPr txBox="1"/>
              <p:nvPr/>
            </p:nvSpPr>
            <p:spPr>
              <a:xfrm>
                <a:off x="2245519" y="4348555"/>
                <a:ext cx="4881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600" b="1" dirty="0"/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2C8290D-92D7-4EB2-7BFA-DCF9054AE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519" y="4348555"/>
                <a:ext cx="488146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1627F71-8DF6-6A28-F3B6-2E31F4B7DABB}"/>
                  </a:ext>
                </a:extLst>
              </p:cNvPr>
              <p:cNvSpPr txBox="1"/>
              <p:nvPr/>
            </p:nvSpPr>
            <p:spPr>
              <a:xfrm>
                <a:off x="4123815" y="3146283"/>
                <a:ext cx="4993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600" b="1" dirty="0"/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1627F71-8DF6-6A28-F3B6-2E31F4B7D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815" y="3146283"/>
                <a:ext cx="499367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0D5B8E1-1B0F-5C30-1B1C-2CE0EA3E3204}"/>
                  </a:ext>
                </a:extLst>
              </p:cNvPr>
              <p:cNvSpPr txBox="1"/>
              <p:nvPr/>
            </p:nvSpPr>
            <p:spPr>
              <a:xfrm>
                <a:off x="4324601" y="4044175"/>
                <a:ext cx="4705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600" b="1" dirty="0"/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0D5B8E1-1B0F-5C30-1B1C-2CE0EA3E3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601" y="4044175"/>
                <a:ext cx="470513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73B7157-899D-A01B-2F67-ED209AC9B134}"/>
                  </a:ext>
                </a:extLst>
              </p:cNvPr>
              <p:cNvSpPr txBox="1"/>
              <p:nvPr/>
            </p:nvSpPr>
            <p:spPr>
              <a:xfrm>
                <a:off x="8124464" y="4985366"/>
                <a:ext cx="4881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altLang="zh-CN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600" b="1" dirty="0"/>
              </a:p>
            </p:txBody>
          </p:sp>
        </mc:Choice>
        <mc:Fallback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73B7157-899D-A01B-2F67-ED209AC9B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464" y="4985366"/>
                <a:ext cx="488147" cy="338554"/>
              </a:xfrm>
              <a:prstGeom prst="rect">
                <a:avLst/>
              </a:prstGeom>
              <a:blipFill>
                <a:blip r:embed="rId11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000C8D5-B195-4040-E85C-F82BD482AC32}"/>
                  </a:ext>
                </a:extLst>
              </p:cNvPr>
              <p:cNvSpPr txBox="1"/>
              <p:nvPr/>
            </p:nvSpPr>
            <p:spPr>
              <a:xfrm>
                <a:off x="10002760" y="3783094"/>
                <a:ext cx="4993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600" b="1" dirty="0"/>
              </a:p>
            </p:txBody>
          </p:sp>
        </mc:Choice>
        <mc:Fallback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000C8D5-B195-4040-E85C-F82BD482A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760" y="3783094"/>
                <a:ext cx="499367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06152B7B-72F4-C59B-F3D0-9017D75DDA1C}"/>
              </a:ext>
            </a:extLst>
          </p:cNvPr>
          <p:cNvSpPr txBox="1"/>
          <p:nvPr/>
        </p:nvSpPr>
        <p:spPr>
          <a:xfrm>
            <a:off x="10243588" y="314031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/>
              <a:t>质子</a:t>
            </a:r>
          </a:p>
        </p:txBody>
      </p:sp>
    </p:spTree>
    <p:extLst>
      <p:ext uri="{BB962C8B-B14F-4D97-AF65-F5344CB8AC3E}">
        <p14:creationId xmlns:p14="http://schemas.microsoft.com/office/powerpoint/2010/main" val="1793808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281BC26-E742-1BA1-513B-42B00045F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42" y="4062508"/>
            <a:ext cx="2642410" cy="2230778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6D05D53D-025A-E884-0128-C7B472EA1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90" y="736535"/>
            <a:ext cx="10857211" cy="256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缪子束流纯化</a:t>
            </a:r>
            <a:endParaRPr lang="en-US" altLang="zh-CN" sz="3200" b="1" dirty="0">
              <a:solidFill>
                <a:schemeClr val="accent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2" descr="C:\Users\Administrator\Desktop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4C724A13-64A9-FB2B-10DF-417FDBD20150}"/>
              </a:ext>
            </a:extLst>
          </p:cNvPr>
          <p:cNvCxnSpPr>
            <a:cxnSpLocks/>
            <a:endCxn id="34" idx="3"/>
          </p:cNvCxnSpPr>
          <p:nvPr/>
        </p:nvCxnSpPr>
        <p:spPr>
          <a:xfrm flipH="1" flipV="1">
            <a:off x="2638598" y="2159106"/>
            <a:ext cx="362733" cy="204423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DACAAB3-BA2D-B3DF-10CB-EE27CB20AE05}"/>
                  </a:ext>
                </a:extLst>
              </p:cNvPr>
              <p:cNvSpPr txBox="1"/>
              <p:nvPr/>
            </p:nvSpPr>
            <p:spPr>
              <a:xfrm>
                <a:off x="440319" y="3063171"/>
                <a:ext cx="2528305" cy="1077218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/>
                  <a:t>第一段偏转磁铁</a:t>
                </a:r>
                <a:endParaRPr lang="en-US" altLang="zh-CN" sz="1600" dirty="0"/>
              </a:p>
              <a:p>
                <a:r>
                  <a:rPr lang="zh-CN" altLang="en-US" sz="1600" dirty="0"/>
                  <a:t>设置磁钢度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1600" dirty="0"/>
              </a:p>
              <a:p>
                <a:r>
                  <a:rPr lang="zh-CN" altLang="en-US" sz="1600" dirty="0"/>
                  <a:t>杂质粒子的磁钢度中心值为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DACAAB3-BA2D-B3DF-10CB-EE27CB20A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19" y="3063171"/>
                <a:ext cx="2528305" cy="1077218"/>
              </a:xfrm>
              <a:prstGeom prst="rect">
                <a:avLst/>
              </a:prstGeom>
              <a:blipFill>
                <a:blip r:embed="rId6"/>
                <a:stretch>
                  <a:fillRect l="-1205" t="-1695" b="-62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33">
            <a:extLst>
              <a:ext uri="{FF2B5EF4-FFF2-40B4-BE49-F238E27FC236}">
                <a16:creationId xmlns:a16="http://schemas.microsoft.com/office/drawing/2014/main" id="{55717535-7303-7B22-2A00-B6E8F1363678}"/>
              </a:ext>
            </a:extLst>
          </p:cNvPr>
          <p:cNvSpPr/>
          <p:nvPr/>
        </p:nvSpPr>
        <p:spPr>
          <a:xfrm>
            <a:off x="561789" y="1283794"/>
            <a:ext cx="2076809" cy="1750623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rgbClr val="FF0000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6143138-1137-11A8-0E17-B0B152AB4608}"/>
              </a:ext>
            </a:extLst>
          </p:cNvPr>
          <p:cNvSpPr txBox="1"/>
          <p:nvPr/>
        </p:nvSpPr>
        <p:spPr>
          <a:xfrm>
            <a:off x="9993454" y="3083348"/>
            <a:ext cx="188865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终端</a:t>
            </a:r>
            <a:endParaRPr lang="en-US" altLang="zh-CN" sz="1600" dirty="0"/>
          </a:p>
          <a:p>
            <a:r>
              <a:rPr lang="zh-CN" altLang="en-US" sz="1600" dirty="0"/>
              <a:t>得到纯化</a:t>
            </a:r>
            <a:r>
              <a:rPr lang="en-US" altLang="zh-CN" sz="1600" dirty="0"/>
              <a:t>muon flux</a:t>
            </a:r>
            <a:endParaRPr lang="zh-CN" altLang="en-US" sz="1600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0FC8A7F-E7E8-04D1-4BCB-CF7F925298DA}"/>
              </a:ext>
            </a:extLst>
          </p:cNvPr>
          <p:cNvSpPr txBox="1"/>
          <p:nvPr/>
        </p:nvSpPr>
        <p:spPr>
          <a:xfrm>
            <a:off x="6246630" y="4298310"/>
            <a:ext cx="5288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/>
              <a:t>将束线分成两段</a:t>
            </a:r>
            <a:endParaRPr lang="en-US" altLang="zh-CN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/>
              <a:t>第二段的磁钢度设置为我们需要的磁钢度</a:t>
            </a:r>
            <a:endParaRPr lang="en-US" altLang="zh-CN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000" b="1" dirty="0"/>
              <a:t>例如：</a:t>
            </a:r>
            <a:r>
              <a:rPr lang="en-US" altLang="zh-CN" sz="2000" b="1" dirty="0"/>
              <a:t>5 Tm</a:t>
            </a:r>
            <a:r>
              <a:rPr lang="zh-CN" altLang="en-US" sz="2000" b="1" dirty="0"/>
              <a:t>，对应动力为</a:t>
            </a:r>
            <a:r>
              <a:rPr lang="en-US" altLang="zh-CN" sz="2000" b="1" dirty="0"/>
              <a:t>1500 MeV/c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/>
              <a:t>对第一段设置的的磁钢度进行扫描</a:t>
            </a:r>
            <a:endParaRPr lang="en-US" altLang="zh-CN" sz="2000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C2D83D2-3DE2-5AFD-A1FD-3C7C37400F13}"/>
              </a:ext>
            </a:extLst>
          </p:cNvPr>
          <p:cNvSpPr/>
          <p:nvPr/>
        </p:nvSpPr>
        <p:spPr>
          <a:xfrm>
            <a:off x="2662347" y="1283794"/>
            <a:ext cx="8670671" cy="1750623"/>
          </a:xfrm>
          <a:prstGeom prst="rect">
            <a:avLst/>
          </a:prstGeom>
          <a:solidFill>
            <a:srgbClr val="CC99FF">
              <a:alpha val="49804"/>
            </a:srgbClr>
          </a:solidFill>
          <a:ln w="38100">
            <a:solidFill>
              <a:srgbClr val="FF0000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29514B2-8CE2-B892-A5C1-395C81E1ABD6}"/>
                  </a:ext>
                </a:extLst>
              </p:cNvPr>
              <p:cNvSpPr txBox="1"/>
              <p:nvPr/>
            </p:nvSpPr>
            <p:spPr>
              <a:xfrm>
                <a:off x="3482148" y="3079504"/>
                <a:ext cx="2528305" cy="830997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/>
                  <a:t>第二段偏转磁铁</a:t>
                </a:r>
                <a:endParaRPr lang="en-US" altLang="zh-CN" sz="1600" dirty="0"/>
              </a:p>
              <a:p>
                <a:r>
                  <a:rPr lang="zh-CN" altLang="en-US" sz="1600" dirty="0"/>
                  <a:t>调整磁钢度设置</a:t>
                </a:r>
                <a14:m>
                  <m:oMath xmlns:m="http://schemas.openxmlformats.org/officeDocument/2006/math">
                    <m:r>
                      <a:rPr lang="zh-CN" altLang="en-US" sz="1600" b="0" i="1" dirty="0">
                        <a:latin typeface="Cambria Math" panose="02040503050406030204" pitchFamily="18" charset="0"/>
                      </a:rPr>
                      <m:t>为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1600" dirty="0"/>
              </a:p>
              <a:p>
                <a:r>
                  <a:rPr lang="zh-CN" altLang="en-US" sz="1600" dirty="0"/>
                  <a:t>杂质粒子被去除</a:t>
                </a:r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29514B2-8CE2-B892-A5C1-395C81E1A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148" y="3079504"/>
                <a:ext cx="2528305" cy="830997"/>
              </a:xfrm>
              <a:prstGeom prst="rect">
                <a:avLst/>
              </a:prstGeom>
              <a:blipFill>
                <a:blip r:embed="rId7"/>
                <a:stretch>
                  <a:fillRect l="-1205" t="-2206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345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130AC-BE9F-4436-4FBA-F4A56FCFD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887D140-70BA-76A8-D521-2AAE9987E282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8CEBF6-B4DB-14FB-B7A1-9C0A45200CB1}"/>
              </a:ext>
            </a:extLst>
          </p:cNvPr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缪子束流纯化</a:t>
            </a:r>
            <a:endParaRPr lang="en-US" altLang="zh-CN" sz="3200" b="1" dirty="0">
              <a:solidFill>
                <a:schemeClr val="accent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351A2F-9327-88F6-4AA6-B4C0B2A64F79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2" descr="C:\Users\Administrator\Desktop\logo.JPG">
            <a:extLst>
              <a:ext uri="{FF2B5EF4-FFF2-40B4-BE49-F238E27FC236}">
                <a16:creationId xmlns:a16="http://schemas.microsoft.com/office/drawing/2014/main" id="{3558DC46-674B-865B-2FE6-026D4895D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B9A08BF-5574-5419-7033-70FA97F49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46" y="817044"/>
            <a:ext cx="4386737" cy="315227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06D41FF-88B0-02C6-86F8-30CAB5EA7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818009"/>
            <a:ext cx="4065900" cy="292172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878E0849-FAED-0931-0636-CC8B40D815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288" y="3712074"/>
            <a:ext cx="3862612" cy="2775645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536BF171-C4AB-EEA5-D60B-8E973B4F8658}"/>
              </a:ext>
            </a:extLst>
          </p:cNvPr>
          <p:cNvSpPr txBox="1"/>
          <p:nvPr/>
        </p:nvSpPr>
        <p:spPr>
          <a:xfrm>
            <a:off x="6493371" y="1080655"/>
            <a:ext cx="166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err="1">
                <a:solidFill>
                  <a:srgbClr val="FF0000"/>
                </a:solidFill>
              </a:rPr>
              <a:t>Pz</a:t>
            </a:r>
            <a:r>
              <a:rPr lang="en-US" altLang="zh-CN" sz="1600" b="1" dirty="0">
                <a:solidFill>
                  <a:srgbClr val="FF0000"/>
                </a:solidFill>
              </a:rPr>
              <a:t>=1550 MeV/c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1B1882B-CFE1-186D-6184-158B67CDB18A}"/>
              </a:ext>
            </a:extLst>
          </p:cNvPr>
          <p:cNvSpPr txBox="1"/>
          <p:nvPr/>
        </p:nvSpPr>
        <p:spPr>
          <a:xfrm>
            <a:off x="6673480" y="3974720"/>
            <a:ext cx="166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err="1">
                <a:solidFill>
                  <a:srgbClr val="FF0000"/>
                </a:solidFill>
              </a:rPr>
              <a:t>Pz</a:t>
            </a:r>
            <a:r>
              <a:rPr lang="en-US" altLang="zh-CN" sz="1600" b="1" dirty="0">
                <a:solidFill>
                  <a:srgbClr val="FF0000"/>
                </a:solidFill>
              </a:rPr>
              <a:t>=1550 MeV/c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3B8B790-ED8E-77C8-7BB7-FB3C63A5547B}"/>
                  </a:ext>
                </a:extLst>
              </p:cNvPr>
              <p:cNvSpPr txBox="1"/>
              <p:nvPr/>
            </p:nvSpPr>
            <p:spPr>
              <a:xfrm>
                <a:off x="506146" y="4180835"/>
                <a:ext cx="4592347" cy="1950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/>
                  <a:t>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000" b="1" dirty="0"/>
                  <a:t>，第一段磁钢度设置为</a:t>
                </a:r>
                <a:r>
                  <a:rPr lang="en-US" altLang="zh-CN" sz="2000" b="1" dirty="0"/>
                  <a:t>5.17 Tm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/>
                  <a:t>对应束流流强：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altLang="zh-CN" sz="2000" b="1" dirty="0"/>
                  <a:t>/s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/>
                  <a:t>比未纯化束流降低一个量级</a:t>
                </a:r>
                <a:endParaRPr lang="en-US" altLang="zh-CN" sz="20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000" b="1" dirty="0"/>
                  <a:t>动量谱型的尾巴被去除</a:t>
                </a:r>
                <a:endParaRPr lang="en-US" altLang="zh-CN" sz="20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/>
                  <a:t>束斑更加紧凑</a:t>
                </a:r>
                <a:endParaRPr lang="en-US" altLang="zh-CN" sz="20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b="1" dirty="0"/>
              </a:p>
            </p:txBody>
          </p:sp>
        </mc:Choice>
        <mc:Fallback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3B8B790-ED8E-77C8-7BB7-FB3C63A55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46" y="4180835"/>
                <a:ext cx="4592347" cy="1950534"/>
              </a:xfrm>
              <a:prstGeom prst="rect">
                <a:avLst/>
              </a:prstGeom>
              <a:blipFill>
                <a:blip r:embed="rId7"/>
                <a:stretch>
                  <a:fillRect l="-1195" t="-1875" r="-3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88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D213FAA-E581-C0FE-A9D1-588E662AB5DA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5C6B056B-664A-171A-4D53-0085604FBD2B}"/>
              </a:ext>
            </a:extLst>
          </p:cNvPr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Outline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3E7B774-8F92-5532-2358-543E2185C431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C:\Users\Administrator\Desktop\logo.JPG">
            <a:extLst>
              <a:ext uri="{FF2B5EF4-FFF2-40B4-BE49-F238E27FC236}">
                <a16:creationId xmlns:a16="http://schemas.microsoft.com/office/drawing/2014/main" id="{DACBFFDA-D415-6281-62F7-BA21DD2E4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8383663-2729-D389-6F54-032E1A7ECF53}"/>
              </a:ext>
            </a:extLst>
          </p:cNvPr>
          <p:cNvSpPr txBox="1"/>
          <p:nvPr/>
        </p:nvSpPr>
        <p:spPr>
          <a:xfrm>
            <a:off x="616017" y="1328286"/>
            <a:ext cx="3486852" cy="2910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0070C0"/>
                </a:solidFill>
              </a:rPr>
              <a:t>物理背景</a:t>
            </a:r>
            <a:endParaRPr lang="en-US" altLang="zh-CN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HIAF</a:t>
            </a:r>
            <a:r>
              <a:rPr lang="zh-CN" alt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缪子源介绍</a:t>
            </a:r>
            <a:endParaRPr lang="en-US" altLang="zh-CN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总结和展望</a:t>
            </a:r>
          </a:p>
        </p:txBody>
      </p:sp>
    </p:spTree>
    <p:extLst>
      <p:ext uri="{BB962C8B-B14F-4D97-AF65-F5344CB8AC3E}">
        <p14:creationId xmlns:p14="http://schemas.microsoft.com/office/powerpoint/2010/main" val="1023568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2F531-5F0C-5518-A145-2E8C7DFAF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0711CBE-C762-118E-8816-0259CDC43928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630E7D-97BB-A03C-6013-54E1A6227B60}"/>
              </a:ext>
            </a:extLst>
          </p:cNvPr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缪子束流纯化</a:t>
            </a:r>
            <a:endParaRPr lang="en-US" altLang="zh-CN" sz="3200" b="1" dirty="0">
              <a:solidFill>
                <a:schemeClr val="accent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034F627-CD6F-103D-53AF-D388AAB5374E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2" descr="C:\Users\Administrator\Desktop\logo.JPG">
            <a:extLst>
              <a:ext uri="{FF2B5EF4-FFF2-40B4-BE49-F238E27FC236}">
                <a16:creationId xmlns:a16="http://schemas.microsoft.com/office/drawing/2014/main" id="{83166187-B55D-3B3D-1882-11DB1120D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659BE11-4DA7-E588-D7B2-B950A89B8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47" y="898796"/>
            <a:ext cx="4147425" cy="298031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43A4B8C-36B4-6975-3B0B-1A5EA1FF1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404" y="3542862"/>
            <a:ext cx="3874619" cy="278427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49857F3-E164-F85B-DAFC-941AA5FEE1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2404" y="857395"/>
            <a:ext cx="4040332" cy="290335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14D7674-11B1-BC5C-EAE5-F53E94F5BC94}"/>
              </a:ext>
            </a:extLst>
          </p:cNvPr>
          <p:cNvSpPr txBox="1"/>
          <p:nvPr/>
        </p:nvSpPr>
        <p:spPr>
          <a:xfrm>
            <a:off x="6578332" y="1126837"/>
            <a:ext cx="166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err="1">
                <a:solidFill>
                  <a:srgbClr val="FF0000"/>
                </a:solidFill>
              </a:rPr>
              <a:t>Pz</a:t>
            </a:r>
            <a:r>
              <a:rPr lang="en-US" altLang="zh-CN" sz="1600" b="1" dirty="0">
                <a:solidFill>
                  <a:srgbClr val="FF0000"/>
                </a:solidFill>
              </a:rPr>
              <a:t>=1540 MeV/c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4FB06B3-9C14-D938-C377-12F60115107E}"/>
              </a:ext>
            </a:extLst>
          </p:cNvPr>
          <p:cNvSpPr txBox="1"/>
          <p:nvPr/>
        </p:nvSpPr>
        <p:spPr>
          <a:xfrm>
            <a:off x="6578332" y="3801376"/>
            <a:ext cx="166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err="1">
                <a:solidFill>
                  <a:srgbClr val="FF0000"/>
                </a:solidFill>
              </a:rPr>
              <a:t>Pz</a:t>
            </a:r>
            <a:r>
              <a:rPr lang="en-US" altLang="zh-CN" sz="1600" b="1" dirty="0">
                <a:solidFill>
                  <a:srgbClr val="FF0000"/>
                </a:solidFill>
              </a:rPr>
              <a:t>=1540 MeV/c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411155F-5F57-CE48-B64D-3FC01918EBFA}"/>
                  </a:ext>
                </a:extLst>
              </p:cNvPr>
              <p:cNvSpPr txBox="1"/>
              <p:nvPr/>
            </p:nvSpPr>
            <p:spPr>
              <a:xfrm>
                <a:off x="506146" y="4180835"/>
                <a:ext cx="4518609" cy="1976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/>
                  <a:t>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-</m:t>
                        </m:r>
                      </m:sup>
                    </m:sSup>
                  </m:oMath>
                </a14:m>
                <a:r>
                  <a:rPr lang="zh-CN" altLang="en-US" sz="2000" b="1" dirty="0"/>
                  <a:t>，第一段磁钢度设置为</a:t>
                </a:r>
                <a:r>
                  <a:rPr lang="en-US" altLang="zh-CN" sz="2000" b="1" dirty="0"/>
                  <a:t>5.13 Tm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/>
                  <a:t>对应束流流强：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altLang="zh-CN" sz="2000" b="1" dirty="0"/>
                  <a:t>/s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/>
                  <a:t>比未纯化束流降低一个量级</a:t>
                </a:r>
                <a:endParaRPr lang="en-US" altLang="zh-CN" sz="20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-</m:t>
                        </m:r>
                      </m:sup>
                    </m:sSup>
                  </m:oMath>
                </a14:m>
                <a:r>
                  <a:rPr lang="zh-CN" altLang="en-US" sz="2000" b="1" dirty="0"/>
                  <a:t>动量谱型的尾巴被去除</a:t>
                </a:r>
                <a:endParaRPr lang="en-US" altLang="zh-CN" sz="20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/>
                  <a:t>束斑更加紧凑</a:t>
                </a:r>
                <a:endParaRPr lang="en-US" altLang="zh-CN" sz="20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b="1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411155F-5F57-CE48-B64D-3FC01918E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46" y="4180835"/>
                <a:ext cx="4518609" cy="1976888"/>
              </a:xfrm>
              <a:prstGeom prst="rect">
                <a:avLst/>
              </a:prstGeom>
              <a:blipFill>
                <a:blip r:embed="rId7"/>
                <a:stretch>
                  <a:fillRect l="-1215" t="-1852" r="-4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401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BA36F-3269-80FB-4ADB-CD6B63912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695D890-9ECD-04E2-B904-5739787A048C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96ACB5-6C10-B686-7970-74BFD1BE7451}"/>
              </a:ext>
            </a:extLst>
          </p:cNvPr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未来计划</a:t>
            </a:r>
            <a:endParaRPr lang="en-US" altLang="zh-CN" sz="3200" b="1" dirty="0">
              <a:solidFill>
                <a:schemeClr val="accent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1EFD5B7-6A87-28B2-3E90-C43B5ECC81AB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2" descr="C:\Users\Administrator\Desktop\logo.JPG">
            <a:extLst>
              <a:ext uri="{FF2B5EF4-FFF2-40B4-BE49-F238E27FC236}">
                <a16:creationId xmlns:a16="http://schemas.microsoft.com/office/drawing/2014/main" id="{61950481-5900-964D-047D-7F7D3CD4D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DB84B1C-11E4-7DC6-DEB2-5C1C9364F489}"/>
              </a:ext>
            </a:extLst>
          </p:cNvPr>
          <p:cNvSpPr txBox="1"/>
          <p:nvPr/>
        </p:nvSpPr>
        <p:spPr>
          <a:xfrm>
            <a:off x="229055" y="1296114"/>
            <a:ext cx="5917004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7030A0"/>
                </a:solidFill>
              </a:rPr>
              <a:t>缪子束流的流强和纯度尚有优化的空间</a:t>
            </a:r>
            <a:endParaRPr lang="en-US" altLang="zh-CN" sz="2400" b="1" dirty="0">
              <a:solidFill>
                <a:srgbClr val="7030A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7030A0"/>
                </a:solidFill>
              </a:rPr>
              <a:t>束流流强可以进一步优化</a:t>
            </a:r>
            <a:endParaRPr lang="en-US" altLang="zh-CN" sz="2400" b="1" dirty="0">
              <a:solidFill>
                <a:srgbClr val="7030A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7030A0"/>
                </a:solidFill>
              </a:rPr>
              <a:t>优化束线的光学模型</a:t>
            </a:r>
            <a:endParaRPr lang="en-US" altLang="zh-CN" sz="2400" b="1" dirty="0">
              <a:solidFill>
                <a:srgbClr val="7030A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7030A0"/>
                </a:solidFill>
              </a:rPr>
              <a:t>束流纯化策略可以进一步优化</a:t>
            </a:r>
            <a:endParaRPr lang="en-US" altLang="zh-CN" sz="2400" b="1" dirty="0">
              <a:solidFill>
                <a:srgbClr val="7030A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7030A0"/>
                </a:solidFill>
              </a:rPr>
              <a:t>将束线分成更多段</a:t>
            </a:r>
            <a:endParaRPr lang="en-US" altLang="zh-CN" sz="2400" b="1" dirty="0">
              <a:solidFill>
                <a:srgbClr val="7030A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7030A0"/>
                </a:solidFill>
              </a:rPr>
              <a:t>采样机器学习方法寻找束线最优参数</a:t>
            </a:r>
            <a:endParaRPr lang="en-US" altLang="zh-CN" sz="2400" b="1" dirty="0">
              <a:solidFill>
                <a:srgbClr val="7030A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altLang="zh-CN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3135746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7F283-7185-E742-FD4A-9A35C7775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05BA96D-1BD5-3755-BBB4-CC7573A76E80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4907025-1EF3-835D-68E2-2BA3CAAA83DA}"/>
              </a:ext>
            </a:extLst>
          </p:cNvPr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Outline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939CC9-D9AE-93EC-FE78-1BCE1E97BA92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C:\Users\Administrator\Desktop\logo.JPG">
            <a:extLst>
              <a:ext uri="{FF2B5EF4-FFF2-40B4-BE49-F238E27FC236}">
                <a16:creationId xmlns:a16="http://schemas.microsoft.com/office/drawing/2014/main" id="{0D235B7F-B820-0E03-D266-EDC3E5E3C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F6BEDEA-596C-7CF1-9AC2-F166C0910E8A}"/>
              </a:ext>
            </a:extLst>
          </p:cNvPr>
          <p:cNvSpPr txBox="1"/>
          <p:nvPr/>
        </p:nvSpPr>
        <p:spPr>
          <a:xfrm>
            <a:off x="616017" y="1328286"/>
            <a:ext cx="3486852" cy="2910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缪子物理简介</a:t>
            </a:r>
            <a:endParaRPr lang="en-US" altLang="zh-CN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HIAF</a:t>
            </a:r>
            <a:r>
              <a:rPr lang="zh-CN" alt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缪子源进展</a:t>
            </a:r>
            <a:endParaRPr lang="en-US" altLang="zh-CN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0070C0"/>
                </a:solidFill>
              </a:rPr>
              <a:t>总结和展望</a:t>
            </a:r>
          </a:p>
        </p:txBody>
      </p:sp>
    </p:spTree>
    <p:extLst>
      <p:ext uri="{BB962C8B-B14F-4D97-AF65-F5344CB8AC3E}">
        <p14:creationId xmlns:p14="http://schemas.microsoft.com/office/powerpoint/2010/main" val="1214934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D213FAA-E581-C0FE-A9D1-588E662AB5DA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5C6B056B-664A-171A-4D53-0085604FBD2B}"/>
              </a:ext>
            </a:extLst>
          </p:cNvPr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总结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3E7B774-8F92-5532-2358-543E2185C431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C:\Users\Administrator\Desktop\logo.JPG">
            <a:extLst>
              <a:ext uri="{FF2B5EF4-FFF2-40B4-BE49-F238E27FC236}">
                <a16:creationId xmlns:a16="http://schemas.microsoft.com/office/drawing/2014/main" id="{DACBFFDA-D415-6281-62F7-BA21DD2E4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3F8017C-6F8E-3545-8526-FF99839607A9}"/>
                  </a:ext>
                </a:extLst>
              </p:cNvPr>
              <p:cNvSpPr txBox="1"/>
              <p:nvPr/>
            </p:nvSpPr>
            <p:spPr>
              <a:xfrm>
                <a:off x="139959" y="995219"/>
                <a:ext cx="10380847" cy="4569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endParaRPr lang="zh-CN" altLang="en-US" sz="1050" b="1" i="0" u="none" strike="noStrike" baseline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1800" b="1" i="0" u="none" strike="noStrike" baseline="0" dirty="0">
                    <a:solidFill>
                      <a:srgbClr val="00329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缪子在基础科学及应用科学中均有重要作用</a:t>
                </a:r>
                <a:endParaRPr lang="en-US" altLang="zh-CN" sz="1800" b="1" i="0" u="none" strike="noStrike" baseline="0" dirty="0">
                  <a:solidFill>
                    <a:srgbClr val="0032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1800" b="1" i="0" u="none" strike="noStrike" baseline="0" dirty="0">
                  <a:solidFill>
                    <a:srgbClr val="0032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b="1" i="0" u="none" strike="noStrike" baseline="0" dirty="0">
                    <a:solidFill>
                      <a:srgbClr val="00329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HIAF</a:t>
                </a:r>
                <a:r>
                  <a:rPr lang="zh-CN" altLang="en-US" b="1" dirty="0">
                    <a:solidFill>
                      <a:srgbClr val="00329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安装进程顺利</a:t>
                </a:r>
                <a:endParaRPr lang="en-US" altLang="zh-CN" b="1" dirty="0">
                  <a:solidFill>
                    <a:srgbClr val="0032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b="1" i="0" u="none" strike="noStrike" baseline="0" dirty="0">
                    <a:solidFill>
                      <a:srgbClr val="00329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HFRS</a:t>
                </a:r>
                <a:r>
                  <a:rPr lang="zh-CN" altLang="en-US" b="1" i="0" u="none" strike="noStrike" baseline="0" dirty="0">
                    <a:solidFill>
                      <a:srgbClr val="00329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束线安装基本完成</a:t>
                </a:r>
                <a:endParaRPr lang="en-US" altLang="zh-CN" b="1" i="0" u="none" strike="noStrike" baseline="0" dirty="0">
                  <a:solidFill>
                    <a:srgbClr val="0032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b="1" i="0" u="none" strike="noStrike" baseline="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HIAF</a:t>
                </a:r>
                <a:r>
                  <a:rPr lang="zh-CN" altLang="en-US" sz="1800" b="1" i="0" u="none" strike="noStrike" baseline="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可以利用</a:t>
                </a:r>
                <a:r>
                  <a:rPr lang="en-US" altLang="zh-CN" sz="1800" b="1" i="0" u="none" strike="noStrike" baseline="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HFRS</a:t>
                </a:r>
                <a:r>
                  <a:rPr lang="zh-CN" altLang="en-US" sz="1800" b="1" i="0" u="none" strike="noStrike" baseline="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束线产生缪子束流</a:t>
                </a:r>
                <a:endParaRPr lang="en-US" altLang="zh-CN" sz="1800" b="1" i="0" u="none" strike="noStrike" baseline="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zh-CN" altLang="en-US" b="1" i="0" u="none" strike="noStrike" baseline="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动量：</a:t>
                </a:r>
                <a:r>
                  <a:rPr lang="en-US" altLang="zh-CN" b="1" i="0" u="none" strike="noStrike" baseline="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500MeV/c – 7.5GeV/c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b="1" i="0" u="none" strike="noStrike" baseline="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Flux</a:t>
                </a:r>
                <a:r>
                  <a:rPr lang="zh-CN" altLang="en-US" b="1" i="0" u="none" strike="noStrike" baseline="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u="none" strike="noStrike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b="1" i="1" u="none" strike="noStrike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𝟏𝟎</m:t>
                        </m:r>
                      </m:e>
                      <m:sup>
                        <m:r>
                          <a:rPr lang="en-US" altLang="zh-CN" b="1" i="1" u="none" strike="noStrike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𝟔</m:t>
                        </m:r>
                      </m:sup>
                    </m:sSup>
                    <m:r>
                      <a:rPr lang="en-US" altLang="zh-CN" b="1" i="1" u="none" strike="noStrike" baseline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sSup>
                      <m:sSupPr>
                        <m:ctrlPr>
                          <a:rPr lang="en-US" altLang="zh-CN" b="1" i="1" u="none" strike="noStrike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b="1" i="1" u="none" strike="noStrike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𝟏𝟎</m:t>
                        </m:r>
                      </m:e>
                      <m:sup>
                        <m:r>
                          <a:rPr lang="en-US" altLang="zh-CN" b="1" i="1" u="none" strike="noStrike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𝟕</m:t>
                        </m:r>
                      </m:sup>
                    </m:sSup>
                    <m:r>
                      <a:rPr lang="en-US" altLang="zh-CN" b="1" i="1" u="none" strike="noStrike" baseline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lang="en-US" altLang="zh-CN" b="1" i="1" u="none" strike="noStrike" baseline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𝝁</m:t>
                    </m:r>
                  </m:oMath>
                </a14:m>
                <a:r>
                  <a:rPr lang="en-US" altLang="zh-CN" b="1" i="0" u="none" strike="noStrike" baseline="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zh-CN" altLang="en-US" b="1" i="0" u="none" strike="noStrike" baseline="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束斑大小：</a:t>
                </a:r>
                <a:r>
                  <a:rPr lang="en-US" altLang="zh-CN" b="1" i="0" u="none" strike="noStrike" baseline="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10cm</a:t>
                </a:r>
                <a:r>
                  <a:rPr lang="zh-CN" altLang="en-US" b="1" i="0" u="none" strike="noStrike" baseline="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*</a:t>
                </a:r>
                <a:r>
                  <a:rPr lang="en-US" altLang="zh-CN" b="1" i="0" u="none" strike="noStrike" baseline="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10cm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zh-CN" altLang="en-US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经过特殊设置，纯度可以达到</a:t>
                </a:r>
                <a:r>
                  <a:rPr lang="en-US" altLang="zh-CN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100%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1800" b="1" i="0" u="none" strike="noStrike" baseline="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未来缪子源正在规划</a:t>
                </a:r>
                <a:endPara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HIAF</a:t>
                </a:r>
                <a:r>
                  <a:rPr lang="zh-CN" altLang="en-US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未来将进一步升级</a:t>
                </a:r>
                <a:endPara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sz="1800" b="1" i="0" u="none" strike="noStrike" baseline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800" b="1" dirty="0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欢迎大家提出</a:t>
                </a:r>
                <a:r>
                  <a:rPr lang="en-US" altLang="zh-CN" sz="2800" b="1" dirty="0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GeV</a:t>
                </a:r>
                <a:r>
                  <a:rPr lang="zh-CN" altLang="en-US" sz="2800" b="1" dirty="0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缪子源的新应用！</a:t>
                </a:r>
                <a:endParaRPr lang="zh-CN" altLang="en-US" sz="2800" b="1" i="0" u="none" strike="noStrike" baseline="0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3F8017C-6F8E-3545-8526-FF9983960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59" y="995219"/>
                <a:ext cx="10380847" cy="4569008"/>
              </a:xfrm>
              <a:prstGeom prst="rect">
                <a:avLst/>
              </a:prstGeom>
              <a:blipFill>
                <a:blip r:embed="rId3"/>
                <a:stretch>
                  <a:fillRect l="-1233" b="-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193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A955597-F33A-6539-7B8E-6EECE1C86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8607"/>
            <a:ext cx="12192000" cy="469939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719416B-2C00-E8A5-9226-C22B835F3C51}"/>
              </a:ext>
            </a:extLst>
          </p:cNvPr>
          <p:cNvSpPr txBox="1"/>
          <p:nvPr/>
        </p:nvSpPr>
        <p:spPr>
          <a:xfrm>
            <a:off x="4502219" y="590169"/>
            <a:ext cx="3679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i="0" u="none" strike="noStrike" baseline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谢谢大家！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39564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FF331-D147-823A-35A9-130BDA22A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A25766D-A0E1-09A3-2472-AC8047253643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9964FC2-5FBD-33B7-FDEA-C97CB3256F19}"/>
              </a:ext>
            </a:extLst>
          </p:cNvPr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Back Up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01DA337-C173-19B8-E9B1-716DD9E98DBF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C:\Users\Administrator\Desktop\logo.JPG">
            <a:extLst>
              <a:ext uri="{FF2B5EF4-FFF2-40B4-BE49-F238E27FC236}">
                <a16:creationId xmlns:a16="http://schemas.microsoft.com/office/drawing/2014/main" id="{CE3B7835-26F4-ADE9-1DDD-BEBF73933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289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F405BA3-6266-367C-C776-4D1330084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92"/>
            <a:ext cx="12192000" cy="68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06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DFE8A95-D35D-267D-D6B2-AF6B42D82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900" y="860930"/>
            <a:ext cx="3964140" cy="284860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EC11C15-3A06-5CBD-54C5-5E4240019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803" y="3959288"/>
            <a:ext cx="3852333" cy="276825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CA0E279-A9E3-812E-055A-7F6427449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3951" y="3959288"/>
            <a:ext cx="4043525" cy="290564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63C5D87-4DA2-092C-305A-08CC8B8BFE0A}"/>
              </a:ext>
            </a:extLst>
          </p:cNvPr>
          <p:cNvSpPr txBox="1"/>
          <p:nvPr/>
        </p:nvSpPr>
        <p:spPr>
          <a:xfrm>
            <a:off x="3115099" y="359998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Scaled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C5AE7E9-8E97-5E55-C71F-3BF0D559C43E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CC3C9D3B-3023-EBC1-68A0-105A744B8BFA}"/>
              </a:ext>
            </a:extLst>
          </p:cNvPr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Muon Flux 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成分</a:t>
            </a:r>
            <a:endParaRPr lang="en-US" altLang="zh-CN" sz="3200" b="1" dirty="0">
              <a:solidFill>
                <a:schemeClr val="accent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 descr="C:\Users\Administrator\Desktop\logo.JPG">
            <a:extLst>
              <a:ext uri="{FF2B5EF4-FFF2-40B4-BE49-F238E27FC236}">
                <a16:creationId xmlns:a16="http://schemas.microsoft.com/office/drawing/2014/main" id="{D445F912-68BC-A5C1-A49F-0190DE97F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308ADE-C30D-FEC8-74CC-C1B10A8C1A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3951" y="949850"/>
            <a:ext cx="3790950" cy="2724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124A678-8CC1-7017-82FA-89FAAB502AA8}"/>
                  </a:ext>
                </a:extLst>
              </p:cNvPr>
              <p:cNvSpPr txBox="1"/>
              <p:nvPr/>
            </p:nvSpPr>
            <p:spPr>
              <a:xfrm>
                <a:off x="8463568" y="1787396"/>
                <a:ext cx="2441694" cy="66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HFRS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束线出口处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束</m:t>
                    </m:r>
                  </m:oMath>
                </a14:m>
                <a:endParaRPr lang="en-US" altLang="zh-CN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流</m:t>
                    </m:r>
                    <m:r>
                      <a:rPr lang="zh-CN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动量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分布</a:t>
                </a: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124A678-8CC1-7017-82FA-89FAAB502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568" y="1787396"/>
                <a:ext cx="2441694" cy="669992"/>
              </a:xfrm>
              <a:prstGeom prst="rect">
                <a:avLst/>
              </a:prstGeom>
              <a:blipFill>
                <a:blip r:embed="rId9"/>
                <a:stretch>
                  <a:fillRect l="-1995" t="-4545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4E27C0C-97F4-093B-E89B-4954BE5C25CE}"/>
                  </a:ext>
                </a:extLst>
              </p:cNvPr>
              <p:cNvSpPr txBox="1"/>
              <p:nvPr/>
            </p:nvSpPr>
            <p:spPr>
              <a:xfrm>
                <a:off x="2970417" y="1811057"/>
                <a:ext cx="24416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HFRS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束线出口处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束</m:t>
                    </m:r>
                  </m:oMath>
                </a14:m>
                <a:endParaRPr lang="en-US" altLang="zh-CN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流</m:t>
                    </m:r>
                    <m:r>
                      <a:rPr lang="zh-CN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动量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分布</a:t>
                </a: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4E27C0C-97F4-093B-E89B-4954BE5C2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417" y="1811057"/>
                <a:ext cx="2441694" cy="646331"/>
              </a:xfrm>
              <a:prstGeom prst="rect">
                <a:avLst/>
              </a:prstGeom>
              <a:blipFill>
                <a:blip r:embed="rId10"/>
                <a:stretch>
                  <a:fillRect l="-1995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箭头: 下 7">
            <a:extLst>
              <a:ext uri="{FF2B5EF4-FFF2-40B4-BE49-F238E27FC236}">
                <a16:creationId xmlns:a16="http://schemas.microsoft.com/office/drawing/2014/main" id="{D2C99404-45BA-25B0-DC12-BB97EF367407}"/>
              </a:ext>
            </a:extLst>
          </p:cNvPr>
          <p:cNvSpPr/>
          <p:nvPr/>
        </p:nvSpPr>
        <p:spPr>
          <a:xfrm>
            <a:off x="3853543" y="3584121"/>
            <a:ext cx="498021" cy="37516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DBAB3439-F3A6-AF08-0F8D-6D52ADC4EC15}"/>
              </a:ext>
            </a:extLst>
          </p:cNvPr>
          <p:cNvSpPr/>
          <p:nvPr/>
        </p:nvSpPr>
        <p:spPr>
          <a:xfrm>
            <a:off x="9643871" y="3584120"/>
            <a:ext cx="498021" cy="37516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EFA3BFE-BE3C-1812-8641-B1CE98F41223}"/>
              </a:ext>
            </a:extLst>
          </p:cNvPr>
          <p:cNvSpPr txBox="1"/>
          <p:nvPr/>
        </p:nvSpPr>
        <p:spPr>
          <a:xfrm>
            <a:off x="8858548" y="351886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Scaled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753266B-52C8-F9A8-EF6C-43C46DA14998}"/>
              </a:ext>
            </a:extLst>
          </p:cNvPr>
          <p:cNvSpPr txBox="1"/>
          <p:nvPr/>
        </p:nvSpPr>
        <p:spPr>
          <a:xfrm>
            <a:off x="5862626" y="4485318"/>
            <a:ext cx="203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</a:rPr>
              <a:t>本底粒子的动能谱的形状</a:t>
            </a:r>
            <a:r>
              <a:rPr lang="zh-CN" altLang="en-US" b="1" dirty="0">
                <a:solidFill>
                  <a:srgbClr val="FF0000"/>
                </a:solidFill>
              </a:rPr>
              <a:t>完全</a:t>
            </a:r>
            <a:r>
              <a:rPr lang="zh-CN" altLang="en-US" b="1" dirty="0">
                <a:solidFill>
                  <a:srgbClr val="0070C0"/>
                </a:solidFill>
              </a:rPr>
              <a:t>相同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DD3F52A-453B-0DD8-A17F-8ABAE29D96FC}"/>
                  </a:ext>
                </a:extLst>
              </p:cNvPr>
              <p:cNvSpPr txBox="1"/>
              <p:nvPr/>
            </p:nvSpPr>
            <p:spPr>
              <a:xfrm>
                <a:off x="230868" y="847382"/>
                <a:ext cx="16113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zh-CN" altLang="en-US" sz="2400" b="1" dirty="0">
                    <a:solidFill>
                      <a:srgbClr val="0070C0"/>
                    </a:solidFill>
                  </a:rPr>
                  <a:t>束流成分</a:t>
                </a: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DD3F52A-453B-0DD8-A17F-8ABAE29D9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68" y="847382"/>
                <a:ext cx="1611339" cy="461665"/>
              </a:xfrm>
              <a:prstGeom prst="rect">
                <a:avLst/>
              </a:prstGeom>
              <a:blipFill>
                <a:blip r:embed="rId11"/>
                <a:stretch>
                  <a:fillRect l="-1136" t="-9211" r="-4924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18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88EE27B7-D021-086D-3740-4E7FD28E7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467" y="2615969"/>
            <a:ext cx="3267602" cy="230217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D213FAA-E581-C0FE-A9D1-588E662AB5DA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5C6B056B-664A-171A-4D53-0085604FBD2B}"/>
              </a:ext>
            </a:extLst>
          </p:cNvPr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束线探测器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3E7B774-8F92-5532-2358-543E2185C431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C:\Users\Administrator\Desktop\logo.JPG">
            <a:extLst>
              <a:ext uri="{FF2B5EF4-FFF2-40B4-BE49-F238E27FC236}">
                <a16:creationId xmlns:a16="http://schemas.microsoft.com/office/drawing/2014/main" id="{DACBFFDA-D415-6281-62F7-BA21DD2E4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0C7FBC0-41C9-6F59-83DE-5812F6850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065841"/>
              </p:ext>
            </p:extLst>
          </p:nvPr>
        </p:nvGraphicFramePr>
        <p:xfrm>
          <a:off x="33658" y="5440946"/>
          <a:ext cx="8856986" cy="1008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441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Position</a:t>
                      </a:r>
                      <a:endParaRPr lang="zh-CN" altLang="en-US" sz="1400" dirty="0"/>
                    </a:p>
                  </a:txBody>
                  <a:tcPr marT="7200" marB="7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Dimension</a:t>
                      </a:r>
                      <a:r>
                        <a:rPr lang="en-US" altLang="zh-CN" sz="1400" baseline="0" dirty="0"/>
                        <a:t> </a:t>
                      </a:r>
                      <a:endParaRPr lang="zh-CN" altLang="en-US" sz="1400" dirty="0"/>
                    </a:p>
                  </a:txBody>
                  <a:tcPr marT="7200" marB="7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Resolution(</a:t>
                      </a:r>
                      <a:r>
                        <a:rPr lang="en-US" altLang="zh-CN" sz="1400" dirty="0"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lang="en-US" altLang="zh-CN" sz="1400" dirty="0"/>
                        <a:t>)</a:t>
                      </a:r>
                      <a:endParaRPr lang="zh-CN" altLang="en-US" sz="1400" dirty="0"/>
                    </a:p>
                  </a:txBody>
                  <a:tcPr marT="7200" marB="7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Counts</a:t>
                      </a:r>
                      <a:r>
                        <a:rPr lang="en-US" altLang="zh-CN" sz="1400" baseline="0" dirty="0"/>
                        <a:t> </a:t>
                      </a:r>
                      <a:endParaRPr lang="zh-CN" altLang="en-US" sz="1400" dirty="0"/>
                    </a:p>
                  </a:txBody>
                  <a:tcPr marT="7200" marB="7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Particles</a:t>
                      </a:r>
                      <a:endParaRPr lang="zh-CN" altLang="en-US" sz="1400" dirty="0"/>
                    </a:p>
                  </a:txBody>
                  <a:tcPr marT="7200" marB="7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Quantity</a:t>
                      </a:r>
                      <a:endParaRPr lang="zh-CN" altLang="en-US" sz="1400" dirty="0"/>
                    </a:p>
                  </a:txBody>
                  <a:tcPr marT="7200" marB="72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MF4</a:t>
                      </a:r>
                      <a:endParaRPr lang="zh-CN" altLang="en-US" sz="14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~70(x)</a:t>
                      </a:r>
                      <a:r>
                        <a:rPr lang="en-US" altLang="zh-CN" sz="1400" dirty="0">
                          <a:latin typeface="Times New Roman"/>
                          <a:ea typeface="黑体" pitchFamily="49" charset="-122"/>
                          <a:cs typeface="Times New Roman"/>
                        </a:rPr>
                        <a:t>×60(y) mm</a:t>
                      </a:r>
                      <a:r>
                        <a:rPr lang="en-US" altLang="zh-CN" sz="1400" baseline="30000" dirty="0">
                          <a:latin typeface="Times New Roman"/>
                          <a:ea typeface="黑体" pitchFamily="49" charset="-122"/>
                          <a:cs typeface="Times New Roman"/>
                        </a:rPr>
                        <a:t>2</a:t>
                      </a:r>
                      <a:endParaRPr lang="en-US" altLang="zh-CN" sz="1400" baseline="300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&lt;0.5%</a:t>
                      </a: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~5e+6</a:t>
                      </a:r>
                      <a:r>
                        <a:rPr lang="en-US" altLang="zh-CN" sz="1400" baseline="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400" dirty="0" err="1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ppp</a:t>
                      </a:r>
                      <a:endParaRPr lang="en-US" altLang="zh-CN" sz="14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H ~ U</a:t>
                      </a: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7200" marB="720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MF6</a:t>
                      </a:r>
                      <a:endParaRPr lang="zh-CN" altLang="en-US" sz="14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~250(x)</a:t>
                      </a:r>
                      <a:r>
                        <a:rPr lang="en-US" altLang="zh-CN" sz="1400" dirty="0">
                          <a:latin typeface="Times New Roman"/>
                          <a:ea typeface="黑体" pitchFamily="49" charset="-122"/>
                          <a:cs typeface="Times New Roman"/>
                        </a:rPr>
                        <a:t>×60(y) mm</a:t>
                      </a:r>
                      <a:r>
                        <a:rPr lang="en-US" altLang="zh-CN" sz="1400" baseline="30000" dirty="0">
                          <a:latin typeface="Times New Roman"/>
                          <a:ea typeface="黑体" pitchFamily="49" charset="-122"/>
                          <a:cs typeface="Times New Roman"/>
                        </a:rPr>
                        <a:t>2</a:t>
                      </a:r>
                      <a:endParaRPr lang="en-US" altLang="zh-CN" sz="1400" baseline="300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&lt;0.5%</a:t>
                      </a: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~5e+6 </a:t>
                      </a:r>
                      <a:r>
                        <a:rPr lang="en-US" altLang="zh-CN" sz="1400" dirty="0" err="1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pps</a:t>
                      </a:r>
                      <a:endParaRPr lang="en-US" altLang="zh-CN" sz="14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H ~ U</a:t>
                      </a: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7200" marB="720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E9C63BE1-4056-E91E-BB68-4C913B6EF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724505"/>
              </p:ext>
            </p:extLst>
          </p:nvPr>
        </p:nvGraphicFramePr>
        <p:xfrm>
          <a:off x="33658" y="1727046"/>
          <a:ext cx="8856986" cy="113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6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Position</a:t>
                      </a:r>
                      <a:endParaRPr lang="zh-CN" altLang="en-US" sz="1400" dirty="0"/>
                    </a:p>
                  </a:txBody>
                  <a:tcPr marT="7200" marB="7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Dimension</a:t>
                      </a:r>
                      <a:r>
                        <a:rPr lang="en-US" altLang="zh-CN" sz="1400" baseline="0" dirty="0"/>
                        <a:t> </a:t>
                      </a:r>
                      <a:endParaRPr lang="zh-CN" altLang="en-US" sz="1400" dirty="0"/>
                    </a:p>
                  </a:txBody>
                  <a:tcPr marT="7200" marB="7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Resolution(</a:t>
                      </a:r>
                      <a:r>
                        <a:rPr lang="en-US" altLang="zh-CN" sz="1400" dirty="0"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lang="en-US" altLang="zh-CN" sz="1400" dirty="0"/>
                        <a:t>)</a:t>
                      </a:r>
                      <a:endParaRPr lang="zh-CN" altLang="en-US" sz="1400" dirty="0"/>
                    </a:p>
                  </a:txBody>
                  <a:tcPr marT="7200" marB="7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Counts</a:t>
                      </a:r>
                      <a:r>
                        <a:rPr lang="en-US" altLang="zh-CN" sz="1400" baseline="0" dirty="0"/>
                        <a:t> </a:t>
                      </a:r>
                      <a:endParaRPr lang="zh-CN" altLang="en-US" sz="1400" dirty="0"/>
                    </a:p>
                  </a:txBody>
                  <a:tcPr marT="7200" marB="7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Particles</a:t>
                      </a:r>
                      <a:endParaRPr lang="zh-CN" altLang="en-US" sz="1400" dirty="0"/>
                    </a:p>
                  </a:txBody>
                  <a:tcPr marT="7200" marB="7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Quantity</a:t>
                      </a:r>
                      <a:endParaRPr lang="zh-CN" altLang="en-US" sz="1400" dirty="0"/>
                    </a:p>
                  </a:txBody>
                  <a:tcPr marT="7200" marB="72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PF4</a:t>
                      </a: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~40(x)</a:t>
                      </a:r>
                      <a:r>
                        <a:rPr lang="en-US" altLang="zh-CN" sz="1400" dirty="0">
                          <a:latin typeface="Times New Roman"/>
                          <a:ea typeface="黑体" pitchFamily="49" charset="-122"/>
                          <a:cs typeface="Times New Roman"/>
                        </a:rPr>
                        <a:t>×40(y) mm</a:t>
                      </a:r>
                      <a:r>
                        <a:rPr lang="en-US" altLang="zh-CN" sz="1400" baseline="30000" dirty="0">
                          <a:latin typeface="Times New Roman"/>
                          <a:ea typeface="黑体" pitchFamily="49" charset="-122"/>
                          <a:cs typeface="Times New Roman"/>
                        </a:rPr>
                        <a:t>2</a:t>
                      </a:r>
                      <a:endParaRPr lang="en-US" altLang="zh-CN" sz="1400" baseline="300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&lt;50 </a:t>
                      </a:r>
                      <a:r>
                        <a:rPr lang="en-US" altLang="zh-CN" sz="1400" dirty="0" err="1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ps</a:t>
                      </a:r>
                      <a:endParaRPr lang="en-US" altLang="zh-CN" sz="14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~7e+6</a:t>
                      </a:r>
                      <a:r>
                        <a:rPr lang="en-US" altLang="zh-CN" sz="1400" baseline="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400" dirty="0" err="1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ppp</a:t>
                      </a:r>
                      <a:endParaRPr lang="en-US" altLang="zh-CN" sz="14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H ~ U</a:t>
                      </a: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7200" marB="720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8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MF4</a:t>
                      </a:r>
                      <a:endParaRPr lang="zh-CN" altLang="en-US" sz="14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~40(x)</a:t>
                      </a:r>
                      <a:r>
                        <a:rPr lang="en-US" altLang="zh-CN" sz="1400" dirty="0">
                          <a:latin typeface="Times New Roman"/>
                          <a:ea typeface="黑体" pitchFamily="49" charset="-122"/>
                          <a:cs typeface="Times New Roman"/>
                        </a:rPr>
                        <a:t>×60(y) mm</a:t>
                      </a:r>
                      <a:r>
                        <a:rPr lang="en-US" altLang="zh-CN" sz="1400" baseline="30000" dirty="0">
                          <a:latin typeface="Times New Roman"/>
                          <a:ea typeface="黑体" pitchFamily="49" charset="-122"/>
                          <a:cs typeface="Times New Roman"/>
                        </a:rPr>
                        <a:t>2</a:t>
                      </a:r>
                      <a:endParaRPr lang="en-US" altLang="zh-CN" sz="1400" baseline="300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&lt;50 </a:t>
                      </a:r>
                      <a:r>
                        <a:rPr lang="en-US" altLang="zh-CN" sz="1400" dirty="0" err="1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ps</a:t>
                      </a:r>
                      <a:endParaRPr lang="en-US" altLang="zh-CN" sz="14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~5e+6</a:t>
                      </a:r>
                      <a:r>
                        <a:rPr lang="en-US" altLang="zh-CN" sz="1400" baseline="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400" dirty="0" err="1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ppp</a:t>
                      </a:r>
                      <a:endParaRPr lang="en-US" altLang="zh-CN" sz="14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H ~ U</a:t>
                      </a: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7200" marB="720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8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MF6</a:t>
                      </a:r>
                      <a:endParaRPr lang="zh-CN" altLang="en-US" sz="14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~250(x)</a:t>
                      </a:r>
                      <a:r>
                        <a:rPr lang="en-US" altLang="zh-CN" sz="1400" dirty="0">
                          <a:latin typeface="Times New Roman"/>
                          <a:ea typeface="黑体" pitchFamily="49" charset="-122"/>
                          <a:cs typeface="Times New Roman"/>
                        </a:rPr>
                        <a:t>×70(y) mm</a:t>
                      </a:r>
                      <a:r>
                        <a:rPr lang="en-US" altLang="zh-CN" sz="1400" baseline="30000" dirty="0">
                          <a:latin typeface="Times New Roman"/>
                          <a:ea typeface="黑体" pitchFamily="49" charset="-122"/>
                          <a:cs typeface="Times New Roman"/>
                        </a:rPr>
                        <a:t>2</a:t>
                      </a:r>
                      <a:endParaRPr lang="en-US" altLang="zh-CN" sz="1400" baseline="300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&lt;50 </a:t>
                      </a:r>
                      <a:r>
                        <a:rPr lang="en-US" altLang="zh-CN" sz="1400" dirty="0" err="1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ps</a:t>
                      </a:r>
                      <a:endParaRPr lang="en-US" altLang="zh-CN" sz="14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~5e+6 </a:t>
                      </a:r>
                      <a:r>
                        <a:rPr lang="en-US" altLang="zh-CN" sz="1400" dirty="0" err="1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ppp</a:t>
                      </a:r>
                      <a:endParaRPr lang="en-US" altLang="zh-CN" sz="14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H ~ U</a:t>
                      </a: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7200" marB="720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5">
            <a:extLst>
              <a:ext uri="{FF2B5EF4-FFF2-40B4-BE49-F238E27FC236}">
                <a16:creationId xmlns:a16="http://schemas.microsoft.com/office/drawing/2014/main" id="{688ABEE3-630E-6CD3-A793-2308CC732801}"/>
              </a:ext>
            </a:extLst>
          </p:cNvPr>
          <p:cNvSpPr txBox="1"/>
          <p:nvPr/>
        </p:nvSpPr>
        <p:spPr>
          <a:xfrm>
            <a:off x="87211" y="1426225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1600" b="1" dirty="0"/>
              <a:t>TOF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requirements</a:t>
            </a:r>
            <a:endParaRPr lang="en-US" altLang="zh-CN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AF74843F-3B37-F88B-70BC-83073D513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263689"/>
              </p:ext>
            </p:extLst>
          </p:nvPr>
        </p:nvGraphicFramePr>
        <p:xfrm>
          <a:off x="33658" y="3359528"/>
          <a:ext cx="8856986" cy="1569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43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56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Position</a:t>
                      </a:r>
                      <a:endParaRPr lang="zh-CN" altLang="en-US" sz="1400" dirty="0"/>
                    </a:p>
                  </a:txBody>
                  <a:tcPr marT="7200" marB="7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Dimension</a:t>
                      </a:r>
                      <a:r>
                        <a:rPr lang="en-US" altLang="zh-CN" sz="1400" baseline="0" dirty="0"/>
                        <a:t> </a:t>
                      </a:r>
                      <a:endParaRPr lang="zh-CN" altLang="en-US" sz="1400" dirty="0"/>
                    </a:p>
                  </a:txBody>
                  <a:tcPr marT="7200" marB="7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Resolution(</a:t>
                      </a:r>
                      <a:r>
                        <a:rPr lang="en-US" altLang="zh-CN" sz="1400" dirty="0"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lang="en-US" altLang="zh-CN" sz="1400" dirty="0"/>
                        <a:t>)</a:t>
                      </a:r>
                      <a:endParaRPr lang="zh-CN" altLang="en-US" sz="1400" dirty="0"/>
                    </a:p>
                  </a:txBody>
                  <a:tcPr marT="7200" marB="7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Counts</a:t>
                      </a:r>
                      <a:r>
                        <a:rPr lang="en-US" altLang="zh-CN" sz="1400" baseline="0" dirty="0"/>
                        <a:t> </a:t>
                      </a:r>
                      <a:endParaRPr lang="zh-CN" altLang="en-US" sz="1400" dirty="0"/>
                    </a:p>
                  </a:txBody>
                  <a:tcPr marT="7200" marB="7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Particles</a:t>
                      </a:r>
                      <a:endParaRPr lang="zh-CN" altLang="en-US" sz="1400" dirty="0"/>
                    </a:p>
                  </a:txBody>
                  <a:tcPr marT="7200" marB="7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Quantity</a:t>
                      </a:r>
                      <a:endParaRPr lang="zh-CN" altLang="en-US" sz="1400" dirty="0"/>
                    </a:p>
                  </a:txBody>
                  <a:tcPr marT="7200" marB="72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0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MF3 </a:t>
                      </a: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~200(x)</a:t>
                      </a:r>
                      <a:r>
                        <a:rPr lang="en-US" altLang="zh-CN" sz="1400" dirty="0">
                          <a:latin typeface="Times New Roman"/>
                          <a:ea typeface="黑体" pitchFamily="49" charset="-122"/>
                          <a:cs typeface="Times New Roman"/>
                        </a:rPr>
                        <a:t>×60(y) mm</a:t>
                      </a:r>
                      <a:r>
                        <a:rPr lang="en-US" altLang="zh-CN" sz="1400" baseline="30000" dirty="0">
                          <a:latin typeface="Times New Roman"/>
                          <a:ea typeface="黑体" pitchFamily="49" charset="-122"/>
                          <a:cs typeface="Times New Roman"/>
                        </a:rPr>
                        <a:t>2</a:t>
                      </a:r>
                      <a:endParaRPr lang="en-US" altLang="zh-CN" sz="1400" baseline="300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&lt;0.5 mm</a:t>
                      </a: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Total</a:t>
                      </a:r>
                      <a:r>
                        <a:rPr lang="zh-CN" altLang="en-US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：</a:t>
                      </a: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~7e+6</a:t>
                      </a:r>
                      <a:r>
                        <a:rPr lang="en-US" altLang="zh-CN" sz="1400" baseline="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400" dirty="0" err="1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ppp</a:t>
                      </a:r>
                      <a:endParaRPr lang="en-US" altLang="zh-CN" sz="14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Single</a:t>
                      </a:r>
                      <a:r>
                        <a:rPr lang="en-US" altLang="zh-CN" sz="1400" baseline="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 channel</a:t>
                      </a:r>
                      <a:r>
                        <a:rPr lang="zh-CN" altLang="en-US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：</a:t>
                      </a: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~4e+4 </a:t>
                      </a:r>
                      <a:r>
                        <a:rPr lang="en-US" altLang="zh-CN" sz="1400" dirty="0" err="1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ppp</a:t>
                      </a:r>
                      <a:endParaRPr lang="en-US" altLang="zh-CN" sz="14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H ~ U</a:t>
                      </a: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7200" marB="720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0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MF4</a:t>
                      </a:r>
                      <a:endParaRPr lang="zh-CN" altLang="en-US" sz="14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~220(x)</a:t>
                      </a:r>
                      <a:r>
                        <a:rPr lang="en-US" altLang="zh-CN" sz="1400" dirty="0">
                          <a:latin typeface="Times New Roman"/>
                          <a:ea typeface="黑体" pitchFamily="49" charset="-122"/>
                          <a:cs typeface="Times New Roman"/>
                        </a:rPr>
                        <a:t>×80(y) mm</a:t>
                      </a:r>
                      <a:r>
                        <a:rPr lang="en-US" altLang="zh-CN" sz="1400" baseline="30000" dirty="0">
                          <a:latin typeface="Times New Roman"/>
                          <a:ea typeface="黑体" pitchFamily="49" charset="-122"/>
                          <a:cs typeface="Times New Roman"/>
                        </a:rPr>
                        <a:t>2</a:t>
                      </a:r>
                      <a:endParaRPr lang="en-US" altLang="zh-CN" sz="1400" baseline="300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&lt;0.5 mm</a:t>
                      </a: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Total</a:t>
                      </a:r>
                      <a:r>
                        <a:rPr lang="zh-CN" altLang="en-US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：</a:t>
                      </a: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~7e+6 </a:t>
                      </a:r>
                      <a:r>
                        <a:rPr lang="en-US" altLang="zh-CN" sz="1400" dirty="0" err="1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ppp</a:t>
                      </a:r>
                      <a:endParaRPr lang="en-US" altLang="zh-CN" sz="14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Single</a:t>
                      </a:r>
                      <a:r>
                        <a:rPr lang="en-US" altLang="zh-CN" sz="1400" baseline="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 channel</a:t>
                      </a:r>
                      <a:r>
                        <a:rPr lang="zh-CN" altLang="en-US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：</a:t>
                      </a: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~2e+5</a:t>
                      </a:r>
                      <a:r>
                        <a:rPr lang="en-US" altLang="zh-CN" sz="1400" baseline="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400" baseline="0" dirty="0" err="1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ppp</a:t>
                      </a:r>
                      <a:endParaRPr lang="en-US" altLang="zh-CN" sz="14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H ~ U</a:t>
                      </a: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7200" marB="720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0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MF6</a:t>
                      </a:r>
                      <a:endParaRPr lang="zh-CN" altLang="en-US" sz="14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~250(x)</a:t>
                      </a:r>
                      <a:r>
                        <a:rPr lang="en-US" altLang="zh-CN" sz="1400" dirty="0">
                          <a:latin typeface="Times New Roman"/>
                          <a:ea typeface="黑体" pitchFamily="49" charset="-122"/>
                          <a:cs typeface="Times New Roman"/>
                        </a:rPr>
                        <a:t>×60(y) mm</a:t>
                      </a:r>
                      <a:r>
                        <a:rPr lang="en-US" altLang="zh-CN" sz="1400" baseline="30000" dirty="0">
                          <a:latin typeface="Times New Roman"/>
                          <a:ea typeface="黑体" pitchFamily="49" charset="-122"/>
                          <a:cs typeface="Times New Roman"/>
                        </a:rPr>
                        <a:t>2</a:t>
                      </a:r>
                      <a:endParaRPr lang="en-US" altLang="zh-CN" sz="1400" baseline="300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&lt;0.5 mm</a:t>
                      </a: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Total</a:t>
                      </a:r>
                      <a:r>
                        <a:rPr lang="zh-CN" altLang="en-US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：</a:t>
                      </a: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~5e+6 </a:t>
                      </a:r>
                      <a:r>
                        <a:rPr lang="en-US" altLang="zh-CN" sz="1400" dirty="0" err="1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ppp</a:t>
                      </a:r>
                      <a:endParaRPr lang="en-US" altLang="zh-CN" sz="14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Single</a:t>
                      </a:r>
                      <a:r>
                        <a:rPr lang="en-US" altLang="zh-CN" sz="1400" baseline="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 channel</a:t>
                      </a:r>
                      <a:r>
                        <a:rPr lang="zh-CN" altLang="en-US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：</a:t>
                      </a: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~2.0e+5</a:t>
                      </a:r>
                      <a:r>
                        <a:rPr lang="en-US" altLang="zh-CN" sz="1400" baseline="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400" baseline="0" dirty="0" err="1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ppp</a:t>
                      </a:r>
                      <a:endParaRPr lang="en-US" altLang="zh-CN" sz="14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H ~ U</a:t>
                      </a:r>
                    </a:p>
                  </a:txBody>
                  <a:tcPr marT="7200" marB="72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7200" marB="720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9">
            <a:extLst>
              <a:ext uri="{FF2B5EF4-FFF2-40B4-BE49-F238E27FC236}">
                <a16:creationId xmlns:a16="http://schemas.microsoft.com/office/drawing/2014/main" id="{60BFBEA1-0943-80DA-6618-01B4885C8C0E}"/>
              </a:ext>
            </a:extLst>
          </p:cNvPr>
          <p:cNvSpPr txBox="1"/>
          <p:nvPr/>
        </p:nvSpPr>
        <p:spPr>
          <a:xfrm>
            <a:off x="139959" y="3070108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1600" b="1" dirty="0"/>
              <a:t>Tracking requirements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539180E9-8CB4-7586-A58C-48787B2BDEB4}"/>
              </a:ext>
            </a:extLst>
          </p:cNvPr>
          <p:cNvSpPr txBox="1"/>
          <p:nvPr/>
        </p:nvSpPr>
        <p:spPr>
          <a:xfrm>
            <a:off x="122707" y="5121511"/>
            <a:ext cx="8544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1600" b="1" dirty="0">
                <a:latin typeface="Times New Roman"/>
                <a:cs typeface="Times New Roman"/>
              </a:rPr>
              <a:t>ΔE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requirements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DCFE1D48-9F91-227D-7FFD-1BCBEB64867A}"/>
              </a:ext>
            </a:extLst>
          </p:cNvPr>
          <p:cNvSpPr txBox="1"/>
          <p:nvPr/>
        </p:nvSpPr>
        <p:spPr>
          <a:xfrm>
            <a:off x="33658" y="89819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PID detectors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93F673-1681-56C0-4F25-DE833865C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88" y="83697"/>
            <a:ext cx="6505166" cy="1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F990F0F-B983-73DC-6E2A-2EC71640F128}"/>
              </a:ext>
            </a:extLst>
          </p:cNvPr>
          <p:cNvSpPr/>
          <p:nvPr/>
        </p:nvSpPr>
        <p:spPr>
          <a:xfrm>
            <a:off x="5021036" y="800400"/>
            <a:ext cx="424543" cy="33338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556E930-2261-88CF-98CE-7FD9A89F8A3C}"/>
              </a:ext>
            </a:extLst>
          </p:cNvPr>
          <p:cNvSpPr/>
          <p:nvPr/>
        </p:nvSpPr>
        <p:spPr>
          <a:xfrm>
            <a:off x="7181850" y="1270223"/>
            <a:ext cx="424543" cy="27099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0ACA853-BD75-7BCA-5306-8A427D8A7126}"/>
              </a:ext>
            </a:extLst>
          </p:cNvPr>
          <p:cNvSpPr/>
          <p:nvPr/>
        </p:nvSpPr>
        <p:spPr>
          <a:xfrm>
            <a:off x="8856848" y="1238944"/>
            <a:ext cx="424543" cy="27099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74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B62F7-5F6A-74BD-EA26-0A5824FD8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F0C3902-B69B-58CC-793B-3202EC13C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300" y="1419465"/>
            <a:ext cx="7797260" cy="468004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E871E01-9606-9971-6657-0E32F75492F2}"/>
              </a:ext>
            </a:extLst>
          </p:cNvPr>
          <p:cNvSpPr txBox="1"/>
          <p:nvPr/>
        </p:nvSpPr>
        <p:spPr>
          <a:xfrm>
            <a:off x="276498" y="2045012"/>
            <a:ext cx="3753264" cy="420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effectLst/>
                <a:latin typeface="Symbol" panose="05050102010706020507" pitchFamily="18" charset="2"/>
              </a:rPr>
              <a:t>· </a:t>
            </a:r>
            <a:r>
              <a:rPr lang="zh-CN" altLang="en-US" dirty="0">
                <a:effectLst/>
                <a:latin typeface="Songti SC"/>
              </a:rPr>
              <a:t>解密量子领域</a:t>
            </a:r>
            <a:endParaRPr lang="en-US" altLang="zh-CN" dirty="0">
              <a:latin typeface="Songti SC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effectLst/>
                <a:latin typeface="Songti SC"/>
              </a:rPr>
              <a:t>阐明中微子之谜，揭开希格斯玻色子的秘密</a:t>
            </a:r>
            <a:endParaRPr lang="zh-CN" altLang="en-US" dirty="0"/>
          </a:p>
          <a:p>
            <a:pPr>
              <a:lnSpc>
                <a:spcPct val="200000"/>
              </a:lnSpc>
            </a:pPr>
            <a:r>
              <a:rPr lang="en-US" altLang="zh-CN" dirty="0">
                <a:effectLst/>
                <a:latin typeface="Symbol" panose="05050102010706020507" pitchFamily="18" charset="2"/>
              </a:rPr>
              <a:t>· </a:t>
            </a:r>
            <a:r>
              <a:rPr lang="zh-CN" altLang="en-US" dirty="0">
                <a:effectLst/>
                <a:latin typeface="Songti SC"/>
              </a:rPr>
              <a:t>探索物理学的新范式</a:t>
            </a:r>
            <a:endParaRPr lang="en-US" altLang="zh-CN" dirty="0">
              <a:latin typeface="Songti SC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effectLst/>
                <a:latin typeface="Songti SC"/>
              </a:rPr>
              <a:t>寻找新粒子的直接证据，</a:t>
            </a:r>
            <a:r>
              <a:rPr lang="zh-CN" altLang="en-US" dirty="0">
                <a:effectLst/>
                <a:highlight>
                  <a:srgbClr val="FFFF00"/>
                </a:highlight>
                <a:latin typeface="Songti SC"/>
              </a:rPr>
              <a:t>追寻新现象的量子印记</a:t>
            </a:r>
            <a:endParaRPr lang="zh-CN" altLang="en-US" dirty="0">
              <a:highlight>
                <a:srgbClr val="FFFF00"/>
              </a:highlight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effectLst/>
                <a:latin typeface="Symbol" panose="05050102010706020507" pitchFamily="18" charset="2"/>
              </a:rPr>
              <a:t>· </a:t>
            </a:r>
            <a:r>
              <a:rPr lang="zh-CN" altLang="en-US" dirty="0">
                <a:effectLst/>
                <a:latin typeface="Songti SC"/>
              </a:rPr>
              <a:t>照亮隐藏的宇宙</a:t>
            </a:r>
            <a:endParaRPr lang="en-US" altLang="zh-CN" dirty="0">
              <a:latin typeface="Songti SC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effectLst/>
                <a:highlight>
                  <a:srgbClr val="FFFF00"/>
                </a:highlight>
                <a:latin typeface="Songti SC"/>
              </a:rPr>
              <a:t>确定暗物质的本质</a:t>
            </a:r>
            <a:r>
              <a:rPr lang="zh-CN" altLang="en-US" dirty="0">
                <a:effectLst/>
                <a:latin typeface="Songti SC"/>
              </a:rPr>
              <a:t>，理解宇宙演化的动因。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8712DC6-A44C-94F5-B298-A621D711B072}"/>
              </a:ext>
            </a:extLst>
          </p:cNvPr>
          <p:cNvSpPr txBox="1"/>
          <p:nvPr/>
        </p:nvSpPr>
        <p:spPr>
          <a:xfrm>
            <a:off x="183046" y="1387586"/>
            <a:ext cx="33416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美国粒子物理 P5 报告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2C830F39-F99D-2D5C-5B61-6886CA9F1526}"/>
              </a:ext>
            </a:extLst>
          </p:cNvPr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GeV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能量缪子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203DBEF-BBF7-AD8C-8567-233C5F8F92CC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320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AB0B6-F57E-A70B-DFAA-B17AF3188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8902A6A-8D5B-36BA-9EB6-EF68521DE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675" y="1630846"/>
            <a:ext cx="8204541" cy="4106363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5DB20D92-EE25-9FD8-ACAD-4F0BD65B844C}"/>
              </a:ext>
            </a:extLst>
          </p:cNvPr>
          <p:cNvSpPr/>
          <p:nvPr/>
        </p:nvSpPr>
        <p:spPr>
          <a:xfrm>
            <a:off x="5019286" y="2500929"/>
            <a:ext cx="145366" cy="1406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CFBEA4A-3FBB-B9B9-961A-F79D8E780DE2}"/>
              </a:ext>
            </a:extLst>
          </p:cNvPr>
          <p:cNvSpPr txBox="1"/>
          <p:nvPr/>
        </p:nvSpPr>
        <p:spPr>
          <a:xfrm>
            <a:off x="5663867" y="1265960"/>
            <a:ext cx="118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Fermilab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FA689BDF-41D5-AF30-A88A-D5D950E7D4CA}"/>
              </a:ext>
            </a:extLst>
          </p:cNvPr>
          <p:cNvSpPr/>
          <p:nvPr/>
        </p:nvSpPr>
        <p:spPr>
          <a:xfrm>
            <a:off x="5954882" y="2744872"/>
            <a:ext cx="145366" cy="1406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DB2B1B9-CD0D-5A93-804D-7975CD0A8B2E}"/>
              </a:ext>
            </a:extLst>
          </p:cNvPr>
          <p:cNvSpPr txBox="1"/>
          <p:nvPr/>
        </p:nvSpPr>
        <p:spPr>
          <a:xfrm>
            <a:off x="3953271" y="2657720"/>
            <a:ext cx="118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TRUIMF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7E9DA8F3-35C2-3E31-8470-29DC9E2B3804}"/>
              </a:ext>
            </a:extLst>
          </p:cNvPr>
          <p:cNvSpPr/>
          <p:nvPr/>
        </p:nvSpPr>
        <p:spPr>
          <a:xfrm>
            <a:off x="7745885" y="2391543"/>
            <a:ext cx="145366" cy="1406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41200AB-047F-12BD-760C-0E3D78A0541F}"/>
              </a:ext>
            </a:extLst>
          </p:cNvPr>
          <p:cNvSpPr/>
          <p:nvPr/>
        </p:nvSpPr>
        <p:spPr>
          <a:xfrm>
            <a:off x="4712619" y="3616921"/>
            <a:ext cx="601186" cy="369332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47BB845-AA2D-01EA-E765-46C0C3B2FA71}"/>
              </a:ext>
            </a:extLst>
          </p:cNvPr>
          <p:cNvSpPr txBox="1"/>
          <p:nvPr/>
        </p:nvSpPr>
        <p:spPr>
          <a:xfrm>
            <a:off x="7210612" y="1261514"/>
            <a:ext cx="118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RAL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0FA4733-C59C-7A22-24B7-6FEC2ADC96B3}"/>
              </a:ext>
            </a:extLst>
          </p:cNvPr>
          <p:cNvSpPr txBox="1"/>
          <p:nvPr/>
        </p:nvSpPr>
        <p:spPr>
          <a:xfrm>
            <a:off x="8398224" y="1198367"/>
            <a:ext cx="118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PSI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EB54469B-F4BE-802B-F609-393B74C9448A}"/>
              </a:ext>
            </a:extLst>
          </p:cNvPr>
          <p:cNvSpPr/>
          <p:nvPr/>
        </p:nvSpPr>
        <p:spPr>
          <a:xfrm>
            <a:off x="7954087" y="2532220"/>
            <a:ext cx="145366" cy="1406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A4B35690-78AC-2AB2-D944-BDE35998075D}"/>
              </a:ext>
            </a:extLst>
          </p:cNvPr>
          <p:cNvCxnSpPr>
            <a:cxnSpLocks/>
          </p:cNvCxnSpPr>
          <p:nvPr/>
        </p:nvCxnSpPr>
        <p:spPr>
          <a:xfrm flipH="1">
            <a:off x="8080931" y="1630846"/>
            <a:ext cx="486102" cy="838227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9C334518-B3FF-8C58-C669-3CDD4F173370}"/>
              </a:ext>
            </a:extLst>
          </p:cNvPr>
          <p:cNvCxnSpPr>
            <a:cxnSpLocks/>
          </p:cNvCxnSpPr>
          <p:nvPr/>
        </p:nvCxnSpPr>
        <p:spPr>
          <a:xfrm>
            <a:off x="7558314" y="1659506"/>
            <a:ext cx="211531" cy="6835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53DC9351-545C-D39B-0B82-28D51EAFBE97}"/>
              </a:ext>
            </a:extLst>
          </p:cNvPr>
          <p:cNvCxnSpPr>
            <a:cxnSpLocks/>
          </p:cNvCxnSpPr>
          <p:nvPr/>
        </p:nvCxnSpPr>
        <p:spPr>
          <a:xfrm>
            <a:off x="5915503" y="1619568"/>
            <a:ext cx="78338" cy="91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id="{AF7CD6D2-E65B-F14B-A265-882EBCA63A0A}"/>
              </a:ext>
            </a:extLst>
          </p:cNvPr>
          <p:cNvSpPr/>
          <p:nvPr/>
        </p:nvSpPr>
        <p:spPr>
          <a:xfrm>
            <a:off x="6047004" y="6206454"/>
            <a:ext cx="145366" cy="1406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B4629E92-022A-C8A0-094F-97C99E7D3B74}"/>
              </a:ext>
            </a:extLst>
          </p:cNvPr>
          <p:cNvSpPr/>
          <p:nvPr/>
        </p:nvSpPr>
        <p:spPr>
          <a:xfrm>
            <a:off x="6047004" y="5824987"/>
            <a:ext cx="145366" cy="1406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80CF30C1-8623-0CE4-47A4-C3486917D429}"/>
              </a:ext>
            </a:extLst>
          </p:cNvPr>
          <p:cNvSpPr/>
          <p:nvPr/>
        </p:nvSpPr>
        <p:spPr>
          <a:xfrm>
            <a:off x="10385985" y="3048881"/>
            <a:ext cx="145366" cy="1406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110930EF-40BC-8DCF-51F6-813D5047FF0F}"/>
              </a:ext>
            </a:extLst>
          </p:cNvPr>
          <p:cNvSpPr/>
          <p:nvPr/>
        </p:nvSpPr>
        <p:spPr>
          <a:xfrm>
            <a:off x="10845397" y="2842386"/>
            <a:ext cx="145366" cy="1406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98F2AFB3-7996-A9E4-9CE9-206FC236304F}"/>
              </a:ext>
            </a:extLst>
          </p:cNvPr>
          <p:cNvSpPr/>
          <p:nvPr/>
        </p:nvSpPr>
        <p:spPr>
          <a:xfrm>
            <a:off x="10987041" y="2723538"/>
            <a:ext cx="145366" cy="1406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77E0438-F372-C086-4BB4-33CFC3688F50}"/>
              </a:ext>
            </a:extLst>
          </p:cNvPr>
          <p:cNvSpPr txBox="1"/>
          <p:nvPr/>
        </p:nvSpPr>
        <p:spPr>
          <a:xfrm>
            <a:off x="11207526" y="4700502"/>
            <a:ext cx="86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RCNP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B071AAB0-6C44-B537-4421-6D58DE6FABFF}"/>
              </a:ext>
            </a:extLst>
          </p:cNvPr>
          <p:cNvCxnSpPr>
            <a:cxnSpLocks/>
          </p:cNvCxnSpPr>
          <p:nvPr/>
        </p:nvCxnSpPr>
        <p:spPr>
          <a:xfrm flipH="1" flipV="1">
            <a:off x="10914871" y="3057477"/>
            <a:ext cx="514479" cy="167168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2D195947-A01B-7DCD-EFBF-EDCF712F1747}"/>
              </a:ext>
            </a:extLst>
          </p:cNvPr>
          <p:cNvSpPr txBox="1"/>
          <p:nvPr/>
        </p:nvSpPr>
        <p:spPr>
          <a:xfrm>
            <a:off x="11141402" y="2711321"/>
            <a:ext cx="105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J-PARC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62E9BB88-2554-0FDA-049A-0DAB37A79294}"/>
              </a:ext>
            </a:extLst>
          </p:cNvPr>
          <p:cNvSpPr/>
          <p:nvPr/>
        </p:nvSpPr>
        <p:spPr>
          <a:xfrm>
            <a:off x="10638769" y="2675029"/>
            <a:ext cx="145366" cy="1406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BDC7B641-9614-9E2C-5CC5-544F42D144B2}"/>
              </a:ext>
            </a:extLst>
          </p:cNvPr>
          <p:cNvCxnSpPr>
            <a:cxnSpLocks/>
          </p:cNvCxnSpPr>
          <p:nvPr/>
        </p:nvCxnSpPr>
        <p:spPr>
          <a:xfrm flipH="1">
            <a:off x="10769727" y="1698044"/>
            <a:ext cx="659623" cy="90996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30C740ED-4BC7-0D07-FFD1-0C3F597EFF46}"/>
              </a:ext>
            </a:extLst>
          </p:cNvPr>
          <p:cNvSpPr txBox="1"/>
          <p:nvPr/>
        </p:nvSpPr>
        <p:spPr>
          <a:xfrm>
            <a:off x="11145063" y="1290174"/>
            <a:ext cx="86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RAON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9504B9BD-38BA-CA85-A8A8-F3838A7A9DAB}"/>
              </a:ext>
            </a:extLst>
          </p:cNvPr>
          <p:cNvSpPr/>
          <p:nvPr/>
        </p:nvSpPr>
        <p:spPr>
          <a:xfrm>
            <a:off x="11152135" y="1265960"/>
            <a:ext cx="859784" cy="383576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17100B66-2EE8-0B57-8EAF-247D7FA641EE}"/>
              </a:ext>
            </a:extLst>
          </p:cNvPr>
          <p:cNvSpPr/>
          <p:nvPr/>
        </p:nvSpPr>
        <p:spPr>
          <a:xfrm>
            <a:off x="10229309" y="3057477"/>
            <a:ext cx="145366" cy="1406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D8E07075-30ED-D695-4F85-62ADAAE6D210}"/>
              </a:ext>
            </a:extLst>
          </p:cNvPr>
          <p:cNvSpPr txBox="1"/>
          <p:nvPr/>
        </p:nvSpPr>
        <p:spPr>
          <a:xfrm>
            <a:off x="7962162" y="4481349"/>
            <a:ext cx="118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CSNS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FC031F78-F913-342D-410A-AB7AFAA0C8B1}"/>
              </a:ext>
            </a:extLst>
          </p:cNvPr>
          <p:cNvSpPr/>
          <p:nvPr/>
        </p:nvSpPr>
        <p:spPr>
          <a:xfrm>
            <a:off x="7993844" y="4489725"/>
            <a:ext cx="747225" cy="369332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829E6F33-51AE-D90F-E3A6-7C3554A5709A}"/>
              </a:ext>
            </a:extLst>
          </p:cNvPr>
          <p:cNvCxnSpPr>
            <a:cxnSpLocks/>
          </p:cNvCxnSpPr>
          <p:nvPr/>
        </p:nvCxnSpPr>
        <p:spPr>
          <a:xfrm flipV="1">
            <a:off x="8865903" y="3189558"/>
            <a:ext cx="1363406" cy="12177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>
            <a:extLst>
              <a:ext uri="{FF2B5EF4-FFF2-40B4-BE49-F238E27FC236}">
                <a16:creationId xmlns:a16="http://schemas.microsoft.com/office/drawing/2014/main" id="{9BE77591-7C81-F2F5-7575-9BEC6082DC73}"/>
              </a:ext>
            </a:extLst>
          </p:cNvPr>
          <p:cNvSpPr txBox="1"/>
          <p:nvPr/>
        </p:nvSpPr>
        <p:spPr>
          <a:xfrm>
            <a:off x="9552480" y="4492023"/>
            <a:ext cx="151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HIAF/</a:t>
            </a:r>
            <a:r>
              <a:rPr lang="en-US" altLang="zh-CN" b="1" dirty="0" err="1">
                <a:solidFill>
                  <a:schemeClr val="accent1">
                    <a:lumMod val="75000"/>
                  </a:schemeClr>
                </a:solidFill>
              </a:rPr>
              <a:t>CiADS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A038C85E-F229-ED76-C0A8-92284C713D1A}"/>
              </a:ext>
            </a:extLst>
          </p:cNvPr>
          <p:cNvSpPr/>
          <p:nvPr/>
        </p:nvSpPr>
        <p:spPr>
          <a:xfrm>
            <a:off x="9541962" y="4475481"/>
            <a:ext cx="1512265" cy="383576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DAFEE0D8-192C-00E2-355D-5CB75D007451}"/>
              </a:ext>
            </a:extLst>
          </p:cNvPr>
          <p:cNvCxnSpPr>
            <a:cxnSpLocks/>
          </p:cNvCxnSpPr>
          <p:nvPr/>
        </p:nvCxnSpPr>
        <p:spPr>
          <a:xfrm flipV="1">
            <a:off x="10183521" y="3188083"/>
            <a:ext cx="236943" cy="121925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椭圆 68">
            <a:extLst>
              <a:ext uri="{FF2B5EF4-FFF2-40B4-BE49-F238E27FC236}">
                <a16:creationId xmlns:a16="http://schemas.microsoft.com/office/drawing/2014/main" id="{36521F13-74B7-CC52-C563-058E90E48F9A}"/>
              </a:ext>
            </a:extLst>
          </p:cNvPr>
          <p:cNvSpPr/>
          <p:nvPr/>
        </p:nvSpPr>
        <p:spPr>
          <a:xfrm>
            <a:off x="10511143" y="2881548"/>
            <a:ext cx="145366" cy="1406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92E6E59F-581B-9983-2F70-151FBB89498E}"/>
              </a:ext>
            </a:extLst>
          </p:cNvPr>
          <p:cNvSpPr/>
          <p:nvPr/>
        </p:nvSpPr>
        <p:spPr>
          <a:xfrm>
            <a:off x="9700805" y="1211314"/>
            <a:ext cx="925671" cy="392876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22E13269-05E5-7D2D-AE22-98951F6E8433}"/>
              </a:ext>
            </a:extLst>
          </p:cNvPr>
          <p:cNvSpPr txBox="1"/>
          <p:nvPr/>
        </p:nvSpPr>
        <p:spPr>
          <a:xfrm>
            <a:off x="9730837" y="1216515"/>
            <a:ext cx="925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SHINE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D12300AF-BE59-AA36-3B13-8A68998F2D00}"/>
              </a:ext>
            </a:extLst>
          </p:cNvPr>
          <p:cNvCxnSpPr>
            <a:cxnSpLocks/>
          </p:cNvCxnSpPr>
          <p:nvPr/>
        </p:nvCxnSpPr>
        <p:spPr>
          <a:xfrm>
            <a:off x="10334353" y="1677549"/>
            <a:ext cx="176790" cy="11684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>
            <a:extLst>
              <a:ext uri="{FF2B5EF4-FFF2-40B4-BE49-F238E27FC236}">
                <a16:creationId xmlns:a16="http://schemas.microsoft.com/office/drawing/2014/main" id="{82FBA269-87A2-BD1D-9F42-BFD7AE3D69A2}"/>
              </a:ext>
            </a:extLst>
          </p:cNvPr>
          <p:cNvSpPr txBox="1"/>
          <p:nvPr/>
        </p:nvSpPr>
        <p:spPr>
          <a:xfrm>
            <a:off x="6427864" y="6077881"/>
            <a:ext cx="189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Pulsed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muon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DC2B3999-D4EC-7BC0-A1C9-6E741C03C646}"/>
              </a:ext>
            </a:extLst>
          </p:cNvPr>
          <p:cNvSpPr txBox="1"/>
          <p:nvPr/>
        </p:nvSpPr>
        <p:spPr>
          <a:xfrm>
            <a:off x="6425364" y="5732763"/>
            <a:ext cx="189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DC muon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77E7FF6-26B2-16F9-77AD-771B4CEFE69A}"/>
              </a:ext>
            </a:extLst>
          </p:cNvPr>
          <p:cNvSpPr txBox="1"/>
          <p:nvPr/>
        </p:nvSpPr>
        <p:spPr>
          <a:xfrm>
            <a:off x="488494" y="789514"/>
            <a:ext cx="375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Accelerator generation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</p:txBody>
      </p:sp>
      <p:pic>
        <p:nvPicPr>
          <p:cNvPr id="21" name="图片 6">
            <a:extLst>
              <a:ext uri="{FF2B5EF4-FFF2-40B4-BE49-F238E27FC236}">
                <a16:creationId xmlns:a16="http://schemas.microsoft.com/office/drawing/2014/main" id="{86203A1B-2F9F-947D-0981-437296F988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8"/>
          <a:stretch>
            <a:fillRect/>
          </a:stretch>
        </p:blipFill>
        <p:spPr bwMode="auto">
          <a:xfrm>
            <a:off x="740092" y="1344525"/>
            <a:ext cx="2785472" cy="252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926D6B7-E778-B5E6-6B00-E845B03246D8}"/>
              </a:ext>
            </a:extLst>
          </p:cNvPr>
          <p:cNvSpPr/>
          <p:nvPr/>
        </p:nvSpPr>
        <p:spPr>
          <a:xfrm>
            <a:off x="1086688" y="1434755"/>
            <a:ext cx="635635" cy="526804"/>
          </a:xfrm>
          <a:prstGeom prst="rect">
            <a:avLst/>
          </a:prstGeom>
          <a:solidFill>
            <a:srgbClr val="0032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26582F-C7B7-A807-8084-804AD2CB6E71}"/>
              </a:ext>
            </a:extLst>
          </p:cNvPr>
          <p:cNvSpPr txBox="1"/>
          <p:nvPr/>
        </p:nvSpPr>
        <p:spPr>
          <a:xfrm>
            <a:off x="925172" y="1478190"/>
            <a:ext cx="8869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FFF00"/>
                </a:solidFill>
              </a:rPr>
              <a:t>High energy projectile</a:t>
            </a:r>
            <a:endParaRPr lang="zh-CN" altLang="en-US" sz="1100" dirty="0">
              <a:solidFill>
                <a:srgbClr val="FFFF00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CFD66514-2D4F-D6BF-4218-5EF1A877EC69}"/>
              </a:ext>
            </a:extLst>
          </p:cNvPr>
          <p:cNvSpPr/>
          <p:nvPr/>
        </p:nvSpPr>
        <p:spPr>
          <a:xfrm>
            <a:off x="5894630" y="2588928"/>
            <a:ext cx="145366" cy="1406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394378F-727A-1EEC-635D-DED60AC70A9D}"/>
              </a:ext>
            </a:extLst>
          </p:cNvPr>
          <p:cNvSpPr txBox="1"/>
          <p:nvPr/>
        </p:nvSpPr>
        <p:spPr>
          <a:xfrm>
            <a:off x="4716431" y="3600887"/>
            <a:ext cx="62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SNS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AD290D6C-EDA1-5BA7-5641-AEE3E901D43F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5030346" y="2940519"/>
            <a:ext cx="864284" cy="6603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>
            <a:extLst>
              <a:ext uri="{FF2B5EF4-FFF2-40B4-BE49-F238E27FC236}">
                <a16:creationId xmlns:a16="http://schemas.microsoft.com/office/drawing/2014/main" id="{498B71C0-8D6B-E541-8C1C-31FFFA3B4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349" y="4530624"/>
            <a:ext cx="3577135" cy="1335607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3634F017-CB0A-F8B8-B9B4-EC382D19FAC3}"/>
              </a:ext>
            </a:extLst>
          </p:cNvPr>
          <p:cNvSpPr txBox="1"/>
          <p:nvPr/>
        </p:nvSpPr>
        <p:spPr>
          <a:xfrm>
            <a:off x="883950" y="3941098"/>
            <a:ext cx="2815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231F20"/>
                </a:solidFill>
                <a:latin typeface="AdvP6F00"/>
              </a:rPr>
              <a:t>Muon f</a:t>
            </a:r>
            <a:r>
              <a:rPr lang="en-US" altLang="zh-CN" sz="1800" b="0" i="0" dirty="0">
                <a:solidFill>
                  <a:srgbClr val="231F20"/>
                </a:solidFill>
                <a:effectLst/>
                <a:latin typeface="AdvP6F00"/>
              </a:rPr>
              <a:t>rom pion decay</a:t>
            </a:r>
            <a:endParaRPr lang="zh-CN" altLang="en-US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B45BDA14-43DB-ECB9-1D42-3FB8659C54FC}"/>
              </a:ext>
            </a:extLst>
          </p:cNvPr>
          <p:cNvSpPr txBox="1"/>
          <p:nvPr/>
        </p:nvSpPr>
        <p:spPr>
          <a:xfrm>
            <a:off x="1034659" y="5977799"/>
            <a:ext cx="2815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dirty="0">
                <a:solidFill>
                  <a:srgbClr val="231F20"/>
                </a:solidFill>
                <a:effectLst/>
                <a:latin typeface="AdvP6F00"/>
              </a:rPr>
              <a:t>Bethe-Heitler process</a:t>
            </a:r>
            <a:endParaRPr lang="zh-CN" altLang="en-US" dirty="0"/>
          </a:p>
        </p:txBody>
      </p: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7FB5CD6E-1EAE-B377-FD4E-51701DFA243D}"/>
              </a:ext>
            </a:extLst>
          </p:cNvPr>
          <p:cNvCxnSpPr>
            <a:cxnSpLocks/>
          </p:cNvCxnSpPr>
          <p:nvPr/>
        </p:nvCxnSpPr>
        <p:spPr>
          <a:xfrm>
            <a:off x="4874373" y="1772933"/>
            <a:ext cx="981589" cy="82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BA69FEA5-7852-4F5A-0CE9-CF29BBF53DFB}"/>
              </a:ext>
            </a:extLst>
          </p:cNvPr>
          <p:cNvSpPr txBox="1"/>
          <p:nvPr/>
        </p:nvSpPr>
        <p:spPr>
          <a:xfrm>
            <a:off x="4363324" y="1384700"/>
            <a:ext cx="118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AMF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3C51BA0C-DC89-953C-6F24-01CEABE38D0F}"/>
              </a:ext>
            </a:extLst>
          </p:cNvPr>
          <p:cNvSpPr/>
          <p:nvPr/>
        </p:nvSpPr>
        <p:spPr>
          <a:xfrm>
            <a:off x="4220965" y="1363716"/>
            <a:ext cx="925671" cy="392876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84D9CD4-2DC9-16BE-2DC4-60F6A897E0F5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C2DBFA6D-B596-6B25-AF28-63162297967D}"/>
              </a:ext>
            </a:extLst>
          </p:cNvPr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世界上的缪子源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6468305-A1E4-0072-2B6D-77EEB8C34D45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2" descr="C:\Users\Administrator\Desktop\logo.JPG">
            <a:extLst>
              <a:ext uri="{FF2B5EF4-FFF2-40B4-BE49-F238E27FC236}">
                <a16:creationId xmlns:a16="http://schemas.microsoft.com/office/drawing/2014/main" id="{A8DCF41B-6856-80FE-03B0-E54836BD0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256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D213FAA-E581-C0FE-A9D1-588E662AB5DA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5C6B056B-664A-171A-4D53-0085604FBD2B}"/>
              </a:ext>
            </a:extLst>
          </p:cNvPr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Outline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3E7B774-8F92-5532-2358-543E2185C431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C:\Users\Administrator\Desktop\logo.JPG">
            <a:extLst>
              <a:ext uri="{FF2B5EF4-FFF2-40B4-BE49-F238E27FC236}">
                <a16:creationId xmlns:a16="http://schemas.microsoft.com/office/drawing/2014/main" id="{DACBFFDA-D415-6281-62F7-BA21DD2E4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8383663-2729-D389-6F54-032E1A7ECF53}"/>
              </a:ext>
            </a:extLst>
          </p:cNvPr>
          <p:cNvSpPr txBox="1"/>
          <p:nvPr/>
        </p:nvSpPr>
        <p:spPr>
          <a:xfrm>
            <a:off x="616017" y="1328286"/>
            <a:ext cx="4267515" cy="4387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物理背景</a:t>
            </a:r>
            <a:endParaRPr lang="en-US" altLang="zh-CN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rgbClr val="0070C0"/>
                </a:solidFill>
              </a:rPr>
              <a:t>HIAF-HFRS</a:t>
            </a:r>
            <a:r>
              <a:rPr lang="zh-CN" altLang="en-US" sz="3200" b="1" dirty="0">
                <a:solidFill>
                  <a:srgbClr val="0070C0"/>
                </a:solidFill>
              </a:rPr>
              <a:t>缪子束线</a:t>
            </a:r>
            <a:endParaRPr lang="en-US" altLang="zh-CN" sz="3200" b="1" dirty="0">
              <a:solidFill>
                <a:srgbClr val="0070C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70C0"/>
                </a:solidFill>
              </a:rPr>
              <a:t>束线简介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70C0"/>
                </a:solidFill>
              </a:rPr>
              <a:t>缪子的产生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70C0"/>
                </a:solidFill>
              </a:rPr>
              <a:t>缪子的收集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70C0"/>
                </a:solidFill>
              </a:rPr>
              <a:t>缪子的纯化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总结和展望</a:t>
            </a:r>
          </a:p>
        </p:txBody>
      </p:sp>
    </p:spTree>
    <p:extLst>
      <p:ext uri="{BB962C8B-B14F-4D97-AF65-F5344CB8AC3E}">
        <p14:creationId xmlns:p14="http://schemas.microsoft.com/office/powerpoint/2010/main" val="1264340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D69ECCE-5D42-2C8A-F623-61359FA9F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236" y="1974300"/>
            <a:ext cx="8138835" cy="454349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037119C-1F54-6776-77D9-D75D3D32FCC2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D96A8094-A71F-D065-ED76-934E81BD6D7F}"/>
              </a:ext>
            </a:extLst>
          </p:cNvPr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HIAF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简介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E43F0CA-47F1-0707-AD5B-5DC244E9D479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2" descr="C:\Users\Administrator\Desktop\logo.JPG">
            <a:extLst>
              <a:ext uri="{FF2B5EF4-FFF2-40B4-BE49-F238E27FC236}">
                <a16:creationId xmlns:a16="http://schemas.microsoft.com/office/drawing/2014/main" id="{9F473984-4399-42D4-307E-0A6C270F2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211">
            <a:extLst>
              <a:ext uri="{FF2B5EF4-FFF2-40B4-BE49-F238E27FC236}">
                <a16:creationId xmlns:a16="http://schemas.microsoft.com/office/drawing/2014/main" id="{EBCB420E-93DA-F59B-48C5-B1E2296A4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8094" y="5084843"/>
            <a:ext cx="2020831" cy="830997"/>
          </a:xfrm>
          <a:prstGeom prst="rect">
            <a:avLst/>
          </a:prstGeom>
          <a:solidFill>
            <a:srgbClr val="92D050">
              <a:alpha val="5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/>
            <a:r>
              <a:rPr lang="en-US" altLang="zh-CN" sz="1600" dirty="0">
                <a:solidFill>
                  <a:srgbClr val="0066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B</a:t>
            </a:r>
            <a:r>
              <a:rPr lang="el-GR" altLang="zh-CN" sz="1600" dirty="0">
                <a:solidFill>
                  <a:srgbClr val="0066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ρ</a:t>
            </a:r>
            <a:r>
              <a:rPr lang="en-US" altLang="zh-CN" sz="1600" baseline="-25000" dirty="0">
                <a:solidFill>
                  <a:srgbClr val="0066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max</a:t>
            </a:r>
            <a:r>
              <a:rPr lang="en-US" altLang="zh-CN" sz="1600" dirty="0">
                <a:solidFill>
                  <a:srgbClr val="0066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: 34 Tm</a:t>
            </a:r>
          </a:p>
          <a:p>
            <a:pPr lvl="0"/>
            <a:r>
              <a:rPr lang="zh-CN" altLang="en-US" sz="1600" dirty="0">
                <a:solidFill>
                  <a:srgbClr val="0066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频率：</a:t>
            </a:r>
            <a:r>
              <a:rPr lang="en-US" altLang="zh-CN" sz="1600" dirty="0">
                <a:solidFill>
                  <a:srgbClr val="0066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3Hz</a:t>
            </a:r>
          </a:p>
          <a:p>
            <a:pPr lvl="0"/>
            <a:r>
              <a:rPr lang="en-US" altLang="zh-CN" sz="1600" dirty="0">
                <a:solidFill>
                  <a:srgbClr val="0066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bunch length </a:t>
            </a:r>
            <a:r>
              <a:rPr lang="zh-CN" altLang="en-US" sz="1600" dirty="0">
                <a:solidFill>
                  <a:srgbClr val="0066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：</a:t>
            </a:r>
            <a:r>
              <a:rPr lang="en-US" altLang="zh-CN" sz="1600" dirty="0">
                <a:solidFill>
                  <a:srgbClr val="0066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400ns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F3B623D-2002-BA87-6C84-280441712709}"/>
              </a:ext>
            </a:extLst>
          </p:cNvPr>
          <p:cNvSpPr/>
          <p:nvPr/>
        </p:nvSpPr>
        <p:spPr>
          <a:xfrm>
            <a:off x="1" y="1017345"/>
            <a:ext cx="39656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</a:rPr>
              <a:t>两种运行模式：</a:t>
            </a:r>
            <a:endParaRPr lang="en-US" altLang="zh-CN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70C0"/>
                </a:solidFill>
              </a:rPr>
              <a:t>快引出</a:t>
            </a:r>
            <a:r>
              <a:rPr lang="en-US" altLang="zh-CN" b="1" dirty="0">
                <a:solidFill>
                  <a:srgbClr val="0070C0"/>
                </a:solidFill>
              </a:rPr>
              <a:t>: 3Hz</a:t>
            </a:r>
            <a:r>
              <a:rPr lang="zh-CN" altLang="en-US" b="1" dirty="0">
                <a:solidFill>
                  <a:srgbClr val="0070C0"/>
                </a:solidFill>
              </a:rPr>
              <a:t>，每个</a:t>
            </a:r>
            <a:r>
              <a:rPr lang="en-US" altLang="zh-CN" b="1" dirty="0">
                <a:solidFill>
                  <a:srgbClr val="0070C0"/>
                </a:solidFill>
              </a:rPr>
              <a:t>bunch</a:t>
            </a:r>
            <a:r>
              <a:rPr lang="zh-CN" altLang="en-US" b="1" dirty="0">
                <a:solidFill>
                  <a:srgbClr val="0070C0"/>
                </a:solidFill>
              </a:rPr>
              <a:t>展宽</a:t>
            </a:r>
            <a:r>
              <a:rPr lang="en-US" altLang="zh-CN" b="1" dirty="0">
                <a:solidFill>
                  <a:srgbClr val="0070C0"/>
                </a:solidFill>
              </a:rPr>
              <a:t>400 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70C0"/>
                </a:solidFill>
              </a:rPr>
              <a:t>慢引出</a:t>
            </a:r>
            <a:r>
              <a:rPr lang="en-US" altLang="zh-CN" b="1" dirty="0">
                <a:solidFill>
                  <a:srgbClr val="0070C0"/>
                </a:solidFill>
              </a:rPr>
              <a:t>: </a:t>
            </a:r>
            <a:r>
              <a:rPr lang="zh-CN" altLang="en-US" b="1" dirty="0">
                <a:solidFill>
                  <a:srgbClr val="0070C0"/>
                </a:solidFill>
              </a:rPr>
              <a:t>将每个</a:t>
            </a:r>
            <a:r>
              <a:rPr lang="en-US" altLang="zh-CN" b="1" dirty="0">
                <a:solidFill>
                  <a:srgbClr val="0070C0"/>
                </a:solidFill>
              </a:rPr>
              <a:t>bunch</a:t>
            </a:r>
            <a:r>
              <a:rPr lang="zh-CN" altLang="en-US" b="1" dirty="0">
                <a:solidFill>
                  <a:srgbClr val="0070C0"/>
                </a:solidFill>
              </a:rPr>
              <a:t>展宽到</a:t>
            </a:r>
            <a:r>
              <a:rPr lang="en-US" altLang="zh-CN" b="1" dirty="0">
                <a:solidFill>
                  <a:srgbClr val="0070C0"/>
                </a:solidFill>
              </a:rPr>
              <a:t>3 s </a:t>
            </a:r>
            <a:r>
              <a:rPr lang="zh-CN" altLang="en-US" b="1" dirty="0">
                <a:solidFill>
                  <a:srgbClr val="0070C0"/>
                </a:solidFill>
              </a:rPr>
              <a:t>内均匀输出</a:t>
            </a:r>
            <a:endParaRPr lang="en-US" altLang="zh-CN" b="1" dirty="0">
              <a:solidFill>
                <a:srgbClr val="0070C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FE0844C-DE15-BC78-F0C0-2B0BB6E97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228" y="809748"/>
            <a:ext cx="3053687" cy="1618913"/>
          </a:xfrm>
          <a:prstGeom prst="rect">
            <a:avLst/>
          </a:prstGeom>
        </p:spPr>
      </p:pic>
      <p:graphicFrame>
        <p:nvGraphicFramePr>
          <p:cNvPr id="4" name="表格 12">
            <a:extLst>
              <a:ext uri="{FF2B5EF4-FFF2-40B4-BE49-F238E27FC236}">
                <a16:creationId xmlns:a16="http://schemas.microsoft.com/office/drawing/2014/main" id="{99D5F6A8-7926-DEEB-87F1-C6EF26358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098626"/>
              </p:ext>
            </p:extLst>
          </p:nvPr>
        </p:nvGraphicFramePr>
        <p:xfrm>
          <a:off x="201694" y="3278858"/>
          <a:ext cx="3807228" cy="291899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31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115"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磁钢度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34Tm</a:t>
                      </a:r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，重复频率 </a:t>
                      </a:r>
                      <a:r>
                        <a:rPr lang="en-US" altLang="zh-CN" sz="1600" kern="100" baseline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3Hz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372"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离子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离子数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ppp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能量</a:t>
                      </a: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(G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eV/u)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055"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300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600" kern="100" baseline="300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35+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1.0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0.84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055"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209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Bi</a:t>
                      </a:r>
                      <a:r>
                        <a:rPr lang="en-US" sz="16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27+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1.2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0.85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055"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300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78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Kr</a:t>
                      </a:r>
                      <a:r>
                        <a:rPr lang="en-US" sz="1600" kern="100" baseline="300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19+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1.7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055"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6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6+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6.0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2.6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055"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altLang="zh-CN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roton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2.0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b="1" kern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9.3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61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D213FAA-E581-C0FE-A9D1-588E662AB5DA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5C6B056B-664A-171A-4D53-0085604FBD2B}"/>
              </a:ext>
            </a:extLst>
          </p:cNvPr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缪子束线：放射性次级束分离器（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HFRS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3E7B774-8F92-5532-2358-543E2185C431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C:\Users\Administrator\Desktop\logo.JPG">
            <a:extLst>
              <a:ext uri="{FF2B5EF4-FFF2-40B4-BE49-F238E27FC236}">
                <a16:creationId xmlns:a16="http://schemas.microsoft.com/office/drawing/2014/main" id="{DACBFFDA-D415-6281-62F7-BA21DD2E4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C7392AA-9270-C77F-72FC-A010486D7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944" y="1024733"/>
            <a:ext cx="6430272" cy="2248214"/>
          </a:xfrm>
          <a:prstGeom prst="rect">
            <a:avLst/>
          </a:prstGeom>
        </p:spPr>
      </p:pic>
      <p:pic>
        <p:nvPicPr>
          <p:cNvPr id="8" name="Picture 4" descr="C:\Users\zhengyj\Desktop\2021-02-07_150731.jpg">
            <a:extLst>
              <a:ext uri="{FF2B5EF4-FFF2-40B4-BE49-F238E27FC236}">
                <a16:creationId xmlns:a16="http://schemas.microsoft.com/office/drawing/2014/main" id="{510B9B16-49F7-FF50-49EE-A51772F1B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944" y="3094100"/>
            <a:ext cx="5940965" cy="331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19D9685-4D55-6BD5-20E5-F32C7387165B}"/>
              </a:ext>
            </a:extLst>
          </p:cNvPr>
          <p:cNvSpPr/>
          <p:nvPr/>
        </p:nvSpPr>
        <p:spPr>
          <a:xfrm>
            <a:off x="5871411" y="3773103"/>
            <a:ext cx="2579570" cy="85664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928F8A1-971F-6115-3421-2770BDAA4ABF}"/>
              </a:ext>
            </a:extLst>
          </p:cNvPr>
          <p:cNvCxnSpPr/>
          <p:nvPr/>
        </p:nvCxnSpPr>
        <p:spPr>
          <a:xfrm flipH="1" flipV="1">
            <a:off x="5438274" y="2233061"/>
            <a:ext cx="404261" cy="1597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003C34C-C188-5150-919E-BFB3CFBF235D}"/>
              </a:ext>
            </a:extLst>
          </p:cNvPr>
          <p:cNvCxnSpPr>
            <a:cxnSpLocks/>
          </p:cNvCxnSpPr>
          <p:nvPr/>
        </p:nvCxnSpPr>
        <p:spPr>
          <a:xfrm flipV="1">
            <a:off x="8444700" y="1864684"/>
            <a:ext cx="3442500" cy="19446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5E6C5A90-4918-33A2-5241-8CA1D6169301}"/>
              </a:ext>
            </a:extLst>
          </p:cNvPr>
          <p:cNvSpPr txBox="1"/>
          <p:nvPr/>
        </p:nvSpPr>
        <p:spPr>
          <a:xfrm>
            <a:off x="5871411" y="3119784"/>
            <a:ext cx="42928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磁钢度最高的放射性束线：</a:t>
            </a:r>
            <a:r>
              <a:rPr lang="en-US" altLang="zh-CN" sz="2000" b="1" i="0" u="none" strike="noStrike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 Tm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2389DFB-0198-0CEB-84AA-6B367A280398}"/>
                  </a:ext>
                </a:extLst>
              </p:cNvPr>
              <p:cNvSpPr txBox="1"/>
              <p:nvPr/>
            </p:nvSpPr>
            <p:spPr>
              <a:xfrm>
                <a:off x="77644" y="1688623"/>
                <a:ext cx="5232614" cy="3693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400" b="1" i="0" dirty="0">
                    <a:solidFill>
                      <a:srgbClr val="0070C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弹核碎裂型放射性次级束流分离器</a:t>
                </a:r>
                <a:endParaRPr lang="en-US" altLang="zh-CN" sz="2400" b="1" i="0" dirty="0">
                  <a:solidFill>
                    <a:srgbClr val="0070C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rgbClr val="0070C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25Tm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b="1" i="0" dirty="0">
                  <a:solidFill>
                    <a:srgbClr val="0070C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400" b="1" dirty="0">
                    <a:solidFill>
                      <a:srgbClr val="0070C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用于</a:t>
                </a:r>
                <a:r>
                  <a:rPr lang="zh-CN" altLang="en-US" sz="2400" b="1" i="0" dirty="0">
                    <a:solidFill>
                      <a:srgbClr val="0070C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放射性束核物理前沿研究</a:t>
                </a:r>
                <a:endParaRPr lang="en-US" altLang="zh-CN" sz="2400" b="1" i="0" dirty="0">
                  <a:solidFill>
                    <a:srgbClr val="0070C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b="1" dirty="0">
                  <a:solidFill>
                    <a:srgbClr val="0070C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400" b="1" dirty="0">
                    <a:solidFill>
                      <a:srgbClr val="0070C0"/>
                    </a:solidFill>
                  </a:rPr>
                  <a:t>可以分离及纯化弹核碎裂反应和裂变反应产生的奇异粒子</a:t>
                </a:r>
                <a:endParaRPr lang="en-US" altLang="zh-CN" sz="2400" b="1" dirty="0">
                  <a:solidFill>
                    <a:srgbClr val="0070C0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zh-CN" altLang="en-US" sz="2400" b="1" dirty="0">
                    <a:solidFill>
                      <a:srgbClr val="0070C0"/>
                    </a:solidFill>
                  </a:rPr>
                  <a:t>可以分离及纯化弹核反应产生的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zh-CN" altLang="en-US" sz="2400" b="1" dirty="0">
                    <a:solidFill>
                      <a:srgbClr val="0070C0"/>
                    </a:solidFill>
                  </a:rPr>
                  <a:t>介子及其衰变产生的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zh-CN" alt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子</m:t>
                    </m:r>
                  </m:oMath>
                </a14:m>
                <a:endParaRPr lang="en-US" altLang="zh-CN" sz="2400" b="1" dirty="0">
                  <a:solidFill>
                    <a:srgbClr val="0070C0"/>
                  </a:solidFill>
                </a:endParaRPr>
              </a:p>
              <a:p>
                <a:endParaRPr lang="zh-CN" altLang="en-US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2389DFB-0198-0CEB-84AA-6B367A280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4" y="1688623"/>
                <a:ext cx="5232614" cy="3693319"/>
              </a:xfrm>
              <a:prstGeom prst="rect">
                <a:avLst/>
              </a:prstGeom>
              <a:blipFill>
                <a:blip r:embed="rId6"/>
                <a:stretch>
                  <a:fillRect l="-1632" t="-1320" r="-10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27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5A4BDDCA-2076-5096-5960-D4DB96B8E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5" y="663893"/>
            <a:ext cx="10857211" cy="256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D213FAA-E581-C0FE-A9D1-588E662AB5DA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5C6B056B-664A-171A-4D53-0085604FBD2B}"/>
              </a:ext>
            </a:extLst>
          </p:cNvPr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HFRS 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基本参数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3E7B774-8F92-5532-2358-543E2185C431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C:\Users\Administrator\Desktop\logo.JPG">
            <a:extLst>
              <a:ext uri="{FF2B5EF4-FFF2-40B4-BE49-F238E27FC236}">
                <a16:creationId xmlns:a16="http://schemas.microsoft.com/office/drawing/2014/main" id="{DACBFFDA-D415-6281-62F7-BA21DD2E4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id="{A62F77F4-0B2E-CE07-6884-C16DBBD8B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200338"/>
              </p:ext>
            </p:extLst>
          </p:nvPr>
        </p:nvGraphicFramePr>
        <p:xfrm>
          <a:off x="652195" y="3681611"/>
          <a:ext cx="10775453" cy="2809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20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1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5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73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18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1280">
                <a:tc>
                  <a:txBody>
                    <a:bodyPr/>
                    <a:lstStyle/>
                    <a:p>
                      <a:pPr algn="ctr"/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Length</a:t>
                      </a:r>
                      <a:r>
                        <a:rPr lang="en-US" altLang="zh-CN" sz="1700" baseline="0" dirty="0"/>
                        <a:t> </a:t>
                      </a:r>
                      <a:r>
                        <a:rPr lang="en-US" altLang="zh-CN" sz="1700" dirty="0"/>
                        <a:t>(m)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Beam</a:t>
                      </a:r>
                      <a:r>
                        <a:rPr lang="en-US" altLang="zh-CN" sz="1700" baseline="0" dirty="0"/>
                        <a:t> size at target (mm)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Angular</a:t>
                      </a:r>
                      <a:r>
                        <a:rPr lang="en-US" altLang="zh-CN" sz="1700" baseline="0" dirty="0"/>
                        <a:t> acceptance</a:t>
                      </a:r>
                      <a:r>
                        <a:rPr lang="en-US" altLang="zh-CN" sz="1700" dirty="0"/>
                        <a:t>(</a:t>
                      </a:r>
                      <a:r>
                        <a:rPr lang="en-US" altLang="zh-CN" sz="1700" dirty="0" err="1"/>
                        <a:t>mrad</a:t>
                      </a:r>
                      <a:r>
                        <a:rPr lang="en-US" altLang="zh-CN" sz="1700" dirty="0"/>
                        <a:t>)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Momentum</a:t>
                      </a:r>
                      <a:r>
                        <a:rPr lang="en-US" altLang="zh-CN" sz="1700" baseline="0" dirty="0"/>
                        <a:t> acceptance </a:t>
                      </a:r>
                      <a:r>
                        <a:rPr lang="en-US" altLang="zh-CN" sz="1700" dirty="0"/>
                        <a:t>(%)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Resolving</a:t>
                      </a:r>
                      <a:r>
                        <a:rPr lang="en-US" altLang="zh-CN" sz="1700" baseline="0" dirty="0"/>
                        <a:t> power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Max.</a:t>
                      </a:r>
                      <a:r>
                        <a:rPr lang="en-US" altLang="zh-CN" sz="1700" baseline="0" dirty="0"/>
                        <a:t> B</a:t>
                      </a:r>
                      <a:r>
                        <a:rPr lang="el-GR" altLang="zh-CN" sz="1700" baseline="0" dirty="0"/>
                        <a:t>ρ</a:t>
                      </a:r>
                      <a:r>
                        <a:rPr lang="en-US" altLang="zh-CN" sz="1700" baseline="0" dirty="0"/>
                        <a:t> </a:t>
                      </a:r>
                      <a:r>
                        <a:rPr lang="en-US" altLang="zh-CN" sz="1700" dirty="0"/>
                        <a:t>(Tm)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8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HFRS</a:t>
                      </a:r>
                    </a:p>
                    <a:p>
                      <a:pPr algn="ctr"/>
                      <a:r>
                        <a:rPr lang="en-US" altLang="zh-CN" sz="1100" dirty="0"/>
                        <a:t>NIM.B 547(2024),165214</a:t>
                      </a:r>
                      <a:endParaRPr lang="zh-CN" altLang="en-US" sz="11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191.38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/>
                        <a:t>±1/±1.5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/>
                        <a:t>±30 (X); ±25 (Y)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/>
                        <a:t>±2.0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850/1100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/>
                        <a:t>(</a:t>
                      </a:r>
                      <a:r>
                        <a:rPr lang="el-GR" altLang="zh-CN" sz="1700" dirty="0"/>
                        <a:t>Δ</a:t>
                      </a:r>
                      <a:r>
                        <a:rPr lang="en-US" altLang="zh-CN" sz="1700" dirty="0"/>
                        <a:t>X=±1mm)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25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8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 err="1"/>
                        <a:t>SuperFRS</a:t>
                      </a:r>
                      <a:endParaRPr lang="en-US" altLang="zh-CN" sz="1700" dirty="0"/>
                    </a:p>
                    <a:p>
                      <a:pPr algn="ctr"/>
                      <a:r>
                        <a:rPr lang="en-US" altLang="zh-CN" sz="1100" dirty="0"/>
                        <a:t>NIM.B 204(2003),71</a:t>
                      </a:r>
                      <a:endParaRPr lang="en-US" altLang="zh-CN" sz="11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182.2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/>
                        <a:t>±1/±2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±40 (X); ±20 (Y)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±2.5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750/1500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/>
                        <a:t>(</a:t>
                      </a:r>
                      <a:r>
                        <a:rPr lang="el-GR" altLang="zh-CN" sz="1700" dirty="0"/>
                        <a:t>Δ</a:t>
                      </a:r>
                      <a:r>
                        <a:rPr lang="en-US" altLang="zh-CN" sz="1700" dirty="0"/>
                        <a:t>X=±1mm)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20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8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 err="1"/>
                        <a:t>BigRIPS</a:t>
                      </a:r>
                      <a:endParaRPr lang="en-US" altLang="zh-CN" sz="17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Prog.Theor.EXP.Phys.2012,03C003</a:t>
                      </a:r>
                      <a:endParaRPr lang="zh-CN" altLang="en-US" sz="11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78.2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/>
                        <a:t>±0.5/±0.5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/>
                        <a:t>±40 (X); ±50 (Y)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/>
                        <a:t>±3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1260/3420</a:t>
                      </a:r>
                    </a:p>
                    <a:p>
                      <a:pPr algn="ctr"/>
                      <a:r>
                        <a:rPr lang="en-US" altLang="zh-CN" sz="1700" dirty="0"/>
                        <a:t>(</a:t>
                      </a:r>
                      <a:r>
                        <a:rPr lang="el-GR" altLang="zh-CN" sz="1700" dirty="0"/>
                        <a:t>Δ</a:t>
                      </a:r>
                      <a:r>
                        <a:rPr lang="en-US" altLang="zh-CN" sz="1700" dirty="0"/>
                        <a:t>X=±0.5mm)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9.5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8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ARIS</a:t>
                      </a:r>
                    </a:p>
                    <a:p>
                      <a:pPr algn="ctr"/>
                      <a:r>
                        <a:rPr lang="en-US" altLang="zh-CN" sz="1100" dirty="0"/>
                        <a:t>NIM.B 317(</a:t>
                      </a:r>
                      <a:r>
                        <a:rPr lang="en-US" altLang="zh-CN" sz="1100" baseline="0" dirty="0"/>
                        <a:t>2013), 349</a:t>
                      </a:r>
                      <a:endParaRPr lang="zh-CN" altLang="en-US" sz="11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86.8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/>
                        <a:t>±0.5/±0.5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/>
                        <a:t>±40 (X); ±40 (Y)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/>
                        <a:t>±5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1720/3000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/>
                        <a:t>(</a:t>
                      </a:r>
                      <a:r>
                        <a:rPr lang="el-GR" altLang="zh-CN" sz="1700" dirty="0"/>
                        <a:t>Δ</a:t>
                      </a:r>
                      <a:r>
                        <a:rPr lang="en-US" altLang="zh-CN" sz="1700" dirty="0"/>
                        <a:t>X=±0.5mm)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8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矩形 24">
            <a:extLst>
              <a:ext uri="{FF2B5EF4-FFF2-40B4-BE49-F238E27FC236}">
                <a16:creationId xmlns:a16="http://schemas.microsoft.com/office/drawing/2014/main" id="{9F24A54A-C3D6-0CD5-DB16-EA380FF29804}"/>
              </a:ext>
            </a:extLst>
          </p:cNvPr>
          <p:cNvSpPr/>
          <p:nvPr/>
        </p:nvSpPr>
        <p:spPr>
          <a:xfrm>
            <a:off x="3733939" y="3286859"/>
            <a:ext cx="552106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60" b="1" dirty="0"/>
              <a:t>Parameters of HFRS compared with others</a:t>
            </a:r>
            <a:endParaRPr lang="zh-CN" altLang="en-US" sz="2160" b="1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1E7C907-C59D-AF60-9BC2-B23A3FBE7A18}"/>
              </a:ext>
            </a:extLst>
          </p:cNvPr>
          <p:cNvSpPr/>
          <p:nvPr/>
        </p:nvSpPr>
        <p:spPr>
          <a:xfrm rot="3891042">
            <a:off x="3337162" y="1686820"/>
            <a:ext cx="201839" cy="548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8D09367-1A41-AA75-DBD1-4DC8550CBCD2}"/>
              </a:ext>
            </a:extLst>
          </p:cNvPr>
          <p:cNvSpPr/>
          <p:nvPr/>
        </p:nvSpPr>
        <p:spPr>
          <a:xfrm rot="4664076">
            <a:off x="3584774" y="1623303"/>
            <a:ext cx="201839" cy="548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D77D68A-5C19-BF01-6709-BB8F43876361}"/>
              </a:ext>
            </a:extLst>
          </p:cNvPr>
          <p:cNvSpPr/>
          <p:nvPr/>
        </p:nvSpPr>
        <p:spPr>
          <a:xfrm rot="5016934">
            <a:off x="3832198" y="1589215"/>
            <a:ext cx="201839" cy="548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/>
          </a:p>
        </p:txBody>
      </p:sp>
    </p:spTree>
    <p:extLst>
      <p:ext uri="{BB962C8B-B14F-4D97-AF65-F5344CB8AC3E}">
        <p14:creationId xmlns:p14="http://schemas.microsoft.com/office/powerpoint/2010/main" val="99155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2E217-5E17-241D-6F9E-32B4BD832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83BD7DB0-D6B4-AEBF-5312-0E18ED562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569" y="2283577"/>
            <a:ext cx="5461469" cy="3924573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FEC589CD-3A1A-C6D4-D3D1-08B10B543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7" y="649850"/>
            <a:ext cx="5618584" cy="13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12149A5-A931-09FD-B3F4-71AF73EBFE8F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27A2AA-DCD7-4F24-F2E1-B3270295987B}"/>
                  </a:ext>
                </a:extLst>
              </p:cNvPr>
              <p:cNvSpPr txBox="1"/>
              <p:nvPr/>
            </p:nvSpPr>
            <p:spPr>
              <a:xfrm>
                <a:off x="139959" y="130453"/>
                <a:ext cx="81026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altLang="zh-CN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anose="02020603050405020304" pitchFamily="18" charset="0"/>
                      </a:rPr>
                      <m:t>𝝁</m:t>
                    </m:r>
                  </m:oMath>
                </a14:m>
                <a:r>
                  <a:rPr lang="zh-CN" altLang="en-US" sz="32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束流产生</a:t>
                </a:r>
                <a:endParaRPr lang="en-US" altLang="zh-CN" sz="32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27A2AA-DCD7-4F24-F2E1-B32702959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59" y="130453"/>
                <a:ext cx="8102611" cy="584775"/>
              </a:xfrm>
              <a:prstGeom prst="rect">
                <a:avLst/>
              </a:prstGeom>
              <a:blipFill>
                <a:blip r:embed="rId5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7E2E62DA-9C93-D215-B2A6-C987062CC2C0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2" descr="C:\Users\Administrator\Desktop\logo.JPG">
            <a:extLst>
              <a:ext uri="{FF2B5EF4-FFF2-40B4-BE49-F238E27FC236}">
                <a16:creationId xmlns:a16="http://schemas.microsoft.com/office/drawing/2014/main" id="{3B0F1753-AE4C-FCBD-FD2D-1C0BE9C25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0EC45DA-C29F-5DD6-6524-972498A1396B}"/>
                  </a:ext>
                </a:extLst>
              </p:cNvPr>
              <p:cNvSpPr txBox="1"/>
              <p:nvPr/>
            </p:nvSpPr>
            <p:spPr>
              <a:xfrm>
                <a:off x="206324" y="1805146"/>
                <a:ext cx="6208814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/>
                    </a:solidFill>
                  </a:rPr>
                  <a:t>质子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/</a:t>
                </a:r>
                <a:r>
                  <a:rPr lang="zh-CN" altLang="en-US" sz="2000" b="1" dirty="0">
                    <a:solidFill>
                      <a:schemeClr val="tx1"/>
                    </a:solidFill>
                  </a:rPr>
                  <a:t>重离子打靶产生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</a:rPr>
                  <a:t>等粒子和次级束粒子</a:t>
                </a:r>
                <a:endParaRPr lang="en-US" altLang="zh-CN" sz="2000" b="1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</a:rPr>
                  <a:t>等粒子和次级束粒子具有不同的磁钢度</a:t>
                </a:r>
                <a:endParaRPr lang="en-US" altLang="zh-CN" sz="2000" b="1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/>
                    </a:solidFill>
                  </a:rPr>
                  <a:t>通过设置束线的磁场参数，可以筛选出不同磁钢度的粒子</a:t>
                </a:r>
                <a:endParaRPr lang="en-US" altLang="zh-CN" sz="2000" b="1" dirty="0">
                  <a:solidFill>
                    <a:schemeClr val="tx1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/>
                    </a:solidFill>
                  </a:rPr>
                  <a:t>低磁钢度：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zh-CN" altLang="en-US" sz="2000" b="1" dirty="0"/>
                  <a:t>束流</a:t>
                </a:r>
                <a:endParaRPr lang="en-US" altLang="zh-CN" sz="2000" b="1" dirty="0">
                  <a:solidFill>
                    <a:schemeClr val="tx1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/>
                    </a:solidFill>
                  </a:rPr>
                  <a:t>高磁钢度：次级束束流</a:t>
                </a:r>
                <a:endParaRPr lang="en-US" altLang="zh-CN" sz="2000" b="1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/>
                    </a:solidFill>
                  </a:rPr>
                  <a:t>在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HFRS</a:t>
                </a:r>
                <a:r>
                  <a:rPr lang="zh-CN" altLang="en-US" sz="2000" b="1" dirty="0">
                    <a:solidFill>
                      <a:schemeClr val="tx1"/>
                    </a:solidFill>
                  </a:rPr>
                  <a:t>束线基础上，</a:t>
                </a:r>
                <a:r>
                  <a:rPr lang="zh-CN" altLang="en-US" sz="2000" b="1" dirty="0">
                    <a:solidFill>
                      <a:srgbClr val="0070C0"/>
                    </a:solidFill>
                  </a:rPr>
                  <a:t>无需额外设备</a:t>
                </a:r>
                <a:r>
                  <a:rPr lang="zh-CN" altLang="en-US" sz="2000" b="1" dirty="0"/>
                  <a:t>，</a:t>
                </a:r>
                <a:r>
                  <a:rPr lang="zh-CN" altLang="en-US" sz="2000" b="1" dirty="0">
                    <a:solidFill>
                      <a:schemeClr val="tx1"/>
                    </a:solidFill>
                  </a:rPr>
                  <a:t>只需要调整束线磁钢度，即可得到缪子束流</a:t>
                </a:r>
                <a:endParaRPr lang="en-US" altLang="zh-CN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0EC45DA-C29F-5DD6-6524-972498A13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24" y="1805146"/>
                <a:ext cx="6208814" cy="2862322"/>
              </a:xfrm>
              <a:prstGeom prst="rect">
                <a:avLst/>
              </a:prstGeom>
              <a:blipFill>
                <a:blip r:embed="rId7"/>
                <a:stretch>
                  <a:fillRect l="-884" t="-1064" b="-27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3040CF3C-CB52-418D-A573-E2CBD8C84CF5}"/>
              </a:ext>
            </a:extLst>
          </p:cNvPr>
          <p:cNvSpPr/>
          <p:nvPr/>
        </p:nvSpPr>
        <p:spPr>
          <a:xfrm>
            <a:off x="6968691" y="2675823"/>
            <a:ext cx="1665170" cy="3253339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6FCEAAF-6744-2641-38EC-8E322490D566}"/>
              </a:ext>
            </a:extLst>
          </p:cNvPr>
          <p:cNvSpPr/>
          <p:nvPr/>
        </p:nvSpPr>
        <p:spPr>
          <a:xfrm>
            <a:off x="9894771" y="2675823"/>
            <a:ext cx="1414270" cy="3253339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A8FA72D-BFD4-FED4-D899-CC097FCA7489}"/>
                  </a:ext>
                </a:extLst>
              </p:cNvPr>
              <p:cNvSpPr txBox="1"/>
              <p:nvPr/>
            </p:nvSpPr>
            <p:spPr>
              <a:xfrm>
                <a:off x="7176252" y="5407967"/>
                <a:ext cx="1066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zh-CN" altLang="en-US" b="1" dirty="0">
                    <a:solidFill>
                      <a:srgbClr val="0070C0"/>
                    </a:solidFill>
                  </a:rPr>
                  <a:t>束流</a:t>
                </a: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A8FA72D-BFD4-FED4-D899-CC097FCA7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252" y="5407967"/>
                <a:ext cx="1066318" cy="369332"/>
              </a:xfrm>
              <a:prstGeom prst="rect">
                <a:avLst/>
              </a:prstGeom>
              <a:blipFill>
                <a:blip r:embed="rId8"/>
                <a:stretch>
                  <a:fillRect t="-8197" r="-457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46A2E412-2254-94AA-210D-52896853EC7B}"/>
              </a:ext>
            </a:extLst>
          </p:cNvPr>
          <p:cNvSpPr txBox="1"/>
          <p:nvPr/>
        </p:nvSpPr>
        <p:spPr>
          <a:xfrm>
            <a:off x="9874457" y="540796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</a:rPr>
              <a:t>次级束束流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5DC6FE6-534B-6D60-7C3A-5F9A46508B38}"/>
              </a:ext>
            </a:extLst>
          </p:cNvPr>
          <p:cNvSpPr txBox="1"/>
          <p:nvPr/>
        </p:nvSpPr>
        <p:spPr>
          <a:xfrm>
            <a:off x="8110923" y="2228577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kern="1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18</a:t>
            </a:r>
            <a:r>
              <a:rPr lang="en-US" altLang="zh-CN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r>
              <a:rPr lang="en-US" altLang="zh-CN" sz="1800" b="1" kern="1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6+</a:t>
            </a:r>
            <a:r>
              <a:rPr lang="en-US" altLang="zh-CN" b="1" dirty="0">
                <a:solidFill>
                  <a:srgbClr val="FF0000"/>
                </a:solidFill>
              </a:rPr>
              <a:t>@2.6GeV</a:t>
            </a:r>
            <a:r>
              <a:rPr lang="zh-CN" altLang="en-US" b="1" dirty="0">
                <a:solidFill>
                  <a:srgbClr val="FF0000"/>
                </a:solidFill>
              </a:rPr>
              <a:t>，粒子电荷为正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0003FB2-9A33-9516-5A69-C31A639F92FA}"/>
              </a:ext>
            </a:extLst>
          </p:cNvPr>
          <p:cNvSpPr txBox="1"/>
          <p:nvPr/>
        </p:nvSpPr>
        <p:spPr>
          <a:xfrm>
            <a:off x="10375248" y="2986855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</a:rPr>
              <a:t>次级束粒子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C346BC1-BF7D-2055-72F9-35090CB0D35B}"/>
              </a:ext>
            </a:extLst>
          </p:cNvPr>
          <p:cNvSpPr txBox="1"/>
          <p:nvPr/>
        </p:nvSpPr>
        <p:spPr>
          <a:xfrm>
            <a:off x="8633861" y="2999554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</a:rPr>
              <a:t>质子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3C55B8F-F494-A38F-540D-CC7A8444E237}"/>
                  </a:ext>
                </a:extLst>
              </p:cNvPr>
              <p:cNvSpPr txBox="1"/>
              <p:nvPr/>
            </p:nvSpPr>
            <p:spPr>
              <a:xfrm>
                <a:off x="7944231" y="3697280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3C55B8F-F494-A38F-540D-CC7A8444E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231" y="3697280"/>
                <a:ext cx="42030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FCAF6EF-C49A-140F-8437-3B5CE58A43CC}"/>
                  </a:ext>
                </a:extLst>
              </p:cNvPr>
              <p:cNvSpPr txBox="1"/>
              <p:nvPr/>
            </p:nvSpPr>
            <p:spPr>
              <a:xfrm>
                <a:off x="7256727" y="3871893"/>
                <a:ext cx="3994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FCAF6EF-C49A-140F-8437-3B5CE58A4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727" y="3871893"/>
                <a:ext cx="399468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7BA62D7-3ED6-110C-5DCE-915486C109C5}"/>
                  </a:ext>
                </a:extLst>
              </p:cNvPr>
              <p:cNvSpPr txBox="1"/>
              <p:nvPr/>
            </p:nvSpPr>
            <p:spPr>
              <a:xfrm>
                <a:off x="6905726" y="4335765"/>
                <a:ext cx="4122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7BA62D7-3ED6-110C-5DCE-915486C10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726" y="4335765"/>
                <a:ext cx="412292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92766290-C7C1-F913-5FFF-C074A0FD694C}"/>
                  </a:ext>
                </a:extLst>
              </p:cNvPr>
              <p:cNvSpPr txBox="1"/>
              <p:nvPr/>
            </p:nvSpPr>
            <p:spPr>
              <a:xfrm>
                <a:off x="7176252" y="4891752"/>
                <a:ext cx="4331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92766290-C7C1-F913-5FFF-C074A0FD6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252" y="4891752"/>
                <a:ext cx="433131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195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19920</TotalTime>
  <Words>1772</Words>
  <Application>Microsoft Office PowerPoint</Application>
  <PresentationFormat>宽屏</PresentationFormat>
  <Paragraphs>416</Paragraphs>
  <Slides>28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AdvP6F00</vt:lpstr>
      <vt:lpstr>Songti SC</vt:lpstr>
      <vt:lpstr>等线</vt:lpstr>
      <vt:lpstr>等线 Light</vt:lpstr>
      <vt:lpstr>黑体</vt:lpstr>
      <vt:lpstr>宋体</vt:lpstr>
      <vt:lpstr>微软雅黑</vt:lpstr>
      <vt:lpstr>Arial</vt:lpstr>
      <vt:lpstr>Cambria Math</vt:lpstr>
      <vt:lpstr>Symbol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 xu</dc:creator>
  <cp:lastModifiedBy>yu xu</cp:lastModifiedBy>
  <cp:revision>73</cp:revision>
  <dcterms:created xsi:type="dcterms:W3CDTF">2024-09-30T09:46:56Z</dcterms:created>
  <dcterms:modified xsi:type="dcterms:W3CDTF">2025-04-22T03:09:33Z</dcterms:modified>
</cp:coreProperties>
</file>