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81" r:id="rId2"/>
    <p:sldId id="273" r:id="rId3"/>
    <p:sldId id="290" r:id="rId4"/>
    <p:sldId id="313" r:id="rId5"/>
    <p:sldId id="312" r:id="rId6"/>
    <p:sldId id="314" r:id="rId7"/>
    <p:sldId id="315" r:id="rId8"/>
    <p:sldId id="316" r:id="rId9"/>
    <p:sldId id="317" r:id="rId10"/>
    <p:sldId id="318" r:id="rId11"/>
    <p:sldId id="291" r:id="rId12"/>
    <p:sldId id="319" r:id="rId13"/>
    <p:sldId id="322" r:id="rId14"/>
    <p:sldId id="323" r:id="rId15"/>
    <p:sldId id="324" r:id="rId16"/>
    <p:sldId id="325" r:id="rId17"/>
    <p:sldId id="320" r:id="rId18"/>
    <p:sldId id="321" r:id="rId19"/>
    <p:sldId id="326" r:id="rId20"/>
    <p:sldId id="292" r:id="rId21"/>
    <p:sldId id="328" r:id="rId22"/>
    <p:sldId id="327" r:id="rId23"/>
    <p:sldId id="329" r:id="rId24"/>
    <p:sldId id="330" r:id="rId25"/>
    <p:sldId id="331" r:id="rId26"/>
    <p:sldId id="280"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FFFFFF"/>
    <a:srgbClr val="E07C7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32"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68249-1D29-400E-B117-D52788C43341}" type="datetimeFigureOut">
              <a:rPr lang="zh-CN" altLang="en-US" smtClean="0"/>
              <a:t>2025/4/20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BB0F6E-8272-4567-9477-03B8901F874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1">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3357217"/>
          </a:xfrm>
          <a:prstGeom prst="rect">
            <a:avLst/>
          </a:prstGeom>
        </p:spPr>
      </p:pic>
      <p:sp>
        <p:nvSpPr>
          <p:cNvPr id="4" name="矩形 3"/>
          <p:cNvSpPr/>
          <p:nvPr userDrawn="1"/>
        </p:nvSpPr>
        <p:spPr>
          <a:xfrm>
            <a:off x="-800" y="-7913"/>
            <a:ext cx="12192000" cy="3361208"/>
          </a:xfrm>
          <a:prstGeom prst="rect">
            <a:avLst/>
          </a:prstGeom>
          <a:solidFill>
            <a:srgbClr val="9A0001">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5303520" y="2562096"/>
            <a:ext cx="1584960" cy="1584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nvGrpSpPr>
        <p:grpSpPr>
          <a:xfrm>
            <a:off x="5410200" y="2670375"/>
            <a:ext cx="1371600" cy="1368402"/>
            <a:chOff x="2105799" y="20055838"/>
            <a:chExt cx="6748090" cy="6732363"/>
          </a:xfrm>
          <a:solidFill>
            <a:srgbClr val="8B0012">
              <a:alpha val="80000"/>
            </a:srgbClr>
          </a:solidFill>
        </p:grpSpPr>
        <p:sp>
          <p:nvSpPr>
            <p:cNvPr id="7"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8"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9"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0"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2"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3"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4"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5"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6"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7"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8"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9"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0"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1"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2"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3"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4"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5"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6"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7"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8"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9"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grpSp>
      <p:sp>
        <p:nvSpPr>
          <p:cNvPr id="36" name="文本占位符 35"/>
          <p:cNvSpPr>
            <a:spLocks noGrp="1"/>
          </p:cNvSpPr>
          <p:nvPr userDrawn="1">
            <p:ph type="body" sz="quarter" idx="10" hasCustomPrompt="1"/>
          </p:nvPr>
        </p:nvSpPr>
        <p:spPr>
          <a:xfrm>
            <a:off x="1606550" y="4264178"/>
            <a:ext cx="8975725" cy="781050"/>
          </a:xfrm>
        </p:spPr>
        <p:txBody>
          <a:bodyPr>
            <a:normAutofit/>
          </a:bodyPr>
          <a:lstStyle>
            <a:lvl1pPr marL="0" indent="0" algn="ctr" defTabSz="914400" rtl="0" eaLnBrk="1" latinLnBrk="0" hangingPunct="1">
              <a:lnSpc>
                <a:spcPct val="120000"/>
              </a:lnSpc>
              <a:buNone/>
              <a:defRPr lang="zh-CN" altLang="en-US" sz="4000" b="1" kern="1200" spc="300">
                <a:solidFill>
                  <a:schemeClr val="tx1">
                    <a:lumMod val="85000"/>
                    <a:lumOff val="15000"/>
                  </a:schemeClr>
                </a:solidFill>
                <a:latin typeface="+mn-lt"/>
                <a:ea typeface="微软雅黑" panose="020B0503020204020204" pitchFamily="34" charset="-122"/>
                <a:cs typeface="微软雅黑" panose="020B0503020204020204" pitchFamily="34" charset="-122"/>
              </a:defRPr>
            </a:lvl1pPr>
          </a:lstStyle>
          <a:p>
            <a:pPr algn="ctr">
              <a:lnSpc>
                <a:spcPct val="120000"/>
              </a:lnSpc>
              <a:defRPr/>
            </a:pPr>
            <a:r>
              <a:rPr lang="zh-CN" altLang="en-US"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北京大学学术答辩通用</a:t>
            </a:r>
            <a:r>
              <a:rPr lang="en-US" altLang="zh-CN"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PPT</a:t>
            </a:r>
            <a:r>
              <a:rPr lang="zh-CN" altLang="en-US" sz="4000" b="1" spc="300" dirty="0">
                <a:solidFill>
                  <a:schemeClr val="tx1">
                    <a:lumMod val="85000"/>
                    <a:lumOff val="15000"/>
                  </a:schemeClr>
                </a:solidFill>
                <a:latin typeface="微软雅黑" panose="020B0503020204020204" pitchFamily="34" charset="-122"/>
                <a:ea typeface="微软雅黑" panose="020B0503020204020204" pitchFamily="34" charset="-122"/>
                <a:cs typeface="经典圆体简" panose="02010609000101010101" pitchFamily="49" charset="-122"/>
                <a:sym typeface="微软雅黑" panose="020B0503020204020204" pitchFamily="34" charset="-122"/>
              </a:rPr>
              <a:t>模板</a:t>
            </a:r>
          </a:p>
        </p:txBody>
      </p:sp>
      <p:sp>
        <p:nvSpPr>
          <p:cNvPr id="41" name="文本占位符 37"/>
          <p:cNvSpPr>
            <a:spLocks noGrp="1"/>
          </p:cNvSpPr>
          <p:nvPr>
            <p:ph type="body" sz="quarter" idx="11" hasCustomPrompt="1"/>
          </p:nvPr>
        </p:nvSpPr>
        <p:spPr>
          <a:xfrm>
            <a:off x="2244991" y="5389156"/>
            <a:ext cx="1987550" cy="341632"/>
          </a:xfrm>
          <a:noFill/>
        </p:spPr>
        <p:txBody>
          <a:bodyPr wrap="square" rtlCol="0">
            <a:spAutoFit/>
          </a:bodyPr>
          <a:lstStyle>
            <a:lvl1pPr marL="0" indent="0">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答辩人：</a:t>
            </a:r>
            <a:r>
              <a:rPr lang="en-US" altLang="zh-CN" dirty="0"/>
              <a:t>XXX</a:t>
            </a:r>
            <a:endParaRPr lang="zh-CN" altLang="en-US" dirty="0"/>
          </a:p>
        </p:txBody>
      </p:sp>
      <p:sp>
        <p:nvSpPr>
          <p:cNvPr id="42" name="文本占位符 37"/>
          <p:cNvSpPr>
            <a:spLocks noGrp="1"/>
          </p:cNvSpPr>
          <p:nvPr>
            <p:ph type="body" sz="quarter" idx="12" hasCustomPrompt="1"/>
          </p:nvPr>
        </p:nvSpPr>
        <p:spPr>
          <a:xfrm>
            <a:off x="5102225" y="5389156"/>
            <a:ext cx="1987550" cy="341632"/>
          </a:xfrm>
          <a:noFill/>
        </p:spPr>
        <p:txBody>
          <a:bodyPr wrap="square" rtlCol="0">
            <a:spAutoFit/>
          </a:bodyPr>
          <a:lstStyle>
            <a:lvl1pPr marL="0" indent="0" algn="ctr">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指导教师：</a:t>
            </a:r>
            <a:r>
              <a:rPr lang="en-US" altLang="zh-CN" dirty="0"/>
              <a:t>XXX</a:t>
            </a:r>
            <a:endParaRPr lang="zh-CN" altLang="en-US" dirty="0"/>
          </a:p>
        </p:txBody>
      </p:sp>
      <p:sp>
        <p:nvSpPr>
          <p:cNvPr id="43" name="文本占位符 37"/>
          <p:cNvSpPr>
            <a:spLocks noGrp="1"/>
          </p:cNvSpPr>
          <p:nvPr>
            <p:ph type="body" sz="quarter" idx="13" hasCustomPrompt="1"/>
          </p:nvPr>
        </p:nvSpPr>
        <p:spPr>
          <a:xfrm>
            <a:off x="7959460" y="5389156"/>
            <a:ext cx="1987550" cy="341632"/>
          </a:xfrm>
          <a:noFill/>
        </p:spPr>
        <p:txBody>
          <a:bodyPr wrap="square" rtlCol="0">
            <a:spAutoFit/>
          </a:bodyPr>
          <a:lstStyle>
            <a:lvl1pPr marL="0" indent="0" algn="r">
              <a:buNone/>
              <a:defRPr lang="zh-CN" altLang="en-US" sz="1800" dirty="0">
                <a:solidFill>
                  <a:srgbClr val="222A35"/>
                </a:solidFill>
                <a:latin typeface="微软雅黑" panose="020B0503020204020204" pitchFamily="34" charset="-122"/>
                <a:ea typeface="微软雅黑" panose="020B0503020204020204" pitchFamily="34" charset="-122"/>
              </a:defRPr>
            </a:lvl1pPr>
          </a:lstStyle>
          <a:p>
            <a:pPr marL="0" lvl="0"/>
            <a:r>
              <a:rPr lang="zh-CN" altLang="en-US" dirty="0"/>
              <a:t>院系：</a:t>
            </a:r>
            <a:r>
              <a:rPr lang="en-US" altLang="zh-CN" dirty="0"/>
              <a:t>XXX</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页-上短下长">
    <p:spTree>
      <p:nvGrpSpPr>
        <p:cNvPr id="1" name=""/>
        <p:cNvGrpSpPr/>
        <p:nvPr/>
      </p:nvGrpSpPr>
      <p:grpSpPr>
        <a:xfrm>
          <a:off x="0" y="0"/>
          <a:ext cx="0" cy="0"/>
          <a:chOff x="0" y="0"/>
          <a:chExt cx="0" cy="0"/>
        </a:xfrm>
      </p:grpSpPr>
      <p:grpSp>
        <p:nvGrpSpPr>
          <p:cNvPr id="63" name="组合 62"/>
          <p:cNvGrpSpPr/>
          <p:nvPr userDrawn="1"/>
        </p:nvGrpSpPr>
        <p:grpSpPr>
          <a:xfrm>
            <a:off x="528706" y="867990"/>
            <a:ext cx="2433027" cy="0"/>
            <a:chOff x="7460343" y="1311756"/>
            <a:chExt cx="2433027" cy="0"/>
          </a:xfrm>
        </p:grpSpPr>
        <p:cxnSp>
          <p:nvCxnSpPr>
            <p:cNvPr id="64" name="直接连接符 63"/>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userDrawn="1"/>
        </p:nvGrpSpPr>
        <p:grpSpPr>
          <a:xfrm>
            <a:off x="10177780" y="329882"/>
            <a:ext cx="1512002" cy="444892"/>
            <a:chOff x="9556201" y="498129"/>
            <a:chExt cx="1993881" cy="586680"/>
          </a:xfrm>
        </p:grpSpPr>
        <p:grpSp>
          <p:nvGrpSpPr>
            <p:cNvPr id="66" name="组合 65"/>
            <p:cNvGrpSpPr/>
            <p:nvPr userDrawn="1"/>
          </p:nvGrpSpPr>
          <p:grpSpPr>
            <a:xfrm>
              <a:off x="10239376" y="968937"/>
              <a:ext cx="1307697" cy="96254"/>
              <a:chOff x="4616246" y="3878362"/>
              <a:chExt cx="5571416" cy="410087"/>
            </a:xfrm>
            <a:solidFill>
              <a:schemeClr val="tx1">
                <a:alpha val="80000"/>
              </a:schemeClr>
            </a:solidFill>
          </p:grpSpPr>
          <p:sp>
            <p:nvSpPr>
              <p:cNvPr id="68"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9"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0"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2"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3"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4"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5"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6"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7"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8"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9"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0"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1"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2"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3"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4"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85" name="组合 84"/>
            <p:cNvGrpSpPr/>
            <p:nvPr userDrawn="1"/>
          </p:nvGrpSpPr>
          <p:grpSpPr>
            <a:xfrm>
              <a:off x="10237120" y="539555"/>
              <a:ext cx="1312962" cy="375239"/>
              <a:chOff x="4606634" y="2048989"/>
              <a:chExt cx="5593843" cy="1598699"/>
            </a:xfrm>
            <a:solidFill>
              <a:schemeClr val="accent1">
                <a:alpha val="80000"/>
              </a:schemeClr>
            </a:solidFill>
          </p:grpSpPr>
          <p:sp>
            <p:nvSpPr>
              <p:cNvPr id="86"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7"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8"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9"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0"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1"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2"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3"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4"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5"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6"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7"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98" name="组合 97"/>
            <p:cNvGrpSpPr/>
            <p:nvPr userDrawn="1"/>
          </p:nvGrpSpPr>
          <p:grpSpPr>
            <a:xfrm>
              <a:off x="9556201" y="498129"/>
              <a:ext cx="588050" cy="586680"/>
              <a:chOff x="2105799" y="20055838"/>
              <a:chExt cx="6748090" cy="6732363"/>
            </a:xfrm>
            <a:solidFill>
              <a:schemeClr val="accent1">
                <a:alpha val="80000"/>
              </a:schemeClr>
            </a:solidFill>
          </p:grpSpPr>
          <p:sp>
            <p:nvSpPr>
              <p:cNvPr id="99"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0"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1"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2"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3"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4"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5"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6"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7"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8"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9"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0"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1"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2"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3"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4"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5"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6"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7"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8"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9"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0"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1"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cxnSp>
        <p:nvCxnSpPr>
          <p:cNvPr id="122" name="直接连接符 121"/>
          <p:cNvCxnSpPr/>
          <p:nvPr userDrawn="1"/>
        </p:nvCxnSpPr>
        <p:spPr>
          <a:xfrm>
            <a:off x="438150" y="6381750"/>
            <a:ext cx="113157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dirty="0"/>
              <a:t>&lt; </a:t>
            </a:r>
            <a:fld id="{A548B57D-AE10-4CF7-A9DF-59FEFA91B28E}" type="slidenum">
              <a:rPr lang="zh-CN" altLang="en-US" smtClean="0"/>
              <a:t>‹#›</a:t>
            </a:fld>
            <a:r>
              <a:rPr lang="zh-CN" altLang="en-US" dirty="0"/>
              <a:t> </a:t>
            </a:r>
            <a:r>
              <a:rPr lang="en-US" altLang="zh-CN" dirty="0"/>
              <a:t>&gt;</a:t>
            </a:r>
            <a:endParaRPr lang="zh-CN" altLang="en-US" dirty="0"/>
          </a:p>
        </p:txBody>
      </p:sp>
      <p:sp>
        <p:nvSpPr>
          <p:cNvPr id="125"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71" name="文本框 70"/>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仅logo">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57"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t>‹#›</a:t>
            </a:fld>
            <a:r>
              <a:rPr lang="zh-CN" altLang="en-US"/>
              <a:t> </a:t>
            </a:r>
            <a:r>
              <a:rPr lang="en-US" altLang="zh-CN"/>
              <a:t>&gt;</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全空白">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占位1">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t>‹#›</a:t>
            </a:fld>
            <a:r>
              <a:rPr lang="zh-CN" altLang="en-US"/>
              <a:t> </a:t>
            </a:r>
            <a:r>
              <a:rPr lang="en-US" altLang="zh-CN"/>
              <a:t>&gt;</a:t>
            </a:r>
            <a:endParaRPr lang="zh-CN" altLang="en-US" dirty="0"/>
          </a:p>
        </p:txBody>
      </p:sp>
      <p:sp>
        <p:nvSpPr>
          <p:cNvPr id="63"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pPr>
            <a:r>
              <a:rPr lang="zh-CN" altLang="en-US" dirty="0"/>
              <a:t>单击此处输入本页的结论单击此处输入本页的结论单击此处输入本页的结论</a:t>
            </a:r>
          </a:p>
        </p:txBody>
      </p:sp>
      <p:sp>
        <p:nvSpPr>
          <p:cNvPr id="64" name="文本框 63"/>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p:cNvSpPr>
            <a:spLocks noGrp="1"/>
          </p:cNvSpPr>
          <p:nvPr>
            <p:ph type="pic" sz="quarter" idx="11" hasCustomPrompt="1"/>
          </p:nvPr>
        </p:nvSpPr>
        <p:spPr>
          <a:xfrm>
            <a:off x="0" y="1432906"/>
            <a:ext cx="12192000" cy="2762250"/>
          </a:xfrm>
          <a:prstGeom prst="rect">
            <a:avLst/>
          </a:prstGeom>
        </p:spPr>
        <p:txBody>
          <a:bodyPr vert="horz" lIns="91440" tIns="45720" rIns="91440" bIns="45720" rtlCol="0" anchor="ctr">
            <a:normAutofit/>
          </a:bodyPr>
          <a:lstStyle>
            <a:lvl1pPr marL="0" indent="0">
              <a:buNone/>
              <a:defRPr lang="zh-CN" altLang="en-US"/>
            </a:lvl1pPr>
          </a:lstStyle>
          <a:p>
            <a:pPr lvl="0" algn="ctr"/>
            <a:r>
              <a:rPr lang="zh-CN" altLang="en-US" dirty="0"/>
              <a:t>单击此处修改图片</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占位2">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t>‹#›</a:t>
            </a:fld>
            <a:r>
              <a:rPr lang="zh-CN" altLang="en-US"/>
              <a:t> </a:t>
            </a:r>
            <a:r>
              <a:rPr lang="en-US" altLang="zh-CN"/>
              <a:t>&gt;</a:t>
            </a:r>
            <a:endParaRPr lang="zh-CN" altLang="en-US" dirty="0"/>
          </a:p>
        </p:txBody>
      </p:sp>
      <p:sp>
        <p:nvSpPr>
          <p:cNvPr id="63" name="文本框 62"/>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p:cNvSpPr>
            <a:spLocks noGrp="1"/>
          </p:cNvSpPr>
          <p:nvPr>
            <p:ph type="pic" idx="10" hasCustomPrompt="1"/>
          </p:nvPr>
        </p:nvSpPr>
        <p:spPr>
          <a:xfrm>
            <a:off x="0" y="1196753"/>
            <a:ext cx="12192000" cy="3121152"/>
          </a:xfrm>
        </p:spPr>
        <p:txBody>
          <a:bodyPr anchor="ctr"/>
          <a:lstStyle>
            <a:lvl1pPr algn="ctr">
              <a:defRPr/>
            </a:lvl1pPr>
          </a:lstStyle>
          <a:p>
            <a:r>
              <a:rPr lang="zh-CN" altLang="en-US" dirty="0"/>
              <a:t>单击此处修改图片</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片占位3">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t>‹#›</a:t>
            </a:fld>
            <a:r>
              <a:rPr lang="zh-CN" altLang="en-US"/>
              <a:t> </a:t>
            </a:r>
            <a:r>
              <a:rPr lang="en-US" altLang="zh-CN"/>
              <a:t>&gt;</a:t>
            </a:r>
            <a:endParaRPr lang="zh-CN" altLang="en-US" dirty="0"/>
          </a:p>
        </p:txBody>
      </p:sp>
      <p:sp>
        <p:nvSpPr>
          <p:cNvPr id="63"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pPr>
            <a:r>
              <a:rPr lang="zh-CN" altLang="en-US" dirty="0"/>
              <a:t>单击此处输入本页的结论单击此处输入本页的结论单击此处输入本页的结论</a:t>
            </a:r>
          </a:p>
        </p:txBody>
      </p:sp>
      <p:sp>
        <p:nvSpPr>
          <p:cNvPr id="64" name="文本框 63"/>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66" name="图片占位符 65"/>
          <p:cNvSpPr>
            <a:spLocks noGrp="1"/>
          </p:cNvSpPr>
          <p:nvPr>
            <p:ph type="pic" sz="quarter" idx="11" hasCustomPrompt="1"/>
          </p:nvPr>
        </p:nvSpPr>
        <p:spPr>
          <a:xfrm>
            <a:off x="4452445" y="1999139"/>
            <a:ext cx="3287111" cy="3287111"/>
          </a:xfrm>
          <a:custGeom>
            <a:avLst/>
            <a:gdLst>
              <a:gd name="connsiteX0" fmla="*/ 1643556 w 3287111"/>
              <a:gd name="connsiteY0" fmla="*/ 0 h 3287111"/>
              <a:gd name="connsiteX1" fmla="*/ 3278627 w 3287111"/>
              <a:gd name="connsiteY1" fmla="*/ 1475512 h 3287111"/>
              <a:gd name="connsiteX2" fmla="*/ 3287111 w 3287111"/>
              <a:gd name="connsiteY2" fmla="*/ 1643536 h 3287111"/>
              <a:gd name="connsiteX3" fmla="*/ 3287111 w 3287111"/>
              <a:gd name="connsiteY3" fmla="*/ 1643576 h 3287111"/>
              <a:gd name="connsiteX4" fmla="*/ 3278627 w 3287111"/>
              <a:gd name="connsiteY4" fmla="*/ 1811600 h 3287111"/>
              <a:gd name="connsiteX5" fmla="*/ 1811600 w 3287111"/>
              <a:gd name="connsiteY5" fmla="*/ 3278627 h 3287111"/>
              <a:gd name="connsiteX6" fmla="*/ 1643576 w 3287111"/>
              <a:gd name="connsiteY6" fmla="*/ 3287111 h 3287111"/>
              <a:gd name="connsiteX7" fmla="*/ 1643537 w 3287111"/>
              <a:gd name="connsiteY7" fmla="*/ 3287111 h 3287111"/>
              <a:gd name="connsiteX8" fmla="*/ 1475512 w 3287111"/>
              <a:gd name="connsiteY8" fmla="*/ 3278627 h 3287111"/>
              <a:gd name="connsiteX9" fmla="*/ 0 w 3287111"/>
              <a:gd name="connsiteY9" fmla="*/ 1643556 h 3287111"/>
              <a:gd name="connsiteX10" fmla="*/ 1643556 w 3287111"/>
              <a:gd name="connsiteY10" fmla="*/ 0 h 328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7111" h="3287111">
                <a:moveTo>
                  <a:pt x="1643556" y="0"/>
                </a:moveTo>
                <a:cubicBezTo>
                  <a:pt x="2494535" y="0"/>
                  <a:pt x="3194460" y="646739"/>
                  <a:pt x="3278627" y="1475512"/>
                </a:cubicBezTo>
                <a:lnTo>
                  <a:pt x="3287111" y="1643536"/>
                </a:lnTo>
                <a:lnTo>
                  <a:pt x="3287111" y="1643576"/>
                </a:lnTo>
                <a:lnTo>
                  <a:pt x="3278627" y="1811600"/>
                </a:lnTo>
                <a:cubicBezTo>
                  <a:pt x="3200071" y="2585122"/>
                  <a:pt x="2585122" y="3200071"/>
                  <a:pt x="1811600" y="3278627"/>
                </a:cubicBezTo>
                <a:lnTo>
                  <a:pt x="1643576" y="3287111"/>
                </a:lnTo>
                <a:lnTo>
                  <a:pt x="1643537" y="3287111"/>
                </a:lnTo>
                <a:lnTo>
                  <a:pt x="1475512" y="3278627"/>
                </a:lnTo>
                <a:cubicBezTo>
                  <a:pt x="646739" y="3194460"/>
                  <a:pt x="0" y="2494535"/>
                  <a:pt x="0" y="1643556"/>
                </a:cubicBezTo>
                <a:cubicBezTo>
                  <a:pt x="0" y="735845"/>
                  <a:pt x="735845" y="0"/>
                  <a:pt x="1643556" y="0"/>
                </a:cubicBezTo>
                <a:close/>
              </a:path>
            </a:pathLst>
          </a:custGeom>
        </p:spPr>
        <p:txBody>
          <a:bodyPr wrap="square" anchor="ctr">
            <a:noAutofit/>
          </a:bodyPr>
          <a:lstStyle>
            <a:lvl1pPr algn="ctr">
              <a:defRPr/>
            </a:lvl1pPr>
          </a:lstStyle>
          <a:p>
            <a:r>
              <a:rPr lang="zh-CN" altLang="en-US" dirty="0"/>
              <a:t>点击此处修改图片</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占位4">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t>‹#›</a:t>
            </a:fld>
            <a:r>
              <a:rPr lang="zh-CN" altLang="en-US"/>
              <a:t> </a:t>
            </a:r>
            <a:r>
              <a:rPr lang="en-US" altLang="zh-CN"/>
              <a:t>&gt;</a:t>
            </a:r>
            <a:endParaRPr lang="zh-CN" altLang="en-US" dirty="0"/>
          </a:p>
        </p:txBody>
      </p:sp>
      <p:sp>
        <p:nvSpPr>
          <p:cNvPr id="63" name="文本框 62"/>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p:cNvSpPr>
            <a:spLocks noGrp="1"/>
          </p:cNvSpPr>
          <p:nvPr>
            <p:ph type="pic" idx="10" hasCustomPrompt="1"/>
          </p:nvPr>
        </p:nvSpPr>
        <p:spPr>
          <a:xfrm>
            <a:off x="1054101" y="1916642"/>
            <a:ext cx="4542217" cy="3568065"/>
          </a:xfrm>
          <a:ln>
            <a:noFill/>
          </a:ln>
          <a:effectLst>
            <a:outerShdw blurRad="190500" algn="tl" rotWithShape="0">
              <a:srgbClr val="000000">
                <a:alpha val="70000"/>
              </a:srgbClr>
            </a:outerShdw>
          </a:effectLst>
        </p:spPr>
        <p:txBody>
          <a:bodyPr anchor="ctr">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zh-CN" altLang="en-US" sz="2800" kern="1200" dirty="0">
                <a:solidFill>
                  <a:schemeClr val="tx1"/>
                </a:solidFill>
                <a:latin typeface="+mn-ea"/>
                <a:ea typeface="+mn-ea"/>
                <a:cs typeface="+mn-cs"/>
              </a:defRPr>
            </a:lvl1pPr>
          </a:lstStyle>
          <a:p>
            <a:r>
              <a:rPr lang="zh-CN" altLang="en-US" dirty="0"/>
              <a:t>单击此处修改图片</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片占位5">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t>‹#›</a:t>
            </a:fld>
            <a:r>
              <a:rPr lang="zh-CN" altLang="en-US"/>
              <a:t> </a:t>
            </a:r>
            <a:r>
              <a:rPr lang="en-US" altLang="zh-CN"/>
              <a:t>&gt;</a:t>
            </a:r>
            <a:endParaRPr lang="zh-CN" altLang="en-US" dirty="0"/>
          </a:p>
        </p:txBody>
      </p:sp>
      <p:sp>
        <p:nvSpPr>
          <p:cNvPr id="63" name="文本框 62"/>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p:cNvSpPr>
            <a:spLocks noGrp="1"/>
          </p:cNvSpPr>
          <p:nvPr>
            <p:ph type="pic" idx="10" hasCustomPrompt="1"/>
          </p:nvPr>
        </p:nvSpPr>
        <p:spPr>
          <a:xfrm>
            <a:off x="977935" y="1396022"/>
            <a:ext cx="1960330" cy="1957820"/>
          </a:xfr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
        <p:nvSpPr>
          <p:cNvPr id="3" name="图片占位符 2"/>
          <p:cNvSpPr>
            <a:spLocks noGrp="1"/>
          </p:cNvSpPr>
          <p:nvPr>
            <p:ph type="pic" sz="quarter" idx="11" hasCustomPrompt="1"/>
          </p:nvPr>
        </p:nvSpPr>
        <p:spPr>
          <a:xfrm>
            <a:off x="3741006" y="1396022"/>
            <a:ext cx="1951941" cy="1957820"/>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
        <p:nvSpPr>
          <p:cNvPr id="4" name="图片占位符 3"/>
          <p:cNvSpPr>
            <a:spLocks noGrp="1"/>
          </p:cNvSpPr>
          <p:nvPr>
            <p:ph type="pic" sz="quarter" idx="12" hasCustomPrompt="1"/>
          </p:nvPr>
        </p:nvSpPr>
        <p:spPr>
          <a:xfrm>
            <a:off x="6495686" y="1396022"/>
            <a:ext cx="1957818" cy="1957818"/>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
        <p:nvSpPr>
          <p:cNvPr id="5" name="图片占位符 4"/>
          <p:cNvSpPr>
            <a:spLocks noGrp="1"/>
          </p:cNvSpPr>
          <p:nvPr>
            <p:ph type="pic" sz="quarter" idx="13" hasCustomPrompt="1"/>
          </p:nvPr>
        </p:nvSpPr>
        <p:spPr>
          <a:xfrm>
            <a:off x="9256243" y="1396022"/>
            <a:ext cx="1957820" cy="1957820"/>
          </a:xfrm>
          <a:prstGeom prst="rect">
            <a:avLst/>
          </a:prstGeom>
        </p:spPr>
        <p:txBody>
          <a:bodyPr vert="horz" lIns="91440" tIns="45720" rIns="91440" bIns="45720" rtlCol="0" anchor="ctr">
            <a:normAutofit/>
          </a:bodyPr>
          <a:lstStyle>
            <a:lvl1pPr>
              <a:defRPr lang="zh-CN" altLang="en-US" sz="2000"/>
            </a:lvl1pPr>
          </a:lstStyle>
          <a:p>
            <a:pPr lvl="0" algn="ctr"/>
            <a:r>
              <a:rPr lang="zh-CN" altLang="en-US" dirty="0"/>
              <a:t>单击修改图片</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占位6">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t>‹#›</a:t>
            </a:fld>
            <a:r>
              <a:rPr lang="zh-CN" altLang="en-US"/>
              <a:t> </a:t>
            </a:r>
            <a:r>
              <a:rPr lang="en-US" altLang="zh-CN"/>
              <a:t>&gt;</a:t>
            </a:r>
            <a:endParaRPr lang="zh-CN" altLang="en-US" dirty="0"/>
          </a:p>
        </p:txBody>
      </p:sp>
      <p:sp>
        <p:nvSpPr>
          <p:cNvPr id="63"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pPr>
            <a:r>
              <a:rPr lang="zh-CN" altLang="en-US" dirty="0"/>
              <a:t>单击此处输入本页的结论单击此处输入本页的结论单击此处输入本页的结论</a:t>
            </a:r>
          </a:p>
        </p:txBody>
      </p:sp>
      <p:sp>
        <p:nvSpPr>
          <p:cNvPr id="64" name="文本框 63"/>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p:cNvSpPr>
            <a:spLocks noGrp="1"/>
          </p:cNvSpPr>
          <p:nvPr>
            <p:ph type="pic" sz="quarter" idx="11" hasCustomPrompt="1"/>
          </p:nvPr>
        </p:nvSpPr>
        <p:spPr>
          <a:xfrm>
            <a:off x="6291124" y="1821181"/>
            <a:ext cx="3733535" cy="3733535"/>
          </a:xfrm>
          <a:prstGeom prst="rect">
            <a:avLst/>
          </a:prstGeom>
        </p:spPr>
        <p:txBody>
          <a:bodyPr vert="horz" lIns="91440" tIns="45720" rIns="91440" bIns="45720" rtlCol="0" anchor="ctr">
            <a:normAutofit/>
          </a:bodyPr>
          <a:lstStyle>
            <a:lvl1pPr>
              <a:defRPr lang="zh-CN" altLang="en-US"/>
            </a:lvl1pPr>
          </a:lstStyle>
          <a:p>
            <a:pPr lvl="0" algn="ctr"/>
            <a:r>
              <a:rPr lang="zh-CN" altLang="en-US" dirty="0"/>
              <a:t>单击此处修改图片</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占位7">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t>‹#›</a:t>
            </a:fld>
            <a:r>
              <a:rPr lang="zh-CN" altLang="en-US"/>
              <a:t> </a:t>
            </a:r>
            <a:r>
              <a:rPr lang="en-US" altLang="zh-CN"/>
              <a:t>&gt;</a:t>
            </a:r>
            <a:endParaRPr lang="zh-CN" altLang="en-US" dirty="0"/>
          </a:p>
        </p:txBody>
      </p:sp>
      <p:sp>
        <p:nvSpPr>
          <p:cNvPr id="63" name="文本框 62"/>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p:cNvSpPr>
            <a:spLocks noGrp="1"/>
          </p:cNvSpPr>
          <p:nvPr>
            <p:ph type="pic" idx="10"/>
          </p:nvPr>
        </p:nvSpPr>
        <p:spPr>
          <a:xfrm>
            <a:off x="2546350" y="1186670"/>
            <a:ext cx="6170930" cy="2242330"/>
          </a:xfrm>
        </p:spPr>
        <p:txBody>
          <a:bodyPr/>
          <a:lstStyle/>
          <a:p>
            <a:endParaRPr lang="zh-CN" altLang="en-US"/>
          </a:p>
        </p:txBody>
      </p:sp>
      <p:sp>
        <p:nvSpPr>
          <p:cNvPr id="3" name="图片占位符 2"/>
          <p:cNvSpPr>
            <a:spLocks noGrp="1"/>
          </p:cNvSpPr>
          <p:nvPr>
            <p:ph type="pic" sz="quarter" idx="11"/>
          </p:nvPr>
        </p:nvSpPr>
        <p:spPr>
          <a:xfrm>
            <a:off x="2546350" y="3551651"/>
            <a:ext cx="3022600" cy="2401016"/>
          </a:xfrm>
          <a:prstGeom prst="rect">
            <a:avLst/>
          </a:prstGeom>
        </p:spPr>
        <p:txBody>
          <a:bodyPr/>
          <a:lstStyle/>
          <a:p>
            <a:endParaRPr lang="zh-CN" altLang="en-US"/>
          </a:p>
        </p:txBody>
      </p:sp>
      <p:sp>
        <p:nvSpPr>
          <p:cNvPr id="4" name="图片占位符 3"/>
          <p:cNvSpPr>
            <a:spLocks noGrp="1"/>
          </p:cNvSpPr>
          <p:nvPr>
            <p:ph type="pic" sz="quarter" idx="12"/>
          </p:nvPr>
        </p:nvSpPr>
        <p:spPr>
          <a:xfrm>
            <a:off x="5693412" y="3550560"/>
            <a:ext cx="3023869" cy="2403201"/>
          </a:xfrm>
          <a:prstGeom prst="rect">
            <a:avLst/>
          </a:prstGeom>
        </p:spPr>
        <p:txBody>
          <a:bodyPr/>
          <a:lstStyle/>
          <a:p>
            <a:endParaRPr lang="zh-CN" altLang="en-US"/>
          </a:p>
        </p:txBody>
      </p:sp>
      <p:sp>
        <p:nvSpPr>
          <p:cNvPr id="5" name="图片占位符 4"/>
          <p:cNvSpPr>
            <a:spLocks noGrp="1"/>
          </p:cNvSpPr>
          <p:nvPr>
            <p:ph type="pic" sz="quarter" idx="13"/>
          </p:nvPr>
        </p:nvSpPr>
        <p:spPr>
          <a:xfrm>
            <a:off x="8839200" y="1186670"/>
            <a:ext cx="2499360" cy="4767090"/>
          </a:xfrm>
          <a:prstGeom prst="rect">
            <a:avLst/>
          </a:prstGeom>
        </p:spPr>
        <p:txBody>
          <a:bodyPr/>
          <a:lstStyle/>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4部分">
    <p:spTree>
      <p:nvGrpSpPr>
        <p:cNvPr id="1" name=""/>
        <p:cNvGrpSpPr/>
        <p:nvPr/>
      </p:nvGrpSpPr>
      <p:grpSpPr>
        <a:xfrm>
          <a:off x="0" y="0"/>
          <a:ext cx="0" cy="0"/>
          <a:chOff x="0" y="0"/>
          <a:chExt cx="0" cy="0"/>
        </a:xfrm>
      </p:grpSpPr>
      <p:sp>
        <p:nvSpPr>
          <p:cNvPr id="55" name="矩形 54"/>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sp>
        <p:nvSpPr>
          <p:cNvPr id="7" name="矩形 6"/>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grpSp>
        <p:nvGrpSpPr>
          <p:cNvPr id="8" name="组合 7"/>
          <p:cNvGrpSpPr/>
          <p:nvPr userDrawn="1"/>
        </p:nvGrpSpPr>
        <p:grpSpPr>
          <a:xfrm>
            <a:off x="2296213" y="1033221"/>
            <a:ext cx="2354895" cy="1876405"/>
            <a:chOff x="2202591" y="1033221"/>
            <a:chExt cx="2354895" cy="1876405"/>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540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sp>
          <p:nvSpPr>
            <p:cNvPr id="10" name="文本框 9"/>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2200" cap="none" spc="-2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2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grpSp>
      <p:sp>
        <p:nvSpPr>
          <p:cNvPr id="45" name="文本占位符 40"/>
          <p:cNvSpPr>
            <a:spLocks noGrp="1"/>
          </p:cNvSpPr>
          <p:nvPr>
            <p:ph type="body" sz="quarter" idx="10" hasCustomPrompt="1"/>
          </p:nvPr>
        </p:nvSpPr>
        <p:spPr>
          <a:xfrm>
            <a:off x="7825514" y="1561152"/>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46" name="文本占位符 40"/>
          <p:cNvSpPr>
            <a:spLocks noGrp="1"/>
          </p:cNvSpPr>
          <p:nvPr>
            <p:ph type="body" sz="quarter" idx="11" hasCustomPrompt="1"/>
          </p:nvPr>
        </p:nvSpPr>
        <p:spPr>
          <a:xfrm>
            <a:off x="7825514" y="2650906"/>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47" name="文本占位符 40"/>
          <p:cNvSpPr>
            <a:spLocks noGrp="1"/>
          </p:cNvSpPr>
          <p:nvPr>
            <p:ph type="body" sz="quarter" idx="12" hasCustomPrompt="1"/>
          </p:nvPr>
        </p:nvSpPr>
        <p:spPr>
          <a:xfrm>
            <a:off x="7825514" y="3740660"/>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49" name="文本占位符 40"/>
          <p:cNvSpPr>
            <a:spLocks noGrp="1"/>
          </p:cNvSpPr>
          <p:nvPr>
            <p:ph type="body" sz="quarter" idx="14" hasCustomPrompt="1"/>
          </p:nvPr>
        </p:nvSpPr>
        <p:spPr>
          <a:xfrm>
            <a:off x="7825514" y="4830414"/>
            <a:ext cx="305584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50" name="文本框 49"/>
          <p:cNvSpPr txBox="1"/>
          <p:nvPr userDrawn="1"/>
        </p:nvSpPr>
        <p:spPr>
          <a:xfrm>
            <a:off x="6814866" y="151260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51" name="文本框 50"/>
          <p:cNvSpPr txBox="1"/>
          <p:nvPr userDrawn="1"/>
        </p:nvSpPr>
        <p:spPr>
          <a:xfrm>
            <a:off x="6814866" y="2596050"/>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52" name="文本框 51"/>
          <p:cNvSpPr txBox="1"/>
          <p:nvPr userDrawn="1"/>
        </p:nvSpPr>
        <p:spPr>
          <a:xfrm>
            <a:off x="6814866" y="3679496"/>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53" name="文本框 52"/>
          <p:cNvSpPr txBox="1"/>
          <p:nvPr userDrawn="1"/>
        </p:nvSpPr>
        <p:spPr>
          <a:xfrm>
            <a:off x="6814866" y="4762941"/>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grpSp>
        <p:nvGrpSpPr>
          <p:cNvPr id="56" name="组合 55"/>
          <p:cNvGrpSpPr/>
          <p:nvPr userDrawn="1"/>
        </p:nvGrpSpPr>
        <p:grpSpPr>
          <a:xfrm>
            <a:off x="2425132" y="3183822"/>
            <a:ext cx="1945700" cy="1941162"/>
            <a:chOff x="2105799" y="20055838"/>
            <a:chExt cx="6748090" cy="6732363"/>
          </a:xfrm>
          <a:solidFill>
            <a:schemeClr val="accent1"/>
          </a:solidFill>
        </p:grpSpPr>
        <p:sp>
          <p:nvSpPr>
            <p:cNvPr id="57"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8"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9"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0"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2"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3"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4"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5"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6"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7"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8"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9"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0"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1"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2"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3"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4"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5"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6"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7"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8"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9"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占位8">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t>‹#›</a:t>
            </a:fld>
            <a:r>
              <a:rPr lang="zh-CN" altLang="en-US"/>
              <a:t> </a:t>
            </a:r>
            <a:r>
              <a:rPr lang="en-US" altLang="zh-CN"/>
              <a:t>&gt;</a:t>
            </a:r>
            <a:endParaRPr lang="zh-CN" altLang="en-US" dirty="0"/>
          </a:p>
        </p:txBody>
      </p:sp>
      <p:sp>
        <p:nvSpPr>
          <p:cNvPr id="63" name="文本框 62"/>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
        <p:nvSpPr>
          <p:cNvPr id="2" name="图片占位符 1"/>
          <p:cNvSpPr>
            <a:spLocks noGrp="1"/>
          </p:cNvSpPr>
          <p:nvPr>
            <p:ph type="pic" idx="10"/>
          </p:nvPr>
        </p:nvSpPr>
        <p:spPr>
          <a:xfrm>
            <a:off x="5627650" y="1131849"/>
            <a:ext cx="2386361" cy="5157440"/>
          </a:xfrm>
          <a:prstGeom prst="roundRect">
            <a:avLst>
              <a:gd name="adj" fmla="val 10149"/>
            </a:avLst>
          </a:prstGeom>
        </p:spPr>
        <p:txBody>
          <a:bodyPr anchor="ctr"/>
          <a:lstStyle/>
          <a:p>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5部分">
    <p:spTree>
      <p:nvGrpSpPr>
        <p:cNvPr id="1" name=""/>
        <p:cNvGrpSpPr/>
        <p:nvPr/>
      </p:nvGrpSpPr>
      <p:grpSpPr>
        <a:xfrm>
          <a:off x="0" y="0"/>
          <a:ext cx="0" cy="0"/>
          <a:chOff x="0" y="0"/>
          <a:chExt cx="0" cy="0"/>
        </a:xfrm>
      </p:grpSpPr>
      <p:sp>
        <p:nvSpPr>
          <p:cNvPr id="6" name="矩形 5"/>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71" name="矩形 70"/>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grpSp>
        <p:nvGrpSpPr>
          <p:cNvPr id="8" name="组合 7"/>
          <p:cNvGrpSpPr/>
          <p:nvPr userDrawn="1"/>
        </p:nvGrpSpPr>
        <p:grpSpPr>
          <a:xfrm>
            <a:off x="2296213" y="1033221"/>
            <a:ext cx="2354895" cy="1876405"/>
            <a:chOff x="2202591" y="1033221"/>
            <a:chExt cx="2354895" cy="1876405"/>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540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sp>
          <p:nvSpPr>
            <p:cNvPr id="10" name="文本框 9"/>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2200" cap="none" spc="-2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2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grpSp>
      <p:sp>
        <p:nvSpPr>
          <p:cNvPr id="41" name="文本占位符 40"/>
          <p:cNvSpPr>
            <a:spLocks noGrp="1"/>
          </p:cNvSpPr>
          <p:nvPr>
            <p:ph type="body" sz="quarter" idx="10" hasCustomPrompt="1"/>
          </p:nvPr>
        </p:nvSpPr>
        <p:spPr>
          <a:xfrm>
            <a:off x="7819905" y="140875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42" name="文本占位符 40"/>
          <p:cNvSpPr>
            <a:spLocks noGrp="1"/>
          </p:cNvSpPr>
          <p:nvPr>
            <p:ph type="body" sz="quarter" idx="11" hasCustomPrompt="1"/>
          </p:nvPr>
        </p:nvSpPr>
        <p:spPr>
          <a:xfrm>
            <a:off x="7819905" y="230220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43" name="文本占位符 40"/>
          <p:cNvSpPr>
            <a:spLocks noGrp="1"/>
          </p:cNvSpPr>
          <p:nvPr>
            <p:ph type="body" sz="quarter" idx="12" hasCustomPrompt="1"/>
          </p:nvPr>
        </p:nvSpPr>
        <p:spPr>
          <a:xfrm>
            <a:off x="7819905" y="319565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44" name="文本占位符 40"/>
          <p:cNvSpPr>
            <a:spLocks noGrp="1"/>
          </p:cNvSpPr>
          <p:nvPr>
            <p:ph type="body" sz="quarter" idx="13" hasCustomPrompt="1"/>
          </p:nvPr>
        </p:nvSpPr>
        <p:spPr>
          <a:xfrm>
            <a:off x="7819905" y="4982551"/>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36" name="文本占位符 40"/>
          <p:cNvSpPr>
            <a:spLocks noGrp="1"/>
          </p:cNvSpPr>
          <p:nvPr>
            <p:ph type="body" sz="quarter" idx="14" hasCustomPrompt="1"/>
          </p:nvPr>
        </p:nvSpPr>
        <p:spPr>
          <a:xfrm>
            <a:off x="7819905" y="4089102"/>
            <a:ext cx="307161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2" name="文本框 1"/>
          <p:cNvSpPr txBox="1"/>
          <p:nvPr userDrawn="1"/>
        </p:nvSpPr>
        <p:spPr>
          <a:xfrm>
            <a:off x="6809256" y="136020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39" name="文本框 38"/>
          <p:cNvSpPr txBox="1"/>
          <p:nvPr userDrawn="1"/>
        </p:nvSpPr>
        <p:spPr>
          <a:xfrm>
            <a:off x="6809256" y="2253654"/>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40" name="文本框 39"/>
          <p:cNvSpPr txBox="1"/>
          <p:nvPr userDrawn="1"/>
        </p:nvSpPr>
        <p:spPr>
          <a:xfrm>
            <a:off x="6809256" y="3148379"/>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45" name="文本框 44"/>
          <p:cNvSpPr txBox="1"/>
          <p:nvPr userDrawn="1"/>
        </p:nvSpPr>
        <p:spPr>
          <a:xfrm>
            <a:off x="6809256" y="4021629"/>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sp>
        <p:nvSpPr>
          <p:cNvPr id="46" name="文本框 45"/>
          <p:cNvSpPr txBox="1"/>
          <p:nvPr userDrawn="1"/>
        </p:nvSpPr>
        <p:spPr>
          <a:xfrm>
            <a:off x="6809256" y="4921514"/>
            <a:ext cx="675822" cy="584775"/>
          </a:xfrm>
          <a:prstGeom prst="rect">
            <a:avLst/>
          </a:prstGeom>
          <a:noFill/>
        </p:spPr>
        <p:txBody>
          <a:bodyPr wrap="square" rtlCol="0">
            <a:spAutoFit/>
          </a:bodyPr>
          <a:lstStyle/>
          <a:p>
            <a:r>
              <a:rPr lang="en-US" altLang="zh-CN" sz="3200" b="1" dirty="0">
                <a:solidFill>
                  <a:srgbClr val="9A0001"/>
                </a:solidFill>
              </a:rPr>
              <a:t>05.</a:t>
            </a:r>
            <a:endParaRPr lang="zh-CN" altLang="en-US" sz="3200" b="1" dirty="0">
              <a:solidFill>
                <a:srgbClr val="9A0001"/>
              </a:solidFill>
            </a:endParaRPr>
          </a:p>
        </p:txBody>
      </p:sp>
      <p:grpSp>
        <p:nvGrpSpPr>
          <p:cNvPr id="47" name="组合 46"/>
          <p:cNvGrpSpPr/>
          <p:nvPr userDrawn="1"/>
        </p:nvGrpSpPr>
        <p:grpSpPr>
          <a:xfrm>
            <a:off x="2425132" y="3183822"/>
            <a:ext cx="1945700" cy="1941162"/>
            <a:chOff x="2105799" y="20055838"/>
            <a:chExt cx="6748090" cy="6732363"/>
          </a:xfrm>
          <a:solidFill>
            <a:schemeClr val="accent1"/>
          </a:solidFill>
        </p:grpSpPr>
        <p:sp>
          <p:nvSpPr>
            <p:cNvPr id="48"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49"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0"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1"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2"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3"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4"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5"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6"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7"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8"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59"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0"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1"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2"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3"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4"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5"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6"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7"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8"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9"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0"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6部分">
    <p:spTree>
      <p:nvGrpSpPr>
        <p:cNvPr id="1" name=""/>
        <p:cNvGrpSpPr/>
        <p:nvPr/>
      </p:nvGrpSpPr>
      <p:grpSpPr>
        <a:xfrm>
          <a:off x="0" y="0"/>
          <a:ext cx="0" cy="0"/>
          <a:chOff x="0" y="0"/>
          <a:chExt cx="0" cy="0"/>
        </a:xfrm>
      </p:grpSpPr>
      <p:sp>
        <p:nvSpPr>
          <p:cNvPr id="6" name="矩形 5"/>
          <p:cNvSpPr/>
          <p:nvPr userDrawn="1"/>
        </p:nvSpPr>
        <p:spPr>
          <a:xfrm>
            <a:off x="-1" y="0"/>
            <a:ext cx="6096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pic>
        <p:nvPicPr>
          <p:cNvPr id="35" name="图形 34"/>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1832" y="3365787"/>
            <a:ext cx="6665290" cy="4818286"/>
          </a:xfrm>
          <a:prstGeom prst="rect">
            <a:avLst/>
          </a:prstGeom>
        </p:spPr>
      </p:pic>
      <p:sp>
        <p:nvSpPr>
          <p:cNvPr id="49" name="矩形 48"/>
          <p:cNvSpPr/>
          <p:nvPr userDrawn="1"/>
        </p:nvSpPr>
        <p:spPr>
          <a:xfrm>
            <a:off x="589281" y="476251"/>
            <a:ext cx="11013440" cy="5905500"/>
          </a:xfrm>
          <a:prstGeom prst="rect">
            <a:avLst/>
          </a:prstGeom>
          <a:solidFill>
            <a:schemeClr val="bg1"/>
          </a:solidFill>
          <a:ln>
            <a:noFill/>
          </a:ln>
          <a:effectLst>
            <a:glow rad="1016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grpSp>
        <p:nvGrpSpPr>
          <p:cNvPr id="8" name="组合 7"/>
          <p:cNvGrpSpPr/>
          <p:nvPr userDrawn="1"/>
        </p:nvGrpSpPr>
        <p:grpSpPr>
          <a:xfrm>
            <a:off x="2296213" y="1033221"/>
            <a:ext cx="2354895" cy="1876405"/>
            <a:chOff x="2202591" y="1033221"/>
            <a:chExt cx="2354895" cy="1876405"/>
          </a:xfrm>
        </p:grpSpPr>
        <p:sp>
          <p:nvSpPr>
            <p:cNvPr id="9" name="标题 1"/>
            <p:cNvSpPr txBox="1"/>
            <p:nvPr/>
          </p:nvSpPr>
          <p:spPr>
            <a:xfrm>
              <a:off x="2202591" y="1033221"/>
              <a:ext cx="2165279" cy="1500655"/>
            </a:xfrm>
            <a:prstGeom prst="rect">
              <a:avLst/>
            </a:prstGeom>
          </p:spPr>
          <p:txBody>
            <a:bodyPr anchor="ctr">
              <a:normAutofit/>
            </a:bodyPr>
            <a:lstStyle>
              <a:lvl1pPr algn="l" defTabSz="914400" rtl="0" eaLnBrk="1" latinLnBrk="0" hangingPunct="1">
                <a:lnSpc>
                  <a:spcPct val="90000"/>
                </a:lnSpc>
                <a:spcBef>
                  <a:spcPct val="0"/>
                </a:spcBef>
                <a:buNone/>
                <a:defRPr sz="2800" b="1" kern="1200">
                  <a:solidFill>
                    <a:srgbClr val="0070C0"/>
                  </a:solidFill>
                  <a:latin typeface="+mj-lt"/>
                  <a:ea typeface="微软雅黑" panose="020B0503020204020204" pitchFamily="34"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540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目  录</a:t>
              </a:r>
              <a:endParaRPr kumimoji="0" lang="en-US" altLang="zh-CN" sz="5400" b="1" i="0" u="none" strike="noStrike" kern="2200" cap="none" spc="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sp>
          <p:nvSpPr>
            <p:cNvPr id="10" name="文本框 9"/>
            <p:cNvSpPr txBox="1"/>
            <p:nvPr/>
          </p:nvSpPr>
          <p:spPr>
            <a:xfrm>
              <a:off x="2389402" y="2078629"/>
              <a:ext cx="21680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2200" cap="none" spc="-2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rPr>
                <a:t>CONTENTS</a:t>
              </a:r>
              <a:endParaRPr kumimoji="0" lang="zh-CN" altLang="en-US" sz="2400" b="0" i="0" u="none" strike="noStrike" kern="2200" cap="none" spc="-2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20" normalizeH="0" baseline="0" noProof="0" dirty="0">
                <a:ln>
                  <a:noFill/>
                </a:ln>
                <a:solidFill>
                  <a:schemeClr val="accent1"/>
                </a:solidFill>
                <a:effectLst/>
                <a:uLnTx/>
                <a:uFillTx/>
                <a:latin typeface="Arial" panose="020B0604020202020204"/>
                <a:ea typeface="微软雅黑" panose="020B0503020204020204" pitchFamily="34" charset="-122"/>
                <a:cs typeface="+mn-ea"/>
                <a:sym typeface="+mn-lt"/>
              </a:endParaRPr>
            </a:p>
          </p:txBody>
        </p:sp>
      </p:grpSp>
      <p:grpSp>
        <p:nvGrpSpPr>
          <p:cNvPr id="11" name="组合 10"/>
          <p:cNvGrpSpPr/>
          <p:nvPr userDrawn="1"/>
        </p:nvGrpSpPr>
        <p:grpSpPr>
          <a:xfrm>
            <a:off x="2425132" y="3183822"/>
            <a:ext cx="1945700" cy="1941162"/>
            <a:chOff x="2105799" y="20055838"/>
            <a:chExt cx="6748090" cy="6732363"/>
          </a:xfrm>
          <a:solidFill>
            <a:schemeClr val="accent1"/>
          </a:solidFill>
        </p:grpSpPr>
        <p:sp>
          <p:nvSpPr>
            <p:cNvPr id="12"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5"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6"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7"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8"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9"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0"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1"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2"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3"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4"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5"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6"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7"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8"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29"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0"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1"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2"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3"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34" name="Freeform 71"/>
            <p:cNvSpPr>
              <a:spLocks noEditPoints="1"/>
            </p:cNvSpPr>
            <p:nvPr/>
          </p:nvSpPr>
          <p:spPr bwMode="auto">
            <a:xfrm>
              <a:off x="3199024" y="21141193"/>
              <a:ext cx="4561647" cy="4553785"/>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
        <p:nvSpPr>
          <p:cNvPr id="41" name="文本占位符 40"/>
          <p:cNvSpPr>
            <a:spLocks noGrp="1"/>
          </p:cNvSpPr>
          <p:nvPr>
            <p:ph type="body" sz="quarter" idx="10" hasCustomPrompt="1"/>
          </p:nvPr>
        </p:nvSpPr>
        <p:spPr>
          <a:xfrm>
            <a:off x="7819905" y="131731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42" name="文本占位符 40"/>
          <p:cNvSpPr>
            <a:spLocks noGrp="1"/>
          </p:cNvSpPr>
          <p:nvPr>
            <p:ph type="body" sz="quarter" idx="11" hasCustomPrompt="1"/>
          </p:nvPr>
        </p:nvSpPr>
        <p:spPr>
          <a:xfrm>
            <a:off x="7819905" y="206788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43" name="文本占位符 40"/>
          <p:cNvSpPr>
            <a:spLocks noGrp="1"/>
          </p:cNvSpPr>
          <p:nvPr>
            <p:ph type="body" sz="quarter" idx="12" hasCustomPrompt="1"/>
          </p:nvPr>
        </p:nvSpPr>
        <p:spPr>
          <a:xfrm>
            <a:off x="7819905" y="281845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44" name="文本占位符 40"/>
          <p:cNvSpPr>
            <a:spLocks noGrp="1"/>
          </p:cNvSpPr>
          <p:nvPr>
            <p:ph type="body" sz="quarter" idx="13" hasCustomPrompt="1"/>
          </p:nvPr>
        </p:nvSpPr>
        <p:spPr>
          <a:xfrm>
            <a:off x="7819905" y="431959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36" name="文本占位符 40"/>
          <p:cNvSpPr>
            <a:spLocks noGrp="1"/>
          </p:cNvSpPr>
          <p:nvPr>
            <p:ph type="body" sz="quarter" idx="14" hasCustomPrompt="1"/>
          </p:nvPr>
        </p:nvSpPr>
        <p:spPr>
          <a:xfrm>
            <a:off x="7819905" y="3569022"/>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2" name="文本框 1"/>
          <p:cNvSpPr txBox="1"/>
          <p:nvPr userDrawn="1"/>
        </p:nvSpPr>
        <p:spPr>
          <a:xfrm>
            <a:off x="6809256" y="1268764"/>
            <a:ext cx="675822" cy="584775"/>
          </a:xfrm>
          <a:prstGeom prst="rect">
            <a:avLst/>
          </a:prstGeom>
          <a:noFill/>
        </p:spPr>
        <p:txBody>
          <a:bodyPr wrap="square" rtlCol="0">
            <a:spAutoFit/>
          </a:bodyPr>
          <a:lstStyle/>
          <a:p>
            <a:r>
              <a:rPr lang="en-US" altLang="zh-CN" sz="3200" b="1" dirty="0">
                <a:solidFill>
                  <a:srgbClr val="9A0001"/>
                </a:solidFill>
              </a:rPr>
              <a:t>01.</a:t>
            </a:r>
            <a:endParaRPr lang="zh-CN" altLang="en-US" sz="3200" b="1" dirty="0">
              <a:solidFill>
                <a:srgbClr val="9A0001"/>
              </a:solidFill>
            </a:endParaRPr>
          </a:p>
        </p:txBody>
      </p:sp>
      <p:sp>
        <p:nvSpPr>
          <p:cNvPr id="39" name="文本框 38"/>
          <p:cNvSpPr txBox="1"/>
          <p:nvPr userDrawn="1"/>
        </p:nvSpPr>
        <p:spPr>
          <a:xfrm>
            <a:off x="6809256" y="2016836"/>
            <a:ext cx="675822" cy="584775"/>
          </a:xfrm>
          <a:prstGeom prst="rect">
            <a:avLst/>
          </a:prstGeom>
          <a:noFill/>
        </p:spPr>
        <p:txBody>
          <a:bodyPr wrap="square" rtlCol="0">
            <a:spAutoFit/>
          </a:bodyPr>
          <a:lstStyle/>
          <a:p>
            <a:r>
              <a:rPr lang="en-US" altLang="zh-CN" sz="3200" b="1" dirty="0">
                <a:solidFill>
                  <a:srgbClr val="9A0001"/>
                </a:solidFill>
              </a:rPr>
              <a:t>02.</a:t>
            </a:r>
            <a:endParaRPr lang="zh-CN" altLang="en-US" sz="3200" b="1" dirty="0">
              <a:solidFill>
                <a:srgbClr val="9A0001"/>
              </a:solidFill>
            </a:endParaRPr>
          </a:p>
        </p:txBody>
      </p:sp>
      <p:sp>
        <p:nvSpPr>
          <p:cNvPr id="40" name="文本框 39"/>
          <p:cNvSpPr txBox="1"/>
          <p:nvPr userDrawn="1"/>
        </p:nvSpPr>
        <p:spPr>
          <a:xfrm>
            <a:off x="6809256" y="2764908"/>
            <a:ext cx="675822" cy="584775"/>
          </a:xfrm>
          <a:prstGeom prst="rect">
            <a:avLst/>
          </a:prstGeom>
          <a:noFill/>
        </p:spPr>
        <p:txBody>
          <a:bodyPr wrap="square" rtlCol="0">
            <a:spAutoFit/>
          </a:bodyPr>
          <a:lstStyle/>
          <a:p>
            <a:r>
              <a:rPr lang="en-US" altLang="zh-CN" sz="3200" b="1" dirty="0">
                <a:solidFill>
                  <a:srgbClr val="9A0001"/>
                </a:solidFill>
              </a:rPr>
              <a:t>03.</a:t>
            </a:r>
            <a:endParaRPr lang="zh-CN" altLang="en-US" sz="3200" b="1" dirty="0">
              <a:solidFill>
                <a:srgbClr val="9A0001"/>
              </a:solidFill>
            </a:endParaRPr>
          </a:p>
        </p:txBody>
      </p:sp>
      <p:sp>
        <p:nvSpPr>
          <p:cNvPr id="45" name="文本框 44"/>
          <p:cNvSpPr txBox="1"/>
          <p:nvPr userDrawn="1"/>
        </p:nvSpPr>
        <p:spPr>
          <a:xfrm>
            <a:off x="6809256" y="3512980"/>
            <a:ext cx="675822" cy="584775"/>
          </a:xfrm>
          <a:prstGeom prst="rect">
            <a:avLst/>
          </a:prstGeom>
          <a:noFill/>
        </p:spPr>
        <p:txBody>
          <a:bodyPr wrap="square" rtlCol="0">
            <a:spAutoFit/>
          </a:bodyPr>
          <a:lstStyle/>
          <a:p>
            <a:r>
              <a:rPr lang="en-US" altLang="zh-CN" sz="3200" b="1" dirty="0">
                <a:solidFill>
                  <a:srgbClr val="9A0001"/>
                </a:solidFill>
              </a:rPr>
              <a:t>04.</a:t>
            </a:r>
            <a:endParaRPr lang="zh-CN" altLang="en-US" sz="3200" b="1" dirty="0">
              <a:solidFill>
                <a:srgbClr val="9A0001"/>
              </a:solidFill>
            </a:endParaRPr>
          </a:p>
        </p:txBody>
      </p:sp>
      <p:sp>
        <p:nvSpPr>
          <p:cNvPr id="46" name="文本框 45"/>
          <p:cNvSpPr txBox="1"/>
          <p:nvPr userDrawn="1"/>
        </p:nvSpPr>
        <p:spPr>
          <a:xfrm>
            <a:off x="6809256" y="4261052"/>
            <a:ext cx="675822" cy="584775"/>
          </a:xfrm>
          <a:prstGeom prst="rect">
            <a:avLst/>
          </a:prstGeom>
          <a:noFill/>
        </p:spPr>
        <p:txBody>
          <a:bodyPr wrap="square" rtlCol="0">
            <a:spAutoFit/>
          </a:bodyPr>
          <a:lstStyle/>
          <a:p>
            <a:r>
              <a:rPr lang="en-US" altLang="zh-CN" sz="3200" b="1" dirty="0">
                <a:solidFill>
                  <a:srgbClr val="9A0001"/>
                </a:solidFill>
              </a:rPr>
              <a:t>05.</a:t>
            </a:r>
            <a:endParaRPr lang="zh-CN" altLang="en-US" sz="3200" b="1" dirty="0">
              <a:solidFill>
                <a:srgbClr val="9A0001"/>
              </a:solidFill>
            </a:endParaRPr>
          </a:p>
        </p:txBody>
      </p:sp>
      <p:sp>
        <p:nvSpPr>
          <p:cNvPr id="47" name="文本占位符 40"/>
          <p:cNvSpPr>
            <a:spLocks noGrp="1"/>
          </p:cNvSpPr>
          <p:nvPr>
            <p:ph type="body" sz="quarter" idx="15" hasCustomPrompt="1"/>
          </p:nvPr>
        </p:nvSpPr>
        <p:spPr>
          <a:xfrm>
            <a:off x="7819905" y="5070163"/>
            <a:ext cx="3061455" cy="487680"/>
          </a:xfrm>
        </p:spPr>
        <p:txBody>
          <a:bodyPr>
            <a:normAutofit/>
          </a:bodyPr>
          <a:lstStyle>
            <a:lvl1pPr marL="0" indent="0" algn="l" defTabSz="914400" rtl="0" eaLnBrk="1" latinLnBrk="0" hangingPunct="1">
              <a:buNone/>
              <a:defRPr lang="zh-CN" altLang="en-US" sz="2800" kern="1200" dirty="0" smtClean="0">
                <a:solidFill>
                  <a:srgbClr val="000000">
                    <a:lumMod val="85000"/>
                    <a:lumOff val="15000"/>
                  </a:srgbClr>
                </a:solidFill>
                <a:latin typeface="微软雅黑" panose="020B0503020204020204" pitchFamily="34" charset="-122"/>
                <a:ea typeface="+mn-ea"/>
                <a:cs typeface="+mn-cs"/>
              </a:defRPr>
            </a:lvl1pPr>
            <a:lvl2pPr marL="457200" indent="0">
              <a:buNone/>
              <a:defRPr/>
            </a:lvl2pPr>
          </a:lstStyle>
          <a:p>
            <a:pPr lvl="0"/>
            <a:r>
              <a:rPr lang="zh-CN" altLang="en-US" dirty="0"/>
              <a:t>输入目录标题</a:t>
            </a:r>
          </a:p>
        </p:txBody>
      </p:sp>
      <p:sp>
        <p:nvSpPr>
          <p:cNvPr id="48" name="文本框 47"/>
          <p:cNvSpPr txBox="1"/>
          <p:nvPr userDrawn="1"/>
        </p:nvSpPr>
        <p:spPr>
          <a:xfrm>
            <a:off x="6809256" y="5009126"/>
            <a:ext cx="675822" cy="584775"/>
          </a:xfrm>
          <a:prstGeom prst="rect">
            <a:avLst/>
          </a:prstGeom>
          <a:noFill/>
        </p:spPr>
        <p:txBody>
          <a:bodyPr wrap="square" rtlCol="0">
            <a:spAutoFit/>
          </a:bodyPr>
          <a:lstStyle/>
          <a:p>
            <a:r>
              <a:rPr lang="en-US" altLang="zh-CN" sz="3200" b="1" dirty="0">
                <a:solidFill>
                  <a:srgbClr val="9A0001"/>
                </a:solidFill>
              </a:rPr>
              <a:t>06.</a:t>
            </a:r>
            <a:endParaRPr lang="zh-CN" altLang="en-US" sz="3200" b="1" dirty="0">
              <a:solidFill>
                <a:srgbClr val="9A000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66" name="矩形 65"/>
          <p:cNvSpPr/>
          <p:nvPr userDrawn="1"/>
        </p:nvSpPr>
        <p:spPr>
          <a:xfrm>
            <a:off x="0" y="1764872"/>
            <a:ext cx="12192000" cy="332825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cxnSp>
        <p:nvCxnSpPr>
          <p:cNvPr id="70" name="直接连接符 69"/>
          <p:cNvCxnSpPr/>
          <p:nvPr/>
        </p:nvCxnSpPr>
        <p:spPr>
          <a:xfrm>
            <a:off x="996403" y="3428999"/>
            <a:ext cx="3773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占位符 3"/>
          <p:cNvSpPr>
            <a:spLocks noGrp="1"/>
          </p:cNvSpPr>
          <p:nvPr userDrawn="1">
            <p:ph type="body" sz="quarter" idx="10" hasCustomPrompt="1"/>
          </p:nvPr>
        </p:nvSpPr>
        <p:spPr>
          <a:xfrm>
            <a:off x="2465501" y="2552244"/>
            <a:ext cx="5716686" cy="707886"/>
          </a:xfrm>
        </p:spPr>
        <p:txBody>
          <a:bodyPr anchor="ctr" anchorCtr="0">
            <a:normAutofit/>
          </a:bodyPr>
          <a:lstStyle>
            <a:lvl1pPr marL="0" indent="0">
              <a:buFontTx/>
              <a:buNone/>
              <a:defRPr kumimoji="0" lang="zh-CN" altLang="en-US" sz="4000" b="1" i="0" u="none" strike="noStrike" kern="1200" cap="none" spc="0" normalizeH="0" baseline="0" dirty="0" smtClean="0">
                <a:ln>
                  <a:noFill/>
                </a:ln>
                <a:solidFill>
                  <a:prstClr val="white"/>
                </a:solidFill>
                <a:effectLst/>
                <a:uLnTx/>
                <a:uFillTx/>
                <a:latin typeface="Arial" panose="020B0604020202020204"/>
                <a:ea typeface="微软雅黑" panose="020B0503020204020204" pitchFamily="34" charset="-122"/>
                <a:cs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XX</a:t>
            </a:r>
            <a:endParaRPr lang="zh-CN" altLang="en-US" dirty="0"/>
          </a:p>
        </p:txBody>
      </p:sp>
      <p:sp>
        <p:nvSpPr>
          <p:cNvPr id="127" name="文本占位符 3"/>
          <p:cNvSpPr>
            <a:spLocks noGrp="1"/>
          </p:cNvSpPr>
          <p:nvPr>
            <p:ph type="body" sz="quarter" idx="11" hasCustomPrompt="1"/>
          </p:nvPr>
        </p:nvSpPr>
        <p:spPr>
          <a:xfrm>
            <a:off x="882188" y="3684327"/>
            <a:ext cx="7299999" cy="887667"/>
          </a:xfrm>
        </p:spPr>
        <p:txBody>
          <a:bodyPr>
            <a:noAutofit/>
          </a:bodyPr>
          <a:lstStyle>
            <a:lvl1pPr marL="0" indent="0">
              <a:buFontTx/>
              <a:buNone/>
              <a:defRPr lang="zh-CN" altLang="en-US" sz="4800" b="1" kern="1200" spc="400" dirty="0" smtClean="0">
                <a:solidFill>
                  <a:prstClr val="white"/>
                </a:solidFill>
                <a:latin typeface="Arial" panose="020B0604020202020204"/>
                <a:ea typeface="微软雅黑" panose="020B0503020204020204" pitchFamily="34" charset="-122"/>
                <a:cs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输入标题文本</a:t>
            </a:r>
          </a:p>
        </p:txBody>
      </p:sp>
      <p:pic>
        <p:nvPicPr>
          <p:cNvPr id="128" name="图形 127"/>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3687" y="1559486"/>
            <a:ext cx="5172316" cy="3739027"/>
          </a:xfrm>
          <a:prstGeom prst="rect">
            <a:avLst/>
          </a:prstGeom>
        </p:spPr>
      </p:pic>
      <p:grpSp>
        <p:nvGrpSpPr>
          <p:cNvPr id="62" name="组合 61"/>
          <p:cNvGrpSpPr/>
          <p:nvPr userDrawn="1"/>
        </p:nvGrpSpPr>
        <p:grpSpPr>
          <a:xfrm>
            <a:off x="1654090" y="1145460"/>
            <a:ext cx="1477533" cy="108755"/>
            <a:chOff x="4616246" y="3878362"/>
            <a:chExt cx="5571416" cy="410087"/>
          </a:xfrm>
          <a:solidFill>
            <a:schemeClr val="tx1">
              <a:alpha val="80000"/>
            </a:schemeClr>
          </a:solidFill>
        </p:grpSpPr>
        <p:sp>
          <p:nvSpPr>
            <p:cNvPr id="63"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4"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5"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7"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8"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9"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1"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29"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0"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1"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2"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3"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4"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5"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6"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37"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38" name="组合 137"/>
          <p:cNvGrpSpPr/>
          <p:nvPr userDrawn="1"/>
        </p:nvGrpSpPr>
        <p:grpSpPr>
          <a:xfrm>
            <a:off x="1651541" y="660313"/>
            <a:ext cx="1483481" cy="423973"/>
            <a:chOff x="4606634" y="2048989"/>
            <a:chExt cx="5593843" cy="1598699"/>
          </a:xfrm>
          <a:solidFill>
            <a:schemeClr val="accent1">
              <a:alpha val="80000"/>
            </a:schemeClr>
          </a:solidFill>
        </p:grpSpPr>
        <p:sp>
          <p:nvSpPr>
            <p:cNvPr id="139"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0"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1"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2"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3"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4"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5"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6"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7"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8"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51" name="组合 150"/>
          <p:cNvGrpSpPr/>
          <p:nvPr userDrawn="1"/>
        </p:nvGrpSpPr>
        <p:grpSpPr>
          <a:xfrm>
            <a:off x="882188" y="613507"/>
            <a:ext cx="664422" cy="662874"/>
            <a:chOff x="2105799" y="20055838"/>
            <a:chExt cx="6748090" cy="6732363"/>
          </a:xfrm>
          <a:solidFill>
            <a:schemeClr val="accent1">
              <a:alpha val="80000"/>
            </a:schemeClr>
          </a:solidFill>
        </p:grpSpPr>
        <p:sp>
          <p:nvSpPr>
            <p:cNvPr id="152"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3"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4"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5"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6"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7"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8"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59"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0"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1"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2"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3"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4"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5"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6"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7"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8"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69"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0"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1"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2"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3"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74"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sp>
        <p:nvSpPr>
          <p:cNvPr id="5" name="矩形 4"/>
          <p:cNvSpPr/>
          <p:nvPr userDrawn="1"/>
        </p:nvSpPr>
        <p:spPr>
          <a:xfrm>
            <a:off x="875308" y="2536911"/>
            <a:ext cx="1503040" cy="707886"/>
          </a:xfrm>
          <a:prstGeom prst="rect">
            <a:avLst/>
          </a:prstGeom>
        </p:spPr>
        <p:txBody>
          <a:bodyPr wrap="none">
            <a:spAutoFit/>
          </a:bodyPr>
          <a:lstStyle/>
          <a:p>
            <a:r>
              <a:rPr kumimoji="0" lang="en-US" altLang="zh-CN" sz="4000" b="0" i="0" u="none" strike="noStrike" kern="1200" cap="none" spc="0" normalizeH="0" baseline="0" dirty="0">
                <a:ln>
                  <a:noFill/>
                </a:ln>
                <a:solidFill>
                  <a:prstClr val="white"/>
                </a:solidFill>
                <a:effectLst/>
                <a:uLnTx/>
                <a:uFillTx/>
                <a:latin typeface="Arial" panose="020B0604020202020204"/>
                <a:ea typeface="微软雅黑" panose="020B0503020204020204" pitchFamily="34" charset="-122"/>
                <a:cs typeface="+mn-ea"/>
              </a:rPr>
              <a:t>PART</a:t>
            </a:r>
            <a:endParaRPr kumimoji="0" lang="zh-CN" altLang="en-US" sz="4000" b="0" i="0" u="none" strike="noStrike" kern="1200" cap="none" spc="0" normalizeH="0" baseline="0" dirty="0">
              <a:ln>
                <a:noFill/>
              </a:ln>
              <a:solidFill>
                <a:prstClr val="white"/>
              </a:solidFill>
              <a:effectLst/>
              <a:uLnTx/>
              <a:uFillTx/>
              <a:latin typeface="Arial" panose="020B0604020202020204"/>
              <a:ea typeface="微软雅黑" panose="020B0503020204020204" pitchFamily="34" charset="-122"/>
              <a:cs typeface="+mn-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sp>
        <p:nvSpPr>
          <p:cNvPr id="66" name="矩形 65"/>
          <p:cNvSpPr/>
          <p:nvPr userDrawn="1"/>
        </p:nvSpPr>
        <p:spPr>
          <a:xfrm>
            <a:off x="0" y="1764872"/>
            <a:ext cx="12192000" cy="332825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63" name="椭圆 62"/>
          <p:cNvSpPr/>
          <p:nvPr/>
        </p:nvSpPr>
        <p:spPr>
          <a:xfrm>
            <a:off x="5197121" y="624817"/>
            <a:ext cx="1826782" cy="18267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grpSp>
        <p:nvGrpSpPr>
          <p:cNvPr id="64" name="组合 63"/>
          <p:cNvGrpSpPr/>
          <p:nvPr/>
        </p:nvGrpSpPr>
        <p:grpSpPr>
          <a:xfrm>
            <a:off x="5317814" y="741574"/>
            <a:ext cx="1614432" cy="1610666"/>
            <a:chOff x="2105799" y="20055838"/>
            <a:chExt cx="6748090" cy="6732363"/>
          </a:xfrm>
          <a:solidFill>
            <a:schemeClr val="accent1"/>
          </a:solidFill>
        </p:grpSpPr>
        <p:sp>
          <p:nvSpPr>
            <p:cNvPr id="6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7"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8"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69"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71"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29"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0"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1"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2"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3"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4"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5"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6"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7"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8"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39"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0"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1"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2"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3"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4"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5"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sp>
          <p:nvSpPr>
            <p:cNvPr id="146"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ea"/>
                <a:sym typeface="+mn-lt"/>
              </a:endParaRPr>
            </a:p>
          </p:txBody>
        </p:sp>
      </p:grpSp>
      <p:sp>
        <p:nvSpPr>
          <p:cNvPr id="147" name="标题 1"/>
          <p:cNvSpPr>
            <a:spLocks noGrp="1"/>
          </p:cNvSpPr>
          <p:nvPr userDrawn="1">
            <p:ph type="ctrTitle" hasCustomPrompt="1"/>
          </p:nvPr>
        </p:nvSpPr>
        <p:spPr>
          <a:xfrm>
            <a:off x="1615440" y="2929530"/>
            <a:ext cx="8961120" cy="1213643"/>
          </a:xfrm>
        </p:spPr>
        <p:txBody>
          <a:bodyPr anchor="ctr">
            <a:noAutofit/>
          </a:bodyPr>
          <a:lstStyle>
            <a:lvl1pPr algn="ctr">
              <a:defRPr kumimoji="0" lang="zh-CN" altLang="en-US" sz="6000" b="1" i="0" u="none" strike="noStrike" kern="1200" cap="none" spc="400" normalizeH="0" baseline="0" dirty="0">
                <a:ln>
                  <a:noFill/>
                </a:ln>
                <a:solidFill>
                  <a:prstClr val="white"/>
                </a:solidFill>
                <a:effectLst/>
                <a:uLnTx/>
                <a:uFillTx/>
                <a:latin typeface="Arial" panose="020B0604020202020204"/>
                <a:ea typeface="微软雅黑" panose="020B0503020204020204" pitchFamily="34" charset="-122"/>
                <a:cs typeface="+mn-ea"/>
              </a:defRPr>
            </a:lvl1pPr>
          </a:lstStyle>
          <a:p>
            <a:pPr marL="0" marR="0" lvl="0" indent="0" algn="ctr" defTabSz="914400" rtl="0" eaLnBrk="1" fontAlgn="auto" latinLnBrk="0" hangingPunct="1">
              <a:lnSpc>
                <a:spcPct val="110000"/>
              </a:lnSpc>
              <a:spcBef>
                <a:spcPts val="0"/>
              </a:spcBef>
              <a:spcAft>
                <a:spcPts val="0"/>
              </a:spcAft>
              <a:buClrTx/>
              <a:buSzTx/>
              <a:buFontTx/>
              <a:buNone/>
              <a:defRPr/>
            </a:pPr>
            <a:r>
              <a:rPr lang="zh-CN" altLang="en-US" dirty="0"/>
              <a:t>单击此处编辑结束语</a:t>
            </a:r>
          </a:p>
        </p:txBody>
      </p:sp>
      <p:sp>
        <p:nvSpPr>
          <p:cNvPr id="148" name="副标题 2"/>
          <p:cNvSpPr>
            <a:spLocks noGrp="1"/>
          </p:cNvSpPr>
          <p:nvPr userDrawn="1">
            <p:ph type="subTitle" idx="1" hasCustomPrompt="1"/>
          </p:nvPr>
        </p:nvSpPr>
        <p:spPr>
          <a:xfrm>
            <a:off x="3105150" y="5630308"/>
            <a:ext cx="5981700" cy="360071"/>
          </a:xfrm>
        </p:spPr>
        <p:txBody>
          <a:bodyPr>
            <a:normAutofit/>
          </a:bodyPr>
          <a:lstStyle>
            <a:lvl1pPr marL="0" indent="0" algn="ctr">
              <a:buNone/>
              <a:defRPr lang="zh-CN" altLang="en-US" sz="1800" kern="1200" dirty="0">
                <a:solidFill>
                  <a:prstClr val="black">
                    <a:lumMod val="75000"/>
                    <a:lumOff val="25000"/>
                  </a:prstClr>
                </a:solidFill>
                <a:latin typeface="Arial" panose="020B0604020202020204"/>
                <a:ea typeface="微软雅黑" panose="020B0503020204020204" pitchFamily="34" charset="-122"/>
                <a:cs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单击此处编辑作者信息</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标题">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sp>
        <p:nvSpPr>
          <p:cNvPr id="176"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t>‹#›</a:t>
            </a:fld>
            <a:r>
              <a:rPr lang="zh-CN" altLang="en-US"/>
              <a:t> </a:t>
            </a:r>
            <a:r>
              <a:rPr lang="en-US" altLang="zh-CN"/>
              <a:t>&gt;</a:t>
            </a:r>
            <a:endParaRPr lang="zh-CN" altLang="en-US" dirty="0"/>
          </a:p>
        </p:txBody>
      </p:sp>
      <p:sp>
        <p:nvSpPr>
          <p:cNvPr id="63" name="文本框 62"/>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标题&amp;副标题">
    <p:spTree>
      <p:nvGrpSpPr>
        <p:cNvPr id="1" name=""/>
        <p:cNvGrpSpPr/>
        <p:nvPr/>
      </p:nvGrpSpPr>
      <p:grpSpPr>
        <a:xfrm>
          <a:off x="0" y="0"/>
          <a:ext cx="0" cy="0"/>
          <a:chOff x="0" y="0"/>
          <a:chExt cx="0" cy="0"/>
        </a:xfrm>
      </p:grpSpPr>
      <p:grpSp>
        <p:nvGrpSpPr>
          <p:cNvPr id="121" name="组合 120"/>
          <p:cNvGrpSpPr/>
          <p:nvPr userDrawn="1"/>
        </p:nvGrpSpPr>
        <p:grpSpPr>
          <a:xfrm>
            <a:off x="10177780" y="329882"/>
            <a:ext cx="1512002" cy="444892"/>
            <a:chOff x="9556201" y="498129"/>
            <a:chExt cx="1993881" cy="586680"/>
          </a:xfrm>
        </p:grpSpPr>
        <p:grpSp>
          <p:nvGrpSpPr>
            <p:cNvPr id="122" name="组合 121"/>
            <p:cNvGrpSpPr/>
            <p:nvPr userDrawn="1"/>
          </p:nvGrpSpPr>
          <p:grpSpPr>
            <a:xfrm>
              <a:off x="10239376" y="968937"/>
              <a:ext cx="1307697" cy="96254"/>
              <a:chOff x="4616246" y="3878362"/>
              <a:chExt cx="5571416" cy="410087"/>
            </a:xfrm>
            <a:solidFill>
              <a:schemeClr val="tx1">
                <a:alpha val="80000"/>
              </a:schemeClr>
            </a:solidFill>
          </p:grpSpPr>
          <p:sp>
            <p:nvSpPr>
              <p:cNvPr id="160"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1"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2"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3"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4"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5"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6"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7"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8"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69"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0"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1"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2"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3"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4"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75"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3" name="组合 122"/>
            <p:cNvGrpSpPr/>
            <p:nvPr userDrawn="1"/>
          </p:nvGrpSpPr>
          <p:grpSpPr>
            <a:xfrm>
              <a:off x="10237120" y="539555"/>
              <a:ext cx="1312962" cy="375239"/>
              <a:chOff x="4606634" y="2048989"/>
              <a:chExt cx="5593843" cy="1598699"/>
            </a:xfrm>
            <a:solidFill>
              <a:schemeClr val="accent1">
                <a:alpha val="80000"/>
              </a:schemeClr>
            </a:solidFill>
          </p:grpSpPr>
          <p:sp>
            <p:nvSpPr>
              <p:cNvPr id="148"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49"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0"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1"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2"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3"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4"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5"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6"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7"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8"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159"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124" name="组合 123"/>
            <p:cNvGrpSpPr/>
            <p:nvPr userDrawn="1"/>
          </p:nvGrpSpPr>
          <p:grpSpPr>
            <a:xfrm>
              <a:off x="9556201" y="498129"/>
              <a:ext cx="588050" cy="586680"/>
              <a:chOff x="2105799" y="20055838"/>
              <a:chExt cx="6748090" cy="6732363"/>
            </a:xfrm>
            <a:solidFill>
              <a:schemeClr val="accent1">
                <a:alpha val="80000"/>
              </a:schemeClr>
            </a:solidFill>
          </p:grpSpPr>
          <p:sp>
            <p:nvSpPr>
              <p:cNvPr id="125"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6"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7"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8"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9"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0"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1"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2"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3"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4"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5"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6"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7"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8"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39"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0"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1"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2"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3"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4"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5"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6"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47"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grpSp>
        <p:nvGrpSpPr>
          <p:cNvPr id="177" name="组合 176"/>
          <p:cNvGrpSpPr/>
          <p:nvPr userDrawn="1"/>
        </p:nvGrpSpPr>
        <p:grpSpPr>
          <a:xfrm>
            <a:off x="528706" y="867990"/>
            <a:ext cx="2433027" cy="0"/>
            <a:chOff x="7460343" y="1311756"/>
            <a:chExt cx="2433027" cy="0"/>
          </a:xfrm>
        </p:grpSpPr>
        <p:cxnSp>
          <p:nvCxnSpPr>
            <p:cNvPr id="178" name="直接连接符 177"/>
            <p:cNvCxnSpPr/>
            <p:nvPr/>
          </p:nvCxnSpPr>
          <p:spPr>
            <a:xfrm>
              <a:off x="7460343" y="1311756"/>
              <a:ext cx="24330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60343" y="1311756"/>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1"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a:t>&lt; </a:t>
            </a:r>
            <a:fld id="{A548B57D-AE10-4CF7-A9DF-59FEFA91B28E}" type="slidenum">
              <a:rPr lang="zh-CN" altLang="en-US" smtClean="0"/>
              <a:t>‹#›</a:t>
            </a:fld>
            <a:r>
              <a:rPr lang="zh-CN" altLang="en-US"/>
              <a:t> </a:t>
            </a:r>
            <a:r>
              <a:rPr lang="en-US" altLang="zh-CN"/>
              <a:t>&gt;</a:t>
            </a:r>
            <a:endParaRPr lang="zh-CN" altLang="en-US" dirty="0"/>
          </a:p>
        </p:txBody>
      </p:sp>
      <p:sp>
        <p:nvSpPr>
          <p:cNvPr id="63"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3" name="文本占位符 2"/>
          <p:cNvSpPr>
            <a:spLocks noGrp="1"/>
          </p:cNvSpPr>
          <p:nvPr>
            <p:ph type="body" sz="quarter" idx="10" hasCustomPrompt="1"/>
          </p:nvPr>
        </p:nvSpPr>
        <p:spPr>
          <a:xfrm>
            <a:off x="442913" y="944610"/>
            <a:ext cx="9056687" cy="381629"/>
          </a:xfrm>
        </p:spPr>
        <p:txBody>
          <a:bodyPr vert="horz" lIns="91440" tIns="45720" rIns="91440" bIns="45720" rtlCol="0" anchor="ctr">
            <a:normAutofit/>
          </a:bodyPr>
          <a:lstStyle>
            <a:lvl1pPr>
              <a:defRPr lang="zh-CN" altLang="en-US" sz="2000" b="1" dirty="0" smtClean="0">
                <a:solidFill>
                  <a:schemeClr val="tx1">
                    <a:lumMod val="75000"/>
                    <a:lumOff val="25000"/>
                  </a:schemeClr>
                </a:solidFill>
                <a:cs typeface="+mn-ea"/>
              </a:defRPr>
            </a:lvl1pPr>
          </a:lstStyle>
          <a:p>
            <a:pPr marL="342900" marR="0" lvl="0" indent="-342900" fontAlgn="auto">
              <a:spcBef>
                <a:spcPct val="0"/>
              </a:spcBef>
              <a:spcAft>
                <a:spcPts val="0"/>
              </a:spcAft>
              <a:buClrTx/>
              <a:buSzTx/>
            </a:pPr>
            <a:r>
              <a:rPr lang="zh-CN" altLang="en-US" dirty="0"/>
              <a:t>单击此处输入本页的结论单击此处输入本页的结论单击此处输入本页的结论</a:t>
            </a:r>
          </a:p>
        </p:txBody>
      </p:sp>
      <p:sp>
        <p:nvSpPr>
          <p:cNvPr id="64" name="文本框 63"/>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上下横线">
    <p:spTree>
      <p:nvGrpSpPr>
        <p:cNvPr id="1" name=""/>
        <p:cNvGrpSpPr/>
        <p:nvPr/>
      </p:nvGrpSpPr>
      <p:grpSpPr>
        <a:xfrm>
          <a:off x="0" y="0"/>
          <a:ext cx="0" cy="0"/>
          <a:chOff x="0" y="0"/>
          <a:chExt cx="0" cy="0"/>
        </a:xfrm>
      </p:grpSpPr>
      <p:grpSp>
        <p:nvGrpSpPr>
          <p:cNvPr id="3" name="组合 2"/>
          <p:cNvGrpSpPr/>
          <p:nvPr userDrawn="1"/>
        </p:nvGrpSpPr>
        <p:grpSpPr>
          <a:xfrm>
            <a:off x="10177780" y="329882"/>
            <a:ext cx="1512002" cy="444892"/>
            <a:chOff x="9556201" y="498129"/>
            <a:chExt cx="1993881" cy="586680"/>
          </a:xfrm>
        </p:grpSpPr>
        <p:grpSp>
          <p:nvGrpSpPr>
            <p:cNvPr id="66" name="组合 65"/>
            <p:cNvGrpSpPr/>
            <p:nvPr userDrawn="1"/>
          </p:nvGrpSpPr>
          <p:grpSpPr>
            <a:xfrm>
              <a:off x="10239376" y="968937"/>
              <a:ext cx="1307697" cy="96254"/>
              <a:chOff x="4616246" y="3878362"/>
              <a:chExt cx="5571416" cy="410087"/>
            </a:xfrm>
            <a:solidFill>
              <a:schemeClr val="tx1">
                <a:alpha val="80000"/>
              </a:schemeClr>
            </a:solidFill>
          </p:grpSpPr>
          <p:sp>
            <p:nvSpPr>
              <p:cNvPr id="68" name="Freeform 17"/>
              <p:cNvSpPr>
                <a:spLocks noEditPoints="1"/>
              </p:cNvSpPr>
              <p:nvPr/>
            </p:nvSpPr>
            <p:spPr bwMode="auto">
              <a:xfrm>
                <a:off x="8617798" y="3887973"/>
                <a:ext cx="362030" cy="387660"/>
              </a:xfrm>
              <a:custGeom>
                <a:avLst/>
                <a:gdLst>
                  <a:gd name="T0" fmla="*/ 34 w 127"/>
                  <a:gd name="T1" fmla="*/ 71 h 136"/>
                  <a:gd name="T2" fmla="*/ 34 w 127"/>
                  <a:gd name="T3" fmla="*/ 81 h 136"/>
                  <a:gd name="T4" fmla="*/ 34 w 127"/>
                  <a:gd name="T5" fmla="*/ 114 h 136"/>
                  <a:gd name="T6" fmla="*/ 35 w 127"/>
                  <a:gd name="T7" fmla="*/ 122 h 136"/>
                  <a:gd name="T8" fmla="*/ 40 w 127"/>
                  <a:gd name="T9" fmla="*/ 127 h 136"/>
                  <a:gd name="T10" fmla="*/ 49 w 127"/>
                  <a:gd name="T11" fmla="*/ 128 h 136"/>
                  <a:gd name="T12" fmla="*/ 49 w 127"/>
                  <a:gd name="T13" fmla="*/ 135 h 136"/>
                  <a:gd name="T14" fmla="*/ 1 w 127"/>
                  <a:gd name="T15" fmla="*/ 135 h 136"/>
                  <a:gd name="T16" fmla="*/ 0 w 127"/>
                  <a:gd name="T17" fmla="*/ 132 h 136"/>
                  <a:gd name="T18" fmla="*/ 0 w 127"/>
                  <a:gd name="T19" fmla="*/ 128 h 136"/>
                  <a:gd name="T20" fmla="*/ 9 w 127"/>
                  <a:gd name="T21" fmla="*/ 127 h 136"/>
                  <a:gd name="T22" fmla="*/ 16 w 127"/>
                  <a:gd name="T23" fmla="*/ 120 h 136"/>
                  <a:gd name="T24" fmla="*/ 17 w 127"/>
                  <a:gd name="T25" fmla="*/ 111 h 136"/>
                  <a:gd name="T26" fmla="*/ 17 w 127"/>
                  <a:gd name="T27" fmla="*/ 22 h 136"/>
                  <a:gd name="T28" fmla="*/ 16 w 127"/>
                  <a:gd name="T29" fmla="*/ 15 h 136"/>
                  <a:gd name="T30" fmla="*/ 9 w 127"/>
                  <a:gd name="T31" fmla="*/ 9 h 136"/>
                  <a:gd name="T32" fmla="*/ 0 w 127"/>
                  <a:gd name="T33" fmla="*/ 8 h 136"/>
                  <a:gd name="T34" fmla="*/ 0 w 127"/>
                  <a:gd name="T35" fmla="*/ 1 h 136"/>
                  <a:gd name="T36" fmla="*/ 4 w 127"/>
                  <a:gd name="T37" fmla="*/ 0 h 136"/>
                  <a:gd name="T38" fmla="*/ 71 w 127"/>
                  <a:gd name="T39" fmla="*/ 0 h 136"/>
                  <a:gd name="T40" fmla="*/ 94 w 127"/>
                  <a:gd name="T41" fmla="*/ 4 h 136"/>
                  <a:gd name="T42" fmla="*/ 116 w 127"/>
                  <a:gd name="T43" fmla="*/ 32 h 136"/>
                  <a:gd name="T44" fmla="*/ 97 w 127"/>
                  <a:gd name="T45" fmla="*/ 66 h 136"/>
                  <a:gd name="T46" fmla="*/ 80 w 127"/>
                  <a:gd name="T47" fmla="*/ 70 h 136"/>
                  <a:gd name="T48" fmla="*/ 71 w 127"/>
                  <a:gd name="T49" fmla="*/ 71 h 136"/>
                  <a:gd name="T50" fmla="*/ 73 w 127"/>
                  <a:gd name="T51" fmla="*/ 75 h 136"/>
                  <a:gd name="T52" fmla="*/ 104 w 127"/>
                  <a:gd name="T53" fmla="*/ 114 h 136"/>
                  <a:gd name="T54" fmla="*/ 105 w 127"/>
                  <a:gd name="T55" fmla="*/ 116 h 136"/>
                  <a:gd name="T56" fmla="*/ 127 w 127"/>
                  <a:gd name="T57" fmla="*/ 128 h 136"/>
                  <a:gd name="T58" fmla="*/ 127 w 127"/>
                  <a:gd name="T59" fmla="*/ 135 h 136"/>
                  <a:gd name="T60" fmla="*/ 116 w 127"/>
                  <a:gd name="T61" fmla="*/ 135 h 136"/>
                  <a:gd name="T62" fmla="*/ 102 w 127"/>
                  <a:gd name="T63" fmla="*/ 136 h 136"/>
                  <a:gd name="T64" fmla="*/ 96 w 127"/>
                  <a:gd name="T65" fmla="*/ 132 h 136"/>
                  <a:gd name="T66" fmla="*/ 59 w 127"/>
                  <a:gd name="T67" fmla="*/ 82 h 136"/>
                  <a:gd name="T68" fmla="*/ 52 w 127"/>
                  <a:gd name="T69" fmla="*/ 73 h 136"/>
                  <a:gd name="T70" fmla="*/ 49 w 127"/>
                  <a:gd name="T71" fmla="*/ 71 h 136"/>
                  <a:gd name="T72" fmla="*/ 34 w 127"/>
                  <a:gd name="T73" fmla="*/ 71 h 136"/>
                  <a:gd name="T74" fmla="*/ 34 w 127"/>
                  <a:gd name="T75" fmla="*/ 61 h 136"/>
                  <a:gd name="T76" fmla="*/ 36 w 127"/>
                  <a:gd name="T77" fmla="*/ 62 h 136"/>
                  <a:gd name="T78" fmla="*/ 66 w 127"/>
                  <a:gd name="T79" fmla="*/ 62 h 136"/>
                  <a:gd name="T80" fmla="*/ 82 w 127"/>
                  <a:gd name="T81" fmla="*/ 59 h 136"/>
                  <a:gd name="T82" fmla="*/ 96 w 127"/>
                  <a:gd name="T83" fmla="*/ 44 h 136"/>
                  <a:gd name="T84" fmla="*/ 96 w 127"/>
                  <a:gd name="T85" fmla="*/ 29 h 136"/>
                  <a:gd name="T86" fmla="*/ 81 w 127"/>
                  <a:gd name="T87" fmla="*/ 12 h 136"/>
                  <a:gd name="T88" fmla="*/ 70 w 127"/>
                  <a:gd name="T89" fmla="*/ 11 h 136"/>
                  <a:gd name="T90" fmla="*/ 37 w 127"/>
                  <a:gd name="T91" fmla="*/ 11 h 136"/>
                  <a:gd name="T92" fmla="*/ 34 w 127"/>
                  <a:gd name="T93" fmla="*/ 11 h 136"/>
                  <a:gd name="T94" fmla="*/ 34 w 127"/>
                  <a:gd name="T95" fmla="*/ 6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136">
                    <a:moveTo>
                      <a:pt x="34" y="71"/>
                    </a:moveTo>
                    <a:cubicBezTo>
                      <a:pt x="34" y="75"/>
                      <a:pt x="34" y="78"/>
                      <a:pt x="34" y="81"/>
                    </a:cubicBezTo>
                    <a:cubicBezTo>
                      <a:pt x="34" y="92"/>
                      <a:pt x="34" y="103"/>
                      <a:pt x="34" y="114"/>
                    </a:cubicBezTo>
                    <a:cubicBezTo>
                      <a:pt x="34" y="117"/>
                      <a:pt x="34" y="119"/>
                      <a:pt x="35" y="122"/>
                    </a:cubicBezTo>
                    <a:cubicBezTo>
                      <a:pt x="35" y="125"/>
                      <a:pt x="37" y="127"/>
                      <a:pt x="40" y="127"/>
                    </a:cubicBezTo>
                    <a:cubicBezTo>
                      <a:pt x="43" y="127"/>
                      <a:pt x="46" y="128"/>
                      <a:pt x="49" y="128"/>
                    </a:cubicBezTo>
                    <a:cubicBezTo>
                      <a:pt x="49" y="130"/>
                      <a:pt x="49" y="133"/>
                      <a:pt x="49" y="135"/>
                    </a:cubicBezTo>
                    <a:cubicBezTo>
                      <a:pt x="33" y="135"/>
                      <a:pt x="17" y="135"/>
                      <a:pt x="1" y="135"/>
                    </a:cubicBezTo>
                    <a:cubicBezTo>
                      <a:pt x="0" y="134"/>
                      <a:pt x="0" y="133"/>
                      <a:pt x="0" y="132"/>
                    </a:cubicBezTo>
                    <a:cubicBezTo>
                      <a:pt x="0" y="131"/>
                      <a:pt x="0" y="130"/>
                      <a:pt x="0" y="128"/>
                    </a:cubicBezTo>
                    <a:cubicBezTo>
                      <a:pt x="3" y="128"/>
                      <a:pt x="6" y="128"/>
                      <a:pt x="9" y="127"/>
                    </a:cubicBezTo>
                    <a:cubicBezTo>
                      <a:pt x="14" y="126"/>
                      <a:pt x="15" y="125"/>
                      <a:pt x="16" y="120"/>
                    </a:cubicBezTo>
                    <a:cubicBezTo>
                      <a:pt x="16" y="117"/>
                      <a:pt x="17" y="114"/>
                      <a:pt x="17" y="111"/>
                    </a:cubicBezTo>
                    <a:cubicBezTo>
                      <a:pt x="17" y="81"/>
                      <a:pt x="17" y="52"/>
                      <a:pt x="17" y="22"/>
                    </a:cubicBezTo>
                    <a:cubicBezTo>
                      <a:pt x="17" y="20"/>
                      <a:pt x="16" y="17"/>
                      <a:pt x="16" y="15"/>
                    </a:cubicBezTo>
                    <a:cubicBezTo>
                      <a:pt x="15" y="11"/>
                      <a:pt x="13" y="9"/>
                      <a:pt x="9" y="9"/>
                    </a:cubicBezTo>
                    <a:cubicBezTo>
                      <a:pt x="6" y="8"/>
                      <a:pt x="3" y="8"/>
                      <a:pt x="0" y="8"/>
                    </a:cubicBezTo>
                    <a:cubicBezTo>
                      <a:pt x="0" y="5"/>
                      <a:pt x="0" y="3"/>
                      <a:pt x="0" y="1"/>
                    </a:cubicBezTo>
                    <a:cubicBezTo>
                      <a:pt x="2" y="1"/>
                      <a:pt x="3" y="0"/>
                      <a:pt x="4" y="0"/>
                    </a:cubicBezTo>
                    <a:cubicBezTo>
                      <a:pt x="26" y="0"/>
                      <a:pt x="49" y="0"/>
                      <a:pt x="71" y="0"/>
                    </a:cubicBezTo>
                    <a:cubicBezTo>
                      <a:pt x="79" y="0"/>
                      <a:pt x="86" y="1"/>
                      <a:pt x="94" y="4"/>
                    </a:cubicBezTo>
                    <a:cubicBezTo>
                      <a:pt x="108" y="9"/>
                      <a:pt x="115" y="18"/>
                      <a:pt x="116" y="32"/>
                    </a:cubicBezTo>
                    <a:cubicBezTo>
                      <a:pt x="117" y="48"/>
                      <a:pt x="110" y="60"/>
                      <a:pt x="97" y="66"/>
                    </a:cubicBezTo>
                    <a:cubicBezTo>
                      <a:pt x="91" y="68"/>
                      <a:pt x="86" y="70"/>
                      <a:pt x="80" y="70"/>
                    </a:cubicBezTo>
                    <a:cubicBezTo>
                      <a:pt x="77" y="70"/>
                      <a:pt x="74" y="71"/>
                      <a:pt x="71" y="71"/>
                    </a:cubicBezTo>
                    <a:cubicBezTo>
                      <a:pt x="72" y="73"/>
                      <a:pt x="73" y="74"/>
                      <a:pt x="73" y="75"/>
                    </a:cubicBezTo>
                    <a:cubicBezTo>
                      <a:pt x="84" y="88"/>
                      <a:pt x="94" y="101"/>
                      <a:pt x="104" y="114"/>
                    </a:cubicBezTo>
                    <a:cubicBezTo>
                      <a:pt x="105" y="115"/>
                      <a:pt x="105" y="115"/>
                      <a:pt x="105" y="116"/>
                    </a:cubicBezTo>
                    <a:cubicBezTo>
                      <a:pt x="111" y="122"/>
                      <a:pt x="117" y="128"/>
                      <a:pt x="127" y="128"/>
                    </a:cubicBezTo>
                    <a:cubicBezTo>
                      <a:pt x="127" y="130"/>
                      <a:pt x="127" y="133"/>
                      <a:pt x="127" y="135"/>
                    </a:cubicBezTo>
                    <a:cubicBezTo>
                      <a:pt x="124" y="135"/>
                      <a:pt x="120" y="135"/>
                      <a:pt x="116" y="135"/>
                    </a:cubicBezTo>
                    <a:cubicBezTo>
                      <a:pt x="111" y="135"/>
                      <a:pt x="107" y="135"/>
                      <a:pt x="102" y="136"/>
                    </a:cubicBezTo>
                    <a:cubicBezTo>
                      <a:pt x="99" y="136"/>
                      <a:pt x="97" y="134"/>
                      <a:pt x="96" y="132"/>
                    </a:cubicBezTo>
                    <a:cubicBezTo>
                      <a:pt x="83" y="115"/>
                      <a:pt x="71" y="99"/>
                      <a:pt x="59" y="82"/>
                    </a:cubicBezTo>
                    <a:cubicBezTo>
                      <a:pt x="57" y="79"/>
                      <a:pt x="54" y="76"/>
                      <a:pt x="52" y="73"/>
                    </a:cubicBezTo>
                    <a:cubicBezTo>
                      <a:pt x="51" y="72"/>
                      <a:pt x="50" y="71"/>
                      <a:pt x="49" y="71"/>
                    </a:cubicBezTo>
                    <a:cubicBezTo>
                      <a:pt x="44" y="71"/>
                      <a:pt x="39" y="71"/>
                      <a:pt x="34" y="71"/>
                    </a:cubicBezTo>
                    <a:close/>
                    <a:moveTo>
                      <a:pt x="34" y="61"/>
                    </a:moveTo>
                    <a:cubicBezTo>
                      <a:pt x="35" y="62"/>
                      <a:pt x="36" y="62"/>
                      <a:pt x="36" y="62"/>
                    </a:cubicBezTo>
                    <a:cubicBezTo>
                      <a:pt x="46" y="62"/>
                      <a:pt x="56" y="62"/>
                      <a:pt x="66" y="62"/>
                    </a:cubicBezTo>
                    <a:cubicBezTo>
                      <a:pt x="72" y="61"/>
                      <a:pt x="77" y="60"/>
                      <a:pt x="82" y="59"/>
                    </a:cubicBezTo>
                    <a:cubicBezTo>
                      <a:pt x="90" y="56"/>
                      <a:pt x="94" y="51"/>
                      <a:pt x="96" y="44"/>
                    </a:cubicBezTo>
                    <a:cubicBezTo>
                      <a:pt x="96" y="39"/>
                      <a:pt x="97" y="34"/>
                      <a:pt x="96" y="29"/>
                    </a:cubicBezTo>
                    <a:cubicBezTo>
                      <a:pt x="95" y="20"/>
                      <a:pt x="90" y="15"/>
                      <a:pt x="81" y="12"/>
                    </a:cubicBezTo>
                    <a:cubicBezTo>
                      <a:pt x="77" y="11"/>
                      <a:pt x="74" y="11"/>
                      <a:pt x="70" y="11"/>
                    </a:cubicBezTo>
                    <a:cubicBezTo>
                      <a:pt x="59" y="10"/>
                      <a:pt x="48" y="11"/>
                      <a:pt x="37" y="11"/>
                    </a:cubicBezTo>
                    <a:cubicBezTo>
                      <a:pt x="36" y="11"/>
                      <a:pt x="35" y="11"/>
                      <a:pt x="34" y="11"/>
                    </a:cubicBezTo>
                    <a:cubicBezTo>
                      <a:pt x="34" y="28"/>
                      <a:pt x="34" y="44"/>
                      <a:pt x="34" y="6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69" name="Freeform 18"/>
              <p:cNvSpPr/>
              <p:nvPr/>
            </p:nvSpPr>
            <p:spPr bwMode="auto">
              <a:xfrm>
                <a:off x="5333898" y="3887973"/>
                <a:ext cx="362030" cy="384457"/>
              </a:xfrm>
              <a:custGeom>
                <a:avLst/>
                <a:gdLst>
                  <a:gd name="T0" fmla="*/ 50 w 127"/>
                  <a:gd name="T1" fmla="*/ 70 h 135"/>
                  <a:gd name="T2" fmla="*/ 34 w 127"/>
                  <a:gd name="T3" fmla="*/ 87 h 135"/>
                  <a:gd name="T4" fmla="*/ 33 w 127"/>
                  <a:gd name="T5" fmla="*/ 90 h 135"/>
                  <a:gd name="T6" fmla="*/ 33 w 127"/>
                  <a:gd name="T7" fmla="*/ 116 h 135"/>
                  <a:gd name="T8" fmla="*/ 34 w 127"/>
                  <a:gd name="T9" fmla="*/ 120 h 135"/>
                  <a:gd name="T10" fmla="*/ 41 w 127"/>
                  <a:gd name="T11" fmla="*/ 127 h 135"/>
                  <a:gd name="T12" fmla="*/ 49 w 127"/>
                  <a:gd name="T13" fmla="*/ 128 h 135"/>
                  <a:gd name="T14" fmla="*/ 49 w 127"/>
                  <a:gd name="T15" fmla="*/ 135 h 135"/>
                  <a:gd name="T16" fmla="*/ 0 w 127"/>
                  <a:gd name="T17" fmla="*/ 135 h 135"/>
                  <a:gd name="T18" fmla="*/ 0 w 127"/>
                  <a:gd name="T19" fmla="*/ 128 h 135"/>
                  <a:gd name="T20" fmla="*/ 7 w 127"/>
                  <a:gd name="T21" fmla="*/ 128 h 135"/>
                  <a:gd name="T22" fmla="*/ 16 w 127"/>
                  <a:gd name="T23" fmla="*/ 118 h 135"/>
                  <a:gd name="T24" fmla="*/ 16 w 127"/>
                  <a:gd name="T25" fmla="*/ 111 h 135"/>
                  <a:gd name="T26" fmla="*/ 16 w 127"/>
                  <a:gd name="T27" fmla="*/ 24 h 135"/>
                  <a:gd name="T28" fmla="*/ 16 w 127"/>
                  <a:gd name="T29" fmla="*/ 16 h 135"/>
                  <a:gd name="T30" fmla="*/ 8 w 127"/>
                  <a:gd name="T31" fmla="*/ 9 h 135"/>
                  <a:gd name="T32" fmla="*/ 0 w 127"/>
                  <a:gd name="T33" fmla="*/ 8 h 135"/>
                  <a:gd name="T34" fmla="*/ 0 w 127"/>
                  <a:gd name="T35" fmla="*/ 1 h 135"/>
                  <a:gd name="T36" fmla="*/ 49 w 127"/>
                  <a:gd name="T37" fmla="*/ 1 h 135"/>
                  <a:gd name="T38" fmla="*/ 50 w 127"/>
                  <a:gd name="T39" fmla="*/ 8 h 135"/>
                  <a:gd name="T40" fmla="*/ 41 w 127"/>
                  <a:gd name="T41" fmla="*/ 9 h 135"/>
                  <a:gd name="T42" fmla="*/ 34 w 127"/>
                  <a:gd name="T43" fmla="*/ 16 h 135"/>
                  <a:gd name="T44" fmla="*/ 33 w 127"/>
                  <a:gd name="T45" fmla="*/ 23 h 135"/>
                  <a:gd name="T46" fmla="*/ 33 w 127"/>
                  <a:gd name="T47" fmla="*/ 70 h 135"/>
                  <a:gd name="T48" fmla="*/ 33 w 127"/>
                  <a:gd name="T49" fmla="*/ 73 h 135"/>
                  <a:gd name="T50" fmla="*/ 36 w 127"/>
                  <a:gd name="T51" fmla="*/ 71 h 135"/>
                  <a:gd name="T52" fmla="*/ 83 w 127"/>
                  <a:gd name="T53" fmla="*/ 19 h 135"/>
                  <a:gd name="T54" fmla="*/ 86 w 127"/>
                  <a:gd name="T55" fmla="*/ 14 h 135"/>
                  <a:gd name="T56" fmla="*/ 84 w 127"/>
                  <a:gd name="T57" fmla="*/ 9 h 135"/>
                  <a:gd name="T58" fmla="*/ 76 w 127"/>
                  <a:gd name="T59" fmla="*/ 8 h 135"/>
                  <a:gd name="T60" fmla="*/ 76 w 127"/>
                  <a:gd name="T61" fmla="*/ 1 h 135"/>
                  <a:gd name="T62" fmla="*/ 122 w 127"/>
                  <a:gd name="T63" fmla="*/ 1 h 135"/>
                  <a:gd name="T64" fmla="*/ 122 w 127"/>
                  <a:gd name="T65" fmla="*/ 8 h 135"/>
                  <a:gd name="T66" fmla="*/ 118 w 127"/>
                  <a:gd name="T67" fmla="*/ 8 h 135"/>
                  <a:gd name="T68" fmla="*/ 99 w 127"/>
                  <a:gd name="T69" fmla="*/ 18 h 135"/>
                  <a:gd name="T70" fmla="*/ 77 w 127"/>
                  <a:gd name="T71" fmla="*/ 41 h 135"/>
                  <a:gd name="T72" fmla="*/ 62 w 127"/>
                  <a:gd name="T73" fmla="*/ 57 h 135"/>
                  <a:gd name="T74" fmla="*/ 64 w 127"/>
                  <a:gd name="T75" fmla="*/ 61 h 135"/>
                  <a:gd name="T76" fmla="*/ 102 w 127"/>
                  <a:gd name="T77" fmla="*/ 113 h 135"/>
                  <a:gd name="T78" fmla="*/ 108 w 127"/>
                  <a:gd name="T79" fmla="*/ 120 h 135"/>
                  <a:gd name="T80" fmla="*/ 123 w 127"/>
                  <a:gd name="T81" fmla="*/ 127 h 135"/>
                  <a:gd name="T82" fmla="*/ 127 w 127"/>
                  <a:gd name="T83" fmla="*/ 128 h 135"/>
                  <a:gd name="T84" fmla="*/ 127 w 127"/>
                  <a:gd name="T85" fmla="*/ 135 h 135"/>
                  <a:gd name="T86" fmla="*/ 73 w 127"/>
                  <a:gd name="T87" fmla="*/ 135 h 135"/>
                  <a:gd name="T88" fmla="*/ 73 w 127"/>
                  <a:gd name="T89" fmla="*/ 128 h 135"/>
                  <a:gd name="T90" fmla="*/ 80 w 127"/>
                  <a:gd name="T91" fmla="*/ 127 h 135"/>
                  <a:gd name="T92" fmla="*/ 84 w 127"/>
                  <a:gd name="T93" fmla="*/ 120 h 135"/>
                  <a:gd name="T94" fmla="*/ 82 w 127"/>
                  <a:gd name="T95" fmla="*/ 115 h 135"/>
                  <a:gd name="T96" fmla="*/ 51 w 127"/>
                  <a:gd name="T97" fmla="*/ 72 h 135"/>
                  <a:gd name="T98" fmla="*/ 50 w 127"/>
                  <a:gd name="T99" fmla="*/ 7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 h="135">
                    <a:moveTo>
                      <a:pt x="50" y="70"/>
                    </a:moveTo>
                    <a:cubicBezTo>
                      <a:pt x="44" y="76"/>
                      <a:pt x="39" y="81"/>
                      <a:pt x="34" y="87"/>
                    </a:cubicBezTo>
                    <a:cubicBezTo>
                      <a:pt x="33" y="88"/>
                      <a:pt x="33" y="89"/>
                      <a:pt x="33" y="90"/>
                    </a:cubicBezTo>
                    <a:cubicBezTo>
                      <a:pt x="33" y="99"/>
                      <a:pt x="33" y="107"/>
                      <a:pt x="33" y="116"/>
                    </a:cubicBezTo>
                    <a:cubicBezTo>
                      <a:pt x="33" y="117"/>
                      <a:pt x="33" y="118"/>
                      <a:pt x="34" y="120"/>
                    </a:cubicBezTo>
                    <a:cubicBezTo>
                      <a:pt x="35" y="125"/>
                      <a:pt x="36" y="126"/>
                      <a:pt x="41" y="127"/>
                    </a:cubicBezTo>
                    <a:cubicBezTo>
                      <a:pt x="44" y="127"/>
                      <a:pt x="46" y="128"/>
                      <a:pt x="49" y="128"/>
                    </a:cubicBezTo>
                    <a:cubicBezTo>
                      <a:pt x="49" y="130"/>
                      <a:pt x="49" y="133"/>
                      <a:pt x="49" y="135"/>
                    </a:cubicBezTo>
                    <a:cubicBezTo>
                      <a:pt x="33" y="135"/>
                      <a:pt x="17" y="135"/>
                      <a:pt x="0" y="135"/>
                    </a:cubicBezTo>
                    <a:cubicBezTo>
                      <a:pt x="0" y="133"/>
                      <a:pt x="0" y="131"/>
                      <a:pt x="0" y="128"/>
                    </a:cubicBezTo>
                    <a:cubicBezTo>
                      <a:pt x="2" y="128"/>
                      <a:pt x="5" y="128"/>
                      <a:pt x="7" y="128"/>
                    </a:cubicBezTo>
                    <a:cubicBezTo>
                      <a:pt x="14" y="127"/>
                      <a:pt x="16" y="125"/>
                      <a:pt x="16" y="118"/>
                    </a:cubicBezTo>
                    <a:cubicBezTo>
                      <a:pt x="16" y="115"/>
                      <a:pt x="16" y="113"/>
                      <a:pt x="16" y="111"/>
                    </a:cubicBezTo>
                    <a:cubicBezTo>
                      <a:pt x="16" y="82"/>
                      <a:pt x="16" y="53"/>
                      <a:pt x="16" y="24"/>
                    </a:cubicBezTo>
                    <a:cubicBezTo>
                      <a:pt x="16" y="21"/>
                      <a:pt x="16" y="18"/>
                      <a:pt x="16" y="16"/>
                    </a:cubicBezTo>
                    <a:cubicBezTo>
                      <a:pt x="15" y="11"/>
                      <a:pt x="13" y="9"/>
                      <a:pt x="8" y="9"/>
                    </a:cubicBezTo>
                    <a:cubicBezTo>
                      <a:pt x="5" y="8"/>
                      <a:pt x="3" y="8"/>
                      <a:pt x="0" y="8"/>
                    </a:cubicBezTo>
                    <a:cubicBezTo>
                      <a:pt x="0" y="5"/>
                      <a:pt x="0" y="3"/>
                      <a:pt x="0" y="1"/>
                    </a:cubicBezTo>
                    <a:cubicBezTo>
                      <a:pt x="4" y="0"/>
                      <a:pt x="40" y="0"/>
                      <a:pt x="49" y="1"/>
                    </a:cubicBezTo>
                    <a:cubicBezTo>
                      <a:pt x="49" y="3"/>
                      <a:pt x="50" y="5"/>
                      <a:pt x="50" y="8"/>
                    </a:cubicBezTo>
                    <a:cubicBezTo>
                      <a:pt x="47" y="8"/>
                      <a:pt x="44" y="8"/>
                      <a:pt x="41" y="9"/>
                    </a:cubicBezTo>
                    <a:cubicBezTo>
                      <a:pt x="37" y="9"/>
                      <a:pt x="34" y="11"/>
                      <a:pt x="34" y="16"/>
                    </a:cubicBezTo>
                    <a:cubicBezTo>
                      <a:pt x="33" y="18"/>
                      <a:pt x="33" y="20"/>
                      <a:pt x="33" y="23"/>
                    </a:cubicBezTo>
                    <a:cubicBezTo>
                      <a:pt x="33" y="39"/>
                      <a:pt x="33" y="54"/>
                      <a:pt x="33" y="70"/>
                    </a:cubicBezTo>
                    <a:cubicBezTo>
                      <a:pt x="33" y="71"/>
                      <a:pt x="33" y="72"/>
                      <a:pt x="33" y="73"/>
                    </a:cubicBezTo>
                    <a:cubicBezTo>
                      <a:pt x="35" y="72"/>
                      <a:pt x="36" y="72"/>
                      <a:pt x="36" y="71"/>
                    </a:cubicBezTo>
                    <a:cubicBezTo>
                      <a:pt x="52" y="54"/>
                      <a:pt x="67" y="37"/>
                      <a:pt x="83" y="19"/>
                    </a:cubicBezTo>
                    <a:cubicBezTo>
                      <a:pt x="84" y="18"/>
                      <a:pt x="85" y="16"/>
                      <a:pt x="86" y="14"/>
                    </a:cubicBezTo>
                    <a:cubicBezTo>
                      <a:pt x="88" y="12"/>
                      <a:pt x="87" y="10"/>
                      <a:pt x="84" y="9"/>
                    </a:cubicBezTo>
                    <a:cubicBezTo>
                      <a:pt x="81" y="8"/>
                      <a:pt x="79" y="8"/>
                      <a:pt x="76" y="8"/>
                    </a:cubicBezTo>
                    <a:cubicBezTo>
                      <a:pt x="76" y="5"/>
                      <a:pt x="76" y="3"/>
                      <a:pt x="76" y="1"/>
                    </a:cubicBezTo>
                    <a:cubicBezTo>
                      <a:pt x="79" y="0"/>
                      <a:pt x="114" y="0"/>
                      <a:pt x="122" y="1"/>
                    </a:cubicBezTo>
                    <a:cubicBezTo>
                      <a:pt x="122" y="3"/>
                      <a:pt x="122" y="5"/>
                      <a:pt x="122" y="8"/>
                    </a:cubicBezTo>
                    <a:cubicBezTo>
                      <a:pt x="121" y="8"/>
                      <a:pt x="120" y="8"/>
                      <a:pt x="118" y="8"/>
                    </a:cubicBezTo>
                    <a:cubicBezTo>
                      <a:pt x="111" y="9"/>
                      <a:pt x="104" y="12"/>
                      <a:pt x="99" y="18"/>
                    </a:cubicBezTo>
                    <a:cubicBezTo>
                      <a:pt x="92" y="25"/>
                      <a:pt x="85" y="33"/>
                      <a:pt x="77" y="41"/>
                    </a:cubicBezTo>
                    <a:cubicBezTo>
                      <a:pt x="72" y="46"/>
                      <a:pt x="67" y="52"/>
                      <a:pt x="62" y="57"/>
                    </a:cubicBezTo>
                    <a:cubicBezTo>
                      <a:pt x="63" y="58"/>
                      <a:pt x="64" y="59"/>
                      <a:pt x="64" y="61"/>
                    </a:cubicBezTo>
                    <a:cubicBezTo>
                      <a:pt x="77" y="78"/>
                      <a:pt x="90" y="95"/>
                      <a:pt x="102" y="113"/>
                    </a:cubicBezTo>
                    <a:cubicBezTo>
                      <a:pt x="104" y="115"/>
                      <a:pt x="106" y="118"/>
                      <a:pt x="108" y="120"/>
                    </a:cubicBezTo>
                    <a:cubicBezTo>
                      <a:pt x="112" y="124"/>
                      <a:pt x="117" y="127"/>
                      <a:pt x="123" y="127"/>
                    </a:cubicBezTo>
                    <a:cubicBezTo>
                      <a:pt x="124" y="128"/>
                      <a:pt x="125" y="128"/>
                      <a:pt x="127" y="128"/>
                    </a:cubicBezTo>
                    <a:cubicBezTo>
                      <a:pt x="127" y="130"/>
                      <a:pt x="127" y="133"/>
                      <a:pt x="127" y="135"/>
                    </a:cubicBezTo>
                    <a:cubicBezTo>
                      <a:pt x="109" y="135"/>
                      <a:pt x="91" y="135"/>
                      <a:pt x="73" y="135"/>
                    </a:cubicBezTo>
                    <a:cubicBezTo>
                      <a:pt x="73" y="133"/>
                      <a:pt x="73" y="131"/>
                      <a:pt x="73" y="128"/>
                    </a:cubicBezTo>
                    <a:cubicBezTo>
                      <a:pt x="75" y="128"/>
                      <a:pt x="78" y="128"/>
                      <a:pt x="80" y="127"/>
                    </a:cubicBezTo>
                    <a:cubicBezTo>
                      <a:pt x="85" y="127"/>
                      <a:pt x="86" y="125"/>
                      <a:pt x="84" y="120"/>
                    </a:cubicBezTo>
                    <a:cubicBezTo>
                      <a:pt x="84" y="118"/>
                      <a:pt x="83" y="117"/>
                      <a:pt x="82" y="115"/>
                    </a:cubicBezTo>
                    <a:cubicBezTo>
                      <a:pt x="72" y="101"/>
                      <a:pt x="61" y="86"/>
                      <a:pt x="51" y="72"/>
                    </a:cubicBezTo>
                    <a:cubicBezTo>
                      <a:pt x="51" y="71"/>
                      <a:pt x="50" y="71"/>
                      <a:pt x="50" y="7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0" name="Freeform 19"/>
              <p:cNvSpPr/>
              <p:nvPr/>
            </p:nvSpPr>
            <p:spPr bwMode="auto">
              <a:xfrm>
                <a:off x="7278607" y="3887973"/>
                <a:ext cx="358826" cy="384457"/>
              </a:xfrm>
              <a:custGeom>
                <a:avLst/>
                <a:gdLst>
                  <a:gd name="T0" fmla="*/ 28 w 126"/>
                  <a:gd name="T1" fmla="*/ 16 h 135"/>
                  <a:gd name="T2" fmla="*/ 28 w 126"/>
                  <a:gd name="T3" fmla="*/ 20 h 135"/>
                  <a:gd name="T4" fmla="*/ 28 w 126"/>
                  <a:gd name="T5" fmla="*/ 109 h 135"/>
                  <a:gd name="T6" fmla="*/ 28 w 126"/>
                  <a:gd name="T7" fmla="*/ 119 h 135"/>
                  <a:gd name="T8" fmla="*/ 37 w 126"/>
                  <a:gd name="T9" fmla="*/ 127 h 135"/>
                  <a:gd name="T10" fmla="*/ 44 w 126"/>
                  <a:gd name="T11" fmla="*/ 128 h 135"/>
                  <a:gd name="T12" fmla="*/ 44 w 126"/>
                  <a:gd name="T13" fmla="*/ 135 h 135"/>
                  <a:gd name="T14" fmla="*/ 0 w 126"/>
                  <a:gd name="T15" fmla="*/ 135 h 135"/>
                  <a:gd name="T16" fmla="*/ 0 w 126"/>
                  <a:gd name="T17" fmla="*/ 128 h 135"/>
                  <a:gd name="T18" fmla="*/ 8 w 126"/>
                  <a:gd name="T19" fmla="*/ 127 h 135"/>
                  <a:gd name="T20" fmla="*/ 16 w 126"/>
                  <a:gd name="T21" fmla="*/ 120 h 135"/>
                  <a:gd name="T22" fmla="*/ 16 w 126"/>
                  <a:gd name="T23" fmla="*/ 113 h 135"/>
                  <a:gd name="T24" fmla="*/ 16 w 126"/>
                  <a:gd name="T25" fmla="*/ 19 h 135"/>
                  <a:gd name="T26" fmla="*/ 16 w 126"/>
                  <a:gd name="T27" fmla="*/ 15 h 135"/>
                  <a:gd name="T28" fmla="*/ 9 w 126"/>
                  <a:gd name="T29" fmla="*/ 9 h 135"/>
                  <a:gd name="T30" fmla="*/ 5 w 126"/>
                  <a:gd name="T31" fmla="*/ 8 h 135"/>
                  <a:gd name="T32" fmla="*/ 1 w 126"/>
                  <a:gd name="T33" fmla="*/ 8 h 135"/>
                  <a:gd name="T34" fmla="*/ 1 w 126"/>
                  <a:gd name="T35" fmla="*/ 1 h 135"/>
                  <a:gd name="T36" fmla="*/ 40 w 126"/>
                  <a:gd name="T37" fmla="*/ 1 h 135"/>
                  <a:gd name="T38" fmla="*/ 98 w 126"/>
                  <a:gd name="T39" fmla="*/ 100 h 135"/>
                  <a:gd name="T40" fmla="*/ 99 w 126"/>
                  <a:gd name="T41" fmla="*/ 100 h 135"/>
                  <a:gd name="T42" fmla="*/ 99 w 126"/>
                  <a:gd name="T43" fmla="*/ 96 h 135"/>
                  <a:gd name="T44" fmla="*/ 99 w 126"/>
                  <a:gd name="T45" fmla="*/ 24 h 135"/>
                  <a:gd name="T46" fmla="*/ 98 w 126"/>
                  <a:gd name="T47" fmla="*/ 16 h 135"/>
                  <a:gd name="T48" fmla="*/ 90 w 126"/>
                  <a:gd name="T49" fmla="*/ 9 h 135"/>
                  <a:gd name="T50" fmla="*/ 83 w 126"/>
                  <a:gd name="T51" fmla="*/ 8 h 135"/>
                  <a:gd name="T52" fmla="*/ 83 w 126"/>
                  <a:gd name="T53" fmla="*/ 1 h 135"/>
                  <a:gd name="T54" fmla="*/ 126 w 126"/>
                  <a:gd name="T55" fmla="*/ 1 h 135"/>
                  <a:gd name="T56" fmla="*/ 126 w 126"/>
                  <a:gd name="T57" fmla="*/ 8 h 135"/>
                  <a:gd name="T58" fmla="*/ 119 w 126"/>
                  <a:gd name="T59" fmla="*/ 9 h 135"/>
                  <a:gd name="T60" fmla="*/ 111 w 126"/>
                  <a:gd name="T61" fmla="*/ 16 h 135"/>
                  <a:gd name="T62" fmla="*/ 110 w 126"/>
                  <a:gd name="T63" fmla="*/ 27 h 135"/>
                  <a:gd name="T64" fmla="*/ 110 w 126"/>
                  <a:gd name="T65" fmla="*/ 129 h 135"/>
                  <a:gd name="T66" fmla="*/ 110 w 126"/>
                  <a:gd name="T67" fmla="*/ 135 h 135"/>
                  <a:gd name="T68" fmla="*/ 99 w 126"/>
                  <a:gd name="T69" fmla="*/ 135 h 135"/>
                  <a:gd name="T70" fmla="*/ 29 w 126"/>
                  <a:gd name="T71" fmla="*/ 15 h 135"/>
                  <a:gd name="T72" fmla="*/ 28 w 126"/>
                  <a:gd name="T73"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35">
                    <a:moveTo>
                      <a:pt x="28" y="16"/>
                    </a:moveTo>
                    <a:cubicBezTo>
                      <a:pt x="28" y="17"/>
                      <a:pt x="28" y="19"/>
                      <a:pt x="28" y="20"/>
                    </a:cubicBezTo>
                    <a:cubicBezTo>
                      <a:pt x="28" y="50"/>
                      <a:pt x="28" y="79"/>
                      <a:pt x="28" y="109"/>
                    </a:cubicBezTo>
                    <a:cubicBezTo>
                      <a:pt x="28" y="112"/>
                      <a:pt x="28" y="115"/>
                      <a:pt x="28" y="119"/>
                    </a:cubicBezTo>
                    <a:cubicBezTo>
                      <a:pt x="29" y="124"/>
                      <a:pt x="31" y="126"/>
                      <a:pt x="37" y="127"/>
                    </a:cubicBezTo>
                    <a:cubicBezTo>
                      <a:pt x="39" y="127"/>
                      <a:pt x="41" y="128"/>
                      <a:pt x="44" y="128"/>
                    </a:cubicBezTo>
                    <a:cubicBezTo>
                      <a:pt x="44" y="130"/>
                      <a:pt x="44" y="133"/>
                      <a:pt x="44" y="135"/>
                    </a:cubicBezTo>
                    <a:cubicBezTo>
                      <a:pt x="29" y="135"/>
                      <a:pt x="15" y="135"/>
                      <a:pt x="0" y="135"/>
                    </a:cubicBezTo>
                    <a:cubicBezTo>
                      <a:pt x="0" y="133"/>
                      <a:pt x="0" y="131"/>
                      <a:pt x="0" y="128"/>
                    </a:cubicBezTo>
                    <a:cubicBezTo>
                      <a:pt x="3" y="128"/>
                      <a:pt x="5" y="127"/>
                      <a:pt x="8" y="127"/>
                    </a:cubicBezTo>
                    <a:cubicBezTo>
                      <a:pt x="12" y="127"/>
                      <a:pt x="15" y="124"/>
                      <a:pt x="16" y="120"/>
                    </a:cubicBezTo>
                    <a:cubicBezTo>
                      <a:pt x="16" y="118"/>
                      <a:pt x="16" y="115"/>
                      <a:pt x="16" y="113"/>
                    </a:cubicBezTo>
                    <a:cubicBezTo>
                      <a:pt x="16" y="82"/>
                      <a:pt x="16" y="50"/>
                      <a:pt x="16" y="19"/>
                    </a:cubicBezTo>
                    <a:cubicBezTo>
                      <a:pt x="16" y="18"/>
                      <a:pt x="16" y="17"/>
                      <a:pt x="16" y="15"/>
                    </a:cubicBezTo>
                    <a:cubicBezTo>
                      <a:pt x="16" y="11"/>
                      <a:pt x="14" y="9"/>
                      <a:pt x="9" y="9"/>
                    </a:cubicBezTo>
                    <a:cubicBezTo>
                      <a:pt x="8" y="8"/>
                      <a:pt x="7" y="8"/>
                      <a:pt x="5" y="8"/>
                    </a:cubicBezTo>
                    <a:cubicBezTo>
                      <a:pt x="4" y="8"/>
                      <a:pt x="2" y="8"/>
                      <a:pt x="1" y="8"/>
                    </a:cubicBezTo>
                    <a:cubicBezTo>
                      <a:pt x="1" y="5"/>
                      <a:pt x="1" y="3"/>
                      <a:pt x="1" y="1"/>
                    </a:cubicBezTo>
                    <a:cubicBezTo>
                      <a:pt x="14" y="1"/>
                      <a:pt x="27" y="1"/>
                      <a:pt x="40" y="1"/>
                    </a:cubicBezTo>
                    <a:cubicBezTo>
                      <a:pt x="59" y="34"/>
                      <a:pt x="79" y="67"/>
                      <a:pt x="98" y="100"/>
                    </a:cubicBezTo>
                    <a:cubicBezTo>
                      <a:pt x="98" y="100"/>
                      <a:pt x="99" y="100"/>
                      <a:pt x="99" y="100"/>
                    </a:cubicBezTo>
                    <a:cubicBezTo>
                      <a:pt x="99" y="99"/>
                      <a:pt x="99" y="97"/>
                      <a:pt x="99" y="96"/>
                    </a:cubicBezTo>
                    <a:cubicBezTo>
                      <a:pt x="99" y="72"/>
                      <a:pt x="99" y="48"/>
                      <a:pt x="99" y="24"/>
                    </a:cubicBezTo>
                    <a:cubicBezTo>
                      <a:pt x="99" y="21"/>
                      <a:pt x="99" y="19"/>
                      <a:pt x="98" y="16"/>
                    </a:cubicBezTo>
                    <a:cubicBezTo>
                      <a:pt x="97" y="12"/>
                      <a:pt x="94" y="9"/>
                      <a:pt x="90" y="9"/>
                    </a:cubicBezTo>
                    <a:cubicBezTo>
                      <a:pt x="88" y="8"/>
                      <a:pt x="86" y="8"/>
                      <a:pt x="83" y="8"/>
                    </a:cubicBezTo>
                    <a:cubicBezTo>
                      <a:pt x="83" y="5"/>
                      <a:pt x="83" y="3"/>
                      <a:pt x="83" y="1"/>
                    </a:cubicBezTo>
                    <a:cubicBezTo>
                      <a:pt x="87" y="0"/>
                      <a:pt x="115" y="0"/>
                      <a:pt x="126" y="1"/>
                    </a:cubicBezTo>
                    <a:cubicBezTo>
                      <a:pt x="126" y="3"/>
                      <a:pt x="126" y="5"/>
                      <a:pt x="126" y="8"/>
                    </a:cubicBezTo>
                    <a:cubicBezTo>
                      <a:pt x="124" y="8"/>
                      <a:pt x="122" y="8"/>
                      <a:pt x="119" y="9"/>
                    </a:cubicBezTo>
                    <a:cubicBezTo>
                      <a:pt x="115" y="9"/>
                      <a:pt x="112" y="12"/>
                      <a:pt x="111" y="16"/>
                    </a:cubicBezTo>
                    <a:cubicBezTo>
                      <a:pt x="111" y="20"/>
                      <a:pt x="110" y="23"/>
                      <a:pt x="110" y="27"/>
                    </a:cubicBezTo>
                    <a:cubicBezTo>
                      <a:pt x="110" y="61"/>
                      <a:pt x="110" y="95"/>
                      <a:pt x="110" y="129"/>
                    </a:cubicBezTo>
                    <a:cubicBezTo>
                      <a:pt x="110" y="131"/>
                      <a:pt x="110" y="133"/>
                      <a:pt x="110" y="135"/>
                    </a:cubicBezTo>
                    <a:cubicBezTo>
                      <a:pt x="106" y="135"/>
                      <a:pt x="103" y="135"/>
                      <a:pt x="99" y="135"/>
                    </a:cubicBezTo>
                    <a:cubicBezTo>
                      <a:pt x="76" y="95"/>
                      <a:pt x="52" y="55"/>
                      <a:pt x="29" y="15"/>
                    </a:cubicBezTo>
                    <a:cubicBezTo>
                      <a:pt x="28" y="15"/>
                      <a:pt x="28" y="15"/>
                      <a:pt x="28" y="1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2" name="Freeform 20"/>
              <p:cNvSpPr/>
              <p:nvPr/>
            </p:nvSpPr>
            <p:spPr bwMode="auto">
              <a:xfrm>
                <a:off x="8233341" y="3887973"/>
                <a:ext cx="352419" cy="384457"/>
              </a:xfrm>
              <a:custGeom>
                <a:avLst/>
                <a:gdLst>
                  <a:gd name="T0" fmla="*/ 0 w 124"/>
                  <a:gd name="T1" fmla="*/ 8 h 135"/>
                  <a:gd name="T2" fmla="*/ 0 w 124"/>
                  <a:gd name="T3" fmla="*/ 1 h 135"/>
                  <a:gd name="T4" fmla="*/ 105 w 124"/>
                  <a:gd name="T5" fmla="*/ 1 h 135"/>
                  <a:gd name="T6" fmla="*/ 117 w 124"/>
                  <a:gd name="T7" fmla="*/ 35 h 135"/>
                  <a:gd name="T8" fmla="*/ 110 w 124"/>
                  <a:gd name="T9" fmla="*/ 39 h 135"/>
                  <a:gd name="T10" fmla="*/ 107 w 124"/>
                  <a:gd name="T11" fmla="*/ 33 h 135"/>
                  <a:gd name="T12" fmla="*/ 78 w 124"/>
                  <a:gd name="T13" fmla="*/ 11 h 135"/>
                  <a:gd name="T14" fmla="*/ 34 w 124"/>
                  <a:gd name="T15" fmla="*/ 11 h 135"/>
                  <a:gd name="T16" fmla="*/ 34 w 124"/>
                  <a:gd name="T17" fmla="*/ 61 h 135"/>
                  <a:gd name="T18" fmla="*/ 55 w 124"/>
                  <a:gd name="T19" fmla="*/ 60 h 135"/>
                  <a:gd name="T20" fmla="*/ 69 w 124"/>
                  <a:gd name="T21" fmla="*/ 45 h 135"/>
                  <a:gd name="T22" fmla="*/ 70 w 124"/>
                  <a:gd name="T23" fmla="*/ 36 h 135"/>
                  <a:gd name="T24" fmla="*/ 78 w 124"/>
                  <a:gd name="T25" fmla="*/ 36 h 135"/>
                  <a:gd name="T26" fmla="*/ 78 w 124"/>
                  <a:gd name="T27" fmla="*/ 95 h 135"/>
                  <a:gd name="T28" fmla="*/ 74 w 124"/>
                  <a:gd name="T29" fmla="*/ 95 h 135"/>
                  <a:gd name="T30" fmla="*/ 70 w 124"/>
                  <a:gd name="T31" fmla="*/ 95 h 135"/>
                  <a:gd name="T32" fmla="*/ 70 w 124"/>
                  <a:gd name="T33" fmla="*/ 88 h 135"/>
                  <a:gd name="T34" fmla="*/ 68 w 124"/>
                  <a:gd name="T35" fmla="*/ 81 h 135"/>
                  <a:gd name="T36" fmla="*/ 58 w 124"/>
                  <a:gd name="T37" fmla="*/ 71 h 135"/>
                  <a:gd name="T38" fmla="*/ 34 w 124"/>
                  <a:gd name="T39" fmla="*/ 70 h 135"/>
                  <a:gd name="T40" fmla="*/ 33 w 124"/>
                  <a:gd name="T41" fmla="*/ 74 h 135"/>
                  <a:gd name="T42" fmla="*/ 33 w 124"/>
                  <a:gd name="T43" fmla="*/ 115 h 135"/>
                  <a:gd name="T44" fmla="*/ 43 w 124"/>
                  <a:gd name="T45" fmla="*/ 125 h 135"/>
                  <a:gd name="T46" fmla="*/ 69 w 124"/>
                  <a:gd name="T47" fmla="*/ 125 h 135"/>
                  <a:gd name="T48" fmla="*/ 112 w 124"/>
                  <a:gd name="T49" fmla="*/ 97 h 135"/>
                  <a:gd name="T50" fmla="*/ 115 w 124"/>
                  <a:gd name="T51" fmla="*/ 90 h 135"/>
                  <a:gd name="T52" fmla="*/ 124 w 124"/>
                  <a:gd name="T53" fmla="*/ 93 h 135"/>
                  <a:gd name="T54" fmla="*/ 109 w 124"/>
                  <a:gd name="T55" fmla="*/ 135 h 135"/>
                  <a:gd name="T56" fmla="*/ 0 w 124"/>
                  <a:gd name="T57" fmla="*/ 135 h 135"/>
                  <a:gd name="T58" fmla="*/ 0 w 124"/>
                  <a:gd name="T59" fmla="*/ 128 h 135"/>
                  <a:gd name="T60" fmla="*/ 8 w 124"/>
                  <a:gd name="T61" fmla="*/ 127 h 135"/>
                  <a:gd name="T62" fmla="*/ 15 w 124"/>
                  <a:gd name="T63" fmla="*/ 120 h 135"/>
                  <a:gd name="T64" fmla="*/ 16 w 124"/>
                  <a:gd name="T65" fmla="*/ 113 h 135"/>
                  <a:gd name="T66" fmla="*/ 16 w 124"/>
                  <a:gd name="T67" fmla="*/ 21 h 135"/>
                  <a:gd name="T68" fmla="*/ 16 w 124"/>
                  <a:gd name="T69" fmla="*/ 16 h 135"/>
                  <a:gd name="T70" fmla="*/ 8 w 124"/>
                  <a:gd name="T71" fmla="*/ 9 h 135"/>
                  <a:gd name="T72" fmla="*/ 4 w 124"/>
                  <a:gd name="T73" fmla="*/ 8 h 135"/>
                  <a:gd name="T74" fmla="*/ 0 w 124"/>
                  <a:gd name="T75" fmla="*/ 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35">
                    <a:moveTo>
                      <a:pt x="0" y="8"/>
                    </a:moveTo>
                    <a:cubicBezTo>
                      <a:pt x="0" y="5"/>
                      <a:pt x="0" y="3"/>
                      <a:pt x="0" y="1"/>
                    </a:cubicBezTo>
                    <a:cubicBezTo>
                      <a:pt x="3" y="0"/>
                      <a:pt x="98" y="0"/>
                      <a:pt x="105" y="1"/>
                    </a:cubicBezTo>
                    <a:cubicBezTo>
                      <a:pt x="109" y="12"/>
                      <a:pt x="113" y="24"/>
                      <a:pt x="117" y="35"/>
                    </a:cubicBezTo>
                    <a:cubicBezTo>
                      <a:pt x="115" y="37"/>
                      <a:pt x="112" y="38"/>
                      <a:pt x="110" y="39"/>
                    </a:cubicBezTo>
                    <a:cubicBezTo>
                      <a:pt x="109" y="36"/>
                      <a:pt x="108" y="35"/>
                      <a:pt x="107" y="33"/>
                    </a:cubicBezTo>
                    <a:cubicBezTo>
                      <a:pt x="101" y="20"/>
                      <a:pt x="92" y="13"/>
                      <a:pt x="78" y="11"/>
                    </a:cubicBezTo>
                    <a:cubicBezTo>
                      <a:pt x="63" y="10"/>
                      <a:pt x="48" y="11"/>
                      <a:pt x="34" y="11"/>
                    </a:cubicBezTo>
                    <a:cubicBezTo>
                      <a:pt x="33" y="15"/>
                      <a:pt x="33" y="55"/>
                      <a:pt x="34" y="61"/>
                    </a:cubicBezTo>
                    <a:cubicBezTo>
                      <a:pt x="41" y="61"/>
                      <a:pt x="48" y="61"/>
                      <a:pt x="55" y="60"/>
                    </a:cubicBezTo>
                    <a:cubicBezTo>
                      <a:pt x="64" y="59"/>
                      <a:pt x="68" y="54"/>
                      <a:pt x="69" y="45"/>
                    </a:cubicBezTo>
                    <a:cubicBezTo>
                      <a:pt x="70" y="42"/>
                      <a:pt x="70" y="39"/>
                      <a:pt x="70" y="36"/>
                    </a:cubicBezTo>
                    <a:cubicBezTo>
                      <a:pt x="73" y="36"/>
                      <a:pt x="75" y="36"/>
                      <a:pt x="78" y="36"/>
                    </a:cubicBezTo>
                    <a:cubicBezTo>
                      <a:pt x="78" y="56"/>
                      <a:pt x="78" y="75"/>
                      <a:pt x="78" y="95"/>
                    </a:cubicBezTo>
                    <a:cubicBezTo>
                      <a:pt x="77" y="95"/>
                      <a:pt x="76" y="95"/>
                      <a:pt x="74" y="95"/>
                    </a:cubicBezTo>
                    <a:cubicBezTo>
                      <a:pt x="73" y="95"/>
                      <a:pt x="72" y="95"/>
                      <a:pt x="70" y="95"/>
                    </a:cubicBezTo>
                    <a:cubicBezTo>
                      <a:pt x="70" y="93"/>
                      <a:pt x="70" y="90"/>
                      <a:pt x="70" y="88"/>
                    </a:cubicBezTo>
                    <a:cubicBezTo>
                      <a:pt x="69" y="86"/>
                      <a:pt x="69" y="83"/>
                      <a:pt x="68" y="81"/>
                    </a:cubicBezTo>
                    <a:cubicBezTo>
                      <a:pt x="67" y="75"/>
                      <a:pt x="64" y="72"/>
                      <a:pt x="58" y="71"/>
                    </a:cubicBezTo>
                    <a:cubicBezTo>
                      <a:pt x="50" y="69"/>
                      <a:pt x="42" y="70"/>
                      <a:pt x="34" y="70"/>
                    </a:cubicBezTo>
                    <a:cubicBezTo>
                      <a:pt x="33" y="72"/>
                      <a:pt x="33" y="73"/>
                      <a:pt x="33" y="74"/>
                    </a:cubicBezTo>
                    <a:cubicBezTo>
                      <a:pt x="33" y="88"/>
                      <a:pt x="33" y="102"/>
                      <a:pt x="33" y="115"/>
                    </a:cubicBezTo>
                    <a:cubicBezTo>
                      <a:pt x="33" y="124"/>
                      <a:pt x="34" y="125"/>
                      <a:pt x="43" y="125"/>
                    </a:cubicBezTo>
                    <a:cubicBezTo>
                      <a:pt x="52" y="125"/>
                      <a:pt x="60" y="125"/>
                      <a:pt x="69" y="125"/>
                    </a:cubicBezTo>
                    <a:cubicBezTo>
                      <a:pt x="89" y="125"/>
                      <a:pt x="104" y="115"/>
                      <a:pt x="112" y="97"/>
                    </a:cubicBezTo>
                    <a:cubicBezTo>
                      <a:pt x="113" y="95"/>
                      <a:pt x="114" y="93"/>
                      <a:pt x="115" y="90"/>
                    </a:cubicBezTo>
                    <a:cubicBezTo>
                      <a:pt x="118" y="91"/>
                      <a:pt x="121" y="92"/>
                      <a:pt x="124" y="93"/>
                    </a:cubicBezTo>
                    <a:cubicBezTo>
                      <a:pt x="119" y="108"/>
                      <a:pt x="114" y="121"/>
                      <a:pt x="109" y="135"/>
                    </a:cubicBezTo>
                    <a:cubicBezTo>
                      <a:pt x="73" y="135"/>
                      <a:pt x="37" y="135"/>
                      <a:pt x="0" y="135"/>
                    </a:cubicBezTo>
                    <a:cubicBezTo>
                      <a:pt x="0" y="133"/>
                      <a:pt x="0" y="131"/>
                      <a:pt x="0" y="128"/>
                    </a:cubicBezTo>
                    <a:cubicBezTo>
                      <a:pt x="3" y="128"/>
                      <a:pt x="6" y="128"/>
                      <a:pt x="8" y="127"/>
                    </a:cubicBezTo>
                    <a:cubicBezTo>
                      <a:pt x="13" y="126"/>
                      <a:pt x="15" y="125"/>
                      <a:pt x="15" y="120"/>
                    </a:cubicBezTo>
                    <a:cubicBezTo>
                      <a:pt x="16" y="118"/>
                      <a:pt x="16" y="115"/>
                      <a:pt x="16" y="113"/>
                    </a:cubicBezTo>
                    <a:cubicBezTo>
                      <a:pt x="16" y="82"/>
                      <a:pt x="16" y="52"/>
                      <a:pt x="16" y="21"/>
                    </a:cubicBezTo>
                    <a:cubicBezTo>
                      <a:pt x="16" y="20"/>
                      <a:pt x="16" y="18"/>
                      <a:pt x="16" y="16"/>
                    </a:cubicBezTo>
                    <a:cubicBezTo>
                      <a:pt x="15" y="11"/>
                      <a:pt x="13" y="9"/>
                      <a:pt x="8" y="9"/>
                    </a:cubicBezTo>
                    <a:cubicBezTo>
                      <a:pt x="7" y="9"/>
                      <a:pt x="6" y="8"/>
                      <a:pt x="4" y="8"/>
                    </a:cubicBezTo>
                    <a:cubicBezTo>
                      <a:pt x="3" y="8"/>
                      <a:pt x="2" y="8"/>
                      <a:pt x="0" y="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3" name="Freeform 21"/>
              <p:cNvSpPr/>
              <p:nvPr/>
            </p:nvSpPr>
            <p:spPr bwMode="auto">
              <a:xfrm>
                <a:off x="4949441" y="3891177"/>
                <a:ext cx="352419" cy="381253"/>
              </a:xfrm>
              <a:custGeom>
                <a:avLst/>
                <a:gdLst>
                  <a:gd name="T0" fmla="*/ 33 w 123"/>
                  <a:gd name="T1" fmla="*/ 60 h 134"/>
                  <a:gd name="T2" fmla="*/ 55 w 123"/>
                  <a:gd name="T3" fmla="*/ 59 h 134"/>
                  <a:gd name="T4" fmla="*/ 68 w 123"/>
                  <a:gd name="T5" fmla="*/ 45 h 134"/>
                  <a:gd name="T6" fmla="*/ 70 w 123"/>
                  <a:gd name="T7" fmla="*/ 35 h 134"/>
                  <a:gd name="T8" fmla="*/ 77 w 123"/>
                  <a:gd name="T9" fmla="*/ 35 h 134"/>
                  <a:gd name="T10" fmla="*/ 77 w 123"/>
                  <a:gd name="T11" fmla="*/ 94 h 134"/>
                  <a:gd name="T12" fmla="*/ 75 w 123"/>
                  <a:gd name="T13" fmla="*/ 94 h 134"/>
                  <a:gd name="T14" fmla="*/ 70 w 123"/>
                  <a:gd name="T15" fmla="*/ 94 h 134"/>
                  <a:gd name="T16" fmla="*/ 69 w 123"/>
                  <a:gd name="T17" fmla="*/ 83 h 134"/>
                  <a:gd name="T18" fmla="*/ 54 w 123"/>
                  <a:gd name="T19" fmla="*/ 69 h 134"/>
                  <a:gd name="T20" fmla="*/ 33 w 123"/>
                  <a:gd name="T21" fmla="*/ 69 h 134"/>
                  <a:gd name="T22" fmla="*/ 33 w 123"/>
                  <a:gd name="T23" fmla="*/ 73 h 134"/>
                  <a:gd name="T24" fmla="*/ 33 w 123"/>
                  <a:gd name="T25" fmla="*/ 114 h 134"/>
                  <a:gd name="T26" fmla="*/ 43 w 123"/>
                  <a:gd name="T27" fmla="*/ 124 h 134"/>
                  <a:gd name="T28" fmla="*/ 68 w 123"/>
                  <a:gd name="T29" fmla="*/ 124 h 134"/>
                  <a:gd name="T30" fmla="*/ 112 w 123"/>
                  <a:gd name="T31" fmla="*/ 96 h 134"/>
                  <a:gd name="T32" fmla="*/ 115 w 123"/>
                  <a:gd name="T33" fmla="*/ 90 h 134"/>
                  <a:gd name="T34" fmla="*/ 115 w 123"/>
                  <a:gd name="T35" fmla="*/ 90 h 134"/>
                  <a:gd name="T36" fmla="*/ 123 w 123"/>
                  <a:gd name="T37" fmla="*/ 92 h 134"/>
                  <a:gd name="T38" fmla="*/ 109 w 123"/>
                  <a:gd name="T39" fmla="*/ 134 h 134"/>
                  <a:gd name="T40" fmla="*/ 0 w 123"/>
                  <a:gd name="T41" fmla="*/ 134 h 134"/>
                  <a:gd name="T42" fmla="*/ 0 w 123"/>
                  <a:gd name="T43" fmla="*/ 127 h 134"/>
                  <a:gd name="T44" fmla="*/ 8 w 123"/>
                  <a:gd name="T45" fmla="*/ 126 h 134"/>
                  <a:gd name="T46" fmla="*/ 15 w 123"/>
                  <a:gd name="T47" fmla="*/ 120 h 134"/>
                  <a:gd name="T48" fmla="*/ 16 w 123"/>
                  <a:gd name="T49" fmla="*/ 113 h 134"/>
                  <a:gd name="T50" fmla="*/ 16 w 123"/>
                  <a:gd name="T51" fmla="*/ 20 h 134"/>
                  <a:gd name="T52" fmla="*/ 5 w 123"/>
                  <a:gd name="T53" fmla="*/ 7 h 134"/>
                  <a:gd name="T54" fmla="*/ 0 w 123"/>
                  <a:gd name="T55" fmla="*/ 7 h 134"/>
                  <a:gd name="T56" fmla="*/ 0 w 123"/>
                  <a:gd name="T57" fmla="*/ 0 h 134"/>
                  <a:gd name="T58" fmla="*/ 105 w 123"/>
                  <a:gd name="T59" fmla="*/ 0 h 134"/>
                  <a:gd name="T60" fmla="*/ 117 w 123"/>
                  <a:gd name="T61" fmla="*/ 35 h 134"/>
                  <a:gd name="T62" fmla="*/ 109 w 123"/>
                  <a:gd name="T63" fmla="*/ 38 h 134"/>
                  <a:gd name="T64" fmla="*/ 107 w 123"/>
                  <a:gd name="T65" fmla="*/ 34 h 134"/>
                  <a:gd name="T66" fmla="*/ 105 w 123"/>
                  <a:gd name="T67" fmla="*/ 29 h 134"/>
                  <a:gd name="T68" fmla="*/ 78 w 123"/>
                  <a:gd name="T69" fmla="*/ 11 h 134"/>
                  <a:gd name="T70" fmla="*/ 42 w 123"/>
                  <a:gd name="T71" fmla="*/ 10 h 134"/>
                  <a:gd name="T72" fmla="*/ 33 w 123"/>
                  <a:gd name="T73" fmla="*/ 10 h 134"/>
                  <a:gd name="T74" fmla="*/ 33 w 123"/>
                  <a:gd name="T75" fmla="*/ 6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4">
                    <a:moveTo>
                      <a:pt x="33" y="60"/>
                    </a:moveTo>
                    <a:cubicBezTo>
                      <a:pt x="41" y="60"/>
                      <a:pt x="48" y="61"/>
                      <a:pt x="55" y="59"/>
                    </a:cubicBezTo>
                    <a:cubicBezTo>
                      <a:pt x="63" y="57"/>
                      <a:pt x="67" y="53"/>
                      <a:pt x="68" y="45"/>
                    </a:cubicBezTo>
                    <a:cubicBezTo>
                      <a:pt x="69" y="42"/>
                      <a:pt x="69" y="39"/>
                      <a:pt x="70" y="35"/>
                    </a:cubicBezTo>
                    <a:cubicBezTo>
                      <a:pt x="72" y="35"/>
                      <a:pt x="75" y="35"/>
                      <a:pt x="77" y="35"/>
                    </a:cubicBezTo>
                    <a:cubicBezTo>
                      <a:pt x="77" y="55"/>
                      <a:pt x="77" y="74"/>
                      <a:pt x="77" y="94"/>
                    </a:cubicBezTo>
                    <a:cubicBezTo>
                      <a:pt x="76" y="94"/>
                      <a:pt x="75" y="94"/>
                      <a:pt x="75" y="94"/>
                    </a:cubicBezTo>
                    <a:cubicBezTo>
                      <a:pt x="73" y="94"/>
                      <a:pt x="71" y="94"/>
                      <a:pt x="70" y="94"/>
                    </a:cubicBezTo>
                    <a:cubicBezTo>
                      <a:pt x="69" y="90"/>
                      <a:pt x="69" y="86"/>
                      <a:pt x="69" y="83"/>
                    </a:cubicBezTo>
                    <a:cubicBezTo>
                      <a:pt x="67" y="74"/>
                      <a:pt x="63" y="70"/>
                      <a:pt x="54" y="69"/>
                    </a:cubicBezTo>
                    <a:cubicBezTo>
                      <a:pt x="47" y="69"/>
                      <a:pt x="40" y="69"/>
                      <a:pt x="33" y="69"/>
                    </a:cubicBezTo>
                    <a:cubicBezTo>
                      <a:pt x="33" y="71"/>
                      <a:pt x="33" y="72"/>
                      <a:pt x="33" y="73"/>
                    </a:cubicBezTo>
                    <a:cubicBezTo>
                      <a:pt x="33" y="87"/>
                      <a:pt x="33" y="101"/>
                      <a:pt x="33" y="114"/>
                    </a:cubicBezTo>
                    <a:cubicBezTo>
                      <a:pt x="33" y="123"/>
                      <a:pt x="34" y="124"/>
                      <a:pt x="43" y="124"/>
                    </a:cubicBezTo>
                    <a:cubicBezTo>
                      <a:pt x="51" y="124"/>
                      <a:pt x="60" y="124"/>
                      <a:pt x="68" y="124"/>
                    </a:cubicBezTo>
                    <a:cubicBezTo>
                      <a:pt x="89" y="124"/>
                      <a:pt x="103" y="114"/>
                      <a:pt x="112" y="96"/>
                    </a:cubicBezTo>
                    <a:cubicBezTo>
                      <a:pt x="113" y="94"/>
                      <a:pt x="114" y="92"/>
                      <a:pt x="115" y="90"/>
                    </a:cubicBezTo>
                    <a:cubicBezTo>
                      <a:pt x="115" y="90"/>
                      <a:pt x="115" y="90"/>
                      <a:pt x="115" y="90"/>
                    </a:cubicBezTo>
                    <a:cubicBezTo>
                      <a:pt x="118" y="90"/>
                      <a:pt x="120" y="91"/>
                      <a:pt x="123" y="92"/>
                    </a:cubicBezTo>
                    <a:cubicBezTo>
                      <a:pt x="118" y="107"/>
                      <a:pt x="113" y="120"/>
                      <a:pt x="109" y="134"/>
                    </a:cubicBezTo>
                    <a:cubicBezTo>
                      <a:pt x="72" y="134"/>
                      <a:pt x="36" y="134"/>
                      <a:pt x="0" y="134"/>
                    </a:cubicBezTo>
                    <a:cubicBezTo>
                      <a:pt x="0" y="132"/>
                      <a:pt x="0" y="130"/>
                      <a:pt x="0" y="127"/>
                    </a:cubicBezTo>
                    <a:cubicBezTo>
                      <a:pt x="2" y="127"/>
                      <a:pt x="5" y="126"/>
                      <a:pt x="8" y="126"/>
                    </a:cubicBezTo>
                    <a:cubicBezTo>
                      <a:pt x="12" y="126"/>
                      <a:pt x="14" y="124"/>
                      <a:pt x="15" y="120"/>
                    </a:cubicBezTo>
                    <a:cubicBezTo>
                      <a:pt x="15" y="118"/>
                      <a:pt x="16" y="115"/>
                      <a:pt x="16" y="113"/>
                    </a:cubicBezTo>
                    <a:cubicBezTo>
                      <a:pt x="16" y="82"/>
                      <a:pt x="16" y="51"/>
                      <a:pt x="16" y="20"/>
                    </a:cubicBezTo>
                    <a:cubicBezTo>
                      <a:pt x="16" y="10"/>
                      <a:pt x="14" y="8"/>
                      <a:pt x="5" y="7"/>
                    </a:cubicBezTo>
                    <a:cubicBezTo>
                      <a:pt x="3" y="7"/>
                      <a:pt x="1" y="7"/>
                      <a:pt x="0" y="7"/>
                    </a:cubicBezTo>
                    <a:cubicBezTo>
                      <a:pt x="0" y="4"/>
                      <a:pt x="0" y="2"/>
                      <a:pt x="0" y="0"/>
                    </a:cubicBezTo>
                    <a:cubicBezTo>
                      <a:pt x="34" y="0"/>
                      <a:pt x="69" y="0"/>
                      <a:pt x="105" y="0"/>
                    </a:cubicBezTo>
                    <a:cubicBezTo>
                      <a:pt x="109" y="11"/>
                      <a:pt x="112" y="22"/>
                      <a:pt x="117" y="35"/>
                    </a:cubicBezTo>
                    <a:cubicBezTo>
                      <a:pt x="114" y="36"/>
                      <a:pt x="112" y="37"/>
                      <a:pt x="109" y="38"/>
                    </a:cubicBezTo>
                    <a:cubicBezTo>
                      <a:pt x="108" y="36"/>
                      <a:pt x="108" y="35"/>
                      <a:pt x="107" y="34"/>
                    </a:cubicBezTo>
                    <a:cubicBezTo>
                      <a:pt x="107" y="32"/>
                      <a:pt x="106" y="31"/>
                      <a:pt x="105" y="29"/>
                    </a:cubicBezTo>
                    <a:cubicBezTo>
                      <a:pt x="100" y="18"/>
                      <a:pt x="90" y="11"/>
                      <a:pt x="78" y="11"/>
                    </a:cubicBezTo>
                    <a:cubicBezTo>
                      <a:pt x="66" y="10"/>
                      <a:pt x="54" y="10"/>
                      <a:pt x="42" y="10"/>
                    </a:cubicBezTo>
                    <a:cubicBezTo>
                      <a:pt x="39" y="10"/>
                      <a:pt x="36" y="10"/>
                      <a:pt x="33" y="10"/>
                    </a:cubicBezTo>
                    <a:cubicBezTo>
                      <a:pt x="33" y="26"/>
                      <a:pt x="33" y="43"/>
                      <a:pt x="33" y="6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4" name="Freeform 22"/>
              <p:cNvSpPr/>
              <p:nvPr/>
            </p:nvSpPr>
            <p:spPr bwMode="auto">
              <a:xfrm>
                <a:off x="5897767" y="3891177"/>
                <a:ext cx="358826" cy="381253"/>
              </a:xfrm>
              <a:custGeom>
                <a:avLst/>
                <a:gdLst>
                  <a:gd name="T0" fmla="*/ 43 w 126"/>
                  <a:gd name="T1" fmla="*/ 134 h 134"/>
                  <a:gd name="T2" fmla="*/ 0 w 126"/>
                  <a:gd name="T3" fmla="*/ 134 h 134"/>
                  <a:gd name="T4" fmla="*/ 0 w 126"/>
                  <a:gd name="T5" fmla="*/ 127 h 134"/>
                  <a:gd name="T6" fmla="*/ 7 w 126"/>
                  <a:gd name="T7" fmla="*/ 126 h 134"/>
                  <a:gd name="T8" fmla="*/ 16 w 126"/>
                  <a:gd name="T9" fmla="*/ 118 h 134"/>
                  <a:gd name="T10" fmla="*/ 16 w 126"/>
                  <a:gd name="T11" fmla="*/ 110 h 134"/>
                  <a:gd name="T12" fmla="*/ 16 w 126"/>
                  <a:gd name="T13" fmla="*/ 18 h 134"/>
                  <a:gd name="T14" fmla="*/ 5 w 126"/>
                  <a:gd name="T15" fmla="*/ 7 h 134"/>
                  <a:gd name="T16" fmla="*/ 0 w 126"/>
                  <a:gd name="T17" fmla="*/ 7 h 134"/>
                  <a:gd name="T18" fmla="*/ 0 w 126"/>
                  <a:gd name="T19" fmla="*/ 0 h 134"/>
                  <a:gd name="T20" fmla="*/ 40 w 126"/>
                  <a:gd name="T21" fmla="*/ 0 h 134"/>
                  <a:gd name="T22" fmla="*/ 98 w 126"/>
                  <a:gd name="T23" fmla="*/ 100 h 134"/>
                  <a:gd name="T24" fmla="*/ 99 w 126"/>
                  <a:gd name="T25" fmla="*/ 96 h 134"/>
                  <a:gd name="T26" fmla="*/ 99 w 126"/>
                  <a:gd name="T27" fmla="*/ 24 h 134"/>
                  <a:gd name="T28" fmla="*/ 98 w 126"/>
                  <a:gd name="T29" fmla="*/ 17 h 134"/>
                  <a:gd name="T30" fmla="*/ 89 w 126"/>
                  <a:gd name="T31" fmla="*/ 7 h 134"/>
                  <a:gd name="T32" fmla="*/ 83 w 126"/>
                  <a:gd name="T33" fmla="*/ 7 h 134"/>
                  <a:gd name="T34" fmla="*/ 83 w 126"/>
                  <a:gd name="T35" fmla="*/ 4 h 134"/>
                  <a:gd name="T36" fmla="*/ 83 w 126"/>
                  <a:gd name="T37" fmla="*/ 0 h 134"/>
                  <a:gd name="T38" fmla="*/ 125 w 126"/>
                  <a:gd name="T39" fmla="*/ 0 h 134"/>
                  <a:gd name="T40" fmla="*/ 126 w 126"/>
                  <a:gd name="T41" fmla="*/ 3 h 134"/>
                  <a:gd name="T42" fmla="*/ 126 w 126"/>
                  <a:gd name="T43" fmla="*/ 7 h 134"/>
                  <a:gd name="T44" fmla="*/ 120 w 126"/>
                  <a:gd name="T45" fmla="*/ 7 h 134"/>
                  <a:gd name="T46" fmla="*/ 110 w 126"/>
                  <a:gd name="T47" fmla="*/ 16 h 134"/>
                  <a:gd name="T48" fmla="*/ 110 w 126"/>
                  <a:gd name="T49" fmla="*/ 26 h 134"/>
                  <a:gd name="T50" fmla="*/ 110 w 126"/>
                  <a:gd name="T51" fmla="*/ 128 h 134"/>
                  <a:gd name="T52" fmla="*/ 110 w 126"/>
                  <a:gd name="T53" fmla="*/ 134 h 134"/>
                  <a:gd name="T54" fmla="*/ 98 w 126"/>
                  <a:gd name="T55" fmla="*/ 134 h 134"/>
                  <a:gd name="T56" fmla="*/ 28 w 126"/>
                  <a:gd name="T57" fmla="*/ 14 h 134"/>
                  <a:gd name="T58" fmla="*/ 28 w 126"/>
                  <a:gd name="T59" fmla="*/ 14 h 134"/>
                  <a:gd name="T60" fmla="*/ 27 w 126"/>
                  <a:gd name="T61" fmla="*/ 17 h 134"/>
                  <a:gd name="T62" fmla="*/ 27 w 126"/>
                  <a:gd name="T63" fmla="*/ 110 h 134"/>
                  <a:gd name="T64" fmla="*/ 28 w 126"/>
                  <a:gd name="T65" fmla="*/ 118 h 134"/>
                  <a:gd name="T66" fmla="*/ 36 w 126"/>
                  <a:gd name="T67" fmla="*/ 126 h 134"/>
                  <a:gd name="T68" fmla="*/ 43 w 126"/>
                  <a:gd name="T69" fmla="*/ 127 h 134"/>
                  <a:gd name="T70" fmla="*/ 43 w 126"/>
                  <a:gd name="T7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134">
                    <a:moveTo>
                      <a:pt x="43" y="134"/>
                    </a:moveTo>
                    <a:cubicBezTo>
                      <a:pt x="29" y="134"/>
                      <a:pt x="14" y="134"/>
                      <a:pt x="0" y="134"/>
                    </a:cubicBezTo>
                    <a:cubicBezTo>
                      <a:pt x="0" y="132"/>
                      <a:pt x="0" y="130"/>
                      <a:pt x="0" y="127"/>
                    </a:cubicBezTo>
                    <a:cubicBezTo>
                      <a:pt x="2" y="127"/>
                      <a:pt x="5" y="127"/>
                      <a:pt x="7" y="126"/>
                    </a:cubicBezTo>
                    <a:cubicBezTo>
                      <a:pt x="13" y="125"/>
                      <a:pt x="15" y="123"/>
                      <a:pt x="16" y="118"/>
                    </a:cubicBezTo>
                    <a:cubicBezTo>
                      <a:pt x="16" y="115"/>
                      <a:pt x="16" y="113"/>
                      <a:pt x="16" y="110"/>
                    </a:cubicBezTo>
                    <a:cubicBezTo>
                      <a:pt x="16" y="80"/>
                      <a:pt x="16" y="49"/>
                      <a:pt x="16" y="18"/>
                    </a:cubicBezTo>
                    <a:cubicBezTo>
                      <a:pt x="16" y="9"/>
                      <a:pt x="14" y="8"/>
                      <a:pt x="5" y="7"/>
                    </a:cubicBezTo>
                    <a:cubicBezTo>
                      <a:pt x="4" y="7"/>
                      <a:pt x="2" y="7"/>
                      <a:pt x="0" y="7"/>
                    </a:cubicBezTo>
                    <a:cubicBezTo>
                      <a:pt x="0" y="4"/>
                      <a:pt x="0" y="2"/>
                      <a:pt x="0" y="0"/>
                    </a:cubicBezTo>
                    <a:cubicBezTo>
                      <a:pt x="13" y="0"/>
                      <a:pt x="26" y="0"/>
                      <a:pt x="40" y="0"/>
                    </a:cubicBezTo>
                    <a:cubicBezTo>
                      <a:pt x="59" y="33"/>
                      <a:pt x="78" y="66"/>
                      <a:pt x="98" y="100"/>
                    </a:cubicBezTo>
                    <a:cubicBezTo>
                      <a:pt x="98" y="98"/>
                      <a:pt x="99" y="97"/>
                      <a:pt x="99" y="96"/>
                    </a:cubicBezTo>
                    <a:cubicBezTo>
                      <a:pt x="99" y="72"/>
                      <a:pt x="99" y="48"/>
                      <a:pt x="99" y="24"/>
                    </a:cubicBezTo>
                    <a:cubicBezTo>
                      <a:pt x="99" y="22"/>
                      <a:pt x="99" y="19"/>
                      <a:pt x="98" y="17"/>
                    </a:cubicBezTo>
                    <a:cubicBezTo>
                      <a:pt x="97" y="11"/>
                      <a:pt x="95" y="8"/>
                      <a:pt x="89" y="7"/>
                    </a:cubicBezTo>
                    <a:cubicBezTo>
                      <a:pt x="87" y="7"/>
                      <a:pt x="85" y="7"/>
                      <a:pt x="83" y="7"/>
                    </a:cubicBezTo>
                    <a:cubicBezTo>
                      <a:pt x="83" y="6"/>
                      <a:pt x="83" y="5"/>
                      <a:pt x="83" y="4"/>
                    </a:cubicBezTo>
                    <a:cubicBezTo>
                      <a:pt x="83" y="2"/>
                      <a:pt x="83" y="1"/>
                      <a:pt x="83" y="0"/>
                    </a:cubicBezTo>
                    <a:cubicBezTo>
                      <a:pt x="97" y="0"/>
                      <a:pt x="111" y="0"/>
                      <a:pt x="125" y="0"/>
                    </a:cubicBezTo>
                    <a:cubicBezTo>
                      <a:pt x="125" y="1"/>
                      <a:pt x="126" y="2"/>
                      <a:pt x="126" y="3"/>
                    </a:cubicBezTo>
                    <a:cubicBezTo>
                      <a:pt x="126" y="4"/>
                      <a:pt x="126" y="5"/>
                      <a:pt x="126" y="7"/>
                    </a:cubicBezTo>
                    <a:cubicBezTo>
                      <a:pt x="124" y="7"/>
                      <a:pt x="122" y="7"/>
                      <a:pt x="120" y="7"/>
                    </a:cubicBezTo>
                    <a:cubicBezTo>
                      <a:pt x="114" y="8"/>
                      <a:pt x="111" y="11"/>
                      <a:pt x="110" y="16"/>
                    </a:cubicBezTo>
                    <a:cubicBezTo>
                      <a:pt x="110" y="20"/>
                      <a:pt x="110" y="23"/>
                      <a:pt x="110" y="26"/>
                    </a:cubicBezTo>
                    <a:cubicBezTo>
                      <a:pt x="110" y="60"/>
                      <a:pt x="110" y="94"/>
                      <a:pt x="110" y="128"/>
                    </a:cubicBezTo>
                    <a:cubicBezTo>
                      <a:pt x="110" y="130"/>
                      <a:pt x="110" y="132"/>
                      <a:pt x="110" y="134"/>
                    </a:cubicBezTo>
                    <a:cubicBezTo>
                      <a:pt x="106" y="134"/>
                      <a:pt x="102" y="134"/>
                      <a:pt x="98" y="134"/>
                    </a:cubicBezTo>
                    <a:cubicBezTo>
                      <a:pt x="75" y="94"/>
                      <a:pt x="52" y="54"/>
                      <a:pt x="28" y="14"/>
                    </a:cubicBezTo>
                    <a:cubicBezTo>
                      <a:pt x="28" y="14"/>
                      <a:pt x="28" y="14"/>
                      <a:pt x="28" y="14"/>
                    </a:cubicBezTo>
                    <a:cubicBezTo>
                      <a:pt x="27" y="15"/>
                      <a:pt x="27" y="16"/>
                      <a:pt x="27" y="17"/>
                    </a:cubicBezTo>
                    <a:cubicBezTo>
                      <a:pt x="27" y="48"/>
                      <a:pt x="27" y="79"/>
                      <a:pt x="27" y="110"/>
                    </a:cubicBezTo>
                    <a:cubicBezTo>
                      <a:pt x="27" y="113"/>
                      <a:pt x="27" y="116"/>
                      <a:pt x="28" y="118"/>
                    </a:cubicBezTo>
                    <a:cubicBezTo>
                      <a:pt x="29" y="123"/>
                      <a:pt x="31" y="125"/>
                      <a:pt x="36" y="126"/>
                    </a:cubicBezTo>
                    <a:cubicBezTo>
                      <a:pt x="38" y="126"/>
                      <a:pt x="41" y="127"/>
                      <a:pt x="43" y="127"/>
                    </a:cubicBezTo>
                    <a:cubicBezTo>
                      <a:pt x="43" y="129"/>
                      <a:pt x="43" y="132"/>
                      <a:pt x="43"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5" name="Freeform 23"/>
              <p:cNvSpPr/>
              <p:nvPr/>
            </p:nvSpPr>
            <p:spPr bwMode="auto">
              <a:xfrm>
                <a:off x="6285428" y="3878362"/>
                <a:ext cx="397272" cy="410087"/>
              </a:xfrm>
              <a:custGeom>
                <a:avLst/>
                <a:gdLst>
                  <a:gd name="T0" fmla="*/ 87 w 139"/>
                  <a:gd name="T1" fmla="*/ 79 h 144"/>
                  <a:gd name="T2" fmla="*/ 87 w 139"/>
                  <a:gd name="T3" fmla="*/ 71 h 144"/>
                  <a:gd name="T4" fmla="*/ 139 w 139"/>
                  <a:gd name="T5" fmla="*/ 71 h 144"/>
                  <a:gd name="T6" fmla="*/ 139 w 139"/>
                  <a:gd name="T7" fmla="*/ 79 h 144"/>
                  <a:gd name="T8" fmla="*/ 133 w 139"/>
                  <a:gd name="T9" fmla="*/ 79 h 144"/>
                  <a:gd name="T10" fmla="*/ 124 w 139"/>
                  <a:gd name="T11" fmla="*/ 88 h 144"/>
                  <a:gd name="T12" fmla="*/ 124 w 139"/>
                  <a:gd name="T13" fmla="*/ 95 h 144"/>
                  <a:gd name="T14" fmla="*/ 124 w 139"/>
                  <a:gd name="T15" fmla="*/ 134 h 144"/>
                  <a:gd name="T16" fmla="*/ 124 w 139"/>
                  <a:gd name="T17" fmla="*/ 139 h 144"/>
                  <a:gd name="T18" fmla="*/ 115 w 139"/>
                  <a:gd name="T19" fmla="*/ 139 h 144"/>
                  <a:gd name="T20" fmla="*/ 110 w 139"/>
                  <a:gd name="T21" fmla="*/ 128 h 144"/>
                  <a:gd name="T22" fmla="*/ 105 w 139"/>
                  <a:gd name="T23" fmla="*/ 131 h 144"/>
                  <a:gd name="T24" fmla="*/ 56 w 139"/>
                  <a:gd name="T25" fmla="*/ 141 h 144"/>
                  <a:gd name="T26" fmla="*/ 10 w 139"/>
                  <a:gd name="T27" fmla="*/ 103 h 144"/>
                  <a:gd name="T28" fmla="*/ 15 w 139"/>
                  <a:gd name="T29" fmla="*/ 33 h 144"/>
                  <a:gd name="T30" fmla="*/ 56 w 139"/>
                  <a:gd name="T31" fmla="*/ 3 h 144"/>
                  <a:gd name="T32" fmla="*/ 99 w 139"/>
                  <a:gd name="T33" fmla="*/ 11 h 144"/>
                  <a:gd name="T34" fmla="*/ 102 w 139"/>
                  <a:gd name="T35" fmla="*/ 13 h 144"/>
                  <a:gd name="T36" fmla="*/ 105 w 139"/>
                  <a:gd name="T37" fmla="*/ 5 h 144"/>
                  <a:gd name="T38" fmla="*/ 112 w 139"/>
                  <a:gd name="T39" fmla="*/ 5 h 144"/>
                  <a:gd name="T40" fmla="*/ 122 w 139"/>
                  <a:gd name="T41" fmla="*/ 46 h 144"/>
                  <a:gd name="T42" fmla="*/ 114 w 139"/>
                  <a:gd name="T43" fmla="*/ 49 h 144"/>
                  <a:gd name="T44" fmla="*/ 112 w 139"/>
                  <a:gd name="T45" fmla="*/ 44 h 144"/>
                  <a:gd name="T46" fmla="*/ 100 w 139"/>
                  <a:gd name="T47" fmla="*/ 25 h 144"/>
                  <a:gd name="T48" fmla="*/ 42 w 139"/>
                  <a:gd name="T49" fmla="*/ 23 h 144"/>
                  <a:gd name="T50" fmla="*/ 24 w 139"/>
                  <a:gd name="T51" fmla="*/ 62 h 144"/>
                  <a:gd name="T52" fmla="*/ 34 w 139"/>
                  <a:gd name="T53" fmla="*/ 109 h 144"/>
                  <a:gd name="T54" fmla="*/ 77 w 139"/>
                  <a:gd name="T55" fmla="*/ 131 h 144"/>
                  <a:gd name="T56" fmla="*/ 101 w 139"/>
                  <a:gd name="T57" fmla="*/ 120 h 144"/>
                  <a:gd name="T58" fmla="*/ 106 w 139"/>
                  <a:gd name="T59" fmla="*/ 109 h 144"/>
                  <a:gd name="T60" fmla="*/ 106 w 139"/>
                  <a:gd name="T61" fmla="*/ 90 h 144"/>
                  <a:gd name="T62" fmla="*/ 96 w 139"/>
                  <a:gd name="T63" fmla="*/ 79 h 144"/>
                  <a:gd name="T64" fmla="*/ 87 w 139"/>
                  <a:gd name="T65"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44">
                    <a:moveTo>
                      <a:pt x="87" y="79"/>
                    </a:moveTo>
                    <a:cubicBezTo>
                      <a:pt x="87" y="76"/>
                      <a:pt x="87" y="74"/>
                      <a:pt x="87" y="71"/>
                    </a:cubicBezTo>
                    <a:cubicBezTo>
                      <a:pt x="105" y="71"/>
                      <a:pt x="122" y="71"/>
                      <a:pt x="139" y="71"/>
                    </a:cubicBezTo>
                    <a:cubicBezTo>
                      <a:pt x="139" y="74"/>
                      <a:pt x="139" y="76"/>
                      <a:pt x="139" y="79"/>
                    </a:cubicBezTo>
                    <a:cubicBezTo>
                      <a:pt x="137" y="79"/>
                      <a:pt x="135" y="79"/>
                      <a:pt x="133" y="79"/>
                    </a:cubicBezTo>
                    <a:cubicBezTo>
                      <a:pt x="127" y="79"/>
                      <a:pt x="125" y="81"/>
                      <a:pt x="124" y="88"/>
                    </a:cubicBezTo>
                    <a:cubicBezTo>
                      <a:pt x="124" y="90"/>
                      <a:pt x="124" y="93"/>
                      <a:pt x="124" y="95"/>
                    </a:cubicBezTo>
                    <a:cubicBezTo>
                      <a:pt x="124" y="108"/>
                      <a:pt x="124" y="121"/>
                      <a:pt x="124" y="134"/>
                    </a:cubicBezTo>
                    <a:cubicBezTo>
                      <a:pt x="124" y="135"/>
                      <a:pt x="124" y="137"/>
                      <a:pt x="124" y="139"/>
                    </a:cubicBezTo>
                    <a:cubicBezTo>
                      <a:pt x="121" y="139"/>
                      <a:pt x="118" y="139"/>
                      <a:pt x="115" y="139"/>
                    </a:cubicBezTo>
                    <a:cubicBezTo>
                      <a:pt x="113" y="136"/>
                      <a:pt x="112" y="132"/>
                      <a:pt x="110" y="128"/>
                    </a:cubicBezTo>
                    <a:cubicBezTo>
                      <a:pt x="108" y="129"/>
                      <a:pt x="107" y="130"/>
                      <a:pt x="105" y="131"/>
                    </a:cubicBezTo>
                    <a:cubicBezTo>
                      <a:pt x="90" y="140"/>
                      <a:pt x="74" y="144"/>
                      <a:pt x="56" y="141"/>
                    </a:cubicBezTo>
                    <a:cubicBezTo>
                      <a:pt x="34" y="137"/>
                      <a:pt x="18" y="124"/>
                      <a:pt x="10" y="103"/>
                    </a:cubicBezTo>
                    <a:cubicBezTo>
                      <a:pt x="0" y="79"/>
                      <a:pt x="1" y="55"/>
                      <a:pt x="15" y="33"/>
                    </a:cubicBezTo>
                    <a:cubicBezTo>
                      <a:pt x="24" y="17"/>
                      <a:pt x="38" y="6"/>
                      <a:pt x="56" y="3"/>
                    </a:cubicBezTo>
                    <a:cubicBezTo>
                      <a:pt x="71" y="0"/>
                      <a:pt x="86" y="2"/>
                      <a:pt x="99" y="11"/>
                    </a:cubicBezTo>
                    <a:cubicBezTo>
                      <a:pt x="100" y="12"/>
                      <a:pt x="101" y="12"/>
                      <a:pt x="102" y="13"/>
                    </a:cubicBezTo>
                    <a:cubicBezTo>
                      <a:pt x="103" y="10"/>
                      <a:pt x="104" y="7"/>
                      <a:pt x="105" y="5"/>
                    </a:cubicBezTo>
                    <a:cubicBezTo>
                      <a:pt x="107" y="5"/>
                      <a:pt x="109" y="5"/>
                      <a:pt x="112" y="5"/>
                    </a:cubicBezTo>
                    <a:cubicBezTo>
                      <a:pt x="115" y="18"/>
                      <a:pt x="119" y="32"/>
                      <a:pt x="122" y="46"/>
                    </a:cubicBezTo>
                    <a:cubicBezTo>
                      <a:pt x="120" y="47"/>
                      <a:pt x="117" y="48"/>
                      <a:pt x="114" y="49"/>
                    </a:cubicBezTo>
                    <a:cubicBezTo>
                      <a:pt x="114" y="47"/>
                      <a:pt x="113" y="45"/>
                      <a:pt x="112" y="44"/>
                    </a:cubicBezTo>
                    <a:cubicBezTo>
                      <a:pt x="109" y="37"/>
                      <a:pt x="105" y="30"/>
                      <a:pt x="100" y="25"/>
                    </a:cubicBezTo>
                    <a:cubicBezTo>
                      <a:pt x="84" y="8"/>
                      <a:pt x="59" y="7"/>
                      <a:pt x="42" y="23"/>
                    </a:cubicBezTo>
                    <a:cubicBezTo>
                      <a:pt x="31" y="34"/>
                      <a:pt x="25" y="47"/>
                      <a:pt x="24" y="62"/>
                    </a:cubicBezTo>
                    <a:cubicBezTo>
                      <a:pt x="22" y="79"/>
                      <a:pt x="25" y="95"/>
                      <a:pt x="34" y="109"/>
                    </a:cubicBezTo>
                    <a:cubicBezTo>
                      <a:pt x="44" y="125"/>
                      <a:pt x="59" y="132"/>
                      <a:pt x="77" y="131"/>
                    </a:cubicBezTo>
                    <a:cubicBezTo>
                      <a:pt x="86" y="130"/>
                      <a:pt x="94" y="127"/>
                      <a:pt x="101" y="120"/>
                    </a:cubicBezTo>
                    <a:cubicBezTo>
                      <a:pt x="104" y="117"/>
                      <a:pt x="106" y="114"/>
                      <a:pt x="106" y="109"/>
                    </a:cubicBezTo>
                    <a:cubicBezTo>
                      <a:pt x="106" y="103"/>
                      <a:pt x="107" y="96"/>
                      <a:pt x="106" y="90"/>
                    </a:cubicBezTo>
                    <a:cubicBezTo>
                      <a:pt x="106" y="82"/>
                      <a:pt x="104" y="81"/>
                      <a:pt x="96" y="79"/>
                    </a:cubicBezTo>
                    <a:cubicBezTo>
                      <a:pt x="94" y="79"/>
                      <a:pt x="91" y="79"/>
                      <a:pt x="87" y="7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6" name="Freeform 25"/>
              <p:cNvSpPr/>
              <p:nvPr/>
            </p:nvSpPr>
            <p:spPr bwMode="auto">
              <a:xfrm>
                <a:off x="9005458" y="3884769"/>
                <a:ext cx="323584" cy="397272"/>
              </a:xfrm>
              <a:custGeom>
                <a:avLst/>
                <a:gdLst>
                  <a:gd name="T0" fmla="*/ 103 w 113"/>
                  <a:gd name="T1" fmla="*/ 44 h 140"/>
                  <a:gd name="T2" fmla="*/ 95 w 113"/>
                  <a:gd name="T3" fmla="*/ 46 h 140"/>
                  <a:gd name="T4" fmla="*/ 92 w 113"/>
                  <a:gd name="T5" fmla="*/ 41 h 140"/>
                  <a:gd name="T6" fmla="*/ 72 w 113"/>
                  <a:gd name="T7" fmla="*/ 18 h 140"/>
                  <a:gd name="T8" fmla="*/ 38 w 113"/>
                  <a:gd name="T9" fmla="*/ 12 h 140"/>
                  <a:gd name="T10" fmla="*/ 25 w 113"/>
                  <a:gd name="T11" fmla="*/ 19 h 140"/>
                  <a:gd name="T12" fmla="*/ 26 w 113"/>
                  <a:gd name="T13" fmla="*/ 44 h 140"/>
                  <a:gd name="T14" fmla="*/ 42 w 113"/>
                  <a:gd name="T15" fmla="*/ 53 h 140"/>
                  <a:gd name="T16" fmla="*/ 70 w 113"/>
                  <a:gd name="T17" fmla="*/ 62 h 140"/>
                  <a:gd name="T18" fmla="*/ 90 w 113"/>
                  <a:gd name="T19" fmla="*/ 70 h 140"/>
                  <a:gd name="T20" fmla="*/ 97 w 113"/>
                  <a:gd name="T21" fmla="*/ 125 h 140"/>
                  <a:gd name="T22" fmla="*/ 56 w 113"/>
                  <a:gd name="T23" fmla="*/ 140 h 140"/>
                  <a:gd name="T24" fmla="*/ 25 w 113"/>
                  <a:gd name="T25" fmla="*/ 128 h 140"/>
                  <a:gd name="T26" fmla="*/ 21 w 113"/>
                  <a:gd name="T27" fmla="*/ 125 h 140"/>
                  <a:gd name="T28" fmla="*/ 16 w 113"/>
                  <a:gd name="T29" fmla="*/ 137 h 140"/>
                  <a:gd name="T30" fmla="*/ 10 w 113"/>
                  <a:gd name="T31" fmla="*/ 137 h 140"/>
                  <a:gd name="T32" fmla="*/ 1 w 113"/>
                  <a:gd name="T33" fmla="*/ 89 h 140"/>
                  <a:gd name="T34" fmla="*/ 10 w 113"/>
                  <a:gd name="T35" fmla="*/ 87 h 140"/>
                  <a:gd name="T36" fmla="*/ 13 w 113"/>
                  <a:gd name="T37" fmla="*/ 95 h 140"/>
                  <a:gd name="T38" fmla="*/ 36 w 113"/>
                  <a:gd name="T39" fmla="*/ 122 h 140"/>
                  <a:gd name="T40" fmla="*/ 69 w 113"/>
                  <a:gd name="T41" fmla="*/ 128 h 140"/>
                  <a:gd name="T42" fmla="*/ 85 w 113"/>
                  <a:gd name="T43" fmla="*/ 119 h 140"/>
                  <a:gd name="T44" fmla="*/ 81 w 113"/>
                  <a:gd name="T45" fmla="*/ 86 h 140"/>
                  <a:gd name="T46" fmla="*/ 63 w 113"/>
                  <a:gd name="T47" fmla="*/ 79 h 140"/>
                  <a:gd name="T48" fmla="*/ 38 w 113"/>
                  <a:gd name="T49" fmla="*/ 71 h 140"/>
                  <a:gd name="T50" fmla="*/ 19 w 113"/>
                  <a:gd name="T51" fmla="*/ 62 h 140"/>
                  <a:gd name="T52" fmla="*/ 15 w 113"/>
                  <a:gd name="T53" fmla="*/ 13 h 140"/>
                  <a:gd name="T54" fmla="*/ 51 w 113"/>
                  <a:gd name="T55" fmla="*/ 0 h 140"/>
                  <a:gd name="T56" fmla="*/ 81 w 113"/>
                  <a:gd name="T57" fmla="*/ 10 h 140"/>
                  <a:gd name="T58" fmla="*/ 82 w 113"/>
                  <a:gd name="T59" fmla="*/ 11 h 140"/>
                  <a:gd name="T60" fmla="*/ 83 w 113"/>
                  <a:gd name="T61" fmla="*/ 11 h 140"/>
                  <a:gd name="T62" fmla="*/ 87 w 113"/>
                  <a:gd name="T63" fmla="*/ 2 h 140"/>
                  <a:gd name="T64" fmla="*/ 93 w 113"/>
                  <a:gd name="T65" fmla="*/ 2 h 140"/>
                  <a:gd name="T66" fmla="*/ 103 w 113"/>
                  <a:gd name="T6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40">
                    <a:moveTo>
                      <a:pt x="103" y="44"/>
                    </a:moveTo>
                    <a:cubicBezTo>
                      <a:pt x="100" y="45"/>
                      <a:pt x="98" y="45"/>
                      <a:pt x="95" y="46"/>
                    </a:cubicBezTo>
                    <a:cubicBezTo>
                      <a:pt x="94" y="44"/>
                      <a:pt x="93" y="43"/>
                      <a:pt x="92" y="41"/>
                    </a:cubicBezTo>
                    <a:cubicBezTo>
                      <a:pt x="87" y="32"/>
                      <a:pt x="81" y="24"/>
                      <a:pt x="72" y="18"/>
                    </a:cubicBezTo>
                    <a:cubicBezTo>
                      <a:pt x="61" y="11"/>
                      <a:pt x="50" y="9"/>
                      <a:pt x="38" y="12"/>
                    </a:cubicBezTo>
                    <a:cubicBezTo>
                      <a:pt x="33" y="13"/>
                      <a:pt x="28" y="16"/>
                      <a:pt x="25" y="19"/>
                    </a:cubicBezTo>
                    <a:cubicBezTo>
                      <a:pt x="18" y="27"/>
                      <a:pt x="19" y="38"/>
                      <a:pt x="26" y="44"/>
                    </a:cubicBezTo>
                    <a:cubicBezTo>
                      <a:pt x="31" y="49"/>
                      <a:pt x="36" y="51"/>
                      <a:pt x="42" y="53"/>
                    </a:cubicBezTo>
                    <a:cubicBezTo>
                      <a:pt x="51" y="56"/>
                      <a:pt x="61" y="59"/>
                      <a:pt x="70" y="62"/>
                    </a:cubicBezTo>
                    <a:cubicBezTo>
                      <a:pt x="77" y="64"/>
                      <a:pt x="84" y="67"/>
                      <a:pt x="90" y="70"/>
                    </a:cubicBezTo>
                    <a:cubicBezTo>
                      <a:pt x="113" y="83"/>
                      <a:pt x="112" y="111"/>
                      <a:pt x="97" y="125"/>
                    </a:cubicBezTo>
                    <a:cubicBezTo>
                      <a:pt x="85" y="137"/>
                      <a:pt x="71" y="140"/>
                      <a:pt x="56" y="140"/>
                    </a:cubicBezTo>
                    <a:cubicBezTo>
                      <a:pt x="44" y="139"/>
                      <a:pt x="34" y="135"/>
                      <a:pt x="25" y="128"/>
                    </a:cubicBezTo>
                    <a:cubicBezTo>
                      <a:pt x="24" y="127"/>
                      <a:pt x="23" y="126"/>
                      <a:pt x="21" y="125"/>
                    </a:cubicBezTo>
                    <a:cubicBezTo>
                      <a:pt x="19" y="129"/>
                      <a:pt x="18" y="133"/>
                      <a:pt x="16" y="137"/>
                    </a:cubicBezTo>
                    <a:cubicBezTo>
                      <a:pt x="14" y="137"/>
                      <a:pt x="12" y="137"/>
                      <a:pt x="10" y="137"/>
                    </a:cubicBezTo>
                    <a:cubicBezTo>
                      <a:pt x="7" y="121"/>
                      <a:pt x="4" y="105"/>
                      <a:pt x="1" y="89"/>
                    </a:cubicBezTo>
                    <a:cubicBezTo>
                      <a:pt x="4" y="88"/>
                      <a:pt x="7" y="88"/>
                      <a:pt x="10" y="87"/>
                    </a:cubicBezTo>
                    <a:cubicBezTo>
                      <a:pt x="11" y="90"/>
                      <a:pt x="12" y="93"/>
                      <a:pt x="13" y="95"/>
                    </a:cubicBezTo>
                    <a:cubicBezTo>
                      <a:pt x="18" y="106"/>
                      <a:pt x="26" y="116"/>
                      <a:pt x="36" y="122"/>
                    </a:cubicBezTo>
                    <a:cubicBezTo>
                      <a:pt x="46" y="129"/>
                      <a:pt x="57" y="131"/>
                      <a:pt x="69" y="128"/>
                    </a:cubicBezTo>
                    <a:cubicBezTo>
                      <a:pt x="75" y="127"/>
                      <a:pt x="80" y="123"/>
                      <a:pt x="85" y="119"/>
                    </a:cubicBezTo>
                    <a:cubicBezTo>
                      <a:pt x="94" y="110"/>
                      <a:pt x="94" y="93"/>
                      <a:pt x="81" y="86"/>
                    </a:cubicBezTo>
                    <a:cubicBezTo>
                      <a:pt x="75" y="83"/>
                      <a:pt x="69" y="81"/>
                      <a:pt x="63" y="79"/>
                    </a:cubicBezTo>
                    <a:cubicBezTo>
                      <a:pt x="55" y="76"/>
                      <a:pt x="46" y="74"/>
                      <a:pt x="38" y="71"/>
                    </a:cubicBezTo>
                    <a:cubicBezTo>
                      <a:pt x="31" y="69"/>
                      <a:pt x="25" y="66"/>
                      <a:pt x="19" y="62"/>
                    </a:cubicBezTo>
                    <a:cubicBezTo>
                      <a:pt x="1" y="51"/>
                      <a:pt x="0" y="27"/>
                      <a:pt x="15" y="13"/>
                    </a:cubicBezTo>
                    <a:cubicBezTo>
                      <a:pt x="25" y="3"/>
                      <a:pt x="37" y="0"/>
                      <a:pt x="51" y="0"/>
                    </a:cubicBezTo>
                    <a:cubicBezTo>
                      <a:pt x="62" y="0"/>
                      <a:pt x="72" y="3"/>
                      <a:pt x="81" y="10"/>
                    </a:cubicBezTo>
                    <a:cubicBezTo>
                      <a:pt x="81" y="10"/>
                      <a:pt x="81" y="11"/>
                      <a:pt x="82" y="11"/>
                    </a:cubicBezTo>
                    <a:cubicBezTo>
                      <a:pt x="82" y="11"/>
                      <a:pt x="82" y="11"/>
                      <a:pt x="83" y="11"/>
                    </a:cubicBezTo>
                    <a:cubicBezTo>
                      <a:pt x="84" y="8"/>
                      <a:pt x="85" y="5"/>
                      <a:pt x="87" y="2"/>
                    </a:cubicBezTo>
                    <a:cubicBezTo>
                      <a:pt x="89" y="2"/>
                      <a:pt x="91" y="2"/>
                      <a:pt x="93" y="2"/>
                    </a:cubicBezTo>
                    <a:cubicBezTo>
                      <a:pt x="96" y="16"/>
                      <a:pt x="100" y="30"/>
                      <a:pt x="103" y="4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7" name="Freeform 27"/>
              <p:cNvSpPr>
                <a:spLocks noEditPoints="1"/>
              </p:cNvSpPr>
              <p:nvPr/>
            </p:nvSpPr>
            <p:spPr bwMode="auto">
              <a:xfrm>
                <a:off x="4616246" y="3887973"/>
                <a:ext cx="323584" cy="384457"/>
              </a:xfrm>
              <a:custGeom>
                <a:avLst/>
                <a:gdLst>
                  <a:gd name="T0" fmla="*/ 33 w 113"/>
                  <a:gd name="T1" fmla="*/ 78 h 135"/>
                  <a:gd name="T2" fmla="*/ 33 w 113"/>
                  <a:gd name="T3" fmla="*/ 82 h 135"/>
                  <a:gd name="T4" fmla="*/ 33 w 113"/>
                  <a:gd name="T5" fmla="*/ 114 h 135"/>
                  <a:gd name="T6" fmla="*/ 33 w 113"/>
                  <a:gd name="T7" fmla="*/ 118 h 135"/>
                  <a:gd name="T8" fmla="*/ 43 w 113"/>
                  <a:gd name="T9" fmla="*/ 128 h 135"/>
                  <a:gd name="T10" fmla="*/ 49 w 113"/>
                  <a:gd name="T11" fmla="*/ 128 h 135"/>
                  <a:gd name="T12" fmla="*/ 49 w 113"/>
                  <a:gd name="T13" fmla="*/ 135 h 135"/>
                  <a:gd name="T14" fmla="*/ 0 w 113"/>
                  <a:gd name="T15" fmla="*/ 135 h 135"/>
                  <a:gd name="T16" fmla="*/ 0 w 113"/>
                  <a:gd name="T17" fmla="*/ 128 h 135"/>
                  <a:gd name="T18" fmla="*/ 8 w 113"/>
                  <a:gd name="T19" fmla="*/ 127 h 135"/>
                  <a:gd name="T20" fmla="*/ 15 w 113"/>
                  <a:gd name="T21" fmla="*/ 120 h 135"/>
                  <a:gd name="T22" fmla="*/ 15 w 113"/>
                  <a:gd name="T23" fmla="*/ 114 h 135"/>
                  <a:gd name="T24" fmla="*/ 15 w 113"/>
                  <a:gd name="T25" fmla="*/ 21 h 135"/>
                  <a:gd name="T26" fmla="*/ 15 w 113"/>
                  <a:gd name="T27" fmla="*/ 14 h 135"/>
                  <a:gd name="T28" fmla="*/ 9 w 113"/>
                  <a:gd name="T29" fmla="*/ 9 h 135"/>
                  <a:gd name="T30" fmla="*/ 0 w 113"/>
                  <a:gd name="T31" fmla="*/ 8 h 135"/>
                  <a:gd name="T32" fmla="*/ 0 w 113"/>
                  <a:gd name="T33" fmla="*/ 1 h 135"/>
                  <a:gd name="T34" fmla="*/ 4 w 113"/>
                  <a:gd name="T35" fmla="*/ 0 h 135"/>
                  <a:gd name="T36" fmla="*/ 56 w 113"/>
                  <a:gd name="T37" fmla="*/ 0 h 135"/>
                  <a:gd name="T38" fmla="*/ 73 w 113"/>
                  <a:gd name="T39" fmla="*/ 1 h 135"/>
                  <a:gd name="T40" fmla="*/ 106 w 113"/>
                  <a:gd name="T41" fmla="*/ 50 h 135"/>
                  <a:gd name="T42" fmla="*/ 78 w 113"/>
                  <a:gd name="T43" fmla="*/ 76 h 135"/>
                  <a:gd name="T44" fmla="*/ 55 w 113"/>
                  <a:gd name="T45" fmla="*/ 78 h 135"/>
                  <a:gd name="T46" fmla="*/ 33 w 113"/>
                  <a:gd name="T47" fmla="*/ 78 h 135"/>
                  <a:gd name="T48" fmla="*/ 33 w 113"/>
                  <a:gd name="T49" fmla="*/ 68 h 135"/>
                  <a:gd name="T50" fmla="*/ 67 w 113"/>
                  <a:gd name="T51" fmla="*/ 67 h 135"/>
                  <a:gd name="T52" fmla="*/ 85 w 113"/>
                  <a:gd name="T53" fmla="*/ 52 h 135"/>
                  <a:gd name="T54" fmla="*/ 87 w 113"/>
                  <a:gd name="T55" fmla="*/ 29 h 135"/>
                  <a:gd name="T56" fmla="*/ 66 w 113"/>
                  <a:gd name="T57" fmla="*/ 11 h 135"/>
                  <a:gd name="T58" fmla="*/ 34 w 113"/>
                  <a:gd name="T59" fmla="*/ 11 h 135"/>
                  <a:gd name="T60" fmla="*/ 33 w 113"/>
                  <a:gd name="T61" fmla="*/ 11 h 135"/>
                  <a:gd name="T62" fmla="*/ 33 w 113"/>
                  <a:gd name="T63"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35">
                    <a:moveTo>
                      <a:pt x="33" y="78"/>
                    </a:moveTo>
                    <a:cubicBezTo>
                      <a:pt x="33" y="80"/>
                      <a:pt x="33" y="81"/>
                      <a:pt x="33" y="82"/>
                    </a:cubicBezTo>
                    <a:cubicBezTo>
                      <a:pt x="33" y="93"/>
                      <a:pt x="33" y="103"/>
                      <a:pt x="33" y="114"/>
                    </a:cubicBezTo>
                    <a:cubicBezTo>
                      <a:pt x="33" y="115"/>
                      <a:pt x="33" y="117"/>
                      <a:pt x="33" y="118"/>
                    </a:cubicBezTo>
                    <a:cubicBezTo>
                      <a:pt x="34" y="125"/>
                      <a:pt x="35" y="127"/>
                      <a:pt x="43" y="128"/>
                    </a:cubicBezTo>
                    <a:cubicBezTo>
                      <a:pt x="45" y="128"/>
                      <a:pt x="47" y="128"/>
                      <a:pt x="49" y="128"/>
                    </a:cubicBezTo>
                    <a:cubicBezTo>
                      <a:pt x="49" y="130"/>
                      <a:pt x="49" y="133"/>
                      <a:pt x="49" y="135"/>
                    </a:cubicBezTo>
                    <a:cubicBezTo>
                      <a:pt x="33" y="135"/>
                      <a:pt x="16" y="135"/>
                      <a:pt x="0" y="135"/>
                    </a:cubicBezTo>
                    <a:cubicBezTo>
                      <a:pt x="0" y="133"/>
                      <a:pt x="0" y="131"/>
                      <a:pt x="0" y="128"/>
                    </a:cubicBezTo>
                    <a:cubicBezTo>
                      <a:pt x="2" y="128"/>
                      <a:pt x="5" y="128"/>
                      <a:pt x="8" y="127"/>
                    </a:cubicBezTo>
                    <a:cubicBezTo>
                      <a:pt x="13" y="126"/>
                      <a:pt x="14" y="125"/>
                      <a:pt x="15" y="120"/>
                    </a:cubicBezTo>
                    <a:cubicBezTo>
                      <a:pt x="15" y="118"/>
                      <a:pt x="15" y="116"/>
                      <a:pt x="15" y="114"/>
                    </a:cubicBezTo>
                    <a:cubicBezTo>
                      <a:pt x="16" y="83"/>
                      <a:pt x="16" y="52"/>
                      <a:pt x="15" y="21"/>
                    </a:cubicBezTo>
                    <a:cubicBezTo>
                      <a:pt x="15" y="19"/>
                      <a:pt x="15" y="16"/>
                      <a:pt x="15" y="14"/>
                    </a:cubicBezTo>
                    <a:cubicBezTo>
                      <a:pt x="14" y="11"/>
                      <a:pt x="12" y="9"/>
                      <a:pt x="9" y="9"/>
                    </a:cubicBezTo>
                    <a:cubicBezTo>
                      <a:pt x="6" y="8"/>
                      <a:pt x="3" y="8"/>
                      <a:pt x="0" y="8"/>
                    </a:cubicBezTo>
                    <a:cubicBezTo>
                      <a:pt x="0" y="5"/>
                      <a:pt x="0" y="3"/>
                      <a:pt x="0" y="1"/>
                    </a:cubicBezTo>
                    <a:cubicBezTo>
                      <a:pt x="1" y="0"/>
                      <a:pt x="3" y="0"/>
                      <a:pt x="4" y="0"/>
                    </a:cubicBezTo>
                    <a:cubicBezTo>
                      <a:pt x="21" y="0"/>
                      <a:pt x="39" y="0"/>
                      <a:pt x="56" y="0"/>
                    </a:cubicBezTo>
                    <a:cubicBezTo>
                      <a:pt x="62" y="0"/>
                      <a:pt x="68" y="1"/>
                      <a:pt x="73" y="1"/>
                    </a:cubicBezTo>
                    <a:cubicBezTo>
                      <a:pt x="98" y="4"/>
                      <a:pt x="113" y="26"/>
                      <a:pt x="106" y="50"/>
                    </a:cubicBezTo>
                    <a:cubicBezTo>
                      <a:pt x="102" y="64"/>
                      <a:pt x="93" y="73"/>
                      <a:pt x="78" y="76"/>
                    </a:cubicBezTo>
                    <a:cubicBezTo>
                      <a:pt x="70" y="77"/>
                      <a:pt x="63" y="77"/>
                      <a:pt x="55" y="78"/>
                    </a:cubicBezTo>
                    <a:cubicBezTo>
                      <a:pt x="48" y="78"/>
                      <a:pt x="41" y="78"/>
                      <a:pt x="33" y="78"/>
                    </a:cubicBezTo>
                    <a:close/>
                    <a:moveTo>
                      <a:pt x="33" y="68"/>
                    </a:moveTo>
                    <a:cubicBezTo>
                      <a:pt x="45" y="67"/>
                      <a:pt x="56" y="68"/>
                      <a:pt x="67" y="67"/>
                    </a:cubicBezTo>
                    <a:cubicBezTo>
                      <a:pt x="76" y="66"/>
                      <a:pt x="82" y="60"/>
                      <a:pt x="85" y="52"/>
                    </a:cubicBezTo>
                    <a:cubicBezTo>
                      <a:pt x="89" y="45"/>
                      <a:pt x="89" y="37"/>
                      <a:pt x="87" y="29"/>
                    </a:cubicBezTo>
                    <a:cubicBezTo>
                      <a:pt x="84" y="19"/>
                      <a:pt x="78" y="12"/>
                      <a:pt x="66" y="11"/>
                    </a:cubicBezTo>
                    <a:cubicBezTo>
                      <a:pt x="56" y="11"/>
                      <a:pt x="45" y="11"/>
                      <a:pt x="34" y="11"/>
                    </a:cubicBezTo>
                    <a:cubicBezTo>
                      <a:pt x="34" y="11"/>
                      <a:pt x="34" y="11"/>
                      <a:pt x="33" y="11"/>
                    </a:cubicBezTo>
                    <a:cubicBezTo>
                      <a:pt x="33" y="30"/>
                      <a:pt x="33" y="48"/>
                      <a:pt x="33"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8" name="Freeform 29"/>
              <p:cNvSpPr/>
              <p:nvPr/>
            </p:nvSpPr>
            <p:spPr bwMode="auto">
              <a:xfrm>
                <a:off x="6858909" y="3891177"/>
                <a:ext cx="381253" cy="394068"/>
              </a:xfrm>
              <a:custGeom>
                <a:avLst/>
                <a:gdLst>
                  <a:gd name="T0" fmla="*/ 49 w 133"/>
                  <a:gd name="T1" fmla="*/ 0 h 138"/>
                  <a:gd name="T2" fmla="*/ 49 w 133"/>
                  <a:gd name="T3" fmla="*/ 7 h 138"/>
                  <a:gd name="T4" fmla="*/ 41 w 133"/>
                  <a:gd name="T5" fmla="*/ 8 h 138"/>
                  <a:gd name="T6" fmla="*/ 34 w 133"/>
                  <a:gd name="T7" fmla="*/ 15 h 138"/>
                  <a:gd name="T8" fmla="*/ 33 w 133"/>
                  <a:gd name="T9" fmla="*/ 23 h 138"/>
                  <a:gd name="T10" fmla="*/ 33 w 133"/>
                  <a:gd name="T11" fmla="*/ 83 h 138"/>
                  <a:gd name="T12" fmla="*/ 34 w 133"/>
                  <a:gd name="T13" fmla="*/ 96 h 138"/>
                  <a:gd name="T14" fmla="*/ 60 w 133"/>
                  <a:gd name="T15" fmla="*/ 124 h 138"/>
                  <a:gd name="T16" fmla="*/ 100 w 133"/>
                  <a:gd name="T17" fmla="*/ 110 h 138"/>
                  <a:gd name="T18" fmla="*/ 106 w 133"/>
                  <a:gd name="T19" fmla="*/ 94 h 138"/>
                  <a:gd name="T20" fmla="*/ 107 w 133"/>
                  <a:gd name="T21" fmla="*/ 80 h 138"/>
                  <a:gd name="T22" fmla="*/ 107 w 133"/>
                  <a:gd name="T23" fmla="*/ 24 h 138"/>
                  <a:gd name="T24" fmla="*/ 106 w 133"/>
                  <a:gd name="T25" fmla="*/ 15 h 138"/>
                  <a:gd name="T26" fmla="*/ 97 w 133"/>
                  <a:gd name="T27" fmla="*/ 8 h 138"/>
                  <a:gd name="T28" fmla="*/ 91 w 133"/>
                  <a:gd name="T29" fmla="*/ 7 h 138"/>
                  <a:gd name="T30" fmla="*/ 91 w 133"/>
                  <a:gd name="T31" fmla="*/ 0 h 138"/>
                  <a:gd name="T32" fmla="*/ 133 w 133"/>
                  <a:gd name="T33" fmla="*/ 0 h 138"/>
                  <a:gd name="T34" fmla="*/ 133 w 133"/>
                  <a:gd name="T35" fmla="*/ 7 h 138"/>
                  <a:gd name="T36" fmla="*/ 126 w 133"/>
                  <a:gd name="T37" fmla="*/ 8 h 138"/>
                  <a:gd name="T38" fmla="*/ 118 w 133"/>
                  <a:gd name="T39" fmla="*/ 15 h 138"/>
                  <a:gd name="T40" fmla="*/ 118 w 133"/>
                  <a:gd name="T41" fmla="*/ 25 h 138"/>
                  <a:gd name="T42" fmla="*/ 117 w 133"/>
                  <a:gd name="T43" fmla="*/ 88 h 138"/>
                  <a:gd name="T44" fmla="*/ 114 w 133"/>
                  <a:gd name="T45" fmla="*/ 105 h 138"/>
                  <a:gd name="T46" fmla="*/ 74 w 133"/>
                  <a:gd name="T47" fmla="*/ 136 h 138"/>
                  <a:gd name="T48" fmla="*/ 35 w 133"/>
                  <a:gd name="T49" fmla="*/ 127 h 138"/>
                  <a:gd name="T50" fmla="*/ 17 w 133"/>
                  <a:gd name="T51" fmla="*/ 96 h 138"/>
                  <a:gd name="T52" fmla="*/ 16 w 133"/>
                  <a:gd name="T53" fmla="*/ 83 h 138"/>
                  <a:gd name="T54" fmla="*/ 16 w 133"/>
                  <a:gd name="T55" fmla="*/ 25 h 138"/>
                  <a:gd name="T56" fmla="*/ 16 w 133"/>
                  <a:gd name="T57" fmla="*/ 15 h 138"/>
                  <a:gd name="T58" fmla="*/ 8 w 133"/>
                  <a:gd name="T59" fmla="*/ 8 h 138"/>
                  <a:gd name="T60" fmla="*/ 0 w 133"/>
                  <a:gd name="T61" fmla="*/ 7 h 138"/>
                  <a:gd name="T62" fmla="*/ 0 w 133"/>
                  <a:gd name="T63" fmla="*/ 0 h 138"/>
                  <a:gd name="T64" fmla="*/ 49 w 133"/>
                  <a:gd name="T6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138">
                    <a:moveTo>
                      <a:pt x="49" y="0"/>
                    </a:moveTo>
                    <a:cubicBezTo>
                      <a:pt x="49" y="2"/>
                      <a:pt x="49" y="4"/>
                      <a:pt x="49" y="7"/>
                    </a:cubicBezTo>
                    <a:cubicBezTo>
                      <a:pt x="46" y="7"/>
                      <a:pt x="44" y="7"/>
                      <a:pt x="41" y="8"/>
                    </a:cubicBezTo>
                    <a:cubicBezTo>
                      <a:pt x="36" y="8"/>
                      <a:pt x="34" y="10"/>
                      <a:pt x="34" y="15"/>
                    </a:cubicBezTo>
                    <a:cubicBezTo>
                      <a:pt x="33" y="17"/>
                      <a:pt x="33" y="20"/>
                      <a:pt x="33" y="23"/>
                    </a:cubicBezTo>
                    <a:cubicBezTo>
                      <a:pt x="33" y="43"/>
                      <a:pt x="33" y="63"/>
                      <a:pt x="33" y="83"/>
                    </a:cubicBezTo>
                    <a:cubicBezTo>
                      <a:pt x="33" y="87"/>
                      <a:pt x="33" y="92"/>
                      <a:pt x="34" y="96"/>
                    </a:cubicBezTo>
                    <a:cubicBezTo>
                      <a:pt x="36" y="112"/>
                      <a:pt x="46" y="120"/>
                      <a:pt x="60" y="124"/>
                    </a:cubicBezTo>
                    <a:cubicBezTo>
                      <a:pt x="76" y="128"/>
                      <a:pt x="89" y="123"/>
                      <a:pt x="100" y="110"/>
                    </a:cubicBezTo>
                    <a:cubicBezTo>
                      <a:pt x="104" y="106"/>
                      <a:pt x="105" y="100"/>
                      <a:pt x="106" y="94"/>
                    </a:cubicBezTo>
                    <a:cubicBezTo>
                      <a:pt x="106" y="90"/>
                      <a:pt x="106" y="85"/>
                      <a:pt x="107" y="80"/>
                    </a:cubicBezTo>
                    <a:cubicBezTo>
                      <a:pt x="107" y="62"/>
                      <a:pt x="107" y="43"/>
                      <a:pt x="107" y="24"/>
                    </a:cubicBezTo>
                    <a:cubicBezTo>
                      <a:pt x="107" y="21"/>
                      <a:pt x="106" y="18"/>
                      <a:pt x="106" y="15"/>
                    </a:cubicBezTo>
                    <a:cubicBezTo>
                      <a:pt x="105" y="10"/>
                      <a:pt x="103" y="8"/>
                      <a:pt x="97" y="8"/>
                    </a:cubicBezTo>
                    <a:cubicBezTo>
                      <a:pt x="95" y="7"/>
                      <a:pt x="93" y="7"/>
                      <a:pt x="91" y="7"/>
                    </a:cubicBezTo>
                    <a:cubicBezTo>
                      <a:pt x="91" y="4"/>
                      <a:pt x="91" y="2"/>
                      <a:pt x="91" y="0"/>
                    </a:cubicBezTo>
                    <a:cubicBezTo>
                      <a:pt x="105" y="0"/>
                      <a:pt x="119" y="0"/>
                      <a:pt x="133" y="0"/>
                    </a:cubicBezTo>
                    <a:cubicBezTo>
                      <a:pt x="133" y="2"/>
                      <a:pt x="133" y="4"/>
                      <a:pt x="133" y="7"/>
                    </a:cubicBezTo>
                    <a:cubicBezTo>
                      <a:pt x="131" y="7"/>
                      <a:pt x="128" y="7"/>
                      <a:pt x="126" y="8"/>
                    </a:cubicBezTo>
                    <a:cubicBezTo>
                      <a:pt x="121" y="8"/>
                      <a:pt x="119" y="11"/>
                      <a:pt x="118" y="15"/>
                    </a:cubicBezTo>
                    <a:cubicBezTo>
                      <a:pt x="118" y="18"/>
                      <a:pt x="118" y="22"/>
                      <a:pt x="118" y="25"/>
                    </a:cubicBezTo>
                    <a:cubicBezTo>
                      <a:pt x="117" y="46"/>
                      <a:pt x="118" y="67"/>
                      <a:pt x="117" y="88"/>
                    </a:cubicBezTo>
                    <a:cubicBezTo>
                      <a:pt x="117" y="94"/>
                      <a:pt x="116" y="99"/>
                      <a:pt x="114" y="105"/>
                    </a:cubicBezTo>
                    <a:cubicBezTo>
                      <a:pt x="108" y="124"/>
                      <a:pt x="94" y="134"/>
                      <a:pt x="74" y="136"/>
                    </a:cubicBezTo>
                    <a:cubicBezTo>
                      <a:pt x="60" y="138"/>
                      <a:pt x="47" y="135"/>
                      <a:pt x="35" y="127"/>
                    </a:cubicBezTo>
                    <a:cubicBezTo>
                      <a:pt x="24" y="120"/>
                      <a:pt x="18" y="109"/>
                      <a:pt x="17" y="96"/>
                    </a:cubicBezTo>
                    <a:cubicBezTo>
                      <a:pt x="16" y="92"/>
                      <a:pt x="16" y="87"/>
                      <a:pt x="16" y="83"/>
                    </a:cubicBezTo>
                    <a:cubicBezTo>
                      <a:pt x="16" y="64"/>
                      <a:pt x="16" y="45"/>
                      <a:pt x="16" y="25"/>
                    </a:cubicBezTo>
                    <a:cubicBezTo>
                      <a:pt x="16" y="22"/>
                      <a:pt x="16" y="18"/>
                      <a:pt x="16" y="15"/>
                    </a:cubicBezTo>
                    <a:cubicBezTo>
                      <a:pt x="15" y="10"/>
                      <a:pt x="13" y="8"/>
                      <a:pt x="8" y="8"/>
                    </a:cubicBezTo>
                    <a:cubicBezTo>
                      <a:pt x="5" y="7"/>
                      <a:pt x="3" y="7"/>
                      <a:pt x="0" y="7"/>
                    </a:cubicBezTo>
                    <a:cubicBezTo>
                      <a:pt x="0" y="4"/>
                      <a:pt x="0" y="2"/>
                      <a:pt x="0" y="0"/>
                    </a:cubicBezTo>
                    <a:cubicBezTo>
                      <a:pt x="16" y="0"/>
                      <a:pt x="32" y="0"/>
                      <a:pt x="49"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79" name="Freeform 30"/>
              <p:cNvSpPr/>
              <p:nvPr/>
            </p:nvSpPr>
            <p:spPr bwMode="auto">
              <a:xfrm>
                <a:off x="7832866" y="3891177"/>
                <a:ext cx="378049" cy="390864"/>
              </a:xfrm>
              <a:custGeom>
                <a:avLst/>
                <a:gdLst>
                  <a:gd name="T0" fmla="*/ 73 w 133"/>
                  <a:gd name="T1" fmla="*/ 137 h 137"/>
                  <a:gd name="T2" fmla="*/ 64 w 133"/>
                  <a:gd name="T3" fmla="*/ 137 h 137"/>
                  <a:gd name="T4" fmla="*/ 58 w 133"/>
                  <a:gd name="T5" fmla="*/ 133 h 137"/>
                  <a:gd name="T6" fmla="*/ 39 w 133"/>
                  <a:gd name="T7" fmla="*/ 80 h 137"/>
                  <a:gd name="T8" fmla="*/ 17 w 133"/>
                  <a:gd name="T9" fmla="*/ 23 h 137"/>
                  <a:gd name="T10" fmla="*/ 13 w 133"/>
                  <a:gd name="T11" fmla="*/ 14 h 137"/>
                  <a:gd name="T12" fmla="*/ 4 w 133"/>
                  <a:gd name="T13" fmla="*/ 7 h 137"/>
                  <a:gd name="T14" fmla="*/ 0 w 133"/>
                  <a:gd name="T15" fmla="*/ 7 h 137"/>
                  <a:gd name="T16" fmla="*/ 0 w 133"/>
                  <a:gd name="T17" fmla="*/ 0 h 137"/>
                  <a:gd name="T18" fmla="*/ 47 w 133"/>
                  <a:gd name="T19" fmla="*/ 0 h 137"/>
                  <a:gd name="T20" fmla="*/ 47 w 133"/>
                  <a:gd name="T21" fmla="*/ 7 h 137"/>
                  <a:gd name="T22" fmla="*/ 39 w 133"/>
                  <a:gd name="T23" fmla="*/ 8 h 137"/>
                  <a:gd name="T24" fmla="*/ 34 w 133"/>
                  <a:gd name="T25" fmla="*/ 15 h 137"/>
                  <a:gd name="T26" fmla="*/ 35 w 133"/>
                  <a:gd name="T27" fmla="*/ 20 h 137"/>
                  <a:gd name="T28" fmla="*/ 68 w 133"/>
                  <a:gd name="T29" fmla="*/ 112 h 137"/>
                  <a:gd name="T30" fmla="*/ 70 w 133"/>
                  <a:gd name="T31" fmla="*/ 116 h 137"/>
                  <a:gd name="T32" fmla="*/ 72 w 133"/>
                  <a:gd name="T33" fmla="*/ 113 h 137"/>
                  <a:gd name="T34" fmla="*/ 106 w 133"/>
                  <a:gd name="T35" fmla="*/ 18 h 137"/>
                  <a:gd name="T36" fmla="*/ 106 w 133"/>
                  <a:gd name="T37" fmla="*/ 16 h 137"/>
                  <a:gd name="T38" fmla="*/ 101 w 133"/>
                  <a:gd name="T39" fmla="*/ 7 h 137"/>
                  <a:gd name="T40" fmla="*/ 94 w 133"/>
                  <a:gd name="T41" fmla="*/ 7 h 137"/>
                  <a:gd name="T42" fmla="*/ 94 w 133"/>
                  <a:gd name="T43" fmla="*/ 0 h 137"/>
                  <a:gd name="T44" fmla="*/ 133 w 133"/>
                  <a:gd name="T45" fmla="*/ 0 h 137"/>
                  <a:gd name="T46" fmla="*/ 133 w 133"/>
                  <a:gd name="T47" fmla="*/ 7 h 137"/>
                  <a:gd name="T48" fmla="*/ 130 w 133"/>
                  <a:gd name="T49" fmla="*/ 7 h 137"/>
                  <a:gd name="T50" fmla="*/ 119 w 133"/>
                  <a:gd name="T51" fmla="*/ 16 h 137"/>
                  <a:gd name="T52" fmla="*/ 110 w 133"/>
                  <a:gd name="T53" fmla="*/ 38 h 137"/>
                  <a:gd name="T54" fmla="*/ 74 w 133"/>
                  <a:gd name="T55" fmla="*/ 133 h 137"/>
                  <a:gd name="T56" fmla="*/ 73 w 133"/>
                  <a:gd name="T5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7">
                    <a:moveTo>
                      <a:pt x="73" y="137"/>
                    </a:moveTo>
                    <a:cubicBezTo>
                      <a:pt x="69" y="137"/>
                      <a:pt x="66" y="137"/>
                      <a:pt x="64" y="137"/>
                    </a:cubicBezTo>
                    <a:cubicBezTo>
                      <a:pt x="61" y="137"/>
                      <a:pt x="59" y="136"/>
                      <a:pt x="58" y="133"/>
                    </a:cubicBezTo>
                    <a:cubicBezTo>
                      <a:pt x="52" y="115"/>
                      <a:pt x="45" y="98"/>
                      <a:pt x="39" y="80"/>
                    </a:cubicBezTo>
                    <a:cubicBezTo>
                      <a:pt x="31" y="61"/>
                      <a:pt x="24" y="42"/>
                      <a:pt x="17" y="23"/>
                    </a:cubicBezTo>
                    <a:cubicBezTo>
                      <a:pt x="16" y="20"/>
                      <a:pt x="15" y="17"/>
                      <a:pt x="13" y="14"/>
                    </a:cubicBezTo>
                    <a:cubicBezTo>
                      <a:pt x="11" y="10"/>
                      <a:pt x="8" y="8"/>
                      <a:pt x="4" y="7"/>
                    </a:cubicBezTo>
                    <a:cubicBezTo>
                      <a:pt x="3" y="7"/>
                      <a:pt x="2" y="7"/>
                      <a:pt x="0" y="7"/>
                    </a:cubicBezTo>
                    <a:cubicBezTo>
                      <a:pt x="0" y="4"/>
                      <a:pt x="0" y="2"/>
                      <a:pt x="0" y="0"/>
                    </a:cubicBezTo>
                    <a:cubicBezTo>
                      <a:pt x="16" y="0"/>
                      <a:pt x="31" y="0"/>
                      <a:pt x="47" y="0"/>
                    </a:cubicBezTo>
                    <a:cubicBezTo>
                      <a:pt x="47" y="2"/>
                      <a:pt x="47" y="4"/>
                      <a:pt x="47" y="7"/>
                    </a:cubicBezTo>
                    <a:cubicBezTo>
                      <a:pt x="44" y="7"/>
                      <a:pt x="42" y="7"/>
                      <a:pt x="39" y="8"/>
                    </a:cubicBezTo>
                    <a:cubicBezTo>
                      <a:pt x="34" y="8"/>
                      <a:pt x="33" y="10"/>
                      <a:pt x="34" y="15"/>
                    </a:cubicBezTo>
                    <a:cubicBezTo>
                      <a:pt x="34" y="17"/>
                      <a:pt x="35" y="19"/>
                      <a:pt x="35" y="20"/>
                    </a:cubicBezTo>
                    <a:cubicBezTo>
                      <a:pt x="46" y="51"/>
                      <a:pt x="57" y="81"/>
                      <a:pt x="68" y="112"/>
                    </a:cubicBezTo>
                    <a:cubicBezTo>
                      <a:pt x="69" y="113"/>
                      <a:pt x="69" y="114"/>
                      <a:pt x="70" y="116"/>
                    </a:cubicBezTo>
                    <a:cubicBezTo>
                      <a:pt x="71" y="114"/>
                      <a:pt x="71" y="113"/>
                      <a:pt x="72" y="113"/>
                    </a:cubicBezTo>
                    <a:cubicBezTo>
                      <a:pt x="83" y="81"/>
                      <a:pt x="94" y="50"/>
                      <a:pt x="106" y="18"/>
                    </a:cubicBezTo>
                    <a:cubicBezTo>
                      <a:pt x="106" y="17"/>
                      <a:pt x="106" y="17"/>
                      <a:pt x="106" y="16"/>
                    </a:cubicBezTo>
                    <a:cubicBezTo>
                      <a:pt x="107" y="10"/>
                      <a:pt x="106" y="8"/>
                      <a:pt x="101" y="7"/>
                    </a:cubicBezTo>
                    <a:cubicBezTo>
                      <a:pt x="98" y="7"/>
                      <a:pt x="96" y="7"/>
                      <a:pt x="94" y="7"/>
                    </a:cubicBezTo>
                    <a:cubicBezTo>
                      <a:pt x="94" y="4"/>
                      <a:pt x="94" y="2"/>
                      <a:pt x="94" y="0"/>
                    </a:cubicBezTo>
                    <a:cubicBezTo>
                      <a:pt x="106" y="0"/>
                      <a:pt x="119" y="0"/>
                      <a:pt x="133" y="0"/>
                    </a:cubicBezTo>
                    <a:cubicBezTo>
                      <a:pt x="133" y="2"/>
                      <a:pt x="133" y="4"/>
                      <a:pt x="133" y="7"/>
                    </a:cubicBezTo>
                    <a:cubicBezTo>
                      <a:pt x="132" y="7"/>
                      <a:pt x="131" y="7"/>
                      <a:pt x="130" y="7"/>
                    </a:cubicBezTo>
                    <a:cubicBezTo>
                      <a:pt x="124" y="8"/>
                      <a:pt x="121" y="11"/>
                      <a:pt x="119" y="16"/>
                    </a:cubicBezTo>
                    <a:cubicBezTo>
                      <a:pt x="116" y="24"/>
                      <a:pt x="113" y="31"/>
                      <a:pt x="110" y="38"/>
                    </a:cubicBezTo>
                    <a:cubicBezTo>
                      <a:pt x="98" y="70"/>
                      <a:pt x="86" y="101"/>
                      <a:pt x="74" y="133"/>
                    </a:cubicBezTo>
                    <a:cubicBezTo>
                      <a:pt x="74" y="134"/>
                      <a:pt x="73" y="135"/>
                      <a:pt x="73" y="1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0" name="Freeform 31"/>
              <p:cNvSpPr/>
              <p:nvPr/>
            </p:nvSpPr>
            <p:spPr bwMode="auto">
              <a:xfrm>
                <a:off x="9844855" y="3891177"/>
                <a:ext cx="342807" cy="384457"/>
              </a:xfrm>
              <a:custGeom>
                <a:avLst/>
                <a:gdLst>
                  <a:gd name="T0" fmla="*/ 85 w 120"/>
                  <a:gd name="T1" fmla="*/ 127 h 135"/>
                  <a:gd name="T2" fmla="*/ 85 w 120"/>
                  <a:gd name="T3" fmla="*/ 134 h 135"/>
                  <a:gd name="T4" fmla="*/ 35 w 120"/>
                  <a:gd name="T5" fmla="*/ 134 h 135"/>
                  <a:gd name="T6" fmla="*/ 35 w 120"/>
                  <a:gd name="T7" fmla="*/ 127 h 135"/>
                  <a:gd name="T8" fmla="*/ 44 w 120"/>
                  <a:gd name="T9" fmla="*/ 126 h 135"/>
                  <a:gd name="T10" fmla="*/ 50 w 120"/>
                  <a:gd name="T11" fmla="*/ 120 h 135"/>
                  <a:gd name="T12" fmla="*/ 51 w 120"/>
                  <a:gd name="T13" fmla="*/ 113 h 135"/>
                  <a:gd name="T14" fmla="*/ 51 w 120"/>
                  <a:gd name="T15" fmla="*/ 85 h 135"/>
                  <a:gd name="T16" fmla="*/ 50 w 120"/>
                  <a:gd name="T17" fmla="*/ 79 h 135"/>
                  <a:gd name="T18" fmla="*/ 17 w 120"/>
                  <a:gd name="T19" fmla="*/ 19 h 135"/>
                  <a:gd name="T20" fmla="*/ 15 w 120"/>
                  <a:gd name="T21" fmla="*/ 15 h 135"/>
                  <a:gd name="T22" fmla="*/ 3 w 120"/>
                  <a:gd name="T23" fmla="*/ 7 h 135"/>
                  <a:gd name="T24" fmla="*/ 0 w 120"/>
                  <a:gd name="T25" fmla="*/ 7 h 135"/>
                  <a:gd name="T26" fmla="*/ 0 w 120"/>
                  <a:gd name="T27" fmla="*/ 0 h 135"/>
                  <a:gd name="T28" fmla="*/ 48 w 120"/>
                  <a:gd name="T29" fmla="*/ 0 h 135"/>
                  <a:gd name="T30" fmla="*/ 48 w 120"/>
                  <a:gd name="T31" fmla="*/ 7 h 135"/>
                  <a:gd name="T32" fmla="*/ 40 w 120"/>
                  <a:gd name="T33" fmla="*/ 7 h 135"/>
                  <a:gd name="T34" fmla="*/ 36 w 120"/>
                  <a:gd name="T35" fmla="*/ 14 h 135"/>
                  <a:gd name="T36" fmla="*/ 37 w 120"/>
                  <a:gd name="T37" fmla="*/ 18 h 135"/>
                  <a:gd name="T38" fmla="*/ 61 w 120"/>
                  <a:gd name="T39" fmla="*/ 64 h 135"/>
                  <a:gd name="T40" fmla="*/ 63 w 120"/>
                  <a:gd name="T41" fmla="*/ 68 h 135"/>
                  <a:gd name="T42" fmla="*/ 66 w 120"/>
                  <a:gd name="T43" fmla="*/ 64 h 135"/>
                  <a:gd name="T44" fmla="*/ 91 w 120"/>
                  <a:gd name="T45" fmla="*/ 18 h 135"/>
                  <a:gd name="T46" fmla="*/ 93 w 120"/>
                  <a:gd name="T47" fmla="*/ 12 h 135"/>
                  <a:gd name="T48" fmla="*/ 90 w 120"/>
                  <a:gd name="T49" fmla="*/ 8 h 135"/>
                  <a:gd name="T50" fmla="*/ 81 w 120"/>
                  <a:gd name="T51" fmla="*/ 7 h 135"/>
                  <a:gd name="T52" fmla="*/ 81 w 120"/>
                  <a:gd name="T53" fmla="*/ 0 h 135"/>
                  <a:gd name="T54" fmla="*/ 120 w 120"/>
                  <a:gd name="T55" fmla="*/ 0 h 135"/>
                  <a:gd name="T56" fmla="*/ 120 w 120"/>
                  <a:gd name="T57" fmla="*/ 7 h 135"/>
                  <a:gd name="T58" fmla="*/ 115 w 120"/>
                  <a:gd name="T59" fmla="*/ 8 h 135"/>
                  <a:gd name="T60" fmla="*/ 108 w 120"/>
                  <a:gd name="T61" fmla="*/ 12 h 135"/>
                  <a:gd name="T62" fmla="*/ 103 w 120"/>
                  <a:gd name="T63" fmla="*/ 19 h 135"/>
                  <a:gd name="T64" fmla="*/ 71 w 120"/>
                  <a:gd name="T65" fmla="*/ 75 h 135"/>
                  <a:gd name="T66" fmla="*/ 69 w 120"/>
                  <a:gd name="T67" fmla="*/ 82 h 135"/>
                  <a:gd name="T68" fmla="*/ 69 w 120"/>
                  <a:gd name="T69" fmla="*/ 111 h 135"/>
                  <a:gd name="T70" fmla="*/ 69 w 120"/>
                  <a:gd name="T71" fmla="*/ 118 h 135"/>
                  <a:gd name="T72" fmla="*/ 77 w 120"/>
                  <a:gd name="T73" fmla="*/ 126 h 135"/>
                  <a:gd name="T74" fmla="*/ 85 w 120"/>
                  <a:gd name="T75"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135">
                    <a:moveTo>
                      <a:pt x="85" y="127"/>
                    </a:moveTo>
                    <a:cubicBezTo>
                      <a:pt x="85" y="130"/>
                      <a:pt x="85" y="132"/>
                      <a:pt x="85" y="134"/>
                    </a:cubicBezTo>
                    <a:cubicBezTo>
                      <a:pt x="81" y="135"/>
                      <a:pt x="44" y="135"/>
                      <a:pt x="35" y="134"/>
                    </a:cubicBezTo>
                    <a:cubicBezTo>
                      <a:pt x="35" y="132"/>
                      <a:pt x="35" y="130"/>
                      <a:pt x="35" y="127"/>
                    </a:cubicBezTo>
                    <a:cubicBezTo>
                      <a:pt x="38" y="127"/>
                      <a:pt x="41" y="126"/>
                      <a:pt x="44" y="126"/>
                    </a:cubicBezTo>
                    <a:cubicBezTo>
                      <a:pt x="48" y="126"/>
                      <a:pt x="50" y="124"/>
                      <a:pt x="50" y="120"/>
                    </a:cubicBezTo>
                    <a:cubicBezTo>
                      <a:pt x="51" y="118"/>
                      <a:pt x="51" y="115"/>
                      <a:pt x="51" y="113"/>
                    </a:cubicBezTo>
                    <a:cubicBezTo>
                      <a:pt x="51" y="104"/>
                      <a:pt x="51" y="95"/>
                      <a:pt x="51" y="85"/>
                    </a:cubicBezTo>
                    <a:cubicBezTo>
                      <a:pt x="51" y="83"/>
                      <a:pt x="51" y="81"/>
                      <a:pt x="50" y="79"/>
                    </a:cubicBezTo>
                    <a:cubicBezTo>
                      <a:pt x="39" y="59"/>
                      <a:pt x="28" y="39"/>
                      <a:pt x="17" y="19"/>
                    </a:cubicBezTo>
                    <a:cubicBezTo>
                      <a:pt x="16" y="17"/>
                      <a:pt x="15" y="16"/>
                      <a:pt x="15" y="15"/>
                    </a:cubicBezTo>
                    <a:cubicBezTo>
                      <a:pt x="12" y="10"/>
                      <a:pt x="9" y="7"/>
                      <a:pt x="3" y="7"/>
                    </a:cubicBezTo>
                    <a:cubicBezTo>
                      <a:pt x="2" y="7"/>
                      <a:pt x="1" y="7"/>
                      <a:pt x="0" y="7"/>
                    </a:cubicBezTo>
                    <a:cubicBezTo>
                      <a:pt x="0" y="4"/>
                      <a:pt x="0" y="2"/>
                      <a:pt x="0" y="0"/>
                    </a:cubicBezTo>
                    <a:cubicBezTo>
                      <a:pt x="16" y="0"/>
                      <a:pt x="31" y="0"/>
                      <a:pt x="48" y="0"/>
                    </a:cubicBezTo>
                    <a:cubicBezTo>
                      <a:pt x="48" y="2"/>
                      <a:pt x="48" y="4"/>
                      <a:pt x="48" y="7"/>
                    </a:cubicBezTo>
                    <a:cubicBezTo>
                      <a:pt x="45" y="7"/>
                      <a:pt x="42" y="7"/>
                      <a:pt x="40" y="7"/>
                    </a:cubicBezTo>
                    <a:cubicBezTo>
                      <a:pt x="35" y="8"/>
                      <a:pt x="34" y="10"/>
                      <a:pt x="36" y="14"/>
                    </a:cubicBezTo>
                    <a:cubicBezTo>
                      <a:pt x="36" y="15"/>
                      <a:pt x="37" y="17"/>
                      <a:pt x="37" y="18"/>
                    </a:cubicBezTo>
                    <a:cubicBezTo>
                      <a:pt x="45" y="33"/>
                      <a:pt x="53" y="49"/>
                      <a:pt x="61" y="64"/>
                    </a:cubicBezTo>
                    <a:cubicBezTo>
                      <a:pt x="61" y="65"/>
                      <a:pt x="62" y="66"/>
                      <a:pt x="63" y="68"/>
                    </a:cubicBezTo>
                    <a:cubicBezTo>
                      <a:pt x="64" y="66"/>
                      <a:pt x="65" y="65"/>
                      <a:pt x="66" y="64"/>
                    </a:cubicBezTo>
                    <a:cubicBezTo>
                      <a:pt x="74" y="49"/>
                      <a:pt x="82" y="34"/>
                      <a:pt x="91" y="18"/>
                    </a:cubicBezTo>
                    <a:cubicBezTo>
                      <a:pt x="92" y="16"/>
                      <a:pt x="93" y="14"/>
                      <a:pt x="93" y="12"/>
                    </a:cubicBezTo>
                    <a:cubicBezTo>
                      <a:pt x="94" y="9"/>
                      <a:pt x="93" y="8"/>
                      <a:pt x="90" y="8"/>
                    </a:cubicBezTo>
                    <a:cubicBezTo>
                      <a:pt x="87" y="7"/>
                      <a:pt x="85" y="7"/>
                      <a:pt x="81" y="7"/>
                    </a:cubicBezTo>
                    <a:cubicBezTo>
                      <a:pt x="81" y="4"/>
                      <a:pt x="81" y="2"/>
                      <a:pt x="81" y="0"/>
                    </a:cubicBezTo>
                    <a:cubicBezTo>
                      <a:pt x="94" y="0"/>
                      <a:pt x="107" y="0"/>
                      <a:pt x="120" y="0"/>
                    </a:cubicBezTo>
                    <a:cubicBezTo>
                      <a:pt x="120" y="2"/>
                      <a:pt x="120" y="4"/>
                      <a:pt x="120" y="7"/>
                    </a:cubicBezTo>
                    <a:cubicBezTo>
                      <a:pt x="119" y="7"/>
                      <a:pt x="117" y="7"/>
                      <a:pt x="115" y="8"/>
                    </a:cubicBezTo>
                    <a:cubicBezTo>
                      <a:pt x="112" y="8"/>
                      <a:pt x="109" y="9"/>
                      <a:pt x="108" y="12"/>
                    </a:cubicBezTo>
                    <a:cubicBezTo>
                      <a:pt x="106" y="14"/>
                      <a:pt x="104" y="17"/>
                      <a:pt x="103" y="19"/>
                    </a:cubicBezTo>
                    <a:cubicBezTo>
                      <a:pt x="92" y="38"/>
                      <a:pt x="81" y="56"/>
                      <a:pt x="71" y="75"/>
                    </a:cubicBezTo>
                    <a:cubicBezTo>
                      <a:pt x="69" y="77"/>
                      <a:pt x="68" y="80"/>
                      <a:pt x="69" y="82"/>
                    </a:cubicBezTo>
                    <a:cubicBezTo>
                      <a:pt x="69" y="92"/>
                      <a:pt x="69" y="102"/>
                      <a:pt x="69" y="111"/>
                    </a:cubicBezTo>
                    <a:cubicBezTo>
                      <a:pt x="69" y="114"/>
                      <a:pt x="69" y="116"/>
                      <a:pt x="69" y="118"/>
                    </a:cubicBezTo>
                    <a:cubicBezTo>
                      <a:pt x="70" y="124"/>
                      <a:pt x="71" y="125"/>
                      <a:pt x="77" y="126"/>
                    </a:cubicBezTo>
                    <a:cubicBezTo>
                      <a:pt x="80" y="126"/>
                      <a:pt x="82" y="127"/>
                      <a:pt x="85" y="1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1" name="Freeform 32"/>
              <p:cNvSpPr/>
              <p:nvPr/>
            </p:nvSpPr>
            <p:spPr bwMode="auto">
              <a:xfrm>
                <a:off x="9514863" y="3878362"/>
                <a:ext cx="329992" cy="394068"/>
              </a:xfrm>
              <a:custGeom>
                <a:avLst/>
                <a:gdLst>
                  <a:gd name="T0" fmla="*/ 108 w 116"/>
                  <a:gd name="T1" fmla="*/ 42 h 139"/>
                  <a:gd name="T2" fmla="*/ 102 w 116"/>
                  <a:gd name="T3" fmla="*/ 29 h 139"/>
                  <a:gd name="T4" fmla="*/ 72 w 116"/>
                  <a:gd name="T5" fmla="*/ 14 h 139"/>
                  <a:gd name="T6" fmla="*/ 67 w 116"/>
                  <a:gd name="T7" fmla="*/ 18 h 139"/>
                  <a:gd name="T8" fmla="*/ 66 w 116"/>
                  <a:gd name="T9" fmla="*/ 24 h 139"/>
                  <a:gd name="T10" fmla="*/ 66 w 116"/>
                  <a:gd name="T11" fmla="*/ 115 h 139"/>
                  <a:gd name="T12" fmla="*/ 67 w 116"/>
                  <a:gd name="T13" fmla="*/ 123 h 139"/>
                  <a:gd name="T14" fmla="*/ 75 w 116"/>
                  <a:gd name="T15" fmla="*/ 131 h 139"/>
                  <a:gd name="T16" fmla="*/ 83 w 116"/>
                  <a:gd name="T17" fmla="*/ 132 h 139"/>
                  <a:gd name="T18" fmla="*/ 83 w 116"/>
                  <a:gd name="T19" fmla="*/ 139 h 139"/>
                  <a:gd name="T20" fmla="*/ 33 w 116"/>
                  <a:gd name="T21" fmla="*/ 139 h 139"/>
                  <a:gd name="T22" fmla="*/ 33 w 116"/>
                  <a:gd name="T23" fmla="*/ 132 h 139"/>
                  <a:gd name="T24" fmla="*/ 41 w 116"/>
                  <a:gd name="T25" fmla="*/ 131 h 139"/>
                  <a:gd name="T26" fmla="*/ 49 w 116"/>
                  <a:gd name="T27" fmla="*/ 123 h 139"/>
                  <a:gd name="T28" fmla="*/ 49 w 116"/>
                  <a:gd name="T29" fmla="*/ 118 h 139"/>
                  <a:gd name="T30" fmla="*/ 49 w 116"/>
                  <a:gd name="T31" fmla="*/ 22 h 139"/>
                  <a:gd name="T32" fmla="*/ 41 w 116"/>
                  <a:gd name="T33" fmla="*/ 14 h 139"/>
                  <a:gd name="T34" fmla="*/ 32 w 116"/>
                  <a:gd name="T35" fmla="*/ 15 h 139"/>
                  <a:gd name="T36" fmla="*/ 18 w 116"/>
                  <a:gd name="T37" fmla="*/ 23 h 139"/>
                  <a:gd name="T38" fmla="*/ 11 w 116"/>
                  <a:gd name="T39" fmla="*/ 36 h 139"/>
                  <a:gd name="T40" fmla="*/ 8 w 116"/>
                  <a:gd name="T41" fmla="*/ 42 h 139"/>
                  <a:gd name="T42" fmla="*/ 0 w 116"/>
                  <a:gd name="T43" fmla="*/ 39 h 139"/>
                  <a:gd name="T44" fmla="*/ 13 w 116"/>
                  <a:gd name="T45" fmla="*/ 0 h 139"/>
                  <a:gd name="T46" fmla="*/ 19 w 116"/>
                  <a:gd name="T47" fmla="*/ 0 h 139"/>
                  <a:gd name="T48" fmla="*/ 21 w 116"/>
                  <a:gd name="T49" fmla="*/ 4 h 139"/>
                  <a:gd name="T50" fmla="*/ 95 w 116"/>
                  <a:gd name="T51" fmla="*/ 4 h 139"/>
                  <a:gd name="T52" fmla="*/ 97 w 116"/>
                  <a:gd name="T53" fmla="*/ 0 h 139"/>
                  <a:gd name="T54" fmla="*/ 103 w 116"/>
                  <a:gd name="T55" fmla="*/ 0 h 139"/>
                  <a:gd name="T56" fmla="*/ 116 w 116"/>
                  <a:gd name="T57" fmla="*/ 39 h 139"/>
                  <a:gd name="T58" fmla="*/ 108 w 116"/>
                  <a:gd name="T59" fmla="*/ 4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39">
                    <a:moveTo>
                      <a:pt x="108" y="42"/>
                    </a:moveTo>
                    <a:cubicBezTo>
                      <a:pt x="106" y="37"/>
                      <a:pt x="104" y="33"/>
                      <a:pt x="102" y="29"/>
                    </a:cubicBezTo>
                    <a:cubicBezTo>
                      <a:pt x="96" y="17"/>
                      <a:pt x="85" y="13"/>
                      <a:pt x="72" y="14"/>
                    </a:cubicBezTo>
                    <a:cubicBezTo>
                      <a:pt x="68" y="14"/>
                      <a:pt x="67" y="15"/>
                      <a:pt x="67" y="18"/>
                    </a:cubicBezTo>
                    <a:cubicBezTo>
                      <a:pt x="66" y="20"/>
                      <a:pt x="66" y="22"/>
                      <a:pt x="66" y="24"/>
                    </a:cubicBezTo>
                    <a:cubicBezTo>
                      <a:pt x="66" y="54"/>
                      <a:pt x="66" y="85"/>
                      <a:pt x="66" y="115"/>
                    </a:cubicBezTo>
                    <a:cubicBezTo>
                      <a:pt x="66" y="118"/>
                      <a:pt x="67" y="120"/>
                      <a:pt x="67" y="123"/>
                    </a:cubicBezTo>
                    <a:cubicBezTo>
                      <a:pt x="68" y="128"/>
                      <a:pt x="70" y="130"/>
                      <a:pt x="75" y="131"/>
                    </a:cubicBezTo>
                    <a:cubicBezTo>
                      <a:pt x="78" y="131"/>
                      <a:pt x="80" y="132"/>
                      <a:pt x="83" y="132"/>
                    </a:cubicBezTo>
                    <a:cubicBezTo>
                      <a:pt x="83" y="134"/>
                      <a:pt x="83" y="137"/>
                      <a:pt x="83" y="139"/>
                    </a:cubicBezTo>
                    <a:cubicBezTo>
                      <a:pt x="66" y="139"/>
                      <a:pt x="50" y="139"/>
                      <a:pt x="33" y="139"/>
                    </a:cubicBezTo>
                    <a:cubicBezTo>
                      <a:pt x="33" y="137"/>
                      <a:pt x="33" y="135"/>
                      <a:pt x="33" y="132"/>
                    </a:cubicBezTo>
                    <a:cubicBezTo>
                      <a:pt x="36" y="132"/>
                      <a:pt x="39" y="131"/>
                      <a:pt x="41" y="131"/>
                    </a:cubicBezTo>
                    <a:cubicBezTo>
                      <a:pt x="47" y="130"/>
                      <a:pt x="49" y="128"/>
                      <a:pt x="49" y="123"/>
                    </a:cubicBezTo>
                    <a:cubicBezTo>
                      <a:pt x="49" y="121"/>
                      <a:pt x="49" y="120"/>
                      <a:pt x="49" y="118"/>
                    </a:cubicBezTo>
                    <a:cubicBezTo>
                      <a:pt x="49" y="86"/>
                      <a:pt x="49" y="54"/>
                      <a:pt x="49" y="22"/>
                    </a:cubicBezTo>
                    <a:cubicBezTo>
                      <a:pt x="49" y="14"/>
                      <a:pt x="49" y="13"/>
                      <a:pt x="41" y="14"/>
                    </a:cubicBezTo>
                    <a:cubicBezTo>
                      <a:pt x="38" y="14"/>
                      <a:pt x="35" y="14"/>
                      <a:pt x="32" y="15"/>
                    </a:cubicBezTo>
                    <a:cubicBezTo>
                      <a:pt x="26" y="16"/>
                      <a:pt x="21" y="18"/>
                      <a:pt x="18" y="23"/>
                    </a:cubicBezTo>
                    <a:cubicBezTo>
                      <a:pt x="15" y="27"/>
                      <a:pt x="13" y="32"/>
                      <a:pt x="11" y="36"/>
                    </a:cubicBezTo>
                    <a:cubicBezTo>
                      <a:pt x="10" y="38"/>
                      <a:pt x="9" y="40"/>
                      <a:pt x="8" y="42"/>
                    </a:cubicBezTo>
                    <a:cubicBezTo>
                      <a:pt x="5" y="41"/>
                      <a:pt x="3" y="40"/>
                      <a:pt x="0" y="39"/>
                    </a:cubicBezTo>
                    <a:cubicBezTo>
                      <a:pt x="5" y="26"/>
                      <a:pt x="9" y="13"/>
                      <a:pt x="13" y="0"/>
                    </a:cubicBezTo>
                    <a:cubicBezTo>
                      <a:pt x="15" y="0"/>
                      <a:pt x="17" y="0"/>
                      <a:pt x="19" y="0"/>
                    </a:cubicBezTo>
                    <a:cubicBezTo>
                      <a:pt x="20" y="1"/>
                      <a:pt x="20" y="3"/>
                      <a:pt x="21" y="4"/>
                    </a:cubicBezTo>
                    <a:cubicBezTo>
                      <a:pt x="46" y="4"/>
                      <a:pt x="70" y="4"/>
                      <a:pt x="95" y="4"/>
                    </a:cubicBezTo>
                    <a:cubicBezTo>
                      <a:pt x="95" y="3"/>
                      <a:pt x="96" y="1"/>
                      <a:pt x="97" y="0"/>
                    </a:cubicBezTo>
                    <a:cubicBezTo>
                      <a:pt x="98" y="0"/>
                      <a:pt x="100" y="0"/>
                      <a:pt x="103" y="0"/>
                    </a:cubicBezTo>
                    <a:cubicBezTo>
                      <a:pt x="107" y="13"/>
                      <a:pt x="112" y="26"/>
                      <a:pt x="116" y="39"/>
                    </a:cubicBezTo>
                    <a:cubicBezTo>
                      <a:pt x="113" y="40"/>
                      <a:pt x="111" y="41"/>
                      <a:pt x="108" y="4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2" name="Freeform 33"/>
              <p:cNvSpPr/>
              <p:nvPr/>
            </p:nvSpPr>
            <p:spPr bwMode="auto">
              <a:xfrm>
                <a:off x="5715150" y="3891177"/>
                <a:ext cx="140967" cy="381253"/>
              </a:xfrm>
              <a:custGeom>
                <a:avLst/>
                <a:gdLst>
                  <a:gd name="T0" fmla="*/ 0 w 50"/>
                  <a:gd name="T1" fmla="*/ 134 h 134"/>
                  <a:gd name="T2" fmla="*/ 0 w 50"/>
                  <a:gd name="T3" fmla="*/ 127 h 134"/>
                  <a:gd name="T4" fmla="*/ 9 w 50"/>
                  <a:gd name="T5" fmla="*/ 126 h 134"/>
                  <a:gd name="T6" fmla="*/ 16 w 50"/>
                  <a:gd name="T7" fmla="*/ 119 h 134"/>
                  <a:gd name="T8" fmla="*/ 16 w 50"/>
                  <a:gd name="T9" fmla="*/ 113 h 134"/>
                  <a:gd name="T10" fmla="*/ 16 w 50"/>
                  <a:gd name="T11" fmla="*/ 21 h 134"/>
                  <a:gd name="T12" fmla="*/ 16 w 50"/>
                  <a:gd name="T13" fmla="*/ 13 h 134"/>
                  <a:gd name="T14" fmla="*/ 9 w 50"/>
                  <a:gd name="T15" fmla="*/ 8 h 134"/>
                  <a:gd name="T16" fmla="*/ 1 w 50"/>
                  <a:gd name="T17" fmla="*/ 7 h 134"/>
                  <a:gd name="T18" fmla="*/ 1 w 50"/>
                  <a:gd name="T19" fmla="*/ 0 h 134"/>
                  <a:gd name="T20" fmla="*/ 49 w 50"/>
                  <a:gd name="T21" fmla="*/ 0 h 134"/>
                  <a:gd name="T22" fmla="*/ 49 w 50"/>
                  <a:gd name="T23" fmla="*/ 7 h 134"/>
                  <a:gd name="T24" fmla="*/ 42 w 50"/>
                  <a:gd name="T25" fmla="*/ 8 h 134"/>
                  <a:gd name="T26" fmla="*/ 34 w 50"/>
                  <a:gd name="T27" fmla="*/ 15 h 134"/>
                  <a:gd name="T28" fmla="*/ 33 w 50"/>
                  <a:gd name="T29" fmla="*/ 23 h 134"/>
                  <a:gd name="T30" fmla="*/ 33 w 50"/>
                  <a:gd name="T31" fmla="*/ 113 h 134"/>
                  <a:gd name="T32" fmla="*/ 46 w 50"/>
                  <a:gd name="T33" fmla="*/ 127 h 134"/>
                  <a:gd name="T34" fmla="*/ 49 w 50"/>
                  <a:gd name="T35" fmla="*/ 127 h 134"/>
                  <a:gd name="T36" fmla="*/ 50 w 50"/>
                  <a:gd name="T37" fmla="*/ 131 h 134"/>
                  <a:gd name="T38" fmla="*/ 49 w 50"/>
                  <a:gd name="T39" fmla="*/ 134 h 134"/>
                  <a:gd name="T40" fmla="*/ 0 w 50"/>
                  <a:gd name="T4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134">
                    <a:moveTo>
                      <a:pt x="0" y="134"/>
                    </a:moveTo>
                    <a:cubicBezTo>
                      <a:pt x="0" y="132"/>
                      <a:pt x="0" y="130"/>
                      <a:pt x="0" y="127"/>
                    </a:cubicBezTo>
                    <a:cubicBezTo>
                      <a:pt x="3" y="127"/>
                      <a:pt x="6" y="127"/>
                      <a:pt x="9" y="126"/>
                    </a:cubicBezTo>
                    <a:cubicBezTo>
                      <a:pt x="13" y="125"/>
                      <a:pt x="15" y="124"/>
                      <a:pt x="16" y="119"/>
                    </a:cubicBezTo>
                    <a:cubicBezTo>
                      <a:pt x="16" y="117"/>
                      <a:pt x="16" y="115"/>
                      <a:pt x="16" y="113"/>
                    </a:cubicBezTo>
                    <a:cubicBezTo>
                      <a:pt x="16" y="82"/>
                      <a:pt x="16" y="52"/>
                      <a:pt x="16" y="21"/>
                    </a:cubicBezTo>
                    <a:cubicBezTo>
                      <a:pt x="16" y="18"/>
                      <a:pt x="16" y="16"/>
                      <a:pt x="16" y="13"/>
                    </a:cubicBezTo>
                    <a:cubicBezTo>
                      <a:pt x="15" y="10"/>
                      <a:pt x="13" y="8"/>
                      <a:pt x="9" y="8"/>
                    </a:cubicBezTo>
                    <a:cubicBezTo>
                      <a:pt x="6" y="7"/>
                      <a:pt x="4" y="7"/>
                      <a:pt x="1" y="7"/>
                    </a:cubicBezTo>
                    <a:cubicBezTo>
                      <a:pt x="1" y="4"/>
                      <a:pt x="1" y="2"/>
                      <a:pt x="1" y="0"/>
                    </a:cubicBezTo>
                    <a:cubicBezTo>
                      <a:pt x="17" y="0"/>
                      <a:pt x="33" y="0"/>
                      <a:pt x="49" y="0"/>
                    </a:cubicBezTo>
                    <a:cubicBezTo>
                      <a:pt x="49" y="2"/>
                      <a:pt x="49" y="4"/>
                      <a:pt x="49" y="7"/>
                    </a:cubicBezTo>
                    <a:cubicBezTo>
                      <a:pt x="47" y="7"/>
                      <a:pt x="44" y="7"/>
                      <a:pt x="42" y="8"/>
                    </a:cubicBezTo>
                    <a:cubicBezTo>
                      <a:pt x="38" y="8"/>
                      <a:pt x="35" y="10"/>
                      <a:pt x="34" y="15"/>
                    </a:cubicBezTo>
                    <a:cubicBezTo>
                      <a:pt x="34" y="17"/>
                      <a:pt x="33" y="20"/>
                      <a:pt x="33" y="23"/>
                    </a:cubicBezTo>
                    <a:cubicBezTo>
                      <a:pt x="33" y="53"/>
                      <a:pt x="33" y="83"/>
                      <a:pt x="33" y="113"/>
                    </a:cubicBezTo>
                    <a:cubicBezTo>
                      <a:pt x="33" y="124"/>
                      <a:pt x="36" y="126"/>
                      <a:pt x="46" y="127"/>
                    </a:cubicBezTo>
                    <a:cubicBezTo>
                      <a:pt x="47" y="127"/>
                      <a:pt x="48" y="127"/>
                      <a:pt x="49" y="127"/>
                    </a:cubicBezTo>
                    <a:cubicBezTo>
                      <a:pt x="49" y="128"/>
                      <a:pt x="50" y="129"/>
                      <a:pt x="50" y="131"/>
                    </a:cubicBezTo>
                    <a:cubicBezTo>
                      <a:pt x="50" y="132"/>
                      <a:pt x="49" y="133"/>
                      <a:pt x="49" y="134"/>
                    </a:cubicBezTo>
                    <a:cubicBezTo>
                      <a:pt x="33" y="134"/>
                      <a:pt x="17" y="134"/>
                      <a:pt x="0" y="13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3" name="Freeform 34"/>
              <p:cNvSpPr/>
              <p:nvPr/>
            </p:nvSpPr>
            <p:spPr bwMode="auto">
              <a:xfrm>
                <a:off x="9354673" y="3891177"/>
                <a:ext cx="137764" cy="384457"/>
              </a:xfrm>
              <a:custGeom>
                <a:avLst/>
                <a:gdLst>
                  <a:gd name="T0" fmla="*/ 0 w 49"/>
                  <a:gd name="T1" fmla="*/ 7 h 135"/>
                  <a:gd name="T2" fmla="*/ 0 w 49"/>
                  <a:gd name="T3" fmla="*/ 0 h 135"/>
                  <a:gd name="T4" fmla="*/ 49 w 49"/>
                  <a:gd name="T5" fmla="*/ 0 h 135"/>
                  <a:gd name="T6" fmla="*/ 49 w 49"/>
                  <a:gd name="T7" fmla="*/ 7 h 135"/>
                  <a:gd name="T8" fmla="*/ 42 w 49"/>
                  <a:gd name="T9" fmla="*/ 8 h 135"/>
                  <a:gd name="T10" fmla="*/ 34 w 49"/>
                  <a:gd name="T11" fmla="*/ 15 h 135"/>
                  <a:gd name="T12" fmla="*/ 33 w 49"/>
                  <a:gd name="T13" fmla="*/ 23 h 135"/>
                  <a:gd name="T14" fmla="*/ 33 w 49"/>
                  <a:gd name="T15" fmla="*/ 113 h 135"/>
                  <a:gd name="T16" fmla="*/ 46 w 49"/>
                  <a:gd name="T17" fmla="*/ 127 h 135"/>
                  <a:gd name="T18" fmla="*/ 49 w 49"/>
                  <a:gd name="T19" fmla="*/ 127 h 135"/>
                  <a:gd name="T20" fmla="*/ 49 w 49"/>
                  <a:gd name="T21" fmla="*/ 134 h 135"/>
                  <a:gd name="T22" fmla="*/ 0 w 49"/>
                  <a:gd name="T23" fmla="*/ 134 h 135"/>
                  <a:gd name="T24" fmla="*/ 0 w 49"/>
                  <a:gd name="T25" fmla="*/ 127 h 135"/>
                  <a:gd name="T26" fmla="*/ 7 w 49"/>
                  <a:gd name="T27" fmla="*/ 126 h 135"/>
                  <a:gd name="T28" fmla="*/ 16 w 49"/>
                  <a:gd name="T29" fmla="*/ 118 h 135"/>
                  <a:gd name="T30" fmla="*/ 16 w 49"/>
                  <a:gd name="T31" fmla="*/ 113 h 135"/>
                  <a:gd name="T32" fmla="*/ 16 w 49"/>
                  <a:gd name="T33" fmla="*/ 20 h 135"/>
                  <a:gd name="T34" fmla="*/ 15 w 49"/>
                  <a:gd name="T35" fmla="*/ 13 h 135"/>
                  <a:gd name="T36" fmla="*/ 9 w 49"/>
                  <a:gd name="T37" fmla="*/ 8 h 135"/>
                  <a:gd name="T38" fmla="*/ 0 w 49"/>
                  <a:gd name="T39"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35">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5" y="10"/>
                      <a:pt x="34" y="15"/>
                    </a:cubicBezTo>
                    <a:cubicBezTo>
                      <a:pt x="33" y="18"/>
                      <a:pt x="33" y="20"/>
                      <a:pt x="33" y="23"/>
                    </a:cubicBezTo>
                    <a:cubicBezTo>
                      <a:pt x="33" y="53"/>
                      <a:pt x="33" y="83"/>
                      <a:pt x="33" y="113"/>
                    </a:cubicBezTo>
                    <a:cubicBezTo>
                      <a:pt x="33" y="124"/>
                      <a:pt x="35" y="126"/>
                      <a:pt x="46" y="127"/>
                    </a:cubicBezTo>
                    <a:cubicBezTo>
                      <a:pt x="47" y="127"/>
                      <a:pt x="48" y="127"/>
                      <a:pt x="49" y="127"/>
                    </a:cubicBezTo>
                    <a:cubicBezTo>
                      <a:pt x="49" y="129"/>
                      <a:pt x="49" y="132"/>
                      <a:pt x="49" y="134"/>
                    </a:cubicBezTo>
                    <a:cubicBezTo>
                      <a:pt x="45" y="135"/>
                      <a:pt x="9" y="135"/>
                      <a:pt x="0" y="134"/>
                    </a:cubicBezTo>
                    <a:cubicBezTo>
                      <a:pt x="0" y="132"/>
                      <a:pt x="0" y="130"/>
                      <a:pt x="0" y="127"/>
                    </a:cubicBezTo>
                    <a:cubicBezTo>
                      <a:pt x="3" y="127"/>
                      <a:pt x="5" y="127"/>
                      <a:pt x="7" y="126"/>
                    </a:cubicBezTo>
                    <a:cubicBezTo>
                      <a:pt x="13" y="126"/>
                      <a:pt x="15" y="124"/>
                      <a:pt x="16" y="118"/>
                    </a:cubicBezTo>
                    <a:cubicBezTo>
                      <a:pt x="16" y="117"/>
                      <a:pt x="16" y="115"/>
                      <a:pt x="16" y="113"/>
                    </a:cubicBezTo>
                    <a:cubicBezTo>
                      <a:pt x="16" y="82"/>
                      <a:pt x="16" y="51"/>
                      <a:pt x="16" y="20"/>
                    </a:cubicBezTo>
                    <a:cubicBezTo>
                      <a:pt x="16" y="18"/>
                      <a:pt x="15" y="16"/>
                      <a:pt x="15" y="13"/>
                    </a:cubicBezTo>
                    <a:cubicBezTo>
                      <a:pt x="14" y="10"/>
                      <a:pt x="12" y="8"/>
                      <a:pt x="9" y="8"/>
                    </a:cubicBezTo>
                    <a:cubicBezTo>
                      <a:pt x="6"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4" name="Freeform 35"/>
              <p:cNvSpPr/>
              <p:nvPr/>
            </p:nvSpPr>
            <p:spPr bwMode="auto">
              <a:xfrm>
                <a:off x="7675879" y="3891177"/>
                <a:ext cx="137764" cy="381253"/>
              </a:xfrm>
              <a:custGeom>
                <a:avLst/>
                <a:gdLst>
                  <a:gd name="T0" fmla="*/ 0 w 49"/>
                  <a:gd name="T1" fmla="*/ 7 h 134"/>
                  <a:gd name="T2" fmla="*/ 0 w 49"/>
                  <a:gd name="T3" fmla="*/ 0 h 134"/>
                  <a:gd name="T4" fmla="*/ 49 w 49"/>
                  <a:gd name="T5" fmla="*/ 0 h 134"/>
                  <a:gd name="T6" fmla="*/ 49 w 49"/>
                  <a:gd name="T7" fmla="*/ 7 h 134"/>
                  <a:gd name="T8" fmla="*/ 42 w 49"/>
                  <a:gd name="T9" fmla="*/ 8 h 134"/>
                  <a:gd name="T10" fmla="*/ 34 w 49"/>
                  <a:gd name="T11" fmla="*/ 15 h 134"/>
                  <a:gd name="T12" fmla="*/ 33 w 49"/>
                  <a:gd name="T13" fmla="*/ 23 h 134"/>
                  <a:gd name="T14" fmla="*/ 33 w 49"/>
                  <a:gd name="T15" fmla="*/ 112 h 134"/>
                  <a:gd name="T16" fmla="*/ 34 w 49"/>
                  <a:gd name="T17" fmla="*/ 120 h 134"/>
                  <a:gd name="T18" fmla="*/ 40 w 49"/>
                  <a:gd name="T19" fmla="*/ 126 h 134"/>
                  <a:gd name="T20" fmla="*/ 49 w 49"/>
                  <a:gd name="T21" fmla="*/ 127 h 134"/>
                  <a:gd name="T22" fmla="*/ 49 w 49"/>
                  <a:gd name="T23" fmla="*/ 134 h 134"/>
                  <a:gd name="T24" fmla="*/ 0 w 49"/>
                  <a:gd name="T25" fmla="*/ 134 h 134"/>
                  <a:gd name="T26" fmla="*/ 0 w 49"/>
                  <a:gd name="T27" fmla="*/ 127 h 134"/>
                  <a:gd name="T28" fmla="*/ 8 w 49"/>
                  <a:gd name="T29" fmla="*/ 126 h 134"/>
                  <a:gd name="T30" fmla="*/ 15 w 49"/>
                  <a:gd name="T31" fmla="*/ 119 h 134"/>
                  <a:gd name="T32" fmla="*/ 16 w 49"/>
                  <a:gd name="T33" fmla="*/ 110 h 134"/>
                  <a:gd name="T34" fmla="*/ 16 w 49"/>
                  <a:gd name="T35" fmla="*/ 25 h 134"/>
                  <a:gd name="T36" fmla="*/ 15 w 49"/>
                  <a:gd name="T37" fmla="*/ 15 h 134"/>
                  <a:gd name="T38" fmla="*/ 8 w 49"/>
                  <a:gd name="T39" fmla="*/ 8 h 134"/>
                  <a:gd name="T40" fmla="*/ 0 w 49"/>
                  <a:gd name="T41"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34">
                    <a:moveTo>
                      <a:pt x="0" y="7"/>
                    </a:moveTo>
                    <a:cubicBezTo>
                      <a:pt x="0" y="4"/>
                      <a:pt x="0" y="2"/>
                      <a:pt x="0" y="0"/>
                    </a:cubicBezTo>
                    <a:cubicBezTo>
                      <a:pt x="16" y="0"/>
                      <a:pt x="32" y="0"/>
                      <a:pt x="49" y="0"/>
                    </a:cubicBezTo>
                    <a:cubicBezTo>
                      <a:pt x="49" y="2"/>
                      <a:pt x="49" y="4"/>
                      <a:pt x="49" y="7"/>
                    </a:cubicBezTo>
                    <a:cubicBezTo>
                      <a:pt x="46" y="7"/>
                      <a:pt x="44" y="7"/>
                      <a:pt x="42" y="8"/>
                    </a:cubicBezTo>
                    <a:cubicBezTo>
                      <a:pt x="37" y="8"/>
                      <a:pt x="34" y="10"/>
                      <a:pt x="34" y="15"/>
                    </a:cubicBezTo>
                    <a:cubicBezTo>
                      <a:pt x="33" y="18"/>
                      <a:pt x="33" y="21"/>
                      <a:pt x="33" y="23"/>
                    </a:cubicBezTo>
                    <a:cubicBezTo>
                      <a:pt x="33" y="53"/>
                      <a:pt x="33" y="83"/>
                      <a:pt x="33" y="112"/>
                    </a:cubicBezTo>
                    <a:cubicBezTo>
                      <a:pt x="33" y="115"/>
                      <a:pt x="33" y="118"/>
                      <a:pt x="34" y="120"/>
                    </a:cubicBezTo>
                    <a:cubicBezTo>
                      <a:pt x="34" y="124"/>
                      <a:pt x="36" y="126"/>
                      <a:pt x="40" y="126"/>
                    </a:cubicBezTo>
                    <a:cubicBezTo>
                      <a:pt x="43" y="126"/>
                      <a:pt x="45" y="127"/>
                      <a:pt x="49" y="127"/>
                    </a:cubicBezTo>
                    <a:cubicBezTo>
                      <a:pt x="49" y="129"/>
                      <a:pt x="49" y="132"/>
                      <a:pt x="49" y="134"/>
                    </a:cubicBezTo>
                    <a:cubicBezTo>
                      <a:pt x="33" y="134"/>
                      <a:pt x="16" y="134"/>
                      <a:pt x="0" y="134"/>
                    </a:cubicBezTo>
                    <a:cubicBezTo>
                      <a:pt x="0" y="132"/>
                      <a:pt x="0" y="130"/>
                      <a:pt x="0" y="127"/>
                    </a:cubicBezTo>
                    <a:cubicBezTo>
                      <a:pt x="3" y="127"/>
                      <a:pt x="6" y="127"/>
                      <a:pt x="8" y="126"/>
                    </a:cubicBezTo>
                    <a:cubicBezTo>
                      <a:pt x="13" y="125"/>
                      <a:pt x="15" y="123"/>
                      <a:pt x="15" y="119"/>
                    </a:cubicBezTo>
                    <a:cubicBezTo>
                      <a:pt x="16" y="116"/>
                      <a:pt x="16" y="113"/>
                      <a:pt x="16" y="110"/>
                    </a:cubicBezTo>
                    <a:cubicBezTo>
                      <a:pt x="16" y="81"/>
                      <a:pt x="16" y="53"/>
                      <a:pt x="16" y="25"/>
                    </a:cubicBezTo>
                    <a:cubicBezTo>
                      <a:pt x="16" y="21"/>
                      <a:pt x="16" y="18"/>
                      <a:pt x="15" y="15"/>
                    </a:cubicBezTo>
                    <a:cubicBezTo>
                      <a:pt x="15" y="10"/>
                      <a:pt x="13" y="8"/>
                      <a:pt x="8" y="8"/>
                    </a:cubicBezTo>
                    <a:cubicBezTo>
                      <a:pt x="5" y="7"/>
                      <a:pt x="3" y="7"/>
                      <a:pt x="0"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85" name="组合 84"/>
            <p:cNvGrpSpPr/>
            <p:nvPr userDrawn="1"/>
          </p:nvGrpSpPr>
          <p:grpSpPr>
            <a:xfrm>
              <a:off x="10237120" y="539555"/>
              <a:ext cx="1312962" cy="375239"/>
              <a:chOff x="4606634" y="2048989"/>
              <a:chExt cx="5593843" cy="1598699"/>
            </a:xfrm>
            <a:solidFill>
              <a:schemeClr val="accent1">
                <a:alpha val="80000"/>
              </a:schemeClr>
            </a:solidFill>
          </p:grpSpPr>
          <p:sp>
            <p:nvSpPr>
              <p:cNvPr id="86" name="Freeform 9"/>
              <p:cNvSpPr>
                <a:spLocks noEditPoints="1"/>
              </p:cNvSpPr>
              <p:nvPr/>
            </p:nvSpPr>
            <p:spPr bwMode="auto">
              <a:xfrm>
                <a:off x="9274578" y="2071415"/>
                <a:ext cx="925899" cy="1034829"/>
              </a:xfrm>
              <a:custGeom>
                <a:avLst/>
                <a:gdLst>
                  <a:gd name="T0" fmla="*/ 324 w 325"/>
                  <a:gd name="T1" fmla="*/ 106 h 363"/>
                  <a:gd name="T2" fmla="*/ 283 w 325"/>
                  <a:gd name="T3" fmla="*/ 179 h 363"/>
                  <a:gd name="T4" fmla="*/ 247 w 325"/>
                  <a:gd name="T5" fmla="*/ 214 h 363"/>
                  <a:gd name="T6" fmla="*/ 241 w 325"/>
                  <a:gd name="T7" fmla="*/ 228 h 363"/>
                  <a:gd name="T8" fmla="*/ 271 w 325"/>
                  <a:gd name="T9" fmla="*/ 230 h 363"/>
                  <a:gd name="T10" fmla="*/ 282 w 325"/>
                  <a:gd name="T11" fmla="*/ 240 h 363"/>
                  <a:gd name="T12" fmla="*/ 269 w 325"/>
                  <a:gd name="T13" fmla="*/ 277 h 363"/>
                  <a:gd name="T14" fmla="*/ 223 w 325"/>
                  <a:gd name="T15" fmla="*/ 316 h 363"/>
                  <a:gd name="T16" fmla="*/ 176 w 325"/>
                  <a:gd name="T17" fmla="*/ 340 h 363"/>
                  <a:gd name="T18" fmla="*/ 160 w 325"/>
                  <a:gd name="T19" fmla="*/ 339 h 363"/>
                  <a:gd name="T20" fmla="*/ 165 w 325"/>
                  <a:gd name="T21" fmla="*/ 329 h 363"/>
                  <a:gd name="T22" fmla="*/ 195 w 325"/>
                  <a:gd name="T23" fmla="*/ 302 h 363"/>
                  <a:gd name="T24" fmla="*/ 214 w 325"/>
                  <a:gd name="T25" fmla="*/ 282 h 363"/>
                  <a:gd name="T26" fmla="*/ 223 w 325"/>
                  <a:gd name="T27" fmla="*/ 265 h 363"/>
                  <a:gd name="T28" fmla="*/ 220 w 325"/>
                  <a:gd name="T29" fmla="*/ 257 h 363"/>
                  <a:gd name="T30" fmla="*/ 179 w 325"/>
                  <a:gd name="T31" fmla="*/ 289 h 363"/>
                  <a:gd name="T32" fmla="*/ 106 w 325"/>
                  <a:gd name="T33" fmla="*/ 335 h 363"/>
                  <a:gd name="T34" fmla="*/ 20 w 325"/>
                  <a:gd name="T35" fmla="*/ 363 h 363"/>
                  <a:gd name="T36" fmla="*/ 4 w 325"/>
                  <a:gd name="T37" fmla="*/ 360 h 363"/>
                  <a:gd name="T38" fmla="*/ 78 w 325"/>
                  <a:gd name="T39" fmla="*/ 306 h 363"/>
                  <a:gd name="T40" fmla="*/ 102 w 325"/>
                  <a:gd name="T41" fmla="*/ 295 h 363"/>
                  <a:gd name="T42" fmla="*/ 208 w 325"/>
                  <a:gd name="T43" fmla="*/ 238 h 363"/>
                  <a:gd name="T44" fmla="*/ 207 w 325"/>
                  <a:gd name="T45" fmla="*/ 232 h 363"/>
                  <a:gd name="T46" fmla="*/ 171 w 325"/>
                  <a:gd name="T47" fmla="*/ 243 h 363"/>
                  <a:gd name="T48" fmla="*/ 163 w 325"/>
                  <a:gd name="T49" fmla="*/ 239 h 363"/>
                  <a:gd name="T50" fmla="*/ 170 w 325"/>
                  <a:gd name="T51" fmla="*/ 226 h 363"/>
                  <a:gd name="T52" fmla="*/ 154 w 325"/>
                  <a:gd name="T53" fmla="*/ 206 h 363"/>
                  <a:gd name="T54" fmla="*/ 122 w 325"/>
                  <a:gd name="T55" fmla="*/ 224 h 363"/>
                  <a:gd name="T56" fmla="*/ 99 w 325"/>
                  <a:gd name="T57" fmla="*/ 236 h 363"/>
                  <a:gd name="T58" fmla="*/ 100 w 325"/>
                  <a:gd name="T59" fmla="*/ 222 h 363"/>
                  <a:gd name="T60" fmla="*/ 116 w 325"/>
                  <a:gd name="T61" fmla="*/ 204 h 363"/>
                  <a:gd name="T62" fmla="*/ 118 w 325"/>
                  <a:gd name="T63" fmla="*/ 183 h 363"/>
                  <a:gd name="T64" fmla="*/ 116 w 325"/>
                  <a:gd name="T65" fmla="*/ 174 h 363"/>
                  <a:gd name="T66" fmla="*/ 143 w 325"/>
                  <a:gd name="T67" fmla="*/ 167 h 363"/>
                  <a:gd name="T68" fmla="*/ 158 w 325"/>
                  <a:gd name="T69" fmla="*/ 145 h 363"/>
                  <a:gd name="T70" fmla="*/ 147 w 325"/>
                  <a:gd name="T71" fmla="*/ 144 h 363"/>
                  <a:gd name="T72" fmla="*/ 132 w 325"/>
                  <a:gd name="T73" fmla="*/ 141 h 363"/>
                  <a:gd name="T74" fmla="*/ 141 w 325"/>
                  <a:gd name="T75" fmla="*/ 129 h 363"/>
                  <a:gd name="T76" fmla="*/ 140 w 325"/>
                  <a:gd name="T77" fmla="*/ 115 h 363"/>
                  <a:gd name="T78" fmla="*/ 112 w 325"/>
                  <a:gd name="T79" fmla="*/ 96 h 363"/>
                  <a:gd name="T80" fmla="*/ 127 w 325"/>
                  <a:gd name="T81" fmla="*/ 92 h 363"/>
                  <a:gd name="T82" fmla="*/ 167 w 325"/>
                  <a:gd name="T83" fmla="*/ 81 h 363"/>
                  <a:gd name="T84" fmla="*/ 203 w 325"/>
                  <a:gd name="T85" fmla="*/ 36 h 363"/>
                  <a:gd name="T86" fmla="*/ 204 w 325"/>
                  <a:gd name="T87" fmla="*/ 10 h 363"/>
                  <a:gd name="T88" fmla="*/ 216 w 325"/>
                  <a:gd name="T89" fmla="*/ 3 h 363"/>
                  <a:gd name="T90" fmla="*/ 224 w 325"/>
                  <a:gd name="T91" fmla="*/ 56 h 363"/>
                  <a:gd name="T92" fmla="*/ 205 w 325"/>
                  <a:gd name="T93" fmla="*/ 91 h 363"/>
                  <a:gd name="T94" fmla="*/ 208 w 325"/>
                  <a:gd name="T95" fmla="*/ 105 h 363"/>
                  <a:gd name="T96" fmla="*/ 267 w 325"/>
                  <a:gd name="T97" fmla="*/ 87 h 363"/>
                  <a:gd name="T98" fmla="*/ 297 w 325"/>
                  <a:gd name="T99" fmla="*/ 85 h 363"/>
                  <a:gd name="T100" fmla="*/ 309 w 325"/>
                  <a:gd name="T101" fmla="*/ 86 h 363"/>
                  <a:gd name="T102" fmla="*/ 325 w 325"/>
                  <a:gd name="T103" fmla="*/ 104 h 363"/>
                  <a:gd name="T104" fmla="*/ 198 w 325"/>
                  <a:gd name="T105" fmla="*/ 126 h 363"/>
                  <a:gd name="T106" fmla="*/ 164 w 325"/>
                  <a:gd name="T107" fmla="*/ 175 h 363"/>
                  <a:gd name="T108" fmla="*/ 181 w 325"/>
                  <a:gd name="T109" fmla="*/ 191 h 363"/>
                  <a:gd name="T110" fmla="*/ 186 w 325"/>
                  <a:gd name="T111" fmla="*/ 173 h 363"/>
                  <a:gd name="T112" fmla="*/ 199 w 325"/>
                  <a:gd name="T113" fmla="*/ 170 h 363"/>
                  <a:gd name="T114" fmla="*/ 206 w 325"/>
                  <a:gd name="T115" fmla="*/ 204 h 363"/>
                  <a:gd name="T116" fmla="*/ 217 w 325"/>
                  <a:gd name="T117" fmla="*/ 206 h 363"/>
                  <a:gd name="T118" fmla="*/ 229 w 325"/>
                  <a:gd name="T119" fmla="*/ 188 h 363"/>
                  <a:gd name="T120" fmla="*/ 261 w 325"/>
                  <a:gd name="T121" fmla="*/ 141 h 363"/>
                  <a:gd name="T122" fmla="*/ 250 w 325"/>
                  <a:gd name="T123" fmla="*/ 134 h 363"/>
                  <a:gd name="T124" fmla="*/ 206 w 325"/>
                  <a:gd name="T125" fmla="*/ 1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5" h="363">
                    <a:moveTo>
                      <a:pt x="325" y="104"/>
                    </a:moveTo>
                    <a:cubicBezTo>
                      <a:pt x="325" y="104"/>
                      <a:pt x="324" y="105"/>
                      <a:pt x="324" y="106"/>
                    </a:cubicBezTo>
                    <a:cubicBezTo>
                      <a:pt x="323" y="108"/>
                      <a:pt x="323" y="111"/>
                      <a:pt x="322" y="114"/>
                    </a:cubicBezTo>
                    <a:cubicBezTo>
                      <a:pt x="312" y="138"/>
                      <a:pt x="300" y="160"/>
                      <a:pt x="283" y="179"/>
                    </a:cubicBezTo>
                    <a:cubicBezTo>
                      <a:pt x="275" y="188"/>
                      <a:pt x="267" y="197"/>
                      <a:pt x="259" y="205"/>
                    </a:cubicBezTo>
                    <a:cubicBezTo>
                      <a:pt x="255" y="209"/>
                      <a:pt x="251" y="211"/>
                      <a:pt x="247" y="214"/>
                    </a:cubicBezTo>
                    <a:cubicBezTo>
                      <a:pt x="244" y="217"/>
                      <a:pt x="241" y="219"/>
                      <a:pt x="239" y="223"/>
                    </a:cubicBezTo>
                    <a:cubicBezTo>
                      <a:pt x="237" y="226"/>
                      <a:pt x="238" y="227"/>
                      <a:pt x="241" y="228"/>
                    </a:cubicBezTo>
                    <a:cubicBezTo>
                      <a:pt x="243" y="228"/>
                      <a:pt x="245" y="228"/>
                      <a:pt x="246" y="228"/>
                    </a:cubicBezTo>
                    <a:cubicBezTo>
                      <a:pt x="255" y="229"/>
                      <a:pt x="263" y="230"/>
                      <a:pt x="271" y="230"/>
                    </a:cubicBezTo>
                    <a:cubicBezTo>
                      <a:pt x="272" y="230"/>
                      <a:pt x="274" y="231"/>
                      <a:pt x="275" y="231"/>
                    </a:cubicBezTo>
                    <a:cubicBezTo>
                      <a:pt x="280" y="233"/>
                      <a:pt x="282" y="235"/>
                      <a:pt x="282" y="240"/>
                    </a:cubicBezTo>
                    <a:cubicBezTo>
                      <a:pt x="283" y="247"/>
                      <a:pt x="282" y="253"/>
                      <a:pt x="279" y="259"/>
                    </a:cubicBezTo>
                    <a:cubicBezTo>
                      <a:pt x="277" y="265"/>
                      <a:pt x="273" y="271"/>
                      <a:pt x="269" y="277"/>
                    </a:cubicBezTo>
                    <a:cubicBezTo>
                      <a:pt x="260" y="289"/>
                      <a:pt x="248" y="298"/>
                      <a:pt x="237" y="307"/>
                    </a:cubicBezTo>
                    <a:cubicBezTo>
                      <a:pt x="233" y="311"/>
                      <a:pt x="228" y="314"/>
                      <a:pt x="223" y="316"/>
                    </a:cubicBezTo>
                    <a:cubicBezTo>
                      <a:pt x="213" y="321"/>
                      <a:pt x="203" y="327"/>
                      <a:pt x="193" y="332"/>
                    </a:cubicBezTo>
                    <a:cubicBezTo>
                      <a:pt x="187" y="334"/>
                      <a:pt x="182" y="337"/>
                      <a:pt x="176" y="340"/>
                    </a:cubicBezTo>
                    <a:cubicBezTo>
                      <a:pt x="173" y="341"/>
                      <a:pt x="169" y="341"/>
                      <a:pt x="166" y="342"/>
                    </a:cubicBezTo>
                    <a:cubicBezTo>
                      <a:pt x="164" y="342"/>
                      <a:pt x="161" y="341"/>
                      <a:pt x="160" y="339"/>
                    </a:cubicBezTo>
                    <a:cubicBezTo>
                      <a:pt x="159" y="337"/>
                      <a:pt x="160" y="335"/>
                      <a:pt x="162" y="333"/>
                    </a:cubicBezTo>
                    <a:cubicBezTo>
                      <a:pt x="163" y="332"/>
                      <a:pt x="164" y="330"/>
                      <a:pt x="165" y="329"/>
                    </a:cubicBezTo>
                    <a:cubicBezTo>
                      <a:pt x="173" y="323"/>
                      <a:pt x="181" y="316"/>
                      <a:pt x="189" y="310"/>
                    </a:cubicBezTo>
                    <a:cubicBezTo>
                      <a:pt x="192" y="307"/>
                      <a:pt x="194" y="305"/>
                      <a:pt x="195" y="302"/>
                    </a:cubicBezTo>
                    <a:cubicBezTo>
                      <a:pt x="196" y="300"/>
                      <a:pt x="198" y="297"/>
                      <a:pt x="200" y="295"/>
                    </a:cubicBezTo>
                    <a:cubicBezTo>
                      <a:pt x="205" y="291"/>
                      <a:pt x="210" y="287"/>
                      <a:pt x="214" y="282"/>
                    </a:cubicBezTo>
                    <a:cubicBezTo>
                      <a:pt x="217" y="280"/>
                      <a:pt x="218" y="278"/>
                      <a:pt x="219" y="275"/>
                    </a:cubicBezTo>
                    <a:cubicBezTo>
                      <a:pt x="219" y="271"/>
                      <a:pt x="221" y="268"/>
                      <a:pt x="223" y="265"/>
                    </a:cubicBezTo>
                    <a:cubicBezTo>
                      <a:pt x="225" y="263"/>
                      <a:pt x="227" y="261"/>
                      <a:pt x="229" y="259"/>
                    </a:cubicBezTo>
                    <a:cubicBezTo>
                      <a:pt x="227" y="256"/>
                      <a:pt x="224" y="256"/>
                      <a:pt x="220" y="257"/>
                    </a:cubicBezTo>
                    <a:cubicBezTo>
                      <a:pt x="212" y="260"/>
                      <a:pt x="205" y="264"/>
                      <a:pt x="199" y="270"/>
                    </a:cubicBezTo>
                    <a:cubicBezTo>
                      <a:pt x="192" y="276"/>
                      <a:pt x="186" y="282"/>
                      <a:pt x="179" y="289"/>
                    </a:cubicBezTo>
                    <a:cubicBezTo>
                      <a:pt x="169" y="299"/>
                      <a:pt x="157" y="307"/>
                      <a:pt x="144" y="314"/>
                    </a:cubicBezTo>
                    <a:cubicBezTo>
                      <a:pt x="131" y="320"/>
                      <a:pt x="119" y="328"/>
                      <a:pt x="106" y="335"/>
                    </a:cubicBezTo>
                    <a:cubicBezTo>
                      <a:pt x="89" y="344"/>
                      <a:pt x="72" y="352"/>
                      <a:pt x="53" y="357"/>
                    </a:cubicBezTo>
                    <a:cubicBezTo>
                      <a:pt x="43" y="361"/>
                      <a:pt x="32" y="363"/>
                      <a:pt x="20" y="363"/>
                    </a:cubicBezTo>
                    <a:cubicBezTo>
                      <a:pt x="16" y="362"/>
                      <a:pt x="12" y="361"/>
                      <a:pt x="7" y="361"/>
                    </a:cubicBezTo>
                    <a:cubicBezTo>
                      <a:pt x="6" y="361"/>
                      <a:pt x="5" y="360"/>
                      <a:pt x="4" y="360"/>
                    </a:cubicBezTo>
                    <a:cubicBezTo>
                      <a:pt x="0" y="358"/>
                      <a:pt x="0" y="355"/>
                      <a:pt x="4" y="352"/>
                    </a:cubicBezTo>
                    <a:cubicBezTo>
                      <a:pt x="28" y="337"/>
                      <a:pt x="53" y="321"/>
                      <a:pt x="78" y="306"/>
                    </a:cubicBezTo>
                    <a:cubicBezTo>
                      <a:pt x="84" y="302"/>
                      <a:pt x="91" y="298"/>
                      <a:pt x="98" y="297"/>
                    </a:cubicBezTo>
                    <a:cubicBezTo>
                      <a:pt x="100" y="296"/>
                      <a:pt x="101" y="295"/>
                      <a:pt x="102" y="295"/>
                    </a:cubicBezTo>
                    <a:cubicBezTo>
                      <a:pt x="135" y="275"/>
                      <a:pt x="169" y="257"/>
                      <a:pt x="204" y="241"/>
                    </a:cubicBezTo>
                    <a:cubicBezTo>
                      <a:pt x="205" y="240"/>
                      <a:pt x="207" y="239"/>
                      <a:pt x="208" y="238"/>
                    </a:cubicBezTo>
                    <a:cubicBezTo>
                      <a:pt x="209" y="237"/>
                      <a:pt x="210" y="235"/>
                      <a:pt x="210" y="234"/>
                    </a:cubicBezTo>
                    <a:cubicBezTo>
                      <a:pt x="210" y="233"/>
                      <a:pt x="208" y="232"/>
                      <a:pt x="207" y="232"/>
                    </a:cubicBezTo>
                    <a:cubicBezTo>
                      <a:pt x="201" y="231"/>
                      <a:pt x="196" y="233"/>
                      <a:pt x="190" y="235"/>
                    </a:cubicBezTo>
                    <a:cubicBezTo>
                      <a:pt x="184" y="238"/>
                      <a:pt x="178" y="240"/>
                      <a:pt x="171" y="243"/>
                    </a:cubicBezTo>
                    <a:cubicBezTo>
                      <a:pt x="170" y="243"/>
                      <a:pt x="169" y="244"/>
                      <a:pt x="168" y="244"/>
                    </a:cubicBezTo>
                    <a:cubicBezTo>
                      <a:pt x="164" y="244"/>
                      <a:pt x="163" y="244"/>
                      <a:pt x="163" y="239"/>
                    </a:cubicBezTo>
                    <a:cubicBezTo>
                      <a:pt x="163" y="236"/>
                      <a:pt x="164" y="233"/>
                      <a:pt x="166" y="231"/>
                    </a:cubicBezTo>
                    <a:cubicBezTo>
                      <a:pt x="167" y="229"/>
                      <a:pt x="169" y="228"/>
                      <a:pt x="170" y="226"/>
                    </a:cubicBezTo>
                    <a:cubicBezTo>
                      <a:pt x="172" y="222"/>
                      <a:pt x="172" y="218"/>
                      <a:pt x="168" y="215"/>
                    </a:cubicBezTo>
                    <a:cubicBezTo>
                      <a:pt x="164" y="212"/>
                      <a:pt x="159" y="209"/>
                      <a:pt x="154" y="206"/>
                    </a:cubicBezTo>
                    <a:cubicBezTo>
                      <a:pt x="148" y="203"/>
                      <a:pt x="143" y="205"/>
                      <a:pt x="138" y="210"/>
                    </a:cubicBezTo>
                    <a:cubicBezTo>
                      <a:pt x="133" y="215"/>
                      <a:pt x="128" y="219"/>
                      <a:pt x="122" y="224"/>
                    </a:cubicBezTo>
                    <a:cubicBezTo>
                      <a:pt x="118" y="228"/>
                      <a:pt x="112" y="231"/>
                      <a:pt x="107" y="235"/>
                    </a:cubicBezTo>
                    <a:cubicBezTo>
                      <a:pt x="105" y="236"/>
                      <a:pt x="102" y="238"/>
                      <a:pt x="99" y="236"/>
                    </a:cubicBezTo>
                    <a:cubicBezTo>
                      <a:pt x="97" y="234"/>
                      <a:pt x="97" y="231"/>
                      <a:pt x="98" y="229"/>
                    </a:cubicBezTo>
                    <a:cubicBezTo>
                      <a:pt x="98" y="226"/>
                      <a:pt x="99" y="224"/>
                      <a:pt x="100" y="222"/>
                    </a:cubicBezTo>
                    <a:cubicBezTo>
                      <a:pt x="102" y="219"/>
                      <a:pt x="105" y="217"/>
                      <a:pt x="107" y="214"/>
                    </a:cubicBezTo>
                    <a:cubicBezTo>
                      <a:pt x="110" y="211"/>
                      <a:pt x="113" y="208"/>
                      <a:pt x="116" y="204"/>
                    </a:cubicBezTo>
                    <a:cubicBezTo>
                      <a:pt x="118" y="202"/>
                      <a:pt x="119" y="198"/>
                      <a:pt x="120" y="195"/>
                    </a:cubicBezTo>
                    <a:cubicBezTo>
                      <a:pt x="122" y="191"/>
                      <a:pt x="122" y="187"/>
                      <a:pt x="118" y="183"/>
                    </a:cubicBezTo>
                    <a:cubicBezTo>
                      <a:pt x="116" y="182"/>
                      <a:pt x="115" y="181"/>
                      <a:pt x="115" y="179"/>
                    </a:cubicBezTo>
                    <a:cubicBezTo>
                      <a:pt x="113" y="177"/>
                      <a:pt x="113" y="175"/>
                      <a:pt x="116" y="174"/>
                    </a:cubicBezTo>
                    <a:cubicBezTo>
                      <a:pt x="123" y="173"/>
                      <a:pt x="130" y="171"/>
                      <a:pt x="137" y="170"/>
                    </a:cubicBezTo>
                    <a:cubicBezTo>
                      <a:pt x="140" y="170"/>
                      <a:pt x="141" y="169"/>
                      <a:pt x="143" y="167"/>
                    </a:cubicBezTo>
                    <a:cubicBezTo>
                      <a:pt x="146" y="163"/>
                      <a:pt x="150" y="159"/>
                      <a:pt x="153" y="155"/>
                    </a:cubicBezTo>
                    <a:cubicBezTo>
                      <a:pt x="155" y="152"/>
                      <a:pt x="157" y="149"/>
                      <a:pt x="158" y="145"/>
                    </a:cubicBezTo>
                    <a:cubicBezTo>
                      <a:pt x="159" y="141"/>
                      <a:pt x="157" y="140"/>
                      <a:pt x="154" y="141"/>
                    </a:cubicBezTo>
                    <a:cubicBezTo>
                      <a:pt x="151" y="141"/>
                      <a:pt x="149" y="142"/>
                      <a:pt x="147" y="144"/>
                    </a:cubicBezTo>
                    <a:cubicBezTo>
                      <a:pt x="144" y="146"/>
                      <a:pt x="140" y="146"/>
                      <a:pt x="137" y="145"/>
                    </a:cubicBezTo>
                    <a:cubicBezTo>
                      <a:pt x="134" y="145"/>
                      <a:pt x="133" y="144"/>
                      <a:pt x="132" y="141"/>
                    </a:cubicBezTo>
                    <a:cubicBezTo>
                      <a:pt x="132" y="139"/>
                      <a:pt x="132" y="137"/>
                      <a:pt x="134" y="135"/>
                    </a:cubicBezTo>
                    <a:cubicBezTo>
                      <a:pt x="137" y="133"/>
                      <a:pt x="139" y="131"/>
                      <a:pt x="141" y="129"/>
                    </a:cubicBezTo>
                    <a:cubicBezTo>
                      <a:pt x="143" y="126"/>
                      <a:pt x="144" y="123"/>
                      <a:pt x="144" y="119"/>
                    </a:cubicBezTo>
                    <a:cubicBezTo>
                      <a:pt x="144" y="116"/>
                      <a:pt x="143" y="115"/>
                      <a:pt x="140" y="115"/>
                    </a:cubicBezTo>
                    <a:cubicBezTo>
                      <a:pt x="136" y="115"/>
                      <a:pt x="132" y="115"/>
                      <a:pt x="129" y="114"/>
                    </a:cubicBezTo>
                    <a:cubicBezTo>
                      <a:pt x="119" y="112"/>
                      <a:pt x="114" y="106"/>
                      <a:pt x="112" y="96"/>
                    </a:cubicBezTo>
                    <a:cubicBezTo>
                      <a:pt x="112" y="91"/>
                      <a:pt x="113" y="90"/>
                      <a:pt x="118" y="91"/>
                    </a:cubicBezTo>
                    <a:cubicBezTo>
                      <a:pt x="121" y="91"/>
                      <a:pt x="124" y="91"/>
                      <a:pt x="127" y="92"/>
                    </a:cubicBezTo>
                    <a:cubicBezTo>
                      <a:pt x="137" y="93"/>
                      <a:pt x="146" y="92"/>
                      <a:pt x="155" y="86"/>
                    </a:cubicBezTo>
                    <a:cubicBezTo>
                      <a:pt x="158" y="83"/>
                      <a:pt x="163" y="82"/>
                      <a:pt x="167" y="81"/>
                    </a:cubicBezTo>
                    <a:cubicBezTo>
                      <a:pt x="174" y="79"/>
                      <a:pt x="180" y="76"/>
                      <a:pt x="184" y="70"/>
                    </a:cubicBezTo>
                    <a:cubicBezTo>
                      <a:pt x="193" y="60"/>
                      <a:pt x="200" y="49"/>
                      <a:pt x="203" y="36"/>
                    </a:cubicBezTo>
                    <a:cubicBezTo>
                      <a:pt x="204" y="30"/>
                      <a:pt x="205" y="23"/>
                      <a:pt x="205" y="17"/>
                    </a:cubicBezTo>
                    <a:cubicBezTo>
                      <a:pt x="204" y="15"/>
                      <a:pt x="204" y="13"/>
                      <a:pt x="204" y="10"/>
                    </a:cubicBezTo>
                    <a:cubicBezTo>
                      <a:pt x="204" y="7"/>
                      <a:pt x="204" y="4"/>
                      <a:pt x="207" y="2"/>
                    </a:cubicBezTo>
                    <a:cubicBezTo>
                      <a:pt x="211" y="0"/>
                      <a:pt x="213" y="2"/>
                      <a:pt x="216" y="3"/>
                    </a:cubicBezTo>
                    <a:cubicBezTo>
                      <a:pt x="230" y="11"/>
                      <a:pt x="236" y="28"/>
                      <a:pt x="230" y="43"/>
                    </a:cubicBezTo>
                    <a:cubicBezTo>
                      <a:pt x="229" y="48"/>
                      <a:pt x="226" y="52"/>
                      <a:pt x="224" y="56"/>
                    </a:cubicBezTo>
                    <a:cubicBezTo>
                      <a:pt x="219" y="64"/>
                      <a:pt x="214" y="72"/>
                      <a:pt x="209" y="80"/>
                    </a:cubicBezTo>
                    <a:cubicBezTo>
                      <a:pt x="207" y="83"/>
                      <a:pt x="206" y="87"/>
                      <a:pt x="205" y="91"/>
                    </a:cubicBezTo>
                    <a:cubicBezTo>
                      <a:pt x="204" y="93"/>
                      <a:pt x="203" y="95"/>
                      <a:pt x="203" y="98"/>
                    </a:cubicBezTo>
                    <a:cubicBezTo>
                      <a:pt x="203" y="102"/>
                      <a:pt x="205" y="104"/>
                      <a:pt x="208" y="105"/>
                    </a:cubicBezTo>
                    <a:cubicBezTo>
                      <a:pt x="213" y="106"/>
                      <a:pt x="217" y="105"/>
                      <a:pt x="221" y="104"/>
                    </a:cubicBezTo>
                    <a:cubicBezTo>
                      <a:pt x="236" y="97"/>
                      <a:pt x="251" y="91"/>
                      <a:pt x="267" y="87"/>
                    </a:cubicBezTo>
                    <a:cubicBezTo>
                      <a:pt x="274" y="85"/>
                      <a:pt x="280" y="84"/>
                      <a:pt x="287" y="82"/>
                    </a:cubicBezTo>
                    <a:cubicBezTo>
                      <a:pt x="290" y="82"/>
                      <a:pt x="294" y="82"/>
                      <a:pt x="297" y="85"/>
                    </a:cubicBezTo>
                    <a:cubicBezTo>
                      <a:pt x="299" y="86"/>
                      <a:pt x="301" y="86"/>
                      <a:pt x="304" y="86"/>
                    </a:cubicBezTo>
                    <a:cubicBezTo>
                      <a:pt x="305" y="87"/>
                      <a:pt x="307" y="86"/>
                      <a:pt x="309" y="86"/>
                    </a:cubicBezTo>
                    <a:cubicBezTo>
                      <a:pt x="317" y="86"/>
                      <a:pt x="323" y="89"/>
                      <a:pt x="325" y="97"/>
                    </a:cubicBezTo>
                    <a:cubicBezTo>
                      <a:pt x="325" y="99"/>
                      <a:pt x="325" y="101"/>
                      <a:pt x="325" y="104"/>
                    </a:cubicBezTo>
                    <a:close/>
                    <a:moveTo>
                      <a:pt x="206" y="122"/>
                    </a:moveTo>
                    <a:cubicBezTo>
                      <a:pt x="203" y="122"/>
                      <a:pt x="200" y="123"/>
                      <a:pt x="198" y="126"/>
                    </a:cubicBezTo>
                    <a:cubicBezTo>
                      <a:pt x="189" y="138"/>
                      <a:pt x="179" y="150"/>
                      <a:pt x="169" y="162"/>
                    </a:cubicBezTo>
                    <a:cubicBezTo>
                      <a:pt x="166" y="166"/>
                      <a:pt x="164" y="170"/>
                      <a:pt x="164" y="175"/>
                    </a:cubicBezTo>
                    <a:cubicBezTo>
                      <a:pt x="162" y="184"/>
                      <a:pt x="165" y="188"/>
                      <a:pt x="173" y="193"/>
                    </a:cubicBezTo>
                    <a:cubicBezTo>
                      <a:pt x="176" y="195"/>
                      <a:pt x="179" y="194"/>
                      <a:pt x="181" y="191"/>
                    </a:cubicBezTo>
                    <a:cubicBezTo>
                      <a:pt x="183" y="188"/>
                      <a:pt x="183" y="186"/>
                      <a:pt x="184" y="183"/>
                    </a:cubicBezTo>
                    <a:cubicBezTo>
                      <a:pt x="185" y="180"/>
                      <a:pt x="185" y="176"/>
                      <a:pt x="186" y="173"/>
                    </a:cubicBezTo>
                    <a:cubicBezTo>
                      <a:pt x="187" y="171"/>
                      <a:pt x="188" y="168"/>
                      <a:pt x="190" y="167"/>
                    </a:cubicBezTo>
                    <a:cubicBezTo>
                      <a:pt x="194" y="164"/>
                      <a:pt x="197" y="165"/>
                      <a:pt x="199" y="170"/>
                    </a:cubicBezTo>
                    <a:cubicBezTo>
                      <a:pt x="199" y="171"/>
                      <a:pt x="199" y="171"/>
                      <a:pt x="199" y="172"/>
                    </a:cubicBezTo>
                    <a:cubicBezTo>
                      <a:pt x="202" y="183"/>
                      <a:pt x="205" y="193"/>
                      <a:pt x="206" y="204"/>
                    </a:cubicBezTo>
                    <a:cubicBezTo>
                      <a:pt x="206" y="206"/>
                      <a:pt x="207" y="209"/>
                      <a:pt x="210" y="210"/>
                    </a:cubicBezTo>
                    <a:cubicBezTo>
                      <a:pt x="214" y="210"/>
                      <a:pt x="215" y="208"/>
                      <a:pt x="217" y="206"/>
                    </a:cubicBezTo>
                    <a:cubicBezTo>
                      <a:pt x="217" y="205"/>
                      <a:pt x="217" y="205"/>
                      <a:pt x="218" y="204"/>
                    </a:cubicBezTo>
                    <a:cubicBezTo>
                      <a:pt x="221" y="199"/>
                      <a:pt x="225" y="193"/>
                      <a:pt x="229" y="188"/>
                    </a:cubicBezTo>
                    <a:cubicBezTo>
                      <a:pt x="237" y="177"/>
                      <a:pt x="246" y="167"/>
                      <a:pt x="255" y="157"/>
                    </a:cubicBezTo>
                    <a:cubicBezTo>
                      <a:pt x="259" y="152"/>
                      <a:pt x="261" y="147"/>
                      <a:pt x="261" y="141"/>
                    </a:cubicBezTo>
                    <a:cubicBezTo>
                      <a:pt x="261" y="137"/>
                      <a:pt x="259" y="135"/>
                      <a:pt x="255" y="134"/>
                    </a:cubicBezTo>
                    <a:cubicBezTo>
                      <a:pt x="253" y="134"/>
                      <a:pt x="251" y="134"/>
                      <a:pt x="250" y="134"/>
                    </a:cubicBezTo>
                    <a:cubicBezTo>
                      <a:pt x="240" y="131"/>
                      <a:pt x="231" y="129"/>
                      <a:pt x="221" y="126"/>
                    </a:cubicBezTo>
                    <a:cubicBezTo>
                      <a:pt x="216" y="125"/>
                      <a:pt x="211" y="123"/>
                      <a:pt x="206"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7" name="Freeform 10"/>
              <p:cNvSpPr/>
              <p:nvPr/>
            </p:nvSpPr>
            <p:spPr bwMode="auto">
              <a:xfrm>
                <a:off x="7550931" y="2257236"/>
                <a:ext cx="1089293" cy="1169389"/>
              </a:xfrm>
              <a:custGeom>
                <a:avLst/>
                <a:gdLst>
                  <a:gd name="T0" fmla="*/ 83 w 383"/>
                  <a:gd name="T1" fmla="*/ 410 h 411"/>
                  <a:gd name="T2" fmla="*/ 111 w 383"/>
                  <a:gd name="T3" fmla="*/ 380 h 411"/>
                  <a:gd name="T4" fmla="*/ 136 w 383"/>
                  <a:gd name="T5" fmla="*/ 371 h 411"/>
                  <a:gd name="T6" fmla="*/ 198 w 383"/>
                  <a:gd name="T7" fmla="*/ 294 h 411"/>
                  <a:gd name="T8" fmla="*/ 201 w 383"/>
                  <a:gd name="T9" fmla="*/ 280 h 411"/>
                  <a:gd name="T10" fmla="*/ 197 w 383"/>
                  <a:gd name="T11" fmla="*/ 274 h 411"/>
                  <a:gd name="T12" fmla="*/ 166 w 383"/>
                  <a:gd name="T13" fmla="*/ 283 h 411"/>
                  <a:gd name="T14" fmla="*/ 144 w 383"/>
                  <a:gd name="T15" fmla="*/ 291 h 411"/>
                  <a:gd name="T16" fmla="*/ 123 w 383"/>
                  <a:gd name="T17" fmla="*/ 305 h 411"/>
                  <a:gd name="T18" fmla="*/ 62 w 383"/>
                  <a:gd name="T19" fmla="*/ 344 h 411"/>
                  <a:gd name="T20" fmla="*/ 34 w 383"/>
                  <a:gd name="T21" fmla="*/ 353 h 411"/>
                  <a:gd name="T22" fmla="*/ 9 w 383"/>
                  <a:gd name="T23" fmla="*/ 344 h 411"/>
                  <a:gd name="T24" fmla="*/ 1 w 383"/>
                  <a:gd name="T25" fmla="*/ 322 h 411"/>
                  <a:gd name="T26" fmla="*/ 0 w 383"/>
                  <a:gd name="T27" fmla="*/ 288 h 411"/>
                  <a:gd name="T28" fmla="*/ 1 w 383"/>
                  <a:gd name="T29" fmla="*/ 283 h 411"/>
                  <a:gd name="T30" fmla="*/ 6 w 383"/>
                  <a:gd name="T31" fmla="*/ 282 h 411"/>
                  <a:gd name="T32" fmla="*/ 8 w 383"/>
                  <a:gd name="T33" fmla="*/ 285 h 411"/>
                  <a:gd name="T34" fmla="*/ 10 w 383"/>
                  <a:gd name="T35" fmla="*/ 290 h 411"/>
                  <a:gd name="T36" fmla="*/ 32 w 383"/>
                  <a:gd name="T37" fmla="*/ 298 h 411"/>
                  <a:gd name="T38" fmla="*/ 46 w 383"/>
                  <a:gd name="T39" fmla="*/ 293 h 411"/>
                  <a:gd name="T40" fmla="*/ 53 w 383"/>
                  <a:gd name="T41" fmla="*/ 291 h 411"/>
                  <a:gd name="T42" fmla="*/ 65 w 383"/>
                  <a:gd name="T43" fmla="*/ 288 h 411"/>
                  <a:gd name="T44" fmla="*/ 100 w 383"/>
                  <a:gd name="T45" fmla="*/ 268 h 411"/>
                  <a:gd name="T46" fmla="*/ 156 w 383"/>
                  <a:gd name="T47" fmla="*/ 244 h 411"/>
                  <a:gd name="T48" fmla="*/ 197 w 383"/>
                  <a:gd name="T49" fmla="*/ 229 h 411"/>
                  <a:gd name="T50" fmla="*/ 203 w 383"/>
                  <a:gd name="T51" fmla="*/ 226 h 411"/>
                  <a:gd name="T52" fmla="*/ 219 w 383"/>
                  <a:gd name="T53" fmla="*/ 204 h 411"/>
                  <a:gd name="T54" fmla="*/ 222 w 383"/>
                  <a:gd name="T55" fmla="*/ 124 h 411"/>
                  <a:gd name="T56" fmla="*/ 210 w 383"/>
                  <a:gd name="T57" fmla="*/ 69 h 411"/>
                  <a:gd name="T58" fmla="*/ 197 w 383"/>
                  <a:gd name="T59" fmla="*/ 36 h 411"/>
                  <a:gd name="T60" fmla="*/ 194 w 383"/>
                  <a:gd name="T61" fmla="*/ 10 h 411"/>
                  <a:gd name="T62" fmla="*/ 205 w 383"/>
                  <a:gd name="T63" fmla="*/ 2 h 411"/>
                  <a:gd name="T64" fmla="*/ 230 w 383"/>
                  <a:gd name="T65" fmla="*/ 7 h 411"/>
                  <a:gd name="T66" fmla="*/ 237 w 383"/>
                  <a:gd name="T67" fmla="*/ 10 h 411"/>
                  <a:gd name="T68" fmla="*/ 248 w 383"/>
                  <a:gd name="T69" fmla="*/ 19 h 411"/>
                  <a:gd name="T70" fmla="*/ 265 w 383"/>
                  <a:gd name="T71" fmla="*/ 29 h 411"/>
                  <a:gd name="T72" fmla="*/ 280 w 383"/>
                  <a:gd name="T73" fmla="*/ 49 h 411"/>
                  <a:gd name="T74" fmla="*/ 278 w 383"/>
                  <a:gd name="T75" fmla="*/ 66 h 411"/>
                  <a:gd name="T76" fmla="*/ 273 w 383"/>
                  <a:gd name="T77" fmla="*/ 72 h 411"/>
                  <a:gd name="T78" fmla="*/ 270 w 383"/>
                  <a:gd name="T79" fmla="*/ 77 h 411"/>
                  <a:gd name="T80" fmla="*/ 271 w 383"/>
                  <a:gd name="T81" fmla="*/ 158 h 411"/>
                  <a:gd name="T82" fmla="*/ 273 w 383"/>
                  <a:gd name="T83" fmla="*/ 179 h 411"/>
                  <a:gd name="T84" fmla="*/ 278 w 383"/>
                  <a:gd name="T85" fmla="*/ 182 h 411"/>
                  <a:gd name="T86" fmla="*/ 313 w 383"/>
                  <a:gd name="T87" fmla="*/ 160 h 411"/>
                  <a:gd name="T88" fmla="*/ 325 w 383"/>
                  <a:gd name="T89" fmla="*/ 144 h 411"/>
                  <a:gd name="T90" fmla="*/ 341 w 383"/>
                  <a:gd name="T91" fmla="*/ 128 h 411"/>
                  <a:gd name="T92" fmla="*/ 369 w 383"/>
                  <a:gd name="T93" fmla="*/ 122 h 411"/>
                  <a:gd name="T94" fmla="*/ 380 w 383"/>
                  <a:gd name="T95" fmla="*/ 141 h 411"/>
                  <a:gd name="T96" fmla="*/ 372 w 383"/>
                  <a:gd name="T97" fmla="*/ 154 h 411"/>
                  <a:gd name="T98" fmla="*/ 355 w 383"/>
                  <a:gd name="T99" fmla="*/ 169 h 411"/>
                  <a:gd name="T100" fmla="*/ 314 w 383"/>
                  <a:gd name="T101" fmla="*/ 199 h 411"/>
                  <a:gd name="T102" fmla="*/ 275 w 383"/>
                  <a:gd name="T103" fmla="*/ 229 h 411"/>
                  <a:gd name="T104" fmla="*/ 271 w 383"/>
                  <a:gd name="T105" fmla="*/ 238 h 411"/>
                  <a:gd name="T106" fmla="*/ 254 w 383"/>
                  <a:gd name="T107" fmla="*/ 310 h 411"/>
                  <a:gd name="T108" fmla="*/ 250 w 383"/>
                  <a:gd name="T109" fmla="*/ 320 h 411"/>
                  <a:gd name="T110" fmla="*/ 247 w 383"/>
                  <a:gd name="T111" fmla="*/ 325 h 411"/>
                  <a:gd name="T112" fmla="*/ 173 w 383"/>
                  <a:gd name="T113" fmla="*/ 386 h 411"/>
                  <a:gd name="T114" fmla="*/ 95 w 383"/>
                  <a:gd name="T115" fmla="*/ 410 h 411"/>
                  <a:gd name="T116" fmla="*/ 88 w 383"/>
                  <a:gd name="T117" fmla="*/ 411 h 411"/>
                  <a:gd name="T118" fmla="*/ 83 w 383"/>
                  <a:gd name="T119" fmla="*/ 4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 h="411">
                    <a:moveTo>
                      <a:pt x="83" y="410"/>
                    </a:moveTo>
                    <a:cubicBezTo>
                      <a:pt x="89" y="396"/>
                      <a:pt x="96" y="385"/>
                      <a:pt x="111" y="380"/>
                    </a:cubicBezTo>
                    <a:cubicBezTo>
                      <a:pt x="120" y="378"/>
                      <a:pt x="128" y="375"/>
                      <a:pt x="136" y="371"/>
                    </a:cubicBezTo>
                    <a:cubicBezTo>
                      <a:pt x="168" y="355"/>
                      <a:pt x="188" y="328"/>
                      <a:pt x="198" y="294"/>
                    </a:cubicBezTo>
                    <a:cubicBezTo>
                      <a:pt x="199" y="289"/>
                      <a:pt x="200" y="284"/>
                      <a:pt x="201" y="280"/>
                    </a:cubicBezTo>
                    <a:cubicBezTo>
                      <a:pt x="202" y="275"/>
                      <a:pt x="201" y="274"/>
                      <a:pt x="197" y="274"/>
                    </a:cubicBezTo>
                    <a:cubicBezTo>
                      <a:pt x="186" y="275"/>
                      <a:pt x="176" y="278"/>
                      <a:pt x="166" y="283"/>
                    </a:cubicBezTo>
                    <a:cubicBezTo>
                      <a:pt x="159" y="286"/>
                      <a:pt x="152" y="289"/>
                      <a:pt x="144" y="291"/>
                    </a:cubicBezTo>
                    <a:cubicBezTo>
                      <a:pt x="136" y="294"/>
                      <a:pt x="130" y="300"/>
                      <a:pt x="123" y="305"/>
                    </a:cubicBezTo>
                    <a:cubicBezTo>
                      <a:pt x="105" y="321"/>
                      <a:pt x="84" y="334"/>
                      <a:pt x="62" y="344"/>
                    </a:cubicBezTo>
                    <a:cubicBezTo>
                      <a:pt x="53" y="348"/>
                      <a:pt x="43" y="351"/>
                      <a:pt x="34" y="353"/>
                    </a:cubicBezTo>
                    <a:cubicBezTo>
                      <a:pt x="24" y="356"/>
                      <a:pt x="15" y="352"/>
                      <a:pt x="9" y="344"/>
                    </a:cubicBezTo>
                    <a:cubicBezTo>
                      <a:pt x="4" y="338"/>
                      <a:pt x="1" y="330"/>
                      <a:pt x="1" y="322"/>
                    </a:cubicBezTo>
                    <a:cubicBezTo>
                      <a:pt x="1" y="310"/>
                      <a:pt x="0" y="299"/>
                      <a:pt x="0" y="288"/>
                    </a:cubicBezTo>
                    <a:cubicBezTo>
                      <a:pt x="0" y="286"/>
                      <a:pt x="0" y="284"/>
                      <a:pt x="1" y="283"/>
                    </a:cubicBezTo>
                    <a:cubicBezTo>
                      <a:pt x="1" y="280"/>
                      <a:pt x="4" y="279"/>
                      <a:pt x="6" y="282"/>
                    </a:cubicBezTo>
                    <a:cubicBezTo>
                      <a:pt x="7" y="283"/>
                      <a:pt x="7" y="284"/>
                      <a:pt x="8" y="285"/>
                    </a:cubicBezTo>
                    <a:cubicBezTo>
                      <a:pt x="9" y="286"/>
                      <a:pt x="9" y="288"/>
                      <a:pt x="10" y="290"/>
                    </a:cubicBezTo>
                    <a:cubicBezTo>
                      <a:pt x="16" y="297"/>
                      <a:pt x="23" y="301"/>
                      <a:pt x="32" y="298"/>
                    </a:cubicBezTo>
                    <a:cubicBezTo>
                      <a:pt x="37" y="297"/>
                      <a:pt x="41" y="295"/>
                      <a:pt x="46" y="293"/>
                    </a:cubicBezTo>
                    <a:cubicBezTo>
                      <a:pt x="48" y="292"/>
                      <a:pt x="51" y="291"/>
                      <a:pt x="53" y="291"/>
                    </a:cubicBezTo>
                    <a:cubicBezTo>
                      <a:pt x="58" y="292"/>
                      <a:pt x="61" y="290"/>
                      <a:pt x="65" y="288"/>
                    </a:cubicBezTo>
                    <a:cubicBezTo>
                      <a:pt x="77" y="282"/>
                      <a:pt x="89" y="275"/>
                      <a:pt x="100" y="268"/>
                    </a:cubicBezTo>
                    <a:cubicBezTo>
                      <a:pt x="118" y="258"/>
                      <a:pt x="137" y="251"/>
                      <a:pt x="156" y="244"/>
                    </a:cubicBezTo>
                    <a:cubicBezTo>
                      <a:pt x="169" y="239"/>
                      <a:pt x="183" y="234"/>
                      <a:pt x="197" y="229"/>
                    </a:cubicBezTo>
                    <a:cubicBezTo>
                      <a:pt x="199" y="228"/>
                      <a:pt x="201" y="227"/>
                      <a:pt x="203" y="226"/>
                    </a:cubicBezTo>
                    <a:cubicBezTo>
                      <a:pt x="212" y="222"/>
                      <a:pt x="218" y="215"/>
                      <a:pt x="219" y="204"/>
                    </a:cubicBezTo>
                    <a:cubicBezTo>
                      <a:pt x="221" y="178"/>
                      <a:pt x="223" y="151"/>
                      <a:pt x="222" y="124"/>
                    </a:cubicBezTo>
                    <a:cubicBezTo>
                      <a:pt x="221" y="105"/>
                      <a:pt x="218" y="87"/>
                      <a:pt x="210" y="69"/>
                    </a:cubicBezTo>
                    <a:cubicBezTo>
                      <a:pt x="205" y="58"/>
                      <a:pt x="201" y="47"/>
                      <a:pt x="197" y="36"/>
                    </a:cubicBezTo>
                    <a:cubicBezTo>
                      <a:pt x="194" y="28"/>
                      <a:pt x="193" y="19"/>
                      <a:pt x="194" y="10"/>
                    </a:cubicBezTo>
                    <a:cubicBezTo>
                      <a:pt x="194" y="4"/>
                      <a:pt x="199" y="0"/>
                      <a:pt x="205" y="2"/>
                    </a:cubicBezTo>
                    <a:cubicBezTo>
                      <a:pt x="213" y="4"/>
                      <a:pt x="222" y="5"/>
                      <a:pt x="230" y="7"/>
                    </a:cubicBezTo>
                    <a:cubicBezTo>
                      <a:pt x="233" y="7"/>
                      <a:pt x="235" y="9"/>
                      <a:pt x="237" y="10"/>
                    </a:cubicBezTo>
                    <a:cubicBezTo>
                      <a:pt x="241" y="13"/>
                      <a:pt x="244" y="16"/>
                      <a:pt x="248" y="19"/>
                    </a:cubicBezTo>
                    <a:cubicBezTo>
                      <a:pt x="253" y="23"/>
                      <a:pt x="259" y="26"/>
                      <a:pt x="265" y="29"/>
                    </a:cubicBezTo>
                    <a:cubicBezTo>
                      <a:pt x="274" y="33"/>
                      <a:pt x="279" y="40"/>
                      <a:pt x="280" y="49"/>
                    </a:cubicBezTo>
                    <a:cubicBezTo>
                      <a:pt x="280" y="55"/>
                      <a:pt x="280" y="60"/>
                      <a:pt x="278" y="66"/>
                    </a:cubicBezTo>
                    <a:cubicBezTo>
                      <a:pt x="277" y="68"/>
                      <a:pt x="275" y="70"/>
                      <a:pt x="273" y="72"/>
                    </a:cubicBezTo>
                    <a:cubicBezTo>
                      <a:pt x="271" y="74"/>
                      <a:pt x="270" y="75"/>
                      <a:pt x="270" y="77"/>
                    </a:cubicBezTo>
                    <a:cubicBezTo>
                      <a:pt x="271" y="104"/>
                      <a:pt x="271" y="131"/>
                      <a:pt x="271" y="158"/>
                    </a:cubicBezTo>
                    <a:cubicBezTo>
                      <a:pt x="272" y="165"/>
                      <a:pt x="272" y="172"/>
                      <a:pt x="273" y="179"/>
                    </a:cubicBezTo>
                    <a:cubicBezTo>
                      <a:pt x="274" y="183"/>
                      <a:pt x="275" y="184"/>
                      <a:pt x="278" y="182"/>
                    </a:cubicBezTo>
                    <a:cubicBezTo>
                      <a:pt x="291" y="176"/>
                      <a:pt x="303" y="170"/>
                      <a:pt x="313" y="160"/>
                    </a:cubicBezTo>
                    <a:cubicBezTo>
                      <a:pt x="317" y="155"/>
                      <a:pt x="321" y="150"/>
                      <a:pt x="325" y="144"/>
                    </a:cubicBezTo>
                    <a:cubicBezTo>
                      <a:pt x="330" y="138"/>
                      <a:pt x="335" y="132"/>
                      <a:pt x="341" y="128"/>
                    </a:cubicBezTo>
                    <a:cubicBezTo>
                      <a:pt x="350" y="122"/>
                      <a:pt x="359" y="120"/>
                      <a:pt x="369" y="122"/>
                    </a:cubicBezTo>
                    <a:cubicBezTo>
                      <a:pt x="379" y="124"/>
                      <a:pt x="383" y="131"/>
                      <a:pt x="380" y="141"/>
                    </a:cubicBezTo>
                    <a:cubicBezTo>
                      <a:pt x="379" y="146"/>
                      <a:pt x="376" y="151"/>
                      <a:pt x="372" y="154"/>
                    </a:cubicBezTo>
                    <a:cubicBezTo>
                      <a:pt x="367" y="160"/>
                      <a:pt x="361" y="165"/>
                      <a:pt x="355" y="169"/>
                    </a:cubicBezTo>
                    <a:cubicBezTo>
                      <a:pt x="341" y="178"/>
                      <a:pt x="328" y="189"/>
                      <a:pt x="314" y="199"/>
                    </a:cubicBezTo>
                    <a:cubicBezTo>
                      <a:pt x="301" y="209"/>
                      <a:pt x="289" y="219"/>
                      <a:pt x="275" y="229"/>
                    </a:cubicBezTo>
                    <a:cubicBezTo>
                      <a:pt x="272" y="232"/>
                      <a:pt x="271" y="234"/>
                      <a:pt x="271" y="238"/>
                    </a:cubicBezTo>
                    <a:cubicBezTo>
                      <a:pt x="267" y="263"/>
                      <a:pt x="262" y="287"/>
                      <a:pt x="254" y="310"/>
                    </a:cubicBezTo>
                    <a:cubicBezTo>
                      <a:pt x="253" y="314"/>
                      <a:pt x="251" y="317"/>
                      <a:pt x="250" y="320"/>
                    </a:cubicBezTo>
                    <a:cubicBezTo>
                      <a:pt x="249" y="322"/>
                      <a:pt x="249" y="324"/>
                      <a:pt x="247" y="325"/>
                    </a:cubicBezTo>
                    <a:cubicBezTo>
                      <a:pt x="226" y="349"/>
                      <a:pt x="202" y="371"/>
                      <a:pt x="173" y="386"/>
                    </a:cubicBezTo>
                    <a:cubicBezTo>
                      <a:pt x="149" y="400"/>
                      <a:pt x="123" y="408"/>
                      <a:pt x="95" y="410"/>
                    </a:cubicBezTo>
                    <a:cubicBezTo>
                      <a:pt x="93" y="410"/>
                      <a:pt x="90" y="411"/>
                      <a:pt x="88" y="411"/>
                    </a:cubicBezTo>
                    <a:cubicBezTo>
                      <a:pt x="87" y="411"/>
                      <a:pt x="85" y="411"/>
                      <a:pt x="83" y="4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8" name="Freeform 11"/>
              <p:cNvSpPr>
                <a:spLocks noEditPoints="1"/>
              </p:cNvSpPr>
              <p:nvPr/>
            </p:nvSpPr>
            <p:spPr bwMode="auto">
              <a:xfrm>
                <a:off x="4606634" y="2270052"/>
                <a:ext cx="551054" cy="1278318"/>
              </a:xfrm>
              <a:custGeom>
                <a:avLst/>
                <a:gdLst>
                  <a:gd name="T0" fmla="*/ 127 w 193"/>
                  <a:gd name="T1" fmla="*/ 371 h 449"/>
                  <a:gd name="T2" fmla="*/ 63 w 193"/>
                  <a:gd name="T3" fmla="*/ 417 h 449"/>
                  <a:gd name="T4" fmla="*/ 47 w 193"/>
                  <a:gd name="T5" fmla="*/ 433 h 449"/>
                  <a:gd name="T6" fmla="*/ 7 w 193"/>
                  <a:gd name="T7" fmla="*/ 434 h 449"/>
                  <a:gd name="T8" fmla="*/ 1 w 193"/>
                  <a:gd name="T9" fmla="*/ 383 h 449"/>
                  <a:gd name="T10" fmla="*/ 33 w 193"/>
                  <a:gd name="T11" fmla="*/ 331 h 449"/>
                  <a:gd name="T12" fmla="*/ 49 w 193"/>
                  <a:gd name="T13" fmla="*/ 286 h 449"/>
                  <a:gd name="T14" fmla="*/ 50 w 193"/>
                  <a:gd name="T15" fmla="*/ 233 h 449"/>
                  <a:gd name="T16" fmla="*/ 38 w 193"/>
                  <a:gd name="T17" fmla="*/ 207 h 449"/>
                  <a:gd name="T18" fmla="*/ 54 w 193"/>
                  <a:gd name="T19" fmla="*/ 201 h 449"/>
                  <a:gd name="T20" fmla="*/ 75 w 193"/>
                  <a:gd name="T21" fmla="*/ 209 h 449"/>
                  <a:gd name="T22" fmla="*/ 107 w 193"/>
                  <a:gd name="T23" fmla="*/ 223 h 449"/>
                  <a:gd name="T24" fmla="*/ 126 w 193"/>
                  <a:gd name="T25" fmla="*/ 233 h 449"/>
                  <a:gd name="T26" fmla="*/ 133 w 193"/>
                  <a:gd name="T27" fmla="*/ 231 h 449"/>
                  <a:gd name="T28" fmla="*/ 135 w 193"/>
                  <a:gd name="T29" fmla="*/ 200 h 449"/>
                  <a:gd name="T30" fmla="*/ 133 w 193"/>
                  <a:gd name="T31" fmla="*/ 99 h 449"/>
                  <a:gd name="T32" fmla="*/ 105 w 193"/>
                  <a:gd name="T33" fmla="*/ 55 h 449"/>
                  <a:gd name="T34" fmla="*/ 77 w 193"/>
                  <a:gd name="T35" fmla="*/ 9 h 449"/>
                  <a:gd name="T36" fmla="*/ 95 w 193"/>
                  <a:gd name="T37" fmla="*/ 6 h 449"/>
                  <a:gd name="T38" fmla="*/ 165 w 193"/>
                  <a:gd name="T39" fmla="*/ 52 h 449"/>
                  <a:gd name="T40" fmla="*/ 189 w 193"/>
                  <a:gd name="T41" fmla="*/ 83 h 449"/>
                  <a:gd name="T42" fmla="*/ 189 w 193"/>
                  <a:gd name="T43" fmla="*/ 292 h 449"/>
                  <a:gd name="T44" fmla="*/ 165 w 193"/>
                  <a:gd name="T45" fmla="*/ 409 h 449"/>
                  <a:gd name="T46" fmla="*/ 145 w 193"/>
                  <a:gd name="T47" fmla="*/ 428 h 449"/>
                  <a:gd name="T48" fmla="*/ 134 w 193"/>
                  <a:gd name="T49" fmla="*/ 415 h 449"/>
                  <a:gd name="T50" fmla="*/ 131 w 193"/>
                  <a:gd name="T51" fmla="*/ 367 h 449"/>
                  <a:gd name="T52" fmla="*/ 124 w 193"/>
                  <a:gd name="T53" fmla="*/ 264 h 449"/>
                  <a:gd name="T54" fmla="*/ 102 w 193"/>
                  <a:gd name="T55" fmla="*/ 280 h 449"/>
                  <a:gd name="T56" fmla="*/ 81 w 193"/>
                  <a:gd name="T57" fmla="*/ 296 h 449"/>
                  <a:gd name="T58" fmla="*/ 59 w 193"/>
                  <a:gd name="T59" fmla="*/ 331 h 449"/>
                  <a:gd name="T60" fmla="*/ 31 w 193"/>
                  <a:gd name="T61" fmla="*/ 373 h 449"/>
                  <a:gd name="T62" fmla="*/ 46 w 193"/>
                  <a:gd name="T63" fmla="*/ 382 h 449"/>
                  <a:gd name="T64" fmla="*/ 78 w 193"/>
                  <a:gd name="T65" fmla="*/ 363 h 449"/>
                  <a:gd name="T66" fmla="*/ 114 w 193"/>
                  <a:gd name="T67" fmla="*/ 346 h 449"/>
                  <a:gd name="T68" fmla="*/ 133 w 193"/>
                  <a:gd name="T69" fmla="*/ 325 h 449"/>
                  <a:gd name="T70" fmla="*/ 132 w 193"/>
                  <a:gd name="T71" fmla="*/ 255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 h="449">
                    <a:moveTo>
                      <a:pt x="131" y="367"/>
                    </a:moveTo>
                    <a:cubicBezTo>
                      <a:pt x="129" y="369"/>
                      <a:pt x="128" y="370"/>
                      <a:pt x="127" y="371"/>
                    </a:cubicBezTo>
                    <a:cubicBezTo>
                      <a:pt x="112" y="385"/>
                      <a:pt x="97" y="397"/>
                      <a:pt x="80" y="408"/>
                    </a:cubicBezTo>
                    <a:cubicBezTo>
                      <a:pt x="74" y="411"/>
                      <a:pt x="69" y="414"/>
                      <a:pt x="63" y="417"/>
                    </a:cubicBezTo>
                    <a:cubicBezTo>
                      <a:pt x="61" y="419"/>
                      <a:pt x="59" y="420"/>
                      <a:pt x="57" y="422"/>
                    </a:cubicBezTo>
                    <a:cubicBezTo>
                      <a:pt x="54" y="426"/>
                      <a:pt x="50" y="430"/>
                      <a:pt x="47" y="433"/>
                    </a:cubicBezTo>
                    <a:cubicBezTo>
                      <a:pt x="44" y="436"/>
                      <a:pt x="41" y="439"/>
                      <a:pt x="38" y="441"/>
                    </a:cubicBezTo>
                    <a:cubicBezTo>
                      <a:pt x="27" y="449"/>
                      <a:pt x="13" y="446"/>
                      <a:pt x="7" y="434"/>
                    </a:cubicBezTo>
                    <a:cubicBezTo>
                      <a:pt x="4" y="428"/>
                      <a:pt x="2" y="421"/>
                      <a:pt x="1" y="415"/>
                    </a:cubicBezTo>
                    <a:cubicBezTo>
                      <a:pt x="0" y="404"/>
                      <a:pt x="0" y="394"/>
                      <a:pt x="1" y="383"/>
                    </a:cubicBezTo>
                    <a:cubicBezTo>
                      <a:pt x="2" y="379"/>
                      <a:pt x="3" y="374"/>
                      <a:pt x="7" y="372"/>
                    </a:cubicBezTo>
                    <a:cubicBezTo>
                      <a:pt x="20" y="361"/>
                      <a:pt x="28" y="346"/>
                      <a:pt x="33" y="331"/>
                    </a:cubicBezTo>
                    <a:cubicBezTo>
                      <a:pt x="36" y="325"/>
                      <a:pt x="37" y="319"/>
                      <a:pt x="39" y="313"/>
                    </a:cubicBezTo>
                    <a:cubicBezTo>
                      <a:pt x="42" y="304"/>
                      <a:pt x="45" y="294"/>
                      <a:pt x="49" y="286"/>
                    </a:cubicBezTo>
                    <a:cubicBezTo>
                      <a:pt x="56" y="272"/>
                      <a:pt x="56" y="258"/>
                      <a:pt x="53" y="244"/>
                    </a:cubicBezTo>
                    <a:cubicBezTo>
                      <a:pt x="52" y="240"/>
                      <a:pt x="51" y="237"/>
                      <a:pt x="50" y="233"/>
                    </a:cubicBezTo>
                    <a:cubicBezTo>
                      <a:pt x="49" y="229"/>
                      <a:pt x="47" y="225"/>
                      <a:pt x="44" y="221"/>
                    </a:cubicBezTo>
                    <a:cubicBezTo>
                      <a:pt x="42" y="217"/>
                      <a:pt x="39" y="212"/>
                      <a:pt x="38" y="207"/>
                    </a:cubicBezTo>
                    <a:cubicBezTo>
                      <a:pt x="36" y="202"/>
                      <a:pt x="38" y="199"/>
                      <a:pt x="44" y="199"/>
                    </a:cubicBezTo>
                    <a:cubicBezTo>
                      <a:pt x="48" y="199"/>
                      <a:pt x="51" y="199"/>
                      <a:pt x="54" y="201"/>
                    </a:cubicBezTo>
                    <a:cubicBezTo>
                      <a:pt x="55" y="202"/>
                      <a:pt x="56" y="203"/>
                      <a:pt x="57" y="203"/>
                    </a:cubicBezTo>
                    <a:cubicBezTo>
                      <a:pt x="62" y="208"/>
                      <a:pt x="68" y="209"/>
                      <a:pt x="75" y="209"/>
                    </a:cubicBezTo>
                    <a:cubicBezTo>
                      <a:pt x="83" y="209"/>
                      <a:pt x="90" y="212"/>
                      <a:pt x="96" y="218"/>
                    </a:cubicBezTo>
                    <a:cubicBezTo>
                      <a:pt x="99" y="221"/>
                      <a:pt x="103" y="223"/>
                      <a:pt x="107" y="223"/>
                    </a:cubicBezTo>
                    <a:cubicBezTo>
                      <a:pt x="110" y="223"/>
                      <a:pt x="112" y="224"/>
                      <a:pt x="115" y="225"/>
                    </a:cubicBezTo>
                    <a:cubicBezTo>
                      <a:pt x="120" y="226"/>
                      <a:pt x="124" y="229"/>
                      <a:pt x="126" y="233"/>
                    </a:cubicBezTo>
                    <a:cubicBezTo>
                      <a:pt x="126" y="234"/>
                      <a:pt x="127" y="235"/>
                      <a:pt x="128" y="236"/>
                    </a:cubicBezTo>
                    <a:cubicBezTo>
                      <a:pt x="131" y="236"/>
                      <a:pt x="132" y="234"/>
                      <a:pt x="133" y="231"/>
                    </a:cubicBezTo>
                    <a:cubicBezTo>
                      <a:pt x="134" y="229"/>
                      <a:pt x="134" y="227"/>
                      <a:pt x="134" y="225"/>
                    </a:cubicBezTo>
                    <a:cubicBezTo>
                      <a:pt x="134" y="217"/>
                      <a:pt x="134" y="208"/>
                      <a:pt x="135" y="200"/>
                    </a:cubicBezTo>
                    <a:cubicBezTo>
                      <a:pt x="137" y="176"/>
                      <a:pt x="139" y="151"/>
                      <a:pt x="137" y="127"/>
                    </a:cubicBezTo>
                    <a:cubicBezTo>
                      <a:pt x="137" y="118"/>
                      <a:pt x="135" y="109"/>
                      <a:pt x="133" y="99"/>
                    </a:cubicBezTo>
                    <a:cubicBezTo>
                      <a:pt x="132" y="90"/>
                      <a:pt x="127" y="81"/>
                      <a:pt x="121" y="74"/>
                    </a:cubicBezTo>
                    <a:cubicBezTo>
                      <a:pt x="116" y="67"/>
                      <a:pt x="111" y="61"/>
                      <a:pt x="105" y="55"/>
                    </a:cubicBezTo>
                    <a:cubicBezTo>
                      <a:pt x="98" y="46"/>
                      <a:pt x="90" y="36"/>
                      <a:pt x="83" y="27"/>
                    </a:cubicBezTo>
                    <a:cubicBezTo>
                      <a:pt x="79" y="22"/>
                      <a:pt x="77" y="15"/>
                      <a:pt x="77" y="9"/>
                    </a:cubicBezTo>
                    <a:cubicBezTo>
                      <a:pt x="77" y="3"/>
                      <a:pt x="80" y="0"/>
                      <a:pt x="86" y="2"/>
                    </a:cubicBezTo>
                    <a:cubicBezTo>
                      <a:pt x="89" y="2"/>
                      <a:pt x="92" y="4"/>
                      <a:pt x="95" y="6"/>
                    </a:cubicBezTo>
                    <a:cubicBezTo>
                      <a:pt x="105" y="15"/>
                      <a:pt x="116" y="22"/>
                      <a:pt x="128" y="28"/>
                    </a:cubicBezTo>
                    <a:cubicBezTo>
                      <a:pt x="141" y="35"/>
                      <a:pt x="154" y="43"/>
                      <a:pt x="165" y="52"/>
                    </a:cubicBezTo>
                    <a:cubicBezTo>
                      <a:pt x="172" y="58"/>
                      <a:pt x="179" y="64"/>
                      <a:pt x="184" y="72"/>
                    </a:cubicBezTo>
                    <a:cubicBezTo>
                      <a:pt x="186" y="75"/>
                      <a:pt x="188" y="78"/>
                      <a:pt x="189" y="83"/>
                    </a:cubicBezTo>
                    <a:cubicBezTo>
                      <a:pt x="192" y="122"/>
                      <a:pt x="193" y="162"/>
                      <a:pt x="193" y="202"/>
                    </a:cubicBezTo>
                    <a:cubicBezTo>
                      <a:pt x="193" y="232"/>
                      <a:pt x="192" y="262"/>
                      <a:pt x="189" y="292"/>
                    </a:cubicBezTo>
                    <a:cubicBezTo>
                      <a:pt x="186" y="321"/>
                      <a:pt x="183" y="350"/>
                      <a:pt x="176" y="378"/>
                    </a:cubicBezTo>
                    <a:cubicBezTo>
                      <a:pt x="173" y="388"/>
                      <a:pt x="170" y="399"/>
                      <a:pt x="165" y="409"/>
                    </a:cubicBezTo>
                    <a:cubicBezTo>
                      <a:pt x="162" y="414"/>
                      <a:pt x="159" y="419"/>
                      <a:pt x="155" y="423"/>
                    </a:cubicBezTo>
                    <a:cubicBezTo>
                      <a:pt x="152" y="426"/>
                      <a:pt x="149" y="428"/>
                      <a:pt x="145" y="428"/>
                    </a:cubicBezTo>
                    <a:cubicBezTo>
                      <a:pt x="140" y="429"/>
                      <a:pt x="136" y="427"/>
                      <a:pt x="135" y="422"/>
                    </a:cubicBezTo>
                    <a:cubicBezTo>
                      <a:pt x="135" y="420"/>
                      <a:pt x="135" y="418"/>
                      <a:pt x="134" y="415"/>
                    </a:cubicBezTo>
                    <a:cubicBezTo>
                      <a:pt x="134" y="407"/>
                      <a:pt x="135" y="399"/>
                      <a:pt x="135" y="391"/>
                    </a:cubicBezTo>
                    <a:cubicBezTo>
                      <a:pt x="134" y="383"/>
                      <a:pt x="134" y="375"/>
                      <a:pt x="131" y="367"/>
                    </a:cubicBezTo>
                    <a:close/>
                    <a:moveTo>
                      <a:pt x="132" y="255"/>
                    </a:moveTo>
                    <a:cubicBezTo>
                      <a:pt x="127" y="257"/>
                      <a:pt x="125" y="260"/>
                      <a:pt x="124" y="264"/>
                    </a:cubicBezTo>
                    <a:cubicBezTo>
                      <a:pt x="123" y="267"/>
                      <a:pt x="122" y="271"/>
                      <a:pt x="119" y="273"/>
                    </a:cubicBezTo>
                    <a:cubicBezTo>
                      <a:pt x="114" y="277"/>
                      <a:pt x="108" y="280"/>
                      <a:pt x="102" y="280"/>
                    </a:cubicBezTo>
                    <a:cubicBezTo>
                      <a:pt x="97" y="280"/>
                      <a:pt x="94" y="282"/>
                      <a:pt x="91" y="285"/>
                    </a:cubicBezTo>
                    <a:cubicBezTo>
                      <a:pt x="87" y="289"/>
                      <a:pt x="84" y="292"/>
                      <a:pt x="81" y="296"/>
                    </a:cubicBezTo>
                    <a:cubicBezTo>
                      <a:pt x="78" y="299"/>
                      <a:pt x="76" y="302"/>
                      <a:pt x="75" y="305"/>
                    </a:cubicBezTo>
                    <a:cubicBezTo>
                      <a:pt x="71" y="315"/>
                      <a:pt x="66" y="323"/>
                      <a:pt x="59" y="331"/>
                    </a:cubicBezTo>
                    <a:cubicBezTo>
                      <a:pt x="54" y="337"/>
                      <a:pt x="50" y="343"/>
                      <a:pt x="45" y="349"/>
                    </a:cubicBezTo>
                    <a:cubicBezTo>
                      <a:pt x="39" y="356"/>
                      <a:pt x="34" y="364"/>
                      <a:pt x="31" y="373"/>
                    </a:cubicBezTo>
                    <a:cubicBezTo>
                      <a:pt x="29" y="377"/>
                      <a:pt x="29" y="379"/>
                      <a:pt x="34" y="381"/>
                    </a:cubicBezTo>
                    <a:cubicBezTo>
                      <a:pt x="38" y="382"/>
                      <a:pt x="42" y="383"/>
                      <a:pt x="46" y="382"/>
                    </a:cubicBezTo>
                    <a:cubicBezTo>
                      <a:pt x="53" y="381"/>
                      <a:pt x="59" y="378"/>
                      <a:pt x="64" y="374"/>
                    </a:cubicBezTo>
                    <a:cubicBezTo>
                      <a:pt x="69" y="371"/>
                      <a:pt x="73" y="367"/>
                      <a:pt x="78" y="363"/>
                    </a:cubicBezTo>
                    <a:cubicBezTo>
                      <a:pt x="81" y="361"/>
                      <a:pt x="83" y="359"/>
                      <a:pt x="87" y="358"/>
                    </a:cubicBezTo>
                    <a:cubicBezTo>
                      <a:pt x="97" y="356"/>
                      <a:pt x="106" y="351"/>
                      <a:pt x="114" y="346"/>
                    </a:cubicBezTo>
                    <a:cubicBezTo>
                      <a:pt x="119" y="343"/>
                      <a:pt x="123" y="340"/>
                      <a:pt x="127" y="338"/>
                    </a:cubicBezTo>
                    <a:cubicBezTo>
                      <a:pt x="131" y="335"/>
                      <a:pt x="133" y="331"/>
                      <a:pt x="133" y="325"/>
                    </a:cubicBezTo>
                    <a:cubicBezTo>
                      <a:pt x="132" y="304"/>
                      <a:pt x="132" y="282"/>
                      <a:pt x="132" y="260"/>
                    </a:cubicBezTo>
                    <a:cubicBezTo>
                      <a:pt x="132" y="259"/>
                      <a:pt x="132" y="257"/>
                      <a:pt x="132" y="2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89" name="Freeform 12"/>
              <p:cNvSpPr/>
              <p:nvPr/>
            </p:nvSpPr>
            <p:spPr bwMode="auto">
              <a:xfrm>
                <a:off x="5375547" y="2443057"/>
                <a:ext cx="650372" cy="900269"/>
              </a:xfrm>
              <a:custGeom>
                <a:avLst/>
                <a:gdLst>
                  <a:gd name="T0" fmla="*/ 34 w 229"/>
                  <a:gd name="T1" fmla="*/ 0 h 316"/>
                  <a:gd name="T2" fmla="*/ 37 w 229"/>
                  <a:gd name="T3" fmla="*/ 2 h 316"/>
                  <a:gd name="T4" fmla="*/ 69 w 229"/>
                  <a:gd name="T5" fmla="*/ 32 h 316"/>
                  <a:gd name="T6" fmla="*/ 73 w 229"/>
                  <a:gd name="T7" fmla="*/ 38 h 316"/>
                  <a:gd name="T8" fmla="*/ 99 w 229"/>
                  <a:gd name="T9" fmla="*/ 117 h 316"/>
                  <a:gd name="T10" fmla="*/ 101 w 229"/>
                  <a:gd name="T11" fmla="*/ 128 h 316"/>
                  <a:gd name="T12" fmla="*/ 112 w 229"/>
                  <a:gd name="T13" fmla="*/ 132 h 316"/>
                  <a:gd name="T14" fmla="*/ 120 w 229"/>
                  <a:gd name="T15" fmla="*/ 127 h 316"/>
                  <a:gd name="T16" fmla="*/ 145 w 229"/>
                  <a:gd name="T17" fmla="*/ 109 h 316"/>
                  <a:gd name="T18" fmla="*/ 148 w 229"/>
                  <a:gd name="T19" fmla="*/ 103 h 316"/>
                  <a:gd name="T20" fmla="*/ 148 w 229"/>
                  <a:gd name="T21" fmla="*/ 80 h 316"/>
                  <a:gd name="T22" fmla="*/ 159 w 229"/>
                  <a:gd name="T23" fmla="*/ 69 h 316"/>
                  <a:gd name="T24" fmla="*/ 162 w 229"/>
                  <a:gd name="T25" fmla="*/ 71 h 316"/>
                  <a:gd name="T26" fmla="*/ 164 w 229"/>
                  <a:gd name="T27" fmla="*/ 75 h 316"/>
                  <a:gd name="T28" fmla="*/ 171 w 229"/>
                  <a:gd name="T29" fmla="*/ 86 h 316"/>
                  <a:gd name="T30" fmla="*/ 204 w 229"/>
                  <a:gd name="T31" fmla="*/ 104 h 316"/>
                  <a:gd name="T32" fmla="*/ 209 w 229"/>
                  <a:gd name="T33" fmla="*/ 112 h 316"/>
                  <a:gd name="T34" fmla="*/ 169 w 229"/>
                  <a:gd name="T35" fmla="*/ 170 h 316"/>
                  <a:gd name="T36" fmla="*/ 128 w 229"/>
                  <a:gd name="T37" fmla="*/ 175 h 316"/>
                  <a:gd name="T38" fmla="*/ 114 w 229"/>
                  <a:gd name="T39" fmla="*/ 190 h 316"/>
                  <a:gd name="T40" fmla="*/ 115 w 229"/>
                  <a:gd name="T41" fmla="*/ 196 h 316"/>
                  <a:gd name="T42" fmla="*/ 115 w 229"/>
                  <a:gd name="T43" fmla="*/ 219 h 316"/>
                  <a:gd name="T44" fmla="*/ 109 w 229"/>
                  <a:gd name="T45" fmla="*/ 226 h 316"/>
                  <a:gd name="T46" fmla="*/ 89 w 229"/>
                  <a:gd name="T47" fmla="*/ 246 h 316"/>
                  <a:gd name="T48" fmla="*/ 95 w 229"/>
                  <a:gd name="T49" fmla="*/ 260 h 316"/>
                  <a:gd name="T50" fmla="*/ 113 w 229"/>
                  <a:gd name="T51" fmla="*/ 259 h 316"/>
                  <a:gd name="T52" fmla="*/ 148 w 229"/>
                  <a:gd name="T53" fmla="*/ 248 h 316"/>
                  <a:gd name="T54" fmla="*/ 170 w 229"/>
                  <a:gd name="T55" fmla="*/ 243 h 316"/>
                  <a:gd name="T56" fmla="*/ 187 w 229"/>
                  <a:gd name="T57" fmla="*/ 237 h 316"/>
                  <a:gd name="T58" fmla="*/ 212 w 229"/>
                  <a:gd name="T59" fmla="*/ 229 h 316"/>
                  <a:gd name="T60" fmla="*/ 220 w 229"/>
                  <a:gd name="T61" fmla="*/ 229 h 316"/>
                  <a:gd name="T62" fmla="*/ 227 w 229"/>
                  <a:gd name="T63" fmla="*/ 241 h 316"/>
                  <a:gd name="T64" fmla="*/ 214 w 229"/>
                  <a:gd name="T65" fmla="*/ 267 h 316"/>
                  <a:gd name="T66" fmla="*/ 203 w 229"/>
                  <a:gd name="T67" fmla="*/ 277 h 316"/>
                  <a:gd name="T68" fmla="*/ 174 w 229"/>
                  <a:gd name="T69" fmla="*/ 289 h 316"/>
                  <a:gd name="T70" fmla="*/ 140 w 229"/>
                  <a:gd name="T71" fmla="*/ 298 h 316"/>
                  <a:gd name="T72" fmla="*/ 127 w 229"/>
                  <a:gd name="T73" fmla="*/ 298 h 316"/>
                  <a:gd name="T74" fmla="*/ 116 w 229"/>
                  <a:gd name="T75" fmla="*/ 301 h 316"/>
                  <a:gd name="T76" fmla="*/ 55 w 229"/>
                  <a:gd name="T77" fmla="*/ 304 h 316"/>
                  <a:gd name="T78" fmla="*/ 44 w 229"/>
                  <a:gd name="T79" fmla="*/ 292 h 316"/>
                  <a:gd name="T80" fmla="*/ 27 w 229"/>
                  <a:gd name="T81" fmla="*/ 257 h 316"/>
                  <a:gd name="T82" fmla="*/ 25 w 229"/>
                  <a:gd name="T83" fmla="*/ 252 h 316"/>
                  <a:gd name="T84" fmla="*/ 18 w 229"/>
                  <a:gd name="T85" fmla="*/ 217 h 316"/>
                  <a:gd name="T86" fmla="*/ 18 w 229"/>
                  <a:gd name="T87" fmla="*/ 210 h 316"/>
                  <a:gd name="T88" fmla="*/ 1 w 229"/>
                  <a:gd name="T89" fmla="*/ 140 h 316"/>
                  <a:gd name="T90" fmla="*/ 0 w 229"/>
                  <a:gd name="T91" fmla="*/ 134 h 316"/>
                  <a:gd name="T92" fmla="*/ 18 w 229"/>
                  <a:gd name="T93" fmla="*/ 50 h 316"/>
                  <a:gd name="T94" fmla="*/ 32 w 229"/>
                  <a:gd name="T95" fmla="*/ 4 h 316"/>
                  <a:gd name="T96" fmla="*/ 34 w 229"/>
                  <a:gd name="T97"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316">
                    <a:moveTo>
                      <a:pt x="34" y="0"/>
                    </a:moveTo>
                    <a:cubicBezTo>
                      <a:pt x="35" y="1"/>
                      <a:pt x="36" y="2"/>
                      <a:pt x="37" y="2"/>
                    </a:cubicBezTo>
                    <a:cubicBezTo>
                      <a:pt x="48" y="12"/>
                      <a:pt x="58" y="22"/>
                      <a:pt x="69" y="32"/>
                    </a:cubicBezTo>
                    <a:cubicBezTo>
                      <a:pt x="71" y="34"/>
                      <a:pt x="72" y="36"/>
                      <a:pt x="73" y="38"/>
                    </a:cubicBezTo>
                    <a:cubicBezTo>
                      <a:pt x="86" y="63"/>
                      <a:pt x="94" y="89"/>
                      <a:pt x="99" y="117"/>
                    </a:cubicBezTo>
                    <a:cubicBezTo>
                      <a:pt x="99" y="120"/>
                      <a:pt x="100" y="124"/>
                      <a:pt x="101" y="128"/>
                    </a:cubicBezTo>
                    <a:cubicBezTo>
                      <a:pt x="103" y="133"/>
                      <a:pt x="107" y="134"/>
                      <a:pt x="112" y="132"/>
                    </a:cubicBezTo>
                    <a:cubicBezTo>
                      <a:pt x="115" y="130"/>
                      <a:pt x="117" y="129"/>
                      <a:pt x="120" y="127"/>
                    </a:cubicBezTo>
                    <a:cubicBezTo>
                      <a:pt x="128" y="121"/>
                      <a:pt x="136" y="115"/>
                      <a:pt x="145" y="109"/>
                    </a:cubicBezTo>
                    <a:cubicBezTo>
                      <a:pt x="147" y="108"/>
                      <a:pt x="148" y="106"/>
                      <a:pt x="148" y="103"/>
                    </a:cubicBezTo>
                    <a:cubicBezTo>
                      <a:pt x="148" y="95"/>
                      <a:pt x="148" y="88"/>
                      <a:pt x="148" y="80"/>
                    </a:cubicBezTo>
                    <a:cubicBezTo>
                      <a:pt x="148" y="75"/>
                      <a:pt x="153" y="69"/>
                      <a:pt x="159" y="69"/>
                    </a:cubicBezTo>
                    <a:cubicBezTo>
                      <a:pt x="160" y="69"/>
                      <a:pt x="162" y="70"/>
                      <a:pt x="162" y="71"/>
                    </a:cubicBezTo>
                    <a:cubicBezTo>
                      <a:pt x="163" y="72"/>
                      <a:pt x="164" y="73"/>
                      <a:pt x="164" y="75"/>
                    </a:cubicBezTo>
                    <a:cubicBezTo>
                      <a:pt x="164" y="79"/>
                      <a:pt x="167" y="83"/>
                      <a:pt x="171" y="86"/>
                    </a:cubicBezTo>
                    <a:cubicBezTo>
                      <a:pt x="181" y="94"/>
                      <a:pt x="192" y="100"/>
                      <a:pt x="204" y="104"/>
                    </a:cubicBezTo>
                    <a:cubicBezTo>
                      <a:pt x="208" y="106"/>
                      <a:pt x="209" y="108"/>
                      <a:pt x="209" y="112"/>
                    </a:cubicBezTo>
                    <a:cubicBezTo>
                      <a:pt x="210" y="140"/>
                      <a:pt x="196" y="160"/>
                      <a:pt x="169" y="170"/>
                    </a:cubicBezTo>
                    <a:cubicBezTo>
                      <a:pt x="156" y="175"/>
                      <a:pt x="142" y="177"/>
                      <a:pt x="128" y="175"/>
                    </a:cubicBezTo>
                    <a:cubicBezTo>
                      <a:pt x="119" y="173"/>
                      <a:pt x="112" y="182"/>
                      <a:pt x="114" y="190"/>
                    </a:cubicBezTo>
                    <a:cubicBezTo>
                      <a:pt x="114" y="192"/>
                      <a:pt x="115" y="194"/>
                      <a:pt x="115" y="196"/>
                    </a:cubicBezTo>
                    <a:cubicBezTo>
                      <a:pt x="118" y="203"/>
                      <a:pt x="118" y="211"/>
                      <a:pt x="115" y="219"/>
                    </a:cubicBezTo>
                    <a:cubicBezTo>
                      <a:pt x="114" y="222"/>
                      <a:pt x="112" y="224"/>
                      <a:pt x="109" y="226"/>
                    </a:cubicBezTo>
                    <a:cubicBezTo>
                      <a:pt x="101" y="231"/>
                      <a:pt x="95" y="238"/>
                      <a:pt x="89" y="246"/>
                    </a:cubicBezTo>
                    <a:cubicBezTo>
                      <a:pt x="84" y="254"/>
                      <a:pt x="85" y="258"/>
                      <a:pt x="95" y="260"/>
                    </a:cubicBezTo>
                    <a:cubicBezTo>
                      <a:pt x="101" y="261"/>
                      <a:pt x="107" y="261"/>
                      <a:pt x="113" y="259"/>
                    </a:cubicBezTo>
                    <a:cubicBezTo>
                      <a:pt x="125" y="256"/>
                      <a:pt x="137" y="252"/>
                      <a:pt x="148" y="248"/>
                    </a:cubicBezTo>
                    <a:cubicBezTo>
                      <a:pt x="155" y="245"/>
                      <a:pt x="162" y="243"/>
                      <a:pt x="170" y="243"/>
                    </a:cubicBezTo>
                    <a:cubicBezTo>
                      <a:pt x="176" y="242"/>
                      <a:pt x="182" y="240"/>
                      <a:pt x="187" y="237"/>
                    </a:cubicBezTo>
                    <a:cubicBezTo>
                      <a:pt x="195" y="234"/>
                      <a:pt x="203" y="230"/>
                      <a:pt x="212" y="229"/>
                    </a:cubicBezTo>
                    <a:cubicBezTo>
                      <a:pt x="214" y="229"/>
                      <a:pt x="217" y="229"/>
                      <a:pt x="220" y="229"/>
                    </a:cubicBezTo>
                    <a:cubicBezTo>
                      <a:pt x="226" y="230"/>
                      <a:pt x="229" y="236"/>
                      <a:pt x="227" y="241"/>
                    </a:cubicBezTo>
                    <a:cubicBezTo>
                      <a:pt x="223" y="250"/>
                      <a:pt x="218" y="259"/>
                      <a:pt x="214" y="267"/>
                    </a:cubicBezTo>
                    <a:cubicBezTo>
                      <a:pt x="211" y="271"/>
                      <a:pt x="207" y="274"/>
                      <a:pt x="203" y="277"/>
                    </a:cubicBezTo>
                    <a:cubicBezTo>
                      <a:pt x="194" y="282"/>
                      <a:pt x="184" y="286"/>
                      <a:pt x="174" y="289"/>
                    </a:cubicBezTo>
                    <a:cubicBezTo>
                      <a:pt x="163" y="292"/>
                      <a:pt x="151" y="295"/>
                      <a:pt x="140" y="298"/>
                    </a:cubicBezTo>
                    <a:cubicBezTo>
                      <a:pt x="136" y="299"/>
                      <a:pt x="131" y="298"/>
                      <a:pt x="127" y="298"/>
                    </a:cubicBezTo>
                    <a:cubicBezTo>
                      <a:pt x="122" y="298"/>
                      <a:pt x="119" y="299"/>
                      <a:pt x="116" y="301"/>
                    </a:cubicBezTo>
                    <a:cubicBezTo>
                      <a:pt x="97" y="315"/>
                      <a:pt x="74" y="316"/>
                      <a:pt x="55" y="304"/>
                    </a:cubicBezTo>
                    <a:cubicBezTo>
                      <a:pt x="51" y="301"/>
                      <a:pt x="47" y="297"/>
                      <a:pt x="44" y="292"/>
                    </a:cubicBezTo>
                    <a:cubicBezTo>
                      <a:pt x="37" y="281"/>
                      <a:pt x="32" y="269"/>
                      <a:pt x="27" y="257"/>
                    </a:cubicBezTo>
                    <a:cubicBezTo>
                      <a:pt x="26" y="255"/>
                      <a:pt x="26" y="254"/>
                      <a:pt x="25" y="252"/>
                    </a:cubicBezTo>
                    <a:cubicBezTo>
                      <a:pt x="20" y="241"/>
                      <a:pt x="17" y="230"/>
                      <a:pt x="18" y="217"/>
                    </a:cubicBezTo>
                    <a:cubicBezTo>
                      <a:pt x="19" y="215"/>
                      <a:pt x="18" y="213"/>
                      <a:pt x="18" y="210"/>
                    </a:cubicBezTo>
                    <a:cubicBezTo>
                      <a:pt x="12" y="187"/>
                      <a:pt x="6" y="163"/>
                      <a:pt x="1" y="140"/>
                    </a:cubicBezTo>
                    <a:cubicBezTo>
                      <a:pt x="0" y="138"/>
                      <a:pt x="0" y="136"/>
                      <a:pt x="0" y="134"/>
                    </a:cubicBezTo>
                    <a:cubicBezTo>
                      <a:pt x="6" y="106"/>
                      <a:pt x="12" y="78"/>
                      <a:pt x="18" y="50"/>
                    </a:cubicBezTo>
                    <a:cubicBezTo>
                      <a:pt x="22" y="35"/>
                      <a:pt x="26" y="19"/>
                      <a:pt x="32" y="4"/>
                    </a:cubicBezTo>
                    <a:cubicBezTo>
                      <a:pt x="33" y="2"/>
                      <a:pt x="33" y="1"/>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0" name="Freeform 13"/>
              <p:cNvSpPr/>
              <p:nvPr/>
            </p:nvSpPr>
            <p:spPr bwMode="auto">
              <a:xfrm>
                <a:off x="6355912" y="2792272"/>
                <a:ext cx="772117" cy="855416"/>
              </a:xfrm>
              <a:custGeom>
                <a:avLst/>
                <a:gdLst>
                  <a:gd name="T0" fmla="*/ 194 w 271"/>
                  <a:gd name="T1" fmla="*/ 98 h 300"/>
                  <a:gd name="T2" fmla="*/ 236 w 271"/>
                  <a:gd name="T3" fmla="*/ 96 h 300"/>
                  <a:gd name="T4" fmla="*/ 237 w 271"/>
                  <a:gd name="T5" fmla="*/ 111 h 300"/>
                  <a:gd name="T6" fmla="*/ 175 w 271"/>
                  <a:gd name="T7" fmla="*/ 150 h 300"/>
                  <a:gd name="T8" fmla="*/ 169 w 271"/>
                  <a:gd name="T9" fmla="*/ 195 h 300"/>
                  <a:gd name="T10" fmla="*/ 177 w 271"/>
                  <a:gd name="T11" fmla="*/ 299 h 300"/>
                  <a:gd name="T12" fmla="*/ 159 w 271"/>
                  <a:gd name="T13" fmla="*/ 285 h 300"/>
                  <a:gd name="T14" fmla="*/ 150 w 271"/>
                  <a:gd name="T15" fmla="*/ 266 h 300"/>
                  <a:gd name="T16" fmla="*/ 133 w 271"/>
                  <a:gd name="T17" fmla="*/ 260 h 300"/>
                  <a:gd name="T18" fmla="*/ 132 w 271"/>
                  <a:gd name="T19" fmla="*/ 243 h 300"/>
                  <a:gd name="T20" fmla="*/ 149 w 271"/>
                  <a:gd name="T21" fmla="*/ 232 h 300"/>
                  <a:gd name="T22" fmla="*/ 139 w 271"/>
                  <a:gd name="T23" fmla="*/ 197 h 300"/>
                  <a:gd name="T24" fmla="*/ 117 w 271"/>
                  <a:gd name="T25" fmla="*/ 216 h 300"/>
                  <a:gd name="T26" fmla="*/ 101 w 271"/>
                  <a:gd name="T27" fmla="*/ 235 h 300"/>
                  <a:gd name="T28" fmla="*/ 26 w 271"/>
                  <a:gd name="T29" fmla="*/ 293 h 300"/>
                  <a:gd name="T30" fmla="*/ 0 w 271"/>
                  <a:gd name="T31" fmla="*/ 243 h 300"/>
                  <a:gd name="T32" fmla="*/ 9 w 271"/>
                  <a:gd name="T33" fmla="*/ 237 h 300"/>
                  <a:gd name="T34" fmla="*/ 32 w 271"/>
                  <a:gd name="T35" fmla="*/ 234 h 300"/>
                  <a:gd name="T36" fmla="*/ 59 w 271"/>
                  <a:gd name="T37" fmla="*/ 219 h 300"/>
                  <a:gd name="T38" fmla="*/ 116 w 271"/>
                  <a:gd name="T39" fmla="*/ 185 h 300"/>
                  <a:gd name="T40" fmla="*/ 145 w 271"/>
                  <a:gd name="T41" fmla="*/ 155 h 300"/>
                  <a:gd name="T42" fmla="*/ 133 w 271"/>
                  <a:gd name="T43" fmla="*/ 142 h 300"/>
                  <a:gd name="T44" fmla="*/ 145 w 271"/>
                  <a:gd name="T45" fmla="*/ 112 h 300"/>
                  <a:gd name="T46" fmla="*/ 143 w 271"/>
                  <a:gd name="T47" fmla="*/ 104 h 300"/>
                  <a:gd name="T48" fmla="*/ 124 w 271"/>
                  <a:gd name="T49" fmla="*/ 108 h 300"/>
                  <a:gd name="T50" fmla="*/ 121 w 271"/>
                  <a:gd name="T51" fmla="*/ 140 h 300"/>
                  <a:gd name="T52" fmla="*/ 87 w 271"/>
                  <a:gd name="T53" fmla="*/ 188 h 300"/>
                  <a:gd name="T54" fmla="*/ 73 w 271"/>
                  <a:gd name="T55" fmla="*/ 176 h 300"/>
                  <a:gd name="T56" fmla="*/ 67 w 271"/>
                  <a:gd name="T57" fmla="*/ 159 h 300"/>
                  <a:gd name="T58" fmla="*/ 66 w 271"/>
                  <a:gd name="T59" fmla="*/ 63 h 300"/>
                  <a:gd name="T60" fmla="*/ 72 w 271"/>
                  <a:gd name="T61" fmla="*/ 47 h 300"/>
                  <a:gd name="T62" fmla="*/ 88 w 271"/>
                  <a:gd name="T63" fmla="*/ 55 h 300"/>
                  <a:gd name="T64" fmla="*/ 109 w 271"/>
                  <a:gd name="T65" fmla="*/ 63 h 300"/>
                  <a:gd name="T66" fmla="*/ 160 w 271"/>
                  <a:gd name="T67" fmla="*/ 28 h 300"/>
                  <a:gd name="T68" fmla="*/ 187 w 271"/>
                  <a:gd name="T69" fmla="*/ 16 h 300"/>
                  <a:gd name="T70" fmla="*/ 258 w 271"/>
                  <a:gd name="T71" fmla="*/ 4 h 300"/>
                  <a:gd name="T72" fmla="*/ 271 w 271"/>
                  <a:gd name="T73" fmla="*/ 16 h 300"/>
                  <a:gd name="T74" fmla="*/ 248 w 271"/>
                  <a:gd name="T75" fmla="*/ 37 h 300"/>
                  <a:gd name="T76" fmla="*/ 215 w 271"/>
                  <a:gd name="T77" fmla="*/ 67 h 300"/>
                  <a:gd name="T78" fmla="*/ 186 w 271"/>
                  <a:gd name="T79" fmla="*/ 9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1" h="300">
                    <a:moveTo>
                      <a:pt x="185" y="102"/>
                    </a:moveTo>
                    <a:cubicBezTo>
                      <a:pt x="188" y="101"/>
                      <a:pt x="191" y="99"/>
                      <a:pt x="194" y="98"/>
                    </a:cubicBezTo>
                    <a:cubicBezTo>
                      <a:pt x="200" y="94"/>
                      <a:pt x="206" y="91"/>
                      <a:pt x="213" y="90"/>
                    </a:cubicBezTo>
                    <a:cubicBezTo>
                      <a:pt x="221" y="89"/>
                      <a:pt x="229" y="92"/>
                      <a:pt x="236" y="96"/>
                    </a:cubicBezTo>
                    <a:cubicBezTo>
                      <a:pt x="237" y="97"/>
                      <a:pt x="238" y="98"/>
                      <a:pt x="239" y="99"/>
                    </a:cubicBezTo>
                    <a:cubicBezTo>
                      <a:pt x="242" y="103"/>
                      <a:pt x="242" y="108"/>
                      <a:pt x="237" y="111"/>
                    </a:cubicBezTo>
                    <a:cubicBezTo>
                      <a:pt x="220" y="127"/>
                      <a:pt x="200" y="139"/>
                      <a:pt x="179" y="148"/>
                    </a:cubicBezTo>
                    <a:cubicBezTo>
                      <a:pt x="178" y="149"/>
                      <a:pt x="176" y="149"/>
                      <a:pt x="175" y="150"/>
                    </a:cubicBezTo>
                    <a:cubicBezTo>
                      <a:pt x="167" y="153"/>
                      <a:pt x="164" y="159"/>
                      <a:pt x="163" y="168"/>
                    </a:cubicBezTo>
                    <a:cubicBezTo>
                      <a:pt x="163" y="177"/>
                      <a:pt x="165" y="187"/>
                      <a:pt x="169" y="195"/>
                    </a:cubicBezTo>
                    <a:cubicBezTo>
                      <a:pt x="182" y="226"/>
                      <a:pt x="186" y="259"/>
                      <a:pt x="185" y="292"/>
                    </a:cubicBezTo>
                    <a:cubicBezTo>
                      <a:pt x="185" y="298"/>
                      <a:pt x="183" y="300"/>
                      <a:pt x="177" y="299"/>
                    </a:cubicBezTo>
                    <a:cubicBezTo>
                      <a:pt x="171" y="299"/>
                      <a:pt x="165" y="297"/>
                      <a:pt x="161" y="292"/>
                    </a:cubicBezTo>
                    <a:cubicBezTo>
                      <a:pt x="159" y="290"/>
                      <a:pt x="159" y="287"/>
                      <a:pt x="159" y="285"/>
                    </a:cubicBezTo>
                    <a:cubicBezTo>
                      <a:pt x="159" y="284"/>
                      <a:pt x="159" y="282"/>
                      <a:pt x="159" y="281"/>
                    </a:cubicBezTo>
                    <a:cubicBezTo>
                      <a:pt x="159" y="274"/>
                      <a:pt x="156" y="269"/>
                      <a:pt x="150" y="266"/>
                    </a:cubicBezTo>
                    <a:cubicBezTo>
                      <a:pt x="146" y="263"/>
                      <a:pt x="141" y="262"/>
                      <a:pt x="136" y="260"/>
                    </a:cubicBezTo>
                    <a:cubicBezTo>
                      <a:pt x="135" y="260"/>
                      <a:pt x="134" y="260"/>
                      <a:pt x="133" y="260"/>
                    </a:cubicBezTo>
                    <a:cubicBezTo>
                      <a:pt x="129" y="258"/>
                      <a:pt x="126" y="255"/>
                      <a:pt x="126" y="252"/>
                    </a:cubicBezTo>
                    <a:cubicBezTo>
                      <a:pt x="125" y="248"/>
                      <a:pt x="128" y="244"/>
                      <a:pt x="132" y="243"/>
                    </a:cubicBezTo>
                    <a:cubicBezTo>
                      <a:pt x="134" y="242"/>
                      <a:pt x="136" y="242"/>
                      <a:pt x="138" y="242"/>
                    </a:cubicBezTo>
                    <a:cubicBezTo>
                      <a:pt x="144" y="241"/>
                      <a:pt x="147" y="238"/>
                      <a:pt x="149" y="232"/>
                    </a:cubicBezTo>
                    <a:cubicBezTo>
                      <a:pt x="153" y="220"/>
                      <a:pt x="151" y="208"/>
                      <a:pt x="144" y="197"/>
                    </a:cubicBezTo>
                    <a:cubicBezTo>
                      <a:pt x="142" y="195"/>
                      <a:pt x="141" y="195"/>
                      <a:pt x="139" y="197"/>
                    </a:cubicBezTo>
                    <a:cubicBezTo>
                      <a:pt x="138" y="197"/>
                      <a:pt x="137" y="198"/>
                      <a:pt x="136" y="199"/>
                    </a:cubicBezTo>
                    <a:cubicBezTo>
                      <a:pt x="129" y="205"/>
                      <a:pt x="123" y="210"/>
                      <a:pt x="117" y="216"/>
                    </a:cubicBezTo>
                    <a:cubicBezTo>
                      <a:pt x="112" y="220"/>
                      <a:pt x="108" y="225"/>
                      <a:pt x="105" y="231"/>
                    </a:cubicBezTo>
                    <a:cubicBezTo>
                      <a:pt x="104" y="232"/>
                      <a:pt x="103" y="233"/>
                      <a:pt x="101" y="235"/>
                    </a:cubicBezTo>
                    <a:cubicBezTo>
                      <a:pt x="84" y="253"/>
                      <a:pt x="66" y="270"/>
                      <a:pt x="48" y="288"/>
                    </a:cubicBezTo>
                    <a:cubicBezTo>
                      <a:pt x="41" y="296"/>
                      <a:pt x="35" y="297"/>
                      <a:pt x="26" y="293"/>
                    </a:cubicBezTo>
                    <a:cubicBezTo>
                      <a:pt x="20" y="291"/>
                      <a:pt x="16" y="287"/>
                      <a:pt x="13" y="282"/>
                    </a:cubicBezTo>
                    <a:cubicBezTo>
                      <a:pt x="4" y="271"/>
                      <a:pt x="1" y="257"/>
                      <a:pt x="0" y="243"/>
                    </a:cubicBezTo>
                    <a:cubicBezTo>
                      <a:pt x="0" y="240"/>
                      <a:pt x="1" y="239"/>
                      <a:pt x="3" y="239"/>
                    </a:cubicBezTo>
                    <a:cubicBezTo>
                      <a:pt x="5" y="238"/>
                      <a:pt x="7" y="237"/>
                      <a:pt x="9" y="237"/>
                    </a:cubicBezTo>
                    <a:cubicBezTo>
                      <a:pt x="13" y="235"/>
                      <a:pt x="16" y="235"/>
                      <a:pt x="20" y="237"/>
                    </a:cubicBezTo>
                    <a:cubicBezTo>
                      <a:pt x="24" y="239"/>
                      <a:pt x="28" y="238"/>
                      <a:pt x="32" y="234"/>
                    </a:cubicBezTo>
                    <a:cubicBezTo>
                      <a:pt x="34" y="233"/>
                      <a:pt x="37" y="231"/>
                      <a:pt x="39" y="230"/>
                    </a:cubicBezTo>
                    <a:cubicBezTo>
                      <a:pt x="46" y="226"/>
                      <a:pt x="52" y="222"/>
                      <a:pt x="59" y="219"/>
                    </a:cubicBezTo>
                    <a:cubicBezTo>
                      <a:pt x="60" y="218"/>
                      <a:pt x="62" y="217"/>
                      <a:pt x="63" y="216"/>
                    </a:cubicBezTo>
                    <a:cubicBezTo>
                      <a:pt x="81" y="206"/>
                      <a:pt x="98" y="195"/>
                      <a:pt x="116" y="185"/>
                    </a:cubicBezTo>
                    <a:cubicBezTo>
                      <a:pt x="122" y="181"/>
                      <a:pt x="128" y="177"/>
                      <a:pt x="134" y="172"/>
                    </a:cubicBezTo>
                    <a:cubicBezTo>
                      <a:pt x="139" y="168"/>
                      <a:pt x="143" y="163"/>
                      <a:pt x="145" y="155"/>
                    </a:cubicBezTo>
                    <a:cubicBezTo>
                      <a:pt x="143" y="155"/>
                      <a:pt x="142" y="154"/>
                      <a:pt x="140" y="154"/>
                    </a:cubicBezTo>
                    <a:cubicBezTo>
                      <a:pt x="134" y="152"/>
                      <a:pt x="132" y="148"/>
                      <a:pt x="133" y="142"/>
                    </a:cubicBezTo>
                    <a:cubicBezTo>
                      <a:pt x="134" y="140"/>
                      <a:pt x="135" y="137"/>
                      <a:pt x="136" y="135"/>
                    </a:cubicBezTo>
                    <a:cubicBezTo>
                      <a:pt x="139" y="127"/>
                      <a:pt x="142" y="119"/>
                      <a:pt x="145" y="112"/>
                    </a:cubicBezTo>
                    <a:cubicBezTo>
                      <a:pt x="145" y="111"/>
                      <a:pt x="146" y="110"/>
                      <a:pt x="146" y="109"/>
                    </a:cubicBezTo>
                    <a:cubicBezTo>
                      <a:pt x="147" y="105"/>
                      <a:pt x="146" y="104"/>
                      <a:pt x="143" y="104"/>
                    </a:cubicBezTo>
                    <a:cubicBezTo>
                      <a:pt x="140" y="104"/>
                      <a:pt x="138" y="104"/>
                      <a:pt x="135" y="105"/>
                    </a:cubicBezTo>
                    <a:cubicBezTo>
                      <a:pt x="132" y="106"/>
                      <a:pt x="128" y="107"/>
                      <a:pt x="124" y="108"/>
                    </a:cubicBezTo>
                    <a:cubicBezTo>
                      <a:pt x="122" y="109"/>
                      <a:pt x="121" y="111"/>
                      <a:pt x="121" y="113"/>
                    </a:cubicBezTo>
                    <a:cubicBezTo>
                      <a:pt x="121" y="122"/>
                      <a:pt x="121" y="131"/>
                      <a:pt x="121" y="140"/>
                    </a:cubicBezTo>
                    <a:cubicBezTo>
                      <a:pt x="121" y="142"/>
                      <a:pt x="120" y="144"/>
                      <a:pt x="119" y="146"/>
                    </a:cubicBezTo>
                    <a:cubicBezTo>
                      <a:pt x="108" y="160"/>
                      <a:pt x="98" y="174"/>
                      <a:pt x="87" y="188"/>
                    </a:cubicBezTo>
                    <a:cubicBezTo>
                      <a:pt x="87" y="189"/>
                      <a:pt x="86" y="189"/>
                      <a:pt x="86" y="190"/>
                    </a:cubicBezTo>
                    <a:cubicBezTo>
                      <a:pt x="81" y="185"/>
                      <a:pt x="77" y="181"/>
                      <a:pt x="73" y="176"/>
                    </a:cubicBezTo>
                    <a:cubicBezTo>
                      <a:pt x="70" y="173"/>
                      <a:pt x="69" y="170"/>
                      <a:pt x="69" y="166"/>
                    </a:cubicBezTo>
                    <a:cubicBezTo>
                      <a:pt x="68" y="164"/>
                      <a:pt x="68" y="161"/>
                      <a:pt x="67" y="159"/>
                    </a:cubicBezTo>
                    <a:cubicBezTo>
                      <a:pt x="58" y="138"/>
                      <a:pt x="57" y="117"/>
                      <a:pt x="63" y="95"/>
                    </a:cubicBezTo>
                    <a:cubicBezTo>
                      <a:pt x="67" y="84"/>
                      <a:pt x="67" y="74"/>
                      <a:pt x="66" y="63"/>
                    </a:cubicBezTo>
                    <a:cubicBezTo>
                      <a:pt x="66" y="60"/>
                      <a:pt x="66" y="57"/>
                      <a:pt x="66" y="54"/>
                    </a:cubicBezTo>
                    <a:cubicBezTo>
                      <a:pt x="66" y="50"/>
                      <a:pt x="68" y="47"/>
                      <a:pt x="72" y="47"/>
                    </a:cubicBezTo>
                    <a:cubicBezTo>
                      <a:pt x="75" y="46"/>
                      <a:pt x="78" y="47"/>
                      <a:pt x="80" y="48"/>
                    </a:cubicBezTo>
                    <a:cubicBezTo>
                      <a:pt x="83" y="50"/>
                      <a:pt x="85" y="52"/>
                      <a:pt x="88" y="55"/>
                    </a:cubicBezTo>
                    <a:cubicBezTo>
                      <a:pt x="90" y="57"/>
                      <a:pt x="91" y="59"/>
                      <a:pt x="93" y="61"/>
                    </a:cubicBezTo>
                    <a:cubicBezTo>
                      <a:pt x="99" y="66"/>
                      <a:pt x="103" y="67"/>
                      <a:pt x="109" y="63"/>
                    </a:cubicBezTo>
                    <a:cubicBezTo>
                      <a:pt x="117" y="58"/>
                      <a:pt x="125" y="53"/>
                      <a:pt x="133" y="48"/>
                    </a:cubicBezTo>
                    <a:cubicBezTo>
                      <a:pt x="142" y="41"/>
                      <a:pt x="151" y="35"/>
                      <a:pt x="160" y="28"/>
                    </a:cubicBezTo>
                    <a:cubicBezTo>
                      <a:pt x="163" y="25"/>
                      <a:pt x="167" y="24"/>
                      <a:pt x="171" y="23"/>
                    </a:cubicBezTo>
                    <a:cubicBezTo>
                      <a:pt x="177" y="23"/>
                      <a:pt x="182" y="20"/>
                      <a:pt x="187" y="16"/>
                    </a:cubicBezTo>
                    <a:cubicBezTo>
                      <a:pt x="196" y="6"/>
                      <a:pt x="208" y="2"/>
                      <a:pt x="221" y="1"/>
                    </a:cubicBezTo>
                    <a:cubicBezTo>
                      <a:pt x="233" y="0"/>
                      <a:pt x="246" y="0"/>
                      <a:pt x="258" y="4"/>
                    </a:cubicBezTo>
                    <a:cubicBezTo>
                      <a:pt x="261" y="5"/>
                      <a:pt x="264" y="7"/>
                      <a:pt x="267" y="9"/>
                    </a:cubicBezTo>
                    <a:cubicBezTo>
                      <a:pt x="270" y="10"/>
                      <a:pt x="271" y="13"/>
                      <a:pt x="271" y="16"/>
                    </a:cubicBezTo>
                    <a:cubicBezTo>
                      <a:pt x="271" y="18"/>
                      <a:pt x="271" y="19"/>
                      <a:pt x="269" y="21"/>
                    </a:cubicBezTo>
                    <a:cubicBezTo>
                      <a:pt x="262" y="26"/>
                      <a:pt x="255" y="31"/>
                      <a:pt x="248" y="37"/>
                    </a:cubicBezTo>
                    <a:cubicBezTo>
                      <a:pt x="240" y="43"/>
                      <a:pt x="232" y="50"/>
                      <a:pt x="226" y="58"/>
                    </a:cubicBezTo>
                    <a:cubicBezTo>
                      <a:pt x="223" y="62"/>
                      <a:pt x="219" y="65"/>
                      <a:pt x="215" y="67"/>
                    </a:cubicBezTo>
                    <a:cubicBezTo>
                      <a:pt x="213" y="68"/>
                      <a:pt x="212" y="69"/>
                      <a:pt x="211" y="70"/>
                    </a:cubicBezTo>
                    <a:cubicBezTo>
                      <a:pt x="202" y="79"/>
                      <a:pt x="194" y="87"/>
                      <a:pt x="186" y="95"/>
                    </a:cubicBezTo>
                    <a:cubicBezTo>
                      <a:pt x="184" y="97"/>
                      <a:pt x="183" y="99"/>
                      <a:pt x="185"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1" name="Freeform 14"/>
              <p:cNvSpPr/>
              <p:nvPr/>
            </p:nvSpPr>
            <p:spPr bwMode="auto">
              <a:xfrm>
                <a:off x="9143222" y="3099837"/>
                <a:ext cx="797747" cy="506201"/>
              </a:xfrm>
              <a:custGeom>
                <a:avLst/>
                <a:gdLst>
                  <a:gd name="T0" fmla="*/ 16 w 280"/>
                  <a:gd name="T1" fmla="*/ 133 h 178"/>
                  <a:gd name="T2" fmla="*/ 14 w 280"/>
                  <a:gd name="T3" fmla="*/ 124 h 178"/>
                  <a:gd name="T4" fmla="*/ 2 w 280"/>
                  <a:gd name="T5" fmla="*/ 103 h 178"/>
                  <a:gd name="T6" fmla="*/ 6 w 280"/>
                  <a:gd name="T7" fmla="*/ 81 h 178"/>
                  <a:gd name="T8" fmla="*/ 16 w 280"/>
                  <a:gd name="T9" fmla="*/ 77 h 178"/>
                  <a:gd name="T10" fmla="*/ 22 w 280"/>
                  <a:gd name="T11" fmla="*/ 77 h 178"/>
                  <a:gd name="T12" fmla="*/ 40 w 280"/>
                  <a:gd name="T13" fmla="*/ 71 h 178"/>
                  <a:gd name="T14" fmla="*/ 54 w 280"/>
                  <a:gd name="T15" fmla="*/ 64 h 178"/>
                  <a:gd name="T16" fmla="*/ 63 w 280"/>
                  <a:gd name="T17" fmla="*/ 61 h 178"/>
                  <a:gd name="T18" fmla="*/ 144 w 280"/>
                  <a:gd name="T19" fmla="*/ 25 h 178"/>
                  <a:gd name="T20" fmla="*/ 169 w 280"/>
                  <a:gd name="T21" fmla="*/ 16 h 178"/>
                  <a:gd name="T22" fmla="*/ 186 w 280"/>
                  <a:gd name="T23" fmla="*/ 13 h 178"/>
                  <a:gd name="T24" fmla="*/ 209 w 280"/>
                  <a:gd name="T25" fmla="*/ 9 h 178"/>
                  <a:gd name="T26" fmla="*/ 224 w 280"/>
                  <a:gd name="T27" fmla="*/ 3 h 178"/>
                  <a:gd name="T28" fmla="*/ 233 w 280"/>
                  <a:gd name="T29" fmla="*/ 0 h 178"/>
                  <a:gd name="T30" fmla="*/ 265 w 280"/>
                  <a:gd name="T31" fmla="*/ 5 h 178"/>
                  <a:gd name="T32" fmla="*/ 274 w 280"/>
                  <a:gd name="T33" fmla="*/ 29 h 178"/>
                  <a:gd name="T34" fmla="*/ 256 w 280"/>
                  <a:gd name="T35" fmla="*/ 50 h 178"/>
                  <a:gd name="T36" fmla="*/ 245 w 280"/>
                  <a:gd name="T37" fmla="*/ 53 h 178"/>
                  <a:gd name="T38" fmla="*/ 220 w 280"/>
                  <a:gd name="T39" fmla="*/ 56 h 178"/>
                  <a:gd name="T40" fmla="*/ 213 w 280"/>
                  <a:gd name="T41" fmla="*/ 58 h 178"/>
                  <a:gd name="T42" fmla="*/ 208 w 280"/>
                  <a:gd name="T43" fmla="*/ 67 h 178"/>
                  <a:gd name="T44" fmla="*/ 210 w 280"/>
                  <a:gd name="T45" fmla="*/ 76 h 178"/>
                  <a:gd name="T46" fmla="*/ 218 w 280"/>
                  <a:gd name="T47" fmla="*/ 92 h 178"/>
                  <a:gd name="T48" fmla="*/ 224 w 280"/>
                  <a:gd name="T49" fmla="*/ 115 h 178"/>
                  <a:gd name="T50" fmla="*/ 220 w 280"/>
                  <a:gd name="T51" fmla="*/ 146 h 178"/>
                  <a:gd name="T52" fmla="*/ 197 w 280"/>
                  <a:gd name="T53" fmla="*/ 163 h 178"/>
                  <a:gd name="T54" fmla="*/ 189 w 280"/>
                  <a:gd name="T55" fmla="*/ 163 h 178"/>
                  <a:gd name="T56" fmla="*/ 181 w 280"/>
                  <a:gd name="T57" fmla="*/ 167 h 178"/>
                  <a:gd name="T58" fmla="*/ 178 w 280"/>
                  <a:gd name="T59" fmla="*/ 170 h 178"/>
                  <a:gd name="T60" fmla="*/ 156 w 280"/>
                  <a:gd name="T61" fmla="*/ 175 h 178"/>
                  <a:gd name="T62" fmla="*/ 140 w 280"/>
                  <a:gd name="T63" fmla="*/ 166 h 178"/>
                  <a:gd name="T64" fmla="*/ 126 w 280"/>
                  <a:gd name="T65" fmla="*/ 162 h 178"/>
                  <a:gd name="T66" fmla="*/ 119 w 280"/>
                  <a:gd name="T67" fmla="*/ 160 h 178"/>
                  <a:gd name="T68" fmla="*/ 113 w 280"/>
                  <a:gd name="T69" fmla="*/ 150 h 178"/>
                  <a:gd name="T70" fmla="*/ 115 w 280"/>
                  <a:gd name="T71" fmla="*/ 147 h 178"/>
                  <a:gd name="T72" fmla="*/ 122 w 280"/>
                  <a:gd name="T73" fmla="*/ 147 h 178"/>
                  <a:gd name="T74" fmla="*/ 166 w 280"/>
                  <a:gd name="T75" fmla="*/ 141 h 178"/>
                  <a:gd name="T76" fmla="*/ 185 w 280"/>
                  <a:gd name="T77" fmla="*/ 129 h 178"/>
                  <a:gd name="T78" fmla="*/ 188 w 280"/>
                  <a:gd name="T79" fmla="*/ 120 h 178"/>
                  <a:gd name="T80" fmla="*/ 185 w 280"/>
                  <a:gd name="T81" fmla="*/ 92 h 178"/>
                  <a:gd name="T82" fmla="*/ 184 w 280"/>
                  <a:gd name="T83" fmla="*/ 77 h 178"/>
                  <a:gd name="T84" fmla="*/ 179 w 280"/>
                  <a:gd name="T85" fmla="*/ 71 h 178"/>
                  <a:gd name="T86" fmla="*/ 163 w 280"/>
                  <a:gd name="T87" fmla="*/ 75 h 178"/>
                  <a:gd name="T88" fmla="*/ 158 w 280"/>
                  <a:gd name="T89" fmla="*/ 79 h 178"/>
                  <a:gd name="T90" fmla="*/ 145 w 280"/>
                  <a:gd name="T91" fmla="*/ 82 h 178"/>
                  <a:gd name="T92" fmla="*/ 116 w 280"/>
                  <a:gd name="T93" fmla="*/ 91 h 178"/>
                  <a:gd name="T94" fmla="*/ 80 w 280"/>
                  <a:gd name="T95" fmla="*/ 118 h 178"/>
                  <a:gd name="T96" fmla="*/ 52 w 280"/>
                  <a:gd name="T97" fmla="*/ 135 h 178"/>
                  <a:gd name="T98" fmla="*/ 22 w 280"/>
                  <a:gd name="T99" fmla="*/ 136 h 178"/>
                  <a:gd name="T100" fmla="*/ 18 w 280"/>
                  <a:gd name="T101" fmla="*/ 134 h 178"/>
                  <a:gd name="T102" fmla="*/ 16 w 280"/>
                  <a:gd name="T103" fmla="*/ 13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0" h="178">
                    <a:moveTo>
                      <a:pt x="16" y="133"/>
                    </a:moveTo>
                    <a:cubicBezTo>
                      <a:pt x="18" y="129"/>
                      <a:pt x="16" y="127"/>
                      <a:pt x="14" y="124"/>
                    </a:cubicBezTo>
                    <a:cubicBezTo>
                      <a:pt x="9" y="118"/>
                      <a:pt x="5" y="111"/>
                      <a:pt x="2" y="103"/>
                    </a:cubicBezTo>
                    <a:cubicBezTo>
                      <a:pt x="0" y="95"/>
                      <a:pt x="1" y="88"/>
                      <a:pt x="6" y="81"/>
                    </a:cubicBezTo>
                    <a:cubicBezTo>
                      <a:pt x="9" y="78"/>
                      <a:pt x="12" y="76"/>
                      <a:pt x="16" y="77"/>
                    </a:cubicBezTo>
                    <a:cubicBezTo>
                      <a:pt x="18" y="77"/>
                      <a:pt x="20" y="76"/>
                      <a:pt x="22" y="77"/>
                    </a:cubicBezTo>
                    <a:cubicBezTo>
                      <a:pt x="29" y="79"/>
                      <a:pt x="36" y="76"/>
                      <a:pt x="40" y="71"/>
                    </a:cubicBezTo>
                    <a:cubicBezTo>
                      <a:pt x="44" y="67"/>
                      <a:pt x="49" y="65"/>
                      <a:pt x="54" y="64"/>
                    </a:cubicBezTo>
                    <a:cubicBezTo>
                      <a:pt x="57" y="64"/>
                      <a:pt x="60" y="62"/>
                      <a:pt x="63" y="61"/>
                    </a:cubicBezTo>
                    <a:cubicBezTo>
                      <a:pt x="89" y="47"/>
                      <a:pt x="116" y="35"/>
                      <a:pt x="144" y="25"/>
                    </a:cubicBezTo>
                    <a:cubicBezTo>
                      <a:pt x="152" y="22"/>
                      <a:pt x="161" y="19"/>
                      <a:pt x="169" y="16"/>
                    </a:cubicBezTo>
                    <a:cubicBezTo>
                      <a:pt x="174" y="14"/>
                      <a:pt x="180" y="14"/>
                      <a:pt x="186" y="13"/>
                    </a:cubicBezTo>
                    <a:cubicBezTo>
                      <a:pt x="194" y="12"/>
                      <a:pt x="201" y="11"/>
                      <a:pt x="209" y="9"/>
                    </a:cubicBezTo>
                    <a:cubicBezTo>
                      <a:pt x="214" y="8"/>
                      <a:pt x="219" y="5"/>
                      <a:pt x="224" y="3"/>
                    </a:cubicBezTo>
                    <a:cubicBezTo>
                      <a:pt x="227" y="1"/>
                      <a:pt x="230" y="0"/>
                      <a:pt x="233" y="0"/>
                    </a:cubicBezTo>
                    <a:cubicBezTo>
                      <a:pt x="244" y="0"/>
                      <a:pt x="255" y="1"/>
                      <a:pt x="265" y="5"/>
                    </a:cubicBezTo>
                    <a:cubicBezTo>
                      <a:pt x="276" y="9"/>
                      <a:pt x="280" y="19"/>
                      <a:pt x="274" y="29"/>
                    </a:cubicBezTo>
                    <a:cubicBezTo>
                      <a:pt x="270" y="38"/>
                      <a:pt x="263" y="45"/>
                      <a:pt x="256" y="50"/>
                    </a:cubicBezTo>
                    <a:cubicBezTo>
                      <a:pt x="252" y="53"/>
                      <a:pt x="249" y="53"/>
                      <a:pt x="245" y="53"/>
                    </a:cubicBezTo>
                    <a:cubicBezTo>
                      <a:pt x="236" y="54"/>
                      <a:pt x="228" y="55"/>
                      <a:pt x="220" y="56"/>
                    </a:cubicBezTo>
                    <a:cubicBezTo>
                      <a:pt x="218" y="57"/>
                      <a:pt x="215" y="57"/>
                      <a:pt x="213" y="58"/>
                    </a:cubicBezTo>
                    <a:cubicBezTo>
                      <a:pt x="209" y="60"/>
                      <a:pt x="208" y="63"/>
                      <a:pt x="208" y="67"/>
                    </a:cubicBezTo>
                    <a:cubicBezTo>
                      <a:pt x="208" y="70"/>
                      <a:pt x="209" y="73"/>
                      <a:pt x="210" y="76"/>
                    </a:cubicBezTo>
                    <a:cubicBezTo>
                      <a:pt x="213" y="82"/>
                      <a:pt x="215" y="87"/>
                      <a:pt x="218" y="92"/>
                    </a:cubicBezTo>
                    <a:cubicBezTo>
                      <a:pt x="221" y="100"/>
                      <a:pt x="224" y="107"/>
                      <a:pt x="224" y="115"/>
                    </a:cubicBezTo>
                    <a:cubicBezTo>
                      <a:pt x="224" y="126"/>
                      <a:pt x="223" y="136"/>
                      <a:pt x="220" y="146"/>
                    </a:cubicBezTo>
                    <a:cubicBezTo>
                      <a:pt x="216" y="157"/>
                      <a:pt x="209" y="162"/>
                      <a:pt x="197" y="163"/>
                    </a:cubicBezTo>
                    <a:cubicBezTo>
                      <a:pt x="194" y="163"/>
                      <a:pt x="192" y="163"/>
                      <a:pt x="189" y="163"/>
                    </a:cubicBezTo>
                    <a:cubicBezTo>
                      <a:pt x="186" y="163"/>
                      <a:pt x="183" y="163"/>
                      <a:pt x="181" y="167"/>
                    </a:cubicBezTo>
                    <a:cubicBezTo>
                      <a:pt x="180" y="168"/>
                      <a:pt x="179" y="169"/>
                      <a:pt x="178" y="170"/>
                    </a:cubicBezTo>
                    <a:cubicBezTo>
                      <a:pt x="171" y="176"/>
                      <a:pt x="164" y="178"/>
                      <a:pt x="156" y="175"/>
                    </a:cubicBezTo>
                    <a:cubicBezTo>
                      <a:pt x="151" y="172"/>
                      <a:pt x="145" y="169"/>
                      <a:pt x="140" y="166"/>
                    </a:cubicBezTo>
                    <a:cubicBezTo>
                      <a:pt x="136" y="163"/>
                      <a:pt x="132" y="162"/>
                      <a:pt x="126" y="162"/>
                    </a:cubicBezTo>
                    <a:cubicBezTo>
                      <a:pt x="124" y="162"/>
                      <a:pt x="121" y="163"/>
                      <a:pt x="119" y="160"/>
                    </a:cubicBezTo>
                    <a:cubicBezTo>
                      <a:pt x="116" y="157"/>
                      <a:pt x="114" y="154"/>
                      <a:pt x="113" y="150"/>
                    </a:cubicBezTo>
                    <a:cubicBezTo>
                      <a:pt x="112" y="148"/>
                      <a:pt x="113" y="147"/>
                      <a:pt x="115" y="147"/>
                    </a:cubicBezTo>
                    <a:cubicBezTo>
                      <a:pt x="117" y="147"/>
                      <a:pt x="120" y="147"/>
                      <a:pt x="122" y="147"/>
                    </a:cubicBezTo>
                    <a:cubicBezTo>
                      <a:pt x="137" y="148"/>
                      <a:pt x="152" y="146"/>
                      <a:pt x="166" y="141"/>
                    </a:cubicBezTo>
                    <a:cubicBezTo>
                      <a:pt x="173" y="138"/>
                      <a:pt x="179" y="134"/>
                      <a:pt x="185" y="129"/>
                    </a:cubicBezTo>
                    <a:cubicBezTo>
                      <a:pt x="188" y="126"/>
                      <a:pt x="189" y="123"/>
                      <a:pt x="188" y="120"/>
                    </a:cubicBezTo>
                    <a:cubicBezTo>
                      <a:pt x="187" y="111"/>
                      <a:pt x="186" y="102"/>
                      <a:pt x="185" y="92"/>
                    </a:cubicBezTo>
                    <a:cubicBezTo>
                      <a:pt x="184" y="87"/>
                      <a:pt x="184" y="82"/>
                      <a:pt x="184" y="77"/>
                    </a:cubicBezTo>
                    <a:cubicBezTo>
                      <a:pt x="184" y="73"/>
                      <a:pt x="183" y="71"/>
                      <a:pt x="179" y="71"/>
                    </a:cubicBezTo>
                    <a:cubicBezTo>
                      <a:pt x="173" y="70"/>
                      <a:pt x="168" y="70"/>
                      <a:pt x="163" y="75"/>
                    </a:cubicBezTo>
                    <a:cubicBezTo>
                      <a:pt x="162" y="76"/>
                      <a:pt x="160" y="77"/>
                      <a:pt x="158" y="79"/>
                    </a:cubicBezTo>
                    <a:cubicBezTo>
                      <a:pt x="154" y="81"/>
                      <a:pt x="150" y="83"/>
                      <a:pt x="145" y="82"/>
                    </a:cubicBezTo>
                    <a:cubicBezTo>
                      <a:pt x="134" y="82"/>
                      <a:pt x="124" y="85"/>
                      <a:pt x="116" y="91"/>
                    </a:cubicBezTo>
                    <a:cubicBezTo>
                      <a:pt x="104" y="100"/>
                      <a:pt x="92" y="109"/>
                      <a:pt x="80" y="118"/>
                    </a:cubicBezTo>
                    <a:cubicBezTo>
                      <a:pt x="71" y="124"/>
                      <a:pt x="62" y="131"/>
                      <a:pt x="52" y="135"/>
                    </a:cubicBezTo>
                    <a:cubicBezTo>
                      <a:pt x="42" y="139"/>
                      <a:pt x="32" y="140"/>
                      <a:pt x="22" y="136"/>
                    </a:cubicBezTo>
                    <a:cubicBezTo>
                      <a:pt x="20" y="136"/>
                      <a:pt x="19" y="135"/>
                      <a:pt x="18" y="134"/>
                    </a:cubicBezTo>
                    <a:cubicBezTo>
                      <a:pt x="17" y="134"/>
                      <a:pt x="17" y="134"/>
                      <a:pt x="16"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2" name="Freeform 15"/>
              <p:cNvSpPr/>
              <p:nvPr/>
            </p:nvSpPr>
            <p:spPr bwMode="auto">
              <a:xfrm>
                <a:off x="6548140" y="2449465"/>
                <a:ext cx="605519" cy="323584"/>
              </a:xfrm>
              <a:custGeom>
                <a:avLst/>
                <a:gdLst>
                  <a:gd name="T0" fmla="*/ 197 w 212"/>
                  <a:gd name="T1" fmla="*/ 0 h 114"/>
                  <a:gd name="T2" fmla="*/ 205 w 212"/>
                  <a:gd name="T3" fmla="*/ 0 h 114"/>
                  <a:gd name="T4" fmla="*/ 211 w 212"/>
                  <a:gd name="T5" fmla="*/ 9 h 114"/>
                  <a:gd name="T6" fmla="*/ 191 w 212"/>
                  <a:gd name="T7" fmla="*/ 29 h 114"/>
                  <a:gd name="T8" fmla="*/ 187 w 212"/>
                  <a:gd name="T9" fmla="*/ 29 h 114"/>
                  <a:gd name="T10" fmla="*/ 174 w 212"/>
                  <a:gd name="T11" fmla="*/ 33 h 114"/>
                  <a:gd name="T12" fmla="*/ 132 w 212"/>
                  <a:gd name="T13" fmla="*/ 67 h 114"/>
                  <a:gd name="T14" fmla="*/ 109 w 212"/>
                  <a:gd name="T15" fmla="*/ 91 h 114"/>
                  <a:gd name="T16" fmla="*/ 71 w 212"/>
                  <a:gd name="T17" fmla="*/ 112 h 114"/>
                  <a:gd name="T18" fmla="*/ 40 w 212"/>
                  <a:gd name="T19" fmla="*/ 108 h 114"/>
                  <a:gd name="T20" fmla="*/ 9 w 212"/>
                  <a:gd name="T21" fmla="*/ 90 h 114"/>
                  <a:gd name="T22" fmla="*/ 8 w 212"/>
                  <a:gd name="T23" fmla="*/ 89 h 114"/>
                  <a:gd name="T24" fmla="*/ 11 w 212"/>
                  <a:gd name="T25" fmla="*/ 64 h 114"/>
                  <a:gd name="T26" fmla="*/ 15 w 212"/>
                  <a:gd name="T27" fmla="*/ 62 h 114"/>
                  <a:gd name="T28" fmla="*/ 114 w 212"/>
                  <a:gd name="T29" fmla="*/ 23 h 114"/>
                  <a:gd name="T30" fmla="*/ 130 w 212"/>
                  <a:gd name="T31" fmla="*/ 18 h 114"/>
                  <a:gd name="T32" fmla="*/ 164 w 212"/>
                  <a:gd name="T33" fmla="*/ 7 h 114"/>
                  <a:gd name="T34" fmla="*/ 197 w 212"/>
                  <a:gd name="T3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114">
                    <a:moveTo>
                      <a:pt x="197" y="0"/>
                    </a:moveTo>
                    <a:cubicBezTo>
                      <a:pt x="199" y="0"/>
                      <a:pt x="202" y="0"/>
                      <a:pt x="205" y="0"/>
                    </a:cubicBezTo>
                    <a:cubicBezTo>
                      <a:pt x="209" y="1"/>
                      <a:pt x="212" y="5"/>
                      <a:pt x="211" y="9"/>
                    </a:cubicBezTo>
                    <a:cubicBezTo>
                      <a:pt x="207" y="18"/>
                      <a:pt x="200" y="25"/>
                      <a:pt x="191" y="29"/>
                    </a:cubicBezTo>
                    <a:cubicBezTo>
                      <a:pt x="189" y="29"/>
                      <a:pt x="188" y="29"/>
                      <a:pt x="187" y="29"/>
                    </a:cubicBezTo>
                    <a:cubicBezTo>
                      <a:pt x="182" y="28"/>
                      <a:pt x="178" y="30"/>
                      <a:pt x="174" y="33"/>
                    </a:cubicBezTo>
                    <a:cubicBezTo>
                      <a:pt x="158" y="43"/>
                      <a:pt x="144" y="54"/>
                      <a:pt x="132" y="67"/>
                    </a:cubicBezTo>
                    <a:cubicBezTo>
                      <a:pt x="124" y="75"/>
                      <a:pt x="116" y="83"/>
                      <a:pt x="109" y="91"/>
                    </a:cubicBezTo>
                    <a:cubicBezTo>
                      <a:pt x="99" y="102"/>
                      <a:pt x="86" y="110"/>
                      <a:pt x="71" y="112"/>
                    </a:cubicBezTo>
                    <a:cubicBezTo>
                      <a:pt x="61" y="114"/>
                      <a:pt x="50" y="112"/>
                      <a:pt x="40" y="108"/>
                    </a:cubicBezTo>
                    <a:cubicBezTo>
                      <a:pt x="29" y="104"/>
                      <a:pt x="19" y="98"/>
                      <a:pt x="9" y="90"/>
                    </a:cubicBezTo>
                    <a:cubicBezTo>
                      <a:pt x="9" y="90"/>
                      <a:pt x="9" y="89"/>
                      <a:pt x="8" y="89"/>
                    </a:cubicBezTo>
                    <a:cubicBezTo>
                      <a:pt x="0" y="81"/>
                      <a:pt x="2" y="70"/>
                      <a:pt x="11" y="64"/>
                    </a:cubicBezTo>
                    <a:cubicBezTo>
                      <a:pt x="12" y="63"/>
                      <a:pt x="14" y="63"/>
                      <a:pt x="15" y="62"/>
                    </a:cubicBezTo>
                    <a:cubicBezTo>
                      <a:pt x="48" y="49"/>
                      <a:pt x="81" y="36"/>
                      <a:pt x="114" y="23"/>
                    </a:cubicBezTo>
                    <a:cubicBezTo>
                      <a:pt x="119" y="21"/>
                      <a:pt x="125" y="19"/>
                      <a:pt x="130" y="18"/>
                    </a:cubicBezTo>
                    <a:cubicBezTo>
                      <a:pt x="142" y="15"/>
                      <a:pt x="153" y="12"/>
                      <a:pt x="164" y="7"/>
                    </a:cubicBezTo>
                    <a:cubicBezTo>
                      <a:pt x="175" y="2"/>
                      <a:pt x="186" y="0"/>
                      <a:pt x="19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3" name="Freeform 16"/>
              <p:cNvSpPr/>
              <p:nvPr/>
            </p:nvSpPr>
            <p:spPr bwMode="auto">
              <a:xfrm>
                <a:off x="6746776" y="2048989"/>
                <a:ext cx="323584" cy="358826"/>
              </a:xfrm>
              <a:custGeom>
                <a:avLst/>
                <a:gdLst>
                  <a:gd name="T0" fmla="*/ 114 w 114"/>
                  <a:gd name="T1" fmla="*/ 70 h 126"/>
                  <a:gd name="T2" fmla="*/ 101 w 114"/>
                  <a:gd name="T3" fmla="*/ 91 h 126"/>
                  <a:gd name="T4" fmla="*/ 78 w 114"/>
                  <a:gd name="T5" fmla="*/ 97 h 126"/>
                  <a:gd name="T6" fmla="*/ 58 w 114"/>
                  <a:gd name="T7" fmla="*/ 106 h 126"/>
                  <a:gd name="T8" fmla="*/ 40 w 114"/>
                  <a:gd name="T9" fmla="*/ 121 h 126"/>
                  <a:gd name="T10" fmla="*/ 31 w 114"/>
                  <a:gd name="T11" fmla="*/ 125 h 126"/>
                  <a:gd name="T12" fmla="*/ 23 w 114"/>
                  <a:gd name="T13" fmla="*/ 122 h 126"/>
                  <a:gd name="T14" fmla="*/ 23 w 114"/>
                  <a:gd name="T15" fmla="*/ 112 h 126"/>
                  <a:gd name="T16" fmla="*/ 26 w 114"/>
                  <a:gd name="T17" fmla="*/ 68 h 126"/>
                  <a:gd name="T18" fmla="*/ 16 w 114"/>
                  <a:gd name="T19" fmla="*/ 50 h 126"/>
                  <a:gd name="T20" fmla="*/ 11 w 114"/>
                  <a:gd name="T21" fmla="*/ 39 h 126"/>
                  <a:gd name="T22" fmla="*/ 3 w 114"/>
                  <a:gd name="T23" fmla="*/ 21 h 126"/>
                  <a:gd name="T24" fmla="*/ 3 w 114"/>
                  <a:gd name="T25" fmla="*/ 6 h 126"/>
                  <a:gd name="T26" fmla="*/ 12 w 114"/>
                  <a:gd name="T27" fmla="*/ 0 h 126"/>
                  <a:gd name="T28" fmla="*/ 18 w 114"/>
                  <a:gd name="T29" fmla="*/ 1 h 126"/>
                  <a:gd name="T30" fmla="*/ 50 w 114"/>
                  <a:gd name="T31" fmla="*/ 12 h 126"/>
                  <a:gd name="T32" fmla="*/ 86 w 114"/>
                  <a:gd name="T33" fmla="*/ 31 h 126"/>
                  <a:gd name="T34" fmla="*/ 106 w 114"/>
                  <a:gd name="T35" fmla="*/ 48 h 126"/>
                  <a:gd name="T36" fmla="*/ 114 w 114"/>
                  <a:gd name="T3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26">
                    <a:moveTo>
                      <a:pt x="114" y="70"/>
                    </a:moveTo>
                    <a:cubicBezTo>
                      <a:pt x="114" y="79"/>
                      <a:pt x="109" y="86"/>
                      <a:pt x="101" y="91"/>
                    </a:cubicBezTo>
                    <a:cubicBezTo>
                      <a:pt x="94" y="95"/>
                      <a:pt x="86" y="97"/>
                      <a:pt x="78" y="97"/>
                    </a:cubicBezTo>
                    <a:cubicBezTo>
                      <a:pt x="64" y="97"/>
                      <a:pt x="66" y="98"/>
                      <a:pt x="58" y="106"/>
                    </a:cubicBezTo>
                    <a:cubicBezTo>
                      <a:pt x="52" y="111"/>
                      <a:pt x="46" y="116"/>
                      <a:pt x="40" y="121"/>
                    </a:cubicBezTo>
                    <a:cubicBezTo>
                      <a:pt x="38" y="123"/>
                      <a:pt x="35" y="124"/>
                      <a:pt x="31" y="125"/>
                    </a:cubicBezTo>
                    <a:cubicBezTo>
                      <a:pt x="28" y="126"/>
                      <a:pt x="25" y="125"/>
                      <a:pt x="23" y="122"/>
                    </a:cubicBezTo>
                    <a:cubicBezTo>
                      <a:pt x="22" y="118"/>
                      <a:pt x="21" y="115"/>
                      <a:pt x="23" y="112"/>
                    </a:cubicBezTo>
                    <a:cubicBezTo>
                      <a:pt x="33" y="98"/>
                      <a:pt x="33" y="83"/>
                      <a:pt x="26" y="68"/>
                    </a:cubicBezTo>
                    <a:cubicBezTo>
                      <a:pt x="23" y="61"/>
                      <a:pt x="19" y="56"/>
                      <a:pt x="16" y="50"/>
                    </a:cubicBezTo>
                    <a:cubicBezTo>
                      <a:pt x="14" y="46"/>
                      <a:pt x="12" y="43"/>
                      <a:pt x="11" y="39"/>
                    </a:cubicBezTo>
                    <a:cubicBezTo>
                      <a:pt x="9" y="33"/>
                      <a:pt x="7" y="27"/>
                      <a:pt x="3" y="21"/>
                    </a:cubicBezTo>
                    <a:cubicBezTo>
                      <a:pt x="0" y="17"/>
                      <a:pt x="0" y="12"/>
                      <a:pt x="3" y="6"/>
                    </a:cubicBezTo>
                    <a:cubicBezTo>
                      <a:pt x="5" y="2"/>
                      <a:pt x="8" y="0"/>
                      <a:pt x="12" y="0"/>
                    </a:cubicBezTo>
                    <a:cubicBezTo>
                      <a:pt x="14" y="0"/>
                      <a:pt x="16" y="1"/>
                      <a:pt x="18" y="1"/>
                    </a:cubicBezTo>
                    <a:cubicBezTo>
                      <a:pt x="29" y="3"/>
                      <a:pt x="40" y="7"/>
                      <a:pt x="50" y="12"/>
                    </a:cubicBezTo>
                    <a:cubicBezTo>
                      <a:pt x="62" y="19"/>
                      <a:pt x="74" y="25"/>
                      <a:pt x="86" y="31"/>
                    </a:cubicBezTo>
                    <a:cubicBezTo>
                      <a:pt x="94" y="36"/>
                      <a:pt x="101" y="41"/>
                      <a:pt x="106" y="48"/>
                    </a:cubicBezTo>
                    <a:cubicBezTo>
                      <a:pt x="111" y="54"/>
                      <a:pt x="114" y="61"/>
                      <a:pt x="114"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4" name="Freeform 24"/>
              <p:cNvSpPr/>
              <p:nvPr/>
            </p:nvSpPr>
            <p:spPr bwMode="auto">
              <a:xfrm>
                <a:off x="9216909" y="2378981"/>
                <a:ext cx="317177" cy="429310"/>
              </a:xfrm>
              <a:custGeom>
                <a:avLst/>
                <a:gdLst>
                  <a:gd name="T0" fmla="*/ 111 w 111"/>
                  <a:gd name="T1" fmla="*/ 118 h 150"/>
                  <a:gd name="T2" fmla="*/ 108 w 111"/>
                  <a:gd name="T3" fmla="*/ 125 h 150"/>
                  <a:gd name="T4" fmla="*/ 94 w 111"/>
                  <a:gd name="T5" fmla="*/ 142 h 150"/>
                  <a:gd name="T6" fmla="*/ 80 w 111"/>
                  <a:gd name="T7" fmla="*/ 149 h 150"/>
                  <a:gd name="T8" fmla="*/ 72 w 111"/>
                  <a:gd name="T9" fmla="*/ 144 h 150"/>
                  <a:gd name="T10" fmla="*/ 66 w 111"/>
                  <a:gd name="T11" fmla="*/ 117 h 150"/>
                  <a:gd name="T12" fmla="*/ 59 w 111"/>
                  <a:gd name="T13" fmla="*/ 90 h 150"/>
                  <a:gd name="T14" fmla="*/ 50 w 111"/>
                  <a:gd name="T15" fmla="*/ 75 h 150"/>
                  <a:gd name="T16" fmla="*/ 19 w 111"/>
                  <a:gd name="T17" fmla="*/ 40 h 150"/>
                  <a:gd name="T18" fmla="*/ 6 w 111"/>
                  <a:gd name="T19" fmla="*/ 27 h 150"/>
                  <a:gd name="T20" fmla="*/ 0 w 111"/>
                  <a:gd name="T21" fmla="*/ 10 h 150"/>
                  <a:gd name="T22" fmla="*/ 0 w 111"/>
                  <a:gd name="T23" fmla="*/ 8 h 150"/>
                  <a:gd name="T24" fmla="*/ 9 w 111"/>
                  <a:gd name="T25" fmla="*/ 2 h 150"/>
                  <a:gd name="T26" fmla="*/ 18 w 111"/>
                  <a:gd name="T27" fmla="*/ 7 h 150"/>
                  <a:gd name="T28" fmla="*/ 27 w 111"/>
                  <a:gd name="T29" fmla="*/ 15 h 150"/>
                  <a:gd name="T30" fmla="*/ 44 w 111"/>
                  <a:gd name="T31" fmla="*/ 26 h 150"/>
                  <a:gd name="T32" fmla="*/ 85 w 111"/>
                  <a:gd name="T33" fmla="*/ 57 h 150"/>
                  <a:gd name="T34" fmla="*/ 110 w 111"/>
                  <a:gd name="T35" fmla="*/ 114 h 150"/>
                  <a:gd name="T36" fmla="*/ 110 w 111"/>
                  <a:gd name="T37" fmla="*/ 117 h 150"/>
                  <a:gd name="T38" fmla="*/ 111 w 111"/>
                  <a:gd name="T39" fmla="*/ 1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1" h="150">
                    <a:moveTo>
                      <a:pt x="111" y="118"/>
                    </a:moveTo>
                    <a:cubicBezTo>
                      <a:pt x="110" y="120"/>
                      <a:pt x="109" y="123"/>
                      <a:pt x="108" y="125"/>
                    </a:cubicBezTo>
                    <a:cubicBezTo>
                      <a:pt x="103" y="131"/>
                      <a:pt x="99" y="136"/>
                      <a:pt x="94" y="142"/>
                    </a:cubicBezTo>
                    <a:cubicBezTo>
                      <a:pt x="90" y="146"/>
                      <a:pt x="86" y="148"/>
                      <a:pt x="80" y="149"/>
                    </a:cubicBezTo>
                    <a:cubicBezTo>
                      <a:pt x="75" y="150"/>
                      <a:pt x="73" y="149"/>
                      <a:pt x="72" y="144"/>
                    </a:cubicBezTo>
                    <a:cubicBezTo>
                      <a:pt x="70" y="135"/>
                      <a:pt x="68" y="126"/>
                      <a:pt x="66" y="117"/>
                    </a:cubicBezTo>
                    <a:cubicBezTo>
                      <a:pt x="64" y="108"/>
                      <a:pt x="63" y="99"/>
                      <a:pt x="59" y="90"/>
                    </a:cubicBezTo>
                    <a:cubicBezTo>
                      <a:pt x="57" y="85"/>
                      <a:pt x="54" y="80"/>
                      <a:pt x="50" y="75"/>
                    </a:cubicBezTo>
                    <a:cubicBezTo>
                      <a:pt x="40" y="63"/>
                      <a:pt x="29" y="51"/>
                      <a:pt x="19" y="40"/>
                    </a:cubicBezTo>
                    <a:cubicBezTo>
                      <a:pt x="15" y="35"/>
                      <a:pt x="11" y="31"/>
                      <a:pt x="6" y="27"/>
                    </a:cubicBezTo>
                    <a:cubicBezTo>
                      <a:pt x="1" y="22"/>
                      <a:pt x="0" y="17"/>
                      <a:pt x="0" y="10"/>
                    </a:cubicBezTo>
                    <a:cubicBezTo>
                      <a:pt x="0" y="9"/>
                      <a:pt x="0" y="9"/>
                      <a:pt x="0" y="8"/>
                    </a:cubicBezTo>
                    <a:cubicBezTo>
                      <a:pt x="2" y="1"/>
                      <a:pt x="3" y="0"/>
                      <a:pt x="9" y="2"/>
                    </a:cubicBezTo>
                    <a:cubicBezTo>
                      <a:pt x="12" y="4"/>
                      <a:pt x="15" y="5"/>
                      <a:pt x="18" y="7"/>
                    </a:cubicBezTo>
                    <a:cubicBezTo>
                      <a:pt x="21" y="10"/>
                      <a:pt x="24" y="12"/>
                      <a:pt x="27" y="15"/>
                    </a:cubicBezTo>
                    <a:cubicBezTo>
                      <a:pt x="32" y="20"/>
                      <a:pt x="38" y="24"/>
                      <a:pt x="44" y="26"/>
                    </a:cubicBezTo>
                    <a:cubicBezTo>
                      <a:pt x="61" y="33"/>
                      <a:pt x="74" y="43"/>
                      <a:pt x="85" y="57"/>
                    </a:cubicBezTo>
                    <a:cubicBezTo>
                      <a:pt x="98" y="73"/>
                      <a:pt x="107" y="92"/>
                      <a:pt x="110" y="114"/>
                    </a:cubicBezTo>
                    <a:cubicBezTo>
                      <a:pt x="110" y="115"/>
                      <a:pt x="110" y="116"/>
                      <a:pt x="110" y="117"/>
                    </a:cubicBezTo>
                    <a:cubicBezTo>
                      <a:pt x="110" y="117"/>
                      <a:pt x="110" y="118"/>
                      <a:pt x="111"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5" name="Freeform 26"/>
              <p:cNvSpPr/>
              <p:nvPr/>
            </p:nvSpPr>
            <p:spPr bwMode="auto">
              <a:xfrm>
                <a:off x="7022303" y="3189544"/>
                <a:ext cx="230674" cy="281935"/>
              </a:xfrm>
              <a:custGeom>
                <a:avLst/>
                <a:gdLst>
                  <a:gd name="T0" fmla="*/ 0 w 81"/>
                  <a:gd name="T1" fmla="*/ 18 h 99"/>
                  <a:gd name="T2" fmla="*/ 1 w 81"/>
                  <a:gd name="T3" fmla="*/ 9 h 99"/>
                  <a:gd name="T4" fmla="*/ 11 w 81"/>
                  <a:gd name="T5" fmla="*/ 1 h 99"/>
                  <a:gd name="T6" fmla="*/ 50 w 81"/>
                  <a:gd name="T7" fmla="*/ 12 h 99"/>
                  <a:gd name="T8" fmla="*/ 78 w 81"/>
                  <a:gd name="T9" fmla="*/ 44 h 99"/>
                  <a:gd name="T10" fmla="*/ 80 w 81"/>
                  <a:gd name="T11" fmla="*/ 51 h 99"/>
                  <a:gd name="T12" fmla="*/ 77 w 81"/>
                  <a:gd name="T13" fmla="*/ 79 h 99"/>
                  <a:gd name="T14" fmla="*/ 43 w 81"/>
                  <a:gd name="T15" fmla="*/ 92 h 99"/>
                  <a:gd name="T16" fmla="*/ 30 w 81"/>
                  <a:gd name="T17" fmla="*/ 81 h 99"/>
                  <a:gd name="T18" fmla="*/ 12 w 81"/>
                  <a:gd name="T19" fmla="*/ 60 h 99"/>
                  <a:gd name="T20" fmla="*/ 1 w 81"/>
                  <a:gd name="T21" fmla="*/ 24 h 99"/>
                  <a:gd name="T22" fmla="*/ 1 w 81"/>
                  <a:gd name="T23" fmla="*/ 18 h 99"/>
                  <a:gd name="T24" fmla="*/ 0 w 81"/>
                  <a:gd name="T25" fmla="*/ 1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9">
                    <a:moveTo>
                      <a:pt x="0" y="18"/>
                    </a:moveTo>
                    <a:cubicBezTo>
                      <a:pt x="1" y="15"/>
                      <a:pt x="1" y="12"/>
                      <a:pt x="1" y="9"/>
                    </a:cubicBezTo>
                    <a:cubicBezTo>
                      <a:pt x="2" y="4"/>
                      <a:pt x="5" y="1"/>
                      <a:pt x="11" y="1"/>
                    </a:cubicBezTo>
                    <a:cubicBezTo>
                      <a:pt x="25" y="0"/>
                      <a:pt x="39" y="2"/>
                      <a:pt x="50" y="12"/>
                    </a:cubicBezTo>
                    <a:cubicBezTo>
                      <a:pt x="62" y="21"/>
                      <a:pt x="70" y="32"/>
                      <a:pt x="78" y="44"/>
                    </a:cubicBezTo>
                    <a:cubicBezTo>
                      <a:pt x="79" y="46"/>
                      <a:pt x="80" y="49"/>
                      <a:pt x="80" y="51"/>
                    </a:cubicBezTo>
                    <a:cubicBezTo>
                      <a:pt x="81" y="61"/>
                      <a:pt x="80" y="70"/>
                      <a:pt x="77" y="79"/>
                    </a:cubicBezTo>
                    <a:cubicBezTo>
                      <a:pt x="74" y="89"/>
                      <a:pt x="57" y="99"/>
                      <a:pt x="43" y="92"/>
                    </a:cubicBezTo>
                    <a:cubicBezTo>
                      <a:pt x="38" y="89"/>
                      <a:pt x="33" y="86"/>
                      <a:pt x="30" y="81"/>
                    </a:cubicBezTo>
                    <a:cubicBezTo>
                      <a:pt x="24" y="74"/>
                      <a:pt x="18" y="67"/>
                      <a:pt x="12" y="60"/>
                    </a:cubicBezTo>
                    <a:cubicBezTo>
                      <a:pt x="4" y="49"/>
                      <a:pt x="2" y="37"/>
                      <a:pt x="1" y="24"/>
                    </a:cubicBezTo>
                    <a:cubicBezTo>
                      <a:pt x="1" y="22"/>
                      <a:pt x="1" y="20"/>
                      <a:pt x="1" y="18"/>
                    </a:cubicBezTo>
                    <a:cubicBezTo>
                      <a:pt x="1" y="18"/>
                      <a:pt x="1" y="18"/>
                      <a:pt x="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6" name="Freeform 28"/>
              <p:cNvSpPr/>
              <p:nvPr/>
            </p:nvSpPr>
            <p:spPr bwMode="auto">
              <a:xfrm>
                <a:off x="8502460" y="3122264"/>
                <a:ext cx="246693" cy="285139"/>
              </a:xfrm>
              <a:custGeom>
                <a:avLst/>
                <a:gdLst>
                  <a:gd name="T0" fmla="*/ 38 w 87"/>
                  <a:gd name="T1" fmla="*/ 100 h 100"/>
                  <a:gd name="T2" fmla="*/ 27 w 87"/>
                  <a:gd name="T3" fmla="*/ 98 h 100"/>
                  <a:gd name="T4" fmla="*/ 22 w 87"/>
                  <a:gd name="T5" fmla="*/ 91 h 100"/>
                  <a:gd name="T6" fmla="*/ 17 w 87"/>
                  <a:gd name="T7" fmla="*/ 65 h 100"/>
                  <a:gd name="T8" fmla="*/ 1 w 87"/>
                  <a:gd name="T9" fmla="*/ 16 h 100"/>
                  <a:gd name="T10" fmla="*/ 0 w 87"/>
                  <a:gd name="T11" fmla="*/ 4 h 100"/>
                  <a:gd name="T12" fmla="*/ 4 w 87"/>
                  <a:gd name="T13" fmla="*/ 0 h 100"/>
                  <a:gd name="T14" fmla="*/ 12 w 87"/>
                  <a:gd name="T15" fmla="*/ 0 h 100"/>
                  <a:gd name="T16" fmla="*/ 20 w 87"/>
                  <a:gd name="T17" fmla="*/ 4 h 100"/>
                  <a:gd name="T18" fmla="*/ 31 w 87"/>
                  <a:gd name="T19" fmla="*/ 12 h 100"/>
                  <a:gd name="T20" fmla="*/ 65 w 87"/>
                  <a:gd name="T21" fmla="*/ 41 h 100"/>
                  <a:gd name="T22" fmla="*/ 78 w 87"/>
                  <a:gd name="T23" fmla="*/ 56 h 100"/>
                  <a:gd name="T24" fmla="*/ 73 w 87"/>
                  <a:gd name="T25" fmla="*/ 87 h 100"/>
                  <a:gd name="T26" fmla="*/ 38 w 87"/>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 h="100">
                    <a:moveTo>
                      <a:pt x="38" y="100"/>
                    </a:moveTo>
                    <a:cubicBezTo>
                      <a:pt x="34" y="99"/>
                      <a:pt x="31" y="99"/>
                      <a:pt x="27" y="98"/>
                    </a:cubicBezTo>
                    <a:cubicBezTo>
                      <a:pt x="24" y="97"/>
                      <a:pt x="22" y="94"/>
                      <a:pt x="22" y="91"/>
                    </a:cubicBezTo>
                    <a:cubicBezTo>
                      <a:pt x="23" y="81"/>
                      <a:pt x="20" y="73"/>
                      <a:pt x="17" y="65"/>
                    </a:cubicBezTo>
                    <a:cubicBezTo>
                      <a:pt x="11" y="49"/>
                      <a:pt x="4" y="33"/>
                      <a:pt x="1" y="16"/>
                    </a:cubicBezTo>
                    <a:cubicBezTo>
                      <a:pt x="0" y="12"/>
                      <a:pt x="0" y="8"/>
                      <a:pt x="0" y="4"/>
                    </a:cubicBezTo>
                    <a:cubicBezTo>
                      <a:pt x="0" y="2"/>
                      <a:pt x="2" y="0"/>
                      <a:pt x="4" y="0"/>
                    </a:cubicBezTo>
                    <a:cubicBezTo>
                      <a:pt x="7" y="0"/>
                      <a:pt x="10" y="0"/>
                      <a:pt x="12" y="0"/>
                    </a:cubicBezTo>
                    <a:cubicBezTo>
                      <a:pt x="15" y="1"/>
                      <a:pt x="18" y="2"/>
                      <a:pt x="20" y="4"/>
                    </a:cubicBezTo>
                    <a:cubicBezTo>
                      <a:pt x="24" y="7"/>
                      <a:pt x="28" y="9"/>
                      <a:pt x="31" y="12"/>
                    </a:cubicBezTo>
                    <a:cubicBezTo>
                      <a:pt x="42" y="22"/>
                      <a:pt x="54" y="31"/>
                      <a:pt x="65" y="41"/>
                    </a:cubicBezTo>
                    <a:cubicBezTo>
                      <a:pt x="70" y="45"/>
                      <a:pt x="74" y="51"/>
                      <a:pt x="78" y="56"/>
                    </a:cubicBezTo>
                    <a:cubicBezTo>
                      <a:pt x="87" y="69"/>
                      <a:pt x="85" y="78"/>
                      <a:pt x="73" y="87"/>
                    </a:cubicBezTo>
                    <a:cubicBezTo>
                      <a:pt x="64" y="95"/>
                      <a:pt x="50" y="100"/>
                      <a:pt x="38" y="1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sp>
            <p:nvSpPr>
              <p:cNvPr id="97" name="Freeform 36"/>
              <p:cNvSpPr/>
              <p:nvPr/>
            </p:nvSpPr>
            <p:spPr bwMode="auto">
              <a:xfrm>
                <a:off x="9207298" y="2724992"/>
                <a:ext cx="128152" cy="246693"/>
              </a:xfrm>
              <a:custGeom>
                <a:avLst/>
                <a:gdLst>
                  <a:gd name="T0" fmla="*/ 6 w 44"/>
                  <a:gd name="T1" fmla="*/ 57 h 87"/>
                  <a:gd name="T2" fmla="*/ 2 w 44"/>
                  <a:gd name="T3" fmla="*/ 8 h 87"/>
                  <a:gd name="T4" fmla="*/ 3 w 44"/>
                  <a:gd name="T5" fmla="*/ 2 h 87"/>
                  <a:gd name="T6" fmla="*/ 10 w 44"/>
                  <a:gd name="T7" fmla="*/ 2 h 87"/>
                  <a:gd name="T8" fmla="*/ 15 w 44"/>
                  <a:gd name="T9" fmla="*/ 6 h 87"/>
                  <a:gd name="T10" fmla="*/ 29 w 44"/>
                  <a:gd name="T11" fmla="*/ 22 h 87"/>
                  <a:gd name="T12" fmla="*/ 39 w 44"/>
                  <a:gd name="T13" fmla="*/ 36 h 87"/>
                  <a:gd name="T14" fmla="*/ 43 w 44"/>
                  <a:gd name="T15" fmla="*/ 52 h 87"/>
                  <a:gd name="T16" fmla="*/ 38 w 44"/>
                  <a:gd name="T17" fmla="*/ 74 h 87"/>
                  <a:gd name="T18" fmla="*/ 16 w 44"/>
                  <a:gd name="T19" fmla="*/ 87 h 87"/>
                  <a:gd name="T20" fmla="*/ 8 w 44"/>
                  <a:gd name="T21" fmla="*/ 81 h 87"/>
                  <a:gd name="T22" fmla="*/ 6 w 44"/>
                  <a:gd name="T23" fmla="*/ 65 h 87"/>
                  <a:gd name="T24" fmla="*/ 6 w 44"/>
                  <a:gd name="T2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6" y="57"/>
                    </a:moveTo>
                    <a:cubicBezTo>
                      <a:pt x="7" y="39"/>
                      <a:pt x="5" y="23"/>
                      <a:pt x="2" y="8"/>
                    </a:cubicBezTo>
                    <a:cubicBezTo>
                      <a:pt x="1" y="6"/>
                      <a:pt x="0" y="3"/>
                      <a:pt x="3" y="2"/>
                    </a:cubicBezTo>
                    <a:cubicBezTo>
                      <a:pt x="5" y="0"/>
                      <a:pt x="7" y="0"/>
                      <a:pt x="10" y="2"/>
                    </a:cubicBezTo>
                    <a:cubicBezTo>
                      <a:pt x="12" y="3"/>
                      <a:pt x="14" y="4"/>
                      <a:pt x="15" y="6"/>
                    </a:cubicBezTo>
                    <a:cubicBezTo>
                      <a:pt x="20" y="11"/>
                      <a:pt x="25" y="17"/>
                      <a:pt x="29" y="22"/>
                    </a:cubicBezTo>
                    <a:cubicBezTo>
                      <a:pt x="33" y="27"/>
                      <a:pt x="36" y="32"/>
                      <a:pt x="39" y="36"/>
                    </a:cubicBezTo>
                    <a:cubicBezTo>
                      <a:pt x="42" y="41"/>
                      <a:pt x="44" y="46"/>
                      <a:pt x="43" y="52"/>
                    </a:cubicBezTo>
                    <a:cubicBezTo>
                      <a:pt x="42" y="59"/>
                      <a:pt x="41" y="67"/>
                      <a:pt x="38" y="74"/>
                    </a:cubicBezTo>
                    <a:cubicBezTo>
                      <a:pt x="33" y="83"/>
                      <a:pt x="27" y="87"/>
                      <a:pt x="16" y="87"/>
                    </a:cubicBezTo>
                    <a:cubicBezTo>
                      <a:pt x="12" y="87"/>
                      <a:pt x="10" y="85"/>
                      <a:pt x="8" y="81"/>
                    </a:cubicBezTo>
                    <a:cubicBezTo>
                      <a:pt x="6" y="76"/>
                      <a:pt x="6" y="71"/>
                      <a:pt x="6" y="65"/>
                    </a:cubicBezTo>
                    <a:cubicBezTo>
                      <a:pt x="6" y="62"/>
                      <a:pt x="6" y="59"/>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endParaRPr>
              </a:p>
            </p:txBody>
          </p:sp>
        </p:grpSp>
        <p:grpSp>
          <p:nvGrpSpPr>
            <p:cNvPr id="98" name="组合 97"/>
            <p:cNvGrpSpPr/>
            <p:nvPr userDrawn="1"/>
          </p:nvGrpSpPr>
          <p:grpSpPr>
            <a:xfrm>
              <a:off x="9556201" y="498129"/>
              <a:ext cx="588050" cy="586680"/>
              <a:chOff x="2105799" y="20055838"/>
              <a:chExt cx="6748090" cy="6732363"/>
            </a:xfrm>
            <a:solidFill>
              <a:schemeClr val="accent1">
                <a:alpha val="80000"/>
              </a:schemeClr>
            </a:solidFill>
          </p:grpSpPr>
          <p:sp>
            <p:nvSpPr>
              <p:cNvPr id="99" name="Freeform 8"/>
              <p:cNvSpPr>
                <a:spLocks noEditPoints="1"/>
              </p:cNvSpPr>
              <p:nvPr/>
            </p:nvSpPr>
            <p:spPr bwMode="auto">
              <a:xfrm>
                <a:off x="2105799" y="20055838"/>
                <a:ext cx="6748090" cy="6732363"/>
              </a:xfrm>
              <a:custGeom>
                <a:avLst/>
                <a:gdLst>
                  <a:gd name="T0" fmla="*/ 0 w 965"/>
                  <a:gd name="T1" fmla="*/ 465 h 963"/>
                  <a:gd name="T2" fmla="*/ 1 w 965"/>
                  <a:gd name="T3" fmla="*/ 453 h 963"/>
                  <a:gd name="T4" fmla="*/ 10 w 965"/>
                  <a:gd name="T5" fmla="*/ 384 h 963"/>
                  <a:gd name="T6" fmla="*/ 50 w 965"/>
                  <a:gd name="T7" fmla="*/ 269 h 963"/>
                  <a:gd name="T8" fmla="*/ 220 w 965"/>
                  <a:gd name="T9" fmla="*/ 78 h 963"/>
                  <a:gd name="T10" fmla="*/ 368 w 965"/>
                  <a:gd name="T11" fmla="*/ 14 h 963"/>
                  <a:gd name="T12" fmla="*/ 459 w 965"/>
                  <a:gd name="T13" fmla="*/ 1 h 963"/>
                  <a:gd name="T14" fmla="*/ 465 w 965"/>
                  <a:gd name="T15" fmla="*/ 0 h 963"/>
                  <a:gd name="T16" fmla="*/ 498 w 965"/>
                  <a:gd name="T17" fmla="*/ 0 h 963"/>
                  <a:gd name="T18" fmla="*/ 503 w 965"/>
                  <a:gd name="T19" fmla="*/ 1 h 963"/>
                  <a:gd name="T20" fmla="*/ 746 w 965"/>
                  <a:gd name="T21" fmla="*/ 80 h 963"/>
                  <a:gd name="T22" fmla="*/ 941 w 965"/>
                  <a:gd name="T23" fmla="*/ 338 h 963"/>
                  <a:gd name="T24" fmla="*/ 962 w 965"/>
                  <a:gd name="T25" fmla="*/ 447 h 963"/>
                  <a:gd name="T26" fmla="*/ 945 w 965"/>
                  <a:gd name="T27" fmla="*/ 612 h 963"/>
                  <a:gd name="T28" fmla="*/ 857 w 965"/>
                  <a:gd name="T29" fmla="*/ 782 h 963"/>
                  <a:gd name="T30" fmla="*/ 722 w 965"/>
                  <a:gd name="T31" fmla="*/ 897 h 963"/>
                  <a:gd name="T32" fmla="*/ 584 w 965"/>
                  <a:gd name="T33" fmla="*/ 951 h 963"/>
                  <a:gd name="T34" fmla="*/ 502 w 965"/>
                  <a:gd name="T35" fmla="*/ 962 h 963"/>
                  <a:gd name="T36" fmla="*/ 497 w 965"/>
                  <a:gd name="T37" fmla="*/ 963 h 963"/>
                  <a:gd name="T38" fmla="*/ 466 w 965"/>
                  <a:gd name="T39" fmla="*/ 963 h 963"/>
                  <a:gd name="T40" fmla="*/ 449 w 965"/>
                  <a:gd name="T41" fmla="*/ 961 h 963"/>
                  <a:gd name="T42" fmla="*/ 332 w 965"/>
                  <a:gd name="T43" fmla="*/ 938 h 963"/>
                  <a:gd name="T44" fmla="*/ 51 w 965"/>
                  <a:gd name="T45" fmla="*/ 695 h 963"/>
                  <a:gd name="T46" fmla="*/ 8 w 965"/>
                  <a:gd name="T47" fmla="*/ 564 h 963"/>
                  <a:gd name="T48" fmla="*/ 1 w 965"/>
                  <a:gd name="T49" fmla="*/ 510 h 963"/>
                  <a:gd name="T50" fmla="*/ 0 w 965"/>
                  <a:gd name="T51" fmla="*/ 497 h 963"/>
                  <a:gd name="T52" fmla="*/ 0 w 965"/>
                  <a:gd name="T53" fmla="*/ 465 h 963"/>
                  <a:gd name="T54" fmla="*/ 481 w 965"/>
                  <a:gd name="T55" fmla="*/ 946 h 963"/>
                  <a:gd name="T56" fmla="*/ 946 w 965"/>
                  <a:gd name="T57" fmla="*/ 481 h 963"/>
                  <a:gd name="T58" fmla="*/ 482 w 965"/>
                  <a:gd name="T59" fmla="*/ 17 h 963"/>
                  <a:gd name="T60" fmla="*/ 17 w 965"/>
                  <a:gd name="T61" fmla="*/ 480 h 963"/>
                  <a:gd name="T62" fmla="*/ 481 w 965"/>
                  <a:gd name="T63" fmla="*/ 9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5" h="963">
                    <a:moveTo>
                      <a:pt x="0" y="465"/>
                    </a:moveTo>
                    <a:cubicBezTo>
                      <a:pt x="0" y="461"/>
                      <a:pt x="1" y="457"/>
                      <a:pt x="1" y="453"/>
                    </a:cubicBezTo>
                    <a:cubicBezTo>
                      <a:pt x="3" y="430"/>
                      <a:pt x="6" y="407"/>
                      <a:pt x="10" y="384"/>
                    </a:cubicBezTo>
                    <a:cubicBezTo>
                      <a:pt x="19" y="344"/>
                      <a:pt x="32" y="306"/>
                      <a:pt x="50" y="269"/>
                    </a:cubicBezTo>
                    <a:cubicBezTo>
                      <a:pt x="89" y="190"/>
                      <a:pt x="146" y="127"/>
                      <a:pt x="220" y="78"/>
                    </a:cubicBezTo>
                    <a:cubicBezTo>
                      <a:pt x="265" y="48"/>
                      <a:pt x="315" y="27"/>
                      <a:pt x="368" y="14"/>
                    </a:cubicBezTo>
                    <a:cubicBezTo>
                      <a:pt x="398" y="6"/>
                      <a:pt x="429" y="2"/>
                      <a:pt x="459" y="1"/>
                    </a:cubicBezTo>
                    <a:cubicBezTo>
                      <a:pt x="461" y="1"/>
                      <a:pt x="463" y="0"/>
                      <a:pt x="465" y="0"/>
                    </a:cubicBezTo>
                    <a:cubicBezTo>
                      <a:pt x="476" y="0"/>
                      <a:pt x="487" y="0"/>
                      <a:pt x="498" y="0"/>
                    </a:cubicBezTo>
                    <a:cubicBezTo>
                      <a:pt x="500" y="0"/>
                      <a:pt x="501" y="1"/>
                      <a:pt x="503" y="1"/>
                    </a:cubicBezTo>
                    <a:cubicBezTo>
                      <a:pt x="592" y="5"/>
                      <a:pt x="673" y="31"/>
                      <a:pt x="746" y="80"/>
                    </a:cubicBezTo>
                    <a:cubicBezTo>
                      <a:pt x="841" y="143"/>
                      <a:pt x="906" y="229"/>
                      <a:pt x="941" y="338"/>
                    </a:cubicBezTo>
                    <a:cubicBezTo>
                      <a:pt x="952" y="373"/>
                      <a:pt x="959" y="410"/>
                      <a:pt x="962" y="447"/>
                    </a:cubicBezTo>
                    <a:cubicBezTo>
                      <a:pt x="965" y="503"/>
                      <a:pt x="960" y="558"/>
                      <a:pt x="945" y="612"/>
                    </a:cubicBezTo>
                    <a:cubicBezTo>
                      <a:pt x="927" y="674"/>
                      <a:pt x="897" y="731"/>
                      <a:pt x="857" y="782"/>
                    </a:cubicBezTo>
                    <a:cubicBezTo>
                      <a:pt x="819" y="829"/>
                      <a:pt x="774" y="867"/>
                      <a:pt x="722" y="897"/>
                    </a:cubicBezTo>
                    <a:cubicBezTo>
                      <a:pt x="679" y="923"/>
                      <a:pt x="633" y="940"/>
                      <a:pt x="584" y="951"/>
                    </a:cubicBezTo>
                    <a:cubicBezTo>
                      <a:pt x="557" y="957"/>
                      <a:pt x="530" y="960"/>
                      <a:pt x="502" y="962"/>
                    </a:cubicBezTo>
                    <a:cubicBezTo>
                      <a:pt x="500" y="962"/>
                      <a:pt x="498" y="962"/>
                      <a:pt x="497" y="963"/>
                    </a:cubicBezTo>
                    <a:cubicBezTo>
                      <a:pt x="487" y="963"/>
                      <a:pt x="476" y="963"/>
                      <a:pt x="466" y="963"/>
                    </a:cubicBezTo>
                    <a:cubicBezTo>
                      <a:pt x="460" y="962"/>
                      <a:pt x="455" y="961"/>
                      <a:pt x="449" y="961"/>
                    </a:cubicBezTo>
                    <a:cubicBezTo>
                      <a:pt x="409" y="958"/>
                      <a:pt x="370" y="951"/>
                      <a:pt x="332" y="938"/>
                    </a:cubicBezTo>
                    <a:cubicBezTo>
                      <a:pt x="206" y="895"/>
                      <a:pt x="112" y="814"/>
                      <a:pt x="51" y="695"/>
                    </a:cubicBezTo>
                    <a:cubicBezTo>
                      <a:pt x="30" y="654"/>
                      <a:pt x="16" y="610"/>
                      <a:pt x="8" y="564"/>
                    </a:cubicBezTo>
                    <a:cubicBezTo>
                      <a:pt x="4" y="546"/>
                      <a:pt x="2" y="528"/>
                      <a:pt x="1" y="510"/>
                    </a:cubicBezTo>
                    <a:cubicBezTo>
                      <a:pt x="1" y="506"/>
                      <a:pt x="0" y="501"/>
                      <a:pt x="0" y="497"/>
                    </a:cubicBezTo>
                    <a:cubicBezTo>
                      <a:pt x="0" y="486"/>
                      <a:pt x="0" y="475"/>
                      <a:pt x="0" y="465"/>
                    </a:cubicBezTo>
                    <a:close/>
                    <a:moveTo>
                      <a:pt x="481" y="946"/>
                    </a:moveTo>
                    <a:cubicBezTo>
                      <a:pt x="738" y="946"/>
                      <a:pt x="946" y="736"/>
                      <a:pt x="946" y="481"/>
                    </a:cubicBezTo>
                    <a:cubicBezTo>
                      <a:pt x="947" y="228"/>
                      <a:pt x="740" y="17"/>
                      <a:pt x="482" y="17"/>
                    </a:cubicBezTo>
                    <a:cubicBezTo>
                      <a:pt x="226" y="16"/>
                      <a:pt x="17" y="225"/>
                      <a:pt x="17" y="480"/>
                    </a:cubicBezTo>
                    <a:cubicBezTo>
                      <a:pt x="16" y="736"/>
                      <a:pt x="225" y="945"/>
                      <a:pt x="481" y="94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0" name="Freeform 42"/>
              <p:cNvSpPr>
                <a:spLocks noEditPoints="1"/>
              </p:cNvSpPr>
              <p:nvPr/>
            </p:nvSpPr>
            <p:spPr bwMode="auto">
              <a:xfrm>
                <a:off x="2986668" y="20928842"/>
                <a:ext cx="4978486" cy="4970622"/>
              </a:xfrm>
              <a:custGeom>
                <a:avLst/>
                <a:gdLst>
                  <a:gd name="T0" fmla="*/ 711 w 711"/>
                  <a:gd name="T1" fmla="*/ 356 h 711"/>
                  <a:gd name="T2" fmla="*/ 355 w 711"/>
                  <a:gd name="T3" fmla="*/ 711 h 711"/>
                  <a:gd name="T4" fmla="*/ 0 w 711"/>
                  <a:gd name="T5" fmla="*/ 357 h 711"/>
                  <a:gd name="T6" fmla="*/ 354 w 711"/>
                  <a:gd name="T7" fmla="*/ 1 h 711"/>
                  <a:gd name="T8" fmla="*/ 711 w 711"/>
                  <a:gd name="T9" fmla="*/ 356 h 711"/>
                  <a:gd name="T10" fmla="*/ 355 w 711"/>
                  <a:gd name="T11" fmla="*/ 700 h 711"/>
                  <a:gd name="T12" fmla="*/ 700 w 711"/>
                  <a:gd name="T13" fmla="*/ 356 h 711"/>
                  <a:gd name="T14" fmla="*/ 355 w 711"/>
                  <a:gd name="T15" fmla="*/ 12 h 711"/>
                  <a:gd name="T16" fmla="*/ 11 w 711"/>
                  <a:gd name="T17" fmla="*/ 356 h 711"/>
                  <a:gd name="T18" fmla="*/ 355 w 711"/>
                  <a:gd name="T19" fmla="*/ 70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711" y="356"/>
                    </a:moveTo>
                    <a:cubicBezTo>
                      <a:pt x="711" y="552"/>
                      <a:pt x="551" y="711"/>
                      <a:pt x="355" y="711"/>
                    </a:cubicBezTo>
                    <a:cubicBezTo>
                      <a:pt x="159" y="711"/>
                      <a:pt x="1" y="551"/>
                      <a:pt x="0" y="357"/>
                    </a:cubicBezTo>
                    <a:cubicBezTo>
                      <a:pt x="0" y="162"/>
                      <a:pt x="158" y="2"/>
                      <a:pt x="354" y="1"/>
                    </a:cubicBezTo>
                    <a:cubicBezTo>
                      <a:pt x="551" y="0"/>
                      <a:pt x="711" y="159"/>
                      <a:pt x="711" y="356"/>
                    </a:cubicBezTo>
                    <a:close/>
                    <a:moveTo>
                      <a:pt x="355" y="700"/>
                    </a:moveTo>
                    <a:cubicBezTo>
                      <a:pt x="545" y="701"/>
                      <a:pt x="700" y="546"/>
                      <a:pt x="700" y="356"/>
                    </a:cubicBezTo>
                    <a:cubicBezTo>
                      <a:pt x="700" y="166"/>
                      <a:pt x="545" y="12"/>
                      <a:pt x="355" y="12"/>
                    </a:cubicBezTo>
                    <a:cubicBezTo>
                      <a:pt x="166" y="12"/>
                      <a:pt x="11" y="166"/>
                      <a:pt x="11" y="356"/>
                    </a:cubicBezTo>
                    <a:cubicBezTo>
                      <a:pt x="11" y="545"/>
                      <a:pt x="166" y="700"/>
                      <a:pt x="355" y="70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1" name="Freeform 43"/>
              <p:cNvSpPr>
                <a:spLocks noEditPoints="1"/>
              </p:cNvSpPr>
              <p:nvPr/>
            </p:nvSpPr>
            <p:spPr bwMode="auto">
              <a:xfrm>
                <a:off x="7508990" y="21424332"/>
                <a:ext cx="550543" cy="660652"/>
              </a:xfrm>
              <a:custGeom>
                <a:avLst/>
                <a:gdLst>
                  <a:gd name="T0" fmla="*/ 37 w 79"/>
                  <a:gd name="T1" fmla="*/ 41 h 94"/>
                  <a:gd name="T2" fmla="*/ 21 w 79"/>
                  <a:gd name="T3" fmla="*/ 55 h 94"/>
                  <a:gd name="T4" fmla="*/ 19 w 79"/>
                  <a:gd name="T5" fmla="*/ 62 h 94"/>
                  <a:gd name="T6" fmla="*/ 20 w 79"/>
                  <a:gd name="T7" fmla="*/ 66 h 94"/>
                  <a:gd name="T8" fmla="*/ 0 w 79"/>
                  <a:gd name="T9" fmla="*/ 40 h 94"/>
                  <a:gd name="T10" fmla="*/ 3 w 79"/>
                  <a:gd name="T11" fmla="*/ 42 h 94"/>
                  <a:gd name="T12" fmla="*/ 12 w 79"/>
                  <a:gd name="T13" fmla="*/ 42 h 94"/>
                  <a:gd name="T14" fmla="*/ 48 w 79"/>
                  <a:gd name="T15" fmla="*/ 12 h 94"/>
                  <a:gd name="T16" fmla="*/ 50 w 79"/>
                  <a:gd name="T17" fmla="*/ 2 h 94"/>
                  <a:gd name="T18" fmla="*/ 50 w 79"/>
                  <a:gd name="T19" fmla="*/ 0 h 94"/>
                  <a:gd name="T20" fmla="*/ 52 w 79"/>
                  <a:gd name="T21" fmla="*/ 2 h 94"/>
                  <a:gd name="T22" fmla="*/ 70 w 79"/>
                  <a:gd name="T23" fmla="*/ 26 h 94"/>
                  <a:gd name="T24" fmla="*/ 77 w 79"/>
                  <a:gd name="T25" fmla="*/ 40 h 94"/>
                  <a:gd name="T26" fmla="*/ 75 w 79"/>
                  <a:gd name="T27" fmla="*/ 54 h 94"/>
                  <a:gd name="T28" fmla="*/ 57 w 79"/>
                  <a:gd name="T29" fmla="*/ 59 h 94"/>
                  <a:gd name="T30" fmla="*/ 50 w 79"/>
                  <a:gd name="T31" fmla="*/ 56 h 94"/>
                  <a:gd name="T32" fmla="*/ 40 w 79"/>
                  <a:gd name="T33" fmla="*/ 94 h 94"/>
                  <a:gd name="T34" fmla="*/ 38 w 79"/>
                  <a:gd name="T35" fmla="*/ 92 h 94"/>
                  <a:gd name="T36" fmla="*/ 31 w 79"/>
                  <a:gd name="T37" fmla="*/ 82 h 94"/>
                  <a:gd name="T38" fmla="*/ 29 w 79"/>
                  <a:gd name="T39" fmla="*/ 75 h 94"/>
                  <a:gd name="T40" fmla="*/ 38 w 79"/>
                  <a:gd name="T41" fmla="*/ 47 h 94"/>
                  <a:gd name="T42" fmla="*/ 37 w 79"/>
                  <a:gd name="T43" fmla="*/ 41 h 94"/>
                  <a:gd name="T44" fmla="*/ 40 w 79"/>
                  <a:gd name="T45" fmla="*/ 39 h 94"/>
                  <a:gd name="T46" fmla="*/ 45 w 79"/>
                  <a:gd name="T47" fmla="*/ 45 h 94"/>
                  <a:gd name="T48" fmla="*/ 61 w 79"/>
                  <a:gd name="T49" fmla="*/ 45 h 94"/>
                  <a:gd name="T50" fmla="*/ 65 w 79"/>
                  <a:gd name="T51" fmla="*/ 43 h 94"/>
                  <a:gd name="T52" fmla="*/ 65 w 79"/>
                  <a:gd name="T53" fmla="*/ 24 h 94"/>
                  <a:gd name="T54" fmla="*/ 59 w 79"/>
                  <a:gd name="T55" fmla="*/ 24 h 94"/>
                  <a:gd name="T56" fmla="*/ 45 w 79"/>
                  <a:gd name="T57" fmla="*/ 35 h 94"/>
                  <a:gd name="T58" fmla="*/ 40 w 79"/>
                  <a:gd name="T59"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9" h="94">
                    <a:moveTo>
                      <a:pt x="37" y="41"/>
                    </a:moveTo>
                    <a:cubicBezTo>
                      <a:pt x="32" y="46"/>
                      <a:pt x="26" y="50"/>
                      <a:pt x="21" y="55"/>
                    </a:cubicBezTo>
                    <a:cubicBezTo>
                      <a:pt x="18" y="57"/>
                      <a:pt x="18" y="60"/>
                      <a:pt x="19" y="62"/>
                    </a:cubicBezTo>
                    <a:cubicBezTo>
                      <a:pt x="20" y="64"/>
                      <a:pt x="20" y="65"/>
                      <a:pt x="20" y="66"/>
                    </a:cubicBezTo>
                    <a:cubicBezTo>
                      <a:pt x="17" y="65"/>
                      <a:pt x="3" y="47"/>
                      <a:pt x="0" y="40"/>
                    </a:cubicBezTo>
                    <a:cubicBezTo>
                      <a:pt x="2" y="41"/>
                      <a:pt x="2" y="41"/>
                      <a:pt x="3" y="42"/>
                    </a:cubicBezTo>
                    <a:cubicBezTo>
                      <a:pt x="7" y="44"/>
                      <a:pt x="9" y="44"/>
                      <a:pt x="12" y="42"/>
                    </a:cubicBezTo>
                    <a:cubicBezTo>
                      <a:pt x="24" y="32"/>
                      <a:pt x="36" y="22"/>
                      <a:pt x="48" y="12"/>
                    </a:cubicBezTo>
                    <a:cubicBezTo>
                      <a:pt x="52" y="9"/>
                      <a:pt x="52" y="7"/>
                      <a:pt x="50" y="2"/>
                    </a:cubicBezTo>
                    <a:cubicBezTo>
                      <a:pt x="50" y="1"/>
                      <a:pt x="50" y="1"/>
                      <a:pt x="50" y="0"/>
                    </a:cubicBezTo>
                    <a:cubicBezTo>
                      <a:pt x="51" y="1"/>
                      <a:pt x="52" y="1"/>
                      <a:pt x="52" y="2"/>
                    </a:cubicBezTo>
                    <a:cubicBezTo>
                      <a:pt x="58" y="10"/>
                      <a:pt x="64" y="18"/>
                      <a:pt x="70" y="26"/>
                    </a:cubicBezTo>
                    <a:cubicBezTo>
                      <a:pt x="73" y="30"/>
                      <a:pt x="75" y="35"/>
                      <a:pt x="77" y="40"/>
                    </a:cubicBezTo>
                    <a:cubicBezTo>
                      <a:pt x="79" y="45"/>
                      <a:pt x="79" y="50"/>
                      <a:pt x="75" y="54"/>
                    </a:cubicBezTo>
                    <a:cubicBezTo>
                      <a:pt x="71" y="60"/>
                      <a:pt x="64" y="62"/>
                      <a:pt x="57" y="59"/>
                    </a:cubicBezTo>
                    <a:cubicBezTo>
                      <a:pt x="55" y="58"/>
                      <a:pt x="53" y="57"/>
                      <a:pt x="50" y="56"/>
                    </a:cubicBezTo>
                    <a:cubicBezTo>
                      <a:pt x="47" y="69"/>
                      <a:pt x="42" y="81"/>
                      <a:pt x="40" y="94"/>
                    </a:cubicBezTo>
                    <a:cubicBezTo>
                      <a:pt x="40" y="94"/>
                      <a:pt x="39" y="93"/>
                      <a:pt x="38" y="92"/>
                    </a:cubicBezTo>
                    <a:cubicBezTo>
                      <a:pt x="36" y="89"/>
                      <a:pt x="33" y="85"/>
                      <a:pt x="31" y="82"/>
                    </a:cubicBezTo>
                    <a:cubicBezTo>
                      <a:pt x="29" y="80"/>
                      <a:pt x="29" y="78"/>
                      <a:pt x="29" y="75"/>
                    </a:cubicBezTo>
                    <a:cubicBezTo>
                      <a:pt x="33" y="66"/>
                      <a:pt x="36" y="56"/>
                      <a:pt x="38" y="47"/>
                    </a:cubicBezTo>
                    <a:cubicBezTo>
                      <a:pt x="39" y="45"/>
                      <a:pt x="40" y="43"/>
                      <a:pt x="37" y="41"/>
                    </a:cubicBezTo>
                    <a:close/>
                    <a:moveTo>
                      <a:pt x="40" y="39"/>
                    </a:moveTo>
                    <a:cubicBezTo>
                      <a:pt x="42" y="41"/>
                      <a:pt x="43" y="43"/>
                      <a:pt x="45" y="45"/>
                    </a:cubicBezTo>
                    <a:cubicBezTo>
                      <a:pt x="50" y="50"/>
                      <a:pt x="55" y="50"/>
                      <a:pt x="61" y="45"/>
                    </a:cubicBezTo>
                    <a:cubicBezTo>
                      <a:pt x="63" y="45"/>
                      <a:pt x="64" y="44"/>
                      <a:pt x="65" y="43"/>
                    </a:cubicBezTo>
                    <a:cubicBezTo>
                      <a:pt x="71" y="37"/>
                      <a:pt x="71" y="31"/>
                      <a:pt x="65" y="24"/>
                    </a:cubicBezTo>
                    <a:cubicBezTo>
                      <a:pt x="63" y="22"/>
                      <a:pt x="62" y="21"/>
                      <a:pt x="59" y="24"/>
                    </a:cubicBezTo>
                    <a:cubicBezTo>
                      <a:pt x="54" y="27"/>
                      <a:pt x="50" y="31"/>
                      <a:pt x="45" y="35"/>
                    </a:cubicBezTo>
                    <a:cubicBezTo>
                      <a:pt x="44" y="36"/>
                      <a:pt x="42" y="38"/>
                      <a:pt x="40" y="3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2" name="Freeform 44"/>
              <p:cNvSpPr/>
              <p:nvPr/>
            </p:nvSpPr>
            <p:spPr bwMode="auto">
              <a:xfrm>
                <a:off x="2373206" y="22674853"/>
                <a:ext cx="526949" cy="566274"/>
              </a:xfrm>
              <a:custGeom>
                <a:avLst/>
                <a:gdLst>
                  <a:gd name="T0" fmla="*/ 0 w 76"/>
                  <a:gd name="T1" fmla="*/ 68 h 80"/>
                  <a:gd name="T2" fmla="*/ 5 w 76"/>
                  <a:gd name="T3" fmla="*/ 36 h 80"/>
                  <a:gd name="T4" fmla="*/ 7 w 76"/>
                  <a:gd name="T5" fmla="*/ 36 h 80"/>
                  <a:gd name="T6" fmla="*/ 7 w 76"/>
                  <a:gd name="T7" fmla="*/ 39 h 80"/>
                  <a:gd name="T8" fmla="*/ 13 w 76"/>
                  <a:gd name="T9" fmla="*/ 46 h 80"/>
                  <a:gd name="T10" fmla="*/ 35 w 76"/>
                  <a:gd name="T11" fmla="*/ 50 h 80"/>
                  <a:gd name="T12" fmla="*/ 33 w 76"/>
                  <a:gd name="T13" fmla="*/ 47 h 80"/>
                  <a:gd name="T14" fmla="*/ 18 w 76"/>
                  <a:gd name="T15" fmla="*/ 24 h 80"/>
                  <a:gd name="T16" fmla="*/ 17 w 76"/>
                  <a:gd name="T17" fmla="*/ 22 h 80"/>
                  <a:gd name="T18" fmla="*/ 10 w 76"/>
                  <a:gd name="T19" fmla="*/ 23 h 80"/>
                  <a:gd name="T20" fmla="*/ 8 w 76"/>
                  <a:gd name="T21" fmla="*/ 29 h 80"/>
                  <a:gd name="T22" fmla="*/ 12 w 76"/>
                  <a:gd name="T23" fmla="*/ 0 h 80"/>
                  <a:gd name="T24" fmla="*/ 13 w 76"/>
                  <a:gd name="T25" fmla="*/ 1 h 80"/>
                  <a:gd name="T26" fmla="*/ 19 w 76"/>
                  <a:gd name="T27" fmla="*/ 19 h 80"/>
                  <a:gd name="T28" fmla="*/ 29 w 76"/>
                  <a:gd name="T29" fmla="*/ 35 h 80"/>
                  <a:gd name="T30" fmla="*/ 33 w 76"/>
                  <a:gd name="T31" fmla="*/ 34 h 80"/>
                  <a:gd name="T32" fmla="*/ 69 w 76"/>
                  <a:gd name="T33" fmla="*/ 13 h 80"/>
                  <a:gd name="T34" fmla="*/ 75 w 76"/>
                  <a:gd name="T35" fmla="*/ 8 h 80"/>
                  <a:gd name="T36" fmla="*/ 74 w 76"/>
                  <a:gd name="T37" fmla="*/ 18 h 80"/>
                  <a:gd name="T38" fmla="*/ 72 w 76"/>
                  <a:gd name="T39" fmla="*/ 30 h 80"/>
                  <a:gd name="T40" fmla="*/ 70 w 76"/>
                  <a:gd name="T41" fmla="*/ 40 h 80"/>
                  <a:gd name="T42" fmla="*/ 69 w 76"/>
                  <a:gd name="T43" fmla="*/ 40 h 80"/>
                  <a:gd name="T44" fmla="*/ 68 w 76"/>
                  <a:gd name="T45" fmla="*/ 32 h 80"/>
                  <a:gd name="T46" fmla="*/ 64 w 76"/>
                  <a:gd name="T47" fmla="*/ 33 h 80"/>
                  <a:gd name="T48" fmla="*/ 39 w 76"/>
                  <a:gd name="T49" fmla="*/ 48 h 80"/>
                  <a:gd name="T50" fmla="*/ 42 w 76"/>
                  <a:gd name="T51" fmla="*/ 51 h 80"/>
                  <a:gd name="T52" fmla="*/ 60 w 76"/>
                  <a:gd name="T53" fmla="*/ 55 h 80"/>
                  <a:gd name="T54" fmla="*/ 66 w 76"/>
                  <a:gd name="T55" fmla="*/ 51 h 80"/>
                  <a:gd name="T56" fmla="*/ 68 w 76"/>
                  <a:gd name="T57" fmla="*/ 48 h 80"/>
                  <a:gd name="T58" fmla="*/ 63 w 76"/>
                  <a:gd name="T59" fmla="*/ 80 h 80"/>
                  <a:gd name="T60" fmla="*/ 62 w 76"/>
                  <a:gd name="T61" fmla="*/ 80 h 80"/>
                  <a:gd name="T62" fmla="*/ 62 w 76"/>
                  <a:gd name="T63" fmla="*/ 77 h 80"/>
                  <a:gd name="T64" fmla="*/ 55 w 76"/>
                  <a:gd name="T65" fmla="*/ 70 h 80"/>
                  <a:gd name="T66" fmla="*/ 11 w 76"/>
                  <a:gd name="T67" fmla="*/ 62 h 80"/>
                  <a:gd name="T68" fmla="*/ 3 w 76"/>
                  <a:gd name="T69" fmla="*/ 66 h 80"/>
                  <a:gd name="T70" fmla="*/ 1 w 76"/>
                  <a:gd name="T71" fmla="*/ 68 h 80"/>
                  <a:gd name="T72" fmla="*/ 0 w 76"/>
                  <a:gd name="T7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80">
                    <a:moveTo>
                      <a:pt x="0" y="68"/>
                    </a:moveTo>
                    <a:cubicBezTo>
                      <a:pt x="2" y="57"/>
                      <a:pt x="4" y="47"/>
                      <a:pt x="5" y="36"/>
                    </a:cubicBezTo>
                    <a:cubicBezTo>
                      <a:pt x="6" y="36"/>
                      <a:pt x="6" y="36"/>
                      <a:pt x="7" y="36"/>
                    </a:cubicBezTo>
                    <a:cubicBezTo>
                      <a:pt x="7" y="37"/>
                      <a:pt x="7" y="38"/>
                      <a:pt x="7" y="39"/>
                    </a:cubicBezTo>
                    <a:cubicBezTo>
                      <a:pt x="8" y="43"/>
                      <a:pt x="9" y="45"/>
                      <a:pt x="13" y="46"/>
                    </a:cubicBezTo>
                    <a:cubicBezTo>
                      <a:pt x="20" y="48"/>
                      <a:pt x="27" y="49"/>
                      <a:pt x="35" y="50"/>
                    </a:cubicBezTo>
                    <a:cubicBezTo>
                      <a:pt x="34" y="49"/>
                      <a:pt x="34" y="48"/>
                      <a:pt x="33" y="47"/>
                    </a:cubicBezTo>
                    <a:cubicBezTo>
                      <a:pt x="28" y="39"/>
                      <a:pt x="23" y="32"/>
                      <a:pt x="18" y="24"/>
                    </a:cubicBezTo>
                    <a:cubicBezTo>
                      <a:pt x="18" y="24"/>
                      <a:pt x="17" y="23"/>
                      <a:pt x="17" y="22"/>
                    </a:cubicBezTo>
                    <a:cubicBezTo>
                      <a:pt x="14" y="19"/>
                      <a:pt x="12" y="20"/>
                      <a:pt x="10" y="23"/>
                    </a:cubicBezTo>
                    <a:cubicBezTo>
                      <a:pt x="10" y="25"/>
                      <a:pt x="9" y="26"/>
                      <a:pt x="8" y="29"/>
                    </a:cubicBezTo>
                    <a:cubicBezTo>
                      <a:pt x="7" y="24"/>
                      <a:pt x="10" y="4"/>
                      <a:pt x="12" y="0"/>
                    </a:cubicBezTo>
                    <a:cubicBezTo>
                      <a:pt x="13" y="0"/>
                      <a:pt x="13" y="1"/>
                      <a:pt x="13" y="1"/>
                    </a:cubicBezTo>
                    <a:cubicBezTo>
                      <a:pt x="13" y="8"/>
                      <a:pt x="16" y="14"/>
                      <a:pt x="19" y="19"/>
                    </a:cubicBezTo>
                    <a:cubicBezTo>
                      <a:pt x="22" y="25"/>
                      <a:pt x="26" y="30"/>
                      <a:pt x="29" y="35"/>
                    </a:cubicBezTo>
                    <a:cubicBezTo>
                      <a:pt x="31" y="35"/>
                      <a:pt x="32" y="34"/>
                      <a:pt x="33" y="34"/>
                    </a:cubicBezTo>
                    <a:cubicBezTo>
                      <a:pt x="45" y="27"/>
                      <a:pt x="57" y="20"/>
                      <a:pt x="69" y="13"/>
                    </a:cubicBezTo>
                    <a:cubicBezTo>
                      <a:pt x="71" y="12"/>
                      <a:pt x="73" y="10"/>
                      <a:pt x="75" y="8"/>
                    </a:cubicBezTo>
                    <a:cubicBezTo>
                      <a:pt x="76" y="12"/>
                      <a:pt x="74" y="15"/>
                      <a:pt x="74" y="18"/>
                    </a:cubicBezTo>
                    <a:cubicBezTo>
                      <a:pt x="73" y="22"/>
                      <a:pt x="73" y="26"/>
                      <a:pt x="72" y="30"/>
                    </a:cubicBezTo>
                    <a:cubicBezTo>
                      <a:pt x="71" y="33"/>
                      <a:pt x="71" y="37"/>
                      <a:pt x="70" y="40"/>
                    </a:cubicBezTo>
                    <a:cubicBezTo>
                      <a:pt x="69" y="40"/>
                      <a:pt x="69" y="40"/>
                      <a:pt x="69" y="40"/>
                    </a:cubicBezTo>
                    <a:cubicBezTo>
                      <a:pt x="68" y="38"/>
                      <a:pt x="68" y="35"/>
                      <a:pt x="68" y="32"/>
                    </a:cubicBezTo>
                    <a:cubicBezTo>
                      <a:pt x="66" y="32"/>
                      <a:pt x="65" y="33"/>
                      <a:pt x="64" y="33"/>
                    </a:cubicBezTo>
                    <a:cubicBezTo>
                      <a:pt x="55" y="38"/>
                      <a:pt x="47" y="43"/>
                      <a:pt x="39" y="48"/>
                    </a:cubicBezTo>
                    <a:cubicBezTo>
                      <a:pt x="39" y="50"/>
                      <a:pt x="40" y="51"/>
                      <a:pt x="42" y="51"/>
                    </a:cubicBezTo>
                    <a:cubicBezTo>
                      <a:pt x="48" y="53"/>
                      <a:pt x="54" y="54"/>
                      <a:pt x="60" y="55"/>
                    </a:cubicBezTo>
                    <a:cubicBezTo>
                      <a:pt x="63" y="55"/>
                      <a:pt x="64" y="54"/>
                      <a:pt x="66" y="51"/>
                    </a:cubicBezTo>
                    <a:cubicBezTo>
                      <a:pt x="66" y="50"/>
                      <a:pt x="67" y="49"/>
                      <a:pt x="68" y="48"/>
                    </a:cubicBezTo>
                    <a:cubicBezTo>
                      <a:pt x="67" y="58"/>
                      <a:pt x="65" y="69"/>
                      <a:pt x="63" y="80"/>
                    </a:cubicBezTo>
                    <a:cubicBezTo>
                      <a:pt x="63" y="80"/>
                      <a:pt x="63" y="80"/>
                      <a:pt x="62" y="80"/>
                    </a:cubicBezTo>
                    <a:cubicBezTo>
                      <a:pt x="62" y="79"/>
                      <a:pt x="62" y="78"/>
                      <a:pt x="62" y="77"/>
                    </a:cubicBezTo>
                    <a:cubicBezTo>
                      <a:pt x="61" y="72"/>
                      <a:pt x="60" y="71"/>
                      <a:pt x="55" y="70"/>
                    </a:cubicBezTo>
                    <a:cubicBezTo>
                      <a:pt x="40" y="67"/>
                      <a:pt x="26" y="64"/>
                      <a:pt x="11" y="62"/>
                    </a:cubicBezTo>
                    <a:cubicBezTo>
                      <a:pt x="6" y="61"/>
                      <a:pt x="5" y="62"/>
                      <a:pt x="3" y="66"/>
                    </a:cubicBezTo>
                    <a:cubicBezTo>
                      <a:pt x="2" y="67"/>
                      <a:pt x="2" y="68"/>
                      <a:pt x="1" y="68"/>
                    </a:cubicBezTo>
                    <a:cubicBezTo>
                      <a:pt x="1" y="68"/>
                      <a:pt x="1" y="68"/>
                      <a:pt x="0" y="68"/>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3" name="Freeform 45"/>
              <p:cNvSpPr/>
              <p:nvPr/>
            </p:nvSpPr>
            <p:spPr bwMode="auto">
              <a:xfrm>
                <a:off x="6989906" y="20865924"/>
                <a:ext cx="574138" cy="613463"/>
              </a:xfrm>
              <a:custGeom>
                <a:avLst/>
                <a:gdLst>
                  <a:gd name="T0" fmla="*/ 61 w 82"/>
                  <a:gd name="T1" fmla="*/ 37 h 87"/>
                  <a:gd name="T2" fmla="*/ 42 w 82"/>
                  <a:gd name="T3" fmla="*/ 65 h 87"/>
                  <a:gd name="T4" fmla="*/ 44 w 82"/>
                  <a:gd name="T5" fmla="*/ 59 h 87"/>
                  <a:gd name="T6" fmla="*/ 37 w 82"/>
                  <a:gd name="T7" fmla="*/ 42 h 87"/>
                  <a:gd name="T8" fmla="*/ 36 w 82"/>
                  <a:gd name="T9" fmla="*/ 44 h 87"/>
                  <a:gd name="T10" fmla="*/ 24 w 82"/>
                  <a:gd name="T11" fmla="*/ 61 h 87"/>
                  <a:gd name="T12" fmla="*/ 25 w 82"/>
                  <a:gd name="T13" fmla="*/ 68 h 87"/>
                  <a:gd name="T14" fmla="*/ 54 w 82"/>
                  <a:gd name="T15" fmla="*/ 74 h 87"/>
                  <a:gd name="T16" fmla="*/ 59 w 82"/>
                  <a:gd name="T17" fmla="*/ 73 h 87"/>
                  <a:gd name="T18" fmla="*/ 45 w 82"/>
                  <a:gd name="T19" fmla="*/ 87 h 87"/>
                  <a:gd name="T20" fmla="*/ 0 w 82"/>
                  <a:gd name="T21" fmla="*/ 52 h 87"/>
                  <a:gd name="T22" fmla="*/ 4 w 82"/>
                  <a:gd name="T23" fmla="*/ 54 h 87"/>
                  <a:gd name="T24" fmla="*/ 12 w 82"/>
                  <a:gd name="T25" fmla="*/ 51 h 87"/>
                  <a:gd name="T26" fmla="*/ 39 w 82"/>
                  <a:gd name="T27" fmla="*/ 12 h 87"/>
                  <a:gd name="T28" fmla="*/ 39 w 82"/>
                  <a:gd name="T29" fmla="*/ 3 h 87"/>
                  <a:gd name="T30" fmla="*/ 37 w 82"/>
                  <a:gd name="T31" fmla="*/ 0 h 87"/>
                  <a:gd name="T32" fmla="*/ 82 w 82"/>
                  <a:gd name="T33" fmla="*/ 33 h 87"/>
                  <a:gd name="T34" fmla="*/ 70 w 82"/>
                  <a:gd name="T35" fmla="*/ 48 h 87"/>
                  <a:gd name="T36" fmla="*/ 70 w 82"/>
                  <a:gd name="T37" fmla="*/ 46 h 87"/>
                  <a:gd name="T38" fmla="*/ 65 w 82"/>
                  <a:gd name="T39" fmla="*/ 24 h 87"/>
                  <a:gd name="T40" fmla="*/ 58 w 82"/>
                  <a:gd name="T41" fmla="*/ 19 h 87"/>
                  <a:gd name="T42" fmla="*/ 53 w 82"/>
                  <a:gd name="T43" fmla="*/ 20 h 87"/>
                  <a:gd name="T44" fmla="*/ 41 w 82"/>
                  <a:gd name="T45" fmla="*/ 36 h 87"/>
                  <a:gd name="T46" fmla="*/ 40 w 82"/>
                  <a:gd name="T47" fmla="*/ 39 h 87"/>
                  <a:gd name="T48" fmla="*/ 51 w 82"/>
                  <a:gd name="T49" fmla="*/ 43 h 87"/>
                  <a:gd name="T50" fmla="*/ 61 w 82"/>
                  <a:gd name="T51" fmla="*/ 3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87">
                    <a:moveTo>
                      <a:pt x="61" y="37"/>
                    </a:moveTo>
                    <a:cubicBezTo>
                      <a:pt x="60" y="41"/>
                      <a:pt x="46" y="62"/>
                      <a:pt x="42" y="65"/>
                    </a:cubicBezTo>
                    <a:cubicBezTo>
                      <a:pt x="43" y="62"/>
                      <a:pt x="43" y="60"/>
                      <a:pt x="44" y="59"/>
                    </a:cubicBezTo>
                    <a:cubicBezTo>
                      <a:pt x="46" y="52"/>
                      <a:pt x="44" y="46"/>
                      <a:pt x="37" y="42"/>
                    </a:cubicBezTo>
                    <a:cubicBezTo>
                      <a:pt x="37" y="42"/>
                      <a:pt x="36" y="43"/>
                      <a:pt x="36" y="44"/>
                    </a:cubicBezTo>
                    <a:cubicBezTo>
                      <a:pt x="32" y="50"/>
                      <a:pt x="28" y="55"/>
                      <a:pt x="24" y="61"/>
                    </a:cubicBezTo>
                    <a:cubicBezTo>
                      <a:pt x="22" y="64"/>
                      <a:pt x="22" y="66"/>
                      <a:pt x="25" y="68"/>
                    </a:cubicBezTo>
                    <a:cubicBezTo>
                      <a:pt x="33" y="76"/>
                      <a:pt x="42" y="80"/>
                      <a:pt x="54" y="74"/>
                    </a:cubicBezTo>
                    <a:cubicBezTo>
                      <a:pt x="56" y="73"/>
                      <a:pt x="56" y="73"/>
                      <a:pt x="59" y="73"/>
                    </a:cubicBezTo>
                    <a:cubicBezTo>
                      <a:pt x="57" y="76"/>
                      <a:pt x="50" y="84"/>
                      <a:pt x="45" y="87"/>
                    </a:cubicBezTo>
                    <a:cubicBezTo>
                      <a:pt x="36" y="82"/>
                      <a:pt x="2" y="56"/>
                      <a:pt x="0" y="52"/>
                    </a:cubicBezTo>
                    <a:cubicBezTo>
                      <a:pt x="2" y="53"/>
                      <a:pt x="3" y="53"/>
                      <a:pt x="4" y="54"/>
                    </a:cubicBezTo>
                    <a:cubicBezTo>
                      <a:pt x="8" y="55"/>
                      <a:pt x="10" y="54"/>
                      <a:pt x="12" y="51"/>
                    </a:cubicBezTo>
                    <a:cubicBezTo>
                      <a:pt x="21" y="38"/>
                      <a:pt x="30" y="25"/>
                      <a:pt x="39" y="12"/>
                    </a:cubicBezTo>
                    <a:cubicBezTo>
                      <a:pt x="42" y="8"/>
                      <a:pt x="41" y="6"/>
                      <a:pt x="39" y="3"/>
                    </a:cubicBezTo>
                    <a:cubicBezTo>
                      <a:pt x="38" y="2"/>
                      <a:pt x="38" y="1"/>
                      <a:pt x="37" y="0"/>
                    </a:cubicBezTo>
                    <a:cubicBezTo>
                      <a:pt x="40" y="1"/>
                      <a:pt x="76" y="27"/>
                      <a:pt x="82" y="33"/>
                    </a:cubicBezTo>
                    <a:cubicBezTo>
                      <a:pt x="79" y="38"/>
                      <a:pt x="73" y="46"/>
                      <a:pt x="70" y="48"/>
                    </a:cubicBezTo>
                    <a:cubicBezTo>
                      <a:pt x="70" y="47"/>
                      <a:pt x="70" y="46"/>
                      <a:pt x="70" y="46"/>
                    </a:cubicBezTo>
                    <a:cubicBezTo>
                      <a:pt x="74" y="36"/>
                      <a:pt x="72" y="30"/>
                      <a:pt x="65" y="24"/>
                    </a:cubicBezTo>
                    <a:cubicBezTo>
                      <a:pt x="63" y="22"/>
                      <a:pt x="61" y="20"/>
                      <a:pt x="58" y="19"/>
                    </a:cubicBezTo>
                    <a:cubicBezTo>
                      <a:pt x="56" y="17"/>
                      <a:pt x="54" y="18"/>
                      <a:pt x="53" y="20"/>
                    </a:cubicBezTo>
                    <a:cubicBezTo>
                      <a:pt x="49" y="25"/>
                      <a:pt x="45" y="30"/>
                      <a:pt x="41" y="36"/>
                    </a:cubicBezTo>
                    <a:cubicBezTo>
                      <a:pt x="41" y="37"/>
                      <a:pt x="40" y="38"/>
                      <a:pt x="40" y="39"/>
                    </a:cubicBezTo>
                    <a:cubicBezTo>
                      <a:pt x="43" y="42"/>
                      <a:pt x="46" y="44"/>
                      <a:pt x="51" y="43"/>
                    </a:cubicBezTo>
                    <a:cubicBezTo>
                      <a:pt x="54" y="42"/>
                      <a:pt x="58" y="39"/>
                      <a:pt x="61" y="3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4" name="Freeform 46"/>
              <p:cNvSpPr/>
              <p:nvPr/>
            </p:nvSpPr>
            <p:spPr bwMode="auto">
              <a:xfrm>
                <a:off x="2373206" y="23555723"/>
                <a:ext cx="495489" cy="471895"/>
              </a:xfrm>
              <a:custGeom>
                <a:avLst/>
                <a:gdLst>
                  <a:gd name="T0" fmla="*/ 49 w 71"/>
                  <a:gd name="T1" fmla="*/ 20 h 68"/>
                  <a:gd name="T2" fmla="*/ 37 w 71"/>
                  <a:gd name="T3" fmla="*/ 29 h 68"/>
                  <a:gd name="T4" fmla="*/ 38 w 71"/>
                  <a:gd name="T5" fmla="*/ 39 h 68"/>
                  <a:gd name="T6" fmla="*/ 44 w 71"/>
                  <a:gd name="T7" fmla="*/ 38 h 68"/>
                  <a:gd name="T8" fmla="*/ 60 w 71"/>
                  <a:gd name="T9" fmla="*/ 36 h 68"/>
                  <a:gd name="T10" fmla="*/ 65 w 71"/>
                  <a:gd name="T11" fmla="*/ 30 h 68"/>
                  <a:gd name="T12" fmla="*/ 48 w 71"/>
                  <a:gd name="T13" fmla="*/ 4 h 68"/>
                  <a:gd name="T14" fmla="*/ 44 w 71"/>
                  <a:gd name="T15" fmla="*/ 0 h 68"/>
                  <a:gd name="T16" fmla="*/ 63 w 71"/>
                  <a:gd name="T17" fmla="*/ 1 h 68"/>
                  <a:gd name="T18" fmla="*/ 70 w 71"/>
                  <a:gd name="T19" fmla="*/ 59 h 68"/>
                  <a:gd name="T20" fmla="*/ 68 w 71"/>
                  <a:gd name="T21" fmla="*/ 55 h 68"/>
                  <a:gd name="T22" fmla="*/ 62 w 71"/>
                  <a:gd name="T23" fmla="*/ 51 h 68"/>
                  <a:gd name="T24" fmla="*/ 16 w 71"/>
                  <a:gd name="T25" fmla="*/ 58 h 68"/>
                  <a:gd name="T26" fmla="*/ 9 w 71"/>
                  <a:gd name="T27" fmla="*/ 65 h 68"/>
                  <a:gd name="T28" fmla="*/ 9 w 71"/>
                  <a:gd name="T29" fmla="*/ 68 h 68"/>
                  <a:gd name="T30" fmla="*/ 1 w 71"/>
                  <a:gd name="T31" fmla="*/ 11 h 68"/>
                  <a:gd name="T32" fmla="*/ 18 w 71"/>
                  <a:gd name="T33" fmla="*/ 9 h 68"/>
                  <a:gd name="T34" fmla="*/ 19 w 71"/>
                  <a:gd name="T35" fmla="*/ 10 h 68"/>
                  <a:gd name="T36" fmla="*/ 17 w 71"/>
                  <a:gd name="T37" fmla="*/ 11 h 68"/>
                  <a:gd name="T38" fmla="*/ 6 w 71"/>
                  <a:gd name="T39" fmla="*/ 30 h 68"/>
                  <a:gd name="T40" fmla="*/ 7 w 71"/>
                  <a:gd name="T41" fmla="*/ 38 h 68"/>
                  <a:gd name="T42" fmla="*/ 13 w 71"/>
                  <a:gd name="T43" fmla="*/ 42 h 68"/>
                  <a:gd name="T44" fmla="*/ 33 w 71"/>
                  <a:gd name="T45" fmla="*/ 39 h 68"/>
                  <a:gd name="T46" fmla="*/ 29 w 71"/>
                  <a:gd name="T47" fmla="*/ 28 h 68"/>
                  <a:gd name="T48" fmla="*/ 18 w 71"/>
                  <a:gd name="T49" fmla="*/ 24 h 68"/>
                  <a:gd name="T50" fmla="*/ 19 w 71"/>
                  <a:gd name="T51" fmla="*/ 22 h 68"/>
                  <a:gd name="T52" fmla="*/ 49 w 71"/>
                  <a:gd name="T53" fmla="*/ 18 h 68"/>
                  <a:gd name="T54" fmla="*/ 49 w 71"/>
                  <a:gd name="T55"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68">
                    <a:moveTo>
                      <a:pt x="49" y="20"/>
                    </a:moveTo>
                    <a:cubicBezTo>
                      <a:pt x="44" y="22"/>
                      <a:pt x="39" y="24"/>
                      <a:pt x="37" y="29"/>
                    </a:cubicBezTo>
                    <a:cubicBezTo>
                      <a:pt x="36" y="32"/>
                      <a:pt x="36" y="35"/>
                      <a:pt x="38" y="39"/>
                    </a:cubicBezTo>
                    <a:cubicBezTo>
                      <a:pt x="40" y="38"/>
                      <a:pt x="42" y="38"/>
                      <a:pt x="44" y="38"/>
                    </a:cubicBezTo>
                    <a:cubicBezTo>
                      <a:pt x="49" y="37"/>
                      <a:pt x="54" y="36"/>
                      <a:pt x="60" y="36"/>
                    </a:cubicBezTo>
                    <a:cubicBezTo>
                      <a:pt x="63" y="35"/>
                      <a:pt x="64" y="34"/>
                      <a:pt x="65" y="30"/>
                    </a:cubicBezTo>
                    <a:cubicBezTo>
                      <a:pt x="65" y="18"/>
                      <a:pt x="59" y="8"/>
                      <a:pt x="48" y="4"/>
                    </a:cubicBezTo>
                    <a:cubicBezTo>
                      <a:pt x="47" y="3"/>
                      <a:pt x="45" y="3"/>
                      <a:pt x="44" y="0"/>
                    </a:cubicBezTo>
                    <a:cubicBezTo>
                      <a:pt x="51" y="0"/>
                      <a:pt x="57" y="1"/>
                      <a:pt x="63" y="1"/>
                    </a:cubicBezTo>
                    <a:cubicBezTo>
                      <a:pt x="65" y="5"/>
                      <a:pt x="71" y="54"/>
                      <a:pt x="70" y="59"/>
                    </a:cubicBezTo>
                    <a:cubicBezTo>
                      <a:pt x="69" y="57"/>
                      <a:pt x="69" y="56"/>
                      <a:pt x="68" y="55"/>
                    </a:cubicBezTo>
                    <a:cubicBezTo>
                      <a:pt x="67" y="52"/>
                      <a:pt x="65" y="51"/>
                      <a:pt x="62" y="51"/>
                    </a:cubicBezTo>
                    <a:cubicBezTo>
                      <a:pt x="46" y="53"/>
                      <a:pt x="31" y="55"/>
                      <a:pt x="16" y="58"/>
                    </a:cubicBezTo>
                    <a:cubicBezTo>
                      <a:pt x="12" y="58"/>
                      <a:pt x="10" y="60"/>
                      <a:pt x="9" y="65"/>
                    </a:cubicBezTo>
                    <a:cubicBezTo>
                      <a:pt x="9" y="66"/>
                      <a:pt x="9" y="67"/>
                      <a:pt x="9" y="68"/>
                    </a:cubicBezTo>
                    <a:cubicBezTo>
                      <a:pt x="7" y="65"/>
                      <a:pt x="0" y="17"/>
                      <a:pt x="1" y="11"/>
                    </a:cubicBezTo>
                    <a:cubicBezTo>
                      <a:pt x="7" y="10"/>
                      <a:pt x="12" y="9"/>
                      <a:pt x="18" y="9"/>
                    </a:cubicBezTo>
                    <a:cubicBezTo>
                      <a:pt x="18" y="9"/>
                      <a:pt x="19" y="9"/>
                      <a:pt x="19" y="10"/>
                    </a:cubicBezTo>
                    <a:cubicBezTo>
                      <a:pt x="18" y="10"/>
                      <a:pt x="18" y="11"/>
                      <a:pt x="17" y="11"/>
                    </a:cubicBezTo>
                    <a:cubicBezTo>
                      <a:pt x="8" y="14"/>
                      <a:pt x="5" y="21"/>
                      <a:pt x="6" y="30"/>
                    </a:cubicBezTo>
                    <a:cubicBezTo>
                      <a:pt x="6" y="32"/>
                      <a:pt x="6" y="35"/>
                      <a:pt x="7" y="38"/>
                    </a:cubicBezTo>
                    <a:cubicBezTo>
                      <a:pt x="7" y="42"/>
                      <a:pt x="8" y="43"/>
                      <a:pt x="13" y="42"/>
                    </a:cubicBezTo>
                    <a:cubicBezTo>
                      <a:pt x="20" y="41"/>
                      <a:pt x="26" y="40"/>
                      <a:pt x="33" y="39"/>
                    </a:cubicBezTo>
                    <a:cubicBezTo>
                      <a:pt x="34" y="34"/>
                      <a:pt x="33" y="30"/>
                      <a:pt x="29" y="28"/>
                    </a:cubicBezTo>
                    <a:cubicBezTo>
                      <a:pt x="26" y="26"/>
                      <a:pt x="22" y="25"/>
                      <a:pt x="18" y="24"/>
                    </a:cubicBezTo>
                    <a:cubicBezTo>
                      <a:pt x="18" y="23"/>
                      <a:pt x="19" y="23"/>
                      <a:pt x="19" y="22"/>
                    </a:cubicBezTo>
                    <a:cubicBezTo>
                      <a:pt x="29" y="21"/>
                      <a:pt x="39" y="20"/>
                      <a:pt x="49" y="18"/>
                    </a:cubicBezTo>
                    <a:cubicBezTo>
                      <a:pt x="49" y="19"/>
                      <a:pt x="49" y="19"/>
                      <a:pt x="49" y="2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5" name="Freeform 47"/>
              <p:cNvSpPr>
                <a:spLocks noEditPoints="1"/>
              </p:cNvSpPr>
              <p:nvPr/>
            </p:nvSpPr>
            <p:spPr bwMode="auto">
              <a:xfrm>
                <a:off x="4897841" y="26009575"/>
                <a:ext cx="346056" cy="495489"/>
              </a:xfrm>
              <a:custGeom>
                <a:avLst/>
                <a:gdLst>
                  <a:gd name="T0" fmla="*/ 17 w 50"/>
                  <a:gd name="T1" fmla="*/ 35 h 70"/>
                  <a:gd name="T2" fmla="*/ 10 w 50"/>
                  <a:gd name="T3" fmla="*/ 27 h 70"/>
                  <a:gd name="T4" fmla="*/ 8 w 50"/>
                  <a:gd name="T5" fmla="*/ 11 h 70"/>
                  <a:gd name="T6" fmla="*/ 19 w 50"/>
                  <a:gd name="T7" fmla="*/ 1 h 70"/>
                  <a:gd name="T8" fmla="*/ 39 w 50"/>
                  <a:gd name="T9" fmla="*/ 3 h 70"/>
                  <a:gd name="T10" fmla="*/ 48 w 50"/>
                  <a:gd name="T11" fmla="*/ 12 h 70"/>
                  <a:gd name="T12" fmla="*/ 42 w 50"/>
                  <a:gd name="T13" fmla="*/ 27 h 70"/>
                  <a:gd name="T14" fmla="*/ 34 w 50"/>
                  <a:gd name="T15" fmla="*/ 30 h 70"/>
                  <a:gd name="T16" fmla="*/ 37 w 50"/>
                  <a:gd name="T17" fmla="*/ 33 h 70"/>
                  <a:gd name="T18" fmla="*/ 44 w 50"/>
                  <a:gd name="T19" fmla="*/ 44 h 70"/>
                  <a:gd name="T20" fmla="*/ 30 w 50"/>
                  <a:gd name="T21" fmla="*/ 69 h 70"/>
                  <a:gd name="T22" fmla="*/ 9 w 50"/>
                  <a:gd name="T23" fmla="*/ 65 h 70"/>
                  <a:gd name="T24" fmla="*/ 1 w 50"/>
                  <a:gd name="T25" fmla="*/ 51 h 70"/>
                  <a:gd name="T26" fmla="*/ 11 w 50"/>
                  <a:gd name="T27" fmla="*/ 38 h 70"/>
                  <a:gd name="T28" fmla="*/ 17 w 50"/>
                  <a:gd name="T29" fmla="*/ 35 h 70"/>
                  <a:gd name="T30" fmla="*/ 20 w 50"/>
                  <a:gd name="T31" fmla="*/ 38 h 70"/>
                  <a:gd name="T32" fmla="*/ 14 w 50"/>
                  <a:gd name="T33" fmla="*/ 61 h 70"/>
                  <a:gd name="T34" fmla="*/ 22 w 50"/>
                  <a:gd name="T35" fmla="*/ 67 h 70"/>
                  <a:gd name="T36" fmla="*/ 30 w 50"/>
                  <a:gd name="T37" fmla="*/ 61 h 70"/>
                  <a:gd name="T38" fmla="*/ 20 w 50"/>
                  <a:gd name="T39" fmla="*/ 38 h 70"/>
                  <a:gd name="T40" fmla="*/ 31 w 50"/>
                  <a:gd name="T41" fmla="*/ 27 h 70"/>
                  <a:gd name="T42" fmla="*/ 36 w 50"/>
                  <a:gd name="T43" fmla="*/ 8 h 70"/>
                  <a:gd name="T44" fmla="*/ 28 w 50"/>
                  <a:gd name="T45" fmla="*/ 3 h 70"/>
                  <a:gd name="T46" fmla="*/ 21 w 50"/>
                  <a:gd name="T47" fmla="*/ 8 h 70"/>
                  <a:gd name="T48" fmla="*/ 22 w 50"/>
                  <a:gd name="T49" fmla="*/ 18 h 70"/>
                  <a:gd name="T50" fmla="*/ 31 w 50"/>
                  <a:gd name="T5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70">
                    <a:moveTo>
                      <a:pt x="17" y="35"/>
                    </a:moveTo>
                    <a:cubicBezTo>
                      <a:pt x="15" y="33"/>
                      <a:pt x="12" y="30"/>
                      <a:pt x="10" y="27"/>
                    </a:cubicBezTo>
                    <a:cubicBezTo>
                      <a:pt x="7" y="22"/>
                      <a:pt x="6" y="17"/>
                      <a:pt x="8" y="11"/>
                    </a:cubicBezTo>
                    <a:cubicBezTo>
                      <a:pt x="10" y="6"/>
                      <a:pt x="14" y="3"/>
                      <a:pt x="19" y="1"/>
                    </a:cubicBezTo>
                    <a:cubicBezTo>
                      <a:pt x="26" y="0"/>
                      <a:pt x="33" y="0"/>
                      <a:pt x="39" y="3"/>
                    </a:cubicBezTo>
                    <a:cubicBezTo>
                      <a:pt x="43" y="5"/>
                      <a:pt x="46" y="8"/>
                      <a:pt x="48" y="12"/>
                    </a:cubicBezTo>
                    <a:cubicBezTo>
                      <a:pt x="50" y="18"/>
                      <a:pt x="48" y="24"/>
                      <a:pt x="42" y="27"/>
                    </a:cubicBezTo>
                    <a:cubicBezTo>
                      <a:pt x="39" y="28"/>
                      <a:pt x="37" y="29"/>
                      <a:pt x="34" y="30"/>
                    </a:cubicBezTo>
                    <a:cubicBezTo>
                      <a:pt x="35" y="31"/>
                      <a:pt x="36" y="32"/>
                      <a:pt x="37" y="33"/>
                    </a:cubicBezTo>
                    <a:cubicBezTo>
                      <a:pt x="40" y="37"/>
                      <a:pt x="43" y="40"/>
                      <a:pt x="44" y="44"/>
                    </a:cubicBezTo>
                    <a:cubicBezTo>
                      <a:pt x="48" y="55"/>
                      <a:pt x="42" y="66"/>
                      <a:pt x="30" y="69"/>
                    </a:cubicBezTo>
                    <a:cubicBezTo>
                      <a:pt x="23" y="70"/>
                      <a:pt x="16" y="69"/>
                      <a:pt x="9" y="65"/>
                    </a:cubicBezTo>
                    <a:cubicBezTo>
                      <a:pt x="3" y="62"/>
                      <a:pt x="0" y="57"/>
                      <a:pt x="1" y="51"/>
                    </a:cubicBezTo>
                    <a:cubicBezTo>
                      <a:pt x="1" y="44"/>
                      <a:pt x="5" y="40"/>
                      <a:pt x="11" y="38"/>
                    </a:cubicBezTo>
                    <a:cubicBezTo>
                      <a:pt x="13" y="37"/>
                      <a:pt x="15" y="36"/>
                      <a:pt x="17" y="35"/>
                    </a:cubicBezTo>
                    <a:close/>
                    <a:moveTo>
                      <a:pt x="20" y="38"/>
                    </a:moveTo>
                    <a:cubicBezTo>
                      <a:pt x="13" y="44"/>
                      <a:pt x="10" y="54"/>
                      <a:pt x="14" y="61"/>
                    </a:cubicBezTo>
                    <a:cubicBezTo>
                      <a:pt x="15" y="65"/>
                      <a:pt x="18" y="67"/>
                      <a:pt x="22" y="67"/>
                    </a:cubicBezTo>
                    <a:cubicBezTo>
                      <a:pt x="26" y="67"/>
                      <a:pt x="28" y="64"/>
                      <a:pt x="30" y="61"/>
                    </a:cubicBezTo>
                    <a:cubicBezTo>
                      <a:pt x="33" y="53"/>
                      <a:pt x="29" y="44"/>
                      <a:pt x="20" y="38"/>
                    </a:cubicBezTo>
                    <a:close/>
                    <a:moveTo>
                      <a:pt x="31" y="27"/>
                    </a:moveTo>
                    <a:cubicBezTo>
                      <a:pt x="37" y="23"/>
                      <a:pt x="39" y="14"/>
                      <a:pt x="36" y="8"/>
                    </a:cubicBezTo>
                    <a:cubicBezTo>
                      <a:pt x="35" y="4"/>
                      <a:pt x="32" y="3"/>
                      <a:pt x="28" y="3"/>
                    </a:cubicBezTo>
                    <a:cubicBezTo>
                      <a:pt x="25" y="3"/>
                      <a:pt x="23" y="5"/>
                      <a:pt x="21" y="8"/>
                    </a:cubicBezTo>
                    <a:cubicBezTo>
                      <a:pt x="20" y="11"/>
                      <a:pt x="20" y="15"/>
                      <a:pt x="22" y="18"/>
                    </a:cubicBezTo>
                    <a:cubicBezTo>
                      <a:pt x="24" y="22"/>
                      <a:pt x="27" y="25"/>
                      <a:pt x="31"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6" name="Freeform 48"/>
              <p:cNvSpPr>
                <a:spLocks noEditPoints="1"/>
              </p:cNvSpPr>
              <p:nvPr/>
            </p:nvSpPr>
            <p:spPr bwMode="auto">
              <a:xfrm>
                <a:off x="2569829" y="24342214"/>
                <a:ext cx="511219" cy="440435"/>
              </a:xfrm>
              <a:custGeom>
                <a:avLst/>
                <a:gdLst>
                  <a:gd name="T0" fmla="*/ 16 w 74"/>
                  <a:gd name="T1" fmla="*/ 63 h 63"/>
                  <a:gd name="T2" fmla="*/ 14 w 74"/>
                  <a:gd name="T3" fmla="*/ 60 h 63"/>
                  <a:gd name="T4" fmla="*/ 3 w 74"/>
                  <a:gd name="T5" fmla="*/ 34 h 63"/>
                  <a:gd name="T6" fmla="*/ 0 w 74"/>
                  <a:gd name="T7" fmla="*/ 18 h 63"/>
                  <a:gd name="T8" fmla="*/ 8 w 74"/>
                  <a:gd name="T9" fmla="*/ 3 h 63"/>
                  <a:gd name="T10" fmla="*/ 25 w 74"/>
                  <a:gd name="T11" fmla="*/ 4 h 63"/>
                  <a:gd name="T12" fmla="*/ 33 w 74"/>
                  <a:gd name="T13" fmla="*/ 13 h 63"/>
                  <a:gd name="T14" fmla="*/ 38 w 74"/>
                  <a:gd name="T15" fmla="*/ 26 h 63"/>
                  <a:gd name="T16" fmla="*/ 42 w 74"/>
                  <a:gd name="T17" fmla="*/ 25 h 63"/>
                  <a:gd name="T18" fmla="*/ 55 w 74"/>
                  <a:gd name="T19" fmla="*/ 19 h 63"/>
                  <a:gd name="T20" fmla="*/ 61 w 74"/>
                  <a:gd name="T21" fmla="*/ 9 h 63"/>
                  <a:gd name="T22" fmla="*/ 61 w 74"/>
                  <a:gd name="T23" fmla="*/ 6 h 63"/>
                  <a:gd name="T24" fmla="*/ 66 w 74"/>
                  <a:gd name="T25" fmla="*/ 16 h 63"/>
                  <a:gd name="T26" fmla="*/ 70 w 74"/>
                  <a:gd name="T27" fmla="*/ 27 h 63"/>
                  <a:gd name="T28" fmla="*/ 73 w 74"/>
                  <a:gd name="T29" fmla="*/ 38 h 63"/>
                  <a:gd name="T30" fmla="*/ 70 w 74"/>
                  <a:gd name="T31" fmla="*/ 34 h 63"/>
                  <a:gd name="T32" fmla="*/ 64 w 74"/>
                  <a:gd name="T33" fmla="*/ 32 h 63"/>
                  <a:gd name="T34" fmla="*/ 58 w 74"/>
                  <a:gd name="T35" fmla="*/ 35 h 63"/>
                  <a:gd name="T36" fmla="*/ 22 w 74"/>
                  <a:gd name="T37" fmla="*/ 50 h 63"/>
                  <a:gd name="T38" fmla="*/ 16 w 74"/>
                  <a:gd name="T39" fmla="*/ 61 h 63"/>
                  <a:gd name="T40" fmla="*/ 16 w 74"/>
                  <a:gd name="T41" fmla="*/ 63 h 63"/>
                  <a:gd name="T42" fmla="*/ 36 w 74"/>
                  <a:gd name="T43" fmla="*/ 27 h 63"/>
                  <a:gd name="T44" fmla="*/ 32 w 74"/>
                  <a:gd name="T45" fmla="*/ 20 h 63"/>
                  <a:gd name="T46" fmla="*/ 21 w 74"/>
                  <a:gd name="T47" fmla="*/ 16 h 63"/>
                  <a:gd name="T48" fmla="*/ 10 w 74"/>
                  <a:gd name="T49" fmla="*/ 21 h 63"/>
                  <a:gd name="T50" fmla="*/ 7 w 74"/>
                  <a:gd name="T51" fmla="*/ 35 h 63"/>
                  <a:gd name="T52" fmla="*/ 13 w 74"/>
                  <a:gd name="T53" fmla="*/ 38 h 63"/>
                  <a:gd name="T54" fmla="*/ 36 w 74"/>
                  <a:gd name="T5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63">
                    <a:moveTo>
                      <a:pt x="16" y="63"/>
                    </a:moveTo>
                    <a:cubicBezTo>
                      <a:pt x="15" y="62"/>
                      <a:pt x="14" y="61"/>
                      <a:pt x="14" y="60"/>
                    </a:cubicBezTo>
                    <a:cubicBezTo>
                      <a:pt x="10" y="51"/>
                      <a:pt x="7" y="42"/>
                      <a:pt x="3" y="34"/>
                    </a:cubicBezTo>
                    <a:cubicBezTo>
                      <a:pt x="1" y="29"/>
                      <a:pt x="0" y="23"/>
                      <a:pt x="0" y="18"/>
                    </a:cubicBezTo>
                    <a:cubicBezTo>
                      <a:pt x="0" y="11"/>
                      <a:pt x="2" y="6"/>
                      <a:pt x="8" y="3"/>
                    </a:cubicBezTo>
                    <a:cubicBezTo>
                      <a:pt x="14" y="0"/>
                      <a:pt x="19" y="1"/>
                      <a:pt x="25" y="4"/>
                    </a:cubicBezTo>
                    <a:cubicBezTo>
                      <a:pt x="28" y="6"/>
                      <a:pt x="31" y="10"/>
                      <a:pt x="33" y="13"/>
                    </a:cubicBezTo>
                    <a:cubicBezTo>
                      <a:pt x="35" y="17"/>
                      <a:pt x="36" y="22"/>
                      <a:pt x="38" y="26"/>
                    </a:cubicBezTo>
                    <a:cubicBezTo>
                      <a:pt x="40" y="25"/>
                      <a:pt x="41" y="25"/>
                      <a:pt x="42" y="25"/>
                    </a:cubicBezTo>
                    <a:cubicBezTo>
                      <a:pt x="46" y="23"/>
                      <a:pt x="51" y="21"/>
                      <a:pt x="55" y="19"/>
                    </a:cubicBezTo>
                    <a:cubicBezTo>
                      <a:pt x="61" y="16"/>
                      <a:pt x="62" y="15"/>
                      <a:pt x="61" y="9"/>
                    </a:cubicBezTo>
                    <a:cubicBezTo>
                      <a:pt x="61" y="8"/>
                      <a:pt x="61" y="7"/>
                      <a:pt x="61" y="6"/>
                    </a:cubicBezTo>
                    <a:cubicBezTo>
                      <a:pt x="64" y="9"/>
                      <a:pt x="64" y="13"/>
                      <a:pt x="66" y="16"/>
                    </a:cubicBezTo>
                    <a:cubicBezTo>
                      <a:pt x="67" y="20"/>
                      <a:pt x="69" y="23"/>
                      <a:pt x="70" y="27"/>
                    </a:cubicBezTo>
                    <a:cubicBezTo>
                      <a:pt x="71" y="30"/>
                      <a:pt x="74" y="33"/>
                      <a:pt x="73" y="38"/>
                    </a:cubicBezTo>
                    <a:cubicBezTo>
                      <a:pt x="72" y="36"/>
                      <a:pt x="71" y="35"/>
                      <a:pt x="70" y="34"/>
                    </a:cubicBezTo>
                    <a:cubicBezTo>
                      <a:pt x="68" y="32"/>
                      <a:pt x="66" y="31"/>
                      <a:pt x="64" y="32"/>
                    </a:cubicBezTo>
                    <a:cubicBezTo>
                      <a:pt x="62" y="33"/>
                      <a:pt x="60" y="34"/>
                      <a:pt x="58" y="35"/>
                    </a:cubicBezTo>
                    <a:cubicBezTo>
                      <a:pt x="46" y="40"/>
                      <a:pt x="34" y="45"/>
                      <a:pt x="22" y="50"/>
                    </a:cubicBezTo>
                    <a:cubicBezTo>
                      <a:pt x="16" y="53"/>
                      <a:pt x="16" y="54"/>
                      <a:pt x="16" y="61"/>
                    </a:cubicBezTo>
                    <a:cubicBezTo>
                      <a:pt x="16" y="62"/>
                      <a:pt x="16" y="62"/>
                      <a:pt x="16" y="63"/>
                    </a:cubicBezTo>
                    <a:close/>
                    <a:moveTo>
                      <a:pt x="36" y="27"/>
                    </a:moveTo>
                    <a:cubicBezTo>
                      <a:pt x="34" y="25"/>
                      <a:pt x="34" y="22"/>
                      <a:pt x="32" y="20"/>
                    </a:cubicBezTo>
                    <a:cubicBezTo>
                      <a:pt x="29" y="16"/>
                      <a:pt x="25" y="14"/>
                      <a:pt x="21" y="16"/>
                    </a:cubicBezTo>
                    <a:cubicBezTo>
                      <a:pt x="17" y="17"/>
                      <a:pt x="13" y="19"/>
                      <a:pt x="10" y="21"/>
                    </a:cubicBezTo>
                    <a:cubicBezTo>
                      <a:pt x="5" y="24"/>
                      <a:pt x="4" y="30"/>
                      <a:pt x="7" y="35"/>
                    </a:cubicBezTo>
                    <a:cubicBezTo>
                      <a:pt x="9" y="38"/>
                      <a:pt x="10" y="39"/>
                      <a:pt x="13" y="38"/>
                    </a:cubicBezTo>
                    <a:cubicBezTo>
                      <a:pt x="20" y="34"/>
                      <a:pt x="28" y="31"/>
                      <a:pt x="36" y="2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7" name="Freeform 49"/>
              <p:cNvSpPr/>
              <p:nvPr/>
            </p:nvSpPr>
            <p:spPr bwMode="auto">
              <a:xfrm>
                <a:off x="2868695" y="21353548"/>
                <a:ext cx="605598" cy="660652"/>
              </a:xfrm>
              <a:custGeom>
                <a:avLst/>
                <a:gdLst>
                  <a:gd name="T0" fmla="*/ 0 w 87"/>
                  <a:gd name="T1" fmla="*/ 51 h 95"/>
                  <a:gd name="T2" fmla="*/ 6 w 87"/>
                  <a:gd name="T3" fmla="*/ 43 h 95"/>
                  <a:gd name="T4" fmla="*/ 22 w 87"/>
                  <a:gd name="T5" fmla="*/ 36 h 95"/>
                  <a:gd name="T6" fmla="*/ 59 w 87"/>
                  <a:gd name="T7" fmla="*/ 36 h 95"/>
                  <a:gd name="T8" fmla="*/ 64 w 87"/>
                  <a:gd name="T9" fmla="*/ 36 h 95"/>
                  <a:gd name="T10" fmla="*/ 62 w 87"/>
                  <a:gd name="T11" fmla="*/ 33 h 95"/>
                  <a:gd name="T12" fmla="*/ 44 w 87"/>
                  <a:gd name="T13" fmla="*/ 18 h 95"/>
                  <a:gd name="T14" fmla="*/ 30 w 87"/>
                  <a:gd name="T15" fmla="*/ 16 h 95"/>
                  <a:gd name="T16" fmla="*/ 29 w 87"/>
                  <a:gd name="T17" fmla="*/ 16 h 95"/>
                  <a:gd name="T18" fmla="*/ 42 w 87"/>
                  <a:gd name="T19" fmla="*/ 0 h 95"/>
                  <a:gd name="T20" fmla="*/ 42 w 87"/>
                  <a:gd name="T21" fmla="*/ 3 h 95"/>
                  <a:gd name="T22" fmla="*/ 44 w 87"/>
                  <a:gd name="T23" fmla="*/ 13 h 95"/>
                  <a:gd name="T24" fmla="*/ 74 w 87"/>
                  <a:gd name="T25" fmla="*/ 38 h 95"/>
                  <a:gd name="T26" fmla="*/ 87 w 87"/>
                  <a:gd name="T27" fmla="*/ 50 h 95"/>
                  <a:gd name="T28" fmla="*/ 83 w 87"/>
                  <a:gd name="T29" fmla="*/ 52 h 95"/>
                  <a:gd name="T30" fmla="*/ 77 w 87"/>
                  <a:gd name="T31" fmla="*/ 52 h 95"/>
                  <a:gd name="T32" fmla="*/ 25 w 87"/>
                  <a:gd name="T33" fmla="*/ 51 h 95"/>
                  <a:gd name="T34" fmla="*/ 19 w 87"/>
                  <a:gd name="T35" fmla="*/ 51 h 95"/>
                  <a:gd name="T36" fmla="*/ 22 w 87"/>
                  <a:gd name="T37" fmla="*/ 55 h 95"/>
                  <a:gd name="T38" fmla="*/ 47 w 87"/>
                  <a:gd name="T39" fmla="*/ 77 h 95"/>
                  <a:gd name="T40" fmla="*/ 61 w 87"/>
                  <a:gd name="T41" fmla="*/ 78 h 95"/>
                  <a:gd name="T42" fmla="*/ 61 w 87"/>
                  <a:gd name="T43" fmla="*/ 77 h 95"/>
                  <a:gd name="T44" fmla="*/ 48 w 87"/>
                  <a:gd name="T45" fmla="*/ 95 h 95"/>
                  <a:gd name="T46" fmla="*/ 49 w 87"/>
                  <a:gd name="T47" fmla="*/ 91 h 95"/>
                  <a:gd name="T48" fmla="*/ 47 w 87"/>
                  <a:gd name="T49" fmla="*/ 82 h 95"/>
                  <a:gd name="T50" fmla="*/ 30 w 87"/>
                  <a:gd name="T51" fmla="*/ 67 h 95"/>
                  <a:gd name="T52" fmla="*/ 15 w 87"/>
                  <a:gd name="T53" fmla="*/ 54 h 95"/>
                  <a:gd name="T54" fmla="*/ 7 w 87"/>
                  <a:gd name="T55" fmla="*/ 51 h 95"/>
                  <a:gd name="T56" fmla="*/ 1 w 87"/>
                  <a:gd name="T57" fmla="*/ 52 h 95"/>
                  <a:gd name="T58" fmla="*/ 0 w 87"/>
                  <a:gd name="T59" fmla="*/ 5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 h="95">
                    <a:moveTo>
                      <a:pt x="0" y="51"/>
                    </a:moveTo>
                    <a:cubicBezTo>
                      <a:pt x="2" y="49"/>
                      <a:pt x="5" y="46"/>
                      <a:pt x="6" y="43"/>
                    </a:cubicBezTo>
                    <a:cubicBezTo>
                      <a:pt x="10" y="37"/>
                      <a:pt x="15" y="35"/>
                      <a:pt x="22" y="36"/>
                    </a:cubicBezTo>
                    <a:cubicBezTo>
                      <a:pt x="34" y="36"/>
                      <a:pt x="47" y="36"/>
                      <a:pt x="59" y="36"/>
                    </a:cubicBezTo>
                    <a:cubicBezTo>
                      <a:pt x="61" y="36"/>
                      <a:pt x="62" y="36"/>
                      <a:pt x="64" y="36"/>
                    </a:cubicBezTo>
                    <a:cubicBezTo>
                      <a:pt x="63" y="35"/>
                      <a:pt x="63" y="34"/>
                      <a:pt x="62" y="33"/>
                    </a:cubicBezTo>
                    <a:cubicBezTo>
                      <a:pt x="56" y="28"/>
                      <a:pt x="50" y="23"/>
                      <a:pt x="44" y="18"/>
                    </a:cubicBezTo>
                    <a:cubicBezTo>
                      <a:pt x="38" y="12"/>
                      <a:pt x="37" y="12"/>
                      <a:pt x="30" y="16"/>
                    </a:cubicBezTo>
                    <a:cubicBezTo>
                      <a:pt x="30" y="17"/>
                      <a:pt x="30" y="16"/>
                      <a:pt x="29" y="16"/>
                    </a:cubicBezTo>
                    <a:cubicBezTo>
                      <a:pt x="30" y="13"/>
                      <a:pt x="38" y="3"/>
                      <a:pt x="42" y="0"/>
                    </a:cubicBezTo>
                    <a:cubicBezTo>
                      <a:pt x="42" y="2"/>
                      <a:pt x="42" y="2"/>
                      <a:pt x="42" y="3"/>
                    </a:cubicBezTo>
                    <a:cubicBezTo>
                      <a:pt x="40" y="7"/>
                      <a:pt x="41" y="10"/>
                      <a:pt x="44" y="13"/>
                    </a:cubicBezTo>
                    <a:cubicBezTo>
                      <a:pt x="54" y="21"/>
                      <a:pt x="64" y="30"/>
                      <a:pt x="74" y="38"/>
                    </a:cubicBezTo>
                    <a:cubicBezTo>
                      <a:pt x="78" y="42"/>
                      <a:pt x="82" y="46"/>
                      <a:pt x="87" y="50"/>
                    </a:cubicBezTo>
                    <a:cubicBezTo>
                      <a:pt x="85" y="51"/>
                      <a:pt x="84" y="52"/>
                      <a:pt x="83" y="52"/>
                    </a:cubicBezTo>
                    <a:cubicBezTo>
                      <a:pt x="81" y="52"/>
                      <a:pt x="79" y="52"/>
                      <a:pt x="77" y="52"/>
                    </a:cubicBezTo>
                    <a:cubicBezTo>
                      <a:pt x="60" y="52"/>
                      <a:pt x="42" y="52"/>
                      <a:pt x="25" y="51"/>
                    </a:cubicBezTo>
                    <a:cubicBezTo>
                      <a:pt x="23" y="51"/>
                      <a:pt x="22" y="51"/>
                      <a:pt x="19" y="51"/>
                    </a:cubicBezTo>
                    <a:cubicBezTo>
                      <a:pt x="20" y="53"/>
                      <a:pt x="21" y="54"/>
                      <a:pt x="22" y="55"/>
                    </a:cubicBezTo>
                    <a:cubicBezTo>
                      <a:pt x="30" y="62"/>
                      <a:pt x="39" y="69"/>
                      <a:pt x="47" y="77"/>
                    </a:cubicBezTo>
                    <a:cubicBezTo>
                      <a:pt x="51" y="81"/>
                      <a:pt x="55" y="83"/>
                      <a:pt x="61" y="78"/>
                    </a:cubicBezTo>
                    <a:cubicBezTo>
                      <a:pt x="61" y="77"/>
                      <a:pt x="61" y="77"/>
                      <a:pt x="61" y="77"/>
                    </a:cubicBezTo>
                    <a:cubicBezTo>
                      <a:pt x="61" y="80"/>
                      <a:pt x="52" y="92"/>
                      <a:pt x="48" y="95"/>
                    </a:cubicBezTo>
                    <a:cubicBezTo>
                      <a:pt x="48" y="93"/>
                      <a:pt x="48" y="92"/>
                      <a:pt x="49" y="91"/>
                    </a:cubicBezTo>
                    <a:cubicBezTo>
                      <a:pt x="51" y="87"/>
                      <a:pt x="50" y="85"/>
                      <a:pt x="47" y="82"/>
                    </a:cubicBezTo>
                    <a:cubicBezTo>
                      <a:pt x="41" y="77"/>
                      <a:pt x="35" y="72"/>
                      <a:pt x="30" y="67"/>
                    </a:cubicBezTo>
                    <a:cubicBezTo>
                      <a:pt x="25" y="62"/>
                      <a:pt x="20" y="58"/>
                      <a:pt x="15" y="54"/>
                    </a:cubicBezTo>
                    <a:cubicBezTo>
                      <a:pt x="12" y="51"/>
                      <a:pt x="10" y="51"/>
                      <a:pt x="7" y="51"/>
                    </a:cubicBezTo>
                    <a:cubicBezTo>
                      <a:pt x="5" y="52"/>
                      <a:pt x="3" y="52"/>
                      <a:pt x="1" y="52"/>
                    </a:cubicBezTo>
                    <a:cubicBezTo>
                      <a:pt x="0" y="52"/>
                      <a:pt x="0" y="52"/>
                      <a:pt x="0"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8" name="Freeform 50"/>
              <p:cNvSpPr>
                <a:spLocks noEditPoints="1"/>
              </p:cNvSpPr>
              <p:nvPr/>
            </p:nvSpPr>
            <p:spPr bwMode="auto">
              <a:xfrm>
                <a:off x="6423633" y="25797222"/>
                <a:ext cx="424705" cy="487624"/>
              </a:xfrm>
              <a:custGeom>
                <a:avLst/>
                <a:gdLst>
                  <a:gd name="T0" fmla="*/ 36 w 61"/>
                  <a:gd name="T1" fmla="*/ 26 h 70"/>
                  <a:gd name="T2" fmla="*/ 46 w 61"/>
                  <a:gd name="T3" fmla="*/ 29 h 70"/>
                  <a:gd name="T4" fmla="*/ 60 w 61"/>
                  <a:gd name="T5" fmla="*/ 45 h 70"/>
                  <a:gd name="T6" fmla="*/ 55 w 61"/>
                  <a:gd name="T7" fmla="*/ 59 h 70"/>
                  <a:gd name="T8" fmla="*/ 34 w 61"/>
                  <a:gd name="T9" fmla="*/ 69 h 70"/>
                  <a:gd name="T10" fmla="*/ 21 w 61"/>
                  <a:gd name="T11" fmla="*/ 62 h 70"/>
                  <a:gd name="T12" fmla="*/ 21 w 61"/>
                  <a:gd name="T13" fmla="*/ 46 h 70"/>
                  <a:gd name="T14" fmla="*/ 26 w 61"/>
                  <a:gd name="T15" fmla="*/ 39 h 70"/>
                  <a:gd name="T16" fmla="*/ 17 w 61"/>
                  <a:gd name="T17" fmla="*/ 37 h 70"/>
                  <a:gd name="T18" fmla="*/ 11 w 61"/>
                  <a:gd name="T19" fmla="*/ 8 h 70"/>
                  <a:gd name="T20" fmla="*/ 28 w 61"/>
                  <a:gd name="T21" fmla="*/ 0 h 70"/>
                  <a:gd name="T22" fmla="*/ 42 w 61"/>
                  <a:gd name="T23" fmla="*/ 7 h 70"/>
                  <a:gd name="T24" fmla="*/ 40 w 61"/>
                  <a:gd name="T25" fmla="*/ 21 h 70"/>
                  <a:gd name="T26" fmla="*/ 36 w 61"/>
                  <a:gd name="T27" fmla="*/ 26 h 70"/>
                  <a:gd name="T28" fmla="*/ 29 w 61"/>
                  <a:gd name="T29" fmla="*/ 40 h 70"/>
                  <a:gd name="T30" fmla="*/ 28 w 61"/>
                  <a:gd name="T31" fmla="*/ 48 h 70"/>
                  <a:gd name="T32" fmla="*/ 37 w 61"/>
                  <a:gd name="T33" fmla="*/ 63 h 70"/>
                  <a:gd name="T34" fmla="*/ 46 w 61"/>
                  <a:gd name="T35" fmla="*/ 64 h 70"/>
                  <a:gd name="T36" fmla="*/ 50 w 61"/>
                  <a:gd name="T37" fmla="*/ 55 h 70"/>
                  <a:gd name="T38" fmla="*/ 41 w 61"/>
                  <a:gd name="T39" fmla="*/ 43 h 70"/>
                  <a:gd name="T40" fmla="*/ 29 w 61"/>
                  <a:gd name="T41" fmla="*/ 40 h 70"/>
                  <a:gd name="T42" fmla="*/ 33 w 61"/>
                  <a:gd name="T43" fmla="*/ 26 h 70"/>
                  <a:gd name="T44" fmla="*/ 28 w 61"/>
                  <a:gd name="T45" fmla="*/ 7 h 70"/>
                  <a:gd name="T46" fmla="*/ 22 w 61"/>
                  <a:gd name="T47" fmla="*/ 5 h 70"/>
                  <a:gd name="T48" fmla="*/ 14 w 61"/>
                  <a:gd name="T49" fmla="*/ 10 h 70"/>
                  <a:gd name="T50" fmla="*/ 16 w 61"/>
                  <a:gd name="T51" fmla="*/ 19 h 70"/>
                  <a:gd name="T52" fmla="*/ 33 w 61"/>
                  <a:gd name="T53"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70">
                    <a:moveTo>
                      <a:pt x="36" y="26"/>
                    </a:moveTo>
                    <a:cubicBezTo>
                      <a:pt x="40" y="27"/>
                      <a:pt x="43" y="28"/>
                      <a:pt x="46" y="29"/>
                    </a:cubicBezTo>
                    <a:cubicBezTo>
                      <a:pt x="54" y="31"/>
                      <a:pt x="59" y="37"/>
                      <a:pt x="60" y="45"/>
                    </a:cubicBezTo>
                    <a:cubicBezTo>
                      <a:pt x="61" y="51"/>
                      <a:pt x="59" y="55"/>
                      <a:pt x="55" y="59"/>
                    </a:cubicBezTo>
                    <a:cubicBezTo>
                      <a:pt x="50" y="65"/>
                      <a:pt x="42" y="69"/>
                      <a:pt x="34" y="69"/>
                    </a:cubicBezTo>
                    <a:cubicBezTo>
                      <a:pt x="28" y="70"/>
                      <a:pt x="24" y="67"/>
                      <a:pt x="21" y="62"/>
                    </a:cubicBezTo>
                    <a:cubicBezTo>
                      <a:pt x="17" y="57"/>
                      <a:pt x="17" y="51"/>
                      <a:pt x="21" y="46"/>
                    </a:cubicBezTo>
                    <a:cubicBezTo>
                      <a:pt x="22" y="44"/>
                      <a:pt x="24" y="42"/>
                      <a:pt x="26" y="39"/>
                    </a:cubicBezTo>
                    <a:cubicBezTo>
                      <a:pt x="23" y="39"/>
                      <a:pt x="20" y="38"/>
                      <a:pt x="17" y="37"/>
                    </a:cubicBezTo>
                    <a:cubicBezTo>
                      <a:pt x="3" y="32"/>
                      <a:pt x="0" y="17"/>
                      <a:pt x="11" y="8"/>
                    </a:cubicBezTo>
                    <a:cubicBezTo>
                      <a:pt x="16" y="4"/>
                      <a:pt x="22" y="1"/>
                      <a:pt x="28" y="0"/>
                    </a:cubicBezTo>
                    <a:cubicBezTo>
                      <a:pt x="34" y="0"/>
                      <a:pt x="39" y="2"/>
                      <a:pt x="42" y="7"/>
                    </a:cubicBezTo>
                    <a:cubicBezTo>
                      <a:pt x="45" y="12"/>
                      <a:pt x="43" y="17"/>
                      <a:pt x="40" y="21"/>
                    </a:cubicBezTo>
                    <a:cubicBezTo>
                      <a:pt x="39" y="23"/>
                      <a:pt x="38" y="24"/>
                      <a:pt x="36" y="26"/>
                    </a:cubicBezTo>
                    <a:close/>
                    <a:moveTo>
                      <a:pt x="29" y="40"/>
                    </a:moveTo>
                    <a:cubicBezTo>
                      <a:pt x="29" y="43"/>
                      <a:pt x="28" y="46"/>
                      <a:pt x="28" y="48"/>
                    </a:cubicBezTo>
                    <a:cubicBezTo>
                      <a:pt x="29" y="54"/>
                      <a:pt x="32" y="59"/>
                      <a:pt x="37" y="63"/>
                    </a:cubicBezTo>
                    <a:cubicBezTo>
                      <a:pt x="40" y="65"/>
                      <a:pt x="43" y="66"/>
                      <a:pt x="46" y="64"/>
                    </a:cubicBezTo>
                    <a:cubicBezTo>
                      <a:pt x="50" y="62"/>
                      <a:pt x="51" y="58"/>
                      <a:pt x="50" y="55"/>
                    </a:cubicBezTo>
                    <a:cubicBezTo>
                      <a:pt x="49" y="49"/>
                      <a:pt x="46" y="45"/>
                      <a:pt x="41" y="43"/>
                    </a:cubicBezTo>
                    <a:cubicBezTo>
                      <a:pt x="37" y="41"/>
                      <a:pt x="34" y="41"/>
                      <a:pt x="29" y="40"/>
                    </a:cubicBezTo>
                    <a:close/>
                    <a:moveTo>
                      <a:pt x="33" y="26"/>
                    </a:moveTo>
                    <a:cubicBezTo>
                      <a:pt x="35" y="18"/>
                      <a:pt x="33" y="12"/>
                      <a:pt x="28" y="7"/>
                    </a:cubicBezTo>
                    <a:cubicBezTo>
                      <a:pt x="26" y="5"/>
                      <a:pt x="24" y="5"/>
                      <a:pt x="22" y="5"/>
                    </a:cubicBezTo>
                    <a:cubicBezTo>
                      <a:pt x="18" y="5"/>
                      <a:pt x="16" y="7"/>
                      <a:pt x="14" y="10"/>
                    </a:cubicBezTo>
                    <a:cubicBezTo>
                      <a:pt x="13" y="13"/>
                      <a:pt x="14" y="16"/>
                      <a:pt x="16" y="19"/>
                    </a:cubicBezTo>
                    <a:cubicBezTo>
                      <a:pt x="21" y="24"/>
                      <a:pt x="26" y="25"/>
                      <a:pt x="33" y="26"/>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09" name="Freeform 51"/>
              <p:cNvSpPr/>
              <p:nvPr/>
            </p:nvSpPr>
            <p:spPr bwMode="auto">
              <a:xfrm>
                <a:off x="3442833" y="20803004"/>
                <a:ext cx="574138" cy="558409"/>
              </a:xfrm>
              <a:custGeom>
                <a:avLst/>
                <a:gdLst>
                  <a:gd name="T0" fmla="*/ 44 w 82"/>
                  <a:gd name="T1" fmla="*/ 0 h 80"/>
                  <a:gd name="T2" fmla="*/ 57 w 82"/>
                  <a:gd name="T3" fmla="*/ 19 h 80"/>
                  <a:gd name="T4" fmla="*/ 53 w 82"/>
                  <a:gd name="T5" fmla="*/ 18 h 80"/>
                  <a:gd name="T6" fmla="*/ 38 w 82"/>
                  <a:gd name="T7" fmla="*/ 14 h 80"/>
                  <a:gd name="T8" fmla="*/ 21 w 82"/>
                  <a:gd name="T9" fmla="*/ 35 h 80"/>
                  <a:gd name="T10" fmla="*/ 44 w 82"/>
                  <a:gd name="T11" fmla="*/ 68 h 80"/>
                  <a:gd name="T12" fmla="*/ 67 w 82"/>
                  <a:gd name="T13" fmla="*/ 66 h 80"/>
                  <a:gd name="T14" fmla="*/ 68 w 82"/>
                  <a:gd name="T15" fmla="*/ 56 h 80"/>
                  <a:gd name="T16" fmla="*/ 62 w 82"/>
                  <a:gd name="T17" fmla="*/ 48 h 80"/>
                  <a:gd name="T18" fmla="*/ 53 w 82"/>
                  <a:gd name="T19" fmla="*/ 46 h 80"/>
                  <a:gd name="T20" fmla="*/ 50 w 82"/>
                  <a:gd name="T21" fmla="*/ 47 h 80"/>
                  <a:gd name="T22" fmla="*/ 58 w 82"/>
                  <a:gd name="T23" fmla="*/ 40 h 80"/>
                  <a:gd name="T24" fmla="*/ 67 w 82"/>
                  <a:gd name="T25" fmla="*/ 33 h 80"/>
                  <a:gd name="T26" fmla="*/ 75 w 82"/>
                  <a:gd name="T27" fmla="*/ 27 h 80"/>
                  <a:gd name="T28" fmla="*/ 76 w 82"/>
                  <a:gd name="T29" fmla="*/ 28 h 80"/>
                  <a:gd name="T30" fmla="*/ 75 w 82"/>
                  <a:gd name="T31" fmla="*/ 29 h 80"/>
                  <a:gd name="T32" fmla="*/ 75 w 82"/>
                  <a:gd name="T33" fmla="*/ 40 h 80"/>
                  <a:gd name="T34" fmla="*/ 82 w 82"/>
                  <a:gd name="T35" fmla="*/ 50 h 80"/>
                  <a:gd name="T36" fmla="*/ 82 w 82"/>
                  <a:gd name="T37" fmla="*/ 52 h 80"/>
                  <a:gd name="T38" fmla="*/ 49 w 82"/>
                  <a:gd name="T39" fmla="*/ 78 h 80"/>
                  <a:gd name="T40" fmla="*/ 31 w 82"/>
                  <a:gd name="T41" fmla="*/ 76 h 80"/>
                  <a:gd name="T42" fmla="*/ 24 w 82"/>
                  <a:gd name="T43" fmla="*/ 15 h 80"/>
                  <a:gd name="T44" fmla="*/ 36 w 82"/>
                  <a:gd name="T45" fmla="*/ 10 h 80"/>
                  <a:gd name="T46" fmla="*/ 39 w 82"/>
                  <a:gd name="T47" fmla="*/ 9 h 80"/>
                  <a:gd name="T48" fmla="*/ 44 w 82"/>
                  <a:gd name="T49" fmla="*/ 2 h 80"/>
                  <a:gd name="T50" fmla="*/ 44 w 82"/>
                  <a:gd name="T51" fmla="*/ 1 h 80"/>
                  <a:gd name="T52" fmla="*/ 44 w 82"/>
                  <a:gd name="T5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0">
                    <a:moveTo>
                      <a:pt x="44" y="0"/>
                    </a:moveTo>
                    <a:cubicBezTo>
                      <a:pt x="47" y="2"/>
                      <a:pt x="56" y="14"/>
                      <a:pt x="57" y="19"/>
                    </a:cubicBezTo>
                    <a:cubicBezTo>
                      <a:pt x="56" y="20"/>
                      <a:pt x="55" y="18"/>
                      <a:pt x="53" y="18"/>
                    </a:cubicBezTo>
                    <a:cubicBezTo>
                      <a:pt x="48" y="15"/>
                      <a:pt x="43" y="14"/>
                      <a:pt x="38" y="14"/>
                    </a:cubicBezTo>
                    <a:cubicBezTo>
                      <a:pt x="26" y="14"/>
                      <a:pt x="18" y="23"/>
                      <a:pt x="21" y="35"/>
                    </a:cubicBezTo>
                    <a:cubicBezTo>
                      <a:pt x="25" y="48"/>
                      <a:pt x="33" y="60"/>
                      <a:pt x="44" y="68"/>
                    </a:cubicBezTo>
                    <a:cubicBezTo>
                      <a:pt x="52" y="74"/>
                      <a:pt x="60" y="73"/>
                      <a:pt x="67" y="66"/>
                    </a:cubicBezTo>
                    <a:cubicBezTo>
                      <a:pt x="70" y="63"/>
                      <a:pt x="71" y="60"/>
                      <a:pt x="68" y="56"/>
                    </a:cubicBezTo>
                    <a:cubicBezTo>
                      <a:pt x="66" y="54"/>
                      <a:pt x="64" y="51"/>
                      <a:pt x="62" y="48"/>
                    </a:cubicBezTo>
                    <a:cubicBezTo>
                      <a:pt x="59" y="44"/>
                      <a:pt x="58" y="44"/>
                      <a:pt x="53" y="46"/>
                    </a:cubicBezTo>
                    <a:cubicBezTo>
                      <a:pt x="52" y="47"/>
                      <a:pt x="51" y="47"/>
                      <a:pt x="50" y="47"/>
                    </a:cubicBezTo>
                    <a:cubicBezTo>
                      <a:pt x="52" y="44"/>
                      <a:pt x="55" y="42"/>
                      <a:pt x="58" y="40"/>
                    </a:cubicBezTo>
                    <a:cubicBezTo>
                      <a:pt x="61" y="38"/>
                      <a:pt x="64" y="35"/>
                      <a:pt x="67" y="33"/>
                    </a:cubicBezTo>
                    <a:cubicBezTo>
                      <a:pt x="70" y="31"/>
                      <a:pt x="72" y="29"/>
                      <a:pt x="75" y="27"/>
                    </a:cubicBezTo>
                    <a:cubicBezTo>
                      <a:pt x="76" y="27"/>
                      <a:pt x="76" y="27"/>
                      <a:pt x="76" y="28"/>
                    </a:cubicBezTo>
                    <a:cubicBezTo>
                      <a:pt x="76" y="28"/>
                      <a:pt x="75" y="29"/>
                      <a:pt x="75" y="29"/>
                    </a:cubicBezTo>
                    <a:cubicBezTo>
                      <a:pt x="72" y="34"/>
                      <a:pt x="71" y="36"/>
                      <a:pt x="75" y="40"/>
                    </a:cubicBezTo>
                    <a:cubicBezTo>
                      <a:pt x="77" y="44"/>
                      <a:pt x="80" y="47"/>
                      <a:pt x="82" y="50"/>
                    </a:cubicBezTo>
                    <a:cubicBezTo>
                      <a:pt x="82" y="51"/>
                      <a:pt x="82" y="51"/>
                      <a:pt x="82" y="52"/>
                    </a:cubicBezTo>
                    <a:cubicBezTo>
                      <a:pt x="74" y="64"/>
                      <a:pt x="64" y="74"/>
                      <a:pt x="49" y="78"/>
                    </a:cubicBezTo>
                    <a:cubicBezTo>
                      <a:pt x="43" y="80"/>
                      <a:pt x="37" y="79"/>
                      <a:pt x="31" y="76"/>
                    </a:cubicBezTo>
                    <a:cubicBezTo>
                      <a:pt x="11" y="66"/>
                      <a:pt x="0" y="35"/>
                      <a:pt x="24" y="15"/>
                    </a:cubicBezTo>
                    <a:cubicBezTo>
                      <a:pt x="27" y="13"/>
                      <a:pt x="32" y="12"/>
                      <a:pt x="36" y="10"/>
                    </a:cubicBezTo>
                    <a:cubicBezTo>
                      <a:pt x="37" y="9"/>
                      <a:pt x="38" y="9"/>
                      <a:pt x="39" y="9"/>
                    </a:cubicBezTo>
                    <a:cubicBezTo>
                      <a:pt x="44" y="7"/>
                      <a:pt x="44" y="7"/>
                      <a:pt x="44" y="2"/>
                    </a:cubicBezTo>
                    <a:cubicBezTo>
                      <a:pt x="44" y="2"/>
                      <a:pt x="44" y="2"/>
                      <a:pt x="44" y="1"/>
                    </a:cubicBezTo>
                    <a:cubicBezTo>
                      <a:pt x="44" y="1"/>
                      <a:pt x="44" y="1"/>
                      <a:pt x="44" y="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0" name="Freeform 52"/>
              <p:cNvSpPr/>
              <p:nvPr/>
            </p:nvSpPr>
            <p:spPr bwMode="auto">
              <a:xfrm>
                <a:off x="5141653" y="20291785"/>
                <a:ext cx="456165" cy="495489"/>
              </a:xfrm>
              <a:custGeom>
                <a:avLst/>
                <a:gdLst>
                  <a:gd name="T0" fmla="*/ 58 w 65"/>
                  <a:gd name="T1" fmla="*/ 69 h 70"/>
                  <a:gd name="T2" fmla="*/ 53 w 65"/>
                  <a:gd name="T3" fmla="*/ 66 h 70"/>
                  <a:gd name="T4" fmla="*/ 25 w 65"/>
                  <a:gd name="T5" fmla="*/ 31 h 70"/>
                  <a:gd name="T6" fmla="*/ 13 w 65"/>
                  <a:gd name="T7" fmla="*/ 17 h 70"/>
                  <a:gd name="T8" fmla="*/ 12 w 65"/>
                  <a:gd name="T9" fmla="*/ 21 h 70"/>
                  <a:gd name="T10" fmla="*/ 12 w 65"/>
                  <a:gd name="T11" fmla="*/ 56 h 70"/>
                  <a:gd name="T12" fmla="*/ 20 w 65"/>
                  <a:gd name="T13" fmla="*/ 66 h 70"/>
                  <a:gd name="T14" fmla="*/ 21 w 65"/>
                  <a:gd name="T15" fmla="*/ 68 h 70"/>
                  <a:gd name="T16" fmla="*/ 0 w 65"/>
                  <a:gd name="T17" fmla="*/ 68 h 70"/>
                  <a:gd name="T18" fmla="*/ 3 w 65"/>
                  <a:gd name="T19" fmla="*/ 66 h 70"/>
                  <a:gd name="T20" fmla="*/ 9 w 65"/>
                  <a:gd name="T21" fmla="*/ 58 h 70"/>
                  <a:gd name="T22" fmla="*/ 9 w 65"/>
                  <a:gd name="T23" fmla="*/ 14 h 70"/>
                  <a:gd name="T24" fmla="*/ 6 w 65"/>
                  <a:gd name="T25" fmla="*/ 8 h 70"/>
                  <a:gd name="T26" fmla="*/ 0 w 65"/>
                  <a:gd name="T27" fmla="*/ 2 h 70"/>
                  <a:gd name="T28" fmla="*/ 10 w 65"/>
                  <a:gd name="T29" fmla="*/ 1 h 70"/>
                  <a:gd name="T30" fmla="*/ 27 w 65"/>
                  <a:gd name="T31" fmla="*/ 9 h 70"/>
                  <a:gd name="T32" fmla="*/ 50 w 65"/>
                  <a:gd name="T33" fmla="*/ 39 h 70"/>
                  <a:gd name="T34" fmla="*/ 54 w 65"/>
                  <a:gd name="T35" fmla="*/ 42 h 70"/>
                  <a:gd name="T36" fmla="*/ 54 w 65"/>
                  <a:gd name="T37" fmla="*/ 38 h 70"/>
                  <a:gd name="T38" fmla="*/ 54 w 65"/>
                  <a:gd name="T39" fmla="*/ 15 h 70"/>
                  <a:gd name="T40" fmla="*/ 46 w 65"/>
                  <a:gd name="T41" fmla="*/ 3 h 70"/>
                  <a:gd name="T42" fmla="*/ 45 w 65"/>
                  <a:gd name="T43" fmla="*/ 3 h 70"/>
                  <a:gd name="T44" fmla="*/ 65 w 65"/>
                  <a:gd name="T45" fmla="*/ 2 h 70"/>
                  <a:gd name="T46" fmla="*/ 63 w 65"/>
                  <a:gd name="T47" fmla="*/ 4 h 70"/>
                  <a:gd name="T48" fmla="*/ 58 w 65"/>
                  <a:gd name="T49" fmla="*/ 12 h 70"/>
                  <a:gd name="T50" fmla="*/ 58 w 65"/>
                  <a:gd name="T51" fmla="*/ 26 h 70"/>
                  <a:gd name="T52" fmla="*/ 58 w 65"/>
                  <a:gd name="T53" fmla="*/ 64 h 70"/>
                  <a:gd name="T54" fmla="*/ 58 w 65"/>
                  <a:gd name="T55" fmla="*/ 6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70">
                    <a:moveTo>
                      <a:pt x="58" y="69"/>
                    </a:moveTo>
                    <a:cubicBezTo>
                      <a:pt x="54" y="70"/>
                      <a:pt x="54" y="68"/>
                      <a:pt x="53" y="66"/>
                    </a:cubicBezTo>
                    <a:cubicBezTo>
                      <a:pt x="43" y="55"/>
                      <a:pt x="34" y="43"/>
                      <a:pt x="25" y="31"/>
                    </a:cubicBezTo>
                    <a:cubicBezTo>
                      <a:pt x="21" y="27"/>
                      <a:pt x="17" y="22"/>
                      <a:pt x="13" y="17"/>
                    </a:cubicBezTo>
                    <a:cubicBezTo>
                      <a:pt x="13" y="19"/>
                      <a:pt x="12" y="20"/>
                      <a:pt x="12" y="21"/>
                    </a:cubicBezTo>
                    <a:cubicBezTo>
                      <a:pt x="12" y="33"/>
                      <a:pt x="12" y="44"/>
                      <a:pt x="12" y="56"/>
                    </a:cubicBezTo>
                    <a:cubicBezTo>
                      <a:pt x="12" y="63"/>
                      <a:pt x="13" y="64"/>
                      <a:pt x="20" y="66"/>
                    </a:cubicBezTo>
                    <a:cubicBezTo>
                      <a:pt x="20" y="67"/>
                      <a:pt x="21" y="67"/>
                      <a:pt x="21" y="68"/>
                    </a:cubicBezTo>
                    <a:cubicBezTo>
                      <a:pt x="18" y="69"/>
                      <a:pt x="5" y="69"/>
                      <a:pt x="0" y="68"/>
                    </a:cubicBezTo>
                    <a:cubicBezTo>
                      <a:pt x="1" y="67"/>
                      <a:pt x="2" y="66"/>
                      <a:pt x="3" y="66"/>
                    </a:cubicBezTo>
                    <a:cubicBezTo>
                      <a:pt x="7" y="65"/>
                      <a:pt x="9" y="63"/>
                      <a:pt x="9" y="58"/>
                    </a:cubicBezTo>
                    <a:cubicBezTo>
                      <a:pt x="9" y="44"/>
                      <a:pt x="9" y="29"/>
                      <a:pt x="9" y="14"/>
                    </a:cubicBezTo>
                    <a:cubicBezTo>
                      <a:pt x="9" y="11"/>
                      <a:pt x="7" y="9"/>
                      <a:pt x="6" y="8"/>
                    </a:cubicBezTo>
                    <a:cubicBezTo>
                      <a:pt x="4" y="6"/>
                      <a:pt x="2" y="4"/>
                      <a:pt x="0" y="2"/>
                    </a:cubicBezTo>
                    <a:cubicBezTo>
                      <a:pt x="4" y="1"/>
                      <a:pt x="7" y="2"/>
                      <a:pt x="10" y="1"/>
                    </a:cubicBezTo>
                    <a:cubicBezTo>
                      <a:pt x="18" y="0"/>
                      <a:pt x="22" y="3"/>
                      <a:pt x="27" y="9"/>
                    </a:cubicBezTo>
                    <a:cubicBezTo>
                      <a:pt x="34" y="19"/>
                      <a:pt x="42" y="29"/>
                      <a:pt x="50" y="39"/>
                    </a:cubicBezTo>
                    <a:cubicBezTo>
                      <a:pt x="51" y="40"/>
                      <a:pt x="52" y="41"/>
                      <a:pt x="54" y="42"/>
                    </a:cubicBezTo>
                    <a:cubicBezTo>
                      <a:pt x="54" y="41"/>
                      <a:pt x="54" y="39"/>
                      <a:pt x="54" y="38"/>
                    </a:cubicBezTo>
                    <a:cubicBezTo>
                      <a:pt x="54" y="30"/>
                      <a:pt x="54" y="23"/>
                      <a:pt x="54" y="15"/>
                    </a:cubicBezTo>
                    <a:cubicBezTo>
                      <a:pt x="54" y="9"/>
                      <a:pt x="53" y="4"/>
                      <a:pt x="46" y="3"/>
                    </a:cubicBezTo>
                    <a:cubicBezTo>
                      <a:pt x="46" y="3"/>
                      <a:pt x="45" y="3"/>
                      <a:pt x="45" y="3"/>
                    </a:cubicBezTo>
                    <a:cubicBezTo>
                      <a:pt x="48" y="1"/>
                      <a:pt x="61" y="1"/>
                      <a:pt x="65" y="2"/>
                    </a:cubicBezTo>
                    <a:cubicBezTo>
                      <a:pt x="64" y="3"/>
                      <a:pt x="64" y="3"/>
                      <a:pt x="63" y="4"/>
                    </a:cubicBezTo>
                    <a:cubicBezTo>
                      <a:pt x="59" y="5"/>
                      <a:pt x="57" y="8"/>
                      <a:pt x="58" y="12"/>
                    </a:cubicBezTo>
                    <a:cubicBezTo>
                      <a:pt x="58" y="17"/>
                      <a:pt x="58" y="22"/>
                      <a:pt x="58" y="26"/>
                    </a:cubicBezTo>
                    <a:cubicBezTo>
                      <a:pt x="58" y="39"/>
                      <a:pt x="58" y="51"/>
                      <a:pt x="58" y="64"/>
                    </a:cubicBezTo>
                    <a:cubicBezTo>
                      <a:pt x="58" y="66"/>
                      <a:pt x="58" y="67"/>
                      <a:pt x="58" y="69"/>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1" name="Freeform 53"/>
              <p:cNvSpPr>
                <a:spLocks noEditPoints="1"/>
              </p:cNvSpPr>
              <p:nvPr/>
            </p:nvSpPr>
            <p:spPr bwMode="auto">
              <a:xfrm>
                <a:off x="5700062" y="26009575"/>
                <a:ext cx="353921" cy="503354"/>
              </a:xfrm>
              <a:custGeom>
                <a:avLst/>
                <a:gdLst>
                  <a:gd name="T0" fmla="*/ 9 w 50"/>
                  <a:gd name="T1" fmla="*/ 71 h 71"/>
                  <a:gd name="T2" fmla="*/ 31 w 50"/>
                  <a:gd name="T3" fmla="*/ 41 h 71"/>
                  <a:gd name="T4" fmla="*/ 23 w 50"/>
                  <a:gd name="T5" fmla="*/ 44 h 71"/>
                  <a:gd name="T6" fmla="*/ 3 w 50"/>
                  <a:gd name="T7" fmla="*/ 33 h 71"/>
                  <a:gd name="T8" fmla="*/ 3 w 50"/>
                  <a:gd name="T9" fmla="*/ 13 h 71"/>
                  <a:gd name="T10" fmla="*/ 21 w 50"/>
                  <a:gd name="T11" fmla="*/ 1 h 71"/>
                  <a:gd name="T12" fmla="*/ 41 w 50"/>
                  <a:gd name="T13" fmla="*/ 11 h 71"/>
                  <a:gd name="T14" fmla="*/ 34 w 50"/>
                  <a:gd name="T15" fmla="*/ 59 h 71"/>
                  <a:gd name="T16" fmla="*/ 9 w 50"/>
                  <a:gd name="T17" fmla="*/ 71 h 71"/>
                  <a:gd name="T18" fmla="*/ 31 w 50"/>
                  <a:gd name="T19" fmla="*/ 32 h 71"/>
                  <a:gd name="T20" fmla="*/ 32 w 50"/>
                  <a:gd name="T21" fmla="*/ 32 h 71"/>
                  <a:gd name="T22" fmla="*/ 28 w 50"/>
                  <a:gd name="T23" fmla="*/ 12 h 71"/>
                  <a:gd name="T24" fmla="*/ 25 w 50"/>
                  <a:gd name="T25" fmla="*/ 6 h 71"/>
                  <a:gd name="T26" fmla="*/ 19 w 50"/>
                  <a:gd name="T27" fmla="*/ 3 h 71"/>
                  <a:gd name="T28" fmla="*/ 15 w 50"/>
                  <a:gd name="T29" fmla="*/ 8 h 71"/>
                  <a:gd name="T30" fmla="*/ 14 w 50"/>
                  <a:gd name="T31" fmla="*/ 10 h 71"/>
                  <a:gd name="T32" fmla="*/ 18 w 50"/>
                  <a:gd name="T33" fmla="*/ 32 h 71"/>
                  <a:gd name="T34" fmla="*/ 21 w 50"/>
                  <a:gd name="T35" fmla="*/ 37 h 71"/>
                  <a:gd name="T36" fmla="*/ 29 w 50"/>
                  <a:gd name="T37" fmla="*/ 39 h 71"/>
                  <a:gd name="T38" fmla="*/ 31 w 50"/>
                  <a:gd name="T39" fmla="*/ 33 h 71"/>
                  <a:gd name="T40" fmla="*/ 31 w 50"/>
                  <a:gd name="T41"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1">
                    <a:moveTo>
                      <a:pt x="9" y="71"/>
                    </a:moveTo>
                    <a:cubicBezTo>
                      <a:pt x="22" y="66"/>
                      <a:pt x="29" y="55"/>
                      <a:pt x="31" y="41"/>
                    </a:cubicBezTo>
                    <a:cubicBezTo>
                      <a:pt x="28" y="42"/>
                      <a:pt x="26" y="43"/>
                      <a:pt x="23" y="44"/>
                    </a:cubicBezTo>
                    <a:cubicBezTo>
                      <a:pt x="14" y="46"/>
                      <a:pt x="7" y="42"/>
                      <a:pt x="3" y="33"/>
                    </a:cubicBezTo>
                    <a:cubicBezTo>
                      <a:pt x="0" y="26"/>
                      <a:pt x="1" y="19"/>
                      <a:pt x="3" y="13"/>
                    </a:cubicBezTo>
                    <a:cubicBezTo>
                      <a:pt x="7" y="5"/>
                      <a:pt x="13" y="1"/>
                      <a:pt x="21" y="1"/>
                    </a:cubicBezTo>
                    <a:cubicBezTo>
                      <a:pt x="29" y="0"/>
                      <a:pt x="36" y="3"/>
                      <a:pt x="41" y="11"/>
                    </a:cubicBezTo>
                    <a:cubicBezTo>
                      <a:pt x="50" y="26"/>
                      <a:pt x="47" y="47"/>
                      <a:pt x="34" y="59"/>
                    </a:cubicBezTo>
                    <a:cubicBezTo>
                      <a:pt x="28" y="65"/>
                      <a:pt x="17" y="70"/>
                      <a:pt x="9" y="71"/>
                    </a:cubicBezTo>
                    <a:close/>
                    <a:moveTo>
                      <a:pt x="31" y="32"/>
                    </a:moveTo>
                    <a:cubicBezTo>
                      <a:pt x="31" y="32"/>
                      <a:pt x="31" y="32"/>
                      <a:pt x="32" y="32"/>
                    </a:cubicBezTo>
                    <a:cubicBezTo>
                      <a:pt x="30" y="25"/>
                      <a:pt x="29" y="19"/>
                      <a:pt x="28" y="12"/>
                    </a:cubicBezTo>
                    <a:cubicBezTo>
                      <a:pt x="27" y="10"/>
                      <a:pt x="26" y="8"/>
                      <a:pt x="25" y="6"/>
                    </a:cubicBezTo>
                    <a:cubicBezTo>
                      <a:pt x="24" y="4"/>
                      <a:pt x="22" y="3"/>
                      <a:pt x="19" y="3"/>
                    </a:cubicBezTo>
                    <a:cubicBezTo>
                      <a:pt x="17" y="4"/>
                      <a:pt x="15" y="5"/>
                      <a:pt x="15" y="8"/>
                    </a:cubicBezTo>
                    <a:cubicBezTo>
                      <a:pt x="15" y="9"/>
                      <a:pt x="14" y="10"/>
                      <a:pt x="14" y="10"/>
                    </a:cubicBezTo>
                    <a:cubicBezTo>
                      <a:pt x="15" y="18"/>
                      <a:pt x="16" y="25"/>
                      <a:pt x="18" y="32"/>
                    </a:cubicBezTo>
                    <a:cubicBezTo>
                      <a:pt x="19" y="34"/>
                      <a:pt x="20" y="35"/>
                      <a:pt x="21" y="37"/>
                    </a:cubicBezTo>
                    <a:cubicBezTo>
                      <a:pt x="23" y="39"/>
                      <a:pt x="25" y="39"/>
                      <a:pt x="29" y="39"/>
                    </a:cubicBezTo>
                    <a:cubicBezTo>
                      <a:pt x="32" y="38"/>
                      <a:pt x="31" y="35"/>
                      <a:pt x="31" y="33"/>
                    </a:cubicBezTo>
                    <a:cubicBezTo>
                      <a:pt x="31" y="33"/>
                      <a:pt x="31" y="32"/>
                      <a:pt x="31"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2" name="Freeform 54"/>
              <p:cNvSpPr/>
              <p:nvPr/>
            </p:nvSpPr>
            <p:spPr bwMode="auto">
              <a:xfrm>
                <a:off x="4323703" y="20386164"/>
                <a:ext cx="471894" cy="534814"/>
              </a:xfrm>
              <a:custGeom>
                <a:avLst/>
                <a:gdLst>
                  <a:gd name="T0" fmla="*/ 42 w 68"/>
                  <a:gd name="T1" fmla="*/ 7 h 77"/>
                  <a:gd name="T2" fmla="*/ 62 w 68"/>
                  <a:gd name="T3" fmla="*/ 0 h 77"/>
                  <a:gd name="T4" fmla="*/ 60 w 68"/>
                  <a:gd name="T5" fmla="*/ 3 h 77"/>
                  <a:gd name="T6" fmla="*/ 57 w 68"/>
                  <a:gd name="T7" fmla="*/ 12 h 77"/>
                  <a:gd name="T8" fmla="*/ 65 w 68"/>
                  <a:gd name="T9" fmla="*/ 40 h 77"/>
                  <a:gd name="T10" fmla="*/ 67 w 68"/>
                  <a:gd name="T11" fmla="*/ 55 h 77"/>
                  <a:gd name="T12" fmla="*/ 62 w 68"/>
                  <a:gd name="T13" fmla="*/ 68 h 77"/>
                  <a:gd name="T14" fmla="*/ 34 w 68"/>
                  <a:gd name="T15" fmla="*/ 76 h 77"/>
                  <a:gd name="T16" fmla="*/ 21 w 68"/>
                  <a:gd name="T17" fmla="*/ 66 h 77"/>
                  <a:gd name="T18" fmla="*/ 19 w 68"/>
                  <a:gd name="T19" fmla="*/ 60 h 77"/>
                  <a:gd name="T20" fmla="*/ 10 w 68"/>
                  <a:gd name="T21" fmla="*/ 27 h 77"/>
                  <a:gd name="T22" fmla="*/ 9 w 68"/>
                  <a:gd name="T23" fmla="*/ 25 h 77"/>
                  <a:gd name="T24" fmla="*/ 2 w 68"/>
                  <a:gd name="T25" fmla="*/ 20 h 77"/>
                  <a:gd name="T26" fmla="*/ 0 w 68"/>
                  <a:gd name="T27" fmla="*/ 19 h 77"/>
                  <a:gd name="T28" fmla="*/ 27 w 68"/>
                  <a:gd name="T29" fmla="*/ 10 h 77"/>
                  <a:gd name="T30" fmla="*/ 30 w 68"/>
                  <a:gd name="T31" fmla="*/ 10 h 77"/>
                  <a:gd name="T32" fmla="*/ 30 w 68"/>
                  <a:gd name="T33" fmla="*/ 11 h 77"/>
                  <a:gd name="T34" fmla="*/ 27 w 68"/>
                  <a:gd name="T35" fmla="*/ 12 h 77"/>
                  <a:gd name="T36" fmla="*/ 24 w 68"/>
                  <a:gd name="T37" fmla="*/ 20 h 77"/>
                  <a:gd name="T38" fmla="*/ 34 w 68"/>
                  <a:gd name="T39" fmla="*/ 59 h 77"/>
                  <a:gd name="T40" fmla="*/ 35 w 68"/>
                  <a:gd name="T41" fmla="*/ 61 h 77"/>
                  <a:gd name="T42" fmla="*/ 50 w 68"/>
                  <a:gd name="T43" fmla="*/ 70 h 77"/>
                  <a:gd name="T44" fmla="*/ 64 w 68"/>
                  <a:gd name="T45" fmla="*/ 55 h 77"/>
                  <a:gd name="T46" fmla="*/ 63 w 68"/>
                  <a:gd name="T47" fmla="*/ 45 h 77"/>
                  <a:gd name="T48" fmla="*/ 54 w 68"/>
                  <a:gd name="T49" fmla="*/ 15 h 77"/>
                  <a:gd name="T50" fmla="*/ 44 w 68"/>
                  <a:gd name="T51" fmla="*/ 7 h 77"/>
                  <a:gd name="T52" fmla="*/ 42 w 68"/>
                  <a:gd name="T53" fmla="*/ 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77">
                    <a:moveTo>
                      <a:pt x="42" y="7"/>
                    </a:moveTo>
                    <a:cubicBezTo>
                      <a:pt x="45" y="4"/>
                      <a:pt x="57" y="1"/>
                      <a:pt x="62" y="0"/>
                    </a:cubicBezTo>
                    <a:cubicBezTo>
                      <a:pt x="61" y="1"/>
                      <a:pt x="61" y="2"/>
                      <a:pt x="60" y="3"/>
                    </a:cubicBezTo>
                    <a:cubicBezTo>
                      <a:pt x="57" y="5"/>
                      <a:pt x="56" y="8"/>
                      <a:pt x="57" y="12"/>
                    </a:cubicBezTo>
                    <a:cubicBezTo>
                      <a:pt x="60" y="21"/>
                      <a:pt x="63" y="31"/>
                      <a:pt x="65" y="40"/>
                    </a:cubicBezTo>
                    <a:cubicBezTo>
                      <a:pt x="66" y="45"/>
                      <a:pt x="67" y="50"/>
                      <a:pt x="67" y="55"/>
                    </a:cubicBezTo>
                    <a:cubicBezTo>
                      <a:pt x="68" y="61"/>
                      <a:pt x="66" y="65"/>
                      <a:pt x="62" y="68"/>
                    </a:cubicBezTo>
                    <a:cubicBezTo>
                      <a:pt x="54" y="74"/>
                      <a:pt x="44" y="77"/>
                      <a:pt x="34" y="76"/>
                    </a:cubicBezTo>
                    <a:cubicBezTo>
                      <a:pt x="28" y="75"/>
                      <a:pt x="24" y="72"/>
                      <a:pt x="21" y="66"/>
                    </a:cubicBezTo>
                    <a:cubicBezTo>
                      <a:pt x="20" y="64"/>
                      <a:pt x="19" y="62"/>
                      <a:pt x="19" y="60"/>
                    </a:cubicBezTo>
                    <a:cubicBezTo>
                      <a:pt x="16" y="49"/>
                      <a:pt x="13" y="38"/>
                      <a:pt x="10" y="27"/>
                    </a:cubicBezTo>
                    <a:cubicBezTo>
                      <a:pt x="10" y="27"/>
                      <a:pt x="9" y="26"/>
                      <a:pt x="9" y="25"/>
                    </a:cubicBezTo>
                    <a:cubicBezTo>
                      <a:pt x="8" y="22"/>
                      <a:pt x="6" y="20"/>
                      <a:pt x="2" y="20"/>
                    </a:cubicBezTo>
                    <a:cubicBezTo>
                      <a:pt x="1" y="20"/>
                      <a:pt x="1" y="20"/>
                      <a:pt x="0" y="19"/>
                    </a:cubicBezTo>
                    <a:cubicBezTo>
                      <a:pt x="8" y="15"/>
                      <a:pt x="18" y="13"/>
                      <a:pt x="27" y="10"/>
                    </a:cubicBezTo>
                    <a:cubicBezTo>
                      <a:pt x="28" y="10"/>
                      <a:pt x="29" y="10"/>
                      <a:pt x="30" y="10"/>
                    </a:cubicBezTo>
                    <a:cubicBezTo>
                      <a:pt x="30" y="10"/>
                      <a:pt x="30" y="10"/>
                      <a:pt x="30" y="11"/>
                    </a:cubicBezTo>
                    <a:cubicBezTo>
                      <a:pt x="29" y="11"/>
                      <a:pt x="28" y="12"/>
                      <a:pt x="27" y="12"/>
                    </a:cubicBezTo>
                    <a:cubicBezTo>
                      <a:pt x="24" y="14"/>
                      <a:pt x="23" y="16"/>
                      <a:pt x="24" y="20"/>
                    </a:cubicBezTo>
                    <a:cubicBezTo>
                      <a:pt x="27" y="33"/>
                      <a:pt x="31" y="46"/>
                      <a:pt x="34" y="59"/>
                    </a:cubicBezTo>
                    <a:cubicBezTo>
                      <a:pt x="35" y="60"/>
                      <a:pt x="35" y="60"/>
                      <a:pt x="35" y="61"/>
                    </a:cubicBezTo>
                    <a:cubicBezTo>
                      <a:pt x="38" y="68"/>
                      <a:pt x="43" y="71"/>
                      <a:pt x="50" y="70"/>
                    </a:cubicBezTo>
                    <a:cubicBezTo>
                      <a:pt x="59" y="68"/>
                      <a:pt x="64" y="63"/>
                      <a:pt x="64" y="55"/>
                    </a:cubicBezTo>
                    <a:cubicBezTo>
                      <a:pt x="64" y="51"/>
                      <a:pt x="63" y="48"/>
                      <a:pt x="63" y="45"/>
                    </a:cubicBezTo>
                    <a:cubicBezTo>
                      <a:pt x="60" y="35"/>
                      <a:pt x="57" y="25"/>
                      <a:pt x="54" y="15"/>
                    </a:cubicBezTo>
                    <a:cubicBezTo>
                      <a:pt x="52" y="8"/>
                      <a:pt x="51" y="7"/>
                      <a:pt x="44" y="7"/>
                    </a:cubicBezTo>
                    <a:cubicBezTo>
                      <a:pt x="43" y="7"/>
                      <a:pt x="43" y="7"/>
                      <a:pt x="42" y="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3" name="Freeform 55"/>
              <p:cNvSpPr/>
              <p:nvPr/>
            </p:nvSpPr>
            <p:spPr bwMode="auto">
              <a:xfrm>
                <a:off x="7894371" y="22195094"/>
                <a:ext cx="550543" cy="440435"/>
              </a:xfrm>
              <a:custGeom>
                <a:avLst/>
                <a:gdLst>
                  <a:gd name="T0" fmla="*/ 0 w 79"/>
                  <a:gd name="T1" fmla="*/ 22 h 63"/>
                  <a:gd name="T2" fmla="*/ 20 w 79"/>
                  <a:gd name="T3" fmla="*/ 13 h 63"/>
                  <a:gd name="T4" fmla="*/ 20 w 79"/>
                  <a:gd name="T5" fmla="*/ 17 h 63"/>
                  <a:gd name="T6" fmla="*/ 12 w 79"/>
                  <a:gd name="T7" fmla="*/ 26 h 63"/>
                  <a:gd name="T8" fmla="*/ 13 w 79"/>
                  <a:gd name="T9" fmla="*/ 46 h 63"/>
                  <a:gd name="T10" fmla="*/ 24 w 79"/>
                  <a:gd name="T11" fmla="*/ 50 h 63"/>
                  <a:gd name="T12" fmla="*/ 32 w 79"/>
                  <a:gd name="T13" fmla="*/ 42 h 63"/>
                  <a:gd name="T14" fmla="*/ 32 w 79"/>
                  <a:gd name="T15" fmla="*/ 35 h 63"/>
                  <a:gd name="T16" fmla="*/ 35 w 79"/>
                  <a:gd name="T17" fmla="*/ 14 h 63"/>
                  <a:gd name="T18" fmla="*/ 51 w 79"/>
                  <a:gd name="T19" fmla="*/ 1 h 63"/>
                  <a:gd name="T20" fmla="*/ 66 w 79"/>
                  <a:gd name="T21" fmla="*/ 7 h 63"/>
                  <a:gd name="T22" fmla="*/ 73 w 79"/>
                  <a:gd name="T23" fmla="*/ 24 h 63"/>
                  <a:gd name="T24" fmla="*/ 73 w 79"/>
                  <a:gd name="T25" fmla="*/ 28 h 63"/>
                  <a:gd name="T26" fmla="*/ 76 w 79"/>
                  <a:gd name="T27" fmla="*/ 32 h 63"/>
                  <a:gd name="T28" fmla="*/ 79 w 79"/>
                  <a:gd name="T29" fmla="*/ 34 h 63"/>
                  <a:gd name="T30" fmla="*/ 59 w 79"/>
                  <a:gd name="T31" fmla="*/ 42 h 63"/>
                  <a:gd name="T32" fmla="*/ 62 w 79"/>
                  <a:gd name="T33" fmla="*/ 38 h 63"/>
                  <a:gd name="T34" fmla="*/ 69 w 79"/>
                  <a:gd name="T35" fmla="*/ 26 h 63"/>
                  <a:gd name="T36" fmla="*/ 65 w 79"/>
                  <a:gd name="T37" fmla="*/ 12 h 63"/>
                  <a:gd name="T38" fmla="*/ 50 w 79"/>
                  <a:gd name="T39" fmla="*/ 14 h 63"/>
                  <a:gd name="T40" fmla="*/ 49 w 79"/>
                  <a:gd name="T41" fmla="*/ 21 h 63"/>
                  <a:gd name="T42" fmla="*/ 48 w 79"/>
                  <a:gd name="T43" fmla="*/ 39 h 63"/>
                  <a:gd name="T44" fmla="*/ 45 w 79"/>
                  <a:gd name="T45" fmla="*/ 50 h 63"/>
                  <a:gd name="T46" fmla="*/ 15 w 79"/>
                  <a:gd name="T47" fmla="*/ 53 h 63"/>
                  <a:gd name="T48" fmla="*/ 7 w 79"/>
                  <a:gd name="T49" fmla="*/ 34 h 63"/>
                  <a:gd name="T50" fmla="*/ 0 w 79"/>
                  <a:gd name="T51" fmla="*/ 2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 h="63">
                    <a:moveTo>
                      <a:pt x="0" y="22"/>
                    </a:moveTo>
                    <a:cubicBezTo>
                      <a:pt x="7" y="19"/>
                      <a:pt x="14" y="16"/>
                      <a:pt x="20" y="13"/>
                    </a:cubicBezTo>
                    <a:cubicBezTo>
                      <a:pt x="22" y="15"/>
                      <a:pt x="21" y="16"/>
                      <a:pt x="20" y="17"/>
                    </a:cubicBezTo>
                    <a:cubicBezTo>
                      <a:pt x="17" y="20"/>
                      <a:pt x="14" y="23"/>
                      <a:pt x="12" y="26"/>
                    </a:cubicBezTo>
                    <a:cubicBezTo>
                      <a:pt x="8" y="33"/>
                      <a:pt x="9" y="39"/>
                      <a:pt x="13" y="46"/>
                    </a:cubicBezTo>
                    <a:cubicBezTo>
                      <a:pt x="16" y="50"/>
                      <a:pt x="19" y="51"/>
                      <a:pt x="24" y="50"/>
                    </a:cubicBezTo>
                    <a:cubicBezTo>
                      <a:pt x="28" y="49"/>
                      <a:pt x="31" y="46"/>
                      <a:pt x="32" y="42"/>
                    </a:cubicBezTo>
                    <a:cubicBezTo>
                      <a:pt x="32" y="40"/>
                      <a:pt x="32" y="37"/>
                      <a:pt x="32" y="35"/>
                    </a:cubicBezTo>
                    <a:cubicBezTo>
                      <a:pt x="33" y="28"/>
                      <a:pt x="33" y="21"/>
                      <a:pt x="35" y="14"/>
                    </a:cubicBezTo>
                    <a:cubicBezTo>
                      <a:pt x="37" y="6"/>
                      <a:pt x="43" y="2"/>
                      <a:pt x="51" y="1"/>
                    </a:cubicBezTo>
                    <a:cubicBezTo>
                      <a:pt x="57" y="0"/>
                      <a:pt x="62" y="3"/>
                      <a:pt x="66" y="7"/>
                    </a:cubicBezTo>
                    <a:cubicBezTo>
                      <a:pt x="70" y="12"/>
                      <a:pt x="72" y="18"/>
                      <a:pt x="73" y="24"/>
                    </a:cubicBezTo>
                    <a:cubicBezTo>
                      <a:pt x="73" y="26"/>
                      <a:pt x="73" y="27"/>
                      <a:pt x="73" y="28"/>
                    </a:cubicBezTo>
                    <a:cubicBezTo>
                      <a:pt x="73" y="30"/>
                      <a:pt x="74" y="32"/>
                      <a:pt x="76" y="32"/>
                    </a:cubicBezTo>
                    <a:cubicBezTo>
                      <a:pt x="77" y="32"/>
                      <a:pt x="78" y="33"/>
                      <a:pt x="79" y="34"/>
                    </a:cubicBezTo>
                    <a:cubicBezTo>
                      <a:pt x="75" y="37"/>
                      <a:pt x="63" y="42"/>
                      <a:pt x="59" y="42"/>
                    </a:cubicBezTo>
                    <a:cubicBezTo>
                      <a:pt x="60" y="40"/>
                      <a:pt x="61" y="39"/>
                      <a:pt x="62" y="38"/>
                    </a:cubicBezTo>
                    <a:cubicBezTo>
                      <a:pt x="65" y="34"/>
                      <a:pt x="68" y="31"/>
                      <a:pt x="69" y="26"/>
                    </a:cubicBezTo>
                    <a:cubicBezTo>
                      <a:pt x="70" y="21"/>
                      <a:pt x="69" y="16"/>
                      <a:pt x="65" y="12"/>
                    </a:cubicBezTo>
                    <a:cubicBezTo>
                      <a:pt x="61" y="7"/>
                      <a:pt x="53" y="8"/>
                      <a:pt x="50" y="14"/>
                    </a:cubicBezTo>
                    <a:cubicBezTo>
                      <a:pt x="49" y="16"/>
                      <a:pt x="49" y="19"/>
                      <a:pt x="49" y="21"/>
                    </a:cubicBezTo>
                    <a:cubicBezTo>
                      <a:pt x="48" y="27"/>
                      <a:pt x="49" y="33"/>
                      <a:pt x="48" y="39"/>
                    </a:cubicBezTo>
                    <a:cubicBezTo>
                      <a:pt x="47" y="42"/>
                      <a:pt x="47" y="46"/>
                      <a:pt x="45" y="50"/>
                    </a:cubicBezTo>
                    <a:cubicBezTo>
                      <a:pt x="39" y="60"/>
                      <a:pt x="24" y="63"/>
                      <a:pt x="15" y="53"/>
                    </a:cubicBezTo>
                    <a:cubicBezTo>
                      <a:pt x="11" y="47"/>
                      <a:pt x="8" y="41"/>
                      <a:pt x="7" y="34"/>
                    </a:cubicBezTo>
                    <a:cubicBezTo>
                      <a:pt x="5" y="27"/>
                      <a:pt x="5" y="27"/>
                      <a:pt x="0" y="2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4" name="Freeform 56"/>
              <p:cNvSpPr/>
              <p:nvPr/>
            </p:nvSpPr>
            <p:spPr bwMode="auto">
              <a:xfrm>
                <a:off x="7902235" y="24263565"/>
                <a:ext cx="542679" cy="503354"/>
              </a:xfrm>
              <a:custGeom>
                <a:avLst/>
                <a:gdLst>
                  <a:gd name="T0" fmla="*/ 64 w 77"/>
                  <a:gd name="T1" fmla="*/ 40 h 72"/>
                  <a:gd name="T2" fmla="*/ 65 w 77"/>
                  <a:gd name="T3" fmla="*/ 37 h 72"/>
                  <a:gd name="T4" fmla="*/ 59 w 77"/>
                  <a:gd name="T5" fmla="*/ 30 h 72"/>
                  <a:gd name="T6" fmla="*/ 45 w 77"/>
                  <a:gd name="T7" fmla="*/ 32 h 72"/>
                  <a:gd name="T8" fmla="*/ 37 w 77"/>
                  <a:gd name="T9" fmla="*/ 32 h 72"/>
                  <a:gd name="T10" fmla="*/ 33 w 77"/>
                  <a:gd name="T11" fmla="*/ 33 h 72"/>
                  <a:gd name="T12" fmla="*/ 39 w 77"/>
                  <a:gd name="T13" fmla="*/ 41 h 72"/>
                  <a:gd name="T14" fmla="*/ 47 w 77"/>
                  <a:gd name="T15" fmla="*/ 52 h 72"/>
                  <a:gd name="T16" fmla="*/ 50 w 77"/>
                  <a:gd name="T17" fmla="*/ 56 h 72"/>
                  <a:gd name="T18" fmla="*/ 57 w 77"/>
                  <a:gd name="T19" fmla="*/ 55 h 72"/>
                  <a:gd name="T20" fmla="*/ 60 w 77"/>
                  <a:gd name="T21" fmla="*/ 51 h 72"/>
                  <a:gd name="T22" fmla="*/ 53 w 77"/>
                  <a:gd name="T23" fmla="*/ 72 h 72"/>
                  <a:gd name="T24" fmla="*/ 52 w 77"/>
                  <a:gd name="T25" fmla="*/ 71 h 72"/>
                  <a:gd name="T26" fmla="*/ 48 w 77"/>
                  <a:gd name="T27" fmla="*/ 60 h 72"/>
                  <a:gd name="T28" fmla="*/ 31 w 77"/>
                  <a:gd name="T29" fmla="*/ 37 h 72"/>
                  <a:gd name="T30" fmla="*/ 26 w 77"/>
                  <a:gd name="T31" fmla="*/ 33 h 72"/>
                  <a:gd name="T32" fmla="*/ 13 w 77"/>
                  <a:gd name="T33" fmla="*/ 27 h 72"/>
                  <a:gd name="T34" fmla="*/ 2 w 77"/>
                  <a:gd name="T35" fmla="*/ 31 h 72"/>
                  <a:gd name="T36" fmla="*/ 1 w 77"/>
                  <a:gd name="T37" fmla="*/ 32 h 72"/>
                  <a:gd name="T38" fmla="*/ 0 w 77"/>
                  <a:gd name="T39" fmla="*/ 30 h 72"/>
                  <a:gd name="T40" fmla="*/ 12 w 77"/>
                  <a:gd name="T41" fmla="*/ 1 h 72"/>
                  <a:gd name="T42" fmla="*/ 13 w 77"/>
                  <a:gd name="T43" fmla="*/ 0 h 72"/>
                  <a:gd name="T44" fmla="*/ 13 w 77"/>
                  <a:gd name="T45" fmla="*/ 3 h 72"/>
                  <a:gd name="T46" fmla="*/ 18 w 77"/>
                  <a:gd name="T47" fmla="*/ 12 h 72"/>
                  <a:gd name="T48" fmla="*/ 30 w 77"/>
                  <a:gd name="T49" fmla="*/ 17 h 72"/>
                  <a:gd name="T50" fmla="*/ 34 w 77"/>
                  <a:gd name="T51" fmla="*/ 18 h 72"/>
                  <a:gd name="T52" fmla="*/ 67 w 77"/>
                  <a:gd name="T53" fmla="*/ 14 h 72"/>
                  <a:gd name="T54" fmla="*/ 76 w 77"/>
                  <a:gd name="T55" fmla="*/ 8 h 72"/>
                  <a:gd name="T56" fmla="*/ 77 w 77"/>
                  <a:gd name="T57" fmla="*/ 10 h 72"/>
                  <a:gd name="T58" fmla="*/ 66 w 77"/>
                  <a:gd name="T59" fmla="*/ 39 h 72"/>
                  <a:gd name="T60" fmla="*/ 64 w 77"/>
                  <a:gd name="T61" fmla="*/ 4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72">
                    <a:moveTo>
                      <a:pt x="64" y="40"/>
                    </a:moveTo>
                    <a:cubicBezTo>
                      <a:pt x="65" y="39"/>
                      <a:pt x="65" y="38"/>
                      <a:pt x="65" y="37"/>
                    </a:cubicBezTo>
                    <a:cubicBezTo>
                      <a:pt x="67" y="31"/>
                      <a:pt x="66" y="30"/>
                      <a:pt x="59" y="30"/>
                    </a:cubicBezTo>
                    <a:cubicBezTo>
                      <a:pt x="54" y="31"/>
                      <a:pt x="50" y="31"/>
                      <a:pt x="45" y="32"/>
                    </a:cubicBezTo>
                    <a:cubicBezTo>
                      <a:pt x="42" y="32"/>
                      <a:pt x="40" y="32"/>
                      <a:pt x="37" y="32"/>
                    </a:cubicBezTo>
                    <a:cubicBezTo>
                      <a:pt x="36" y="33"/>
                      <a:pt x="35" y="33"/>
                      <a:pt x="33" y="33"/>
                    </a:cubicBezTo>
                    <a:cubicBezTo>
                      <a:pt x="35" y="36"/>
                      <a:pt x="37" y="39"/>
                      <a:pt x="39" y="41"/>
                    </a:cubicBezTo>
                    <a:cubicBezTo>
                      <a:pt x="41" y="45"/>
                      <a:pt x="44" y="48"/>
                      <a:pt x="47" y="52"/>
                    </a:cubicBezTo>
                    <a:cubicBezTo>
                      <a:pt x="48" y="53"/>
                      <a:pt x="49" y="55"/>
                      <a:pt x="50" y="56"/>
                    </a:cubicBezTo>
                    <a:cubicBezTo>
                      <a:pt x="53" y="58"/>
                      <a:pt x="55" y="58"/>
                      <a:pt x="57" y="55"/>
                    </a:cubicBezTo>
                    <a:cubicBezTo>
                      <a:pt x="58" y="54"/>
                      <a:pt x="59" y="53"/>
                      <a:pt x="60" y="51"/>
                    </a:cubicBezTo>
                    <a:cubicBezTo>
                      <a:pt x="60" y="55"/>
                      <a:pt x="56" y="68"/>
                      <a:pt x="53" y="72"/>
                    </a:cubicBezTo>
                    <a:cubicBezTo>
                      <a:pt x="53" y="71"/>
                      <a:pt x="52" y="71"/>
                      <a:pt x="52" y="71"/>
                    </a:cubicBezTo>
                    <a:cubicBezTo>
                      <a:pt x="52" y="67"/>
                      <a:pt x="50" y="64"/>
                      <a:pt x="48" y="60"/>
                    </a:cubicBezTo>
                    <a:cubicBezTo>
                      <a:pt x="42" y="53"/>
                      <a:pt x="37" y="45"/>
                      <a:pt x="31" y="37"/>
                    </a:cubicBezTo>
                    <a:cubicBezTo>
                      <a:pt x="30" y="35"/>
                      <a:pt x="29" y="34"/>
                      <a:pt x="26" y="33"/>
                    </a:cubicBezTo>
                    <a:cubicBezTo>
                      <a:pt x="22" y="31"/>
                      <a:pt x="17" y="29"/>
                      <a:pt x="13" y="27"/>
                    </a:cubicBezTo>
                    <a:cubicBezTo>
                      <a:pt x="7" y="25"/>
                      <a:pt x="6" y="25"/>
                      <a:pt x="2" y="31"/>
                    </a:cubicBezTo>
                    <a:cubicBezTo>
                      <a:pt x="2" y="31"/>
                      <a:pt x="1" y="31"/>
                      <a:pt x="1" y="32"/>
                    </a:cubicBezTo>
                    <a:cubicBezTo>
                      <a:pt x="1" y="31"/>
                      <a:pt x="0" y="31"/>
                      <a:pt x="0" y="30"/>
                    </a:cubicBezTo>
                    <a:cubicBezTo>
                      <a:pt x="4" y="20"/>
                      <a:pt x="8" y="11"/>
                      <a:pt x="12" y="1"/>
                    </a:cubicBezTo>
                    <a:cubicBezTo>
                      <a:pt x="12" y="1"/>
                      <a:pt x="12" y="0"/>
                      <a:pt x="13" y="0"/>
                    </a:cubicBezTo>
                    <a:cubicBezTo>
                      <a:pt x="13" y="1"/>
                      <a:pt x="13" y="2"/>
                      <a:pt x="13" y="3"/>
                    </a:cubicBezTo>
                    <a:cubicBezTo>
                      <a:pt x="12" y="8"/>
                      <a:pt x="13" y="10"/>
                      <a:pt x="18" y="12"/>
                    </a:cubicBezTo>
                    <a:cubicBezTo>
                      <a:pt x="22" y="14"/>
                      <a:pt x="26" y="16"/>
                      <a:pt x="30" y="17"/>
                    </a:cubicBezTo>
                    <a:cubicBezTo>
                      <a:pt x="31" y="18"/>
                      <a:pt x="33" y="18"/>
                      <a:pt x="34" y="18"/>
                    </a:cubicBezTo>
                    <a:cubicBezTo>
                      <a:pt x="45" y="17"/>
                      <a:pt x="56" y="15"/>
                      <a:pt x="67" y="14"/>
                    </a:cubicBezTo>
                    <a:cubicBezTo>
                      <a:pt x="70" y="13"/>
                      <a:pt x="74" y="12"/>
                      <a:pt x="76" y="8"/>
                    </a:cubicBezTo>
                    <a:cubicBezTo>
                      <a:pt x="77" y="9"/>
                      <a:pt x="77" y="10"/>
                      <a:pt x="77" y="10"/>
                    </a:cubicBezTo>
                    <a:cubicBezTo>
                      <a:pt x="74" y="20"/>
                      <a:pt x="70" y="29"/>
                      <a:pt x="66" y="39"/>
                    </a:cubicBezTo>
                    <a:cubicBezTo>
                      <a:pt x="66" y="39"/>
                      <a:pt x="66" y="39"/>
                      <a:pt x="64" y="4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5" name="Freeform 57"/>
              <p:cNvSpPr/>
              <p:nvPr/>
            </p:nvSpPr>
            <p:spPr bwMode="auto">
              <a:xfrm>
                <a:off x="8098858" y="23484939"/>
                <a:ext cx="479759" cy="424705"/>
              </a:xfrm>
              <a:custGeom>
                <a:avLst/>
                <a:gdLst>
                  <a:gd name="T0" fmla="*/ 5 w 68"/>
                  <a:gd name="T1" fmla="*/ 10 h 61"/>
                  <a:gd name="T2" fmla="*/ 5 w 68"/>
                  <a:gd name="T3" fmla="*/ 13 h 61"/>
                  <a:gd name="T4" fmla="*/ 12 w 68"/>
                  <a:gd name="T5" fmla="*/ 20 h 61"/>
                  <a:gd name="T6" fmla="*/ 37 w 68"/>
                  <a:gd name="T7" fmla="*/ 22 h 61"/>
                  <a:gd name="T8" fmla="*/ 61 w 68"/>
                  <a:gd name="T9" fmla="*/ 23 h 61"/>
                  <a:gd name="T10" fmla="*/ 64 w 68"/>
                  <a:gd name="T11" fmla="*/ 23 h 61"/>
                  <a:gd name="T12" fmla="*/ 63 w 68"/>
                  <a:gd name="T13" fmla="*/ 14 h 61"/>
                  <a:gd name="T14" fmla="*/ 58 w 68"/>
                  <a:gd name="T15" fmla="*/ 6 h 61"/>
                  <a:gd name="T16" fmla="*/ 50 w 68"/>
                  <a:gd name="T17" fmla="*/ 1 h 61"/>
                  <a:gd name="T18" fmla="*/ 68 w 68"/>
                  <a:gd name="T19" fmla="*/ 2 h 61"/>
                  <a:gd name="T20" fmla="*/ 64 w 68"/>
                  <a:gd name="T21" fmla="*/ 61 h 61"/>
                  <a:gd name="T22" fmla="*/ 46 w 68"/>
                  <a:gd name="T23" fmla="*/ 60 h 61"/>
                  <a:gd name="T24" fmla="*/ 47 w 68"/>
                  <a:gd name="T25" fmla="*/ 57 h 61"/>
                  <a:gd name="T26" fmla="*/ 49 w 68"/>
                  <a:gd name="T27" fmla="*/ 57 h 61"/>
                  <a:gd name="T28" fmla="*/ 63 w 68"/>
                  <a:gd name="T29" fmla="*/ 40 h 61"/>
                  <a:gd name="T30" fmla="*/ 60 w 68"/>
                  <a:gd name="T31" fmla="*/ 39 h 61"/>
                  <a:gd name="T32" fmla="*/ 17 w 68"/>
                  <a:gd name="T33" fmla="*/ 36 h 61"/>
                  <a:gd name="T34" fmla="*/ 12 w 68"/>
                  <a:gd name="T35" fmla="*/ 35 h 61"/>
                  <a:gd name="T36" fmla="*/ 3 w 68"/>
                  <a:gd name="T37" fmla="*/ 41 h 61"/>
                  <a:gd name="T38" fmla="*/ 2 w 68"/>
                  <a:gd name="T39" fmla="*/ 45 h 61"/>
                  <a:gd name="T40" fmla="*/ 2 w 68"/>
                  <a:gd name="T41" fmla="*/ 36 h 61"/>
                  <a:gd name="T42" fmla="*/ 2 w 68"/>
                  <a:gd name="T43" fmla="*/ 27 h 61"/>
                  <a:gd name="T44" fmla="*/ 3 w 68"/>
                  <a:gd name="T45" fmla="*/ 18 h 61"/>
                  <a:gd name="T46" fmla="*/ 4 w 68"/>
                  <a:gd name="T47" fmla="*/ 9 h 61"/>
                  <a:gd name="T48" fmla="*/ 5 w 68"/>
                  <a:gd name="T49" fmla="*/ 1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1">
                    <a:moveTo>
                      <a:pt x="5" y="10"/>
                    </a:moveTo>
                    <a:cubicBezTo>
                      <a:pt x="5" y="11"/>
                      <a:pt x="5" y="12"/>
                      <a:pt x="5" y="13"/>
                    </a:cubicBezTo>
                    <a:cubicBezTo>
                      <a:pt x="6" y="17"/>
                      <a:pt x="8" y="19"/>
                      <a:pt x="12" y="20"/>
                    </a:cubicBezTo>
                    <a:cubicBezTo>
                      <a:pt x="20" y="20"/>
                      <a:pt x="29" y="21"/>
                      <a:pt x="37" y="22"/>
                    </a:cubicBezTo>
                    <a:cubicBezTo>
                      <a:pt x="45" y="22"/>
                      <a:pt x="53" y="23"/>
                      <a:pt x="61" y="23"/>
                    </a:cubicBezTo>
                    <a:cubicBezTo>
                      <a:pt x="62" y="23"/>
                      <a:pt x="63" y="23"/>
                      <a:pt x="64" y="23"/>
                    </a:cubicBezTo>
                    <a:cubicBezTo>
                      <a:pt x="65" y="20"/>
                      <a:pt x="64" y="17"/>
                      <a:pt x="63" y="14"/>
                    </a:cubicBezTo>
                    <a:cubicBezTo>
                      <a:pt x="62" y="10"/>
                      <a:pt x="61" y="8"/>
                      <a:pt x="58" y="6"/>
                    </a:cubicBezTo>
                    <a:cubicBezTo>
                      <a:pt x="55" y="4"/>
                      <a:pt x="52" y="3"/>
                      <a:pt x="50" y="1"/>
                    </a:cubicBezTo>
                    <a:cubicBezTo>
                      <a:pt x="56" y="0"/>
                      <a:pt x="62" y="1"/>
                      <a:pt x="68" y="2"/>
                    </a:cubicBezTo>
                    <a:cubicBezTo>
                      <a:pt x="67" y="21"/>
                      <a:pt x="65" y="41"/>
                      <a:pt x="64" y="61"/>
                    </a:cubicBezTo>
                    <a:cubicBezTo>
                      <a:pt x="58" y="61"/>
                      <a:pt x="52" y="61"/>
                      <a:pt x="46" y="60"/>
                    </a:cubicBezTo>
                    <a:cubicBezTo>
                      <a:pt x="46" y="59"/>
                      <a:pt x="46" y="58"/>
                      <a:pt x="47" y="57"/>
                    </a:cubicBezTo>
                    <a:cubicBezTo>
                      <a:pt x="47" y="57"/>
                      <a:pt x="48" y="57"/>
                      <a:pt x="49" y="57"/>
                    </a:cubicBezTo>
                    <a:cubicBezTo>
                      <a:pt x="58" y="55"/>
                      <a:pt x="63" y="50"/>
                      <a:pt x="63" y="40"/>
                    </a:cubicBezTo>
                    <a:cubicBezTo>
                      <a:pt x="62" y="39"/>
                      <a:pt x="61" y="39"/>
                      <a:pt x="60" y="39"/>
                    </a:cubicBezTo>
                    <a:cubicBezTo>
                      <a:pt x="46" y="38"/>
                      <a:pt x="31" y="37"/>
                      <a:pt x="17" y="36"/>
                    </a:cubicBezTo>
                    <a:cubicBezTo>
                      <a:pt x="15" y="36"/>
                      <a:pt x="13" y="35"/>
                      <a:pt x="12" y="35"/>
                    </a:cubicBezTo>
                    <a:cubicBezTo>
                      <a:pt x="7" y="35"/>
                      <a:pt x="4" y="36"/>
                      <a:pt x="3" y="41"/>
                    </a:cubicBezTo>
                    <a:cubicBezTo>
                      <a:pt x="3" y="42"/>
                      <a:pt x="3" y="43"/>
                      <a:pt x="2" y="45"/>
                    </a:cubicBezTo>
                    <a:cubicBezTo>
                      <a:pt x="0" y="41"/>
                      <a:pt x="2" y="38"/>
                      <a:pt x="2" y="36"/>
                    </a:cubicBezTo>
                    <a:cubicBezTo>
                      <a:pt x="2" y="33"/>
                      <a:pt x="2" y="30"/>
                      <a:pt x="2" y="27"/>
                    </a:cubicBezTo>
                    <a:cubicBezTo>
                      <a:pt x="2" y="24"/>
                      <a:pt x="2" y="21"/>
                      <a:pt x="3" y="18"/>
                    </a:cubicBezTo>
                    <a:cubicBezTo>
                      <a:pt x="3" y="15"/>
                      <a:pt x="2" y="12"/>
                      <a:pt x="4" y="9"/>
                    </a:cubicBezTo>
                    <a:cubicBezTo>
                      <a:pt x="4" y="9"/>
                      <a:pt x="4" y="10"/>
                      <a:pt x="5" y="10"/>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6" name="Freeform 58"/>
              <p:cNvSpPr/>
              <p:nvPr/>
            </p:nvSpPr>
            <p:spPr bwMode="auto">
              <a:xfrm>
                <a:off x="6510147" y="20480543"/>
                <a:ext cx="432570" cy="542679"/>
              </a:xfrm>
              <a:custGeom>
                <a:avLst/>
                <a:gdLst>
                  <a:gd name="T0" fmla="*/ 6 w 61"/>
                  <a:gd name="T1" fmla="*/ 77 h 77"/>
                  <a:gd name="T2" fmla="*/ 5 w 61"/>
                  <a:gd name="T3" fmla="*/ 71 h 77"/>
                  <a:gd name="T4" fmla="*/ 5 w 61"/>
                  <a:gd name="T5" fmla="*/ 14 h 77"/>
                  <a:gd name="T6" fmla="*/ 0 w 61"/>
                  <a:gd name="T7" fmla="*/ 1 h 77"/>
                  <a:gd name="T8" fmla="*/ 29 w 61"/>
                  <a:gd name="T9" fmla="*/ 14 h 77"/>
                  <a:gd name="T10" fmla="*/ 25 w 61"/>
                  <a:gd name="T11" fmla="*/ 13 h 77"/>
                  <a:gd name="T12" fmla="*/ 20 w 61"/>
                  <a:gd name="T13" fmla="*/ 16 h 77"/>
                  <a:gd name="T14" fmla="*/ 20 w 61"/>
                  <a:gd name="T15" fmla="*/ 19 h 77"/>
                  <a:gd name="T16" fmla="*/ 19 w 61"/>
                  <a:gd name="T17" fmla="*/ 55 h 77"/>
                  <a:gd name="T18" fmla="*/ 20 w 61"/>
                  <a:gd name="T19" fmla="*/ 57 h 77"/>
                  <a:gd name="T20" fmla="*/ 21 w 61"/>
                  <a:gd name="T21" fmla="*/ 57 h 77"/>
                  <a:gd name="T22" fmla="*/ 45 w 61"/>
                  <a:gd name="T23" fmla="*/ 31 h 77"/>
                  <a:gd name="T24" fmla="*/ 45 w 61"/>
                  <a:gd name="T25" fmla="*/ 31 h 77"/>
                  <a:gd name="T26" fmla="*/ 44 w 61"/>
                  <a:gd name="T27" fmla="*/ 21 h 77"/>
                  <a:gd name="T28" fmla="*/ 43 w 61"/>
                  <a:gd name="T29" fmla="*/ 19 h 77"/>
                  <a:gd name="T30" fmla="*/ 61 w 61"/>
                  <a:gd name="T31" fmla="*/ 26 h 77"/>
                  <a:gd name="T32" fmla="*/ 59 w 61"/>
                  <a:gd name="T33" fmla="*/ 27 h 77"/>
                  <a:gd name="T34" fmla="*/ 49 w 61"/>
                  <a:gd name="T35" fmla="*/ 32 h 77"/>
                  <a:gd name="T36" fmla="*/ 10 w 61"/>
                  <a:gd name="T37" fmla="*/ 73 h 77"/>
                  <a:gd name="T38" fmla="*/ 6 w 61"/>
                  <a:gd name="T3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7">
                    <a:moveTo>
                      <a:pt x="6" y="77"/>
                    </a:moveTo>
                    <a:cubicBezTo>
                      <a:pt x="5" y="74"/>
                      <a:pt x="5" y="73"/>
                      <a:pt x="5" y="71"/>
                    </a:cubicBezTo>
                    <a:cubicBezTo>
                      <a:pt x="5" y="52"/>
                      <a:pt x="5" y="33"/>
                      <a:pt x="5" y="14"/>
                    </a:cubicBezTo>
                    <a:cubicBezTo>
                      <a:pt x="5" y="9"/>
                      <a:pt x="5" y="4"/>
                      <a:pt x="0" y="1"/>
                    </a:cubicBezTo>
                    <a:cubicBezTo>
                      <a:pt x="4" y="0"/>
                      <a:pt x="26" y="10"/>
                      <a:pt x="29" y="14"/>
                    </a:cubicBezTo>
                    <a:cubicBezTo>
                      <a:pt x="28" y="13"/>
                      <a:pt x="27" y="13"/>
                      <a:pt x="25" y="13"/>
                    </a:cubicBezTo>
                    <a:cubicBezTo>
                      <a:pt x="22" y="12"/>
                      <a:pt x="21" y="13"/>
                      <a:pt x="20" y="16"/>
                    </a:cubicBezTo>
                    <a:cubicBezTo>
                      <a:pt x="20" y="17"/>
                      <a:pt x="20" y="18"/>
                      <a:pt x="20" y="19"/>
                    </a:cubicBezTo>
                    <a:cubicBezTo>
                      <a:pt x="19" y="31"/>
                      <a:pt x="19" y="43"/>
                      <a:pt x="19" y="55"/>
                    </a:cubicBezTo>
                    <a:cubicBezTo>
                      <a:pt x="19" y="55"/>
                      <a:pt x="19" y="56"/>
                      <a:pt x="20" y="57"/>
                    </a:cubicBezTo>
                    <a:cubicBezTo>
                      <a:pt x="20" y="57"/>
                      <a:pt x="21" y="57"/>
                      <a:pt x="21" y="57"/>
                    </a:cubicBezTo>
                    <a:cubicBezTo>
                      <a:pt x="29" y="48"/>
                      <a:pt x="37" y="40"/>
                      <a:pt x="45" y="31"/>
                    </a:cubicBezTo>
                    <a:cubicBezTo>
                      <a:pt x="45" y="31"/>
                      <a:pt x="45" y="31"/>
                      <a:pt x="45" y="31"/>
                    </a:cubicBezTo>
                    <a:cubicBezTo>
                      <a:pt x="49" y="26"/>
                      <a:pt x="49" y="24"/>
                      <a:pt x="44" y="21"/>
                    </a:cubicBezTo>
                    <a:cubicBezTo>
                      <a:pt x="43" y="20"/>
                      <a:pt x="43" y="20"/>
                      <a:pt x="43" y="19"/>
                    </a:cubicBezTo>
                    <a:cubicBezTo>
                      <a:pt x="49" y="20"/>
                      <a:pt x="55" y="23"/>
                      <a:pt x="61" y="26"/>
                    </a:cubicBezTo>
                    <a:cubicBezTo>
                      <a:pt x="60" y="27"/>
                      <a:pt x="60" y="27"/>
                      <a:pt x="59" y="27"/>
                    </a:cubicBezTo>
                    <a:cubicBezTo>
                      <a:pt x="55" y="27"/>
                      <a:pt x="52" y="29"/>
                      <a:pt x="49" y="32"/>
                    </a:cubicBezTo>
                    <a:cubicBezTo>
                      <a:pt x="36" y="46"/>
                      <a:pt x="23" y="60"/>
                      <a:pt x="10" y="73"/>
                    </a:cubicBezTo>
                    <a:cubicBezTo>
                      <a:pt x="9" y="74"/>
                      <a:pt x="8" y="75"/>
                      <a:pt x="6" y="77"/>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7" name="Freeform 59"/>
              <p:cNvSpPr/>
              <p:nvPr/>
            </p:nvSpPr>
            <p:spPr bwMode="auto">
              <a:xfrm>
                <a:off x="2585558" y="22053525"/>
                <a:ext cx="495489" cy="432570"/>
              </a:xfrm>
              <a:custGeom>
                <a:avLst/>
                <a:gdLst>
                  <a:gd name="T0" fmla="*/ 0 w 71"/>
                  <a:gd name="T1" fmla="*/ 32 h 61"/>
                  <a:gd name="T2" fmla="*/ 15 w 71"/>
                  <a:gd name="T3" fmla="*/ 0 h 61"/>
                  <a:gd name="T4" fmla="*/ 14 w 71"/>
                  <a:gd name="T5" fmla="*/ 3 h 61"/>
                  <a:gd name="T6" fmla="*/ 19 w 71"/>
                  <a:gd name="T7" fmla="*/ 13 h 61"/>
                  <a:gd name="T8" fmla="*/ 58 w 71"/>
                  <a:gd name="T9" fmla="*/ 33 h 61"/>
                  <a:gd name="T10" fmla="*/ 68 w 71"/>
                  <a:gd name="T11" fmla="*/ 31 h 61"/>
                  <a:gd name="T12" fmla="*/ 71 w 71"/>
                  <a:gd name="T13" fmla="*/ 28 h 61"/>
                  <a:gd name="T14" fmla="*/ 56 w 71"/>
                  <a:gd name="T15" fmla="*/ 61 h 61"/>
                  <a:gd name="T16" fmla="*/ 56 w 71"/>
                  <a:gd name="T17" fmla="*/ 57 h 61"/>
                  <a:gd name="T18" fmla="*/ 52 w 71"/>
                  <a:gd name="T19" fmla="*/ 47 h 61"/>
                  <a:gd name="T20" fmla="*/ 13 w 71"/>
                  <a:gd name="T21" fmla="*/ 28 h 61"/>
                  <a:gd name="T22" fmla="*/ 1 w 71"/>
                  <a:gd name="T23" fmla="*/ 30 h 61"/>
                  <a:gd name="T24" fmla="*/ 0 w 71"/>
                  <a:gd name="T25" fmla="*/ 3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61">
                    <a:moveTo>
                      <a:pt x="0" y="32"/>
                    </a:moveTo>
                    <a:cubicBezTo>
                      <a:pt x="0" y="27"/>
                      <a:pt x="11" y="4"/>
                      <a:pt x="15" y="0"/>
                    </a:cubicBezTo>
                    <a:cubicBezTo>
                      <a:pt x="14" y="1"/>
                      <a:pt x="14" y="2"/>
                      <a:pt x="14" y="3"/>
                    </a:cubicBezTo>
                    <a:cubicBezTo>
                      <a:pt x="13" y="9"/>
                      <a:pt x="14" y="11"/>
                      <a:pt x="19" y="13"/>
                    </a:cubicBezTo>
                    <a:cubicBezTo>
                      <a:pt x="32" y="20"/>
                      <a:pt x="45" y="27"/>
                      <a:pt x="58" y="33"/>
                    </a:cubicBezTo>
                    <a:cubicBezTo>
                      <a:pt x="63" y="36"/>
                      <a:pt x="65" y="35"/>
                      <a:pt x="68" y="31"/>
                    </a:cubicBezTo>
                    <a:cubicBezTo>
                      <a:pt x="69" y="30"/>
                      <a:pt x="70" y="29"/>
                      <a:pt x="71" y="28"/>
                    </a:cubicBezTo>
                    <a:cubicBezTo>
                      <a:pt x="70" y="32"/>
                      <a:pt x="60" y="56"/>
                      <a:pt x="56" y="61"/>
                    </a:cubicBezTo>
                    <a:cubicBezTo>
                      <a:pt x="56" y="59"/>
                      <a:pt x="56" y="58"/>
                      <a:pt x="56" y="57"/>
                    </a:cubicBezTo>
                    <a:cubicBezTo>
                      <a:pt x="57" y="52"/>
                      <a:pt x="56" y="50"/>
                      <a:pt x="52" y="47"/>
                    </a:cubicBezTo>
                    <a:cubicBezTo>
                      <a:pt x="39" y="41"/>
                      <a:pt x="26" y="34"/>
                      <a:pt x="13" y="28"/>
                    </a:cubicBezTo>
                    <a:cubicBezTo>
                      <a:pt x="7" y="25"/>
                      <a:pt x="6" y="25"/>
                      <a:pt x="1" y="30"/>
                    </a:cubicBezTo>
                    <a:cubicBezTo>
                      <a:pt x="1" y="31"/>
                      <a:pt x="1" y="31"/>
                      <a:pt x="0" y="3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8" name="Freeform 60"/>
              <p:cNvSpPr/>
              <p:nvPr/>
            </p:nvSpPr>
            <p:spPr bwMode="auto">
              <a:xfrm>
                <a:off x="8090993" y="22863611"/>
                <a:ext cx="479759" cy="314596"/>
              </a:xfrm>
              <a:custGeom>
                <a:avLst/>
                <a:gdLst>
                  <a:gd name="T0" fmla="*/ 5 w 69"/>
                  <a:gd name="T1" fmla="*/ 45 h 45"/>
                  <a:gd name="T2" fmla="*/ 0 w 69"/>
                  <a:gd name="T3" fmla="*/ 13 h 45"/>
                  <a:gd name="T4" fmla="*/ 1 w 69"/>
                  <a:gd name="T5" fmla="*/ 11 h 45"/>
                  <a:gd name="T6" fmla="*/ 3 w 69"/>
                  <a:gd name="T7" fmla="*/ 15 h 45"/>
                  <a:gd name="T8" fmla="*/ 11 w 69"/>
                  <a:gd name="T9" fmla="*/ 19 h 45"/>
                  <a:gd name="T10" fmla="*/ 47 w 69"/>
                  <a:gd name="T11" fmla="*/ 13 h 45"/>
                  <a:gd name="T12" fmla="*/ 55 w 69"/>
                  <a:gd name="T13" fmla="*/ 12 h 45"/>
                  <a:gd name="T14" fmla="*/ 62 w 69"/>
                  <a:gd name="T15" fmla="*/ 5 h 45"/>
                  <a:gd name="T16" fmla="*/ 62 w 69"/>
                  <a:gd name="T17" fmla="*/ 0 h 45"/>
                  <a:gd name="T18" fmla="*/ 64 w 69"/>
                  <a:gd name="T19" fmla="*/ 3 h 45"/>
                  <a:gd name="T20" fmla="*/ 69 w 69"/>
                  <a:gd name="T21" fmla="*/ 35 h 45"/>
                  <a:gd name="T22" fmla="*/ 67 w 69"/>
                  <a:gd name="T23" fmla="*/ 35 h 45"/>
                  <a:gd name="T24" fmla="*/ 66 w 69"/>
                  <a:gd name="T25" fmla="*/ 33 h 45"/>
                  <a:gd name="T26" fmla="*/ 57 w 69"/>
                  <a:gd name="T27" fmla="*/ 27 h 45"/>
                  <a:gd name="T28" fmla="*/ 14 w 69"/>
                  <a:gd name="T29" fmla="*/ 35 h 45"/>
                  <a:gd name="T30" fmla="*/ 7 w 69"/>
                  <a:gd name="T31" fmla="*/ 42 h 45"/>
                  <a:gd name="T32" fmla="*/ 6 w 69"/>
                  <a:gd name="T33" fmla="*/ 45 h 45"/>
                  <a:gd name="T34" fmla="*/ 5 w 69"/>
                  <a:gd name="T3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5">
                    <a:moveTo>
                      <a:pt x="5" y="45"/>
                    </a:moveTo>
                    <a:cubicBezTo>
                      <a:pt x="3" y="35"/>
                      <a:pt x="2" y="24"/>
                      <a:pt x="0" y="13"/>
                    </a:cubicBezTo>
                    <a:cubicBezTo>
                      <a:pt x="0" y="13"/>
                      <a:pt x="0" y="12"/>
                      <a:pt x="1" y="11"/>
                    </a:cubicBezTo>
                    <a:cubicBezTo>
                      <a:pt x="2" y="13"/>
                      <a:pt x="2" y="14"/>
                      <a:pt x="3" y="15"/>
                    </a:cubicBezTo>
                    <a:cubicBezTo>
                      <a:pt x="5" y="19"/>
                      <a:pt x="6" y="20"/>
                      <a:pt x="11" y="19"/>
                    </a:cubicBezTo>
                    <a:cubicBezTo>
                      <a:pt x="23" y="17"/>
                      <a:pt x="35" y="15"/>
                      <a:pt x="47" y="13"/>
                    </a:cubicBezTo>
                    <a:cubicBezTo>
                      <a:pt x="50" y="13"/>
                      <a:pt x="52" y="12"/>
                      <a:pt x="55" y="12"/>
                    </a:cubicBezTo>
                    <a:cubicBezTo>
                      <a:pt x="60" y="11"/>
                      <a:pt x="61" y="9"/>
                      <a:pt x="62" y="5"/>
                    </a:cubicBezTo>
                    <a:cubicBezTo>
                      <a:pt x="62" y="4"/>
                      <a:pt x="62" y="3"/>
                      <a:pt x="62" y="0"/>
                    </a:cubicBezTo>
                    <a:cubicBezTo>
                      <a:pt x="63" y="2"/>
                      <a:pt x="64" y="3"/>
                      <a:pt x="64" y="3"/>
                    </a:cubicBezTo>
                    <a:cubicBezTo>
                      <a:pt x="65" y="14"/>
                      <a:pt x="67" y="24"/>
                      <a:pt x="69" y="35"/>
                    </a:cubicBezTo>
                    <a:cubicBezTo>
                      <a:pt x="68" y="35"/>
                      <a:pt x="68" y="35"/>
                      <a:pt x="67" y="35"/>
                    </a:cubicBezTo>
                    <a:cubicBezTo>
                      <a:pt x="67" y="35"/>
                      <a:pt x="66" y="34"/>
                      <a:pt x="66" y="33"/>
                    </a:cubicBezTo>
                    <a:cubicBezTo>
                      <a:pt x="64" y="28"/>
                      <a:pt x="62" y="27"/>
                      <a:pt x="57" y="27"/>
                    </a:cubicBezTo>
                    <a:cubicBezTo>
                      <a:pt x="43" y="30"/>
                      <a:pt x="28" y="32"/>
                      <a:pt x="14" y="35"/>
                    </a:cubicBezTo>
                    <a:cubicBezTo>
                      <a:pt x="9" y="35"/>
                      <a:pt x="7" y="37"/>
                      <a:pt x="7" y="42"/>
                    </a:cubicBezTo>
                    <a:cubicBezTo>
                      <a:pt x="7" y="43"/>
                      <a:pt x="6" y="44"/>
                      <a:pt x="6" y="45"/>
                    </a:cubicBezTo>
                    <a:cubicBezTo>
                      <a:pt x="6" y="45"/>
                      <a:pt x="5" y="45"/>
                      <a:pt x="5" y="45"/>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19" name="Freeform 61"/>
              <p:cNvSpPr/>
              <p:nvPr/>
            </p:nvSpPr>
            <p:spPr bwMode="auto">
              <a:xfrm>
                <a:off x="5865225" y="20346840"/>
                <a:ext cx="291002" cy="487624"/>
              </a:xfrm>
              <a:custGeom>
                <a:avLst/>
                <a:gdLst>
                  <a:gd name="T0" fmla="*/ 1 w 42"/>
                  <a:gd name="T1" fmla="*/ 64 h 70"/>
                  <a:gd name="T2" fmla="*/ 4 w 42"/>
                  <a:gd name="T3" fmla="*/ 64 h 70"/>
                  <a:gd name="T4" fmla="*/ 10 w 42"/>
                  <a:gd name="T5" fmla="*/ 57 h 70"/>
                  <a:gd name="T6" fmla="*/ 13 w 42"/>
                  <a:gd name="T7" fmla="*/ 41 h 70"/>
                  <a:gd name="T8" fmla="*/ 16 w 42"/>
                  <a:gd name="T9" fmla="*/ 14 h 70"/>
                  <a:gd name="T10" fmla="*/ 17 w 42"/>
                  <a:gd name="T11" fmla="*/ 10 h 70"/>
                  <a:gd name="T12" fmla="*/ 11 w 42"/>
                  <a:gd name="T13" fmla="*/ 2 h 70"/>
                  <a:gd name="T14" fmla="*/ 9 w 42"/>
                  <a:gd name="T15" fmla="*/ 0 h 70"/>
                  <a:gd name="T16" fmla="*/ 42 w 42"/>
                  <a:gd name="T17" fmla="*/ 4 h 70"/>
                  <a:gd name="T18" fmla="*/ 42 w 42"/>
                  <a:gd name="T19" fmla="*/ 5 h 70"/>
                  <a:gd name="T20" fmla="*/ 39 w 42"/>
                  <a:gd name="T21" fmla="*/ 6 h 70"/>
                  <a:gd name="T22" fmla="*/ 32 w 42"/>
                  <a:gd name="T23" fmla="*/ 13 h 70"/>
                  <a:gd name="T24" fmla="*/ 27 w 42"/>
                  <a:gd name="T25" fmla="*/ 47 h 70"/>
                  <a:gd name="T26" fmla="*/ 25 w 42"/>
                  <a:gd name="T27" fmla="*/ 58 h 70"/>
                  <a:gd name="T28" fmla="*/ 31 w 42"/>
                  <a:gd name="T29" fmla="*/ 68 h 70"/>
                  <a:gd name="T30" fmla="*/ 33 w 42"/>
                  <a:gd name="T31" fmla="*/ 69 h 70"/>
                  <a:gd name="T32" fmla="*/ 33 w 42"/>
                  <a:gd name="T33" fmla="*/ 70 h 70"/>
                  <a:gd name="T34" fmla="*/ 0 w 42"/>
                  <a:gd name="T35" fmla="*/ 66 h 70"/>
                  <a:gd name="T36" fmla="*/ 1 w 42"/>
                  <a:gd name="T37"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70">
                    <a:moveTo>
                      <a:pt x="1" y="64"/>
                    </a:moveTo>
                    <a:cubicBezTo>
                      <a:pt x="2" y="64"/>
                      <a:pt x="3" y="64"/>
                      <a:pt x="4" y="64"/>
                    </a:cubicBezTo>
                    <a:cubicBezTo>
                      <a:pt x="8" y="63"/>
                      <a:pt x="10" y="62"/>
                      <a:pt x="10" y="57"/>
                    </a:cubicBezTo>
                    <a:cubicBezTo>
                      <a:pt x="11" y="52"/>
                      <a:pt x="12" y="47"/>
                      <a:pt x="13" y="41"/>
                    </a:cubicBezTo>
                    <a:cubicBezTo>
                      <a:pt x="14" y="32"/>
                      <a:pt x="15" y="23"/>
                      <a:pt x="16" y="14"/>
                    </a:cubicBezTo>
                    <a:cubicBezTo>
                      <a:pt x="16" y="13"/>
                      <a:pt x="17" y="12"/>
                      <a:pt x="17" y="10"/>
                    </a:cubicBezTo>
                    <a:cubicBezTo>
                      <a:pt x="17" y="5"/>
                      <a:pt x="16" y="4"/>
                      <a:pt x="11" y="2"/>
                    </a:cubicBezTo>
                    <a:cubicBezTo>
                      <a:pt x="10" y="1"/>
                      <a:pt x="10" y="1"/>
                      <a:pt x="9" y="0"/>
                    </a:cubicBezTo>
                    <a:cubicBezTo>
                      <a:pt x="20" y="1"/>
                      <a:pt x="31" y="2"/>
                      <a:pt x="42" y="4"/>
                    </a:cubicBezTo>
                    <a:cubicBezTo>
                      <a:pt x="42" y="5"/>
                      <a:pt x="42" y="5"/>
                      <a:pt x="42" y="5"/>
                    </a:cubicBezTo>
                    <a:cubicBezTo>
                      <a:pt x="41" y="5"/>
                      <a:pt x="40" y="6"/>
                      <a:pt x="39" y="6"/>
                    </a:cubicBezTo>
                    <a:cubicBezTo>
                      <a:pt x="34" y="6"/>
                      <a:pt x="32" y="7"/>
                      <a:pt x="32" y="13"/>
                    </a:cubicBezTo>
                    <a:cubicBezTo>
                      <a:pt x="30" y="24"/>
                      <a:pt x="28" y="36"/>
                      <a:pt x="27" y="47"/>
                    </a:cubicBezTo>
                    <a:cubicBezTo>
                      <a:pt x="26" y="51"/>
                      <a:pt x="26" y="55"/>
                      <a:pt x="25" y="58"/>
                    </a:cubicBezTo>
                    <a:cubicBezTo>
                      <a:pt x="25" y="64"/>
                      <a:pt x="26" y="66"/>
                      <a:pt x="31" y="68"/>
                    </a:cubicBezTo>
                    <a:cubicBezTo>
                      <a:pt x="32" y="68"/>
                      <a:pt x="32" y="69"/>
                      <a:pt x="33" y="69"/>
                    </a:cubicBezTo>
                    <a:cubicBezTo>
                      <a:pt x="33" y="69"/>
                      <a:pt x="33" y="69"/>
                      <a:pt x="33" y="70"/>
                    </a:cubicBezTo>
                    <a:cubicBezTo>
                      <a:pt x="22" y="69"/>
                      <a:pt x="11" y="68"/>
                      <a:pt x="0" y="66"/>
                    </a:cubicBezTo>
                    <a:cubicBezTo>
                      <a:pt x="1" y="65"/>
                      <a:pt x="1" y="65"/>
                      <a:pt x="1" y="64"/>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0" name="Freeform 62"/>
              <p:cNvSpPr/>
              <p:nvPr/>
            </p:nvSpPr>
            <p:spPr bwMode="auto">
              <a:xfrm>
                <a:off x="4087756" y="25828682"/>
                <a:ext cx="361786" cy="471895"/>
              </a:xfrm>
              <a:custGeom>
                <a:avLst/>
                <a:gdLst>
                  <a:gd name="T0" fmla="*/ 1 w 52"/>
                  <a:gd name="T1" fmla="*/ 51 h 67"/>
                  <a:gd name="T2" fmla="*/ 5 w 52"/>
                  <a:gd name="T3" fmla="*/ 52 h 67"/>
                  <a:gd name="T4" fmla="*/ 16 w 52"/>
                  <a:gd name="T5" fmla="*/ 47 h 67"/>
                  <a:gd name="T6" fmla="*/ 32 w 52"/>
                  <a:gd name="T7" fmla="*/ 12 h 67"/>
                  <a:gd name="T8" fmla="*/ 33 w 52"/>
                  <a:gd name="T9" fmla="*/ 9 h 67"/>
                  <a:gd name="T10" fmla="*/ 29 w 52"/>
                  <a:gd name="T11" fmla="*/ 2 h 67"/>
                  <a:gd name="T12" fmla="*/ 23 w 52"/>
                  <a:gd name="T13" fmla="*/ 1 h 67"/>
                  <a:gd name="T14" fmla="*/ 52 w 52"/>
                  <a:gd name="T15" fmla="*/ 1 h 67"/>
                  <a:gd name="T16" fmla="*/ 51 w 52"/>
                  <a:gd name="T17" fmla="*/ 4 h 67"/>
                  <a:gd name="T18" fmla="*/ 29 w 52"/>
                  <a:gd name="T19" fmla="*/ 52 h 67"/>
                  <a:gd name="T20" fmla="*/ 33 w 52"/>
                  <a:gd name="T21" fmla="*/ 65 h 67"/>
                  <a:gd name="T22" fmla="*/ 34 w 52"/>
                  <a:gd name="T23" fmla="*/ 66 h 67"/>
                  <a:gd name="T24" fmla="*/ 34 w 52"/>
                  <a:gd name="T25" fmla="*/ 67 h 67"/>
                  <a:gd name="T26" fmla="*/ 33 w 52"/>
                  <a:gd name="T27" fmla="*/ 67 h 67"/>
                  <a:gd name="T28" fmla="*/ 2 w 52"/>
                  <a:gd name="T29" fmla="*/ 53 h 67"/>
                  <a:gd name="T30" fmla="*/ 0 w 52"/>
                  <a:gd name="T31" fmla="*/ 52 h 67"/>
                  <a:gd name="T32" fmla="*/ 1 w 52"/>
                  <a:gd name="T33"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67">
                    <a:moveTo>
                      <a:pt x="1" y="51"/>
                    </a:moveTo>
                    <a:cubicBezTo>
                      <a:pt x="2" y="51"/>
                      <a:pt x="4" y="51"/>
                      <a:pt x="5" y="52"/>
                    </a:cubicBezTo>
                    <a:cubicBezTo>
                      <a:pt x="10" y="53"/>
                      <a:pt x="13" y="52"/>
                      <a:pt x="16" y="47"/>
                    </a:cubicBezTo>
                    <a:cubicBezTo>
                      <a:pt x="21" y="35"/>
                      <a:pt x="27" y="23"/>
                      <a:pt x="32" y="12"/>
                    </a:cubicBezTo>
                    <a:cubicBezTo>
                      <a:pt x="33" y="11"/>
                      <a:pt x="33" y="10"/>
                      <a:pt x="33" y="9"/>
                    </a:cubicBezTo>
                    <a:cubicBezTo>
                      <a:pt x="34" y="5"/>
                      <a:pt x="33" y="3"/>
                      <a:pt x="29" y="2"/>
                    </a:cubicBezTo>
                    <a:cubicBezTo>
                      <a:pt x="28" y="2"/>
                      <a:pt x="26" y="2"/>
                      <a:pt x="23" y="1"/>
                    </a:cubicBezTo>
                    <a:cubicBezTo>
                      <a:pt x="27" y="0"/>
                      <a:pt x="44" y="0"/>
                      <a:pt x="52" y="1"/>
                    </a:cubicBezTo>
                    <a:cubicBezTo>
                      <a:pt x="52" y="2"/>
                      <a:pt x="52" y="3"/>
                      <a:pt x="51" y="4"/>
                    </a:cubicBezTo>
                    <a:cubicBezTo>
                      <a:pt x="44" y="20"/>
                      <a:pt x="37" y="36"/>
                      <a:pt x="29" y="52"/>
                    </a:cubicBezTo>
                    <a:cubicBezTo>
                      <a:pt x="26" y="59"/>
                      <a:pt x="26" y="61"/>
                      <a:pt x="33" y="65"/>
                    </a:cubicBezTo>
                    <a:cubicBezTo>
                      <a:pt x="33" y="65"/>
                      <a:pt x="34" y="66"/>
                      <a:pt x="34" y="66"/>
                    </a:cubicBezTo>
                    <a:cubicBezTo>
                      <a:pt x="34" y="66"/>
                      <a:pt x="34" y="67"/>
                      <a:pt x="34" y="67"/>
                    </a:cubicBezTo>
                    <a:cubicBezTo>
                      <a:pt x="34" y="67"/>
                      <a:pt x="33" y="67"/>
                      <a:pt x="33" y="67"/>
                    </a:cubicBezTo>
                    <a:cubicBezTo>
                      <a:pt x="23" y="62"/>
                      <a:pt x="13" y="58"/>
                      <a:pt x="2" y="53"/>
                    </a:cubicBezTo>
                    <a:cubicBezTo>
                      <a:pt x="1" y="53"/>
                      <a:pt x="1" y="52"/>
                      <a:pt x="0" y="52"/>
                    </a:cubicBezTo>
                    <a:cubicBezTo>
                      <a:pt x="1" y="51"/>
                      <a:pt x="1" y="51"/>
                      <a:pt x="1" y="51"/>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121" name="Freeform 71"/>
              <p:cNvSpPr>
                <a:spLocks noEditPoints="1"/>
              </p:cNvSpPr>
              <p:nvPr/>
            </p:nvSpPr>
            <p:spPr bwMode="auto">
              <a:xfrm>
                <a:off x="3199023" y="21141194"/>
                <a:ext cx="4561646" cy="4553784"/>
              </a:xfrm>
              <a:custGeom>
                <a:avLst/>
                <a:gdLst>
                  <a:gd name="T0" fmla="*/ 326 w 652"/>
                  <a:gd name="T1" fmla="*/ 652 h 652"/>
                  <a:gd name="T2" fmla="*/ 326 w 652"/>
                  <a:gd name="T3" fmla="*/ 0 h 652"/>
                  <a:gd name="T4" fmla="*/ 300 w 652"/>
                  <a:gd name="T5" fmla="*/ 368 h 652"/>
                  <a:gd name="T6" fmla="*/ 300 w 652"/>
                  <a:gd name="T7" fmla="*/ 408 h 652"/>
                  <a:gd name="T8" fmla="*/ 292 w 652"/>
                  <a:gd name="T9" fmla="*/ 425 h 652"/>
                  <a:gd name="T10" fmla="*/ 239 w 652"/>
                  <a:gd name="T11" fmla="*/ 475 h 652"/>
                  <a:gd name="T12" fmla="*/ 208 w 652"/>
                  <a:gd name="T13" fmla="*/ 558 h 652"/>
                  <a:gd name="T14" fmla="*/ 256 w 652"/>
                  <a:gd name="T15" fmla="*/ 566 h 652"/>
                  <a:gd name="T16" fmla="*/ 264 w 652"/>
                  <a:gd name="T17" fmla="*/ 540 h 652"/>
                  <a:gd name="T18" fmla="*/ 312 w 652"/>
                  <a:gd name="T19" fmla="*/ 473 h 652"/>
                  <a:gd name="T20" fmla="*/ 346 w 652"/>
                  <a:gd name="T21" fmla="*/ 477 h 652"/>
                  <a:gd name="T22" fmla="*/ 390 w 652"/>
                  <a:gd name="T23" fmla="*/ 550 h 652"/>
                  <a:gd name="T24" fmla="*/ 410 w 652"/>
                  <a:gd name="T25" fmla="*/ 582 h 652"/>
                  <a:gd name="T26" fmla="*/ 439 w 652"/>
                  <a:gd name="T27" fmla="*/ 536 h 652"/>
                  <a:gd name="T28" fmla="*/ 360 w 652"/>
                  <a:gd name="T29" fmla="*/ 425 h 652"/>
                  <a:gd name="T30" fmla="*/ 351 w 652"/>
                  <a:gd name="T31" fmla="*/ 372 h 652"/>
                  <a:gd name="T32" fmla="*/ 357 w 652"/>
                  <a:gd name="T33" fmla="*/ 369 h 652"/>
                  <a:gd name="T34" fmla="*/ 453 w 652"/>
                  <a:gd name="T35" fmla="*/ 459 h 652"/>
                  <a:gd name="T36" fmla="*/ 489 w 652"/>
                  <a:gd name="T37" fmla="*/ 522 h 652"/>
                  <a:gd name="T38" fmla="*/ 526 w 652"/>
                  <a:gd name="T39" fmla="*/ 508 h 652"/>
                  <a:gd name="T40" fmla="*/ 512 w 652"/>
                  <a:gd name="T41" fmla="*/ 460 h 652"/>
                  <a:gd name="T42" fmla="*/ 373 w 652"/>
                  <a:gd name="T43" fmla="*/ 322 h 652"/>
                  <a:gd name="T44" fmla="*/ 351 w 652"/>
                  <a:gd name="T45" fmla="*/ 304 h 652"/>
                  <a:gd name="T46" fmla="*/ 306 w 652"/>
                  <a:gd name="T47" fmla="*/ 286 h 652"/>
                  <a:gd name="T48" fmla="*/ 300 w 652"/>
                  <a:gd name="T49" fmla="*/ 316 h 652"/>
                  <a:gd name="T50" fmla="*/ 210 w 652"/>
                  <a:gd name="T51" fmla="*/ 361 h 652"/>
                  <a:gd name="T52" fmla="*/ 128 w 652"/>
                  <a:gd name="T53" fmla="*/ 483 h 652"/>
                  <a:gd name="T54" fmla="*/ 140 w 652"/>
                  <a:gd name="T55" fmla="*/ 526 h 652"/>
                  <a:gd name="T56" fmla="*/ 172 w 652"/>
                  <a:gd name="T57" fmla="*/ 509 h 652"/>
                  <a:gd name="T58" fmla="*/ 246 w 652"/>
                  <a:gd name="T59" fmla="*/ 399 h 652"/>
                  <a:gd name="T60" fmla="*/ 300 w 652"/>
                  <a:gd name="T61" fmla="*/ 368 h 652"/>
                  <a:gd name="T62" fmla="*/ 249 w 652"/>
                  <a:gd name="T63" fmla="*/ 114 h 652"/>
                  <a:gd name="T64" fmla="*/ 123 w 652"/>
                  <a:gd name="T65" fmla="*/ 169 h 652"/>
                  <a:gd name="T66" fmla="*/ 75 w 652"/>
                  <a:gd name="T67" fmla="*/ 214 h 652"/>
                  <a:gd name="T68" fmla="*/ 108 w 652"/>
                  <a:gd name="T69" fmla="*/ 242 h 652"/>
                  <a:gd name="T70" fmla="*/ 158 w 652"/>
                  <a:gd name="T71" fmla="*/ 210 h 652"/>
                  <a:gd name="T72" fmla="*/ 253 w 652"/>
                  <a:gd name="T73" fmla="*/ 164 h 652"/>
                  <a:gd name="T74" fmla="*/ 250 w 652"/>
                  <a:gd name="T75" fmla="*/ 222 h 652"/>
                  <a:gd name="T76" fmla="*/ 65 w 652"/>
                  <a:gd name="T77" fmla="*/ 383 h 652"/>
                  <a:gd name="T78" fmla="*/ 80 w 652"/>
                  <a:gd name="T79" fmla="*/ 422 h 652"/>
                  <a:gd name="T80" fmla="*/ 113 w 652"/>
                  <a:gd name="T81" fmla="*/ 400 h 652"/>
                  <a:gd name="T82" fmla="*/ 215 w 652"/>
                  <a:gd name="T83" fmla="*/ 296 h 652"/>
                  <a:gd name="T84" fmla="*/ 304 w 652"/>
                  <a:gd name="T85" fmla="*/ 240 h 652"/>
                  <a:gd name="T86" fmla="*/ 303 w 652"/>
                  <a:gd name="T87" fmla="*/ 78 h 652"/>
                  <a:gd name="T88" fmla="*/ 269 w 652"/>
                  <a:gd name="T89" fmla="*/ 56 h 652"/>
                  <a:gd name="T90" fmla="*/ 253 w 652"/>
                  <a:gd name="T91" fmla="*/ 90 h 652"/>
                  <a:gd name="T92" fmla="*/ 398 w 652"/>
                  <a:gd name="T93" fmla="*/ 112 h 652"/>
                  <a:gd name="T94" fmla="*/ 398 w 652"/>
                  <a:gd name="T95" fmla="*/ 82 h 652"/>
                  <a:gd name="T96" fmla="*/ 368 w 652"/>
                  <a:gd name="T97" fmla="*/ 54 h 652"/>
                  <a:gd name="T98" fmla="*/ 347 w 652"/>
                  <a:gd name="T99" fmla="*/ 85 h 652"/>
                  <a:gd name="T100" fmla="*/ 347 w 652"/>
                  <a:gd name="T101" fmla="*/ 243 h 652"/>
                  <a:gd name="T102" fmla="*/ 369 w 652"/>
                  <a:gd name="T103" fmla="*/ 264 h 652"/>
                  <a:gd name="T104" fmla="*/ 493 w 652"/>
                  <a:gd name="T105" fmla="*/ 344 h 652"/>
                  <a:gd name="T106" fmla="*/ 549 w 652"/>
                  <a:gd name="T107" fmla="*/ 416 h 652"/>
                  <a:gd name="T108" fmla="*/ 587 w 652"/>
                  <a:gd name="T109" fmla="*/ 384 h 652"/>
                  <a:gd name="T110" fmla="*/ 407 w 652"/>
                  <a:gd name="T111" fmla="*/ 224 h 652"/>
                  <a:gd name="T112" fmla="*/ 398 w 652"/>
                  <a:gd name="T113" fmla="*/ 164 h 652"/>
                  <a:gd name="T114" fmla="*/ 403 w 652"/>
                  <a:gd name="T115" fmla="*/ 165 h 652"/>
                  <a:gd name="T116" fmla="*/ 532 w 652"/>
                  <a:gd name="T117" fmla="*/ 236 h 652"/>
                  <a:gd name="T118" fmla="*/ 575 w 652"/>
                  <a:gd name="T119" fmla="*/ 211 h 652"/>
                  <a:gd name="T120" fmla="*/ 509 w 652"/>
                  <a:gd name="T121" fmla="*/ 157 h 652"/>
                  <a:gd name="T122" fmla="*/ 398 w 652"/>
                  <a:gd name="T123" fmla="*/ 11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652">
                    <a:moveTo>
                      <a:pt x="652" y="326"/>
                    </a:moveTo>
                    <a:cubicBezTo>
                      <a:pt x="652" y="505"/>
                      <a:pt x="506" y="652"/>
                      <a:pt x="326" y="652"/>
                    </a:cubicBezTo>
                    <a:cubicBezTo>
                      <a:pt x="147" y="652"/>
                      <a:pt x="0" y="507"/>
                      <a:pt x="0" y="326"/>
                    </a:cubicBezTo>
                    <a:cubicBezTo>
                      <a:pt x="0" y="146"/>
                      <a:pt x="146" y="0"/>
                      <a:pt x="326" y="0"/>
                    </a:cubicBezTo>
                    <a:cubicBezTo>
                      <a:pt x="506" y="0"/>
                      <a:pt x="652" y="147"/>
                      <a:pt x="652" y="326"/>
                    </a:cubicBezTo>
                    <a:close/>
                    <a:moveTo>
                      <a:pt x="300" y="368"/>
                    </a:moveTo>
                    <a:cubicBezTo>
                      <a:pt x="300" y="370"/>
                      <a:pt x="300" y="371"/>
                      <a:pt x="300" y="373"/>
                    </a:cubicBezTo>
                    <a:cubicBezTo>
                      <a:pt x="300" y="385"/>
                      <a:pt x="300" y="396"/>
                      <a:pt x="300" y="408"/>
                    </a:cubicBezTo>
                    <a:cubicBezTo>
                      <a:pt x="300" y="409"/>
                      <a:pt x="300" y="410"/>
                      <a:pt x="300" y="411"/>
                    </a:cubicBezTo>
                    <a:cubicBezTo>
                      <a:pt x="300" y="417"/>
                      <a:pt x="297" y="422"/>
                      <a:pt x="292" y="425"/>
                    </a:cubicBezTo>
                    <a:cubicBezTo>
                      <a:pt x="290" y="426"/>
                      <a:pt x="288" y="428"/>
                      <a:pt x="285" y="429"/>
                    </a:cubicBezTo>
                    <a:cubicBezTo>
                      <a:pt x="267" y="441"/>
                      <a:pt x="252" y="457"/>
                      <a:pt x="239" y="475"/>
                    </a:cubicBezTo>
                    <a:cubicBezTo>
                      <a:pt x="225" y="496"/>
                      <a:pt x="216" y="520"/>
                      <a:pt x="210" y="544"/>
                    </a:cubicBezTo>
                    <a:cubicBezTo>
                      <a:pt x="209" y="549"/>
                      <a:pt x="208" y="553"/>
                      <a:pt x="208" y="558"/>
                    </a:cubicBezTo>
                    <a:cubicBezTo>
                      <a:pt x="207" y="571"/>
                      <a:pt x="215" y="581"/>
                      <a:pt x="228" y="583"/>
                    </a:cubicBezTo>
                    <a:cubicBezTo>
                      <a:pt x="239" y="585"/>
                      <a:pt x="252" y="581"/>
                      <a:pt x="256" y="566"/>
                    </a:cubicBezTo>
                    <a:cubicBezTo>
                      <a:pt x="256" y="565"/>
                      <a:pt x="257" y="563"/>
                      <a:pt x="257" y="562"/>
                    </a:cubicBezTo>
                    <a:cubicBezTo>
                      <a:pt x="260" y="555"/>
                      <a:pt x="262" y="547"/>
                      <a:pt x="264" y="540"/>
                    </a:cubicBezTo>
                    <a:cubicBezTo>
                      <a:pt x="270" y="523"/>
                      <a:pt x="278" y="508"/>
                      <a:pt x="289" y="493"/>
                    </a:cubicBezTo>
                    <a:cubicBezTo>
                      <a:pt x="295" y="485"/>
                      <a:pt x="303" y="478"/>
                      <a:pt x="312" y="473"/>
                    </a:cubicBezTo>
                    <a:cubicBezTo>
                      <a:pt x="321" y="468"/>
                      <a:pt x="330" y="468"/>
                      <a:pt x="339" y="473"/>
                    </a:cubicBezTo>
                    <a:cubicBezTo>
                      <a:pt x="341" y="474"/>
                      <a:pt x="344" y="475"/>
                      <a:pt x="346" y="477"/>
                    </a:cubicBezTo>
                    <a:cubicBezTo>
                      <a:pt x="355" y="483"/>
                      <a:pt x="362" y="491"/>
                      <a:pt x="368" y="500"/>
                    </a:cubicBezTo>
                    <a:cubicBezTo>
                      <a:pt x="378" y="516"/>
                      <a:pt x="385" y="533"/>
                      <a:pt x="390" y="550"/>
                    </a:cubicBezTo>
                    <a:cubicBezTo>
                      <a:pt x="392" y="556"/>
                      <a:pt x="394" y="563"/>
                      <a:pt x="396" y="569"/>
                    </a:cubicBezTo>
                    <a:cubicBezTo>
                      <a:pt x="399" y="576"/>
                      <a:pt x="403" y="580"/>
                      <a:pt x="410" y="582"/>
                    </a:cubicBezTo>
                    <a:cubicBezTo>
                      <a:pt x="425" y="588"/>
                      <a:pt x="446" y="577"/>
                      <a:pt x="443" y="555"/>
                    </a:cubicBezTo>
                    <a:cubicBezTo>
                      <a:pt x="442" y="548"/>
                      <a:pt x="440" y="542"/>
                      <a:pt x="439" y="536"/>
                    </a:cubicBezTo>
                    <a:cubicBezTo>
                      <a:pt x="433" y="515"/>
                      <a:pt x="426" y="496"/>
                      <a:pt x="414" y="478"/>
                    </a:cubicBezTo>
                    <a:cubicBezTo>
                      <a:pt x="400" y="456"/>
                      <a:pt x="382" y="439"/>
                      <a:pt x="360" y="425"/>
                    </a:cubicBezTo>
                    <a:cubicBezTo>
                      <a:pt x="354" y="422"/>
                      <a:pt x="351" y="417"/>
                      <a:pt x="351" y="410"/>
                    </a:cubicBezTo>
                    <a:cubicBezTo>
                      <a:pt x="351" y="397"/>
                      <a:pt x="351" y="385"/>
                      <a:pt x="351" y="372"/>
                    </a:cubicBezTo>
                    <a:cubicBezTo>
                      <a:pt x="351" y="371"/>
                      <a:pt x="351" y="370"/>
                      <a:pt x="352" y="368"/>
                    </a:cubicBezTo>
                    <a:cubicBezTo>
                      <a:pt x="354" y="368"/>
                      <a:pt x="355" y="369"/>
                      <a:pt x="357" y="369"/>
                    </a:cubicBezTo>
                    <a:cubicBezTo>
                      <a:pt x="376" y="376"/>
                      <a:pt x="392" y="386"/>
                      <a:pt x="406" y="400"/>
                    </a:cubicBezTo>
                    <a:cubicBezTo>
                      <a:pt x="425" y="417"/>
                      <a:pt x="439" y="437"/>
                      <a:pt x="453" y="459"/>
                    </a:cubicBezTo>
                    <a:cubicBezTo>
                      <a:pt x="462" y="475"/>
                      <a:pt x="471" y="492"/>
                      <a:pt x="479" y="509"/>
                    </a:cubicBezTo>
                    <a:cubicBezTo>
                      <a:pt x="481" y="514"/>
                      <a:pt x="484" y="518"/>
                      <a:pt x="489" y="522"/>
                    </a:cubicBezTo>
                    <a:cubicBezTo>
                      <a:pt x="494" y="526"/>
                      <a:pt x="501" y="529"/>
                      <a:pt x="508" y="527"/>
                    </a:cubicBezTo>
                    <a:cubicBezTo>
                      <a:pt x="518" y="524"/>
                      <a:pt x="524" y="518"/>
                      <a:pt x="526" y="508"/>
                    </a:cubicBezTo>
                    <a:cubicBezTo>
                      <a:pt x="528" y="500"/>
                      <a:pt x="527" y="493"/>
                      <a:pt x="524" y="486"/>
                    </a:cubicBezTo>
                    <a:cubicBezTo>
                      <a:pt x="520" y="477"/>
                      <a:pt x="516" y="469"/>
                      <a:pt x="512" y="460"/>
                    </a:cubicBezTo>
                    <a:cubicBezTo>
                      <a:pt x="498" y="429"/>
                      <a:pt x="480" y="400"/>
                      <a:pt x="456" y="375"/>
                    </a:cubicBezTo>
                    <a:cubicBezTo>
                      <a:pt x="432" y="351"/>
                      <a:pt x="405" y="333"/>
                      <a:pt x="373" y="322"/>
                    </a:cubicBezTo>
                    <a:cubicBezTo>
                      <a:pt x="366" y="320"/>
                      <a:pt x="359" y="318"/>
                      <a:pt x="351" y="316"/>
                    </a:cubicBezTo>
                    <a:cubicBezTo>
                      <a:pt x="351" y="312"/>
                      <a:pt x="351" y="308"/>
                      <a:pt x="351" y="304"/>
                    </a:cubicBezTo>
                    <a:cubicBezTo>
                      <a:pt x="350" y="298"/>
                      <a:pt x="349" y="291"/>
                      <a:pt x="345" y="286"/>
                    </a:cubicBezTo>
                    <a:cubicBezTo>
                      <a:pt x="335" y="271"/>
                      <a:pt x="316" y="271"/>
                      <a:pt x="306" y="286"/>
                    </a:cubicBezTo>
                    <a:cubicBezTo>
                      <a:pt x="302" y="292"/>
                      <a:pt x="301" y="299"/>
                      <a:pt x="301" y="305"/>
                    </a:cubicBezTo>
                    <a:cubicBezTo>
                      <a:pt x="300" y="309"/>
                      <a:pt x="300" y="312"/>
                      <a:pt x="300" y="316"/>
                    </a:cubicBezTo>
                    <a:cubicBezTo>
                      <a:pt x="299" y="317"/>
                      <a:pt x="298" y="317"/>
                      <a:pt x="296" y="317"/>
                    </a:cubicBezTo>
                    <a:cubicBezTo>
                      <a:pt x="264" y="325"/>
                      <a:pt x="235" y="339"/>
                      <a:pt x="210" y="361"/>
                    </a:cubicBezTo>
                    <a:cubicBezTo>
                      <a:pt x="191" y="378"/>
                      <a:pt x="175" y="398"/>
                      <a:pt x="161" y="420"/>
                    </a:cubicBezTo>
                    <a:cubicBezTo>
                      <a:pt x="148" y="440"/>
                      <a:pt x="138" y="462"/>
                      <a:pt x="128" y="483"/>
                    </a:cubicBezTo>
                    <a:cubicBezTo>
                      <a:pt x="126" y="490"/>
                      <a:pt x="124" y="497"/>
                      <a:pt x="125" y="504"/>
                    </a:cubicBezTo>
                    <a:cubicBezTo>
                      <a:pt x="126" y="515"/>
                      <a:pt x="130" y="522"/>
                      <a:pt x="140" y="526"/>
                    </a:cubicBezTo>
                    <a:cubicBezTo>
                      <a:pt x="150" y="530"/>
                      <a:pt x="159" y="526"/>
                      <a:pt x="165" y="519"/>
                    </a:cubicBezTo>
                    <a:cubicBezTo>
                      <a:pt x="168" y="516"/>
                      <a:pt x="170" y="512"/>
                      <a:pt x="172" y="509"/>
                    </a:cubicBezTo>
                    <a:cubicBezTo>
                      <a:pt x="181" y="493"/>
                      <a:pt x="189" y="476"/>
                      <a:pt x="198" y="461"/>
                    </a:cubicBezTo>
                    <a:cubicBezTo>
                      <a:pt x="211" y="438"/>
                      <a:pt x="227" y="417"/>
                      <a:pt x="246" y="399"/>
                    </a:cubicBezTo>
                    <a:cubicBezTo>
                      <a:pt x="260" y="386"/>
                      <a:pt x="276" y="376"/>
                      <a:pt x="294" y="370"/>
                    </a:cubicBezTo>
                    <a:cubicBezTo>
                      <a:pt x="296" y="369"/>
                      <a:pt x="298" y="368"/>
                      <a:pt x="300" y="368"/>
                    </a:cubicBezTo>
                    <a:close/>
                    <a:moveTo>
                      <a:pt x="253" y="112"/>
                    </a:moveTo>
                    <a:cubicBezTo>
                      <a:pt x="252" y="113"/>
                      <a:pt x="250" y="113"/>
                      <a:pt x="249" y="114"/>
                    </a:cubicBezTo>
                    <a:cubicBezTo>
                      <a:pt x="240" y="117"/>
                      <a:pt x="231" y="119"/>
                      <a:pt x="222" y="122"/>
                    </a:cubicBezTo>
                    <a:cubicBezTo>
                      <a:pt x="187" y="134"/>
                      <a:pt x="154" y="149"/>
                      <a:pt x="123" y="169"/>
                    </a:cubicBezTo>
                    <a:cubicBezTo>
                      <a:pt x="110" y="178"/>
                      <a:pt x="97" y="188"/>
                      <a:pt x="85" y="200"/>
                    </a:cubicBezTo>
                    <a:cubicBezTo>
                      <a:pt x="81" y="204"/>
                      <a:pt x="77" y="208"/>
                      <a:pt x="75" y="214"/>
                    </a:cubicBezTo>
                    <a:cubicBezTo>
                      <a:pt x="71" y="225"/>
                      <a:pt x="76" y="237"/>
                      <a:pt x="87" y="241"/>
                    </a:cubicBezTo>
                    <a:cubicBezTo>
                      <a:pt x="94" y="244"/>
                      <a:pt x="101" y="244"/>
                      <a:pt x="108" y="242"/>
                    </a:cubicBezTo>
                    <a:cubicBezTo>
                      <a:pt x="114" y="240"/>
                      <a:pt x="118" y="237"/>
                      <a:pt x="123" y="234"/>
                    </a:cubicBezTo>
                    <a:cubicBezTo>
                      <a:pt x="134" y="226"/>
                      <a:pt x="146" y="217"/>
                      <a:pt x="158" y="210"/>
                    </a:cubicBezTo>
                    <a:cubicBezTo>
                      <a:pt x="186" y="191"/>
                      <a:pt x="216" y="176"/>
                      <a:pt x="249" y="165"/>
                    </a:cubicBezTo>
                    <a:cubicBezTo>
                      <a:pt x="250" y="165"/>
                      <a:pt x="252" y="164"/>
                      <a:pt x="253" y="164"/>
                    </a:cubicBezTo>
                    <a:cubicBezTo>
                      <a:pt x="253" y="183"/>
                      <a:pt x="253" y="202"/>
                      <a:pt x="253" y="220"/>
                    </a:cubicBezTo>
                    <a:cubicBezTo>
                      <a:pt x="252" y="221"/>
                      <a:pt x="251" y="221"/>
                      <a:pt x="250" y="222"/>
                    </a:cubicBezTo>
                    <a:cubicBezTo>
                      <a:pt x="185" y="247"/>
                      <a:pt x="131" y="288"/>
                      <a:pt x="90" y="345"/>
                    </a:cubicBezTo>
                    <a:cubicBezTo>
                      <a:pt x="81" y="357"/>
                      <a:pt x="73" y="370"/>
                      <a:pt x="65" y="383"/>
                    </a:cubicBezTo>
                    <a:cubicBezTo>
                      <a:pt x="62" y="387"/>
                      <a:pt x="60" y="391"/>
                      <a:pt x="60" y="395"/>
                    </a:cubicBezTo>
                    <a:cubicBezTo>
                      <a:pt x="60" y="408"/>
                      <a:pt x="68" y="419"/>
                      <a:pt x="80" y="422"/>
                    </a:cubicBezTo>
                    <a:cubicBezTo>
                      <a:pt x="90" y="425"/>
                      <a:pt x="98" y="422"/>
                      <a:pt x="104" y="413"/>
                    </a:cubicBezTo>
                    <a:cubicBezTo>
                      <a:pt x="107" y="409"/>
                      <a:pt x="110" y="404"/>
                      <a:pt x="113" y="400"/>
                    </a:cubicBezTo>
                    <a:cubicBezTo>
                      <a:pt x="127" y="380"/>
                      <a:pt x="143" y="361"/>
                      <a:pt x="160" y="343"/>
                    </a:cubicBezTo>
                    <a:cubicBezTo>
                      <a:pt x="177" y="325"/>
                      <a:pt x="195" y="309"/>
                      <a:pt x="215" y="296"/>
                    </a:cubicBezTo>
                    <a:cubicBezTo>
                      <a:pt x="237" y="282"/>
                      <a:pt x="261" y="271"/>
                      <a:pt x="286" y="264"/>
                    </a:cubicBezTo>
                    <a:cubicBezTo>
                      <a:pt x="300" y="260"/>
                      <a:pt x="304" y="253"/>
                      <a:pt x="304" y="240"/>
                    </a:cubicBezTo>
                    <a:cubicBezTo>
                      <a:pt x="304" y="189"/>
                      <a:pt x="304" y="138"/>
                      <a:pt x="304" y="88"/>
                    </a:cubicBezTo>
                    <a:cubicBezTo>
                      <a:pt x="304" y="84"/>
                      <a:pt x="304" y="81"/>
                      <a:pt x="303" y="78"/>
                    </a:cubicBezTo>
                    <a:cubicBezTo>
                      <a:pt x="303" y="74"/>
                      <a:pt x="302" y="69"/>
                      <a:pt x="299" y="65"/>
                    </a:cubicBezTo>
                    <a:cubicBezTo>
                      <a:pt x="293" y="55"/>
                      <a:pt x="280" y="51"/>
                      <a:pt x="269" y="56"/>
                    </a:cubicBezTo>
                    <a:cubicBezTo>
                      <a:pt x="261" y="61"/>
                      <a:pt x="256" y="68"/>
                      <a:pt x="254" y="77"/>
                    </a:cubicBezTo>
                    <a:cubicBezTo>
                      <a:pt x="254" y="81"/>
                      <a:pt x="254" y="85"/>
                      <a:pt x="253" y="90"/>
                    </a:cubicBezTo>
                    <a:cubicBezTo>
                      <a:pt x="253" y="97"/>
                      <a:pt x="253" y="105"/>
                      <a:pt x="253" y="112"/>
                    </a:cubicBezTo>
                    <a:close/>
                    <a:moveTo>
                      <a:pt x="398" y="112"/>
                    </a:moveTo>
                    <a:cubicBezTo>
                      <a:pt x="398" y="110"/>
                      <a:pt x="398" y="108"/>
                      <a:pt x="398" y="106"/>
                    </a:cubicBezTo>
                    <a:cubicBezTo>
                      <a:pt x="398" y="98"/>
                      <a:pt x="398" y="90"/>
                      <a:pt x="398" y="82"/>
                    </a:cubicBezTo>
                    <a:cubicBezTo>
                      <a:pt x="397" y="76"/>
                      <a:pt x="396" y="70"/>
                      <a:pt x="392" y="65"/>
                    </a:cubicBezTo>
                    <a:cubicBezTo>
                      <a:pt x="386" y="57"/>
                      <a:pt x="378" y="53"/>
                      <a:pt x="368" y="54"/>
                    </a:cubicBezTo>
                    <a:cubicBezTo>
                      <a:pt x="358" y="56"/>
                      <a:pt x="352" y="62"/>
                      <a:pt x="349" y="71"/>
                    </a:cubicBezTo>
                    <a:cubicBezTo>
                      <a:pt x="348" y="75"/>
                      <a:pt x="347" y="80"/>
                      <a:pt x="347" y="85"/>
                    </a:cubicBezTo>
                    <a:cubicBezTo>
                      <a:pt x="347" y="137"/>
                      <a:pt x="347" y="189"/>
                      <a:pt x="347" y="242"/>
                    </a:cubicBezTo>
                    <a:cubicBezTo>
                      <a:pt x="347" y="242"/>
                      <a:pt x="347" y="243"/>
                      <a:pt x="347" y="243"/>
                    </a:cubicBezTo>
                    <a:cubicBezTo>
                      <a:pt x="347" y="251"/>
                      <a:pt x="351" y="257"/>
                      <a:pt x="358" y="260"/>
                    </a:cubicBezTo>
                    <a:cubicBezTo>
                      <a:pt x="361" y="262"/>
                      <a:pt x="365" y="263"/>
                      <a:pt x="369" y="264"/>
                    </a:cubicBezTo>
                    <a:cubicBezTo>
                      <a:pt x="387" y="270"/>
                      <a:pt x="405" y="277"/>
                      <a:pt x="421" y="286"/>
                    </a:cubicBezTo>
                    <a:cubicBezTo>
                      <a:pt x="449" y="301"/>
                      <a:pt x="473" y="321"/>
                      <a:pt x="493" y="344"/>
                    </a:cubicBezTo>
                    <a:cubicBezTo>
                      <a:pt x="513" y="365"/>
                      <a:pt x="530" y="388"/>
                      <a:pt x="546" y="412"/>
                    </a:cubicBezTo>
                    <a:cubicBezTo>
                      <a:pt x="547" y="413"/>
                      <a:pt x="548" y="415"/>
                      <a:pt x="549" y="416"/>
                    </a:cubicBezTo>
                    <a:cubicBezTo>
                      <a:pt x="553" y="421"/>
                      <a:pt x="558" y="423"/>
                      <a:pt x="564" y="423"/>
                    </a:cubicBezTo>
                    <a:cubicBezTo>
                      <a:pt x="584" y="423"/>
                      <a:pt x="598" y="402"/>
                      <a:pt x="587" y="384"/>
                    </a:cubicBezTo>
                    <a:cubicBezTo>
                      <a:pt x="581" y="374"/>
                      <a:pt x="576" y="365"/>
                      <a:pt x="569" y="355"/>
                    </a:cubicBezTo>
                    <a:cubicBezTo>
                      <a:pt x="528" y="296"/>
                      <a:pt x="474" y="251"/>
                      <a:pt x="407" y="224"/>
                    </a:cubicBezTo>
                    <a:cubicBezTo>
                      <a:pt x="404" y="223"/>
                      <a:pt x="401" y="222"/>
                      <a:pt x="398" y="220"/>
                    </a:cubicBezTo>
                    <a:cubicBezTo>
                      <a:pt x="398" y="201"/>
                      <a:pt x="398" y="183"/>
                      <a:pt x="398" y="164"/>
                    </a:cubicBezTo>
                    <a:cubicBezTo>
                      <a:pt x="399" y="164"/>
                      <a:pt x="399" y="164"/>
                      <a:pt x="399" y="164"/>
                    </a:cubicBezTo>
                    <a:cubicBezTo>
                      <a:pt x="401" y="165"/>
                      <a:pt x="402" y="165"/>
                      <a:pt x="403" y="165"/>
                    </a:cubicBezTo>
                    <a:cubicBezTo>
                      <a:pt x="439" y="177"/>
                      <a:pt x="473" y="195"/>
                      <a:pt x="504" y="217"/>
                    </a:cubicBezTo>
                    <a:cubicBezTo>
                      <a:pt x="513" y="223"/>
                      <a:pt x="522" y="230"/>
                      <a:pt x="532" y="236"/>
                    </a:cubicBezTo>
                    <a:cubicBezTo>
                      <a:pt x="539" y="242"/>
                      <a:pt x="547" y="244"/>
                      <a:pt x="556" y="243"/>
                    </a:cubicBezTo>
                    <a:cubicBezTo>
                      <a:pt x="573" y="242"/>
                      <a:pt x="582" y="226"/>
                      <a:pt x="575" y="211"/>
                    </a:cubicBezTo>
                    <a:cubicBezTo>
                      <a:pt x="572" y="206"/>
                      <a:pt x="569" y="202"/>
                      <a:pt x="566" y="199"/>
                    </a:cubicBezTo>
                    <a:cubicBezTo>
                      <a:pt x="549" y="182"/>
                      <a:pt x="529" y="169"/>
                      <a:pt x="509" y="157"/>
                    </a:cubicBezTo>
                    <a:cubicBezTo>
                      <a:pt x="480" y="141"/>
                      <a:pt x="450" y="129"/>
                      <a:pt x="418" y="119"/>
                    </a:cubicBezTo>
                    <a:cubicBezTo>
                      <a:pt x="412" y="116"/>
                      <a:pt x="405" y="114"/>
                      <a:pt x="398" y="112"/>
                    </a:cubicBez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grpSp>
      </p:grpSp>
      <p:cxnSp>
        <p:nvCxnSpPr>
          <p:cNvPr id="122" name="直接连接符 121"/>
          <p:cNvCxnSpPr/>
          <p:nvPr userDrawn="1"/>
        </p:nvCxnSpPr>
        <p:spPr>
          <a:xfrm>
            <a:off x="438150" y="6381750"/>
            <a:ext cx="113157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灯片编号占位符 8"/>
          <p:cNvSpPr>
            <a:spLocks noGrp="1"/>
          </p:cNvSpPr>
          <p:nvPr>
            <p:ph type="sldNum" sz="quarter" idx="4"/>
          </p:nvPr>
        </p:nvSpPr>
        <p:spPr>
          <a:xfrm>
            <a:off x="9005791" y="6394353"/>
            <a:ext cx="2743200" cy="292196"/>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r>
              <a:rPr lang="en-US" altLang="zh-CN" dirty="0"/>
              <a:t>&lt; </a:t>
            </a:r>
            <a:fld id="{A548B57D-AE10-4CF7-A9DF-59FEFA91B28E}" type="slidenum">
              <a:rPr lang="zh-CN" altLang="en-US" smtClean="0"/>
              <a:t>‹#›</a:t>
            </a:fld>
            <a:r>
              <a:rPr lang="zh-CN" altLang="en-US" dirty="0"/>
              <a:t> </a:t>
            </a:r>
            <a:r>
              <a:rPr lang="en-US" altLang="zh-CN" dirty="0"/>
              <a:t>&gt;</a:t>
            </a:r>
            <a:endParaRPr lang="zh-CN" altLang="en-US" dirty="0"/>
          </a:p>
        </p:txBody>
      </p:sp>
      <p:cxnSp>
        <p:nvCxnSpPr>
          <p:cNvPr id="71" name="直接连接符 70"/>
          <p:cNvCxnSpPr/>
          <p:nvPr userDrawn="1"/>
        </p:nvCxnSpPr>
        <p:spPr>
          <a:xfrm>
            <a:off x="745067" y="868363"/>
            <a:ext cx="1100878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28706" y="867990"/>
            <a:ext cx="58971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4" name="标题 1"/>
          <p:cNvSpPr>
            <a:spLocks noGrp="1"/>
          </p:cNvSpPr>
          <p:nvPr>
            <p:ph type="title" hasCustomPrompt="1"/>
          </p:nvPr>
        </p:nvSpPr>
        <p:spPr>
          <a:xfrm>
            <a:off x="442913" y="243569"/>
            <a:ext cx="9056851" cy="617518"/>
          </a:xfrm>
        </p:spPr>
        <p:txBody>
          <a:bodyPr>
            <a:normAutofit/>
          </a:bodyPr>
          <a:lstStyle>
            <a:lvl1pPr algn="l" defTabSz="914400" rtl="0" eaLnBrk="1" latinLnBrk="0" hangingPunct="1">
              <a:lnSpc>
                <a:spcPct val="90000"/>
              </a:lnSpc>
              <a:spcBef>
                <a:spcPct val="0"/>
              </a:spcBef>
              <a:buNone/>
              <a:defRPr lang="zh-CN" altLang="en-US" sz="2400" b="1" kern="1200" baseline="0" dirty="0">
                <a:solidFill>
                  <a:schemeClr val="accent1"/>
                </a:solidFill>
                <a:latin typeface="Arial" panose="020B0604020202020204" pitchFamily="34" charset="0"/>
                <a:ea typeface="微软雅黑" panose="020B0503020204020204" pitchFamily="34" charset="-122"/>
                <a:cs typeface="+mn-ea"/>
              </a:defRPr>
            </a:lvl1pPr>
          </a:lstStyle>
          <a:p>
            <a:r>
              <a:rPr lang="en-US" altLang="zh-CN" dirty="0"/>
              <a:t>X.X  </a:t>
            </a:r>
            <a:r>
              <a:rPr lang="zh-CN" altLang="en-US" dirty="0"/>
              <a:t>单击此处输入标题</a:t>
            </a:r>
          </a:p>
        </p:txBody>
      </p:sp>
      <p:sp>
        <p:nvSpPr>
          <p:cNvPr id="63" name="文本框 62"/>
          <p:cNvSpPr txBox="1"/>
          <p:nvPr userDrawn="1"/>
        </p:nvSpPr>
        <p:spPr>
          <a:xfrm>
            <a:off x="442913" y="6394353"/>
            <a:ext cx="1545907" cy="276999"/>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思想自由 兼容并包</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tm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mp"/><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tmp"/></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tmp"/><Relationship Id="rId4" Type="http://schemas.openxmlformats.org/officeDocument/2006/relationships/image" Target="../media/image50.tmp"/></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2.tmp"/><Relationship Id="rId3" Type="http://schemas.openxmlformats.org/officeDocument/2006/relationships/image" Target="../media/image59.tmp"/><Relationship Id="rId7"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1.tmp"/><Relationship Id="rId4" Type="http://schemas.openxmlformats.org/officeDocument/2006/relationships/image" Target="../media/image60.tmp"/><Relationship Id="rId9" Type="http://schemas.openxmlformats.org/officeDocument/2006/relationships/image" Target="../media/image63.tmp"/></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mp"/><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openxmlformats.org/officeDocument/2006/relationships/image" Target="../media/image14.tm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tmp"/><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tmp"/><Relationship Id="rId4" Type="http://schemas.openxmlformats.org/officeDocument/2006/relationships/image" Target="../media/image10.png"/><Relationship Id="rId9" Type="http://schemas.openxmlformats.org/officeDocument/2006/relationships/image" Target="../media/image15.tm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tmp"/><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tm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tmp"/><Relationship Id="rId5" Type="http://schemas.openxmlformats.org/officeDocument/2006/relationships/image" Target="../media/image2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核裂变中的量子纠缠</a:t>
            </a:r>
          </a:p>
        </p:txBody>
      </p:sp>
      <p:sp>
        <p:nvSpPr>
          <p:cNvPr id="3" name="文本占位符 2"/>
          <p:cNvSpPr>
            <a:spLocks noGrp="1"/>
          </p:cNvSpPr>
          <p:nvPr>
            <p:ph type="body" sz="quarter" idx="11"/>
          </p:nvPr>
        </p:nvSpPr>
        <p:spPr>
          <a:xfrm>
            <a:off x="2244991" y="5389156"/>
            <a:ext cx="1987550" cy="341632"/>
          </a:xfrm>
        </p:spPr>
        <p:txBody>
          <a:bodyPr/>
          <a:lstStyle/>
          <a:p>
            <a:r>
              <a:rPr lang="zh-CN" altLang="en-US" dirty="0"/>
              <a:t>报告人：强雨</a:t>
            </a:r>
          </a:p>
        </p:txBody>
      </p:sp>
      <p:sp>
        <p:nvSpPr>
          <p:cNvPr id="4" name="文本占位符 3"/>
          <p:cNvSpPr>
            <a:spLocks noGrp="1"/>
          </p:cNvSpPr>
          <p:nvPr>
            <p:ph type="body" sz="quarter" idx="12"/>
          </p:nvPr>
        </p:nvSpPr>
        <p:spPr>
          <a:xfrm>
            <a:off x="5102224" y="5389156"/>
            <a:ext cx="2073827" cy="590931"/>
          </a:xfrm>
        </p:spPr>
        <p:txBody>
          <a:bodyPr/>
          <a:lstStyle/>
          <a:p>
            <a:r>
              <a:rPr lang="zh-CN" altLang="en-US" dirty="0"/>
              <a:t>指导老师：裴俊琛</a:t>
            </a:r>
          </a:p>
        </p:txBody>
      </p:sp>
      <p:sp>
        <p:nvSpPr>
          <p:cNvPr id="9" name="文本占位符 8">
            <a:extLst>
              <a:ext uri="{FF2B5EF4-FFF2-40B4-BE49-F238E27FC236}">
                <a16:creationId xmlns:a16="http://schemas.microsoft.com/office/drawing/2014/main" id="{6B0F2E70-CCAB-3B11-7C80-C22D700FF523}"/>
              </a:ext>
            </a:extLst>
          </p:cNvPr>
          <p:cNvSpPr>
            <a:spLocks noGrp="1"/>
          </p:cNvSpPr>
          <p:nvPr>
            <p:ph type="body" sz="quarter" idx="13"/>
          </p:nvPr>
        </p:nvSpPr>
        <p:spPr/>
        <p:txBody>
          <a:bodyPr/>
          <a:lstStyle/>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DF2911-1459-540C-D735-4F32E35AFC37}"/>
              </a:ext>
            </a:extLst>
          </p:cNvPr>
          <p:cNvSpPr>
            <a:spLocks noGrp="1"/>
          </p:cNvSpPr>
          <p:nvPr>
            <p:ph type="title"/>
          </p:nvPr>
        </p:nvSpPr>
        <p:spPr/>
        <p:txBody>
          <a:bodyPr/>
          <a:lstStyle/>
          <a:p>
            <a:r>
              <a:rPr lang="zh-CN" altLang="en-US" dirty="0"/>
              <a:t>微观裂变动力学理论</a:t>
            </a:r>
          </a:p>
        </p:txBody>
      </p:sp>
      <p:sp>
        <p:nvSpPr>
          <p:cNvPr id="3" name="灯片编号占位符 2">
            <a:extLst>
              <a:ext uri="{FF2B5EF4-FFF2-40B4-BE49-F238E27FC236}">
                <a16:creationId xmlns:a16="http://schemas.microsoft.com/office/drawing/2014/main" id="{DA2602CB-A823-1840-A9BE-842FF4B2C721}"/>
              </a:ext>
            </a:extLst>
          </p:cNvPr>
          <p:cNvSpPr>
            <a:spLocks noGrp="1"/>
          </p:cNvSpPr>
          <p:nvPr>
            <p:ph type="sldNum" sz="quarter" idx="4"/>
          </p:nvPr>
        </p:nvSpPr>
        <p:spPr/>
        <p:txBody>
          <a:bodyPr/>
          <a:lstStyle/>
          <a:p>
            <a:r>
              <a:rPr lang="en-US" altLang="zh-CN"/>
              <a:t>&lt; </a:t>
            </a:r>
            <a:fld id="{A548B57D-AE10-4CF7-A9DF-59FEFA91B28E}" type="slidenum">
              <a:rPr lang="zh-CN" altLang="en-US" smtClean="0"/>
              <a:t>10</a:t>
            </a:fld>
            <a:r>
              <a:rPr lang="zh-CN" altLang="en-US"/>
              <a:t> </a:t>
            </a:r>
            <a:r>
              <a:rPr lang="en-US" altLang="zh-CN"/>
              <a:t>&gt;</a:t>
            </a:r>
            <a:endParaRPr lang="zh-CN" altLang="en-US" dirty="0"/>
          </a:p>
        </p:txBody>
      </p:sp>
      <p:grpSp>
        <p:nvGrpSpPr>
          <p:cNvPr id="18" name="组合 17">
            <a:extLst>
              <a:ext uri="{FF2B5EF4-FFF2-40B4-BE49-F238E27FC236}">
                <a16:creationId xmlns:a16="http://schemas.microsoft.com/office/drawing/2014/main" id="{C062C9F7-251D-2DAD-5DB0-2AD3300D3C55}"/>
              </a:ext>
            </a:extLst>
          </p:cNvPr>
          <p:cNvGrpSpPr/>
          <p:nvPr/>
        </p:nvGrpSpPr>
        <p:grpSpPr>
          <a:xfrm>
            <a:off x="557800" y="2492118"/>
            <a:ext cx="6232202" cy="473959"/>
            <a:chOff x="649641" y="1823728"/>
            <a:chExt cx="6232202" cy="473959"/>
          </a:xfrm>
        </p:grpSpPr>
        <p:pic>
          <p:nvPicPr>
            <p:cNvPr id="6" name="图片 5">
              <a:extLst>
                <a:ext uri="{FF2B5EF4-FFF2-40B4-BE49-F238E27FC236}">
                  <a16:creationId xmlns:a16="http://schemas.microsoft.com/office/drawing/2014/main" id="{546EF632-6DFB-8B04-9900-B98D7E6FB0B5}"/>
                </a:ext>
              </a:extLst>
            </p:cNvPr>
            <p:cNvPicPr>
              <a:picLocks noChangeAspect="1"/>
            </p:cNvPicPr>
            <p:nvPr/>
          </p:nvPicPr>
          <p:blipFill>
            <a:blip r:embed="rId2" cstate="print">
              <a:extLst>
                <a:ext uri="{28A0092B-C50C-407E-A947-70E740481C1C}">
                  <a14:useLocalDpi xmlns:a14="http://schemas.microsoft.com/office/drawing/2010/main" val="0"/>
                </a:ext>
              </a:extLst>
            </a:blip>
            <a:srcRect t="-1714" r="26545" b="51470"/>
            <a:stretch/>
          </p:blipFill>
          <p:spPr>
            <a:xfrm>
              <a:off x="649641" y="1823728"/>
              <a:ext cx="3182700" cy="438704"/>
            </a:xfrm>
            <a:prstGeom prst="rect">
              <a:avLst/>
            </a:prstGeom>
          </p:spPr>
        </p:pic>
        <p:pic>
          <p:nvPicPr>
            <p:cNvPr id="7" name="图片 6">
              <a:extLst>
                <a:ext uri="{FF2B5EF4-FFF2-40B4-BE49-F238E27FC236}">
                  <a16:creationId xmlns:a16="http://schemas.microsoft.com/office/drawing/2014/main" id="{DBD78C89-2E2B-8F77-402A-30BAAEE4E4A3}"/>
                </a:ext>
              </a:extLst>
            </p:cNvPr>
            <p:cNvPicPr>
              <a:picLocks noChangeAspect="1"/>
            </p:cNvPicPr>
            <p:nvPr/>
          </p:nvPicPr>
          <p:blipFill>
            <a:blip r:embed="rId3" cstate="print">
              <a:extLst>
                <a:ext uri="{28A0092B-C50C-407E-A947-70E740481C1C}">
                  <a14:useLocalDpi xmlns:a14="http://schemas.microsoft.com/office/drawing/2010/main" val="0"/>
                </a:ext>
              </a:extLst>
            </a:blip>
            <a:srcRect l="39053" t="54839"/>
            <a:stretch/>
          </p:blipFill>
          <p:spPr>
            <a:xfrm>
              <a:off x="3837129" y="1843033"/>
              <a:ext cx="3044714" cy="454654"/>
            </a:xfrm>
            <a:prstGeom prst="rect">
              <a:avLst/>
            </a:prstGeom>
          </p:spPr>
        </p:pic>
      </p:grpSp>
      <p:sp>
        <p:nvSpPr>
          <p:cNvPr id="8" name="文本框 11">
            <a:extLst>
              <a:ext uri="{FF2B5EF4-FFF2-40B4-BE49-F238E27FC236}">
                <a16:creationId xmlns:a16="http://schemas.microsoft.com/office/drawing/2014/main" id="{86C3207C-12E9-D422-90EF-FA96A6D0B576}"/>
              </a:ext>
            </a:extLst>
          </p:cNvPr>
          <p:cNvSpPr txBox="1"/>
          <p:nvPr/>
        </p:nvSpPr>
        <p:spPr>
          <a:xfrm>
            <a:off x="442913" y="1113994"/>
            <a:ext cx="3153428"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latin typeface="Arial" panose="020B0604020202020204" pitchFamily="34" charset="0"/>
                <a:ea typeface="微软雅黑" panose="020B0503020204020204" pitchFamily="34" charset="-122"/>
                <a:cs typeface="+mn-ea"/>
                <a:sym typeface="Arial" panose="020B0604020202020204" pitchFamily="34" charset="0"/>
              </a:rPr>
              <a:t>TDDFT+</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部分空间粒子数投影</a:t>
            </a:r>
          </a:p>
        </p:txBody>
      </p:sp>
      <p:sp>
        <p:nvSpPr>
          <p:cNvPr id="10" name="文本框 9">
            <a:extLst>
              <a:ext uri="{FF2B5EF4-FFF2-40B4-BE49-F238E27FC236}">
                <a16:creationId xmlns:a16="http://schemas.microsoft.com/office/drawing/2014/main" id="{3B1F8022-C763-E804-4159-5658DE2C82B1}"/>
              </a:ext>
            </a:extLst>
          </p:cNvPr>
          <p:cNvSpPr txBox="1"/>
          <p:nvPr/>
        </p:nvSpPr>
        <p:spPr>
          <a:xfrm>
            <a:off x="2855166" y="3022601"/>
            <a:ext cx="4231898" cy="874407"/>
          </a:xfrm>
          <a:prstGeom prst="rect">
            <a:avLst/>
          </a:prstGeom>
          <a:noFill/>
        </p:spPr>
        <p:txBody>
          <a:bodyPr wrap="square" rtlCol="0">
            <a:spAutoFit/>
          </a:bodyPr>
          <a:lstStyle/>
          <a:p>
            <a:pPr>
              <a:lnSpc>
                <a:spcPct val="150000"/>
              </a:lnSpc>
            </a:pPr>
            <a:r>
              <a:rPr lang="zh-CN" altLang="en-US" dirty="0">
                <a:latin typeface="+mj-ea"/>
                <a:ea typeface="+mj-ea"/>
                <a:cs typeface="+mn-ea"/>
                <a:sym typeface="Arial" panose="020B0604020202020204" pitchFamily="34" charset="0"/>
              </a:rPr>
              <a:t>碎片质子，中子数守恒态（特定裂变道）</a:t>
            </a:r>
            <a:endParaRPr lang="en-US" altLang="zh-CN" dirty="0">
              <a:latin typeface="+mj-ea"/>
              <a:ea typeface="+mj-ea"/>
              <a:cs typeface="+mn-ea"/>
              <a:sym typeface="Arial" panose="020B0604020202020204" pitchFamily="34" charset="0"/>
            </a:endParaRPr>
          </a:p>
          <a:p>
            <a:pPr>
              <a:lnSpc>
                <a:spcPct val="150000"/>
              </a:lnSpc>
            </a:pPr>
            <a:r>
              <a:rPr lang="zh-CN" altLang="en-US" dirty="0">
                <a:latin typeface="+mj-ea"/>
                <a:ea typeface="+mj-ea"/>
                <a:cs typeface="+mn-ea"/>
                <a:sym typeface="Arial" panose="020B0604020202020204" pitchFamily="34" charset="0"/>
              </a:rPr>
              <a:t>在</a:t>
            </a:r>
            <a:r>
              <a:rPr lang="en-US" altLang="zh-CN" dirty="0">
                <a:latin typeface="+mj-ea"/>
                <a:ea typeface="+mj-ea"/>
                <a:cs typeface="+mn-ea"/>
                <a:sym typeface="Arial" panose="020B0604020202020204" pitchFamily="34" charset="0"/>
              </a:rPr>
              <a:t>TDDFT</a:t>
            </a:r>
            <a:r>
              <a:rPr lang="zh-CN" altLang="en-US" dirty="0">
                <a:latin typeface="+mj-ea"/>
                <a:ea typeface="+mj-ea"/>
                <a:cs typeface="+mn-ea"/>
                <a:sym typeface="Arial" panose="020B0604020202020204" pitchFamily="34" charset="0"/>
              </a:rPr>
              <a:t>演化末态波函数中的占比</a:t>
            </a:r>
          </a:p>
        </p:txBody>
      </p:sp>
      <p:grpSp>
        <p:nvGrpSpPr>
          <p:cNvPr id="19" name="组合 18">
            <a:extLst>
              <a:ext uri="{FF2B5EF4-FFF2-40B4-BE49-F238E27FC236}">
                <a16:creationId xmlns:a16="http://schemas.microsoft.com/office/drawing/2014/main" id="{8C2C8157-A08C-DB9A-DAAA-AFB05FCB9651}"/>
              </a:ext>
            </a:extLst>
          </p:cNvPr>
          <p:cNvGrpSpPr/>
          <p:nvPr/>
        </p:nvGrpSpPr>
        <p:grpSpPr>
          <a:xfrm>
            <a:off x="7553682" y="2192810"/>
            <a:ext cx="3566303" cy="1945079"/>
            <a:chOff x="740089" y="2655179"/>
            <a:chExt cx="2859762" cy="1945079"/>
          </a:xfrm>
        </p:grpSpPr>
        <p:pic>
          <p:nvPicPr>
            <p:cNvPr id="12" name="图片 11">
              <a:extLst>
                <a:ext uri="{FF2B5EF4-FFF2-40B4-BE49-F238E27FC236}">
                  <a16:creationId xmlns:a16="http://schemas.microsoft.com/office/drawing/2014/main" id="{D5BD0BBD-0D92-88F6-4E59-73BD7D83D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97430" y="2197838"/>
              <a:ext cx="1945079" cy="2859762"/>
            </a:xfrm>
            <a:prstGeom prst="rect">
              <a:avLst/>
            </a:prstGeom>
          </p:spPr>
        </p:pic>
        <p:cxnSp>
          <p:nvCxnSpPr>
            <p:cNvPr id="14" name="直接连接符 13">
              <a:extLst>
                <a:ext uri="{FF2B5EF4-FFF2-40B4-BE49-F238E27FC236}">
                  <a16:creationId xmlns:a16="http://schemas.microsoft.com/office/drawing/2014/main" id="{5C8029CB-E1FB-BFA4-BC36-7119C9D42B79}"/>
                </a:ext>
              </a:extLst>
            </p:cNvPr>
            <p:cNvCxnSpPr>
              <a:cxnSpLocks/>
            </p:cNvCxnSpPr>
            <p:nvPr/>
          </p:nvCxnSpPr>
          <p:spPr>
            <a:xfrm>
              <a:off x="2015965" y="2709512"/>
              <a:ext cx="0" cy="18432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6" name="图片 25">
            <a:extLst>
              <a:ext uri="{FF2B5EF4-FFF2-40B4-BE49-F238E27FC236}">
                <a16:creationId xmlns:a16="http://schemas.microsoft.com/office/drawing/2014/main" id="{070F1756-477D-8E0E-B238-34AC6D8B0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205" y="3321848"/>
            <a:ext cx="1875616" cy="278225"/>
          </a:xfrm>
          <a:prstGeom prst="rect">
            <a:avLst/>
          </a:prstGeom>
        </p:spPr>
      </p:pic>
      <p:sp>
        <p:nvSpPr>
          <p:cNvPr id="28" name="文本框 11">
            <a:extLst>
              <a:ext uri="{FF2B5EF4-FFF2-40B4-BE49-F238E27FC236}">
                <a16:creationId xmlns:a16="http://schemas.microsoft.com/office/drawing/2014/main" id="{824AB540-4A30-9B3A-0106-616DDEFFB937}"/>
              </a:ext>
            </a:extLst>
          </p:cNvPr>
          <p:cNvSpPr txBox="1"/>
          <p:nvPr/>
        </p:nvSpPr>
        <p:spPr>
          <a:xfrm>
            <a:off x="3740500" y="1823478"/>
            <a:ext cx="2262158"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部分空间粒子数算符</a:t>
            </a:r>
          </a:p>
        </p:txBody>
      </p:sp>
      <p:pic>
        <p:nvPicPr>
          <p:cNvPr id="30" name="图片 29">
            <a:extLst>
              <a:ext uri="{FF2B5EF4-FFF2-40B4-BE49-F238E27FC236}">
                <a16:creationId xmlns:a16="http://schemas.microsoft.com/office/drawing/2014/main" id="{AAE92A46-8FC4-AC96-013B-EC5612F38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94" y="4288034"/>
            <a:ext cx="3824569" cy="601003"/>
          </a:xfrm>
          <a:prstGeom prst="rect">
            <a:avLst/>
          </a:prstGeom>
        </p:spPr>
      </p:pic>
      <p:sp>
        <p:nvSpPr>
          <p:cNvPr id="31" name="文本框 30">
            <a:extLst>
              <a:ext uri="{FF2B5EF4-FFF2-40B4-BE49-F238E27FC236}">
                <a16:creationId xmlns:a16="http://schemas.microsoft.com/office/drawing/2014/main" id="{FA654B0A-450D-F8E4-FBDE-683B11594AD0}"/>
              </a:ext>
            </a:extLst>
          </p:cNvPr>
          <p:cNvSpPr txBox="1"/>
          <p:nvPr/>
        </p:nvSpPr>
        <p:spPr>
          <a:xfrm>
            <a:off x="625083" y="4980252"/>
            <a:ext cx="3489659" cy="458908"/>
          </a:xfrm>
          <a:prstGeom prst="rect">
            <a:avLst/>
          </a:prstGeom>
          <a:noFill/>
        </p:spPr>
        <p:txBody>
          <a:bodyPr wrap="square" rtlCol="0">
            <a:spAutoFit/>
          </a:bodyPr>
          <a:lstStyle/>
          <a:p>
            <a:pPr>
              <a:lnSpc>
                <a:spcPct val="150000"/>
              </a:lnSpc>
            </a:pPr>
            <a:r>
              <a:rPr lang="zh-CN" altLang="en-US" dirty="0">
                <a:latin typeface="+mn-ea"/>
                <a:cs typeface="+mn-ea"/>
                <a:sym typeface="Arial" panose="020B0604020202020204" pitchFamily="34" charset="0"/>
              </a:rPr>
              <a:t>投影后能量</a:t>
            </a:r>
            <a:r>
              <a:rPr lang="en-US" altLang="zh-CN" dirty="0">
                <a:latin typeface="+mn-ea"/>
                <a:cs typeface="+mn-ea"/>
                <a:sym typeface="Arial" panose="020B0604020202020204" pitchFamily="34" charset="0"/>
              </a:rPr>
              <a:t>-</a:t>
            </a:r>
            <a:r>
              <a:rPr lang="zh-CN" altLang="en-US" dirty="0">
                <a:latin typeface="+mn-ea"/>
                <a:cs typeface="+mn-ea"/>
                <a:sym typeface="Arial" panose="020B0604020202020204" pitchFamily="34" charset="0"/>
              </a:rPr>
              <a:t>特定裂变道激发能</a:t>
            </a:r>
          </a:p>
        </p:txBody>
      </p:sp>
      <p:sp>
        <p:nvSpPr>
          <p:cNvPr id="32" name="文本框 31">
            <a:extLst>
              <a:ext uri="{FF2B5EF4-FFF2-40B4-BE49-F238E27FC236}">
                <a16:creationId xmlns:a16="http://schemas.microsoft.com/office/drawing/2014/main" id="{379EB568-DF0D-D8AC-F791-BD5D3E9BD631}"/>
              </a:ext>
            </a:extLst>
          </p:cNvPr>
          <p:cNvSpPr txBox="1"/>
          <p:nvPr/>
        </p:nvSpPr>
        <p:spPr>
          <a:xfrm>
            <a:off x="4217538" y="1090885"/>
            <a:ext cx="7173760" cy="369332"/>
          </a:xfrm>
          <a:prstGeom prst="rect">
            <a:avLst/>
          </a:prstGeom>
          <a:noFill/>
        </p:spPr>
        <p:txBody>
          <a:bodyPr wrap="none" rtlCol="0">
            <a:spAutoFit/>
          </a:bodyPr>
          <a:lstStyle/>
          <a:p>
            <a:pPr algn="ctr"/>
            <a:r>
              <a:rPr lang="zh-CN" altLang="en-US"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提取</a:t>
            </a:r>
            <a:r>
              <a:rPr lang="en-US" altLang="zh-CN"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TDDFT</a:t>
            </a:r>
            <a:r>
              <a:rPr lang="zh-CN" altLang="en-US"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演化末态波函数中碎片质子，中子守恒态（特定裂变道）</a:t>
            </a:r>
          </a:p>
        </p:txBody>
      </p:sp>
      <p:pic>
        <p:nvPicPr>
          <p:cNvPr id="36" name="图片 35">
            <a:extLst>
              <a:ext uri="{FF2B5EF4-FFF2-40B4-BE49-F238E27FC236}">
                <a16:creationId xmlns:a16="http://schemas.microsoft.com/office/drawing/2014/main" id="{05937923-290F-1096-2F65-0109767F20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205" y="1736694"/>
            <a:ext cx="2968037" cy="616628"/>
          </a:xfrm>
          <a:prstGeom prst="rect">
            <a:avLst/>
          </a:prstGeom>
        </p:spPr>
      </p:pic>
      <mc:AlternateContent xmlns:mc="http://schemas.openxmlformats.org/markup-compatibility/2006">
        <mc:Choice xmlns:a14="http://schemas.microsoft.com/office/drawing/2010/main" Requires="a14">
          <p:sp>
            <p:nvSpPr>
              <p:cNvPr id="37" name="文本框 36">
                <a:extLst>
                  <a:ext uri="{FF2B5EF4-FFF2-40B4-BE49-F238E27FC236}">
                    <a16:creationId xmlns:a16="http://schemas.microsoft.com/office/drawing/2014/main" id="{6DE0439F-CA6B-5E47-5F94-4E8D2251CF02}"/>
                  </a:ext>
                </a:extLst>
              </p:cNvPr>
              <p:cNvSpPr txBox="1"/>
              <p:nvPr/>
            </p:nvSpPr>
            <p:spPr>
              <a:xfrm>
                <a:off x="9181810" y="3666887"/>
                <a:ext cx="762581" cy="40011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m:rPr>
                          <m:sty m:val="p"/>
                        </m:rPr>
                        <a:rPr lang="el-GR" altLang="zh-CN" sz="2000" i="1" smtClean="0">
                          <a:solidFill>
                            <a:schemeClr val="bg1"/>
                          </a:solidFill>
                          <a:latin typeface="Cambria Math" panose="02040503050406030204" pitchFamily="18" charset="0"/>
                          <a:ea typeface="Cambria Math" panose="02040503050406030204" pitchFamily="18" charset="0"/>
                          <a:cs typeface="+mn-ea"/>
                          <a:sym typeface="Arial" panose="020B0604020202020204" pitchFamily="34" charset="0"/>
                        </a:rPr>
                        <m:t>Θ</m:t>
                      </m:r>
                      <m:r>
                        <a:rPr lang="en-US" altLang="zh-CN" sz="2000" b="0" i="1" smtClean="0">
                          <a:solidFill>
                            <a:schemeClr val="bg1"/>
                          </a:solidFill>
                          <a:latin typeface="Cambria Math" panose="02040503050406030204" pitchFamily="18" charset="0"/>
                          <a:ea typeface="Cambria Math" panose="02040503050406030204" pitchFamily="18" charset="0"/>
                          <a:cs typeface="+mn-ea"/>
                          <a:sym typeface="Arial" panose="020B0604020202020204" pitchFamily="34" charset="0"/>
                        </a:rPr>
                        <m:t>(</m:t>
                      </m:r>
                      <m:r>
                        <a:rPr lang="en-US" altLang="zh-CN" sz="2000" b="0" i="1" smtClean="0">
                          <a:solidFill>
                            <a:schemeClr val="bg1"/>
                          </a:solidFill>
                          <a:latin typeface="Cambria Math" panose="02040503050406030204" pitchFamily="18" charset="0"/>
                          <a:ea typeface="Cambria Math" panose="02040503050406030204" pitchFamily="18" charset="0"/>
                          <a:cs typeface="+mn-ea"/>
                          <a:sym typeface="Arial" panose="020B0604020202020204" pitchFamily="34" charset="0"/>
                        </a:rPr>
                        <m:t>𝑟</m:t>
                      </m:r>
                      <m:r>
                        <a:rPr lang="en-US" altLang="zh-CN" sz="2000" b="0" i="1" smtClean="0">
                          <a:solidFill>
                            <a:schemeClr val="bg1"/>
                          </a:solidFill>
                          <a:latin typeface="Cambria Math" panose="02040503050406030204" pitchFamily="18" charset="0"/>
                          <a:ea typeface="Cambria Math" panose="02040503050406030204" pitchFamily="18" charset="0"/>
                          <a:cs typeface="+mn-ea"/>
                          <a:sym typeface="Arial" panose="020B0604020202020204" pitchFamily="34" charset="0"/>
                        </a:rPr>
                        <m:t>)</m:t>
                      </m:r>
                    </m:oMath>
                  </m:oMathPara>
                </a14:m>
                <a:endParaRPr lang="zh-CN" altLang="en-US"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mc:Choice>
        <mc:Fallback>
          <p:sp>
            <p:nvSpPr>
              <p:cNvPr id="37" name="文本框 36">
                <a:extLst>
                  <a:ext uri="{FF2B5EF4-FFF2-40B4-BE49-F238E27FC236}">
                    <a16:creationId xmlns:a16="http://schemas.microsoft.com/office/drawing/2014/main" id="{6DE0439F-CA6B-5E47-5F94-4E8D2251CF02}"/>
                  </a:ext>
                </a:extLst>
              </p:cNvPr>
              <p:cNvSpPr txBox="1">
                <a:spLocks noRot="1" noChangeAspect="1" noMove="1" noResize="1" noEditPoints="1" noAdjustHandles="1" noChangeArrowheads="1" noChangeShapeType="1" noTextEdit="1"/>
              </p:cNvSpPr>
              <p:nvPr/>
            </p:nvSpPr>
            <p:spPr>
              <a:xfrm>
                <a:off x="9181810" y="3666887"/>
                <a:ext cx="762581" cy="400110"/>
              </a:xfrm>
              <a:prstGeom prst="rect">
                <a:avLst/>
              </a:prstGeom>
              <a:blipFill>
                <a:blip r:embed="rId8"/>
                <a:stretch>
                  <a:fillRect b="-1846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7560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02</a:t>
            </a:r>
            <a:endParaRPr lang="zh-CN" altLang="en-US" dirty="0"/>
          </a:p>
        </p:txBody>
      </p:sp>
      <p:sp>
        <p:nvSpPr>
          <p:cNvPr id="3" name="文本占位符 2"/>
          <p:cNvSpPr>
            <a:spLocks noGrp="1"/>
          </p:cNvSpPr>
          <p:nvPr>
            <p:ph type="body" sz="quarter" idx="11"/>
          </p:nvPr>
        </p:nvSpPr>
        <p:spPr/>
        <p:txBody>
          <a:bodyPr/>
          <a:lstStyle/>
          <a:p>
            <a:r>
              <a:rPr lang="zh-CN" altLang="en-US" dirty="0"/>
              <a:t>裂变可观测量研究</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541044-9BCF-7432-8EF7-620107BA5ED8}"/>
              </a:ext>
            </a:extLst>
          </p:cNvPr>
          <p:cNvSpPr>
            <a:spLocks noGrp="1"/>
          </p:cNvSpPr>
          <p:nvPr>
            <p:ph type="title"/>
          </p:nvPr>
        </p:nvSpPr>
        <p:spPr/>
        <p:txBody>
          <a:bodyPr/>
          <a:lstStyle/>
          <a:p>
            <a:r>
              <a:rPr lang="zh-CN" altLang="en-US" dirty="0"/>
              <a:t>裂变碎片质量分布</a:t>
            </a:r>
          </a:p>
        </p:txBody>
      </p:sp>
      <p:sp>
        <p:nvSpPr>
          <p:cNvPr id="3" name="灯片编号占位符 2">
            <a:extLst>
              <a:ext uri="{FF2B5EF4-FFF2-40B4-BE49-F238E27FC236}">
                <a16:creationId xmlns:a16="http://schemas.microsoft.com/office/drawing/2014/main" id="{8FAFBDD7-1992-2454-D91D-5482E824DAE4}"/>
              </a:ext>
            </a:extLst>
          </p:cNvPr>
          <p:cNvSpPr>
            <a:spLocks noGrp="1"/>
          </p:cNvSpPr>
          <p:nvPr>
            <p:ph type="sldNum" sz="quarter" idx="4"/>
          </p:nvPr>
        </p:nvSpPr>
        <p:spPr/>
        <p:txBody>
          <a:bodyPr/>
          <a:lstStyle/>
          <a:p>
            <a:r>
              <a:rPr lang="en-US" altLang="zh-CN"/>
              <a:t>&lt; </a:t>
            </a:r>
            <a:fld id="{A548B57D-AE10-4CF7-A9DF-59FEFA91B28E}" type="slidenum">
              <a:rPr lang="zh-CN" altLang="en-US" smtClean="0"/>
              <a:t>12</a:t>
            </a:fld>
            <a:r>
              <a:rPr lang="zh-CN" altLang="en-US"/>
              <a:t> </a:t>
            </a:r>
            <a:r>
              <a:rPr lang="en-US" altLang="zh-CN"/>
              <a:t>&gt;</a:t>
            </a:r>
            <a:endParaRPr lang="zh-CN" altLang="en-US" dirty="0"/>
          </a:p>
        </p:txBody>
      </p:sp>
      <p:pic>
        <p:nvPicPr>
          <p:cNvPr id="4" name="图片 3">
            <a:extLst>
              <a:ext uri="{FF2B5EF4-FFF2-40B4-BE49-F238E27FC236}">
                <a16:creationId xmlns:a16="http://schemas.microsoft.com/office/drawing/2014/main" id="{1A381B13-5999-AEE1-598F-38D33A2E1157}"/>
              </a:ext>
            </a:extLst>
          </p:cNvPr>
          <p:cNvPicPr>
            <a:picLocks noChangeAspect="1"/>
          </p:cNvPicPr>
          <p:nvPr/>
        </p:nvPicPr>
        <p:blipFill>
          <a:blip r:embed="rId2"/>
          <a:stretch>
            <a:fillRect/>
          </a:stretch>
        </p:blipFill>
        <p:spPr>
          <a:xfrm>
            <a:off x="550761" y="1570277"/>
            <a:ext cx="5428627" cy="3525520"/>
          </a:xfrm>
          <a:prstGeom prst="rect">
            <a:avLst/>
          </a:prstGeom>
        </p:spPr>
      </p:pic>
      <p:pic>
        <p:nvPicPr>
          <p:cNvPr id="5" name="图片 4">
            <a:extLst>
              <a:ext uri="{FF2B5EF4-FFF2-40B4-BE49-F238E27FC236}">
                <a16:creationId xmlns:a16="http://schemas.microsoft.com/office/drawing/2014/main" id="{31532B5F-61D8-2136-1970-C47BFBA150C1}"/>
              </a:ext>
            </a:extLst>
          </p:cNvPr>
          <p:cNvPicPr>
            <a:picLocks noChangeAspect="1"/>
          </p:cNvPicPr>
          <p:nvPr/>
        </p:nvPicPr>
        <p:blipFill>
          <a:blip r:embed="rId3"/>
          <a:stretch>
            <a:fillRect/>
          </a:stretch>
        </p:blipFill>
        <p:spPr>
          <a:xfrm>
            <a:off x="5803311" y="1685769"/>
            <a:ext cx="5032275" cy="3410028"/>
          </a:xfrm>
          <a:prstGeom prst="rect">
            <a:avLst/>
          </a:prstGeom>
        </p:spPr>
      </p:pic>
      <p:sp>
        <p:nvSpPr>
          <p:cNvPr id="9" name="文本框 8">
            <a:extLst>
              <a:ext uri="{FF2B5EF4-FFF2-40B4-BE49-F238E27FC236}">
                <a16:creationId xmlns:a16="http://schemas.microsoft.com/office/drawing/2014/main" id="{74132344-E424-DFBD-E8E3-694805C344B4}"/>
              </a:ext>
            </a:extLst>
          </p:cNvPr>
          <p:cNvSpPr txBox="1"/>
          <p:nvPr/>
        </p:nvSpPr>
        <p:spPr>
          <a:xfrm>
            <a:off x="623888" y="1088762"/>
            <a:ext cx="6096000" cy="369332"/>
          </a:xfrm>
          <a:prstGeom prst="rect">
            <a:avLst/>
          </a:prstGeom>
          <a:noFill/>
        </p:spPr>
        <p:txBody>
          <a:bodyPr wrap="square">
            <a:spAutoFit/>
          </a:bodyPr>
          <a:lstStyle/>
          <a:p>
            <a:r>
              <a:rPr lang="en-US" altLang="zh-CN" dirty="0"/>
              <a:t>TD-DFT+</a:t>
            </a:r>
            <a:r>
              <a:rPr lang="zh-CN" altLang="en-US" dirty="0"/>
              <a:t>随机能级跃迁</a:t>
            </a:r>
            <a:r>
              <a:rPr lang="en-US" altLang="zh-CN" dirty="0"/>
              <a:t>+</a:t>
            </a:r>
            <a:r>
              <a:rPr lang="zh-CN" altLang="en-US" dirty="0"/>
              <a:t>碎片粒子数投影</a:t>
            </a:r>
          </a:p>
        </p:txBody>
      </p:sp>
      <p:sp>
        <p:nvSpPr>
          <p:cNvPr id="11" name="文本框 10">
            <a:extLst>
              <a:ext uri="{FF2B5EF4-FFF2-40B4-BE49-F238E27FC236}">
                <a16:creationId xmlns:a16="http://schemas.microsoft.com/office/drawing/2014/main" id="{1FA943F1-9A36-5331-0F29-C5ED1158A9E3}"/>
              </a:ext>
            </a:extLst>
          </p:cNvPr>
          <p:cNvSpPr txBox="1"/>
          <p:nvPr/>
        </p:nvSpPr>
        <p:spPr>
          <a:xfrm>
            <a:off x="5124450" y="5920479"/>
            <a:ext cx="7829550" cy="307777"/>
          </a:xfrm>
          <a:prstGeom prst="rect">
            <a:avLst/>
          </a:prstGeom>
          <a:noFill/>
        </p:spPr>
        <p:txBody>
          <a:bodyPr wrap="square">
            <a:spAutoFit/>
          </a:bodyPr>
          <a:lstStyle/>
          <a:p>
            <a:r>
              <a:rPr lang="en-US" altLang="zh-CN" sz="1400" dirty="0"/>
              <a:t>Yu Qiang, </a:t>
            </a:r>
            <a:r>
              <a:rPr lang="en-US" altLang="zh-CN" sz="1400" dirty="0" err="1"/>
              <a:t>Junchen</a:t>
            </a:r>
            <a:r>
              <a:rPr lang="en-US" altLang="zh-CN" sz="1400" dirty="0"/>
              <a:t> Pei, Kyle Godbey, Phys. </a:t>
            </a:r>
            <a:r>
              <a:rPr lang="en-US" altLang="zh-CN" sz="1400" dirty="0" err="1"/>
              <a:t>Lett.B</a:t>
            </a:r>
            <a:r>
              <a:rPr lang="en-US" altLang="zh-CN" sz="1400" dirty="0"/>
              <a:t> 2025,861(139248)</a:t>
            </a:r>
            <a:endParaRPr lang="zh-CN" altLang="en-US" sz="1400" dirty="0"/>
          </a:p>
        </p:txBody>
      </p:sp>
      <p:sp>
        <p:nvSpPr>
          <p:cNvPr id="13" name="文本框 12">
            <a:extLst>
              <a:ext uri="{FF2B5EF4-FFF2-40B4-BE49-F238E27FC236}">
                <a16:creationId xmlns:a16="http://schemas.microsoft.com/office/drawing/2014/main" id="{7B575D10-A7CE-966A-75E8-CA89291CF17E}"/>
              </a:ext>
            </a:extLst>
          </p:cNvPr>
          <p:cNvSpPr txBox="1"/>
          <p:nvPr/>
        </p:nvSpPr>
        <p:spPr>
          <a:xfrm>
            <a:off x="1323975" y="5172231"/>
            <a:ext cx="6477000" cy="369332"/>
          </a:xfrm>
          <a:prstGeom prst="rect">
            <a:avLst/>
          </a:prstGeom>
          <a:noFill/>
        </p:spPr>
        <p:txBody>
          <a:bodyPr wrap="square">
            <a:spAutoFit/>
          </a:bodyPr>
          <a:lstStyle/>
          <a:p>
            <a:r>
              <a:rPr lang="zh-CN" altLang="en-US" dirty="0"/>
              <a:t>初始涨落</a:t>
            </a:r>
            <a:r>
              <a:rPr lang="en-US" altLang="zh-CN" dirty="0"/>
              <a:t>+</a:t>
            </a:r>
            <a:r>
              <a:rPr lang="zh-CN" altLang="en-US" dirty="0"/>
              <a:t>动力学涨落</a:t>
            </a:r>
            <a:r>
              <a:rPr lang="en-US" altLang="zh-CN" dirty="0"/>
              <a:t>+</a:t>
            </a:r>
            <a:r>
              <a:rPr lang="zh-CN" altLang="en-US" dirty="0"/>
              <a:t>特定裂变道</a:t>
            </a:r>
          </a:p>
        </p:txBody>
      </p:sp>
    </p:spTree>
    <p:extLst>
      <p:ext uri="{BB962C8B-B14F-4D97-AF65-F5344CB8AC3E}">
        <p14:creationId xmlns:p14="http://schemas.microsoft.com/office/powerpoint/2010/main" val="3860324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A75A4-FDC1-386F-5845-1A0D0B7BC5D7}"/>
              </a:ext>
            </a:extLst>
          </p:cNvPr>
          <p:cNvSpPr>
            <a:spLocks noGrp="1"/>
          </p:cNvSpPr>
          <p:nvPr>
            <p:ph type="title"/>
          </p:nvPr>
        </p:nvSpPr>
        <p:spPr/>
        <p:txBody>
          <a:bodyPr/>
          <a:lstStyle/>
          <a:p>
            <a:r>
              <a:rPr lang="zh-CN" altLang="en-US" dirty="0"/>
              <a:t>裂变碎片</a:t>
            </a:r>
            <a:r>
              <a:rPr lang="en-US" altLang="zh-CN" dirty="0"/>
              <a:t>N-Z</a:t>
            </a:r>
            <a:r>
              <a:rPr lang="zh-CN" altLang="en-US" dirty="0"/>
              <a:t>分布</a:t>
            </a:r>
          </a:p>
        </p:txBody>
      </p:sp>
      <p:sp>
        <p:nvSpPr>
          <p:cNvPr id="3" name="灯片编号占位符 2">
            <a:extLst>
              <a:ext uri="{FF2B5EF4-FFF2-40B4-BE49-F238E27FC236}">
                <a16:creationId xmlns:a16="http://schemas.microsoft.com/office/drawing/2014/main" id="{EF6E2901-9B29-8845-931C-C089AFAD7C5F}"/>
              </a:ext>
            </a:extLst>
          </p:cNvPr>
          <p:cNvSpPr>
            <a:spLocks noGrp="1"/>
          </p:cNvSpPr>
          <p:nvPr>
            <p:ph type="sldNum" sz="quarter" idx="4"/>
          </p:nvPr>
        </p:nvSpPr>
        <p:spPr/>
        <p:txBody>
          <a:bodyPr/>
          <a:lstStyle/>
          <a:p>
            <a:r>
              <a:rPr lang="en-US" altLang="zh-CN"/>
              <a:t>&lt; </a:t>
            </a:r>
            <a:fld id="{A548B57D-AE10-4CF7-A9DF-59FEFA91B28E}" type="slidenum">
              <a:rPr lang="zh-CN" altLang="en-US" smtClean="0"/>
              <a:t>13</a:t>
            </a:fld>
            <a:r>
              <a:rPr lang="zh-CN" altLang="en-US"/>
              <a:t> </a:t>
            </a:r>
            <a:r>
              <a:rPr lang="en-US" altLang="zh-CN"/>
              <a:t>&gt;</a:t>
            </a:r>
            <a:endParaRPr lang="zh-CN" altLang="en-US" dirty="0"/>
          </a:p>
        </p:txBody>
      </p:sp>
      <p:pic>
        <p:nvPicPr>
          <p:cNvPr id="5" name="图片 4">
            <a:extLst>
              <a:ext uri="{FF2B5EF4-FFF2-40B4-BE49-F238E27FC236}">
                <a16:creationId xmlns:a16="http://schemas.microsoft.com/office/drawing/2014/main" id="{AF6E0C08-3619-E953-CB44-0CB1CCA71999}"/>
              </a:ext>
            </a:extLst>
          </p:cNvPr>
          <p:cNvPicPr>
            <a:picLocks noChangeAspect="1"/>
          </p:cNvPicPr>
          <p:nvPr/>
        </p:nvPicPr>
        <p:blipFill rotWithShape="1">
          <a:blip r:embed="rId2"/>
          <a:srcRect l="4671"/>
          <a:stretch>
            <a:fillRect/>
          </a:stretch>
        </p:blipFill>
        <p:spPr>
          <a:xfrm>
            <a:off x="4438568" y="2011406"/>
            <a:ext cx="4110139" cy="2835187"/>
          </a:xfrm>
          <a:prstGeom prst="rect">
            <a:avLst/>
          </a:prstGeom>
        </p:spPr>
      </p:pic>
      <p:pic>
        <p:nvPicPr>
          <p:cNvPr id="6" name="图片 5">
            <a:extLst>
              <a:ext uri="{FF2B5EF4-FFF2-40B4-BE49-F238E27FC236}">
                <a16:creationId xmlns:a16="http://schemas.microsoft.com/office/drawing/2014/main" id="{6371C2C6-F4B0-A4C3-A218-F3E839E68566}"/>
              </a:ext>
            </a:extLst>
          </p:cNvPr>
          <p:cNvPicPr>
            <a:picLocks noChangeAspect="1"/>
          </p:cNvPicPr>
          <p:nvPr/>
        </p:nvPicPr>
        <p:blipFill>
          <a:blip r:embed="rId3"/>
          <a:stretch>
            <a:fillRect/>
          </a:stretch>
        </p:blipFill>
        <p:spPr>
          <a:xfrm>
            <a:off x="8357447" y="2462213"/>
            <a:ext cx="3496041" cy="3421000"/>
          </a:xfrm>
          <a:prstGeom prst="rect">
            <a:avLst/>
          </a:prstGeom>
        </p:spPr>
      </p:pic>
      <p:sp>
        <p:nvSpPr>
          <p:cNvPr id="9" name="文本框 14">
            <a:extLst>
              <a:ext uri="{FF2B5EF4-FFF2-40B4-BE49-F238E27FC236}">
                <a16:creationId xmlns:a16="http://schemas.microsoft.com/office/drawing/2014/main" id="{F662A5D2-89BD-8E4E-1A21-957A1C3C5BB8}"/>
              </a:ext>
            </a:extLst>
          </p:cNvPr>
          <p:cNvSpPr txBox="1"/>
          <p:nvPr/>
        </p:nvSpPr>
        <p:spPr>
          <a:xfrm>
            <a:off x="5578100" y="6215167"/>
            <a:ext cx="6015037" cy="3077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a:t>M. </a:t>
            </a:r>
            <a:r>
              <a:rPr lang="en-US" altLang="zh-CN" sz="1400" dirty="0" err="1"/>
              <a:t>Verriere</a:t>
            </a:r>
            <a:r>
              <a:rPr lang="en-US" altLang="zh-CN" sz="1400" dirty="0"/>
              <a:t>, N. Schunck, D. Regnier Phys. Rev. C 103, 054602 (2021) </a:t>
            </a:r>
            <a:endParaRPr lang="zh-CN" altLang="en-US" sz="1400" dirty="0"/>
          </a:p>
        </p:txBody>
      </p:sp>
      <p:grpSp>
        <p:nvGrpSpPr>
          <p:cNvPr id="16" name="组合 15">
            <a:extLst>
              <a:ext uri="{FF2B5EF4-FFF2-40B4-BE49-F238E27FC236}">
                <a16:creationId xmlns:a16="http://schemas.microsoft.com/office/drawing/2014/main" id="{F227F6FC-A664-10AE-41DC-17768560C756}"/>
              </a:ext>
            </a:extLst>
          </p:cNvPr>
          <p:cNvGrpSpPr/>
          <p:nvPr/>
        </p:nvGrpSpPr>
        <p:grpSpPr>
          <a:xfrm>
            <a:off x="442913" y="1358943"/>
            <a:ext cx="3733800" cy="2774907"/>
            <a:chOff x="401857" y="861087"/>
            <a:chExt cx="4079656" cy="2853663"/>
          </a:xfrm>
        </p:grpSpPr>
        <p:pic>
          <p:nvPicPr>
            <p:cNvPr id="11" name="图片 10">
              <a:extLst>
                <a:ext uri="{FF2B5EF4-FFF2-40B4-BE49-F238E27FC236}">
                  <a16:creationId xmlns:a16="http://schemas.microsoft.com/office/drawing/2014/main" id="{780A4DF1-CEE2-2A5F-3F53-2D01D03172D1}"/>
                </a:ext>
              </a:extLst>
            </p:cNvPr>
            <p:cNvPicPr>
              <a:picLocks noChangeAspect="1"/>
            </p:cNvPicPr>
            <p:nvPr/>
          </p:nvPicPr>
          <p:blipFill>
            <a:blip r:embed="rId4" cstate="print">
              <a:extLst>
                <a:ext uri="{28A0092B-C50C-407E-A947-70E740481C1C}">
                  <a14:useLocalDpi xmlns:a14="http://schemas.microsoft.com/office/drawing/2010/main" val="0"/>
                </a:ext>
              </a:extLst>
            </a:blip>
            <a:srcRect b="1200"/>
            <a:stretch/>
          </p:blipFill>
          <p:spPr>
            <a:xfrm>
              <a:off x="401857" y="969788"/>
              <a:ext cx="3496828" cy="2744962"/>
            </a:xfrm>
            <a:prstGeom prst="rect">
              <a:avLst/>
            </a:prstGeom>
          </p:spPr>
        </p:pic>
        <p:pic>
          <p:nvPicPr>
            <p:cNvPr id="15" name="图片 14">
              <a:extLst>
                <a:ext uri="{FF2B5EF4-FFF2-40B4-BE49-F238E27FC236}">
                  <a16:creationId xmlns:a16="http://schemas.microsoft.com/office/drawing/2014/main" id="{E1E78A6F-C598-6C24-E5D8-C5F0F6BC96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8685" y="861087"/>
              <a:ext cx="582828" cy="2629825"/>
            </a:xfrm>
            <a:prstGeom prst="rect">
              <a:avLst/>
            </a:prstGeom>
          </p:spPr>
        </p:pic>
      </p:grpSp>
      <p:sp>
        <p:nvSpPr>
          <p:cNvPr id="17" name="文本框 16">
            <a:extLst>
              <a:ext uri="{FF2B5EF4-FFF2-40B4-BE49-F238E27FC236}">
                <a16:creationId xmlns:a16="http://schemas.microsoft.com/office/drawing/2014/main" id="{DE8DA659-7616-5238-287A-B736D41851E6}"/>
              </a:ext>
            </a:extLst>
          </p:cNvPr>
          <p:cNvSpPr txBox="1"/>
          <p:nvPr/>
        </p:nvSpPr>
        <p:spPr>
          <a:xfrm>
            <a:off x="448416" y="1001870"/>
            <a:ext cx="1569660" cy="369332"/>
          </a:xfrm>
          <a:prstGeom prst="rect">
            <a:avLst/>
          </a:prstGeom>
          <a:noFill/>
        </p:spPr>
        <p:txBody>
          <a:bodyPr wrap="non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单个随机事例</a:t>
            </a:r>
          </a:p>
        </p:txBody>
      </p:sp>
      <p:sp>
        <p:nvSpPr>
          <p:cNvPr id="18" name="文本框 17">
            <a:extLst>
              <a:ext uri="{FF2B5EF4-FFF2-40B4-BE49-F238E27FC236}">
                <a16:creationId xmlns:a16="http://schemas.microsoft.com/office/drawing/2014/main" id="{8368BD35-6C3C-6BA0-0EDF-1DC24F5CF2E5}"/>
              </a:ext>
            </a:extLst>
          </p:cNvPr>
          <p:cNvSpPr txBox="1"/>
          <p:nvPr/>
        </p:nvSpPr>
        <p:spPr>
          <a:xfrm>
            <a:off x="4544083" y="1693909"/>
            <a:ext cx="1569660" cy="369332"/>
          </a:xfrm>
          <a:prstGeom prst="rect">
            <a:avLst/>
          </a:prstGeom>
          <a:noFill/>
        </p:spPr>
        <p:txBody>
          <a:bodyPr wrap="non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合并随机事例</a:t>
            </a:r>
          </a:p>
        </p:txBody>
      </p:sp>
      <p:sp>
        <p:nvSpPr>
          <p:cNvPr id="21" name="文本框 12">
            <a:extLst>
              <a:ext uri="{FF2B5EF4-FFF2-40B4-BE49-F238E27FC236}">
                <a16:creationId xmlns:a16="http://schemas.microsoft.com/office/drawing/2014/main" id="{C03F382C-05DA-D2AB-BF41-BC626B002C4E}"/>
              </a:ext>
            </a:extLst>
          </p:cNvPr>
          <p:cNvSpPr txBox="1"/>
          <p:nvPr/>
        </p:nvSpPr>
        <p:spPr>
          <a:xfrm>
            <a:off x="8893181" y="5815618"/>
            <a:ext cx="2117887"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00" dirty="0"/>
              <a:t>TD-GCM</a:t>
            </a:r>
            <a:r>
              <a:rPr lang="zh-CN" altLang="en-US" sz="1600" dirty="0"/>
              <a:t>计算结果相似</a:t>
            </a:r>
            <a:endParaRPr lang="en-US" altLang="zh-CN" sz="1600" dirty="0"/>
          </a:p>
        </p:txBody>
      </p:sp>
    </p:spTree>
    <p:extLst>
      <p:ext uri="{BB962C8B-B14F-4D97-AF65-F5344CB8AC3E}">
        <p14:creationId xmlns:p14="http://schemas.microsoft.com/office/powerpoint/2010/main" val="2562323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CD815D-607E-FDBE-4CBD-CDF81675DF54}"/>
              </a:ext>
            </a:extLst>
          </p:cNvPr>
          <p:cNvSpPr>
            <a:spLocks noGrp="1"/>
          </p:cNvSpPr>
          <p:nvPr>
            <p:ph type="title"/>
          </p:nvPr>
        </p:nvSpPr>
        <p:spPr/>
        <p:txBody>
          <a:bodyPr/>
          <a:lstStyle/>
          <a:p>
            <a:r>
              <a:rPr lang="zh-CN" altLang="en-US" dirty="0"/>
              <a:t>裂变碎片</a:t>
            </a:r>
            <a:r>
              <a:rPr lang="en-US" altLang="zh-CN" dirty="0"/>
              <a:t>N/Z</a:t>
            </a:r>
            <a:r>
              <a:rPr lang="zh-CN" altLang="en-US" dirty="0"/>
              <a:t>比</a:t>
            </a:r>
          </a:p>
        </p:txBody>
      </p:sp>
      <p:sp>
        <p:nvSpPr>
          <p:cNvPr id="3" name="灯片编号占位符 2">
            <a:extLst>
              <a:ext uri="{FF2B5EF4-FFF2-40B4-BE49-F238E27FC236}">
                <a16:creationId xmlns:a16="http://schemas.microsoft.com/office/drawing/2014/main" id="{FDFCC388-2EE5-97A4-F596-6B868545D887}"/>
              </a:ext>
            </a:extLst>
          </p:cNvPr>
          <p:cNvSpPr>
            <a:spLocks noGrp="1"/>
          </p:cNvSpPr>
          <p:nvPr>
            <p:ph type="sldNum" sz="quarter" idx="4"/>
          </p:nvPr>
        </p:nvSpPr>
        <p:spPr/>
        <p:txBody>
          <a:bodyPr/>
          <a:lstStyle/>
          <a:p>
            <a:r>
              <a:rPr lang="en-US" altLang="zh-CN"/>
              <a:t>&lt; </a:t>
            </a:r>
            <a:fld id="{A548B57D-AE10-4CF7-A9DF-59FEFA91B28E}" type="slidenum">
              <a:rPr lang="zh-CN" altLang="en-US" smtClean="0"/>
              <a:t>14</a:t>
            </a:fld>
            <a:r>
              <a:rPr lang="zh-CN" altLang="en-US"/>
              <a:t> </a:t>
            </a:r>
            <a:r>
              <a:rPr lang="en-US" altLang="zh-CN"/>
              <a:t>&gt;</a:t>
            </a:r>
            <a:endParaRPr lang="zh-CN" altLang="en-US" dirty="0"/>
          </a:p>
        </p:txBody>
      </p:sp>
      <p:pic>
        <p:nvPicPr>
          <p:cNvPr id="4" name="图片 3">
            <a:extLst>
              <a:ext uri="{FF2B5EF4-FFF2-40B4-BE49-F238E27FC236}">
                <a16:creationId xmlns:a16="http://schemas.microsoft.com/office/drawing/2014/main" id="{245B899C-436D-FA94-53E2-3068D4D6DE6D}"/>
              </a:ext>
            </a:extLst>
          </p:cNvPr>
          <p:cNvPicPr>
            <a:picLocks noChangeAspect="1"/>
          </p:cNvPicPr>
          <p:nvPr/>
        </p:nvPicPr>
        <p:blipFill>
          <a:blip r:embed="rId2"/>
          <a:stretch>
            <a:fillRect/>
          </a:stretch>
        </p:blipFill>
        <p:spPr>
          <a:xfrm>
            <a:off x="582480" y="1112793"/>
            <a:ext cx="4981974" cy="3683044"/>
          </a:xfrm>
          <a:prstGeom prst="rect">
            <a:avLst/>
          </a:prstGeom>
        </p:spPr>
      </p:pic>
      <p:sp>
        <p:nvSpPr>
          <p:cNvPr id="7" name="文本框 11">
            <a:extLst>
              <a:ext uri="{FF2B5EF4-FFF2-40B4-BE49-F238E27FC236}">
                <a16:creationId xmlns:a16="http://schemas.microsoft.com/office/drawing/2014/main" id="{EDC92FDF-864B-0ADB-EEBF-FA2E33C29516}"/>
              </a:ext>
            </a:extLst>
          </p:cNvPr>
          <p:cNvSpPr txBox="1"/>
          <p:nvPr/>
        </p:nvSpPr>
        <p:spPr>
          <a:xfrm>
            <a:off x="1143760" y="5075411"/>
            <a:ext cx="3243196" cy="87440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zh-CN" altLang="en-US" dirty="0">
                <a:latin typeface="+mn-ea"/>
              </a:rPr>
              <a:t>微观投影得到的锯齿坡度陡</a:t>
            </a:r>
            <a:endParaRPr lang="en-US" altLang="zh-CN" dirty="0">
              <a:latin typeface="+mn-ea"/>
            </a:endParaRPr>
          </a:p>
          <a:p>
            <a:pPr marL="285750" indent="-285750">
              <a:lnSpc>
                <a:spcPct val="150000"/>
              </a:lnSpc>
              <a:buFont typeface="Arial" panose="020B0604020202020204" pitchFamily="34" charset="0"/>
              <a:buChar char="•"/>
            </a:pPr>
            <a:r>
              <a:rPr lang="zh-CN" altLang="en-US" dirty="0">
                <a:latin typeface="+mn-ea"/>
              </a:rPr>
              <a:t>随机涨落事例可以减缓坡度</a:t>
            </a:r>
          </a:p>
        </p:txBody>
      </p:sp>
      <p:pic>
        <p:nvPicPr>
          <p:cNvPr id="6" name="图片 5">
            <a:extLst>
              <a:ext uri="{FF2B5EF4-FFF2-40B4-BE49-F238E27FC236}">
                <a16:creationId xmlns:a16="http://schemas.microsoft.com/office/drawing/2014/main" id="{9AE45D2D-E592-3954-A8A0-23A2ECB28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567" y="1999053"/>
            <a:ext cx="4984982" cy="2859893"/>
          </a:xfrm>
          <a:prstGeom prst="rect">
            <a:avLst/>
          </a:prstGeom>
        </p:spPr>
      </p:pic>
      <p:sp>
        <p:nvSpPr>
          <p:cNvPr id="8" name="文本框 12">
            <a:extLst>
              <a:ext uri="{FF2B5EF4-FFF2-40B4-BE49-F238E27FC236}">
                <a16:creationId xmlns:a16="http://schemas.microsoft.com/office/drawing/2014/main" id="{6D3A6DEA-5EAB-EA3A-4D47-14367F142E1D}"/>
              </a:ext>
            </a:extLst>
          </p:cNvPr>
          <p:cNvSpPr txBox="1"/>
          <p:nvPr/>
        </p:nvSpPr>
        <p:spPr>
          <a:xfrm>
            <a:off x="7264406" y="4858946"/>
            <a:ext cx="2366353"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00" dirty="0"/>
              <a:t>TD-GCM+PNP</a:t>
            </a:r>
            <a:r>
              <a:rPr lang="zh-CN" altLang="en-US" sz="1600" dirty="0"/>
              <a:t>计算结果</a:t>
            </a:r>
            <a:endParaRPr lang="en-US" altLang="zh-CN" sz="1600" dirty="0"/>
          </a:p>
        </p:txBody>
      </p:sp>
    </p:spTree>
    <p:extLst>
      <p:ext uri="{BB962C8B-B14F-4D97-AF65-F5344CB8AC3E}">
        <p14:creationId xmlns:p14="http://schemas.microsoft.com/office/powerpoint/2010/main" val="3269767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10E63F-3E95-73F0-0C49-9CFB69A0374A}"/>
              </a:ext>
            </a:extLst>
          </p:cNvPr>
          <p:cNvSpPr>
            <a:spLocks noGrp="1"/>
          </p:cNvSpPr>
          <p:nvPr>
            <p:ph type="title"/>
          </p:nvPr>
        </p:nvSpPr>
        <p:spPr/>
        <p:txBody>
          <a:bodyPr/>
          <a:lstStyle/>
          <a:p>
            <a:r>
              <a:rPr lang="zh-CN" altLang="en-US" dirty="0"/>
              <a:t>裂变碎片能量分配</a:t>
            </a:r>
          </a:p>
        </p:txBody>
      </p:sp>
      <p:sp>
        <p:nvSpPr>
          <p:cNvPr id="3" name="灯片编号占位符 2">
            <a:extLst>
              <a:ext uri="{FF2B5EF4-FFF2-40B4-BE49-F238E27FC236}">
                <a16:creationId xmlns:a16="http://schemas.microsoft.com/office/drawing/2014/main" id="{CB64C6E3-920B-0F88-0EB0-5623B53F531D}"/>
              </a:ext>
            </a:extLst>
          </p:cNvPr>
          <p:cNvSpPr>
            <a:spLocks noGrp="1"/>
          </p:cNvSpPr>
          <p:nvPr>
            <p:ph type="sldNum" sz="quarter" idx="4"/>
          </p:nvPr>
        </p:nvSpPr>
        <p:spPr/>
        <p:txBody>
          <a:bodyPr/>
          <a:lstStyle/>
          <a:p>
            <a:r>
              <a:rPr lang="en-US" altLang="zh-CN"/>
              <a:t>&lt; </a:t>
            </a:r>
            <a:fld id="{A548B57D-AE10-4CF7-A9DF-59FEFA91B28E}" type="slidenum">
              <a:rPr lang="zh-CN" altLang="en-US" smtClean="0"/>
              <a:t>15</a:t>
            </a:fld>
            <a:r>
              <a:rPr lang="zh-CN" altLang="en-US"/>
              <a:t> </a:t>
            </a:r>
            <a:r>
              <a:rPr lang="en-US" altLang="zh-CN"/>
              <a:t>&gt;</a:t>
            </a:r>
            <a:endParaRPr lang="zh-CN" altLang="en-US" dirty="0"/>
          </a:p>
        </p:txBody>
      </p:sp>
      <p:pic>
        <p:nvPicPr>
          <p:cNvPr id="4" name="图片 3">
            <a:extLst>
              <a:ext uri="{FF2B5EF4-FFF2-40B4-BE49-F238E27FC236}">
                <a16:creationId xmlns:a16="http://schemas.microsoft.com/office/drawing/2014/main" id="{86BB3B77-2E86-25B8-1639-570FD4B5C5D7}"/>
              </a:ext>
            </a:extLst>
          </p:cNvPr>
          <p:cNvPicPr>
            <a:picLocks noChangeAspect="1"/>
          </p:cNvPicPr>
          <p:nvPr/>
        </p:nvPicPr>
        <p:blipFill>
          <a:blip r:embed="rId2"/>
          <a:stretch>
            <a:fillRect/>
          </a:stretch>
        </p:blipFill>
        <p:spPr>
          <a:xfrm>
            <a:off x="6023453" y="1802791"/>
            <a:ext cx="4623795" cy="3727596"/>
          </a:xfrm>
          <a:prstGeom prst="rect">
            <a:avLst/>
          </a:prstGeom>
        </p:spPr>
      </p:pic>
      <p:pic>
        <p:nvPicPr>
          <p:cNvPr id="5" name="图片 4">
            <a:extLst>
              <a:ext uri="{FF2B5EF4-FFF2-40B4-BE49-F238E27FC236}">
                <a16:creationId xmlns:a16="http://schemas.microsoft.com/office/drawing/2014/main" id="{CEF6368F-687E-222B-6A78-05FB01A52F16}"/>
              </a:ext>
            </a:extLst>
          </p:cNvPr>
          <p:cNvPicPr>
            <a:picLocks noChangeAspect="1"/>
          </p:cNvPicPr>
          <p:nvPr/>
        </p:nvPicPr>
        <p:blipFill>
          <a:blip r:embed="rId3"/>
          <a:stretch>
            <a:fillRect/>
          </a:stretch>
        </p:blipFill>
        <p:spPr>
          <a:xfrm>
            <a:off x="658752" y="1791722"/>
            <a:ext cx="4503292" cy="3296967"/>
          </a:xfrm>
          <a:prstGeom prst="rect">
            <a:avLst/>
          </a:prstGeom>
        </p:spPr>
      </p:pic>
      <p:sp>
        <p:nvSpPr>
          <p:cNvPr id="6" name="文本框 5">
            <a:extLst>
              <a:ext uri="{FF2B5EF4-FFF2-40B4-BE49-F238E27FC236}">
                <a16:creationId xmlns:a16="http://schemas.microsoft.com/office/drawing/2014/main" id="{80EAACBB-3058-0FF3-2D71-6B8902C760C7}"/>
              </a:ext>
            </a:extLst>
          </p:cNvPr>
          <p:cNvSpPr txBox="1"/>
          <p:nvPr/>
        </p:nvSpPr>
        <p:spPr>
          <a:xfrm>
            <a:off x="442913" y="1097238"/>
            <a:ext cx="1800493" cy="369332"/>
          </a:xfrm>
          <a:prstGeom prst="rect">
            <a:avLst/>
          </a:prstGeom>
          <a:noFill/>
        </p:spPr>
        <p:txBody>
          <a:bodyPr wrap="non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投影后能量计算</a:t>
            </a:r>
          </a:p>
        </p:txBody>
      </p:sp>
      <p:sp>
        <p:nvSpPr>
          <p:cNvPr id="7" name="文本框 6">
            <a:extLst>
              <a:ext uri="{FF2B5EF4-FFF2-40B4-BE49-F238E27FC236}">
                <a16:creationId xmlns:a16="http://schemas.microsoft.com/office/drawing/2014/main" id="{505B939A-88F8-268E-99A6-D2403FF6C145}"/>
              </a:ext>
            </a:extLst>
          </p:cNvPr>
          <p:cNvSpPr txBox="1"/>
          <p:nvPr/>
        </p:nvSpPr>
        <p:spPr>
          <a:xfrm>
            <a:off x="7249156" y="1362822"/>
            <a:ext cx="2172390" cy="369332"/>
          </a:xfrm>
          <a:prstGeom prst="rect">
            <a:avLst/>
          </a:prstGeom>
          <a:noFill/>
        </p:spPr>
        <p:txBody>
          <a:bodyPr wrap="none" rtlCol="0">
            <a:spAutoFit/>
          </a:bodyPr>
          <a:lstStyle/>
          <a:p>
            <a:pPr algn="ctr"/>
            <a:r>
              <a:rPr lang="en-US" altLang="zh-CN" dirty="0">
                <a:latin typeface="Arial" panose="020B0604020202020204" pitchFamily="34" charset="0"/>
                <a:ea typeface="微软雅黑" panose="020B0503020204020204" pitchFamily="34" charset="-122"/>
                <a:cs typeface="+mn-ea"/>
                <a:sym typeface="Arial" panose="020B0604020202020204" pitchFamily="34" charset="0"/>
              </a:rPr>
              <a:t>Event by event</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分布</a:t>
            </a:r>
          </a:p>
        </p:txBody>
      </p:sp>
      <p:sp>
        <p:nvSpPr>
          <p:cNvPr id="8" name="文本框 7">
            <a:extLst>
              <a:ext uri="{FF2B5EF4-FFF2-40B4-BE49-F238E27FC236}">
                <a16:creationId xmlns:a16="http://schemas.microsoft.com/office/drawing/2014/main" id="{FA150862-8A11-CEA7-61A5-37C9403F2B0F}"/>
              </a:ext>
            </a:extLst>
          </p:cNvPr>
          <p:cNvSpPr txBox="1"/>
          <p:nvPr/>
        </p:nvSpPr>
        <p:spPr>
          <a:xfrm>
            <a:off x="2356400" y="1399980"/>
            <a:ext cx="1107996" cy="369332"/>
          </a:xfrm>
          <a:prstGeom prst="rect">
            <a:avLst/>
          </a:prstGeom>
          <a:noFill/>
        </p:spPr>
        <p:txBody>
          <a:bodyPr wrap="non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加权平均</a:t>
            </a:r>
          </a:p>
        </p:txBody>
      </p:sp>
      <p:sp>
        <p:nvSpPr>
          <p:cNvPr id="11" name="文本框 10">
            <a:extLst>
              <a:ext uri="{FF2B5EF4-FFF2-40B4-BE49-F238E27FC236}">
                <a16:creationId xmlns:a16="http://schemas.microsoft.com/office/drawing/2014/main" id="{902212B8-BCF5-00ED-101D-DC338DD886FF}"/>
              </a:ext>
            </a:extLst>
          </p:cNvPr>
          <p:cNvSpPr txBox="1"/>
          <p:nvPr/>
        </p:nvSpPr>
        <p:spPr>
          <a:xfrm>
            <a:off x="827135" y="5519243"/>
            <a:ext cx="4166525"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dirty="0">
                <a:solidFill>
                  <a:srgbClr val="993300"/>
                </a:solidFill>
                <a:latin typeface="黑体" panose="02010609060101010101" pitchFamily="49" charset="-122"/>
                <a:ea typeface="黑体" panose="02010609060101010101" pitchFamily="49" charset="-122"/>
              </a:rPr>
              <a:t>随机涨落也可以减缓锯齿结构的坡度</a:t>
            </a:r>
          </a:p>
        </p:txBody>
      </p:sp>
      <p:sp>
        <p:nvSpPr>
          <p:cNvPr id="12" name="文本框 11">
            <a:extLst>
              <a:ext uri="{FF2B5EF4-FFF2-40B4-BE49-F238E27FC236}">
                <a16:creationId xmlns:a16="http://schemas.microsoft.com/office/drawing/2014/main" id="{33FBB2C0-F735-CDD5-AD5C-BAA9324EC38B}"/>
              </a:ext>
            </a:extLst>
          </p:cNvPr>
          <p:cNvSpPr txBox="1"/>
          <p:nvPr/>
        </p:nvSpPr>
        <p:spPr>
          <a:xfrm>
            <a:off x="7774502" y="5524253"/>
            <a:ext cx="1338828" cy="369332"/>
          </a:xfrm>
          <a:prstGeom prst="rect">
            <a:avLst/>
          </a:prstGeom>
          <a:noFill/>
        </p:spPr>
        <p:txBody>
          <a:bodyPr wrap="none" rtlCol="0">
            <a:spAutoFit/>
          </a:bodyPr>
          <a:lstStyle/>
          <a:p>
            <a:pPr algn="ctr"/>
            <a:r>
              <a:rPr lang="zh-CN" altLang="en-US"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裂变模拟器</a:t>
            </a:r>
          </a:p>
        </p:txBody>
      </p:sp>
    </p:spTree>
    <p:extLst>
      <p:ext uri="{BB962C8B-B14F-4D97-AF65-F5344CB8AC3E}">
        <p14:creationId xmlns:p14="http://schemas.microsoft.com/office/powerpoint/2010/main" val="3773159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6FF83F-BDF2-60C6-742E-8A2432971BDF}"/>
              </a:ext>
            </a:extLst>
          </p:cNvPr>
          <p:cNvSpPr>
            <a:spLocks noGrp="1"/>
          </p:cNvSpPr>
          <p:nvPr>
            <p:ph type="title"/>
          </p:nvPr>
        </p:nvSpPr>
        <p:spPr/>
        <p:txBody>
          <a:bodyPr/>
          <a:lstStyle/>
          <a:p>
            <a:r>
              <a:rPr lang="zh-CN" altLang="en-US" dirty="0"/>
              <a:t>裂变碎片角动量分配</a:t>
            </a:r>
          </a:p>
        </p:txBody>
      </p:sp>
      <p:sp>
        <p:nvSpPr>
          <p:cNvPr id="3" name="灯片编号占位符 2">
            <a:extLst>
              <a:ext uri="{FF2B5EF4-FFF2-40B4-BE49-F238E27FC236}">
                <a16:creationId xmlns:a16="http://schemas.microsoft.com/office/drawing/2014/main" id="{F398138A-F1D2-B61A-D4F3-1C9DF0B1A933}"/>
              </a:ext>
            </a:extLst>
          </p:cNvPr>
          <p:cNvSpPr>
            <a:spLocks noGrp="1"/>
          </p:cNvSpPr>
          <p:nvPr>
            <p:ph type="sldNum" sz="quarter" idx="4"/>
          </p:nvPr>
        </p:nvSpPr>
        <p:spPr/>
        <p:txBody>
          <a:bodyPr/>
          <a:lstStyle/>
          <a:p>
            <a:r>
              <a:rPr lang="en-US" altLang="zh-CN"/>
              <a:t>&lt; </a:t>
            </a:r>
            <a:fld id="{A548B57D-AE10-4CF7-A9DF-59FEFA91B28E}" type="slidenum">
              <a:rPr lang="zh-CN" altLang="en-US" smtClean="0"/>
              <a:t>16</a:t>
            </a:fld>
            <a:r>
              <a:rPr lang="zh-CN" altLang="en-US"/>
              <a:t> </a:t>
            </a:r>
            <a:r>
              <a:rPr lang="en-US" altLang="zh-CN"/>
              <a:t>&gt;</a:t>
            </a:r>
            <a:endParaRPr lang="zh-CN" altLang="en-US" dirty="0"/>
          </a:p>
        </p:txBody>
      </p:sp>
      <p:pic>
        <p:nvPicPr>
          <p:cNvPr id="5" name="图片 4">
            <a:extLst>
              <a:ext uri="{FF2B5EF4-FFF2-40B4-BE49-F238E27FC236}">
                <a16:creationId xmlns:a16="http://schemas.microsoft.com/office/drawing/2014/main" id="{433D94D4-ED44-3980-7DC7-A1025446E5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62" y="1764081"/>
            <a:ext cx="3413148" cy="3548075"/>
          </a:xfrm>
          <a:prstGeom prst="rect">
            <a:avLst/>
          </a:prstGeom>
        </p:spPr>
      </p:pic>
      <p:sp>
        <p:nvSpPr>
          <p:cNvPr id="6" name="文本框 5">
            <a:extLst>
              <a:ext uri="{FF2B5EF4-FFF2-40B4-BE49-F238E27FC236}">
                <a16:creationId xmlns:a16="http://schemas.microsoft.com/office/drawing/2014/main" id="{0626FA98-79EB-60B3-C5F9-C29CBE621108}"/>
              </a:ext>
            </a:extLst>
          </p:cNvPr>
          <p:cNvSpPr txBox="1"/>
          <p:nvPr/>
        </p:nvSpPr>
        <p:spPr>
          <a:xfrm>
            <a:off x="531813" y="1145734"/>
            <a:ext cx="3163046" cy="400110"/>
          </a:xfrm>
          <a:prstGeom prst="rect">
            <a:avLst/>
          </a:prstGeom>
          <a:noFill/>
        </p:spPr>
        <p:txBody>
          <a:bodyPr wrap="none" rtlCol="0">
            <a:spAutoFit/>
          </a:bodyPr>
          <a:lstStyle/>
          <a:p>
            <a:pPr algn="ctr"/>
            <a:r>
              <a:rPr lang="zh-CN" altLang="en-US" sz="2000" dirty="0">
                <a:latin typeface="Arial" panose="020B0604020202020204" pitchFamily="34" charset="0"/>
                <a:ea typeface="微软雅黑" panose="020B0503020204020204" pitchFamily="34" charset="-122"/>
                <a:cs typeface="+mn-ea"/>
                <a:sym typeface="Arial" panose="020B0604020202020204" pitchFamily="34" charset="0"/>
              </a:rPr>
              <a:t>高分辨率裂变瞬发</a:t>
            </a:r>
            <a:r>
              <a:rPr lang="en-US" altLang="zh-CN" sz="2000" dirty="0">
                <a:latin typeface="Arial" panose="020B0604020202020204" pitchFamily="34" charset="0"/>
                <a:ea typeface="微软雅黑" panose="020B0503020204020204" pitchFamily="34" charset="-122"/>
                <a:cs typeface="+mn-ea"/>
                <a:sym typeface="Arial" panose="020B0604020202020204" pitchFamily="34" charset="0"/>
              </a:rPr>
              <a:t>γ</a:t>
            </a:r>
            <a:r>
              <a:rPr lang="zh-CN" altLang="en-US" sz="2000" dirty="0">
                <a:latin typeface="Arial" panose="020B0604020202020204" pitchFamily="34" charset="0"/>
                <a:ea typeface="微软雅黑" panose="020B0503020204020204" pitchFamily="34" charset="-122"/>
                <a:cs typeface="+mn-ea"/>
                <a:sym typeface="Arial" panose="020B0604020202020204" pitchFamily="34" charset="0"/>
              </a:rPr>
              <a:t>符合谱</a:t>
            </a:r>
          </a:p>
        </p:txBody>
      </p:sp>
      <p:pic>
        <p:nvPicPr>
          <p:cNvPr id="14" name="图片 13">
            <a:extLst>
              <a:ext uri="{FF2B5EF4-FFF2-40B4-BE49-F238E27FC236}">
                <a16:creationId xmlns:a16="http://schemas.microsoft.com/office/drawing/2014/main" id="{A9F58F79-AD20-E94A-94B7-E0752A590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4612" y="1545844"/>
            <a:ext cx="3564752" cy="2568221"/>
          </a:xfrm>
          <a:prstGeom prst="rect">
            <a:avLst/>
          </a:prstGeom>
        </p:spPr>
      </p:pic>
      <p:sp>
        <p:nvSpPr>
          <p:cNvPr id="15" name="文本框 14">
            <a:extLst>
              <a:ext uri="{FF2B5EF4-FFF2-40B4-BE49-F238E27FC236}">
                <a16:creationId xmlns:a16="http://schemas.microsoft.com/office/drawing/2014/main" id="{6BFCD3AE-22AB-E148-4E53-B56FF796A3F3}"/>
              </a:ext>
            </a:extLst>
          </p:cNvPr>
          <p:cNvSpPr txBox="1"/>
          <p:nvPr/>
        </p:nvSpPr>
        <p:spPr>
          <a:xfrm>
            <a:off x="4513269" y="1058009"/>
            <a:ext cx="2704587" cy="369332"/>
          </a:xfrm>
          <a:prstGeom prst="rect">
            <a:avLst/>
          </a:prstGeom>
          <a:noFill/>
        </p:spPr>
        <p:txBody>
          <a:bodyPr wrap="none" rtlCol="0">
            <a:spAutoFit/>
          </a:bodyPr>
          <a:lstStyle/>
          <a:p>
            <a:pPr algn="ctr"/>
            <a:r>
              <a:rPr lang="en-US" altLang="zh-CN" dirty="0">
                <a:latin typeface="+mn-ea"/>
                <a:cs typeface="+mn-ea"/>
                <a:sym typeface="Arial" panose="020B0604020202020204" pitchFamily="34" charset="0"/>
              </a:rPr>
              <a:t>TDHFB+</a:t>
            </a:r>
            <a:r>
              <a:rPr lang="zh-CN" altLang="en-US" dirty="0">
                <a:latin typeface="+mn-ea"/>
                <a:cs typeface="+mn-ea"/>
                <a:sym typeface="Arial" panose="020B0604020202020204" pitchFamily="34" charset="0"/>
              </a:rPr>
              <a:t>碎片角动量投影</a:t>
            </a:r>
          </a:p>
        </p:txBody>
      </p:sp>
      <p:pic>
        <p:nvPicPr>
          <p:cNvPr id="17" name="图片 16">
            <a:extLst>
              <a:ext uri="{FF2B5EF4-FFF2-40B4-BE49-F238E27FC236}">
                <a16:creationId xmlns:a16="http://schemas.microsoft.com/office/drawing/2014/main" id="{4675EB3E-A63F-ECE3-867C-394D5D2F0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1216" y="3230884"/>
            <a:ext cx="3623920" cy="2404692"/>
          </a:xfrm>
          <a:prstGeom prst="rect">
            <a:avLst/>
          </a:prstGeom>
        </p:spPr>
      </p:pic>
      <p:sp>
        <p:nvSpPr>
          <p:cNvPr id="19" name="文本框 18">
            <a:extLst>
              <a:ext uri="{FF2B5EF4-FFF2-40B4-BE49-F238E27FC236}">
                <a16:creationId xmlns:a16="http://schemas.microsoft.com/office/drawing/2014/main" id="{6676160A-437D-A437-8413-A493231ABDDA}"/>
              </a:ext>
            </a:extLst>
          </p:cNvPr>
          <p:cNvSpPr txBox="1"/>
          <p:nvPr/>
        </p:nvSpPr>
        <p:spPr>
          <a:xfrm>
            <a:off x="8562185" y="2861552"/>
            <a:ext cx="2321982" cy="369332"/>
          </a:xfrm>
          <a:prstGeom prst="rect">
            <a:avLst/>
          </a:prstGeom>
          <a:noFill/>
        </p:spPr>
        <p:txBody>
          <a:bodyPr wrap="none" rtlCol="0">
            <a:spAutoFit/>
          </a:bodyPr>
          <a:lstStyle/>
          <a:p>
            <a:pPr algn="ctr"/>
            <a:r>
              <a:rPr lang="zh-CN" altLang="en-US" dirty="0">
                <a:latin typeface="+mn-ea"/>
                <a:cs typeface="+mn-ea"/>
                <a:sym typeface="Arial" panose="020B0604020202020204" pitchFamily="34" charset="0"/>
              </a:rPr>
              <a:t>唯象参数模型</a:t>
            </a:r>
            <a:r>
              <a:rPr lang="en-US" altLang="zh-CN" dirty="0">
                <a:latin typeface="+mn-ea"/>
                <a:cs typeface="+mn-ea"/>
                <a:sym typeface="Arial" panose="020B0604020202020204" pitchFamily="34" charset="0"/>
              </a:rPr>
              <a:t>FREYA</a:t>
            </a:r>
            <a:endParaRPr lang="zh-CN" altLang="en-US" dirty="0">
              <a:latin typeface="+mn-ea"/>
              <a:cs typeface="+mn-ea"/>
              <a:sym typeface="Arial" panose="020B0604020202020204" pitchFamily="34" charset="0"/>
            </a:endParaRPr>
          </a:p>
        </p:txBody>
      </p:sp>
      <p:sp>
        <p:nvSpPr>
          <p:cNvPr id="20" name="文本框 19">
            <a:extLst>
              <a:ext uri="{FF2B5EF4-FFF2-40B4-BE49-F238E27FC236}">
                <a16:creationId xmlns:a16="http://schemas.microsoft.com/office/drawing/2014/main" id="{12006A2B-42F9-F85A-2229-FE3D071C04EA}"/>
              </a:ext>
            </a:extLst>
          </p:cNvPr>
          <p:cNvSpPr txBox="1"/>
          <p:nvPr/>
        </p:nvSpPr>
        <p:spPr>
          <a:xfrm>
            <a:off x="7399756" y="5830298"/>
            <a:ext cx="6057442" cy="369332"/>
          </a:xfrm>
          <a:prstGeom prst="rect">
            <a:avLst/>
          </a:prstGeom>
          <a:noFill/>
        </p:spPr>
        <p:txBody>
          <a:bodyPr wrap="square" rtlCol="0">
            <a:spAutoFit/>
          </a:bodyPr>
          <a:lstStyle/>
          <a:p>
            <a:r>
              <a:rPr lang="zh-CN" altLang="en-US"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碎片转动惯量质量相关性→锯齿结构</a:t>
            </a:r>
          </a:p>
        </p:txBody>
      </p:sp>
      <p:sp>
        <p:nvSpPr>
          <p:cNvPr id="23" name="文本框 22">
            <a:extLst>
              <a:ext uri="{FF2B5EF4-FFF2-40B4-BE49-F238E27FC236}">
                <a16:creationId xmlns:a16="http://schemas.microsoft.com/office/drawing/2014/main" id="{869C14B4-41E3-B557-9497-4684C2712B2E}"/>
              </a:ext>
            </a:extLst>
          </p:cNvPr>
          <p:cNvSpPr txBox="1"/>
          <p:nvPr/>
        </p:nvSpPr>
        <p:spPr>
          <a:xfrm>
            <a:off x="3763569" y="4581507"/>
            <a:ext cx="4608523" cy="307777"/>
          </a:xfrm>
          <a:prstGeom prst="rect">
            <a:avLst/>
          </a:prstGeom>
          <a:noFill/>
        </p:spPr>
        <p:txBody>
          <a:bodyPr wrap="square">
            <a:spAutoFit/>
          </a:bodyPr>
          <a:lstStyle/>
          <a:p>
            <a:r>
              <a:rPr lang="en-US" altLang="zh-CN" sz="1400" dirty="0"/>
              <a:t>A. Bulgac et al., Phys. Rev. Lett.126,142502 (2021).</a:t>
            </a:r>
            <a:endParaRPr lang="zh-CN" altLang="en-US" sz="1400" dirty="0"/>
          </a:p>
        </p:txBody>
      </p:sp>
      <p:pic>
        <p:nvPicPr>
          <p:cNvPr id="25" name="图片 24">
            <a:extLst>
              <a:ext uri="{FF2B5EF4-FFF2-40B4-BE49-F238E27FC236}">
                <a16:creationId xmlns:a16="http://schemas.microsoft.com/office/drawing/2014/main" id="{2C25D6DE-998B-32E1-0BE0-F0FCDB83D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2293035"/>
            <a:ext cx="1388287" cy="1052657"/>
          </a:xfrm>
          <a:prstGeom prst="rect">
            <a:avLst/>
          </a:prstGeom>
        </p:spPr>
      </p:pic>
      <p:pic>
        <p:nvPicPr>
          <p:cNvPr id="27" name="图片 26">
            <a:extLst>
              <a:ext uri="{FF2B5EF4-FFF2-40B4-BE49-F238E27FC236}">
                <a16:creationId xmlns:a16="http://schemas.microsoft.com/office/drawing/2014/main" id="{462981DA-DA99-BFA3-BF05-5D82BCCFFC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0785" y="4155223"/>
            <a:ext cx="2458153" cy="350202"/>
          </a:xfrm>
          <a:prstGeom prst="rect">
            <a:avLst/>
          </a:prstGeom>
        </p:spPr>
      </p:pic>
      <p:sp>
        <p:nvSpPr>
          <p:cNvPr id="28" name="文本框 27">
            <a:extLst>
              <a:ext uri="{FF2B5EF4-FFF2-40B4-BE49-F238E27FC236}">
                <a16:creationId xmlns:a16="http://schemas.microsoft.com/office/drawing/2014/main" id="{7D2E6EFB-326E-3096-06FB-80B324123607}"/>
              </a:ext>
            </a:extLst>
          </p:cNvPr>
          <p:cNvSpPr txBox="1"/>
          <p:nvPr/>
        </p:nvSpPr>
        <p:spPr>
          <a:xfrm>
            <a:off x="6752825" y="4119760"/>
            <a:ext cx="691732" cy="369332"/>
          </a:xfrm>
          <a:prstGeom prst="rect">
            <a:avLst/>
          </a:prstGeom>
          <a:noFill/>
        </p:spPr>
        <p:txBody>
          <a:bodyPr wrap="square" rtlCol="0">
            <a:spAutoFit/>
          </a:bodyPr>
          <a:lstStyle/>
          <a:p>
            <a:r>
              <a:rPr lang="zh-CN" altLang="en-US"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类似</a:t>
            </a:r>
          </a:p>
        </p:txBody>
      </p:sp>
      <p:sp>
        <p:nvSpPr>
          <p:cNvPr id="30" name="文本框 29">
            <a:extLst>
              <a:ext uri="{FF2B5EF4-FFF2-40B4-BE49-F238E27FC236}">
                <a16:creationId xmlns:a16="http://schemas.microsoft.com/office/drawing/2014/main" id="{A7FD7DAE-1293-15F9-A133-56D820223FF2}"/>
              </a:ext>
            </a:extLst>
          </p:cNvPr>
          <p:cNvSpPr txBox="1"/>
          <p:nvPr/>
        </p:nvSpPr>
        <p:spPr>
          <a:xfrm>
            <a:off x="257114" y="5817578"/>
            <a:ext cx="4089698" cy="307777"/>
          </a:xfrm>
          <a:prstGeom prst="rect">
            <a:avLst/>
          </a:prstGeom>
          <a:noFill/>
        </p:spPr>
        <p:txBody>
          <a:bodyPr wrap="square">
            <a:spAutoFit/>
          </a:bodyPr>
          <a:lstStyle/>
          <a:p>
            <a:r>
              <a:rPr lang="en-US" altLang="zh-CN" sz="1400" dirty="0"/>
              <a:t>J. Wilson et al., Nature (London) 590, 566 (2021)</a:t>
            </a:r>
            <a:endParaRPr lang="zh-CN" altLang="en-US" sz="1400" dirty="0"/>
          </a:p>
        </p:txBody>
      </p:sp>
      <p:sp>
        <p:nvSpPr>
          <p:cNvPr id="32" name="文本框 31">
            <a:extLst>
              <a:ext uri="{FF2B5EF4-FFF2-40B4-BE49-F238E27FC236}">
                <a16:creationId xmlns:a16="http://schemas.microsoft.com/office/drawing/2014/main" id="{1FEA0CFB-7FA4-2FAF-90F2-F44C62F04EF9}"/>
              </a:ext>
            </a:extLst>
          </p:cNvPr>
          <p:cNvSpPr txBox="1"/>
          <p:nvPr/>
        </p:nvSpPr>
        <p:spPr>
          <a:xfrm>
            <a:off x="7217856" y="6199630"/>
            <a:ext cx="6729412" cy="312843"/>
          </a:xfrm>
          <a:prstGeom prst="rect">
            <a:avLst/>
          </a:prstGeom>
          <a:noFill/>
        </p:spPr>
        <p:txBody>
          <a:bodyPr wrap="square">
            <a:spAutoFit/>
          </a:bodyPr>
          <a:lstStyle/>
          <a:p>
            <a:pPr algn="l">
              <a:lnSpc>
                <a:spcPts val="1800"/>
              </a:lnSpc>
              <a:buNone/>
            </a:pPr>
            <a:r>
              <a:rPr lang="en-US" altLang="zh-CN" sz="1400" b="0" i="0" dirty="0">
                <a:solidFill>
                  <a:srgbClr val="1F1F1F"/>
                </a:solidFill>
                <a:effectLst/>
              </a:rPr>
              <a:t>J. Randrup, R. </a:t>
            </a:r>
            <a:r>
              <a:rPr lang="en-US" altLang="zh-CN" sz="1400" b="0" i="0" dirty="0" err="1">
                <a:solidFill>
                  <a:srgbClr val="1F1F1F"/>
                </a:solidFill>
                <a:effectLst/>
              </a:rPr>
              <a:t>Vogt,</a:t>
            </a:r>
            <a:r>
              <a:rPr lang="en-US" altLang="zh-CN" sz="1400" b="0" i="0" dirty="0" err="1">
                <a:effectLst/>
              </a:rPr>
              <a:t>Phys</a:t>
            </a:r>
            <a:r>
              <a:rPr lang="en-US" altLang="zh-CN" sz="1400" b="0" i="0" dirty="0">
                <a:effectLst/>
              </a:rPr>
              <a:t>. Rev. Lett., 127, 062502 (2021) </a:t>
            </a:r>
          </a:p>
        </p:txBody>
      </p:sp>
    </p:spTree>
    <p:extLst>
      <p:ext uri="{BB962C8B-B14F-4D97-AF65-F5344CB8AC3E}">
        <p14:creationId xmlns:p14="http://schemas.microsoft.com/office/powerpoint/2010/main" val="1745454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91200F-9024-809B-CDE4-E6DFCE724C74}"/>
              </a:ext>
            </a:extLst>
          </p:cNvPr>
          <p:cNvSpPr>
            <a:spLocks noGrp="1"/>
          </p:cNvSpPr>
          <p:nvPr>
            <p:ph type="title"/>
          </p:nvPr>
        </p:nvSpPr>
        <p:spPr/>
        <p:txBody>
          <a:bodyPr/>
          <a:lstStyle/>
          <a:p>
            <a:r>
              <a:rPr lang="zh-CN" altLang="en-US" dirty="0"/>
              <a:t>裂变可观测量能量相关性</a:t>
            </a:r>
          </a:p>
        </p:txBody>
      </p:sp>
      <p:sp>
        <p:nvSpPr>
          <p:cNvPr id="3" name="灯片编号占位符 2">
            <a:extLst>
              <a:ext uri="{FF2B5EF4-FFF2-40B4-BE49-F238E27FC236}">
                <a16:creationId xmlns:a16="http://schemas.microsoft.com/office/drawing/2014/main" id="{B392F66D-C19B-F33F-DDAA-4690BC00FB3B}"/>
              </a:ext>
            </a:extLst>
          </p:cNvPr>
          <p:cNvSpPr>
            <a:spLocks noGrp="1"/>
          </p:cNvSpPr>
          <p:nvPr>
            <p:ph type="sldNum" sz="quarter" idx="4"/>
          </p:nvPr>
        </p:nvSpPr>
        <p:spPr/>
        <p:txBody>
          <a:bodyPr/>
          <a:lstStyle/>
          <a:p>
            <a:r>
              <a:rPr lang="en-US" altLang="zh-CN"/>
              <a:t>&lt; </a:t>
            </a:r>
            <a:fld id="{A548B57D-AE10-4CF7-A9DF-59FEFA91B28E}" type="slidenum">
              <a:rPr lang="zh-CN" altLang="en-US" smtClean="0"/>
              <a:t>17</a:t>
            </a:fld>
            <a:r>
              <a:rPr lang="zh-CN" altLang="en-US"/>
              <a:t> </a:t>
            </a:r>
            <a:r>
              <a:rPr lang="en-US" altLang="zh-CN"/>
              <a:t>&gt;</a:t>
            </a:r>
            <a:endParaRPr lang="zh-CN" altLang="en-US" dirty="0"/>
          </a:p>
        </p:txBody>
      </p:sp>
      <p:sp>
        <p:nvSpPr>
          <p:cNvPr id="6" name="文本框 6">
            <a:extLst>
              <a:ext uri="{FF2B5EF4-FFF2-40B4-BE49-F238E27FC236}">
                <a16:creationId xmlns:a16="http://schemas.microsoft.com/office/drawing/2014/main" id="{70911289-9A80-D539-E26F-0FC2B8DEEA31}"/>
              </a:ext>
            </a:extLst>
          </p:cNvPr>
          <p:cNvSpPr txBox="1"/>
          <p:nvPr/>
        </p:nvSpPr>
        <p:spPr>
          <a:xfrm>
            <a:off x="1042258" y="5667410"/>
            <a:ext cx="3057247" cy="58477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00" dirty="0">
                <a:solidFill>
                  <a:srgbClr val="993300"/>
                </a:solidFill>
                <a:latin typeface="黑体" panose="02010609060101010101" pitchFamily="49" charset="-122"/>
                <a:ea typeface="黑体" panose="02010609060101010101" pitchFamily="49" charset="-122"/>
              </a:rPr>
              <a:t>S1: </a:t>
            </a:r>
            <a:r>
              <a:rPr lang="zh-CN" altLang="en-US" sz="1600" dirty="0">
                <a:solidFill>
                  <a:srgbClr val="993300"/>
                </a:solidFill>
                <a:latin typeface="黑体" panose="02010609060101010101" pitchFamily="49" charset="-122"/>
                <a:ea typeface="黑体" panose="02010609060101010101" pitchFamily="49" charset="-122"/>
              </a:rPr>
              <a:t>短脖子，高动能，重碎片小</a:t>
            </a:r>
            <a:endParaRPr lang="en-US" altLang="zh-CN" sz="1600" dirty="0">
              <a:solidFill>
                <a:srgbClr val="993300"/>
              </a:solidFill>
              <a:latin typeface="黑体" panose="02010609060101010101" pitchFamily="49" charset="-122"/>
              <a:ea typeface="黑体" panose="02010609060101010101" pitchFamily="49" charset="-122"/>
            </a:endParaRPr>
          </a:p>
          <a:p>
            <a:r>
              <a:rPr lang="en-US" altLang="zh-CN" sz="1600" dirty="0">
                <a:solidFill>
                  <a:srgbClr val="993300"/>
                </a:solidFill>
                <a:latin typeface="黑体" panose="02010609060101010101" pitchFamily="49" charset="-122"/>
                <a:ea typeface="黑体" panose="02010609060101010101" pitchFamily="49" charset="-122"/>
              </a:rPr>
              <a:t>S2: </a:t>
            </a:r>
            <a:r>
              <a:rPr lang="zh-CN" altLang="en-US" sz="1600" dirty="0">
                <a:solidFill>
                  <a:srgbClr val="993300"/>
                </a:solidFill>
                <a:latin typeface="黑体" panose="02010609060101010101" pitchFamily="49" charset="-122"/>
                <a:ea typeface="黑体" panose="02010609060101010101" pitchFamily="49" charset="-122"/>
              </a:rPr>
              <a:t>长脖子，动能小，重碎片大</a:t>
            </a:r>
          </a:p>
        </p:txBody>
      </p:sp>
      <p:pic>
        <p:nvPicPr>
          <p:cNvPr id="8" name="图片 7">
            <a:extLst>
              <a:ext uri="{FF2B5EF4-FFF2-40B4-BE49-F238E27FC236}">
                <a16:creationId xmlns:a16="http://schemas.microsoft.com/office/drawing/2014/main" id="{25FD6956-F53C-93DE-561B-F5B44B8BED5B}"/>
              </a:ext>
            </a:extLst>
          </p:cNvPr>
          <p:cNvPicPr>
            <a:picLocks noChangeAspect="1"/>
          </p:cNvPicPr>
          <p:nvPr/>
        </p:nvPicPr>
        <p:blipFill>
          <a:blip r:embed="rId2"/>
          <a:stretch>
            <a:fillRect/>
          </a:stretch>
        </p:blipFill>
        <p:spPr>
          <a:xfrm>
            <a:off x="442913" y="1226148"/>
            <a:ext cx="5113791" cy="4216201"/>
          </a:xfrm>
          <a:prstGeom prst="rect">
            <a:avLst/>
          </a:prstGeom>
        </p:spPr>
      </p:pic>
      <p:sp>
        <p:nvSpPr>
          <p:cNvPr id="9" name="文本框 8">
            <a:extLst>
              <a:ext uri="{FF2B5EF4-FFF2-40B4-BE49-F238E27FC236}">
                <a16:creationId xmlns:a16="http://schemas.microsoft.com/office/drawing/2014/main" id="{E4FC1A4E-B322-6ADC-5C04-2D4078EFBC2B}"/>
              </a:ext>
            </a:extLst>
          </p:cNvPr>
          <p:cNvSpPr txBox="1"/>
          <p:nvPr/>
        </p:nvSpPr>
        <p:spPr>
          <a:xfrm>
            <a:off x="6334826" y="994407"/>
            <a:ext cx="3409908" cy="369332"/>
          </a:xfrm>
          <a:prstGeom prst="rect">
            <a:avLst/>
          </a:prstGeom>
          <a:noFill/>
        </p:spPr>
        <p:txBody>
          <a:bodyPr wrap="none" rtlCol="0">
            <a:spAutoFit/>
          </a:bodyPr>
          <a:lstStyle/>
          <a:p>
            <a:pPr algn="ctr"/>
            <a:r>
              <a:rPr lang="zh-CN" altLang="en-US" dirty="0">
                <a:latin typeface="+mn-ea"/>
                <a:cs typeface="+mn-ea"/>
                <a:sym typeface="Arial" panose="020B0604020202020204" pitchFamily="34" charset="0"/>
              </a:rPr>
              <a:t>有限温度</a:t>
            </a:r>
            <a:r>
              <a:rPr lang="en-US" altLang="zh-CN" dirty="0">
                <a:latin typeface="+mn-ea"/>
                <a:cs typeface="+mn-ea"/>
                <a:sym typeface="Arial" panose="020B0604020202020204" pitchFamily="34" charset="0"/>
              </a:rPr>
              <a:t>TDBCS+</a:t>
            </a:r>
            <a:r>
              <a:rPr lang="zh-CN" altLang="en-US" dirty="0">
                <a:latin typeface="+mn-ea"/>
                <a:cs typeface="+mn-ea"/>
                <a:sym typeface="Arial" panose="020B0604020202020204" pitchFamily="34" charset="0"/>
              </a:rPr>
              <a:t>能级随机跃迁</a:t>
            </a:r>
          </a:p>
        </p:txBody>
      </p:sp>
      <p:grpSp>
        <p:nvGrpSpPr>
          <p:cNvPr id="10" name="组合 9">
            <a:extLst>
              <a:ext uri="{FF2B5EF4-FFF2-40B4-BE49-F238E27FC236}">
                <a16:creationId xmlns:a16="http://schemas.microsoft.com/office/drawing/2014/main" id="{BF2E6BCF-68FE-ABAE-36FB-A32DA6DF14F4}"/>
              </a:ext>
            </a:extLst>
          </p:cNvPr>
          <p:cNvGrpSpPr/>
          <p:nvPr/>
        </p:nvGrpSpPr>
        <p:grpSpPr>
          <a:xfrm>
            <a:off x="6210336" y="1483670"/>
            <a:ext cx="3916648" cy="2534480"/>
            <a:chOff x="5555673" y="1364108"/>
            <a:chExt cx="2708411" cy="1810037"/>
          </a:xfrm>
        </p:grpSpPr>
        <p:pic>
          <p:nvPicPr>
            <p:cNvPr id="11" name="图片 10" descr="屏幕剪辑">
              <a:extLst>
                <a:ext uri="{FF2B5EF4-FFF2-40B4-BE49-F238E27FC236}">
                  <a16:creationId xmlns:a16="http://schemas.microsoft.com/office/drawing/2014/main" id="{3540D185-6700-F3CF-C6AB-51930B7F1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3932" y="1364108"/>
              <a:ext cx="2630152" cy="1721994"/>
            </a:xfrm>
            <a:prstGeom prst="rect">
              <a:avLst/>
            </a:prstGeom>
          </p:spPr>
        </p:pic>
        <p:sp>
          <p:nvSpPr>
            <p:cNvPr id="12" name="矩形 11">
              <a:extLst>
                <a:ext uri="{FF2B5EF4-FFF2-40B4-BE49-F238E27FC236}">
                  <a16:creationId xmlns:a16="http://schemas.microsoft.com/office/drawing/2014/main" id="{172D3B87-5B44-A156-34BB-2D8E2D17D855}"/>
                </a:ext>
              </a:extLst>
            </p:cNvPr>
            <p:cNvSpPr/>
            <p:nvPr/>
          </p:nvSpPr>
          <p:spPr>
            <a:xfrm>
              <a:off x="5555673" y="1364108"/>
              <a:ext cx="2708411" cy="18100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97EBFF65-3A71-DEE1-4523-2E113DC9492C}"/>
              </a:ext>
            </a:extLst>
          </p:cNvPr>
          <p:cNvGrpSpPr/>
          <p:nvPr/>
        </p:nvGrpSpPr>
        <p:grpSpPr>
          <a:xfrm>
            <a:off x="6210336" y="4438887"/>
            <a:ext cx="4364182" cy="803694"/>
            <a:chOff x="1226127" y="4192496"/>
            <a:chExt cx="6948056" cy="1214995"/>
          </a:xfrm>
        </p:grpSpPr>
        <p:pic>
          <p:nvPicPr>
            <p:cNvPr id="15" name="图片 14" descr="屏幕剪辑">
              <a:extLst>
                <a:ext uri="{FF2B5EF4-FFF2-40B4-BE49-F238E27FC236}">
                  <a16:creationId xmlns:a16="http://schemas.microsoft.com/office/drawing/2014/main" id="{EE374B4D-64A1-9C41-672D-79E8F5B328A9}"/>
                </a:ext>
              </a:extLst>
            </p:cNvPr>
            <p:cNvPicPr>
              <a:picLocks noChangeAspect="1"/>
            </p:cNvPicPr>
            <p:nvPr/>
          </p:nvPicPr>
          <p:blipFill rotWithShape="1">
            <a:blip r:embed="rId4">
              <a:extLst>
                <a:ext uri="{28A0092B-C50C-407E-A947-70E740481C1C}">
                  <a14:useLocalDpi xmlns:a14="http://schemas.microsoft.com/office/drawing/2010/main" val="0"/>
                </a:ext>
              </a:extLst>
            </a:blip>
            <a:srcRect l="515" r="10448"/>
            <a:stretch/>
          </p:blipFill>
          <p:spPr>
            <a:xfrm>
              <a:off x="1226127" y="4637804"/>
              <a:ext cx="6948056" cy="769687"/>
            </a:xfrm>
            <a:prstGeom prst="rect">
              <a:avLst/>
            </a:prstGeom>
          </p:spPr>
        </p:pic>
        <p:pic>
          <p:nvPicPr>
            <p:cNvPr id="16" name="图片 15" descr="屏幕剪辑">
              <a:extLst>
                <a:ext uri="{FF2B5EF4-FFF2-40B4-BE49-F238E27FC236}">
                  <a16:creationId xmlns:a16="http://schemas.microsoft.com/office/drawing/2014/main" id="{5FC04ED6-8C80-3CD8-C865-EBA3197637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7515" y="4192496"/>
              <a:ext cx="6889077" cy="472481"/>
            </a:xfrm>
            <a:prstGeom prst="rect">
              <a:avLst/>
            </a:prstGeom>
          </p:spPr>
        </p:pic>
      </p:grpSp>
      <p:sp>
        <p:nvSpPr>
          <p:cNvPr id="13" name="椭圆 12">
            <a:extLst>
              <a:ext uri="{FF2B5EF4-FFF2-40B4-BE49-F238E27FC236}">
                <a16:creationId xmlns:a16="http://schemas.microsoft.com/office/drawing/2014/main" id="{97863DEC-8A23-440C-0701-3494737D188C}"/>
              </a:ext>
            </a:extLst>
          </p:cNvPr>
          <p:cNvSpPr/>
          <p:nvPr/>
        </p:nvSpPr>
        <p:spPr>
          <a:xfrm>
            <a:off x="8129446" y="2802836"/>
            <a:ext cx="1198428" cy="602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5">
            <a:extLst>
              <a:ext uri="{FF2B5EF4-FFF2-40B4-BE49-F238E27FC236}">
                <a16:creationId xmlns:a16="http://schemas.microsoft.com/office/drawing/2014/main" id="{2786E13D-3D3B-2F93-FA8F-EB357B9D2757}"/>
              </a:ext>
            </a:extLst>
          </p:cNvPr>
          <p:cNvSpPr txBox="1"/>
          <p:nvPr/>
        </p:nvSpPr>
        <p:spPr>
          <a:xfrm>
            <a:off x="5900427" y="5244217"/>
            <a:ext cx="3019571" cy="8463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endParaRPr lang="en-US" altLang="zh-CN" sz="1100" dirty="0">
              <a:solidFill>
                <a:srgbClr val="993300"/>
              </a:solidFill>
              <a:latin typeface="黑体" panose="02010609060101010101" pitchFamily="49" charset="-122"/>
              <a:ea typeface="黑体" panose="02010609060101010101" pitchFamily="49" charset="-122"/>
            </a:endParaRPr>
          </a:p>
          <a:p>
            <a:pPr marL="285750" indent="-285750" defTabSz="685800">
              <a:buFont typeface="Arial" panose="020B0604020202020204" pitchFamily="34" charset="0"/>
              <a:buChar char="•"/>
            </a:pPr>
            <a:r>
              <a:rPr lang="zh-CN" altLang="en-US" sz="1600" dirty="0">
                <a:solidFill>
                  <a:srgbClr val="993300"/>
                </a:solidFill>
                <a:latin typeface="黑体" panose="02010609060101010101" pitchFamily="49" charset="-122"/>
                <a:ea typeface="黑体" panose="02010609060101010101" pitchFamily="49" charset="-122"/>
              </a:rPr>
              <a:t>涨落增加，长脖子模式增加，展宽增加，符合实验系统学</a:t>
            </a:r>
            <a:endParaRPr lang="en-US" altLang="zh-CN" sz="1600" dirty="0">
              <a:solidFill>
                <a:srgbClr val="993300"/>
              </a:solidFill>
              <a:latin typeface="黑体" panose="02010609060101010101" pitchFamily="49" charset="-122"/>
              <a:ea typeface="黑体" panose="02010609060101010101" pitchFamily="49" charset="-122"/>
            </a:endParaRPr>
          </a:p>
          <a:p>
            <a:pPr defTabSz="685800"/>
            <a:endParaRPr lang="en-US" altLang="zh-CN" sz="600" dirty="0">
              <a:solidFill>
                <a:srgbClr val="993300"/>
              </a:solidFill>
              <a:latin typeface="黑体" panose="02010609060101010101" pitchFamily="49" charset="-122"/>
              <a:ea typeface="黑体" panose="02010609060101010101" pitchFamily="49" charset="-122"/>
            </a:endParaRPr>
          </a:p>
        </p:txBody>
      </p:sp>
      <p:sp>
        <p:nvSpPr>
          <p:cNvPr id="18" name="文本框 17">
            <a:extLst>
              <a:ext uri="{FF2B5EF4-FFF2-40B4-BE49-F238E27FC236}">
                <a16:creationId xmlns:a16="http://schemas.microsoft.com/office/drawing/2014/main" id="{B44249A9-971F-BF41-332F-AB375DB220BC}"/>
              </a:ext>
            </a:extLst>
          </p:cNvPr>
          <p:cNvSpPr txBox="1"/>
          <p:nvPr/>
        </p:nvSpPr>
        <p:spPr>
          <a:xfrm>
            <a:off x="6150760" y="6091211"/>
            <a:ext cx="3778041" cy="523220"/>
          </a:xfrm>
          <a:prstGeom prst="rect">
            <a:avLst/>
          </a:prstGeom>
          <a:noFill/>
        </p:spPr>
        <p:txBody>
          <a:bodyPr wrap="square" rtlCol="0">
            <a:spAutoFit/>
          </a:bodyPr>
          <a:lstStyle/>
          <a:p>
            <a:r>
              <a:rPr lang="en-US" altLang="zh-CN" sz="1400" dirty="0"/>
              <a:t>U. </a:t>
            </a:r>
            <a:r>
              <a:rPr lang="en-US" altLang="zh-CN" sz="1400" dirty="0" err="1"/>
              <a:t>Brosa</a:t>
            </a:r>
            <a:r>
              <a:rPr lang="en-US" altLang="zh-CN" sz="1400" dirty="0"/>
              <a:t>, S. Grossmann, and A. Müller, Nuclear scission, Phys. Rep. 197, 167 (1990).</a:t>
            </a:r>
            <a:endParaRPr lang="zh-CN" altLang="en-US" sz="1400" dirty="0"/>
          </a:p>
        </p:txBody>
      </p:sp>
      <p:sp>
        <p:nvSpPr>
          <p:cNvPr id="19" name="矩形 18">
            <a:extLst>
              <a:ext uri="{FF2B5EF4-FFF2-40B4-BE49-F238E27FC236}">
                <a16:creationId xmlns:a16="http://schemas.microsoft.com/office/drawing/2014/main" id="{684FB270-B2EE-2E4D-A04B-9B246141E065}"/>
              </a:ext>
            </a:extLst>
          </p:cNvPr>
          <p:cNvSpPr/>
          <p:nvPr/>
        </p:nvSpPr>
        <p:spPr>
          <a:xfrm>
            <a:off x="8254448" y="4438887"/>
            <a:ext cx="665550" cy="8036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FF359100-2899-8220-87D8-8CA9AD4B65C1}"/>
              </a:ext>
            </a:extLst>
          </p:cNvPr>
          <p:cNvSpPr/>
          <p:nvPr/>
        </p:nvSpPr>
        <p:spPr>
          <a:xfrm>
            <a:off x="9363048" y="4438887"/>
            <a:ext cx="302756" cy="7751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72014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FF8D63-0C91-F229-C767-AB9D1432A393}"/>
              </a:ext>
            </a:extLst>
          </p:cNvPr>
          <p:cNvSpPr>
            <a:spLocks noGrp="1"/>
          </p:cNvSpPr>
          <p:nvPr>
            <p:ph type="title"/>
          </p:nvPr>
        </p:nvSpPr>
        <p:spPr/>
        <p:txBody>
          <a:bodyPr/>
          <a:lstStyle/>
          <a:p>
            <a:r>
              <a:rPr lang="zh-CN" altLang="en-US" dirty="0"/>
              <a:t>裂变可观测量能量相关性</a:t>
            </a:r>
          </a:p>
        </p:txBody>
      </p:sp>
      <p:sp>
        <p:nvSpPr>
          <p:cNvPr id="3" name="灯片编号占位符 2">
            <a:extLst>
              <a:ext uri="{FF2B5EF4-FFF2-40B4-BE49-F238E27FC236}">
                <a16:creationId xmlns:a16="http://schemas.microsoft.com/office/drawing/2014/main" id="{C28645A4-5724-75F4-0868-208787A9DA4D}"/>
              </a:ext>
            </a:extLst>
          </p:cNvPr>
          <p:cNvSpPr>
            <a:spLocks noGrp="1"/>
          </p:cNvSpPr>
          <p:nvPr>
            <p:ph type="sldNum" sz="quarter" idx="4"/>
          </p:nvPr>
        </p:nvSpPr>
        <p:spPr/>
        <p:txBody>
          <a:bodyPr/>
          <a:lstStyle/>
          <a:p>
            <a:r>
              <a:rPr lang="en-US" altLang="zh-CN"/>
              <a:t>&lt; </a:t>
            </a:r>
            <a:fld id="{A548B57D-AE10-4CF7-A9DF-59FEFA91B28E}" type="slidenum">
              <a:rPr lang="zh-CN" altLang="en-US" smtClean="0"/>
              <a:t>18</a:t>
            </a:fld>
            <a:r>
              <a:rPr lang="zh-CN" altLang="en-US"/>
              <a:t> </a:t>
            </a:r>
            <a:r>
              <a:rPr lang="en-US" altLang="zh-CN"/>
              <a:t>&gt;</a:t>
            </a:r>
            <a:endParaRPr lang="zh-CN" altLang="en-US" dirty="0"/>
          </a:p>
        </p:txBody>
      </p:sp>
      <p:sp>
        <p:nvSpPr>
          <p:cNvPr id="5" name="文本框 7">
            <a:extLst>
              <a:ext uri="{FF2B5EF4-FFF2-40B4-BE49-F238E27FC236}">
                <a16:creationId xmlns:a16="http://schemas.microsoft.com/office/drawing/2014/main" id="{B0574033-7BDC-01A5-2447-3AD81865C6BC}"/>
              </a:ext>
            </a:extLst>
          </p:cNvPr>
          <p:cNvSpPr txBox="1"/>
          <p:nvPr/>
        </p:nvSpPr>
        <p:spPr>
          <a:xfrm>
            <a:off x="6373602" y="3957833"/>
            <a:ext cx="4323757" cy="12003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r>
              <a:rPr lang="zh-CN" altLang="en-US" dirty="0">
                <a:solidFill>
                  <a:srgbClr val="993300"/>
                </a:solidFill>
                <a:latin typeface="黑体" panose="02010609060101010101" pitchFamily="49" charset="-122"/>
                <a:ea typeface="黑体" panose="02010609060101010101" pitchFamily="49" charset="-122"/>
              </a:rPr>
              <a:t>    能量相关性：</a:t>
            </a:r>
            <a:endParaRPr lang="en-US" altLang="zh-CN" dirty="0">
              <a:solidFill>
                <a:srgbClr val="993300"/>
              </a:solidFill>
              <a:latin typeface="黑体" panose="02010609060101010101" pitchFamily="49" charset="-122"/>
              <a:ea typeface="黑体" panose="02010609060101010101" pitchFamily="49" charset="-122"/>
            </a:endParaRPr>
          </a:p>
          <a:p>
            <a:pPr marL="285750" indent="-285750" defTabSz="685800">
              <a:buFont typeface="Arial" panose="020B0604020202020204" pitchFamily="34" charset="0"/>
              <a:buChar char="•"/>
            </a:pPr>
            <a:r>
              <a:rPr lang="zh-CN" altLang="en-US" dirty="0">
                <a:solidFill>
                  <a:srgbClr val="993300"/>
                </a:solidFill>
                <a:latin typeface="黑体" panose="02010609060101010101" pitchFamily="49" charset="-122"/>
                <a:ea typeface="黑体" panose="02010609060101010101" pitchFamily="49" charset="-122"/>
              </a:rPr>
              <a:t>轻碎片激发能高于重碎片</a:t>
            </a:r>
            <a:endParaRPr lang="en-US" altLang="zh-CN" dirty="0">
              <a:solidFill>
                <a:srgbClr val="993300"/>
              </a:solidFill>
              <a:latin typeface="黑体" panose="02010609060101010101" pitchFamily="49" charset="-122"/>
              <a:ea typeface="黑体" panose="02010609060101010101" pitchFamily="49" charset="-122"/>
            </a:endParaRPr>
          </a:p>
          <a:p>
            <a:pPr marL="285750" indent="-285750" defTabSz="685800">
              <a:buFont typeface="Arial" panose="020B0604020202020204" pitchFamily="34" charset="0"/>
              <a:buChar char="•"/>
            </a:pPr>
            <a:r>
              <a:rPr lang="zh-CN" altLang="en-US" dirty="0">
                <a:solidFill>
                  <a:srgbClr val="993300"/>
                </a:solidFill>
                <a:latin typeface="黑体" panose="02010609060101010101" pitchFamily="49" charset="-122"/>
                <a:ea typeface="黑体" panose="02010609060101010101" pitchFamily="49" charset="-122"/>
              </a:rPr>
              <a:t>其差别随体系激发能增加而减小</a:t>
            </a:r>
            <a:endParaRPr lang="en-US" altLang="zh-CN" dirty="0">
              <a:solidFill>
                <a:srgbClr val="993300"/>
              </a:solidFill>
              <a:latin typeface="黑体" panose="02010609060101010101" pitchFamily="49" charset="-122"/>
              <a:ea typeface="黑体" panose="02010609060101010101" pitchFamily="49" charset="-122"/>
            </a:endParaRPr>
          </a:p>
          <a:p>
            <a:pPr marL="285750" indent="-285750" defTabSz="685800">
              <a:buFont typeface="Arial" panose="020B0604020202020204" pitchFamily="34" charset="0"/>
              <a:buChar char="•"/>
            </a:pPr>
            <a:r>
              <a:rPr lang="zh-CN" altLang="en-US" dirty="0">
                <a:solidFill>
                  <a:srgbClr val="993300"/>
                </a:solidFill>
                <a:latin typeface="黑体" panose="02010609060101010101" pitchFamily="49" charset="-122"/>
                <a:ea typeface="黑体" panose="02010609060101010101" pitchFamily="49" charset="-122"/>
              </a:rPr>
              <a:t>总动能</a:t>
            </a:r>
            <a:r>
              <a:rPr lang="en-US" altLang="zh-CN" dirty="0">
                <a:solidFill>
                  <a:srgbClr val="993300"/>
                </a:solidFill>
                <a:latin typeface="黑体" panose="02010609060101010101" pitchFamily="49" charset="-122"/>
                <a:ea typeface="黑体" panose="02010609060101010101" pitchFamily="49" charset="-122"/>
              </a:rPr>
              <a:t>TKE</a:t>
            </a:r>
            <a:r>
              <a:rPr lang="zh-CN" altLang="en-US" dirty="0">
                <a:solidFill>
                  <a:srgbClr val="993300"/>
                </a:solidFill>
                <a:latin typeface="黑体" panose="02010609060101010101" pitchFamily="49" charset="-122"/>
                <a:ea typeface="黑体" panose="02010609060101010101" pitchFamily="49" charset="-122"/>
              </a:rPr>
              <a:t>随激发能增加而减小</a:t>
            </a:r>
          </a:p>
        </p:txBody>
      </p:sp>
      <p:sp>
        <p:nvSpPr>
          <p:cNvPr id="6" name="矩形 5">
            <a:extLst>
              <a:ext uri="{FF2B5EF4-FFF2-40B4-BE49-F238E27FC236}">
                <a16:creationId xmlns:a16="http://schemas.microsoft.com/office/drawing/2014/main" id="{0D7C39D6-44F1-96DB-180C-F43C43210459}"/>
              </a:ext>
            </a:extLst>
          </p:cNvPr>
          <p:cNvSpPr/>
          <p:nvPr/>
        </p:nvSpPr>
        <p:spPr>
          <a:xfrm>
            <a:off x="442913" y="5555914"/>
            <a:ext cx="3593372" cy="5232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r>
              <a:rPr lang="en-US" altLang="zh-CN" sz="1400" dirty="0">
                <a:ea typeface="宋体" panose="02010600030101010101" pitchFamily="2" charset="-122"/>
              </a:rPr>
              <a:t>Yu </a:t>
            </a:r>
            <a:r>
              <a:rPr lang="en-US" altLang="zh-CN" sz="1400" dirty="0" err="1">
                <a:ea typeface="宋体" panose="02010600030101010101" pitchFamily="2" charset="-122"/>
              </a:rPr>
              <a:t>Qiang</a:t>
            </a:r>
            <a:r>
              <a:rPr lang="en-US" altLang="zh-CN" sz="1400" dirty="0">
                <a:ea typeface="宋体" panose="02010600030101010101" pitchFamily="2" charset="-122"/>
              </a:rPr>
              <a:t>, J.C. Pei, and P.D. Stevenson, Phys. Rev. C 103, L031304 (2021) </a:t>
            </a:r>
            <a:endParaRPr lang="zh-CN" altLang="en-US" sz="1400" dirty="0">
              <a:ea typeface="宋体" panose="02010600030101010101" pitchFamily="2" charset="-122"/>
            </a:endParaRPr>
          </a:p>
        </p:txBody>
      </p:sp>
      <p:grpSp>
        <p:nvGrpSpPr>
          <p:cNvPr id="19" name="组合 18">
            <a:extLst>
              <a:ext uri="{FF2B5EF4-FFF2-40B4-BE49-F238E27FC236}">
                <a16:creationId xmlns:a16="http://schemas.microsoft.com/office/drawing/2014/main" id="{27E92211-9FDA-C7BD-568D-7EC700A2E18F}"/>
              </a:ext>
            </a:extLst>
          </p:cNvPr>
          <p:cNvGrpSpPr/>
          <p:nvPr/>
        </p:nvGrpSpPr>
        <p:grpSpPr>
          <a:xfrm>
            <a:off x="6373602" y="1128687"/>
            <a:ext cx="4216666" cy="2239586"/>
            <a:chOff x="564180" y="1125597"/>
            <a:chExt cx="4216666" cy="2239586"/>
          </a:xfrm>
        </p:grpSpPr>
        <p:pic>
          <p:nvPicPr>
            <p:cNvPr id="4" name="图片 3">
              <a:extLst>
                <a:ext uri="{FF2B5EF4-FFF2-40B4-BE49-F238E27FC236}">
                  <a16:creationId xmlns:a16="http://schemas.microsoft.com/office/drawing/2014/main" id="{6C1011AE-F5E6-B7F1-1BCA-70E89D1C3EBB}"/>
                </a:ext>
              </a:extLst>
            </p:cNvPr>
            <p:cNvPicPr>
              <a:picLocks noChangeAspect="1"/>
            </p:cNvPicPr>
            <p:nvPr/>
          </p:nvPicPr>
          <p:blipFill>
            <a:blip r:embed="rId2"/>
            <a:srcRect b="57968"/>
            <a:stretch/>
          </p:blipFill>
          <p:spPr>
            <a:xfrm>
              <a:off x="564180" y="1125597"/>
              <a:ext cx="4216666" cy="1294853"/>
            </a:xfrm>
            <a:prstGeom prst="rect">
              <a:avLst/>
            </a:prstGeom>
          </p:spPr>
        </p:pic>
        <p:pic>
          <p:nvPicPr>
            <p:cNvPr id="10" name="图片 9">
              <a:extLst>
                <a:ext uri="{FF2B5EF4-FFF2-40B4-BE49-F238E27FC236}">
                  <a16:creationId xmlns:a16="http://schemas.microsoft.com/office/drawing/2014/main" id="{EBB20DE0-736D-13C2-914D-D8FDB3D6A031}"/>
                </a:ext>
              </a:extLst>
            </p:cNvPr>
            <p:cNvPicPr>
              <a:picLocks noChangeAspect="1"/>
            </p:cNvPicPr>
            <p:nvPr/>
          </p:nvPicPr>
          <p:blipFill>
            <a:blip r:embed="rId2"/>
            <a:srcRect t="71069"/>
            <a:stretch/>
          </p:blipFill>
          <p:spPr>
            <a:xfrm>
              <a:off x="564180" y="2473929"/>
              <a:ext cx="4216666" cy="891254"/>
            </a:xfrm>
            <a:prstGeom prst="rect">
              <a:avLst/>
            </a:prstGeom>
          </p:spPr>
        </p:pic>
      </p:grpSp>
      <p:pic>
        <p:nvPicPr>
          <p:cNvPr id="11" name="图片 10">
            <a:extLst>
              <a:ext uri="{FF2B5EF4-FFF2-40B4-BE49-F238E27FC236}">
                <a16:creationId xmlns:a16="http://schemas.microsoft.com/office/drawing/2014/main" id="{DF7E57EA-B249-DA6E-4E7C-1AE20082FAF8}"/>
              </a:ext>
            </a:extLst>
          </p:cNvPr>
          <p:cNvPicPr>
            <a:picLocks noChangeAspect="1"/>
          </p:cNvPicPr>
          <p:nvPr/>
        </p:nvPicPr>
        <p:blipFill>
          <a:blip r:embed="rId3"/>
          <a:stretch>
            <a:fillRect/>
          </a:stretch>
        </p:blipFill>
        <p:spPr>
          <a:xfrm>
            <a:off x="387299" y="1128687"/>
            <a:ext cx="5163616" cy="2732665"/>
          </a:xfrm>
          <a:prstGeom prst="rect">
            <a:avLst/>
          </a:prstGeom>
        </p:spPr>
      </p:pic>
      <p:sp>
        <p:nvSpPr>
          <p:cNvPr id="20" name="文本框 5">
            <a:extLst>
              <a:ext uri="{FF2B5EF4-FFF2-40B4-BE49-F238E27FC236}">
                <a16:creationId xmlns:a16="http://schemas.microsoft.com/office/drawing/2014/main" id="{E870E85D-1888-B2C5-0CF8-A1D4D7AE4E54}"/>
              </a:ext>
            </a:extLst>
          </p:cNvPr>
          <p:cNvSpPr txBox="1"/>
          <p:nvPr/>
        </p:nvSpPr>
        <p:spPr>
          <a:xfrm>
            <a:off x="970619" y="4081416"/>
            <a:ext cx="3019571" cy="8463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endParaRPr lang="en-US" altLang="zh-CN" sz="1100" dirty="0">
              <a:solidFill>
                <a:srgbClr val="993300"/>
              </a:solidFill>
              <a:latin typeface="黑体" panose="02010609060101010101" pitchFamily="49" charset="-122"/>
              <a:ea typeface="黑体" panose="02010609060101010101" pitchFamily="49" charset="-122"/>
            </a:endParaRPr>
          </a:p>
          <a:p>
            <a:pPr marL="285750" indent="-285750" defTabSz="685800">
              <a:buFont typeface="Arial" panose="020B0604020202020204" pitchFamily="34" charset="0"/>
              <a:buChar char="•"/>
            </a:pPr>
            <a:r>
              <a:rPr lang="zh-CN" altLang="en-US" sz="1600" dirty="0">
                <a:solidFill>
                  <a:srgbClr val="993300"/>
                </a:solidFill>
                <a:latin typeface="黑体" panose="02010609060101010101" pitchFamily="49" charset="-122"/>
                <a:ea typeface="黑体" panose="02010609060101010101" pitchFamily="49" charset="-122"/>
              </a:rPr>
              <a:t>展宽进一步增大</a:t>
            </a:r>
            <a:endParaRPr lang="en-US" altLang="zh-CN" sz="1600" dirty="0">
              <a:solidFill>
                <a:srgbClr val="993300"/>
              </a:solidFill>
              <a:latin typeface="黑体" panose="02010609060101010101" pitchFamily="49" charset="-122"/>
              <a:ea typeface="黑体" panose="02010609060101010101" pitchFamily="49" charset="-122"/>
            </a:endParaRPr>
          </a:p>
          <a:p>
            <a:pPr marL="285750" indent="-285750" defTabSz="685800">
              <a:buFont typeface="Arial" panose="020B0604020202020204" pitchFamily="34" charset="0"/>
              <a:buChar char="•"/>
            </a:pPr>
            <a:r>
              <a:rPr lang="en-US" altLang="zh-CN" sz="1600" dirty="0">
                <a:solidFill>
                  <a:srgbClr val="993300"/>
                </a:solidFill>
                <a:latin typeface="黑体" panose="02010609060101010101" pitchFamily="49" charset="-122"/>
                <a:ea typeface="黑体" panose="02010609060101010101" pitchFamily="49" charset="-122"/>
              </a:rPr>
              <a:t>S1,S2</a:t>
            </a:r>
            <a:r>
              <a:rPr lang="zh-CN" altLang="en-US" sz="1600" dirty="0">
                <a:solidFill>
                  <a:srgbClr val="993300"/>
                </a:solidFill>
                <a:latin typeface="黑体" panose="02010609060101010101" pitchFamily="49" charset="-122"/>
                <a:ea typeface="黑体" panose="02010609060101010101" pitchFamily="49" charset="-122"/>
              </a:rPr>
              <a:t>道区分消失</a:t>
            </a:r>
            <a:endParaRPr lang="en-US" altLang="zh-CN" sz="1600" dirty="0">
              <a:solidFill>
                <a:srgbClr val="993300"/>
              </a:solidFill>
              <a:latin typeface="黑体" panose="02010609060101010101" pitchFamily="49" charset="-122"/>
              <a:ea typeface="黑体" panose="02010609060101010101" pitchFamily="49" charset="-122"/>
            </a:endParaRPr>
          </a:p>
          <a:p>
            <a:pPr defTabSz="685800"/>
            <a:endParaRPr lang="en-US" altLang="zh-CN" sz="600" dirty="0">
              <a:solidFill>
                <a:srgbClr val="9933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866480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FE7B-7C17-32BE-BD32-57E0E92B4348}"/>
              </a:ext>
            </a:extLst>
          </p:cNvPr>
          <p:cNvSpPr>
            <a:spLocks noGrp="1"/>
          </p:cNvSpPr>
          <p:nvPr>
            <p:ph type="title"/>
          </p:nvPr>
        </p:nvSpPr>
        <p:spPr/>
        <p:txBody>
          <a:bodyPr/>
          <a:lstStyle/>
          <a:p>
            <a:r>
              <a:rPr lang="en-US" altLang="zh-CN" dirty="0"/>
              <a:t>“</a:t>
            </a:r>
            <a:r>
              <a:rPr lang="zh-CN" altLang="en-US" dirty="0"/>
              <a:t>锯齿结构</a:t>
            </a:r>
            <a:r>
              <a:rPr lang="en-US" altLang="zh-CN" dirty="0"/>
              <a:t>” </a:t>
            </a:r>
            <a:r>
              <a:rPr lang="zh-CN" altLang="en-US" dirty="0"/>
              <a:t>能量相关性</a:t>
            </a:r>
          </a:p>
        </p:txBody>
      </p:sp>
      <p:sp>
        <p:nvSpPr>
          <p:cNvPr id="3" name="灯片编号占位符 2">
            <a:extLst>
              <a:ext uri="{FF2B5EF4-FFF2-40B4-BE49-F238E27FC236}">
                <a16:creationId xmlns:a16="http://schemas.microsoft.com/office/drawing/2014/main" id="{B4DBDB22-110B-4B0A-4F0A-CC50B18579B3}"/>
              </a:ext>
            </a:extLst>
          </p:cNvPr>
          <p:cNvSpPr>
            <a:spLocks noGrp="1"/>
          </p:cNvSpPr>
          <p:nvPr>
            <p:ph type="sldNum" sz="quarter" idx="4"/>
          </p:nvPr>
        </p:nvSpPr>
        <p:spPr/>
        <p:txBody>
          <a:bodyPr/>
          <a:lstStyle/>
          <a:p>
            <a:r>
              <a:rPr lang="en-US" altLang="zh-CN"/>
              <a:t>&lt; </a:t>
            </a:r>
            <a:fld id="{A548B57D-AE10-4CF7-A9DF-59FEFA91B28E}" type="slidenum">
              <a:rPr lang="zh-CN" altLang="en-US" smtClean="0"/>
              <a:t>19</a:t>
            </a:fld>
            <a:r>
              <a:rPr lang="zh-CN" altLang="en-US"/>
              <a:t> </a:t>
            </a:r>
            <a:r>
              <a:rPr lang="en-US" altLang="zh-CN"/>
              <a:t>&gt;</a:t>
            </a:r>
            <a:endParaRPr lang="zh-CN" altLang="en-US" dirty="0"/>
          </a:p>
        </p:txBody>
      </p:sp>
      <p:pic>
        <p:nvPicPr>
          <p:cNvPr id="4" name="图片 3">
            <a:extLst>
              <a:ext uri="{FF2B5EF4-FFF2-40B4-BE49-F238E27FC236}">
                <a16:creationId xmlns:a16="http://schemas.microsoft.com/office/drawing/2014/main" id="{C8E3EB40-25EB-2F08-0356-5EB50A47522E}"/>
              </a:ext>
            </a:extLst>
          </p:cNvPr>
          <p:cNvPicPr>
            <a:picLocks noChangeAspect="1"/>
          </p:cNvPicPr>
          <p:nvPr/>
        </p:nvPicPr>
        <p:blipFill>
          <a:blip r:embed="rId2"/>
          <a:stretch>
            <a:fillRect/>
          </a:stretch>
        </p:blipFill>
        <p:spPr>
          <a:xfrm>
            <a:off x="5659629" y="1430065"/>
            <a:ext cx="4659971" cy="2999468"/>
          </a:xfrm>
          <a:prstGeom prst="rect">
            <a:avLst/>
          </a:prstGeom>
        </p:spPr>
      </p:pic>
      <p:pic>
        <p:nvPicPr>
          <p:cNvPr id="5" name="图片 4">
            <a:extLst>
              <a:ext uri="{FF2B5EF4-FFF2-40B4-BE49-F238E27FC236}">
                <a16:creationId xmlns:a16="http://schemas.microsoft.com/office/drawing/2014/main" id="{3A0DB504-CB19-BD3E-AB1C-487909E956E6}"/>
              </a:ext>
            </a:extLst>
          </p:cNvPr>
          <p:cNvPicPr>
            <a:picLocks noChangeAspect="1"/>
          </p:cNvPicPr>
          <p:nvPr/>
        </p:nvPicPr>
        <p:blipFill>
          <a:blip r:embed="rId3"/>
          <a:stretch>
            <a:fillRect/>
          </a:stretch>
        </p:blipFill>
        <p:spPr>
          <a:xfrm>
            <a:off x="744283" y="1425180"/>
            <a:ext cx="4227055" cy="3004353"/>
          </a:xfrm>
          <a:prstGeom prst="rect">
            <a:avLst/>
          </a:prstGeom>
        </p:spPr>
      </p:pic>
      <p:sp>
        <p:nvSpPr>
          <p:cNvPr id="6" name="文本框 8">
            <a:extLst>
              <a:ext uri="{FF2B5EF4-FFF2-40B4-BE49-F238E27FC236}">
                <a16:creationId xmlns:a16="http://schemas.microsoft.com/office/drawing/2014/main" id="{8A9DF23C-AE00-0EE4-E76B-9513826DF4E3}"/>
              </a:ext>
            </a:extLst>
          </p:cNvPr>
          <p:cNvSpPr txBox="1"/>
          <p:nvPr/>
        </p:nvSpPr>
        <p:spPr>
          <a:xfrm>
            <a:off x="908448" y="4507498"/>
            <a:ext cx="4572000" cy="33855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00" dirty="0"/>
              <a:t>PHYSICAL REVIEW C 99, 024615 (2019)</a:t>
            </a:r>
          </a:p>
        </p:txBody>
      </p:sp>
      <p:sp>
        <p:nvSpPr>
          <p:cNvPr id="7" name="文本框 10">
            <a:extLst>
              <a:ext uri="{FF2B5EF4-FFF2-40B4-BE49-F238E27FC236}">
                <a16:creationId xmlns:a16="http://schemas.microsoft.com/office/drawing/2014/main" id="{00B539F3-AB41-428C-D15E-C8C26B7783CD}"/>
              </a:ext>
            </a:extLst>
          </p:cNvPr>
          <p:cNvSpPr txBox="1"/>
          <p:nvPr/>
        </p:nvSpPr>
        <p:spPr>
          <a:xfrm>
            <a:off x="6056431" y="4507498"/>
            <a:ext cx="4572000" cy="33855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00" dirty="0"/>
              <a:t>PHYSICAL REVIEW C 92, 034606 (2015)</a:t>
            </a:r>
            <a:endParaRPr lang="zh-CN" altLang="en-US" sz="1600" dirty="0"/>
          </a:p>
        </p:txBody>
      </p:sp>
      <p:sp>
        <p:nvSpPr>
          <p:cNvPr id="8" name="文本框 11">
            <a:extLst>
              <a:ext uri="{FF2B5EF4-FFF2-40B4-BE49-F238E27FC236}">
                <a16:creationId xmlns:a16="http://schemas.microsoft.com/office/drawing/2014/main" id="{9DC721EC-52F3-EFA8-F08C-48415C031615}"/>
              </a:ext>
            </a:extLst>
          </p:cNvPr>
          <p:cNvSpPr txBox="1"/>
          <p:nvPr/>
        </p:nvSpPr>
        <p:spPr>
          <a:xfrm>
            <a:off x="3294593" y="4993626"/>
            <a:ext cx="5551520" cy="8583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低激发裂变，动力学涨落与碎片量子性质都很重要</a:t>
            </a:r>
            <a:endParaRPr lang="en-US" altLang="zh-CN" dirty="0">
              <a:latin typeface="黑体" panose="02010609060101010101" pitchFamily="49" charset="-122"/>
              <a:ea typeface="黑体" panose="02010609060101010101" pitchFamily="49" charset="-122"/>
            </a:endParaRPr>
          </a:p>
          <a:p>
            <a:pPr marL="285750" indent="-285750">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高激发裂变，随机占主导，锯齿结构的消失</a:t>
            </a:r>
          </a:p>
        </p:txBody>
      </p:sp>
    </p:spTree>
    <p:extLst>
      <p:ext uri="{BB962C8B-B14F-4D97-AF65-F5344CB8AC3E}">
        <p14:creationId xmlns:p14="http://schemas.microsoft.com/office/powerpoint/2010/main" val="2822158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ormAutofit/>
          </a:bodyPr>
          <a:lstStyle/>
          <a:p>
            <a:r>
              <a:rPr lang="zh-CN" altLang="en-US" sz="2400" dirty="0"/>
              <a:t>裂变微观动力学</a:t>
            </a:r>
            <a:endParaRPr sz="2400" dirty="0"/>
          </a:p>
        </p:txBody>
      </p:sp>
      <p:sp>
        <p:nvSpPr>
          <p:cNvPr id="3" name="文本占位符 2"/>
          <p:cNvSpPr>
            <a:spLocks noGrp="1"/>
          </p:cNvSpPr>
          <p:nvPr>
            <p:ph type="body" sz="quarter" idx="11"/>
          </p:nvPr>
        </p:nvSpPr>
        <p:spPr>
          <a:xfrm>
            <a:off x="7825740" y="2651125"/>
            <a:ext cx="4234180" cy="487680"/>
          </a:xfrm>
        </p:spPr>
        <p:txBody>
          <a:bodyPr>
            <a:noAutofit/>
          </a:bodyPr>
          <a:lstStyle/>
          <a:p>
            <a:r>
              <a:rPr lang="zh-CN" altLang="en-US" sz="2400" dirty="0"/>
              <a:t>裂变可观测量研究</a:t>
            </a:r>
            <a:endParaRPr sz="2400" dirty="0"/>
          </a:p>
        </p:txBody>
      </p:sp>
      <p:sp>
        <p:nvSpPr>
          <p:cNvPr id="4" name="文本占位符 3"/>
          <p:cNvSpPr>
            <a:spLocks noGrp="1"/>
          </p:cNvSpPr>
          <p:nvPr>
            <p:ph type="body" sz="quarter" idx="12"/>
          </p:nvPr>
        </p:nvSpPr>
        <p:spPr>
          <a:xfrm>
            <a:off x="7825514" y="3810000"/>
            <a:ext cx="3340326" cy="418340"/>
          </a:xfrm>
        </p:spPr>
        <p:txBody>
          <a:bodyPr>
            <a:noAutofit/>
          </a:bodyPr>
          <a:lstStyle/>
          <a:p>
            <a:r>
              <a:rPr lang="zh-CN" altLang="en-US" sz="2400" dirty="0"/>
              <a:t>裂变碎片量子纠缠</a:t>
            </a:r>
            <a:endParaRPr sz="2400" dirty="0"/>
          </a:p>
        </p:txBody>
      </p:sp>
      <p:sp>
        <p:nvSpPr>
          <p:cNvPr id="5" name="文本占位符 4"/>
          <p:cNvSpPr>
            <a:spLocks noGrp="1"/>
          </p:cNvSpPr>
          <p:nvPr>
            <p:ph type="body" sz="quarter" idx="14"/>
          </p:nvPr>
        </p:nvSpPr>
        <p:spPr/>
        <p:txBody>
          <a:bodyPr>
            <a:normAutofit/>
          </a:bodyPr>
          <a:lstStyle/>
          <a:p>
            <a:r>
              <a:rPr lang="zh-CN" altLang="en-US" sz="2400" dirty="0"/>
              <a:t>总结与展望</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03</a:t>
            </a:r>
            <a:endParaRPr lang="zh-CN" altLang="en-US" dirty="0"/>
          </a:p>
        </p:txBody>
      </p:sp>
      <p:sp>
        <p:nvSpPr>
          <p:cNvPr id="3" name="文本占位符 2"/>
          <p:cNvSpPr>
            <a:spLocks noGrp="1"/>
          </p:cNvSpPr>
          <p:nvPr>
            <p:ph type="body" sz="quarter" idx="11"/>
          </p:nvPr>
        </p:nvSpPr>
        <p:spPr/>
        <p:txBody>
          <a:bodyPr/>
          <a:lstStyle/>
          <a:p>
            <a:r>
              <a:rPr lang="zh-CN" altLang="en-US" dirty="0"/>
              <a:t>裂变碎片量子纠缠</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634A35-2B80-2DE7-9C4F-DA4BC2BFA66C}"/>
              </a:ext>
            </a:extLst>
          </p:cNvPr>
          <p:cNvSpPr>
            <a:spLocks noGrp="1"/>
          </p:cNvSpPr>
          <p:nvPr>
            <p:ph type="title"/>
          </p:nvPr>
        </p:nvSpPr>
        <p:spPr/>
        <p:txBody>
          <a:bodyPr/>
          <a:lstStyle/>
          <a:p>
            <a:r>
              <a:rPr lang="zh-CN" altLang="en-US" dirty="0"/>
              <a:t>多体体系量子纠缠</a:t>
            </a:r>
          </a:p>
        </p:txBody>
      </p:sp>
      <p:sp>
        <p:nvSpPr>
          <p:cNvPr id="3" name="灯片编号占位符 2">
            <a:extLst>
              <a:ext uri="{FF2B5EF4-FFF2-40B4-BE49-F238E27FC236}">
                <a16:creationId xmlns:a16="http://schemas.microsoft.com/office/drawing/2014/main" id="{2ACA611D-ED48-EA91-29A6-9310DCAFC40E}"/>
              </a:ext>
            </a:extLst>
          </p:cNvPr>
          <p:cNvSpPr>
            <a:spLocks noGrp="1"/>
          </p:cNvSpPr>
          <p:nvPr>
            <p:ph type="sldNum" sz="quarter" idx="4"/>
          </p:nvPr>
        </p:nvSpPr>
        <p:spPr/>
        <p:txBody>
          <a:bodyPr/>
          <a:lstStyle/>
          <a:p>
            <a:r>
              <a:rPr lang="en-US" altLang="zh-CN"/>
              <a:t>&lt; </a:t>
            </a:r>
            <a:fld id="{A548B57D-AE10-4CF7-A9DF-59FEFA91B28E}" type="slidenum">
              <a:rPr lang="zh-CN" altLang="en-US" smtClean="0"/>
              <a:t>21</a:t>
            </a:fld>
            <a:r>
              <a:rPr lang="zh-CN" altLang="en-US"/>
              <a:t> </a:t>
            </a:r>
            <a:r>
              <a:rPr lang="en-US" altLang="zh-CN"/>
              <a:t>&gt;</a:t>
            </a:r>
            <a:endParaRPr lang="zh-CN" altLang="en-US" dirty="0"/>
          </a:p>
        </p:txBody>
      </p:sp>
      <p:sp>
        <p:nvSpPr>
          <p:cNvPr id="5" name="内容占位符 2">
            <a:extLst>
              <a:ext uri="{FF2B5EF4-FFF2-40B4-BE49-F238E27FC236}">
                <a16:creationId xmlns:a16="http://schemas.microsoft.com/office/drawing/2014/main" id="{8340E9DD-6FD1-426B-D981-9501A7075E94}"/>
              </a:ext>
            </a:extLst>
          </p:cNvPr>
          <p:cNvSpPr>
            <a:spLocks noGrp="1"/>
          </p:cNvSpPr>
          <p:nvPr/>
        </p:nvSpPr>
        <p:spPr>
          <a:xfrm>
            <a:off x="575328" y="861087"/>
            <a:ext cx="8229600" cy="4388834"/>
          </a:xfrm>
          <a:prstGeom prst="rect">
            <a:avLst/>
          </a:prstGeom>
        </p:spPr>
        <p:txBody>
          <a:bodyPr vert="horz" lIns="91440" tIns="45720" rIns="91440" bIns="45720" rtlCol="0">
            <a:normAutofit/>
          </a:bodyPr>
          <a:lstStyle>
            <a:lvl1pPr marL="193040" indent="-193040" algn="l" defTabSz="514350" rtl="0" eaLnBrk="1" latinLnBrk="0" hangingPunct="1">
              <a:spcBef>
                <a:spcPct val="20000"/>
              </a:spcBef>
              <a:buClr>
                <a:schemeClr val="accent2">
                  <a:lumMod val="75000"/>
                </a:schemeClr>
              </a:buClr>
              <a:buSzPct val="70000"/>
              <a:buFont typeface="Wingdings" panose="05000000000000000000" pitchFamily="2" charset="2"/>
              <a:buChar char="l"/>
              <a:defRPr sz="1350" kern="1200">
                <a:solidFill>
                  <a:schemeClr val="tx1"/>
                </a:solidFill>
                <a:latin typeface="+mn-lt"/>
                <a:ea typeface="+mn-ea"/>
                <a:cs typeface="+mn-cs"/>
              </a:defRPr>
            </a:lvl1pPr>
            <a:lvl2pPr marL="417830" indent="-16065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3255" indent="-128905"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430"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605"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780"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955"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9130"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305"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endParaRPr lang="en-US" altLang="zh-CN" sz="1800" dirty="0">
              <a:latin typeface="+mn-ea"/>
            </a:endParaRPr>
          </a:p>
          <a:p>
            <a:r>
              <a:rPr lang="zh-CN" altLang="en-US" sz="1800" dirty="0">
                <a:latin typeface="+mn-ea"/>
              </a:rPr>
              <a:t>量子纠缠在双光子体系中有明确的研究</a:t>
            </a:r>
            <a:endParaRPr lang="en-US" altLang="zh-CN" sz="1800" dirty="0">
              <a:latin typeface="+mn-ea"/>
            </a:endParaRPr>
          </a:p>
          <a:p>
            <a:r>
              <a:rPr lang="zh-CN" altLang="en-US" sz="1800" dirty="0">
                <a:latin typeface="+mn-ea"/>
              </a:rPr>
              <a:t>在量子信息领域已有广泛的应用</a:t>
            </a:r>
            <a:endParaRPr lang="en-US" altLang="zh-CN" sz="1800" dirty="0">
              <a:latin typeface="+mn-ea"/>
            </a:endParaRPr>
          </a:p>
          <a:p>
            <a:r>
              <a:rPr lang="zh-CN" altLang="en-US" sz="1800" dirty="0">
                <a:latin typeface="+mn-ea"/>
              </a:rPr>
              <a:t>但是多体量子纠缠比较复杂，难以制备</a:t>
            </a:r>
            <a:endParaRPr lang="en-US" altLang="zh-CN" sz="1800" dirty="0">
              <a:latin typeface="+mn-ea"/>
            </a:endParaRPr>
          </a:p>
        </p:txBody>
      </p:sp>
      <p:sp>
        <p:nvSpPr>
          <p:cNvPr id="6" name="文本框 4">
            <a:extLst>
              <a:ext uri="{FF2B5EF4-FFF2-40B4-BE49-F238E27FC236}">
                <a16:creationId xmlns:a16="http://schemas.microsoft.com/office/drawing/2014/main" id="{F03894D2-C6F8-284C-8734-E23A927848D2}"/>
              </a:ext>
            </a:extLst>
          </p:cNvPr>
          <p:cNvSpPr txBox="1"/>
          <p:nvPr/>
        </p:nvSpPr>
        <p:spPr>
          <a:xfrm>
            <a:off x="6592745" y="1282253"/>
            <a:ext cx="3750470" cy="73866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a:solidFill>
                  <a:srgbClr val="0070C0"/>
                </a:solidFill>
                <a:latin typeface="Times New Roman" panose="02020603050405020304" pitchFamily="18" charset="0"/>
                <a:cs typeface="Times New Roman" panose="02020603050405020304" pitchFamily="18" charset="0"/>
              </a:rPr>
              <a:t>Entanglement in many-body systems</a:t>
            </a:r>
          </a:p>
          <a:p>
            <a:r>
              <a:rPr lang="en-US" altLang="zh-CN" sz="1400" dirty="0" err="1">
                <a:solidFill>
                  <a:srgbClr val="0070C0"/>
                </a:solidFill>
                <a:latin typeface="Times New Roman" panose="02020603050405020304" pitchFamily="18" charset="0"/>
                <a:cs typeface="Times New Roman" panose="02020603050405020304" pitchFamily="18" charset="0"/>
              </a:rPr>
              <a:t>L.Amico</a:t>
            </a:r>
            <a:r>
              <a:rPr lang="en-US" altLang="zh-CN" sz="1400" dirty="0">
                <a:solidFill>
                  <a:srgbClr val="0070C0"/>
                </a:solidFill>
                <a:latin typeface="Times New Roman" panose="02020603050405020304" pitchFamily="18" charset="0"/>
                <a:cs typeface="Times New Roman" panose="02020603050405020304" pitchFamily="18" charset="0"/>
              </a:rPr>
              <a:t>, R. Fazio, A. </a:t>
            </a:r>
            <a:r>
              <a:rPr lang="en-US" altLang="zh-CN" sz="1400" dirty="0" err="1">
                <a:solidFill>
                  <a:srgbClr val="0070C0"/>
                </a:solidFill>
                <a:latin typeface="Times New Roman" panose="02020603050405020304" pitchFamily="18" charset="0"/>
                <a:cs typeface="Times New Roman" panose="02020603050405020304" pitchFamily="18" charset="0"/>
              </a:rPr>
              <a:t>Osterloh</a:t>
            </a:r>
            <a:r>
              <a:rPr lang="en-US" altLang="zh-CN" sz="1400" dirty="0">
                <a:solidFill>
                  <a:srgbClr val="0070C0"/>
                </a:solidFill>
                <a:latin typeface="Times New Roman" panose="02020603050405020304" pitchFamily="18" charset="0"/>
                <a:cs typeface="Times New Roman" panose="02020603050405020304" pitchFamily="18" charset="0"/>
              </a:rPr>
              <a:t>, V. </a:t>
            </a:r>
            <a:r>
              <a:rPr lang="en-US" altLang="zh-CN" sz="1400" dirty="0" err="1">
                <a:solidFill>
                  <a:srgbClr val="0070C0"/>
                </a:solidFill>
                <a:latin typeface="Times New Roman" panose="02020603050405020304" pitchFamily="18" charset="0"/>
                <a:cs typeface="Times New Roman" panose="02020603050405020304" pitchFamily="18" charset="0"/>
              </a:rPr>
              <a:t>Vedral</a:t>
            </a:r>
            <a:endParaRPr lang="en-US" altLang="zh-CN" sz="1400" dirty="0">
              <a:solidFill>
                <a:srgbClr val="0070C0"/>
              </a:solidFill>
              <a:latin typeface="Times New Roman" panose="02020603050405020304" pitchFamily="18" charset="0"/>
              <a:cs typeface="Times New Roman" panose="02020603050405020304" pitchFamily="18" charset="0"/>
            </a:endParaRPr>
          </a:p>
          <a:p>
            <a:r>
              <a:rPr lang="en-US" altLang="zh-CN" sz="1400" dirty="0">
                <a:solidFill>
                  <a:srgbClr val="0070C0"/>
                </a:solidFill>
                <a:latin typeface="Times New Roman" panose="02020603050405020304" pitchFamily="18" charset="0"/>
                <a:cs typeface="Times New Roman" panose="02020603050405020304" pitchFamily="18" charset="0"/>
              </a:rPr>
              <a:t>Rev. Mod. Phys. 80, 517 –2008</a:t>
            </a:r>
            <a:endParaRPr lang="zh-CN" altLang="en-US" sz="1400" dirty="0">
              <a:solidFill>
                <a:srgbClr val="0070C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E38F049F-A59F-6B19-B17B-1AD9729094D1}"/>
              </a:ext>
            </a:extLst>
          </p:cNvPr>
          <p:cNvSpPr txBox="1"/>
          <p:nvPr/>
        </p:nvSpPr>
        <p:spPr>
          <a:xfrm>
            <a:off x="6307431" y="3164842"/>
            <a:ext cx="3647152" cy="1200329"/>
          </a:xfrm>
          <a:prstGeom prst="rect">
            <a:avLst/>
          </a:prstGeom>
          <a:noFill/>
          <a:ln>
            <a:solidFill>
              <a:srgbClr val="00B0F0"/>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dirty="0">
                <a:solidFill>
                  <a:srgbClr val="0C0CEA"/>
                </a:solidFill>
                <a:latin typeface="黑体" panose="02010609060101010101" pitchFamily="49" charset="-122"/>
                <a:ea typeface="黑体" panose="02010609060101010101" pitchFamily="49" charset="-122"/>
              </a:rPr>
              <a:t>多体关联 </a:t>
            </a:r>
            <a:r>
              <a:rPr lang="en-US" altLang="zh-CN" dirty="0">
                <a:solidFill>
                  <a:srgbClr val="0C0CEA"/>
                </a:solidFill>
                <a:latin typeface="黑体" panose="02010609060101010101" pitchFamily="49" charset="-122"/>
                <a:ea typeface="黑体" panose="02010609060101010101" pitchFamily="49" charset="-122"/>
              </a:rPr>
              <a:t>vs</a:t>
            </a:r>
            <a:r>
              <a:rPr lang="zh-CN" altLang="en-US" dirty="0">
                <a:solidFill>
                  <a:srgbClr val="0C0CEA"/>
                </a:solidFill>
                <a:latin typeface="黑体" panose="02010609060101010101" pitchFamily="49" charset="-122"/>
                <a:ea typeface="黑体" panose="02010609060101010101" pitchFamily="49" charset="-122"/>
              </a:rPr>
              <a:t> 量子纠缠</a:t>
            </a:r>
            <a:endParaRPr lang="en-US" altLang="zh-CN" dirty="0">
              <a:solidFill>
                <a:srgbClr val="0C0CEA"/>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a:solidFill>
                  <a:srgbClr val="0C0CEA"/>
                </a:solidFill>
                <a:latin typeface="黑体" panose="02010609060101010101" pitchFamily="49" charset="-122"/>
                <a:ea typeface="黑体" panose="02010609060101010101" pitchFamily="49" charset="-122"/>
              </a:rPr>
              <a:t>集团发射 </a:t>
            </a:r>
            <a:r>
              <a:rPr lang="en-US" altLang="zh-CN" dirty="0">
                <a:solidFill>
                  <a:srgbClr val="0C0CEA"/>
                </a:solidFill>
                <a:latin typeface="黑体" panose="02010609060101010101" pitchFamily="49" charset="-122"/>
                <a:ea typeface="黑体" panose="02010609060101010101" pitchFamily="49" charset="-122"/>
              </a:rPr>
              <a:t>vs </a:t>
            </a:r>
            <a:r>
              <a:rPr lang="zh-CN" altLang="en-US" dirty="0">
                <a:solidFill>
                  <a:srgbClr val="0C0CEA"/>
                </a:solidFill>
                <a:latin typeface="黑体" panose="02010609060101010101" pitchFamily="49" charset="-122"/>
                <a:ea typeface="黑体" panose="02010609060101010101" pitchFamily="49" charset="-122"/>
              </a:rPr>
              <a:t>裂变</a:t>
            </a:r>
            <a:endParaRPr lang="en-US" altLang="zh-CN" dirty="0">
              <a:solidFill>
                <a:srgbClr val="0C0CEA"/>
              </a:solidFill>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dirty="0">
                <a:solidFill>
                  <a:srgbClr val="0C0CEA"/>
                </a:solidFill>
                <a:latin typeface="黑体" panose="02010609060101010101" pitchFamily="49" charset="-122"/>
                <a:ea typeface="黑体" panose="02010609060101010101" pitchFamily="49" charset="-122"/>
              </a:rPr>
              <a:t>原子，光子体系 </a:t>
            </a:r>
            <a:r>
              <a:rPr lang="en-US" altLang="zh-CN" dirty="0">
                <a:solidFill>
                  <a:srgbClr val="0C0CEA"/>
                </a:solidFill>
                <a:latin typeface="黑体" panose="02010609060101010101" pitchFamily="49" charset="-122"/>
                <a:ea typeface="黑体" panose="02010609060101010101" pitchFamily="49" charset="-122"/>
              </a:rPr>
              <a:t>vs </a:t>
            </a:r>
            <a:r>
              <a:rPr lang="zh-CN" altLang="en-US" dirty="0">
                <a:solidFill>
                  <a:srgbClr val="0C0CEA"/>
                </a:solidFill>
                <a:latin typeface="黑体" panose="02010609060101010101" pitchFamily="49" charset="-122"/>
                <a:ea typeface="黑体" panose="02010609060101010101" pitchFamily="49" charset="-122"/>
              </a:rPr>
              <a:t>核多体：</a:t>
            </a:r>
            <a:endParaRPr lang="en-US" altLang="zh-CN" dirty="0">
              <a:solidFill>
                <a:srgbClr val="0C0CEA"/>
              </a:solidFill>
              <a:latin typeface="黑体" panose="02010609060101010101" pitchFamily="49" charset="-122"/>
              <a:ea typeface="黑体" panose="02010609060101010101" pitchFamily="49" charset="-122"/>
            </a:endParaRPr>
          </a:p>
          <a:p>
            <a:r>
              <a:rPr lang="en-US" altLang="zh-CN" dirty="0">
                <a:solidFill>
                  <a:srgbClr val="0C0CEA"/>
                </a:solidFill>
                <a:latin typeface="黑体" panose="02010609060101010101" pitchFamily="49" charset="-122"/>
                <a:ea typeface="黑体" panose="02010609060101010101" pitchFamily="49" charset="-122"/>
              </a:rPr>
              <a:t>  </a:t>
            </a:r>
            <a:r>
              <a:rPr lang="zh-CN" altLang="en-US" dirty="0">
                <a:solidFill>
                  <a:srgbClr val="0C0CEA"/>
                </a:solidFill>
                <a:latin typeface="黑体" panose="02010609060101010101" pitchFamily="49" charset="-122"/>
                <a:ea typeface="黑体" panose="02010609060101010101" pitchFamily="49" charset="-122"/>
              </a:rPr>
              <a:t>强相互作用，不受环境噪音影响</a:t>
            </a:r>
            <a:endParaRPr lang="en-US" altLang="zh-CN" sz="1800" dirty="0">
              <a:solidFill>
                <a:srgbClr val="0C0CEA"/>
              </a:solidFill>
              <a:latin typeface="黑体" panose="02010609060101010101" pitchFamily="49" charset="-122"/>
              <a:ea typeface="黑体" panose="02010609060101010101" pitchFamily="49" charset="-122"/>
            </a:endParaRPr>
          </a:p>
        </p:txBody>
      </p:sp>
      <p:pic>
        <p:nvPicPr>
          <p:cNvPr id="8" name="图片 7">
            <a:extLst>
              <a:ext uri="{FF2B5EF4-FFF2-40B4-BE49-F238E27FC236}">
                <a16:creationId xmlns:a16="http://schemas.microsoft.com/office/drawing/2014/main" id="{37BAA8D0-EDB2-EAC6-7C60-BEDD7674AF33}"/>
              </a:ext>
            </a:extLst>
          </p:cNvPr>
          <p:cNvPicPr>
            <a:picLocks noChangeAspect="1"/>
          </p:cNvPicPr>
          <p:nvPr/>
        </p:nvPicPr>
        <p:blipFill>
          <a:blip r:embed="rId2"/>
          <a:stretch>
            <a:fillRect/>
          </a:stretch>
        </p:blipFill>
        <p:spPr>
          <a:xfrm>
            <a:off x="1185023" y="2502855"/>
            <a:ext cx="4496517" cy="2078670"/>
          </a:xfrm>
          <a:prstGeom prst="rect">
            <a:avLst/>
          </a:prstGeom>
        </p:spPr>
      </p:pic>
      <p:grpSp>
        <p:nvGrpSpPr>
          <p:cNvPr id="15" name="组合 14">
            <a:extLst>
              <a:ext uri="{FF2B5EF4-FFF2-40B4-BE49-F238E27FC236}">
                <a16:creationId xmlns:a16="http://schemas.microsoft.com/office/drawing/2014/main" id="{4B8F91E0-7490-577E-E5C0-3F2D54C8E21D}"/>
              </a:ext>
            </a:extLst>
          </p:cNvPr>
          <p:cNvGrpSpPr/>
          <p:nvPr/>
        </p:nvGrpSpPr>
        <p:grpSpPr>
          <a:xfrm>
            <a:off x="5187687" y="5056172"/>
            <a:ext cx="5251713" cy="1039150"/>
            <a:chOff x="4316150" y="4894453"/>
            <a:chExt cx="4464843" cy="830997"/>
          </a:xfrm>
        </p:grpSpPr>
        <p:sp>
          <p:nvSpPr>
            <p:cNvPr id="9" name="矩形 8">
              <a:extLst>
                <a:ext uri="{FF2B5EF4-FFF2-40B4-BE49-F238E27FC236}">
                  <a16:creationId xmlns:a16="http://schemas.microsoft.com/office/drawing/2014/main" id="{D46D6050-B5E3-B479-6090-953658C7C34F}"/>
                </a:ext>
              </a:extLst>
            </p:cNvPr>
            <p:cNvSpPr/>
            <p:nvPr/>
          </p:nvSpPr>
          <p:spPr>
            <a:xfrm>
              <a:off x="4316150" y="4894453"/>
              <a:ext cx="4464843" cy="830997"/>
            </a:xfrm>
            <a:prstGeom prst="rect">
              <a:avLst/>
            </a:prstGeom>
            <a:solidFill>
              <a:srgbClr val="FE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pic>
          <p:nvPicPr>
            <p:cNvPr id="10" name="图片 9">
              <a:extLst>
                <a:ext uri="{FF2B5EF4-FFF2-40B4-BE49-F238E27FC236}">
                  <a16:creationId xmlns:a16="http://schemas.microsoft.com/office/drawing/2014/main" id="{6EF38E0B-F038-A851-E9B9-34B39E2C67C6}"/>
                </a:ext>
              </a:extLst>
            </p:cNvPr>
            <p:cNvPicPr>
              <a:picLocks noChangeAspect="1"/>
            </p:cNvPicPr>
            <p:nvPr/>
          </p:nvPicPr>
          <p:blipFill rotWithShape="1">
            <a:blip r:embed="rId3"/>
            <a:srcRect l="38339" t="46280" r="51347" b="31647"/>
            <a:stretch>
              <a:fillRect/>
            </a:stretch>
          </p:blipFill>
          <p:spPr>
            <a:xfrm rot="5400000">
              <a:off x="4390684" y="4930674"/>
              <a:ext cx="664365" cy="788416"/>
            </a:xfrm>
            <a:prstGeom prst="rect">
              <a:avLst/>
            </a:prstGeom>
          </p:spPr>
        </p:pic>
        <p:pic>
          <p:nvPicPr>
            <p:cNvPr id="11" name="图片 10">
              <a:extLst>
                <a:ext uri="{FF2B5EF4-FFF2-40B4-BE49-F238E27FC236}">
                  <a16:creationId xmlns:a16="http://schemas.microsoft.com/office/drawing/2014/main" id="{1CA6E723-2D94-4217-7793-46D568425320}"/>
                </a:ext>
              </a:extLst>
            </p:cNvPr>
            <p:cNvPicPr>
              <a:picLocks noChangeAspect="1"/>
            </p:cNvPicPr>
            <p:nvPr/>
          </p:nvPicPr>
          <p:blipFill rotWithShape="1">
            <a:blip r:embed="rId3"/>
            <a:srcRect l="28665" t="29359" r="61021" b="35358"/>
            <a:stretch>
              <a:fillRect/>
            </a:stretch>
          </p:blipFill>
          <p:spPr>
            <a:xfrm rot="5400000">
              <a:off x="6129397" y="4720602"/>
              <a:ext cx="664366" cy="1260257"/>
            </a:xfrm>
            <a:prstGeom prst="rect">
              <a:avLst/>
            </a:prstGeom>
          </p:spPr>
        </p:pic>
        <p:pic>
          <p:nvPicPr>
            <p:cNvPr id="12" name="图片 11">
              <a:extLst>
                <a:ext uri="{FF2B5EF4-FFF2-40B4-BE49-F238E27FC236}">
                  <a16:creationId xmlns:a16="http://schemas.microsoft.com/office/drawing/2014/main" id="{44643665-8AD1-B362-42C3-D9C0C996B6F9}"/>
                </a:ext>
              </a:extLst>
            </p:cNvPr>
            <p:cNvPicPr>
              <a:picLocks noChangeAspect="1"/>
            </p:cNvPicPr>
            <p:nvPr/>
          </p:nvPicPr>
          <p:blipFill rotWithShape="1">
            <a:blip r:embed="rId3"/>
            <a:srcRect l="38339" t="28455" r="51347" b="53394"/>
            <a:stretch>
              <a:fillRect/>
            </a:stretch>
          </p:blipFill>
          <p:spPr>
            <a:xfrm rot="5400000">
              <a:off x="7922750" y="5000719"/>
              <a:ext cx="664365" cy="648327"/>
            </a:xfrm>
            <a:prstGeom prst="rect">
              <a:avLst/>
            </a:prstGeom>
          </p:spPr>
        </p:pic>
        <p:sp>
          <p:nvSpPr>
            <p:cNvPr id="13" name="箭头: 右 12">
              <a:extLst>
                <a:ext uri="{FF2B5EF4-FFF2-40B4-BE49-F238E27FC236}">
                  <a16:creationId xmlns:a16="http://schemas.microsoft.com/office/drawing/2014/main" id="{D4ACD9F3-2001-76EE-3683-07FCD691BCF6}"/>
                </a:ext>
              </a:extLst>
            </p:cNvPr>
            <p:cNvSpPr/>
            <p:nvPr/>
          </p:nvSpPr>
          <p:spPr>
            <a:xfrm>
              <a:off x="7208075" y="5273446"/>
              <a:ext cx="489962" cy="150019"/>
            </a:xfrm>
            <a:prstGeom prst="rightArrow">
              <a:avLst/>
            </a:prstGeom>
            <a:solidFill>
              <a:srgbClr val="445E7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箭头: 右 13">
              <a:extLst>
                <a:ext uri="{FF2B5EF4-FFF2-40B4-BE49-F238E27FC236}">
                  <a16:creationId xmlns:a16="http://schemas.microsoft.com/office/drawing/2014/main" id="{516B5DBC-39A6-99D5-BAC6-11A809C4CCE2}"/>
                </a:ext>
              </a:extLst>
            </p:cNvPr>
            <p:cNvSpPr/>
            <p:nvPr/>
          </p:nvSpPr>
          <p:spPr>
            <a:xfrm rot="10800000">
              <a:off x="5291624" y="5273445"/>
              <a:ext cx="489962" cy="150019"/>
            </a:xfrm>
            <a:prstGeom prst="rightArrow">
              <a:avLst/>
            </a:prstGeom>
            <a:solidFill>
              <a:srgbClr val="445E7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1607461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14A042-FF6E-6815-DE4B-77664D17662B}"/>
              </a:ext>
            </a:extLst>
          </p:cNvPr>
          <p:cNvSpPr>
            <a:spLocks noGrp="1"/>
          </p:cNvSpPr>
          <p:nvPr>
            <p:ph type="title"/>
          </p:nvPr>
        </p:nvSpPr>
        <p:spPr/>
        <p:txBody>
          <a:bodyPr/>
          <a:lstStyle/>
          <a:p>
            <a:r>
              <a:rPr lang="zh-CN" altLang="en-US" dirty="0"/>
              <a:t>动力学量子纠缠</a:t>
            </a:r>
          </a:p>
        </p:txBody>
      </p:sp>
      <p:sp>
        <p:nvSpPr>
          <p:cNvPr id="3" name="灯片编号占位符 2">
            <a:extLst>
              <a:ext uri="{FF2B5EF4-FFF2-40B4-BE49-F238E27FC236}">
                <a16:creationId xmlns:a16="http://schemas.microsoft.com/office/drawing/2014/main" id="{DCD51CC2-13CD-6DC3-F4ED-F643280E1B54}"/>
              </a:ext>
            </a:extLst>
          </p:cNvPr>
          <p:cNvSpPr>
            <a:spLocks noGrp="1"/>
          </p:cNvSpPr>
          <p:nvPr>
            <p:ph type="sldNum" sz="quarter" idx="4"/>
          </p:nvPr>
        </p:nvSpPr>
        <p:spPr/>
        <p:txBody>
          <a:bodyPr/>
          <a:lstStyle/>
          <a:p>
            <a:r>
              <a:rPr lang="en-US" altLang="zh-CN"/>
              <a:t>&lt; </a:t>
            </a:r>
            <a:fld id="{A548B57D-AE10-4CF7-A9DF-59FEFA91B28E}" type="slidenum">
              <a:rPr lang="zh-CN" altLang="en-US" smtClean="0"/>
              <a:t>22</a:t>
            </a:fld>
            <a:r>
              <a:rPr lang="zh-CN" altLang="en-US"/>
              <a:t> </a:t>
            </a:r>
            <a:r>
              <a:rPr lang="en-US" altLang="zh-CN"/>
              <a:t>&gt;</a:t>
            </a:r>
            <a:endParaRPr lang="zh-CN" altLang="en-US" dirty="0"/>
          </a:p>
        </p:txBody>
      </p:sp>
      <p:grpSp>
        <p:nvGrpSpPr>
          <p:cNvPr id="15" name="组合 14">
            <a:extLst>
              <a:ext uri="{FF2B5EF4-FFF2-40B4-BE49-F238E27FC236}">
                <a16:creationId xmlns:a16="http://schemas.microsoft.com/office/drawing/2014/main" id="{6D9C42C1-0BB1-8DF0-240E-CF0EEF4A06D2}"/>
              </a:ext>
            </a:extLst>
          </p:cNvPr>
          <p:cNvGrpSpPr/>
          <p:nvPr/>
        </p:nvGrpSpPr>
        <p:grpSpPr>
          <a:xfrm>
            <a:off x="556380" y="1387883"/>
            <a:ext cx="4198586" cy="3398432"/>
            <a:chOff x="556380" y="1387883"/>
            <a:chExt cx="4198586" cy="3398432"/>
          </a:xfrm>
        </p:grpSpPr>
        <p:pic>
          <p:nvPicPr>
            <p:cNvPr id="5" name="图片 4">
              <a:extLst>
                <a:ext uri="{FF2B5EF4-FFF2-40B4-BE49-F238E27FC236}">
                  <a16:creationId xmlns:a16="http://schemas.microsoft.com/office/drawing/2014/main" id="{23EE7F93-2EF4-9C33-69C8-34C765C547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5453" y="1771504"/>
              <a:ext cx="2111726" cy="3014811"/>
            </a:xfrm>
            <a:prstGeom prst="rect">
              <a:avLst/>
            </a:prstGeom>
          </p:spPr>
        </p:pic>
        <p:pic>
          <p:nvPicPr>
            <p:cNvPr id="9" name="图片 8">
              <a:extLst>
                <a:ext uri="{FF2B5EF4-FFF2-40B4-BE49-F238E27FC236}">
                  <a16:creationId xmlns:a16="http://schemas.microsoft.com/office/drawing/2014/main" id="{B4C202E8-7D26-71DA-B227-E9BD4CDCE48B}"/>
                </a:ext>
              </a:extLst>
            </p:cNvPr>
            <p:cNvPicPr>
              <a:picLocks noChangeAspect="1"/>
            </p:cNvPicPr>
            <p:nvPr/>
          </p:nvPicPr>
          <p:blipFill>
            <a:blip r:embed="rId3">
              <a:extLst>
                <a:ext uri="{28A0092B-C50C-407E-A947-70E740481C1C}">
                  <a14:useLocalDpi xmlns:a14="http://schemas.microsoft.com/office/drawing/2010/main" val="0"/>
                </a:ext>
              </a:extLst>
            </a:blip>
            <a:srcRect l="15879" t="11920" r="4034" b="8977"/>
            <a:stretch/>
          </p:blipFill>
          <p:spPr>
            <a:xfrm>
              <a:off x="601264" y="1757215"/>
              <a:ext cx="1657351" cy="2855119"/>
            </a:xfrm>
            <a:prstGeom prst="rect">
              <a:avLst/>
            </a:prstGeom>
          </p:spPr>
        </p:pic>
        <p:sp>
          <p:nvSpPr>
            <p:cNvPr id="14" name="文本框 13">
              <a:extLst>
                <a:ext uri="{FF2B5EF4-FFF2-40B4-BE49-F238E27FC236}">
                  <a16:creationId xmlns:a16="http://schemas.microsoft.com/office/drawing/2014/main" id="{632332CB-BD13-FCF6-E3ED-529EA285183A}"/>
                </a:ext>
              </a:extLst>
            </p:cNvPr>
            <p:cNvSpPr txBox="1"/>
            <p:nvPr/>
          </p:nvSpPr>
          <p:spPr>
            <a:xfrm>
              <a:off x="556380" y="1387883"/>
              <a:ext cx="4198586" cy="369332"/>
            </a:xfrm>
            <a:prstGeom prst="rect">
              <a:avLst/>
            </a:prstGeom>
            <a:noFill/>
          </p:spPr>
          <p:txBody>
            <a:bodyPr wrap="non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演化末态密度分布     末态单粒子态分布</a:t>
              </a:r>
            </a:p>
          </p:txBody>
        </p:sp>
      </p:grpSp>
      <p:pic>
        <p:nvPicPr>
          <p:cNvPr id="19" name="图片 18">
            <a:extLst>
              <a:ext uri="{FF2B5EF4-FFF2-40B4-BE49-F238E27FC236}">
                <a16:creationId xmlns:a16="http://schemas.microsoft.com/office/drawing/2014/main" id="{19958728-868E-52B7-F78B-2C6E7008A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9253" y="1438125"/>
            <a:ext cx="4472020" cy="638180"/>
          </a:xfrm>
          <a:prstGeom prst="rect">
            <a:avLst/>
          </a:prstGeom>
        </p:spPr>
      </p:pic>
      <p:pic>
        <p:nvPicPr>
          <p:cNvPr id="21" name="图片 20">
            <a:extLst>
              <a:ext uri="{FF2B5EF4-FFF2-40B4-BE49-F238E27FC236}">
                <a16:creationId xmlns:a16="http://schemas.microsoft.com/office/drawing/2014/main" id="{AFDBF2E6-E681-2FB2-EAD9-7D75458A6DAB}"/>
              </a:ext>
            </a:extLst>
          </p:cNvPr>
          <p:cNvPicPr>
            <a:picLocks noChangeAspect="1"/>
          </p:cNvPicPr>
          <p:nvPr/>
        </p:nvPicPr>
        <p:blipFill>
          <a:blip r:embed="rId5">
            <a:extLst>
              <a:ext uri="{28A0092B-C50C-407E-A947-70E740481C1C}">
                <a14:useLocalDpi xmlns:a14="http://schemas.microsoft.com/office/drawing/2010/main" val="0"/>
              </a:ext>
            </a:extLst>
          </a:blip>
          <a:srcRect r="50406"/>
          <a:stretch/>
        </p:blipFill>
        <p:spPr>
          <a:xfrm>
            <a:off x="5579253" y="2169105"/>
            <a:ext cx="2178859" cy="431851"/>
          </a:xfrm>
          <a:prstGeom prst="rect">
            <a:avLst/>
          </a:prstGeom>
        </p:spPr>
      </p:pic>
      <p:pic>
        <p:nvPicPr>
          <p:cNvPr id="22" name="图片 21">
            <a:extLst>
              <a:ext uri="{FF2B5EF4-FFF2-40B4-BE49-F238E27FC236}">
                <a16:creationId xmlns:a16="http://schemas.microsoft.com/office/drawing/2014/main" id="{7992D008-B2D9-14B4-A63A-A4AA2804339E}"/>
              </a:ext>
            </a:extLst>
          </p:cNvPr>
          <p:cNvPicPr>
            <a:picLocks noChangeAspect="1"/>
          </p:cNvPicPr>
          <p:nvPr/>
        </p:nvPicPr>
        <p:blipFill>
          <a:blip r:embed="rId5">
            <a:extLst>
              <a:ext uri="{28A0092B-C50C-407E-A947-70E740481C1C}">
                <a14:useLocalDpi xmlns:a14="http://schemas.microsoft.com/office/drawing/2010/main" val="0"/>
              </a:ext>
            </a:extLst>
          </a:blip>
          <a:srcRect l="50406"/>
          <a:stretch/>
        </p:blipFill>
        <p:spPr>
          <a:xfrm>
            <a:off x="5579253" y="2693756"/>
            <a:ext cx="2178860" cy="431851"/>
          </a:xfrm>
          <a:prstGeom prst="rect">
            <a:avLst/>
          </a:prstGeom>
        </p:spPr>
      </p:pic>
      <p:sp>
        <p:nvSpPr>
          <p:cNvPr id="23" name="矩形 22">
            <a:extLst>
              <a:ext uri="{FF2B5EF4-FFF2-40B4-BE49-F238E27FC236}">
                <a16:creationId xmlns:a16="http://schemas.microsoft.com/office/drawing/2014/main" id="{1E44C610-254B-B8A2-DB08-B214159216F9}"/>
              </a:ext>
            </a:extLst>
          </p:cNvPr>
          <p:cNvSpPr/>
          <p:nvPr/>
        </p:nvSpPr>
        <p:spPr>
          <a:xfrm>
            <a:off x="5429250" y="2169105"/>
            <a:ext cx="2557463" cy="10741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左 23">
            <a:extLst>
              <a:ext uri="{FF2B5EF4-FFF2-40B4-BE49-F238E27FC236}">
                <a16:creationId xmlns:a16="http://schemas.microsoft.com/office/drawing/2014/main" id="{AFBE693A-445A-2594-697D-02AF9A1FEA86}"/>
              </a:ext>
            </a:extLst>
          </p:cNvPr>
          <p:cNvSpPr/>
          <p:nvPr/>
        </p:nvSpPr>
        <p:spPr>
          <a:xfrm>
            <a:off x="4657179" y="2505706"/>
            <a:ext cx="629196" cy="369332"/>
          </a:xfrm>
          <a:prstGeom prst="leftArrow">
            <a:avLst>
              <a:gd name="adj1" fmla="val 50000"/>
              <a:gd name="adj2" fmla="val 6805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6005DF5B-B176-7849-9726-34F46B01E57D}"/>
              </a:ext>
            </a:extLst>
          </p:cNvPr>
          <p:cNvSpPr txBox="1"/>
          <p:nvPr/>
        </p:nvSpPr>
        <p:spPr>
          <a:xfrm>
            <a:off x="879067" y="4981666"/>
            <a:ext cx="3416320" cy="369332"/>
          </a:xfrm>
          <a:prstGeom prst="rect">
            <a:avLst/>
          </a:prstGeom>
          <a:noFill/>
        </p:spPr>
        <p:txBody>
          <a:bodyPr wrap="none" rtlCol="0">
            <a:spAutoFit/>
          </a:bodyPr>
          <a:lstStyle/>
          <a:p>
            <a:pPr algn="ctr"/>
            <a:r>
              <a:rPr lang="zh-CN" altLang="en-US"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密度已分开，波函数并未分开！</a:t>
            </a:r>
          </a:p>
        </p:txBody>
      </p:sp>
      <p:cxnSp>
        <p:nvCxnSpPr>
          <p:cNvPr id="27" name="直接连接符 26">
            <a:extLst>
              <a:ext uri="{FF2B5EF4-FFF2-40B4-BE49-F238E27FC236}">
                <a16:creationId xmlns:a16="http://schemas.microsoft.com/office/drawing/2014/main" id="{7C6BE069-73DA-E8D7-917C-9E0EB3730C55}"/>
              </a:ext>
            </a:extLst>
          </p:cNvPr>
          <p:cNvCxnSpPr>
            <a:cxnSpLocks/>
          </p:cNvCxnSpPr>
          <p:nvPr/>
        </p:nvCxnSpPr>
        <p:spPr>
          <a:xfrm>
            <a:off x="601264" y="3322890"/>
            <a:ext cx="16573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B7069D14-0A8F-D3C5-D240-513F099FBA00}"/>
              </a:ext>
            </a:extLst>
          </p:cNvPr>
          <p:cNvSpPr txBox="1"/>
          <p:nvPr/>
        </p:nvSpPr>
        <p:spPr>
          <a:xfrm>
            <a:off x="653032" y="1852444"/>
            <a:ext cx="341760" cy="400110"/>
          </a:xfrm>
          <a:prstGeom prst="rect">
            <a:avLst/>
          </a:prstGeom>
          <a:noFill/>
        </p:spPr>
        <p:txBody>
          <a:bodyPr wrap="none" rtlCol="0">
            <a:spAutoFit/>
          </a:bodyPr>
          <a:lstStyle/>
          <a:p>
            <a:pPr algn="ctr"/>
            <a:r>
              <a:rPr lang="en-US" altLang="zh-CN" sz="20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A</a:t>
            </a:r>
            <a:endParaRPr lang="zh-CN" altLang="en-US" sz="20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0" name="文本框 29">
            <a:extLst>
              <a:ext uri="{FF2B5EF4-FFF2-40B4-BE49-F238E27FC236}">
                <a16:creationId xmlns:a16="http://schemas.microsoft.com/office/drawing/2014/main" id="{9FB2D89B-8E18-42B5-EC3E-CBC7DAC826B5}"/>
              </a:ext>
            </a:extLst>
          </p:cNvPr>
          <p:cNvSpPr txBox="1"/>
          <p:nvPr/>
        </p:nvSpPr>
        <p:spPr>
          <a:xfrm>
            <a:off x="653032" y="3372210"/>
            <a:ext cx="341760" cy="400110"/>
          </a:xfrm>
          <a:prstGeom prst="rect">
            <a:avLst/>
          </a:prstGeom>
          <a:noFill/>
        </p:spPr>
        <p:txBody>
          <a:bodyPr wrap="none" rtlCol="0">
            <a:spAutoFit/>
          </a:bodyPr>
          <a:lstStyle/>
          <a:p>
            <a:pPr algn="ctr"/>
            <a:r>
              <a:rPr lang="en-US" altLang="zh-CN" sz="20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a:t>
            </a:r>
            <a:endParaRPr lang="zh-CN" altLang="en-US" sz="20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D4D940B7-EE15-4EDB-2BD4-72B7AEB49790}"/>
                  </a:ext>
                </a:extLst>
              </p:cNvPr>
              <p:cNvSpPr txBox="1"/>
              <p:nvPr/>
            </p:nvSpPr>
            <p:spPr>
              <a:xfrm>
                <a:off x="4934065" y="3399689"/>
                <a:ext cx="3547831" cy="369332"/>
              </a:xfrm>
              <a:prstGeom prst="rect">
                <a:avLst/>
              </a:prstGeom>
              <a:noFill/>
            </p:spPr>
            <p:txBody>
              <a:bodyPr wrap="none" rtlCol="0">
                <a:spAutoFit/>
              </a:bodyPr>
              <a:lstStyle/>
              <a:p>
                <a:pPr algn="ctr"/>
                <a14:m>
                  <m:oMath xmlns:m="http://schemas.openxmlformats.org/officeDocument/2006/math">
                    <m:sSub>
                      <m:sSubPr>
                        <m:ctrlPr>
                          <a:rPr lang="en-US" altLang="zh-CN" i="1" smtClean="0">
                            <a:latin typeface="Cambria Math" panose="02040503050406030204" pitchFamily="18" charset="0"/>
                            <a:cs typeface="+mn-ea"/>
                            <a:sym typeface="Arial" panose="020B0604020202020204" pitchFamily="34" charset="0"/>
                          </a:rPr>
                        </m:ctrlPr>
                      </m:sSubPr>
                      <m:e>
                        <m:r>
                          <a:rPr lang="zh-CN" altLang="en-US" i="1" smtClean="0">
                            <a:latin typeface="Cambria Math" panose="02040503050406030204" pitchFamily="18" charset="0"/>
                            <a:cs typeface="+mn-ea"/>
                            <a:sym typeface="Arial" panose="020B0604020202020204" pitchFamily="34" charset="0"/>
                          </a:rPr>
                          <m:t>𝜙</m:t>
                        </m:r>
                      </m:e>
                      <m:sub>
                        <m:r>
                          <a:rPr lang="en-US" altLang="zh-CN" b="0" i="1" smtClean="0">
                            <a:latin typeface="Cambria Math" panose="02040503050406030204" pitchFamily="18" charset="0"/>
                            <a:cs typeface="+mn-ea"/>
                            <a:sym typeface="Arial" panose="020B0604020202020204" pitchFamily="34" charset="0"/>
                          </a:rPr>
                          <m:t>𝑘</m:t>
                        </m:r>
                        <m:r>
                          <a:rPr lang="en-US" altLang="zh-CN" b="0" i="1" smtClean="0">
                            <a:latin typeface="Cambria Math" panose="02040503050406030204" pitchFamily="18" charset="0"/>
                            <a:cs typeface="+mn-ea"/>
                            <a:sym typeface="Arial" panose="020B0604020202020204" pitchFamily="34" charset="0"/>
                          </a:rPr>
                          <m:t> </m:t>
                        </m:r>
                      </m:sub>
                    </m:sSub>
                  </m:oMath>
                </a14:m>
                <a:r>
                  <a:rPr lang="zh-CN" altLang="en-US" dirty="0">
                    <a:latin typeface="+mn-ea"/>
                    <a:cs typeface="+mn-ea"/>
                    <a:sym typeface="Arial" panose="020B0604020202020204" pitchFamily="34" charset="0"/>
                  </a:rPr>
                  <a:t>未局域在 </a:t>
                </a:r>
                <a:r>
                  <a:rPr lang="en-US" altLang="zh-CN" i="1" dirty="0">
                    <a:latin typeface="Times New Roman" panose="02020603050405020304" pitchFamily="18" charset="0"/>
                    <a:cs typeface="Times New Roman" panose="02020603050405020304" pitchFamily="18" charset="0"/>
                    <a:sym typeface="Arial" panose="020B0604020202020204" pitchFamily="34" charset="0"/>
                  </a:rPr>
                  <a:t>A,B</a:t>
                </a:r>
                <a:r>
                  <a:rPr lang="en-US" altLang="zh-CN" dirty="0">
                    <a:latin typeface="Times New Roman" panose="02020603050405020304" pitchFamily="18" charset="0"/>
                    <a:cs typeface="Times New Roman" panose="02020603050405020304" pitchFamily="18" charset="0"/>
                    <a:sym typeface="Arial" panose="020B0604020202020204" pitchFamily="34" charset="0"/>
                  </a:rPr>
                  <a:t> </a:t>
                </a:r>
                <a:r>
                  <a:rPr lang="zh-CN" altLang="en-US" dirty="0">
                    <a:latin typeface="+mn-ea"/>
                    <a:cs typeface="+mn-ea"/>
                    <a:sym typeface="Arial" panose="020B0604020202020204" pitchFamily="34" charset="0"/>
                  </a:rPr>
                  <a:t>单个部分空间中</a:t>
                </a:r>
                <a:r>
                  <a:rPr lang="en-US" altLang="zh-CN" dirty="0">
                    <a:latin typeface="+mn-ea"/>
                    <a:cs typeface="+mn-ea"/>
                    <a:sym typeface="Arial" panose="020B0604020202020204" pitchFamily="34" charset="0"/>
                  </a:rPr>
                  <a:t>,</a:t>
                </a:r>
                <a:endParaRPr lang="zh-CN" altLang="en-US" dirty="0">
                  <a:latin typeface="+mn-ea"/>
                  <a:cs typeface="+mn-ea"/>
                  <a:sym typeface="Arial" panose="020B0604020202020204" pitchFamily="34" charset="0"/>
                </a:endParaRPr>
              </a:p>
            </p:txBody>
          </p:sp>
        </mc:Choice>
        <mc:Fallback xmlns="">
          <p:sp>
            <p:nvSpPr>
              <p:cNvPr id="31" name="文本框 30">
                <a:extLst>
                  <a:ext uri="{FF2B5EF4-FFF2-40B4-BE49-F238E27FC236}">
                    <a16:creationId xmlns:a16="http://schemas.microsoft.com/office/drawing/2014/main" id="{D4D940B7-EE15-4EDB-2BD4-72B7AEB49790}"/>
                  </a:ext>
                </a:extLst>
              </p:cNvPr>
              <p:cNvSpPr txBox="1">
                <a:spLocks noRot="1" noChangeAspect="1" noMove="1" noResize="1" noEditPoints="1" noAdjustHandles="1" noChangeArrowheads="1" noChangeShapeType="1" noTextEdit="1"/>
              </p:cNvSpPr>
              <p:nvPr/>
            </p:nvSpPr>
            <p:spPr>
              <a:xfrm>
                <a:off x="4934065" y="3399689"/>
                <a:ext cx="3547831" cy="369332"/>
              </a:xfrm>
              <a:prstGeom prst="rect">
                <a:avLst/>
              </a:prstGeom>
              <a:blipFill>
                <a:blip r:embed="rId6"/>
                <a:stretch>
                  <a:fillRect l="-172" t="-10000" r="-1203"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A6B9A650-95FF-FADF-0184-9BB4BA65613E}"/>
                  </a:ext>
                </a:extLst>
              </p:cNvPr>
              <p:cNvSpPr txBox="1"/>
              <p:nvPr/>
            </p:nvSpPr>
            <p:spPr>
              <a:xfrm>
                <a:off x="5123828" y="3991754"/>
                <a:ext cx="3168303" cy="370743"/>
              </a:xfrm>
              <a:prstGeom prst="rect">
                <a:avLst/>
              </a:prstGeom>
              <a:noFill/>
            </p:spPr>
            <p:txBody>
              <a:bodyPr wrap="none" rtlCol="0">
                <a:spAutoFit/>
              </a:bodyPr>
              <a:lstStyle/>
              <a:p>
                <a:pPr algn="ctr"/>
                <a14:m>
                  <m:oMath xmlns:m="http://schemas.openxmlformats.org/officeDocument/2006/math">
                    <m:r>
                      <a:rPr lang="en-US" altLang="zh-CN" i="1" smtClean="0">
                        <a:solidFill>
                          <a:srgbClr val="993300"/>
                        </a:solidFill>
                        <a:latin typeface="Cambria Math" panose="02040503050406030204" pitchFamily="18" charset="0"/>
                        <a:cs typeface="+mn-ea"/>
                        <a:sym typeface="Arial" panose="020B0604020202020204" pitchFamily="34" charset="0"/>
                      </a:rPr>
                      <m:t>𝐴</m:t>
                    </m:r>
                    <m:r>
                      <a:rPr lang="en-US" altLang="zh-CN" b="0" i="1" smtClean="0">
                        <a:solidFill>
                          <a:srgbClr val="993300"/>
                        </a:solidFill>
                        <a:latin typeface="Cambria Math" panose="02040503050406030204" pitchFamily="18" charset="0"/>
                        <a:cs typeface="+mn-ea"/>
                        <a:sym typeface="Arial" panose="020B0604020202020204" pitchFamily="34" charset="0"/>
                      </a:rPr>
                      <m:t>,</m:t>
                    </m:r>
                    <m:r>
                      <a:rPr lang="en-US" altLang="zh-CN" b="0" i="1" smtClean="0">
                        <a:solidFill>
                          <a:srgbClr val="993300"/>
                        </a:solidFill>
                        <a:latin typeface="Cambria Math" panose="02040503050406030204" pitchFamily="18" charset="0"/>
                        <a:cs typeface="+mn-ea"/>
                        <a:sym typeface="Arial" panose="020B0604020202020204" pitchFamily="34" charset="0"/>
                      </a:rPr>
                      <m:t>𝐵</m:t>
                    </m:r>
                    <m:r>
                      <a:rPr lang="en-US" altLang="zh-CN" b="0" i="1" smtClean="0">
                        <a:solidFill>
                          <a:srgbClr val="993300"/>
                        </a:solidFill>
                        <a:latin typeface="Cambria Math" panose="02040503050406030204" pitchFamily="18" charset="0"/>
                        <a:cs typeface="+mn-ea"/>
                        <a:sym typeface="Arial" panose="020B0604020202020204" pitchFamily="34" charset="0"/>
                      </a:rPr>
                      <m:t> </m:t>
                    </m:r>
                    <m:r>
                      <a:rPr lang="zh-CN" altLang="en-US" i="1">
                        <a:solidFill>
                          <a:srgbClr val="993300"/>
                        </a:solidFill>
                        <a:latin typeface="Cambria Math" panose="02040503050406030204" pitchFamily="18" charset="0"/>
                        <a:cs typeface="+mn-ea"/>
                        <a:sym typeface="Arial" panose="020B0604020202020204" pitchFamily="34" charset="0"/>
                      </a:rPr>
                      <m:t>两部分</m:t>
                    </m:r>
                  </m:oMath>
                </a14:m>
                <a:r>
                  <a:rPr lang="zh-CN" altLang="en-US" dirty="0">
                    <a:solidFill>
                      <a:srgbClr val="993300"/>
                    </a:solidFill>
                    <a:latin typeface="+mn-ea"/>
                    <a:cs typeface="+mn-ea"/>
                    <a:sym typeface="Arial" panose="020B0604020202020204" pitchFamily="34" charset="0"/>
                  </a:rPr>
                  <a:t>之间存在量子纠缠</a:t>
                </a:r>
              </a:p>
            </p:txBody>
          </p:sp>
        </mc:Choice>
        <mc:Fallback xmlns="">
          <p:sp>
            <p:nvSpPr>
              <p:cNvPr id="35" name="文本框 34">
                <a:extLst>
                  <a:ext uri="{FF2B5EF4-FFF2-40B4-BE49-F238E27FC236}">
                    <a16:creationId xmlns:a16="http://schemas.microsoft.com/office/drawing/2014/main" id="{A6B9A650-95FF-FADF-0184-9BB4BA65613E}"/>
                  </a:ext>
                </a:extLst>
              </p:cNvPr>
              <p:cNvSpPr txBox="1">
                <a:spLocks noRot="1" noChangeAspect="1" noMove="1" noResize="1" noEditPoints="1" noAdjustHandles="1" noChangeArrowheads="1" noChangeShapeType="1" noTextEdit="1"/>
              </p:cNvSpPr>
              <p:nvPr/>
            </p:nvSpPr>
            <p:spPr>
              <a:xfrm>
                <a:off x="5123828" y="3991754"/>
                <a:ext cx="3168303" cy="370743"/>
              </a:xfrm>
              <a:prstGeom prst="rect">
                <a:avLst/>
              </a:prstGeom>
              <a:blipFill>
                <a:blip r:embed="rId7"/>
                <a:stretch>
                  <a:fillRect t="-9836" r="-1541" b="-24590"/>
                </a:stretch>
              </a:blipFill>
            </p:spPr>
            <p:txBody>
              <a:bodyPr/>
              <a:lstStyle/>
              <a:p>
                <a:r>
                  <a:rPr lang="zh-CN" altLang="en-US">
                    <a:noFill/>
                  </a:rPr>
                  <a:t> </a:t>
                </a:r>
              </a:p>
            </p:txBody>
          </p:sp>
        </mc:Fallback>
      </mc:AlternateContent>
      <p:sp>
        <p:nvSpPr>
          <p:cNvPr id="36" name="文本框 35">
            <a:extLst>
              <a:ext uri="{FF2B5EF4-FFF2-40B4-BE49-F238E27FC236}">
                <a16:creationId xmlns:a16="http://schemas.microsoft.com/office/drawing/2014/main" id="{ECCC41CC-56F9-B896-4CE3-3752D8AF53D6}"/>
              </a:ext>
            </a:extLst>
          </p:cNvPr>
          <p:cNvSpPr txBox="1"/>
          <p:nvPr/>
        </p:nvSpPr>
        <p:spPr>
          <a:xfrm>
            <a:off x="4988004" y="4612334"/>
            <a:ext cx="1107996" cy="369332"/>
          </a:xfrm>
          <a:prstGeom prst="rect">
            <a:avLst/>
          </a:prstGeom>
          <a:noFill/>
        </p:spPr>
        <p:txBody>
          <a:bodyPr wrap="none" rtlCol="0">
            <a:spAutoFit/>
          </a:bodyPr>
          <a:lstStyle/>
          <a:p>
            <a:pPr algn="ct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纠缠熵：</a:t>
            </a:r>
          </a:p>
        </p:txBody>
      </p:sp>
      <p:pic>
        <p:nvPicPr>
          <p:cNvPr id="38" name="图片 37">
            <a:extLst>
              <a:ext uri="{FF2B5EF4-FFF2-40B4-BE49-F238E27FC236}">
                <a16:creationId xmlns:a16="http://schemas.microsoft.com/office/drawing/2014/main" id="{B3A85032-D872-75C7-EAC2-036B110EBE3B}"/>
              </a:ext>
            </a:extLst>
          </p:cNvPr>
          <p:cNvPicPr>
            <a:picLocks noChangeAspect="1"/>
          </p:cNvPicPr>
          <p:nvPr/>
        </p:nvPicPr>
        <p:blipFill>
          <a:blip r:embed="rId8">
            <a:extLst>
              <a:ext uri="{28A0092B-C50C-407E-A947-70E740481C1C}">
                <a14:useLocalDpi xmlns:a14="http://schemas.microsoft.com/office/drawing/2010/main" val="0"/>
              </a:ext>
            </a:extLst>
          </a:blip>
          <a:srcRect t="39751"/>
          <a:stretch/>
        </p:blipFill>
        <p:spPr>
          <a:xfrm>
            <a:off x="5385956" y="5121187"/>
            <a:ext cx="4472020" cy="459621"/>
          </a:xfrm>
          <a:prstGeom prst="rect">
            <a:avLst/>
          </a:prstGeom>
        </p:spPr>
      </p:pic>
      <p:pic>
        <p:nvPicPr>
          <p:cNvPr id="39" name="图片 38">
            <a:extLst>
              <a:ext uri="{FF2B5EF4-FFF2-40B4-BE49-F238E27FC236}">
                <a16:creationId xmlns:a16="http://schemas.microsoft.com/office/drawing/2014/main" id="{A0E7DA17-98A9-42A5-6184-7995BC6F0326}"/>
              </a:ext>
            </a:extLst>
          </p:cNvPr>
          <p:cNvPicPr>
            <a:picLocks noChangeAspect="1"/>
          </p:cNvPicPr>
          <p:nvPr/>
        </p:nvPicPr>
        <p:blipFill>
          <a:blip r:embed="rId8">
            <a:extLst>
              <a:ext uri="{28A0092B-C50C-407E-A947-70E740481C1C}">
                <a14:useLocalDpi xmlns:a14="http://schemas.microsoft.com/office/drawing/2010/main" val="0"/>
              </a:ext>
            </a:extLst>
          </a:blip>
          <a:srcRect t="-3878" r="55734" b="63176"/>
          <a:stretch/>
        </p:blipFill>
        <p:spPr>
          <a:xfrm>
            <a:off x="8535239" y="3406647"/>
            <a:ext cx="2111726" cy="331235"/>
          </a:xfrm>
          <a:prstGeom prst="rect">
            <a:avLst/>
          </a:prstGeom>
        </p:spPr>
      </p:pic>
      <p:pic>
        <p:nvPicPr>
          <p:cNvPr id="41" name="图片 40">
            <a:extLst>
              <a:ext uri="{FF2B5EF4-FFF2-40B4-BE49-F238E27FC236}">
                <a16:creationId xmlns:a16="http://schemas.microsoft.com/office/drawing/2014/main" id="{6401F4AC-3808-ED50-7C29-D4F007FB035E}"/>
              </a:ext>
            </a:extLst>
          </p:cNvPr>
          <p:cNvPicPr>
            <a:picLocks noChangeAspect="1"/>
          </p:cNvPicPr>
          <p:nvPr/>
        </p:nvPicPr>
        <p:blipFill>
          <a:blip r:embed="rId9">
            <a:extLst>
              <a:ext uri="{28A0092B-C50C-407E-A947-70E740481C1C}">
                <a14:useLocalDpi xmlns:a14="http://schemas.microsoft.com/office/drawing/2010/main" val="0"/>
              </a:ext>
            </a:extLst>
          </a:blip>
          <a:srcRect l="1818"/>
          <a:stretch/>
        </p:blipFill>
        <p:spPr>
          <a:xfrm>
            <a:off x="5429250" y="5781865"/>
            <a:ext cx="3342684" cy="741222"/>
          </a:xfrm>
          <a:prstGeom prst="rect">
            <a:avLst/>
          </a:prstGeom>
        </p:spPr>
      </p:pic>
    </p:spTree>
    <p:extLst>
      <p:ext uri="{BB962C8B-B14F-4D97-AF65-F5344CB8AC3E}">
        <p14:creationId xmlns:p14="http://schemas.microsoft.com/office/powerpoint/2010/main" val="2097457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A8ACB5-93C5-813D-B263-400B18CDFEF1}"/>
              </a:ext>
            </a:extLst>
          </p:cNvPr>
          <p:cNvSpPr>
            <a:spLocks noGrp="1"/>
          </p:cNvSpPr>
          <p:nvPr>
            <p:ph type="title"/>
          </p:nvPr>
        </p:nvSpPr>
        <p:spPr/>
        <p:txBody>
          <a:bodyPr/>
          <a:lstStyle/>
          <a:p>
            <a:r>
              <a:rPr lang="zh-CN" altLang="en-US" dirty="0"/>
              <a:t>碎片纠缠熵</a:t>
            </a:r>
          </a:p>
        </p:txBody>
      </p:sp>
      <p:sp>
        <p:nvSpPr>
          <p:cNvPr id="3" name="灯片编号占位符 2">
            <a:extLst>
              <a:ext uri="{FF2B5EF4-FFF2-40B4-BE49-F238E27FC236}">
                <a16:creationId xmlns:a16="http://schemas.microsoft.com/office/drawing/2014/main" id="{4AC1A280-69EA-8428-0385-9EB4E3D7DD22}"/>
              </a:ext>
            </a:extLst>
          </p:cNvPr>
          <p:cNvSpPr>
            <a:spLocks noGrp="1"/>
          </p:cNvSpPr>
          <p:nvPr>
            <p:ph type="sldNum" sz="quarter" idx="4"/>
          </p:nvPr>
        </p:nvSpPr>
        <p:spPr/>
        <p:txBody>
          <a:bodyPr/>
          <a:lstStyle/>
          <a:p>
            <a:r>
              <a:rPr lang="en-US" altLang="zh-CN"/>
              <a:t>&lt; </a:t>
            </a:r>
            <a:fld id="{A548B57D-AE10-4CF7-A9DF-59FEFA91B28E}" type="slidenum">
              <a:rPr lang="zh-CN" altLang="en-US" smtClean="0"/>
              <a:t>23</a:t>
            </a:fld>
            <a:r>
              <a:rPr lang="zh-CN" altLang="en-US"/>
              <a:t> </a:t>
            </a:r>
            <a:r>
              <a:rPr lang="en-US" altLang="zh-CN"/>
              <a:t>&gt;</a:t>
            </a:r>
            <a:endParaRPr lang="zh-CN" altLang="en-US" dirty="0"/>
          </a:p>
        </p:txBody>
      </p:sp>
      <p:grpSp>
        <p:nvGrpSpPr>
          <p:cNvPr id="29" name="组合 28">
            <a:extLst>
              <a:ext uri="{FF2B5EF4-FFF2-40B4-BE49-F238E27FC236}">
                <a16:creationId xmlns:a16="http://schemas.microsoft.com/office/drawing/2014/main" id="{05AB2A21-AA4A-1FF9-CB74-C28CD405D357}"/>
              </a:ext>
            </a:extLst>
          </p:cNvPr>
          <p:cNvGrpSpPr/>
          <p:nvPr/>
        </p:nvGrpSpPr>
        <p:grpSpPr>
          <a:xfrm>
            <a:off x="636516" y="1268970"/>
            <a:ext cx="4613628" cy="3438659"/>
            <a:chOff x="636516" y="1268970"/>
            <a:chExt cx="5153016" cy="3652875"/>
          </a:xfrm>
        </p:grpSpPr>
        <p:pic>
          <p:nvPicPr>
            <p:cNvPr id="4" name="图片 3">
              <a:extLst>
                <a:ext uri="{FF2B5EF4-FFF2-40B4-BE49-F238E27FC236}">
                  <a16:creationId xmlns:a16="http://schemas.microsoft.com/office/drawing/2014/main" id="{3FB9A654-58CA-F876-B97D-AB49B8D3EDDA}"/>
                </a:ext>
              </a:extLst>
            </p:cNvPr>
            <p:cNvPicPr>
              <a:picLocks noChangeAspect="1"/>
            </p:cNvPicPr>
            <p:nvPr/>
          </p:nvPicPr>
          <p:blipFill>
            <a:blip r:embed="rId2"/>
            <a:stretch>
              <a:fillRect/>
            </a:stretch>
          </p:blipFill>
          <p:spPr>
            <a:xfrm>
              <a:off x="636516" y="1268970"/>
              <a:ext cx="4400496" cy="3652875"/>
            </a:xfrm>
            <a:prstGeom prst="rect">
              <a:avLst/>
            </a:prstGeom>
          </p:spPr>
        </p:pic>
        <p:pic>
          <p:nvPicPr>
            <p:cNvPr id="5" name="图片 4">
              <a:extLst>
                <a:ext uri="{FF2B5EF4-FFF2-40B4-BE49-F238E27FC236}">
                  <a16:creationId xmlns:a16="http://schemas.microsoft.com/office/drawing/2014/main" id="{157D56A3-22FD-E74E-ED94-C4A559CD35EA}"/>
                </a:ext>
              </a:extLst>
            </p:cNvPr>
            <p:cNvPicPr>
              <a:picLocks noChangeAspect="1"/>
            </p:cNvPicPr>
            <p:nvPr/>
          </p:nvPicPr>
          <p:blipFill>
            <a:blip r:embed="rId3"/>
            <a:srcRect l="8733" t="5863" r="73053" b="57223"/>
            <a:stretch/>
          </p:blipFill>
          <p:spPr>
            <a:xfrm>
              <a:off x="2856645" y="2162122"/>
              <a:ext cx="419871" cy="619177"/>
            </a:xfrm>
            <a:prstGeom prst="rect">
              <a:avLst/>
            </a:prstGeom>
          </p:spPr>
        </p:pic>
        <p:pic>
          <p:nvPicPr>
            <p:cNvPr id="7" name="图片 6">
              <a:extLst>
                <a:ext uri="{FF2B5EF4-FFF2-40B4-BE49-F238E27FC236}">
                  <a16:creationId xmlns:a16="http://schemas.microsoft.com/office/drawing/2014/main" id="{B45A7F16-5721-6504-59D9-9AD52FEB03FD}"/>
                </a:ext>
              </a:extLst>
            </p:cNvPr>
            <p:cNvPicPr>
              <a:picLocks noChangeAspect="1"/>
            </p:cNvPicPr>
            <p:nvPr/>
          </p:nvPicPr>
          <p:blipFill>
            <a:blip r:embed="rId3"/>
            <a:srcRect l="31904" t="6499" r="49536" b="57538"/>
            <a:stretch/>
          </p:blipFill>
          <p:spPr>
            <a:xfrm>
              <a:off x="3255375" y="2368001"/>
              <a:ext cx="439153" cy="619177"/>
            </a:xfrm>
            <a:prstGeom prst="rect">
              <a:avLst/>
            </a:prstGeom>
          </p:spPr>
        </p:pic>
        <p:pic>
          <p:nvPicPr>
            <p:cNvPr id="9" name="图片 8">
              <a:extLst>
                <a:ext uri="{FF2B5EF4-FFF2-40B4-BE49-F238E27FC236}">
                  <a16:creationId xmlns:a16="http://schemas.microsoft.com/office/drawing/2014/main" id="{DC626E6B-C33F-9E36-0B3C-1D06FF804944}"/>
                </a:ext>
              </a:extLst>
            </p:cNvPr>
            <p:cNvPicPr>
              <a:picLocks noChangeAspect="1"/>
            </p:cNvPicPr>
            <p:nvPr/>
          </p:nvPicPr>
          <p:blipFill>
            <a:blip r:embed="rId3"/>
            <a:srcRect l="9280" t="56632" r="73514" b="6686"/>
            <a:stretch/>
          </p:blipFill>
          <p:spPr>
            <a:xfrm>
              <a:off x="4505228" y="2929486"/>
              <a:ext cx="411424" cy="638247"/>
            </a:xfrm>
            <a:prstGeom prst="rect">
              <a:avLst/>
            </a:prstGeom>
          </p:spPr>
        </p:pic>
        <p:sp>
          <p:nvSpPr>
            <p:cNvPr id="20" name="箭头: 左 19">
              <a:extLst>
                <a:ext uri="{FF2B5EF4-FFF2-40B4-BE49-F238E27FC236}">
                  <a16:creationId xmlns:a16="http://schemas.microsoft.com/office/drawing/2014/main" id="{F4DB122F-3CF5-EEE5-D892-F56A782677DE}"/>
                </a:ext>
              </a:extLst>
            </p:cNvPr>
            <p:cNvSpPr/>
            <p:nvPr/>
          </p:nvSpPr>
          <p:spPr>
            <a:xfrm rot="15839373">
              <a:off x="2965345" y="2840870"/>
              <a:ext cx="246375" cy="85193"/>
            </a:xfrm>
            <a:prstGeom prst="leftArrow">
              <a:avLst>
                <a:gd name="adj1" fmla="val 50000"/>
                <a:gd name="adj2" fmla="val 12368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左 22">
              <a:extLst>
                <a:ext uri="{FF2B5EF4-FFF2-40B4-BE49-F238E27FC236}">
                  <a16:creationId xmlns:a16="http://schemas.microsoft.com/office/drawing/2014/main" id="{B3554D53-39F0-7F1F-349B-0FEED808285E}"/>
                </a:ext>
              </a:extLst>
            </p:cNvPr>
            <p:cNvSpPr/>
            <p:nvPr/>
          </p:nvSpPr>
          <p:spPr>
            <a:xfrm rot="16018303">
              <a:off x="3270661" y="3113803"/>
              <a:ext cx="327053" cy="77438"/>
            </a:xfrm>
            <a:prstGeom prst="leftArrow">
              <a:avLst>
                <a:gd name="adj1" fmla="val 50000"/>
                <a:gd name="adj2" fmla="val 1499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左 23">
              <a:extLst>
                <a:ext uri="{FF2B5EF4-FFF2-40B4-BE49-F238E27FC236}">
                  <a16:creationId xmlns:a16="http://schemas.microsoft.com/office/drawing/2014/main" id="{B33D8698-3210-4D8C-EC2D-FE16C0B866C2}"/>
                </a:ext>
              </a:extLst>
            </p:cNvPr>
            <p:cNvSpPr/>
            <p:nvPr/>
          </p:nvSpPr>
          <p:spPr>
            <a:xfrm rot="17814627">
              <a:off x="3581513" y="3352916"/>
              <a:ext cx="473267" cy="88786"/>
            </a:xfrm>
            <a:prstGeom prst="leftArrow">
              <a:avLst>
                <a:gd name="adj1" fmla="val 50000"/>
                <a:gd name="adj2" fmla="val 1347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左 24">
              <a:extLst>
                <a:ext uri="{FF2B5EF4-FFF2-40B4-BE49-F238E27FC236}">
                  <a16:creationId xmlns:a16="http://schemas.microsoft.com/office/drawing/2014/main" id="{E4425E42-E96F-A8E4-5757-2D66B450AA12}"/>
                </a:ext>
              </a:extLst>
            </p:cNvPr>
            <p:cNvSpPr/>
            <p:nvPr/>
          </p:nvSpPr>
          <p:spPr>
            <a:xfrm rot="18499123">
              <a:off x="3784481" y="3586146"/>
              <a:ext cx="644242" cy="90967"/>
            </a:xfrm>
            <a:prstGeom prst="leftArrow">
              <a:avLst>
                <a:gd name="adj1" fmla="val 50000"/>
                <a:gd name="adj2" fmla="val 1347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740EAB83-70F1-1FA5-35B4-DC8E9E631BEE}"/>
                </a:ext>
              </a:extLst>
            </p:cNvPr>
            <p:cNvPicPr>
              <a:picLocks noChangeAspect="1"/>
            </p:cNvPicPr>
            <p:nvPr/>
          </p:nvPicPr>
          <p:blipFill>
            <a:blip r:embed="rId3"/>
            <a:srcRect l="79400" t="6697" r="3077" b="56864"/>
            <a:stretch/>
          </p:blipFill>
          <p:spPr>
            <a:xfrm>
              <a:off x="4087547" y="2751683"/>
              <a:ext cx="421797" cy="638247"/>
            </a:xfrm>
            <a:prstGeom prst="rect">
              <a:avLst/>
            </a:prstGeom>
          </p:spPr>
        </p:pic>
        <p:pic>
          <p:nvPicPr>
            <p:cNvPr id="8" name="图片 7">
              <a:extLst>
                <a:ext uri="{FF2B5EF4-FFF2-40B4-BE49-F238E27FC236}">
                  <a16:creationId xmlns:a16="http://schemas.microsoft.com/office/drawing/2014/main" id="{4A2BC35E-B7BC-A643-B8D3-1706DC21A985}"/>
                </a:ext>
              </a:extLst>
            </p:cNvPr>
            <p:cNvPicPr>
              <a:picLocks noChangeAspect="1"/>
            </p:cNvPicPr>
            <p:nvPr/>
          </p:nvPicPr>
          <p:blipFill>
            <a:blip r:embed="rId3"/>
            <a:srcRect l="55337" t="6688" r="26680" b="57033"/>
            <a:stretch/>
          </p:blipFill>
          <p:spPr>
            <a:xfrm>
              <a:off x="3671461" y="2573880"/>
              <a:ext cx="421797" cy="619177"/>
            </a:xfrm>
            <a:prstGeom prst="rect">
              <a:avLst/>
            </a:prstGeom>
          </p:spPr>
        </p:pic>
        <p:sp>
          <p:nvSpPr>
            <p:cNvPr id="26" name="箭头: 左 25">
              <a:extLst>
                <a:ext uri="{FF2B5EF4-FFF2-40B4-BE49-F238E27FC236}">
                  <a16:creationId xmlns:a16="http://schemas.microsoft.com/office/drawing/2014/main" id="{83DFF63B-9E76-A917-46D8-DB364C0CE25A}"/>
                </a:ext>
              </a:extLst>
            </p:cNvPr>
            <p:cNvSpPr/>
            <p:nvPr/>
          </p:nvSpPr>
          <p:spPr>
            <a:xfrm rot="19019802">
              <a:off x="3995340" y="3826006"/>
              <a:ext cx="912995" cy="89286"/>
            </a:xfrm>
            <a:prstGeom prst="leftArrow">
              <a:avLst>
                <a:gd name="adj1" fmla="val 50000"/>
                <a:gd name="adj2" fmla="val 1602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左 26">
              <a:extLst>
                <a:ext uri="{FF2B5EF4-FFF2-40B4-BE49-F238E27FC236}">
                  <a16:creationId xmlns:a16="http://schemas.microsoft.com/office/drawing/2014/main" id="{39F4A92B-29D3-0C3B-B716-14BAF88C9C2F}"/>
                </a:ext>
              </a:extLst>
            </p:cNvPr>
            <p:cNvSpPr/>
            <p:nvPr/>
          </p:nvSpPr>
          <p:spPr>
            <a:xfrm rot="19513420">
              <a:off x="4193834" y="4070187"/>
              <a:ext cx="1034210" cy="85632"/>
            </a:xfrm>
            <a:prstGeom prst="leftArrow">
              <a:avLst>
                <a:gd name="adj1" fmla="val 50000"/>
                <a:gd name="adj2" fmla="val 1602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B2CEBB6-917A-C226-CE58-5E27822D703D}"/>
                </a:ext>
              </a:extLst>
            </p:cNvPr>
            <p:cNvPicPr>
              <a:picLocks noChangeAspect="1"/>
            </p:cNvPicPr>
            <p:nvPr/>
          </p:nvPicPr>
          <p:blipFill>
            <a:blip r:embed="rId3"/>
            <a:srcRect l="32373" t="56517" r="50000" b="6409"/>
            <a:stretch/>
          </p:blipFill>
          <p:spPr>
            <a:xfrm>
              <a:off x="4925430" y="3193057"/>
              <a:ext cx="417043" cy="638247"/>
            </a:xfrm>
            <a:prstGeom prst="rect">
              <a:avLst/>
            </a:prstGeom>
          </p:spPr>
        </p:pic>
        <p:sp>
          <p:nvSpPr>
            <p:cNvPr id="28" name="箭头: 左 27">
              <a:extLst>
                <a:ext uri="{FF2B5EF4-FFF2-40B4-BE49-F238E27FC236}">
                  <a16:creationId xmlns:a16="http://schemas.microsoft.com/office/drawing/2014/main" id="{FFE58519-7DC0-5D4E-CABF-0828E55B1565}"/>
                </a:ext>
              </a:extLst>
            </p:cNvPr>
            <p:cNvSpPr/>
            <p:nvPr/>
          </p:nvSpPr>
          <p:spPr>
            <a:xfrm rot="20209611">
              <a:off x="4405187" y="4160957"/>
              <a:ext cx="1221867" cy="86341"/>
            </a:xfrm>
            <a:prstGeom prst="leftArrow">
              <a:avLst>
                <a:gd name="adj1" fmla="val 50000"/>
                <a:gd name="adj2" fmla="val 1602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BF4767CF-4BC2-5F7C-9D23-394FDD7E3564}"/>
                </a:ext>
              </a:extLst>
            </p:cNvPr>
            <p:cNvPicPr>
              <a:picLocks noChangeAspect="1"/>
            </p:cNvPicPr>
            <p:nvPr/>
          </p:nvPicPr>
          <p:blipFill>
            <a:blip r:embed="rId3"/>
            <a:srcRect l="55314" t="56805" r="26242" b="6281"/>
            <a:stretch/>
          </p:blipFill>
          <p:spPr>
            <a:xfrm>
              <a:off x="5351251" y="3389930"/>
              <a:ext cx="438281" cy="638247"/>
            </a:xfrm>
            <a:prstGeom prst="rect">
              <a:avLst/>
            </a:prstGeom>
          </p:spPr>
        </p:pic>
      </p:grpSp>
      <p:sp>
        <p:nvSpPr>
          <p:cNvPr id="31" name="文本框 7">
            <a:extLst>
              <a:ext uri="{FF2B5EF4-FFF2-40B4-BE49-F238E27FC236}">
                <a16:creationId xmlns:a16="http://schemas.microsoft.com/office/drawing/2014/main" id="{BFDE704D-F795-B340-5AD6-5AD8E405873B}"/>
              </a:ext>
            </a:extLst>
          </p:cNvPr>
          <p:cNvSpPr txBox="1"/>
          <p:nvPr/>
        </p:nvSpPr>
        <p:spPr>
          <a:xfrm>
            <a:off x="5250144" y="4707629"/>
            <a:ext cx="494400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dirty="0">
                <a:latin typeface="黑体" panose="02010609060101010101" pitchFamily="49" charset="-122"/>
                <a:ea typeface="黑体" panose="02010609060101010101" pitchFamily="49" charset="-122"/>
              </a:rPr>
              <a:t>非绝热动力学；静态密度约束；静态形变约束</a:t>
            </a:r>
          </a:p>
        </p:txBody>
      </p:sp>
      <p:sp>
        <p:nvSpPr>
          <p:cNvPr id="32" name="文本框 9">
            <a:extLst>
              <a:ext uri="{FF2B5EF4-FFF2-40B4-BE49-F238E27FC236}">
                <a16:creationId xmlns:a16="http://schemas.microsoft.com/office/drawing/2014/main" id="{39D3EF33-3D8A-1D0A-E036-7E40A0E2DA26}"/>
              </a:ext>
            </a:extLst>
          </p:cNvPr>
          <p:cNvSpPr txBox="1"/>
          <p:nvPr/>
        </p:nvSpPr>
        <p:spPr>
          <a:xfrm>
            <a:off x="5785264" y="5177144"/>
            <a:ext cx="348956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dirty="0">
                <a:solidFill>
                  <a:srgbClr val="993300"/>
                </a:solidFill>
                <a:latin typeface="黑体" panose="02010609060101010101" pitchFamily="49" charset="-122"/>
                <a:ea typeface="黑体" panose="02010609060101010101" pitchFamily="49" charset="-122"/>
              </a:rPr>
              <a:t>分开很远，量子纠缠依然存在</a:t>
            </a:r>
          </a:p>
        </p:txBody>
      </p:sp>
      <p:grpSp>
        <p:nvGrpSpPr>
          <p:cNvPr id="35" name="组合 34">
            <a:extLst>
              <a:ext uri="{FF2B5EF4-FFF2-40B4-BE49-F238E27FC236}">
                <a16:creationId xmlns:a16="http://schemas.microsoft.com/office/drawing/2014/main" id="{EC689E5C-4A44-0087-475A-DC137A31E666}"/>
              </a:ext>
            </a:extLst>
          </p:cNvPr>
          <p:cNvGrpSpPr/>
          <p:nvPr/>
        </p:nvGrpSpPr>
        <p:grpSpPr>
          <a:xfrm>
            <a:off x="5306534" y="1120892"/>
            <a:ext cx="4399502" cy="3574430"/>
            <a:chOff x="5836511" y="1010695"/>
            <a:chExt cx="3983151" cy="3232702"/>
          </a:xfrm>
        </p:grpSpPr>
        <p:pic>
          <p:nvPicPr>
            <p:cNvPr id="30" name="图片 29">
              <a:extLst>
                <a:ext uri="{FF2B5EF4-FFF2-40B4-BE49-F238E27FC236}">
                  <a16:creationId xmlns:a16="http://schemas.microsoft.com/office/drawing/2014/main" id="{11939266-BB8E-E687-CC90-A28AFD9D0210}"/>
                </a:ext>
              </a:extLst>
            </p:cNvPr>
            <p:cNvPicPr>
              <a:picLocks noChangeAspect="1"/>
            </p:cNvPicPr>
            <p:nvPr/>
          </p:nvPicPr>
          <p:blipFill>
            <a:blip r:embed="rId4"/>
            <a:stretch>
              <a:fillRect/>
            </a:stretch>
          </p:blipFill>
          <p:spPr>
            <a:xfrm>
              <a:off x="5836511" y="1010695"/>
              <a:ext cx="3983151" cy="3232702"/>
            </a:xfrm>
            <a:prstGeom prst="rect">
              <a:avLst/>
            </a:prstGeom>
          </p:spPr>
        </p:pic>
        <p:sp>
          <p:nvSpPr>
            <p:cNvPr id="33" name="文本框 5">
              <a:extLst>
                <a:ext uri="{FF2B5EF4-FFF2-40B4-BE49-F238E27FC236}">
                  <a16:creationId xmlns:a16="http://schemas.microsoft.com/office/drawing/2014/main" id="{E39C2DF0-6ED9-6097-5477-A6C503104879}"/>
                </a:ext>
              </a:extLst>
            </p:cNvPr>
            <p:cNvSpPr txBox="1"/>
            <p:nvPr/>
          </p:nvSpPr>
          <p:spPr>
            <a:xfrm>
              <a:off x="6842812" y="1981687"/>
              <a:ext cx="870472"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600" dirty="0">
                  <a:solidFill>
                    <a:srgbClr val="993300"/>
                  </a:solidFill>
                  <a:latin typeface="黑体" panose="02010609060101010101" pitchFamily="49" charset="-122"/>
                  <a:ea typeface="黑体" panose="02010609060101010101" pitchFamily="49" charset="-122"/>
                </a:rPr>
                <a:t>非绝热</a:t>
              </a:r>
            </a:p>
          </p:txBody>
        </p:sp>
        <p:sp>
          <p:nvSpPr>
            <p:cNvPr id="34" name="文本框 11">
              <a:extLst>
                <a:ext uri="{FF2B5EF4-FFF2-40B4-BE49-F238E27FC236}">
                  <a16:creationId xmlns:a16="http://schemas.microsoft.com/office/drawing/2014/main" id="{D39ACDA4-356D-8CA2-354E-0076851F9091}"/>
                </a:ext>
              </a:extLst>
            </p:cNvPr>
            <p:cNvSpPr txBox="1"/>
            <p:nvPr/>
          </p:nvSpPr>
          <p:spPr>
            <a:xfrm>
              <a:off x="7180811" y="3070031"/>
              <a:ext cx="64727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600" dirty="0">
                  <a:solidFill>
                    <a:srgbClr val="993300"/>
                  </a:solidFill>
                  <a:latin typeface="黑体" panose="02010609060101010101" pitchFamily="49" charset="-122"/>
                  <a:ea typeface="黑体" panose="02010609060101010101" pitchFamily="49" charset="-122"/>
                </a:rPr>
                <a:t>绝热</a:t>
              </a:r>
            </a:p>
          </p:txBody>
        </p:sp>
      </p:grpSp>
    </p:spTree>
    <p:extLst>
      <p:ext uri="{BB962C8B-B14F-4D97-AF65-F5344CB8AC3E}">
        <p14:creationId xmlns:p14="http://schemas.microsoft.com/office/powerpoint/2010/main" val="4180077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69DC58-2CAD-F10D-BAA0-2029913FB7B4}"/>
              </a:ext>
            </a:extLst>
          </p:cNvPr>
          <p:cNvSpPr>
            <a:spLocks noGrp="1"/>
          </p:cNvSpPr>
          <p:nvPr>
            <p:ph type="title"/>
          </p:nvPr>
        </p:nvSpPr>
        <p:spPr/>
        <p:txBody>
          <a:bodyPr/>
          <a:lstStyle/>
          <a:p>
            <a:r>
              <a:rPr lang="zh-CN" altLang="en-US" dirty="0"/>
              <a:t>量子纠缠与锯齿结构</a:t>
            </a:r>
          </a:p>
        </p:txBody>
      </p:sp>
      <p:sp>
        <p:nvSpPr>
          <p:cNvPr id="3" name="灯片编号占位符 2">
            <a:extLst>
              <a:ext uri="{FF2B5EF4-FFF2-40B4-BE49-F238E27FC236}">
                <a16:creationId xmlns:a16="http://schemas.microsoft.com/office/drawing/2014/main" id="{B8ADB333-A2CB-A89C-CE84-CF21EEAD5F31}"/>
              </a:ext>
            </a:extLst>
          </p:cNvPr>
          <p:cNvSpPr>
            <a:spLocks noGrp="1"/>
          </p:cNvSpPr>
          <p:nvPr>
            <p:ph type="sldNum" sz="quarter" idx="4"/>
          </p:nvPr>
        </p:nvSpPr>
        <p:spPr/>
        <p:txBody>
          <a:bodyPr/>
          <a:lstStyle/>
          <a:p>
            <a:r>
              <a:rPr lang="en-US" altLang="zh-CN"/>
              <a:t>&lt; </a:t>
            </a:r>
            <a:fld id="{A548B57D-AE10-4CF7-A9DF-59FEFA91B28E}" type="slidenum">
              <a:rPr lang="zh-CN" altLang="en-US" smtClean="0"/>
              <a:t>24</a:t>
            </a:fld>
            <a:r>
              <a:rPr lang="zh-CN" altLang="en-US"/>
              <a:t> </a:t>
            </a:r>
            <a:r>
              <a:rPr lang="en-US" altLang="zh-CN"/>
              <a:t>&gt;</a:t>
            </a:r>
            <a:endParaRPr lang="zh-CN" altLang="en-US" dirty="0"/>
          </a:p>
        </p:txBody>
      </p:sp>
      <p:sp>
        <p:nvSpPr>
          <p:cNvPr id="4" name="内容占位符 2">
            <a:extLst>
              <a:ext uri="{FF2B5EF4-FFF2-40B4-BE49-F238E27FC236}">
                <a16:creationId xmlns:a16="http://schemas.microsoft.com/office/drawing/2014/main" id="{8A7F5345-10B7-ACC6-CE94-4FB198341F96}"/>
              </a:ext>
            </a:extLst>
          </p:cNvPr>
          <p:cNvSpPr>
            <a:spLocks noGrp="1"/>
          </p:cNvSpPr>
          <p:nvPr/>
        </p:nvSpPr>
        <p:spPr>
          <a:xfrm>
            <a:off x="629288" y="1120830"/>
            <a:ext cx="8229600" cy="4388834"/>
          </a:xfrm>
          <a:prstGeom prst="rect">
            <a:avLst/>
          </a:prstGeom>
        </p:spPr>
        <p:txBody>
          <a:bodyPr vert="horz" lIns="91440" tIns="45720" rIns="91440" bIns="45720" rtlCol="0">
            <a:normAutofit/>
          </a:bodyPr>
          <a:lstStyle>
            <a:lvl1pPr marL="193040" indent="-193040" algn="l" defTabSz="514350" rtl="0" eaLnBrk="1" latinLnBrk="0" hangingPunct="1">
              <a:spcBef>
                <a:spcPct val="20000"/>
              </a:spcBef>
              <a:buClr>
                <a:schemeClr val="accent2">
                  <a:lumMod val="75000"/>
                </a:schemeClr>
              </a:buClr>
              <a:buSzPct val="70000"/>
              <a:buFont typeface="Wingdings" panose="05000000000000000000" pitchFamily="2" charset="2"/>
              <a:buChar char="l"/>
              <a:defRPr sz="1350" kern="1200">
                <a:solidFill>
                  <a:schemeClr val="tx1"/>
                </a:solidFill>
                <a:latin typeface="+mn-lt"/>
                <a:ea typeface="+mn-ea"/>
                <a:cs typeface="+mn-cs"/>
              </a:defRPr>
            </a:lvl1pPr>
            <a:lvl2pPr marL="417830" indent="-160655" algn="l" defTabSz="514350" rtl="0" eaLnBrk="1" latinLnBrk="0" hangingPunct="1">
              <a:spcBef>
                <a:spcPct val="20000"/>
              </a:spcBef>
              <a:buFont typeface="Arial" panose="020B0604020202020204" pitchFamily="34" charset="0"/>
              <a:buChar char="–"/>
              <a:defRPr sz="1575" kern="1200">
                <a:solidFill>
                  <a:schemeClr val="tx1"/>
                </a:solidFill>
                <a:latin typeface="+mn-lt"/>
                <a:ea typeface="+mn-ea"/>
                <a:cs typeface="+mn-cs"/>
              </a:defRPr>
            </a:lvl2pPr>
            <a:lvl3pPr marL="643255" indent="-128905" algn="l" defTabSz="51435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3pPr>
            <a:lvl4pPr marL="900430"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605"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780"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955"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9130"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6305" indent="-128905"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a:lstStyle>
          <a:p>
            <a:r>
              <a:rPr lang="zh-CN" altLang="en-US" sz="1800" dirty="0">
                <a:latin typeface="+mn-ea"/>
              </a:rPr>
              <a:t>量子纠缠是激发能分布出现</a:t>
            </a:r>
            <a:r>
              <a:rPr lang="zh-CN" altLang="en-US" sz="1800" dirty="0">
                <a:latin typeface="+mn-ea"/>
                <a:cs typeface="Times New Roman" panose="02020603050405020304" pitchFamily="18" charset="0"/>
              </a:rPr>
              <a:t>正斜率锯齿</a:t>
            </a:r>
            <a:r>
              <a:rPr lang="zh-CN" altLang="en-US" sz="1800" dirty="0">
                <a:latin typeface="+mn-ea"/>
              </a:rPr>
              <a:t>的主因</a:t>
            </a:r>
            <a:r>
              <a:rPr lang="en-US" altLang="zh-CN" sz="1800" dirty="0">
                <a:latin typeface="+mn-ea"/>
              </a:rPr>
              <a:t> </a:t>
            </a:r>
            <a:endParaRPr lang="zh-CN" altLang="en-US" sz="1800" dirty="0">
              <a:latin typeface="+mn-ea"/>
            </a:endParaRPr>
          </a:p>
        </p:txBody>
      </p:sp>
      <p:pic>
        <p:nvPicPr>
          <p:cNvPr id="5" name="图片 4">
            <a:extLst>
              <a:ext uri="{FF2B5EF4-FFF2-40B4-BE49-F238E27FC236}">
                <a16:creationId xmlns:a16="http://schemas.microsoft.com/office/drawing/2014/main" id="{B6C2FC2F-F285-ECEF-29ED-1C4B5F46A92F}"/>
              </a:ext>
            </a:extLst>
          </p:cNvPr>
          <p:cNvPicPr>
            <a:picLocks noChangeAspect="1"/>
          </p:cNvPicPr>
          <p:nvPr/>
        </p:nvPicPr>
        <p:blipFill>
          <a:blip r:embed="rId2"/>
          <a:stretch>
            <a:fillRect/>
          </a:stretch>
        </p:blipFill>
        <p:spPr>
          <a:xfrm>
            <a:off x="922421" y="1656777"/>
            <a:ext cx="3891324" cy="3227450"/>
          </a:xfrm>
          <a:prstGeom prst="rect">
            <a:avLst/>
          </a:prstGeom>
        </p:spPr>
      </p:pic>
      <p:pic>
        <p:nvPicPr>
          <p:cNvPr id="6" name="图片 5">
            <a:extLst>
              <a:ext uri="{FF2B5EF4-FFF2-40B4-BE49-F238E27FC236}">
                <a16:creationId xmlns:a16="http://schemas.microsoft.com/office/drawing/2014/main" id="{22D8C65B-D694-2775-66D5-A1EF7B58B499}"/>
              </a:ext>
            </a:extLst>
          </p:cNvPr>
          <p:cNvPicPr>
            <a:picLocks noChangeAspect="1"/>
          </p:cNvPicPr>
          <p:nvPr/>
        </p:nvPicPr>
        <p:blipFill>
          <a:blip r:embed="rId3"/>
          <a:stretch>
            <a:fillRect/>
          </a:stretch>
        </p:blipFill>
        <p:spPr>
          <a:xfrm>
            <a:off x="5608441" y="1656777"/>
            <a:ext cx="3891323" cy="3201336"/>
          </a:xfrm>
          <a:prstGeom prst="rect">
            <a:avLst/>
          </a:prstGeom>
        </p:spPr>
      </p:pic>
      <p:sp>
        <p:nvSpPr>
          <p:cNvPr id="7" name="文本框 8">
            <a:extLst>
              <a:ext uri="{FF2B5EF4-FFF2-40B4-BE49-F238E27FC236}">
                <a16:creationId xmlns:a16="http://schemas.microsoft.com/office/drawing/2014/main" id="{447FD5B4-32B3-658C-9509-A6387E3F436A}"/>
              </a:ext>
            </a:extLst>
          </p:cNvPr>
          <p:cNvSpPr txBox="1"/>
          <p:nvPr/>
        </p:nvSpPr>
        <p:spPr>
          <a:xfrm>
            <a:off x="5676024" y="4983733"/>
            <a:ext cx="3756156" cy="58477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600" dirty="0">
                <a:latin typeface="黑体" panose="02010609060101010101" pitchFamily="49" charset="-122"/>
                <a:ea typeface="黑体" panose="02010609060101010101" pitchFamily="49" charset="-122"/>
              </a:rPr>
              <a:t>碎片中子剩余的锯齿结构与纠缠无关</a:t>
            </a:r>
            <a:endParaRPr lang="en-US" altLang="zh-CN" sz="1600" dirty="0">
              <a:latin typeface="黑体" panose="02010609060101010101" pitchFamily="49" charset="-122"/>
              <a:ea typeface="黑体" panose="02010609060101010101" pitchFamily="49" charset="-122"/>
            </a:endParaRPr>
          </a:p>
          <a:p>
            <a:pPr marL="285750" indent="-285750">
              <a:buFont typeface="Arial" panose="020B0604020202020204" pitchFamily="34" charset="0"/>
              <a:buChar char="•"/>
            </a:pPr>
            <a:r>
              <a:rPr lang="zh-CN" altLang="en-US" sz="1600" dirty="0">
                <a:latin typeface="黑体" panose="02010609060101010101" pitchFamily="49" charset="-122"/>
                <a:ea typeface="黑体" panose="02010609060101010101" pitchFamily="49" charset="-122"/>
              </a:rPr>
              <a:t>粒子数分配比能量分配早</a:t>
            </a:r>
          </a:p>
        </p:txBody>
      </p:sp>
    </p:spTree>
    <p:extLst>
      <p:ext uri="{BB962C8B-B14F-4D97-AF65-F5344CB8AC3E}">
        <p14:creationId xmlns:p14="http://schemas.microsoft.com/office/powerpoint/2010/main" val="2071219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0570E7-B71C-71DF-316E-127C82DAEAA9}"/>
              </a:ext>
            </a:extLst>
          </p:cNvPr>
          <p:cNvSpPr>
            <a:spLocks noGrp="1"/>
          </p:cNvSpPr>
          <p:nvPr>
            <p:ph type="title"/>
          </p:nvPr>
        </p:nvSpPr>
        <p:spPr/>
        <p:txBody>
          <a:bodyPr/>
          <a:lstStyle/>
          <a:p>
            <a:r>
              <a:rPr lang="zh-CN" altLang="en-US" dirty="0"/>
              <a:t>量子纠缠与锯齿结构</a:t>
            </a:r>
          </a:p>
        </p:txBody>
      </p:sp>
      <p:sp>
        <p:nvSpPr>
          <p:cNvPr id="3" name="灯片编号占位符 2">
            <a:extLst>
              <a:ext uri="{FF2B5EF4-FFF2-40B4-BE49-F238E27FC236}">
                <a16:creationId xmlns:a16="http://schemas.microsoft.com/office/drawing/2014/main" id="{4FC731BC-07B1-4DB2-075E-7BD71AA714B2}"/>
              </a:ext>
            </a:extLst>
          </p:cNvPr>
          <p:cNvSpPr>
            <a:spLocks noGrp="1"/>
          </p:cNvSpPr>
          <p:nvPr>
            <p:ph type="sldNum" sz="quarter" idx="4"/>
          </p:nvPr>
        </p:nvSpPr>
        <p:spPr/>
        <p:txBody>
          <a:bodyPr/>
          <a:lstStyle/>
          <a:p>
            <a:r>
              <a:rPr lang="en-US" altLang="zh-CN"/>
              <a:t>&lt; </a:t>
            </a:r>
            <a:fld id="{A548B57D-AE10-4CF7-A9DF-59FEFA91B28E}" type="slidenum">
              <a:rPr lang="zh-CN" altLang="en-US" smtClean="0"/>
              <a:t>25</a:t>
            </a:fld>
            <a:r>
              <a:rPr lang="zh-CN" altLang="en-US"/>
              <a:t> </a:t>
            </a:r>
            <a:r>
              <a:rPr lang="en-US" altLang="zh-CN"/>
              <a:t>&gt;</a:t>
            </a:r>
            <a:endParaRPr lang="zh-CN" altLang="en-US" dirty="0"/>
          </a:p>
        </p:txBody>
      </p:sp>
      <p:pic>
        <p:nvPicPr>
          <p:cNvPr id="4" name="图片 3">
            <a:extLst>
              <a:ext uri="{FF2B5EF4-FFF2-40B4-BE49-F238E27FC236}">
                <a16:creationId xmlns:a16="http://schemas.microsoft.com/office/drawing/2014/main" id="{49D4533B-8ACE-5BEE-CA14-6D4B3CB220CF}"/>
              </a:ext>
            </a:extLst>
          </p:cNvPr>
          <p:cNvPicPr>
            <a:picLocks noChangeAspect="1"/>
          </p:cNvPicPr>
          <p:nvPr/>
        </p:nvPicPr>
        <p:blipFill>
          <a:blip r:embed="rId2"/>
          <a:stretch>
            <a:fillRect/>
          </a:stretch>
        </p:blipFill>
        <p:spPr>
          <a:xfrm>
            <a:off x="395090" y="1042281"/>
            <a:ext cx="3672204" cy="2998192"/>
          </a:xfrm>
          <a:prstGeom prst="rect">
            <a:avLst/>
          </a:prstGeom>
        </p:spPr>
      </p:pic>
      <p:sp>
        <p:nvSpPr>
          <p:cNvPr id="5" name="文本框 9">
            <a:extLst>
              <a:ext uri="{FF2B5EF4-FFF2-40B4-BE49-F238E27FC236}">
                <a16:creationId xmlns:a16="http://schemas.microsoft.com/office/drawing/2014/main" id="{99CDA67E-958A-236F-851F-A55FF1FA889E}"/>
              </a:ext>
            </a:extLst>
          </p:cNvPr>
          <p:cNvSpPr txBox="1"/>
          <p:nvPr/>
        </p:nvSpPr>
        <p:spPr>
          <a:xfrm>
            <a:off x="345990" y="4221667"/>
            <a:ext cx="3935693" cy="120032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zh-CN" altLang="en-US" dirty="0">
                <a:latin typeface="+mn-ea"/>
              </a:rPr>
              <a:t>纠缠越大，激发能坡度越大</a:t>
            </a:r>
            <a:endParaRPr lang="en-US" altLang="zh-CN" dirty="0">
              <a:latin typeface="+mn-ea"/>
            </a:endParaRPr>
          </a:p>
          <a:p>
            <a:pPr marL="285750" indent="-285750">
              <a:lnSpc>
                <a:spcPct val="150000"/>
              </a:lnSpc>
              <a:buFont typeface="Arial" panose="020B0604020202020204" pitchFamily="34" charset="0"/>
              <a:buChar char="•"/>
            </a:pPr>
            <a:r>
              <a:rPr lang="zh-CN" altLang="en-US" dirty="0">
                <a:latin typeface="黑体" panose="02010609060101010101" pitchFamily="49" charset="-122"/>
                <a:ea typeface="黑体" panose="02010609060101010101" pitchFamily="49" charset="-122"/>
              </a:rPr>
              <a:t>纠缠使能量随碎片粒子数改变减小</a:t>
            </a:r>
          </a:p>
          <a:p>
            <a:pPr marL="285750" indent="-285750">
              <a:buFont typeface="Arial" panose="020B0604020202020204" pitchFamily="34" charset="0"/>
              <a:buChar char="•"/>
            </a:pPr>
            <a:endParaRPr lang="zh-CN" altLang="en-US" dirty="0">
              <a:latin typeface="+mn-ea"/>
            </a:endParaRPr>
          </a:p>
        </p:txBody>
      </p:sp>
      <p:pic>
        <p:nvPicPr>
          <p:cNvPr id="7" name="图片 6">
            <a:extLst>
              <a:ext uri="{FF2B5EF4-FFF2-40B4-BE49-F238E27FC236}">
                <a16:creationId xmlns:a16="http://schemas.microsoft.com/office/drawing/2014/main" id="{92EE7995-D34E-D8D4-4C69-336885913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9977" y="1042281"/>
            <a:ext cx="4737168" cy="2398499"/>
          </a:xfrm>
          <a:prstGeom prst="rect">
            <a:avLst/>
          </a:prstGeom>
        </p:spPr>
      </p:pic>
      <p:grpSp>
        <p:nvGrpSpPr>
          <p:cNvPr id="8" name="组合 7">
            <a:extLst>
              <a:ext uri="{FF2B5EF4-FFF2-40B4-BE49-F238E27FC236}">
                <a16:creationId xmlns:a16="http://schemas.microsoft.com/office/drawing/2014/main" id="{7E8E95BA-24FD-CA85-6637-0B90B55ECB76}"/>
              </a:ext>
            </a:extLst>
          </p:cNvPr>
          <p:cNvGrpSpPr/>
          <p:nvPr/>
        </p:nvGrpSpPr>
        <p:grpSpPr>
          <a:xfrm>
            <a:off x="6987064" y="3552290"/>
            <a:ext cx="2970708" cy="2116161"/>
            <a:chOff x="5359520" y="1473360"/>
            <a:chExt cx="4414225" cy="3409273"/>
          </a:xfrm>
        </p:grpSpPr>
        <p:pic>
          <p:nvPicPr>
            <p:cNvPr id="9" name="图片 8">
              <a:extLst>
                <a:ext uri="{FF2B5EF4-FFF2-40B4-BE49-F238E27FC236}">
                  <a16:creationId xmlns:a16="http://schemas.microsoft.com/office/drawing/2014/main" id="{06442840-0DC3-2E45-0BC5-EE9458E749EE}"/>
                </a:ext>
              </a:extLst>
            </p:cNvPr>
            <p:cNvPicPr>
              <a:picLocks noChangeAspect="1"/>
            </p:cNvPicPr>
            <p:nvPr/>
          </p:nvPicPr>
          <p:blipFill>
            <a:blip r:embed="rId4"/>
            <a:stretch>
              <a:fillRect/>
            </a:stretch>
          </p:blipFill>
          <p:spPr>
            <a:xfrm>
              <a:off x="5359520" y="1473360"/>
              <a:ext cx="4414225" cy="3409273"/>
            </a:xfrm>
            <a:prstGeom prst="rect">
              <a:avLst/>
            </a:prstGeom>
          </p:spPr>
        </p:pic>
        <p:sp>
          <p:nvSpPr>
            <p:cNvPr id="10" name="矩形 9">
              <a:extLst>
                <a:ext uri="{FF2B5EF4-FFF2-40B4-BE49-F238E27FC236}">
                  <a16:creationId xmlns:a16="http://schemas.microsoft.com/office/drawing/2014/main" id="{BF23C3AE-144A-65B4-6002-438A616066A1}"/>
                </a:ext>
              </a:extLst>
            </p:cNvPr>
            <p:cNvSpPr/>
            <p:nvPr/>
          </p:nvSpPr>
          <p:spPr>
            <a:xfrm>
              <a:off x="5569527" y="1505041"/>
              <a:ext cx="262507" cy="175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id="{2CCB7F69-F1D0-2C6F-AFD4-60D2A9DB2C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1727" y="3572577"/>
            <a:ext cx="2679656" cy="2095874"/>
          </a:xfrm>
          <a:prstGeom prst="rect">
            <a:avLst/>
          </a:prstGeom>
        </p:spPr>
      </p:pic>
    </p:spTree>
    <p:extLst>
      <p:ext uri="{BB962C8B-B14F-4D97-AF65-F5344CB8AC3E}">
        <p14:creationId xmlns:p14="http://schemas.microsoft.com/office/powerpoint/2010/main" val="3515058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r>
              <a:rPr lang="en-US" altLang="zh-CN"/>
              <a:t>&lt; </a:t>
            </a:r>
            <a:fld id="{A548B57D-AE10-4CF7-A9DF-59FEFA91B28E}" type="slidenum">
              <a:rPr lang="zh-CN" altLang="en-US" smtClean="0"/>
              <a:t>26</a:t>
            </a:fld>
            <a:r>
              <a:rPr lang="zh-CN" altLang="en-US"/>
              <a:t> </a:t>
            </a:r>
            <a:r>
              <a:rPr lang="en-US" altLang="zh-CN"/>
              <a:t>&gt;</a:t>
            </a:r>
            <a:endParaRPr lang="zh-CN" altLang="en-US" dirty="0"/>
          </a:p>
        </p:txBody>
      </p:sp>
      <p:sp>
        <p:nvSpPr>
          <p:cNvPr id="3" name="标题 2"/>
          <p:cNvSpPr>
            <a:spLocks noGrp="1"/>
          </p:cNvSpPr>
          <p:nvPr>
            <p:ph type="title"/>
          </p:nvPr>
        </p:nvSpPr>
        <p:spPr/>
        <p:txBody>
          <a:bodyPr/>
          <a:lstStyle/>
          <a:p>
            <a:r>
              <a:rPr lang="zh-CN" altLang="en-US" dirty="0"/>
              <a:t>总结与展望</a:t>
            </a:r>
          </a:p>
        </p:txBody>
      </p:sp>
      <p:sp>
        <p:nvSpPr>
          <p:cNvPr id="5" name="文本框 4"/>
          <p:cNvSpPr txBox="1"/>
          <p:nvPr/>
        </p:nvSpPr>
        <p:spPr>
          <a:xfrm>
            <a:off x="555605" y="2936351"/>
            <a:ext cx="9881420" cy="1935786"/>
          </a:xfrm>
          <a:prstGeom prst="rect">
            <a:avLst/>
          </a:prstGeom>
          <a:noFill/>
        </p:spPr>
        <p:txBody>
          <a:bodyPr wrap="square">
            <a:spAutoFit/>
          </a:bodyPr>
          <a:lstStyle/>
          <a:p>
            <a:r>
              <a:rPr lang="zh-CN" altLang="en-US" sz="2400" dirty="0">
                <a:solidFill>
                  <a:schemeClr val="accent1"/>
                </a:solidFill>
              </a:rPr>
              <a:t>展望</a:t>
            </a:r>
            <a:endParaRPr lang="en-US" altLang="zh-CN" dirty="0">
              <a:solidFill>
                <a:schemeClr val="accent1"/>
              </a:solidFill>
            </a:endParaRPr>
          </a:p>
          <a:p>
            <a:endParaRPr lang="en-US" altLang="zh-CN" dirty="0"/>
          </a:p>
          <a:p>
            <a:pPr marL="342900" indent="-342900">
              <a:lnSpc>
                <a:spcPct val="150000"/>
              </a:lnSpc>
              <a:buFont typeface="+mj-lt"/>
              <a:buAutoNum type="arabicPeriod"/>
            </a:pPr>
            <a:r>
              <a:rPr lang="zh-CN" altLang="en-US" dirty="0"/>
              <a:t>碎片激发能的能量相关性研究</a:t>
            </a:r>
            <a:r>
              <a:rPr lang="en-US" altLang="zh-CN" dirty="0"/>
              <a:t>-</a:t>
            </a:r>
            <a:r>
              <a:rPr lang="zh-CN" altLang="en-US" dirty="0"/>
              <a:t>有限温度部分空间粒子数投影</a:t>
            </a:r>
            <a:endParaRPr lang="en-US" altLang="zh-CN" dirty="0"/>
          </a:p>
          <a:p>
            <a:pPr marL="342900" indent="-342900">
              <a:lnSpc>
                <a:spcPct val="150000"/>
              </a:lnSpc>
              <a:buFont typeface="+mj-lt"/>
              <a:buAutoNum type="arabicPeriod"/>
            </a:pPr>
            <a:r>
              <a:rPr lang="zh-CN" altLang="en-US" dirty="0"/>
              <a:t>有限温度碎片纠缠熵计算</a:t>
            </a:r>
            <a:endParaRPr lang="en-US" altLang="zh-CN" dirty="0"/>
          </a:p>
          <a:p>
            <a:pPr marL="342900" indent="-342900">
              <a:lnSpc>
                <a:spcPct val="150000"/>
              </a:lnSpc>
              <a:buFont typeface="+mj-lt"/>
              <a:buAutoNum type="arabicPeriod"/>
            </a:pPr>
            <a:r>
              <a:rPr lang="zh-CN" altLang="en-US" dirty="0"/>
              <a:t>碎片角动量锯齿结构</a:t>
            </a:r>
            <a:r>
              <a:rPr lang="en-US" altLang="zh-CN" dirty="0"/>
              <a:t>-</a:t>
            </a:r>
            <a:r>
              <a:rPr lang="zh-CN" altLang="en-US" dirty="0"/>
              <a:t>同时投影碎片粒子数与角动量</a:t>
            </a:r>
            <a:endParaRPr lang="en-US" altLang="zh-CN" dirty="0"/>
          </a:p>
        </p:txBody>
      </p:sp>
      <p:sp>
        <p:nvSpPr>
          <p:cNvPr id="4" name="文本框 3"/>
          <p:cNvSpPr txBox="1"/>
          <p:nvPr/>
        </p:nvSpPr>
        <p:spPr>
          <a:xfrm>
            <a:off x="620209" y="1104926"/>
            <a:ext cx="9881420" cy="2072362"/>
          </a:xfrm>
          <a:prstGeom prst="rect">
            <a:avLst/>
          </a:prstGeom>
          <a:noFill/>
        </p:spPr>
        <p:txBody>
          <a:bodyPr wrap="square">
            <a:spAutoFit/>
          </a:bodyPr>
          <a:lstStyle/>
          <a:p>
            <a:r>
              <a:rPr lang="zh-CN" altLang="en-US" sz="2400" dirty="0">
                <a:solidFill>
                  <a:schemeClr val="accent1"/>
                </a:solidFill>
              </a:rPr>
              <a:t>总结</a:t>
            </a:r>
            <a:endParaRPr lang="en-US" altLang="zh-CN" dirty="0"/>
          </a:p>
          <a:p>
            <a:pPr marL="342900" indent="-342900">
              <a:lnSpc>
                <a:spcPct val="150000"/>
              </a:lnSpc>
              <a:buFont typeface="+mj-lt"/>
              <a:buAutoNum type="arabicPeriod"/>
            </a:pPr>
            <a:r>
              <a:rPr lang="en-US" altLang="zh-CN" dirty="0"/>
              <a:t>TD-DFT</a:t>
            </a:r>
            <a:r>
              <a:rPr lang="zh-CN" altLang="en-US" dirty="0"/>
              <a:t>为研究核裂变碎片间的量子纠缠提供了很好的理论框架。</a:t>
            </a:r>
            <a:endParaRPr lang="en-US" altLang="zh-CN" dirty="0"/>
          </a:p>
          <a:p>
            <a:pPr marL="342900" indent="-342900">
              <a:lnSpc>
                <a:spcPct val="150000"/>
              </a:lnSpc>
              <a:buFont typeface="+mj-lt"/>
              <a:buAutoNum type="arabicPeriod"/>
            </a:pPr>
            <a:r>
              <a:rPr lang="zh-CN" altLang="en-US" dirty="0"/>
              <a:t>碎片间量子纠缠与碎片激发能（中子多重性）锯齿结构紧密相关。</a:t>
            </a:r>
            <a:endParaRPr lang="en-US" altLang="zh-CN" dirty="0"/>
          </a:p>
          <a:p>
            <a:pPr marL="342900" indent="-342900">
              <a:lnSpc>
                <a:spcPct val="150000"/>
              </a:lnSpc>
              <a:buFont typeface="+mj-lt"/>
              <a:buAutoNum type="arabicPeriod"/>
            </a:pPr>
            <a:r>
              <a:rPr lang="zh-CN" altLang="en-US" dirty="0"/>
              <a:t>锯齿结构来自于动力学涨落与量子纠缠的共同作用</a:t>
            </a:r>
            <a:endParaRPr lang="en-US" altLang="zh-CN" dirty="0"/>
          </a:p>
          <a:p>
            <a:pPr marL="342900" indent="-342900">
              <a:lnSpc>
                <a:spcPct val="150000"/>
              </a:lnSpc>
              <a:buFont typeface="+mj-lt"/>
              <a:buAutoNum type="arabicPeriod"/>
            </a:pP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dirty="0"/>
              <a:t>01</a:t>
            </a:r>
            <a:endParaRPr lang="zh-CN" altLang="en-US" dirty="0"/>
          </a:p>
        </p:txBody>
      </p:sp>
      <p:sp>
        <p:nvSpPr>
          <p:cNvPr id="3" name="文本占位符 2"/>
          <p:cNvSpPr>
            <a:spLocks noGrp="1"/>
          </p:cNvSpPr>
          <p:nvPr>
            <p:ph type="body" sz="quarter" idx="11"/>
          </p:nvPr>
        </p:nvSpPr>
        <p:spPr/>
        <p:txBody>
          <a:bodyPr/>
          <a:lstStyle/>
          <a:p>
            <a:r>
              <a:rPr lang="zh-CN" altLang="en-US" sz="4800" dirty="0"/>
              <a:t>裂变微观动力学</a:t>
            </a:r>
            <a:endParaRPr sz="4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CFA05D-46E5-6F5E-CB26-27C5E586BD0E}"/>
              </a:ext>
            </a:extLst>
          </p:cNvPr>
          <p:cNvSpPr>
            <a:spLocks noGrp="1"/>
          </p:cNvSpPr>
          <p:nvPr>
            <p:ph type="title"/>
          </p:nvPr>
        </p:nvSpPr>
        <p:spPr/>
        <p:txBody>
          <a:bodyPr/>
          <a:lstStyle/>
          <a:p>
            <a:r>
              <a:rPr lang="zh-CN" altLang="en-US" dirty="0"/>
              <a:t>核裂变过程</a:t>
            </a:r>
          </a:p>
        </p:txBody>
      </p:sp>
      <p:sp>
        <p:nvSpPr>
          <p:cNvPr id="3" name="灯片编号占位符 2">
            <a:extLst>
              <a:ext uri="{FF2B5EF4-FFF2-40B4-BE49-F238E27FC236}">
                <a16:creationId xmlns:a16="http://schemas.microsoft.com/office/drawing/2014/main" id="{C52516A9-0DBB-3273-8337-F96F938B02F6}"/>
              </a:ext>
            </a:extLst>
          </p:cNvPr>
          <p:cNvSpPr>
            <a:spLocks noGrp="1"/>
          </p:cNvSpPr>
          <p:nvPr>
            <p:ph type="sldNum" sz="quarter" idx="4"/>
          </p:nvPr>
        </p:nvSpPr>
        <p:spPr/>
        <p:txBody>
          <a:bodyPr/>
          <a:lstStyle/>
          <a:p>
            <a:r>
              <a:rPr lang="en-US" altLang="zh-CN"/>
              <a:t>&lt; </a:t>
            </a:r>
            <a:fld id="{A548B57D-AE10-4CF7-A9DF-59FEFA91B28E}" type="slidenum">
              <a:rPr lang="zh-CN" altLang="en-US" smtClean="0"/>
              <a:t>4</a:t>
            </a:fld>
            <a:r>
              <a:rPr lang="zh-CN" altLang="en-US"/>
              <a:t> </a:t>
            </a:r>
            <a:r>
              <a:rPr lang="en-US" altLang="zh-CN"/>
              <a:t>&gt;</a:t>
            </a:r>
            <a:endParaRPr lang="zh-CN" altLang="en-US" dirty="0"/>
          </a:p>
        </p:txBody>
      </p:sp>
      <p:sp>
        <p:nvSpPr>
          <p:cNvPr id="5" name="文本框 9">
            <a:extLst>
              <a:ext uri="{FF2B5EF4-FFF2-40B4-BE49-F238E27FC236}">
                <a16:creationId xmlns:a16="http://schemas.microsoft.com/office/drawing/2014/main" id="{70317496-A45F-B789-A670-1E94B168C7C6}"/>
              </a:ext>
            </a:extLst>
          </p:cNvPr>
          <p:cNvSpPr txBox="1"/>
          <p:nvPr/>
        </p:nvSpPr>
        <p:spPr>
          <a:xfrm>
            <a:off x="2576512" y="6032706"/>
            <a:ext cx="5365829" cy="52322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400" dirty="0"/>
              <a:t>核裂变</a:t>
            </a:r>
            <a:r>
              <a:rPr lang="en-US" altLang="zh-CN" sz="1400" dirty="0"/>
              <a:t>——</a:t>
            </a:r>
            <a:r>
              <a:rPr lang="zh-CN" altLang="en-US" sz="1400" dirty="0"/>
              <a:t>未尽的探索，裴俊琛</a:t>
            </a:r>
            <a:r>
              <a:rPr lang="en-US" altLang="zh-CN" sz="1400" dirty="0"/>
              <a:t>, </a:t>
            </a:r>
            <a:r>
              <a:rPr lang="zh-CN" altLang="en-US" sz="1400" dirty="0"/>
              <a:t>强雨</a:t>
            </a:r>
            <a:r>
              <a:rPr lang="en-US" altLang="zh-CN" sz="1400" dirty="0"/>
              <a:t>, </a:t>
            </a:r>
            <a:r>
              <a:rPr lang="zh-CN" altLang="en-US" sz="1400" dirty="0"/>
              <a:t>乔春源</a:t>
            </a:r>
          </a:p>
          <a:p>
            <a:r>
              <a:rPr lang="zh-CN" altLang="en-US" sz="1400" dirty="0"/>
              <a:t>物理， </a:t>
            </a:r>
            <a:r>
              <a:rPr lang="en-US" altLang="zh-CN" sz="1400" dirty="0"/>
              <a:t>2022, 51(11): 770-777.</a:t>
            </a:r>
            <a:endParaRPr lang="zh-CN" altLang="en-US" sz="1400" dirty="0"/>
          </a:p>
        </p:txBody>
      </p:sp>
      <p:grpSp>
        <p:nvGrpSpPr>
          <p:cNvPr id="17" name="组合 16">
            <a:extLst>
              <a:ext uri="{FF2B5EF4-FFF2-40B4-BE49-F238E27FC236}">
                <a16:creationId xmlns:a16="http://schemas.microsoft.com/office/drawing/2014/main" id="{C8B3E3FD-F662-DBB1-D168-522619E826A9}"/>
              </a:ext>
            </a:extLst>
          </p:cNvPr>
          <p:cNvGrpSpPr/>
          <p:nvPr/>
        </p:nvGrpSpPr>
        <p:grpSpPr>
          <a:xfrm>
            <a:off x="1088371" y="986594"/>
            <a:ext cx="9600898" cy="5340657"/>
            <a:chOff x="359338" y="520429"/>
            <a:chExt cx="9600898" cy="5340657"/>
          </a:xfrm>
        </p:grpSpPr>
        <p:pic>
          <p:nvPicPr>
            <p:cNvPr id="4" name="图片 3">
              <a:extLst>
                <a:ext uri="{FF2B5EF4-FFF2-40B4-BE49-F238E27FC236}">
                  <a16:creationId xmlns:a16="http://schemas.microsoft.com/office/drawing/2014/main" id="{D8B5360A-84A2-32F3-5C44-1A5C3209CDBD}"/>
                </a:ext>
              </a:extLst>
            </p:cNvPr>
            <p:cNvPicPr>
              <a:picLocks noChangeAspect="1"/>
            </p:cNvPicPr>
            <p:nvPr/>
          </p:nvPicPr>
          <p:blipFill>
            <a:blip r:embed="rId2"/>
            <a:stretch>
              <a:fillRect/>
            </a:stretch>
          </p:blipFill>
          <p:spPr>
            <a:xfrm>
              <a:off x="1195370" y="1171388"/>
              <a:ext cx="6395711" cy="4117787"/>
            </a:xfrm>
            <a:prstGeom prst="rect">
              <a:avLst/>
            </a:prstGeom>
          </p:spPr>
        </p:pic>
        <p:cxnSp>
          <p:nvCxnSpPr>
            <p:cNvPr id="7" name="直接箭头连接符 6">
              <a:extLst>
                <a:ext uri="{FF2B5EF4-FFF2-40B4-BE49-F238E27FC236}">
                  <a16:creationId xmlns:a16="http://schemas.microsoft.com/office/drawing/2014/main" id="{C4B5BEAA-0359-FE2C-72A2-89DD42267D02}"/>
                </a:ext>
              </a:extLst>
            </p:cNvPr>
            <p:cNvCxnSpPr/>
            <p:nvPr/>
          </p:nvCxnSpPr>
          <p:spPr>
            <a:xfrm>
              <a:off x="1088371" y="5414682"/>
              <a:ext cx="702832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0141D23F-EE31-1394-D7EC-526D1FB994D5}"/>
                </a:ext>
              </a:extLst>
            </p:cNvPr>
            <p:cNvCxnSpPr>
              <a:cxnSpLocks/>
            </p:cNvCxnSpPr>
            <p:nvPr/>
          </p:nvCxnSpPr>
          <p:spPr>
            <a:xfrm flipV="1">
              <a:off x="1088372" y="929579"/>
              <a:ext cx="0" cy="45090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文本框 4">
              <a:extLst>
                <a:ext uri="{FF2B5EF4-FFF2-40B4-BE49-F238E27FC236}">
                  <a16:creationId xmlns:a16="http://schemas.microsoft.com/office/drawing/2014/main" id="{98E82CD2-72E6-0FC2-64D5-B57708F51D1A}"/>
                </a:ext>
              </a:extLst>
            </p:cNvPr>
            <p:cNvSpPr txBox="1"/>
            <p:nvPr/>
          </p:nvSpPr>
          <p:spPr>
            <a:xfrm>
              <a:off x="7698078" y="1258651"/>
              <a:ext cx="2262158"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dirty="0">
                  <a:latin typeface="黑体" panose="02010609060101010101" pitchFamily="49" charset="-122"/>
                  <a:ea typeface="黑体" panose="02010609060101010101" pitchFamily="49" charset="-122"/>
                </a:rPr>
                <a:t>高激发碎片释放中子</a:t>
              </a:r>
            </a:p>
          </p:txBody>
        </p:sp>
        <p:sp>
          <p:nvSpPr>
            <p:cNvPr id="13" name="文本框 6">
              <a:extLst>
                <a:ext uri="{FF2B5EF4-FFF2-40B4-BE49-F238E27FC236}">
                  <a16:creationId xmlns:a16="http://schemas.microsoft.com/office/drawing/2014/main" id="{4DA6B44F-1E5C-CF50-B01D-6B2EDEB48857}"/>
                </a:ext>
              </a:extLst>
            </p:cNvPr>
            <p:cNvSpPr txBox="1"/>
            <p:nvPr/>
          </p:nvSpPr>
          <p:spPr>
            <a:xfrm>
              <a:off x="7673784" y="2025547"/>
              <a:ext cx="1579278"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dirty="0">
                  <a:latin typeface="黑体" panose="02010609060101010101" pitchFamily="49" charset="-122"/>
                  <a:ea typeface="黑体" panose="02010609060101010101" pitchFamily="49" charset="-122"/>
                </a:rPr>
                <a:t>释放巨大动能</a:t>
              </a:r>
              <a:endParaRPr lang="en-US" altLang="zh-CN" dirty="0">
                <a:latin typeface="黑体" panose="02010609060101010101" pitchFamily="49" charset="-122"/>
                <a:ea typeface="黑体" panose="02010609060101010101" pitchFamily="49" charset="-122"/>
              </a:endParaRPr>
            </a:p>
            <a:p>
              <a:r>
                <a:rPr lang="en-US" altLang="zh-CN"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latin typeface="黑体" panose="02010609060101010101" pitchFamily="49" charset="-122"/>
                  <a:ea typeface="黑体" panose="02010609060101010101" pitchFamily="49" charset="-122"/>
                </a:rPr>
                <a:t>170 MeV</a:t>
              </a:r>
              <a:endParaRPr lang="zh-CN" altLang="en-US" dirty="0">
                <a:latin typeface="黑体" panose="02010609060101010101" pitchFamily="49" charset="-122"/>
                <a:ea typeface="黑体" panose="02010609060101010101" pitchFamily="49" charset="-122"/>
              </a:endParaRPr>
            </a:p>
          </p:txBody>
        </p:sp>
        <p:sp>
          <p:nvSpPr>
            <p:cNvPr id="14" name="文本框 6">
              <a:extLst>
                <a:ext uri="{FF2B5EF4-FFF2-40B4-BE49-F238E27FC236}">
                  <a16:creationId xmlns:a16="http://schemas.microsoft.com/office/drawing/2014/main" id="{13577232-FD14-E4B6-F731-1B99933AB007}"/>
                </a:ext>
              </a:extLst>
            </p:cNvPr>
            <p:cNvSpPr txBox="1"/>
            <p:nvPr/>
          </p:nvSpPr>
          <p:spPr>
            <a:xfrm>
              <a:off x="7793534" y="5491754"/>
              <a:ext cx="64633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dirty="0">
                  <a:latin typeface="黑体" panose="02010609060101010101" pitchFamily="49" charset="-122"/>
                  <a:ea typeface="黑体" panose="02010609060101010101" pitchFamily="49" charset="-122"/>
                </a:rPr>
                <a:t>伸长</a:t>
              </a:r>
            </a:p>
          </p:txBody>
        </p:sp>
        <p:sp>
          <p:nvSpPr>
            <p:cNvPr id="15" name="文本框 6">
              <a:extLst>
                <a:ext uri="{FF2B5EF4-FFF2-40B4-BE49-F238E27FC236}">
                  <a16:creationId xmlns:a16="http://schemas.microsoft.com/office/drawing/2014/main" id="{C8D8524A-3409-6E6E-27E2-ABE06054813E}"/>
                </a:ext>
              </a:extLst>
            </p:cNvPr>
            <p:cNvSpPr txBox="1"/>
            <p:nvPr/>
          </p:nvSpPr>
          <p:spPr>
            <a:xfrm>
              <a:off x="359338" y="986722"/>
              <a:ext cx="64633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dirty="0">
                  <a:latin typeface="黑体" panose="02010609060101010101" pitchFamily="49" charset="-122"/>
                  <a:ea typeface="黑体" panose="02010609060101010101" pitchFamily="49" charset="-122"/>
                </a:rPr>
                <a:t>势能</a:t>
              </a:r>
            </a:p>
          </p:txBody>
        </p:sp>
        <p:sp>
          <p:nvSpPr>
            <p:cNvPr id="16" name="文本框 5">
              <a:extLst>
                <a:ext uri="{FF2B5EF4-FFF2-40B4-BE49-F238E27FC236}">
                  <a16:creationId xmlns:a16="http://schemas.microsoft.com/office/drawing/2014/main" id="{A408F5D3-6F6B-91EA-DFDC-B566CA50F1F2}"/>
                </a:ext>
              </a:extLst>
            </p:cNvPr>
            <p:cNvSpPr txBox="1"/>
            <p:nvPr/>
          </p:nvSpPr>
          <p:spPr>
            <a:xfrm>
              <a:off x="5060837" y="3041671"/>
              <a:ext cx="2637241"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dirty="0">
                  <a:latin typeface="黑体" panose="02010609060101010101" pitchFamily="49" charset="-122"/>
                  <a:ea typeface="黑体" panose="02010609060101010101" pitchFamily="49" charset="-122"/>
                </a:rPr>
                <a:t>过阻尼过程</a:t>
              </a:r>
              <a:endParaRPr lang="en-US" altLang="zh-CN" dirty="0">
                <a:latin typeface="黑体" panose="02010609060101010101" pitchFamily="49" charset="-122"/>
                <a:ea typeface="黑体" panose="02010609060101010101" pitchFamily="49" charset="-122"/>
              </a:endParaRPr>
            </a:p>
            <a:p>
              <a:r>
                <a:rPr lang="en-US" altLang="zh-CN" dirty="0">
                  <a:latin typeface="黑体" panose="02010609060101010101" pitchFamily="49" charset="-122"/>
                  <a:ea typeface="黑体" panose="02010609060101010101" pitchFamily="49" charset="-122"/>
                </a:rPr>
                <a:t>(overdamped)</a:t>
              </a:r>
              <a:endParaRPr lang="zh-CN" altLang="en-US" dirty="0">
                <a:latin typeface="黑体" panose="02010609060101010101" pitchFamily="49" charset="-122"/>
                <a:ea typeface="黑体" panose="02010609060101010101" pitchFamily="49" charset="-122"/>
              </a:endParaRPr>
            </a:p>
          </p:txBody>
        </p:sp>
        <p:sp>
          <p:nvSpPr>
            <p:cNvPr id="18" name="文本框 4">
              <a:extLst>
                <a:ext uri="{FF2B5EF4-FFF2-40B4-BE49-F238E27FC236}">
                  <a16:creationId xmlns:a16="http://schemas.microsoft.com/office/drawing/2014/main" id="{799AD047-3284-680D-FE8A-F7EF085EEBA1}"/>
                </a:ext>
              </a:extLst>
            </p:cNvPr>
            <p:cNvSpPr txBox="1"/>
            <p:nvPr/>
          </p:nvSpPr>
          <p:spPr>
            <a:xfrm>
              <a:off x="1518407" y="520429"/>
              <a:ext cx="2492990"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000" dirty="0">
                  <a:solidFill>
                    <a:srgbClr val="993300"/>
                  </a:solidFill>
                  <a:latin typeface="黑体" panose="02010609060101010101" pitchFamily="49" charset="-122"/>
                  <a:ea typeface="黑体" panose="02010609060101010101" pitchFamily="49" charset="-122"/>
                </a:rPr>
                <a:t>强关联量子多体系统</a:t>
              </a:r>
            </a:p>
          </p:txBody>
        </p:sp>
        <p:sp>
          <p:nvSpPr>
            <p:cNvPr id="19" name="文本框 4">
              <a:extLst>
                <a:ext uri="{FF2B5EF4-FFF2-40B4-BE49-F238E27FC236}">
                  <a16:creationId xmlns:a16="http://schemas.microsoft.com/office/drawing/2014/main" id="{6F6607D9-87BF-A5A2-2587-06062A3C7925}"/>
                </a:ext>
              </a:extLst>
            </p:cNvPr>
            <p:cNvSpPr txBox="1"/>
            <p:nvPr/>
          </p:nvSpPr>
          <p:spPr>
            <a:xfrm>
              <a:off x="4452854" y="523350"/>
              <a:ext cx="2749471"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000" dirty="0">
                  <a:solidFill>
                    <a:srgbClr val="993300"/>
                  </a:solidFill>
                  <a:latin typeface="黑体" panose="02010609060101010101" pitchFamily="49" charset="-122"/>
                  <a:ea typeface="黑体" panose="02010609060101010101" pitchFamily="49" charset="-122"/>
                </a:rPr>
                <a:t>非平衡大规模集体运动</a:t>
              </a:r>
            </a:p>
          </p:txBody>
        </p:sp>
      </p:grpSp>
      <p:sp>
        <p:nvSpPr>
          <p:cNvPr id="23" name="文本框 7">
            <a:extLst>
              <a:ext uri="{FF2B5EF4-FFF2-40B4-BE49-F238E27FC236}">
                <a16:creationId xmlns:a16="http://schemas.microsoft.com/office/drawing/2014/main" id="{CF56DB3A-AA01-22DB-B773-A90A9F810317}"/>
              </a:ext>
            </a:extLst>
          </p:cNvPr>
          <p:cNvSpPr txBox="1"/>
          <p:nvPr/>
        </p:nvSpPr>
        <p:spPr>
          <a:xfrm>
            <a:off x="7719937" y="4680057"/>
            <a:ext cx="2262158"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dirty="0">
                <a:latin typeface="黑体" panose="02010609060101010101" pitchFamily="49" charset="-122"/>
                <a:ea typeface="黑体" panose="02010609060101010101" pitchFamily="49" charset="-122"/>
              </a:rPr>
              <a:t>快速断裂来不及平衡</a:t>
            </a:r>
          </a:p>
        </p:txBody>
      </p:sp>
    </p:spTree>
    <p:extLst>
      <p:ext uri="{BB962C8B-B14F-4D97-AF65-F5344CB8AC3E}">
        <p14:creationId xmlns:p14="http://schemas.microsoft.com/office/powerpoint/2010/main" val="49019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488155-B80C-7F07-0EC0-95B21BC7A622}"/>
              </a:ext>
            </a:extLst>
          </p:cNvPr>
          <p:cNvSpPr>
            <a:spLocks noGrp="1"/>
          </p:cNvSpPr>
          <p:nvPr>
            <p:ph type="title"/>
          </p:nvPr>
        </p:nvSpPr>
        <p:spPr>
          <a:xfrm>
            <a:off x="432974" y="258826"/>
            <a:ext cx="9056851" cy="617518"/>
          </a:xfrm>
        </p:spPr>
        <p:txBody>
          <a:bodyPr/>
          <a:lstStyle/>
          <a:p>
            <a:r>
              <a:rPr lang="zh-CN" altLang="en-US" dirty="0"/>
              <a:t>微观裂变理论</a:t>
            </a:r>
          </a:p>
        </p:txBody>
      </p:sp>
      <p:sp>
        <p:nvSpPr>
          <p:cNvPr id="3" name="灯片编号占位符 2">
            <a:extLst>
              <a:ext uri="{FF2B5EF4-FFF2-40B4-BE49-F238E27FC236}">
                <a16:creationId xmlns:a16="http://schemas.microsoft.com/office/drawing/2014/main" id="{55FC8757-C669-E8E4-EB42-5562D5FEA410}"/>
              </a:ext>
            </a:extLst>
          </p:cNvPr>
          <p:cNvSpPr>
            <a:spLocks noGrp="1"/>
          </p:cNvSpPr>
          <p:nvPr>
            <p:ph type="sldNum" sz="quarter" idx="4"/>
          </p:nvPr>
        </p:nvSpPr>
        <p:spPr/>
        <p:txBody>
          <a:bodyPr/>
          <a:lstStyle/>
          <a:p>
            <a:r>
              <a:rPr lang="en-US" altLang="zh-CN" dirty="0"/>
              <a:t>&lt; </a:t>
            </a:r>
            <a:fld id="{A548B57D-AE10-4CF7-A9DF-59FEFA91B28E}" type="slidenum">
              <a:rPr lang="zh-CN" altLang="en-US" smtClean="0"/>
              <a:t>5</a:t>
            </a:fld>
            <a:r>
              <a:rPr lang="zh-CN" altLang="en-US" dirty="0"/>
              <a:t> </a:t>
            </a:r>
            <a:r>
              <a:rPr lang="en-US" altLang="zh-CN" dirty="0"/>
              <a:t>&gt;</a:t>
            </a:r>
            <a:endParaRPr lang="zh-CN" altLang="en-US" dirty="0"/>
          </a:p>
        </p:txBody>
      </p:sp>
      <p:pic>
        <p:nvPicPr>
          <p:cNvPr id="5" name="图片 4">
            <a:extLst>
              <a:ext uri="{FF2B5EF4-FFF2-40B4-BE49-F238E27FC236}">
                <a16:creationId xmlns:a16="http://schemas.microsoft.com/office/drawing/2014/main" id="{BFE9E4BD-28CF-FF16-376A-164979964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4746" y="967844"/>
            <a:ext cx="4562508" cy="5319751"/>
          </a:xfrm>
          <a:prstGeom prst="rect">
            <a:avLst/>
          </a:prstGeom>
        </p:spPr>
      </p:pic>
      <p:sp>
        <p:nvSpPr>
          <p:cNvPr id="7" name="文本框 6">
            <a:extLst>
              <a:ext uri="{FF2B5EF4-FFF2-40B4-BE49-F238E27FC236}">
                <a16:creationId xmlns:a16="http://schemas.microsoft.com/office/drawing/2014/main" id="{C15F2032-C76E-BD86-9187-7D8B68A13CD8}"/>
              </a:ext>
            </a:extLst>
          </p:cNvPr>
          <p:cNvSpPr txBox="1"/>
          <p:nvPr/>
        </p:nvSpPr>
        <p:spPr>
          <a:xfrm>
            <a:off x="3784534" y="6266965"/>
            <a:ext cx="5190075" cy="307777"/>
          </a:xfrm>
          <a:prstGeom prst="rect">
            <a:avLst/>
          </a:prstGeom>
          <a:noFill/>
        </p:spPr>
        <p:txBody>
          <a:bodyPr wrap="none" rtlCol="0">
            <a:spAutoFit/>
          </a:bodyPr>
          <a:lstStyle/>
          <a:p>
            <a:pPr algn="ctr"/>
            <a:r>
              <a:rPr lang="en-US" altLang="zh-CN" sz="1400" b="0" i="0" dirty="0">
                <a:solidFill>
                  <a:srgbClr val="333333"/>
                </a:solidFill>
                <a:effectLst/>
                <a:latin typeface="Arial" panose="020B0604020202020204" pitchFamily="34" charset="0"/>
                <a:cs typeface="Arial" panose="020B0604020202020204" pitchFamily="34" charset="0"/>
              </a:rPr>
              <a:t>N Schunck and L M Robledo 2016 </a:t>
            </a:r>
            <a:r>
              <a:rPr lang="en-US" altLang="zh-CN" sz="1400" b="0" i="1" dirty="0">
                <a:solidFill>
                  <a:srgbClr val="333333"/>
                </a:solidFill>
                <a:effectLst/>
                <a:latin typeface="Arial" panose="020B0604020202020204" pitchFamily="34" charset="0"/>
                <a:cs typeface="Arial" panose="020B0604020202020204" pitchFamily="34" charset="0"/>
              </a:rPr>
              <a:t>Rep. Prog. Phys.</a:t>
            </a:r>
            <a:r>
              <a:rPr lang="en-US" altLang="zh-CN" sz="1400" b="0" i="0" dirty="0">
                <a:solidFill>
                  <a:srgbClr val="333333"/>
                </a:solidFill>
                <a:effectLst/>
                <a:latin typeface="Arial" panose="020B0604020202020204" pitchFamily="34" charset="0"/>
                <a:cs typeface="Arial" panose="020B0604020202020204" pitchFamily="34" charset="0"/>
              </a:rPr>
              <a:t> </a:t>
            </a:r>
            <a:r>
              <a:rPr lang="en-US" altLang="zh-CN" sz="1400" b="1" i="0" dirty="0">
                <a:solidFill>
                  <a:srgbClr val="333333"/>
                </a:solidFill>
                <a:effectLst/>
                <a:latin typeface="Arial" panose="020B0604020202020204" pitchFamily="34" charset="0"/>
                <a:cs typeface="Arial" panose="020B0604020202020204" pitchFamily="34" charset="0"/>
              </a:rPr>
              <a:t>79</a:t>
            </a:r>
            <a:r>
              <a:rPr lang="en-US" altLang="zh-CN" sz="1400" b="0" i="0" dirty="0">
                <a:solidFill>
                  <a:srgbClr val="333333"/>
                </a:solidFill>
                <a:effectLst/>
                <a:latin typeface="Arial" panose="020B0604020202020204" pitchFamily="34" charset="0"/>
                <a:cs typeface="Arial" panose="020B0604020202020204" pitchFamily="34" charset="0"/>
              </a:rPr>
              <a:t> 116301</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4" name="文本框 13">
            <a:extLst>
              <a:ext uri="{FF2B5EF4-FFF2-40B4-BE49-F238E27FC236}">
                <a16:creationId xmlns:a16="http://schemas.microsoft.com/office/drawing/2014/main" id="{BFC39981-3165-772A-FF31-FB7D6D4A666A}"/>
              </a:ext>
            </a:extLst>
          </p:cNvPr>
          <p:cNvSpPr txBox="1"/>
          <p:nvPr/>
        </p:nvSpPr>
        <p:spPr>
          <a:xfrm>
            <a:off x="908879" y="1476696"/>
            <a:ext cx="2002471" cy="1704954"/>
          </a:xfrm>
          <a:prstGeom prst="rect">
            <a:avLst/>
          </a:prstGeom>
          <a:noFill/>
        </p:spPr>
        <p:txBody>
          <a:bodyPr wrap="none" rtlCol="0">
            <a:spAutoFit/>
          </a:bodyPr>
          <a:lstStyle/>
          <a:p>
            <a:pPr>
              <a:lnSpc>
                <a:spcPct val="150000"/>
              </a:lnSpc>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涨落（集体）    </a:t>
            </a:r>
            <a:r>
              <a:rPr lang="zh-CN" altLang="en-US" b="1" dirty="0">
                <a:latin typeface="Cambria" panose="02040503050406030204" pitchFamily="18" charset="0"/>
                <a:ea typeface="方正姚体" panose="02010601030101010101" pitchFamily="2" charset="-122"/>
                <a:cs typeface="+mn-ea"/>
                <a:sym typeface="Arial" panose="020B0604020202020204" pitchFamily="34" charset="0"/>
              </a:rPr>
              <a:t>√</a:t>
            </a:r>
            <a:endParaRPr lang="en-US" altLang="zh-CN" b="1" dirty="0">
              <a:latin typeface="Cambria" panose="02040503050406030204" pitchFamily="18" charset="0"/>
              <a:ea typeface="Cambria" panose="02040503050406030204" pitchFamily="18" charset="0"/>
              <a:cs typeface="+mn-ea"/>
              <a:sym typeface="Arial" panose="020B0604020202020204" pitchFamily="34" charset="0"/>
            </a:endParaRPr>
          </a:p>
          <a:p>
            <a:pPr>
              <a:lnSpc>
                <a:spcPct val="150000"/>
              </a:lnSpc>
            </a:pPr>
            <a:r>
              <a:rPr lang="zh-CN" altLang="en-US" dirty="0">
                <a:solidFill>
                  <a:srgbClr val="00B0F0"/>
                </a:solidFill>
                <a:latin typeface="Arial" panose="020B0604020202020204" pitchFamily="34" charset="0"/>
                <a:ea typeface="微软雅黑" panose="020B0503020204020204" pitchFamily="34" charset="-122"/>
                <a:cs typeface="+mn-ea"/>
                <a:sym typeface="Arial" panose="020B0604020202020204" pitchFamily="34" charset="0"/>
              </a:rPr>
              <a:t>足够的分布展宽</a:t>
            </a:r>
            <a:endParaRPr lang="en-US" altLang="zh-CN" dirty="0">
              <a:solidFill>
                <a:srgbClr val="00B0F0"/>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50000"/>
              </a:lnSpc>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碎片质量分布</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50000"/>
              </a:lnSpc>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碎片电荷分布    </a:t>
            </a:r>
            <a:endParaRPr lang="en-US" altLang="zh-CN" b="1" dirty="0">
              <a:latin typeface="Cambria" panose="02040503050406030204" pitchFamily="18" charset="0"/>
              <a:ea typeface="Cambria" panose="02040503050406030204" pitchFamily="18" charset="0"/>
              <a:cs typeface="+mn-ea"/>
              <a:sym typeface="Arial" panose="020B0604020202020204" pitchFamily="34" charset="0"/>
            </a:endParaRPr>
          </a:p>
        </p:txBody>
      </p:sp>
      <p:sp>
        <p:nvSpPr>
          <p:cNvPr id="17" name="矩形 16">
            <a:extLst>
              <a:ext uri="{FF2B5EF4-FFF2-40B4-BE49-F238E27FC236}">
                <a16:creationId xmlns:a16="http://schemas.microsoft.com/office/drawing/2014/main" id="{911D5519-7C04-2FF2-2AB3-DC55BEEF2B7C}"/>
              </a:ext>
            </a:extLst>
          </p:cNvPr>
          <p:cNvSpPr/>
          <p:nvPr/>
        </p:nvSpPr>
        <p:spPr>
          <a:xfrm>
            <a:off x="5558118" y="3992282"/>
            <a:ext cx="1458258" cy="172720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74D66B88-434C-0B7D-3E4F-1101A74FCFD0}"/>
              </a:ext>
            </a:extLst>
          </p:cNvPr>
          <p:cNvSpPr/>
          <p:nvPr/>
        </p:nvSpPr>
        <p:spPr>
          <a:xfrm>
            <a:off x="7159812" y="2528045"/>
            <a:ext cx="1045882" cy="15718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5A6F97B0-24D8-9D22-3FD4-11F50122DF7F}"/>
              </a:ext>
            </a:extLst>
          </p:cNvPr>
          <p:cNvSpPr/>
          <p:nvPr/>
        </p:nvSpPr>
        <p:spPr>
          <a:xfrm>
            <a:off x="310776" y="1332852"/>
            <a:ext cx="3473758" cy="451804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773E3C66-FDF9-20B1-3E03-AAF94AEFAC32}"/>
              </a:ext>
            </a:extLst>
          </p:cNvPr>
          <p:cNvSpPr/>
          <p:nvPr/>
        </p:nvSpPr>
        <p:spPr>
          <a:xfrm>
            <a:off x="8407466" y="1326975"/>
            <a:ext cx="3473758" cy="46315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E037797F-9694-26BF-B8CF-44952B29EB10}"/>
              </a:ext>
            </a:extLst>
          </p:cNvPr>
          <p:cNvSpPr txBox="1"/>
          <p:nvPr/>
        </p:nvSpPr>
        <p:spPr>
          <a:xfrm>
            <a:off x="8736030" y="1476696"/>
            <a:ext cx="2462534" cy="2062103"/>
          </a:xfrm>
          <a:prstGeom prst="rect">
            <a:avLst/>
          </a:prstGeom>
          <a:noFill/>
        </p:spPr>
        <p:txBody>
          <a:bodyPr wrap="none" rtlCol="0">
            <a:spAutoFit/>
          </a:bodyPr>
          <a:lstStyle/>
          <a:p>
            <a:pPr>
              <a:lnSpc>
                <a:spcPct val="150000"/>
              </a:lnSpc>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非绝热效应</a:t>
            </a:r>
            <a:r>
              <a:rPr lang="zh-CN" altLang="en-US" dirty="0">
                <a:latin typeface="Arial" panose="020B0604020202020204" pitchFamily="34" charset="0"/>
                <a:ea typeface="微软雅黑" panose="020B0503020204020204" pitchFamily="34" charset="-122"/>
                <a:cs typeface="+mn-ea"/>
                <a:sym typeface="Wingdings 2" panose="05020102010507070707" pitchFamily="18" charset="2"/>
              </a:rPr>
              <a:t>        </a:t>
            </a:r>
            <a:r>
              <a:rPr lang="zh-CN" altLang="en-US" b="1" dirty="0">
                <a:latin typeface="Cambria" panose="02040503050406030204" pitchFamily="18" charset="0"/>
                <a:ea typeface="方正姚体" panose="02010601030101010101" pitchFamily="2" charset="-122"/>
                <a:cs typeface="+mn-ea"/>
                <a:sym typeface="Arial" panose="020B0604020202020204" pitchFamily="34" charset="0"/>
              </a:rPr>
              <a:t>√</a:t>
            </a:r>
            <a:endParaRPr lang="en-US" altLang="zh-CN" b="1" dirty="0">
              <a:latin typeface="Cambria" panose="02040503050406030204" pitchFamily="18" charset="0"/>
              <a:ea typeface="方正姚体" panose="02010601030101010101" pitchFamily="2" charset="-122"/>
              <a:cs typeface="+mn-ea"/>
              <a:sym typeface="Arial" panose="020B0604020202020204" pitchFamily="34" charset="0"/>
            </a:endParaRPr>
          </a:p>
          <a:p>
            <a:pPr>
              <a:lnSpc>
                <a:spcPct val="150000"/>
              </a:lnSpc>
            </a:pPr>
            <a:r>
              <a:rPr lang="zh-CN" altLang="en-US" dirty="0">
                <a:solidFill>
                  <a:srgbClr val="E07C7C"/>
                </a:solidFill>
                <a:latin typeface="+mn-ea"/>
                <a:cs typeface="+mn-ea"/>
                <a:sym typeface="Arial" panose="020B0604020202020204" pitchFamily="34" charset="0"/>
              </a:rPr>
              <a:t>内禀激发</a:t>
            </a:r>
            <a:r>
              <a:rPr lang="en-US" altLang="zh-CN" dirty="0">
                <a:solidFill>
                  <a:srgbClr val="E07C7C"/>
                </a:solidFill>
                <a:latin typeface="+mn-ea"/>
                <a:cs typeface="+mn-ea"/>
                <a:sym typeface="Arial" panose="020B0604020202020204" pitchFamily="34" charset="0"/>
              </a:rPr>
              <a:t>&amp;</a:t>
            </a:r>
            <a:r>
              <a:rPr lang="zh-CN" altLang="en-US" dirty="0">
                <a:solidFill>
                  <a:srgbClr val="E07C7C"/>
                </a:solidFill>
                <a:latin typeface="+mn-ea"/>
                <a:cs typeface="+mn-ea"/>
                <a:sym typeface="Arial" panose="020B0604020202020204" pitchFamily="34" charset="0"/>
              </a:rPr>
              <a:t>断裂点构型</a:t>
            </a:r>
            <a:endParaRPr lang="en-US" altLang="zh-CN" dirty="0">
              <a:solidFill>
                <a:srgbClr val="E07C7C"/>
              </a:solidFill>
              <a:latin typeface="+mn-ea"/>
              <a:cs typeface="+mn-ea"/>
              <a:sym typeface="Arial" panose="020B0604020202020204" pitchFamily="34" charset="0"/>
            </a:endParaRPr>
          </a:p>
          <a:p>
            <a:pPr>
              <a:lnSpc>
                <a:spcPct val="150000"/>
              </a:lnSpc>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碎片总动能</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50000"/>
              </a:lnSpc>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碎片激发能</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a:p>
            <a:pPr algn="ctr"/>
            <a:endParaRPr lang="zh-CN" alt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2" name="图片 21">
            <a:extLst>
              <a:ext uri="{FF2B5EF4-FFF2-40B4-BE49-F238E27FC236}">
                <a16:creationId xmlns:a16="http://schemas.microsoft.com/office/drawing/2014/main" id="{F6FCB2F4-B8F4-E0AC-F0CA-46E1C4419F85}"/>
              </a:ext>
            </a:extLst>
          </p:cNvPr>
          <p:cNvPicPr>
            <a:picLocks noChangeAspect="1"/>
          </p:cNvPicPr>
          <p:nvPr/>
        </p:nvPicPr>
        <p:blipFill rotWithShape="1">
          <a:blip r:embed="rId3"/>
          <a:srcRect t="23792" r="4119"/>
          <a:stretch/>
        </p:blipFill>
        <p:spPr>
          <a:xfrm>
            <a:off x="551253" y="3325494"/>
            <a:ext cx="2992803" cy="2350109"/>
          </a:xfrm>
          <a:prstGeom prst="rect">
            <a:avLst/>
          </a:prstGeom>
        </p:spPr>
      </p:pic>
      <p:sp>
        <p:nvSpPr>
          <p:cNvPr id="24" name="文本框 23">
            <a:extLst>
              <a:ext uri="{FF2B5EF4-FFF2-40B4-BE49-F238E27FC236}">
                <a16:creationId xmlns:a16="http://schemas.microsoft.com/office/drawing/2014/main" id="{9D22FB36-9D29-1627-48CB-7B2F368A686E}"/>
              </a:ext>
            </a:extLst>
          </p:cNvPr>
          <p:cNvSpPr txBox="1"/>
          <p:nvPr/>
        </p:nvSpPr>
        <p:spPr>
          <a:xfrm>
            <a:off x="310776" y="5890156"/>
            <a:ext cx="3616113" cy="523220"/>
          </a:xfrm>
          <a:prstGeom prst="rect">
            <a:avLst/>
          </a:prstGeom>
          <a:noFill/>
        </p:spPr>
        <p:txBody>
          <a:bodyPr wrap="square">
            <a:spAutoFit/>
          </a:bodyPr>
          <a:lstStyle/>
          <a:p>
            <a:r>
              <a:rPr lang="en-US" altLang="zh-CN" sz="1400" dirty="0"/>
              <a:t>Jie Zhao, T. Nikšić, D. </a:t>
            </a:r>
            <a:r>
              <a:rPr lang="en-US" altLang="zh-CN" sz="1400" dirty="0" err="1"/>
              <a:t>Vretenar</a:t>
            </a:r>
            <a:r>
              <a:rPr lang="en-US" altLang="zh-CN" sz="1400" dirty="0"/>
              <a:t>, and Shan-Gui Zhou, Phys. Rev. C </a:t>
            </a:r>
            <a:r>
              <a:rPr lang="en-US" altLang="zh-CN" sz="1400" b="1" dirty="0"/>
              <a:t>99</a:t>
            </a:r>
            <a:r>
              <a:rPr lang="en-US" altLang="zh-CN" sz="1400" dirty="0"/>
              <a:t> 014618 (2019)</a:t>
            </a:r>
            <a:endParaRPr lang="zh-CN" altLang="en-US" sz="1400" dirty="0"/>
          </a:p>
        </p:txBody>
      </p:sp>
      <p:pic>
        <p:nvPicPr>
          <p:cNvPr id="8" name="图片 7">
            <a:extLst>
              <a:ext uri="{FF2B5EF4-FFF2-40B4-BE49-F238E27FC236}">
                <a16:creationId xmlns:a16="http://schemas.microsoft.com/office/drawing/2014/main" id="{205024E7-11F6-B3D5-F157-DAB37F7AF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8969" y="3181650"/>
            <a:ext cx="2090752" cy="2669243"/>
          </a:xfrm>
          <a:prstGeom prst="rect">
            <a:avLst/>
          </a:prstGeom>
        </p:spPr>
      </p:pic>
    </p:spTree>
    <p:extLst>
      <p:ext uri="{BB962C8B-B14F-4D97-AF65-F5344CB8AC3E}">
        <p14:creationId xmlns:p14="http://schemas.microsoft.com/office/powerpoint/2010/main" val="2205112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E0F55-E51C-3977-13C6-2AD657AF645F}"/>
              </a:ext>
            </a:extLst>
          </p:cNvPr>
          <p:cNvSpPr>
            <a:spLocks noGrp="1"/>
          </p:cNvSpPr>
          <p:nvPr>
            <p:ph type="title"/>
          </p:nvPr>
        </p:nvSpPr>
        <p:spPr/>
        <p:txBody>
          <a:bodyPr/>
          <a:lstStyle/>
          <a:p>
            <a:r>
              <a:rPr lang="zh-CN" altLang="en-US" dirty="0"/>
              <a:t>微观裂变动力学理论</a:t>
            </a:r>
          </a:p>
        </p:txBody>
      </p:sp>
      <p:sp>
        <p:nvSpPr>
          <p:cNvPr id="3" name="灯片编号占位符 2">
            <a:extLst>
              <a:ext uri="{FF2B5EF4-FFF2-40B4-BE49-F238E27FC236}">
                <a16:creationId xmlns:a16="http://schemas.microsoft.com/office/drawing/2014/main" id="{E9B390B5-189D-B604-FD3C-ABF2A6F7BD9E}"/>
              </a:ext>
            </a:extLst>
          </p:cNvPr>
          <p:cNvSpPr>
            <a:spLocks noGrp="1"/>
          </p:cNvSpPr>
          <p:nvPr>
            <p:ph type="sldNum" sz="quarter" idx="4"/>
          </p:nvPr>
        </p:nvSpPr>
        <p:spPr/>
        <p:txBody>
          <a:bodyPr/>
          <a:lstStyle/>
          <a:p>
            <a:r>
              <a:rPr lang="en-US" altLang="zh-CN"/>
              <a:t>&lt; </a:t>
            </a:r>
            <a:fld id="{A548B57D-AE10-4CF7-A9DF-59FEFA91B28E}" type="slidenum">
              <a:rPr lang="zh-CN" altLang="en-US" smtClean="0"/>
              <a:t>6</a:t>
            </a:fld>
            <a:r>
              <a:rPr lang="zh-CN" altLang="en-US"/>
              <a:t> </a:t>
            </a:r>
            <a:r>
              <a:rPr lang="en-US" altLang="zh-CN"/>
              <a:t>&gt;</a:t>
            </a:r>
            <a:endParaRPr lang="zh-CN" altLang="en-US" dirty="0"/>
          </a:p>
        </p:txBody>
      </p:sp>
      <p:pic>
        <p:nvPicPr>
          <p:cNvPr id="5" name="图片 4">
            <a:extLst>
              <a:ext uri="{FF2B5EF4-FFF2-40B4-BE49-F238E27FC236}">
                <a16:creationId xmlns:a16="http://schemas.microsoft.com/office/drawing/2014/main" id="{E0435563-2CDF-EB2A-8252-BC1FBDD0B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99" y="1081587"/>
            <a:ext cx="3949793" cy="743704"/>
          </a:xfrm>
          <a:prstGeom prst="rect">
            <a:avLst/>
          </a:prstGeom>
        </p:spPr>
      </p:pic>
      <p:sp>
        <p:nvSpPr>
          <p:cNvPr id="6" name="文本框 5">
            <a:extLst>
              <a:ext uri="{FF2B5EF4-FFF2-40B4-BE49-F238E27FC236}">
                <a16:creationId xmlns:a16="http://schemas.microsoft.com/office/drawing/2014/main" id="{6FB15163-0EFE-24FF-617C-D60D97072D1C}"/>
              </a:ext>
            </a:extLst>
          </p:cNvPr>
          <p:cNvSpPr txBox="1"/>
          <p:nvPr/>
        </p:nvSpPr>
        <p:spPr>
          <a:xfrm>
            <a:off x="422764" y="2234351"/>
            <a:ext cx="4019049" cy="2308324"/>
          </a:xfrm>
          <a:prstGeom prst="rect">
            <a:avLst/>
          </a:prstGeom>
          <a:noFill/>
        </p:spPr>
        <p:txBody>
          <a:bodyPr wrap="none" rtlCol="0">
            <a:spAutoFit/>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变分</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波函数空间：</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a:p>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a:p>
            <a:r>
              <a:rPr lang="en-US" altLang="zh-CN" dirty="0">
                <a:latin typeface="Arial" panose="020B0604020202020204" pitchFamily="34" charset="0"/>
                <a:ea typeface="微软雅黑" panose="020B0503020204020204" pitchFamily="34" charset="-122"/>
                <a:cs typeface="+mn-ea"/>
                <a:sym typeface="Arial" panose="020B0604020202020204" pitchFamily="34" charset="0"/>
              </a:rPr>
              <a:t>HF</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波函数（</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Slater</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行列式）</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 </a:t>
            </a:r>
          </a:p>
          <a:p>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a:p>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a:p>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a:p>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a:p>
            <a:r>
              <a:rPr lang="en-US" altLang="zh-CN" dirty="0">
                <a:latin typeface="Arial" panose="020B0604020202020204" pitchFamily="34" charset="0"/>
                <a:ea typeface="微软雅黑" panose="020B0503020204020204" pitchFamily="34" charset="-122"/>
                <a:cs typeface="+mn-ea"/>
                <a:sym typeface="Arial" panose="020B0604020202020204" pitchFamily="34" charset="0"/>
              </a:rPr>
              <a:t>HFB</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波函数（准粒子</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Slater</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行列式）：</a:t>
            </a:r>
          </a:p>
        </p:txBody>
      </p:sp>
      <p:pic>
        <p:nvPicPr>
          <p:cNvPr id="7" name="图片 6">
            <a:extLst>
              <a:ext uri="{FF2B5EF4-FFF2-40B4-BE49-F238E27FC236}">
                <a16:creationId xmlns:a16="http://schemas.microsoft.com/office/drawing/2014/main" id="{03FFE400-6879-4224-593C-15E7D5D77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465" y="3388513"/>
            <a:ext cx="2233021" cy="651150"/>
          </a:xfrm>
          <a:prstGeom prst="rect">
            <a:avLst/>
          </a:prstGeom>
        </p:spPr>
      </p:pic>
      <p:pic>
        <p:nvPicPr>
          <p:cNvPr id="8" name="图片 7">
            <a:extLst>
              <a:ext uri="{FF2B5EF4-FFF2-40B4-BE49-F238E27FC236}">
                <a16:creationId xmlns:a16="http://schemas.microsoft.com/office/drawing/2014/main" id="{4F8651F3-7803-56A2-B3ED-1ED219635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3313" y="3312659"/>
            <a:ext cx="2527771" cy="789016"/>
          </a:xfrm>
          <a:prstGeom prst="rect">
            <a:avLst/>
          </a:prstGeom>
        </p:spPr>
      </p:pic>
      <p:pic>
        <p:nvPicPr>
          <p:cNvPr id="12" name="图片 11">
            <a:extLst>
              <a:ext uri="{FF2B5EF4-FFF2-40B4-BE49-F238E27FC236}">
                <a16:creationId xmlns:a16="http://schemas.microsoft.com/office/drawing/2014/main" id="{898A4969-1852-663D-DE84-74B787675E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546" y="5023822"/>
            <a:ext cx="1613532" cy="636070"/>
          </a:xfrm>
          <a:prstGeom prst="rect">
            <a:avLst/>
          </a:prstGeom>
        </p:spPr>
      </p:pic>
      <p:pic>
        <p:nvPicPr>
          <p:cNvPr id="13" name="图片 12">
            <a:extLst>
              <a:ext uri="{FF2B5EF4-FFF2-40B4-BE49-F238E27FC236}">
                <a16:creationId xmlns:a16="http://schemas.microsoft.com/office/drawing/2014/main" id="{BA37E870-5890-7A25-C5FA-C9DB83AD6325}"/>
              </a:ext>
            </a:extLst>
          </p:cNvPr>
          <p:cNvPicPr>
            <a:picLocks noChangeAspect="1"/>
          </p:cNvPicPr>
          <p:nvPr/>
        </p:nvPicPr>
        <p:blipFill>
          <a:blip r:embed="rId6" cstate="print">
            <a:extLst>
              <a:ext uri="{28A0092B-C50C-407E-A947-70E740481C1C}">
                <a14:useLocalDpi xmlns:a14="http://schemas.microsoft.com/office/drawing/2010/main" val="0"/>
              </a:ext>
            </a:extLst>
          </a:blip>
          <a:srcRect l="3598"/>
          <a:stretch>
            <a:fillRect/>
          </a:stretch>
        </p:blipFill>
        <p:spPr>
          <a:xfrm>
            <a:off x="2241711" y="5023822"/>
            <a:ext cx="2152692" cy="676246"/>
          </a:xfrm>
          <a:prstGeom prst="rect">
            <a:avLst/>
          </a:prstGeom>
        </p:spPr>
      </p:pic>
      <p:pic>
        <p:nvPicPr>
          <p:cNvPr id="14" name="图片 13">
            <a:extLst>
              <a:ext uri="{FF2B5EF4-FFF2-40B4-BE49-F238E27FC236}">
                <a16:creationId xmlns:a16="http://schemas.microsoft.com/office/drawing/2014/main" id="{F5B1D271-371A-9AF6-9E33-88005C388421}"/>
              </a:ext>
            </a:extLst>
          </p:cNvPr>
          <p:cNvPicPr>
            <a:picLocks noChangeAspect="1"/>
          </p:cNvPicPr>
          <p:nvPr/>
        </p:nvPicPr>
        <p:blipFill>
          <a:blip r:embed="rId7" cstate="print">
            <a:extLst>
              <a:ext uri="{28A0092B-C50C-407E-A947-70E740481C1C}">
                <a14:useLocalDpi xmlns:a14="http://schemas.microsoft.com/office/drawing/2010/main" val="0"/>
              </a:ext>
            </a:extLst>
          </a:blip>
          <a:srcRect l="5071"/>
          <a:stretch>
            <a:fillRect/>
          </a:stretch>
        </p:blipFill>
        <p:spPr>
          <a:xfrm>
            <a:off x="4544037" y="5012385"/>
            <a:ext cx="2049261" cy="724381"/>
          </a:xfrm>
          <a:prstGeom prst="rect">
            <a:avLst/>
          </a:prstGeom>
        </p:spPr>
      </p:pic>
      <p:pic>
        <p:nvPicPr>
          <p:cNvPr id="16" name="图片 15">
            <a:extLst>
              <a:ext uri="{FF2B5EF4-FFF2-40B4-BE49-F238E27FC236}">
                <a16:creationId xmlns:a16="http://schemas.microsoft.com/office/drawing/2014/main" id="{201DF8E7-A6C9-D5EF-7420-DF8896305E4F}"/>
              </a:ext>
            </a:extLst>
          </p:cNvPr>
          <p:cNvPicPr>
            <a:picLocks noChangeAspect="1"/>
          </p:cNvPicPr>
          <p:nvPr/>
        </p:nvPicPr>
        <p:blipFill>
          <a:blip r:embed="rId8">
            <a:extLst>
              <a:ext uri="{28A0092B-C50C-407E-A947-70E740481C1C}">
                <a14:useLocalDpi xmlns:a14="http://schemas.microsoft.com/office/drawing/2010/main" val="0"/>
              </a:ext>
            </a:extLst>
          </a:blip>
          <a:srcRect r="63613" b="65040"/>
          <a:stretch/>
        </p:blipFill>
        <p:spPr>
          <a:xfrm>
            <a:off x="3659861" y="2568955"/>
            <a:ext cx="1768351" cy="743704"/>
          </a:xfrm>
          <a:prstGeom prst="rect">
            <a:avLst/>
          </a:prstGeom>
        </p:spPr>
      </p:pic>
      <p:pic>
        <p:nvPicPr>
          <p:cNvPr id="20" name="图片 19">
            <a:extLst>
              <a:ext uri="{FF2B5EF4-FFF2-40B4-BE49-F238E27FC236}">
                <a16:creationId xmlns:a16="http://schemas.microsoft.com/office/drawing/2014/main" id="{A32E062F-5F6F-8587-EEC9-26F26529F0D1}"/>
              </a:ext>
            </a:extLst>
          </p:cNvPr>
          <p:cNvPicPr>
            <a:picLocks noChangeAspect="1"/>
          </p:cNvPicPr>
          <p:nvPr/>
        </p:nvPicPr>
        <p:blipFill>
          <a:blip r:embed="rId8">
            <a:extLst>
              <a:ext uri="{28A0092B-C50C-407E-A947-70E740481C1C}">
                <a14:useLocalDpi xmlns:a14="http://schemas.microsoft.com/office/drawing/2010/main" val="0"/>
              </a:ext>
            </a:extLst>
          </a:blip>
          <a:srcRect l="2706" t="70971" r="18221"/>
          <a:stretch/>
        </p:blipFill>
        <p:spPr>
          <a:xfrm>
            <a:off x="4413289" y="4165396"/>
            <a:ext cx="3842870" cy="617519"/>
          </a:xfrm>
          <a:prstGeom prst="rect">
            <a:avLst/>
          </a:prstGeom>
        </p:spPr>
      </p:pic>
      <p:sp>
        <p:nvSpPr>
          <p:cNvPr id="21" name="文本框 4">
            <a:extLst>
              <a:ext uri="{FF2B5EF4-FFF2-40B4-BE49-F238E27FC236}">
                <a16:creationId xmlns:a16="http://schemas.microsoft.com/office/drawing/2014/main" id="{F5E48A77-7668-ED20-EAF6-FC799B51BA03}"/>
              </a:ext>
            </a:extLst>
          </p:cNvPr>
          <p:cNvSpPr txBox="1"/>
          <p:nvPr/>
        </p:nvSpPr>
        <p:spPr>
          <a:xfrm>
            <a:off x="5985911" y="3481989"/>
            <a:ext cx="697627"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000" dirty="0">
                <a:solidFill>
                  <a:srgbClr val="993300"/>
                </a:solidFill>
                <a:latin typeface="黑体" panose="02010609060101010101" pitchFamily="49" charset="-122"/>
                <a:ea typeface="黑体" panose="02010609060101010101" pitchFamily="49" charset="-122"/>
              </a:rPr>
              <a:t>TDHF</a:t>
            </a:r>
            <a:endParaRPr lang="zh-CN" altLang="en-US" sz="2000" dirty="0">
              <a:solidFill>
                <a:srgbClr val="993300"/>
              </a:solidFill>
              <a:latin typeface="黑体" panose="02010609060101010101" pitchFamily="49" charset="-122"/>
              <a:ea typeface="黑体" panose="02010609060101010101" pitchFamily="49" charset="-122"/>
            </a:endParaRPr>
          </a:p>
        </p:txBody>
      </p:sp>
      <p:sp>
        <p:nvSpPr>
          <p:cNvPr id="22" name="文本框 4">
            <a:extLst>
              <a:ext uri="{FF2B5EF4-FFF2-40B4-BE49-F238E27FC236}">
                <a16:creationId xmlns:a16="http://schemas.microsoft.com/office/drawing/2014/main" id="{7A1FA140-9D4C-F1DB-EF57-A6A4927C057E}"/>
              </a:ext>
            </a:extLst>
          </p:cNvPr>
          <p:cNvSpPr txBox="1"/>
          <p:nvPr/>
        </p:nvSpPr>
        <p:spPr>
          <a:xfrm>
            <a:off x="8176727" y="5137784"/>
            <a:ext cx="825867"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000" dirty="0">
                <a:solidFill>
                  <a:srgbClr val="993300"/>
                </a:solidFill>
                <a:latin typeface="黑体" panose="02010609060101010101" pitchFamily="49" charset="-122"/>
                <a:ea typeface="黑体" panose="02010609060101010101" pitchFamily="49" charset="-122"/>
              </a:rPr>
              <a:t>TDHFB</a:t>
            </a:r>
            <a:endParaRPr lang="zh-CN" altLang="en-US" sz="2000" dirty="0">
              <a:solidFill>
                <a:srgbClr val="993300"/>
              </a:solidFill>
              <a:latin typeface="黑体" panose="02010609060101010101" pitchFamily="49" charset="-122"/>
              <a:ea typeface="黑体" panose="02010609060101010101" pitchFamily="49" charset="-122"/>
            </a:endParaRPr>
          </a:p>
        </p:txBody>
      </p:sp>
      <p:pic>
        <p:nvPicPr>
          <p:cNvPr id="25" name="图片 24">
            <a:extLst>
              <a:ext uri="{FF2B5EF4-FFF2-40B4-BE49-F238E27FC236}">
                <a16:creationId xmlns:a16="http://schemas.microsoft.com/office/drawing/2014/main" id="{F9E69D49-F466-D3C1-ACBA-288D6ADF97FD}"/>
              </a:ext>
            </a:extLst>
          </p:cNvPr>
          <p:cNvPicPr>
            <a:picLocks noChangeAspect="1"/>
          </p:cNvPicPr>
          <p:nvPr/>
        </p:nvPicPr>
        <p:blipFill>
          <a:blip r:embed="rId9" cstate="print">
            <a:extLst>
              <a:ext uri="{28A0092B-C50C-407E-A947-70E740481C1C}">
                <a14:useLocalDpi xmlns:a14="http://schemas.microsoft.com/office/drawing/2010/main" val="0"/>
              </a:ext>
            </a:extLst>
          </a:blip>
          <a:srcRect l="51946" t="9687" b="1"/>
          <a:stretch/>
        </p:blipFill>
        <p:spPr>
          <a:xfrm>
            <a:off x="6901790" y="5367830"/>
            <a:ext cx="1050468" cy="340129"/>
          </a:xfrm>
          <a:prstGeom prst="rect">
            <a:avLst/>
          </a:prstGeom>
        </p:spPr>
      </p:pic>
      <p:pic>
        <p:nvPicPr>
          <p:cNvPr id="26" name="图片 25">
            <a:extLst>
              <a:ext uri="{FF2B5EF4-FFF2-40B4-BE49-F238E27FC236}">
                <a16:creationId xmlns:a16="http://schemas.microsoft.com/office/drawing/2014/main" id="{D7F4BDC4-3016-D07F-BDAF-70F171880CEB}"/>
              </a:ext>
            </a:extLst>
          </p:cNvPr>
          <p:cNvPicPr>
            <a:picLocks noChangeAspect="1"/>
          </p:cNvPicPr>
          <p:nvPr/>
        </p:nvPicPr>
        <p:blipFill>
          <a:blip r:embed="rId9" cstate="print">
            <a:extLst>
              <a:ext uri="{28A0092B-C50C-407E-A947-70E740481C1C}">
                <a14:useLocalDpi xmlns:a14="http://schemas.microsoft.com/office/drawing/2010/main" val="0"/>
              </a:ext>
            </a:extLst>
          </a:blip>
          <a:srcRect t="-6238" r="51952"/>
          <a:stretch/>
        </p:blipFill>
        <p:spPr>
          <a:xfrm>
            <a:off x="6859259" y="4978203"/>
            <a:ext cx="1050336" cy="400110"/>
          </a:xfrm>
          <a:prstGeom prst="rect">
            <a:avLst/>
          </a:prstGeom>
        </p:spPr>
      </p:pic>
      <p:pic>
        <p:nvPicPr>
          <p:cNvPr id="17" name="图片 16">
            <a:extLst>
              <a:ext uri="{FF2B5EF4-FFF2-40B4-BE49-F238E27FC236}">
                <a16:creationId xmlns:a16="http://schemas.microsoft.com/office/drawing/2014/main" id="{9A23A912-1428-FAA4-6C54-9887E5B5DE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5819" y="1479687"/>
            <a:ext cx="4122707" cy="2482099"/>
          </a:xfrm>
          <a:prstGeom prst="rect">
            <a:avLst/>
          </a:prstGeom>
        </p:spPr>
      </p:pic>
      <p:sp>
        <p:nvSpPr>
          <p:cNvPr id="18" name="文本框 17">
            <a:extLst>
              <a:ext uri="{FF2B5EF4-FFF2-40B4-BE49-F238E27FC236}">
                <a16:creationId xmlns:a16="http://schemas.microsoft.com/office/drawing/2014/main" id="{4DE5A0B7-5842-B1B0-46F2-2C4F28143642}"/>
              </a:ext>
            </a:extLst>
          </p:cNvPr>
          <p:cNvSpPr txBox="1"/>
          <p:nvPr/>
        </p:nvSpPr>
        <p:spPr>
          <a:xfrm>
            <a:off x="7932379" y="1034444"/>
            <a:ext cx="3126870" cy="369332"/>
          </a:xfrm>
          <a:prstGeom prst="rect">
            <a:avLst/>
          </a:prstGeom>
          <a:noFill/>
        </p:spPr>
        <p:txBody>
          <a:bodyPr wrap="square">
            <a:spAutoFit/>
          </a:bodyPr>
          <a:lstStyle/>
          <a:p>
            <a:r>
              <a:rPr lang="en-US" altLang="zh-CN" dirty="0">
                <a:solidFill>
                  <a:srgbClr val="993300"/>
                </a:solidFill>
              </a:rPr>
              <a:t>Pairing as a fission lubricant!</a:t>
            </a:r>
            <a:endParaRPr lang="zh-CN" altLang="en-US" dirty="0">
              <a:solidFill>
                <a:srgbClr val="993300"/>
              </a:solidFill>
            </a:endParaRPr>
          </a:p>
        </p:txBody>
      </p:sp>
      <p:sp>
        <p:nvSpPr>
          <p:cNvPr id="19" name="文本框 18">
            <a:extLst>
              <a:ext uri="{FF2B5EF4-FFF2-40B4-BE49-F238E27FC236}">
                <a16:creationId xmlns:a16="http://schemas.microsoft.com/office/drawing/2014/main" id="{223F735C-38CF-2C54-F550-5E83486960F7}"/>
              </a:ext>
            </a:extLst>
          </p:cNvPr>
          <p:cNvSpPr txBox="1"/>
          <p:nvPr/>
        </p:nvSpPr>
        <p:spPr>
          <a:xfrm>
            <a:off x="6398038" y="6088051"/>
            <a:ext cx="5906996" cy="306302"/>
          </a:xfrm>
          <a:prstGeom prst="rect">
            <a:avLst/>
          </a:prstGeom>
          <a:noFill/>
        </p:spPr>
        <p:txBody>
          <a:bodyPr wrap="square">
            <a:spAutoFit/>
          </a:bodyPr>
          <a:lstStyle/>
          <a:p>
            <a:pPr algn="l">
              <a:lnSpc>
                <a:spcPts val="1800"/>
              </a:lnSpc>
              <a:buNone/>
            </a:pPr>
            <a:r>
              <a:rPr lang="en-US" altLang="zh-CN" sz="1400" b="0" i="0" dirty="0">
                <a:effectLst/>
              </a:rPr>
              <a:t>P. Goddard, P. Stevenson, A. Rios Phys. Rev. C, 92 (2015), 054610</a:t>
            </a:r>
          </a:p>
        </p:txBody>
      </p:sp>
    </p:spTree>
    <p:extLst>
      <p:ext uri="{BB962C8B-B14F-4D97-AF65-F5344CB8AC3E}">
        <p14:creationId xmlns:p14="http://schemas.microsoft.com/office/powerpoint/2010/main" val="1137661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0CB893-3FF1-52E1-538F-D666EB651052}"/>
              </a:ext>
            </a:extLst>
          </p:cNvPr>
          <p:cNvSpPr>
            <a:spLocks noGrp="1"/>
          </p:cNvSpPr>
          <p:nvPr>
            <p:ph type="title"/>
          </p:nvPr>
        </p:nvSpPr>
        <p:spPr/>
        <p:txBody>
          <a:bodyPr/>
          <a:lstStyle/>
          <a:p>
            <a:r>
              <a:rPr lang="zh-CN" altLang="en-US" dirty="0"/>
              <a:t>微观裂变动力学理论</a:t>
            </a:r>
          </a:p>
        </p:txBody>
      </p:sp>
      <p:sp>
        <p:nvSpPr>
          <p:cNvPr id="3" name="灯片编号占位符 2">
            <a:extLst>
              <a:ext uri="{FF2B5EF4-FFF2-40B4-BE49-F238E27FC236}">
                <a16:creationId xmlns:a16="http://schemas.microsoft.com/office/drawing/2014/main" id="{8F33B1D0-856A-83B8-E549-D491B39DCD42}"/>
              </a:ext>
            </a:extLst>
          </p:cNvPr>
          <p:cNvSpPr>
            <a:spLocks noGrp="1"/>
          </p:cNvSpPr>
          <p:nvPr>
            <p:ph type="sldNum" sz="quarter" idx="4"/>
          </p:nvPr>
        </p:nvSpPr>
        <p:spPr/>
        <p:txBody>
          <a:bodyPr/>
          <a:lstStyle/>
          <a:p>
            <a:r>
              <a:rPr lang="en-US" altLang="zh-CN"/>
              <a:t>&lt; </a:t>
            </a:r>
            <a:fld id="{A548B57D-AE10-4CF7-A9DF-59FEFA91B28E}" type="slidenum">
              <a:rPr lang="zh-CN" altLang="en-US" smtClean="0"/>
              <a:t>7</a:t>
            </a:fld>
            <a:r>
              <a:rPr lang="zh-CN" altLang="en-US"/>
              <a:t> </a:t>
            </a:r>
            <a:r>
              <a:rPr lang="en-US" altLang="zh-CN"/>
              <a:t>&gt;</a:t>
            </a:r>
            <a:endParaRPr lang="zh-CN" altLang="en-US" dirty="0"/>
          </a:p>
        </p:txBody>
      </p:sp>
      <p:sp>
        <p:nvSpPr>
          <p:cNvPr id="5" name="文本框 4">
            <a:extLst>
              <a:ext uri="{FF2B5EF4-FFF2-40B4-BE49-F238E27FC236}">
                <a16:creationId xmlns:a16="http://schemas.microsoft.com/office/drawing/2014/main" id="{D2F1B963-3125-CDE6-6CC6-B957560598BC}"/>
              </a:ext>
            </a:extLst>
          </p:cNvPr>
          <p:cNvSpPr txBox="1"/>
          <p:nvPr/>
        </p:nvSpPr>
        <p:spPr>
          <a:xfrm>
            <a:off x="442913" y="1175242"/>
            <a:ext cx="6096000" cy="458459"/>
          </a:xfrm>
          <a:prstGeom prst="rect">
            <a:avLst/>
          </a:prstGeom>
          <a:noFill/>
        </p:spPr>
        <p:txBody>
          <a:bodyPr wrap="square">
            <a:spAutoFit/>
          </a:bodyPr>
          <a:lstStyle/>
          <a:p>
            <a:pPr>
              <a:lnSpc>
                <a:spcPct val="150000"/>
              </a:lnSpc>
            </a:pPr>
            <a:r>
              <a:rPr lang="en-US" altLang="zh-CN" sz="1800" dirty="0">
                <a:latin typeface="Arial" panose="020B0604020202020204" pitchFamily="34" charset="0"/>
                <a:ea typeface="微软雅黑" panose="020B0503020204020204" pitchFamily="34" charset="-122"/>
                <a:cs typeface="+mn-ea"/>
                <a:sym typeface="Arial" panose="020B0604020202020204" pitchFamily="34" charset="0"/>
              </a:rPr>
              <a:t>BCS</a:t>
            </a:r>
            <a:r>
              <a:rPr lang="zh-CN" altLang="en-US" sz="1800" dirty="0">
                <a:latin typeface="Arial" panose="020B0604020202020204" pitchFamily="34" charset="0"/>
                <a:ea typeface="微软雅黑" panose="020B0503020204020204" pitchFamily="34" charset="-122"/>
                <a:cs typeface="+mn-ea"/>
                <a:sym typeface="Arial" panose="020B0604020202020204" pitchFamily="34" charset="0"/>
              </a:rPr>
              <a:t>波函数：</a:t>
            </a:r>
            <a:endParaRPr lang="en-US" altLang="zh-CN" sz="1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 name="图片 5">
            <a:extLst>
              <a:ext uri="{FF2B5EF4-FFF2-40B4-BE49-F238E27FC236}">
                <a16:creationId xmlns:a16="http://schemas.microsoft.com/office/drawing/2014/main" id="{709DD1FF-BC0B-113E-FBC1-0A484312D581}"/>
              </a:ext>
            </a:extLst>
          </p:cNvPr>
          <p:cNvPicPr>
            <a:picLocks noChangeAspect="1"/>
          </p:cNvPicPr>
          <p:nvPr/>
        </p:nvPicPr>
        <p:blipFill>
          <a:blip r:embed="rId2">
            <a:extLst>
              <a:ext uri="{28A0092B-C50C-407E-A947-70E740481C1C}">
                <a14:useLocalDpi xmlns:a14="http://schemas.microsoft.com/office/drawing/2010/main" val="0"/>
              </a:ext>
            </a:extLst>
          </a:blip>
          <a:srcRect t="37257" b="33028"/>
          <a:stretch/>
        </p:blipFill>
        <p:spPr>
          <a:xfrm>
            <a:off x="1964644" y="1207127"/>
            <a:ext cx="4859880" cy="632105"/>
          </a:xfrm>
          <a:prstGeom prst="rect">
            <a:avLst/>
          </a:prstGeom>
        </p:spPr>
      </p:pic>
      <p:sp>
        <p:nvSpPr>
          <p:cNvPr id="7" name="文本框 4">
            <a:extLst>
              <a:ext uri="{FF2B5EF4-FFF2-40B4-BE49-F238E27FC236}">
                <a16:creationId xmlns:a16="http://schemas.microsoft.com/office/drawing/2014/main" id="{8FE12C15-1D06-FE69-D81B-2AAFE66F373F}"/>
              </a:ext>
            </a:extLst>
          </p:cNvPr>
          <p:cNvSpPr txBox="1"/>
          <p:nvPr/>
        </p:nvSpPr>
        <p:spPr>
          <a:xfrm>
            <a:off x="4394584" y="2900324"/>
            <a:ext cx="825867"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2000" dirty="0">
                <a:solidFill>
                  <a:srgbClr val="993300"/>
                </a:solidFill>
                <a:latin typeface="黑体" panose="02010609060101010101" pitchFamily="49" charset="-122"/>
                <a:ea typeface="黑体" panose="02010609060101010101" pitchFamily="49" charset="-122"/>
              </a:rPr>
              <a:t>TDBCS</a:t>
            </a:r>
            <a:endParaRPr lang="zh-CN" altLang="en-US" sz="2000" dirty="0">
              <a:solidFill>
                <a:srgbClr val="993300"/>
              </a:solidFill>
              <a:latin typeface="黑体" panose="02010609060101010101" pitchFamily="49" charset="-122"/>
              <a:ea typeface="黑体" panose="02010609060101010101" pitchFamily="49" charset="-122"/>
            </a:endParaRPr>
          </a:p>
        </p:txBody>
      </p:sp>
      <p:sp>
        <p:nvSpPr>
          <p:cNvPr id="21" name="文本框 20">
            <a:extLst>
              <a:ext uri="{FF2B5EF4-FFF2-40B4-BE49-F238E27FC236}">
                <a16:creationId xmlns:a16="http://schemas.microsoft.com/office/drawing/2014/main" id="{9F10CBAE-C9BF-2A8F-757F-DA0747D989B3}"/>
              </a:ext>
            </a:extLst>
          </p:cNvPr>
          <p:cNvSpPr txBox="1"/>
          <p:nvPr/>
        </p:nvSpPr>
        <p:spPr>
          <a:xfrm>
            <a:off x="442913" y="4825890"/>
            <a:ext cx="6095170" cy="923330"/>
          </a:xfrm>
          <a:prstGeom prst="rect">
            <a:avLst/>
          </a:prstGeom>
          <a:noFill/>
        </p:spPr>
        <p:txBody>
          <a:bodyPr wrap="square">
            <a:spAutoFit/>
          </a:bodyPr>
          <a:lstStyle/>
          <a:p>
            <a:r>
              <a:rPr lang="zh-CN" altLang="en-US" sz="1800" dirty="0">
                <a:latin typeface="黑体" panose="02010609060101010101" pitchFamily="49" charset="-122"/>
                <a:ea typeface="黑体" panose="02010609060101010101" pitchFamily="49" charset="-122"/>
              </a:rPr>
              <a:t>自洽描述：</a:t>
            </a:r>
            <a:endParaRPr lang="en-US" altLang="zh-CN" sz="1800" dirty="0">
              <a:latin typeface="黑体" panose="02010609060101010101" pitchFamily="49" charset="-122"/>
              <a:ea typeface="黑体" panose="02010609060101010101" pitchFamily="49" charset="-122"/>
            </a:endParaRPr>
          </a:p>
          <a:p>
            <a:r>
              <a:rPr lang="zh-CN" altLang="en-US" sz="1800" dirty="0">
                <a:solidFill>
                  <a:srgbClr val="993300"/>
                </a:solidFill>
                <a:latin typeface="黑体" panose="02010609060101010101" pitchFamily="49" charset="-122"/>
                <a:ea typeface="黑体" panose="02010609060101010101" pitchFamily="49" charset="-122"/>
              </a:rPr>
              <a:t>粒子数分配，能量分配，初始碎片的形状，释放总动能，观测量能量相关性，预平衡效应，非绝热效应，断点构形</a:t>
            </a:r>
            <a:endParaRPr lang="zh-CN" altLang="en-US" dirty="0">
              <a:solidFill>
                <a:srgbClr val="993300"/>
              </a:solidFill>
            </a:endParaRPr>
          </a:p>
        </p:txBody>
      </p:sp>
      <p:pic>
        <p:nvPicPr>
          <p:cNvPr id="23" name="图片 22">
            <a:extLst>
              <a:ext uri="{FF2B5EF4-FFF2-40B4-BE49-F238E27FC236}">
                <a16:creationId xmlns:a16="http://schemas.microsoft.com/office/drawing/2014/main" id="{61FE2665-CE00-5AF6-DB3D-8D9F23755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7664" y="1305966"/>
            <a:ext cx="3429786" cy="4497722"/>
          </a:xfrm>
          <a:prstGeom prst="rect">
            <a:avLst/>
          </a:prstGeom>
        </p:spPr>
      </p:pic>
      <p:pic>
        <p:nvPicPr>
          <p:cNvPr id="25" name="图片 24">
            <a:extLst>
              <a:ext uri="{FF2B5EF4-FFF2-40B4-BE49-F238E27FC236}">
                <a16:creationId xmlns:a16="http://schemas.microsoft.com/office/drawing/2014/main" id="{63B1837F-9755-53ED-7E15-1F3706CB1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58" y="3374717"/>
            <a:ext cx="4883190" cy="632105"/>
          </a:xfrm>
          <a:prstGeom prst="rect">
            <a:avLst/>
          </a:prstGeom>
        </p:spPr>
      </p:pic>
      <p:pic>
        <p:nvPicPr>
          <p:cNvPr id="26" name="图片 25">
            <a:extLst>
              <a:ext uri="{FF2B5EF4-FFF2-40B4-BE49-F238E27FC236}">
                <a16:creationId xmlns:a16="http://schemas.microsoft.com/office/drawing/2014/main" id="{B1BB24D5-D402-46D5-1F26-37A0B2012D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858" y="2712922"/>
            <a:ext cx="3429786" cy="646290"/>
          </a:xfrm>
          <a:prstGeom prst="rect">
            <a:avLst/>
          </a:prstGeom>
        </p:spPr>
      </p:pic>
      <p:pic>
        <p:nvPicPr>
          <p:cNvPr id="27" name="图片 26">
            <a:extLst>
              <a:ext uri="{FF2B5EF4-FFF2-40B4-BE49-F238E27FC236}">
                <a16:creationId xmlns:a16="http://schemas.microsoft.com/office/drawing/2014/main" id="{D2F2C653-C2D5-92F7-8778-0C157DD70F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858" y="2044763"/>
            <a:ext cx="3192233" cy="619183"/>
          </a:xfrm>
          <a:prstGeom prst="rect">
            <a:avLst/>
          </a:prstGeom>
        </p:spPr>
      </p:pic>
    </p:spTree>
    <p:extLst>
      <p:ext uri="{BB962C8B-B14F-4D97-AF65-F5344CB8AC3E}">
        <p14:creationId xmlns:p14="http://schemas.microsoft.com/office/powerpoint/2010/main" val="2840552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DA1F68-5BF4-24D5-B735-61F625DADE1E}"/>
              </a:ext>
            </a:extLst>
          </p:cNvPr>
          <p:cNvSpPr>
            <a:spLocks noGrp="1"/>
          </p:cNvSpPr>
          <p:nvPr>
            <p:ph type="title"/>
          </p:nvPr>
        </p:nvSpPr>
        <p:spPr/>
        <p:txBody>
          <a:bodyPr/>
          <a:lstStyle/>
          <a:p>
            <a:r>
              <a:rPr lang="zh-CN" altLang="en-US" dirty="0"/>
              <a:t>微观裂变动力学理论</a:t>
            </a:r>
          </a:p>
        </p:txBody>
      </p:sp>
      <p:sp>
        <p:nvSpPr>
          <p:cNvPr id="3" name="灯片编号占位符 2">
            <a:extLst>
              <a:ext uri="{FF2B5EF4-FFF2-40B4-BE49-F238E27FC236}">
                <a16:creationId xmlns:a16="http://schemas.microsoft.com/office/drawing/2014/main" id="{9E5D1033-C9C9-A69C-A911-C6D1D0905254}"/>
              </a:ext>
            </a:extLst>
          </p:cNvPr>
          <p:cNvSpPr>
            <a:spLocks noGrp="1"/>
          </p:cNvSpPr>
          <p:nvPr>
            <p:ph type="sldNum" sz="quarter" idx="4"/>
          </p:nvPr>
        </p:nvSpPr>
        <p:spPr/>
        <p:txBody>
          <a:bodyPr/>
          <a:lstStyle/>
          <a:p>
            <a:r>
              <a:rPr lang="en-US" altLang="zh-CN"/>
              <a:t>&lt; </a:t>
            </a:r>
            <a:fld id="{A548B57D-AE10-4CF7-A9DF-59FEFA91B28E}" type="slidenum">
              <a:rPr lang="zh-CN" altLang="en-US" smtClean="0"/>
              <a:t>8</a:t>
            </a:fld>
            <a:r>
              <a:rPr lang="zh-CN" altLang="en-US"/>
              <a:t> </a:t>
            </a:r>
            <a:r>
              <a:rPr lang="en-US" altLang="zh-CN"/>
              <a:t>&gt;</a:t>
            </a:r>
            <a:endParaRPr lang="zh-CN" altLang="en-US" dirty="0"/>
          </a:p>
        </p:txBody>
      </p:sp>
      <p:pic>
        <p:nvPicPr>
          <p:cNvPr id="4" name="图片 3">
            <a:extLst>
              <a:ext uri="{FF2B5EF4-FFF2-40B4-BE49-F238E27FC236}">
                <a16:creationId xmlns:a16="http://schemas.microsoft.com/office/drawing/2014/main" id="{76BCD2EF-4DBA-B38E-1060-A1E36F51A249}"/>
              </a:ext>
            </a:extLst>
          </p:cNvPr>
          <p:cNvPicPr>
            <a:picLocks noChangeAspect="1"/>
          </p:cNvPicPr>
          <p:nvPr/>
        </p:nvPicPr>
        <p:blipFill>
          <a:blip r:embed="rId2"/>
          <a:stretch>
            <a:fillRect/>
          </a:stretch>
        </p:blipFill>
        <p:spPr>
          <a:xfrm>
            <a:off x="5958442" y="1471614"/>
            <a:ext cx="4722092" cy="2946330"/>
          </a:xfrm>
          <a:prstGeom prst="rect">
            <a:avLst/>
          </a:prstGeom>
        </p:spPr>
      </p:pic>
      <p:sp>
        <p:nvSpPr>
          <p:cNvPr id="5" name="矩形 4">
            <a:extLst>
              <a:ext uri="{FF2B5EF4-FFF2-40B4-BE49-F238E27FC236}">
                <a16:creationId xmlns:a16="http://schemas.microsoft.com/office/drawing/2014/main" id="{0C4AFDB5-FD3C-4D4B-EF35-F04EAA69D040}"/>
              </a:ext>
            </a:extLst>
          </p:cNvPr>
          <p:cNvSpPr/>
          <p:nvPr/>
        </p:nvSpPr>
        <p:spPr>
          <a:xfrm>
            <a:off x="6330787" y="6078785"/>
            <a:ext cx="4643536" cy="30777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r>
              <a:rPr lang="en-US" altLang="zh-CN" sz="1400" dirty="0">
                <a:solidFill>
                  <a:srgbClr val="000000"/>
                </a:solidFill>
                <a:ea typeface="宋体" panose="02010600030101010101" pitchFamily="2" charset="-122"/>
              </a:rPr>
              <a:t>A. </a:t>
            </a:r>
            <a:r>
              <a:rPr lang="en-US" altLang="zh-CN" sz="1400" dirty="0" err="1">
                <a:solidFill>
                  <a:srgbClr val="000000"/>
                </a:solidFill>
                <a:ea typeface="宋体" panose="02010600030101010101" pitchFamily="2" charset="-122"/>
              </a:rPr>
              <a:t>Bulgac</a:t>
            </a:r>
            <a:r>
              <a:rPr lang="en-US" altLang="zh-CN" sz="1400" dirty="0">
                <a:solidFill>
                  <a:srgbClr val="000000"/>
                </a:solidFill>
                <a:ea typeface="宋体" panose="02010600030101010101" pitchFamily="2" charset="-122"/>
              </a:rPr>
              <a:t>, et al., Phys. Rev. C 100, 034615 (2019) </a:t>
            </a:r>
            <a:endParaRPr lang="zh-CN" altLang="en-US" sz="1400" dirty="0">
              <a:solidFill>
                <a:srgbClr val="000000"/>
              </a:solidFill>
              <a:ea typeface="宋体" panose="02010600030101010101" pitchFamily="2" charset="-122"/>
            </a:endParaRPr>
          </a:p>
        </p:txBody>
      </p:sp>
      <p:pic>
        <p:nvPicPr>
          <p:cNvPr id="7" name="图片 6">
            <a:extLst>
              <a:ext uri="{FF2B5EF4-FFF2-40B4-BE49-F238E27FC236}">
                <a16:creationId xmlns:a16="http://schemas.microsoft.com/office/drawing/2014/main" id="{4BD56BBE-98A6-B870-E4EA-5A17EE904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10" y="1471614"/>
            <a:ext cx="4722092" cy="2936651"/>
          </a:xfrm>
          <a:prstGeom prst="rect">
            <a:avLst/>
          </a:prstGeom>
        </p:spPr>
      </p:pic>
      <p:sp>
        <p:nvSpPr>
          <p:cNvPr id="8" name="文本框 7">
            <a:extLst>
              <a:ext uri="{FF2B5EF4-FFF2-40B4-BE49-F238E27FC236}">
                <a16:creationId xmlns:a16="http://schemas.microsoft.com/office/drawing/2014/main" id="{A07D6EA2-FB9B-0B7B-1E95-44932E053B4A}"/>
              </a:ext>
            </a:extLst>
          </p:cNvPr>
          <p:cNvSpPr txBox="1"/>
          <p:nvPr/>
        </p:nvSpPr>
        <p:spPr>
          <a:xfrm>
            <a:off x="376785" y="4668702"/>
            <a:ext cx="5413726" cy="369332"/>
          </a:xfrm>
          <a:prstGeom prst="rect">
            <a:avLst/>
          </a:prstGeom>
          <a:noFill/>
        </p:spPr>
        <p:txBody>
          <a:bodyPr wrap="none" rtlCol="0">
            <a:spAutoFit/>
          </a:bodyPr>
          <a:lstStyle/>
          <a:p>
            <a:pPr algn="ctr"/>
            <a:r>
              <a:rPr lang="zh-CN" altLang="en-US" dirty="0">
                <a:latin typeface="+mn-ea"/>
                <a:cs typeface="+mn-ea"/>
                <a:sym typeface="Arial" panose="020B0604020202020204" pitchFamily="34" charset="0"/>
              </a:rPr>
              <a:t>常规</a:t>
            </a:r>
            <a:r>
              <a:rPr lang="en-US" altLang="zh-CN" dirty="0">
                <a:latin typeface="+mn-ea"/>
                <a:cs typeface="+mn-ea"/>
                <a:sym typeface="Arial" panose="020B0604020202020204" pitchFamily="34" charset="0"/>
              </a:rPr>
              <a:t>TD-DFT</a:t>
            </a:r>
            <a:r>
              <a:rPr lang="zh-CN" altLang="en-US" dirty="0">
                <a:latin typeface="+mn-ea"/>
                <a:cs typeface="+mn-ea"/>
                <a:sym typeface="Arial" panose="020B0604020202020204" pitchFamily="34" charset="0"/>
              </a:rPr>
              <a:t>较好描述算符期望值，低估算符方差。</a:t>
            </a:r>
          </a:p>
        </p:txBody>
      </p:sp>
      <p:sp>
        <p:nvSpPr>
          <p:cNvPr id="9" name="文本框 8">
            <a:extLst>
              <a:ext uri="{FF2B5EF4-FFF2-40B4-BE49-F238E27FC236}">
                <a16:creationId xmlns:a16="http://schemas.microsoft.com/office/drawing/2014/main" id="{7B15D55C-B3DE-2EB7-E70D-C7A1DEA44060}"/>
              </a:ext>
            </a:extLst>
          </p:cNvPr>
          <p:cNvSpPr txBox="1"/>
          <p:nvPr/>
        </p:nvSpPr>
        <p:spPr>
          <a:xfrm>
            <a:off x="7303681" y="4668702"/>
            <a:ext cx="2492990" cy="369332"/>
          </a:xfrm>
          <a:prstGeom prst="rect">
            <a:avLst/>
          </a:prstGeom>
          <a:noFill/>
        </p:spPr>
        <p:txBody>
          <a:bodyPr wrap="none" rtlCol="0">
            <a:spAutoFit/>
          </a:bodyPr>
          <a:lstStyle/>
          <a:p>
            <a:pPr algn="ctr"/>
            <a:r>
              <a:rPr lang="zh-CN" altLang="en-US" dirty="0">
                <a:latin typeface="+mn-ea"/>
                <a:cs typeface="+mn-ea"/>
                <a:sym typeface="Arial" panose="020B0604020202020204" pitchFamily="34" charset="0"/>
              </a:rPr>
              <a:t>裂变可观测量展宽过小</a:t>
            </a:r>
          </a:p>
        </p:txBody>
      </p:sp>
      <p:sp>
        <p:nvSpPr>
          <p:cNvPr id="11" name="文本框 10">
            <a:extLst>
              <a:ext uri="{FF2B5EF4-FFF2-40B4-BE49-F238E27FC236}">
                <a16:creationId xmlns:a16="http://schemas.microsoft.com/office/drawing/2014/main" id="{0987A6A3-FE57-E3E5-7870-5999BEC1B8BA}"/>
              </a:ext>
            </a:extLst>
          </p:cNvPr>
          <p:cNvSpPr txBox="1"/>
          <p:nvPr/>
        </p:nvSpPr>
        <p:spPr>
          <a:xfrm>
            <a:off x="1355789" y="6078786"/>
            <a:ext cx="6095170" cy="307777"/>
          </a:xfrm>
          <a:prstGeom prst="rect">
            <a:avLst/>
          </a:prstGeom>
          <a:noFill/>
        </p:spPr>
        <p:txBody>
          <a:bodyPr wrap="square">
            <a:spAutoFit/>
          </a:bodyPr>
          <a:lstStyle/>
          <a:p>
            <a:r>
              <a:rPr lang="en-US" altLang="zh-CN" sz="1400" b="0" i="0" dirty="0">
                <a:solidFill>
                  <a:srgbClr val="222222"/>
                </a:solidFill>
                <a:effectLst/>
              </a:rPr>
              <a:t>Lacroix</a:t>
            </a:r>
            <a:r>
              <a:rPr lang="en-US" altLang="zh-CN" sz="1400" dirty="0">
                <a:solidFill>
                  <a:srgbClr val="222222"/>
                </a:solidFill>
              </a:rPr>
              <a:t>,</a:t>
            </a:r>
            <a:r>
              <a:rPr lang="en-US" altLang="zh-CN" sz="1400" b="0" i="0" dirty="0">
                <a:solidFill>
                  <a:srgbClr val="222222"/>
                </a:solidFill>
                <a:effectLst/>
              </a:rPr>
              <a:t> D., </a:t>
            </a:r>
            <a:r>
              <a:rPr lang="en-US" altLang="zh-CN" sz="1400" b="0" i="0" dirty="0" err="1">
                <a:solidFill>
                  <a:srgbClr val="222222"/>
                </a:solidFill>
                <a:effectLst/>
              </a:rPr>
              <a:t>Ayik</a:t>
            </a:r>
            <a:r>
              <a:rPr lang="en-US" altLang="zh-CN" sz="1400" b="0" i="0" dirty="0">
                <a:solidFill>
                  <a:srgbClr val="222222"/>
                </a:solidFill>
                <a:effectLst/>
              </a:rPr>
              <a:t>, S. </a:t>
            </a:r>
            <a:r>
              <a:rPr lang="en-US" altLang="zh-CN" sz="1400" b="0" i="1" dirty="0">
                <a:solidFill>
                  <a:srgbClr val="222222"/>
                </a:solidFill>
                <a:effectLst/>
              </a:rPr>
              <a:t>Eur. Phys. J. A</a:t>
            </a:r>
            <a:r>
              <a:rPr lang="en-US" altLang="zh-CN" sz="1400" b="0" i="0" dirty="0">
                <a:solidFill>
                  <a:srgbClr val="222222"/>
                </a:solidFill>
                <a:effectLst/>
              </a:rPr>
              <a:t> </a:t>
            </a:r>
            <a:r>
              <a:rPr lang="en-US" altLang="zh-CN" sz="1400" b="1" i="0" dirty="0">
                <a:solidFill>
                  <a:srgbClr val="222222"/>
                </a:solidFill>
                <a:effectLst/>
              </a:rPr>
              <a:t>50</a:t>
            </a:r>
            <a:r>
              <a:rPr lang="en-US" altLang="zh-CN" sz="1400" b="0" i="0" dirty="0">
                <a:solidFill>
                  <a:srgbClr val="222222"/>
                </a:solidFill>
                <a:effectLst/>
              </a:rPr>
              <a:t>, 95 (2014)</a:t>
            </a:r>
            <a:endParaRPr lang="zh-CN" altLang="en-US" sz="1400" dirty="0"/>
          </a:p>
        </p:txBody>
      </p:sp>
      <p:sp>
        <p:nvSpPr>
          <p:cNvPr id="12" name="文本框 11">
            <a:extLst>
              <a:ext uri="{FF2B5EF4-FFF2-40B4-BE49-F238E27FC236}">
                <a16:creationId xmlns:a16="http://schemas.microsoft.com/office/drawing/2014/main" id="{62F0F102-531C-5D03-76B0-D2C032FF5480}"/>
              </a:ext>
            </a:extLst>
          </p:cNvPr>
          <p:cNvSpPr txBox="1"/>
          <p:nvPr/>
        </p:nvSpPr>
        <p:spPr>
          <a:xfrm>
            <a:off x="2715106" y="5417258"/>
            <a:ext cx="6032421" cy="369332"/>
          </a:xfrm>
          <a:prstGeom prst="rect">
            <a:avLst/>
          </a:prstGeom>
          <a:noFill/>
        </p:spPr>
        <p:txBody>
          <a:bodyPr wrap="none" rtlCol="0">
            <a:spAutoFit/>
          </a:bodyPr>
          <a:lstStyle/>
          <a:p>
            <a:pPr algn="ctr"/>
            <a:r>
              <a:rPr lang="zh-CN" altLang="en-US"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高阶多体关联</a:t>
            </a:r>
            <a:r>
              <a:rPr lang="en-US" altLang="zh-CN"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量子涨落对于描述裂变可观测量至关重要！</a:t>
            </a:r>
          </a:p>
        </p:txBody>
      </p:sp>
    </p:spTree>
    <p:extLst>
      <p:ext uri="{BB962C8B-B14F-4D97-AF65-F5344CB8AC3E}">
        <p14:creationId xmlns:p14="http://schemas.microsoft.com/office/powerpoint/2010/main" val="287257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BE8674-7B83-9A7C-4D9C-49EFB7B040D3}"/>
              </a:ext>
            </a:extLst>
          </p:cNvPr>
          <p:cNvSpPr>
            <a:spLocks noGrp="1"/>
          </p:cNvSpPr>
          <p:nvPr>
            <p:ph type="title"/>
          </p:nvPr>
        </p:nvSpPr>
        <p:spPr/>
        <p:txBody>
          <a:bodyPr/>
          <a:lstStyle/>
          <a:p>
            <a:r>
              <a:rPr lang="zh-CN" altLang="en-US" dirty="0"/>
              <a:t>微观裂变动力学理论</a:t>
            </a:r>
          </a:p>
        </p:txBody>
      </p:sp>
      <p:sp>
        <p:nvSpPr>
          <p:cNvPr id="3" name="灯片编号占位符 2">
            <a:extLst>
              <a:ext uri="{FF2B5EF4-FFF2-40B4-BE49-F238E27FC236}">
                <a16:creationId xmlns:a16="http://schemas.microsoft.com/office/drawing/2014/main" id="{7DEABF31-87B0-FA62-7769-DBEEC62629A9}"/>
              </a:ext>
            </a:extLst>
          </p:cNvPr>
          <p:cNvSpPr>
            <a:spLocks noGrp="1"/>
          </p:cNvSpPr>
          <p:nvPr>
            <p:ph type="sldNum" sz="quarter" idx="4"/>
          </p:nvPr>
        </p:nvSpPr>
        <p:spPr/>
        <p:txBody>
          <a:bodyPr/>
          <a:lstStyle/>
          <a:p>
            <a:r>
              <a:rPr lang="en-US" altLang="zh-CN"/>
              <a:t>&lt; </a:t>
            </a:r>
            <a:fld id="{A548B57D-AE10-4CF7-A9DF-59FEFA91B28E}" type="slidenum">
              <a:rPr lang="zh-CN" altLang="en-US" smtClean="0"/>
              <a:t>9</a:t>
            </a:fld>
            <a:r>
              <a:rPr lang="zh-CN" altLang="en-US"/>
              <a:t> </a:t>
            </a:r>
            <a:r>
              <a:rPr lang="en-US" altLang="zh-CN"/>
              <a:t>&gt;</a:t>
            </a:r>
            <a:endParaRPr lang="zh-CN" altLang="en-US" dirty="0"/>
          </a:p>
        </p:txBody>
      </p:sp>
      <p:pic>
        <p:nvPicPr>
          <p:cNvPr id="4" name="图片 3">
            <a:extLst>
              <a:ext uri="{FF2B5EF4-FFF2-40B4-BE49-F238E27FC236}">
                <a16:creationId xmlns:a16="http://schemas.microsoft.com/office/drawing/2014/main" id="{E528657C-319C-B23F-ED34-E5721FBC3B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945" y="2609404"/>
            <a:ext cx="4883190" cy="632105"/>
          </a:xfrm>
          <a:prstGeom prst="rect">
            <a:avLst/>
          </a:prstGeom>
        </p:spPr>
      </p:pic>
      <p:pic>
        <p:nvPicPr>
          <p:cNvPr id="5" name="图片 4">
            <a:extLst>
              <a:ext uri="{FF2B5EF4-FFF2-40B4-BE49-F238E27FC236}">
                <a16:creationId xmlns:a16="http://schemas.microsoft.com/office/drawing/2014/main" id="{1820F241-830D-3F74-1A5E-248F020671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945" y="1947609"/>
            <a:ext cx="3429786" cy="646290"/>
          </a:xfrm>
          <a:prstGeom prst="rect">
            <a:avLst/>
          </a:prstGeom>
        </p:spPr>
      </p:pic>
      <p:pic>
        <p:nvPicPr>
          <p:cNvPr id="6" name="图片 5">
            <a:extLst>
              <a:ext uri="{FF2B5EF4-FFF2-40B4-BE49-F238E27FC236}">
                <a16:creationId xmlns:a16="http://schemas.microsoft.com/office/drawing/2014/main" id="{E449C18C-AB8C-D9B9-23B5-C1B293B02A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945" y="1279450"/>
            <a:ext cx="3192233" cy="619183"/>
          </a:xfrm>
          <a:prstGeom prst="rect">
            <a:avLst/>
          </a:prstGeom>
        </p:spPr>
      </p:pic>
      <p:pic>
        <p:nvPicPr>
          <p:cNvPr id="7" name="图片 6">
            <a:extLst>
              <a:ext uri="{FF2B5EF4-FFF2-40B4-BE49-F238E27FC236}">
                <a16:creationId xmlns:a16="http://schemas.microsoft.com/office/drawing/2014/main" id="{91C1610F-AC4E-84D9-DA35-0C867E1FF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5039" y="2117035"/>
            <a:ext cx="2855372" cy="402406"/>
          </a:xfrm>
          <a:prstGeom prst="rect">
            <a:avLst/>
          </a:prstGeom>
        </p:spPr>
      </p:pic>
      <p:sp>
        <p:nvSpPr>
          <p:cNvPr id="8" name="矩形 7">
            <a:extLst>
              <a:ext uri="{FF2B5EF4-FFF2-40B4-BE49-F238E27FC236}">
                <a16:creationId xmlns:a16="http://schemas.microsoft.com/office/drawing/2014/main" id="{EC12B376-1A2C-A0F0-FD43-E824BF127787}"/>
              </a:ext>
            </a:extLst>
          </p:cNvPr>
          <p:cNvSpPr/>
          <p:nvPr/>
        </p:nvSpPr>
        <p:spPr>
          <a:xfrm>
            <a:off x="4090885" y="2079806"/>
            <a:ext cx="2923680" cy="4768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12004991-C6A2-3E22-F43E-EA025528305C}"/>
              </a:ext>
            </a:extLst>
          </p:cNvPr>
          <p:cNvSpPr txBox="1"/>
          <p:nvPr/>
        </p:nvSpPr>
        <p:spPr>
          <a:xfrm>
            <a:off x="4641940" y="1642467"/>
            <a:ext cx="1569660" cy="369332"/>
          </a:xfrm>
          <a:prstGeom prst="rect">
            <a:avLst/>
          </a:prstGeom>
          <a:noFill/>
        </p:spPr>
        <p:txBody>
          <a:bodyPr wrap="none" rtlCol="0">
            <a:spAutoFit/>
          </a:bodyPr>
          <a:lstStyle/>
          <a:p>
            <a:pPr algn="ctr"/>
            <a:r>
              <a:rPr lang="zh-CN" altLang="en-US"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能级随机跃迁</a:t>
            </a:r>
          </a:p>
        </p:txBody>
      </p:sp>
      <p:sp>
        <p:nvSpPr>
          <p:cNvPr id="10" name="文本框 9">
            <a:extLst>
              <a:ext uri="{FF2B5EF4-FFF2-40B4-BE49-F238E27FC236}">
                <a16:creationId xmlns:a16="http://schemas.microsoft.com/office/drawing/2014/main" id="{FC2405B0-288B-6213-313E-B4747FA410BA}"/>
              </a:ext>
            </a:extLst>
          </p:cNvPr>
          <p:cNvSpPr txBox="1"/>
          <p:nvPr/>
        </p:nvSpPr>
        <p:spPr>
          <a:xfrm>
            <a:off x="1584522" y="3597991"/>
            <a:ext cx="1569660" cy="369332"/>
          </a:xfrm>
          <a:prstGeom prst="rect">
            <a:avLst/>
          </a:prstGeom>
          <a:noFill/>
        </p:spPr>
        <p:txBody>
          <a:bodyPr wrap="none" rtlCol="0">
            <a:spAutoFit/>
          </a:bodyPr>
          <a:lstStyle/>
          <a:p>
            <a:pPr algn="ctr"/>
            <a:r>
              <a:rPr lang="zh-CN" altLang="en-US"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初始组态涨落</a:t>
            </a:r>
          </a:p>
        </p:txBody>
      </p:sp>
      <p:grpSp>
        <p:nvGrpSpPr>
          <p:cNvPr id="19" name="组合 18">
            <a:extLst>
              <a:ext uri="{FF2B5EF4-FFF2-40B4-BE49-F238E27FC236}">
                <a16:creationId xmlns:a16="http://schemas.microsoft.com/office/drawing/2014/main" id="{E4540484-F6EC-5C98-84A9-C677C41816E0}"/>
              </a:ext>
            </a:extLst>
          </p:cNvPr>
          <p:cNvGrpSpPr/>
          <p:nvPr/>
        </p:nvGrpSpPr>
        <p:grpSpPr>
          <a:xfrm>
            <a:off x="1241619" y="3541675"/>
            <a:ext cx="916634" cy="752697"/>
            <a:chOff x="688117" y="1197683"/>
            <a:chExt cx="988553" cy="828965"/>
          </a:xfrm>
        </p:grpSpPr>
        <p:sp>
          <p:nvSpPr>
            <p:cNvPr id="21" name="文本框 20">
              <a:extLst>
                <a:ext uri="{FF2B5EF4-FFF2-40B4-BE49-F238E27FC236}">
                  <a16:creationId xmlns:a16="http://schemas.microsoft.com/office/drawing/2014/main" id="{BFC9A59A-B1BD-484D-77B8-7E2DEE81BC54}"/>
                </a:ext>
              </a:extLst>
            </p:cNvPr>
            <p:cNvSpPr txBox="1"/>
            <p:nvPr/>
          </p:nvSpPr>
          <p:spPr>
            <a:xfrm>
              <a:off x="1443189" y="1197683"/>
              <a:ext cx="233481" cy="497905"/>
            </a:xfrm>
            <a:prstGeom prst="rect">
              <a:avLst/>
            </a:prstGeom>
            <a:noFill/>
          </p:spPr>
          <p:txBody>
            <a:bodyPr wrap="none" rtlCol="0">
              <a:spAutoFit/>
            </a:bodyPr>
            <a:lstStyle/>
            <a:p>
              <a:endParaRPr lang="zh-CN" altLang="en-US" dirty="0">
                <a:solidFill>
                  <a:srgbClr val="9900FF"/>
                </a:solidFill>
              </a:endParaRPr>
            </a:p>
          </p:txBody>
        </p:sp>
        <p:sp>
          <p:nvSpPr>
            <p:cNvPr id="22" name="文本框 21">
              <a:extLst>
                <a:ext uri="{FF2B5EF4-FFF2-40B4-BE49-F238E27FC236}">
                  <a16:creationId xmlns:a16="http://schemas.microsoft.com/office/drawing/2014/main" id="{BAF1F0F6-8A4E-E09D-79AF-B58AA0B30F96}"/>
                </a:ext>
              </a:extLst>
            </p:cNvPr>
            <p:cNvSpPr txBox="1"/>
            <p:nvPr/>
          </p:nvSpPr>
          <p:spPr>
            <a:xfrm>
              <a:off x="688117" y="1528743"/>
              <a:ext cx="233481" cy="497905"/>
            </a:xfrm>
            <a:prstGeom prst="rect">
              <a:avLst/>
            </a:prstGeom>
            <a:noFill/>
          </p:spPr>
          <p:txBody>
            <a:bodyPr wrap="none" rtlCol="0">
              <a:spAutoFit/>
            </a:bodyPr>
            <a:lstStyle/>
            <a:p>
              <a:endParaRPr lang="zh-CN" altLang="en-US" dirty="0">
                <a:solidFill>
                  <a:srgbClr val="FF0000"/>
                </a:solidFill>
              </a:endParaRPr>
            </a:p>
          </p:txBody>
        </p:sp>
      </p:grpSp>
      <p:grpSp>
        <p:nvGrpSpPr>
          <p:cNvPr id="31" name="组合 30">
            <a:extLst>
              <a:ext uri="{FF2B5EF4-FFF2-40B4-BE49-F238E27FC236}">
                <a16:creationId xmlns:a16="http://schemas.microsoft.com/office/drawing/2014/main" id="{0D1913C3-4082-DF76-3FD0-1547CEB95751}"/>
              </a:ext>
            </a:extLst>
          </p:cNvPr>
          <p:cNvGrpSpPr/>
          <p:nvPr/>
        </p:nvGrpSpPr>
        <p:grpSpPr>
          <a:xfrm>
            <a:off x="4466122" y="3760117"/>
            <a:ext cx="6983129" cy="2742854"/>
            <a:chOff x="4302822" y="1645953"/>
            <a:chExt cx="6621743" cy="2574875"/>
          </a:xfrm>
        </p:grpSpPr>
        <p:pic>
          <p:nvPicPr>
            <p:cNvPr id="27" name="图片 26">
              <a:extLst>
                <a:ext uri="{FF2B5EF4-FFF2-40B4-BE49-F238E27FC236}">
                  <a16:creationId xmlns:a16="http://schemas.microsoft.com/office/drawing/2014/main" id="{E8836545-3586-FC6F-BFE7-5830AB241F09}"/>
                </a:ext>
              </a:extLst>
            </p:cNvPr>
            <p:cNvPicPr>
              <a:picLocks noChangeAspect="1"/>
            </p:cNvPicPr>
            <p:nvPr/>
          </p:nvPicPr>
          <p:blipFill>
            <a:blip r:embed="rId6" cstate="print">
              <a:extLst>
                <a:ext uri="{28A0092B-C50C-407E-A947-70E740481C1C}">
                  <a14:useLocalDpi xmlns:a14="http://schemas.microsoft.com/office/drawing/2010/main" val="0"/>
                </a:ext>
              </a:extLst>
            </a:blip>
            <a:srcRect b="55816"/>
            <a:stretch/>
          </p:blipFill>
          <p:spPr>
            <a:xfrm>
              <a:off x="4302822" y="1645953"/>
              <a:ext cx="6621743" cy="2098008"/>
            </a:xfrm>
            <a:prstGeom prst="rect">
              <a:avLst/>
            </a:prstGeom>
          </p:spPr>
        </p:pic>
        <p:pic>
          <p:nvPicPr>
            <p:cNvPr id="29" name="图片 28">
              <a:extLst>
                <a:ext uri="{FF2B5EF4-FFF2-40B4-BE49-F238E27FC236}">
                  <a16:creationId xmlns:a16="http://schemas.microsoft.com/office/drawing/2014/main" id="{F060EE05-7C35-A08B-6312-829658EAE71F}"/>
                </a:ext>
              </a:extLst>
            </p:cNvPr>
            <p:cNvPicPr>
              <a:picLocks noChangeAspect="1"/>
            </p:cNvPicPr>
            <p:nvPr/>
          </p:nvPicPr>
          <p:blipFill>
            <a:blip r:embed="rId6" cstate="print">
              <a:extLst>
                <a:ext uri="{28A0092B-C50C-407E-A947-70E740481C1C}">
                  <a14:useLocalDpi xmlns:a14="http://schemas.microsoft.com/office/drawing/2010/main" val="0"/>
                </a:ext>
              </a:extLst>
            </a:blip>
            <a:srcRect l="10784" t="90207" r="49598" b="-729"/>
            <a:stretch/>
          </p:blipFill>
          <p:spPr>
            <a:xfrm>
              <a:off x="5056861" y="3720573"/>
              <a:ext cx="2623385" cy="499651"/>
            </a:xfrm>
            <a:prstGeom prst="rect">
              <a:avLst/>
            </a:prstGeom>
          </p:spPr>
        </p:pic>
        <p:pic>
          <p:nvPicPr>
            <p:cNvPr id="30" name="图片 29">
              <a:extLst>
                <a:ext uri="{FF2B5EF4-FFF2-40B4-BE49-F238E27FC236}">
                  <a16:creationId xmlns:a16="http://schemas.microsoft.com/office/drawing/2014/main" id="{35020713-829E-5687-F0C2-02E1B9646542}"/>
                </a:ext>
              </a:extLst>
            </p:cNvPr>
            <p:cNvPicPr>
              <a:picLocks noChangeAspect="1"/>
            </p:cNvPicPr>
            <p:nvPr/>
          </p:nvPicPr>
          <p:blipFill>
            <a:blip r:embed="rId6" cstate="print">
              <a:extLst>
                <a:ext uri="{28A0092B-C50C-407E-A947-70E740481C1C}">
                  <a14:useLocalDpi xmlns:a14="http://schemas.microsoft.com/office/drawing/2010/main" val="0"/>
                </a:ext>
              </a:extLst>
            </a:blip>
            <a:srcRect l="10784" t="90207" r="49598" b="-729"/>
            <a:stretch/>
          </p:blipFill>
          <p:spPr>
            <a:xfrm>
              <a:off x="8160673" y="3721177"/>
              <a:ext cx="2623385" cy="499651"/>
            </a:xfrm>
            <a:prstGeom prst="rect">
              <a:avLst/>
            </a:prstGeom>
          </p:spPr>
        </p:pic>
      </p:grpSp>
      <p:pic>
        <p:nvPicPr>
          <p:cNvPr id="34" name="图片 33">
            <a:extLst>
              <a:ext uri="{FF2B5EF4-FFF2-40B4-BE49-F238E27FC236}">
                <a16:creationId xmlns:a16="http://schemas.microsoft.com/office/drawing/2014/main" id="{32C411E5-A99A-D37D-2F1E-58F8A8577152}"/>
              </a:ext>
            </a:extLst>
          </p:cNvPr>
          <p:cNvPicPr>
            <a:picLocks noChangeAspect="1"/>
          </p:cNvPicPr>
          <p:nvPr/>
        </p:nvPicPr>
        <p:blipFill>
          <a:blip r:embed="rId7" cstate="print">
            <a:extLst>
              <a:ext uri="{28A0092B-C50C-407E-A947-70E740481C1C}">
                <a14:useLocalDpi xmlns:a14="http://schemas.microsoft.com/office/drawing/2010/main" val="0"/>
              </a:ext>
            </a:extLst>
          </a:blip>
          <a:srcRect t="64362"/>
          <a:stretch/>
        </p:blipFill>
        <p:spPr>
          <a:xfrm>
            <a:off x="742749" y="5418912"/>
            <a:ext cx="3353045" cy="817291"/>
          </a:xfrm>
          <a:prstGeom prst="rect">
            <a:avLst/>
          </a:prstGeom>
        </p:spPr>
      </p:pic>
      <p:pic>
        <p:nvPicPr>
          <p:cNvPr id="35" name="图片 34">
            <a:extLst>
              <a:ext uri="{FF2B5EF4-FFF2-40B4-BE49-F238E27FC236}">
                <a16:creationId xmlns:a16="http://schemas.microsoft.com/office/drawing/2014/main" id="{802354EC-36AD-5847-148E-C0156DA41724}"/>
              </a:ext>
            </a:extLst>
          </p:cNvPr>
          <p:cNvPicPr>
            <a:picLocks noChangeAspect="1"/>
          </p:cNvPicPr>
          <p:nvPr/>
        </p:nvPicPr>
        <p:blipFill>
          <a:blip r:embed="rId7" cstate="print">
            <a:extLst>
              <a:ext uri="{28A0092B-C50C-407E-A947-70E740481C1C}">
                <a14:useLocalDpi xmlns:a14="http://schemas.microsoft.com/office/drawing/2010/main" val="0"/>
              </a:ext>
            </a:extLst>
          </a:blip>
          <a:srcRect t="12402" b="49195"/>
          <a:stretch/>
        </p:blipFill>
        <p:spPr>
          <a:xfrm>
            <a:off x="771994" y="4110948"/>
            <a:ext cx="3353045" cy="880711"/>
          </a:xfrm>
          <a:prstGeom prst="rect">
            <a:avLst/>
          </a:prstGeom>
        </p:spPr>
      </p:pic>
      <p:sp>
        <p:nvSpPr>
          <p:cNvPr id="36" name="文本框 35">
            <a:extLst>
              <a:ext uri="{FF2B5EF4-FFF2-40B4-BE49-F238E27FC236}">
                <a16:creationId xmlns:a16="http://schemas.microsoft.com/office/drawing/2014/main" id="{9D435CBF-6C96-3E84-621F-5E9DA9F5A640}"/>
              </a:ext>
            </a:extLst>
          </p:cNvPr>
          <p:cNvSpPr txBox="1"/>
          <p:nvPr/>
        </p:nvSpPr>
        <p:spPr>
          <a:xfrm>
            <a:off x="1553647" y="5048333"/>
            <a:ext cx="1338828" cy="369332"/>
          </a:xfrm>
          <a:prstGeom prst="rect">
            <a:avLst/>
          </a:prstGeom>
          <a:noFill/>
        </p:spPr>
        <p:txBody>
          <a:bodyPr wrap="none" rtlCol="0">
            <a:spAutoFit/>
          </a:bodyPr>
          <a:lstStyle/>
          <a:p>
            <a:pPr algn="ctr"/>
            <a:r>
              <a:rPr lang="zh-CN" altLang="en-US" dirty="0">
                <a:solidFill>
                  <a:srgbClr val="993300"/>
                </a:solidFill>
                <a:latin typeface="Arial" panose="020B0604020202020204" pitchFamily="34" charset="0"/>
                <a:ea typeface="微软雅黑" panose="020B0503020204020204" pitchFamily="34" charset="-122"/>
                <a:cs typeface="+mn-ea"/>
                <a:sym typeface="Arial" panose="020B0604020202020204" pitchFamily="34" charset="0"/>
              </a:rPr>
              <a:t>动力学涨落</a:t>
            </a:r>
          </a:p>
        </p:txBody>
      </p:sp>
      <p:sp>
        <p:nvSpPr>
          <p:cNvPr id="37" name="文本框 36">
            <a:extLst>
              <a:ext uri="{FF2B5EF4-FFF2-40B4-BE49-F238E27FC236}">
                <a16:creationId xmlns:a16="http://schemas.microsoft.com/office/drawing/2014/main" id="{DDE2EFA2-DEE5-5B81-1124-C214CCC09F87}"/>
              </a:ext>
            </a:extLst>
          </p:cNvPr>
          <p:cNvSpPr txBox="1"/>
          <p:nvPr/>
        </p:nvSpPr>
        <p:spPr>
          <a:xfrm>
            <a:off x="7676188" y="1780406"/>
            <a:ext cx="3647152" cy="874407"/>
          </a:xfrm>
          <a:prstGeom prst="rect">
            <a:avLst/>
          </a:prstGeom>
          <a:noFill/>
        </p:spPr>
        <p:txBody>
          <a:bodyPr wrap="none" rtlCol="0">
            <a:spAutoFit/>
          </a:bodyPr>
          <a:lstStyle/>
          <a:p>
            <a:pPr algn="ctr">
              <a:lnSpc>
                <a:spcPct val="150000"/>
              </a:lnSpc>
            </a:pPr>
            <a:r>
              <a:rPr lang="zh-CN" altLang="en-US" dirty="0">
                <a:latin typeface="+mn-ea"/>
                <a:cs typeface="+mn-ea"/>
                <a:sym typeface="Arial" panose="020B0604020202020204" pitchFamily="34" charset="0"/>
              </a:rPr>
              <a:t>费米面上下单粒子能级随机跃迁</a:t>
            </a:r>
            <a:r>
              <a:rPr lang="en-US" altLang="zh-CN" dirty="0">
                <a:latin typeface="+mn-ea"/>
                <a:cs typeface="+mn-ea"/>
                <a:sym typeface="Arial" panose="020B0604020202020204" pitchFamily="34" charset="0"/>
              </a:rPr>
              <a:t>-</a:t>
            </a:r>
          </a:p>
          <a:p>
            <a:pPr algn="ctr">
              <a:lnSpc>
                <a:spcPct val="150000"/>
              </a:lnSpc>
            </a:pPr>
            <a:r>
              <a:rPr lang="zh-CN" altLang="en-US" dirty="0">
                <a:latin typeface="+mn-ea"/>
                <a:cs typeface="+mn-ea"/>
                <a:sym typeface="Arial" panose="020B0604020202020204" pitchFamily="34" charset="0"/>
              </a:rPr>
              <a:t>模拟演化过程中非平衡动力学涨落</a:t>
            </a:r>
          </a:p>
        </p:txBody>
      </p:sp>
    </p:spTree>
    <p:extLst>
      <p:ext uri="{BB962C8B-B14F-4D97-AF65-F5344CB8AC3E}">
        <p14:creationId xmlns:p14="http://schemas.microsoft.com/office/powerpoint/2010/main" val="1495665666"/>
      </p:ext>
    </p:extLst>
  </p:cSld>
  <p:clrMapOvr>
    <a:masterClrMapping/>
  </p:clrMapOvr>
</p:sld>
</file>

<file path=ppt/theme/theme1.xml><?xml version="1.0" encoding="utf-8"?>
<a:theme xmlns:a="http://schemas.openxmlformats.org/drawingml/2006/main" name="自定义设计方案">
  <a:themeElements>
    <a:clrScheme name="自定义 2">
      <a:dk1>
        <a:srgbClr val="000000"/>
      </a:dk1>
      <a:lt1>
        <a:srgbClr val="FFFFFF"/>
      </a:lt1>
      <a:dk2>
        <a:srgbClr val="768395"/>
      </a:dk2>
      <a:lt2>
        <a:srgbClr val="F0F0F0"/>
      </a:lt2>
      <a:accent1>
        <a:srgbClr val="9A0001"/>
      </a:accent1>
      <a:accent2>
        <a:srgbClr val="CEAB6E"/>
      </a:accent2>
      <a:accent3>
        <a:srgbClr val="063771"/>
      </a:accent3>
      <a:accent4>
        <a:srgbClr val="F3F4F8"/>
      </a:accent4>
      <a:accent5>
        <a:srgbClr val="64646C"/>
      </a:accent5>
      <a:accent6>
        <a:srgbClr val="FFFFFF"/>
      </a:accent6>
      <a:hlink>
        <a:srgbClr val="0070C0"/>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2000" dirty="0" smtClean="0">
            <a:latin typeface="Arial" panose="020B0604020202020204" pitchFamily="34" charset="0"/>
            <a:ea typeface="微软雅黑" panose="020B0503020204020204" pitchFamily="34" charset="-122"/>
            <a:cs typeface="+mn-ea"/>
            <a:sym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8159</TotalTime>
  <Words>1193</Words>
  <Application>Microsoft Office PowerPoint</Application>
  <PresentationFormat>宽屏</PresentationFormat>
  <Paragraphs>187</Paragraphs>
  <Slides>26</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26</vt:i4>
      </vt:variant>
    </vt:vector>
  </HeadingPairs>
  <TitlesOfParts>
    <vt:vector size="35" baseType="lpstr">
      <vt:lpstr>等线</vt:lpstr>
      <vt:lpstr>黑体</vt:lpstr>
      <vt:lpstr>宋体</vt:lpstr>
      <vt:lpstr>微软雅黑</vt:lpstr>
      <vt:lpstr>Arial</vt:lpstr>
      <vt:lpstr>Cambria</vt:lpstr>
      <vt:lpstr>Cambria Math</vt:lpstr>
      <vt:lpstr>Times New Roman</vt:lpstr>
      <vt:lpstr>自定义设计方案</vt:lpstr>
      <vt:lpstr>PowerPoint 演示文稿</vt:lpstr>
      <vt:lpstr>PowerPoint 演示文稿</vt:lpstr>
      <vt:lpstr>PowerPoint 演示文稿</vt:lpstr>
      <vt:lpstr>核裂变过程</vt:lpstr>
      <vt:lpstr>微观裂变理论</vt:lpstr>
      <vt:lpstr>微观裂变动力学理论</vt:lpstr>
      <vt:lpstr>微观裂变动力学理论</vt:lpstr>
      <vt:lpstr>微观裂变动力学理论</vt:lpstr>
      <vt:lpstr>微观裂变动力学理论</vt:lpstr>
      <vt:lpstr>微观裂变动力学理论</vt:lpstr>
      <vt:lpstr>PowerPoint 演示文稿</vt:lpstr>
      <vt:lpstr>裂变碎片质量分布</vt:lpstr>
      <vt:lpstr>裂变碎片N-Z分布</vt:lpstr>
      <vt:lpstr>裂变碎片N/Z比</vt:lpstr>
      <vt:lpstr>裂变碎片能量分配</vt:lpstr>
      <vt:lpstr>裂变碎片角动量分配</vt:lpstr>
      <vt:lpstr>裂变可观测量能量相关性</vt:lpstr>
      <vt:lpstr>裂变可观测量能量相关性</vt:lpstr>
      <vt:lpstr>“锯齿结构” 能量相关性</vt:lpstr>
      <vt:lpstr>PowerPoint 演示文稿</vt:lpstr>
      <vt:lpstr>多体体系量子纠缠</vt:lpstr>
      <vt:lpstr>动力学量子纠缠</vt:lpstr>
      <vt:lpstr>碎片纠缠熵</vt:lpstr>
      <vt:lpstr>量子纠缠与锯齿结构</vt:lpstr>
      <vt:lpstr>量子纠缠与锯齿结构</vt:lpstr>
      <vt:lpstr>总结与展望</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beta-decay and neutrinos</dc:title>
  <dc:creator>2 1</dc:creator>
  <cp:lastModifiedBy>yu qiang</cp:lastModifiedBy>
  <cp:revision>106</cp:revision>
  <dcterms:created xsi:type="dcterms:W3CDTF">2020-10-26T13:11:00Z</dcterms:created>
  <dcterms:modified xsi:type="dcterms:W3CDTF">2025-04-20T15:00:14Z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DA27D40F24F848DE8A759507E713D475_12</vt:lpwstr>
  </property>
  <property fmtid="{D5CDD505-2E9C-101B-9397-08002B2CF9AE}" pid="3" name="KSOProductBuildVer">
    <vt:lpwstr>2052-12.1.0.18912</vt:lpwstr>
  </property>
</Properties>
</file>