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714" r:id="rId2"/>
    <p:sldId id="1836" r:id="rId3"/>
    <p:sldId id="1839" r:id="rId4"/>
    <p:sldId id="1840" r:id="rId5"/>
    <p:sldId id="1933" r:id="rId6"/>
    <p:sldId id="847" r:id="rId7"/>
    <p:sldId id="1857" r:id="rId8"/>
    <p:sldId id="1850" r:id="rId9"/>
    <p:sldId id="589" r:id="rId10"/>
    <p:sldId id="532" r:id="rId11"/>
    <p:sldId id="1861" r:id="rId12"/>
    <p:sldId id="715" r:id="rId13"/>
    <p:sldId id="643" r:id="rId14"/>
    <p:sldId id="848" r:id="rId15"/>
    <p:sldId id="716" r:id="rId16"/>
    <p:sldId id="856" r:id="rId17"/>
    <p:sldId id="717" r:id="rId18"/>
    <p:sldId id="718" r:id="rId19"/>
    <p:sldId id="1923" r:id="rId20"/>
    <p:sldId id="721" r:id="rId21"/>
    <p:sldId id="857" r:id="rId22"/>
    <p:sldId id="862" r:id="rId23"/>
    <p:sldId id="851" r:id="rId24"/>
    <p:sldId id="1914" r:id="rId25"/>
    <p:sldId id="1862" r:id="rId26"/>
    <p:sldId id="504" r:id="rId27"/>
    <p:sldId id="551" r:id="rId28"/>
    <p:sldId id="568" r:id="rId29"/>
    <p:sldId id="860" r:id="rId30"/>
    <p:sldId id="1913" r:id="rId31"/>
    <p:sldId id="631" r:id="rId32"/>
    <p:sldId id="1787" r:id="rId33"/>
    <p:sldId id="1859" r:id="rId34"/>
    <p:sldId id="567" r:id="rId35"/>
    <p:sldId id="507" r:id="rId36"/>
    <p:sldId id="578" r:id="rId37"/>
    <p:sldId id="571" r:id="rId38"/>
    <p:sldId id="858" r:id="rId39"/>
    <p:sldId id="590" r:id="rId40"/>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009900"/>
    <a:srgbClr val="FFFF66"/>
    <a:srgbClr val="CCFFFF"/>
    <a:srgbClr val="FF9900"/>
    <a:srgbClr val="CC6600"/>
    <a:srgbClr val="0066FF"/>
    <a:srgbClr val="99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5220" autoAdjust="0"/>
  </p:normalViewPr>
  <p:slideViewPr>
    <p:cSldViewPr>
      <p:cViewPr varScale="1">
        <p:scale>
          <a:sx n="88" d="100"/>
          <a:sy n="88" d="100"/>
        </p:scale>
        <p:origin x="705" y="57"/>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11910" cy="46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t" anchorCtr="0" compatLnSpc="1">
            <a:prstTxWarp prst="textNoShape">
              <a:avLst/>
            </a:prstTxWarp>
          </a:bodyPr>
          <a:lstStyle>
            <a:lvl1pPr defTabSz="927100">
              <a:defRPr sz="1200"/>
            </a:lvl1pPr>
          </a:lstStyle>
          <a:p>
            <a:endParaRPr lang="en-US"/>
          </a:p>
        </p:txBody>
      </p:sp>
      <p:sp>
        <p:nvSpPr>
          <p:cNvPr id="79875" name="Rectangle 3"/>
          <p:cNvSpPr>
            <a:spLocks noGrp="1" noChangeArrowheads="1"/>
          </p:cNvSpPr>
          <p:nvPr>
            <p:ph type="dt" sz="quarter" idx="1"/>
          </p:nvPr>
        </p:nvSpPr>
        <p:spPr bwMode="auto">
          <a:xfrm>
            <a:off x="3938166" y="0"/>
            <a:ext cx="3011910" cy="46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t" anchorCtr="0" compatLnSpc="1">
            <a:prstTxWarp prst="textNoShape">
              <a:avLst/>
            </a:prstTxWarp>
          </a:bodyPr>
          <a:lstStyle>
            <a:lvl1pPr algn="r" defTabSz="927100">
              <a:defRPr sz="1200"/>
            </a:lvl1pPr>
          </a:lstStyle>
          <a:p>
            <a:endParaRPr lang="en-US"/>
          </a:p>
        </p:txBody>
      </p:sp>
      <p:sp>
        <p:nvSpPr>
          <p:cNvPr id="79876" name="Rectangle 4"/>
          <p:cNvSpPr>
            <a:spLocks noGrp="1" noChangeArrowheads="1"/>
          </p:cNvSpPr>
          <p:nvPr>
            <p:ph type="ftr" sz="quarter" idx="2"/>
          </p:nvPr>
        </p:nvSpPr>
        <p:spPr bwMode="auto">
          <a:xfrm>
            <a:off x="0" y="8773477"/>
            <a:ext cx="3011910"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b" anchorCtr="0" compatLnSpc="1">
            <a:prstTxWarp prst="textNoShape">
              <a:avLst/>
            </a:prstTxWarp>
          </a:bodyPr>
          <a:lstStyle>
            <a:lvl1pPr defTabSz="927100">
              <a:defRPr sz="1200"/>
            </a:lvl1pPr>
          </a:lstStyle>
          <a:p>
            <a:endParaRPr lang="en-US"/>
          </a:p>
        </p:txBody>
      </p:sp>
      <p:sp>
        <p:nvSpPr>
          <p:cNvPr id="79877" name="Rectangle 5"/>
          <p:cNvSpPr>
            <a:spLocks noGrp="1" noChangeArrowheads="1"/>
          </p:cNvSpPr>
          <p:nvPr>
            <p:ph type="sldNum" sz="quarter" idx="3"/>
          </p:nvPr>
        </p:nvSpPr>
        <p:spPr bwMode="auto">
          <a:xfrm>
            <a:off x="3938166" y="8773477"/>
            <a:ext cx="3011910"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b" anchorCtr="0" compatLnSpc="1">
            <a:prstTxWarp prst="textNoShape">
              <a:avLst/>
            </a:prstTxWarp>
          </a:bodyPr>
          <a:lstStyle>
            <a:lvl1pPr algn="r" defTabSz="927100">
              <a:defRPr sz="1200"/>
            </a:lvl1pPr>
          </a:lstStyle>
          <a:p>
            <a:fld id="{7A5A9176-0C10-4966-AB5D-C5029A014276}" type="slidenum">
              <a:rPr lang="en-US"/>
              <a:pPr/>
              <a:t>‹#›</a:t>
            </a:fld>
            <a:endParaRPr lang="en-US"/>
          </a:p>
        </p:txBody>
      </p:sp>
    </p:spTree>
    <p:extLst>
      <p:ext uri="{BB962C8B-B14F-4D97-AF65-F5344CB8AC3E}">
        <p14:creationId xmlns:p14="http://schemas.microsoft.com/office/powerpoint/2010/main" val="1793378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1026"/>
          <p:cNvSpPr>
            <a:spLocks noGrp="1" noChangeArrowheads="1"/>
          </p:cNvSpPr>
          <p:nvPr>
            <p:ph type="hdr" sz="quarter"/>
          </p:nvPr>
        </p:nvSpPr>
        <p:spPr bwMode="auto">
          <a:xfrm>
            <a:off x="0" y="2"/>
            <a:ext cx="3024512" cy="4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8003" name="Rectangle 1027"/>
          <p:cNvSpPr>
            <a:spLocks noGrp="1" noChangeArrowheads="1"/>
          </p:cNvSpPr>
          <p:nvPr>
            <p:ph type="dt" idx="1"/>
          </p:nvPr>
        </p:nvSpPr>
        <p:spPr bwMode="auto">
          <a:xfrm>
            <a:off x="3931865" y="2"/>
            <a:ext cx="3024512" cy="4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8004" name="Rectangle 1028"/>
          <p:cNvSpPr>
            <a:spLocks noGrp="1" noRot="1" noChangeAspect="1" noChangeArrowheads="1" noTextEdit="1"/>
          </p:cNvSpPr>
          <p:nvPr>
            <p:ph type="sldImg" idx="2"/>
          </p:nvPr>
        </p:nvSpPr>
        <p:spPr bwMode="auto">
          <a:xfrm>
            <a:off x="1189038" y="685800"/>
            <a:ext cx="4578350" cy="34337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1029"/>
          <p:cNvSpPr>
            <a:spLocks noGrp="1" noChangeArrowheads="1"/>
          </p:cNvSpPr>
          <p:nvPr>
            <p:ph type="body" sz="quarter" idx="3"/>
          </p:nvPr>
        </p:nvSpPr>
        <p:spPr bwMode="auto">
          <a:xfrm>
            <a:off x="907354" y="4425687"/>
            <a:ext cx="5141669" cy="412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8006" name="Rectangle 1030"/>
          <p:cNvSpPr>
            <a:spLocks noGrp="1" noChangeArrowheads="1"/>
          </p:cNvSpPr>
          <p:nvPr>
            <p:ph type="ftr" sz="quarter" idx="4"/>
          </p:nvPr>
        </p:nvSpPr>
        <p:spPr bwMode="auto">
          <a:xfrm>
            <a:off x="0" y="8775068"/>
            <a:ext cx="3024512" cy="4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8007" name="Rectangle 1031"/>
          <p:cNvSpPr>
            <a:spLocks noGrp="1" noChangeArrowheads="1"/>
          </p:cNvSpPr>
          <p:nvPr>
            <p:ph type="sldNum" sz="quarter" idx="5"/>
          </p:nvPr>
        </p:nvSpPr>
        <p:spPr bwMode="auto">
          <a:xfrm>
            <a:off x="3931865" y="8775068"/>
            <a:ext cx="3024512" cy="4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0D0C39D-E457-4E89-9FBE-7FD39A4A512A}" type="slidenum">
              <a:rPr lang="en-US"/>
              <a:pPr/>
              <a:t>‹#›</a:t>
            </a:fld>
            <a:endParaRPr lang="en-US"/>
          </a:p>
        </p:txBody>
      </p:sp>
    </p:spTree>
    <p:extLst>
      <p:ext uri="{BB962C8B-B14F-4D97-AF65-F5344CB8AC3E}">
        <p14:creationId xmlns:p14="http://schemas.microsoft.com/office/powerpoint/2010/main" val="21650678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1542FD52-CF22-41EC-83F8-43AC4239A075}" type="slidenum">
              <a:rPr lang="zh-CN" altLang="en-US" smtClean="0">
                <a:latin typeface="Arial" pitchFamily="34" charset="0"/>
              </a:rPr>
              <a:pPr>
                <a:defRPr/>
              </a:pPr>
              <a:t>1</a:t>
            </a:fld>
            <a:endParaRPr lang="en-US" altLang="zh-CN">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tLang="zh-CN" dirty="0">
                <a:latin typeface="Arial" pitchFamily="34" charset="0"/>
              </a:rPr>
              <a:t>Good afternoon everyone. My name is Tian Xia, from University of Science and Technology of China. This is my first visit in Japan. Visiting KMI institute and Nagoya University is very exciting. I would like to thank KMI institute for invitation, especially </a:t>
            </a:r>
            <a:r>
              <a:rPr lang="en-US" altLang="zh-CN" dirty="0" err="1">
                <a:latin typeface="Arial" pitchFamily="34" charset="0"/>
              </a:rPr>
              <a:t>Junji</a:t>
            </a:r>
            <a:r>
              <a:rPr lang="en-US" altLang="zh-CN" dirty="0">
                <a:latin typeface="Arial" pitchFamily="34" charset="0"/>
              </a:rPr>
              <a:t> and Kaori. My talk today is Measurement of the electric dipole moment of 171Yb atoms in an optical dipole trap. </a:t>
            </a:r>
          </a:p>
        </p:txBody>
      </p:sp>
    </p:spTree>
    <p:extLst>
      <p:ext uri="{BB962C8B-B14F-4D97-AF65-F5344CB8AC3E}">
        <p14:creationId xmlns:p14="http://schemas.microsoft.com/office/powerpoint/2010/main" val="218640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8334B84-4073-4A44-8595-039819EC86F8}" type="slidenum">
              <a:rPr lang="en-US" altLang="en-US" sz="1200" smtClean="0"/>
              <a:pPr/>
              <a:t>10</a:t>
            </a:fld>
            <a:endParaRPr lang="en-US" altLang="en-US" sz="1200"/>
          </a:p>
        </p:txBody>
      </p:sp>
      <p:sp>
        <p:nvSpPr>
          <p:cNvPr id="311298" name="Rectangle 2"/>
          <p:cNvSpPr>
            <a:spLocks noGrp="1" noRot="1" noChangeAspect="1" noChangeArrowheads="1" noTextEdit="1"/>
          </p:cNvSpPr>
          <p:nvPr>
            <p:ph type="sldImg"/>
          </p:nvPr>
        </p:nvSpPr>
        <p:spPr>
          <a:xfrm>
            <a:off x="1168400" y="693738"/>
            <a:ext cx="4614863" cy="3462337"/>
          </a:xfrm>
          <a:ln/>
        </p:spPr>
      </p:sp>
      <p:sp>
        <p:nvSpPr>
          <p:cNvPr id="311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t>Romalis</a:t>
            </a:r>
            <a:r>
              <a:rPr lang="en-US" altLang="en-US" dirty="0"/>
              <a:t> and Fortson, who were in charge of the Hg EDM experiment, did an analysis of EDM measurement in an optical dipole trap. At that time, this technique was already employed in the quantum gas research. With ODT, there could be a lot of advantages compared with the vapor cell beam experiments, when the atoms are trapped, the systematic v x E effect can be suppressed. (Where V is the velocity of the particles). And E field amplitude can be enhanced by at least one order of magnitude. The cold collision rate is small for the fermions. And Rayleigh scattering rate, which is relevant only for atom heating is reasonable. And Raman scattering rate, which is a systematic error source. This rate is negligibly small. The parity mixing effect, which I will discuss later, it can be controlled as well. The conclusion of this analysis is that the EDM measurement limit can reach 10-30 e cm with cold-atom technique.</a:t>
            </a: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11</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With cold atom technique, the species we select is 171Yb. </a:t>
            </a:r>
          </a:p>
        </p:txBody>
      </p:sp>
    </p:spTree>
    <p:extLst>
      <p:ext uri="{BB962C8B-B14F-4D97-AF65-F5344CB8AC3E}">
        <p14:creationId xmlns:p14="http://schemas.microsoft.com/office/powerpoint/2010/main" val="236188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schematics of the apparatus, the atom source produces an atomic beam going through a </a:t>
            </a:r>
            <a:r>
              <a:rPr lang="en-US" altLang="zh-CN" dirty="0" err="1"/>
              <a:t>zeeman</a:t>
            </a:r>
            <a:r>
              <a:rPr lang="en-US" altLang="zh-CN" dirty="0"/>
              <a:t> slower, then cooled by a magneto-optical trap, which we call MOT. With the MOT, we load the atoms from the MOT to the optical dipole trap and move the trap by an air-bearing stage into a science chamber, which is enclosed by a magnetic shield. In science chamber, the atoms are loaded from a movable ODT into a fixed ODT, which has the focus just between this pair of copper electrodes.</a:t>
            </a:r>
          </a:p>
          <a:p>
            <a:endParaRPr lang="en-US" altLang="zh-CN" dirty="0"/>
          </a:p>
          <a:p>
            <a:r>
              <a:rPr lang="en-US" altLang="zh-CN" dirty="0"/>
              <a:t>In the magnetic shield, we apply a small static B field that is fixed, and a static E field either parallel or antiparallel with the B field, under these two conditions, we spin polarize the atoms perpendicular to the B field, measure the Larmor precession frequencies, and take the differentiation, then we derive EDM, which is  d here.</a:t>
            </a:r>
          </a:p>
          <a:p>
            <a:endParaRPr lang="en-US" altLang="zh-CN" dirty="0"/>
          </a:p>
          <a:p>
            <a:r>
              <a:rPr lang="en-US" altLang="zh-CN" dirty="0"/>
              <a:t>The applied E field is either parallel or antiparallel to the static magnetic field, while the magnetic field is always fixed. We measure the Larmor precession frequencies and take the differentiation, then we derive EDM, which is d in the equations.</a:t>
            </a:r>
          </a:p>
          <a:p>
            <a:endParaRPr lang="en-US" altLang="zh-CN" dirty="0"/>
          </a:p>
          <a:p>
            <a:r>
              <a:rPr lang="en-US" altLang="zh-CN" dirty="0"/>
              <a:t>This is the statistical error, but the efficiency of the atomic spin state is usually not 100%. If it is 100%, that is the atomic projection noise limit. In our work, we improved the detection efficiency from 1% to 50% by employing Quantum </a:t>
            </a:r>
            <a:r>
              <a:rPr lang="en-US" altLang="zh-CN" dirty="0" err="1"/>
              <a:t>nondemolition</a:t>
            </a:r>
            <a:r>
              <a:rPr lang="en-US" altLang="zh-CN" dirty="0"/>
              <a:t> detection method.</a:t>
            </a:r>
            <a:endParaRPr lang="zh-CN" altLang="en-US" dirty="0"/>
          </a:p>
        </p:txBody>
      </p:sp>
      <p:sp>
        <p:nvSpPr>
          <p:cNvPr id="4" name="灯片编号占位符 3"/>
          <p:cNvSpPr>
            <a:spLocks noGrp="1"/>
          </p:cNvSpPr>
          <p:nvPr>
            <p:ph type="sldNum" sz="quarter" idx="5"/>
          </p:nvPr>
        </p:nvSpPr>
        <p:spPr/>
        <p:txBody>
          <a:bodyPr/>
          <a:lstStyle/>
          <a:p>
            <a:fld id="{00D0C39D-E457-4E89-9FBE-7FD39A4A512A}" type="slidenum">
              <a:rPr lang="en-US" smtClean="0"/>
              <a:pPr/>
              <a:t>12</a:t>
            </a:fld>
            <a:endParaRPr lang="en-US"/>
          </a:p>
        </p:txBody>
      </p:sp>
    </p:spTree>
    <p:extLst>
      <p:ext uri="{BB962C8B-B14F-4D97-AF65-F5344CB8AC3E}">
        <p14:creationId xmlns:p14="http://schemas.microsoft.com/office/powerpoint/2010/main" val="21286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0751" indent="-288750" eaLnBrk="0" hangingPunct="0">
              <a:defRPr sz="2400">
                <a:solidFill>
                  <a:schemeClr val="tx1"/>
                </a:solidFill>
                <a:latin typeface="Times New Roman" pitchFamily="18" charset="0"/>
              </a:defRPr>
            </a:lvl2pPr>
            <a:lvl3pPr marL="1155002" indent="-231000" eaLnBrk="0" hangingPunct="0">
              <a:defRPr sz="2400">
                <a:solidFill>
                  <a:schemeClr val="tx1"/>
                </a:solidFill>
                <a:latin typeface="Times New Roman" pitchFamily="18" charset="0"/>
              </a:defRPr>
            </a:lvl3pPr>
            <a:lvl4pPr marL="1617002" indent="-231000" eaLnBrk="0" hangingPunct="0">
              <a:defRPr sz="2400">
                <a:solidFill>
                  <a:schemeClr val="tx1"/>
                </a:solidFill>
                <a:latin typeface="Times New Roman" pitchFamily="18" charset="0"/>
              </a:defRPr>
            </a:lvl4pPr>
            <a:lvl5pPr marL="2079003" indent="-231000" eaLnBrk="0" hangingPunct="0">
              <a:defRPr sz="2400">
                <a:solidFill>
                  <a:schemeClr val="tx1"/>
                </a:solidFill>
                <a:latin typeface="Times New Roman" pitchFamily="18" charset="0"/>
              </a:defRPr>
            </a:lvl5pPr>
            <a:lvl6pPr marL="2541003" indent="-231000" eaLnBrk="0" fontAlgn="base" hangingPunct="0">
              <a:spcBef>
                <a:spcPct val="0"/>
              </a:spcBef>
              <a:spcAft>
                <a:spcPct val="0"/>
              </a:spcAft>
              <a:defRPr sz="2400">
                <a:solidFill>
                  <a:schemeClr val="tx1"/>
                </a:solidFill>
                <a:latin typeface="Times New Roman" pitchFamily="18" charset="0"/>
              </a:defRPr>
            </a:lvl6pPr>
            <a:lvl7pPr marL="3003004" indent="-231000" eaLnBrk="0" fontAlgn="base" hangingPunct="0">
              <a:spcBef>
                <a:spcPct val="0"/>
              </a:spcBef>
              <a:spcAft>
                <a:spcPct val="0"/>
              </a:spcAft>
              <a:defRPr sz="2400">
                <a:solidFill>
                  <a:schemeClr val="tx1"/>
                </a:solidFill>
                <a:latin typeface="Times New Roman" pitchFamily="18" charset="0"/>
              </a:defRPr>
            </a:lvl7pPr>
            <a:lvl8pPr marL="3465005" indent="-231000" eaLnBrk="0" fontAlgn="base" hangingPunct="0">
              <a:spcBef>
                <a:spcPct val="0"/>
              </a:spcBef>
              <a:spcAft>
                <a:spcPct val="0"/>
              </a:spcAft>
              <a:defRPr sz="2400">
                <a:solidFill>
                  <a:schemeClr val="tx1"/>
                </a:solidFill>
                <a:latin typeface="Times New Roman" pitchFamily="18" charset="0"/>
              </a:defRPr>
            </a:lvl8pPr>
            <a:lvl9pPr marL="3927005" indent="-231000" eaLnBrk="0" fontAlgn="base" hangingPunct="0">
              <a:spcBef>
                <a:spcPct val="0"/>
              </a:spcBef>
              <a:spcAft>
                <a:spcPct val="0"/>
              </a:spcAft>
              <a:defRPr sz="2400">
                <a:solidFill>
                  <a:schemeClr val="tx1"/>
                </a:solidFill>
                <a:latin typeface="Times New Roman" pitchFamily="18" charset="0"/>
              </a:defRPr>
            </a:lvl9pPr>
          </a:lstStyle>
          <a:p>
            <a:pPr eaLnBrk="1" hangingPunct="1"/>
            <a:fld id="{82D30549-F976-4561-9AA1-19029377CE5D}" type="slidenum">
              <a:rPr lang="en-US" sz="1200"/>
              <a:pPr eaLnBrk="1" hangingPunct="1"/>
              <a:t>13</a:t>
            </a:fld>
            <a:endParaRPr lang="en-US" sz="1200"/>
          </a:p>
        </p:txBody>
      </p:sp>
      <p:sp>
        <p:nvSpPr>
          <p:cNvPr id="33795" name="Rectangle 2"/>
          <p:cNvSpPr>
            <a:spLocks noGrp="1" noRot="1" noChangeAspect="1" noChangeArrowheads="1" noTextEdit="1"/>
          </p:cNvSpPr>
          <p:nvPr>
            <p:ph type="sldImg"/>
          </p:nvPr>
        </p:nvSpPr>
        <p:spPr>
          <a:xfrm>
            <a:off x="1162050" y="690563"/>
            <a:ext cx="4625975" cy="3470275"/>
          </a:xfrm>
          <a:ln/>
        </p:spPr>
      </p:sp>
      <p:sp>
        <p:nvSpPr>
          <p:cNvPr id="33796" name="Rectangle 3"/>
          <p:cNvSpPr>
            <a:spLocks noGrp="1" noChangeArrowheads="1"/>
          </p:cNvSpPr>
          <p:nvPr>
            <p:ph type="body" idx="1"/>
          </p:nvPr>
        </p:nvSpPr>
        <p:spPr>
          <a:xfrm>
            <a:off x="926678" y="4387735"/>
            <a:ext cx="5096722" cy="41566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is the picture of the apparatus in the lab. This is the air-bearing stage which helps to transport the atoms by 65cm from the MOT to the science chamber in the center of the magnetic shield.</a:t>
            </a:r>
          </a:p>
        </p:txBody>
      </p:sp>
    </p:spTree>
    <p:extLst>
      <p:ext uri="{BB962C8B-B14F-4D97-AF65-F5344CB8AC3E}">
        <p14:creationId xmlns:p14="http://schemas.microsoft.com/office/powerpoint/2010/main" val="115316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shows the possible transitions for spin-state detection, 1S0 is the electronic ground state, the angular momentum ½ is from the nuclear spin. The upper state 1P1 has a hyperfine state ½, which we can use for detection, if we apply a circularly polarized laser beam, the mF=+1/2 state doesn’t scatter photon because of selection rule of angular momentum, we call it dark state, while the bright state -1/2 scatters photons ,but on average it scatters only 3 photons before it spontaneously decay to the dark state. This method can be used to perform the detection, but the number of photon scattered by each atom is very limited, so the detection efficiency is very poor. </a:t>
            </a:r>
          </a:p>
          <a:p>
            <a:endParaRPr lang="en-US" altLang="zh-CN" dirty="0"/>
          </a:p>
          <a:p>
            <a:r>
              <a:rPr lang="en-US" altLang="zh-CN" dirty="0"/>
              <a:t>For the other case, the transition to a hyperfine state 3/2, the two </a:t>
            </a:r>
            <a:r>
              <a:rPr lang="en-US" altLang="zh-CN" dirty="0" err="1"/>
              <a:t>zeeman</a:t>
            </a:r>
            <a:r>
              <a:rPr lang="en-US" altLang="zh-CN" dirty="0"/>
              <a:t> states are both bright state now. The +1/2 state takes cycling transition, but the -1/2 state scatters photon and might decay to the other state and demolish the spin-state, so the detection efficiency is also small.</a:t>
            </a:r>
          </a:p>
        </p:txBody>
      </p:sp>
      <p:sp>
        <p:nvSpPr>
          <p:cNvPr id="4" name="灯片编号占位符 3"/>
          <p:cNvSpPr>
            <a:spLocks noGrp="1"/>
          </p:cNvSpPr>
          <p:nvPr>
            <p:ph type="sldNum" sz="quarter" idx="10"/>
          </p:nvPr>
        </p:nvSpPr>
        <p:spPr/>
        <p:txBody>
          <a:bodyPr/>
          <a:lstStyle/>
          <a:p>
            <a:fld id="{11DE16C2-7233-4A8F-8773-8EDE8DAC8824}" type="slidenum">
              <a:rPr lang="zh-CN" altLang="en-US" smtClean="0"/>
              <a:t>14</a:t>
            </a:fld>
            <a:endParaRPr lang="zh-CN" altLang="en-US"/>
          </a:p>
        </p:txBody>
      </p:sp>
    </p:spTree>
    <p:extLst>
      <p:ext uri="{BB962C8B-B14F-4D97-AF65-F5344CB8AC3E}">
        <p14:creationId xmlns:p14="http://schemas.microsoft.com/office/powerpoint/2010/main" val="38254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employ a method here called Quantum Non-Demolition detection. The P state we use for detection can be coupled to some higher S state, so if we use a laser beam tuned to the resonance of the transition from P state to this S state, and if the Rabi frequency is large compared with the natural linewidth of this transition, the AC Stark shift of the relevant states in the P level will be large enough, so that the transition from the -1/2 state will be off-resonance and becomes dark. Under this condition, the probe beam makes the transition from the bright state +1/2 cycling, and the  transition from the other state -1/2 completely dark. So this scheme is spin-state preserving, and cycling transition, making the number of scattered photons per atom a lot bigger than that in the previous slide. In practice, it about 20 photons per atom, while for the conventional method in the previous slide, this photon number is just 3. I should mention that this QND detection requires that the trapping wavelength is a magic wavelength for the probe transition, otherwise the probing laser will be off-resonant. The magic wavelength information is in this paper. </a:t>
            </a:r>
            <a:endParaRPr lang="zh-CN" altLang="en-US" dirty="0"/>
          </a:p>
        </p:txBody>
      </p:sp>
      <p:sp>
        <p:nvSpPr>
          <p:cNvPr id="4" name="灯片编号占位符 3"/>
          <p:cNvSpPr>
            <a:spLocks noGrp="1"/>
          </p:cNvSpPr>
          <p:nvPr>
            <p:ph type="sldNum" sz="quarter" idx="10"/>
          </p:nvPr>
        </p:nvSpPr>
        <p:spPr/>
        <p:txBody>
          <a:bodyPr/>
          <a:lstStyle/>
          <a:p>
            <a:fld id="{11DE16C2-7233-4A8F-8773-8EDE8DAC8824}" type="slidenum">
              <a:rPr lang="zh-CN" altLang="en-US" smtClean="0"/>
              <a:t>15</a:t>
            </a:fld>
            <a:endParaRPr lang="zh-CN" altLang="en-US"/>
          </a:p>
        </p:txBody>
      </p:sp>
    </p:spTree>
    <p:extLst>
      <p:ext uri="{BB962C8B-B14F-4D97-AF65-F5344CB8AC3E}">
        <p14:creationId xmlns:p14="http://schemas.microsoft.com/office/powerpoint/2010/main" val="241250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shows how we determine the </a:t>
            </a:r>
            <a:r>
              <a:rPr lang="en-US" altLang="zh-CN" dirty="0" err="1"/>
              <a:t>larmor</a:t>
            </a:r>
            <a:r>
              <a:rPr lang="en-US" altLang="zh-CN" dirty="0"/>
              <a:t> precession frequency. We load the atoms into the science chamber, then we polarize the nuclear spin, then the spin </a:t>
            </a:r>
            <a:r>
              <a:rPr lang="en-US" altLang="zh-CN" dirty="0" err="1"/>
              <a:t>precess</a:t>
            </a:r>
            <a:r>
              <a:rPr lang="en-US" altLang="zh-CN" dirty="0"/>
              <a:t> about the B field and E field, after a given precession time, we measure </a:t>
            </a:r>
            <a:r>
              <a:rPr lang="en-US" altLang="zh-CN" dirty="0" err="1"/>
              <a:t>Sz</a:t>
            </a:r>
            <a:r>
              <a:rPr lang="en-US" altLang="zh-CN" dirty="0"/>
              <a:t> to determine precession phase. With QND detection, we can use multiple probing pulses, the first one detects the population in +1/2 state (we call it N+), then after half of the period, the population of the other state -1/2 (N-) and N+ perfectly swap, so this second detection pulse measures N-. Since it’s QND, we can keep doing this, and make the number of photon scattering as large as we want</a:t>
            </a:r>
            <a:r>
              <a:rPr lang="en-US" altLang="zh-CN"/>
              <a:t>. If </a:t>
            </a:r>
            <a:r>
              <a:rPr lang="en-US" altLang="zh-CN" dirty="0"/>
              <a:t>we change the precession time, we get this precession curve. And the error bar here is significantly smaller with QND method.</a:t>
            </a:r>
            <a:endParaRPr lang="zh-CN" altLang="en-US" dirty="0"/>
          </a:p>
        </p:txBody>
      </p:sp>
      <p:sp>
        <p:nvSpPr>
          <p:cNvPr id="4" name="灯片编号占位符 3"/>
          <p:cNvSpPr>
            <a:spLocks noGrp="1"/>
          </p:cNvSpPr>
          <p:nvPr>
            <p:ph type="sldNum" sz="quarter" idx="10"/>
          </p:nvPr>
        </p:nvSpPr>
        <p:spPr/>
        <p:txBody>
          <a:bodyPr/>
          <a:lstStyle/>
          <a:p>
            <a:fld id="{11DE16C2-7233-4A8F-8773-8EDE8DAC8824}" type="slidenum">
              <a:rPr lang="zh-CN" altLang="en-US" smtClean="0"/>
              <a:t>16</a:t>
            </a:fld>
            <a:endParaRPr lang="zh-CN" altLang="en-US"/>
          </a:p>
        </p:txBody>
      </p:sp>
    </p:spTree>
    <p:extLst>
      <p:ext uri="{BB962C8B-B14F-4D97-AF65-F5344CB8AC3E}">
        <p14:creationId xmlns:p14="http://schemas.microsoft.com/office/powerpoint/2010/main" val="397816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slides shows the performance of the QND detection compared with the non-QND. X axis is the number of atoms, Y axis is the variance of </a:t>
            </a:r>
            <a:r>
              <a:rPr lang="en-US" altLang="zh-CN" dirty="0" err="1"/>
              <a:t>Sz</a:t>
            </a:r>
            <a:r>
              <a:rPr lang="en-US" altLang="zh-CN" dirty="0"/>
              <a:t>. </a:t>
            </a:r>
          </a:p>
          <a:p>
            <a:endParaRPr lang="en-US" altLang="zh-CN" dirty="0"/>
          </a:p>
          <a:p>
            <a:r>
              <a:rPr lang="en-US" altLang="zh-CN" dirty="0"/>
              <a:t>Of course, the atomic shot noise is the same, and is always there. The dashed green curve is the optical noise for QND, so the green solid line is the sum of the atomic shot noise and the optical noise. </a:t>
            </a:r>
          </a:p>
          <a:p>
            <a:endParaRPr lang="en-US" altLang="zh-CN" dirty="0"/>
          </a:p>
          <a:p>
            <a:r>
              <a:rPr lang="en-US" altLang="zh-CN" dirty="0"/>
              <a:t>While for non-QND</a:t>
            </a:r>
            <a:r>
              <a:rPr lang="zh-CN" altLang="en-US" dirty="0"/>
              <a:t> </a:t>
            </a:r>
            <a:r>
              <a:rPr lang="en-US" altLang="zh-CN" dirty="0"/>
              <a:t>measurement, the blue dashed curve, which is overlapped with the solid blue curve is 19 dB higher than the QND case, so for Non QND, the optical noise is dominant.</a:t>
            </a:r>
            <a:r>
              <a:rPr lang="zh-CN" altLang="en-US" dirty="0"/>
              <a:t> </a:t>
            </a:r>
            <a:r>
              <a:rPr lang="en-US" altLang="zh-CN" dirty="0"/>
              <a:t>While</a:t>
            </a:r>
            <a:r>
              <a:rPr lang="zh-CN" altLang="en-US" dirty="0"/>
              <a:t> </a:t>
            </a:r>
            <a:r>
              <a:rPr lang="en-US" altLang="zh-CN" dirty="0"/>
              <a:t>for</a:t>
            </a:r>
            <a:r>
              <a:rPr lang="zh-CN" altLang="en-US" dirty="0"/>
              <a:t> </a:t>
            </a:r>
            <a:r>
              <a:rPr lang="en-US" altLang="zh-CN" dirty="0"/>
              <a:t>QND,</a:t>
            </a:r>
            <a:r>
              <a:rPr lang="zh-CN" altLang="en-US" dirty="0"/>
              <a:t> </a:t>
            </a:r>
            <a:r>
              <a:rPr lang="en-US" altLang="zh-CN" dirty="0"/>
              <a:t>when</a:t>
            </a:r>
            <a:r>
              <a:rPr lang="zh-CN" altLang="en-US" dirty="0"/>
              <a:t> </a:t>
            </a:r>
            <a:r>
              <a:rPr lang="en-US" altLang="zh-CN" dirty="0"/>
              <a:t>the</a:t>
            </a:r>
            <a:r>
              <a:rPr lang="zh-CN" altLang="en-US" dirty="0"/>
              <a:t> </a:t>
            </a:r>
            <a:r>
              <a:rPr lang="en-US" altLang="zh-CN" dirty="0"/>
              <a:t>atoms</a:t>
            </a:r>
            <a:r>
              <a:rPr lang="zh-CN" altLang="en-US" dirty="0"/>
              <a:t> </a:t>
            </a:r>
            <a:r>
              <a:rPr lang="en-US" altLang="zh-CN" dirty="0"/>
              <a:t>is</a:t>
            </a:r>
            <a:r>
              <a:rPr lang="zh-CN" altLang="en-US" dirty="0"/>
              <a:t> </a:t>
            </a:r>
            <a:r>
              <a:rPr lang="en-US" altLang="zh-CN" dirty="0"/>
              <a:t>more</a:t>
            </a:r>
            <a:r>
              <a:rPr lang="zh-CN" altLang="en-US" dirty="0"/>
              <a:t> </a:t>
            </a:r>
            <a:r>
              <a:rPr lang="en-US" altLang="zh-CN" dirty="0"/>
              <a:t>than</a:t>
            </a:r>
            <a:r>
              <a:rPr lang="zh-CN" altLang="en-US" dirty="0"/>
              <a:t> </a:t>
            </a:r>
            <a:r>
              <a:rPr lang="en-US" altLang="zh-CN" dirty="0"/>
              <a:t>30</a:t>
            </a:r>
            <a:r>
              <a:rPr lang="zh-CN" altLang="en-US" dirty="0"/>
              <a:t> </a:t>
            </a:r>
            <a:r>
              <a:rPr lang="en-US" altLang="zh-CN" dirty="0"/>
              <a:t>thousand, the atomic shot noise is bigger than the technical noise, becomes dominant.</a:t>
            </a:r>
          </a:p>
        </p:txBody>
      </p:sp>
      <p:sp>
        <p:nvSpPr>
          <p:cNvPr id="4" name="灯片编号占位符 3"/>
          <p:cNvSpPr>
            <a:spLocks noGrp="1"/>
          </p:cNvSpPr>
          <p:nvPr>
            <p:ph type="sldNum" sz="quarter" idx="10"/>
          </p:nvPr>
        </p:nvSpPr>
        <p:spPr/>
        <p:txBody>
          <a:bodyPr/>
          <a:lstStyle/>
          <a:p>
            <a:fld id="{11DE16C2-7233-4A8F-8773-8EDE8DAC8824}" type="slidenum">
              <a:rPr lang="zh-CN" altLang="en-US" smtClean="0"/>
              <a:t>17</a:t>
            </a:fld>
            <a:endParaRPr lang="zh-CN" altLang="en-US"/>
          </a:p>
        </p:txBody>
      </p:sp>
    </p:spTree>
    <p:extLst>
      <p:ext uri="{BB962C8B-B14F-4D97-AF65-F5344CB8AC3E}">
        <p14:creationId xmlns:p14="http://schemas.microsoft.com/office/powerpoint/2010/main" val="424629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coherence time is very critical for the measurement statistics. In our case, the coherence time is very long, after 300 s precession time, you can see the contrast of the precession signal is still about 80% of the contrast at 1 s. So we claim the coherence time is longer than 300 s. Actually, in our case, it is limited by the cold atom trap lifetime, which is about 75 s. So our single shot interrogation time is about 96 s. I would say this is a very nontrivial result in cold-atom experiment.</a:t>
            </a:r>
            <a:endParaRPr lang="zh-CN" altLang="en-US" dirty="0"/>
          </a:p>
        </p:txBody>
      </p:sp>
      <p:sp>
        <p:nvSpPr>
          <p:cNvPr id="4" name="灯片编号占位符 3"/>
          <p:cNvSpPr>
            <a:spLocks noGrp="1"/>
          </p:cNvSpPr>
          <p:nvPr>
            <p:ph type="sldNum" sz="quarter" idx="10"/>
          </p:nvPr>
        </p:nvSpPr>
        <p:spPr/>
        <p:txBody>
          <a:bodyPr/>
          <a:lstStyle/>
          <a:p>
            <a:fld id="{11DE16C2-7233-4A8F-8773-8EDE8DAC8824}" type="slidenum">
              <a:rPr lang="zh-CN" altLang="en-US" smtClean="0"/>
              <a:t>18</a:t>
            </a:fld>
            <a:endParaRPr lang="zh-CN" altLang="en-US"/>
          </a:p>
        </p:txBody>
      </p:sp>
    </p:spTree>
    <p:extLst>
      <p:ext uri="{BB962C8B-B14F-4D97-AF65-F5344CB8AC3E}">
        <p14:creationId xmlns:p14="http://schemas.microsoft.com/office/powerpoint/2010/main" val="388555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This table lists the systematic error budget. Remember EDM measurement is performed by differentiating the E-field parallel and anti-parallel conditions, so all systematic errors are correlated with E-field flipping. For example, for B-field correlations, we record the B field change correlated with E field flipping. And the second error source is due to the parity mixing effect, this effect is unique with dipole trap method. The other errors are much smaller. And the total is on the order of 10-27 e-cm.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11DE16C2-7233-4A8F-8773-8EDE8DAC8824}" type="slidenum">
              <a:rPr lang="zh-CN" altLang="en-US" smtClean="0"/>
              <a:t>19</a:t>
            </a:fld>
            <a:endParaRPr lang="zh-CN" altLang="en-US"/>
          </a:p>
        </p:txBody>
      </p:sp>
    </p:spTree>
    <p:extLst>
      <p:ext uri="{BB962C8B-B14F-4D97-AF65-F5344CB8AC3E}">
        <p14:creationId xmlns:p14="http://schemas.microsoft.com/office/powerpoint/2010/main" val="284941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latin typeface="Arial" pitchFamily="34" charset="0"/>
              </a:rPr>
              <a:t>Our research lab is located in this twin tower on the west campus. Our joint group is called laser laboratory for trace analysis and precision measurements.</a:t>
            </a:r>
            <a:endParaRPr lang="zh-CN" altLang="en-US" dirty="0">
              <a:latin typeface="Arial" pitchFamily="34" charset="0"/>
            </a:endParaRPr>
          </a:p>
        </p:txBody>
      </p:sp>
      <p:sp>
        <p:nvSpPr>
          <p:cNvPr id="4" name="灯片编号占位符 3"/>
          <p:cNvSpPr>
            <a:spLocks noGrp="1"/>
          </p:cNvSpPr>
          <p:nvPr>
            <p:ph type="sldNum" sz="quarter" idx="5"/>
          </p:nvPr>
        </p:nvSpPr>
        <p:spPr/>
        <p:txBody>
          <a:bodyPr/>
          <a:lstStyle/>
          <a:p>
            <a:fld id="{00D0C39D-E457-4E89-9FBE-7FD39A4A512A}" type="slidenum">
              <a:rPr lang="en-US" smtClean="0"/>
              <a:pPr/>
              <a:t>2</a:t>
            </a:fld>
            <a:endParaRPr lang="en-US"/>
          </a:p>
        </p:txBody>
      </p:sp>
    </p:spTree>
    <p:extLst>
      <p:ext uri="{BB962C8B-B14F-4D97-AF65-F5344CB8AC3E}">
        <p14:creationId xmlns:p14="http://schemas.microsoft.com/office/powerpoint/2010/main" val="174438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50779AAB-6EB0-40C2-8ADB-D3E3BAAC79FD}"/>
              </a:ext>
            </a:extLst>
          </p:cNvPr>
          <p:cNvSpPr>
            <a:spLocks noGrp="1"/>
          </p:cNvSpPr>
          <p:nvPr>
            <p:ph type="body" idx="1"/>
          </p:nvPr>
        </p:nvSpPr>
        <p:spPr/>
        <p:txBody>
          <a:bodyPr/>
          <a:lstStyle/>
          <a:p>
            <a:r>
              <a:rPr lang="en-US" altLang="zh-CN" dirty="0"/>
              <a:t>So what is parity mixing? It is basically energy shift of the two mF states due to the interplay of the optical dipole trap, and the static E field. It’s actually a third-order perturbation of energy, the AC E field, AC B field, and the DC E field. It’s proportional to DC E field, but it’s T-even and P-even, so it’s a systematic error of EDM. If we mathematically rearrange the third-order perturbation, we get this expression. What we can change in the experiment is the polarization of the trap laser. So the geometric factor is changed. In this measurement, the DC E field and DC B field are both fixed. The measurement shows the biggest parity mixing effect is as large as 10 times 10-26 e-cm. </a:t>
            </a:r>
            <a:endParaRPr lang="zh-CN" altLang="en-US" dirty="0"/>
          </a:p>
        </p:txBody>
      </p:sp>
    </p:spTree>
    <p:extLst>
      <p:ext uri="{BB962C8B-B14F-4D97-AF65-F5344CB8AC3E}">
        <p14:creationId xmlns:p14="http://schemas.microsoft.com/office/powerpoint/2010/main" val="173314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50779AAB-6EB0-40C2-8ADB-D3E3BAAC79FD}"/>
              </a:ext>
            </a:extLst>
          </p:cNvPr>
          <p:cNvSpPr>
            <a:spLocks noGrp="1"/>
          </p:cNvSpPr>
          <p:nvPr>
            <p:ph type="body" idx="1"/>
          </p:nvPr>
        </p:nvSpPr>
        <p:spPr/>
        <p:txBody>
          <a:bodyPr/>
          <a:lstStyle/>
          <a:p>
            <a:r>
              <a:rPr lang="en-US" altLang="zh-CN" dirty="0"/>
              <a:t>This is how we suppress this error. If the k vector of the trap laser is reversed, the sign of the error is also reversed. So we measure EDM under the +k, and –k conditions to cancel out the effect. The residual error comes from the power imbalance and the imperfect polarization alignment. If this error becomes the dominant, we will use an optical cavity for better optical balance.</a:t>
            </a:r>
            <a:endParaRPr lang="zh-CN" altLang="en-US" dirty="0"/>
          </a:p>
        </p:txBody>
      </p:sp>
    </p:spTree>
    <p:extLst>
      <p:ext uri="{BB962C8B-B14F-4D97-AF65-F5344CB8AC3E}">
        <p14:creationId xmlns:p14="http://schemas.microsoft.com/office/powerpoint/2010/main" val="273868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This figure shows all the data, black and red are for +k and –k. Besides the atomic projection noise and optical noise, there is some random B-field noise contributing to EDM uncertainty, it is mainly the thermal noise on the titanium chamber and the copper electrodes due to the higher power laser scattering. Currently, the measurement error is dominated by statistics.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11DE16C2-7233-4A8F-8773-8EDE8DAC8824}" type="slidenum">
              <a:rPr lang="zh-CN" altLang="en-US" smtClean="0"/>
              <a:t>22</a:t>
            </a:fld>
            <a:endParaRPr lang="zh-CN" altLang="en-US"/>
          </a:p>
        </p:txBody>
      </p:sp>
    </p:spTree>
    <p:extLst>
      <p:ext uri="{BB962C8B-B14F-4D97-AF65-F5344CB8AC3E}">
        <p14:creationId xmlns:p14="http://schemas.microsoft.com/office/powerpoint/2010/main" val="176122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lists all the results of EDM upper limits due to Schiff moments. The first row is the EDM upper limits from the experiments. For each species of atom and molecule, there is a conversion factor for the Schiff moments. So the second row is the upper limits of the Schiff moment, and particle and nuclear physicists calculate the Schiff moments in terms of CP violating parameters, \etas are the interactions between nucleons that violate CP symmetry. You can see that 199Hg measurement limit is much better than all the others. Schiff moments’ sensitivities to the eta numbers are different, 225Ra is the most sensitive than all the others, the coefficients are three orders of magnitude bigger than the others. What it matters here is the how strong we can constrain the etas, it actually the ratio of the second row numbers and the coefficients in the third row. </a:t>
            </a:r>
          </a:p>
          <a:p>
            <a:endParaRPr lang="en-US" altLang="zh-CN" dirty="0"/>
          </a:p>
          <a:p>
            <a:r>
              <a:rPr lang="en-US" altLang="zh-CN" dirty="0"/>
              <a:t>Since there are multiple etas, limits from multiple systems make it possible to globally constrain these etas, rather than 199Hg alone.</a:t>
            </a:r>
            <a:endParaRPr lang="zh-CN" altLang="en-US" dirty="0"/>
          </a:p>
        </p:txBody>
      </p:sp>
      <p:sp>
        <p:nvSpPr>
          <p:cNvPr id="4" name="灯片编号占位符 3"/>
          <p:cNvSpPr>
            <a:spLocks noGrp="1"/>
          </p:cNvSpPr>
          <p:nvPr>
            <p:ph type="sldNum" sz="quarter" idx="5"/>
          </p:nvPr>
        </p:nvSpPr>
        <p:spPr/>
        <p:txBody>
          <a:bodyPr/>
          <a:lstStyle/>
          <a:p>
            <a:fld id="{00D0C39D-E457-4E89-9FBE-7FD39A4A512A}" type="slidenum">
              <a:rPr lang="en-US" smtClean="0"/>
              <a:pPr/>
              <a:t>23</a:t>
            </a:fld>
            <a:endParaRPr lang="en-US"/>
          </a:p>
        </p:txBody>
      </p:sp>
    </p:spTree>
    <p:extLst>
      <p:ext uri="{BB962C8B-B14F-4D97-AF65-F5344CB8AC3E}">
        <p14:creationId xmlns:p14="http://schemas.microsoft.com/office/powerpoint/2010/main" val="69652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0751" indent="-288750" eaLnBrk="0" hangingPunct="0">
              <a:defRPr sz="2400">
                <a:solidFill>
                  <a:schemeClr val="tx1"/>
                </a:solidFill>
                <a:latin typeface="Times New Roman" pitchFamily="18" charset="0"/>
              </a:defRPr>
            </a:lvl2pPr>
            <a:lvl3pPr marL="1155002" indent="-231000" eaLnBrk="0" hangingPunct="0">
              <a:defRPr sz="2400">
                <a:solidFill>
                  <a:schemeClr val="tx1"/>
                </a:solidFill>
                <a:latin typeface="Times New Roman" pitchFamily="18" charset="0"/>
              </a:defRPr>
            </a:lvl3pPr>
            <a:lvl4pPr marL="1617002" indent="-231000" eaLnBrk="0" hangingPunct="0">
              <a:defRPr sz="2400">
                <a:solidFill>
                  <a:schemeClr val="tx1"/>
                </a:solidFill>
                <a:latin typeface="Times New Roman" pitchFamily="18" charset="0"/>
              </a:defRPr>
            </a:lvl4pPr>
            <a:lvl5pPr marL="2079003" indent="-231000" eaLnBrk="0" hangingPunct="0">
              <a:defRPr sz="2400">
                <a:solidFill>
                  <a:schemeClr val="tx1"/>
                </a:solidFill>
                <a:latin typeface="Times New Roman" pitchFamily="18" charset="0"/>
              </a:defRPr>
            </a:lvl5pPr>
            <a:lvl6pPr marL="2541003" indent="-231000" eaLnBrk="0" fontAlgn="base" hangingPunct="0">
              <a:spcBef>
                <a:spcPct val="0"/>
              </a:spcBef>
              <a:spcAft>
                <a:spcPct val="0"/>
              </a:spcAft>
              <a:defRPr sz="2400">
                <a:solidFill>
                  <a:schemeClr val="tx1"/>
                </a:solidFill>
                <a:latin typeface="Times New Roman" pitchFamily="18" charset="0"/>
              </a:defRPr>
            </a:lvl6pPr>
            <a:lvl7pPr marL="3003004" indent="-231000" eaLnBrk="0" fontAlgn="base" hangingPunct="0">
              <a:spcBef>
                <a:spcPct val="0"/>
              </a:spcBef>
              <a:spcAft>
                <a:spcPct val="0"/>
              </a:spcAft>
              <a:defRPr sz="2400">
                <a:solidFill>
                  <a:schemeClr val="tx1"/>
                </a:solidFill>
                <a:latin typeface="Times New Roman" pitchFamily="18" charset="0"/>
              </a:defRPr>
            </a:lvl7pPr>
            <a:lvl8pPr marL="3465005" indent="-231000" eaLnBrk="0" fontAlgn="base" hangingPunct="0">
              <a:spcBef>
                <a:spcPct val="0"/>
              </a:spcBef>
              <a:spcAft>
                <a:spcPct val="0"/>
              </a:spcAft>
              <a:defRPr sz="2400">
                <a:solidFill>
                  <a:schemeClr val="tx1"/>
                </a:solidFill>
                <a:latin typeface="Times New Roman" pitchFamily="18" charset="0"/>
              </a:defRPr>
            </a:lvl8pPr>
            <a:lvl9pPr marL="3927005" indent="-231000" eaLnBrk="0" fontAlgn="base" hangingPunct="0">
              <a:spcBef>
                <a:spcPct val="0"/>
              </a:spcBef>
              <a:spcAft>
                <a:spcPct val="0"/>
              </a:spcAft>
              <a:defRPr sz="2400">
                <a:solidFill>
                  <a:schemeClr val="tx1"/>
                </a:solidFill>
                <a:latin typeface="Times New Roman" pitchFamily="18" charset="0"/>
              </a:defRPr>
            </a:lvl9pPr>
          </a:lstStyle>
          <a:p>
            <a:pPr eaLnBrk="1" hangingPunct="1"/>
            <a:fld id="{82D30549-F976-4561-9AA1-19029377CE5D}" type="slidenum">
              <a:rPr lang="en-US" sz="1200"/>
              <a:pPr eaLnBrk="1" hangingPunct="1"/>
              <a:t>24</a:t>
            </a:fld>
            <a:endParaRPr lang="en-US" sz="1200"/>
          </a:p>
        </p:txBody>
      </p:sp>
      <p:sp>
        <p:nvSpPr>
          <p:cNvPr id="33795" name="Rectangle 2"/>
          <p:cNvSpPr>
            <a:spLocks noGrp="1" noRot="1" noChangeAspect="1" noChangeArrowheads="1" noTextEdit="1"/>
          </p:cNvSpPr>
          <p:nvPr>
            <p:ph type="sldImg"/>
          </p:nvPr>
        </p:nvSpPr>
        <p:spPr>
          <a:xfrm>
            <a:off x="1162050" y="690563"/>
            <a:ext cx="4625975" cy="3470275"/>
          </a:xfrm>
          <a:ln/>
        </p:spPr>
      </p:sp>
      <p:sp>
        <p:nvSpPr>
          <p:cNvPr id="33796" name="Rectangle 3"/>
          <p:cNvSpPr>
            <a:spLocks noGrp="1" noChangeArrowheads="1"/>
          </p:cNvSpPr>
          <p:nvPr>
            <p:ph type="body" idx="1"/>
          </p:nvPr>
        </p:nvSpPr>
        <p:spPr>
          <a:xfrm>
            <a:off x="926678" y="4387735"/>
            <a:ext cx="5096722" cy="41566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Of course, we still have potential to improve our result in the near future. The following measures can make the precision into 10to -28 e-cm. The larger E-field, less B-field noise due to the laser heating, longer trap lifetime, and the implementation of an optical cavity.</a:t>
            </a:r>
          </a:p>
          <a:p>
            <a:pPr eaLnBrk="1" hangingPunct="1"/>
            <a:endParaRPr lang="en-US" dirty="0"/>
          </a:p>
          <a:p>
            <a:pPr eaLnBrk="1" hangingPunct="1"/>
            <a:r>
              <a:rPr lang="en-US" dirty="0"/>
              <a:t>For E field, we did it with 73 kV/cm, and we just increased it to 200 kV/cm without discharge, of course. And in other works, it is up to 500 kV/cm with niobium.</a:t>
            </a:r>
          </a:p>
          <a:p>
            <a:pPr eaLnBrk="1" hangingPunct="1"/>
            <a:endParaRPr lang="en-US" dirty="0"/>
          </a:p>
          <a:p>
            <a:pPr eaLnBrk="1" hangingPunct="1"/>
            <a:r>
              <a:rPr lang="en-US" dirty="0"/>
              <a:t>For B field, the noise is about 3 </a:t>
            </a:r>
            <a:r>
              <a:rPr lang="en-US" dirty="0" err="1"/>
              <a:t>pT</a:t>
            </a:r>
            <a:r>
              <a:rPr lang="en-US" dirty="0"/>
              <a:t> over 100s, the thermal noise in condensed matter physics is called </a:t>
            </a:r>
            <a:r>
              <a:rPr lang="en-US" dirty="0" err="1"/>
              <a:t>Seebeck</a:t>
            </a:r>
            <a:r>
              <a:rPr lang="en-US" dirty="0"/>
              <a:t> effect. The environmental noise in the shield should be about 1 </a:t>
            </a:r>
            <a:r>
              <a:rPr lang="en-US" dirty="0" err="1"/>
              <a:t>pT.</a:t>
            </a:r>
            <a:r>
              <a:rPr lang="en-US" dirty="0"/>
              <a:t> And the Johnson noise from the electrodes should be </a:t>
            </a:r>
            <a:r>
              <a:rPr lang="en-US"/>
              <a:t>even smaller.</a:t>
            </a:r>
            <a:endParaRPr lang="en-US" dirty="0"/>
          </a:p>
        </p:txBody>
      </p:sp>
    </p:spTree>
    <p:extLst>
      <p:ext uri="{BB962C8B-B14F-4D97-AF65-F5344CB8AC3E}">
        <p14:creationId xmlns:p14="http://schemas.microsoft.com/office/powerpoint/2010/main" val="2688697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25</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As I said, the 225Ra has a much bigger Schiff moment than the other isotopes, Let’s look into it.</a:t>
            </a:r>
          </a:p>
        </p:txBody>
      </p:sp>
    </p:spTree>
    <p:extLst>
      <p:ext uri="{BB962C8B-B14F-4D97-AF65-F5344CB8AC3E}">
        <p14:creationId xmlns:p14="http://schemas.microsoft.com/office/powerpoint/2010/main" val="4113531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0751" indent="-288750" eaLnBrk="0" hangingPunct="0">
              <a:defRPr sz="2400">
                <a:solidFill>
                  <a:schemeClr val="tx1"/>
                </a:solidFill>
                <a:latin typeface="Times New Roman" pitchFamily="18" charset="0"/>
              </a:defRPr>
            </a:lvl2pPr>
            <a:lvl3pPr marL="1155002" indent="-231000" eaLnBrk="0" hangingPunct="0">
              <a:defRPr sz="2400">
                <a:solidFill>
                  <a:schemeClr val="tx1"/>
                </a:solidFill>
                <a:latin typeface="Times New Roman" pitchFamily="18" charset="0"/>
              </a:defRPr>
            </a:lvl3pPr>
            <a:lvl4pPr marL="1617002" indent="-231000" eaLnBrk="0" hangingPunct="0">
              <a:defRPr sz="2400">
                <a:solidFill>
                  <a:schemeClr val="tx1"/>
                </a:solidFill>
                <a:latin typeface="Times New Roman" pitchFamily="18" charset="0"/>
              </a:defRPr>
            </a:lvl4pPr>
            <a:lvl5pPr marL="2079003" indent="-231000" eaLnBrk="0" hangingPunct="0">
              <a:defRPr sz="2400">
                <a:solidFill>
                  <a:schemeClr val="tx1"/>
                </a:solidFill>
                <a:latin typeface="Times New Roman" pitchFamily="18" charset="0"/>
              </a:defRPr>
            </a:lvl5pPr>
            <a:lvl6pPr marL="2541003" indent="-231000" eaLnBrk="0" fontAlgn="base" hangingPunct="0">
              <a:spcBef>
                <a:spcPct val="0"/>
              </a:spcBef>
              <a:spcAft>
                <a:spcPct val="0"/>
              </a:spcAft>
              <a:defRPr sz="2400">
                <a:solidFill>
                  <a:schemeClr val="tx1"/>
                </a:solidFill>
                <a:latin typeface="Times New Roman" pitchFamily="18" charset="0"/>
              </a:defRPr>
            </a:lvl6pPr>
            <a:lvl7pPr marL="3003004" indent="-231000" eaLnBrk="0" fontAlgn="base" hangingPunct="0">
              <a:spcBef>
                <a:spcPct val="0"/>
              </a:spcBef>
              <a:spcAft>
                <a:spcPct val="0"/>
              </a:spcAft>
              <a:defRPr sz="2400">
                <a:solidFill>
                  <a:schemeClr val="tx1"/>
                </a:solidFill>
                <a:latin typeface="Times New Roman" pitchFamily="18" charset="0"/>
              </a:defRPr>
            </a:lvl7pPr>
            <a:lvl8pPr marL="3465005" indent="-231000" eaLnBrk="0" fontAlgn="base" hangingPunct="0">
              <a:spcBef>
                <a:spcPct val="0"/>
              </a:spcBef>
              <a:spcAft>
                <a:spcPct val="0"/>
              </a:spcAft>
              <a:defRPr sz="2400">
                <a:solidFill>
                  <a:schemeClr val="tx1"/>
                </a:solidFill>
                <a:latin typeface="Times New Roman" pitchFamily="18" charset="0"/>
              </a:defRPr>
            </a:lvl8pPr>
            <a:lvl9pPr marL="3927005" indent="-231000" eaLnBrk="0" fontAlgn="base" hangingPunct="0">
              <a:spcBef>
                <a:spcPct val="0"/>
              </a:spcBef>
              <a:spcAft>
                <a:spcPct val="0"/>
              </a:spcAft>
              <a:defRPr sz="2400">
                <a:solidFill>
                  <a:schemeClr val="tx1"/>
                </a:solidFill>
                <a:latin typeface="Times New Roman" pitchFamily="18" charset="0"/>
              </a:defRPr>
            </a:lvl9pPr>
          </a:lstStyle>
          <a:p>
            <a:pPr eaLnBrk="1" hangingPunct="1"/>
            <a:fld id="{F150692C-C1B0-450F-B3CE-438CE5247694}" type="slidenum">
              <a:rPr lang="en-US" sz="1200"/>
              <a:pPr eaLnBrk="1" hangingPunct="1"/>
              <a:t>26</a:t>
            </a:fld>
            <a:endParaRPr lang="en-US" sz="1200"/>
          </a:p>
        </p:txBody>
      </p:sp>
      <p:sp>
        <p:nvSpPr>
          <p:cNvPr id="30723" name="Rectangle 2"/>
          <p:cNvSpPr>
            <a:spLocks noGrp="1" noRot="1" noChangeAspect="1" noChangeArrowheads="1" noTextEdit="1"/>
          </p:cNvSpPr>
          <p:nvPr>
            <p:ph type="sldImg"/>
          </p:nvPr>
        </p:nvSpPr>
        <p:spPr>
          <a:xfrm>
            <a:off x="1162050" y="690563"/>
            <a:ext cx="4625975" cy="3470275"/>
          </a:xfrm>
          <a:ln/>
        </p:spPr>
      </p:sp>
      <p:sp>
        <p:nvSpPr>
          <p:cNvPr id="30724" name="Rectangle 3"/>
          <p:cNvSpPr>
            <a:spLocks noGrp="1" noChangeArrowheads="1"/>
          </p:cNvSpPr>
          <p:nvPr>
            <p:ph type="body" idx="1"/>
          </p:nvPr>
        </p:nvSpPr>
        <p:spPr>
          <a:xfrm>
            <a:off x="926678" y="4387735"/>
            <a:ext cx="5096722" cy="41566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225Ra has a special nuclear structure, it has an octupole deformation, and also it has two closely spaced energy levels with opposite parity, which enhances the Schiff moment. The relativistic effect is even bigger than 199Hg. And nuclear physicists said that calculations in Ra are almost certainly more reliable than those in Hg.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225Ra EDM has been measured by Argonne National Lab. It was trapped in 2007, the first result was published in 2015, on the order of 10-22 e-cm. one year later, it was improved by a factor of 40, so the limit is 1.4 times 10-23 e-cm. This is almost 1000 times worse than our result of 171Yb. The biggest difference is the number of atoms, the optical detection efficiency, and the measurement time.</a:t>
            </a: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27</a:t>
            </a:fld>
            <a:endParaRPr lang="en-US"/>
          </a:p>
        </p:txBody>
      </p:sp>
    </p:spTree>
    <p:extLst>
      <p:ext uri="{BB962C8B-B14F-4D97-AF65-F5344CB8AC3E}">
        <p14:creationId xmlns:p14="http://schemas.microsoft.com/office/powerpoint/2010/main" val="2371743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406EC083-F656-4EB2-AE23-AAF9DCEB2528}" type="slidenum">
              <a:rPr lang="en-US"/>
              <a:pPr/>
              <a:t>28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26677" y="4387768"/>
            <a:ext cx="5096722" cy="4155919"/>
          </a:xfrm>
        </p:spPr>
        <p:txBody>
          <a:bodyPr/>
          <a:lstStyle/>
          <a:p>
            <a:r>
              <a:rPr lang="en-US" dirty="0"/>
              <a:t>The reason for the small number of Radium atoms is not only its radio-activity, but also it’s electronic state property. For alkali earth atoms, we usually use the singlet P state for Zeeman slower and MOT loading, but for heavy species, this P state has branching ratio decaying to the D state, which is metastable. Atoms in these metastable states stop interacting with the lasers, so in Argonne experiments, they use the narrow line transition to triplet P state for Zeeman slowing, </a:t>
            </a:r>
            <a:r>
              <a:rPr lang="en-US" dirty="0">
                <a:solidFill>
                  <a:srgbClr val="FF0000"/>
                </a:solidFill>
              </a:rPr>
              <a:t>the velocity capture range is very small, </a:t>
            </a:r>
            <a:r>
              <a:rPr lang="en-US" dirty="0" err="1">
                <a:solidFill>
                  <a:srgbClr val="FF0000"/>
                </a:solidFill>
              </a:rPr>
              <a:t>upto</a:t>
            </a:r>
            <a:r>
              <a:rPr lang="en-US" dirty="0">
                <a:solidFill>
                  <a:srgbClr val="FF0000"/>
                </a:solidFill>
              </a:rPr>
              <a:t> 60 m/s. </a:t>
            </a:r>
            <a:r>
              <a:rPr lang="en-US" dirty="0"/>
              <a:t>If we use repumping lasers to make up the patches for the leakage channels, it is hopeful that we can load 100 times more Radium atoms into the trap.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QND detection scheme, we have a similar transition for dressing purpose at 784 nm, very feasible for lasers. Ok, so with these upgrades, we should be able to improve the measurement precision of 225Ra EDM.</a:t>
            </a:r>
            <a:endParaRPr lang="zh-CN" altLang="en-US" dirty="0"/>
          </a:p>
        </p:txBody>
      </p:sp>
      <p:sp>
        <p:nvSpPr>
          <p:cNvPr id="4" name="灯片编号占位符 3"/>
          <p:cNvSpPr>
            <a:spLocks noGrp="1"/>
          </p:cNvSpPr>
          <p:nvPr>
            <p:ph type="sldNum" sz="quarter" idx="5"/>
          </p:nvPr>
        </p:nvSpPr>
        <p:spPr/>
        <p:txBody>
          <a:bodyPr/>
          <a:lstStyle/>
          <a:p>
            <a:fld id="{00D0C39D-E457-4E89-9FBE-7FD39A4A512A}" type="slidenum">
              <a:rPr lang="en-US" smtClean="0"/>
              <a:pPr/>
              <a:t>29</a:t>
            </a:fld>
            <a:endParaRPr lang="en-US"/>
          </a:p>
        </p:txBody>
      </p:sp>
    </p:spTree>
    <p:extLst>
      <p:ext uri="{BB962C8B-B14F-4D97-AF65-F5344CB8AC3E}">
        <p14:creationId xmlns:p14="http://schemas.microsoft.com/office/powerpoint/2010/main" val="157976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3</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This is the outline of today’s talk. This is EDM workshop, but still I will start with some very brief introduction, and the overview of nuclear EDM. The biggest part of the talk is 171Yb EDM experiment, I will present the QND measurement method, the statistics and systematics in the measurement, and also the  outlook.</a:t>
            </a:r>
          </a:p>
          <a:p>
            <a:endParaRPr lang="en-US" altLang="en-US" dirty="0"/>
          </a:p>
          <a:p>
            <a:r>
              <a:rPr lang="en-US" altLang="en-US" dirty="0"/>
              <a:t>For 225Ra, a radioactive isotope, I will discuss the reason why we are interested in it, what is the current measurement precision, why it is so hard to work on it, and what we can do in the future. Then I will conclude.</a:t>
            </a:r>
          </a:p>
        </p:txBody>
      </p:sp>
    </p:spTree>
    <p:extLst>
      <p:ext uri="{BB962C8B-B14F-4D97-AF65-F5344CB8AC3E}">
        <p14:creationId xmlns:p14="http://schemas.microsoft.com/office/powerpoint/2010/main" val="1377180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0" dirty="0"/>
          </a:p>
        </p:txBody>
      </p:sp>
      <p:sp>
        <p:nvSpPr>
          <p:cNvPr id="4" name="灯片编号占位符 3"/>
          <p:cNvSpPr>
            <a:spLocks noGrp="1"/>
          </p:cNvSpPr>
          <p:nvPr>
            <p:ph type="sldNum" sz="quarter" idx="10"/>
          </p:nvPr>
        </p:nvSpPr>
        <p:spPr/>
        <p:txBody>
          <a:bodyPr/>
          <a:lstStyle/>
          <a:p>
            <a:fld id="{98F34324-B6F3-4B6C-869A-E4F6D4410B19}" type="slidenum">
              <a:rPr lang="en-US" smtClean="0"/>
              <a:t>30</a:t>
            </a:fld>
            <a:endParaRPr lang="en-US"/>
          </a:p>
        </p:txBody>
      </p:sp>
    </p:spTree>
    <p:extLst>
      <p:ext uri="{BB962C8B-B14F-4D97-AF65-F5344CB8AC3E}">
        <p14:creationId xmlns:p14="http://schemas.microsoft.com/office/powerpoint/2010/main" val="927782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0" dirty="0"/>
          </a:p>
        </p:txBody>
      </p:sp>
      <p:sp>
        <p:nvSpPr>
          <p:cNvPr id="4" name="灯片编号占位符 3"/>
          <p:cNvSpPr>
            <a:spLocks noGrp="1"/>
          </p:cNvSpPr>
          <p:nvPr>
            <p:ph type="sldNum" sz="quarter" idx="10"/>
          </p:nvPr>
        </p:nvSpPr>
        <p:spPr/>
        <p:txBody>
          <a:bodyPr/>
          <a:lstStyle/>
          <a:p>
            <a:fld id="{98F34324-B6F3-4B6C-869A-E4F6D4410B19}" type="slidenum">
              <a:rPr lang="en-US" smtClean="0"/>
              <a:t>31</a:t>
            </a:fld>
            <a:endParaRPr lang="en-US"/>
          </a:p>
        </p:txBody>
      </p:sp>
    </p:spTree>
    <p:extLst>
      <p:ext uri="{BB962C8B-B14F-4D97-AF65-F5344CB8AC3E}">
        <p14:creationId xmlns:p14="http://schemas.microsoft.com/office/powerpoint/2010/main" val="1260866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32</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EDM is a quantity represented by the separation of plus and minus charge in the same particle. Imagine in this particle that we have a non-zero EDM along the spin axis (while the spin is represented by the circular current). If we make a time inversion, what happens? The EDM keeps the same as before, but the spin direction flips. If we make a 3-D space reversal, EDM is flipped, but the spin keeps the same. So under the operation of either time inversion or space reversal, the two parallel vectors become anti-parallel, meaning the property of this particle is fundamentally changed. So the non-zero EDM violates T symmetry and P symmetry. Under CPT theorem, EDM also violates CP symmetry. CP symmetry violation is related to a lot of fundamental physics problems. For example, the CP problem in strong interaction </a:t>
            </a:r>
            <a:r>
              <a:rPr lang="en-US" altLang="en-US" dirty="0" err="1"/>
              <a:t>lagrangian</a:t>
            </a:r>
            <a:r>
              <a:rPr lang="en-US" altLang="en-US" dirty="0"/>
              <a:t> has a theta term. In super symmetry model, new elementary particles require new CP violating phase. And the interpretation of the observed matter-antimatter imbalance also requires new CP violating mechanisms.</a:t>
            </a:r>
          </a:p>
          <a:p>
            <a:endParaRPr lang="en-US" altLang="en-US" dirty="0"/>
          </a:p>
          <a:p>
            <a:r>
              <a:rPr lang="en-US" altLang="en-US" dirty="0"/>
              <a:t>Also, EDM of the fermion is associated with the energy scale of the new physics. In this expression, you can see if this energy is at a higher level, the </a:t>
            </a:r>
            <a:r>
              <a:rPr lang="en-US" altLang="zh-CN" dirty="0"/>
              <a:t>EDM would be a smaller quantity, making it more challenging for our measurement.</a:t>
            </a:r>
            <a:endParaRPr lang="en-US" altLang="en-US" dirty="0"/>
          </a:p>
        </p:txBody>
      </p:sp>
    </p:spTree>
    <p:extLst>
      <p:ext uri="{BB962C8B-B14F-4D97-AF65-F5344CB8AC3E}">
        <p14:creationId xmlns:p14="http://schemas.microsoft.com/office/powerpoint/2010/main" val="4225615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4A23F-2A84-4F50-9631-B0CD6C79FFB1}" type="slidenum">
              <a:rPr lang="en-US"/>
              <a:pPr/>
              <a:t>33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This slide shows how we measure EDM. The EDM is along the only nontrivial vector, spin. If the spin is polarized and perpendicular with the external B field, the magnetic moment </a:t>
            </a:r>
            <a:r>
              <a:rPr lang="en-US" dirty="0" err="1"/>
              <a:t>precess</a:t>
            </a:r>
            <a:r>
              <a:rPr lang="en-US" dirty="0"/>
              <a:t> about B field. Likewise, if the spin is polarized and perpendicular with the external E field, the permanent electric dipole moment </a:t>
            </a:r>
            <a:r>
              <a:rPr lang="en-US" dirty="0" err="1"/>
              <a:t>precess</a:t>
            </a:r>
            <a:r>
              <a:rPr lang="en-US" dirty="0"/>
              <a:t> about E </a:t>
            </a:r>
            <a:r>
              <a:rPr lang="en-US" altLang="zh-CN" dirty="0"/>
              <a:t>field. So we measure the spin precession frequencies under the two conditions, the E field is either parallel or anti-parallel with the B field. Then we take the differentiation between the two frequencies, and get d measured. Mu B is cancelled out. Here I show an example, where B is 10 m Gauss, E is 100kV/cm, if the frequency is about 11 Hz, more importantly if the measured frequency difference is 10nHz, then the EDM is 1times 10to minus 28 e-cm. But there has to be some statistical error bar coming into play as well, it is inversely proportional to the E field, and the square root of the number of particles, the measurement time in a single shot and total time T for averaging. And I have to mention that any change of the B-field during these two conditions will make the systematic error for EDM. </a:t>
            </a:r>
            <a:r>
              <a:rPr lang="en-US" dirty="0"/>
              <a:t>So we want the E field as large as possible, and B field as stable as possible.</a:t>
            </a:r>
          </a:p>
        </p:txBody>
      </p:sp>
    </p:spTree>
    <p:extLst>
      <p:ext uri="{BB962C8B-B14F-4D97-AF65-F5344CB8AC3E}">
        <p14:creationId xmlns:p14="http://schemas.microsoft.com/office/powerpoint/2010/main" val="188622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45011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36</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8280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104A5-C8E1-4E54-B2A9-5502CCBAB2E0}" type="slidenum">
              <a:rPr lang="en-US" smtClean="0"/>
              <a:t>37</a:t>
            </a:fld>
            <a:endParaRPr lang="en-US"/>
          </a:p>
        </p:txBody>
      </p:sp>
    </p:spTree>
    <p:extLst>
      <p:ext uri="{BB962C8B-B14F-4D97-AF65-F5344CB8AC3E}">
        <p14:creationId xmlns:p14="http://schemas.microsoft.com/office/powerpoint/2010/main" val="3421202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C0388-B46C-4C75-91AA-6C760AA7997C}" type="slidenum">
              <a:rPr lang="en-US"/>
              <a:pPr/>
              <a:t>38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381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C0388-B46C-4C75-91AA-6C760AA7997C}" type="slidenum">
              <a:rPr lang="en-US"/>
              <a:pPr/>
              <a:t>39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461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4</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So what is permanent electric dipole moment? We usually call it EDM.</a:t>
            </a:r>
          </a:p>
        </p:txBody>
      </p:sp>
    </p:spTree>
    <p:extLst>
      <p:ext uri="{BB962C8B-B14F-4D97-AF65-F5344CB8AC3E}">
        <p14:creationId xmlns:p14="http://schemas.microsoft.com/office/powerpoint/2010/main" val="119050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5</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EDM is a quantity represented by the separation of plus and minus charge in the same particle. Imagine in this particle that we have a non-zero EDM along the spin axis (while the spin is represented by the circular current). If we make a time inversion, what happens? The EDM keeps the same as before, but the spin direction flips. If we make a 3-D space reversal, EDM is flipped, but the spin keeps the same. So under the operation of either time inversion or space reversal, the two parallel vectors become anti-parallel, meaning the property of this particle is fundamentally changed. So the non-zero EDM violates T symmetry and P symmetry. Under CPT theorem, EDM also violates CP symmetry. CP symmetry violation is related to a lot of fundamental physics problems. For example, the CP problem in strong interaction </a:t>
            </a:r>
            <a:r>
              <a:rPr lang="en-US" altLang="en-US" dirty="0" err="1"/>
              <a:t>lagrangian</a:t>
            </a:r>
            <a:r>
              <a:rPr lang="en-US" altLang="en-US" dirty="0"/>
              <a:t> has a theta term. In super symmetry model, the introduction of new elementary particles require new CP violating phase. And the interpretation of the observed matter-antimatter imbalance also requires new CP violating mechanisms.</a:t>
            </a:r>
          </a:p>
          <a:p>
            <a:endParaRPr lang="en-US" altLang="en-US" dirty="0"/>
          </a:p>
          <a:p>
            <a:r>
              <a:rPr lang="en-US" altLang="en-US" dirty="0"/>
              <a:t>Also, EDM of the fermion is associated with the energy scale of the new physics. In this expression, you can see if this energy is at a higher level, the </a:t>
            </a:r>
            <a:r>
              <a:rPr lang="en-US" altLang="zh-CN" dirty="0"/>
              <a:t>EDM would be a smaller quantity, making it more challenging for our measurement.</a:t>
            </a:r>
            <a:endParaRPr lang="en-US" altLang="en-US" dirty="0"/>
          </a:p>
        </p:txBody>
      </p:sp>
    </p:spTree>
    <p:extLst>
      <p:ext uri="{BB962C8B-B14F-4D97-AF65-F5344CB8AC3E}">
        <p14:creationId xmlns:p14="http://schemas.microsoft.com/office/powerpoint/2010/main" val="155775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69C17-8CC7-41B5-A350-95DB899C46F1}"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a:t>In the experiments, there are basically three categories of </a:t>
            </a:r>
            <a:r>
              <a:rPr lang="en-US" altLang="zh-CN" baseline="0" dirty="0"/>
              <a:t>searching for permanent electric dipole moment. They are neutron, proton; nucleus of diamagnetic atoms, electron of paramagnetic molecules. We work on Ytterbium, in the nuclear sector. EDMs in these three categories originate from different CP violating mechanisms. The three different systems are both competitive and complementary to each other in the sense that they all want to search for new physics beyond standard model. The table below lists some best experimental limits and the expected values in the standard model. The best limit in the nuclear sector is 199Hg, it is performed in University of Washington-Seattle with hot atoms in a vapor cell.</a:t>
            </a:r>
            <a:endParaRPr lang="en-US" altLang="zh-CN" dirty="0"/>
          </a:p>
          <a:p>
            <a:endParaRPr lang="en-US" dirty="0"/>
          </a:p>
        </p:txBody>
      </p:sp>
    </p:spTree>
    <p:extLst>
      <p:ext uri="{BB962C8B-B14F-4D97-AF65-F5344CB8AC3E}">
        <p14:creationId xmlns:p14="http://schemas.microsoft.com/office/powerpoint/2010/main" val="383154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3A84E-2970-4EBE-A53F-BCB988A4E6CC}" type="slidenum">
              <a:rPr lang="en-US" altLang="en-US"/>
              <a:pPr/>
              <a:t>7</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dirty="0"/>
              <a:t>Since we are in the nuclear sector of EDM searching, I will start with some overview of this sector.</a:t>
            </a:r>
          </a:p>
        </p:txBody>
      </p:sp>
    </p:spTree>
    <p:extLst>
      <p:ext uri="{BB962C8B-B14F-4D97-AF65-F5344CB8AC3E}">
        <p14:creationId xmlns:p14="http://schemas.microsoft.com/office/powerpoint/2010/main" val="320824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C0388-B46C-4C75-91AA-6C760AA7997C}" type="slidenum">
              <a:rPr lang="en-US"/>
              <a:pPr/>
              <a:t>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Back in 1960s, </a:t>
            </a:r>
            <a:r>
              <a:rPr lang="en-US" dirty="0" err="1"/>
              <a:t>Shiff</a:t>
            </a:r>
            <a:r>
              <a:rPr lang="en-US" dirty="0"/>
              <a:t> performed analysis of atomic EDM originating from the nucleus. The permanent EDM of the nucleus is perfectly shielded by its surrounding electrons, so the atomic EDM is zero. But there are two conditions for this conclusion, the first is that it is true only for point-like nuclei, the second is that it is true only for nonrelativistic electrons. However, in a finite size of nucleus, the nuclear charge distribution differs from EDM distribution, so that the electron shielding of the nuclear EDM is not perfect. </a:t>
            </a:r>
            <a:r>
              <a:rPr lang="en-US" altLang="zh-CN" dirty="0"/>
              <a:t>I</a:t>
            </a:r>
            <a:r>
              <a:rPr lang="en-US" dirty="0"/>
              <a:t>n the real cases, the Schiff moment arises from the deformations in the nucleus and its constituent nucleons. So the good candidates for EDM searching in the nuclear sector should be heavy atoms with a nuclear deformation, which could be a quadrupole or octupole deformation.</a:t>
            </a:r>
          </a:p>
        </p:txBody>
      </p:sp>
    </p:spTree>
    <p:extLst>
      <p:ext uri="{BB962C8B-B14F-4D97-AF65-F5344CB8AC3E}">
        <p14:creationId xmlns:p14="http://schemas.microsoft.com/office/powerpoint/2010/main" val="198098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0751" indent="-288750" eaLnBrk="0" hangingPunct="0">
              <a:defRPr sz="2400">
                <a:solidFill>
                  <a:schemeClr val="tx1"/>
                </a:solidFill>
                <a:latin typeface="Times New Roman" pitchFamily="18" charset="0"/>
              </a:defRPr>
            </a:lvl2pPr>
            <a:lvl3pPr marL="1155002" indent="-231000" eaLnBrk="0" hangingPunct="0">
              <a:defRPr sz="2400">
                <a:solidFill>
                  <a:schemeClr val="tx1"/>
                </a:solidFill>
                <a:latin typeface="Times New Roman" pitchFamily="18" charset="0"/>
              </a:defRPr>
            </a:lvl3pPr>
            <a:lvl4pPr marL="1617002" indent="-231000" eaLnBrk="0" hangingPunct="0">
              <a:defRPr sz="2400">
                <a:solidFill>
                  <a:schemeClr val="tx1"/>
                </a:solidFill>
                <a:latin typeface="Times New Roman" pitchFamily="18" charset="0"/>
              </a:defRPr>
            </a:lvl4pPr>
            <a:lvl5pPr marL="2079003" indent="-231000" eaLnBrk="0" hangingPunct="0">
              <a:defRPr sz="2400">
                <a:solidFill>
                  <a:schemeClr val="tx1"/>
                </a:solidFill>
                <a:latin typeface="Times New Roman" pitchFamily="18" charset="0"/>
              </a:defRPr>
            </a:lvl5pPr>
            <a:lvl6pPr marL="2541003" indent="-231000" eaLnBrk="0" fontAlgn="base" hangingPunct="0">
              <a:spcBef>
                <a:spcPct val="0"/>
              </a:spcBef>
              <a:spcAft>
                <a:spcPct val="0"/>
              </a:spcAft>
              <a:defRPr sz="2400">
                <a:solidFill>
                  <a:schemeClr val="tx1"/>
                </a:solidFill>
                <a:latin typeface="Times New Roman" pitchFamily="18" charset="0"/>
              </a:defRPr>
            </a:lvl6pPr>
            <a:lvl7pPr marL="3003004" indent="-231000" eaLnBrk="0" fontAlgn="base" hangingPunct="0">
              <a:spcBef>
                <a:spcPct val="0"/>
              </a:spcBef>
              <a:spcAft>
                <a:spcPct val="0"/>
              </a:spcAft>
              <a:defRPr sz="2400">
                <a:solidFill>
                  <a:schemeClr val="tx1"/>
                </a:solidFill>
                <a:latin typeface="Times New Roman" pitchFamily="18" charset="0"/>
              </a:defRPr>
            </a:lvl7pPr>
            <a:lvl8pPr marL="3465005" indent="-231000" eaLnBrk="0" fontAlgn="base" hangingPunct="0">
              <a:spcBef>
                <a:spcPct val="0"/>
              </a:spcBef>
              <a:spcAft>
                <a:spcPct val="0"/>
              </a:spcAft>
              <a:defRPr sz="2400">
                <a:solidFill>
                  <a:schemeClr val="tx1"/>
                </a:solidFill>
                <a:latin typeface="Times New Roman" pitchFamily="18" charset="0"/>
              </a:defRPr>
            </a:lvl8pPr>
            <a:lvl9pPr marL="3927005" indent="-231000" eaLnBrk="0" fontAlgn="base" hangingPunct="0">
              <a:spcBef>
                <a:spcPct val="0"/>
              </a:spcBef>
              <a:spcAft>
                <a:spcPct val="0"/>
              </a:spcAft>
              <a:defRPr sz="2400">
                <a:solidFill>
                  <a:schemeClr val="tx1"/>
                </a:solidFill>
                <a:latin typeface="Times New Roman" pitchFamily="18" charset="0"/>
              </a:defRPr>
            </a:lvl9pPr>
          </a:lstStyle>
          <a:p>
            <a:pPr eaLnBrk="1" hangingPunct="1"/>
            <a:fld id="{58AE3035-89C0-48F2-908B-D82BEFB5C8A7}" type="slidenum">
              <a:rPr lang="en-US" sz="1200"/>
              <a:pPr eaLnBrk="1" hangingPunct="1"/>
              <a:t>9</a:t>
            </a:fld>
            <a:endParaRPr lang="en-US" sz="1200"/>
          </a:p>
        </p:txBody>
      </p:sp>
      <p:sp>
        <p:nvSpPr>
          <p:cNvPr id="28675" name="Rectangle 2"/>
          <p:cNvSpPr>
            <a:spLocks noGrp="1" noRot="1" noChangeAspect="1" noChangeArrowheads="1" noTextEdit="1"/>
          </p:cNvSpPr>
          <p:nvPr>
            <p:ph type="sldImg"/>
          </p:nvPr>
        </p:nvSpPr>
        <p:spPr>
          <a:xfrm>
            <a:off x="1196975" y="692150"/>
            <a:ext cx="4611688" cy="34591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As I said, the best limit in the nuclear sector is from 199Hg, this program has a history of more than thirty years. The atoms are sealed in a glass cell, the number of atoms is really big, when you repeat the measurement cycle, you don’t have to reload the atoms, you just polarize the atoms again. So this technique does give you a fairly good precision limit, 7 times 10-30 e-cm. </a:t>
            </a:r>
            <a:r>
              <a:rPr lang="en-US" altLang="zh-CN" dirty="0"/>
              <a:t>This is still the precision record of atomic EDM measurement.</a:t>
            </a:r>
            <a:endParaRPr lang="en-US" dirty="0"/>
          </a:p>
        </p:txBody>
      </p:sp>
    </p:spTree>
    <p:extLst>
      <p:ext uri="{BB962C8B-B14F-4D97-AF65-F5344CB8AC3E}">
        <p14:creationId xmlns:p14="http://schemas.microsoft.com/office/powerpoint/2010/main" val="364464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E6B0B6-2E30-4093-9729-D0744B8362B5}" type="slidenum">
              <a:rPr lang="en-US"/>
              <a:pPr/>
              <a:t>‹#›</a:t>
            </a:fld>
            <a:endParaRPr lang="en-US"/>
          </a:p>
        </p:txBody>
      </p:sp>
    </p:spTree>
    <p:extLst>
      <p:ext uri="{BB962C8B-B14F-4D97-AF65-F5344CB8AC3E}">
        <p14:creationId xmlns:p14="http://schemas.microsoft.com/office/powerpoint/2010/main" val="153891571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5E1F28-38E5-4FB4-82A8-837809541346}" type="slidenum">
              <a:rPr lang="en-US"/>
              <a:pPr/>
              <a:t>‹#›</a:t>
            </a:fld>
            <a:endParaRPr lang="en-US"/>
          </a:p>
        </p:txBody>
      </p:sp>
    </p:spTree>
    <p:extLst>
      <p:ext uri="{BB962C8B-B14F-4D97-AF65-F5344CB8AC3E}">
        <p14:creationId xmlns:p14="http://schemas.microsoft.com/office/powerpoint/2010/main" val="18303164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E21BD8-790C-4123-ACD8-9D7241FA90EA}" type="slidenum">
              <a:rPr lang="en-US"/>
              <a:pPr/>
              <a:t>‹#›</a:t>
            </a:fld>
            <a:endParaRPr lang="en-US"/>
          </a:p>
        </p:txBody>
      </p:sp>
    </p:spTree>
    <p:extLst>
      <p:ext uri="{BB962C8B-B14F-4D97-AF65-F5344CB8AC3E}">
        <p14:creationId xmlns:p14="http://schemas.microsoft.com/office/powerpoint/2010/main" val="37372883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33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43ACE-8C9B-4F8F-AFBD-E06C57F119FB}" type="slidenum">
              <a:rPr lang="en-US"/>
              <a:pPr/>
              <a:t>‹#›</a:t>
            </a:fld>
            <a:endParaRPr lang="en-US"/>
          </a:p>
        </p:txBody>
      </p:sp>
    </p:spTree>
    <p:extLst>
      <p:ext uri="{BB962C8B-B14F-4D97-AF65-F5344CB8AC3E}">
        <p14:creationId xmlns:p14="http://schemas.microsoft.com/office/powerpoint/2010/main" val="32074620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DC89FF-8AC6-4086-8207-D2174349CAF5}" type="slidenum">
              <a:rPr lang="en-US"/>
              <a:pPr/>
              <a:t>‹#›</a:t>
            </a:fld>
            <a:endParaRPr lang="en-US"/>
          </a:p>
        </p:txBody>
      </p:sp>
    </p:spTree>
    <p:extLst>
      <p:ext uri="{BB962C8B-B14F-4D97-AF65-F5344CB8AC3E}">
        <p14:creationId xmlns:p14="http://schemas.microsoft.com/office/powerpoint/2010/main" val="1604445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0609C8-A1F5-461A-BF68-C969CD94B0A7}" type="slidenum">
              <a:rPr lang="en-US"/>
              <a:pPr/>
              <a:t>‹#›</a:t>
            </a:fld>
            <a:endParaRPr lang="en-US"/>
          </a:p>
        </p:txBody>
      </p:sp>
    </p:spTree>
    <p:extLst>
      <p:ext uri="{BB962C8B-B14F-4D97-AF65-F5344CB8AC3E}">
        <p14:creationId xmlns:p14="http://schemas.microsoft.com/office/powerpoint/2010/main" val="34432105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ED224E-DBBB-45CF-A92E-EDE9C3B578DB}" type="slidenum">
              <a:rPr lang="en-US"/>
              <a:pPr/>
              <a:t>‹#›</a:t>
            </a:fld>
            <a:endParaRPr lang="en-US"/>
          </a:p>
        </p:txBody>
      </p:sp>
    </p:spTree>
    <p:extLst>
      <p:ext uri="{BB962C8B-B14F-4D97-AF65-F5344CB8AC3E}">
        <p14:creationId xmlns:p14="http://schemas.microsoft.com/office/powerpoint/2010/main" val="26526204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C1B6CF-1E85-4329-A478-6C8F048A4A3B}" type="slidenum">
              <a:rPr lang="en-US"/>
              <a:pPr/>
              <a:t>‹#›</a:t>
            </a:fld>
            <a:endParaRPr lang="en-US"/>
          </a:p>
        </p:txBody>
      </p:sp>
    </p:spTree>
    <p:extLst>
      <p:ext uri="{BB962C8B-B14F-4D97-AF65-F5344CB8AC3E}">
        <p14:creationId xmlns:p14="http://schemas.microsoft.com/office/powerpoint/2010/main" val="8100702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B5479F-9AFA-43BC-BB58-A6D0E55DD777}" type="slidenum">
              <a:rPr lang="en-US"/>
              <a:pPr/>
              <a:t>‹#›</a:t>
            </a:fld>
            <a:endParaRPr lang="en-US"/>
          </a:p>
        </p:txBody>
      </p:sp>
    </p:spTree>
    <p:extLst>
      <p:ext uri="{BB962C8B-B14F-4D97-AF65-F5344CB8AC3E}">
        <p14:creationId xmlns:p14="http://schemas.microsoft.com/office/powerpoint/2010/main" val="27075969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E6FD77-5A0D-47B8-A07A-B6AB74B4553D}" type="slidenum">
              <a:rPr lang="en-US"/>
              <a:pPr/>
              <a:t>‹#›</a:t>
            </a:fld>
            <a:endParaRPr lang="en-US"/>
          </a:p>
        </p:txBody>
      </p:sp>
    </p:spTree>
    <p:extLst>
      <p:ext uri="{BB962C8B-B14F-4D97-AF65-F5344CB8AC3E}">
        <p14:creationId xmlns:p14="http://schemas.microsoft.com/office/powerpoint/2010/main" val="14608409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0BB502-6547-4597-95CB-D719ECB39981}" type="slidenum">
              <a:rPr lang="en-US"/>
              <a:pPr/>
              <a:t>‹#›</a:t>
            </a:fld>
            <a:endParaRPr lang="en-US"/>
          </a:p>
        </p:txBody>
      </p:sp>
    </p:spTree>
    <p:extLst>
      <p:ext uri="{BB962C8B-B14F-4D97-AF65-F5344CB8AC3E}">
        <p14:creationId xmlns:p14="http://schemas.microsoft.com/office/powerpoint/2010/main" val="18481009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5B5B09A-4A02-4204-826E-76F305279E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p:fade/>
  </p:transition>
  <p:txStyles>
    <p:title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8.bin"/><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oleObject" Target="../embeddings/oleObject9.bin"/><Relationship Id="rId10" Type="http://schemas.openxmlformats.org/officeDocument/2006/relationships/image" Target="../media/image19.jpeg"/><Relationship Id="rId4" Type="http://schemas.openxmlformats.org/officeDocument/2006/relationships/image" Target="../media/image15.wmf"/><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0.png"/></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0.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00.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8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00.png"/><Relationship Id="rId5" Type="http://schemas.openxmlformats.org/officeDocument/2006/relationships/image" Target="../media/image43.png"/><Relationship Id="rId4" Type="http://schemas.openxmlformats.org/officeDocument/2006/relationships/image" Target="../media/image30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oleObject" Target="../embeddings/oleObject11.bin"/><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1.wmf"/><Relationship Id="rId5" Type="http://schemas.openxmlformats.org/officeDocument/2006/relationships/oleObject" Target="../embeddings/oleObject12.bin"/><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7" Type="http://schemas.openxmlformats.org/officeDocument/2006/relationships/image" Target="../media/image8.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64.png"/><Relationship Id="rId10" Type="http://schemas.openxmlformats.org/officeDocument/2006/relationships/image" Target="../media/image90.png"/><Relationship Id="rId4" Type="http://schemas.openxmlformats.org/officeDocument/2006/relationships/image" Target="../media/image9.pdf"/><Relationship Id="rId9" Type="http://schemas.openxmlformats.org/officeDocument/2006/relationships/image" Target="../media/image9.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7"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64.png"/><Relationship Id="rId10" Type="http://schemas.openxmlformats.org/officeDocument/2006/relationships/image" Target="../media/image90.png"/><Relationship Id="rId4" Type="http://schemas.openxmlformats.org/officeDocument/2006/relationships/image" Target="../media/image9.pdf"/><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科大\宣传部\PPT\PPT-4副本.jpg"/>
          <p:cNvPicPr>
            <a:picLocks noChangeAspect="1" noChangeArrowheads="1"/>
          </p:cNvPicPr>
          <p:nvPr/>
        </p:nvPicPr>
        <p:blipFill>
          <a:blip r:embed="rId3" cstate="print"/>
          <a:srcRect/>
          <a:stretch>
            <a:fillRect/>
          </a:stretch>
        </p:blipFill>
        <p:spPr bwMode="auto">
          <a:xfrm>
            <a:off x="27373"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457200" y="3011031"/>
            <a:ext cx="7239000" cy="1261884"/>
          </a:xfrm>
          <a:prstGeom prst="rect">
            <a:avLst/>
          </a:prstGeom>
          <a:noFill/>
          <a:ln w="9525" algn="ctr">
            <a:noFill/>
            <a:miter lim="800000"/>
            <a:headEnd/>
            <a:tailEnd/>
          </a:ln>
        </p:spPr>
        <p:txBody>
          <a:bodyPr>
            <a:spAutoFit/>
          </a:bodyPr>
          <a:lstStyle/>
          <a:p>
            <a:pPr algn="ctr"/>
            <a:r>
              <a:rPr lang="zh-CN" altLang="en-US" sz="3200" dirty="0">
                <a:latin typeface="Calibri" panose="020F0502020204030204" pitchFamily="34" charset="0"/>
                <a:cs typeface="Calibri" panose="020F0502020204030204" pitchFamily="34" charset="0"/>
              </a:rPr>
              <a:t>夏添</a:t>
            </a:r>
            <a:endParaRPr lang="en-US" altLang="zh-CN" sz="3200" dirty="0">
              <a:latin typeface="Calibri" panose="020F0502020204030204" pitchFamily="34" charset="0"/>
              <a:cs typeface="Calibri" panose="020F0502020204030204" pitchFamily="34" charset="0"/>
            </a:endParaRPr>
          </a:p>
          <a:p>
            <a:pPr algn="ctr"/>
            <a:endParaRPr lang="en-US" altLang="zh-CN" sz="2000" dirty="0">
              <a:latin typeface="Calibri" panose="020F0502020204030204" pitchFamily="34" charset="0"/>
              <a:cs typeface="Calibri" panose="020F0502020204030204" pitchFamily="34" charset="0"/>
            </a:endParaRPr>
          </a:p>
          <a:p>
            <a:pPr algn="ctr"/>
            <a:r>
              <a:rPr lang="zh-CN" altLang="en-US" dirty="0">
                <a:latin typeface="Calibri" panose="020F0502020204030204" pitchFamily="34" charset="0"/>
                <a:cs typeface="Calibri" panose="020F0502020204030204" pitchFamily="34" charset="0"/>
              </a:rPr>
              <a:t>合肥国家实验室</a:t>
            </a:r>
            <a:r>
              <a:rPr lang="en-US" altLang="zh-CN" dirty="0">
                <a:latin typeface="Calibri" panose="020F0502020204030204" pitchFamily="34" charset="0"/>
                <a:cs typeface="Calibri" panose="020F0502020204030204" pitchFamily="34" charset="0"/>
              </a:rPr>
              <a:t> (HFNL)</a:t>
            </a:r>
          </a:p>
        </p:txBody>
      </p:sp>
      <p:sp>
        <p:nvSpPr>
          <p:cNvPr id="15364" name="矩形 6"/>
          <p:cNvSpPr>
            <a:spLocks noChangeArrowheads="1"/>
          </p:cNvSpPr>
          <p:nvPr/>
        </p:nvSpPr>
        <p:spPr bwMode="auto">
          <a:xfrm>
            <a:off x="1638300" y="5152136"/>
            <a:ext cx="5105400" cy="830997"/>
          </a:xfrm>
          <a:prstGeom prst="rect">
            <a:avLst/>
          </a:prstGeom>
          <a:noFill/>
          <a:ln w="9525">
            <a:noFill/>
            <a:miter lim="800000"/>
            <a:headEnd/>
            <a:tailEnd/>
          </a:ln>
        </p:spPr>
        <p:txBody>
          <a:bodyPr wrap="square">
            <a:spAutoFit/>
          </a:bodyPr>
          <a:lstStyle/>
          <a:p>
            <a:pPr algn="ctr"/>
            <a:r>
              <a:rPr lang="zh-CN" altLang="en-US" dirty="0">
                <a:latin typeface="Calibri" panose="020F0502020204030204" pitchFamily="34" charset="0"/>
                <a:ea typeface="楷体" panose="02010609060101010101" pitchFamily="49" charset="-122"/>
                <a:cs typeface="Calibri" panose="020F0502020204030204" pitchFamily="34" charset="0"/>
              </a:rPr>
              <a:t>第三届惠州大装置高精度物理研讨会</a:t>
            </a:r>
            <a:endParaRPr lang="en-US" altLang="zh-CN" dirty="0">
              <a:latin typeface="Calibri" panose="020F0502020204030204" pitchFamily="34" charset="0"/>
              <a:ea typeface="楷体" panose="02010609060101010101" pitchFamily="49" charset="-122"/>
              <a:cs typeface="Calibri" panose="020F0502020204030204" pitchFamily="34" charset="0"/>
            </a:endParaRPr>
          </a:p>
          <a:p>
            <a:pPr algn="ctr"/>
            <a:r>
              <a:rPr lang="en-US" altLang="zh-CN" dirty="0">
                <a:latin typeface="Calibri" panose="020F0502020204030204" pitchFamily="34" charset="0"/>
                <a:ea typeface="楷体" panose="02010609060101010101" pitchFamily="49" charset="-122"/>
                <a:cs typeface="Calibri" panose="020F0502020204030204" pitchFamily="34" charset="0"/>
              </a:rPr>
              <a:t>April 22, 2025</a:t>
            </a:r>
          </a:p>
        </p:txBody>
      </p:sp>
      <p:sp>
        <p:nvSpPr>
          <p:cNvPr id="7" name="Rectangle 1"/>
          <p:cNvSpPr>
            <a:spLocks noChangeArrowheads="1"/>
          </p:cNvSpPr>
          <p:nvPr/>
        </p:nvSpPr>
        <p:spPr bwMode="auto">
          <a:xfrm>
            <a:off x="76200" y="1091738"/>
            <a:ext cx="8229600" cy="1223284"/>
          </a:xfrm>
          <a:prstGeom prst="rect">
            <a:avLst/>
          </a:prstGeom>
          <a:noFill/>
          <a:ln w="9525">
            <a:noFill/>
            <a:miter lim="800000"/>
            <a:headEnd/>
            <a:tailEnd/>
          </a:ln>
        </p:spPr>
        <p:txBody>
          <a:bodyPr wrap="square" anchor="ctr">
            <a:spAutoFit/>
          </a:bodyPr>
          <a:lstStyle/>
          <a:p>
            <a:pPr algn="ctr">
              <a:lnSpc>
                <a:spcPct val="120000"/>
              </a:lnSpc>
            </a:pPr>
            <a:r>
              <a:rPr lang="zh-CN" altLang="en-US" sz="3200" b="1" dirty="0">
                <a:solidFill>
                  <a:srgbClr val="0000FF"/>
                </a:solidFill>
                <a:latin typeface="+mn-lt"/>
                <a:ea typeface="微软雅黑" panose="020B0503020204020204" pitchFamily="34" charset="-122"/>
              </a:rPr>
              <a:t>用冷原子方法寻找原子固有电偶极矩，检验</a:t>
            </a:r>
            <a:r>
              <a:rPr lang="en-US" altLang="zh-CN" sz="3200" b="1" dirty="0">
                <a:solidFill>
                  <a:srgbClr val="0000FF"/>
                </a:solidFill>
                <a:latin typeface="+mn-lt"/>
                <a:ea typeface="微软雅黑" panose="020B0503020204020204" pitchFamily="34" charset="-122"/>
              </a:rPr>
              <a:t>CP</a:t>
            </a:r>
            <a:r>
              <a:rPr lang="zh-CN" altLang="en-US" sz="3200" b="1" dirty="0">
                <a:solidFill>
                  <a:srgbClr val="0000FF"/>
                </a:solidFill>
                <a:latin typeface="+mn-lt"/>
                <a:ea typeface="微软雅黑" panose="020B0503020204020204" pitchFamily="34" charset="-122"/>
              </a:rPr>
              <a:t>对称性破缺</a:t>
            </a:r>
            <a:endParaRPr lang="en-US" altLang="zh-CN" sz="3200" b="1" dirty="0">
              <a:solidFill>
                <a:srgbClr val="0000FF"/>
              </a:solidFill>
              <a:latin typeface="+mn-lt"/>
              <a:ea typeface="微软雅黑" panose="020B0503020204020204" pitchFamily="34" charset="-122"/>
            </a:endParaRPr>
          </a:p>
        </p:txBody>
      </p:sp>
      <p:sp>
        <p:nvSpPr>
          <p:cNvPr id="2" name="Slide Number Placeholder 1"/>
          <p:cNvSpPr>
            <a:spLocks noGrp="1"/>
          </p:cNvSpPr>
          <p:nvPr>
            <p:ph type="sldNum" sz="quarter" idx="12"/>
          </p:nvPr>
        </p:nvSpPr>
        <p:spPr/>
        <p:txBody>
          <a:bodyPr/>
          <a:lstStyle/>
          <a:p>
            <a:fld id="{CEB5479F-9AFA-43BC-BB58-A6D0E55DD777}" type="slidenum">
              <a:rPr lang="en-US" smtClean="0"/>
              <a:pPr/>
              <a:t>1</a:t>
            </a:fld>
            <a:endParaRPr lang="en-US"/>
          </a:p>
        </p:txBody>
      </p:sp>
    </p:spTree>
    <p:extLst>
      <p:ext uri="{BB962C8B-B14F-4D97-AF65-F5344CB8AC3E}">
        <p14:creationId xmlns:p14="http://schemas.microsoft.com/office/powerpoint/2010/main" val="33507906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400" y="427038"/>
            <a:ext cx="6553200" cy="609600"/>
          </a:xfrm>
        </p:spPr>
        <p:txBody>
          <a:bodyPr/>
          <a:lstStyle/>
          <a:p>
            <a:pPr eaLnBrk="1" hangingPunct="1">
              <a:defRPr/>
            </a:pPr>
            <a:r>
              <a:rPr lang="en-US" dirty="0">
                <a:latin typeface="+mn-lt"/>
              </a:rPr>
              <a:t>Measure EDM in an Optical Dipole Trap</a:t>
            </a:r>
          </a:p>
        </p:txBody>
      </p:sp>
      <p:grpSp>
        <p:nvGrpSpPr>
          <p:cNvPr id="310283" name="Group 11"/>
          <p:cNvGrpSpPr>
            <a:grpSpLocks/>
          </p:cNvGrpSpPr>
          <p:nvPr/>
        </p:nvGrpSpPr>
        <p:grpSpPr bwMode="auto">
          <a:xfrm>
            <a:off x="1981200" y="1676400"/>
            <a:ext cx="5029200" cy="228600"/>
            <a:chOff x="480" y="960"/>
            <a:chExt cx="3168" cy="144"/>
          </a:xfrm>
        </p:grpSpPr>
        <p:sp>
          <p:nvSpPr>
            <p:cNvPr id="310276" name="Freeform 3"/>
            <p:cNvSpPr>
              <a:spLocks/>
            </p:cNvSpPr>
            <p:nvPr/>
          </p:nvSpPr>
          <p:spPr bwMode="auto">
            <a:xfrm>
              <a:off x="480" y="960"/>
              <a:ext cx="3168" cy="48"/>
            </a:xfrm>
            <a:custGeom>
              <a:avLst/>
              <a:gdLst>
                <a:gd name="T0" fmla="*/ 0 w 3168"/>
                <a:gd name="T1" fmla="*/ 0 h 48"/>
                <a:gd name="T2" fmla="*/ 2147483647 w 3168"/>
                <a:gd name="T3" fmla="*/ 120967511 h 48"/>
                <a:gd name="T4" fmla="*/ 2147483647 w 3168"/>
                <a:gd name="T5" fmla="*/ 0 h 48"/>
                <a:gd name="T6" fmla="*/ 0 60000 65536"/>
                <a:gd name="T7" fmla="*/ 0 60000 65536"/>
                <a:gd name="T8" fmla="*/ 0 60000 65536"/>
                <a:gd name="T9" fmla="*/ 0 w 3168"/>
                <a:gd name="T10" fmla="*/ 0 h 48"/>
                <a:gd name="T11" fmla="*/ 3168 w 3168"/>
                <a:gd name="T12" fmla="*/ 48 h 48"/>
              </a:gdLst>
              <a:ahLst/>
              <a:cxnLst>
                <a:cxn ang="T6">
                  <a:pos x="T0" y="T1"/>
                </a:cxn>
                <a:cxn ang="T7">
                  <a:pos x="T2" y="T3"/>
                </a:cxn>
                <a:cxn ang="T8">
                  <a:pos x="T4" y="T5"/>
                </a:cxn>
              </a:cxnLst>
              <a:rect l="T9" t="T10" r="T11" b="T12"/>
              <a:pathLst>
                <a:path w="3168" h="48">
                  <a:moveTo>
                    <a:pt x="0" y="0"/>
                  </a:moveTo>
                  <a:cubicBezTo>
                    <a:pt x="576" y="24"/>
                    <a:pt x="1152" y="48"/>
                    <a:pt x="1680" y="48"/>
                  </a:cubicBezTo>
                  <a:cubicBezTo>
                    <a:pt x="2208" y="48"/>
                    <a:pt x="2920" y="8"/>
                    <a:pt x="31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77" name="Freeform 4"/>
            <p:cNvSpPr>
              <a:spLocks/>
            </p:cNvSpPr>
            <p:nvPr/>
          </p:nvSpPr>
          <p:spPr bwMode="auto">
            <a:xfrm flipV="1">
              <a:off x="480" y="1056"/>
              <a:ext cx="3168" cy="48"/>
            </a:xfrm>
            <a:custGeom>
              <a:avLst/>
              <a:gdLst>
                <a:gd name="T0" fmla="*/ 0 w 3168"/>
                <a:gd name="T1" fmla="*/ 0 h 48"/>
                <a:gd name="T2" fmla="*/ 2147483647 w 3168"/>
                <a:gd name="T3" fmla="*/ 120967511 h 48"/>
                <a:gd name="T4" fmla="*/ 2147483647 w 3168"/>
                <a:gd name="T5" fmla="*/ 0 h 48"/>
                <a:gd name="T6" fmla="*/ 0 60000 65536"/>
                <a:gd name="T7" fmla="*/ 0 60000 65536"/>
                <a:gd name="T8" fmla="*/ 0 60000 65536"/>
                <a:gd name="T9" fmla="*/ 0 w 3168"/>
                <a:gd name="T10" fmla="*/ 0 h 48"/>
                <a:gd name="T11" fmla="*/ 3168 w 3168"/>
                <a:gd name="T12" fmla="*/ 48 h 48"/>
              </a:gdLst>
              <a:ahLst/>
              <a:cxnLst>
                <a:cxn ang="T6">
                  <a:pos x="T0" y="T1"/>
                </a:cxn>
                <a:cxn ang="T7">
                  <a:pos x="T2" y="T3"/>
                </a:cxn>
                <a:cxn ang="T8">
                  <a:pos x="T4" y="T5"/>
                </a:cxn>
              </a:cxnLst>
              <a:rect l="T9" t="T10" r="T11" b="T12"/>
              <a:pathLst>
                <a:path w="3168" h="48">
                  <a:moveTo>
                    <a:pt x="0" y="0"/>
                  </a:moveTo>
                  <a:cubicBezTo>
                    <a:pt x="576" y="24"/>
                    <a:pt x="1152" y="48"/>
                    <a:pt x="1680" y="48"/>
                  </a:cubicBezTo>
                  <a:cubicBezTo>
                    <a:pt x="2208" y="48"/>
                    <a:pt x="2920" y="8"/>
                    <a:pt x="31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78" name="Oval 5"/>
            <p:cNvSpPr>
              <a:spLocks noChangeArrowheads="1"/>
            </p:cNvSpPr>
            <p:nvPr/>
          </p:nvSpPr>
          <p:spPr bwMode="auto">
            <a:xfrm>
              <a:off x="1872" y="1008"/>
              <a:ext cx="432" cy="4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en-US" altLang="en-US"/>
            </a:p>
          </p:txBody>
        </p:sp>
      </p:grpSp>
      <p:graphicFrame>
        <p:nvGraphicFramePr>
          <p:cNvPr id="310274" name="Object 2"/>
          <p:cNvGraphicFramePr>
            <a:graphicFrameLocks noChangeAspect="1"/>
          </p:cNvGraphicFramePr>
          <p:nvPr>
            <p:extLst>
              <p:ext uri="{D42A27DB-BD31-4B8C-83A1-F6EECF244321}">
                <p14:modId xmlns:p14="http://schemas.microsoft.com/office/powerpoint/2010/main" val="130452813"/>
              </p:ext>
            </p:extLst>
          </p:nvPr>
        </p:nvGraphicFramePr>
        <p:xfrm>
          <a:off x="762000" y="2410064"/>
          <a:ext cx="2233613" cy="706437"/>
        </p:xfrm>
        <a:graphic>
          <a:graphicData uri="http://schemas.openxmlformats.org/presentationml/2006/ole">
            <mc:AlternateContent xmlns:mc="http://schemas.openxmlformats.org/markup-compatibility/2006">
              <mc:Choice xmlns:v="urn:schemas-microsoft-com:vml" Requires="v">
                <p:oleObj name="Equation" r:id="rId3" imgW="1244520" imgH="393480" progId="Equation.DSMT4">
                  <p:embed/>
                </p:oleObj>
              </mc:Choice>
              <mc:Fallback>
                <p:oleObj name="Equation" r:id="rId3" imgW="1244520" imgH="393480" progId="Equation.DSMT4">
                  <p:embed/>
                  <p:pic>
                    <p:nvPicPr>
                      <p:cNvPr id="3102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10064"/>
                        <a:ext cx="2233613"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9" name="Text Box 9"/>
          <p:cNvSpPr txBox="1">
            <a:spLocks noChangeArrowheads="1"/>
          </p:cNvSpPr>
          <p:nvPr/>
        </p:nvSpPr>
        <p:spPr bwMode="auto">
          <a:xfrm>
            <a:off x="3581400" y="2338626"/>
            <a:ext cx="507292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25000"/>
              </a:lnSpc>
              <a:buFontTx/>
              <a:buChar char="•"/>
            </a:pPr>
            <a:r>
              <a:rPr lang="en-US" altLang="en-US" sz="2000" dirty="0">
                <a:latin typeface="Calibri" pitchFamily="34" charset="0"/>
              </a:rPr>
              <a:t> Fiber laser:   </a:t>
            </a:r>
            <a:r>
              <a:rPr lang="en-US" altLang="en-US" sz="2000" dirty="0">
                <a:latin typeface="Symbol" pitchFamily="18" charset="2"/>
              </a:rPr>
              <a:t>l</a:t>
            </a:r>
            <a:r>
              <a:rPr lang="en-US" altLang="en-US" sz="2000" dirty="0">
                <a:latin typeface="Calibri" pitchFamily="34" charset="0"/>
              </a:rPr>
              <a:t> = 1036 nm,   Power = 10 Watts</a:t>
            </a:r>
          </a:p>
          <a:p>
            <a:pPr>
              <a:lnSpc>
                <a:spcPct val="125000"/>
              </a:lnSpc>
              <a:buFontTx/>
              <a:buChar char="•"/>
            </a:pPr>
            <a:r>
              <a:rPr lang="en-US" altLang="en-US" sz="2000" dirty="0">
                <a:latin typeface="Calibri" pitchFamily="34" charset="0"/>
              </a:rPr>
              <a:t> Focused to 50 </a:t>
            </a:r>
            <a:r>
              <a:rPr lang="en-US" altLang="en-US" sz="2000" dirty="0">
                <a:latin typeface="Symbol" pitchFamily="18" charset="2"/>
              </a:rPr>
              <a:t>m</a:t>
            </a:r>
            <a:r>
              <a:rPr lang="en-US" altLang="en-US" sz="2000" dirty="0">
                <a:latin typeface="Calibri" pitchFamily="34" charset="0"/>
              </a:rPr>
              <a:t>m  </a:t>
            </a:r>
            <a:r>
              <a:rPr lang="en-US" altLang="en-US" sz="2000" dirty="0">
                <a:latin typeface="Calibri" pitchFamily="34" charset="0"/>
                <a:sym typeface="Wingdings" pitchFamily="2" charset="2"/>
              </a:rPr>
              <a:t>  trap depth </a:t>
            </a:r>
            <a:r>
              <a:rPr lang="en-US" altLang="en-US" sz="2000" dirty="0">
                <a:solidFill>
                  <a:schemeClr val="accent2"/>
                </a:solidFill>
                <a:latin typeface="Calibri" pitchFamily="34" charset="0"/>
                <a:sym typeface="Wingdings" pitchFamily="2" charset="2"/>
              </a:rPr>
              <a:t>60 </a:t>
            </a:r>
            <a:r>
              <a:rPr lang="en-US" altLang="en-US" sz="2000" dirty="0" err="1">
                <a:solidFill>
                  <a:schemeClr val="accent2"/>
                </a:solidFill>
                <a:latin typeface="Symbol" pitchFamily="18" charset="2"/>
                <a:sym typeface="Wingdings" pitchFamily="2" charset="2"/>
              </a:rPr>
              <a:t>m</a:t>
            </a:r>
            <a:r>
              <a:rPr lang="en-US" altLang="en-US" sz="2000" dirty="0" err="1">
                <a:solidFill>
                  <a:schemeClr val="accent2"/>
                </a:solidFill>
                <a:latin typeface="Calibri" pitchFamily="34" charset="0"/>
                <a:sym typeface="Wingdings" pitchFamily="2" charset="2"/>
              </a:rPr>
              <a:t>K</a:t>
            </a:r>
            <a:endParaRPr lang="en-US" altLang="en-US" sz="2000" dirty="0">
              <a:solidFill>
                <a:schemeClr val="accent2"/>
              </a:solidFill>
              <a:latin typeface="Calibri" pitchFamily="34" charset="0"/>
              <a:sym typeface="Wingdings" pitchFamily="2" charset="2"/>
            </a:endParaRPr>
          </a:p>
        </p:txBody>
      </p:sp>
      <p:sp>
        <p:nvSpPr>
          <p:cNvPr id="310280" name="TextBox 9"/>
          <p:cNvSpPr txBox="1">
            <a:spLocks noChangeArrowheads="1"/>
          </p:cNvSpPr>
          <p:nvPr/>
        </p:nvSpPr>
        <p:spPr bwMode="auto">
          <a:xfrm>
            <a:off x="1143000" y="3414547"/>
            <a:ext cx="6705875" cy="283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25000"/>
              </a:lnSpc>
            </a:pPr>
            <a:r>
              <a:rPr lang="en-US" altLang="en-US" b="1" dirty="0">
                <a:solidFill>
                  <a:schemeClr val="accent2"/>
                </a:solidFill>
                <a:latin typeface="Trebuchet MS" pitchFamily="34" charset="0"/>
              </a:rPr>
              <a:t>EDM in an optical dipole trap </a:t>
            </a:r>
            <a:r>
              <a:rPr lang="zh-CN" altLang="en-US" b="1" dirty="0">
                <a:solidFill>
                  <a:schemeClr val="accent2"/>
                </a:solidFill>
                <a:latin typeface="Trebuchet MS" pitchFamily="34" charset="0"/>
              </a:rPr>
              <a:t>（</a:t>
            </a:r>
            <a:r>
              <a:rPr lang="en-US" altLang="zh-CN" b="1" dirty="0">
                <a:solidFill>
                  <a:schemeClr val="accent2"/>
                </a:solidFill>
                <a:latin typeface="Trebuchet MS" pitchFamily="34" charset="0"/>
              </a:rPr>
              <a:t>ODT</a:t>
            </a:r>
            <a:r>
              <a:rPr lang="zh-CN" altLang="en-US" b="1" dirty="0">
                <a:solidFill>
                  <a:schemeClr val="accent2"/>
                </a:solidFill>
                <a:latin typeface="Trebuchet MS" pitchFamily="34" charset="0"/>
              </a:rPr>
              <a:t>）</a:t>
            </a:r>
            <a:r>
              <a:rPr lang="en-US" altLang="en-US" b="1" dirty="0">
                <a:solidFill>
                  <a:schemeClr val="accent2"/>
                </a:solidFill>
                <a:latin typeface="Trebuchet MS" pitchFamily="34" charset="0"/>
              </a:rPr>
              <a:t> </a:t>
            </a:r>
            <a:endParaRPr lang="en-US" altLang="en-US" sz="800" dirty="0">
              <a:latin typeface="Calibri" pitchFamily="34" charset="0"/>
            </a:endParaRPr>
          </a:p>
          <a:p>
            <a:pPr marL="342900" indent="-342900">
              <a:lnSpc>
                <a:spcPct val="125000"/>
              </a:lnSpc>
              <a:buFont typeface="Arial" panose="020B0604020202020204" pitchFamily="34" charset="0"/>
              <a:buChar char="•"/>
            </a:pPr>
            <a:r>
              <a:rPr lang="en-US" altLang="en-US" sz="2000" dirty="0">
                <a:latin typeface="Calibri" pitchFamily="34" charset="0"/>
              </a:rPr>
              <a:t> v x E , Berry’s phase effects suppressed</a:t>
            </a:r>
          </a:p>
          <a:p>
            <a:pPr marL="342900" indent="-342900">
              <a:lnSpc>
                <a:spcPct val="125000"/>
              </a:lnSpc>
              <a:buFont typeface="Arial" panose="020B0604020202020204" pitchFamily="34" charset="0"/>
              <a:buChar char="•"/>
            </a:pPr>
            <a:r>
              <a:rPr lang="en-US" altLang="en-US" sz="2000" dirty="0">
                <a:latin typeface="Calibri" pitchFamily="34" charset="0"/>
              </a:rPr>
              <a:t> E field is enhanced</a:t>
            </a:r>
          </a:p>
          <a:p>
            <a:pPr marL="342900" indent="-342900">
              <a:lnSpc>
                <a:spcPct val="125000"/>
              </a:lnSpc>
              <a:buFont typeface="Arial" panose="020B0604020202020204" pitchFamily="34" charset="0"/>
              <a:buChar char="•"/>
            </a:pPr>
            <a:r>
              <a:rPr lang="en-US" altLang="en-US" sz="2000" dirty="0">
                <a:latin typeface="Calibri" pitchFamily="34" charset="0"/>
              </a:rPr>
              <a:t> Cold scattering suppressed between cold Fermionic atoms </a:t>
            </a:r>
          </a:p>
          <a:p>
            <a:pPr marL="342900" indent="-342900">
              <a:lnSpc>
                <a:spcPct val="125000"/>
              </a:lnSpc>
              <a:buFont typeface="Arial" panose="020B0604020202020204" pitchFamily="34" charset="0"/>
              <a:buChar char="•"/>
            </a:pPr>
            <a:r>
              <a:rPr lang="en-US" altLang="en-US" sz="2000" dirty="0">
                <a:latin typeface="Calibri" pitchFamily="34" charset="0"/>
                <a:sym typeface="Wingdings" pitchFamily="2" charset="2"/>
              </a:rPr>
              <a:t> Rayleigh scat. rate ~ 10</a:t>
            </a:r>
            <a:r>
              <a:rPr lang="en-US" altLang="en-US" sz="2000" baseline="30000" dirty="0">
                <a:latin typeface="Calibri" pitchFamily="34" charset="0"/>
                <a:sym typeface="Wingdings" pitchFamily="2" charset="2"/>
              </a:rPr>
              <a:t>-1</a:t>
            </a:r>
            <a:r>
              <a:rPr lang="en-US" altLang="en-US" sz="2000" dirty="0">
                <a:latin typeface="Calibri" pitchFamily="34" charset="0"/>
                <a:sym typeface="Wingdings" pitchFamily="2" charset="2"/>
              </a:rPr>
              <a:t> s</a:t>
            </a:r>
            <a:r>
              <a:rPr lang="en-US" altLang="en-US" sz="2000" baseline="30000" dirty="0">
                <a:latin typeface="Calibri" pitchFamily="34" charset="0"/>
                <a:sym typeface="Wingdings" pitchFamily="2" charset="2"/>
              </a:rPr>
              <a:t>-1</a:t>
            </a:r>
            <a:r>
              <a:rPr lang="en-US" altLang="en-US" sz="2000" dirty="0">
                <a:latin typeface="Calibri" pitchFamily="34" charset="0"/>
                <a:sym typeface="Wingdings" pitchFamily="2" charset="2"/>
              </a:rPr>
              <a:t> ; Raman scat. rate ~ 10</a:t>
            </a:r>
            <a:r>
              <a:rPr lang="en-US" altLang="en-US" sz="2000" baseline="30000" dirty="0">
                <a:latin typeface="Calibri" pitchFamily="34" charset="0"/>
                <a:sym typeface="Wingdings" pitchFamily="2" charset="2"/>
              </a:rPr>
              <a:t>-12</a:t>
            </a:r>
            <a:r>
              <a:rPr lang="en-US" altLang="en-US" sz="2000" dirty="0">
                <a:latin typeface="Calibri" pitchFamily="34" charset="0"/>
                <a:sym typeface="Wingdings" pitchFamily="2" charset="2"/>
              </a:rPr>
              <a:t> s</a:t>
            </a:r>
            <a:r>
              <a:rPr lang="en-US" altLang="en-US" sz="2000" baseline="30000" dirty="0">
                <a:latin typeface="Calibri" pitchFamily="34" charset="0"/>
                <a:sym typeface="Wingdings" pitchFamily="2" charset="2"/>
              </a:rPr>
              <a:t>-1</a:t>
            </a:r>
            <a:endParaRPr lang="en-US" altLang="en-US" sz="2000" baseline="30000" dirty="0">
              <a:latin typeface="Calibri" pitchFamily="34" charset="0"/>
            </a:endParaRPr>
          </a:p>
          <a:p>
            <a:pPr marL="342900" indent="-342900">
              <a:lnSpc>
                <a:spcPct val="125000"/>
              </a:lnSpc>
              <a:buFont typeface="Arial" panose="020B0604020202020204" pitchFamily="34" charset="0"/>
              <a:buChar char="•"/>
            </a:pPr>
            <a:r>
              <a:rPr lang="en-US" altLang="en-US" sz="2000" dirty="0">
                <a:latin typeface="Calibri" pitchFamily="34" charset="0"/>
              </a:rPr>
              <a:t>  Parity mixing induced shift under control</a:t>
            </a:r>
          </a:p>
          <a:p>
            <a:pPr marL="342900" indent="-342900">
              <a:lnSpc>
                <a:spcPct val="125000"/>
              </a:lnSpc>
              <a:buFont typeface="Arial" panose="020B0604020202020204" pitchFamily="34" charset="0"/>
              <a:buChar char="•"/>
            </a:pPr>
            <a:r>
              <a:rPr lang="en-US" altLang="en-US" sz="2000" dirty="0">
                <a:latin typeface="Calibri" pitchFamily="34" charset="0"/>
              </a:rPr>
              <a:t> </a:t>
            </a:r>
            <a:r>
              <a:rPr lang="en-US" altLang="en-US" sz="2000" dirty="0">
                <a:solidFill>
                  <a:srgbClr val="3333FF"/>
                </a:solidFill>
                <a:latin typeface="Calibri" pitchFamily="34" charset="0"/>
              </a:rPr>
              <a:t>Conclusion: possible to reach 10</a:t>
            </a:r>
            <a:r>
              <a:rPr lang="en-US" altLang="en-US" sz="2000" baseline="30000" dirty="0">
                <a:solidFill>
                  <a:srgbClr val="3333FF"/>
                </a:solidFill>
                <a:latin typeface="Calibri" pitchFamily="34" charset="0"/>
              </a:rPr>
              <a:t>-30</a:t>
            </a:r>
            <a:r>
              <a:rPr lang="en-US" altLang="en-US" sz="2000" dirty="0">
                <a:solidFill>
                  <a:srgbClr val="3333FF"/>
                </a:solidFill>
                <a:latin typeface="Calibri" pitchFamily="34" charset="0"/>
              </a:rPr>
              <a:t> e cm for </a:t>
            </a:r>
            <a:r>
              <a:rPr lang="en-US" altLang="en-US" sz="2000" baseline="30000" dirty="0">
                <a:solidFill>
                  <a:srgbClr val="3333FF"/>
                </a:solidFill>
                <a:latin typeface="Calibri" pitchFamily="34" charset="0"/>
              </a:rPr>
              <a:t>199</a:t>
            </a:r>
            <a:r>
              <a:rPr lang="en-US" altLang="en-US" sz="2000" dirty="0">
                <a:solidFill>
                  <a:srgbClr val="3333FF"/>
                </a:solidFill>
                <a:latin typeface="Calibri" pitchFamily="34" charset="0"/>
              </a:rPr>
              <a:t>Hg</a:t>
            </a:r>
          </a:p>
        </p:txBody>
      </p:sp>
      <p:cxnSp>
        <p:nvCxnSpPr>
          <p:cNvPr id="3" name="Straight Connector 2"/>
          <p:cNvCxnSpPr/>
          <p:nvPr/>
        </p:nvCxnSpPr>
        <p:spPr bwMode="auto">
          <a:xfrm>
            <a:off x="41148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1910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2672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3434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4196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44958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5720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6482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7244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8006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48768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953000" y="17526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67">
            <a:extLst>
              <a:ext uri="{FF2B5EF4-FFF2-40B4-BE49-F238E27FC236}">
                <a16:creationId xmlns:a16="http://schemas.microsoft.com/office/drawing/2014/main" id="{28579D39-ED87-43E4-A520-A67220D4B1C0}"/>
              </a:ext>
            </a:extLst>
          </p:cNvPr>
          <p:cNvSpPr>
            <a:spLocks noChangeArrowheads="1"/>
          </p:cNvSpPr>
          <p:nvPr/>
        </p:nvSpPr>
        <p:spPr bwMode="auto">
          <a:xfrm>
            <a:off x="1747701" y="1002268"/>
            <a:ext cx="5719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latin typeface="Calibri" pitchFamily="34" charset="0"/>
                <a:cs typeface="Calibri" pitchFamily="34" charset="0"/>
              </a:rPr>
              <a:t>M.V. </a:t>
            </a:r>
            <a:r>
              <a:rPr lang="en-US" sz="1800" dirty="0" err="1">
                <a:latin typeface="Calibri" pitchFamily="34" charset="0"/>
                <a:cs typeface="Calibri" pitchFamily="34" charset="0"/>
              </a:rPr>
              <a:t>Romalis</a:t>
            </a:r>
            <a:r>
              <a:rPr lang="en-US" sz="1800" dirty="0">
                <a:latin typeface="Calibri" pitchFamily="34" charset="0"/>
                <a:cs typeface="Calibri" pitchFamily="34" charset="0"/>
              </a:rPr>
              <a:t> and E.N. Fortson, Phys. Rev. A 59, 4547 (1999)</a:t>
            </a:r>
          </a:p>
        </p:txBody>
      </p:sp>
    </p:spTree>
    <p:extLst>
      <p:ext uri="{BB962C8B-B14F-4D97-AF65-F5344CB8AC3E}">
        <p14:creationId xmlns:p14="http://schemas.microsoft.com/office/powerpoint/2010/main" val="36707747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微软雅黑" panose="020B0503020204020204" pitchFamily="34" charset="-122"/>
                <a:ea typeface="微软雅黑" panose="020B0503020204020204" pitchFamily="34" charset="-122"/>
              </a:rPr>
              <a:t>Outline</a:t>
            </a:r>
            <a:endParaRPr lang="en-US" altLang="en-US" sz="2800" b="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99087" y="1444484"/>
            <a:ext cx="8145825" cy="3416320"/>
          </a:xfrm>
          <a:prstGeom prst="rect">
            <a:avLst/>
          </a:prstGeom>
          <a:noFill/>
          <a:ln>
            <a:noFill/>
          </a:ln>
          <a:effectLst>
            <a:reflection endPos="0" dir="5400000" sy="-100000" algn="bl" rotWithShape="0"/>
          </a:effectLst>
        </p:spPr>
        <p:txBody>
          <a:bodyPr wrap="square" rtlCol="0">
            <a:spAutoFit/>
          </a:bodyPr>
          <a:lstStyle/>
          <a:p>
            <a:pPr marL="457200" indent="-457200">
              <a:buAutoNum type="arabicPeriod"/>
            </a:pPr>
            <a:r>
              <a:rPr lang="en-US" dirty="0">
                <a:solidFill>
                  <a:schemeClr val="accent3">
                    <a:lumMod val="75000"/>
                  </a:schemeClr>
                </a:solidFill>
                <a:latin typeface="+mn-ea"/>
                <a:cs typeface="Microsoft Sans Serif" pitchFamily="34" charset="0"/>
              </a:rPr>
              <a:t>Introduction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r>
              <a:rPr lang="en-US" dirty="0">
                <a:solidFill>
                  <a:schemeClr val="accent3">
                    <a:lumMod val="75000"/>
                  </a:schemeClr>
                </a:solidFill>
                <a:latin typeface="+mn-ea"/>
                <a:cs typeface="Microsoft Sans Serif" pitchFamily="34" charset="0"/>
              </a:rPr>
              <a:t>Nuclear EDM.</a:t>
            </a:r>
          </a:p>
          <a:p>
            <a:pPr marL="914400" lvl="1" indent="-457200">
              <a:buFont typeface="+mj-lt"/>
              <a:buAutoNum type="alphaLcParenR"/>
            </a:pPr>
            <a:r>
              <a:rPr lang="en-US" altLang="zh-CN" dirty="0">
                <a:solidFill>
                  <a:schemeClr val="accent3">
                    <a:lumMod val="75000"/>
                  </a:schemeClr>
                </a:solidFill>
                <a:latin typeface="+mn-ea"/>
                <a:cs typeface="Microsoft Sans Serif" pitchFamily="34" charset="0"/>
              </a:rPr>
              <a:t>Overview</a:t>
            </a:r>
          </a:p>
          <a:p>
            <a:pPr marL="914400" lvl="1" indent="-457200">
              <a:buFont typeface="+mj-lt"/>
              <a:buAutoNum type="alphaLcParenR"/>
            </a:pPr>
            <a:r>
              <a:rPr lang="en-US" altLang="zh-CN" baseline="30000" dirty="0">
                <a:solidFill>
                  <a:schemeClr val="tx2"/>
                </a:solidFill>
                <a:latin typeface="+mn-ea"/>
                <a:cs typeface="Microsoft Sans Serif" pitchFamily="34" charset="0"/>
              </a:rPr>
              <a:t>171</a:t>
            </a:r>
            <a:r>
              <a:rPr lang="en-US" altLang="zh-CN" dirty="0">
                <a:solidFill>
                  <a:schemeClr val="tx2"/>
                </a:solidFill>
                <a:latin typeface="+mn-ea"/>
                <a:cs typeface="Microsoft Sans Serif" pitchFamily="34" charset="0"/>
              </a:rPr>
              <a:t>Yb, QND method, statistics, systematics, outlook</a:t>
            </a:r>
          </a:p>
          <a:p>
            <a:pPr marL="914400" lvl="1" indent="-457200">
              <a:buFont typeface="+mj-lt"/>
              <a:buAutoNum type="alphaLcParenR"/>
            </a:pPr>
            <a:endParaRPr lang="en-US" altLang="zh-CN" dirty="0">
              <a:solidFill>
                <a:schemeClr val="tx2"/>
              </a:solidFill>
              <a:latin typeface="+mn-ea"/>
              <a:cs typeface="Microsoft Sans Serif" pitchFamily="34" charset="0"/>
            </a:endParaRP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16367296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extLst>
              <p:ext uri="{D42A27DB-BD31-4B8C-83A1-F6EECF244321}">
                <p14:modId xmlns:p14="http://schemas.microsoft.com/office/powerpoint/2010/main" val="1350457727"/>
              </p:ext>
            </p:extLst>
          </p:nvPr>
        </p:nvGraphicFramePr>
        <p:xfrm>
          <a:off x="990601" y="4493324"/>
          <a:ext cx="2722779" cy="496188"/>
        </p:xfrm>
        <a:graphic>
          <a:graphicData uri="http://schemas.openxmlformats.org/presentationml/2006/ole">
            <mc:AlternateContent xmlns:mc="http://schemas.openxmlformats.org/markup-compatibility/2006">
              <mc:Choice xmlns:v="urn:schemas-microsoft-com:vml" Requires="v">
                <p:oleObj name="Equation" r:id="rId3" imgW="1054080" imgH="228600" progId="Equation.DSMT4">
                  <p:embed/>
                </p:oleObj>
              </mc:Choice>
              <mc:Fallback>
                <p:oleObj name="Equation" r:id="rId3" imgW="1054080" imgH="228600" progId="Equation.DSMT4">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4493324"/>
                        <a:ext cx="2722779" cy="496188"/>
                      </a:xfrm>
                      <a:prstGeom prst="rect">
                        <a:avLst/>
                      </a:prstGeom>
                      <a:noFill/>
                      <a:ln>
                        <a:noFill/>
                      </a:ln>
                    </p:spPr>
                  </p:pic>
                </p:oleObj>
              </mc:Fallback>
            </mc:AlternateContent>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1958948449"/>
              </p:ext>
            </p:extLst>
          </p:nvPr>
        </p:nvGraphicFramePr>
        <p:xfrm>
          <a:off x="990601" y="5139665"/>
          <a:ext cx="2663980" cy="491494"/>
        </p:xfrm>
        <a:graphic>
          <a:graphicData uri="http://schemas.openxmlformats.org/presentationml/2006/ole">
            <mc:AlternateContent xmlns:mc="http://schemas.openxmlformats.org/markup-compatibility/2006">
              <mc:Choice xmlns:v="urn:schemas-microsoft-com:vml" Requires="v">
                <p:oleObj name="Equation" r:id="rId5" imgW="1041120" imgH="228600" progId="Equation.DSMT4">
                  <p:embed/>
                </p:oleObj>
              </mc:Choice>
              <mc:Fallback>
                <p:oleObj name="Equation" r:id="rId5" imgW="1041120" imgH="228600" progId="Equation.DSMT4">
                  <p:embed/>
                  <p:pic>
                    <p:nvPicPr>
                      <p:cNvPr id="5"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1" y="5139665"/>
                        <a:ext cx="2663980" cy="491494"/>
                      </a:xfrm>
                      <a:prstGeom prst="rect">
                        <a:avLst/>
                      </a:prstGeom>
                      <a:noFill/>
                      <a:ln>
                        <a:noFill/>
                      </a:ln>
                    </p:spPr>
                  </p:pic>
                </p:oleObj>
              </mc:Fallback>
            </mc:AlternateContent>
          </a:graphicData>
        </a:graphic>
      </p:graphicFrame>
      <p:sp>
        <p:nvSpPr>
          <p:cNvPr id="8" name="Rectangle 3"/>
          <p:cNvSpPr txBox="1">
            <a:spLocks noChangeArrowheads="1"/>
          </p:cNvSpPr>
          <p:nvPr/>
        </p:nvSpPr>
        <p:spPr bwMode="auto">
          <a:xfrm>
            <a:off x="635000" y="228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altLang="zh-CN" sz="2800" kern="0" baseline="30000" dirty="0">
                <a:solidFill>
                  <a:srgbClr val="0000FF"/>
                </a:solidFill>
                <a:effectLst/>
                <a:latin typeface="+mn-lt"/>
                <a:ea typeface="微软雅黑" panose="020B0503020204020204" pitchFamily="34" charset="-122"/>
              </a:rPr>
              <a:t>171</a:t>
            </a:r>
            <a:r>
              <a:rPr lang="en-US" altLang="zh-CN" sz="2800" kern="0" dirty="0">
                <a:solidFill>
                  <a:srgbClr val="0000FF"/>
                </a:solidFill>
                <a:effectLst/>
                <a:latin typeface="+mn-lt"/>
                <a:ea typeface="微软雅黑" panose="020B0503020204020204" pitchFamily="34" charset="-122"/>
              </a:rPr>
              <a:t>Yb EDM Apparatus: Trapping + Science</a:t>
            </a:r>
            <a:endParaRPr lang="en-US" sz="2800" kern="0" dirty="0">
              <a:solidFill>
                <a:srgbClr val="0000FF"/>
              </a:solidFill>
              <a:effectLst/>
              <a:latin typeface="+mn-lt"/>
              <a:ea typeface="微软雅黑" panose="020B0503020204020204" pitchFamily="34" charset="-122"/>
            </a:endParaRPr>
          </a:p>
        </p:txBody>
      </p:sp>
      <p:pic>
        <p:nvPicPr>
          <p:cNvPr id="1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812639"/>
            <a:ext cx="2056921" cy="66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8"/>
          <a:stretch>
            <a:fillRect/>
          </a:stretch>
        </p:blipFill>
        <p:spPr>
          <a:xfrm>
            <a:off x="1905000" y="983623"/>
            <a:ext cx="5595937" cy="3192582"/>
          </a:xfrm>
          <a:prstGeom prst="rect">
            <a:avLst/>
          </a:prstGeom>
        </p:spPr>
      </p:pic>
      <p:sp>
        <p:nvSpPr>
          <p:cNvPr id="9" name="Title 1"/>
          <p:cNvSpPr txBox="1">
            <a:spLocks/>
          </p:cNvSpPr>
          <p:nvPr/>
        </p:nvSpPr>
        <p:spPr bwMode="auto">
          <a:xfrm>
            <a:off x="5105400" y="1840074"/>
            <a:ext cx="3733800" cy="7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altLang="zh-CN" sz="2000" b="0" kern="0" dirty="0">
                <a:effectLst/>
                <a:latin typeface="+mn-lt"/>
                <a:ea typeface="微软雅黑" panose="020B0503020204020204" pitchFamily="34" charset="-122"/>
              </a:rPr>
              <a:t>Cold atoms loading and transportation</a:t>
            </a:r>
            <a:endParaRPr lang="en-US" sz="2000" kern="0" dirty="0">
              <a:latin typeface="+mn-lt"/>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CD4835E-8959-4261-A2F2-1DF564523E49}"/>
                  </a:ext>
                </a:extLst>
              </p:cNvPr>
              <p:cNvSpPr/>
              <p:nvPr/>
            </p:nvSpPr>
            <p:spPr>
              <a:xfrm>
                <a:off x="4648200" y="4434740"/>
                <a:ext cx="4419600" cy="2015936"/>
              </a:xfrm>
              <a:prstGeom prst="rect">
                <a:avLst/>
              </a:prstGeom>
            </p:spPr>
            <p:txBody>
              <a:bodyPr wrap="square">
                <a:spAutoFit/>
              </a:bodyPr>
              <a:lstStyle/>
              <a:p>
                <a:pPr>
                  <a:lnSpc>
                    <a:spcPts val="3000"/>
                  </a:lnSpc>
                </a:pPr>
                <a14:m>
                  <m:oMathPara xmlns:m="http://schemas.openxmlformats.org/officeDocument/2006/math">
                    <m:oMathParaPr>
                      <m:jc m:val="left"/>
                    </m:oMathParaPr>
                    <m:oMath xmlns:m="http://schemas.openxmlformats.org/officeDocument/2006/math">
                      <m:r>
                        <a:rPr kumimoji="1" lang="en-US" altLang="zh-CN" sz="2000" i="1" dirty="0" smtClean="0">
                          <a:solidFill>
                            <a:srgbClr val="151515"/>
                          </a:solidFill>
                          <a:latin typeface="Cambria Math" panose="02040503050406030204" pitchFamily="18" charset="0"/>
                          <a:ea typeface="Cambria Math" panose="02040503050406030204" pitchFamily="18" charset="0"/>
                          <a:cs typeface="Arial Unicode MS" pitchFamily="34" charset="-128"/>
                        </a:rPr>
                        <m:t>𝐸</m:t>
                      </m:r>
                      <m:r>
                        <a:rPr kumimoji="1" lang="zh-CN" altLang="en-US" sz="2000" i="0" dirty="0">
                          <a:solidFill>
                            <a:srgbClr val="151515"/>
                          </a:solidFill>
                          <a:latin typeface="Cambria Math" panose="02040503050406030204" pitchFamily="18" charset="0"/>
                          <a:ea typeface="微软雅黑" panose="020B0503020204020204" pitchFamily="34" charset="-122"/>
                          <a:cs typeface="Arial Unicode MS" pitchFamily="34" charset="-128"/>
                        </a:rPr>
                        <m:t>：</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electric</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field</m:t>
                      </m:r>
                    </m:oMath>
                  </m:oMathPara>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ts val="3000"/>
                  </a:lnSpc>
                </a:pPr>
                <a14:m>
                  <m:oMathPara xmlns:m="http://schemas.openxmlformats.org/officeDocument/2006/math">
                    <m:oMathParaPr>
                      <m:jc m:val="left"/>
                    </m:oMathParaPr>
                    <m:oMath xmlns:m="http://schemas.openxmlformats.org/officeDocument/2006/math">
                      <m:r>
                        <a:rPr kumimoji="1" lang="el-GR" altLang="zh-CN" sz="2000" i="1" dirty="0" smtClean="0">
                          <a:solidFill>
                            <a:srgbClr val="151515"/>
                          </a:solidFill>
                          <a:latin typeface="Cambria Math" panose="02040503050406030204" pitchFamily="18" charset="0"/>
                          <a:ea typeface="Cambria Math" panose="02040503050406030204" pitchFamily="18" charset="0"/>
                          <a:cs typeface="Arial Unicode MS" pitchFamily="34" charset="-128"/>
                        </a:rPr>
                        <m:t>𝜏</m:t>
                      </m:r>
                      <m:r>
                        <a:rPr kumimoji="1" lang="zh-CN" altLang="en-US" sz="2000" i="0"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precession</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time</m:t>
                      </m:r>
                    </m:oMath>
                  </m:oMathPara>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ts val="3000"/>
                  </a:lnSpc>
                </a:pPr>
                <a14:m>
                  <m:oMathPara xmlns:m="http://schemas.openxmlformats.org/officeDocument/2006/math">
                    <m:oMathParaPr>
                      <m:jc m:val="left"/>
                    </m:oMathParaPr>
                    <m:oMath xmlns:m="http://schemas.openxmlformats.org/officeDocument/2006/math">
                      <m:r>
                        <a:rPr kumimoji="1" lang="en-US" altLang="zh-CN" sz="2000" i="1" dirty="0" smtClean="0">
                          <a:solidFill>
                            <a:srgbClr val="151515"/>
                          </a:solidFill>
                          <a:latin typeface="Cambria Math" panose="02040503050406030204" pitchFamily="18" charset="0"/>
                          <a:ea typeface="Cambria Math" panose="02040503050406030204" pitchFamily="18" charset="0"/>
                          <a:cs typeface="Arial Unicode MS" pitchFamily="34" charset="-128"/>
                        </a:rPr>
                        <m:t>𝑁</m:t>
                      </m:r>
                      <m:r>
                        <a:rPr kumimoji="1" lang="zh-CN" altLang="en-US" sz="2000" i="0" dirty="0">
                          <a:solidFill>
                            <a:srgbClr val="151515"/>
                          </a:solidFill>
                          <a:latin typeface="Cambria Math" panose="02040503050406030204" pitchFamily="18" charset="0"/>
                          <a:ea typeface="微软雅黑" panose="020B0503020204020204" pitchFamily="34" charset="-122"/>
                          <a:cs typeface="Arial Unicode MS" pitchFamily="34" charset="-128"/>
                        </a:rPr>
                        <m:t>：</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atom</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number</m:t>
                      </m:r>
                    </m:oMath>
                  </m:oMathPara>
                </a14:m>
                <a:endParaRPr kumimoji="1" lang="en-US" altLang="zh-CN" sz="2000" baseline="30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ts val="3000"/>
                  </a:lnSpc>
                </a:pPr>
                <a14:m>
                  <m:oMathPara xmlns:m="http://schemas.openxmlformats.org/officeDocument/2006/math">
                    <m:oMathParaPr>
                      <m:jc m:val="left"/>
                    </m:oMathParaPr>
                    <m:oMath xmlns:m="http://schemas.openxmlformats.org/officeDocument/2006/math">
                      <m:r>
                        <a:rPr kumimoji="1" lang="el-GR" altLang="zh-CN" sz="2000" i="1" dirty="0" smtClean="0">
                          <a:solidFill>
                            <a:srgbClr val="151515"/>
                          </a:solidFill>
                          <a:latin typeface="Cambria Math" panose="02040503050406030204" pitchFamily="18" charset="0"/>
                          <a:ea typeface="Cambria Math" panose="02040503050406030204" pitchFamily="18" charset="0"/>
                          <a:cs typeface="Arial Unicode MS" pitchFamily="34" charset="-128"/>
                        </a:rPr>
                        <m:t>𝜀</m:t>
                      </m:r>
                      <m:r>
                        <a:rPr kumimoji="1" lang="zh-CN" altLang="en-US" sz="2000" i="0"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spin</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state</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detection</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efficiency</m:t>
                      </m:r>
                    </m:oMath>
                  </m:oMathPara>
                </a14:m>
                <a:endParaRPr kumimoji="1" lang="en-US" altLang="zh-CN" sz="2000" baseline="30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ts val="3000"/>
                  </a:lnSpc>
                </a:pPr>
                <a14:m>
                  <m:oMathPara xmlns:m="http://schemas.openxmlformats.org/officeDocument/2006/math">
                    <m:oMathParaPr>
                      <m:jc m:val="left"/>
                    </m:oMathParaPr>
                    <m:oMath xmlns:m="http://schemas.openxmlformats.org/officeDocument/2006/math">
                      <m:r>
                        <a:rPr kumimoji="1" lang="en-US" altLang="zh-CN" sz="2000" i="1" dirty="0" smtClean="0">
                          <a:solidFill>
                            <a:srgbClr val="151515"/>
                          </a:solidFill>
                          <a:latin typeface="Cambria Math" panose="02040503050406030204" pitchFamily="18" charset="0"/>
                          <a:ea typeface="Cambria Math" panose="02040503050406030204" pitchFamily="18" charset="0"/>
                          <a:cs typeface="Arial Unicode MS" pitchFamily="34" charset="-128"/>
                        </a:rPr>
                        <m:t>𝑇</m:t>
                      </m:r>
                      <m:r>
                        <a:rPr kumimoji="1" lang="en-US" altLang="zh-CN" sz="200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i="0" dirty="0" smtClean="0">
                          <a:solidFill>
                            <a:srgbClr val="151515"/>
                          </a:solidFill>
                          <a:latin typeface="Cambria Math" panose="02040503050406030204" pitchFamily="18" charset="0"/>
                          <a:ea typeface="微软雅黑" panose="020B0503020204020204" pitchFamily="34" charset="-122"/>
                          <a:cs typeface="Arial Unicode MS" pitchFamily="34" charset="-128"/>
                        </a:rPr>
                        <m:t>time</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of</m:t>
                      </m:r>
                      <m: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m:rPr>
                          <m:sty m:val="p"/>
                        </m:rPr>
                        <a:rPr kumimoji="1" lang="en-US" altLang="zh-CN" sz="2000" b="0" i="0" dirty="0" smtClean="0">
                          <a:solidFill>
                            <a:srgbClr val="151515"/>
                          </a:solidFill>
                          <a:latin typeface="Cambria Math" panose="02040503050406030204" pitchFamily="18" charset="0"/>
                          <a:ea typeface="微软雅黑" panose="020B0503020204020204" pitchFamily="34" charset="-122"/>
                          <a:cs typeface="Arial Unicode MS" pitchFamily="34" charset="-128"/>
                        </a:rPr>
                        <m:t>average</m:t>
                      </m:r>
                    </m:oMath>
                  </m:oMathPara>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p:txBody>
          </p:sp>
        </mc:Choice>
        <mc:Fallback xmlns="">
          <p:sp>
            <p:nvSpPr>
              <p:cNvPr id="11" name="Rectangle 10">
                <a:extLst>
                  <a:ext uri="{FF2B5EF4-FFF2-40B4-BE49-F238E27FC236}">
                    <a16:creationId xmlns:a16="http://schemas.microsoft.com/office/drawing/2014/main" id="{5CD4835E-8959-4261-A2F2-1DF564523E49}"/>
                  </a:ext>
                </a:extLst>
              </p:cNvPr>
              <p:cNvSpPr>
                <a:spLocks noRot="1" noChangeAspect="1" noMove="1" noResize="1" noEditPoints="1" noAdjustHandles="1" noChangeArrowheads="1" noChangeShapeType="1" noTextEdit="1"/>
              </p:cNvSpPr>
              <p:nvPr/>
            </p:nvSpPr>
            <p:spPr>
              <a:xfrm>
                <a:off x="4648200" y="4434740"/>
                <a:ext cx="4419600" cy="2015936"/>
              </a:xfrm>
              <a:prstGeom prst="rect">
                <a:avLst/>
              </a:prstGeom>
              <a:blipFill>
                <a:blip r:embed="rId9"/>
                <a:stretch>
                  <a:fillRect/>
                </a:stretch>
              </a:blipFill>
            </p:spPr>
            <p:txBody>
              <a:bodyPr/>
              <a:lstStyle/>
              <a:p>
                <a:r>
                  <a:rPr lang="zh-CN" altLang="en-US">
                    <a:noFill/>
                  </a:rPr>
                  <a:t> </a:t>
                </a:r>
              </a:p>
            </p:txBody>
          </p:sp>
        </mc:Fallback>
      </mc:AlternateContent>
      <p:grpSp>
        <p:nvGrpSpPr>
          <p:cNvPr id="12" name="组合 25">
            <a:extLst>
              <a:ext uri="{FF2B5EF4-FFF2-40B4-BE49-F238E27FC236}">
                <a16:creationId xmlns:a16="http://schemas.microsoft.com/office/drawing/2014/main" id="{E3124020-CCB3-4184-9A13-B23A71435229}"/>
              </a:ext>
            </a:extLst>
          </p:cNvPr>
          <p:cNvGrpSpPr/>
          <p:nvPr/>
        </p:nvGrpSpPr>
        <p:grpSpPr>
          <a:xfrm>
            <a:off x="1295400" y="904332"/>
            <a:ext cx="1894270" cy="2148078"/>
            <a:chOff x="1061626" y="1862971"/>
            <a:chExt cx="1894270" cy="2148078"/>
          </a:xfrm>
        </p:grpSpPr>
        <p:grpSp>
          <p:nvGrpSpPr>
            <p:cNvPr id="13" name="组合 5">
              <a:extLst>
                <a:ext uri="{FF2B5EF4-FFF2-40B4-BE49-F238E27FC236}">
                  <a16:creationId xmlns:a16="http://schemas.microsoft.com/office/drawing/2014/main" id="{39EB3E79-1CF1-42CF-9970-29D719884745}"/>
                </a:ext>
              </a:extLst>
            </p:cNvPr>
            <p:cNvGrpSpPr/>
            <p:nvPr/>
          </p:nvGrpSpPr>
          <p:grpSpPr>
            <a:xfrm>
              <a:off x="1061626" y="1862971"/>
              <a:ext cx="1828800" cy="1421342"/>
              <a:chOff x="718234" y="1320826"/>
              <a:chExt cx="2012655" cy="1564234"/>
            </a:xfrm>
          </p:grpSpPr>
          <p:pic>
            <p:nvPicPr>
              <p:cNvPr id="16" name="图片 20">
                <a:extLst>
                  <a:ext uri="{FF2B5EF4-FFF2-40B4-BE49-F238E27FC236}">
                    <a16:creationId xmlns:a16="http://schemas.microsoft.com/office/drawing/2014/main" id="{7A3FFDA1-3E9B-44AB-9324-2E0D6FD687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635" t="15718" r="4969" b="2464"/>
              <a:stretch/>
            </p:blipFill>
            <p:spPr>
              <a:xfrm>
                <a:off x="718234" y="1320826"/>
                <a:ext cx="1528338" cy="1564234"/>
              </a:xfrm>
              <a:prstGeom prst="rect">
                <a:avLst/>
              </a:prstGeom>
              <a:ln>
                <a:noFill/>
              </a:ln>
              <a:effectLst>
                <a:softEdge rad="112500"/>
              </a:effectLst>
            </p:spPr>
          </p:pic>
          <p:sp>
            <p:nvSpPr>
              <p:cNvPr id="17" name="MOT">
                <a:extLst>
                  <a:ext uri="{FF2B5EF4-FFF2-40B4-BE49-F238E27FC236}">
                    <a16:creationId xmlns:a16="http://schemas.microsoft.com/office/drawing/2014/main" id="{5A68CD70-DA1D-403D-A4EF-1643957AE4DF}"/>
                  </a:ext>
                </a:extLst>
              </p:cNvPr>
              <p:cNvSpPr txBox="1"/>
              <p:nvPr/>
            </p:nvSpPr>
            <p:spPr>
              <a:xfrm>
                <a:off x="1298271" y="2606347"/>
                <a:ext cx="1432618" cy="257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anchor="ctr"/>
              <a:lstStyle>
                <a:lvl1pPr algn="l" defTabSz="1834444">
                  <a:defRPr sz="3200" b="0">
                    <a:latin typeface="Avenir Book"/>
                    <a:ea typeface="Avenir Book"/>
                    <a:cs typeface="Avenir Book"/>
                    <a:sym typeface="Avenir Book"/>
                  </a:defRPr>
                </a:lvl1pPr>
              </a:lstStyle>
              <a:p>
                <a:pPr algn="ctr"/>
                <a:r>
                  <a:rPr lang="en-US" altLang="zh-CN" sz="2000" dirty="0">
                    <a:solidFill>
                      <a:srgbClr val="0000FF"/>
                    </a:solidFill>
                    <a:latin typeface="+mn-lt"/>
                    <a:ea typeface="黑体" panose="02010609060101010101" pitchFamily="49" charset="-122"/>
                    <a:cs typeface="Times New Roman" panose="02020603050405020304" pitchFamily="18" charset="0"/>
                  </a:rPr>
                  <a:t>Electrodes</a:t>
                </a:r>
                <a:endParaRPr sz="2000" dirty="0">
                  <a:solidFill>
                    <a:srgbClr val="0000FF"/>
                  </a:solidFill>
                  <a:latin typeface="+mn-lt"/>
                  <a:ea typeface="黑体" panose="02010609060101010101" pitchFamily="49" charset="-122"/>
                  <a:cs typeface="Times New Roman" panose="02020603050405020304" pitchFamily="18" charset="0"/>
                </a:endParaRPr>
              </a:p>
            </p:txBody>
          </p:sp>
        </p:grpSp>
        <p:cxnSp>
          <p:nvCxnSpPr>
            <p:cNvPr id="14" name="直接箭头连接符 10">
              <a:extLst>
                <a:ext uri="{FF2B5EF4-FFF2-40B4-BE49-F238E27FC236}">
                  <a16:creationId xmlns:a16="http://schemas.microsoft.com/office/drawing/2014/main" id="{D0C0173C-608C-4CB8-A6A6-54CD69243898}"/>
                </a:ext>
              </a:extLst>
            </p:cNvPr>
            <p:cNvCxnSpPr>
              <a:cxnSpLocks/>
            </p:cNvCxnSpPr>
            <p:nvPr/>
          </p:nvCxnSpPr>
          <p:spPr>
            <a:xfrm>
              <a:off x="2727693" y="3284312"/>
              <a:ext cx="228203" cy="7267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接连接符 13">
              <a:extLst>
                <a:ext uri="{FF2B5EF4-FFF2-40B4-BE49-F238E27FC236}">
                  <a16:creationId xmlns:a16="http://schemas.microsoft.com/office/drawing/2014/main" id="{7447F73B-F0AC-4AFB-B3AA-333F2706A03C}"/>
                </a:ext>
              </a:extLst>
            </p:cNvPr>
            <p:cNvCxnSpPr>
              <a:cxnSpLocks/>
            </p:cNvCxnSpPr>
            <p:nvPr/>
          </p:nvCxnSpPr>
          <p:spPr>
            <a:xfrm flipH="1">
              <a:off x="1838426" y="3284312"/>
              <a:ext cx="88926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8" name="Title 1">
            <a:extLst>
              <a:ext uri="{FF2B5EF4-FFF2-40B4-BE49-F238E27FC236}">
                <a16:creationId xmlns:a16="http://schemas.microsoft.com/office/drawing/2014/main" id="{B56E0E68-E4B8-404D-92EE-EC9C84939DC0}"/>
              </a:ext>
            </a:extLst>
          </p:cNvPr>
          <p:cNvSpPr txBox="1">
            <a:spLocks/>
          </p:cNvSpPr>
          <p:nvPr/>
        </p:nvSpPr>
        <p:spPr bwMode="auto">
          <a:xfrm>
            <a:off x="3352800" y="859309"/>
            <a:ext cx="3733800" cy="7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altLang="zh-CN" sz="2000" b="0" kern="0" dirty="0">
                <a:effectLst/>
                <a:latin typeface="+mn-lt"/>
                <a:ea typeface="微软雅黑" panose="020B0503020204020204" pitchFamily="34" charset="-122"/>
              </a:rPr>
              <a:t>Movable ODT (the “bus”)</a:t>
            </a:r>
            <a:endParaRPr lang="en-US" sz="2000" kern="0" dirty="0">
              <a:latin typeface="+mn-lt"/>
            </a:endParaRPr>
          </a:p>
        </p:txBody>
      </p:sp>
    </p:spTree>
    <p:extLst>
      <p:ext uri="{BB962C8B-B14F-4D97-AF65-F5344CB8AC3E}">
        <p14:creationId xmlns:p14="http://schemas.microsoft.com/office/powerpoint/2010/main" val="30828037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225"/>
            <a:ext cx="9144000" cy="6525491"/>
          </a:xfrm>
          <a:prstGeom prst="rect">
            <a:avLst/>
          </a:prstGeom>
        </p:spPr>
      </p:pic>
      <p:sp>
        <p:nvSpPr>
          <p:cNvPr id="3" name="Title 1">
            <a:extLst>
              <a:ext uri="{FF2B5EF4-FFF2-40B4-BE49-F238E27FC236}">
                <a16:creationId xmlns:a16="http://schemas.microsoft.com/office/drawing/2014/main" id="{36ED8B84-DD97-4202-AE81-CCB6E1B7A6D8}"/>
              </a:ext>
            </a:extLst>
          </p:cNvPr>
          <p:cNvSpPr txBox="1">
            <a:spLocks/>
          </p:cNvSpPr>
          <p:nvPr/>
        </p:nvSpPr>
        <p:spPr bwMode="auto">
          <a:xfrm rot="2612965">
            <a:off x="227100" y="4038600"/>
            <a:ext cx="3733800" cy="7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altLang="zh-CN" sz="2000" b="0" kern="0" dirty="0">
                <a:solidFill>
                  <a:srgbClr val="FFFF66"/>
                </a:solidFill>
                <a:effectLst/>
                <a:latin typeface="微软雅黑" panose="020B0503020204020204" pitchFamily="34" charset="-122"/>
                <a:ea typeface="微软雅黑" panose="020B0503020204020204" pitchFamily="34" charset="-122"/>
              </a:rPr>
              <a:t>Air bearing stage</a:t>
            </a:r>
            <a:endParaRPr lang="en-US" sz="2000" kern="0" dirty="0">
              <a:solidFill>
                <a:srgbClr val="FFFF66"/>
              </a:solidFill>
            </a:endParaRPr>
          </a:p>
        </p:txBody>
      </p:sp>
      <p:sp>
        <p:nvSpPr>
          <p:cNvPr id="4" name="Title 1">
            <a:extLst>
              <a:ext uri="{FF2B5EF4-FFF2-40B4-BE49-F238E27FC236}">
                <a16:creationId xmlns:a16="http://schemas.microsoft.com/office/drawing/2014/main" id="{275AAA91-612A-4193-9B04-EAFBEB921932}"/>
              </a:ext>
            </a:extLst>
          </p:cNvPr>
          <p:cNvSpPr txBox="1">
            <a:spLocks/>
          </p:cNvSpPr>
          <p:nvPr/>
        </p:nvSpPr>
        <p:spPr bwMode="auto">
          <a:xfrm>
            <a:off x="5715000" y="381000"/>
            <a:ext cx="3733800" cy="7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sz="2000" b="0" kern="0" dirty="0">
                <a:solidFill>
                  <a:srgbClr val="FFFF66"/>
                </a:solidFill>
                <a:effectLst/>
              </a:rPr>
              <a:t>Magnetic shields</a:t>
            </a:r>
          </a:p>
        </p:txBody>
      </p:sp>
    </p:spTree>
    <p:extLst>
      <p:ext uri="{BB962C8B-B14F-4D97-AF65-F5344CB8AC3E}">
        <p14:creationId xmlns:p14="http://schemas.microsoft.com/office/powerpoint/2010/main" val="33077248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2371"/>
            <a:ext cx="9144000" cy="840946"/>
          </a:xfrm>
        </p:spPr>
        <p:txBody>
          <a:bodyPr>
            <a:normAutofit/>
          </a:bodyPr>
          <a:lstStyle/>
          <a:p>
            <a:pPr eaLnBrk="1" hangingPunct="1"/>
            <a:r>
              <a:rPr lang="en-US" altLang="zh-CN" sz="2800" dirty="0">
                <a:solidFill>
                  <a:srgbClr val="0000FF"/>
                </a:solidFill>
                <a:effectLst/>
                <a:latin typeface="+mn-lt"/>
                <a:ea typeface="微软雅黑" panose="020B0503020204020204" pitchFamily="34" charset="-122"/>
                <a:cs typeface="Times New Roman" panose="02020603050405020304" pitchFamily="18" charset="0"/>
              </a:rPr>
              <a:t>Spin-state detection</a:t>
            </a:r>
            <a:r>
              <a:rPr lang="zh-CN" altLang="en-US" sz="2800" dirty="0">
                <a:solidFill>
                  <a:srgbClr val="0000FF"/>
                </a:solidFill>
                <a:effectLst/>
                <a:latin typeface="+mn-lt"/>
                <a:ea typeface="微软雅黑" panose="020B0503020204020204" pitchFamily="34" charset="-122"/>
                <a:cs typeface="Times New Roman" panose="02020603050405020304" pitchFamily="18" charset="0"/>
              </a:rPr>
              <a:t> </a:t>
            </a:r>
            <a:r>
              <a:rPr lang="en-US" altLang="zh-CN" sz="2800" dirty="0">
                <a:solidFill>
                  <a:srgbClr val="0000FF"/>
                </a:solidFill>
                <a:effectLst/>
                <a:latin typeface="+mn-lt"/>
                <a:ea typeface="微软雅黑" panose="020B0503020204020204" pitchFamily="34" charset="-122"/>
                <a:cs typeface="Times New Roman" panose="02020603050405020304" pitchFamily="18" charset="0"/>
              </a:rPr>
              <a:t>– conventional method</a:t>
            </a:r>
          </a:p>
        </p:txBody>
      </p:sp>
      <p:pic>
        <p:nvPicPr>
          <p:cNvPr id="4" name="Picture 3"/>
          <p:cNvPicPr>
            <a:picLocks noChangeAspect="1"/>
          </p:cNvPicPr>
          <p:nvPr/>
        </p:nvPicPr>
        <p:blipFill>
          <a:blip r:embed="rId3"/>
          <a:stretch>
            <a:fillRect/>
          </a:stretch>
        </p:blipFill>
        <p:spPr>
          <a:xfrm>
            <a:off x="5334000" y="1524000"/>
            <a:ext cx="3429000" cy="2143125"/>
          </a:xfrm>
          <a:prstGeom prst="rect">
            <a:avLst/>
          </a:prstGeom>
        </p:spPr>
      </p:pic>
      <p:pic>
        <p:nvPicPr>
          <p:cNvPr id="43" name="Picture 42"/>
          <p:cNvPicPr>
            <a:picLocks noChangeAspect="1"/>
          </p:cNvPicPr>
          <p:nvPr/>
        </p:nvPicPr>
        <p:blipFill>
          <a:blip r:embed="rId4"/>
          <a:stretch>
            <a:fillRect/>
          </a:stretch>
        </p:blipFill>
        <p:spPr>
          <a:xfrm>
            <a:off x="533400" y="1730514"/>
            <a:ext cx="3962400" cy="2237495"/>
          </a:xfrm>
          <a:prstGeom prst="rect">
            <a:avLst/>
          </a:prstGeom>
        </p:spPr>
      </p:pic>
      <p:sp>
        <p:nvSpPr>
          <p:cNvPr id="44" name="TextBox 43"/>
          <p:cNvSpPr txBox="1"/>
          <p:nvPr/>
        </p:nvSpPr>
        <p:spPr>
          <a:xfrm>
            <a:off x="533400" y="4255294"/>
            <a:ext cx="1828800" cy="1231106"/>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Bright state</a:t>
            </a:r>
            <a:r>
              <a:rPr lang="zh-CN" altLang="en-US" sz="2000" dirty="0">
                <a:solidFill>
                  <a:srgbClr val="0000FF"/>
                </a:solidFill>
                <a:latin typeface="+mn-lt"/>
                <a:ea typeface="黑体" panose="02010609060101010101" pitchFamily="49" charset="-122"/>
              </a:rPr>
              <a:t>：</a:t>
            </a:r>
            <a:r>
              <a:rPr lang="en-US" altLang="zh-CN" sz="1800" dirty="0">
                <a:latin typeface="+mn-lt"/>
                <a:ea typeface="黑体" panose="02010609060101010101" pitchFamily="49" charset="-122"/>
              </a:rPr>
              <a:t>~ 3 photons before state “demolished”</a:t>
            </a:r>
            <a:endParaRPr lang="zh-CN" altLang="en-US" sz="1800" dirty="0">
              <a:latin typeface="+mn-lt"/>
              <a:ea typeface="黑体" panose="02010609060101010101" pitchFamily="49" charset="-122"/>
            </a:endParaRPr>
          </a:p>
        </p:txBody>
      </p:sp>
      <p:sp>
        <p:nvSpPr>
          <p:cNvPr id="8" name="TextBox 7">
            <a:extLst>
              <a:ext uri="{FF2B5EF4-FFF2-40B4-BE49-F238E27FC236}">
                <a16:creationId xmlns:a16="http://schemas.microsoft.com/office/drawing/2014/main" id="{B81E602A-4280-4EBC-822E-DDDBD4F53EDE}"/>
              </a:ext>
            </a:extLst>
          </p:cNvPr>
          <p:cNvSpPr txBox="1"/>
          <p:nvPr/>
        </p:nvSpPr>
        <p:spPr>
          <a:xfrm>
            <a:off x="2514600" y="4255294"/>
            <a:ext cx="1828800" cy="954107"/>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Dark state</a:t>
            </a:r>
            <a:r>
              <a:rPr lang="zh-CN" altLang="en-US" sz="2000" dirty="0">
                <a:solidFill>
                  <a:srgbClr val="0000FF"/>
                </a:solidFill>
                <a:latin typeface="+mn-lt"/>
                <a:ea typeface="黑体" panose="02010609060101010101" pitchFamily="49" charset="-122"/>
              </a:rPr>
              <a:t>：</a:t>
            </a:r>
            <a:r>
              <a:rPr lang="en-US" altLang="zh-CN" sz="1800" dirty="0">
                <a:latin typeface="+mn-lt"/>
                <a:ea typeface="黑体" panose="02010609060101010101" pitchFamily="49" charset="-122"/>
              </a:rPr>
              <a:t>no photons,</a:t>
            </a:r>
          </a:p>
          <a:p>
            <a:r>
              <a:rPr lang="en-US" altLang="zh-CN" sz="1800" dirty="0">
                <a:latin typeface="+mn-lt"/>
                <a:ea typeface="黑体" panose="02010609060101010101" pitchFamily="49" charset="-122"/>
              </a:rPr>
              <a:t>state preserved</a:t>
            </a:r>
            <a:endParaRPr lang="zh-CN" altLang="en-US" sz="1800" dirty="0">
              <a:latin typeface="+mn-lt"/>
              <a:ea typeface="黑体" panose="02010609060101010101" pitchFamily="49" charset="-122"/>
            </a:endParaRPr>
          </a:p>
        </p:txBody>
      </p:sp>
      <p:cxnSp>
        <p:nvCxnSpPr>
          <p:cNvPr id="5" name="Straight Connector 4">
            <a:extLst>
              <a:ext uri="{FF2B5EF4-FFF2-40B4-BE49-F238E27FC236}">
                <a16:creationId xmlns:a16="http://schemas.microsoft.com/office/drawing/2014/main" id="{F6EEA0CD-A49B-4B1E-9101-7426550623FF}"/>
              </a:ext>
            </a:extLst>
          </p:cNvPr>
          <p:cNvCxnSpPr/>
          <p:nvPr/>
        </p:nvCxnSpPr>
        <p:spPr bwMode="auto">
          <a:xfrm>
            <a:off x="2351903" y="4114800"/>
            <a:ext cx="0" cy="1409760"/>
          </a:xfrm>
          <a:prstGeom prst="line">
            <a:avLst/>
          </a:prstGeom>
          <a:solidFill>
            <a:schemeClr val="accent1"/>
          </a:solidFill>
          <a:ln w="285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6BEF8589-8686-43ED-A4F1-35F03A6121C9}"/>
              </a:ext>
            </a:extLst>
          </p:cNvPr>
          <p:cNvSpPr txBox="1"/>
          <p:nvPr/>
        </p:nvSpPr>
        <p:spPr>
          <a:xfrm>
            <a:off x="5105400" y="4255294"/>
            <a:ext cx="1828800" cy="954107"/>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Bright state</a:t>
            </a:r>
            <a:r>
              <a:rPr lang="zh-CN" altLang="en-US" sz="2000" dirty="0">
                <a:solidFill>
                  <a:srgbClr val="0000FF"/>
                </a:solidFill>
                <a:latin typeface="+mn-lt"/>
                <a:ea typeface="黑体" panose="02010609060101010101" pitchFamily="49" charset="-122"/>
              </a:rPr>
              <a:t>：</a:t>
            </a:r>
            <a:r>
              <a:rPr lang="en-US" altLang="zh-CN" sz="1800" dirty="0">
                <a:latin typeface="+mn-lt"/>
                <a:ea typeface="黑体" panose="02010609060101010101" pitchFamily="49" charset="-122"/>
              </a:rPr>
              <a:t>state</a:t>
            </a:r>
          </a:p>
          <a:p>
            <a:r>
              <a:rPr lang="en-US" altLang="zh-CN" sz="1800" dirty="0">
                <a:latin typeface="+mn-lt"/>
                <a:ea typeface="黑体" panose="02010609060101010101" pitchFamily="49" charset="-122"/>
              </a:rPr>
              <a:t>“demolished”</a:t>
            </a:r>
            <a:endParaRPr lang="zh-CN" altLang="en-US" sz="1800" dirty="0">
              <a:latin typeface="+mn-lt"/>
              <a:ea typeface="黑体" panose="02010609060101010101" pitchFamily="49" charset="-122"/>
            </a:endParaRPr>
          </a:p>
        </p:txBody>
      </p:sp>
      <p:sp>
        <p:nvSpPr>
          <p:cNvPr id="12" name="TextBox 11">
            <a:extLst>
              <a:ext uri="{FF2B5EF4-FFF2-40B4-BE49-F238E27FC236}">
                <a16:creationId xmlns:a16="http://schemas.microsoft.com/office/drawing/2014/main" id="{DA232618-8A32-41C2-8059-10867E02F2E8}"/>
              </a:ext>
            </a:extLst>
          </p:cNvPr>
          <p:cNvSpPr txBox="1"/>
          <p:nvPr/>
        </p:nvSpPr>
        <p:spPr>
          <a:xfrm>
            <a:off x="7086600" y="4255294"/>
            <a:ext cx="1828800" cy="954107"/>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Brighter state:</a:t>
            </a:r>
          </a:p>
          <a:p>
            <a:r>
              <a:rPr lang="en-US" altLang="zh-CN" sz="1800" dirty="0">
                <a:latin typeface="+mn-lt"/>
                <a:ea typeface="黑体" panose="02010609060101010101" pitchFamily="49" charset="-122"/>
              </a:rPr>
              <a:t>cycling,</a:t>
            </a:r>
          </a:p>
          <a:p>
            <a:r>
              <a:rPr lang="en-US" altLang="zh-CN" sz="1800" dirty="0">
                <a:latin typeface="+mn-lt"/>
                <a:ea typeface="黑体" panose="02010609060101010101" pitchFamily="49" charset="-122"/>
              </a:rPr>
              <a:t>state preserved</a:t>
            </a:r>
            <a:endParaRPr lang="zh-CN" altLang="en-US" sz="1800" dirty="0">
              <a:latin typeface="+mn-lt"/>
              <a:ea typeface="黑体" panose="02010609060101010101" pitchFamily="49" charset="-122"/>
            </a:endParaRPr>
          </a:p>
        </p:txBody>
      </p:sp>
      <p:cxnSp>
        <p:nvCxnSpPr>
          <p:cNvPr id="13" name="Straight Connector 12">
            <a:extLst>
              <a:ext uri="{FF2B5EF4-FFF2-40B4-BE49-F238E27FC236}">
                <a16:creationId xmlns:a16="http://schemas.microsoft.com/office/drawing/2014/main" id="{FC221575-89C5-4590-89F4-BCCD7CC74D85}"/>
              </a:ext>
            </a:extLst>
          </p:cNvPr>
          <p:cNvCxnSpPr/>
          <p:nvPr/>
        </p:nvCxnSpPr>
        <p:spPr bwMode="auto">
          <a:xfrm>
            <a:off x="6923903" y="4114800"/>
            <a:ext cx="0" cy="1409760"/>
          </a:xfrm>
          <a:prstGeom prst="line">
            <a:avLst/>
          </a:prstGeom>
          <a:solidFill>
            <a:schemeClr val="accent1"/>
          </a:solidFill>
          <a:ln w="285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08810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3323A8F-3D0E-441C-8AED-AE1E7DD36F50}"/>
                  </a:ext>
                </a:extLst>
              </p:cNvPr>
              <p:cNvSpPr txBox="1"/>
              <p:nvPr/>
            </p:nvSpPr>
            <p:spPr>
              <a:xfrm>
                <a:off x="381000" y="4462349"/>
                <a:ext cx="3429000" cy="40011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altLang="zh-CN" sz="2000" i="1" smtClean="0">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Ω</m:t>
                        </m:r>
                      </m:e>
                      <m:sub>
                        <m:r>
                          <a:rPr lang="en-US" altLang="zh-CN" sz="2000" b="0" i="1" smtClean="0">
                            <a:latin typeface="Cambria Math" panose="02040503050406030204" pitchFamily="18" charset="0"/>
                          </a:rPr>
                          <m:t>𝑐𝑜𝑛𝑡𝑟𝑜𝑙</m:t>
                        </m:r>
                        <m:r>
                          <a:rPr lang="en-US" altLang="zh-CN" sz="2000" b="0" i="1" smtClean="0">
                            <a:latin typeface="Cambria Math" panose="02040503050406030204" pitchFamily="18" charset="0"/>
                          </a:rPr>
                          <m:t> </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2</m:t>
                    </m:r>
                    <m:r>
                      <a:rPr lang="zh-CN" altLang="en-US" sz="2000" i="1">
                        <a:latin typeface="Cambria Math" panose="02040503050406030204" pitchFamily="18" charset="0"/>
                      </a:rPr>
                      <m:t>𝜋</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40</m:t>
                    </m:r>
                    <m:r>
                      <a:rPr lang="en-US" altLang="zh-CN" sz="2000" b="0" i="1" smtClean="0">
                        <a:latin typeface="Cambria Math" panose="02040503050406030204" pitchFamily="18" charset="0"/>
                      </a:rPr>
                      <m:t>𝑀𝐻𝑧</m:t>
                    </m:r>
                  </m:oMath>
                </a14:m>
                <a:endParaRPr lang="zh-CN" altLang="en-US" sz="2000" dirty="0">
                  <a:latin typeface="微软雅黑" panose="020B0503020204020204" pitchFamily="34" charset="-122"/>
                  <a:ea typeface="微软雅黑" panose="020B0503020204020204" pitchFamily="34" charset="-122"/>
                </a:endParaRPr>
              </a:p>
            </p:txBody>
          </p:sp>
        </mc:Choice>
        <mc:Fallback xmlns="">
          <p:sp>
            <p:nvSpPr>
              <p:cNvPr id="6" name="文本框 5">
                <a:extLst>
                  <a:ext uri="{FF2B5EF4-FFF2-40B4-BE49-F238E27FC236}">
                    <a16:creationId xmlns:a16="http://schemas.microsoft.com/office/drawing/2014/main" id="{C3323A8F-3D0E-441C-8AED-AE1E7DD36F50}"/>
                  </a:ext>
                </a:extLst>
              </p:cNvPr>
              <p:cNvSpPr txBox="1">
                <a:spLocks noRot="1" noChangeAspect="1" noMove="1" noResize="1" noEditPoints="1" noAdjustHandles="1" noChangeArrowheads="1" noChangeShapeType="1" noTextEdit="1"/>
              </p:cNvSpPr>
              <p:nvPr/>
            </p:nvSpPr>
            <p:spPr>
              <a:xfrm>
                <a:off x="381000" y="4462349"/>
                <a:ext cx="3429000" cy="400110"/>
              </a:xfrm>
              <a:prstGeom prst="rect">
                <a:avLst/>
              </a:prstGeom>
              <a:blipFill>
                <a:blip r:embed="rId3"/>
                <a:stretch>
                  <a:fillRect l="-1601" t="-4545" b="-22727"/>
                </a:stretch>
              </a:blipFill>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05055988-F8EC-46C2-A4FA-B6BDD082A9FA}"/>
              </a:ext>
            </a:extLst>
          </p:cNvPr>
          <p:cNvGrpSpPr/>
          <p:nvPr/>
        </p:nvGrpSpPr>
        <p:grpSpPr>
          <a:xfrm>
            <a:off x="381000" y="1447800"/>
            <a:ext cx="3505200" cy="2743200"/>
            <a:chOff x="877039" y="2382680"/>
            <a:chExt cx="3694960" cy="3081688"/>
          </a:xfrm>
        </p:grpSpPr>
        <p:pic>
          <p:nvPicPr>
            <p:cNvPr id="3" name="图片 2">
              <a:extLst>
                <a:ext uri="{FF2B5EF4-FFF2-40B4-BE49-F238E27FC236}">
                  <a16:creationId xmlns:a16="http://schemas.microsoft.com/office/drawing/2014/main" id="{36FDD0FF-88E6-4220-BD11-3511AD7A24B7}"/>
                </a:ext>
              </a:extLst>
            </p:cNvPr>
            <p:cNvPicPr>
              <a:picLocks noChangeAspect="1"/>
            </p:cNvPicPr>
            <p:nvPr/>
          </p:nvPicPr>
          <p:blipFill>
            <a:blip r:embed="rId4"/>
            <a:stretch>
              <a:fillRect/>
            </a:stretch>
          </p:blipFill>
          <p:spPr>
            <a:xfrm>
              <a:off x="877039" y="2382680"/>
              <a:ext cx="3694960" cy="3081688"/>
            </a:xfrm>
            <a:prstGeom prst="rect">
              <a:avLst/>
            </a:prstGeom>
          </p:spPr>
        </p:pic>
        <p:sp>
          <p:nvSpPr>
            <p:cNvPr id="7" name="矩形: 圆角 6">
              <a:extLst>
                <a:ext uri="{FF2B5EF4-FFF2-40B4-BE49-F238E27FC236}">
                  <a16:creationId xmlns:a16="http://schemas.microsoft.com/office/drawing/2014/main" id="{9A5F7686-EDC8-4D26-9799-B7CA0E04D4E2}"/>
                </a:ext>
              </a:extLst>
            </p:cNvPr>
            <p:cNvSpPr/>
            <p:nvPr/>
          </p:nvSpPr>
          <p:spPr>
            <a:xfrm>
              <a:off x="3018623" y="2754217"/>
              <a:ext cx="1123720" cy="114727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a:extLst>
              <a:ext uri="{FF2B5EF4-FFF2-40B4-BE49-F238E27FC236}">
                <a16:creationId xmlns:a16="http://schemas.microsoft.com/office/drawing/2014/main" id="{D01F303B-B461-4265-B147-C27BD00DEBF1}"/>
              </a:ext>
            </a:extLst>
          </p:cNvPr>
          <p:cNvSpPr txBox="1"/>
          <p:nvPr/>
        </p:nvSpPr>
        <p:spPr>
          <a:xfrm>
            <a:off x="381000" y="5826284"/>
            <a:ext cx="6324600" cy="717825"/>
          </a:xfrm>
          <a:prstGeom prst="rect">
            <a:avLst/>
          </a:prstGeom>
          <a:noFill/>
        </p:spPr>
        <p:txBody>
          <a:bodyPr wrap="square">
            <a:spAutoFit/>
          </a:bodyPr>
          <a:lstStyle/>
          <a:p>
            <a:pPr marL="342900" indent="-342900">
              <a:lnSpc>
                <a:spcPct val="125000"/>
              </a:lnSpc>
              <a:buFont typeface="Arial" panose="020B0604020202020204" pitchFamily="34" charset="0"/>
              <a:buChar char="•"/>
            </a:pPr>
            <a:r>
              <a:rPr lang="en-US" altLang="zh-CN" sz="1800" dirty="0">
                <a:latin typeface="+mn-lt"/>
                <a:ea typeface="微软雅黑" panose="020B0503020204020204" pitchFamily="34" charset="-122"/>
              </a:rPr>
              <a:t>Need ODT to be at magic wavelength</a:t>
            </a:r>
          </a:p>
          <a:p>
            <a:pPr>
              <a:lnSpc>
                <a:spcPct val="125000"/>
              </a:lnSpc>
            </a:pPr>
            <a:r>
              <a:rPr lang="en-US" altLang="zh-CN" sz="2000" baseline="-25000" dirty="0">
                <a:latin typeface="+mn-lt"/>
                <a:ea typeface="微软雅黑" panose="020B0503020204020204" pitchFamily="34" charset="-122"/>
              </a:rPr>
              <a:t>            </a:t>
            </a:r>
            <a:r>
              <a:rPr lang="en-US" altLang="zh-CN" sz="1600" dirty="0">
                <a:latin typeface="+mn-lt"/>
                <a:ea typeface="微软雅黑" panose="020B0503020204020204" pitchFamily="34" charset="-122"/>
              </a:rPr>
              <a:t>-- T. Zheng, M.S. </a:t>
            </a:r>
            <a:r>
              <a:rPr lang="en-US" altLang="zh-CN" sz="1600" dirty="0" err="1">
                <a:latin typeface="+mn-lt"/>
                <a:ea typeface="微软雅黑" panose="020B0503020204020204" pitchFamily="34" charset="-122"/>
              </a:rPr>
              <a:t>Safronova</a:t>
            </a:r>
            <a:r>
              <a:rPr lang="en-US" altLang="zh-CN" sz="1600" dirty="0">
                <a:latin typeface="+mn-lt"/>
                <a:ea typeface="微软雅黑" panose="020B0503020204020204" pitchFamily="34" charset="-122"/>
              </a:rPr>
              <a:t> </a:t>
            </a:r>
            <a:r>
              <a:rPr lang="en-US" altLang="zh-CN" sz="1600" i="1" dirty="0">
                <a:latin typeface="+mn-lt"/>
                <a:ea typeface="微软雅黑" panose="020B0503020204020204" pitchFamily="34" charset="-122"/>
              </a:rPr>
              <a:t>et al</a:t>
            </a:r>
            <a:r>
              <a:rPr lang="en-US" altLang="zh-CN" sz="1600" dirty="0">
                <a:latin typeface="+mn-lt"/>
                <a:ea typeface="微软雅黑" panose="020B0503020204020204" pitchFamily="34" charset="-122"/>
              </a:rPr>
              <a:t>., PRA 102,</a:t>
            </a:r>
            <a:r>
              <a:rPr lang="zh-CN" altLang="en-US" sz="1600" dirty="0">
                <a:latin typeface="+mn-lt"/>
                <a:ea typeface="微软雅黑" panose="020B0503020204020204" pitchFamily="34" charset="-122"/>
              </a:rPr>
              <a:t> </a:t>
            </a:r>
            <a:r>
              <a:rPr lang="en-US" altLang="zh-CN" sz="1600" dirty="0">
                <a:latin typeface="+mn-lt"/>
                <a:ea typeface="微软雅黑" panose="020B0503020204020204" pitchFamily="34" charset="-122"/>
              </a:rPr>
              <a:t>062805 (2020) </a:t>
            </a:r>
          </a:p>
        </p:txBody>
      </p:sp>
      <p:sp>
        <p:nvSpPr>
          <p:cNvPr id="11" name="标题 1"/>
          <p:cNvSpPr txBox="1">
            <a:spLocks/>
          </p:cNvSpPr>
          <p:nvPr/>
        </p:nvSpPr>
        <p:spPr bwMode="auto">
          <a:xfrm>
            <a:off x="69972" y="250754"/>
            <a:ext cx="8997828" cy="84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lnSpc>
                <a:spcPct val="125000"/>
              </a:lnSpc>
            </a:pPr>
            <a:r>
              <a:rPr lang="en-US" altLang="zh-CN" sz="2800" kern="0" dirty="0">
                <a:solidFill>
                  <a:srgbClr val="0000FF"/>
                </a:solidFill>
                <a:effectLst/>
                <a:latin typeface="+mn-lt"/>
                <a:ea typeface="微软雅黑" panose="020B0503020204020204" pitchFamily="34" charset="-122"/>
                <a:cs typeface="Times New Roman" panose="02020603050405020304" pitchFamily="18" charset="0"/>
              </a:rPr>
              <a:t>Spin-state detection</a:t>
            </a:r>
            <a:r>
              <a:rPr lang="zh-CN" altLang="en-US" sz="2800" kern="0" dirty="0">
                <a:solidFill>
                  <a:srgbClr val="0000FF"/>
                </a:solidFill>
                <a:effectLst/>
                <a:latin typeface="+mn-lt"/>
                <a:ea typeface="微软雅黑" panose="020B0503020204020204" pitchFamily="34" charset="-122"/>
                <a:cs typeface="Times New Roman" panose="02020603050405020304" pitchFamily="18" charset="0"/>
              </a:rPr>
              <a:t> </a:t>
            </a:r>
            <a:r>
              <a:rPr lang="en-US" altLang="zh-CN" sz="2800" kern="0" dirty="0">
                <a:solidFill>
                  <a:srgbClr val="0000FF"/>
                </a:solidFill>
                <a:effectLst/>
                <a:latin typeface="+mn-lt"/>
                <a:ea typeface="微软雅黑" panose="020B0503020204020204" pitchFamily="34" charset="-122"/>
                <a:cs typeface="Times New Roman" panose="02020603050405020304" pitchFamily="18" charset="0"/>
              </a:rPr>
              <a:t>by a QND method</a:t>
            </a:r>
          </a:p>
          <a:p>
            <a:pPr eaLnBrk="1" hangingPunct="1">
              <a:lnSpc>
                <a:spcPct val="125000"/>
              </a:lnSpc>
            </a:pPr>
            <a:r>
              <a:rPr lang="en-US" altLang="zh-CN" b="0" kern="0" dirty="0">
                <a:solidFill>
                  <a:schemeClr val="tx1"/>
                </a:solidFill>
                <a:effectLst/>
                <a:latin typeface="+mn-lt"/>
                <a:ea typeface="微软雅黑" panose="020B0503020204020204" pitchFamily="34" charset="-122"/>
                <a:cs typeface="Times New Roman" panose="02020603050405020304" pitchFamily="18" charset="0"/>
              </a:rPr>
              <a:t>Quantum Non-Demolition</a:t>
            </a:r>
          </a:p>
        </p:txBody>
      </p:sp>
      <p:pic>
        <p:nvPicPr>
          <p:cNvPr id="13" name="Picture 12"/>
          <p:cNvPicPr>
            <a:picLocks noChangeAspect="1"/>
          </p:cNvPicPr>
          <p:nvPr/>
        </p:nvPicPr>
        <p:blipFill>
          <a:blip r:embed="rId5"/>
          <a:stretch>
            <a:fillRect/>
          </a:stretch>
        </p:blipFill>
        <p:spPr>
          <a:xfrm>
            <a:off x="5029200" y="1464384"/>
            <a:ext cx="3215148" cy="2726616"/>
          </a:xfrm>
          <a:prstGeom prst="rect">
            <a:avLst/>
          </a:prstGeom>
        </p:spPr>
      </p:pic>
      <mc:AlternateContent xmlns:mc="http://schemas.openxmlformats.org/markup-compatibility/2006" xmlns:a14="http://schemas.microsoft.com/office/drawing/2010/main">
        <mc:Choice Requires="a14">
          <p:sp>
            <p:nvSpPr>
              <p:cNvPr id="14" name="文本框 5">
                <a:extLst>
                  <a:ext uri="{FF2B5EF4-FFF2-40B4-BE49-F238E27FC236}">
                    <a16:creationId xmlns:a16="http://schemas.microsoft.com/office/drawing/2014/main" id="{C3323A8F-3D0E-441C-8AED-AE1E7DD36F50}"/>
                  </a:ext>
                </a:extLst>
              </p:cNvPr>
              <p:cNvSpPr txBox="1"/>
              <p:nvPr/>
            </p:nvSpPr>
            <p:spPr>
              <a:xfrm>
                <a:off x="381000" y="4914831"/>
                <a:ext cx="3276600" cy="42377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Ω</m:t>
                        </m:r>
                      </m:e>
                      <m:sub>
                        <m:r>
                          <a:rPr lang="en-US" altLang="zh-CN" sz="2000" b="0" i="1" smtClean="0">
                            <a:latin typeface="Cambria Math" panose="02040503050406030204" pitchFamily="18" charset="0"/>
                            <a:ea typeface="Cambria Math" panose="02040503050406030204" pitchFamily="18" charset="0"/>
                          </a:rPr>
                          <m:t>𝑝𝑟𝑜𝑏𝑒</m:t>
                        </m:r>
                        <m:r>
                          <a:rPr lang="en-US" altLang="zh-CN" sz="2000" i="1">
                            <a:latin typeface="Cambria Math" panose="02040503050406030204" pitchFamily="18" charset="0"/>
                          </a:rPr>
                          <m:t> </m:t>
                        </m:r>
                      </m:sub>
                    </m:sSub>
                    <m:r>
                      <a:rPr lang="en-US" altLang="zh-CN" sz="2000" i="1">
                        <a:latin typeface="Cambria Math" panose="02040503050406030204" pitchFamily="18" charset="0"/>
                      </a:rPr>
                      <m:t>~ </m:t>
                    </m:r>
                    <m:r>
                      <a:rPr lang="en-US" altLang="zh-CN" sz="2000" b="0" i="1" smtClean="0">
                        <a:latin typeface="Cambria Math" panose="02040503050406030204" pitchFamily="18" charset="0"/>
                      </a:rPr>
                      <m:t>2</m:t>
                    </m:r>
                    <m:r>
                      <a:rPr lang="zh-CN" altLang="en-US" sz="2000" b="0" i="1" smtClean="0">
                        <a:latin typeface="Cambria Math" panose="02040503050406030204" pitchFamily="18" charset="0"/>
                      </a:rPr>
                      <m:t>𝜋</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70</m:t>
                    </m:r>
                    <m:r>
                      <a:rPr lang="en-US" altLang="zh-CN" sz="2000" b="0" i="1" smtClean="0">
                        <a:latin typeface="Cambria Math" panose="02040503050406030204" pitchFamily="18" charset="0"/>
                      </a:rPr>
                      <m:t>𝑘𝐻𝑧</m:t>
                    </m:r>
                  </m:oMath>
                </a14:m>
                <a:endParaRPr lang="zh-CN" altLang="en-US" sz="2000" dirty="0">
                  <a:latin typeface="微软雅黑" panose="020B0503020204020204" pitchFamily="34" charset="-122"/>
                  <a:ea typeface="微软雅黑" panose="020B0503020204020204" pitchFamily="34" charset="-122"/>
                </a:endParaRPr>
              </a:p>
            </p:txBody>
          </p:sp>
        </mc:Choice>
        <mc:Fallback xmlns="">
          <p:sp>
            <p:nvSpPr>
              <p:cNvPr id="14" name="文本框 5">
                <a:extLst>
                  <a:ext uri="{FF2B5EF4-FFF2-40B4-BE49-F238E27FC236}">
                    <a16:creationId xmlns:a16="http://schemas.microsoft.com/office/drawing/2014/main" id="{C3323A8F-3D0E-441C-8AED-AE1E7DD36F50}"/>
                  </a:ext>
                </a:extLst>
              </p:cNvPr>
              <p:cNvSpPr txBox="1">
                <a:spLocks noRot="1" noChangeAspect="1" noMove="1" noResize="1" noEditPoints="1" noAdjustHandles="1" noChangeArrowheads="1" noChangeShapeType="1" noTextEdit="1"/>
              </p:cNvSpPr>
              <p:nvPr/>
            </p:nvSpPr>
            <p:spPr>
              <a:xfrm>
                <a:off x="381000" y="4914831"/>
                <a:ext cx="3276600" cy="423770"/>
              </a:xfrm>
              <a:prstGeom prst="rect">
                <a:avLst/>
              </a:prstGeom>
              <a:blipFill>
                <a:blip r:embed="rId6"/>
                <a:stretch>
                  <a:fillRect l="-1676" t="-4286" b="-15714"/>
                </a:stretch>
              </a:blipFill>
            </p:spPr>
            <p:txBody>
              <a:bodyPr/>
              <a:lstStyle/>
              <a:p>
                <a:r>
                  <a:rPr lang="zh-CN" altLang="en-US">
                    <a:noFill/>
                  </a:rPr>
                  <a:t> </a:t>
                </a:r>
              </a:p>
            </p:txBody>
          </p:sp>
        </mc:Fallback>
      </mc:AlternateContent>
      <p:sp>
        <p:nvSpPr>
          <p:cNvPr id="15" name="TextBox 14">
            <a:extLst>
              <a:ext uri="{FF2B5EF4-FFF2-40B4-BE49-F238E27FC236}">
                <a16:creationId xmlns:a16="http://schemas.microsoft.com/office/drawing/2014/main" id="{6AC74E96-D869-41C7-A53E-928744A4C3FA}"/>
              </a:ext>
            </a:extLst>
          </p:cNvPr>
          <p:cNvSpPr txBox="1"/>
          <p:nvPr/>
        </p:nvSpPr>
        <p:spPr>
          <a:xfrm>
            <a:off x="5181600" y="4495800"/>
            <a:ext cx="1828800" cy="984885"/>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Dark state</a:t>
            </a:r>
            <a:r>
              <a:rPr lang="zh-CN" altLang="en-US" sz="2000" dirty="0">
                <a:solidFill>
                  <a:srgbClr val="0000FF"/>
                </a:solidFill>
                <a:latin typeface="+mn-lt"/>
                <a:ea typeface="黑体" panose="02010609060101010101" pitchFamily="49" charset="-122"/>
              </a:rPr>
              <a:t>：</a:t>
            </a:r>
            <a:endParaRPr lang="en-US" altLang="zh-CN" sz="2000" dirty="0">
              <a:solidFill>
                <a:srgbClr val="0000FF"/>
              </a:solidFill>
              <a:latin typeface="+mn-lt"/>
              <a:ea typeface="黑体" panose="02010609060101010101" pitchFamily="49" charset="-122"/>
            </a:endParaRPr>
          </a:p>
          <a:p>
            <a:r>
              <a:rPr lang="en-US" altLang="zh-CN" sz="2000" dirty="0">
                <a:latin typeface="+mn-lt"/>
                <a:ea typeface="黑体" panose="02010609060101010101" pitchFamily="49" charset="-122"/>
              </a:rPr>
              <a:t>no photons,</a:t>
            </a:r>
          </a:p>
          <a:p>
            <a:r>
              <a:rPr lang="en-US" altLang="zh-CN" sz="1800" dirty="0">
                <a:latin typeface="+mn-lt"/>
                <a:ea typeface="黑体" panose="02010609060101010101" pitchFamily="49" charset="-122"/>
              </a:rPr>
              <a:t>state preserved</a:t>
            </a:r>
          </a:p>
        </p:txBody>
      </p:sp>
      <p:sp>
        <p:nvSpPr>
          <p:cNvPr id="16" name="TextBox 15">
            <a:extLst>
              <a:ext uri="{FF2B5EF4-FFF2-40B4-BE49-F238E27FC236}">
                <a16:creationId xmlns:a16="http://schemas.microsoft.com/office/drawing/2014/main" id="{2AA73354-87FD-4123-A34F-E2FBD9F0E84F}"/>
              </a:ext>
            </a:extLst>
          </p:cNvPr>
          <p:cNvSpPr txBox="1"/>
          <p:nvPr/>
        </p:nvSpPr>
        <p:spPr>
          <a:xfrm>
            <a:off x="7162800" y="4495800"/>
            <a:ext cx="1828800" cy="954107"/>
          </a:xfrm>
          <a:prstGeom prst="rect">
            <a:avLst/>
          </a:prstGeom>
          <a:noFill/>
        </p:spPr>
        <p:txBody>
          <a:bodyPr wrap="square" rtlCol="0">
            <a:spAutoFit/>
          </a:bodyPr>
          <a:lstStyle/>
          <a:p>
            <a:r>
              <a:rPr lang="en-US" altLang="zh-CN" sz="2000" dirty="0">
                <a:solidFill>
                  <a:srgbClr val="0000FF"/>
                </a:solidFill>
                <a:latin typeface="+mn-lt"/>
                <a:ea typeface="黑体" panose="02010609060101010101" pitchFamily="49" charset="-122"/>
              </a:rPr>
              <a:t>Bright state:</a:t>
            </a:r>
          </a:p>
          <a:p>
            <a:r>
              <a:rPr lang="en-US" altLang="zh-CN" sz="1800" dirty="0">
                <a:latin typeface="+mn-lt"/>
                <a:ea typeface="黑体" panose="02010609060101010101" pitchFamily="49" charset="-122"/>
              </a:rPr>
              <a:t>cycling,</a:t>
            </a:r>
          </a:p>
          <a:p>
            <a:r>
              <a:rPr lang="en-US" altLang="zh-CN" sz="1800" dirty="0">
                <a:latin typeface="+mn-lt"/>
                <a:ea typeface="黑体" panose="02010609060101010101" pitchFamily="49" charset="-122"/>
              </a:rPr>
              <a:t>state preserved</a:t>
            </a:r>
            <a:endParaRPr lang="zh-CN" altLang="en-US" sz="1800" dirty="0">
              <a:latin typeface="+mn-lt"/>
              <a:ea typeface="黑体" panose="02010609060101010101" pitchFamily="49" charset="-122"/>
            </a:endParaRPr>
          </a:p>
        </p:txBody>
      </p:sp>
      <p:cxnSp>
        <p:nvCxnSpPr>
          <p:cNvPr id="17" name="Straight Connector 16">
            <a:extLst>
              <a:ext uri="{FF2B5EF4-FFF2-40B4-BE49-F238E27FC236}">
                <a16:creationId xmlns:a16="http://schemas.microsoft.com/office/drawing/2014/main" id="{5FCDB989-E7C3-497A-A63A-86C6F12AB5AB}"/>
              </a:ext>
            </a:extLst>
          </p:cNvPr>
          <p:cNvCxnSpPr>
            <a:cxnSpLocks/>
          </p:cNvCxnSpPr>
          <p:nvPr/>
        </p:nvCxnSpPr>
        <p:spPr bwMode="auto">
          <a:xfrm>
            <a:off x="7000103" y="4495800"/>
            <a:ext cx="0" cy="1040666"/>
          </a:xfrm>
          <a:prstGeom prst="line">
            <a:avLst/>
          </a:prstGeom>
          <a:solidFill>
            <a:schemeClr val="accent1"/>
          </a:solidFill>
          <a:ln w="285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图片 9">
            <a:extLst>
              <a:ext uri="{FF2B5EF4-FFF2-40B4-BE49-F238E27FC236}">
                <a16:creationId xmlns:a16="http://schemas.microsoft.com/office/drawing/2014/main" id="{069CCB3C-6CE3-4F9A-8305-4FEAC5D147B1}"/>
              </a:ext>
            </a:extLst>
          </p:cNvPr>
          <p:cNvPicPr>
            <a:picLocks noChangeAspect="1"/>
          </p:cNvPicPr>
          <p:nvPr/>
        </p:nvPicPr>
        <p:blipFill>
          <a:blip r:embed="rId7"/>
          <a:stretch>
            <a:fillRect/>
          </a:stretch>
        </p:blipFill>
        <p:spPr>
          <a:xfrm>
            <a:off x="3306245" y="5402758"/>
            <a:ext cx="1520189" cy="336790"/>
          </a:xfrm>
          <a:prstGeom prst="rect">
            <a:avLst/>
          </a:prstGeom>
        </p:spPr>
      </p:pic>
      <p:sp>
        <p:nvSpPr>
          <p:cNvPr id="4" name="Rectangle 3">
            <a:extLst>
              <a:ext uri="{FF2B5EF4-FFF2-40B4-BE49-F238E27FC236}">
                <a16:creationId xmlns:a16="http://schemas.microsoft.com/office/drawing/2014/main" id="{15796CB7-8D22-47F1-B27C-07E1CF812DDC}"/>
              </a:ext>
            </a:extLst>
          </p:cNvPr>
          <p:cNvSpPr/>
          <p:nvPr/>
        </p:nvSpPr>
        <p:spPr>
          <a:xfrm>
            <a:off x="385697" y="5376749"/>
            <a:ext cx="3044423" cy="369332"/>
          </a:xfrm>
          <a:prstGeom prst="rect">
            <a:avLst/>
          </a:prstGeom>
        </p:spPr>
        <p:txBody>
          <a:bodyPr wrap="none">
            <a:spAutoFit/>
          </a:bodyPr>
          <a:lstStyle/>
          <a:p>
            <a:pPr marL="342900" indent="-342900">
              <a:buFont typeface="Arial" panose="020B0604020202020204" pitchFamily="34" charset="0"/>
              <a:buChar char="•"/>
            </a:pPr>
            <a:r>
              <a:rPr lang="en-US" altLang="zh-CN" sz="1800" dirty="0">
                <a:latin typeface="+mn-lt"/>
                <a:ea typeface="微软雅黑" panose="020B0503020204020204" pitchFamily="34" charset="-122"/>
              </a:rPr>
              <a:t>Spin flip suppressed by: </a:t>
            </a:r>
          </a:p>
        </p:txBody>
      </p:sp>
    </p:spTree>
    <p:extLst>
      <p:ext uri="{BB962C8B-B14F-4D97-AF65-F5344CB8AC3E}">
        <p14:creationId xmlns:p14="http://schemas.microsoft.com/office/powerpoint/2010/main" val="231500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05055988-F8EC-46C2-A4FA-B6BDD082A9FA}"/>
              </a:ext>
            </a:extLst>
          </p:cNvPr>
          <p:cNvGrpSpPr/>
          <p:nvPr/>
        </p:nvGrpSpPr>
        <p:grpSpPr>
          <a:xfrm>
            <a:off x="381000" y="1447800"/>
            <a:ext cx="3505200" cy="2743200"/>
            <a:chOff x="877039" y="2382680"/>
            <a:chExt cx="3694960" cy="3081688"/>
          </a:xfrm>
        </p:grpSpPr>
        <p:pic>
          <p:nvPicPr>
            <p:cNvPr id="3" name="图片 2">
              <a:extLst>
                <a:ext uri="{FF2B5EF4-FFF2-40B4-BE49-F238E27FC236}">
                  <a16:creationId xmlns:a16="http://schemas.microsoft.com/office/drawing/2014/main" id="{36FDD0FF-88E6-4220-BD11-3511AD7A24B7}"/>
                </a:ext>
              </a:extLst>
            </p:cNvPr>
            <p:cNvPicPr>
              <a:picLocks noChangeAspect="1"/>
            </p:cNvPicPr>
            <p:nvPr/>
          </p:nvPicPr>
          <p:blipFill>
            <a:blip r:embed="rId3"/>
            <a:stretch>
              <a:fillRect/>
            </a:stretch>
          </p:blipFill>
          <p:spPr>
            <a:xfrm>
              <a:off x="877039" y="2382680"/>
              <a:ext cx="3694960" cy="3081688"/>
            </a:xfrm>
            <a:prstGeom prst="rect">
              <a:avLst/>
            </a:prstGeom>
          </p:spPr>
        </p:pic>
        <p:sp>
          <p:nvSpPr>
            <p:cNvPr id="7" name="矩形: 圆角 6">
              <a:extLst>
                <a:ext uri="{FF2B5EF4-FFF2-40B4-BE49-F238E27FC236}">
                  <a16:creationId xmlns:a16="http://schemas.microsoft.com/office/drawing/2014/main" id="{9A5F7686-EDC8-4D26-9799-B7CA0E04D4E2}"/>
                </a:ext>
              </a:extLst>
            </p:cNvPr>
            <p:cNvSpPr/>
            <p:nvPr/>
          </p:nvSpPr>
          <p:spPr>
            <a:xfrm>
              <a:off x="3018623" y="2754217"/>
              <a:ext cx="1123720" cy="114727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1" name="标题 1"/>
          <p:cNvSpPr txBox="1">
            <a:spLocks/>
          </p:cNvSpPr>
          <p:nvPr/>
        </p:nvSpPr>
        <p:spPr bwMode="auto">
          <a:xfrm>
            <a:off x="69972" y="250754"/>
            <a:ext cx="8997828" cy="84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lnSpc>
                <a:spcPct val="125000"/>
              </a:lnSpc>
            </a:pPr>
            <a:r>
              <a:rPr lang="en-US" altLang="zh-CN" sz="2800" kern="0" dirty="0">
                <a:solidFill>
                  <a:srgbClr val="0000FF"/>
                </a:solidFill>
                <a:effectLst/>
                <a:latin typeface="+mn-lt"/>
                <a:ea typeface="微软雅黑" panose="020B0503020204020204" pitchFamily="34" charset="-122"/>
                <a:cs typeface="Times New Roman" panose="02020603050405020304" pitchFamily="18" charset="0"/>
              </a:rPr>
              <a:t>Larmor precession frequency measurement</a:t>
            </a:r>
          </a:p>
          <a:p>
            <a:pPr eaLnBrk="1" hangingPunct="1">
              <a:lnSpc>
                <a:spcPct val="125000"/>
              </a:lnSpc>
            </a:pPr>
            <a:r>
              <a:rPr lang="en-US" altLang="zh-CN" b="0" kern="0" dirty="0">
                <a:solidFill>
                  <a:schemeClr val="tx1"/>
                </a:solidFill>
                <a:effectLst/>
                <a:latin typeface="+mn-lt"/>
                <a:ea typeface="微软雅黑" panose="020B0503020204020204" pitchFamily="34" charset="-122"/>
                <a:cs typeface="Times New Roman" panose="02020603050405020304" pitchFamily="18" charset="0"/>
              </a:rPr>
              <a:t>Quantum Non-Demolition</a:t>
            </a:r>
          </a:p>
        </p:txBody>
      </p:sp>
      <p:grpSp>
        <p:nvGrpSpPr>
          <p:cNvPr id="5" name="Group 4">
            <a:extLst>
              <a:ext uri="{FF2B5EF4-FFF2-40B4-BE49-F238E27FC236}">
                <a16:creationId xmlns:a16="http://schemas.microsoft.com/office/drawing/2014/main" id="{F01B7F4D-294C-4323-AF65-AB5D73F3F8D1}"/>
              </a:ext>
            </a:extLst>
          </p:cNvPr>
          <p:cNvGrpSpPr/>
          <p:nvPr/>
        </p:nvGrpSpPr>
        <p:grpSpPr>
          <a:xfrm>
            <a:off x="4235919" y="1524000"/>
            <a:ext cx="4755681" cy="2362200"/>
            <a:chOff x="4191000" y="1752600"/>
            <a:chExt cx="4755681" cy="2362200"/>
          </a:xfrm>
        </p:grpSpPr>
        <p:pic>
          <p:nvPicPr>
            <p:cNvPr id="19" name="图片 13">
              <a:extLst>
                <a:ext uri="{FF2B5EF4-FFF2-40B4-BE49-F238E27FC236}">
                  <a16:creationId xmlns:a16="http://schemas.microsoft.com/office/drawing/2014/main" id="{44DF0E62-0661-4A44-BBFF-EEA7580A9B9A}"/>
                </a:ext>
              </a:extLst>
            </p:cNvPr>
            <p:cNvPicPr>
              <a:picLocks noChangeAspect="1"/>
            </p:cNvPicPr>
            <p:nvPr/>
          </p:nvPicPr>
          <p:blipFill rotWithShape="1">
            <a:blip r:embed="rId4"/>
            <a:srcRect t="6237"/>
            <a:stretch/>
          </p:blipFill>
          <p:spPr>
            <a:xfrm>
              <a:off x="4191000" y="1752600"/>
              <a:ext cx="4755681" cy="2323826"/>
            </a:xfrm>
            <a:prstGeom prst="rect">
              <a:avLst/>
            </a:prstGeom>
          </p:spPr>
        </p:pic>
        <p:sp>
          <p:nvSpPr>
            <p:cNvPr id="20" name="文本框 3">
              <a:extLst>
                <a:ext uri="{FF2B5EF4-FFF2-40B4-BE49-F238E27FC236}">
                  <a16:creationId xmlns:a16="http://schemas.microsoft.com/office/drawing/2014/main" id="{649089D0-5D0D-4BE1-92E2-C44FDE6E12B3}"/>
                </a:ext>
              </a:extLst>
            </p:cNvPr>
            <p:cNvSpPr txBox="1"/>
            <p:nvPr/>
          </p:nvSpPr>
          <p:spPr>
            <a:xfrm>
              <a:off x="6289816" y="1981200"/>
              <a:ext cx="1101584" cy="400110"/>
            </a:xfrm>
            <a:prstGeom prst="rect">
              <a:avLst/>
            </a:prstGeom>
            <a:noFill/>
          </p:spPr>
          <p:txBody>
            <a:bodyPr wrap="none" rtlCol="0">
              <a:spAutoFit/>
            </a:bodyPr>
            <a:lstStyle/>
            <a:p>
              <a:r>
                <a:rPr lang="en-US" altLang="zh-CN" sz="2000" dirty="0">
                  <a:latin typeface="+mn-lt"/>
                  <a:cs typeface="Times New Roman" panose="02020603050405020304" pitchFamily="18" charset="0"/>
                </a:rPr>
                <a:t>~20 </a:t>
              </a:r>
              <a:r>
                <a:rPr lang="en-US" altLang="zh-CN" sz="2000" dirty="0" err="1">
                  <a:latin typeface="+mn-lt"/>
                  <a:cs typeface="Times New Roman" panose="02020603050405020304" pitchFamily="18" charset="0"/>
                </a:rPr>
                <a:t>mG</a:t>
              </a:r>
              <a:endParaRPr lang="zh-CN" altLang="en-US" sz="2000" dirty="0">
                <a:latin typeface="+mn-lt"/>
                <a:cs typeface="Times New Roman" panose="02020603050405020304" pitchFamily="18" charset="0"/>
              </a:endParaRPr>
            </a:p>
          </p:txBody>
        </p:sp>
        <p:sp>
          <p:nvSpPr>
            <p:cNvPr id="2" name="TextBox 1">
              <a:extLst>
                <a:ext uri="{FF2B5EF4-FFF2-40B4-BE49-F238E27FC236}">
                  <a16:creationId xmlns:a16="http://schemas.microsoft.com/office/drawing/2014/main" id="{793B3E6B-E65D-48A7-A045-DAB3B366F698}"/>
                </a:ext>
              </a:extLst>
            </p:cNvPr>
            <p:cNvSpPr txBox="1"/>
            <p:nvPr/>
          </p:nvSpPr>
          <p:spPr>
            <a:xfrm>
              <a:off x="5943600" y="2895600"/>
              <a:ext cx="1101584" cy="400110"/>
            </a:xfrm>
            <a:prstGeom prst="rect">
              <a:avLst/>
            </a:prstGeom>
            <a:solidFill>
              <a:schemeClr val="bg1"/>
            </a:solidFill>
          </p:spPr>
          <p:txBody>
            <a:bodyPr wrap="square" rtlCol="0">
              <a:spAutoFit/>
            </a:bodyPr>
            <a:lstStyle/>
            <a:p>
              <a:pPr algn="ctr"/>
              <a:r>
                <a:rPr lang="en-US" altLang="zh-CN" sz="2000" dirty="0">
                  <a:latin typeface="+mn-lt"/>
                </a:rPr>
                <a:t>Atoms</a:t>
              </a:r>
              <a:endParaRPr lang="zh-CN" altLang="en-US" sz="2000" dirty="0">
                <a:latin typeface="+mn-lt"/>
              </a:endParaRPr>
            </a:p>
          </p:txBody>
        </p:sp>
        <p:sp>
          <p:nvSpPr>
            <p:cNvPr id="21" name="TextBox 20">
              <a:extLst>
                <a:ext uri="{FF2B5EF4-FFF2-40B4-BE49-F238E27FC236}">
                  <a16:creationId xmlns:a16="http://schemas.microsoft.com/office/drawing/2014/main" id="{5C3C84DA-C9E6-4AE7-B8CD-A048F016BCE5}"/>
                </a:ext>
              </a:extLst>
            </p:cNvPr>
            <p:cNvSpPr txBox="1"/>
            <p:nvPr/>
          </p:nvSpPr>
          <p:spPr>
            <a:xfrm>
              <a:off x="5943600" y="3714690"/>
              <a:ext cx="1101584" cy="400110"/>
            </a:xfrm>
            <a:prstGeom prst="rect">
              <a:avLst/>
            </a:prstGeom>
            <a:solidFill>
              <a:schemeClr val="bg1"/>
            </a:solidFill>
          </p:spPr>
          <p:txBody>
            <a:bodyPr wrap="square" rtlCol="0">
              <a:spAutoFit/>
            </a:bodyPr>
            <a:lstStyle/>
            <a:p>
              <a:pPr algn="ctr"/>
              <a:endParaRPr lang="zh-CN" altLang="en-US" sz="2000" dirty="0">
                <a:latin typeface="+mn-lt"/>
              </a:endParaRPr>
            </a:p>
          </p:txBody>
        </p:sp>
        <p:sp>
          <p:nvSpPr>
            <p:cNvPr id="22" name="TextBox 21">
              <a:extLst>
                <a:ext uri="{FF2B5EF4-FFF2-40B4-BE49-F238E27FC236}">
                  <a16:creationId xmlns:a16="http://schemas.microsoft.com/office/drawing/2014/main" id="{6923A575-A9BF-4B9F-B820-459ECAAE63F2}"/>
                </a:ext>
              </a:extLst>
            </p:cNvPr>
            <p:cNvSpPr txBox="1"/>
            <p:nvPr/>
          </p:nvSpPr>
          <p:spPr>
            <a:xfrm>
              <a:off x="7543800" y="1781145"/>
              <a:ext cx="1101584" cy="400110"/>
            </a:xfrm>
            <a:prstGeom prst="rect">
              <a:avLst/>
            </a:prstGeom>
            <a:solidFill>
              <a:schemeClr val="bg1"/>
            </a:solidFill>
          </p:spPr>
          <p:txBody>
            <a:bodyPr wrap="square" rtlCol="0">
              <a:spAutoFit/>
            </a:bodyPr>
            <a:lstStyle/>
            <a:p>
              <a:pPr algn="ctr"/>
              <a:r>
                <a:rPr lang="en-US" altLang="zh-CN" sz="2000" dirty="0">
                  <a:solidFill>
                    <a:srgbClr val="C00000"/>
                  </a:solidFill>
                  <a:latin typeface="+mn-lt"/>
                </a:rPr>
                <a:t>ODT</a:t>
              </a:r>
              <a:endParaRPr lang="zh-CN" altLang="en-US" sz="2000" dirty="0">
                <a:solidFill>
                  <a:srgbClr val="C00000"/>
                </a:solidFill>
                <a:latin typeface="+mn-lt"/>
              </a:endParaRPr>
            </a:p>
          </p:txBody>
        </p:sp>
        <p:sp>
          <p:nvSpPr>
            <p:cNvPr id="23" name="TextBox 22">
              <a:extLst>
                <a:ext uri="{FF2B5EF4-FFF2-40B4-BE49-F238E27FC236}">
                  <a16:creationId xmlns:a16="http://schemas.microsoft.com/office/drawing/2014/main" id="{8A195B1C-EA81-4F50-90C6-04BF75FA44F7}"/>
                </a:ext>
              </a:extLst>
            </p:cNvPr>
            <p:cNvSpPr txBox="1"/>
            <p:nvPr/>
          </p:nvSpPr>
          <p:spPr>
            <a:xfrm>
              <a:off x="7421149" y="3101476"/>
              <a:ext cx="1525532" cy="974950"/>
            </a:xfrm>
            <a:prstGeom prst="rect">
              <a:avLst/>
            </a:prstGeom>
            <a:solidFill>
              <a:schemeClr val="bg1"/>
            </a:solidFill>
          </p:spPr>
          <p:txBody>
            <a:bodyPr wrap="square" rtlCol="0">
              <a:spAutoFit/>
            </a:bodyPr>
            <a:lstStyle/>
            <a:p>
              <a:pPr algn="ctr"/>
              <a:endParaRPr lang="zh-CN" altLang="en-US" sz="2000" dirty="0">
                <a:latin typeface="+mn-lt"/>
              </a:endParaRPr>
            </a:p>
          </p:txBody>
        </p:sp>
      </p:grpSp>
      <p:grpSp>
        <p:nvGrpSpPr>
          <p:cNvPr id="9" name="Group 8">
            <a:extLst>
              <a:ext uri="{FF2B5EF4-FFF2-40B4-BE49-F238E27FC236}">
                <a16:creationId xmlns:a16="http://schemas.microsoft.com/office/drawing/2014/main" id="{286528C3-8607-49C8-B2AF-44584C6248D6}"/>
              </a:ext>
            </a:extLst>
          </p:cNvPr>
          <p:cNvGrpSpPr/>
          <p:nvPr/>
        </p:nvGrpSpPr>
        <p:grpSpPr>
          <a:xfrm>
            <a:off x="304800" y="3581400"/>
            <a:ext cx="8175525" cy="2943842"/>
            <a:chOff x="304800" y="3581400"/>
            <a:chExt cx="8175525" cy="2943842"/>
          </a:xfrm>
        </p:grpSpPr>
        <p:grpSp>
          <p:nvGrpSpPr>
            <p:cNvPr id="24" name="组合 3">
              <a:extLst>
                <a:ext uri="{FF2B5EF4-FFF2-40B4-BE49-F238E27FC236}">
                  <a16:creationId xmlns:a16="http://schemas.microsoft.com/office/drawing/2014/main" id="{9733DBCE-14E1-44F7-BFB2-FD084D9DE162}"/>
                </a:ext>
              </a:extLst>
            </p:cNvPr>
            <p:cNvGrpSpPr/>
            <p:nvPr/>
          </p:nvGrpSpPr>
          <p:grpSpPr>
            <a:xfrm>
              <a:off x="304800" y="4343400"/>
              <a:ext cx="4768666" cy="1602886"/>
              <a:chOff x="4135494" y="1826114"/>
              <a:chExt cx="4768666" cy="1602886"/>
            </a:xfrm>
          </p:grpSpPr>
          <p:pic>
            <p:nvPicPr>
              <p:cNvPr id="25" name="图片 10">
                <a:extLst>
                  <a:ext uri="{FF2B5EF4-FFF2-40B4-BE49-F238E27FC236}">
                    <a16:creationId xmlns:a16="http://schemas.microsoft.com/office/drawing/2014/main" id="{B80CE2AF-D32A-4713-BE16-34E297C4B25D}"/>
                  </a:ext>
                </a:extLst>
              </p:cNvPr>
              <p:cNvPicPr>
                <a:picLocks noChangeAspect="1"/>
              </p:cNvPicPr>
              <p:nvPr/>
            </p:nvPicPr>
            <p:blipFill rotWithShape="1">
              <a:blip r:embed="rId5"/>
              <a:srcRect l="5543" b="51804"/>
              <a:stretch/>
            </p:blipFill>
            <p:spPr>
              <a:xfrm>
                <a:off x="4135494" y="2332542"/>
                <a:ext cx="4768666" cy="1096458"/>
              </a:xfrm>
              <a:prstGeom prst="rect">
                <a:avLst/>
              </a:prstGeom>
            </p:spPr>
          </p:pic>
          <p:cxnSp>
            <p:nvCxnSpPr>
              <p:cNvPr id="26" name="直接箭头连接符 5">
                <a:extLst>
                  <a:ext uri="{FF2B5EF4-FFF2-40B4-BE49-F238E27FC236}">
                    <a16:creationId xmlns:a16="http://schemas.microsoft.com/office/drawing/2014/main" id="{6AE304D2-C01D-4D54-ABAA-C92C4C9B05F0}"/>
                  </a:ext>
                </a:extLst>
              </p:cNvPr>
              <p:cNvCxnSpPr>
                <a:cxnSpLocks/>
              </p:cNvCxnSpPr>
              <p:nvPr/>
            </p:nvCxnSpPr>
            <p:spPr>
              <a:xfrm flipH="1" flipV="1">
                <a:off x="5795625" y="2360044"/>
                <a:ext cx="168907" cy="215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文本框 7">
                    <a:extLst>
                      <a:ext uri="{FF2B5EF4-FFF2-40B4-BE49-F238E27FC236}">
                        <a16:creationId xmlns:a16="http://schemas.microsoft.com/office/drawing/2014/main" id="{9A4138BC-E6BD-4DDA-8D9E-D8E733E57DF3}"/>
                      </a:ext>
                    </a:extLst>
                  </p:cNvPr>
                  <p:cNvSpPr txBox="1"/>
                  <p:nvPr/>
                </p:nvSpPr>
                <p:spPr>
                  <a:xfrm>
                    <a:off x="5485283" y="1844130"/>
                    <a:ext cx="50366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m:t>
                              </m:r>
                            </m:sub>
                          </m:sSub>
                        </m:oMath>
                      </m:oMathPara>
                    </a14:m>
                    <a:endParaRPr lang="zh-CN" altLang="en-US" baseline="-25000" dirty="0">
                      <a:latin typeface="Times New Roman" panose="02020603050405020304" pitchFamily="18" charset="0"/>
                      <a:cs typeface="Times New Roman" panose="02020603050405020304" pitchFamily="18" charset="0"/>
                    </a:endParaRPr>
                  </a:p>
                </p:txBody>
              </p:sp>
            </mc:Choice>
            <mc:Fallback xmlns="">
              <p:sp>
                <p:nvSpPr>
                  <p:cNvPr id="27" name="文本框 7">
                    <a:extLst>
                      <a:ext uri="{FF2B5EF4-FFF2-40B4-BE49-F238E27FC236}">
                        <a16:creationId xmlns:a16="http://schemas.microsoft.com/office/drawing/2014/main" id="{9A4138BC-E6BD-4DDA-8D9E-D8E733E57DF3}"/>
                      </a:ext>
                    </a:extLst>
                  </p:cNvPr>
                  <p:cNvSpPr txBox="1">
                    <a:spLocks noRot="1" noChangeAspect="1" noMove="1" noResize="1" noEditPoints="1" noAdjustHandles="1" noChangeArrowheads="1" noChangeShapeType="1" noTextEdit="1"/>
                  </p:cNvSpPr>
                  <p:nvPr/>
                </p:nvSpPr>
                <p:spPr>
                  <a:xfrm>
                    <a:off x="5485283" y="1844130"/>
                    <a:ext cx="503664" cy="362984"/>
                  </a:xfrm>
                  <a:prstGeom prst="rect">
                    <a:avLst/>
                  </a:prstGeom>
                  <a:blipFill>
                    <a:blip r:embed="rId6"/>
                    <a:stretch>
                      <a:fillRect l="-2410" r="-4819" b="-31667"/>
                    </a:stretch>
                  </a:blipFill>
                </p:spPr>
                <p:txBody>
                  <a:bodyPr/>
                  <a:lstStyle/>
                  <a:p>
                    <a:r>
                      <a:rPr lang="zh-CN" altLang="en-US">
                        <a:noFill/>
                      </a:rPr>
                      <a:t> </a:t>
                    </a:r>
                  </a:p>
                </p:txBody>
              </p:sp>
            </mc:Fallback>
          </mc:AlternateContent>
          <p:cxnSp>
            <p:nvCxnSpPr>
              <p:cNvPr id="28" name="直接箭头连接符 24">
                <a:extLst>
                  <a:ext uri="{FF2B5EF4-FFF2-40B4-BE49-F238E27FC236}">
                    <a16:creationId xmlns:a16="http://schemas.microsoft.com/office/drawing/2014/main" id="{0338B19A-1B9A-452E-A205-BF1B82F1DFDD}"/>
                  </a:ext>
                </a:extLst>
              </p:cNvPr>
              <p:cNvCxnSpPr>
                <a:cxnSpLocks/>
              </p:cNvCxnSpPr>
              <p:nvPr/>
            </p:nvCxnSpPr>
            <p:spPr>
              <a:xfrm flipV="1">
                <a:off x="6660681" y="2360044"/>
                <a:ext cx="163631" cy="209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文本框 25">
                    <a:extLst>
                      <a:ext uri="{FF2B5EF4-FFF2-40B4-BE49-F238E27FC236}">
                        <a16:creationId xmlns:a16="http://schemas.microsoft.com/office/drawing/2014/main" id="{5474E798-3237-4A7F-A885-E17671AB2DD2}"/>
                      </a:ext>
                    </a:extLst>
                  </p:cNvPr>
                  <p:cNvSpPr txBox="1"/>
                  <p:nvPr/>
                </p:nvSpPr>
                <p:spPr>
                  <a:xfrm>
                    <a:off x="6635641" y="1826114"/>
                    <a:ext cx="50366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m:t>
                              </m:r>
                            </m:sub>
                          </m:sSub>
                        </m:oMath>
                      </m:oMathPara>
                    </a14:m>
                    <a:endParaRPr lang="zh-CN" altLang="en-US" baseline="-25000" dirty="0">
                      <a:latin typeface="Times New Roman" panose="02020603050405020304" pitchFamily="18" charset="0"/>
                      <a:cs typeface="Times New Roman" panose="02020603050405020304" pitchFamily="18" charset="0"/>
                    </a:endParaRPr>
                  </a:p>
                </p:txBody>
              </p:sp>
            </mc:Choice>
            <mc:Fallback xmlns="">
              <p:sp>
                <p:nvSpPr>
                  <p:cNvPr id="29" name="文本框 25">
                    <a:extLst>
                      <a:ext uri="{FF2B5EF4-FFF2-40B4-BE49-F238E27FC236}">
                        <a16:creationId xmlns:a16="http://schemas.microsoft.com/office/drawing/2014/main" id="{5474E798-3237-4A7F-A885-E17671AB2DD2}"/>
                      </a:ext>
                    </a:extLst>
                  </p:cNvPr>
                  <p:cNvSpPr txBox="1">
                    <a:spLocks noRot="1" noChangeAspect="1" noMove="1" noResize="1" noEditPoints="1" noAdjustHandles="1" noChangeArrowheads="1" noChangeShapeType="1" noTextEdit="1"/>
                  </p:cNvSpPr>
                  <p:nvPr/>
                </p:nvSpPr>
                <p:spPr>
                  <a:xfrm>
                    <a:off x="6635641" y="1826114"/>
                    <a:ext cx="503664" cy="362984"/>
                  </a:xfrm>
                  <a:prstGeom prst="rect">
                    <a:avLst/>
                  </a:prstGeom>
                  <a:blipFill>
                    <a:blip r:embed="rId7"/>
                    <a:stretch>
                      <a:fillRect l="-2410" b="-22034"/>
                    </a:stretch>
                  </a:blipFill>
                </p:spPr>
                <p:txBody>
                  <a:bodyPr/>
                  <a:lstStyle/>
                  <a:p>
                    <a:r>
                      <a:rPr lang="zh-CN" altLang="en-US">
                        <a:noFill/>
                      </a:rPr>
                      <a:t> </a:t>
                    </a:r>
                  </a:p>
                </p:txBody>
              </p:sp>
            </mc:Fallback>
          </mc:AlternateContent>
        </p:grpSp>
        <p:grpSp>
          <p:nvGrpSpPr>
            <p:cNvPr id="30" name="组合 8">
              <a:extLst>
                <a:ext uri="{FF2B5EF4-FFF2-40B4-BE49-F238E27FC236}">
                  <a16:creationId xmlns:a16="http://schemas.microsoft.com/office/drawing/2014/main" id="{8F1525B5-5C78-4EA1-934E-BA4DBA11258D}"/>
                </a:ext>
              </a:extLst>
            </p:cNvPr>
            <p:cNvGrpSpPr/>
            <p:nvPr/>
          </p:nvGrpSpPr>
          <p:grpSpPr>
            <a:xfrm>
              <a:off x="5030166" y="3581400"/>
              <a:ext cx="3450159" cy="2943842"/>
              <a:chOff x="99707" y="3164221"/>
              <a:chExt cx="3450159" cy="2943842"/>
            </a:xfrm>
          </p:grpSpPr>
          <p:grpSp>
            <p:nvGrpSpPr>
              <p:cNvPr id="31" name="组合 11">
                <a:extLst>
                  <a:ext uri="{FF2B5EF4-FFF2-40B4-BE49-F238E27FC236}">
                    <a16:creationId xmlns:a16="http://schemas.microsoft.com/office/drawing/2014/main" id="{57D45385-36F7-4E00-A6D2-B5B4FC9EA77A}"/>
                  </a:ext>
                </a:extLst>
              </p:cNvPr>
              <p:cNvGrpSpPr/>
              <p:nvPr/>
            </p:nvGrpSpPr>
            <p:grpSpPr>
              <a:xfrm>
                <a:off x="99707" y="3926221"/>
                <a:ext cx="3450159" cy="2181842"/>
                <a:chOff x="5230263" y="1195942"/>
                <a:chExt cx="3113639" cy="1969031"/>
              </a:xfrm>
            </p:grpSpPr>
            <p:pic>
              <p:nvPicPr>
                <p:cNvPr id="33" name="图片 12">
                  <a:extLst>
                    <a:ext uri="{FF2B5EF4-FFF2-40B4-BE49-F238E27FC236}">
                      <a16:creationId xmlns:a16="http://schemas.microsoft.com/office/drawing/2014/main" id="{95847410-CAEB-4D18-8CA1-37E9312E085F}"/>
                    </a:ext>
                  </a:extLst>
                </p:cNvPr>
                <p:cNvPicPr>
                  <a:picLocks noChangeAspect="1"/>
                </p:cNvPicPr>
                <p:nvPr/>
              </p:nvPicPr>
              <p:blipFill rotWithShape="1">
                <a:blip r:embed="rId8"/>
                <a:srcRect l="2089" r="38093" b="55264"/>
                <a:stretch/>
              </p:blipFill>
              <p:spPr>
                <a:xfrm>
                  <a:off x="5230263" y="1195942"/>
                  <a:ext cx="3074563" cy="1437093"/>
                </a:xfrm>
                <a:prstGeom prst="rect">
                  <a:avLst/>
                </a:prstGeom>
              </p:spPr>
            </p:pic>
            <p:pic>
              <p:nvPicPr>
                <p:cNvPr id="34" name="图片 13">
                  <a:extLst>
                    <a:ext uri="{FF2B5EF4-FFF2-40B4-BE49-F238E27FC236}">
                      <a16:creationId xmlns:a16="http://schemas.microsoft.com/office/drawing/2014/main" id="{F7D5B7C4-90B5-4E37-BF9B-B7C7810D6FFD}"/>
                    </a:ext>
                  </a:extLst>
                </p:cNvPr>
                <p:cNvPicPr>
                  <a:picLocks noChangeAspect="1"/>
                </p:cNvPicPr>
                <p:nvPr/>
              </p:nvPicPr>
              <p:blipFill rotWithShape="1">
                <a:blip r:embed="rId8"/>
                <a:srcRect l="8343" t="87375" r="38093" b="627"/>
                <a:stretch/>
              </p:blipFill>
              <p:spPr>
                <a:xfrm>
                  <a:off x="5590735" y="2779534"/>
                  <a:ext cx="2753167" cy="385439"/>
                </a:xfrm>
                <a:prstGeom prst="rect">
                  <a:avLst/>
                </a:prstGeom>
              </p:spPr>
            </p:pic>
          </p:grpSp>
          <mc:AlternateContent xmlns:mc="http://schemas.openxmlformats.org/markup-compatibility/2006" xmlns:a14="http://schemas.microsoft.com/office/drawing/2010/main">
            <mc:Choice Requires="a14">
              <p:sp>
                <p:nvSpPr>
                  <p:cNvPr id="32" name="文本框 26">
                    <a:extLst>
                      <a:ext uri="{FF2B5EF4-FFF2-40B4-BE49-F238E27FC236}">
                        <a16:creationId xmlns:a16="http://schemas.microsoft.com/office/drawing/2014/main" id="{B5E2F4F3-6F93-4997-B258-33EAE4E7C96F}"/>
                      </a:ext>
                    </a:extLst>
                  </p:cNvPr>
                  <p:cNvSpPr txBox="1"/>
                  <p:nvPr/>
                </p:nvSpPr>
                <p:spPr>
                  <a:xfrm>
                    <a:off x="1270257" y="3164221"/>
                    <a:ext cx="1405769"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𝑧</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m:t>
                                  </m:r>
                                </m:sub>
                              </m:sSub>
                            </m:den>
                          </m:f>
                        </m:oMath>
                      </m:oMathPara>
                    </a14:m>
                    <a:endParaRPr lang="zh-CN" altLang="en-US" dirty="0"/>
                  </a:p>
                </p:txBody>
              </p:sp>
            </mc:Choice>
            <mc:Fallback xmlns="">
              <p:sp>
                <p:nvSpPr>
                  <p:cNvPr id="32" name="文本框 26">
                    <a:extLst>
                      <a:ext uri="{FF2B5EF4-FFF2-40B4-BE49-F238E27FC236}">
                        <a16:creationId xmlns:a16="http://schemas.microsoft.com/office/drawing/2014/main" id="{B5E2F4F3-6F93-4997-B258-33EAE4E7C96F}"/>
                      </a:ext>
                    </a:extLst>
                  </p:cNvPr>
                  <p:cNvSpPr txBox="1">
                    <a:spLocks noRot="1" noChangeAspect="1" noMove="1" noResize="1" noEditPoints="1" noAdjustHandles="1" noChangeArrowheads="1" noChangeShapeType="1" noTextEdit="1"/>
                  </p:cNvSpPr>
                  <p:nvPr/>
                </p:nvSpPr>
                <p:spPr>
                  <a:xfrm>
                    <a:off x="1270257" y="3164221"/>
                    <a:ext cx="1405769" cy="565283"/>
                  </a:xfrm>
                  <a:prstGeom prst="rect">
                    <a:avLst/>
                  </a:prstGeom>
                  <a:blipFill>
                    <a:blip r:embed="rId9"/>
                    <a:stretch>
                      <a:fillRect r="-27706" b="-31522"/>
                    </a:stretch>
                  </a:blipFill>
                </p:spPr>
                <p:txBody>
                  <a:bodyPr/>
                  <a:lstStyle/>
                  <a:p>
                    <a:r>
                      <a:rPr lang="zh-CN" altLang="en-US">
                        <a:noFill/>
                      </a:rPr>
                      <a:t> </a:t>
                    </a:r>
                  </a:p>
                </p:txBody>
              </p:sp>
            </mc:Fallback>
          </mc:AlternateContent>
        </p:grpSp>
      </p:grpSp>
    </p:spTree>
    <p:extLst>
      <p:ext uri="{BB962C8B-B14F-4D97-AF65-F5344CB8AC3E}">
        <p14:creationId xmlns:p14="http://schemas.microsoft.com/office/powerpoint/2010/main" val="40421448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10BBED0-F339-489B-A966-15C68B760ED7}"/>
                  </a:ext>
                </a:extLst>
              </p:cNvPr>
              <p:cNvSpPr txBox="1"/>
              <p:nvPr/>
            </p:nvSpPr>
            <p:spPr>
              <a:xfrm>
                <a:off x="6096000" y="2895600"/>
                <a:ext cx="2838276" cy="2132059"/>
              </a:xfrm>
              <a:prstGeom prst="rect">
                <a:avLst/>
              </a:prstGeom>
              <a:noFill/>
            </p:spPr>
            <p:txBody>
              <a:bodyPr wrap="square">
                <a:spAutoFit/>
              </a:bodyPr>
              <a:lstStyle/>
              <a:p>
                <a:pPr marL="342900" indent="-342900">
                  <a:lnSpc>
                    <a:spcPct val="125000"/>
                  </a:lnSpc>
                  <a:spcAft>
                    <a:spcPts val="1200"/>
                  </a:spcAft>
                  <a:buFont typeface="Arial" panose="020B0604020202020204" pitchFamily="34" charset="0"/>
                  <a:buChar char="•"/>
                </a:pPr>
                <a:r>
                  <a:rPr lang="en-US" altLang="zh-CN" sz="2000" dirty="0">
                    <a:latin typeface="+mn-lt"/>
                    <a:ea typeface="微软雅黑" panose="020B0503020204020204" pitchFamily="34" charset="-122"/>
                  </a:rPr>
                  <a:t>Photons scattered non-QND: </a:t>
                </a:r>
                <a14:m>
                  <m:oMath xmlns:m="http://schemas.openxmlformats.org/officeDocument/2006/math">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𝑛</m:t>
                        </m:r>
                      </m:e>
                    </m:acc>
                    <m:r>
                      <a:rPr lang="en-US" altLang="zh-CN" sz="2000" b="0" i="1" smtClean="0">
                        <a:latin typeface="Cambria Math" panose="02040503050406030204" pitchFamily="18" charset="0"/>
                      </a:rPr>
                      <m:t> ~ </m:t>
                    </m:r>
                  </m:oMath>
                </a14:m>
                <a:r>
                  <a:rPr lang="en-US" altLang="zh-CN" sz="2000" b="0" dirty="0">
                    <a:latin typeface="+mn-lt"/>
                    <a:ea typeface="微软雅黑" panose="020B0503020204020204" pitchFamily="34" charset="-122"/>
                  </a:rPr>
                  <a:t>2.5</a:t>
                </a:r>
                <a:r>
                  <a:rPr lang="en-US" altLang="zh-CN" sz="2000" dirty="0">
                    <a:latin typeface="+mn-lt"/>
                    <a:ea typeface="微软雅黑" panose="020B0503020204020204" pitchFamily="34" charset="-122"/>
                  </a:rPr>
                  <a:t> QND: </a:t>
                </a:r>
                <a14:m>
                  <m:oMath xmlns:m="http://schemas.openxmlformats.org/officeDocument/2006/math">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𝑛</m:t>
                        </m:r>
                      </m:e>
                    </m:acc>
                    <m:r>
                      <a:rPr lang="en-US" altLang="zh-CN" sz="2000" b="0" i="1" smtClean="0">
                        <a:latin typeface="Cambria Math" panose="02040503050406030204" pitchFamily="18" charset="0"/>
                      </a:rPr>
                      <m:t> ~ </m:t>
                    </m:r>
                  </m:oMath>
                </a14:m>
                <a:r>
                  <a:rPr lang="en-US" altLang="zh-CN" sz="2000" dirty="0">
                    <a:latin typeface="+mn-lt"/>
                    <a:ea typeface="Cambria Math" panose="02040503050406030204" pitchFamily="18" charset="0"/>
                  </a:rPr>
                  <a:t>23</a:t>
                </a:r>
              </a:p>
              <a:p>
                <a:pPr marL="342900" indent="-342900">
                  <a:lnSpc>
                    <a:spcPct val="125000"/>
                  </a:lnSpc>
                  <a:spcAft>
                    <a:spcPts val="1200"/>
                  </a:spcAft>
                  <a:buFont typeface="Arial" panose="020B0604020202020204" pitchFamily="34" charset="0"/>
                  <a:buChar char="•"/>
                </a:pPr>
                <a:r>
                  <a:rPr lang="en-US" altLang="zh-CN" sz="2000" dirty="0">
                    <a:latin typeface="+mn-lt"/>
                    <a:ea typeface="微软雅黑" panose="020B0503020204020204" pitchFamily="34" charset="-122"/>
                  </a:rPr>
                  <a:t>~19 dB reduction of variance</a:t>
                </a:r>
              </a:p>
            </p:txBody>
          </p:sp>
        </mc:Choice>
        <mc:Fallback xmlns="">
          <p:sp>
            <p:nvSpPr>
              <p:cNvPr id="7" name="文本框 6">
                <a:extLst>
                  <a:ext uri="{FF2B5EF4-FFF2-40B4-BE49-F238E27FC236}">
                    <a16:creationId xmlns:a16="http://schemas.microsoft.com/office/drawing/2014/main" id="{310BBED0-F339-489B-A966-15C68B760ED7}"/>
                  </a:ext>
                </a:extLst>
              </p:cNvPr>
              <p:cNvSpPr txBox="1">
                <a:spLocks noRot="1" noChangeAspect="1" noMove="1" noResize="1" noEditPoints="1" noAdjustHandles="1" noChangeArrowheads="1" noChangeShapeType="1" noTextEdit="1"/>
              </p:cNvSpPr>
              <p:nvPr/>
            </p:nvSpPr>
            <p:spPr>
              <a:xfrm>
                <a:off x="6096000" y="2895600"/>
                <a:ext cx="2838276" cy="2132059"/>
              </a:xfrm>
              <a:prstGeom prst="rect">
                <a:avLst/>
              </a:prstGeom>
              <a:blipFill>
                <a:blip r:embed="rId4"/>
                <a:stretch>
                  <a:fillRect l="-1931" r="-644" b="-4286"/>
                </a:stretch>
              </a:blipFill>
            </p:spPr>
            <p:txBody>
              <a:bodyPr/>
              <a:lstStyle/>
              <a:p>
                <a:r>
                  <a:rPr lang="zh-CN" altLang="en-US">
                    <a:noFill/>
                  </a:rPr>
                  <a:t> </a:t>
                </a:r>
              </a:p>
            </p:txBody>
          </p:sp>
        </mc:Fallback>
      </mc:AlternateContent>
      <p:sp>
        <p:nvSpPr>
          <p:cNvPr id="2" name="Rectangle 1"/>
          <p:cNvSpPr/>
          <p:nvPr/>
        </p:nvSpPr>
        <p:spPr>
          <a:xfrm>
            <a:off x="2082516" y="533400"/>
            <a:ext cx="5112298" cy="494751"/>
          </a:xfrm>
          <a:prstGeom prst="rect">
            <a:avLst/>
          </a:prstGeom>
        </p:spPr>
        <p:txBody>
          <a:bodyPr wrap="none">
            <a:spAutoFit/>
          </a:bodyPr>
          <a:lstStyle/>
          <a:p>
            <a:pPr algn="ctr">
              <a:lnSpc>
                <a:spcPct val="120000"/>
              </a:lnSpc>
            </a:pPr>
            <a:r>
              <a:rPr lang="en-US" altLang="zh-CN" b="1" dirty="0">
                <a:solidFill>
                  <a:schemeClr val="accent2"/>
                </a:solidFill>
                <a:latin typeface="+mn-lt"/>
                <a:ea typeface="微软雅黑" panose="020B0503020204020204" pitchFamily="34" charset="-122"/>
              </a:rPr>
              <a:t>QND reduces measurement noise</a:t>
            </a:r>
            <a:endParaRPr lang="en-US" altLang="zh-CN" b="1" dirty="0">
              <a:solidFill>
                <a:srgbClr val="0000FF"/>
              </a:solidFill>
              <a:latin typeface="+mn-lt"/>
              <a:ea typeface="微软雅黑" panose="020B0503020204020204" pitchFamily="34" charset="-122"/>
            </a:endParaRPr>
          </a:p>
        </p:txBody>
      </p:sp>
      <p:sp>
        <p:nvSpPr>
          <p:cNvPr id="4" name="TextBox 3">
            <a:extLst>
              <a:ext uri="{FF2B5EF4-FFF2-40B4-BE49-F238E27FC236}">
                <a16:creationId xmlns:a16="http://schemas.microsoft.com/office/drawing/2014/main" id="{D58918DB-1DB7-4455-90A3-A0BB200EFDDB}"/>
              </a:ext>
            </a:extLst>
          </p:cNvPr>
          <p:cNvSpPr txBox="1"/>
          <p:nvPr/>
        </p:nvSpPr>
        <p:spPr>
          <a:xfrm>
            <a:off x="2485938" y="5867400"/>
            <a:ext cx="6200862" cy="584775"/>
          </a:xfrm>
          <a:prstGeom prst="rect">
            <a:avLst/>
          </a:prstGeom>
          <a:noFill/>
        </p:spPr>
        <p:txBody>
          <a:bodyPr wrap="square" rtlCol="0">
            <a:spAutoFit/>
          </a:bodyPr>
          <a:lstStyle/>
          <a:p>
            <a:pPr algn="r"/>
            <a:r>
              <a:rPr lang="en-US" altLang="zh-CN" sz="1600" dirty="0">
                <a:latin typeface="Calibri" panose="020F0502020204030204" pitchFamily="34" charset="0"/>
                <a:cs typeface="Calibri" panose="020F0502020204030204" pitchFamily="34" charset="0"/>
              </a:rPr>
              <a:t>QND measurement on the spin precession of laser-trapped </a:t>
            </a:r>
            <a:r>
              <a:rPr lang="en-US" altLang="zh-CN" sz="1600" baseline="30000" dirty="0">
                <a:latin typeface="Calibri" panose="020F0502020204030204" pitchFamily="34" charset="0"/>
                <a:cs typeface="Calibri" panose="020F0502020204030204" pitchFamily="34" charset="0"/>
              </a:rPr>
              <a:t>171</a:t>
            </a:r>
            <a:r>
              <a:rPr lang="en-US" altLang="zh-CN" sz="1600" dirty="0">
                <a:latin typeface="Calibri" panose="020F0502020204030204" pitchFamily="34" charset="0"/>
                <a:cs typeface="Calibri" panose="020F0502020204030204" pitchFamily="34" charset="0"/>
              </a:rPr>
              <a:t>Yb atoms</a:t>
            </a:r>
          </a:p>
          <a:p>
            <a:pPr algn="r"/>
            <a:r>
              <a:rPr lang="en-US" altLang="zh-CN" sz="1600" dirty="0">
                <a:latin typeface="Calibri" panose="020F0502020204030204" pitchFamily="34" charset="0"/>
                <a:cs typeface="Calibri" panose="020F0502020204030204" pitchFamily="34" charset="0"/>
              </a:rPr>
              <a:t>Y.A. Yang </a:t>
            </a:r>
            <a:r>
              <a:rPr lang="en-US" altLang="zh-CN" sz="1600" i="1" dirty="0">
                <a:latin typeface="Calibri" panose="020F0502020204030204" pitchFamily="34" charset="0"/>
                <a:cs typeface="Calibri" panose="020F0502020204030204" pitchFamily="34" charset="0"/>
              </a:rPr>
              <a:t>et al</a:t>
            </a:r>
            <a:r>
              <a:rPr lang="en-US" altLang="zh-CN" sz="1600" dirty="0">
                <a:latin typeface="Calibri" panose="020F0502020204030204" pitchFamily="34" charset="0"/>
                <a:cs typeface="Calibri" panose="020F0502020204030204" pitchFamily="34" charset="0"/>
              </a:rPr>
              <a:t>., Phys. Rev. Applied 19, 054015 (2023) </a:t>
            </a:r>
            <a:endParaRPr lang="zh-CN" altLang="en-US" sz="1600" dirty="0">
              <a:latin typeface="Calibri" panose="020F0502020204030204" pitchFamily="34" charset="0"/>
              <a:cs typeface="Calibri" panose="020F0502020204030204" pitchFamily="34" charset="0"/>
            </a:endParaRPr>
          </a:p>
        </p:txBody>
      </p:sp>
      <p:pic>
        <p:nvPicPr>
          <p:cNvPr id="8" name="图片 7">
            <a:extLst>
              <a:ext uri="{FF2B5EF4-FFF2-40B4-BE49-F238E27FC236}">
                <a16:creationId xmlns:a16="http://schemas.microsoft.com/office/drawing/2014/main" id="{63A5F4FF-3E36-3A6C-8A7D-4FB252E8FCAC}"/>
              </a:ext>
            </a:extLst>
          </p:cNvPr>
          <p:cNvPicPr>
            <a:picLocks noChangeAspect="1"/>
          </p:cNvPicPr>
          <p:nvPr/>
        </p:nvPicPr>
        <p:blipFill>
          <a:blip r:embed="rId5"/>
          <a:stretch>
            <a:fillRect/>
          </a:stretch>
        </p:blipFill>
        <p:spPr>
          <a:xfrm>
            <a:off x="426887" y="1256802"/>
            <a:ext cx="5449895" cy="4190727"/>
          </a:xfrm>
          <a:prstGeom prst="rect">
            <a:avLst/>
          </a:prstGeom>
        </p:spPr>
      </p:pic>
      <p:sp>
        <p:nvSpPr>
          <p:cNvPr id="5" name="Rectangle 4">
            <a:extLst>
              <a:ext uri="{FF2B5EF4-FFF2-40B4-BE49-F238E27FC236}">
                <a16:creationId xmlns:a16="http://schemas.microsoft.com/office/drawing/2014/main" id="{C8C2CE0E-2D93-4902-919F-D3FDA51C77E5}"/>
              </a:ext>
            </a:extLst>
          </p:cNvPr>
          <p:cNvSpPr/>
          <p:nvPr/>
        </p:nvSpPr>
        <p:spPr>
          <a:xfrm rot="1697460">
            <a:off x="3485953" y="3827368"/>
            <a:ext cx="736099" cy="369332"/>
          </a:xfrm>
          <a:prstGeom prst="rect">
            <a:avLst/>
          </a:prstGeom>
        </p:spPr>
        <p:txBody>
          <a:bodyPr wrap="none">
            <a:spAutoFit/>
          </a:bodyPr>
          <a:lstStyle/>
          <a:p>
            <a:r>
              <a:rPr lang="en-US" altLang="zh-CN" sz="1800" dirty="0">
                <a:solidFill>
                  <a:srgbClr val="00B050"/>
                </a:solidFill>
                <a:latin typeface="微软雅黑" panose="020B0503020204020204" pitchFamily="34" charset="-122"/>
                <a:ea typeface="微软雅黑" panose="020B0503020204020204" pitchFamily="34" charset="-122"/>
              </a:rPr>
              <a:t>QND</a:t>
            </a:r>
            <a:endParaRPr lang="zh-CN" altLang="en-US" sz="1800" dirty="0">
              <a:solidFill>
                <a:srgbClr val="00B050"/>
              </a:solidFill>
            </a:endParaRPr>
          </a:p>
        </p:txBody>
      </p:sp>
      <p:sp>
        <p:nvSpPr>
          <p:cNvPr id="10" name="Rectangle 9">
            <a:extLst>
              <a:ext uri="{FF2B5EF4-FFF2-40B4-BE49-F238E27FC236}">
                <a16:creationId xmlns:a16="http://schemas.microsoft.com/office/drawing/2014/main" id="{D9E2421F-8435-4D96-A79E-8FC5884D5B67}"/>
              </a:ext>
            </a:extLst>
          </p:cNvPr>
          <p:cNvSpPr/>
          <p:nvPr/>
        </p:nvSpPr>
        <p:spPr>
          <a:xfrm rot="1569537">
            <a:off x="4206720" y="3153224"/>
            <a:ext cx="1282723" cy="369332"/>
          </a:xfrm>
          <a:prstGeom prst="rect">
            <a:avLst/>
          </a:prstGeom>
        </p:spPr>
        <p:txBody>
          <a:bodyPr wrap="none">
            <a:spAutoFit/>
          </a:bodyPr>
          <a:lstStyle/>
          <a:p>
            <a:r>
              <a:rPr lang="en-US" altLang="zh-CN" sz="1800" dirty="0">
                <a:solidFill>
                  <a:srgbClr val="0000FF"/>
                </a:solidFill>
                <a:latin typeface="微软雅黑" panose="020B0503020204020204" pitchFamily="34" charset="-122"/>
                <a:ea typeface="微软雅黑" panose="020B0503020204020204" pitchFamily="34" charset="-122"/>
              </a:rPr>
              <a:t>Non QND</a:t>
            </a:r>
            <a:endParaRPr lang="zh-CN" altLang="en-US" sz="1800" dirty="0">
              <a:solidFill>
                <a:srgbClr val="0000FF"/>
              </a:solidFill>
            </a:endParaRPr>
          </a:p>
        </p:txBody>
      </p:sp>
      <p:sp>
        <p:nvSpPr>
          <p:cNvPr id="12" name="Rectangle 11">
            <a:extLst>
              <a:ext uri="{FF2B5EF4-FFF2-40B4-BE49-F238E27FC236}">
                <a16:creationId xmlns:a16="http://schemas.microsoft.com/office/drawing/2014/main" id="{CBFB037A-2B34-4A4B-97BD-D4E9400DE98F}"/>
              </a:ext>
            </a:extLst>
          </p:cNvPr>
          <p:cNvSpPr/>
          <p:nvPr/>
        </p:nvSpPr>
        <p:spPr>
          <a:xfrm rot="938468">
            <a:off x="2059257" y="4136856"/>
            <a:ext cx="1344855" cy="369332"/>
          </a:xfrm>
          <a:prstGeom prst="rect">
            <a:avLst/>
          </a:prstGeom>
        </p:spPr>
        <p:txBody>
          <a:bodyPr wrap="none">
            <a:spAutoFit/>
          </a:bodyPr>
          <a:lstStyle/>
          <a:p>
            <a:r>
              <a:rPr lang="en-US" altLang="zh-CN" sz="1800" dirty="0">
                <a:solidFill>
                  <a:srgbClr val="C00000"/>
                </a:solidFill>
                <a:latin typeface="微软雅黑" panose="020B0503020204020204" pitchFamily="34" charset="-122"/>
                <a:ea typeface="微软雅黑" panose="020B0503020204020204" pitchFamily="34" charset="-122"/>
              </a:rPr>
              <a:t>Atom shot</a:t>
            </a:r>
            <a:endParaRPr lang="zh-CN" altLang="en-US" sz="1800" dirty="0">
              <a:solidFill>
                <a:srgbClr val="C00000"/>
              </a:solidFill>
            </a:endParaRPr>
          </a:p>
        </p:txBody>
      </p:sp>
      <p:sp>
        <p:nvSpPr>
          <p:cNvPr id="13" name="Rectangle 12">
            <a:extLst>
              <a:ext uri="{FF2B5EF4-FFF2-40B4-BE49-F238E27FC236}">
                <a16:creationId xmlns:a16="http://schemas.microsoft.com/office/drawing/2014/main" id="{96B95D3C-62E7-4E95-8196-E255AE6BA4B8}"/>
              </a:ext>
            </a:extLst>
          </p:cNvPr>
          <p:cNvSpPr/>
          <p:nvPr/>
        </p:nvSpPr>
        <p:spPr>
          <a:xfrm rot="1697460">
            <a:off x="1316638" y="3613420"/>
            <a:ext cx="1543692" cy="369332"/>
          </a:xfrm>
          <a:prstGeom prst="rect">
            <a:avLst/>
          </a:prstGeom>
        </p:spPr>
        <p:txBody>
          <a:bodyPr wrap="none">
            <a:spAutoFit/>
          </a:bodyPr>
          <a:lstStyle/>
          <a:p>
            <a:r>
              <a:rPr lang="en-US" altLang="zh-CN" sz="1800" dirty="0">
                <a:solidFill>
                  <a:srgbClr val="00B050"/>
                </a:solidFill>
                <a:latin typeface="微软雅黑" panose="020B0503020204020204" pitchFamily="34" charset="-122"/>
                <a:ea typeface="微软雅黑" panose="020B0503020204020204" pitchFamily="34" charset="-122"/>
              </a:rPr>
              <a:t>Photon shot</a:t>
            </a:r>
            <a:endParaRPr lang="zh-CN" altLang="en-US" sz="1800" dirty="0">
              <a:solidFill>
                <a:srgbClr val="00B050"/>
              </a:solidFill>
            </a:endParaRPr>
          </a:p>
        </p:txBody>
      </p:sp>
    </p:spTree>
    <p:extLst>
      <p:ext uri="{BB962C8B-B14F-4D97-AF65-F5344CB8AC3E}">
        <p14:creationId xmlns:p14="http://schemas.microsoft.com/office/powerpoint/2010/main" val="17973329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0" y="0"/>
            <a:ext cx="9144000" cy="84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altLang="zh-CN" sz="2800" kern="0" dirty="0">
                <a:solidFill>
                  <a:srgbClr val="0000FF"/>
                </a:solidFill>
                <a:effectLst/>
                <a:latin typeface="+mn-lt"/>
                <a:ea typeface="微软雅黑" panose="020B0503020204020204" pitchFamily="34" charset="-122"/>
                <a:cs typeface="Times New Roman" panose="02020603050405020304" pitchFamily="18" charset="0"/>
              </a:rPr>
              <a:t>Long spin coherence time (T</a:t>
            </a:r>
            <a:r>
              <a:rPr lang="en-US" altLang="zh-CN" sz="2800" kern="0" baseline="-25000" dirty="0">
                <a:solidFill>
                  <a:srgbClr val="0000FF"/>
                </a:solidFill>
                <a:effectLst/>
                <a:latin typeface="+mn-lt"/>
                <a:ea typeface="微软雅黑" panose="020B0503020204020204" pitchFamily="34" charset="-122"/>
                <a:cs typeface="Times New Roman" panose="02020603050405020304" pitchFamily="18" charset="0"/>
              </a:rPr>
              <a:t>2</a:t>
            </a:r>
            <a:r>
              <a:rPr lang="en-US" altLang="zh-CN" sz="2800" kern="0" dirty="0">
                <a:solidFill>
                  <a:srgbClr val="0000FF"/>
                </a:solidFill>
                <a:effectLst/>
                <a:latin typeface="+mn-lt"/>
                <a:ea typeface="微软雅黑" panose="020B0503020204020204" pitchFamily="34" charset="-122"/>
                <a:cs typeface="Times New Roman" panose="02020603050405020304" pitchFamily="18" charset="0"/>
              </a:rPr>
              <a:t>) </a:t>
            </a:r>
          </a:p>
        </p:txBody>
      </p:sp>
      <p:sp>
        <p:nvSpPr>
          <p:cNvPr id="11" name="文本框 7">
            <a:extLst>
              <a:ext uri="{FF2B5EF4-FFF2-40B4-BE49-F238E27FC236}">
                <a16:creationId xmlns:a16="http://schemas.microsoft.com/office/drawing/2014/main" id="{086691C3-93B1-44A4-A53D-583A0D2EB6D1}"/>
              </a:ext>
            </a:extLst>
          </p:cNvPr>
          <p:cNvSpPr txBox="1"/>
          <p:nvPr/>
        </p:nvSpPr>
        <p:spPr>
          <a:xfrm>
            <a:off x="2086447" y="4923997"/>
            <a:ext cx="5105757" cy="170540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Observed precession to: </a:t>
            </a:r>
            <a:r>
              <a:rPr lang="en-US" altLang="zh-CN" sz="1800" dirty="0">
                <a:solidFill>
                  <a:srgbClr val="0000FF"/>
                </a:solidFill>
                <a:latin typeface="微软雅黑" panose="020B0503020204020204" pitchFamily="34" charset="-122"/>
                <a:ea typeface="微软雅黑" panose="020B0503020204020204" pitchFamily="34" charset="-122"/>
              </a:rPr>
              <a:t>300 s</a:t>
            </a:r>
          </a:p>
          <a:p>
            <a:pPr marL="285750" indent="-285750">
              <a:lnSpc>
                <a:spcPct val="15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Vacuum-limited trap lifetime: </a:t>
            </a:r>
            <a:r>
              <a:rPr lang="en-US" altLang="zh-CN" sz="1800" dirty="0">
                <a:solidFill>
                  <a:srgbClr val="0000FF"/>
                </a:solidFill>
                <a:latin typeface="微软雅黑" panose="020B0503020204020204" pitchFamily="34" charset="-122"/>
                <a:ea typeface="微软雅黑" panose="020B0503020204020204" pitchFamily="34" charset="-122"/>
              </a:rPr>
              <a:t>75 s</a:t>
            </a:r>
          </a:p>
          <a:p>
            <a:pPr marL="285750" indent="-285750">
              <a:lnSpc>
                <a:spcPct val="15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EDM measurement precession time: </a:t>
            </a:r>
            <a:r>
              <a:rPr lang="en-US" altLang="zh-CN" sz="1800" dirty="0">
                <a:solidFill>
                  <a:srgbClr val="0000FF"/>
                </a:solidFill>
                <a:latin typeface="微软雅黑" panose="020B0503020204020204" pitchFamily="34" charset="-122"/>
                <a:ea typeface="微软雅黑" panose="020B0503020204020204" pitchFamily="34" charset="-122"/>
              </a:rPr>
              <a:t>100 s</a:t>
            </a:r>
          </a:p>
          <a:p>
            <a:pPr marL="285750" indent="-285750">
              <a:lnSpc>
                <a:spcPct val="15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T</a:t>
            </a:r>
            <a:r>
              <a:rPr lang="en-US" altLang="zh-CN" sz="1800" baseline="-25000" dirty="0">
                <a:latin typeface="微软雅黑" panose="020B0503020204020204" pitchFamily="34" charset="-122"/>
                <a:ea typeface="微软雅黑" panose="020B0503020204020204" pitchFamily="34" charset="-122"/>
              </a:rPr>
              <a:t>2 </a:t>
            </a:r>
            <a:r>
              <a:rPr lang="en-US" altLang="zh-CN" sz="1800" dirty="0">
                <a:latin typeface="微软雅黑" panose="020B0503020204020204" pitchFamily="34" charset="-122"/>
                <a:ea typeface="微软雅黑" panose="020B0503020204020204" pitchFamily="34" charset="-122"/>
              </a:rPr>
              <a:t>: (9 ± 4) x 10</a:t>
            </a:r>
            <a:r>
              <a:rPr lang="en-US" altLang="zh-CN" sz="1800" baseline="30000" dirty="0">
                <a:latin typeface="微软雅黑" panose="020B0503020204020204" pitchFamily="34" charset="-122"/>
                <a:ea typeface="微软雅黑" panose="020B0503020204020204" pitchFamily="34" charset="-122"/>
              </a:rPr>
              <a:t>3</a:t>
            </a:r>
            <a:r>
              <a:rPr lang="en-US" altLang="zh-CN" sz="1800" dirty="0">
                <a:latin typeface="微软雅黑" panose="020B0503020204020204" pitchFamily="34" charset="-122"/>
                <a:ea typeface="微软雅黑" panose="020B0503020204020204" pitchFamily="34" charset="-122"/>
              </a:rPr>
              <a:t> s (</a:t>
            </a:r>
            <a:r>
              <a:rPr lang="en-US" altLang="zh-CN" sz="1800" dirty="0">
                <a:solidFill>
                  <a:srgbClr val="0000FF"/>
                </a:solidFill>
                <a:latin typeface="微软雅黑" panose="020B0503020204020204" pitchFamily="34" charset="-122"/>
                <a:ea typeface="微软雅黑" panose="020B0503020204020204" pitchFamily="34" charset="-122"/>
              </a:rPr>
              <a:t>2.5±1.1 </a:t>
            </a:r>
            <a:r>
              <a:rPr lang="en-US" altLang="zh-CN" sz="1800" dirty="0" err="1">
                <a:solidFill>
                  <a:srgbClr val="0000FF"/>
                </a:solidFill>
                <a:latin typeface="微软雅黑" panose="020B0503020204020204" pitchFamily="34" charset="-122"/>
                <a:ea typeface="微软雅黑" panose="020B0503020204020204" pitchFamily="34" charset="-122"/>
              </a:rPr>
              <a:t>hr</a:t>
            </a:r>
            <a:r>
              <a:rPr lang="en-US" altLang="zh-CN" sz="1800" dirty="0">
                <a:latin typeface="微软雅黑" panose="020B0503020204020204" pitchFamily="34" charset="-122"/>
                <a:ea typeface="微软雅黑" panose="020B0503020204020204" pitchFamily="34" charset="-122"/>
              </a:rPr>
              <a:t>)</a:t>
            </a:r>
          </a:p>
        </p:txBody>
      </p:sp>
      <mc:AlternateContent xmlns:mc="http://schemas.openxmlformats.org/markup-compatibility/2006" xmlns:a14="http://schemas.microsoft.com/office/drawing/2010/main">
        <mc:Choice Requires="a14">
          <p:sp>
            <p:nvSpPr>
              <p:cNvPr id="8" name="文本框 1">
                <a:extLst>
                  <a:ext uri="{FF2B5EF4-FFF2-40B4-BE49-F238E27FC236}">
                    <a16:creationId xmlns:a16="http://schemas.microsoft.com/office/drawing/2014/main" id="{529CDCB9-5161-4719-9F0C-64B1555F57F1}"/>
                  </a:ext>
                </a:extLst>
              </p:cNvPr>
              <p:cNvSpPr txBox="1"/>
              <p:nvPr/>
            </p:nvSpPr>
            <p:spPr>
              <a:xfrm>
                <a:off x="1785660" y="914400"/>
                <a:ext cx="557267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𝑧</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b="0" i="1" smtClean="0">
                                  <a:latin typeface="Cambria Math" panose="02040503050406030204" pitchFamily="18" charset="0"/>
                                </a:rPr>
                                <m:t>−</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m:t>
                              </m:r>
                            </m:sub>
                          </m:sSub>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 </m:t>
                      </m:r>
                      <m:r>
                        <m:rPr>
                          <m:sty m:val="p"/>
                        </m:rPr>
                        <a:rPr lang="en-US" altLang="zh-CN" sz="2000" b="0" i="0" smtClean="0">
                          <a:latin typeface="Cambria Math" panose="02040503050406030204" pitchFamily="18" charset="0"/>
                        </a:rPr>
                        <m:t>exp</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𝑡</m:t>
                              </m:r>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2</m:t>
                                  </m:r>
                                </m:sub>
                              </m:sSub>
                            </m:den>
                          </m:f>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2</m:t>
                              </m:r>
                              <m:r>
                                <a:rPr lang="zh-CN" altLang="en-US" sz="2000" b="0" i="1" smtClean="0">
                                  <a:latin typeface="Cambria Math" panose="02040503050406030204" pitchFamily="18" charset="0"/>
                                </a:rPr>
                                <m:t>𝜋</m:t>
                              </m:r>
                              <m:r>
                                <a:rPr lang="en-US" altLang="zh-CN" sz="2000" b="0" i="1" smtClean="0">
                                  <a:latin typeface="Cambria Math" panose="02040503050406030204" pitchFamily="18" charset="0"/>
                                </a:rPr>
                                <m:t>𝑓𝑡</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𝜙</m:t>
                                  </m:r>
                                </m:e>
                                <m:sub>
                                  <m:r>
                                    <a:rPr lang="en-US" altLang="zh-CN" sz="2000" b="0" i="1" smtClean="0">
                                      <a:latin typeface="Cambria Math" panose="02040503050406030204" pitchFamily="18" charset="0"/>
                                    </a:rPr>
                                    <m:t>0</m:t>
                                  </m:r>
                                </m:sub>
                              </m:sSub>
                            </m:e>
                          </m:d>
                        </m:e>
                      </m:fun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𝑂</m:t>
                      </m:r>
                    </m:oMath>
                  </m:oMathPara>
                </a14:m>
                <a:endParaRPr lang="zh-CN" altLang="en-US" sz="2000" dirty="0"/>
              </a:p>
            </p:txBody>
          </p:sp>
        </mc:Choice>
        <mc:Fallback xmlns="">
          <p:sp>
            <p:nvSpPr>
              <p:cNvPr id="8" name="文本框 1">
                <a:extLst>
                  <a:ext uri="{FF2B5EF4-FFF2-40B4-BE49-F238E27FC236}">
                    <a16:creationId xmlns:a16="http://schemas.microsoft.com/office/drawing/2014/main" id="{529CDCB9-5161-4719-9F0C-64B1555F57F1}"/>
                  </a:ext>
                </a:extLst>
              </p:cNvPr>
              <p:cNvSpPr txBox="1">
                <a:spLocks noRot="1" noChangeAspect="1" noMove="1" noResize="1" noEditPoints="1" noAdjustHandles="1" noChangeArrowheads="1" noChangeShapeType="1" noTextEdit="1"/>
              </p:cNvSpPr>
              <p:nvPr/>
            </p:nvSpPr>
            <p:spPr>
              <a:xfrm>
                <a:off x="1785660" y="914400"/>
                <a:ext cx="5572679" cy="691536"/>
              </a:xfrm>
              <a:prstGeom prst="rect">
                <a:avLst/>
              </a:prstGeom>
              <a:blipFill>
                <a:blip r:embed="rId4"/>
                <a:stretch>
                  <a:fillRect/>
                </a:stretch>
              </a:blipFill>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1CC7C278-9D27-4FFB-961A-391D2763E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447" y="1744460"/>
            <a:ext cx="4713748" cy="3179537"/>
          </a:xfrm>
          <a:prstGeom prst="rect">
            <a:avLst/>
          </a:prstGeom>
        </p:spPr>
      </p:pic>
    </p:spTree>
    <p:extLst>
      <p:ext uri="{BB962C8B-B14F-4D97-AF65-F5344CB8AC3E}">
        <p14:creationId xmlns:p14="http://schemas.microsoft.com/office/powerpoint/2010/main" val="27300031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0" y="457200"/>
            <a:ext cx="6216544" cy="1305165"/>
          </a:xfrm>
          <a:prstGeom prst="rect">
            <a:avLst/>
          </a:prstGeom>
        </p:spPr>
        <p:txBody>
          <a:bodyPr wrap="square">
            <a:spAutoFit/>
          </a:bodyPr>
          <a:lstStyle/>
          <a:p>
            <a:pPr algn="ctr">
              <a:lnSpc>
                <a:spcPct val="150000"/>
              </a:lnSpc>
            </a:pPr>
            <a:r>
              <a:rPr lang="en-US" altLang="zh-CN" sz="2800" b="1" dirty="0">
                <a:solidFill>
                  <a:srgbClr val="0000FF"/>
                </a:solidFill>
                <a:latin typeface="+mn-lt"/>
                <a:ea typeface="微软雅黑" pitchFamily="34" charset="-122"/>
              </a:rPr>
              <a:t>Systematic errors</a:t>
            </a:r>
          </a:p>
          <a:p>
            <a:pPr algn="ctr">
              <a:lnSpc>
                <a:spcPct val="150000"/>
              </a:lnSpc>
            </a:pPr>
            <a:r>
              <a:rPr lang="en-US" sz="2800" dirty="0">
                <a:solidFill>
                  <a:srgbClr val="0000FF"/>
                </a:solidFill>
                <a:latin typeface="+mn-lt"/>
                <a:ea typeface="微软雅黑" pitchFamily="34" charset="-122"/>
              </a:rPr>
              <a:t>- effects correlated with E-field flipping</a:t>
            </a:r>
          </a:p>
        </p:txBody>
      </p:sp>
      <mc:AlternateContent xmlns:mc="http://schemas.openxmlformats.org/markup-compatibility/2006" xmlns:a14="http://schemas.microsoft.com/office/drawing/2010/main">
        <mc:Choice Requires="a14">
          <p:graphicFrame>
            <p:nvGraphicFramePr>
              <p:cNvPr id="9" name="表格 2">
                <a:extLst>
                  <a:ext uri="{FF2B5EF4-FFF2-40B4-BE49-F238E27FC236}">
                    <a16:creationId xmlns:a16="http://schemas.microsoft.com/office/drawing/2014/main" id="{9342DF65-6971-47C6-A14D-5B00C68A5737}"/>
                  </a:ext>
                </a:extLst>
              </p:cNvPr>
              <p:cNvGraphicFramePr>
                <a:graphicFrameLocks noGrp="1"/>
              </p:cNvGraphicFramePr>
              <p:nvPr/>
            </p:nvGraphicFramePr>
            <p:xfrm>
              <a:off x="1295400" y="1905000"/>
              <a:ext cx="6429375" cy="3480090"/>
            </p:xfrm>
            <a:graphic>
              <a:graphicData uri="http://schemas.openxmlformats.org/drawingml/2006/table">
                <a:tbl>
                  <a:tblPr firstRow="1" bandRow="1">
                    <a:tableStyleId>{5C22544A-7EE6-4342-B048-85BDC9FD1C3A}</a:tableStyleId>
                  </a:tblPr>
                  <a:tblGrid>
                    <a:gridCol w="3676799">
                      <a:extLst>
                        <a:ext uri="{9D8B030D-6E8A-4147-A177-3AD203B41FA5}">
                          <a16:colId xmlns:a16="http://schemas.microsoft.com/office/drawing/2014/main" val="2410887915"/>
                        </a:ext>
                      </a:extLst>
                    </a:gridCol>
                    <a:gridCol w="2752576">
                      <a:extLst>
                        <a:ext uri="{9D8B030D-6E8A-4147-A177-3AD203B41FA5}">
                          <a16:colId xmlns:a16="http://schemas.microsoft.com/office/drawing/2014/main" val="3522916266"/>
                        </a:ext>
                      </a:extLst>
                    </a:gridCol>
                  </a:tblGrid>
                  <a:tr h="499630">
                    <a:tc>
                      <a:txBody>
                        <a:bodyPr/>
                        <a:lstStyle/>
                        <a:p>
                          <a:pPr algn="ctr"/>
                          <a:r>
                            <a:rPr lang="en-US" altLang="zh-CN" sz="2400" dirty="0"/>
                            <a:t>Source</a:t>
                          </a:r>
                          <a:endParaRPr lang="zh-CN" altLang="en-US" sz="2400" dirty="0"/>
                        </a:p>
                      </a:txBody>
                      <a:tcPr/>
                    </a:tc>
                    <a:tc>
                      <a:txBody>
                        <a:bodyPr/>
                        <a:lstStyle/>
                        <a:p>
                          <a:pPr algn="ctr"/>
                          <a:r>
                            <a:rPr lang="en-US" altLang="zh-CN" sz="2400" dirty="0"/>
                            <a:t>Error (e-cm)</a:t>
                          </a:r>
                          <a:endParaRPr lang="zh-CN" altLang="en-US" sz="2400" dirty="0"/>
                        </a:p>
                      </a:txBody>
                      <a:tcPr/>
                    </a:tc>
                    <a:extLst>
                      <a:ext uri="{0D108BD9-81ED-4DB2-BD59-A6C34878D82A}">
                        <a16:rowId xmlns:a16="http://schemas.microsoft.com/office/drawing/2014/main" val="2885965718"/>
                      </a:ext>
                    </a:extLst>
                  </a:tr>
                  <a:tr h="499630">
                    <a:tc>
                      <a:txBody>
                        <a:bodyPr/>
                        <a:lstStyle/>
                        <a:p>
                          <a:pPr algn="ctr"/>
                          <a:r>
                            <a:rPr lang="en-US" altLang="zh-CN" sz="2400" dirty="0"/>
                            <a:t>B-field correlations</a:t>
                          </a:r>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2.5×</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r>
                                  <a:rPr lang="en-US" altLang="zh-CN" sz="2400" b="0" i="1" smtClean="0">
                                    <a:solidFill>
                                      <a:schemeClr val="tx1"/>
                                    </a:solidFill>
                                    <a:latin typeface="Cambria Math" panose="02040503050406030204" pitchFamily="18" charset="0"/>
                                    <a:ea typeface="Cambria Math" panose="02040503050406030204" pitchFamily="18" charset="0"/>
                                  </a:rPr>
                                  <m:t> </m:t>
                                </m:r>
                              </m:oMath>
                            </m:oMathPara>
                          </a14:m>
                          <a:endParaRPr lang="zh-CN" altLang="en-US" sz="2400" dirty="0">
                            <a:solidFill>
                              <a:schemeClr val="tx1"/>
                            </a:solidFill>
                          </a:endParaRPr>
                        </a:p>
                      </a:txBody>
                      <a:tcPr/>
                    </a:tc>
                    <a:extLst>
                      <a:ext uri="{0D108BD9-81ED-4DB2-BD59-A6C34878D82A}">
                        <a16:rowId xmlns:a16="http://schemas.microsoft.com/office/drawing/2014/main" val="2243844084"/>
                      </a:ext>
                    </a:extLst>
                  </a:tr>
                  <a:tr h="499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t>Parity mixing</a:t>
                          </a:r>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2.6×</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r>
                                  <a:rPr lang="en-US" altLang="zh-CN" sz="2400" b="0" i="1" smtClean="0">
                                    <a:solidFill>
                                      <a:schemeClr val="tx1"/>
                                    </a:solidFill>
                                    <a:latin typeface="Cambria Math" panose="02040503050406030204" pitchFamily="18" charset="0"/>
                                    <a:ea typeface="Cambria Math" panose="02040503050406030204" pitchFamily="18" charset="0"/>
                                  </a:rPr>
                                  <m:t> </m:t>
                                </m:r>
                              </m:oMath>
                            </m:oMathPara>
                          </a14:m>
                          <a:endParaRPr lang="zh-CN" altLang="en-US" sz="2400" dirty="0">
                            <a:solidFill>
                              <a:schemeClr val="tx1"/>
                            </a:solidFill>
                          </a:endParaRPr>
                        </a:p>
                      </a:txBody>
                      <a:tcPr/>
                    </a:tc>
                    <a:extLst>
                      <a:ext uri="{0D108BD9-81ED-4DB2-BD59-A6C34878D82A}">
                        <a16:rowId xmlns:a16="http://schemas.microsoft.com/office/drawing/2014/main" val="1343520345"/>
                      </a:ext>
                    </a:extLst>
                  </a:tr>
                  <a:tr h="482310">
                    <a:tc>
                      <a:txBody>
                        <a:bodyPr/>
                        <a:lstStyle/>
                        <a:p>
                          <a:pPr algn="ctr"/>
                          <a:r>
                            <a:rPr lang="en-US" altLang="zh-CN" sz="2400" dirty="0"/>
                            <a:t>Leakage current</a:t>
                          </a:r>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0.9×</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oMath>
                            </m:oMathPara>
                          </a14:m>
                          <a:endParaRPr lang="zh-CN" altLang="en-US" sz="2400" dirty="0">
                            <a:solidFill>
                              <a:schemeClr val="tx1"/>
                            </a:solidFill>
                          </a:endParaRPr>
                        </a:p>
                      </a:txBody>
                      <a:tcPr/>
                    </a:tc>
                    <a:extLst>
                      <a:ext uri="{0D108BD9-81ED-4DB2-BD59-A6C34878D82A}">
                        <a16:rowId xmlns:a16="http://schemas.microsoft.com/office/drawing/2014/main" val="82561685"/>
                      </a:ext>
                    </a:extLst>
                  </a:tr>
                  <a:tr h="499630">
                    <a:tc>
                      <a:txBody>
                        <a:bodyPr/>
                        <a:lstStyle/>
                        <a:p>
                          <a:pPr algn="ctr"/>
                          <a:r>
                            <a:rPr lang="en-US" altLang="zh-CN" sz="2400" dirty="0"/>
                            <a:t>ODT power effect</a:t>
                          </a:r>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0.1×</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oMath>
                            </m:oMathPara>
                          </a14:m>
                          <a:endParaRPr lang="zh-CN" altLang="en-US" sz="2400" dirty="0">
                            <a:solidFill>
                              <a:schemeClr val="tx1"/>
                            </a:solidFill>
                          </a:endParaRPr>
                        </a:p>
                      </a:txBody>
                      <a:tcPr/>
                    </a:tc>
                    <a:extLst>
                      <a:ext uri="{0D108BD9-81ED-4DB2-BD59-A6C34878D82A}">
                        <a16:rowId xmlns:a16="http://schemas.microsoft.com/office/drawing/2014/main" val="2299400761"/>
                      </a:ext>
                    </a:extLst>
                  </a:tr>
                  <a:tr h="499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t>E-squared effect</a:t>
                          </a:r>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0.1×</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oMath>
                            </m:oMathPara>
                          </a14:m>
                          <a:endParaRPr lang="zh-CN" altLang="en-US" sz="2400" dirty="0">
                            <a:solidFill>
                              <a:srgbClr val="FF0000"/>
                            </a:solidFill>
                          </a:endParaRPr>
                        </a:p>
                      </a:txBody>
                      <a:tcPr/>
                    </a:tc>
                    <a:extLst>
                      <a:ext uri="{0D108BD9-81ED-4DB2-BD59-A6C34878D82A}">
                        <a16:rowId xmlns:a16="http://schemas.microsoft.com/office/drawing/2014/main" val="133188527"/>
                      </a:ext>
                    </a:extLst>
                  </a:tr>
                  <a:tr h="499630">
                    <a:tc>
                      <a:txBody>
                        <a:bodyPr/>
                        <a:lstStyle/>
                        <a:p>
                          <a:pPr algn="ctr"/>
                          <a:r>
                            <a:rPr lang="en-US" altLang="zh-CN" sz="2400" dirty="0"/>
                            <a:t>Total </a:t>
                          </a:r>
                          <a:endParaRPr lang="zh-CN"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3.7×</m:t>
                                </m:r>
                                <m:sSup>
                                  <m:sSupPr>
                                    <m:ctrlPr>
                                      <a:rPr lang="en-US" altLang="zh-CN" sz="2400" b="0" i="1" smtClean="0">
                                        <a:solidFill>
                                          <a:schemeClr val="tx1"/>
                                        </a:solidFill>
                                        <a:latin typeface="Cambria Math" panose="02040503050406030204" pitchFamily="18" charset="0"/>
                                        <a:ea typeface="Cambria Math" panose="02040503050406030204" pitchFamily="18"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rPr>
                                      <m:t>10</m:t>
                                    </m:r>
                                  </m:e>
                                  <m:sup>
                                    <m:r>
                                      <a:rPr lang="en-US" altLang="zh-CN" sz="2400" b="0" i="1" smtClean="0">
                                        <a:solidFill>
                                          <a:schemeClr val="tx1"/>
                                        </a:solidFill>
                                        <a:latin typeface="Cambria Math" panose="02040503050406030204" pitchFamily="18" charset="0"/>
                                        <a:ea typeface="Cambria Math" panose="02040503050406030204" pitchFamily="18" charset="0"/>
                                      </a:rPr>
                                      <m:t>−28</m:t>
                                    </m:r>
                                  </m:sup>
                                </m:sSup>
                                <m:r>
                                  <a:rPr lang="en-US" altLang="zh-CN" sz="2400" b="0" i="1" smtClean="0">
                                    <a:solidFill>
                                      <a:schemeClr val="tx1"/>
                                    </a:solidFill>
                                    <a:latin typeface="Cambria Math" panose="02040503050406030204" pitchFamily="18" charset="0"/>
                                    <a:ea typeface="Cambria Math" panose="02040503050406030204" pitchFamily="18" charset="0"/>
                                  </a:rPr>
                                  <m:t> </m:t>
                                </m:r>
                              </m:oMath>
                            </m:oMathPara>
                          </a14:m>
                          <a:endParaRPr lang="zh-CN" altLang="en-US" sz="2400" dirty="0">
                            <a:solidFill>
                              <a:schemeClr val="tx1"/>
                            </a:solidFill>
                          </a:endParaRPr>
                        </a:p>
                      </a:txBody>
                      <a:tcPr/>
                    </a:tc>
                    <a:extLst>
                      <a:ext uri="{0D108BD9-81ED-4DB2-BD59-A6C34878D82A}">
                        <a16:rowId xmlns:a16="http://schemas.microsoft.com/office/drawing/2014/main" val="1402257921"/>
                      </a:ext>
                    </a:extLst>
                  </a:tr>
                </a:tbl>
              </a:graphicData>
            </a:graphic>
          </p:graphicFrame>
        </mc:Choice>
        <mc:Fallback xmlns="">
          <p:graphicFrame>
            <p:nvGraphicFramePr>
              <p:cNvPr id="9" name="表格 2">
                <a:extLst>
                  <a:ext uri="{FF2B5EF4-FFF2-40B4-BE49-F238E27FC236}">
                    <a16:creationId xmlns:a16="http://schemas.microsoft.com/office/drawing/2014/main" id="{9342DF65-6971-47C6-A14D-5B00C68A5737}"/>
                  </a:ext>
                </a:extLst>
              </p:cNvPr>
              <p:cNvGraphicFramePr>
                <a:graphicFrameLocks noGrp="1"/>
              </p:cNvGraphicFramePr>
              <p:nvPr>
                <p:extLst>
                  <p:ext uri="{D42A27DB-BD31-4B8C-83A1-F6EECF244321}">
                    <p14:modId xmlns:p14="http://schemas.microsoft.com/office/powerpoint/2010/main" val="3913846067"/>
                  </p:ext>
                </p:extLst>
              </p:nvPr>
            </p:nvGraphicFramePr>
            <p:xfrm>
              <a:off x="1295400" y="1905000"/>
              <a:ext cx="6429375" cy="3480090"/>
            </p:xfrm>
            <a:graphic>
              <a:graphicData uri="http://schemas.openxmlformats.org/drawingml/2006/table">
                <a:tbl>
                  <a:tblPr firstRow="1" bandRow="1">
                    <a:tableStyleId>{5C22544A-7EE6-4342-B048-85BDC9FD1C3A}</a:tableStyleId>
                  </a:tblPr>
                  <a:tblGrid>
                    <a:gridCol w="3676799">
                      <a:extLst>
                        <a:ext uri="{9D8B030D-6E8A-4147-A177-3AD203B41FA5}">
                          <a16:colId xmlns:a16="http://schemas.microsoft.com/office/drawing/2014/main" val="2410887915"/>
                        </a:ext>
                      </a:extLst>
                    </a:gridCol>
                    <a:gridCol w="2752576">
                      <a:extLst>
                        <a:ext uri="{9D8B030D-6E8A-4147-A177-3AD203B41FA5}">
                          <a16:colId xmlns:a16="http://schemas.microsoft.com/office/drawing/2014/main" val="3522916266"/>
                        </a:ext>
                      </a:extLst>
                    </a:gridCol>
                  </a:tblGrid>
                  <a:tr h="499630">
                    <a:tc>
                      <a:txBody>
                        <a:bodyPr/>
                        <a:lstStyle/>
                        <a:p>
                          <a:pPr algn="ctr"/>
                          <a:r>
                            <a:rPr lang="en-US" altLang="zh-CN" sz="2400" dirty="0"/>
                            <a:t>Source</a:t>
                          </a:r>
                          <a:endParaRPr lang="zh-CN" altLang="en-US" sz="2400" dirty="0"/>
                        </a:p>
                      </a:txBody>
                      <a:tcPr/>
                    </a:tc>
                    <a:tc>
                      <a:txBody>
                        <a:bodyPr/>
                        <a:lstStyle/>
                        <a:p>
                          <a:pPr algn="ctr"/>
                          <a:r>
                            <a:rPr lang="en-US" altLang="zh-CN" sz="2400" dirty="0"/>
                            <a:t>Error (e-cm)</a:t>
                          </a:r>
                          <a:endParaRPr lang="zh-CN" altLang="en-US" sz="2400" dirty="0"/>
                        </a:p>
                      </a:txBody>
                      <a:tcPr/>
                    </a:tc>
                    <a:extLst>
                      <a:ext uri="{0D108BD9-81ED-4DB2-BD59-A6C34878D82A}">
                        <a16:rowId xmlns:a16="http://schemas.microsoft.com/office/drawing/2014/main" val="2885965718"/>
                      </a:ext>
                    </a:extLst>
                  </a:tr>
                  <a:tr h="499630">
                    <a:tc>
                      <a:txBody>
                        <a:bodyPr/>
                        <a:lstStyle/>
                        <a:p>
                          <a:pPr algn="ctr"/>
                          <a:r>
                            <a:rPr lang="en-US" altLang="zh-CN" sz="2400" dirty="0"/>
                            <a:t>B-field correlations</a:t>
                          </a:r>
                          <a:endParaRPr lang="zh-CN" altLang="en-US" sz="2400" dirty="0"/>
                        </a:p>
                      </a:txBody>
                      <a:tcPr/>
                    </a:tc>
                    <a:tc>
                      <a:txBody>
                        <a:bodyPr/>
                        <a:lstStyle/>
                        <a:p>
                          <a:endParaRPr lang="zh-CN"/>
                        </a:p>
                      </a:txBody>
                      <a:tcPr>
                        <a:blipFill>
                          <a:blip r:embed="rId3"/>
                          <a:stretch>
                            <a:fillRect l="-133850" t="-107317" r="-885" b="-517073"/>
                          </a:stretch>
                        </a:blipFill>
                      </a:tcPr>
                    </a:tc>
                    <a:extLst>
                      <a:ext uri="{0D108BD9-81ED-4DB2-BD59-A6C34878D82A}">
                        <a16:rowId xmlns:a16="http://schemas.microsoft.com/office/drawing/2014/main" val="2243844084"/>
                      </a:ext>
                    </a:extLst>
                  </a:tr>
                  <a:tr h="499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t>Parity mixing</a:t>
                          </a:r>
                          <a:endParaRPr lang="zh-CN" altLang="en-US" sz="2400" dirty="0"/>
                        </a:p>
                      </a:txBody>
                      <a:tcPr/>
                    </a:tc>
                    <a:tc>
                      <a:txBody>
                        <a:bodyPr/>
                        <a:lstStyle/>
                        <a:p>
                          <a:endParaRPr lang="zh-CN"/>
                        </a:p>
                      </a:txBody>
                      <a:tcPr>
                        <a:blipFill>
                          <a:blip r:embed="rId3"/>
                          <a:stretch>
                            <a:fillRect l="-133850" t="-207317" r="-885" b="-417073"/>
                          </a:stretch>
                        </a:blipFill>
                      </a:tcPr>
                    </a:tc>
                    <a:extLst>
                      <a:ext uri="{0D108BD9-81ED-4DB2-BD59-A6C34878D82A}">
                        <a16:rowId xmlns:a16="http://schemas.microsoft.com/office/drawing/2014/main" val="1343520345"/>
                      </a:ext>
                    </a:extLst>
                  </a:tr>
                  <a:tr h="482310">
                    <a:tc>
                      <a:txBody>
                        <a:bodyPr/>
                        <a:lstStyle/>
                        <a:p>
                          <a:pPr algn="ctr"/>
                          <a:r>
                            <a:rPr lang="en-US" altLang="zh-CN" sz="2400" dirty="0"/>
                            <a:t>Leakage current</a:t>
                          </a:r>
                          <a:endParaRPr lang="zh-CN" altLang="en-US" sz="2400" dirty="0"/>
                        </a:p>
                      </a:txBody>
                      <a:tcPr/>
                    </a:tc>
                    <a:tc>
                      <a:txBody>
                        <a:bodyPr/>
                        <a:lstStyle/>
                        <a:p>
                          <a:endParaRPr lang="zh-CN"/>
                        </a:p>
                      </a:txBody>
                      <a:tcPr>
                        <a:blipFill>
                          <a:blip r:embed="rId3"/>
                          <a:stretch>
                            <a:fillRect l="-133850" t="-315000" r="-885" b="-327500"/>
                          </a:stretch>
                        </a:blipFill>
                      </a:tcPr>
                    </a:tc>
                    <a:extLst>
                      <a:ext uri="{0D108BD9-81ED-4DB2-BD59-A6C34878D82A}">
                        <a16:rowId xmlns:a16="http://schemas.microsoft.com/office/drawing/2014/main" val="82561685"/>
                      </a:ext>
                    </a:extLst>
                  </a:tr>
                  <a:tr h="499630">
                    <a:tc>
                      <a:txBody>
                        <a:bodyPr/>
                        <a:lstStyle/>
                        <a:p>
                          <a:pPr algn="ctr"/>
                          <a:r>
                            <a:rPr lang="en-US" altLang="zh-CN" sz="2400" dirty="0"/>
                            <a:t>ODT power effect</a:t>
                          </a:r>
                          <a:endParaRPr lang="zh-CN" altLang="en-US" sz="2400" dirty="0"/>
                        </a:p>
                      </a:txBody>
                      <a:tcPr/>
                    </a:tc>
                    <a:tc>
                      <a:txBody>
                        <a:bodyPr/>
                        <a:lstStyle/>
                        <a:p>
                          <a:endParaRPr lang="zh-CN"/>
                        </a:p>
                      </a:txBody>
                      <a:tcPr>
                        <a:blipFill>
                          <a:blip r:embed="rId3"/>
                          <a:stretch>
                            <a:fillRect l="-133850" t="-404878" r="-885" b="-219512"/>
                          </a:stretch>
                        </a:blipFill>
                      </a:tcPr>
                    </a:tc>
                    <a:extLst>
                      <a:ext uri="{0D108BD9-81ED-4DB2-BD59-A6C34878D82A}">
                        <a16:rowId xmlns:a16="http://schemas.microsoft.com/office/drawing/2014/main" val="2299400761"/>
                      </a:ext>
                    </a:extLst>
                  </a:tr>
                  <a:tr h="499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t>E-squared effect</a:t>
                          </a:r>
                          <a:endParaRPr lang="zh-CN" altLang="en-US" sz="2400" dirty="0"/>
                        </a:p>
                      </a:txBody>
                      <a:tcPr/>
                    </a:tc>
                    <a:tc>
                      <a:txBody>
                        <a:bodyPr/>
                        <a:lstStyle/>
                        <a:p>
                          <a:endParaRPr lang="zh-CN"/>
                        </a:p>
                      </a:txBody>
                      <a:tcPr>
                        <a:blipFill>
                          <a:blip r:embed="rId3"/>
                          <a:stretch>
                            <a:fillRect l="-133850" t="-504878" r="-885" b="-119512"/>
                          </a:stretch>
                        </a:blipFill>
                      </a:tcPr>
                    </a:tc>
                    <a:extLst>
                      <a:ext uri="{0D108BD9-81ED-4DB2-BD59-A6C34878D82A}">
                        <a16:rowId xmlns:a16="http://schemas.microsoft.com/office/drawing/2014/main" val="133188527"/>
                      </a:ext>
                    </a:extLst>
                  </a:tr>
                  <a:tr h="499630">
                    <a:tc>
                      <a:txBody>
                        <a:bodyPr/>
                        <a:lstStyle/>
                        <a:p>
                          <a:pPr algn="ctr"/>
                          <a:r>
                            <a:rPr lang="en-US" altLang="zh-CN" sz="2400" dirty="0"/>
                            <a:t>Total </a:t>
                          </a:r>
                          <a:endParaRPr lang="zh-CN" altLang="en-US" sz="2400" dirty="0"/>
                        </a:p>
                      </a:txBody>
                      <a:tcPr/>
                    </a:tc>
                    <a:tc>
                      <a:txBody>
                        <a:bodyPr/>
                        <a:lstStyle/>
                        <a:p>
                          <a:endParaRPr lang="zh-CN"/>
                        </a:p>
                      </a:txBody>
                      <a:tcPr>
                        <a:blipFill>
                          <a:blip r:embed="rId3"/>
                          <a:stretch>
                            <a:fillRect l="-133850" t="-604878" r="-885" b="-19512"/>
                          </a:stretch>
                        </a:blipFill>
                      </a:tcPr>
                    </a:tc>
                    <a:extLst>
                      <a:ext uri="{0D108BD9-81ED-4DB2-BD59-A6C34878D82A}">
                        <a16:rowId xmlns:a16="http://schemas.microsoft.com/office/drawing/2014/main" val="1402257921"/>
                      </a:ext>
                    </a:extLst>
                  </a:tr>
                </a:tbl>
              </a:graphicData>
            </a:graphic>
          </p:graphicFrame>
        </mc:Fallback>
      </mc:AlternateContent>
      <p:sp>
        <p:nvSpPr>
          <p:cNvPr id="2" name="Rectangle: Rounded Corners 1">
            <a:extLst>
              <a:ext uri="{FF2B5EF4-FFF2-40B4-BE49-F238E27FC236}">
                <a16:creationId xmlns:a16="http://schemas.microsoft.com/office/drawing/2014/main" id="{16702367-3D97-42B3-AF91-6DD3DC31D9E5}"/>
              </a:ext>
            </a:extLst>
          </p:cNvPr>
          <p:cNvSpPr/>
          <p:nvPr/>
        </p:nvSpPr>
        <p:spPr bwMode="auto">
          <a:xfrm>
            <a:off x="990600" y="2895600"/>
            <a:ext cx="7162800" cy="533400"/>
          </a:xfrm>
          <a:prstGeom prst="round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29426461"/>
      </p:ext>
    </p:extLst>
  </p:cSld>
  <p:clrMapOvr>
    <a:masterClrMapping/>
  </p:clrMapOvr>
  <mc:AlternateContent xmlns:mc="http://schemas.openxmlformats.org/markup-compatibility/2006" xmlns:p14="http://schemas.microsoft.com/office/powerpoint/2010/main">
    <mc:Choice Requires="p14">
      <p:transition spd="slow" p14:dur="2000" advTm="45462"/>
    </mc:Choice>
    <mc:Fallback xmlns="">
      <p:transition spd="slow" advTm="45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517"/>
            <a:ext cx="9144000" cy="708456"/>
          </a:xfrm>
        </p:spPr>
        <p:txBody>
          <a:bodyPr/>
          <a:lstStyle/>
          <a:p>
            <a:r>
              <a:rPr lang="en-US" altLang="zh-CN" sz="2600" dirty="0">
                <a:latin typeface="Calibri" panose="020F0502020204030204" pitchFamily="34" charset="0"/>
              </a:rPr>
              <a:t>Laser Laboratory for Trace Analysis and Precision Measurements</a:t>
            </a:r>
            <a:endParaRPr lang="zh-CN" altLang="en-US" sz="2600" dirty="0">
              <a:latin typeface="Calibri" panose="020F0502020204030204" pitchFamily="34" charset="0"/>
            </a:endParaRPr>
          </a:p>
        </p:txBody>
      </p:sp>
      <p:pic>
        <p:nvPicPr>
          <p:cNvPr id="4" name="Picture 2" descr="C:\Users\John\Desktop\for PPT\69503_20120730112739283200_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66" t="449" r="28397" b="38106"/>
          <a:stretch/>
        </p:blipFill>
        <p:spPr bwMode="auto">
          <a:xfrm>
            <a:off x="577732" y="823255"/>
            <a:ext cx="3963472" cy="29948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315" y="823254"/>
            <a:ext cx="3809762" cy="29948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34" y="4025782"/>
            <a:ext cx="7074131" cy="2604470"/>
          </a:xfrm>
          <a:prstGeom prst="rect">
            <a:avLst/>
          </a:prstGeom>
        </p:spPr>
      </p:pic>
    </p:spTree>
    <p:extLst>
      <p:ext uri="{BB962C8B-B14F-4D97-AF65-F5344CB8AC3E}">
        <p14:creationId xmlns:p14="http://schemas.microsoft.com/office/powerpoint/2010/main" val="22578332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2736D8E-C61E-4756-B575-6FE573549B9E}"/>
                  </a:ext>
                </a:extLst>
              </p:cNvPr>
              <p:cNvSpPr txBox="1"/>
              <p:nvPr/>
            </p:nvSpPr>
            <p:spPr>
              <a:xfrm>
                <a:off x="6019800" y="3140117"/>
                <a:ext cx="2874693" cy="2346283"/>
              </a:xfrm>
              <a:prstGeom prst="rect">
                <a:avLst/>
              </a:prstGeom>
              <a:noFill/>
            </p:spPr>
            <p:txBody>
              <a:bodyPr wrap="square" rtlCol="0">
                <a:spAutoFit/>
              </a:bodyPr>
              <a:lstStyle/>
              <a:p>
                <a:pPr>
                  <a:lnSpc>
                    <a:spcPct val="150000"/>
                  </a:lnSpc>
                </a:pPr>
                <a14:m>
                  <m:oMath xmlns:m="http://schemas.openxmlformats.org/officeDocument/2006/math">
                    <m:r>
                      <a:rPr lang="zh-CN" altLang="en-US" sz="2000" b="1" i="1" smtClean="0">
                        <a:latin typeface="Cambria Math" panose="02040503050406030204" pitchFamily="18" charset="0"/>
                      </a:rPr>
                      <m:t>𝜺</m:t>
                    </m:r>
                    <m:r>
                      <a:rPr lang="en-US" altLang="zh-CN" sz="2000" b="1" i="1" smtClean="0">
                        <a:latin typeface="Cambria Math" panose="02040503050406030204" pitchFamily="18" charset="0"/>
                      </a:rPr>
                      <m:t> </m:t>
                    </m:r>
                    <m:r>
                      <a:rPr lang="en-US" altLang="zh-CN" sz="2000" b="0" i="1" smtClean="0">
                        <a:latin typeface="Cambria Math" panose="02040503050406030204" pitchFamily="18" charset="0"/>
                      </a:rPr>
                      <m:t>:</m:t>
                    </m:r>
                  </m:oMath>
                </a14:m>
                <a:r>
                  <a:rPr lang="zh-CN" altLang="en-US" sz="2000" b="0" dirty="0">
                    <a:latin typeface="微软雅黑" panose="020B0503020204020204" pitchFamily="34" charset="-122"/>
                    <a:ea typeface="微软雅黑" panose="020B0503020204020204" pitchFamily="34" charset="-122"/>
                  </a:rPr>
                  <a:t>  </a:t>
                </a:r>
                <a:r>
                  <a:rPr lang="en-US" altLang="zh-CN" sz="2000" b="0" dirty="0">
                    <a:latin typeface="微软雅黑" panose="020B0503020204020204" pitchFamily="34" charset="-122"/>
                    <a:ea typeface="微软雅黑" panose="020B0503020204020204" pitchFamily="34" charset="-122"/>
                  </a:rPr>
                  <a:t>ac E-field of ODT</a:t>
                </a:r>
              </a:p>
              <a:p>
                <a:pPr>
                  <a:lnSpc>
                    <a:spcPct val="150000"/>
                  </a:lnSpc>
                </a:pPr>
                <a14:m>
                  <m:oMath xmlns:m="http://schemas.openxmlformats.org/officeDocument/2006/math">
                    <m:r>
                      <a:rPr lang="en-US" altLang="zh-CN" sz="2000" b="1" i="1" smtClean="0">
                        <a:latin typeface="Cambria Math" panose="02040503050406030204" pitchFamily="18" charset="0"/>
                      </a:rPr>
                      <m:t>𝒃</m:t>
                    </m:r>
                    <m:r>
                      <a:rPr lang="en-US" altLang="zh-CN" sz="2000" b="0" i="1" smtClean="0">
                        <a:latin typeface="Cambria Math" panose="02040503050406030204" pitchFamily="18" charset="0"/>
                      </a:rPr>
                      <m:t> :</m:t>
                    </m:r>
                    <m:r>
                      <m:rPr>
                        <m:nor/>
                      </m:rPr>
                      <a:rPr lang="en-US" altLang="zh-CN" sz="2000" b="0" i="0" smtClean="0">
                        <a:latin typeface="Cambria Math" panose="02040503050406030204" pitchFamily="18" charset="0"/>
                      </a:rPr>
                      <m:t> </m:t>
                    </m:r>
                  </m:oMath>
                </a14:m>
                <a:r>
                  <a:rPr lang="en-US" altLang="zh-CN" sz="2000" b="0" dirty="0">
                    <a:latin typeface="Microsoft YaHei" panose="020B0503020204020204" pitchFamily="34" charset="-122"/>
                    <a:ea typeface="Microsoft YaHei" panose="020B0503020204020204" pitchFamily="34" charset="-122"/>
                  </a:rPr>
                  <a:t>ac B-field of ODT</a:t>
                </a:r>
              </a:p>
              <a:p>
                <a:pPr>
                  <a:lnSpc>
                    <a:spcPct val="150000"/>
                  </a:lnSpc>
                </a:pPr>
                <a14:m>
                  <m:oMath xmlns:m="http://schemas.openxmlformats.org/officeDocument/2006/math">
                    <m:r>
                      <a:rPr lang="zh-CN" altLang="en-US" sz="2000" b="1" i="1" smtClean="0">
                        <a:latin typeface="Cambria Math" panose="02040503050406030204" pitchFamily="18" charset="0"/>
                      </a:rPr>
                      <m:t>𝜺</m:t>
                    </m:r>
                    <m:r>
                      <a:rPr lang="en-US" altLang="zh-CN" sz="2000" b="1" i="1" baseline="-25000" smtClean="0">
                        <a:latin typeface="Cambria Math" panose="02040503050406030204" pitchFamily="18" charset="0"/>
                      </a:rPr>
                      <m:t>𝒔</m:t>
                    </m:r>
                    <m:r>
                      <a:rPr lang="en-US" altLang="zh-CN" sz="2000" b="1" i="1" baseline="-25000" smtClean="0">
                        <a:latin typeface="Cambria Math" panose="02040503050406030204" pitchFamily="18" charset="0"/>
                      </a:rPr>
                      <m:t> </m:t>
                    </m:r>
                    <m:r>
                      <a:rPr lang="en-US" altLang="zh-CN" sz="2000" b="0" i="1" smtClean="0">
                        <a:latin typeface="Cambria Math" panose="02040503050406030204" pitchFamily="18" charset="0"/>
                      </a:rPr>
                      <m:t>:</m:t>
                    </m:r>
                  </m:oMath>
                </a14:m>
                <a:r>
                  <a:rPr lang="en-US" altLang="zh-CN" sz="2000" dirty="0">
                    <a:latin typeface="微软雅黑" panose="020B0503020204020204" pitchFamily="34" charset="-122"/>
                    <a:ea typeface="微软雅黑" panose="020B0503020204020204" pitchFamily="34" charset="-122"/>
                  </a:rPr>
                  <a:t> Static E-field</a:t>
                </a:r>
              </a:p>
              <a:p>
                <a:pPr>
                  <a:lnSpc>
                    <a:spcPct val="150000"/>
                  </a:lnSpc>
                </a:pPr>
                <a14:m>
                  <m:oMath xmlns:m="http://schemas.openxmlformats.org/officeDocument/2006/math">
                    <m:r>
                      <a:rPr lang="zh-CN" altLang="en-US" sz="2000" b="1" i="1" smtClean="0">
                        <a:latin typeface="Cambria Math" panose="02040503050406030204" pitchFamily="18" charset="0"/>
                      </a:rPr>
                      <m:t>𝝈</m:t>
                    </m:r>
                    <m:r>
                      <a:rPr lang="en-US" altLang="zh-CN" sz="2000" b="1" i="1" smtClean="0">
                        <a:latin typeface="Cambria Math" panose="02040503050406030204" pitchFamily="18" charset="0"/>
                      </a:rPr>
                      <m:t> </m:t>
                    </m:r>
                    <m:r>
                      <a:rPr lang="en-US" altLang="zh-CN" sz="2000" b="0" i="1" smtClean="0">
                        <a:latin typeface="Cambria Math" panose="02040503050406030204" pitchFamily="18" charset="0"/>
                      </a:rPr>
                      <m:t>:  </m:t>
                    </m:r>
                  </m:oMath>
                </a14:m>
                <a:r>
                  <a:rPr lang="en-US" altLang="zh-CN" sz="2000" b="0" dirty="0">
                    <a:latin typeface="微软雅黑" panose="020B0503020204020204" pitchFamily="34" charset="-122"/>
                    <a:ea typeface="微软雅黑" panose="020B0503020204020204" pitchFamily="34" charset="-122"/>
                  </a:rPr>
                  <a:t>Quantization axis</a:t>
                </a:r>
              </a:p>
              <a:p>
                <a:pPr>
                  <a:lnSpc>
                    <a:spcPct val="150000"/>
                  </a:lnSpc>
                </a:pPr>
                <a:r>
                  <a:rPr lang="en-US" altLang="zh-CN" sz="2000" dirty="0">
                    <a:latin typeface="微软雅黑" panose="020B0503020204020204" pitchFamily="34" charset="-122"/>
                    <a:ea typeface="微软雅黑" panose="020B0503020204020204" pitchFamily="34" charset="-122"/>
                  </a:rPr>
                  <a:t>      Static B-field</a:t>
                </a:r>
                <a:endParaRPr lang="en-US" altLang="zh-CN" sz="2000" b="0" dirty="0">
                  <a:latin typeface="微软雅黑" panose="020B0503020204020204" pitchFamily="34" charset="-122"/>
                  <a:ea typeface="微软雅黑" panose="020B0503020204020204" pitchFamily="34" charset="-122"/>
                </a:endParaRPr>
              </a:p>
            </p:txBody>
          </p:sp>
        </mc:Choice>
        <mc:Fallback xmlns="">
          <p:sp>
            <p:nvSpPr>
              <p:cNvPr id="19" name="文本框 18">
                <a:extLst>
                  <a:ext uri="{FF2B5EF4-FFF2-40B4-BE49-F238E27FC236}">
                    <a16:creationId xmlns:a16="http://schemas.microsoft.com/office/drawing/2014/main" id="{22736D8E-C61E-4756-B575-6FE573549B9E}"/>
                  </a:ext>
                </a:extLst>
              </p:cNvPr>
              <p:cNvSpPr txBox="1">
                <a:spLocks noRot="1" noChangeAspect="1" noMove="1" noResize="1" noEditPoints="1" noAdjustHandles="1" noChangeArrowheads="1" noChangeShapeType="1" noTextEdit="1"/>
              </p:cNvSpPr>
              <p:nvPr/>
            </p:nvSpPr>
            <p:spPr>
              <a:xfrm>
                <a:off x="6019800" y="3140117"/>
                <a:ext cx="2874693" cy="2346283"/>
              </a:xfrm>
              <a:prstGeom prst="rect">
                <a:avLst/>
              </a:prstGeom>
              <a:blipFill>
                <a:blip r:embed="rId3"/>
                <a:stretch>
                  <a:fillRect l="-212" b="-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FA9FB79F-39C7-45FB-97E2-55B7C1352B5E}"/>
                  </a:ext>
                </a:extLst>
              </p:cNvPr>
              <p:cNvSpPr txBox="1"/>
              <p:nvPr/>
            </p:nvSpPr>
            <p:spPr>
              <a:xfrm>
                <a:off x="1052452" y="5964653"/>
                <a:ext cx="7039095" cy="817147"/>
              </a:xfrm>
              <a:prstGeom prst="rect">
                <a:avLst/>
              </a:prstGeom>
              <a:noFill/>
            </p:spPr>
            <p:txBody>
              <a:bodyPr wrap="square">
                <a:spAutoFit/>
              </a:bodyPr>
              <a:lstStyle/>
              <a:p>
                <a:r>
                  <a:rPr lang="en-US" altLang="zh-CN" sz="2000" dirty="0">
                    <a:latin typeface="微软雅黑" panose="020B0503020204020204" pitchFamily="34" charset="-122"/>
                    <a:ea typeface="微软雅黑" panose="020B0503020204020204" pitchFamily="34" charset="-122"/>
                  </a:rPr>
                  <a:t>measurement : </a:t>
                </a:r>
                <a14:m>
                  <m:oMath xmlns:m="http://schemas.openxmlformats.org/officeDocument/2006/math">
                    <m:r>
                      <a:rPr lang="en-US" altLang="zh-CN" sz="2000" b="0" i="1" smtClean="0">
                        <a:solidFill>
                          <a:srgbClr val="FF0000"/>
                        </a:solidFill>
                        <a:latin typeface="Cambria Math" panose="02040503050406030204" pitchFamily="18" charset="0"/>
                        <a:ea typeface="Cambria Math" panose="02040503050406030204" pitchFamily="18" charset="0"/>
                      </a:rPr>
                      <m:t>1.2</m:t>
                    </m:r>
                    <m:d>
                      <m:dPr>
                        <m:ctrlPr>
                          <a:rPr lang="en-US" altLang="zh-CN" sz="2000" b="0" i="1" smtClean="0">
                            <a:solidFill>
                              <a:srgbClr val="FF0000"/>
                            </a:solidFill>
                            <a:latin typeface="Cambria Math" panose="02040503050406030204" pitchFamily="18" charset="0"/>
                            <a:ea typeface="Cambria Math" panose="02040503050406030204" pitchFamily="18" charset="0"/>
                          </a:rPr>
                        </m:ctrlPr>
                      </m:dPr>
                      <m:e>
                        <m:r>
                          <a:rPr lang="en-US" altLang="zh-CN" sz="2000" b="0" i="1" smtClean="0">
                            <a:solidFill>
                              <a:srgbClr val="FF0000"/>
                            </a:solidFill>
                            <a:latin typeface="Cambria Math" panose="02040503050406030204" pitchFamily="18" charset="0"/>
                            <a:ea typeface="Cambria Math" panose="02040503050406030204" pitchFamily="18" charset="0"/>
                          </a:rPr>
                          <m:t>2</m:t>
                        </m:r>
                      </m:e>
                    </m:d>
                    <m:r>
                      <a:rPr lang="en-US" altLang="zh-CN" sz="2000" b="0" i="1" smtClean="0">
                        <a:solidFill>
                          <a:srgbClr val="FF0000"/>
                        </a:solidFill>
                        <a:latin typeface="Cambria Math" panose="02040503050406030204" pitchFamily="18" charset="0"/>
                        <a:ea typeface="Cambria Math" panose="02040503050406030204" pitchFamily="18" charset="0"/>
                      </a:rPr>
                      <m:t>×</m:t>
                    </m:r>
                    <m:sSup>
                      <m:sSupPr>
                        <m:ctrlPr>
                          <a:rPr lang="en-US" altLang="zh-CN" sz="2000" b="0" i="1" smtClean="0">
                            <a:solidFill>
                              <a:srgbClr val="FF0000"/>
                            </a:solidFill>
                            <a:latin typeface="Cambria Math" panose="02040503050406030204" pitchFamily="18" charset="0"/>
                            <a:ea typeface="Cambria Math" panose="02040503050406030204" pitchFamily="18" charset="0"/>
                          </a:rPr>
                        </m:ctrlPr>
                      </m:sSupPr>
                      <m:e>
                        <m:r>
                          <a:rPr lang="en-US" altLang="zh-CN" sz="2000" b="0" i="1" smtClean="0">
                            <a:solidFill>
                              <a:srgbClr val="FF0000"/>
                            </a:solidFill>
                            <a:latin typeface="Cambria Math" panose="02040503050406030204" pitchFamily="18" charset="0"/>
                            <a:ea typeface="Cambria Math" panose="02040503050406030204" pitchFamily="18" charset="0"/>
                          </a:rPr>
                          <m:t>10</m:t>
                        </m:r>
                      </m:e>
                      <m:sup>
                        <m:r>
                          <a:rPr lang="en-US" altLang="zh-CN" sz="2000" b="0" i="1" smtClean="0">
                            <a:solidFill>
                              <a:srgbClr val="FF0000"/>
                            </a:solidFill>
                            <a:latin typeface="Cambria Math" panose="02040503050406030204" pitchFamily="18" charset="0"/>
                            <a:ea typeface="Cambria Math" panose="02040503050406030204" pitchFamily="18" charset="0"/>
                          </a:rPr>
                          <m:t>−25</m:t>
                        </m:r>
                      </m:sup>
                    </m:sSup>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𝑒</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𝑐𝑚</m:t>
                    </m:r>
                    <m:r>
                      <a:rPr lang="en-US" altLang="zh-CN" sz="2000" b="0" i="1" smtClean="0">
                        <a:latin typeface="Cambria Math" panose="02040503050406030204" pitchFamily="18" charset="0"/>
                        <a:ea typeface="Cambria Math" panose="02040503050406030204" pitchFamily="18" charset="0"/>
                      </a:rPr>
                      <m:t>  </m:t>
                    </m:r>
                    <m:d>
                      <m:dPr>
                        <m:ctrlPr>
                          <a:rPr lang="en-US" altLang="zh-CN" sz="2000" b="0" i="1" smtClean="0">
                            <a:latin typeface="Cambria Math" panose="02040503050406030204" pitchFamily="18" charset="0"/>
                            <a:ea typeface="Cambria Math" panose="02040503050406030204" pitchFamily="18" charset="0"/>
                          </a:rPr>
                        </m:ctrlPr>
                      </m:dPr>
                      <m:e>
                        <m:r>
                          <a:rPr lang="zh-CN" altLang="en-US" sz="2000" b="0" i="1" smtClean="0">
                            <a:latin typeface="Cambria Math" panose="02040503050406030204" pitchFamily="18" charset="0"/>
                            <a:ea typeface="Cambria Math" panose="02040503050406030204" pitchFamily="18" charset="0"/>
                          </a:rPr>
                          <m:t>𝜀</m:t>
                        </m:r>
                        <m:r>
                          <a:rPr lang="zh-CN" altLang="en-US"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zh-CN" altLang="en-US" sz="2000" b="0" i="1" smtClean="0">
                                <a:latin typeface="Cambria Math" panose="02040503050406030204" pitchFamily="18" charset="0"/>
                                <a:ea typeface="Cambria Math" panose="02040503050406030204" pitchFamily="18" charset="0"/>
                              </a:rPr>
                              <m:t>𝜀</m:t>
                            </m:r>
                          </m:e>
                          <m:sub>
                            <m:r>
                              <a:rPr lang="en-US" altLang="zh-CN" sz="2000" b="0" i="1" smtClean="0">
                                <a:latin typeface="Cambria Math" panose="02040503050406030204" pitchFamily="18" charset="0"/>
                                <a:ea typeface="Cambria Math" panose="02040503050406030204" pitchFamily="18" charset="0"/>
                              </a:rPr>
                              <m:t>𝑠</m:t>
                            </m:r>
                          </m:sub>
                        </m:sSub>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𝜀</m:t>
                        </m:r>
                        <m:r>
                          <a:rPr lang="zh-CN" altLang="en-US"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𝜎</m:t>
                        </m:r>
                        <m:r>
                          <a:rPr lang="en-US" altLang="zh-CN" sz="2000" b="0" i="1" smtClean="0">
                            <a:latin typeface="Cambria Math" panose="02040503050406030204" pitchFamily="18" charset="0"/>
                            <a:ea typeface="Cambria Math" panose="02040503050406030204" pitchFamily="18" charset="0"/>
                          </a:rPr>
                          <m:t>=</m:t>
                        </m:r>
                        <m:rad>
                          <m:radPr>
                            <m:degHide m:val="on"/>
                            <m:ctrlPr>
                              <a:rPr lang="zh-CN" altLang="en-US" sz="2000" i="1" dirty="0">
                                <a:latin typeface="Cambria Math" panose="02040503050406030204" pitchFamily="18" charset="0"/>
                              </a:rPr>
                            </m:ctrlPr>
                          </m:radPr>
                          <m:deg/>
                          <m:e>
                            <m:r>
                              <a:rPr lang="en-US" altLang="zh-CN" sz="2000" i="1" dirty="0">
                                <a:latin typeface="Cambria Math" panose="02040503050406030204" pitchFamily="18" charset="0"/>
                              </a:rPr>
                              <m:t>2</m:t>
                            </m:r>
                          </m:e>
                        </m:rad>
                        <m:r>
                          <a:rPr lang="en-US" altLang="zh-CN" sz="2000" i="1" dirty="0">
                            <a:latin typeface="Cambria Math" panose="02040503050406030204" pitchFamily="18" charset="0"/>
                          </a:rPr>
                          <m:t>/2</m:t>
                        </m:r>
                      </m:e>
                    </m:d>
                  </m:oMath>
                </a14:m>
                <a:endParaRPr lang="en-US" altLang="zh-CN" sz="2000" b="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calculation : </a:t>
                </a:r>
                <a14:m>
                  <m:oMath xmlns:m="http://schemas.openxmlformats.org/officeDocument/2006/math">
                    <m:r>
                      <a:rPr lang="en-US" altLang="zh-CN" sz="2000" b="0" i="0" smtClean="0">
                        <a:solidFill>
                          <a:srgbClr val="FF0000"/>
                        </a:solidFill>
                        <a:latin typeface="Cambria Math" panose="02040503050406030204" pitchFamily="18" charset="0"/>
                        <a:ea typeface="Cambria Math" panose="02040503050406030204" pitchFamily="18" charset="0"/>
                      </a:rPr>
                      <m:t>       </m:t>
                    </m:r>
                    <m:r>
                      <a:rPr lang="en-US" altLang="zh-CN" sz="2000" b="0" i="1" smtClean="0">
                        <a:solidFill>
                          <a:srgbClr val="FF0000"/>
                        </a:solidFill>
                        <a:latin typeface="Cambria Math" panose="02040503050406030204" pitchFamily="18" charset="0"/>
                        <a:ea typeface="Cambria Math" panose="02040503050406030204" pitchFamily="18" charset="0"/>
                      </a:rPr>
                      <m:t>2×</m:t>
                    </m:r>
                    <m:sSup>
                      <m:sSupPr>
                        <m:ctrlPr>
                          <a:rPr lang="en-US" altLang="zh-CN" sz="2000" b="0" i="1" smtClean="0">
                            <a:solidFill>
                              <a:srgbClr val="FF0000"/>
                            </a:solidFill>
                            <a:latin typeface="Cambria Math" panose="02040503050406030204" pitchFamily="18" charset="0"/>
                            <a:ea typeface="Cambria Math" panose="02040503050406030204" pitchFamily="18" charset="0"/>
                          </a:rPr>
                        </m:ctrlPr>
                      </m:sSupPr>
                      <m:e>
                        <m:r>
                          <a:rPr lang="en-US" altLang="zh-CN" sz="2000" b="0" i="1" smtClean="0">
                            <a:solidFill>
                              <a:srgbClr val="FF0000"/>
                            </a:solidFill>
                            <a:latin typeface="Cambria Math" panose="02040503050406030204" pitchFamily="18" charset="0"/>
                            <a:ea typeface="Cambria Math" panose="02040503050406030204" pitchFamily="18" charset="0"/>
                          </a:rPr>
                          <m:t>10</m:t>
                        </m:r>
                      </m:e>
                      <m:sup>
                        <m:r>
                          <a:rPr lang="en-US" altLang="zh-CN" sz="2000" b="0" i="1" smtClean="0">
                            <a:solidFill>
                              <a:srgbClr val="FF0000"/>
                            </a:solidFill>
                            <a:latin typeface="Cambria Math" panose="02040503050406030204" pitchFamily="18" charset="0"/>
                            <a:ea typeface="Cambria Math" panose="02040503050406030204" pitchFamily="18" charset="0"/>
                          </a:rPr>
                          <m:t>−25</m:t>
                        </m:r>
                      </m:sup>
                    </m:sSup>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𝑒</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𝑐𝑚</m:t>
                    </m:r>
                    <m:r>
                      <a:rPr lang="en-US" altLang="zh-CN" sz="2000" b="0" i="1" smtClean="0">
                        <a:latin typeface="Cambria Math" panose="02040503050406030204" pitchFamily="18" charset="0"/>
                        <a:ea typeface="Cambria Math" panose="02040503050406030204" pitchFamily="18" charset="0"/>
                      </a:rPr>
                      <m:t>            </m:t>
                    </m:r>
                    <m:d>
                      <m:dPr>
                        <m:ctrlPr>
                          <a:rPr lang="en-US" altLang="zh-CN" sz="2000" b="0" i="1" smtClean="0">
                            <a:latin typeface="Cambria Math" panose="02040503050406030204" pitchFamily="18" charset="0"/>
                            <a:ea typeface="Cambria Math" panose="02040503050406030204" pitchFamily="18" charset="0"/>
                          </a:rPr>
                        </m:ctrlPr>
                      </m:dPr>
                      <m:e>
                        <m:r>
                          <a:rPr lang="zh-CN" altLang="en-US" sz="2000" b="0" i="1" smtClean="0">
                            <a:latin typeface="Cambria Math" panose="02040503050406030204" pitchFamily="18" charset="0"/>
                            <a:ea typeface="Cambria Math" panose="02040503050406030204" pitchFamily="18" charset="0"/>
                          </a:rPr>
                          <m:t>𝜀</m:t>
                        </m:r>
                        <m:r>
                          <a:rPr lang="zh-CN" altLang="en-US"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zh-CN" altLang="en-US" sz="2000" b="0" i="1" smtClean="0">
                                <a:latin typeface="Cambria Math" panose="02040503050406030204" pitchFamily="18" charset="0"/>
                                <a:ea typeface="Cambria Math" panose="02040503050406030204" pitchFamily="18" charset="0"/>
                              </a:rPr>
                              <m:t>𝜀</m:t>
                            </m:r>
                          </m:e>
                          <m:sub>
                            <m:r>
                              <a:rPr lang="en-US" altLang="zh-CN" sz="2000" b="0" i="1" smtClean="0">
                                <a:latin typeface="Cambria Math" panose="02040503050406030204" pitchFamily="18" charset="0"/>
                                <a:ea typeface="Cambria Math" panose="02040503050406030204" pitchFamily="18" charset="0"/>
                              </a:rPr>
                              <m:t>𝑠</m:t>
                            </m:r>
                          </m:sub>
                        </m:sSub>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𝜀</m:t>
                        </m:r>
                        <m:r>
                          <a:rPr lang="zh-CN" altLang="en-US"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𝜎</m:t>
                        </m:r>
                        <m:r>
                          <a:rPr lang="en-US" altLang="zh-CN" sz="2000" b="0" i="1" smtClean="0">
                            <a:latin typeface="Cambria Math" panose="02040503050406030204" pitchFamily="18" charset="0"/>
                            <a:ea typeface="Cambria Math" panose="02040503050406030204" pitchFamily="18" charset="0"/>
                          </a:rPr>
                          <m:t>=</m:t>
                        </m:r>
                        <m:rad>
                          <m:radPr>
                            <m:degHide m:val="on"/>
                            <m:ctrlPr>
                              <a:rPr lang="zh-CN" altLang="en-US" sz="2000" i="1" dirty="0">
                                <a:latin typeface="Cambria Math" panose="02040503050406030204" pitchFamily="18" charset="0"/>
                              </a:rPr>
                            </m:ctrlPr>
                          </m:radPr>
                          <m:deg/>
                          <m:e>
                            <m:r>
                              <a:rPr lang="en-US" altLang="zh-CN" sz="2000" i="1" dirty="0">
                                <a:latin typeface="Cambria Math" panose="02040503050406030204" pitchFamily="18" charset="0"/>
                              </a:rPr>
                              <m:t>2</m:t>
                            </m:r>
                          </m:e>
                        </m:rad>
                        <m:r>
                          <a:rPr lang="en-US" altLang="zh-CN" sz="2000" i="1" dirty="0">
                            <a:latin typeface="Cambria Math" panose="02040503050406030204" pitchFamily="18" charset="0"/>
                          </a:rPr>
                          <m:t>/2</m:t>
                        </m:r>
                      </m:e>
                    </m:d>
                  </m:oMath>
                </a14:m>
                <a:endParaRPr lang="zh-CN" altLang="en-US" sz="2000" dirty="0">
                  <a:latin typeface="微软雅黑" panose="020B0503020204020204" pitchFamily="34" charset="-122"/>
                  <a:ea typeface="微软雅黑" panose="020B0503020204020204" pitchFamily="34" charset="-122"/>
                </a:endParaRPr>
              </a:p>
            </p:txBody>
          </p:sp>
        </mc:Choice>
        <mc:Fallback xmlns="">
          <p:sp>
            <p:nvSpPr>
              <p:cNvPr id="22" name="文本框 21">
                <a:extLst>
                  <a:ext uri="{FF2B5EF4-FFF2-40B4-BE49-F238E27FC236}">
                    <a16:creationId xmlns:a16="http://schemas.microsoft.com/office/drawing/2014/main" id="{FA9FB79F-39C7-45FB-97E2-55B7C1352B5E}"/>
                  </a:ext>
                </a:extLst>
              </p:cNvPr>
              <p:cNvSpPr txBox="1">
                <a:spLocks noRot="1" noChangeAspect="1" noMove="1" noResize="1" noEditPoints="1" noAdjustHandles="1" noChangeArrowheads="1" noChangeShapeType="1" noTextEdit="1"/>
              </p:cNvSpPr>
              <p:nvPr/>
            </p:nvSpPr>
            <p:spPr>
              <a:xfrm>
                <a:off x="1052452" y="5964653"/>
                <a:ext cx="7039095" cy="817147"/>
              </a:xfrm>
              <a:prstGeom prst="rect">
                <a:avLst/>
              </a:prstGeom>
              <a:blipFill>
                <a:blip r:embed="rId4"/>
                <a:stretch>
                  <a:fillRect l="-953" b="-8889"/>
                </a:stretch>
              </a:blipFill>
            </p:spPr>
            <p:txBody>
              <a:bodyPr/>
              <a:lstStyle/>
              <a:p>
                <a:r>
                  <a:rPr lang="zh-CN" altLang="en-US">
                    <a:noFill/>
                  </a:rPr>
                  <a:t> </a:t>
                </a:r>
              </a:p>
            </p:txBody>
          </p:sp>
        </mc:Fallback>
      </mc:AlternateContent>
      <p:sp>
        <p:nvSpPr>
          <p:cNvPr id="14" name="Rectangle 13"/>
          <p:cNvSpPr/>
          <p:nvPr/>
        </p:nvSpPr>
        <p:spPr>
          <a:xfrm>
            <a:off x="1463727" y="0"/>
            <a:ext cx="6216544" cy="662297"/>
          </a:xfrm>
          <a:prstGeom prst="rect">
            <a:avLst/>
          </a:prstGeom>
        </p:spPr>
        <p:txBody>
          <a:bodyPr wrap="square">
            <a:spAutoFit/>
          </a:bodyPr>
          <a:lstStyle/>
          <a:p>
            <a:pPr algn="ctr">
              <a:lnSpc>
                <a:spcPct val="150000"/>
              </a:lnSpc>
            </a:pPr>
            <a:r>
              <a:rPr lang="en-US" altLang="zh-CN" sz="2800" b="1" dirty="0">
                <a:solidFill>
                  <a:srgbClr val="0000FF"/>
                </a:solidFill>
                <a:latin typeface="+mn-lt"/>
                <a:ea typeface="微软雅黑" pitchFamily="34" charset="-122"/>
              </a:rPr>
              <a:t>Parity mixing</a:t>
            </a:r>
            <a:endParaRPr lang="en-US" sz="2800" b="1" dirty="0">
              <a:solidFill>
                <a:srgbClr val="0000FF"/>
              </a:solidFill>
              <a:latin typeface="+mn-lt"/>
              <a:ea typeface="微软雅黑" pitchFamily="34" charset="-122"/>
            </a:endParaRPr>
          </a:p>
        </p:txBody>
      </p:sp>
      <p:pic>
        <p:nvPicPr>
          <p:cNvPr id="10" name="图片 8">
            <a:extLst>
              <a:ext uri="{FF2B5EF4-FFF2-40B4-BE49-F238E27FC236}">
                <a16:creationId xmlns:a16="http://schemas.microsoft.com/office/drawing/2014/main" id="{8C1F96EC-8442-4591-A6F1-B8E073282F3E}"/>
              </a:ext>
            </a:extLst>
          </p:cNvPr>
          <p:cNvPicPr>
            <a:picLocks noChangeAspect="1"/>
          </p:cNvPicPr>
          <p:nvPr/>
        </p:nvPicPr>
        <p:blipFill>
          <a:blip r:embed="rId5"/>
          <a:stretch>
            <a:fillRect/>
          </a:stretch>
        </p:blipFill>
        <p:spPr>
          <a:xfrm>
            <a:off x="353093" y="2532810"/>
            <a:ext cx="5438107" cy="3410790"/>
          </a:xfrm>
          <a:prstGeom prst="rect">
            <a:avLst/>
          </a:prstGeom>
        </p:spPr>
      </p:pic>
      <p:grpSp>
        <p:nvGrpSpPr>
          <p:cNvPr id="5" name="Group 4">
            <a:extLst>
              <a:ext uri="{FF2B5EF4-FFF2-40B4-BE49-F238E27FC236}">
                <a16:creationId xmlns:a16="http://schemas.microsoft.com/office/drawing/2014/main" id="{94560C1F-9538-49C2-A893-4C1B0B4C58E2}"/>
              </a:ext>
            </a:extLst>
          </p:cNvPr>
          <p:cNvGrpSpPr/>
          <p:nvPr/>
        </p:nvGrpSpPr>
        <p:grpSpPr>
          <a:xfrm>
            <a:off x="1066800" y="762000"/>
            <a:ext cx="7622747" cy="828059"/>
            <a:chOff x="1258089" y="1447800"/>
            <a:chExt cx="7622747" cy="828059"/>
          </a:xfrm>
        </p:grpSpPr>
        <p:pic>
          <p:nvPicPr>
            <p:cNvPr id="16" name="图片 15">
              <a:extLst>
                <a:ext uri="{FF2B5EF4-FFF2-40B4-BE49-F238E27FC236}">
                  <a16:creationId xmlns:a16="http://schemas.microsoft.com/office/drawing/2014/main" id="{E8421D3E-19BC-4FED-B1AE-E04E50709B93}"/>
                </a:ext>
              </a:extLst>
            </p:cNvPr>
            <p:cNvPicPr>
              <a:picLocks noChangeAspect="1"/>
            </p:cNvPicPr>
            <p:nvPr/>
          </p:nvPicPr>
          <p:blipFill>
            <a:blip r:embed="rId6"/>
            <a:stretch>
              <a:fillRect/>
            </a:stretch>
          </p:blipFill>
          <p:spPr>
            <a:xfrm>
              <a:off x="1258089" y="1447800"/>
              <a:ext cx="6627819" cy="512460"/>
            </a:xfrm>
            <a:prstGeom prst="rect">
              <a:avLst/>
            </a:prstGeom>
          </p:spPr>
        </p:pic>
        <p:sp>
          <p:nvSpPr>
            <p:cNvPr id="3" name="Rectangle 2">
              <a:extLst>
                <a:ext uri="{FF2B5EF4-FFF2-40B4-BE49-F238E27FC236}">
                  <a16:creationId xmlns:a16="http://schemas.microsoft.com/office/drawing/2014/main" id="{1FCBF7F2-EFDF-4BD9-963A-E5717B5728FE}"/>
                </a:ext>
              </a:extLst>
            </p:cNvPr>
            <p:cNvSpPr/>
            <p:nvPr/>
          </p:nvSpPr>
          <p:spPr>
            <a:xfrm>
              <a:off x="1319047" y="1937305"/>
              <a:ext cx="7561789" cy="338554"/>
            </a:xfrm>
            <a:prstGeom prst="rect">
              <a:avLst/>
            </a:prstGeom>
            <a:solidFill>
              <a:schemeClr val="bg1"/>
            </a:solidFill>
          </p:spPr>
          <p:txBody>
            <a:bodyPr wrap="square">
              <a:spAutoFit/>
            </a:bodyPr>
            <a:lstStyle/>
            <a:p>
              <a:pPr algn="ctr"/>
              <a:r>
                <a:rPr lang="en-US" altLang="zh-CN" sz="1600" dirty="0">
                  <a:latin typeface="+mn-lt"/>
                  <a:cs typeface="Calibri" pitchFamily="34" charset="0"/>
                </a:rPr>
                <a:t>M.V. </a:t>
              </a:r>
              <a:r>
                <a:rPr lang="en-US" altLang="zh-CN" sz="1600" dirty="0" err="1">
                  <a:latin typeface="+mn-lt"/>
                  <a:cs typeface="Calibri" pitchFamily="34" charset="0"/>
                </a:rPr>
                <a:t>Romalis</a:t>
              </a:r>
              <a:r>
                <a:rPr lang="en-US" altLang="zh-CN" sz="1600" dirty="0">
                  <a:latin typeface="+mn-lt"/>
                  <a:cs typeface="Calibri" pitchFamily="34" charset="0"/>
                </a:rPr>
                <a:t> and E.N. Fortson, Phys. Rev. A 59, 4547 (1999)</a:t>
              </a:r>
            </a:p>
          </p:txBody>
        </p:sp>
      </p:grpSp>
      <p:grpSp>
        <p:nvGrpSpPr>
          <p:cNvPr id="6" name="Group 5">
            <a:extLst>
              <a:ext uri="{FF2B5EF4-FFF2-40B4-BE49-F238E27FC236}">
                <a16:creationId xmlns:a16="http://schemas.microsoft.com/office/drawing/2014/main" id="{F1592529-4979-41E2-80A1-A8D65980D0CD}"/>
              </a:ext>
            </a:extLst>
          </p:cNvPr>
          <p:cNvGrpSpPr/>
          <p:nvPr/>
        </p:nvGrpSpPr>
        <p:grpSpPr>
          <a:xfrm>
            <a:off x="6237911" y="1836051"/>
            <a:ext cx="2144089" cy="983349"/>
            <a:chOff x="5715000" y="1759851"/>
            <a:chExt cx="2144089" cy="983349"/>
          </a:xfrm>
        </p:grpSpPr>
        <p:sp>
          <p:nvSpPr>
            <p:cNvPr id="2" name="Rectangle: Rounded Corners 1">
              <a:extLst>
                <a:ext uri="{FF2B5EF4-FFF2-40B4-BE49-F238E27FC236}">
                  <a16:creationId xmlns:a16="http://schemas.microsoft.com/office/drawing/2014/main" id="{E98BF1BE-6AA5-4DD5-831D-889C3D270353}"/>
                </a:ext>
              </a:extLst>
            </p:cNvPr>
            <p:cNvSpPr/>
            <p:nvPr/>
          </p:nvSpPr>
          <p:spPr bwMode="auto">
            <a:xfrm>
              <a:off x="5715000" y="1759851"/>
              <a:ext cx="2144089" cy="983349"/>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C1C3E4E9-AE8E-4429-B71F-42E5EC152EA3}"/>
                </a:ext>
              </a:extLst>
            </p:cNvPr>
            <p:cNvSpPr/>
            <p:nvPr/>
          </p:nvSpPr>
          <p:spPr>
            <a:xfrm>
              <a:off x="5841451" y="1842992"/>
              <a:ext cx="1936749" cy="824008"/>
            </a:xfrm>
            <a:prstGeom prst="rect">
              <a:avLst/>
            </a:prstGeom>
          </p:spPr>
          <p:txBody>
            <a:bodyPr wrap="none">
              <a:spAutoFit/>
            </a:bodyPr>
            <a:lstStyle/>
            <a:p>
              <a:pPr algn="ctr" eaLnBrk="1" hangingPunct="1">
                <a:lnSpc>
                  <a:spcPct val="125000"/>
                </a:lnSpc>
              </a:pPr>
              <a:r>
                <a:rPr lang="en-US" altLang="zh-CN" sz="2000" kern="0" dirty="0">
                  <a:solidFill>
                    <a:srgbClr val="0000FF"/>
                  </a:solidFill>
                  <a:latin typeface="+mn-lt"/>
                  <a:ea typeface="微软雅黑" panose="020B0503020204020204" pitchFamily="34" charset="-122"/>
                  <a:cs typeface="Times New Roman" panose="02020603050405020304" pitchFamily="18" charset="0"/>
                </a:rPr>
                <a:t>T-even, P-even</a:t>
              </a:r>
            </a:p>
            <a:p>
              <a:pPr algn="ctr" eaLnBrk="1" hangingPunct="1">
                <a:lnSpc>
                  <a:spcPct val="125000"/>
                </a:lnSpc>
              </a:pPr>
              <a:r>
                <a:rPr lang="en-US" altLang="zh-CN" sz="2000" kern="0" dirty="0">
                  <a:solidFill>
                    <a:srgbClr val="0000FF"/>
                  </a:solidFill>
                  <a:latin typeface="+mn-lt"/>
                  <a:ea typeface="微软雅黑" panose="020B0503020204020204" pitchFamily="34" charset="-122"/>
                  <a:cs typeface="Times New Roman" panose="02020603050405020304" pitchFamily="18" charset="0"/>
                </a:rPr>
                <a:t>yet EDM-like</a:t>
              </a:r>
            </a:p>
          </p:txBody>
        </p:sp>
      </p:grpSp>
      <p:grpSp>
        <p:nvGrpSpPr>
          <p:cNvPr id="12" name="组合 27">
            <a:extLst>
              <a:ext uri="{FF2B5EF4-FFF2-40B4-BE49-F238E27FC236}">
                <a16:creationId xmlns:a16="http://schemas.microsoft.com/office/drawing/2014/main" id="{C9B8CBAF-D786-41ED-AA8B-7D6B3D5237F8}"/>
              </a:ext>
            </a:extLst>
          </p:cNvPr>
          <p:cNvGrpSpPr/>
          <p:nvPr/>
        </p:nvGrpSpPr>
        <p:grpSpPr>
          <a:xfrm>
            <a:off x="1066800" y="1875078"/>
            <a:ext cx="3972473" cy="639522"/>
            <a:chOff x="4839016" y="924589"/>
            <a:chExt cx="3972473" cy="639522"/>
          </a:xfrm>
        </p:grpSpPr>
        <p:pic>
          <p:nvPicPr>
            <p:cNvPr id="13" name="图片 5">
              <a:extLst>
                <a:ext uri="{FF2B5EF4-FFF2-40B4-BE49-F238E27FC236}">
                  <a16:creationId xmlns:a16="http://schemas.microsoft.com/office/drawing/2014/main" id="{48EF8611-98E9-4386-89B0-893CAF80A9F8}"/>
                </a:ext>
              </a:extLst>
            </p:cNvPr>
            <p:cNvPicPr>
              <a:picLocks noChangeAspect="1"/>
            </p:cNvPicPr>
            <p:nvPr/>
          </p:nvPicPr>
          <p:blipFill rotWithShape="1">
            <a:blip r:embed="rId7"/>
            <a:srcRect l="-1427" t="180" r="89103" b="-13678"/>
            <a:stretch/>
          </p:blipFill>
          <p:spPr>
            <a:xfrm>
              <a:off x="4839016" y="924589"/>
              <a:ext cx="482667" cy="639522"/>
            </a:xfrm>
            <a:prstGeom prst="rect">
              <a:avLst/>
            </a:prstGeom>
          </p:spPr>
        </p:pic>
        <p:pic>
          <p:nvPicPr>
            <p:cNvPr id="15" name="图片 25">
              <a:extLst>
                <a:ext uri="{FF2B5EF4-FFF2-40B4-BE49-F238E27FC236}">
                  <a16:creationId xmlns:a16="http://schemas.microsoft.com/office/drawing/2014/main" id="{21C2BE7C-6FDE-4BB4-9929-D5ECDB7CB64D}"/>
                </a:ext>
              </a:extLst>
            </p:cNvPr>
            <p:cNvPicPr>
              <a:picLocks noChangeAspect="1"/>
            </p:cNvPicPr>
            <p:nvPr/>
          </p:nvPicPr>
          <p:blipFill rotWithShape="1">
            <a:blip r:embed="rId7"/>
            <a:srcRect l="18403" t="9205"/>
            <a:stretch/>
          </p:blipFill>
          <p:spPr>
            <a:xfrm>
              <a:off x="5615695" y="975599"/>
              <a:ext cx="3195794" cy="511603"/>
            </a:xfrm>
            <a:prstGeom prst="rect">
              <a:avLst/>
            </a:prstGeom>
          </p:spPr>
        </p:pic>
        <mc:AlternateContent xmlns:mc="http://schemas.openxmlformats.org/markup-compatibility/2006" xmlns:a14="http://schemas.microsoft.com/office/drawing/2010/main">
          <mc:Choice Requires="a14">
            <p:sp>
              <p:nvSpPr>
                <p:cNvPr id="17" name="文本框 26">
                  <a:extLst>
                    <a:ext uri="{FF2B5EF4-FFF2-40B4-BE49-F238E27FC236}">
                      <a16:creationId xmlns:a16="http://schemas.microsoft.com/office/drawing/2014/main" id="{57460BF6-6DDF-41EF-83AF-E30D35F2D052}"/>
                    </a:ext>
                  </a:extLst>
                </p:cNvPr>
                <p:cNvSpPr txBox="1"/>
                <p:nvPr/>
              </p:nvSpPr>
              <p:spPr>
                <a:xfrm>
                  <a:off x="5337818" y="1081603"/>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4BCE071B-790E-489B-8F28-F24A7CBC1647}"/>
                    </a:ext>
                  </a:extLst>
                </p:cNvPr>
                <p:cNvSpPr txBox="1">
                  <a:spLocks noRot="1" noChangeAspect="1" noMove="1" noResize="1" noEditPoints="1" noAdjustHandles="1" noChangeArrowheads="1" noChangeShapeType="1" noTextEdit="1"/>
                </p:cNvSpPr>
                <p:nvPr/>
              </p:nvSpPr>
              <p:spPr>
                <a:xfrm>
                  <a:off x="5337818" y="1081603"/>
                  <a:ext cx="227626" cy="276999"/>
                </a:xfrm>
                <a:prstGeom prst="rect">
                  <a:avLst/>
                </a:prstGeom>
                <a:blipFill>
                  <a:blip r:embed="rId10"/>
                  <a:stretch>
                    <a:fillRect l="-10811" r="-13514"/>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809399047"/>
      </p:ext>
    </p:extLst>
  </p:cSld>
  <p:clrMapOvr>
    <a:masterClrMapping/>
  </p:clrMapOvr>
  <mc:AlternateContent xmlns:mc="http://schemas.openxmlformats.org/markup-compatibility/2006" xmlns:p14="http://schemas.microsoft.com/office/powerpoint/2010/main">
    <mc:Choice Requires="p14">
      <p:transition spd="slow" p14:dur="2000" advTm="45462"/>
    </mc:Choice>
    <mc:Fallback xmlns="">
      <p:transition spd="slow" advTm="4546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63727" y="0"/>
            <a:ext cx="6216544" cy="662297"/>
          </a:xfrm>
          <a:prstGeom prst="rect">
            <a:avLst/>
          </a:prstGeom>
        </p:spPr>
        <p:txBody>
          <a:bodyPr wrap="square">
            <a:spAutoFit/>
          </a:bodyPr>
          <a:lstStyle/>
          <a:p>
            <a:pPr algn="ctr">
              <a:lnSpc>
                <a:spcPct val="150000"/>
              </a:lnSpc>
            </a:pPr>
            <a:r>
              <a:rPr lang="en-US" altLang="zh-CN" sz="2800" b="1" dirty="0">
                <a:solidFill>
                  <a:srgbClr val="0000FF"/>
                </a:solidFill>
                <a:latin typeface="+mn-lt"/>
                <a:ea typeface="微软雅黑" pitchFamily="34" charset="-122"/>
              </a:rPr>
              <a:t>Parity mixing</a:t>
            </a:r>
            <a:endParaRPr lang="en-US" sz="2800" b="1" dirty="0">
              <a:solidFill>
                <a:srgbClr val="0000FF"/>
              </a:solidFill>
              <a:latin typeface="+mn-lt"/>
              <a:ea typeface="微软雅黑" pitchFamily="34" charset="-122"/>
            </a:endParaRPr>
          </a:p>
        </p:txBody>
      </p:sp>
      <p:sp>
        <p:nvSpPr>
          <p:cNvPr id="18" name="文本框 35">
            <a:extLst>
              <a:ext uri="{FF2B5EF4-FFF2-40B4-BE49-F238E27FC236}">
                <a16:creationId xmlns:a16="http://schemas.microsoft.com/office/drawing/2014/main" id="{10F06D99-98DF-4A3D-9EEC-3A89878D0DCB}"/>
              </a:ext>
            </a:extLst>
          </p:cNvPr>
          <p:cNvSpPr txBox="1"/>
          <p:nvPr/>
        </p:nvSpPr>
        <p:spPr>
          <a:xfrm>
            <a:off x="590977" y="2794750"/>
            <a:ext cx="954107" cy="461665"/>
          </a:xfrm>
          <a:prstGeom prst="rect">
            <a:avLst/>
          </a:prstGeom>
          <a:noFill/>
        </p:spPr>
        <p:txBody>
          <a:bodyPr wrap="none" rtlCol="0">
            <a:spAutoFit/>
          </a:bodyPr>
          <a:lstStyle/>
          <a:p>
            <a:pPr algn="ctr"/>
            <a:r>
              <a:rPr lang="en-US" altLang="zh-CN" dirty="0">
                <a:solidFill>
                  <a:srgbClr val="FF0000"/>
                </a:solidFill>
                <a:latin typeface="+mn-lt"/>
                <a:cs typeface="Times New Roman" panose="02020603050405020304" pitchFamily="18" charset="0"/>
              </a:rPr>
              <a:t>ODT</a:t>
            </a:r>
            <a:r>
              <a:rPr lang="en-US" altLang="zh-CN" baseline="-25000" dirty="0">
                <a:solidFill>
                  <a:srgbClr val="FF0000"/>
                </a:solidFill>
                <a:latin typeface="+mn-lt"/>
                <a:cs typeface="Times New Roman" panose="02020603050405020304" pitchFamily="18" charset="0"/>
              </a:rPr>
              <a:t>+</a:t>
            </a:r>
            <a:endParaRPr lang="zh-CN" altLang="en-US" baseline="-25000" dirty="0">
              <a:solidFill>
                <a:srgbClr val="FF0000"/>
              </a:solidFill>
              <a:latin typeface="+mn-lt"/>
              <a:cs typeface="Times New Roman" panose="02020603050405020304" pitchFamily="18" charset="0"/>
            </a:endParaRPr>
          </a:p>
        </p:txBody>
      </p:sp>
      <p:pic>
        <p:nvPicPr>
          <p:cNvPr id="20" name="图片 5" descr="箭头&#10;&#10;中度可信度描述已自动生成">
            <a:extLst>
              <a:ext uri="{FF2B5EF4-FFF2-40B4-BE49-F238E27FC236}">
                <a16:creationId xmlns:a16="http://schemas.microsoft.com/office/drawing/2014/main" id="{C6BF6E2A-348E-4477-8AEB-2A840BB4ED7E}"/>
              </a:ext>
            </a:extLst>
          </p:cNvPr>
          <p:cNvPicPr>
            <a:picLocks noChangeAspect="1"/>
          </p:cNvPicPr>
          <p:nvPr/>
        </p:nvPicPr>
        <p:blipFill rotWithShape="1">
          <a:blip r:embed="rId3">
            <a:extLst>
              <a:ext uri="{28A0092B-C50C-407E-A947-70E740481C1C}">
                <a14:useLocalDpi xmlns:a14="http://schemas.microsoft.com/office/drawing/2010/main" val="0"/>
              </a:ext>
            </a:extLst>
          </a:blip>
          <a:srcRect r="63877"/>
          <a:stretch/>
        </p:blipFill>
        <p:spPr>
          <a:xfrm>
            <a:off x="1259367" y="2377117"/>
            <a:ext cx="1463936" cy="1966283"/>
          </a:xfrm>
          <a:prstGeom prst="rect">
            <a:avLst/>
          </a:prstGeom>
        </p:spPr>
      </p:pic>
      <mc:AlternateContent xmlns:mc="http://schemas.openxmlformats.org/markup-compatibility/2006" xmlns:a14="http://schemas.microsoft.com/office/drawing/2010/main">
        <mc:Choice Requires="a14">
          <p:sp>
            <p:nvSpPr>
              <p:cNvPr id="21" name="文本框 23">
                <a:extLst>
                  <a:ext uri="{FF2B5EF4-FFF2-40B4-BE49-F238E27FC236}">
                    <a16:creationId xmlns:a16="http://schemas.microsoft.com/office/drawing/2014/main" id="{4BC43054-A266-4599-BF5D-C57E2C9FADB4}"/>
                  </a:ext>
                </a:extLst>
              </p:cNvPr>
              <p:cNvSpPr txBox="1"/>
              <p:nvPr/>
            </p:nvSpPr>
            <p:spPr>
              <a:xfrm>
                <a:off x="4481201" y="2899983"/>
                <a:ext cx="1072730" cy="461665"/>
              </a:xfrm>
              <a:prstGeom prst="rect">
                <a:avLst/>
              </a:prstGeom>
              <a:noFill/>
            </p:spPr>
            <p:txBody>
              <a:bodyPr wrap="none" rtlCol="0">
                <a:spAutoFit/>
              </a:bodyPr>
              <a:lstStyle/>
              <a:p>
                <a:pPr algn="ctr"/>
                <a:r>
                  <a:rPr lang="en-US" altLang="zh-CN" dirty="0">
                    <a:solidFill>
                      <a:srgbClr val="FF0000"/>
                    </a:solidFill>
                    <a:latin typeface="+mn-lt"/>
                    <a:cs typeface="Times New Roman" panose="02020603050405020304" pitchFamily="18" charset="0"/>
                  </a:rPr>
                  <a:t>ODT</a:t>
                </a:r>
                <a14:m>
                  <m:oMath xmlns:m="http://schemas.openxmlformats.org/officeDocument/2006/math">
                    <m:r>
                      <a:rPr lang="en-US" altLang="zh-CN" b="0" i="1" baseline="-25000"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dirty="0">
                    <a:solidFill>
                      <a:srgbClr val="FF0000"/>
                    </a:solidFill>
                    <a:latin typeface="+mn-lt"/>
                    <a:cs typeface="Times New Roman" panose="02020603050405020304" pitchFamily="18" charset="0"/>
                  </a:rPr>
                  <a:t> </a:t>
                </a:r>
              </a:p>
            </p:txBody>
          </p:sp>
        </mc:Choice>
        <mc:Fallback xmlns="">
          <p:sp>
            <p:nvSpPr>
              <p:cNvPr id="21" name="文本框 23">
                <a:extLst>
                  <a:ext uri="{FF2B5EF4-FFF2-40B4-BE49-F238E27FC236}">
                    <a16:creationId xmlns:a16="http://schemas.microsoft.com/office/drawing/2014/main" id="{4BC43054-A266-4599-BF5D-C57E2C9FADB4}"/>
                  </a:ext>
                </a:extLst>
              </p:cNvPr>
              <p:cNvSpPr txBox="1">
                <a:spLocks noRot="1" noChangeAspect="1" noMove="1" noResize="1" noEditPoints="1" noAdjustHandles="1" noChangeArrowheads="1" noChangeShapeType="1" noTextEdit="1"/>
              </p:cNvSpPr>
              <p:nvPr/>
            </p:nvSpPr>
            <p:spPr>
              <a:xfrm>
                <a:off x="4481201" y="2899983"/>
                <a:ext cx="1072730" cy="461665"/>
              </a:xfrm>
              <a:prstGeom prst="rect">
                <a:avLst/>
              </a:prstGeom>
              <a:blipFill>
                <a:blip r:embed="rId4"/>
                <a:stretch>
                  <a:fillRect l="-7955" t="-9333" b="-32000"/>
                </a:stretch>
              </a:blipFill>
            </p:spPr>
            <p:txBody>
              <a:bodyPr/>
              <a:lstStyle/>
              <a:p>
                <a:r>
                  <a:rPr lang="zh-CN" altLang="en-US">
                    <a:noFill/>
                  </a:rPr>
                  <a:t> </a:t>
                </a:r>
              </a:p>
            </p:txBody>
          </p:sp>
        </mc:Fallback>
      </mc:AlternateContent>
      <p:pic>
        <p:nvPicPr>
          <p:cNvPr id="23" name="图片 2" descr="箭头&#10;&#10;中度可信度描述已自动生成">
            <a:extLst>
              <a:ext uri="{FF2B5EF4-FFF2-40B4-BE49-F238E27FC236}">
                <a16:creationId xmlns:a16="http://schemas.microsoft.com/office/drawing/2014/main" id="{4CECD7C9-A43F-4921-BBA5-9D6C08E3A6B0}"/>
              </a:ext>
            </a:extLst>
          </p:cNvPr>
          <p:cNvPicPr>
            <a:picLocks noChangeAspect="1"/>
          </p:cNvPicPr>
          <p:nvPr/>
        </p:nvPicPr>
        <p:blipFill rotWithShape="1">
          <a:blip r:embed="rId3">
            <a:extLst>
              <a:ext uri="{28A0092B-C50C-407E-A947-70E740481C1C}">
                <a14:useLocalDpi xmlns:a14="http://schemas.microsoft.com/office/drawing/2010/main" val="0"/>
              </a:ext>
            </a:extLst>
          </a:blip>
          <a:srcRect l="69422"/>
          <a:stretch/>
        </p:blipFill>
        <p:spPr>
          <a:xfrm>
            <a:off x="3379613" y="2414666"/>
            <a:ext cx="1260087" cy="2004934"/>
          </a:xfrm>
          <a:prstGeom prst="rect">
            <a:avLst/>
          </a:prstGeom>
        </p:spPr>
      </p:pic>
      <mc:AlternateContent xmlns:mc="http://schemas.openxmlformats.org/markup-compatibility/2006" xmlns:a14="http://schemas.microsoft.com/office/drawing/2010/main">
        <mc:Choice Requires="a14">
          <p:sp>
            <p:nvSpPr>
              <p:cNvPr id="24" name="文本框 26">
                <a:extLst>
                  <a:ext uri="{FF2B5EF4-FFF2-40B4-BE49-F238E27FC236}">
                    <a16:creationId xmlns:a16="http://schemas.microsoft.com/office/drawing/2014/main" id="{4C54DC3B-2515-4D8E-B9EA-AB425F8786F2}"/>
                  </a:ext>
                </a:extLst>
              </p:cNvPr>
              <p:cNvSpPr txBox="1"/>
              <p:nvPr/>
            </p:nvSpPr>
            <p:spPr>
              <a:xfrm>
                <a:off x="1280499" y="5029200"/>
                <a:ext cx="6361037" cy="1430841"/>
              </a:xfrm>
              <a:prstGeom prst="rect">
                <a:avLst/>
              </a:prstGeom>
              <a:noFill/>
            </p:spPr>
            <p:txBody>
              <a:bodyPr wrap="none" rtlCol="0">
                <a:spAutoFit/>
              </a:bodyPr>
              <a:lstStyle/>
              <a:p>
                <a:pPr marL="342900" indent="-342900">
                  <a:lnSpc>
                    <a:spcPct val="150000"/>
                  </a:lnSpc>
                  <a:buFont typeface="Arial" panose="020B0604020202020204" pitchFamily="34" charset="0"/>
                  <a:buChar char="•"/>
                </a:pPr>
                <a14:m>
                  <m:oMath xmlns:m="http://schemas.openxmlformats.org/officeDocument/2006/math">
                    <m:r>
                      <m:rPr>
                        <m:nor/>
                      </m:rPr>
                      <a:rPr lang="en-US" altLang="zh-CN" sz="2000" b="0" i="0" dirty="0" smtClean="0">
                        <a:latin typeface="+mn-lt"/>
                        <a:ea typeface="微软雅黑" pitchFamily="34" charset="-122"/>
                      </a:rPr>
                      <m:t>Average</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between</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ODT</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and</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ODT</m:t>
                    </m:r>
                    <m:r>
                      <m:rPr>
                        <m:nor/>
                      </m:rPr>
                      <a:rPr lang="en-US" altLang="zh-CN" sz="2000" b="0" i="0" dirty="0" smtClean="0">
                        <a:latin typeface="+mn-lt"/>
                        <a:ea typeface="微软雅黑" pitchFamily="34" charset="-122"/>
                      </a:rPr>
                      <m:t>−</m:t>
                    </m:r>
                  </m:oMath>
                </a14:m>
                <a:endParaRPr lang="en-US" altLang="zh-CN" sz="2000" b="0" i="0" dirty="0">
                  <a:latin typeface="+mn-lt"/>
                  <a:ea typeface="微软雅黑" pitchFamily="34" charset="-122"/>
                </a:endParaRPr>
              </a:p>
              <a:p>
                <a:pPr marL="342900" indent="-342900">
                  <a:lnSpc>
                    <a:spcPct val="150000"/>
                  </a:lnSpc>
                  <a:buFont typeface="Arial" panose="020B0604020202020204" pitchFamily="34" charset="0"/>
                  <a:buChar char="•"/>
                </a:pPr>
                <a14:m>
                  <m:oMath xmlns:m="http://schemas.openxmlformats.org/officeDocument/2006/math">
                    <m:r>
                      <m:rPr>
                        <m:nor/>
                      </m:rPr>
                      <a:rPr lang="en-US" altLang="zh-CN" sz="2000" dirty="0">
                        <a:latin typeface="+mn-lt"/>
                        <a:ea typeface="微软雅黑" pitchFamily="34" charset="-122"/>
                      </a:rPr>
                      <m:t>Residual</m:t>
                    </m:r>
                    <m:r>
                      <m:rPr>
                        <m:nor/>
                      </m:rPr>
                      <a:rPr lang="en-US" altLang="zh-CN" sz="2000" dirty="0">
                        <a:latin typeface="+mn-lt"/>
                        <a:ea typeface="微软雅黑" pitchFamily="34" charset="-122"/>
                      </a:rPr>
                      <m:t> </m:t>
                    </m:r>
                    <m:r>
                      <m:rPr>
                        <m:nor/>
                      </m:rPr>
                      <a:rPr lang="en-US" altLang="zh-CN" sz="2000" dirty="0">
                        <a:latin typeface="+mn-lt"/>
                        <a:ea typeface="微软雅黑" pitchFamily="34" charset="-122"/>
                      </a:rPr>
                      <m:t>parity</m:t>
                    </m:r>
                    <m:r>
                      <m:rPr>
                        <m:nor/>
                      </m:rPr>
                      <a:rPr lang="en-US" altLang="zh-CN" sz="2000" dirty="0">
                        <a:latin typeface="+mn-lt"/>
                        <a:ea typeface="微软雅黑" pitchFamily="34" charset="-122"/>
                      </a:rPr>
                      <m:t> </m:t>
                    </m:r>
                    <m:r>
                      <m:rPr>
                        <m:nor/>
                      </m:rPr>
                      <a:rPr lang="en-US" altLang="zh-CN" sz="2000" dirty="0">
                        <a:latin typeface="+mn-lt"/>
                        <a:ea typeface="微软雅黑" pitchFamily="34" charset="-122"/>
                      </a:rPr>
                      <m:t>mixing</m:t>
                    </m:r>
                    <m:r>
                      <m:rPr>
                        <m:nor/>
                      </m:rPr>
                      <a:rPr lang="en-US" altLang="zh-CN" sz="2000" dirty="0">
                        <a:latin typeface="+mn-lt"/>
                        <a:ea typeface="微软雅黑" pitchFamily="34" charset="-122"/>
                      </a:rPr>
                      <m:t> </m:t>
                    </m:r>
                    <m:r>
                      <m:rPr>
                        <m:nor/>
                      </m:rPr>
                      <a:rPr lang="en-US" altLang="zh-CN" sz="2000" dirty="0">
                        <a:latin typeface="+mn-lt"/>
                        <a:ea typeface="微软雅黑" pitchFamily="34" charset="-122"/>
                      </a:rPr>
                      <m:t>effect</m:t>
                    </m:r>
                    <m:r>
                      <a:rPr lang="en-US" altLang="zh-CN" sz="2000" i="1">
                        <a:latin typeface="Cambria Math" panose="02040503050406030204" pitchFamily="18" charset="0"/>
                        <a:ea typeface="微软雅黑" panose="020B0503020204020204" pitchFamily="34" charset="-122"/>
                      </a:rPr>
                      <m:t>:</m:t>
                    </m:r>
                    <m:r>
                      <a:rPr lang="en-US" altLang="zh-CN" sz="2000" b="0" i="1" smtClean="0">
                        <a:solidFill>
                          <a:srgbClr val="FF0000"/>
                        </a:solidFill>
                        <a:latin typeface="Cambria Math" panose="02040503050406030204" pitchFamily="18" charset="0"/>
                        <a:ea typeface="Cambria Math" panose="02040503050406030204" pitchFamily="18" charset="0"/>
                      </a:rPr>
                      <m:t>3</m:t>
                    </m:r>
                    <m:r>
                      <a:rPr lang="en-US" altLang="zh-CN" sz="2000" i="1">
                        <a:solidFill>
                          <a:srgbClr val="FF0000"/>
                        </a:solidFill>
                        <a:latin typeface="Cambria Math" panose="02040503050406030204" pitchFamily="18" charset="0"/>
                        <a:ea typeface="Cambria Math" panose="02040503050406030204" pitchFamily="18" charset="0"/>
                      </a:rPr>
                      <m:t>×</m:t>
                    </m:r>
                    <m:sSup>
                      <m:sSupPr>
                        <m:ctrlPr>
                          <a:rPr lang="en-US" altLang="zh-CN" sz="2000" i="1">
                            <a:solidFill>
                              <a:srgbClr val="FF0000"/>
                            </a:solidFill>
                            <a:latin typeface="Cambria Math" panose="02040503050406030204" pitchFamily="18" charset="0"/>
                            <a:ea typeface="Cambria Math" panose="02040503050406030204" pitchFamily="18" charset="0"/>
                          </a:rPr>
                        </m:ctrlPr>
                      </m:sSupPr>
                      <m:e>
                        <m:r>
                          <a:rPr lang="en-US" altLang="zh-CN" sz="2000" i="1">
                            <a:solidFill>
                              <a:srgbClr val="FF0000"/>
                            </a:solidFill>
                            <a:latin typeface="Cambria Math" panose="02040503050406030204" pitchFamily="18" charset="0"/>
                            <a:ea typeface="Cambria Math" panose="02040503050406030204" pitchFamily="18" charset="0"/>
                          </a:rPr>
                          <m:t>10</m:t>
                        </m:r>
                      </m:e>
                      <m:sup>
                        <m:r>
                          <a:rPr lang="en-US" altLang="zh-CN" sz="2000" i="1">
                            <a:solidFill>
                              <a:srgbClr val="FF0000"/>
                            </a:solidFill>
                            <a:latin typeface="Cambria Math" panose="02040503050406030204" pitchFamily="18" charset="0"/>
                            <a:ea typeface="Cambria Math" panose="02040503050406030204" pitchFamily="18" charset="0"/>
                          </a:rPr>
                          <m:t>−28</m:t>
                        </m:r>
                      </m:sup>
                    </m:sSup>
                    <m:r>
                      <a:rPr lang="en-US" altLang="zh-CN" sz="2000" i="1">
                        <a:solidFill>
                          <a:srgbClr val="FF0000"/>
                        </a:solidFill>
                        <a:latin typeface="Cambria Math" panose="02040503050406030204" pitchFamily="18" charset="0"/>
                        <a:ea typeface="Cambria Math" panose="02040503050406030204" pitchFamily="18" charset="0"/>
                      </a:rPr>
                      <m:t> </m:t>
                    </m:r>
                    <m:r>
                      <m:rPr>
                        <m:nor/>
                      </m:rPr>
                      <a:rPr lang="en-US" altLang="zh-CN" sz="2000" dirty="0">
                        <a:solidFill>
                          <a:srgbClr val="FF0000"/>
                        </a:solidFill>
                        <a:latin typeface="+mn-lt"/>
                        <a:ea typeface="微软雅黑" panose="020B0503020204020204" pitchFamily="34" charset="-122"/>
                      </a:rPr>
                      <m:t> </m:t>
                    </m:r>
                    <m:r>
                      <m:rPr>
                        <m:nor/>
                      </m:rPr>
                      <a:rPr lang="en-US" altLang="zh-CN" sz="2000" dirty="0">
                        <a:latin typeface="+mn-lt"/>
                        <a:ea typeface="微软雅黑" panose="020B0503020204020204" pitchFamily="34" charset="-122"/>
                      </a:rPr>
                      <m:t>e</m:t>
                    </m:r>
                    <m:r>
                      <m:rPr>
                        <m:nor/>
                      </m:rPr>
                      <a:rPr lang="en-US" altLang="zh-CN" sz="2000" dirty="0">
                        <a:latin typeface="+mn-lt"/>
                        <a:ea typeface="微软雅黑" panose="020B0503020204020204" pitchFamily="34" charset="-122"/>
                      </a:rPr>
                      <m:t> </m:t>
                    </m:r>
                    <m:r>
                      <m:rPr>
                        <m:nor/>
                      </m:rPr>
                      <a:rPr lang="en-US" altLang="zh-CN" sz="2000" dirty="0">
                        <a:latin typeface="+mn-lt"/>
                        <a:ea typeface="微软雅黑" panose="020B0503020204020204" pitchFamily="34" charset="-122"/>
                      </a:rPr>
                      <m:t>cm</m:t>
                    </m:r>
                  </m:oMath>
                </a14:m>
                <a:endParaRPr lang="en-US" altLang="zh-CN" sz="2000" dirty="0">
                  <a:latin typeface="+mn-lt"/>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b="0" dirty="0">
                    <a:latin typeface="+mn-lt"/>
                    <a:ea typeface="微软雅黑" pitchFamily="34" charset="-122"/>
                  </a:rPr>
                  <a:t>Future: </a:t>
                </a:r>
                <a14:m>
                  <m:oMath xmlns:m="http://schemas.openxmlformats.org/officeDocument/2006/math">
                    <m:r>
                      <m:rPr>
                        <m:nor/>
                      </m:rPr>
                      <a:rPr lang="en-US" altLang="zh-CN" sz="2000" dirty="0">
                        <a:latin typeface="Cambria Math" panose="02040503050406030204" pitchFamily="18" charset="0"/>
                        <a:ea typeface="微软雅黑" pitchFamily="34" charset="-122"/>
                      </a:rPr>
                      <m:t>b</m:t>
                    </m:r>
                    <m:r>
                      <m:rPr>
                        <m:nor/>
                      </m:rPr>
                      <a:rPr lang="en-US" altLang="zh-CN" sz="2000" b="0" i="0" dirty="0" smtClean="0">
                        <a:latin typeface="+mn-lt"/>
                        <a:ea typeface="微软雅黑" pitchFamily="34" charset="-122"/>
                      </a:rPr>
                      <m:t>etter</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k</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and</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k</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balance</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in</m:t>
                    </m:r>
                    <m:r>
                      <m:rPr>
                        <m:nor/>
                      </m:rPr>
                      <a:rPr lang="en-US" altLang="zh-CN" sz="2000" b="0" i="0" dirty="0" smtClean="0">
                        <a:latin typeface="+mn-lt"/>
                        <a:ea typeface="微软雅黑" pitchFamily="34" charset="-122"/>
                      </a:rPr>
                      <m:t> </m:t>
                    </m:r>
                    <m:r>
                      <m:rPr>
                        <m:nor/>
                      </m:rPr>
                      <a:rPr lang="en-US" altLang="zh-CN" sz="2000" b="0" i="0" dirty="0" smtClean="0">
                        <a:latin typeface="+mn-lt"/>
                        <a:ea typeface="微软雅黑" pitchFamily="34" charset="-122"/>
                      </a:rPr>
                      <m:t>an</m:t>
                    </m:r>
                    <m:r>
                      <m:rPr>
                        <m:nor/>
                      </m:rPr>
                      <a:rPr lang="en-US" altLang="zh-CN" sz="2000" b="0" dirty="0" smtClean="0">
                        <a:latin typeface="+mn-lt"/>
                        <a:ea typeface="微软雅黑" pitchFamily="34" charset="-122"/>
                      </a:rPr>
                      <m:t> </m:t>
                    </m:r>
                    <m:r>
                      <m:rPr>
                        <m:nor/>
                      </m:rPr>
                      <a:rPr lang="en-US" altLang="zh-CN" sz="2000" b="0" dirty="0" smtClean="0">
                        <a:latin typeface="+mn-lt"/>
                        <a:ea typeface="微软雅黑" pitchFamily="34" charset="-122"/>
                      </a:rPr>
                      <m:t>optical</m:t>
                    </m:r>
                    <m:r>
                      <m:rPr>
                        <m:nor/>
                      </m:rPr>
                      <a:rPr lang="en-US" altLang="zh-CN" sz="2000" b="0" dirty="0" smtClean="0">
                        <a:latin typeface="+mn-lt"/>
                        <a:ea typeface="微软雅黑" pitchFamily="34" charset="-122"/>
                      </a:rPr>
                      <m:t> </m:t>
                    </m:r>
                    <m:r>
                      <m:rPr>
                        <m:nor/>
                      </m:rPr>
                      <a:rPr lang="en-US" altLang="zh-CN" sz="2000" b="0" dirty="0" smtClean="0">
                        <a:latin typeface="+mn-lt"/>
                        <a:ea typeface="微软雅黑" pitchFamily="34" charset="-122"/>
                      </a:rPr>
                      <m:t>cavity</m:t>
                    </m:r>
                  </m:oMath>
                </a14:m>
                <a:endParaRPr lang="en-US" altLang="zh-CN" sz="2000" dirty="0">
                  <a:latin typeface="+mn-lt"/>
                  <a:ea typeface="微软雅黑" panose="020B0503020204020204" pitchFamily="34" charset="-122"/>
                </a:endParaRPr>
              </a:p>
            </p:txBody>
          </p:sp>
        </mc:Choice>
        <mc:Fallback xmlns="">
          <p:sp>
            <p:nvSpPr>
              <p:cNvPr id="24" name="文本框 26">
                <a:extLst>
                  <a:ext uri="{FF2B5EF4-FFF2-40B4-BE49-F238E27FC236}">
                    <a16:creationId xmlns:a16="http://schemas.microsoft.com/office/drawing/2014/main" id="{4C54DC3B-2515-4D8E-B9EA-AB425F8786F2}"/>
                  </a:ext>
                </a:extLst>
              </p:cNvPr>
              <p:cNvSpPr txBox="1">
                <a:spLocks noRot="1" noChangeAspect="1" noMove="1" noResize="1" noEditPoints="1" noAdjustHandles="1" noChangeArrowheads="1" noChangeShapeType="1" noTextEdit="1"/>
              </p:cNvSpPr>
              <p:nvPr/>
            </p:nvSpPr>
            <p:spPr>
              <a:xfrm>
                <a:off x="1280499" y="5029200"/>
                <a:ext cx="6361037" cy="1430841"/>
              </a:xfrm>
              <a:prstGeom prst="rect">
                <a:avLst/>
              </a:prstGeom>
              <a:blipFill>
                <a:blip r:embed="rId5"/>
                <a:stretch>
                  <a:fillRect l="-862" r="-96" b="-5957"/>
                </a:stretch>
              </a:blipFill>
            </p:spPr>
            <p:txBody>
              <a:bodyPr/>
              <a:lstStyle/>
              <a:p>
                <a:r>
                  <a:rPr lang="zh-CN" altLang="en-US">
                    <a:noFill/>
                  </a:rPr>
                  <a:t> </a:t>
                </a:r>
              </a:p>
            </p:txBody>
          </p:sp>
        </mc:Fallback>
      </mc:AlternateContent>
      <p:sp>
        <p:nvSpPr>
          <p:cNvPr id="6" name="Rectangle: Rounded Corners 5">
            <a:extLst>
              <a:ext uri="{FF2B5EF4-FFF2-40B4-BE49-F238E27FC236}">
                <a16:creationId xmlns:a16="http://schemas.microsoft.com/office/drawing/2014/main" id="{AB59DD57-5807-4749-A3AD-1C88201C24B5}"/>
              </a:ext>
            </a:extLst>
          </p:cNvPr>
          <p:cNvSpPr/>
          <p:nvPr/>
        </p:nvSpPr>
        <p:spPr bwMode="auto">
          <a:xfrm>
            <a:off x="510826" y="1981200"/>
            <a:ext cx="2335387" cy="2779930"/>
          </a:xfrm>
          <a:prstGeom prst="roundRect">
            <a:avLst/>
          </a:prstGeom>
          <a:noFill/>
          <a:ln w="19050" cap="flat" cmpd="sng" algn="ctr">
            <a:solidFill>
              <a:srgbClr val="0099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ndParaRPr>
          </a:p>
        </p:txBody>
      </p:sp>
      <p:sp>
        <p:nvSpPr>
          <p:cNvPr id="25" name="Rectangle: Rounded Corners 24">
            <a:extLst>
              <a:ext uri="{FF2B5EF4-FFF2-40B4-BE49-F238E27FC236}">
                <a16:creationId xmlns:a16="http://schemas.microsoft.com/office/drawing/2014/main" id="{D608FDAB-01A3-43A9-A63F-CE5141611948}"/>
              </a:ext>
            </a:extLst>
          </p:cNvPr>
          <p:cNvSpPr/>
          <p:nvPr/>
        </p:nvSpPr>
        <p:spPr bwMode="auto">
          <a:xfrm>
            <a:off x="3227213" y="1981200"/>
            <a:ext cx="2335387" cy="2779930"/>
          </a:xfrm>
          <a:prstGeom prst="roundRect">
            <a:avLst/>
          </a:prstGeom>
          <a:noFill/>
          <a:ln w="19050" cap="flat" cmpd="sng" algn="ctr">
            <a:solidFill>
              <a:srgbClr val="0099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ndParaRPr>
          </a:p>
        </p:txBody>
      </p:sp>
      <p:grpSp>
        <p:nvGrpSpPr>
          <p:cNvPr id="15" name="Group 14">
            <a:extLst>
              <a:ext uri="{FF2B5EF4-FFF2-40B4-BE49-F238E27FC236}">
                <a16:creationId xmlns:a16="http://schemas.microsoft.com/office/drawing/2014/main" id="{EAC4F563-94E9-41AF-A529-FEF3B7D3BB93}"/>
              </a:ext>
            </a:extLst>
          </p:cNvPr>
          <p:cNvGrpSpPr/>
          <p:nvPr/>
        </p:nvGrpSpPr>
        <p:grpSpPr>
          <a:xfrm>
            <a:off x="1066800" y="762000"/>
            <a:ext cx="7622747" cy="828059"/>
            <a:chOff x="1258089" y="1447800"/>
            <a:chExt cx="7622747" cy="828059"/>
          </a:xfrm>
        </p:grpSpPr>
        <p:pic>
          <p:nvPicPr>
            <p:cNvPr id="17" name="图片 15">
              <a:extLst>
                <a:ext uri="{FF2B5EF4-FFF2-40B4-BE49-F238E27FC236}">
                  <a16:creationId xmlns:a16="http://schemas.microsoft.com/office/drawing/2014/main" id="{0EE19D4C-1BE4-4E4D-A4F8-626028DAAE3B}"/>
                </a:ext>
              </a:extLst>
            </p:cNvPr>
            <p:cNvPicPr>
              <a:picLocks noChangeAspect="1"/>
            </p:cNvPicPr>
            <p:nvPr/>
          </p:nvPicPr>
          <p:blipFill>
            <a:blip r:embed="rId6"/>
            <a:stretch>
              <a:fillRect/>
            </a:stretch>
          </p:blipFill>
          <p:spPr>
            <a:xfrm>
              <a:off x="1258089" y="1447800"/>
              <a:ext cx="6627819" cy="512460"/>
            </a:xfrm>
            <a:prstGeom prst="rect">
              <a:avLst/>
            </a:prstGeom>
          </p:spPr>
        </p:pic>
        <p:sp>
          <p:nvSpPr>
            <p:cNvPr id="19" name="Rectangle 18">
              <a:extLst>
                <a:ext uri="{FF2B5EF4-FFF2-40B4-BE49-F238E27FC236}">
                  <a16:creationId xmlns:a16="http://schemas.microsoft.com/office/drawing/2014/main" id="{57679DE8-6D23-4D3B-89FA-7B9EF6A4FA61}"/>
                </a:ext>
              </a:extLst>
            </p:cNvPr>
            <p:cNvSpPr/>
            <p:nvPr/>
          </p:nvSpPr>
          <p:spPr>
            <a:xfrm>
              <a:off x="1319047" y="1937305"/>
              <a:ext cx="7561789" cy="338554"/>
            </a:xfrm>
            <a:prstGeom prst="rect">
              <a:avLst/>
            </a:prstGeom>
            <a:solidFill>
              <a:schemeClr val="bg1"/>
            </a:solidFill>
          </p:spPr>
          <p:txBody>
            <a:bodyPr wrap="square">
              <a:spAutoFit/>
            </a:bodyPr>
            <a:lstStyle/>
            <a:p>
              <a:pPr algn="ctr"/>
              <a:r>
                <a:rPr lang="en-US" altLang="zh-CN" sz="1600" dirty="0">
                  <a:latin typeface="+mn-lt"/>
                  <a:cs typeface="Calibri" pitchFamily="34" charset="0"/>
                </a:rPr>
                <a:t>M.V. </a:t>
              </a:r>
              <a:r>
                <a:rPr lang="en-US" altLang="zh-CN" sz="1600" dirty="0" err="1">
                  <a:latin typeface="+mn-lt"/>
                  <a:cs typeface="Calibri" pitchFamily="34" charset="0"/>
                </a:rPr>
                <a:t>Romalis</a:t>
              </a:r>
              <a:r>
                <a:rPr lang="en-US" altLang="zh-CN" sz="1600" dirty="0">
                  <a:latin typeface="+mn-lt"/>
                  <a:cs typeface="Calibri" pitchFamily="34" charset="0"/>
                </a:rPr>
                <a:t> and E.N. Fortson, Phys. Rev. A 59, 4547 (1999)</a:t>
              </a:r>
            </a:p>
          </p:txBody>
        </p:sp>
      </p:grpSp>
      <p:sp>
        <p:nvSpPr>
          <p:cNvPr id="3" name="TextBox 1">
            <a:extLst>
              <a:ext uri="{FF2B5EF4-FFF2-40B4-BE49-F238E27FC236}">
                <a16:creationId xmlns:a16="http://schemas.microsoft.com/office/drawing/2014/main" id="{A3C2B23B-4C47-20C9-2719-9460050D8EC4}"/>
              </a:ext>
            </a:extLst>
          </p:cNvPr>
          <p:cNvSpPr txBox="1"/>
          <p:nvPr/>
        </p:nvSpPr>
        <p:spPr>
          <a:xfrm>
            <a:off x="5867400" y="2693322"/>
            <a:ext cx="2887329" cy="1686808"/>
          </a:xfrm>
          <a:prstGeom prst="rect">
            <a:avLst/>
          </a:prstGeom>
          <a:noFill/>
        </p:spPr>
        <p:txBody>
          <a:bodyPr wrap="none" rtlCol="0">
            <a:spAutoFit/>
          </a:bodyPr>
          <a:lstStyle/>
          <a:p>
            <a:pPr>
              <a:lnSpc>
                <a:spcPct val="150000"/>
              </a:lnSpc>
            </a:pPr>
            <a:r>
              <a:rPr lang="en-US" altLang="zh-CN" dirty="0">
                <a:latin typeface="+mn-lt"/>
              </a:rPr>
              <a:t>Control: </a:t>
            </a:r>
          </a:p>
          <a:p>
            <a:pPr>
              <a:lnSpc>
                <a:spcPct val="150000"/>
              </a:lnSpc>
            </a:pPr>
            <a:r>
              <a:rPr lang="en-US" altLang="zh-CN" dirty="0">
                <a:latin typeface="Symbol" panose="05050102010706020507" pitchFamily="18" charset="2"/>
              </a:rPr>
              <a:t>q</a:t>
            </a:r>
            <a:r>
              <a:rPr lang="en-US" altLang="zh-CN" dirty="0"/>
              <a:t> = </a:t>
            </a:r>
            <a:r>
              <a:rPr lang="en-US" altLang="zh-CN" dirty="0">
                <a:latin typeface="Symbol" panose="05050102010706020507" pitchFamily="18" charset="2"/>
              </a:rPr>
              <a:t>p</a:t>
            </a:r>
            <a:r>
              <a:rPr lang="en-US" altLang="zh-CN" dirty="0"/>
              <a:t>/2 ± 50 </a:t>
            </a:r>
            <a:r>
              <a:rPr lang="en-US" altLang="zh-CN" dirty="0" err="1">
                <a:latin typeface="+mn-lt"/>
              </a:rPr>
              <a:t>mrad</a:t>
            </a:r>
            <a:endParaRPr lang="en-US" altLang="zh-CN" dirty="0">
              <a:latin typeface="+mn-lt"/>
            </a:endParaRPr>
          </a:p>
          <a:p>
            <a:pPr>
              <a:lnSpc>
                <a:spcPct val="150000"/>
              </a:lnSpc>
            </a:pPr>
            <a:r>
              <a:rPr lang="en-US" altLang="zh-CN" dirty="0">
                <a:latin typeface="Symbol" panose="05050102010706020507" pitchFamily="18" charset="2"/>
              </a:rPr>
              <a:t>(q</a:t>
            </a:r>
            <a:r>
              <a:rPr lang="en-US" altLang="zh-CN" baseline="-25000" dirty="0"/>
              <a:t>+</a:t>
            </a:r>
            <a:r>
              <a:rPr lang="en-US" altLang="zh-CN" dirty="0"/>
              <a:t> - </a:t>
            </a:r>
            <a:r>
              <a:rPr lang="en-US" altLang="zh-CN" dirty="0">
                <a:latin typeface="Symbol" panose="05050102010706020507" pitchFamily="18" charset="2"/>
              </a:rPr>
              <a:t>q</a:t>
            </a:r>
            <a:r>
              <a:rPr lang="en-US" altLang="zh-CN" baseline="-25000" dirty="0"/>
              <a:t>-</a:t>
            </a:r>
            <a:r>
              <a:rPr lang="en-US" altLang="zh-CN" dirty="0"/>
              <a:t>) = 0 ± 3 </a:t>
            </a:r>
            <a:r>
              <a:rPr lang="en-US" altLang="zh-CN" dirty="0" err="1">
                <a:latin typeface="+mn-lt"/>
              </a:rPr>
              <a:t>mrad</a:t>
            </a:r>
            <a:endParaRPr lang="zh-CN" altLang="en-US" dirty="0">
              <a:latin typeface="+mn-lt"/>
            </a:endParaRPr>
          </a:p>
        </p:txBody>
      </p:sp>
    </p:spTree>
    <p:extLst>
      <p:ext uri="{BB962C8B-B14F-4D97-AF65-F5344CB8AC3E}">
        <p14:creationId xmlns:p14="http://schemas.microsoft.com/office/powerpoint/2010/main" val="592643450"/>
      </p:ext>
    </p:extLst>
  </p:cSld>
  <p:clrMapOvr>
    <a:masterClrMapping/>
  </p:clrMapOvr>
  <mc:AlternateContent xmlns:mc="http://schemas.openxmlformats.org/markup-compatibility/2006" xmlns:p14="http://schemas.microsoft.com/office/powerpoint/2010/main">
    <mc:Choice Requires="p14">
      <p:transition spd="slow" p14:dur="2000" advTm="45462"/>
    </mc:Choice>
    <mc:Fallback xmlns="">
      <p:transition spd="slow" advTm="4546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
            <a:extLst>
              <a:ext uri="{FF2B5EF4-FFF2-40B4-BE49-F238E27FC236}">
                <a16:creationId xmlns:a16="http://schemas.microsoft.com/office/drawing/2014/main" id="{3136624F-AA96-40C8-8C89-CE26906C8671}"/>
              </a:ext>
            </a:extLst>
          </p:cNvPr>
          <p:cNvGrpSpPr/>
          <p:nvPr/>
        </p:nvGrpSpPr>
        <p:grpSpPr>
          <a:xfrm>
            <a:off x="5663739" y="990600"/>
            <a:ext cx="3236560" cy="826854"/>
            <a:chOff x="5528678" y="1240266"/>
            <a:chExt cx="3236560" cy="826854"/>
          </a:xfrm>
        </p:grpSpPr>
        <p:pic>
          <p:nvPicPr>
            <p:cNvPr id="12" name="图片 17">
              <a:extLst>
                <a:ext uri="{FF2B5EF4-FFF2-40B4-BE49-F238E27FC236}">
                  <a16:creationId xmlns:a16="http://schemas.microsoft.com/office/drawing/2014/main" id="{E80566B5-B607-4FAA-A3BC-F95B16C89341}"/>
                </a:ext>
              </a:extLst>
            </p:cNvPr>
            <p:cNvPicPr>
              <a:picLocks noChangeAspect="1"/>
            </p:cNvPicPr>
            <p:nvPr/>
          </p:nvPicPr>
          <p:blipFill rotWithShape="1">
            <a:blip r:embed="rId3"/>
            <a:srcRect r="83234" b="53024"/>
            <a:stretch/>
          </p:blipFill>
          <p:spPr>
            <a:xfrm>
              <a:off x="5528678" y="1275026"/>
              <a:ext cx="537674" cy="753249"/>
            </a:xfrm>
            <a:prstGeom prst="rect">
              <a:avLst/>
            </a:prstGeom>
          </p:spPr>
        </p:pic>
        <p:pic>
          <p:nvPicPr>
            <p:cNvPr id="13" name="图片 18">
              <a:extLst>
                <a:ext uri="{FF2B5EF4-FFF2-40B4-BE49-F238E27FC236}">
                  <a16:creationId xmlns:a16="http://schemas.microsoft.com/office/drawing/2014/main" id="{7FE2369D-D43A-4ECA-B9C7-74F034BFAC08}"/>
                </a:ext>
              </a:extLst>
            </p:cNvPr>
            <p:cNvPicPr>
              <a:picLocks noChangeAspect="1"/>
            </p:cNvPicPr>
            <p:nvPr/>
          </p:nvPicPr>
          <p:blipFill rotWithShape="1">
            <a:blip r:embed="rId3"/>
            <a:srcRect l="16798" t="48434"/>
            <a:stretch/>
          </p:blipFill>
          <p:spPr>
            <a:xfrm>
              <a:off x="6096973" y="1240266"/>
              <a:ext cx="2668265" cy="826854"/>
            </a:xfrm>
            <a:prstGeom prst="rect">
              <a:avLst/>
            </a:prstGeom>
          </p:spPr>
        </p:pic>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CD4835E-8959-4261-A2F2-1DF564523E49}"/>
                  </a:ext>
                </a:extLst>
              </p:cNvPr>
              <p:cNvSpPr/>
              <p:nvPr/>
            </p:nvSpPr>
            <p:spPr>
              <a:xfrm>
                <a:off x="6523922" y="1981200"/>
                <a:ext cx="2467678" cy="3091872"/>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𝐸</m:t>
                      </m:r>
                      <m:r>
                        <a:rPr kumimoji="1" lang="zh-CN" altLang="en-US" sz="2000" i="1" dirty="0">
                          <a:solidFill>
                            <a:srgbClr val="151515"/>
                          </a:solidFill>
                          <a:latin typeface="Cambria Math" panose="02040503050406030204" pitchFamily="18" charset="0"/>
                          <a:ea typeface="微软雅黑" panose="020B0503020204020204" pitchFamily="34" charset="-122"/>
                          <a:cs typeface="Arial Unicode MS" pitchFamily="34" charset="-128"/>
                        </a:rPr>
                        <m:t>：</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173 </m:t>
                      </m:r>
                      <m:r>
                        <a:rPr kumimoji="1" lang="zh-CN" altLang="en-US" sz="2000" i="1" dirty="0">
                          <a:solidFill>
                            <a:srgbClr val="151515"/>
                          </a:solidFill>
                          <a:latin typeface="Cambria Math" panose="02040503050406030204" pitchFamily="18" charset="0"/>
                          <a:ea typeface="微软雅黑" panose="020B0503020204020204" pitchFamily="34" charset="-122"/>
                          <a:cs typeface="Arial Unicode MS" pitchFamily="34" charset="-128"/>
                        </a:rPr>
                        <m:t> </m:t>
                      </m:r>
                      <m:r>
                        <a:rPr kumimoji="1" lang="en-US" altLang="zh-CN" sz="2000" i="1" dirty="0">
                          <a:solidFill>
                            <a:srgbClr val="151515"/>
                          </a:solidFill>
                          <a:latin typeface="Cambria Math" panose="02040503050406030204" pitchFamily="18" charset="0"/>
                          <a:ea typeface="微软雅黑" panose="020B0503020204020204" pitchFamily="34" charset="-122"/>
                          <a:cs typeface="Arial Unicode MS" pitchFamily="34" charset="-128"/>
                        </a:rPr>
                        <m:t>𝑘𝑉</m:t>
                      </m:r>
                      <m:r>
                        <a:rPr kumimoji="1" lang="en-US" altLang="zh-CN" sz="2000" i="1" dirty="0">
                          <a:solidFill>
                            <a:srgbClr val="151515"/>
                          </a:solidFill>
                          <a:latin typeface="Cambria Math" panose="02040503050406030204" pitchFamily="18" charset="0"/>
                          <a:ea typeface="微软雅黑" panose="020B0503020204020204" pitchFamily="34" charset="-122"/>
                          <a:cs typeface="Arial Unicode MS" pitchFamily="34" charset="-128"/>
                        </a:rPr>
                        <m:t>/</m:t>
                      </m:r>
                      <m:r>
                        <a:rPr kumimoji="1" lang="en-US" altLang="zh-CN" sz="2000" i="1" dirty="0">
                          <a:solidFill>
                            <a:srgbClr val="151515"/>
                          </a:solidFill>
                          <a:latin typeface="Cambria Math" panose="02040503050406030204" pitchFamily="18" charset="0"/>
                          <a:ea typeface="微软雅黑" panose="020B0503020204020204" pitchFamily="34" charset="-122"/>
                          <a:cs typeface="Arial Unicode MS" pitchFamily="34" charset="-128"/>
                        </a:rPr>
                        <m:t>𝑐𝑚</m:t>
                      </m:r>
                      <m:r>
                        <a:rPr kumimoji="1" lang="en-US" altLang="zh-CN" sz="2000" i="1" dirty="0">
                          <a:solidFill>
                            <a:srgbClr val="151515"/>
                          </a:solidFill>
                          <a:latin typeface="Cambria Math" panose="02040503050406030204" pitchFamily="18" charset="0"/>
                          <a:ea typeface="微软雅黑" panose="020B0503020204020204" pitchFamily="34" charset="-122"/>
                          <a:cs typeface="Arial Unicode MS" pitchFamily="34" charset="-128"/>
                        </a:rPr>
                        <m:t> </m:t>
                      </m:r>
                    </m:oMath>
                  </m:oMathPara>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ct val="150000"/>
                  </a:lnSpc>
                </a:pPr>
                <a14:m>
                  <m:oMathPara xmlns:m="http://schemas.openxmlformats.org/officeDocument/2006/math">
                    <m:oMathParaPr>
                      <m:jc m:val="left"/>
                    </m:oMathParaPr>
                    <m:oMath xmlns:m="http://schemas.openxmlformats.org/officeDocument/2006/math">
                      <m:r>
                        <a:rPr kumimoji="1" lang="el-GR"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𝜏</m:t>
                      </m:r>
                      <m:r>
                        <a:rPr kumimoji="1" lang="zh-CN" altLang="en-US"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60 </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𝑠</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 </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𝑎𝑛𝑑</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 90 </m:t>
                      </m:r>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𝑠</m:t>
                      </m:r>
                    </m:oMath>
                  </m:oMathPara>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ct val="150000"/>
                  </a:lnSpc>
                </a:pPr>
                <a14:m>
                  <m:oMathPara xmlns:m="http://schemas.openxmlformats.org/officeDocument/2006/math">
                    <m:oMathParaPr>
                      <m:jc m:val="left"/>
                    </m:oMathParaPr>
                    <m:oMath xmlns:m="http://schemas.openxmlformats.org/officeDocument/2006/math">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𝑁</m:t>
                      </m:r>
                      <m:r>
                        <a:rPr kumimoji="1" lang="zh-CN" altLang="en-US" sz="2000" i="1" dirty="0">
                          <a:solidFill>
                            <a:srgbClr val="151515"/>
                          </a:solidFill>
                          <a:latin typeface="Cambria Math" panose="02040503050406030204" pitchFamily="18" charset="0"/>
                          <a:ea typeface="微软雅黑" panose="020B0503020204020204" pitchFamily="34" charset="-122"/>
                          <a:cs typeface="Arial Unicode MS" pitchFamily="34" charset="-128"/>
                        </a:rPr>
                        <m:t>：</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8</m:t>
                      </m:r>
                      <m:r>
                        <a:rPr kumimoji="1" lang="en-US" altLang="zh-CN" sz="2000" i="1" dirty="0">
                          <a:solidFill>
                            <a:srgbClr val="151515"/>
                          </a:solidFill>
                          <a:latin typeface="Cambria Math" panose="02040503050406030204" pitchFamily="18" charset="0"/>
                          <a:ea typeface="微软雅黑" panose="020B0503020204020204" pitchFamily="34" charset="-122"/>
                          <a:cs typeface="Arial Unicode MS" pitchFamily="34" charset="-128"/>
                        </a:rPr>
                        <m:t>×10</m:t>
                      </m:r>
                      <m:r>
                        <a:rPr kumimoji="1" lang="en-US" altLang="zh-CN" sz="2000" i="1" baseline="30000" dirty="0">
                          <a:solidFill>
                            <a:srgbClr val="151515"/>
                          </a:solidFill>
                          <a:latin typeface="Cambria Math" panose="02040503050406030204" pitchFamily="18" charset="0"/>
                          <a:ea typeface="微软雅黑" panose="020B0503020204020204" pitchFamily="34" charset="-122"/>
                          <a:cs typeface="Arial Unicode MS" pitchFamily="34" charset="-128"/>
                        </a:rPr>
                        <m:t>4</m:t>
                      </m:r>
                    </m:oMath>
                  </m:oMathPara>
                </a14:m>
                <a:endParaRPr kumimoji="1" lang="en-US" altLang="zh-CN" sz="2000" baseline="30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ct val="150000"/>
                  </a:lnSpc>
                </a:pPr>
                <a14:m>
                  <m:oMathPara xmlns:m="http://schemas.openxmlformats.org/officeDocument/2006/math">
                    <m:oMathParaPr>
                      <m:jc m:val="left"/>
                    </m:oMathParaPr>
                    <m:oMath xmlns:m="http://schemas.openxmlformats.org/officeDocument/2006/math">
                      <m:sSub>
                        <m:sSubPr>
                          <m:ctrlPr>
                            <a:rPr lang="en-US" altLang="zh-CN" sz="2000" i="1" kern="100">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000" i="1" kern="100">
                              <a:latin typeface="Cambria Math" panose="02040503050406030204" pitchFamily="18" charset="0"/>
                              <a:ea typeface="微软雅黑" panose="020B0503020204020204" pitchFamily="34" charset="-122"/>
                              <a:cs typeface="Times New Roman" panose="02020603050405020304" pitchFamily="18" charset="0"/>
                            </a:rPr>
                            <m:t>𝜖</m:t>
                          </m:r>
                        </m:e>
                        <m:sub>
                          <m:r>
                            <a:rPr lang="en-US" altLang="zh-CN" sz="2000" i="1" kern="100">
                              <a:latin typeface="Cambria Math" panose="02040503050406030204" pitchFamily="18" charset="0"/>
                              <a:ea typeface="微软雅黑" panose="020B0503020204020204" pitchFamily="34" charset="-122"/>
                              <a:cs typeface="Times New Roman" panose="02020603050405020304" pitchFamily="18" charset="0"/>
                            </a:rPr>
                            <m:t>𝑑</m:t>
                          </m:r>
                        </m:sub>
                      </m:sSub>
                      <m:r>
                        <a:rPr kumimoji="1" lang="zh-CN" altLang="en-US"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r>
                        <a:rPr kumimoji="1" lang="en-US" altLang="zh-CN" sz="2000" b="0" i="1" dirty="0" smtClean="0">
                          <a:solidFill>
                            <a:srgbClr val="151515"/>
                          </a:solidFill>
                          <a:latin typeface="Cambria Math" panose="02040503050406030204" pitchFamily="18" charset="0"/>
                          <a:ea typeface="微软雅黑" panose="020B0503020204020204" pitchFamily="34" charset="-122"/>
                          <a:cs typeface="Arial Unicode MS" pitchFamily="34" charset="-128"/>
                        </a:rPr>
                        <m:t>~50</m:t>
                      </m:r>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m:t>
                      </m:r>
                    </m:oMath>
                  </m:oMathPara>
                </a14:m>
                <a:endParaRPr kumimoji="1" lang="en-US" altLang="zh-CN" sz="2000" baseline="30000" dirty="0">
                  <a:solidFill>
                    <a:srgbClr val="151515"/>
                  </a:solidFill>
                  <a:latin typeface="微软雅黑" panose="020B0503020204020204" pitchFamily="34" charset="-122"/>
                  <a:ea typeface="微软雅黑" panose="020B0503020204020204" pitchFamily="34" charset="-122"/>
                  <a:cs typeface="Arial Unicode MS" pitchFamily="34" charset="-128"/>
                </a:endParaRPr>
              </a:p>
              <a:p>
                <a:pPr>
                  <a:lnSpc>
                    <a:spcPct val="150000"/>
                  </a:lnSpc>
                </a:pPr>
                <a14:m>
                  <m:oMath xmlns:m="http://schemas.openxmlformats.org/officeDocument/2006/math">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𝑇</m:t>
                    </m:r>
                    <m:r>
                      <a:rPr kumimoji="1" lang="en-US" altLang="zh-CN" sz="2000" i="1" dirty="0" smtClean="0">
                        <a:solidFill>
                          <a:srgbClr val="151515"/>
                        </a:solidFill>
                        <a:latin typeface="Cambria Math" panose="02040503050406030204" pitchFamily="18" charset="0"/>
                        <a:ea typeface="微软雅黑" panose="020B0503020204020204" pitchFamily="34" charset="-122"/>
                        <a:cs typeface="Arial Unicode MS" pitchFamily="34" charset="-128"/>
                      </a:rPr>
                      <m:t> :840 </m:t>
                    </m:r>
                    <m:r>
                      <a:rPr kumimoji="1" lang="en-US" altLang="zh-CN" sz="2000" i="1" dirty="0" err="1" smtClean="0">
                        <a:solidFill>
                          <a:srgbClr val="151515"/>
                        </a:solidFill>
                        <a:latin typeface="Cambria Math" panose="02040503050406030204" pitchFamily="18" charset="0"/>
                        <a:ea typeface="微软雅黑" panose="020B0503020204020204" pitchFamily="34" charset="-122"/>
                        <a:cs typeface="Arial Unicode MS" pitchFamily="34" charset="-128"/>
                      </a:rPr>
                      <m:t>h</m:t>
                    </m:r>
                  </m:oMath>
                </a14:m>
                <a:r>
                  <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rPr>
                  <a:t> </a:t>
                </a:r>
                <a:r>
                  <a:rPr kumimoji="1" lang="zh-CN" altLang="en-US" sz="2000" dirty="0">
                    <a:solidFill>
                      <a:srgbClr val="151515"/>
                    </a:solidFill>
                    <a:latin typeface="微软雅黑" panose="020B0503020204020204" pitchFamily="34" charset="-122"/>
                    <a:ea typeface="微软雅黑" panose="020B0503020204020204" pitchFamily="34" charset="-122"/>
                    <a:cs typeface="Arial Unicode MS" pitchFamily="34" charset="-128"/>
                  </a:rPr>
                  <a:t>（</a:t>
                </a:r>
                <a:r>
                  <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rPr>
                  <a:t>40 d</a:t>
                </a:r>
                <a:r>
                  <a:rPr kumimoji="1" lang="zh-CN" altLang="en-US" sz="2000" dirty="0">
                    <a:solidFill>
                      <a:srgbClr val="151515"/>
                    </a:solidFill>
                    <a:latin typeface="微软雅黑" panose="020B0503020204020204" pitchFamily="34" charset="-122"/>
                    <a:ea typeface="微软雅黑" panose="020B0503020204020204" pitchFamily="34" charset="-122"/>
                    <a:cs typeface="Arial Unicode MS" pitchFamily="34" charset="-128"/>
                  </a:rPr>
                  <a:t>）</a:t>
                </a:r>
                <a14:m>
                  <m:oMath xmlns:m="http://schemas.openxmlformats.org/officeDocument/2006/math">
                    <m:sSubSup>
                      <m:sSubSupPr>
                        <m:ctrlPr>
                          <a:rPr lang="en-US" altLang="zh-CN" sz="2000" i="1">
                            <a:latin typeface="Cambria Math" panose="02040503050406030204" pitchFamily="18" charset="0"/>
                            <a:cs typeface="Times New Roman" panose="02020603050405020304" pitchFamily="18" charset="0"/>
                          </a:rPr>
                        </m:ctrlPr>
                      </m:sSubSupPr>
                      <m:e>
                        <m:r>
                          <a:rPr lang="zh-CN" altLang="en-US" sz="2000" i="1">
                            <a:latin typeface="Cambria Math" panose="02040503050406030204" pitchFamily="18" charset="0"/>
                            <a:cs typeface="Times New Roman" panose="02020603050405020304" pitchFamily="18" charset="0"/>
                          </a:rPr>
                          <m:t>𝜎</m:t>
                        </m:r>
                      </m:e>
                      <m:sub>
                        <m:r>
                          <a:rPr lang="zh-CN" altLang="en-US" sz="2000" i="1">
                            <a:latin typeface="Cambria Math" panose="02040503050406030204" pitchFamily="18" charset="0"/>
                            <a:cs typeface="Times New Roman" panose="02020603050405020304" pitchFamily="18" charset="0"/>
                          </a:rPr>
                          <m:t>𝜙</m:t>
                        </m:r>
                        <m:d>
                          <m:dPr>
                            <m:ctrlPr>
                              <a:rPr lang="en-US" altLang="zh-CN" sz="2000" i="1">
                                <a:latin typeface="Cambria Math" panose="02040503050406030204" pitchFamily="18" charset="0"/>
                                <a:cs typeface="Times New Roman" panose="02020603050405020304" pitchFamily="18" charset="0"/>
                              </a:rPr>
                            </m:ctrlPr>
                          </m:dPr>
                          <m:e>
                            <m:r>
                              <a:rPr lang="zh-CN" altLang="en-US" sz="2000" i="1">
                                <a:latin typeface="Cambria Math" panose="02040503050406030204" pitchFamily="18" charset="0"/>
                                <a:cs typeface="Times New Roman" panose="02020603050405020304" pitchFamily="18" charset="0"/>
                              </a:rPr>
                              <m:t>𝛿</m:t>
                            </m:r>
                            <m:r>
                              <a:rPr lang="en-US" altLang="zh-CN" sz="2000" i="1">
                                <a:latin typeface="Cambria Math" panose="02040503050406030204" pitchFamily="18" charset="0"/>
                                <a:cs typeface="Times New Roman" panose="02020603050405020304" pitchFamily="18" charset="0"/>
                              </a:rPr>
                              <m:t>𝐵</m:t>
                            </m:r>
                          </m:e>
                        </m:d>
                      </m:sub>
                      <m:sup>
                        <m:r>
                          <a:rPr lang="en-US" altLang="zh-CN" sz="2000" i="1">
                            <a:latin typeface="Cambria Math" panose="02040503050406030204" pitchFamily="18" charset="0"/>
                            <a:cs typeface="Times New Roman" panose="02020603050405020304" pitchFamily="18" charset="0"/>
                          </a:rPr>
                          <m:t>2</m:t>
                        </m:r>
                      </m:sup>
                    </m:sSubSup>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3</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cs typeface="Times New Roman" panose="02020603050405020304" pitchFamily="18" charset="0"/>
                          </a:rPr>
                          <m:t>1</m:t>
                        </m:r>
                      </m:num>
                      <m:den>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𝑁</m:t>
                            </m:r>
                          </m:e>
                          <m:sub>
                            <m:r>
                              <a:rPr lang="en-US" altLang="zh-CN" sz="2000" i="1">
                                <a:latin typeface="Cambria Math" panose="02040503050406030204" pitchFamily="18" charset="0"/>
                                <a:cs typeface="Times New Roman" panose="02020603050405020304" pitchFamily="18" charset="0"/>
                              </a:rPr>
                              <m:t>𝑎</m:t>
                            </m:r>
                          </m:sub>
                        </m:sSub>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𝜖</m:t>
                            </m:r>
                          </m:e>
                          <m:sub>
                            <m:r>
                              <a:rPr lang="en-US" altLang="zh-CN" sz="2000" i="1">
                                <a:latin typeface="Cambria Math" panose="02040503050406030204" pitchFamily="18" charset="0"/>
                                <a:cs typeface="Times New Roman" panose="02020603050405020304" pitchFamily="18" charset="0"/>
                              </a:rPr>
                              <m:t>𝑑</m:t>
                            </m:r>
                          </m:sub>
                        </m:sSub>
                      </m:den>
                    </m:f>
                  </m:oMath>
                </a14:m>
                <a:endParaRPr kumimoji="1" lang="en-US" altLang="zh-CN" sz="2000" dirty="0">
                  <a:solidFill>
                    <a:srgbClr val="151515"/>
                  </a:solidFill>
                  <a:latin typeface="微软雅黑" panose="020B0503020204020204" pitchFamily="34" charset="-122"/>
                  <a:ea typeface="微软雅黑" panose="020B0503020204020204" pitchFamily="34" charset="-122"/>
                  <a:cs typeface="Arial Unicode MS" pitchFamily="34" charset="-128"/>
                </a:endParaRPr>
              </a:p>
            </p:txBody>
          </p:sp>
        </mc:Choice>
        <mc:Fallback xmlns="">
          <p:sp>
            <p:nvSpPr>
              <p:cNvPr id="5" name="Rectangle 4">
                <a:extLst>
                  <a:ext uri="{FF2B5EF4-FFF2-40B4-BE49-F238E27FC236}">
                    <a16:creationId xmlns:a16="http://schemas.microsoft.com/office/drawing/2014/main" id="{5CD4835E-8959-4261-A2F2-1DF564523E49}"/>
                  </a:ext>
                </a:extLst>
              </p:cNvPr>
              <p:cNvSpPr>
                <a:spLocks noRot="1" noChangeAspect="1" noMove="1" noResize="1" noEditPoints="1" noAdjustHandles="1" noChangeArrowheads="1" noChangeShapeType="1" noTextEdit="1"/>
              </p:cNvSpPr>
              <p:nvPr/>
            </p:nvSpPr>
            <p:spPr>
              <a:xfrm>
                <a:off x="6523922" y="1981200"/>
                <a:ext cx="2467678" cy="3091872"/>
              </a:xfrm>
              <a:prstGeom prst="rect">
                <a:avLst/>
              </a:prstGeom>
              <a:blipFill>
                <a:blip r:embed="rId4"/>
                <a:stretch>
                  <a:fillRect/>
                </a:stretch>
              </a:blipFill>
            </p:spPr>
            <p:txBody>
              <a:bodyPr/>
              <a:lstStyle/>
              <a:p>
                <a:r>
                  <a:rPr lang="zh-CN" altLang="en-US">
                    <a:noFill/>
                  </a:rPr>
                  <a:t> </a:t>
                </a:r>
              </a:p>
            </p:txBody>
          </p:sp>
        </mc:Fallback>
      </mc:AlternateContent>
      <p:sp>
        <p:nvSpPr>
          <p:cNvPr id="11" name="Rectangle 10"/>
          <p:cNvSpPr/>
          <p:nvPr/>
        </p:nvSpPr>
        <p:spPr>
          <a:xfrm>
            <a:off x="1479656" y="152400"/>
            <a:ext cx="6216544" cy="658835"/>
          </a:xfrm>
          <a:prstGeom prst="rect">
            <a:avLst/>
          </a:prstGeom>
        </p:spPr>
        <p:txBody>
          <a:bodyPr wrap="square">
            <a:spAutoFit/>
          </a:bodyPr>
          <a:lstStyle/>
          <a:p>
            <a:pPr algn="ctr">
              <a:lnSpc>
                <a:spcPct val="150000"/>
              </a:lnSpc>
            </a:pPr>
            <a:r>
              <a:rPr lang="en-US" altLang="zh-CN" sz="2800" b="1" baseline="30000" dirty="0">
                <a:solidFill>
                  <a:srgbClr val="0000FF"/>
                </a:solidFill>
                <a:latin typeface="+mn-lt"/>
                <a:ea typeface="微软雅黑" pitchFamily="34" charset="-122"/>
              </a:rPr>
              <a:t>171</a:t>
            </a:r>
            <a:r>
              <a:rPr lang="en-US" altLang="zh-CN" sz="2800" b="1" dirty="0">
                <a:solidFill>
                  <a:srgbClr val="0000FF"/>
                </a:solidFill>
                <a:latin typeface="+mn-lt"/>
                <a:ea typeface="微软雅黑" pitchFamily="34" charset="-122"/>
              </a:rPr>
              <a:t>Yb EDM measurement results</a:t>
            </a:r>
          </a:p>
        </p:txBody>
      </p:sp>
      <p:sp>
        <p:nvSpPr>
          <p:cNvPr id="14" name="TextBox 13">
            <a:extLst>
              <a:ext uri="{FF2B5EF4-FFF2-40B4-BE49-F238E27FC236}">
                <a16:creationId xmlns:a16="http://schemas.microsoft.com/office/drawing/2014/main" id="{04927DF6-A03A-4A08-A009-0567961150BE}"/>
              </a:ext>
            </a:extLst>
          </p:cNvPr>
          <p:cNvSpPr txBox="1"/>
          <p:nvPr/>
        </p:nvSpPr>
        <p:spPr>
          <a:xfrm>
            <a:off x="2485938" y="6019800"/>
            <a:ext cx="6200862" cy="646331"/>
          </a:xfrm>
          <a:prstGeom prst="rect">
            <a:avLst/>
          </a:prstGeom>
          <a:noFill/>
        </p:spPr>
        <p:txBody>
          <a:bodyPr wrap="square" rtlCol="0">
            <a:spAutoFit/>
          </a:bodyPr>
          <a:lstStyle/>
          <a:p>
            <a:pPr algn="r"/>
            <a:r>
              <a:rPr lang="en-US" altLang="zh-CN" sz="1800" dirty="0">
                <a:latin typeface="Calibri" panose="020F0502020204030204" pitchFamily="34" charset="0"/>
                <a:cs typeface="Calibri" panose="020F0502020204030204" pitchFamily="34" charset="0"/>
              </a:rPr>
              <a:t>Measurement of the EDM of </a:t>
            </a:r>
            <a:r>
              <a:rPr lang="en-US" altLang="zh-CN" sz="1800" baseline="30000" dirty="0">
                <a:latin typeface="Calibri" panose="020F0502020204030204" pitchFamily="34" charset="0"/>
                <a:cs typeface="Calibri" panose="020F0502020204030204" pitchFamily="34" charset="0"/>
              </a:rPr>
              <a:t>171</a:t>
            </a:r>
            <a:r>
              <a:rPr lang="en-US" altLang="zh-CN" sz="1800" dirty="0">
                <a:latin typeface="Calibri" panose="020F0502020204030204" pitchFamily="34" charset="0"/>
                <a:cs typeface="Calibri" panose="020F0502020204030204" pitchFamily="34" charset="0"/>
              </a:rPr>
              <a:t>Yb atoms in an ODT</a:t>
            </a:r>
          </a:p>
          <a:p>
            <a:pPr algn="r"/>
            <a:r>
              <a:rPr lang="en-US" altLang="zh-CN" sz="1800" dirty="0">
                <a:latin typeface="Calibri" panose="020F0502020204030204" pitchFamily="34" charset="0"/>
                <a:cs typeface="Calibri" panose="020F0502020204030204" pitchFamily="34" charset="0"/>
              </a:rPr>
              <a:t>T.A. Zheng </a:t>
            </a:r>
            <a:r>
              <a:rPr lang="en-US" altLang="zh-CN" sz="1800" i="1" dirty="0">
                <a:latin typeface="Calibri" panose="020F0502020204030204" pitchFamily="34" charset="0"/>
                <a:cs typeface="Calibri" panose="020F0502020204030204" pitchFamily="34" charset="0"/>
              </a:rPr>
              <a:t>et al</a:t>
            </a:r>
            <a:r>
              <a:rPr lang="en-US" altLang="zh-CN" sz="1800" dirty="0">
                <a:latin typeface="Calibri" panose="020F0502020204030204" pitchFamily="34" charset="0"/>
                <a:cs typeface="Calibri" panose="020F0502020204030204" pitchFamily="34" charset="0"/>
              </a:rPr>
              <a:t>., PRL </a:t>
            </a:r>
            <a:r>
              <a:rPr lang="en-US" altLang="zh-CN" sz="1800" b="1" dirty="0">
                <a:latin typeface="Calibri" panose="020F0502020204030204" pitchFamily="34" charset="0"/>
                <a:cs typeface="Calibri" panose="020F0502020204030204" pitchFamily="34" charset="0"/>
              </a:rPr>
              <a:t>129</a:t>
            </a:r>
            <a:r>
              <a:rPr lang="en-US" altLang="zh-CN" sz="1800" dirty="0">
                <a:latin typeface="Calibri" panose="020F0502020204030204" pitchFamily="34" charset="0"/>
                <a:cs typeface="Calibri" panose="020F0502020204030204" pitchFamily="34" charset="0"/>
              </a:rPr>
              <a:t>, 083001 (2022)</a:t>
            </a:r>
            <a:endParaRPr lang="zh-CN" altLang="en-US" sz="18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4F2E4FF-545B-8C2C-1A37-DC39C562286B}"/>
              </a:ext>
            </a:extLst>
          </p:cNvPr>
          <p:cNvSpPr txBox="1"/>
          <p:nvPr/>
        </p:nvSpPr>
        <p:spPr>
          <a:xfrm>
            <a:off x="6037017" y="5094602"/>
            <a:ext cx="2668265" cy="646331"/>
          </a:xfrm>
          <a:prstGeom prst="rect">
            <a:avLst/>
          </a:prstGeom>
          <a:noFill/>
        </p:spPr>
        <p:txBody>
          <a:bodyPr wrap="square" rtlCol="0">
            <a:spAutoFit/>
          </a:bodyPr>
          <a:lstStyle/>
          <a:p>
            <a:pPr algn="r"/>
            <a:r>
              <a:rPr lang="en-US" altLang="zh-CN" sz="1800" dirty="0">
                <a:solidFill>
                  <a:srgbClr val="0000FF"/>
                </a:solidFill>
                <a:latin typeface="Calibri" panose="020F0502020204030204" pitchFamily="34" charset="0"/>
                <a:cs typeface="Calibri" panose="020F0502020204030204" pitchFamily="34" charset="0"/>
              </a:rPr>
              <a:t>* B-field noise due to </a:t>
            </a:r>
            <a:r>
              <a:rPr lang="en-US" altLang="zh-CN" sz="1800" dirty="0" err="1">
                <a:solidFill>
                  <a:srgbClr val="0000FF"/>
                </a:solidFill>
                <a:latin typeface="Calibri" panose="020F0502020204030204" pitchFamily="34" charset="0"/>
                <a:cs typeface="Calibri" panose="020F0502020204030204" pitchFamily="34" charset="0"/>
              </a:rPr>
              <a:t>Seebeck</a:t>
            </a:r>
            <a:r>
              <a:rPr lang="en-US" altLang="zh-CN" sz="1800" dirty="0">
                <a:solidFill>
                  <a:srgbClr val="0000FF"/>
                </a:solidFill>
                <a:latin typeface="Calibri" panose="020F0502020204030204" pitchFamily="34" charset="0"/>
                <a:cs typeface="Calibri" panose="020F0502020204030204" pitchFamily="34" charset="0"/>
              </a:rPr>
              <a:t> effect</a:t>
            </a:r>
          </a:p>
        </p:txBody>
      </p:sp>
      <p:sp>
        <p:nvSpPr>
          <p:cNvPr id="6" name="TextBox 5">
            <a:extLst>
              <a:ext uri="{FF2B5EF4-FFF2-40B4-BE49-F238E27FC236}">
                <a16:creationId xmlns:a16="http://schemas.microsoft.com/office/drawing/2014/main" id="{22D318E9-B524-FADE-0D5F-7EDD48F105EA}"/>
              </a:ext>
            </a:extLst>
          </p:cNvPr>
          <p:cNvSpPr txBox="1"/>
          <p:nvPr/>
        </p:nvSpPr>
        <p:spPr>
          <a:xfrm>
            <a:off x="228600" y="3974068"/>
            <a:ext cx="5858595" cy="369332"/>
          </a:xfrm>
          <a:prstGeom prst="rect">
            <a:avLst/>
          </a:prstGeom>
          <a:noFill/>
        </p:spPr>
        <p:txBody>
          <a:bodyPr wrap="square" rtlCol="0">
            <a:spAutoFit/>
          </a:bodyPr>
          <a:lstStyle/>
          <a:p>
            <a:pPr algn="r"/>
            <a:r>
              <a:rPr lang="en-US" altLang="zh-CN" sz="1800" dirty="0">
                <a:solidFill>
                  <a:srgbClr val="0000FF"/>
                </a:solidFill>
                <a:latin typeface="Calibri" panose="020F0502020204030204" pitchFamily="34" charset="0"/>
                <a:cs typeface="Calibri" panose="020F0502020204030204" pitchFamily="34" charset="0"/>
              </a:rPr>
              <a:t>* Average ODT+ and ODT- to cancel parity-mixing systematic</a:t>
            </a:r>
          </a:p>
        </p:txBody>
      </p:sp>
      <p:grpSp>
        <p:nvGrpSpPr>
          <p:cNvPr id="4" name="组合 3">
            <a:extLst>
              <a:ext uri="{FF2B5EF4-FFF2-40B4-BE49-F238E27FC236}">
                <a16:creationId xmlns:a16="http://schemas.microsoft.com/office/drawing/2014/main" id="{3D77D501-ED9D-77DF-1D43-75DF8AB6211B}"/>
              </a:ext>
            </a:extLst>
          </p:cNvPr>
          <p:cNvGrpSpPr>
            <a:grpSpLocks noChangeAspect="1"/>
          </p:cNvGrpSpPr>
          <p:nvPr/>
        </p:nvGrpSpPr>
        <p:grpSpPr>
          <a:xfrm>
            <a:off x="31967" y="930034"/>
            <a:ext cx="5760000" cy="3026344"/>
            <a:chOff x="974052" y="1096300"/>
            <a:chExt cx="7086601" cy="3723349"/>
          </a:xfrm>
        </p:grpSpPr>
        <p:grpSp>
          <p:nvGrpSpPr>
            <p:cNvPr id="16" name="组合 15">
              <a:extLst>
                <a:ext uri="{FF2B5EF4-FFF2-40B4-BE49-F238E27FC236}">
                  <a16:creationId xmlns:a16="http://schemas.microsoft.com/office/drawing/2014/main" id="{B441CCC1-83EB-C5DE-078E-D99456322E81}"/>
                </a:ext>
              </a:extLst>
            </p:cNvPr>
            <p:cNvGrpSpPr/>
            <p:nvPr/>
          </p:nvGrpSpPr>
          <p:grpSpPr>
            <a:xfrm>
              <a:off x="974052" y="1409654"/>
              <a:ext cx="7086601" cy="3409995"/>
              <a:chOff x="465198" y="1905000"/>
              <a:chExt cx="6180496" cy="2880000"/>
            </a:xfrm>
          </p:grpSpPr>
          <p:pic>
            <p:nvPicPr>
              <p:cNvPr id="19" name="图片 18">
                <a:extLst>
                  <a:ext uri="{FF2B5EF4-FFF2-40B4-BE49-F238E27FC236}">
                    <a16:creationId xmlns:a16="http://schemas.microsoft.com/office/drawing/2014/main" id="{CE788AE8-A364-E147-37E0-80F62EACD791}"/>
                  </a:ext>
                </a:extLst>
              </p:cNvPr>
              <p:cNvPicPr>
                <a:picLocks noChangeAspect="1"/>
              </p:cNvPicPr>
              <p:nvPr/>
            </p:nvPicPr>
            <p:blipFill rotWithShape="1">
              <a:blip r:embed="rId5">
                <a:extLst>
                  <a:ext uri="{28A0092B-C50C-407E-A947-70E740481C1C}">
                    <a14:useLocalDpi xmlns:a14="http://schemas.microsoft.com/office/drawing/2010/main" val="0"/>
                  </a:ext>
                </a:extLst>
              </a:blip>
              <a:srcRect l="6416" t="4662" r="8334"/>
              <a:stretch/>
            </p:blipFill>
            <p:spPr>
              <a:xfrm>
                <a:off x="465198" y="1905000"/>
                <a:ext cx="6180496" cy="2880000"/>
              </a:xfrm>
              <a:prstGeom prst="rect">
                <a:avLst/>
              </a:prstGeom>
            </p:spPr>
          </p:pic>
          <p:cxnSp>
            <p:nvCxnSpPr>
              <p:cNvPr id="20" name="直接连接符 19">
                <a:extLst>
                  <a:ext uri="{FF2B5EF4-FFF2-40B4-BE49-F238E27FC236}">
                    <a16:creationId xmlns:a16="http://schemas.microsoft.com/office/drawing/2014/main" id="{3662C8EF-9570-6454-2B35-41B0D1689E7B}"/>
                  </a:ext>
                </a:extLst>
              </p:cNvPr>
              <p:cNvCxnSpPr>
                <a:cxnSpLocks/>
              </p:cNvCxnSpPr>
              <p:nvPr/>
            </p:nvCxnSpPr>
            <p:spPr>
              <a:xfrm flipV="1">
                <a:off x="3914775" y="1952278"/>
                <a:ext cx="0" cy="243835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86FA8FE0-0CC2-F0B4-6FC0-0A5F6AA82A4D}"/>
                </a:ext>
              </a:extLst>
            </p:cNvPr>
            <p:cNvSpPr txBox="1"/>
            <p:nvPr/>
          </p:nvSpPr>
          <p:spPr>
            <a:xfrm>
              <a:off x="2747693" y="1112735"/>
              <a:ext cx="1127183" cy="369332"/>
            </a:xfrm>
            <a:prstGeom prst="rect">
              <a:avLst/>
            </a:prstGeom>
            <a:noFill/>
          </p:spPr>
          <p:txBody>
            <a:bodyPr wrap="square">
              <a:spAutoFit/>
            </a:bodyPr>
            <a:lstStyle/>
            <a:p>
              <a:r>
                <a:rPr lang="en-US" altLang="zh-CN" sz="1800">
                  <a:latin typeface="Times New Roman" panose="02020603050405020304" pitchFamily="18" charset="0"/>
                  <a:ea typeface="微软雅黑" panose="020B0503020204020204" pitchFamily="34" charset="-122"/>
                  <a:cs typeface="Times New Roman" panose="02020603050405020304" pitchFamily="18" charset="0"/>
                </a:rPr>
                <a:t>70s</a:t>
              </a:r>
            </a:p>
          </p:txBody>
        </p:sp>
        <p:sp>
          <p:nvSpPr>
            <p:cNvPr id="18" name="文本框 17">
              <a:extLst>
                <a:ext uri="{FF2B5EF4-FFF2-40B4-BE49-F238E27FC236}">
                  <a16:creationId xmlns:a16="http://schemas.microsoft.com/office/drawing/2014/main" id="{9267A526-B209-FF8E-38B7-C0937C8BCEC5}"/>
                </a:ext>
              </a:extLst>
            </p:cNvPr>
            <p:cNvSpPr txBox="1"/>
            <p:nvPr/>
          </p:nvSpPr>
          <p:spPr>
            <a:xfrm>
              <a:off x="6181916" y="1096300"/>
              <a:ext cx="1127183" cy="454394"/>
            </a:xfrm>
            <a:prstGeom prst="rect">
              <a:avLst/>
            </a:prstGeom>
            <a:noFill/>
          </p:spPr>
          <p:txBody>
            <a:bodyPr wrap="square">
              <a:spAutoFit/>
            </a:bodyPr>
            <a:lstStyle/>
            <a:p>
              <a:r>
                <a:rPr lang="en-US" altLang="zh-CN" sz="1800">
                  <a:latin typeface="Times New Roman" panose="02020603050405020304" pitchFamily="18" charset="0"/>
                  <a:ea typeface="微软雅黑" panose="020B0503020204020204" pitchFamily="34" charset="-122"/>
                  <a:cs typeface="Times New Roman" panose="02020603050405020304" pitchFamily="18" charset="0"/>
                </a:rPr>
                <a:t>100s</a:t>
              </a:r>
            </a:p>
          </p:txBody>
        </p:sp>
      </p:grpSp>
      <p:grpSp>
        <p:nvGrpSpPr>
          <p:cNvPr id="3" name="Group 14">
            <a:extLst>
              <a:ext uri="{FF2B5EF4-FFF2-40B4-BE49-F238E27FC236}">
                <a16:creationId xmlns:a16="http://schemas.microsoft.com/office/drawing/2014/main" id="{9F220485-7B54-D898-4843-74A9AD540037}"/>
              </a:ext>
            </a:extLst>
          </p:cNvPr>
          <p:cNvGrpSpPr/>
          <p:nvPr/>
        </p:nvGrpSpPr>
        <p:grpSpPr>
          <a:xfrm>
            <a:off x="-22576" y="4570894"/>
            <a:ext cx="6146370" cy="1143000"/>
            <a:chOff x="228600" y="4800600"/>
            <a:chExt cx="5694537" cy="1143000"/>
          </a:xfrm>
        </p:grpSpPr>
        <p:sp>
          <p:nvSpPr>
            <p:cNvPr id="21" name="Rectangle: Rounded Corners 6">
              <a:extLst>
                <a:ext uri="{FF2B5EF4-FFF2-40B4-BE49-F238E27FC236}">
                  <a16:creationId xmlns:a16="http://schemas.microsoft.com/office/drawing/2014/main" id="{8909B7DD-2BD9-F5EF-9989-C1AA1D87184C}"/>
                </a:ext>
              </a:extLst>
            </p:cNvPr>
            <p:cNvSpPr/>
            <p:nvPr/>
          </p:nvSpPr>
          <p:spPr bwMode="auto">
            <a:xfrm>
              <a:off x="304800" y="4800600"/>
              <a:ext cx="5562600" cy="1143000"/>
            </a:xfrm>
            <a:prstGeom prst="roundRect">
              <a:avLst/>
            </a:prstGeom>
            <a:solidFill>
              <a:srgbClr val="FFFF9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2" name="文本框 13">
                  <a:extLst>
                    <a:ext uri="{FF2B5EF4-FFF2-40B4-BE49-F238E27FC236}">
                      <a16:creationId xmlns:a16="http://schemas.microsoft.com/office/drawing/2014/main" id="{DDEE3707-0B7A-2CD2-F72E-65B8293045E6}"/>
                    </a:ext>
                  </a:extLst>
                </p:cNvPr>
                <p:cNvSpPr txBox="1"/>
                <p:nvPr/>
              </p:nvSpPr>
              <p:spPr>
                <a:xfrm>
                  <a:off x="487996" y="4888468"/>
                  <a:ext cx="5175743" cy="414601"/>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t>𝑑</m:t>
                        </m:r>
                        <m:d>
                          <m:dPr>
                            <m:ctrlPr>
                              <a:rPr lang="en-US" altLang="zh-CN" sz="1800" i="1">
                                <a:latin typeface="Cambria Math" panose="02040503050406030204" pitchFamily="18" charset="0"/>
                                <a:ea typeface="微软雅黑" panose="020B0503020204020204" pitchFamily="34" charset="-122"/>
                                <a:cs typeface="Times New Roman" panose="02020603050405020304" pitchFamily="18" charset="0"/>
                              </a:rPr>
                            </m:ctrlPr>
                          </m:dPr>
                          <m:e>
                            <m:r>
                              <a:rPr lang="en-US" altLang="zh-CN" sz="1800" baseline="30000">
                                <a:latin typeface="Cambria Math" panose="02040503050406030204" pitchFamily="18" charset="0"/>
                                <a:ea typeface="微软雅黑" panose="020B0503020204020204" pitchFamily="34" charset="-122"/>
                                <a:cs typeface="Times New Roman" panose="02020603050405020304" pitchFamily="18" charset="0"/>
                              </a:rPr>
                              <m:t>171</m:t>
                            </m:r>
                            <m:r>
                              <m:rPr>
                                <m:sty m:val="p"/>
                              </m:rPr>
                              <a:rPr lang="en-US" altLang="zh-CN" sz="1800">
                                <a:latin typeface="Cambria Math" panose="02040503050406030204" pitchFamily="18" charset="0"/>
                                <a:ea typeface="微软雅黑" panose="020B0503020204020204" pitchFamily="34" charset="-122"/>
                                <a:cs typeface="Times New Roman" panose="02020603050405020304" pitchFamily="18" charset="0"/>
                              </a:rPr>
                              <m:t>Yb</m:t>
                            </m:r>
                          </m:e>
                        </m:d>
                        <m: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t>=</m:t>
                        </m:r>
                        <m:d>
                          <m:dPr>
                            <m:ctrlP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ctrlPr>
                          </m:dPr>
                          <m:e>
                            <m: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t>0.33</m:t>
                            </m:r>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1.54</m:t>
                                </m:r>
                              </m:e>
                              <m:sub>
                                <m:r>
                                  <m:rPr>
                                    <m:sty m:val="p"/>
                                  </m:rPr>
                                  <a:rPr lang="en-US" altLang="zh-CN" sz="1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stat</m:t>
                                </m:r>
                              </m:sub>
                            </m:sSub>
                            <m:r>
                              <a:rPr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0.4</m:t>
                                </m:r>
                              </m:e>
                              <m:sub>
                                <m:r>
                                  <m:rPr>
                                    <m:sty m:val="p"/>
                                  </m:rPr>
                                  <a:rPr lang="en-US" altLang="zh-CN" sz="1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syst</m:t>
                                </m:r>
                              </m:sub>
                            </m:sSub>
                          </m:e>
                        </m:d>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−27</m:t>
                            </m:r>
                          </m:sup>
                        </m:sSup>
                        <m: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e</m:t>
                        </m:r>
                        <m: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cm</m:t>
                        </m:r>
                      </m:oMath>
                    </m:oMathPara>
                  </a14:m>
                  <a:endParaRPr lang="en-US" altLang="zh-CN" sz="1800" dirty="0">
                    <a:ea typeface="Cambria Math" panose="02040503050406030204" pitchFamily="18" charset="0"/>
                    <a:cs typeface="Times New Roman" panose="02020603050405020304" pitchFamily="18" charset="0"/>
                  </a:endParaRPr>
                </a:p>
              </p:txBody>
            </p:sp>
          </mc:Choice>
          <mc:Fallback xmlns="">
            <p:sp>
              <p:nvSpPr>
                <p:cNvPr id="10" name="文本框 13">
                  <a:extLst>
                    <a:ext uri="{FF2B5EF4-FFF2-40B4-BE49-F238E27FC236}">
                      <a16:creationId xmlns:a16="http://schemas.microsoft.com/office/drawing/2014/main" id="{10E87CDB-7002-B4EE-810B-4166207ECA63}"/>
                    </a:ext>
                  </a:extLst>
                </p:cNvPr>
                <p:cNvSpPr txBox="1">
                  <a:spLocks noRot="1" noChangeAspect="1" noMove="1" noResize="1" noEditPoints="1" noAdjustHandles="1" noChangeArrowheads="1" noChangeShapeType="1" noTextEdit="1"/>
                </p:cNvSpPr>
                <p:nvPr/>
              </p:nvSpPr>
              <p:spPr>
                <a:xfrm>
                  <a:off x="487996" y="4888468"/>
                  <a:ext cx="5175743" cy="414601"/>
                </a:xfrm>
                <a:prstGeom prst="rect">
                  <a:avLst/>
                </a:prstGeom>
                <a:blipFill>
                  <a:blip r:embed="rId6"/>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1">
                  <a:extLst>
                    <a:ext uri="{FF2B5EF4-FFF2-40B4-BE49-F238E27FC236}">
                      <a16:creationId xmlns:a16="http://schemas.microsoft.com/office/drawing/2014/main" id="{CABB748C-5C25-E846-E810-B1A7AD7C1EB6}"/>
                    </a:ext>
                  </a:extLst>
                </p:cNvPr>
                <p:cNvSpPr txBox="1"/>
                <p:nvPr/>
              </p:nvSpPr>
              <p:spPr>
                <a:xfrm>
                  <a:off x="228600" y="5421868"/>
                  <a:ext cx="5694537" cy="369332"/>
                </a:xfrm>
                <a:prstGeom prst="rect">
                  <a:avLst/>
                </a:prstGeom>
                <a:noFill/>
              </p:spPr>
              <p:txBody>
                <a:bodyPr wrap="square">
                  <a:spAutoFit/>
                </a:bodyPr>
                <a:lstStyle/>
                <a:p>
                  <a:pPr algn="ctr"/>
                  <a:r>
                    <a:rPr lang="en-US" altLang="zh-CN" sz="1800" dirty="0">
                      <a:ea typeface="微软雅黑" panose="020B0503020204020204" pitchFamily="34" charset="-122"/>
                      <a:cs typeface="Times New Roman" panose="02020603050405020304" pitchFamily="18" charset="0"/>
                    </a:rPr>
                    <a:t>Upper limit </a:t>
                  </a:r>
                  <a:r>
                    <a:rPr lang="en-US" altLang="zh-CN" sz="1800" b="0" dirty="0">
                      <a:ea typeface="微软雅黑" panose="020B0503020204020204" pitchFamily="34" charset="-122"/>
                      <a:cs typeface="Times New Roman" panose="02020603050405020304" pitchFamily="18" charset="0"/>
                    </a:rPr>
                    <a:t>(95%)  </a:t>
                  </a:r>
                  <a:r>
                    <a:rPr lang="zh-CN" altLang="en-US" sz="1800" b="0" dirty="0">
                      <a:ea typeface="微软雅黑" panose="020B0503020204020204" pitchFamily="34" charset="-122"/>
                      <a:cs typeface="Times New Roman" panose="02020603050405020304" pitchFamily="18" charset="0"/>
                    </a:rPr>
                    <a:t>：</a:t>
                  </a:r>
                  <a14:m>
                    <m:oMath xmlns:m="http://schemas.openxmlformats.org/officeDocument/2006/math">
                      <m:d>
                        <m:dPr>
                          <m:begChr m:val="|"/>
                          <m:endChr m:val="|"/>
                          <m:ctrlP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ctrlPr>
                        </m:dPr>
                        <m:e>
                          <m: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t>𝑑</m:t>
                          </m:r>
                          <m:d>
                            <m:dPr>
                              <m:ctrlPr>
                                <a:rPr lang="en-US" altLang="zh-CN" sz="1800" b="0" i="1" smtClean="0">
                                  <a:latin typeface="Cambria Math" panose="02040503050406030204" pitchFamily="18" charset="0"/>
                                  <a:ea typeface="微软雅黑" panose="020B0503020204020204" pitchFamily="34" charset="-122"/>
                                  <a:cs typeface="Times New Roman" panose="02020603050405020304" pitchFamily="18" charset="0"/>
                                </a:rPr>
                              </m:ctrlPr>
                            </m:dPr>
                            <m:e>
                              <m:r>
                                <a:rPr lang="en-US" altLang="zh-CN" sz="1800" b="0" i="0" baseline="30000" smtClean="0">
                                  <a:latin typeface="Cambria Math" panose="02040503050406030204" pitchFamily="18" charset="0"/>
                                  <a:ea typeface="微软雅黑" panose="020B0503020204020204" pitchFamily="34" charset="-122"/>
                                  <a:cs typeface="Times New Roman" panose="02020603050405020304" pitchFamily="18" charset="0"/>
                                </a:rPr>
                                <m:t>171</m:t>
                              </m:r>
                              <m:r>
                                <m:rPr>
                                  <m:sty m:val="p"/>
                                </m:rPr>
                                <a:rPr lang="en-US" altLang="zh-CN" sz="1800" b="0" i="0" smtClean="0">
                                  <a:latin typeface="Cambria Math" panose="02040503050406030204" pitchFamily="18" charset="0"/>
                                  <a:ea typeface="微软雅黑" panose="020B0503020204020204" pitchFamily="34" charset="-122"/>
                                  <a:cs typeface="Times New Roman" panose="02020603050405020304" pitchFamily="18" charset="0"/>
                                </a:rPr>
                                <m:t>Yb</m:t>
                              </m:r>
                            </m:e>
                          </m:d>
                        </m:e>
                      </m:d>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&lt;3.2×</m:t>
                      </m:r>
                      <m:sSup>
                        <m:sSupPr>
                          <m:ctrlP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−27</m:t>
                          </m:r>
                        </m:sup>
                      </m:sSup>
                      <m: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e</m:t>
                      </m:r>
                      <m: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cm</m:t>
                      </m:r>
                    </m:oMath>
                  </a14:m>
                  <a:r>
                    <a:rPr lang="en-US" altLang="zh-CN" sz="1800" dirty="0">
                      <a:ea typeface="微软雅黑" panose="020B0503020204020204" pitchFamily="34" charset="-122"/>
                      <a:cs typeface="Times New Roman" panose="02020603050405020304" pitchFamily="18" charset="0"/>
                    </a:rPr>
                    <a:t> </a:t>
                  </a:r>
                </a:p>
              </p:txBody>
            </p:sp>
          </mc:Choice>
          <mc:Fallback xmlns="">
            <p:sp>
              <p:nvSpPr>
                <p:cNvPr id="11" name="文本框 21">
                  <a:extLst>
                    <a:ext uri="{FF2B5EF4-FFF2-40B4-BE49-F238E27FC236}">
                      <a16:creationId xmlns:a16="http://schemas.microsoft.com/office/drawing/2014/main" id="{C1908E93-D34A-F7AD-F74E-1A1565AF1C51}"/>
                    </a:ext>
                  </a:extLst>
                </p:cNvPr>
                <p:cNvSpPr txBox="1">
                  <a:spLocks noRot="1" noChangeAspect="1" noMove="1" noResize="1" noEditPoints="1" noAdjustHandles="1" noChangeArrowheads="1" noChangeShapeType="1" noTextEdit="1"/>
                </p:cNvSpPr>
                <p:nvPr/>
              </p:nvSpPr>
              <p:spPr>
                <a:xfrm>
                  <a:off x="228600" y="5421868"/>
                  <a:ext cx="5694537" cy="369332"/>
                </a:xfrm>
                <a:prstGeom prst="rect">
                  <a:avLst/>
                </a:prstGeom>
                <a:blipFill>
                  <a:blip r:embed="rId7"/>
                  <a:stretch>
                    <a:fillRect t="-10000" b="-26667"/>
                  </a:stretch>
                </a:blipFill>
              </p:spPr>
              <p:txBody>
                <a:bodyPr/>
                <a:lstStyle/>
                <a:p>
                  <a:r>
                    <a:rPr lang="zh-CN" altLang="en-US">
                      <a:noFill/>
                    </a:rPr>
                    <a:t> </a:t>
                  </a:r>
                </a:p>
              </p:txBody>
            </p:sp>
          </mc:Fallback>
        </mc:AlternateContent>
      </p:grpSp>
      <p:sp>
        <p:nvSpPr>
          <p:cNvPr id="7" name="文本框 15">
            <a:extLst>
              <a:ext uri="{FF2B5EF4-FFF2-40B4-BE49-F238E27FC236}">
                <a16:creationId xmlns:a16="http://schemas.microsoft.com/office/drawing/2014/main" id="{62759479-F827-918C-5CEA-638212DBC82B}"/>
              </a:ext>
            </a:extLst>
          </p:cNvPr>
          <p:cNvSpPr txBox="1"/>
          <p:nvPr/>
        </p:nvSpPr>
        <p:spPr>
          <a:xfrm>
            <a:off x="847638" y="5713894"/>
            <a:ext cx="3276600" cy="369332"/>
          </a:xfrm>
          <a:prstGeom prst="rect">
            <a:avLst/>
          </a:prstGeom>
          <a:noFill/>
        </p:spPr>
        <p:txBody>
          <a:bodyPr wrap="square">
            <a:spAutoFit/>
          </a:bodyPr>
          <a:lstStyle/>
          <a:p>
            <a:r>
              <a:rPr lang="en-US" altLang="zh-CN" sz="1800" dirty="0">
                <a:solidFill>
                  <a:srgbClr val="0000FF"/>
                </a:solidFill>
                <a:latin typeface="+mn-ea"/>
                <a:cs typeface="Times New Roman" panose="02020603050405020304" pitchFamily="18" charset="0"/>
              </a:rPr>
              <a:t>* 5× improved over 2022 result </a:t>
            </a:r>
            <a:endParaRPr lang="zh-CN" altLang="en-US" sz="1800" dirty="0">
              <a:solidFill>
                <a:srgbClr val="0000FF"/>
              </a:solidFill>
              <a:latin typeface="+mn-ea"/>
            </a:endParaRPr>
          </a:p>
        </p:txBody>
      </p:sp>
    </p:spTree>
    <p:extLst>
      <p:ext uri="{BB962C8B-B14F-4D97-AF65-F5344CB8AC3E}">
        <p14:creationId xmlns:p14="http://schemas.microsoft.com/office/powerpoint/2010/main" val="1359232215"/>
      </p:ext>
    </p:extLst>
  </p:cSld>
  <p:clrMapOvr>
    <a:masterClrMapping/>
  </p:clrMapOvr>
  <mc:AlternateContent xmlns:mc="http://schemas.openxmlformats.org/markup-compatibility/2006" xmlns:p14="http://schemas.microsoft.com/office/powerpoint/2010/main">
    <mc:Choice Requires="p14">
      <p:transition spd="med" p14:dur="700" advTm="45462">
        <p:fade/>
      </p:transition>
    </mc:Choice>
    <mc:Fallback xmlns="">
      <p:transition spd="med" advTm="45462">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7CA0-A491-47E8-9CC8-79608B968931}"/>
              </a:ext>
            </a:extLst>
          </p:cNvPr>
          <p:cNvSpPr>
            <a:spLocks noGrp="1"/>
          </p:cNvSpPr>
          <p:nvPr>
            <p:ph type="title"/>
          </p:nvPr>
        </p:nvSpPr>
        <p:spPr>
          <a:xfrm>
            <a:off x="685800" y="304800"/>
            <a:ext cx="7772400" cy="533400"/>
          </a:xfrm>
        </p:spPr>
        <p:txBody>
          <a:bodyPr/>
          <a:lstStyle/>
          <a:p>
            <a:r>
              <a:rPr lang="en-US" altLang="zh-CN" dirty="0"/>
              <a:t>Upper limits on Schiff moments</a:t>
            </a:r>
            <a:endParaRPr lang="zh-CN" altLang="en-US" dirty="0"/>
          </a:p>
        </p:txBody>
      </p:sp>
      <p:sp>
        <p:nvSpPr>
          <p:cNvPr id="10" name="文本框 26">
            <a:extLst>
              <a:ext uri="{FF2B5EF4-FFF2-40B4-BE49-F238E27FC236}">
                <a16:creationId xmlns:a16="http://schemas.microsoft.com/office/drawing/2014/main" id="{23540BA6-1E7B-4051-8178-DCA3D1A6F3E0}"/>
              </a:ext>
            </a:extLst>
          </p:cNvPr>
          <p:cNvSpPr txBox="1"/>
          <p:nvPr/>
        </p:nvSpPr>
        <p:spPr>
          <a:xfrm>
            <a:off x="605624" y="4495800"/>
            <a:ext cx="7928774" cy="1597232"/>
          </a:xfrm>
          <a:prstGeom prst="rect">
            <a:avLst/>
          </a:prstGeom>
          <a:noFill/>
        </p:spPr>
        <p:txBody>
          <a:bodyPr wrap="none" rtlCol="0">
            <a:spAutoFit/>
          </a:bodyPr>
          <a:lstStyle/>
          <a:p>
            <a:pPr marL="285750" indent="-285750">
              <a:lnSpc>
                <a:spcPct val="125000"/>
              </a:lnSpc>
              <a:buFont typeface="Arial" panose="020B0604020202020204" pitchFamily="34" charset="0"/>
              <a:buChar char="•"/>
            </a:pPr>
            <a:r>
              <a:rPr lang="en-US" altLang="zh-CN" sz="1800" dirty="0">
                <a:latin typeface="+mn-lt"/>
                <a:ea typeface="微软雅黑" pitchFamily="34" charset="-122"/>
              </a:rPr>
              <a:t>The </a:t>
            </a:r>
            <a:r>
              <a:rPr lang="en-US" altLang="zh-CN" sz="1800" baseline="30000" dirty="0">
                <a:latin typeface="+mn-lt"/>
                <a:ea typeface="微软雅黑" pitchFamily="34" charset="-122"/>
              </a:rPr>
              <a:t>171</a:t>
            </a:r>
            <a:r>
              <a:rPr lang="en-US" altLang="zh-CN" sz="1800" dirty="0">
                <a:latin typeface="+mn-lt"/>
                <a:ea typeface="微软雅黑" pitchFamily="34" charset="-122"/>
              </a:rPr>
              <a:t>Yb EDM result contributes to constraining BSM physics:</a:t>
            </a:r>
          </a:p>
          <a:p>
            <a:pPr>
              <a:lnSpc>
                <a:spcPct val="125000"/>
              </a:lnSpc>
            </a:pPr>
            <a:r>
              <a:rPr lang="en-US" altLang="zh-CN" sz="1800" dirty="0">
                <a:latin typeface="+mn-lt"/>
                <a:ea typeface="微软雅黑" pitchFamily="34" charset="-122"/>
              </a:rPr>
              <a:t>     on the same order of as </a:t>
            </a:r>
            <a:r>
              <a:rPr lang="en-US" altLang="zh-CN" sz="1800" baseline="30000" dirty="0">
                <a:latin typeface="+mn-lt"/>
                <a:ea typeface="微软雅黑" pitchFamily="34" charset="-122"/>
              </a:rPr>
              <a:t>129</a:t>
            </a:r>
            <a:r>
              <a:rPr lang="en-US" altLang="zh-CN" sz="1800" dirty="0">
                <a:latin typeface="+mn-lt"/>
                <a:ea typeface="微软雅黑" pitchFamily="34" charset="-122"/>
              </a:rPr>
              <a:t>Xe, </a:t>
            </a:r>
            <a:r>
              <a:rPr lang="en-US" altLang="zh-CN" sz="1800" baseline="30000" dirty="0">
                <a:latin typeface="+mn-lt"/>
                <a:ea typeface="微软雅黑" pitchFamily="34" charset="-122"/>
              </a:rPr>
              <a:t>225</a:t>
            </a:r>
            <a:r>
              <a:rPr lang="en-US" altLang="zh-CN" sz="1800" dirty="0">
                <a:latin typeface="+mn-lt"/>
                <a:ea typeface="微软雅黑" pitchFamily="34" charset="-122"/>
              </a:rPr>
              <a:t>Ra, </a:t>
            </a:r>
            <a:r>
              <a:rPr lang="en-US" altLang="zh-CN" sz="1800" baseline="30000" dirty="0">
                <a:latin typeface="+mn-lt"/>
                <a:ea typeface="微软雅黑" pitchFamily="34" charset="-122"/>
              </a:rPr>
              <a:t>205</a:t>
            </a:r>
            <a:r>
              <a:rPr lang="en-US" altLang="zh-CN" sz="1800" dirty="0">
                <a:latin typeface="+mn-lt"/>
                <a:ea typeface="微软雅黑" pitchFamily="34" charset="-122"/>
              </a:rPr>
              <a:t>Tl</a:t>
            </a:r>
            <a:r>
              <a:rPr lang="en-US" altLang="zh-CN" sz="1800" baseline="30000" dirty="0">
                <a:latin typeface="+mn-lt"/>
                <a:ea typeface="微软雅黑" pitchFamily="34" charset="-122"/>
              </a:rPr>
              <a:t>19</a:t>
            </a:r>
            <a:r>
              <a:rPr lang="en-US" altLang="zh-CN" sz="1800" dirty="0">
                <a:latin typeface="+mn-lt"/>
                <a:ea typeface="微软雅黑" pitchFamily="34" charset="-122"/>
              </a:rPr>
              <a:t>F,  although lagging </a:t>
            </a:r>
            <a:r>
              <a:rPr lang="en-US" altLang="zh-CN" sz="1800" baseline="30000" dirty="0">
                <a:latin typeface="+mn-lt"/>
                <a:ea typeface="微软雅黑" pitchFamily="34" charset="-122"/>
              </a:rPr>
              <a:t>199</a:t>
            </a:r>
            <a:r>
              <a:rPr lang="en-US" altLang="zh-CN" sz="1800" dirty="0">
                <a:latin typeface="+mn-lt"/>
                <a:ea typeface="微软雅黑" pitchFamily="34" charset="-122"/>
              </a:rPr>
              <a:t>Hg.</a:t>
            </a:r>
          </a:p>
          <a:p>
            <a:pPr marL="285750" indent="-285750">
              <a:lnSpc>
                <a:spcPct val="125000"/>
              </a:lnSpc>
              <a:spcBef>
                <a:spcPts val="1200"/>
              </a:spcBef>
              <a:buFont typeface="Arial" panose="020B0604020202020204" pitchFamily="34" charset="0"/>
              <a:buChar char="•"/>
            </a:pPr>
            <a:r>
              <a:rPr lang="en-US" altLang="zh-CN" sz="1800" dirty="0">
                <a:latin typeface="+mn-lt"/>
                <a:ea typeface="微软雅黑" pitchFamily="34" charset="-122"/>
              </a:rPr>
              <a:t>The global analysis</a:t>
            </a:r>
            <a:r>
              <a:rPr lang="en-US" altLang="zh-CN" sz="1400" dirty="0">
                <a:latin typeface="+mn-lt"/>
                <a:ea typeface="微软雅黑" pitchFamily="34" charset="-122"/>
              </a:rPr>
              <a:t> </a:t>
            </a:r>
            <a:r>
              <a:rPr lang="en-US" altLang="zh-CN" sz="1800" dirty="0">
                <a:latin typeface="+mn-lt"/>
                <a:ea typeface="微软雅黑" pitchFamily="34" charset="-122"/>
              </a:rPr>
              <a:t>of EDM results requires different systems with </a:t>
            </a:r>
          </a:p>
          <a:p>
            <a:pPr>
              <a:lnSpc>
                <a:spcPct val="125000"/>
              </a:lnSpc>
            </a:pPr>
            <a:r>
              <a:rPr lang="en-US" altLang="zh-CN" sz="1800" dirty="0">
                <a:latin typeface="+mn-lt"/>
                <a:ea typeface="微软雅黑" pitchFamily="34" charset="-122"/>
              </a:rPr>
              <a:t>     complementary sensitivities to BSM parameters, rather than </a:t>
            </a:r>
            <a:r>
              <a:rPr lang="en-US" altLang="zh-CN" sz="1800" baseline="30000" dirty="0">
                <a:latin typeface="+mn-lt"/>
                <a:ea typeface="微软雅黑" pitchFamily="34" charset="-122"/>
              </a:rPr>
              <a:t>199</a:t>
            </a:r>
            <a:r>
              <a:rPr lang="en-US" altLang="zh-CN" sz="1800" dirty="0">
                <a:latin typeface="+mn-lt"/>
                <a:ea typeface="微软雅黑" pitchFamily="34" charset="-122"/>
              </a:rPr>
              <a:t>Hg alone.</a:t>
            </a:r>
          </a:p>
        </p:txBody>
      </p:sp>
      <mc:AlternateContent xmlns:mc="http://schemas.openxmlformats.org/markup-compatibility/2006" xmlns:a14="http://schemas.microsoft.com/office/drawing/2010/main">
        <mc:Choice Requires="a14">
          <p:graphicFrame>
            <p:nvGraphicFramePr>
              <p:cNvPr id="3" name="表格 4">
                <a:extLst>
                  <a:ext uri="{FF2B5EF4-FFF2-40B4-BE49-F238E27FC236}">
                    <a16:creationId xmlns:a16="http://schemas.microsoft.com/office/drawing/2014/main" id="{FE49AAC9-5BDA-5826-AF46-749D5A77DAA1}"/>
                  </a:ext>
                </a:extLst>
              </p:cNvPr>
              <p:cNvGraphicFramePr>
                <a:graphicFrameLocks noGrp="1"/>
              </p:cNvGraphicFramePr>
              <p:nvPr>
                <p:extLst>
                  <p:ext uri="{D42A27DB-BD31-4B8C-83A1-F6EECF244321}">
                    <p14:modId xmlns:p14="http://schemas.microsoft.com/office/powerpoint/2010/main" val="883088514"/>
                  </p:ext>
                </p:extLst>
              </p:nvPr>
            </p:nvGraphicFramePr>
            <p:xfrm>
              <a:off x="203374" y="1184068"/>
              <a:ext cx="8737252" cy="3124201"/>
            </p:xfrm>
            <a:graphic>
              <a:graphicData uri="http://schemas.openxmlformats.org/drawingml/2006/table">
                <a:tbl>
                  <a:tblPr firstRow="1" bandRow="1">
                    <a:tableStyleId>{5C22544A-7EE6-4342-B048-85BDC9FD1C3A}</a:tableStyleId>
                  </a:tblPr>
                  <a:tblGrid>
                    <a:gridCol w="1899767">
                      <a:extLst>
                        <a:ext uri="{9D8B030D-6E8A-4147-A177-3AD203B41FA5}">
                          <a16:colId xmlns:a16="http://schemas.microsoft.com/office/drawing/2014/main" val="1207939987"/>
                        </a:ext>
                      </a:extLst>
                    </a:gridCol>
                    <a:gridCol w="1277326">
                      <a:extLst>
                        <a:ext uri="{9D8B030D-6E8A-4147-A177-3AD203B41FA5}">
                          <a16:colId xmlns:a16="http://schemas.microsoft.com/office/drawing/2014/main" val="3571134946"/>
                        </a:ext>
                      </a:extLst>
                    </a:gridCol>
                    <a:gridCol w="1638361">
                      <a:extLst>
                        <a:ext uri="{9D8B030D-6E8A-4147-A177-3AD203B41FA5}">
                          <a16:colId xmlns:a16="http://schemas.microsoft.com/office/drawing/2014/main" val="1815769293"/>
                        </a:ext>
                      </a:extLst>
                    </a:gridCol>
                    <a:gridCol w="1266007">
                      <a:extLst>
                        <a:ext uri="{9D8B030D-6E8A-4147-A177-3AD203B41FA5}">
                          <a16:colId xmlns:a16="http://schemas.microsoft.com/office/drawing/2014/main" val="485299982"/>
                        </a:ext>
                      </a:extLst>
                    </a:gridCol>
                    <a:gridCol w="1117065">
                      <a:extLst>
                        <a:ext uri="{9D8B030D-6E8A-4147-A177-3AD203B41FA5}">
                          <a16:colId xmlns:a16="http://schemas.microsoft.com/office/drawing/2014/main" val="3686095136"/>
                        </a:ext>
                      </a:extLst>
                    </a:gridCol>
                    <a:gridCol w="1538726">
                      <a:extLst>
                        <a:ext uri="{9D8B030D-6E8A-4147-A177-3AD203B41FA5}">
                          <a16:colId xmlns:a16="http://schemas.microsoft.com/office/drawing/2014/main" val="1486480618"/>
                        </a:ext>
                      </a:extLst>
                    </a:gridCol>
                  </a:tblGrid>
                  <a:tr h="710120">
                    <a:tc>
                      <a:txBody>
                        <a:bodyPr/>
                        <a:lstStyle/>
                        <a:p>
                          <a:pPr algn="ctr">
                            <a:spcAft>
                              <a:spcPts val="600"/>
                            </a:spcAft>
                          </a:pPr>
                          <a:r>
                            <a:rPr lang="en-US" altLang="zh-CN" sz="1600" dirty="0">
                              <a:latin typeface="+mn-lt"/>
                              <a:cs typeface="Times New Roman" panose="02020603050405020304" pitchFamily="18" charset="0"/>
                            </a:rPr>
                            <a:t>Diamagnetic system </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199</a:t>
                          </a:r>
                          <a:r>
                            <a:rPr lang="en-US" altLang="zh-CN" sz="1600" dirty="0">
                              <a:latin typeface="+mn-lt"/>
                              <a:cs typeface="Times New Roman" panose="02020603050405020304" pitchFamily="18" charset="0"/>
                            </a:rPr>
                            <a:t>Hg</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205</a:t>
                          </a:r>
                          <a:r>
                            <a:rPr lang="en-US" altLang="zh-CN" sz="1600" dirty="0">
                              <a:latin typeface="+mn-lt"/>
                              <a:cs typeface="Times New Roman" panose="02020603050405020304" pitchFamily="18" charset="0"/>
                            </a:rPr>
                            <a:t>Tl</a:t>
                          </a:r>
                          <a:r>
                            <a:rPr lang="en-US" altLang="zh-CN" sz="1600" baseline="30000" dirty="0">
                              <a:latin typeface="+mn-lt"/>
                              <a:cs typeface="Times New Roman" panose="02020603050405020304" pitchFamily="18" charset="0"/>
                            </a:rPr>
                            <a:t>19</a:t>
                          </a:r>
                          <a:r>
                            <a:rPr lang="en-US" altLang="zh-CN" sz="1600" dirty="0">
                              <a:latin typeface="+mn-lt"/>
                              <a:cs typeface="Times New Roman" panose="02020603050405020304" pitchFamily="18" charset="0"/>
                            </a:rPr>
                            <a:t>F</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129</a:t>
                          </a:r>
                          <a:r>
                            <a:rPr lang="en-US" altLang="zh-CN" sz="1600" dirty="0">
                              <a:latin typeface="+mn-lt"/>
                              <a:cs typeface="Times New Roman" panose="02020603050405020304" pitchFamily="18" charset="0"/>
                            </a:rPr>
                            <a:t>Xe</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171</a:t>
                          </a:r>
                          <a:r>
                            <a:rPr lang="en-US" altLang="zh-CN" sz="1600" dirty="0">
                              <a:latin typeface="+mn-lt"/>
                              <a:cs typeface="Times New Roman" panose="02020603050405020304" pitchFamily="18" charset="0"/>
                            </a:rPr>
                            <a:t>Yb</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225</a:t>
                          </a:r>
                          <a:r>
                            <a:rPr lang="en-US" altLang="zh-CN" sz="1600" dirty="0">
                              <a:latin typeface="+mn-lt"/>
                              <a:cs typeface="Times New Roman" panose="02020603050405020304" pitchFamily="18" charset="0"/>
                            </a:rPr>
                            <a:t>Ra</a:t>
                          </a:r>
                          <a:endParaRPr lang="zh-CN" altLang="en-US" sz="1600" dirty="0">
                            <a:latin typeface="+mn-lt"/>
                            <a:cs typeface="Times New Roman" panose="02020603050405020304" pitchFamily="18" charset="0"/>
                          </a:endParaRPr>
                        </a:p>
                      </a:txBody>
                      <a:tcPr marL="81118" marR="81118" marT="40559" marB="40559" anchor="ctr"/>
                    </a:tc>
                    <a:extLst>
                      <a:ext uri="{0D108BD9-81ED-4DB2-BD59-A6C34878D82A}">
                        <a16:rowId xmlns:a16="http://schemas.microsoft.com/office/drawing/2014/main" val="3973056831"/>
                      </a:ext>
                    </a:extLst>
                  </a:tr>
                  <a:tr h="774205">
                    <a:tc>
                      <a:txBody>
                        <a:bodyPr/>
                        <a:lstStyle/>
                        <a:p>
                          <a:pPr algn="ctr">
                            <a:spcAft>
                              <a:spcPts val="600"/>
                            </a:spcAft>
                          </a:pPr>
                          <a:r>
                            <a:rPr lang="en-US" altLang="zh-CN" sz="1600" dirty="0">
                              <a:latin typeface="+mn-lt"/>
                              <a:cs typeface="Times New Roman" panose="02020603050405020304" pitchFamily="18" charset="0"/>
                            </a:rPr>
                            <a:t>EDM limit</a:t>
                          </a:r>
                        </a:p>
                        <a:p>
                          <a:pPr algn="ctr">
                            <a:spcAft>
                              <a:spcPts val="600"/>
                            </a:spcAft>
                          </a:pPr>
                          <a:r>
                            <a:rPr lang="en-US" altLang="zh-CN" sz="1600" dirty="0">
                              <a:latin typeface="+mn-lt"/>
                              <a:cs typeface="Times New Roman" panose="02020603050405020304" pitchFamily="18" charset="0"/>
                            </a:rPr>
                            <a:t> (10</a:t>
                          </a:r>
                          <a:r>
                            <a:rPr lang="en-US" altLang="zh-CN" sz="1600" baseline="30000" dirty="0">
                              <a:latin typeface="+mn-lt"/>
                              <a:cs typeface="Times New Roman" panose="02020603050405020304" pitchFamily="18" charset="0"/>
                            </a:rPr>
                            <a:t>-26</a:t>
                          </a:r>
                          <a:r>
                            <a:rPr lang="en-US" altLang="zh-CN" sz="1600" dirty="0">
                              <a:latin typeface="+mn-lt"/>
                              <a:cs typeface="Times New Roman" panose="02020603050405020304" pitchFamily="18" charset="0"/>
                            </a:rPr>
                            <a:t> e cm)</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ea"/>
                                  </a:rPr>
                                  <m:t>7.4×</m:t>
                                </m:r>
                                <m:sSup>
                                  <m:sSupPr>
                                    <m:ctrlPr>
                                      <a:rPr lang="en-US" altLang="zh-CN" sz="1600" b="0" i="1" smtClean="0">
                                        <a:latin typeface="Cambria Math" panose="02040503050406030204" pitchFamily="18" charset="0"/>
                                        <a:ea typeface="+mn-ea"/>
                                      </a:rPr>
                                    </m:ctrlPr>
                                  </m:sSupPr>
                                  <m:e>
                                    <m:r>
                                      <a:rPr lang="en-US" altLang="zh-CN" sz="1600" b="0" i="1" smtClean="0">
                                        <a:latin typeface="Cambria Math" panose="02040503050406030204" pitchFamily="18" charset="0"/>
                                        <a:ea typeface="+mn-ea"/>
                                      </a:rPr>
                                      <m:t>10</m:t>
                                    </m:r>
                                  </m:e>
                                  <m:sup>
                                    <m:r>
                                      <a:rPr lang="en-US" altLang="zh-CN" sz="1600" b="0" i="1" smtClean="0">
                                        <a:latin typeface="Cambria Math" panose="02040503050406030204" pitchFamily="18" charset="0"/>
                                        <a:ea typeface="+mn-ea"/>
                                      </a:rPr>
                                      <m:t>−4</m:t>
                                    </m:r>
                                  </m:sup>
                                </m:sSup>
                              </m:oMath>
                            </m:oMathPara>
                          </a14:m>
                          <a:endParaRPr lang="en-US" altLang="zh-CN" sz="1600" dirty="0">
                            <a:latin typeface="+mn-lt"/>
                            <a:ea typeface="+mn-ea"/>
                            <a:cs typeface="Times New Roman" panose="02020603050405020304" pitchFamily="18" charset="0"/>
                          </a:endParaRPr>
                        </a:p>
                        <a:p>
                          <a:pPr algn="ctr">
                            <a:spcAft>
                              <a:spcPts val="600"/>
                            </a:spcAft>
                          </a:pPr>
                          <a:r>
                            <a:rPr lang="en-US" altLang="zh-CN" sz="1400" dirty="0">
                              <a:latin typeface="+mn-lt"/>
                              <a:cs typeface="Times New Roman" panose="02020603050405020304" pitchFamily="18" charset="0"/>
                            </a:rPr>
                            <a:t>U</a:t>
                          </a:r>
                          <a:r>
                            <a:rPr lang="en-US" altLang="zh-CN" sz="1400" baseline="0" dirty="0">
                              <a:latin typeface="+mn-lt"/>
                              <a:cs typeface="Times New Roman" panose="02020603050405020304" pitchFamily="18" charset="0"/>
                            </a:rPr>
                            <a:t>Wash16</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6500 </a:t>
                          </a:r>
                        </a:p>
                        <a:p>
                          <a:pPr algn="ctr">
                            <a:spcAft>
                              <a:spcPts val="600"/>
                            </a:spcAft>
                          </a:pPr>
                          <a:r>
                            <a:rPr lang="en-US" altLang="zh-CN" sz="1400" dirty="0">
                              <a:latin typeface="+mn-lt"/>
                              <a:cs typeface="Times New Roman" panose="02020603050405020304" pitchFamily="18" charset="0"/>
                            </a:rPr>
                            <a:t>Yale91</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0.14</a:t>
                          </a:r>
                        </a:p>
                        <a:p>
                          <a:pPr algn="ctr">
                            <a:spcAft>
                              <a:spcPts val="600"/>
                            </a:spcAft>
                          </a:pPr>
                          <a:r>
                            <a:rPr lang="en-US" altLang="zh-CN" sz="1400" dirty="0">
                              <a:latin typeface="+mn-lt"/>
                              <a:cs typeface="Times New Roman" panose="02020603050405020304" pitchFamily="18" charset="0"/>
                            </a:rPr>
                            <a:t>PTB19</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a:solidFill>
                                <a:schemeClr val="tx1"/>
                              </a:solidFill>
                              <a:latin typeface="+mn-lt"/>
                              <a:cs typeface="Times New Roman" panose="02020603050405020304" pitchFamily="18" charset="0"/>
                            </a:rPr>
                            <a:t>0.3 </a:t>
                          </a:r>
                          <a:endParaRPr lang="en-US" altLang="zh-CN" sz="1600" dirty="0">
                            <a:solidFill>
                              <a:schemeClr val="tx1"/>
                            </a:solidFill>
                            <a:latin typeface="+mn-lt"/>
                            <a:cs typeface="Times New Roman" panose="02020603050405020304" pitchFamily="18" charset="0"/>
                          </a:endParaRPr>
                        </a:p>
                        <a:p>
                          <a:pPr algn="ctr">
                            <a:spcAft>
                              <a:spcPts val="600"/>
                            </a:spcAft>
                          </a:pPr>
                          <a:r>
                            <a:rPr lang="en-US" altLang="zh-CN" sz="1400">
                              <a:solidFill>
                                <a:schemeClr val="tx1"/>
                              </a:solidFill>
                              <a:latin typeface="+mn-lt"/>
                              <a:cs typeface="Times New Roman" panose="02020603050405020304" pitchFamily="18" charset="0"/>
                            </a:rPr>
                            <a:t>USTC23</a:t>
                          </a:r>
                          <a:endParaRPr lang="zh-CN" altLang="en-US" sz="1400" b="0" dirty="0">
                            <a:solidFill>
                              <a:schemeClr val="tx1"/>
                            </a:solidFill>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1400</a:t>
                          </a:r>
                        </a:p>
                        <a:p>
                          <a:pPr algn="ctr">
                            <a:spcAft>
                              <a:spcPts val="600"/>
                            </a:spcAft>
                          </a:pPr>
                          <a:r>
                            <a:rPr lang="en-US" altLang="zh-CN" sz="1400" dirty="0">
                              <a:latin typeface="+mn-lt"/>
                              <a:cs typeface="Times New Roman" panose="02020603050405020304" pitchFamily="18" charset="0"/>
                            </a:rPr>
                            <a:t>Argonne16</a:t>
                          </a:r>
                          <a:endParaRPr lang="zh-CN" altLang="en-US" sz="1400" dirty="0">
                            <a:latin typeface="+mn-lt"/>
                            <a:cs typeface="Times New Roman" panose="02020603050405020304" pitchFamily="18" charset="0"/>
                          </a:endParaRPr>
                        </a:p>
                      </a:txBody>
                      <a:tcPr marL="81118" marR="81118" marT="40559" marB="40559" anchor="ctr"/>
                    </a:tc>
                    <a:extLst>
                      <a:ext uri="{0D108BD9-81ED-4DB2-BD59-A6C34878D82A}">
                        <a16:rowId xmlns:a16="http://schemas.microsoft.com/office/drawing/2014/main" val="356858716"/>
                      </a:ext>
                    </a:extLst>
                  </a:tr>
                  <a:tr h="682741">
                    <a:tc>
                      <a:txBody>
                        <a:bodyPr/>
                        <a:lstStyle/>
                        <a:p>
                          <a:pPr algn="ctr">
                            <a:spcAft>
                              <a:spcPts val="600"/>
                            </a:spcAft>
                          </a:pPr>
                          <a:r>
                            <a:rPr lang="en-US" altLang="zh-CN" sz="1600" dirty="0">
                              <a:latin typeface="+mn-lt"/>
                              <a:cs typeface="Times New Roman" panose="02020603050405020304" pitchFamily="18" charset="0"/>
                            </a:rPr>
                            <a:t>Schiff moment limit (10</a:t>
                          </a:r>
                          <a:r>
                            <a:rPr lang="en-US" altLang="zh-CN" sz="1600" baseline="30000" dirty="0">
                              <a:latin typeface="+mn-lt"/>
                              <a:cs typeface="Times New Roman" panose="02020603050405020304" pitchFamily="18" charset="0"/>
                            </a:rPr>
                            <a:t>-10</a:t>
                          </a:r>
                          <a:r>
                            <a:rPr lang="en-US" altLang="zh-CN" sz="1600" dirty="0">
                              <a:latin typeface="+mn-lt"/>
                              <a:cs typeface="Times New Roman" panose="02020603050405020304" pitchFamily="18" charset="0"/>
                            </a:rPr>
                            <a:t> e fm</a:t>
                          </a:r>
                          <a:r>
                            <a:rPr lang="en-US" altLang="zh-CN" sz="1600" baseline="30000" dirty="0">
                              <a:latin typeface="+mn-lt"/>
                              <a:cs typeface="Times New Roman" panose="02020603050405020304" pitchFamily="18" charset="0"/>
                            </a:rPr>
                            <a:t>3</a:t>
                          </a:r>
                          <a:r>
                            <a:rPr lang="en-US" altLang="zh-CN" sz="1600" dirty="0">
                              <a:latin typeface="+mn-lt"/>
                              <a:cs typeface="Times New Roman" panose="02020603050405020304" pitchFamily="18" charset="0"/>
                            </a:rPr>
                            <a:t>)</a:t>
                          </a:r>
                          <a:endParaRPr lang="zh-CN" altLang="en-US" sz="1600" dirty="0">
                            <a:latin typeface="+mn-lt"/>
                            <a:cs typeface="Times New Roman" panose="02020603050405020304" pitchFamily="18" charset="0"/>
                          </a:endParaRPr>
                        </a:p>
                      </a:txBody>
                      <a:tcPr marL="81118" marR="81118" marT="40559" marB="40559"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ea"/>
                                  </a:rPr>
                                  <m:t>2.6</m:t>
                                </m:r>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10</m:t>
                                    </m:r>
                                  </m:e>
                                  <m:sup>
                                    <m:r>
                                      <a:rPr lang="en-US" altLang="zh-CN" sz="1600" b="0" i="1" smtClean="0">
                                        <a:latin typeface="Cambria Math" panose="02040503050406030204" pitchFamily="18" charset="0"/>
                                        <a:ea typeface="Cambria Math" panose="02040503050406030204" pitchFamily="18" charset="0"/>
                                      </a:rPr>
                                      <m:t>−3</m:t>
                                    </m:r>
                                  </m:sup>
                                </m:sSup>
                              </m:oMath>
                            </m:oMathPara>
                          </a14:m>
                          <a:endParaRPr lang="en-US" altLang="zh-CN"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1.5</a:t>
                          </a: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5.2</a:t>
                          </a:r>
                        </a:p>
                      </a:txBody>
                      <a:tcPr marL="81118" marR="81118" marT="40559" marB="40559" anchor="ctr"/>
                    </a:tc>
                    <a:tc>
                      <a:txBody>
                        <a:bodyPr/>
                        <a:lstStyle/>
                        <a:p>
                          <a:pPr algn="ctr">
                            <a:spcAft>
                              <a:spcPts val="600"/>
                            </a:spcAft>
                          </a:pPr>
                          <a:r>
                            <a:rPr lang="en-US" altLang="zh-CN" sz="1600">
                              <a:latin typeface="+mn-lt"/>
                              <a:cs typeface="Times New Roman" panose="02020603050405020304" pitchFamily="18" charset="0"/>
                            </a:rPr>
                            <a:t>1.6</a:t>
                          </a:r>
                          <a:endParaRPr lang="en-US" altLang="zh-CN"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1700</a:t>
                          </a:r>
                        </a:p>
                      </a:txBody>
                      <a:tcPr marL="81118" marR="81118" marT="40559" marB="40559" anchor="ctr"/>
                    </a:tc>
                    <a:extLst>
                      <a:ext uri="{0D108BD9-81ED-4DB2-BD59-A6C34878D82A}">
                        <a16:rowId xmlns:a16="http://schemas.microsoft.com/office/drawing/2014/main" val="1935075487"/>
                      </a:ext>
                    </a:extLst>
                  </a:tr>
                  <a:tr h="957135">
                    <a:tc>
                      <a:txBody>
                        <a:bodyPr/>
                        <a:lstStyle/>
                        <a:p>
                          <a:pPr algn="ctr">
                            <a:spcAft>
                              <a:spcPts val="600"/>
                            </a:spcAft>
                          </a:pPr>
                          <a:r>
                            <a:rPr lang="en-US" altLang="zh-CN" sz="1600" dirty="0">
                              <a:latin typeface="+mn-lt"/>
                              <a:cs typeface="Times New Roman" panose="02020603050405020304" pitchFamily="18" charset="0"/>
                            </a:rPr>
                            <a:t>Schiff moment calc (10</a:t>
                          </a:r>
                          <a:r>
                            <a:rPr lang="en-US" altLang="zh-CN" sz="1600" baseline="30000" dirty="0">
                              <a:latin typeface="+mn-lt"/>
                              <a:cs typeface="Times New Roman" panose="02020603050405020304" pitchFamily="18" charset="0"/>
                            </a:rPr>
                            <a:t>-8</a:t>
                          </a:r>
                          <a:r>
                            <a:rPr lang="en-US" altLang="zh-CN" sz="1600" dirty="0">
                              <a:latin typeface="+mn-lt"/>
                              <a:cs typeface="Times New Roman" panose="02020603050405020304" pitchFamily="18" charset="0"/>
                            </a:rPr>
                            <a:t> e fm</a:t>
                          </a:r>
                          <a:r>
                            <a:rPr lang="en-US" altLang="zh-CN" sz="1600" baseline="30000" dirty="0">
                              <a:latin typeface="+mn-lt"/>
                              <a:cs typeface="Times New Roman" panose="02020603050405020304" pitchFamily="18" charset="0"/>
                            </a:rPr>
                            <a:t>3</a:t>
                          </a:r>
                          <a:r>
                            <a:rPr lang="en-US" altLang="zh-CN" sz="1600" dirty="0">
                              <a:latin typeface="+mn-lt"/>
                              <a:cs typeface="Times New Roman" panose="02020603050405020304" pitchFamily="18" charset="0"/>
                            </a:rPr>
                            <a:t>)</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−1.4</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 </m:t>
                                    </m:r>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np</m:t>
                                    </m:r>
                                  </m:sub>
                                </m:sSub>
                              </m:oMath>
                            </m:oMathPara>
                          </a14:m>
                          <a:endParaRPr lang="en-US" altLang="zh-CN" sz="1400" dirty="0">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CN" sz="1400" dirty="0">
                              <a:latin typeface="+mn-lt"/>
                              <a:cs typeface="Times New Roman" panose="02020603050405020304" pitchFamily="18" charset="0"/>
                            </a:rPr>
                            <a:t>Flambaum86</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1.2 </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pp</m:t>
                                    </m:r>
                                  </m:sub>
                                </m:sSub>
                                <m:r>
                                  <a:rPr lang="en-US" altLang="zh-CN" sz="1400" b="0" i="1" smtClean="0">
                                    <a:latin typeface="Cambria Math" panose="02040503050406030204" pitchFamily="18" charset="0"/>
                                  </a:rPr>
                                  <m:t>−1.4</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 </m:t>
                                    </m:r>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pn</m:t>
                                    </m:r>
                                  </m:sub>
                                </m:sSub>
                              </m:oMath>
                            </m:oMathPara>
                          </a14:m>
                          <a:endParaRPr lang="en-US" altLang="zh-CN" sz="1400" dirty="0">
                            <a:latin typeface="+mn-lt"/>
                            <a:cs typeface="Times New Roman" panose="02020603050405020304" pitchFamily="18" charset="0"/>
                          </a:endParaRPr>
                        </a:p>
                        <a:p>
                          <a:pPr algn="ctr">
                            <a:spcAft>
                              <a:spcPts val="600"/>
                            </a:spcAft>
                          </a:pPr>
                          <a:r>
                            <a:rPr lang="en-US" altLang="zh-CN" sz="1400" dirty="0">
                              <a:latin typeface="+mn-lt"/>
                              <a:cs typeface="Times New Roman" panose="02020603050405020304" pitchFamily="18" charset="0"/>
                            </a:rPr>
                            <a:t>Flambaum86</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1.75 </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np</m:t>
                                    </m:r>
                                  </m:sub>
                                </m:sSub>
                              </m:oMath>
                            </m:oMathPara>
                          </a14:m>
                          <a:endParaRPr lang="en-US" altLang="zh-CN" sz="1400" dirty="0">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CN" sz="1400" dirty="0">
                              <a:latin typeface="+mn-lt"/>
                              <a:cs typeface="Times New Roman" panose="02020603050405020304" pitchFamily="18" charset="0"/>
                            </a:rPr>
                            <a:t>Flambaum86</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ea typeface="Cambria Math" panose="02040503050406030204" pitchFamily="18" charset="0"/>
                                  </a:rPr>
                                  <m:t>−1.4</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 </m:t>
                                    </m:r>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np</m:t>
                                    </m:r>
                                  </m:sub>
                                </m:sSub>
                              </m:oMath>
                            </m:oMathPara>
                          </a14:m>
                          <a:endParaRPr lang="en-US" altLang="zh-CN" sz="1400" dirty="0">
                            <a:latin typeface="+mn-lt"/>
                            <a:cs typeface="Times New Roman" panose="02020603050405020304" pitchFamily="18" charset="0"/>
                          </a:endParaRPr>
                        </a:p>
                        <a:p>
                          <a:pPr algn="ctr">
                            <a:spcAft>
                              <a:spcPts val="600"/>
                            </a:spcAft>
                          </a:pPr>
                          <a:r>
                            <a:rPr lang="en-US" altLang="zh-CN" sz="1400" dirty="0">
                              <a:latin typeface="+mn-lt"/>
                              <a:cs typeface="Times New Roman" panose="02020603050405020304" pitchFamily="18" charset="0"/>
                            </a:rPr>
                            <a:t>Dzuba07</a:t>
                          </a:r>
                        </a:p>
                      </a:txBody>
                      <a:tcPr marL="81118" marR="81118" marT="40559" marB="40559" anchor="ctr"/>
                    </a:tc>
                    <a:tc>
                      <a:txBody>
                        <a:bodyPr/>
                        <a:lstStyle/>
                        <a:p>
                          <a:pPr algn="ctr">
                            <a:spcAft>
                              <a:spcPts val="600"/>
                            </a:spcAft>
                          </a:pPr>
                          <a14:m>
                            <m:oMath xmlns:m="http://schemas.openxmlformats.org/officeDocument/2006/math">
                              <m:r>
                                <a:rPr lang="en-US" altLang="zh-CN" sz="1400" b="0" i="1" smtClean="0">
                                  <a:latin typeface="Cambria Math" panose="02040503050406030204" pitchFamily="18" charset="0"/>
                                </a:rPr>
                                <m:t>300 </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𝜂</m:t>
                                  </m:r>
                                </m:e>
                                <m:sub>
                                  <m:r>
                                    <m:rPr>
                                      <m:sty m:val="p"/>
                                    </m:rPr>
                                    <a:rPr lang="en-US" altLang="zh-CN" sz="1400" b="0" i="1" smtClean="0">
                                      <a:latin typeface="Cambria Math" panose="02040503050406030204" pitchFamily="18" charset="0"/>
                                    </a:rPr>
                                    <m:t>n</m:t>
                                  </m:r>
                                </m:sub>
                              </m:sSub>
                            </m:oMath>
                          </a14:m>
                          <a:r>
                            <a:rPr lang="en-US" altLang="zh-CN" sz="1400" dirty="0">
                              <a:latin typeface="+mn-lt"/>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rPr>
                                <m:t>1100 </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𝜂</m:t>
                                  </m:r>
                                </m:e>
                                <m:sub>
                                  <m:r>
                                    <a:rPr lang="en-US" altLang="zh-CN" sz="1400" b="0" i="1" smtClean="0">
                                      <a:latin typeface="Cambria Math" panose="02040503050406030204" pitchFamily="18" charset="0"/>
                                    </a:rPr>
                                    <m:t> </m:t>
                                  </m:r>
                                </m:sub>
                              </m:sSub>
                            </m:oMath>
                          </a14:m>
                          <a:endParaRPr lang="en-US" altLang="zh-CN" sz="1400" dirty="0">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CN" sz="1400" dirty="0">
                              <a:latin typeface="+mn-lt"/>
                              <a:cs typeface="Times New Roman" panose="02020603050405020304" pitchFamily="18" charset="0"/>
                            </a:rPr>
                            <a:t>Flambaum03, Auerbach96</a:t>
                          </a:r>
                          <a:endParaRPr lang="zh-CN" altLang="en-US" sz="1400" dirty="0">
                            <a:latin typeface="+mn-lt"/>
                            <a:cs typeface="Times New Roman" panose="02020603050405020304" pitchFamily="18" charset="0"/>
                          </a:endParaRPr>
                        </a:p>
                      </a:txBody>
                      <a:tcPr marL="81118" marR="81118" marT="40559" marB="40559" anchor="ctr"/>
                    </a:tc>
                    <a:extLst>
                      <a:ext uri="{0D108BD9-81ED-4DB2-BD59-A6C34878D82A}">
                        <a16:rowId xmlns:a16="http://schemas.microsoft.com/office/drawing/2014/main" val="1232103138"/>
                      </a:ext>
                    </a:extLst>
                  </a:tr>
                </a:tbl>
              </a:graphicData>
            </a:graphic>
          </p:graphicFrame>
        </mc:Choice>
        <mc:Fallback xmlns="">
          <p:graphicFrame>
            <p:nvGraphicFramePr>
              <p:cNvPr id="3" name="表格 4">
                <a:extLst>
                  <a:ext uri="{FF2B5EF4-FFF2-40B4-BE49-F238E27FC236}">
                    <a16:creationId xmlns:a16="http://schemas.microsoft.com/office/drawing/2014/main" id="{FE49AAC9-5BDA-5826-AF46-749D5A77DAA1}"/>
                  </a:ext>
                </a:extLst>
              </p:cNvPr>
              <p:cNvGraphicFramePr>
                <a:graphicFrameLocks noGrp="1"/>
              </p:cNvGraphicFramePr>
              <p:nvPr>
                <p:extLst>
                  <p:ext uri="{D42A27DB-BD31-4B8C-83A1-F6EECF244321}">
                    <p14:modId xmlns:p14="http://schemas.microsoft.com/office/powerpoint/2010/main" val="883088514"/>
                  </p:ext>
                </p:extLst>
              </p:nvPr>
            </p:nvGraphicFramePr>
            <p:xfrm>
              <a:off x="203374" y="1184068"/>
              <a:ext cx="8737252" cy="3124201"/>
            </p:xfrm>
            <a:graphic>
              <a:graphicData uri="http://schemas.openxmlformats.org/drawingml/2006/table">
                <a:tbl>
                  <a:tblPr firstRow="1" bandRow="1">
                    <a:tableStyleId>{5C22544A-7EE6-4342-B048-85BDC9FD1C3A}</a:tableStyleId>
                  </a:tblPr>
                  <a:tblGrid>
                    <a:gridCol w="1899767">
                      <a:extLst>
                        <a:ext uri="{9D8B030D-6E8A-4147-A177-3AD203B41FA5}">
                          <a16:colId xmlns:a16="http://schemas.microsoft.com/office/drawing/2014/main" val="1207939987"/>
                        </a:ext>
                      </a:extLst>
                    </a:gridCol>
                    <a:gridCol w="1277326">
                      <a:extLst>
                        <a:ext uri="{9D8B030D-6E8A-4147-A177-3AD203B41FA5}">
                          <a16:colId xmlns:a16="http://schemas.microsoft.com/office/drawing/2014/main" val="3571134946"/>
                        </a:ext>
                      </a:extLst>
                    </a:gridCol>
                    <a:gridCol w="1638361">
                      <a:extLst>
                        <a:ext uri="{9D8B030D-6E8A-4147-A177-3AD203B41FA5}">
                          <a16:colId xmlns:a16="http://schemas.microsoft.com/office/drawing/2014/main" val="1815769293"/>
                        </a:ext>
                      </a:extLst>
                    </a:gridCol>
                    <a:gridCol w="1266007">
                      <a:extLst>
                        <a:ext uri="{9D8B030D-6E8A-4147-A177-3AD203B41FA5}">
                          <a16:colId xmlns:a16="http://schemas.microsoft.com/office/drawing/2014/main" val="485299982"/>
                        </a:ext>
                      </a:extLst>
                    </a:gridCol>
                    <a:gridCol w="1117065">
                      <a:extLst>
                        <a:ext uri="{9D8B030D-6E8A-4147-A177-3AD203B41FA5}">
                          <a16:colId xmlns:a16="http://schemas.microsoft.com/office/drawing/2014/main" val="3686095136"/>
                        </a:ext>
                      </a:extLst>
                    </a:gridCol>
                    <a:gridCol w="1538726">
                      <a:extLst>
                        <a:ext uri="{9D8B030D-6E8A-4147-A177-3AD203B41FA5}">
                          <a16:colId xmlns:a16="http://schemas.microsoft.com/office/drawing/2014/main" val="1486480618"/>
                        </a:ext>
                      </a:extLst>
                    </a:gridCol>
                  </a:tblGrid>
                  <a:tr h="710120">
                    <a:tc>
                      <a:txBody>
                        <a:bodyPr/>
                        <a:lstStyle/>
                        <a:p>
                          <a:pPr algn="ctr">
                            <a:spcAft>
                              <a:spcPts val="600"/>
                            </a:spcAft>
                          </a:pPr>
                          <a:r>
                            <a:rPr lang="en-US" altLang="zh-CN" sz="1600" dirty="0">
                              <a:latin typeface="+mn-lt"/>
                              <a:cs typeface="Times New Roman" panose="02020603050405020304" pitchFamily="18" charset="0"/>
                            </a:rPr>
                            <a:t>Diamagnetic system </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199</a:t>
                          </a:r>
                          <a:r>
                            <a:rPr lang="en-US" altLang="zh-CN" sz="1600" dirty="0">
                              <a:latin typeface="+mn-lt"/>
                              <a:cs typeface="Times New Roman" panose="02020603050405020304" pitchFamily="18" charset="0"/>
                            </a:rPr>
                            <a:t>Hg</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205</a:t>
                          </a:r>
                          <a:r>
                            <a:rPr lang="en-US" altLang="zh-CN" sz="1600" dirty="0">
                              <a:latin typeface="+mn-lt"/>
                              <a:cs typeface="Times New Roman" panose="02020603050405020304" pitchFamily="18" charset="0"/>
                            </a:rPr>
                            <a:t>Tl</a:t>
                          </a:r>
                          <a:r>
                            <a:rPr lang="en-US" altLang="zh-CN" sz="1600" baseline="30000" dirty="0">
                              <a:latin typeface="+mn-lt"/>
                              <a:cs typeface="Times New Roman" panose="02020603050405020304" pitchFamily="18" charset="0"/>
                            </a:rPr>
                            <a:t>19</a:t>
                          </a:r>
                          <a:r>
                            <a:rPr lang="en-US" altLang="zh-CN" sz="1600" dirty="0">
                              <a:latin typeface="+mn-lt"/>
                              <a:cs typeface="Times New Roman" panose="02020603050405020304" pitchFamily="18" charset="0"/>
                            </a:rPr>
                            <a:t>F</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129</a:t>
                          </a:r>
                          <a:r>
                            <a:rPr lang="en-US" altLang="zh-CN" sz="1600" dirty="0">
                              <a:latin typeface="+mn-lt"/>
                              <a:cs typeface="Times New Roman" panose="02020603050405020304" pitchFamily="18" charset="0"/>
                            </a:rPr>
                            <a:t>Xe</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171</a:t>
                          </a:r>
                          <a:r>
                            <a:rPr lang="en-US" altLang="zh-CN" sz="1600" dirty="0">
                              <a:latin typeface="+mn-lt"/>
                              <a:cs typeface="Times New Roman" panose="02020603050405020304" pitchFamily="18" charset="0"/>
                            </a:rPr>
                            <a:t>Yb</a:t>
                          </a:r>
                          <a:endParaRPr lang="zh-CN" altLang="en-US"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baseline="30000" dirty="0">
                              <a:latin typeface="+mn-lt"/>
                              <a:cs typeface="Times New Roman" panose="02020603050405020304" pitchFamily="18" charset="0"/>
                            </a:rPr>
                            <a:t>225</a:t>
                          </a:r>
                          <a:r>
                            <a:rPr lang="en-US" altLang="zh-CN" sz="1600" dirty="0">
                              <a:latin typeface="+mn-lt"/>
                              <a:cs typeface="Times New Roman" panose="02020603050405020304" pitchFamily="18" charset="0"/>
                            </a:rPr>
                            <a:t>Ra</a:t>
                          </a:r>
                          <a:endParaRPr lang="zh-CN" altLang="en-US" sz="1600" dirty="0">
                            <a:latin typeface="+mn-lt"/>
                            <a:cs typeface="Times New Roman" panose="02020603050405020304" pitchFamily="18" charset="0"/>
                          </a:endParaRPr>
                        </a:p>
                      </a:txBody>
                      <a:tcPr marL="81118" marR="81118" marT="40559" marB="40559" anchor="ctr"/>
                    </a:tc>
                    <a:extLst>
                      <a:ext uri="{0D108BD9-81ED-4DB2-BD59-A6C34878D82A}">
                        <a16:rowId xmlns:a16="http://schemas.microsoft.com/office/drawing/2014/main" val="3973056831"/>
                      </a:ext>
                    </a:extLst>
                  </a:tr>
                  <a:tr h="774205">
                    <a:tc>
                      <a:txBody>
                        <a:bodyPr/>
                        <a:lstStyle/>
                        <a:p>
                          <a:pPr algn="ctr">
                            <a:spcAft>
                              <a:spcPts val="600"/>
                            </a:spcAft>
                          </a:pPr>
                          <a:r>
                            <a:rPr lang="en-US" altLang="zh-CN" sz="1600" dirty="0">
                              <a:latin typeface="+mn-lt"/>
                              <a:cs typeface="Times New Roman" panose="02020603050405020304" pitchFamily="18" charset="0"/>
                            </a:rPr>
                            <a:t>EDM limit</a:t>
                          </a:r>
                        </a:p>
                        <a:p>
                          <a:pPr algn="ctr">
                            <a:spcAft>
                              <a:spcPts val="600"/>
                            </a:spcAft>
                          </a:pPr>
                          <a:r>
                            <a:rPr lang="en-US" altLang="zh-CN" sz="1600" dirty="0">
                              <a:latin typeface="+mn-lt"/>
                              <a:cs typeface="Times New Roman" panose="02020603050405020304" pitchFamily="18" charset="0"/>
                            </a:rPr>
                            <a:t> (10</a:t>
                          </a:r>
                          <a:r>
                            <a:rPr lang="en-US" altLang="zh-CN" sz="1600" baseline="30000" dirty="0">
                              <a:latin typeface="+mn-lt"/>
                              <a:cs typeface="Times New Roman" panose="02020603050405020304" pitchFamily="18" charset="0"/>
                            </a:rPr>
                            <a:t>-26</a:t>
                          </a:r>
                          <a:r>
                            <a:rPr lang="en-US" altLang="zh-CN" sz="1600" dirty="0">
                              <a:latin typeface="+mn-lt"/>
                              <a:cs typeface="Times New Roman" panose="02020603050405020304" pitchFamily="18" charset="0"/>
                            </a:rPr>
                            <a:t> e cm)</a:t>
                          </a:r>
                          <a:endParaRPr lang="zh-CN" altLang="en-US" sz="1600" dirty="0">
                            <a:latin typeface="+mn-lt"/>
                            <a:cs typeface="Times New Roman" panose="02020603050405020304" pitchFamily="18" charset="0"/>
                          </a:endParaRPr>
                        </a:p>
                      </a:txBody>
                      <a:tcPr marL="81118" marR="81118" marT="40559" marB="40559" anchor="ctr"/>
                    </a:tc>
                    <a:tc>
                      <a:txBody>
                        <a:bodyPr/>
                        <a:lstStyle/>
                        <a:p>
                          <a:endParaRPr lang="zh-CN"/>
                        </a:p>
                      </a:txBody>
                      <a:tcPr marL="81118" marR="81118" marT="40559" marB="40559" anchor="ctr">
                        <a:blipFill>
                          <a:blip r:embed="rId3"/>
                          <a:stretch>
                            <a:fillRect l="-149761" t="-92913" r="-438756" b="-213386"/>
                          </a:stretch>
                        </a:blipFill>
                      </a:tcPr>
                    </a:tc>
                    <a:tc>
                      <a:txBody>
                        <a:bodyPr/>
                        <a:lstStyle/>
                        <a:p>
                          <a:pPr algn="ctr">
                            <a:spcAft>
                              <a:spcPts val="600"/>
                            </a:spcAft>
                          </a:pPr>
                          <a:r>
                            <a:rPr lang="en-US" altLang="zh-CN" sz="1600" dirty="0">
                              <a:latin typeface="+mn-lt"/>
                              <a:cs typeface="Times New Roman" panose="02020603050405020304" pitchFamily="18" charset="0"/>
                            </a:rPr>
                            <a:t>6500 </a:t>
                          </a:r>
                        </a:p>
                        <a:p>
                          <a:pPr algn="ctr">
                            <a:spcAft>
                              <a:spcPts val="600"/>
                            </a:spcAft>
                          </a:pPr>
                          <a:r>
                            <a:rPr lang="en-US" altLang="zh-CN" sz="1400" dirty="0">
                              <a:latin typeface="+mn-lt"/>
                              <a:cs typeface="Times New Roman" panose="02020603050405020304" pitchFamily="18" charset="0"/>
                            </a:rPr>
                            <a:t>Yale91</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0.14</a:t>
                          </a:r>
                        </a:p>
                        <a:p>
                          <a:pPr algn="ctr">
                            <a:spcAft>
                              <a:spcPts val="600"/>
                            </a:spcAft>
                          </a:pPr>
                          <a:r>
                            <a:rPr lang="en-US" altLang="zh-CN" sz="1400" dirty="0">
                              <a:latin typeface="+mn-lt"/>
                              <a:cs typeface="Times New Roman" panose="02020603050405020304" pitchFamily="18" charset="0"/>
                            </a:rPr>
                            <a:t>PTB19</a:t>
                          </a:r>
                          <a:endParaRPr lang="zh-CN" altLang="en-US" sz="14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a:solidFill>
                                <a:schemeClr val="tx1"/>
                              </a:solidFill>
                              <a:latin typeface="+mn-lt"/>
                              <a:cs typeface="Times New Roman" panose="02020603050405020304" pitchFamily="18" charset="0"/>
                            </a:rPr>
                            <a:t>0.3 </a:t>
                          </a:r>
                          <a:endParaRPr lang="en-US" altLang="zh-CN" sz="1600" dirty="0">
                            <a:solidFill>
                              <a:schemeClr val="tx1"/>
                            </a:solidFill>
                            <a:latin typeface="+mn-lt"/>
                            <a:cs typeface="Times New Roman" panose="02020603050405020304" pitchFamily="18" charset="0"/>
                          </a:endParaRPr>
                        </a:p>
                        <a:p>
                          <a:pPr algn="ctr">
                            <a:spcAft>
                              <a:spcPts val="600"/>
                            </a:spcAft>
                          </a:pPr>
                          <a:r>
                            <a:rPr lang="en-US" altLang="zh-CN" sz="1400">
                              <a:solidFill>
                                <a:schemeClr val="tx1"/>
                              </a:solidFill>
                              <a:latin typeface="+mn-lt"/>
                              <a:cs typeface="Times New Roman" panose="02020603050405020304" pitchFamily="18" charset="0"/>
                            </a:rPr>
                            <a:t>USTC23</a:t>
                          </a:r>
                          <a:endParaRPr lang="zh-CN" altLang="en-US" sz="1400" b="0" dirty="0">
                            <a:solidFill>
                              <a:schemeClr val="tx1"/>
                            </a:solidFill>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1400</a:t>
                          </a:r>
                        </a:p>
                        <a:p>
                          <a:pPr algn="ctr">
                            <a:spcAft>
                              <a:spcPts val="600"/>
                            </a:spcAft>
                          </a:pPr>
                          <a:r>
                            <a:rPr lang="en-US" altLang="zh-CN" sz="1400" dirty="0">
                              <a:latin typeface="+mn-lt"/>
                              <a:cs typeface="Times New Roman" panose="02020603050405020304" pitchFamily="18" charset="0"/>
                            </a:rPr>
                            <a:t>Argonne16</a:t>
                          </a:r>
                          <a:endParaRPr lang="zh-CN" altLang="en-US" sz="1400" dirty="0">
                            <a:latin typeface="+mn-lt"/>
                            <a:cs typeface="Times New Roman" panose="02020603050405020304" pitchFamily="18" charset="0"/>
                          </a:endParaRPr>
                        </a:p>
                      </a:txBody>
                      <a:tcPr marL="81118" marR="81118" marT="40559" marB="40559" anchor="ctr"/>
                    </a:tc>
                    <a:extLst>
                      <a:ext uri="{0D108BD9-81ED-4DB2-BD59-A6C34878D82A}">
                        <a16:rowId xmlns:a16="http://schemas.microsoft.com/office/drawing/2014/main" val="356858716"/>
                      </a:ext>
                    </a:extLst>
                  </a:tr>
                  <a:tr h="682741">
                    <a:tc>
                      <a:txBody>
                        <a:bodyPr/>
                        <a:lstStyle/>
                        <a:p>
                          <a:pPr algn="ctr">
                            <a:spcAft>
                              <a:spcPts val="600"/>
                            </a:spcAft>
                          </a:pPr>
                          <a:r>
                            <a:rPr lang="en-US" altLang="zh-CN" sz="1600" dirty="0">
                              <a:latin typeface="+mn-lt"/>
                              <a:cs typeface="Times New Roman" panose="02020603050405020304" pitchFamily="18" charset="0"/>
                            </a:rPr>
                            <a:t>Schiff moment limit (10</a:t>
                          </a:r>
                          <a:r>
                            <a:rPr lang="en-US" altLang="zh-CN" sz="1600" baseline="30000" dirty="0">
                              <a:latin typeface="+mn-lt"/>
                              <a:cs typeface="Times New Roman" panose="02020603050405020304" pitchFamily="18" charset="0"/>
                            </a:rPr>
                            <a:t>-10</a:t>
                          </a:r>
                          <a:r>
                            <a:rPr lang="en-US" altLang="zh-CN" sz="1600" dirty="0">
                              <a:latin typeface="+mn-lt"/>
                              <a:cs typeface="Times New Roman" panose="02020603050405020304" pitchFamily="18" charset="0"/>
                            </a:rPr>
                            <a:t> e fm</a:t>
                          </a:r>
                          <a:r>
                            <a:rPr lang="en-US" altLang="zh-CN" sz="1600" baseline="30000" dirty="0">
                              <a:latin typeface="+mn-lt"/>
                              <a:cs typeface="Times New Roman" panose="02020603050405020304" pitchFamily="18" charset="0"/>
                            </a:rPr>
                            <a:t>3</a:t>
                          </a:r>
                          <a:r>
                            <a:rPr lang="en-US" altLang="zh-CN" sz="1600" dirty="0">
                              <a:latin typeface="+mn-lt"/>
                              <a:cs typeface="Times New Roman" panose="02020603050405020304" pitchFamily="18" charset="0"/>
                            </a:rPr>
                            <a:t>)</a:t>
                          </a:r>
                          <a:endParaRPr lang="zh-CN" altLang="en-US" sz="1600" dirty="0">
                            <a:latin typeface="+mn-lt"/>
                            <a:cs typeface="Times New Roman" panose="02020603050405020304" pitchFamily="18" charset="0"/>
                          </a:endParaRPr>
                        </a:p>
                      </a:txBody>
                      <a:tcPr marL="81118" marR="81118" marT="40559" marB="40559" anchor="ctr"/>
                    </a:tc>
                    <a:tc>
                      <a:txBody>
                        <a:bodyPr/>
                        <a:lstStyle/>
                        <a:p>
                          <a:endParaRPr lang="zh-CN"/>
                        </a:p>
                      </a:txBody>
                      <a:tcPr marL="81118" marR="81118" marT="40559" marB="40559" anchor="ctr">
                        <a:blipFill>
                          <a:blip r:embed="rId3"/>
                          <a:stretch>
                            <a:fillRect l="-149761" t="-218750" r="-438756" b="-141964"/>
                          </a:stretch>
                        </a:blipFill>
                      </a:tcPr>
                    </a:tc>
                    <a:tc>
                      <a:txBody>
                        <a:bodyPr/>
                        <a:lstStyle/>
                        <a:p>
                          <a:pPr algn="ctr">
                            <a:spcAft>
                              <a:spcPts val="600"/>
                            </a:spcAft>
                          </a:pPr>
                          <a:r>
                            <a:rPr lang="en-US" altLang="zh-CN" sz="1600" dirty="0">
                              <a:latin typeface="+mn-lt"/>
                              <a:cs typeface="Times New Roman" panose="02020603050405020304" pitchFamily="18" charset="0"/>
                            </a:rPr>
                            <a:t>1.5</a:t>
                          </a: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5.2</a:t>
                          </a:r>
                        </a:p>
                      </a:txBody>
                      <a:tcPr marL="81118" marR="81118" marT="40559" marB="40559" anchor="ctr"/>
                    </a:tc>
                    <a:tc>
                      <a:txBody>
                        <a:bodyPr/>
                        <a:lstStyle/>
                        <a:p>
                          <a:pPr algn="ctr">
                            <a:spcAft>
                              <a:spcPts val="600"/>
                            </a:spcAft>
                          </a:pPr>
                          <a:r>
                            <a:rPr lang="en-US" altLang="zh-CN" sz="1600">
                              <a:latin typeface="+mn-lt"/>
                              <a:cs typeface="Times New Roman" panose="02020603050405020304" pitchFamily="18" charset="0"/>
                            </a:rPr>
                            <a:t>1.6</a:t>
                          </a:r>
                          <a:endParaRPr lang="en-US" altLang="zh-CN" sz="1600" dirty="0">
                            <a:latin typeface="+mn-lt"/>
                            <a:cs typeface="Times New Roman" panose="02020603050405020304" pitchFamily="18" charset="0"/>
                          </a:endParaRPr>
                        </a:p>
                      </a:txBody>
                      <a:tcPr marL="81118" marR="81118" marT="40559" marB="40559" anchor="ctr"/>
                    </a:tc>
                    <a:tc>
                      <a:txBody>
                        <a:bodyPr/>
                        <a:lstStyle/>
                        <a:p>
                          <a:pPr algn="ctr">
                            <a:spcAft>
                              <a:spcPts val="600"/>
                            </a:spcAft>
                          </a:pPr>
                          <a:r>
                            <a:rPr lang="en-US" altLang="zh-CN" sz="1600" dirty="0">
                              <a:latin typeface="+mn-lt"/>
                              <a:cs typeface="Times New Roman" panose="02020603050405020304" pitchFamily="18" charset="0"/>
                            </a:rPr>
                            <a:t>1700</a:t>
                          </a:r>
                        </a:p>
                      </a:txBody>
                      <a:tcPr marL="81118" marR="81118" marT="40559" marB="40559" anchor="ctr"/>
                    </a:tc>
                    <a:extLst>
                      <a:ext uri="{0D108BD9-81ED-4DB2-BD59-A6C34878D82A}">
                        <a16:rowId xmlns:a16="http://schemas.microsoft.com/office/drawing/2014/main" val="1935075487"/>
                      </a:ext>
                    </a:extLst>
                  </a:tr>
                  <a:tr h="957135">
                    <a:tc>
                      <a:txBody>
                        <a:bodyPr/>
                        <a:lstStyle/>
                        <a:p>
                          <a:pPr algn="ctr">
                            <a:spcAft>
                              <a:spcPts val="600"/>
                            </a:spcAft>
                          </a:pPr>
                          <a:r>
                            <a:rPr lang="en-US" altLang="zh-CN" sz="1600" dirty="0">
                              <a:latin typeface="+mn-lt"/>
                              <a:cs typeface="Times New Roman" panose="02020603050405020304" pitchFamily="18" charset="0"/>
                            </a:rPr>
                            <a:t>Schiff moment calc (10</a:t>
                          </a:r>
                          <a:r>
                            <a:rPr lang="en-US" altLang="zh-CN" sz="1600" baseline="30000" dirty="0">
                              <a:latin typeface="+mn-lt"/>
                              <a:cs typeface="Times New Roman" panose="02020603050405020304" pitchFamily="18" charset="0"/>
                            </a:rPr>
                            <a:t>-8</a:t>
                          </a:r>
                          <a:r>
                            <a:rPr lang="en-US" altLang="zh-CN" sz="1600" dirty="0">
                              <a:latin typeface="+mn-lt"/>
                              <a:cs typeface="Times New Roman" panose="02020603050405020304" pitchFamily="18" charset="0"/>
                            </a:rPr>
                            <a:t> e fm</a:t>
                          </a:r>
                          <a:r>
                            <a:rPr lang="en-US" altLang="zh-CN" sz="1600" baseline="30000" dirty="0">
                              <a:latin typeface="+mn-lt"/>
                              <a:cs typeface="Times New Roman" panose="02020603050405020304" pitchFamily="18" charset="0"/>
                            </a:rPr>
                            <a:t>3</a:t>
                          </a:r>
                          <a:r>
                            <a:rPr lang="en-US" altLang="zh-CN" sz="1600" dirty="0">
                              <a:latin typeface="+mn-lt"/>
                              <a:cs typeface="Times New Roman" panose="02020603050405020304" pitchFamily="18" charset="0"/>
                            </a:rPr>
                            <a:t>)</a:t>
                          </a:r>
                          <a:endParaRPr lang="zh-CN" altLang="en-US" sz="1600" dirty="0">
                            <a:latin typeface="+mn-lt"/>
                            <a:cs typeface="Times New Roman" panose="02020603050405020304" pitchFamily="18" charset="0"/>
                          </a:endParaRPr>
                        </a:p>
                      </a:txBody>
                      <a:tcPr marL="81118" marR="81118" marT="40559" marB="40559" anchor="ctr"/>
                    </a:tc>
                    <a:tc>
                      <a:txBody>
                        <a:bodyPr/>
                        <a:lstStyle/>
                        <a:p>
                          <a:endParaRPr lang="zh-CN"/>
                        </a:p>
                      </a:txBody>
                      <a:tcPr marL="81118" marR="81118" marT="40559" marB="40559" anchor="ctr">
                        <a:blipFill>
                          <a:blip r:embed="rId3"/>
                          <a:stretch>
                            <a:fillRect l="-149761" t="-227389" r="-438756" b="-1274"/>
                          </a:stretch>
                        </a:blipFill>
                      </a:tcPr>
                    </a:tc>
                    <a:tc>
                      <a:txBody>
                        <a:bodyPr/>
                        <a:lstStyle/>
                        <a:p>
                          <a:endParaRPr lang="zh-CN"/>
                        </a:p>
                      </a:txBody>
                      <a:tcPr marL="81118" marR="81118" marT="40559" marB="40559" anchor="ctr">
                        <a:blipFill>
                          <a:blip r:embed="rId3"/>
                          <a:stretch>
                            <a:fillRect l="-194052" t="-227389" r="-240892" b="-1274"/>
                          </a:stretch>
                        </a:blipFill>
                      </a:tcPr>
                    </a:tc>
                    <a:tc>
                      <a:txBody>
                        <a:bodyPr/>
                        <a:lstStyle/>
                        <a:p>
                          <a:endParaRPr lang="zh-CN"/>
                        </a:p>
                      </a:txBody>
                      <a:tcPr marL="81118" marR="81118" marT="40559" marB="40559" anchor="ctr">
                        <a:blipFill>
                          <a:blip r:embed="rId3"/>
                          <a:stretch>
                            <a:fillRect l="-380288" t="-227389" r="-211538" b="-1274"/>
                          </a:stretch>
                        </a:blipFill>
                      </a:tcPr>
                    </a:tc>
                    <a:tc>
                      <a:txBody>
                        <a:bodyPr/>
                        <a:lstStyle/>
                        <a:p>
                          <a:endParaRPr lang="zh-CN"/>
                        </a:p>
                      </a:txBody>
                      <a:tcPr marL="81118" marR="81118" marT="40559" marB="40559" anchor="ctr">
                        <a:blipFill>
                          <a:blip r:embed="rId3"/>
                          <a:stretch>
                            <a:fillRect l="-545902" t="-227389" r="-140437" b="-1274"/>
                          </a:stretch>
                        </a:blipFill>
                      </a:tcPr>
                    </a:tc>
                    <a:tc>
                      <a:txBody>
                        <a:bodyPr/>
                        <a:lstStyle/>
                        <a:p>
                          <a:endParaRPr lang="zh-CN"/>
                        </a:p>
                      </a:txBody>
                      <a:tcPr marL="81118" marR="81118" marT="40559" marB="40559" anchor="ctr">
                        <a:blipFill>
                          <a:blip r:embed="rId3"/>
                          <a:stretch>
                            <a:fillRect l="-467194" t="-227389" r="-1581" b="-1274"/>
                          </a:stretch>
                        </a:blipFill>
                      </a:tcPr>
                    </a:tc>
                    <a:extLst>
                      <a:ext uri="{0D108BD9-81ED-4DB2-BD59-A6C34878D82A}">
                        <a16:rowId xmlns:a16="http://schemas.microsoft.com/office/drawing/2014/main" val="1232103138"/>
                      </a:ext>
                    </a:extLst>
                  </a:tr>
                </a:tbl>
              </a:graphicData>
            </a:graphic>
          </p:graphicFrame>
        </mc:Fallback>
      </mc:AlternateContent>
      <p:sp>
        <p:nvSpPr>
          <p:cNvPr id="4" name="文本框 3">
            <a:extLst>
              <a:ext uri="{FF2B5EF4-FFF2-40B4-BE49-F238E27FC236}">
                <a16:creationId xmlns:a16="http://schemas.microsoft.com/office/drawing/2014/main" id="{2594169D-0587-8621-42CD-DED2971CE474}"/>
              </a:ext>
            </a:extLst>
          </p:cNvPr>
          <p:cNvSpPr txBox="1"/>
          <p:nvPr/>
        </p:nvSpPr>
        <p:spPr>
          <a:xfrm>
            <a:off x="3276600" y="6383923"/>
            <a:ext cx="5524997" cy="338554"/>
          </a:xfrm>
          <a:prstGeom prst="rect">
            <a:avLst/>
          </a:prstGeom>
          <a:noFill/>
        </p:spPr>
        <p:txBody>
          <a:bodyPr wrap="square">
            <a:spAutoFit/>
          </a:bodyPr>
          <a:lstStyle/>
          <a:p>
            <a:pPr algn="r"/>
            <a:r>
              <a:rPr lang="en-US" altLang="zh-CN" sz="1600" dirty="0">
                <a:solidFill>
                  <a:srgbClr val="0000FF"/>
                </a:solidFill>
                <a:latin typeface="+mn-lt"/>
                <a:cs typeface="Times New Roman" panose="02020603050405020304" pitchFamily="18" charset="0"/>
              </a:rPr>
              <a:t>T. E. </a:t>
            </a:r>
            <a:r>
              <a:rPr lang="en-US" altLang="zh-CN" sz="1600" dirty="0" err="1">
                <a:solidFill>
                  <a:srgbClr val="0000FF"/>
                </a:solidFill>
                <a:latin typeface="+mn-lt"/>
                <a:cs typeface="Times New Roman" panose="02020603050405020304" pitchFamily="18" charset="0"/>
              </a:rPr>
              <a:t>Chupp</a:t>
            </a:r>
            <a:r>
              <a:rPr lang="en-US" altLang="zh-CN" sz="1600" dirty="0">
                <a:solidFill>
                  <a:srgbClr val="0000FF"/>
                </a:solidFill>
                <a:latin typeface="+mn-lt"/>
                <a:cs typeface="Times New Roman" panose="02020603050405020304" pitchFamily="18" charset="0"/>
              </a:rPr>
              <a:t> </a:t>
            </a:r>
            <a:r>
              <a:rPr lang="en-US" altLang="zh-CN" sz="1600" i="1" dirty="0">
                <a:solidFill>
                  <a:srgbClr val="0000FF"/>
                </a:solidFill>
                <a:latin typeface="+mn-lt"/>
                <a:ea typeface="微软雅黑" panose="020B0503020204020204" pitchFamily="34" charset="-122"/>
                <a:cs typeface="Times New Roman" panose="02020603050405020304" pitchFamily="18" charset="0"/>
              </a:rPr>
              <a:t>et al.,</a:t>
            </a:r>
            <a:r>
              <a:rPr lang="en-US" altLang="zh-CN" sz="1600" baseline="-25000" dirty="0">
                <a:solidFill>
                  <a:srgbClr val="0000FF"/>
                </a:solidFill>
                <a:latin typeface="+mn-lt"/>
                <a:ea typeface="微软雅黑" panose="020B0503020204020204" pitchFamily="34" charset="-122"/>
                <a:cs typeface="Times New Roman" panose="02020603050405020304" pitchFamily="18" charset="0"/>
              </a:rPr>
              <a:t> </a:t>
            </a:r>
            <a:r>
              <a:rPr lang="en-US" altLang="zh-CN" sz="1600" dirty="0">
                <a:solidFill>
                  <a:srgbClr val="0000FF"/>
                </a:solidFill>
                <a:latin typeface="+mn-lt"/>
                <a:cs typeface="Times New Roman" panose="02020603050405020304" pitchFamily="18" charset="0"/>
              </a:rPr>
              <a:t>Rev. Mod. Phys. </a:t>
            </a:r>
            <a:r>
              <a:rPr lang="en-US" altLang="zh-CN" sz="1600" b="1" dirty="0">
                <a:solidFill>
                  <a:srgbClr val="0000FF"/>
                </a:solidFill>
                <a:latin typeface="+mn-lt"/>
                <a:cs typeface="Times New Roman" panose="02020603050405020304" pitchFamily="18" charset="0"/>
              </a:rPr>
              <a:t>91</a:t>
            </a:r>
            <a:r>
              <a:rPr lang="en-US" altLang="zh-CN" sz="1600" dirty="0">
                <a:solidFill>
                  <a:srgbClr val="0000FF"/>
                </a:solidFill>
                <a:latin typeface="+mn-lt"/>
                <a:cs typeface="Times New Roman" panose="02020603050405020304" pitchFamily="18" charset="0"/>
              </a:rPr>
              <a:t>, 015001 (2019)</a:t>
            </a:r>
          </a:p>
        </p:txBody>
      </p:sp>
    </p:spTree>
    <p:extLst>
      <p:ext uri="{BB962C8B-B14F-4D97-AF65-F5344CB8AC3E}">
        <p14:creationId xmlns:p14="http://schemas.microsoft.com/office/powerpoint/2010/main" val="39750267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p:cNvSpPr txBox="1">
            <a:spLocks/>
          </p:cNvSpPr>
          <p:nvPr/>
        </p:nvSpPr>
        <p:spPr>
          <a:xfrm>
            <a:off x="304800" y="109728"/>
            <a:ext cx="8229600" cy="728472"/>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altLang="zh-CN" sz="2800" b="1" dirty="0">
                <a:solidFill>
                  <a:srgbClr val="0000FF"/>
                </a:solidFill>
                <a:latin typeface="+mn-lt"/>
                <a:ea typeface="微软雅黑" pitchFamily="34" charset="-122"/>
              </a:rPr>
              <a:t>Outlook (</a:t>
            </a:r>
            <a:r>
              <a:rPr lang="en-US" altLang="zh-CN" sz="2800" b="1" baseline="30000" dirty="0">
                <a:solidFill>
                  <a:srgbClr val="0000FF"/>
                </a:solidFill>
                <a:latin typeface="+mn-lt"/>
                <a:ea typeface="微软雅黑" pitchFamily="34" charset="-122"/>
              </a:rPr>
              <a:t>171</a:t>
            </a:r>
            <a:r>
              <a:rPr lang="en-US" altLang="zh-CN" sz="2800" b="1" dirty="0">
                <a:solidFill>
                  <a:srgbClr val="0000FF"/>
                </a:solidFill>
                <a:latin typeface="+mn-lt"/>
                <a:ea typeface="微软雅黑" pitchFamily="34" charset="-122"/>
              </a:rPr>
              <a:t>Yb)</a:t>
            </a:r>
            <a:endParaRPr lang="en-US" sz="2800" b="1" dirty="0">
              <a:solidFill>
                <a:srgbClr val="0000FF"/>
              </a:solidFill>
              <a:latin typeface="+mn-lt"/>
              <a:ea typeface="微软雅黑" pitchFamily="34" charset="-122"/>
            </a:endParaRPr>
          </a:p>
        </p:txBody>
      </p:sp>
      <p:sp>
        <p:nvSpPr>
          <p:cNvPr id="5" name="灯片编号占位符 4">
            <a:extLst>
              <a:ext uri="{FF2B5EF4-FFF2-40B4-BE49-F238E27FC236}">
                <a16:creationId xmlns:a16="http://schemas.microsoft.com/office/drawing/2014/main" id="{548971B2-2534-D78B-CAD8-0A32FF7C2296}"/>
              </a:ext>
            </a:extLst>
          </p:cNvPr>
          <p:cNvSpPr>
            <a:spLocks noGrp="1"/>
          </p:cNvSpPr>
          <p:nvPr>
            <p:ph type="sldNum" sz="quarter" idx="12"/>
          </p:nvPr>
        </p:nvSpPr>
        <p:spPr/>
        <p:txBody>
          <a:bodyPr/>
          <a:lstStyle/>
          <a:p>
            <a:fld id="{AEC1B6CF-1E85-4329-A478-6C8F048A4A3B}" type="slidenum">
              <a:rPr lang="en-US" smtClean="0"/>
              <a:pPr/>
              <a:t>24</a:t>
            </a:fld>
            <a:endParaRPr lang="en-US"/>
          </a:p>
        </p:txBody>
      </p:sp>
      <p:grpSp>
        <p:nvGrpSpPr>
          <p:cNvPr id="6" name="Group 2">
            <a:extLst>
              <a:ext uri="{FF2B5EF4-FFF2-40B4-BE49-F238E27FC236}">
                <a16:creationId xmlns:a16="http://schemas.microsoft.com/office/drawing/2014/main" id="{DE19EAA1-7351-A62A-2A1D-0A61CF2CFF64}"/>
              </a:ext>
            </a:extLst>
          </p:cNvPr>
          <p:cNvGrpSpPr/>
          <p:nvPr/>
        </p:nvGrpSpPr>
        <p:grpSpPr>
          <a:xfrm>
            <a:off x="914400" y="713275"/>
            <a:ext cx="7620000" cy="1420325"/>
            <a:chOff x="933994" y="1219200"/>
            <a:chExt cx="7620000" cy="1420325"/>
          </a:xfrm>
        </p:grpSpPr>
        <p:sp>
          <p:nvSpPr>
            <p:cNvPr id="7" name="Text Box 2">
              <a:extLst>
                <a:ext uri="{FF2B5EF4-FFF2-40B4-BE49-F238E27FC236}">
                  <a16:creationId xmlns:a16="http://schemas.microsoft.com/office/drawing/2014/main" id="{8F83484C-E7AC-B2E0-1B36-F43015587C5B}"/>
                </a:ext>
              </a:extLst>
            </p:cNvPr>
            <p:cNvSpPr txBox="1">
              <a:spLocks noChangeArrowheads="1"/>
            </p:cNvSpPr>
            <p:nvPr/>
          </p:nvSpPr>
          <p:spPr bwMode="auto">
            <a:xfrm>
              <a:off x="933994" y="1219200"/>
              <a:ext cx="7620000" cy="142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lnSpc>
                  <a:spcPct val="150000"/>
                </a:lnSpc>
                <a:spcBef>
                  <a:spcPct val="0"/>
                </a:spcBef>
                <a:buClr>
                  <a:srgbClr val="C00000"/>
                </a:buClr>
                <a:buNone/>
              </a:pPr>
              <a:r>
                <a:rPr lang="en-US" altLang="zh-CN" sz="2000" dirty="0">
                  <a:latin typeface="+mn-lt"/>
                  <a:ea typeface="微软雅黑" panose="020B0503020204020204" pitchFamily="34" charset="-122"/>
                  <a:cs typeface="Arial Unicode MS" pitchFamily="34" charset="-128"/>
                </a:rPr>
                <a:t>Upgrade:</a:t>
              </a:r>
              <a:r>
                <a:rPr lang="zh-CN" altLang="en-US" sz="2000" dirty="0">
                  <a:latin typeface="+mn-lt"/>
                  <a:ea typeface="微软雅黑" panose="020B0503020204020204" pitchFamily="34" charset="-122"/>
                  <a:cs typeface="Arial Unicode MS" pitchFamily="34" charset="-128"/>
                </a:rPr>
                <a:t> </a:t>
              </a:r>
              <a:r>
                <a:rPr lang="en-US" altLang="zh-CN" sz="2000" baseline="30000" dirty="0">
                  <a:latin typeface="+mn-lt"/>
                  <a:ea typeface="微软雅黑" panose="020B0503020204020204" pitchFamily="34" charset="-122"/>
                  <a:cs typeface="Arial Unicode MS" pitchFamily="34" charset="-128"/>
                </a:rPr>
                <a:t>171</a:t>
              </a:r>
              <a:r>
                <a:rPr lang="en-US" altLang="zh-CN" sz="2000" dirty="0">
                  <a:latin typeface="+mn-lt"/>
                  <a:ea typeface="微软雅黑" panose="020B0503020204020204" pitchFamily="34" charset="-122"/>
                  <a:cs typeface="Arial Unicode MS" pitchFamily="34" charset="-128"/>
                </a:rPr>
                <a:t>Yb EDM</a:t>
              </a:r>
              <a:r>
                <a:rPr lang="zh-CN" altLang="en-US" sz="2000" dirty="0">
                  <a:latin typeface="+mn-lt"/>
                  <a:ea typeface="微软雅黑" panose="020B0503020204020204" pitchFamily="34" charset="-122"/>
                  <a:cs typeface="Arial Unicode MS" pitchFamily="34" charset="-128"/>
                </a:rPr>
                <a:t> </a:t>
              </a:r>
              <a:r>
                <a:rPr lang="en-US" altLang="zh-CN" sz="2000" dirty="0">
                  <a:latin typeface="+mn-lt"/>
                  <a:ea typeface="微软雅黑" panose="020B0503020204020204" pitchFamily="34" charset="-122"/>
                  <a:cs typeface="Arial Unicode MS" pitchFamily="34" charset="-128"/>
                </a:rPr>
                <a:t>precision improves into E-28 e-cm </a:t>
              </a:r>
            </a:p>
            <a:p>
              <a:pPr marL="627063" lvl="1" indent="-342900" eaLnBrk="1" hangingPunct="1">
                <a:lnSpc>
                  <a:spcPct val="150000"/>
                </a:lnSpc>
                <a:spcBef>
                  <a:spcPct val="0"/>
                </a:spcBef>
                <a:buClr>
                  <a:srgbClr val="C00000"/>
                </a:buClr>
                <a:buFont typeface="Wingdings" pitchFamily="2" charset="2"/>
                <a:buChar char="v"/>
              </a:pPr>
              <a:r>
                <a:rPr lang="en-US" altLang="zh-CN" sz="2000" dirty="0">
                  <a:latin typeface="+mn-lt"/>
                  <a:ea typeface="微软雅黑" panose="020B0503020204020204" pitchFamily="34" charset="-122"/>
                  <a:cs typeface="Arial Unicode MS" pitchFamily="34" charset="-128"/>
                </a:rPr>
                <a:t>Larger E-field</a:t>
              </a:r>
            </a:p>
            <a:p>
              <a:pPr marL="627063" lvl="1" indent="-342900" eaLnBrk="1" hangingPunct="1">
                <a:lnSpc>
                  <a:spcPct val="150000"/>
                </a:lnSpc>
                <a:spcBef>
                  <a:spcPct val="0"/>
                </a:spcBef>
                <a:buClr>
                  <a:srgbClr val="C00000"/>
                </a:buClr>
                <a:buFont typeface="Wingdings" pitchFamily="2" charset="2"/>
                <a:buChar char="v"/>
              </a:pPr>
              <a:r>
                <a:rPr lang="en-US" altLang="zh-CN" sz="2000" dirty="0">
                  <a:latin typeface="+mn-lt"/>
                  <a:ea typeface="微软雅黑" panose="020B0503020204020204" pitchFamily="34" charset="-122"/>
                  <a:cs typeface="Arial Unicode MS" pitchFamily="34" charset="-128"/>
                </a:rPr>
                <a:t>Longer trap lifetime </a:t>
              </a:r>
            </a:p>
          </p:txBody>
        </p:sp>
        <p:sp>
          <p:nvSpPr>
            <p:cNvPr id="10" name="Rectangle 1">
              <a:extLst>
                <a:ext uri="{FF2B5EF4-FFF2-40B4-BE49-F238E27FC236}">
                  <a16:creationId xmlns:a16="http://schemas.microsoft.com/office/drawing/2014/main" id="{9400284D-5E83-1EDA-E1DB-D3A92487AD7D}"/>
                </a:ext>
              </a:extLst>
            </p:cNvPr>
            <p:cNvSpPr/>
            <p:nvPr/>
          </p:nvSpPr>
          <p:spPr>
            <a:xfrm>
              <a:off x="3829594" y="1639389"/>
              <a:ext cx="4572000" cy="961289"/>
            </a:xfrm>
            <a:prstGeom prst="rect">
              <a:avLst/>
            </a:prstGeom>
          </p:spPr>
          <p:txBody>
            <a:bodyPr>
              <a:spAutoFit/>
            </a:bodyPr>
            <a:lstStyle/>
            <a:p>
              <a:pPr marL="1085850" lvl="1" indent="-342900" eaLnBrk="1" hangingPunct="1">
                <a:lnSpc>
                  <a:spcPct val="150000"/>
                </a:lnSpc>
                <a:buClr>
                  <a:srgbClr val="C00000"/>
                </a:buClr>
                <a:buFont typeface="Wingdings" pitchFamily="2" charset="2"/>
                <a:buChar char="v"/>
              </a:pPr>
              <a:r>
                <a:rPr lang="en-US" altLang="zh-CN" sz="2000" dirty="0">
                  <a:latin typeface="微软雅黑" panose="020B0503020204020204" pitchFamily="34" charset="-122"/>
                  <a:ea typeface="微软雅黑" panose="020B0503020204020204" pitchFamily="34" charset="-122"/>
                  <a:cs typeface="Arial Unicode MS" pitchFamily="34" charset="-128"/>
                </a:rPr>
                <a:t>Less B-field noise</a:t>
              </a:r>
            </a:p>
            <a:p>
              <a:pPr marL="1085850" lvl="1" indent="-342900" eaLnBrk="1" hangingPunct="1">
                <a:lnSpc>
                  <a:spcPct val="150000"/>
                </a:lnSpc>
                <a:buClr>
                  <a:srgbClr val="C00000"/>
                </a:buClr>
                <a:buFont typeface="Wingdings" pitchFamily="2" charset="2"/>
                <a:buChar char="v"/>
              </a:pPr>
              <a:r>
                <a:rPr lang="en-US" altLang="zh-CN" sz="2000" dirty="0">
                  <a:latin typeface="微软雅黑" panose="020B0503020204020204" pitchFamily="34" charset="-122"/>
                  <a:ea typeface="微软雅黑" panose="020B0503020204020204" pitchFamily="34" charset="-122"/>
                  <a:cs typeface="Arial Unicode MS" pitchFamily="34" charset="-128"/>
                </a:rPr>
                <a:t>Optical cavity</a:t>
              </a:r>
            </a:p>
          </p:txBody>
        </p:sp>
      </p:grpSp>
      <p:sp>
        <p:nvSpPr>
          <p:cNvPr id="11" name="Rectangle 3">
            <a:extLst>
              <a:ext uri="{FF2B5EF4-FFF2-40B4-BE49-F238E27FC236}">
                <a16:creationId xmlns:a16="http://schemas.microsoft.com/office/drawing/2014/main" id="{9A5BCEB5-CDD9-36C7-32CB-FB15194E6273}"/>
              </a:ext>
            </a:extLst>
          </p:cNvPr>
          <p:cNvSpPr/>
          <p:nvPr/>
        </p:nvSpPr>
        <p:spPr>
          <a:xfrm>
            <a:off x="914400" y="2209800"/>
            <a:ext cx="7085604" cy="1558760"/>
          </a:xfrm>
          <a:prstGeom prst="rect">
            <a:avLst/>
          </a:prstGeom>
        </p:spPr>
        <p:txBody>
          <a:bodyPr wrap="square">
            <a:spAutoFit/>
          </a:bodyPr>
          <a:lstStyle/>
          <a:p>
            <a:pPr eaLnBrk="1" hangingPunct="1">
              <a:lnSpc>
                <a:spcPct val="150000"/>
              </a:lnSpc>
              <a:buClr>
                <a:srgbClr val="C00000"/>
              </a:buClr>
            </a:pPr>
            <a:r>
              <a:rPr lang="en-US" altLang="zh-CN" sz="2000" b="1" dirty="0">
                <a:solidFill>
                  <a:srgbClr val="0000FF"/>
                </a:solidFill>
                <a:latin typeface="+mn-lt"/>
                <a:ea typeface="微软雅黑" panose="020B0503020204020204" pitchFamily="34" charset="-122"/>
                <a:cs typeface="Arial Unicode MS" pitchFamily="34" charset="-128"/>
              </a:rPr>
              <a:t>E-field</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2023 work: 173 kV/cm, copper electrodes</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2025 setup: 237 kV/cm, copper</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Other works: 500 kV/cm, niobium </a:t>
            </a:r>
            <a:r>
              <a:rPr lang="en-US" altLang="zh-CN" sz="1600" dirty="0">
                <a:latin typeface="+mn-lt"/>
                <a:ea typeface="微软雅黑" panose="020B0503020204020204" pitchFamily="34" charset="-122"/>
                <a:cs typeface="Arial Unicode MS" pitchFamily="34" charset="-128"/>
              </a:rPr>
              <a:t>- Ready </a:t>
            </a:r>
            <a:r>
              <a:rPr lang="en-US" altLang="zh-CN" sz="1600" i="1" dirty="0">
                <a:latin typeface="+mn-lt"/>
                <a:ea typeface="微软雅黑" panose="020B0503020204020204" pitchFamily="34" charset="-122"/>
                <a:cs typeface="Arial Unicode MS" pitchFamily="34" charset="-128"/>
              </a:rPr>
              <a:t>et al</a:t>
            </a:r>
            <a:r>
              <a:rPr lang="en-US" altLang="zh-CN" sz="1600" dirty="0">
                <a:latin typeface="+mn-lt"/>
                <a:ea typeface="微软雅黑" panose="020B0503020204020204" pitchFamily="34" charset="-122"/>
                <a:cs typeface="Arial Unicode MS" pitchFamily="34" charset="-128"/>
              </a:rPr>
              <a:t>. NIM A (2021)</a:t>
            </a:r>
            <a:endParaRPr lang="en-US" altLang="zh-CN" sz="1800" dirty="0">
              <a:latin typeface="+mn-lt"/>
              <a:ea typeface="微软雅黑" panose="020B0503020204020204" pitchFamily="34" charset="-122"/>
              <a:cs typeface="Arial Unicode MS" pitchFamily="34" charset="-128"/>
            </a:endParaRPr>
          </a:p>
        </p:txBody>
      </p:sp>
      <p:sp>
        <p:nvSpPr>
          <p:cNvPr id="12" name="Rectangle 7">
            <a:extLst>
              <a:ext uri="{FF2B5EF4-FFF2-40B4-BE49-F238E27FC236}">
                <a16:creationId xmlns:a16="http://schemas.microsoft.com/office/drawing/2014/main" id="{A75F58BA-9EE2-550D-8C82-32CE5E68023A}"/>
              </a:ext>
            </a:extLst>
          </p:cNvPr>
          <p:cNvSpPr/>
          <p:nvPr/>
        </p:nvSpPr>
        <p:spPr>
          <a:xfrm>
            <a:off x="914400" y="5105400"/>
            <a:ext cx="8001000" cy="1558760"/>
          </a:xfrm>
          <a:prstGeom prst="rect">
            <a:avLst/>
          </a:prstGeom>
        </p:spPr>
        <p:txBody>
          <a:bodyPr wrap="square">
            <a:spAutoFit/>
          </a:bodyPr>
          <a:lstStyle/>
          <a:p>
            <a:pPr eaLnBrk="1" hangingPunct="1">
              <a:lnSpc>
                <a:spcPct val="150000"/>
              </a:lnSpc>
              <a:buClr>
                <a:srgbClr val="C00000"/>
              </a:buClr>
            </a:pPr>
            <a:r>
              <a:rPr lang="en-US" altLang="zh-CN" sz="2000" b="1" dirty="0">
                <a:solidFill>
                  <a:srgbClr val="0000FF"/>
                </a:solidFill>
                <a:latin typeface="+mn-lt"/>
                <a:ea typeface="微软雅黑" panose="020B0503020204020204" pitchFamily="34" charset="-122"/>
                <a:cs typeface="Arial Unicode MS" pitchFamily="34" charset="-128"/>
              </a:rPr>
              <a:t>B-field</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This work: ~ 3 </a:t>
            </a:r>
            <a:r>
              <a:rPr lang="en-US" altLang="zh-CN" sz="1800" dirty="0" err="1">
                <a:latin typeface="+mn-lt"/>
                <a:ea typeface="微软雅黑" panose="020B0503020204020204" pitchFamily="34" charset="-122"/>
                <a:cs typeface="Arial Unicode MS" pitchFamily="34" charset="-128"/>
              </a:rPr>
              <a:t>pT</a:t>
            </a:r>
            <a:r>
              <a:rPr lang="en-US" altLang="zh-CN" sz="1800" dirty="0">
                <a:latin typeface="+mn-lt"/>
                <a:ea typeface="微软雅黑" panose="020B0503020204020204" pitchFamily="34" charset="-122"/>
                <a:cs typeface="Arial Unicode MS" pitchFamily="34" charset="-128"/>
              </a:rPr>
              <a:t> over 100 s, </a:t>
            </a:r>
            <a:r>
              <a:rPr lang="en-US" altLang="zh-CN" sz="1800" dirty="0" err="1">
                <a:latin typeface="+mn-lt"/>
                <a:ea typeface="微软雅黑" panose="020B0503020204020204" pitchFamily="34" charset="-122"/>
                <a:cs typeface="Arial Unicode MS" pitchFamily="34" charset="-128"/>
              </a:rPr>
              <a:t>Seebeck</a:t>
            </a:r>
            <a:r>
              <a:rPr lang="en-US" altLang="zh-CN" sz="1800" dirty="0">
                <a:latin typeface="+mn-lt"/>
                <a:ea typeface="微软雅黑" panose="020B0503020204020204" pitchFamily="34" charset="-122"/>
                <a:cs typeface="Arial Unicode MS" pitchFamily="34" charset="-128"/>
              </a:rPr>
              <a:t> effect due to ODT heating</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Environmental noise: ~ 1 </a:t>
            </a:r>
            <a:r>
              <a:rPr lang="en-US" altLang="zh-CN" sz="1800" dirty="0" err="1">
                <a:latin typeface="+mn-lt"/>
                <a:ea typeface="微软雅黑" panose="020B0503020204020204" pitchFamily="34" charset="-122"/>
                <a:cs typeface="Arial Unicode MS" pitchFamily="34" charset="-128"/>
              </a:rPr>
              <a:t>pT</a:t>
            </a:r>
            <a:r>
              <a:rPr lang="en-US" altLang="zh-CN" sz="1800" dirty="0">
                <a:latin typeface="+mn-lt"/>
                <a:ea typeface="微软雅黑" panose="020B0503020204020204" pitchFamily="34" charset="-122"/>
                <a:cs typeface="Arial Unicode MS" pitchFamily="34" charset="-128"/>
              </a:rPr>
              <a:t>, use magnetometers</a:t>
            </a:r>
          </a:p>
          <a:p>
            <a:pPr marL="342900" indent="-342900" eaLnBrk="1" hangingPunct="1">
              <a:lnSpc>
                <a:spcPct val="125000"/>
              </a:lnSpc>
              <a:buClr>
                <a:srgbClr val="C00000"/>
              </a:buClr>
              <a:buFont typeface="Arial" panose="020B0604020202020204" pitchFamily="34" charset="0"/>
              <a:buChar char="•"/>
            </a:pPr>
            <a:r>
              <a:rPr lang="en-US" altLang="zh-CN" sz="1800" dirty="0">
                <a:latin typeface="+mn-lt"/>
                <a:ea typeface="微软雅黑" panose="020B0503020204020204" pitchFamily="34" charset="-122"/>
                <a:cs typeface="Arial Unicode MS" pitchFamily="34" charset="-128"/>
              </a:rPr>
              <a:t>Johnson noise: ~ 0.6 </a:t>
            </a:r>
            <a:r>
              <a:rPr lang="en-US" altLang="zh-CN" sz="1800" dirty="0" err="1">
                <a:latin typeface="+mn-lt"/>
                <a:ea typeface="微软雅黑" panose="020B0503020204020204" pitchFamily="34" charset="-122"/>
                <a:cs typeface="Arial Unicode MS" pitchFamily="34" charset="-128"/>
              </a:rPr>
              <a:t>pT</a:t>
            </a:r>
            <a:r>
              <a:rPr lang="en-US" altLang="zh-CN" sz="1800" dirty="0">
                <a:latin typeface="+mn-lt"/>
                <a:ea typeface="微软雅黑" panose="020B0503020204020204" pitchFamily="34" charset="-122"/>
                <a:cs typeface="Arial Unicode MS" pitchFamily="34" charset="-128"/>
              </a:rPr>
              <a:t>, use co-magnetometer (</a:t>
            </a:r>
            <a:r>
              <a:rPr lang="en-US" altLang="zh-CN" sz="1800" baseline="30000" dirty="0">
                <a:latin typeface="+mn-lt"/>
                <a:ea typeface="微软雅黑" panose="020B0503020204020204" pitchFamily="34" charset="-122"/>
                <a:cs typeface="Arial Unicode MS" pitchFamily="34" charset="-128"/>
              </a:rPr>
              <a:t>173</a:t>
            </a:r>
            <a:r>
              <a:rPr lang="en-US" altLang="zh-CN" sz="1800" dirty="0">
                <a:latin typeface="+mn-lt"/>
                <a:ea typeface="微软雅黑" panose="020B0503020204020204" pitchFamily="34" charset="-122"/>
                <a:cs typeface="Arial Unicode MS" pitchFamily="34" charset="-128"/>
              </a:rPr>
              <a:t>Yb)</a:t>
            </a:r>
          </a:p>
        </p:txBody>
      </p:sp>
      <p:grpSp>
        <p:nvGrpSpPr>
          <p:cNvPr id="2" name="组合 1">
            <a:extLst>
              <a:ext uri="{FF2B5EF4-FFF2-40B4-BE49-F238E27FC236}">
                <a16:creationId xmlns:a16="http://schemas.microsoft.com/office/drawing/2014/main" id="{7403E041-AF7A-7D04-0238-9A6752F7D714}"/>
              </a:ext>
            </a:extLst>
          </p:cNvPr>
          <p:cNvGrpSpPr/>
          <p:nvPr/>
        </p:nvGrpSpPr>
        <p:grpSpPr>
          <a:xfrm>
            <a:off x="1371600" y="3916757"/>
            <a:ext cx="6248400" cy="994803"/>
            <a:chOff x="1371600" y="3916757"/>
            <a:chExt cx="6248400" cy="994803"/>
          </a:xfrm>
        </p:grpSpPr>
        <p:sp>
          <p:nvSpPr>
            <p:cNvPr id="14" name="Rectangle: Rounded Corners 5">
              <a:extLst>
                <a:ext uri="{FF2B5EF4-FFF2-40B4-BE49-F238E27FC236}">
                  <a16:creationId xmlns:a16="http://schemas.microsoft.com/office/drawing/2014/main" id="{A234BB89-B1D3-9831-4982-CCD49B92D6CD}"/>
                </a:ext>
              </a:extLst>
            </p:cNvPr>
            <p:cNvSpPr/>
            <p:nvPr/>
          </p:nvSpPr>
          <p:spPr bwMode="auto">
            <a:xfrm>
              <a:off x="1371600" y="3916757"/>
              <a:ext cx="6248400" cy="994803"/>
            </a:xfrm>
            <a:prstGeom prst="roundRect">
              <a:avLst/>
            </a:prstGeom>
            <a:solidFill>
              <a:srgbClr val="FFFF9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dirty="0">
                  <a:solidFill>
                    <a:srgbClr val="0000FF"/>
                  </a:solidFill>
                  <a:latin typeface="+mn-lt"/>
                  <a:ea typeface="微软雅黑" pitchFamily="34" charset="-122"/>
                </a:rPr>
                <a:t>Preliminary results in 2025</a:t>
              </a:r>
              <a:endParaRPr kumimoji="0" lang="en-US" sz="2000" i="0" u="none" strike="noStrike" cap="none" normalizeH="0" baseline="0" dirty="0">
                <a:ln>
                  <a:noFill/>
                </a:ln>
                <a:solidFill>
                  <a:schemeClr val="tx1"/>
                </a:solidFill>
                <a:effectLst/>
                <a:latin typeface="Times New Roman" pitchFamily="18" charset="0"/>
              </a:endParaRPr>
            </a:p>
          </p:txBody>
        </p:sp>
        <mc:AlternateContent xmlns:mc="http://schemas.openxmlformats.org/markup-compatibility/2006">
          <mc:Choice xmlns:a14="http://schemas.microsoft.com/office/drawing/2010/main" Requires="a14">
            <p:sp>
              <p:nvSpPr>
                <p:cNvPr id="16" name="文本框 13">
                  <a:extLst>
                    <a:ext uri="{FF2B5EF4-FFF2-40B4-BE49-F238E27FC236}">
                      <a16:creationId xmlns:a16="http://schemas.microsoft.com/office/drawing/2014/main" id="{181F6D2E-FAAA-8FDF-FF8A-5A9FD1C891AD}"/>
                    </a:ext>
                  </a:extLst>
                </p:cNvPr>
                <p:cNvSpPr txBox="1"/>
                <p:nvPr/>
              </p:nvSpPr>
              <p:spPr>
                <a:xfrm>
                  <a:off x="1447800" y="4343401"/>
                  <a:ext cx="6096000" cy="450444"/>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𝑑</m:t>
                        </m:r>
                        <m:d>
                          <m:dPr>
                            <m:ctrlPr>
                              <a:rPr lang="en-US" altLang="zh-CN" sz="2000" i="1">
                                <a:latin typeface="Cambria Math" panose="02040503050406030204" pitchFamily="18" charset="0"/>
                                <a:cs typeface="Times New Roman" panose="02020603050405020304" pitchFamily="18" charset="0"/>
                              </a:rPr>
                            </m:ctrlPr>
                          </m:dPr>
                          <m:e>
                            <m:r>
                              <a:rPr lang="en-US" altLang="zh-CN" sz="2000" baseline="30000">
                                <a:latin typeface="Cambria Math" panose="02040503050406030204" pitchFamily="18" charset="0"/>
                                <a:cs typeface="Times New Roman" panose="02020603050405020304" pitchFamily="18" charset="0"/>
                              </a:rPr>
                              <m:t>171</m:t>
                            </m:r>
                            <m:r>
                              <m:rPr>
                                <m:sty m:val="p"/>
                              </m:rPr>
                              <a:rPr lang="en-US" altLang="zh-CN" sz="2000">
                                <a:latin typeface="Cambria Math" panose="02040503050406030204" pitchFamily="18" charset="0"/>
                                <a:cs typeface="Times New Roman" panose="02020603050405020304" pitchFamily="18" charset="0"/>
                              </a:rPr>
                              <m:t>Yb</m:t>
                            </m:r>
                          </m:e>
                        </m:d>
                        <m:r>
                          <a:rPr lang="en-US" altLang="zh-CN" sz="2000" b="0" i="1" smtClean="0">
                            <a:latin typeface="Cambria Math" panose="02040503050406030204" pitchFamily="18" charset="0"/>
                            <a:cs typeface="Times New Roman" panose="02020603050405020304" pitchFamily="18" charset="0"/>
                          </a:rPr>
                          <m:t>=</m:t>
                        </m:r>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solidFill>
                                      <a:schemeClr val="tx1"/>
                                    </a:solidFill>
                                    <a:latin typeface="Cambria Math" panose="02040503050406030204" pitchFamily="18" charset="0"/>
                                    <a:cs typeface="Times New Roman" panose="02020603050405020304" pitchFamily="18" charset="0"/>
                                  </a:rPr>
                                </m:ctrlPr>
                              </m:sSubPr>
                              <m:e>
                                <m:r>
                                  <a:rPr lang="en-US" altLang="zh-CN" sz="2000" b="0" i="1" smtClean="0">
                                    <a:solidFill>
                                      <a:schemeClr val="tx1"/>
                                    </a:solidFill>
                                    <a:latin typeface="Cambria Math" panose="02040503050406030204" pitchFamily="18" charset="0"/>
                                    <a:cs typeface="Times New Roman" panose="02020603050405020304" pitchFamily="18" charset="0"/>
                                  </a:rPr>
                                  <m:t>4</m:t>
                                </m:r>
                                <m:r>
                                  <a:rPr lang="en-US" altLang="zh-CN" sz="2000" b="0" i="1" smtClean="0">
                                    <a:solidFill>
                                      <a:schemeClr val="tx1"/>
                                    </a:solidFill>
                                    <a:latin typeface="Cambria Math" panose="02040503050406030204" pitchFamily="18" charset="0"/>
                                    <a:cs typeface="Times New Roman" panose="02020603050405020304" pitchFamily="18" charset="0"/>
                                  </a:rPr>
                                  <m:t>.</m:t>
                                </m:r>
                                <m:r>
                                  <a:rPr lang="en-US" altLang="zh-CN" sz="2000" b="0" i="1" smtClean="0">
                                    <a:solidFill>
                                      <a:schemeClr val="tx1"/>
                                    </a:solidFill>
                                    <a:latin typeface="Cambria Math" panose="02040503050406030204" pitchFamily="18" charset="0"/>
                                    <a:cs typeface="Times New Roman" panose="02020603050405020304" pitchFamily="18" charset="0"/>
                                  </a:rPr>
                                  <m:t>8</m:t>
                                </m:r>
                              </m:e>
                              <m:sub>
                                <m:r>
                                  <m:rPr>
                                    <m:sty m:val="p"/>
                                  </m:rPr>
                                  <a:rPr lang="en-US" altLang="zh-CN" sz="2000" i="1">
                                    <a:solidFill>
                                      <a:schemeClr val="tx1"/>
                                    </a:solidFill>
                                    <a:latin typeface="Cambria Math" panose="02040503050406030204" pitchFamily="18" charset="0"/>
                                    <a:cs typeface="Times New Roman" panose="02020603050405020304" pitchFamily="18" charset="0"/>
                                  </a:rPr>
                                  <m:t>stat</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smtClean="0">
                                    <a:solidFill>
                                      <a:schemeClr val="tx1"/>
                                    </a:solidFill>
                                    <a:latin typeface="Cambria Math" panose="02040503050406030204" pitchFamily="18" charset="0"/>
                                    <a:cs typeface="Times New Roman" panose="02020603050405020304" pitchFamily="18" charset="0"/>
                                  </a:rPr>
                                </m:ctrlPr>
                              </m:sSubPr>
                              <m:e>
                                <m:r>
                                  <a:rPr lang="en-US" altLang="zh-CN" sz="2000" b="0" i="1" smtClean="0">
                                    <a:solidFill>
                                      <a:schemeClr val="tx1"/>
                                    </a:solidFill>
                                    <a:latin typeface="Cambria Math" panose="02040503050406030204" pitchFamily="18" charset="0"/>
                                    <a:cs typeface="Times New Roman" panose="02020603050405020304" pitchFamily="18" charset="0"/>
                                  </a:rPr>
                                  <m:t>??</m:t>
                                </m:r>
                              </m:e>
                              <m:sub>
                                <m:r>
                                  <m:rPr>
                                    <m:sty m:val="p"/>
                                  </m:rPr>
                                  <a:rPr lang="en-US" altLang="zh-CN" sz="2000" i="1">
                                    <a:solidFill>
                                      <a:schemeClr val="tx1"/>
                                    </a:solidFill>
                                    <a:latin typeface="Cambria Math" panose="02040503050406030204" pitchFamily="18" charset="0"/>
                                    <a:cs typeface="Times New Roman" panose="02020603050405020304" pitchFamily="18" charset="0"/>
                                  </a:rPr>
                                  <m:t>syst</m:t>
                                </m:r>
                              </m:sub>
                            </m:sSub>
                          </m:e>
                        </m:d>
                        <m:r>
                          <a:rPr lang="en-US" altLang="zh-CN" sz="2000" b="0" i="1" smtClean="0">
                            <a:latin typeface="Cambria Math" panose="02040503050406030204" pitchFamily="18" charset="0"/>
                            <a:cs typeface="Times New Roman" panose="02020603050405020304" pitchFamily="18" charset="0"/>
                          </a:rPr>
                          <m:t>×</m:t>
                        </m:r>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10</m:t>
                            </m:r>
                          </m:e>
                          <m:sup>
                            <m:r>
                              <a:rPr lang="en-US" altLang="zh-CN" sz="2000" b="0" i="1" smtClean="0">
                                <a:latin typeface="Cambria Math" panose="02040503050406030204" pitchFamily="18" charset="0"/>
                                <a:cs typeface="Times New Roman" panose="02020603050405020304" pitchFamily="18" charset="0"/>
                              </a:rPr>
                              <m:t>−2</m:t>
                            </m:r>
                            <m:r>
                              <a:rPr lang="en-US" altLang="zh-CN" sz="2000" b="0" i="1" smtClean="0">
                                <a:latin typeface="Cambria Math" panose="02040503050406030204" pitchFamily="18" charset="0"/>
                                <a:cs typeface="Times New Roman" panose="02020603050405020304" pitchFamily="18" charset="0"/>
                              </a:rPr>
                              <m:t>8</m:t>
                            </m:r>
                          </m:sup>
                        </m:sSup>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e</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cm</m:t>
                        </m:r>
                      </m:oMath>
                    </m:oMathPara>
                  </a14:m>
                  <a:endParaRPr lang="en-US" altLang="zh-CN" sz="2000" dirty="0">
                    <a:latin typeface="+mn-ea"/>
                    <a:cs typeface="Times New Roman" panose="02020603050405020304" pitchFamily="18" charset="0"/>
                  </a:endParaRPr>
                </a:p>
              </p:txBody>
            </p:sp>
          </mc:Choice>
          <mc:Fallback>
            <p:sp>
              <p:nvSpPr>
                <p:cNvPr id="16" name="文本框 13">
                  <a:extLst>
                    <a:ext uri="{FF2B5EF4-FFF2-40B4-BE49-F238E27FC236}">
                      <a16:creationId xmlns:a16="http://schemas.microsoft.com/office/drawing/2014/main" id="{181F6D2E-FAAA-8FDF-FF8A-5A9FD1C891AD}"/>
                    </a:ext>
                  </a:extLst>
                </p:cNvPr>
                <p:cNvSpPr txBox="1">
                  <a:spLocks noRot="1" noChangeAspect="1" noMove="1" noResize="1" noEditPoints="1" noAdjustHandles="1" noChangeArrowheads="1" noChangeShapeType="1" noTextEdit="1"/>
                </p:cNvSpPr>
                <p:nvPr/>
              </p:nvSpPr>
              <p:spPr>
                <a:xfrm>
                  <a:off x="1447800" y="4343401"/>
                  <a:ext cx="6096000" cy="450444"/>
                </a:xfrm>
                <a:prstGeom prst="rect">
                  <a:avLst/>
                </a:prstGeom>
                <a:blipFill>
                  <a:blip r:embed="rId3"/>
                  <a:stretch>
                    <a:fillRect b="-8219"/>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663903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微软雅黑" panose="020B0503020204020204" pitchFamily="34" charset="-122"/>
                <a:ea typeface="微软雅黑" panose="020B0503020204020204" pitchFamily="34" charset="-122"/>
              </a:rPr>
              <a:t>Outline</a:t>
            </a:r>
            <a:endParaRPr lang="en-US" altLang="en-US" sz="2800" b="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99087" y="1444484"/>
            <a:ext cx="8145825" cy="4154984"/>
          </a:xfrm>
          <a:prstGeom prst="rect">
            <a:avLst/>
          </a:prstGeom>
          <a:noFill/>
          <a:ln>
            <a:noFill/>
          </a:ln>
          <a:effectLst>
            <a:reflection endPos="0" dir="5400000" sy="-100000" algn="bl" rotWithShape="0"/>
          </a:effectLst>
        </p:spPr>
        <p:txBody>
          <a:bodyPr wrap="square" rtlCol="0">
            <a:spAutoFit/>
          </a:bodyPr>
          <a:lstStyle/>
          <a:p>
            <a:pPr marL="457200" indent="-457200">
              <a:buAutoNum type="arabicPeriod"/>
            </a:pPr>
            <a:r>
              <a:rPr lang="en-US" dirty="0">
                <a:solidFill>
                  <a:schemeClr val="accent3">
                    <a:lumMod val="75000"/>
                  </a:schemeClr>
                </a:solidFill>
                <a:latin typeface="+mn-ea"/>
                <a:cs typeface="Microsoft Sans Serif" pitchFamily="34" charset="0"/>
              </a:rPr>
              <a:t>Introduction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r>
              <a:rPr lang="en-US" dirty="0">
                <a:solidFill>
                  <a:schemeClr val="accent3">
                    <a:lumMod val="75000"/>
                  </a:schemeClr>
                </a:solidFill>
                <a:latin typeface="+mn-ea"/>
                <a:cs typeface="Microsoft Sans Serif" pitchFamily="34" charset="0"/>
              </a:rPr>
              <a:t>Nuclear EDM.</a:t>
            </a:r>
          </a:p>
          <a:p>
            <a:pPr marL="914400" lvl="1" indent="-457200">
              <a:buFont typeface="+mj-lt"/>
              <a:buAutoNum type="alphaLcParenR"/>
            </a:pPr>
            <a:r>
              <a:rPr lang="en-US" altLang="zh-CN" dirty="0">
                <a:solidFill>
                  <a:schemeClr val="accent3">
                    <a:lumMod val="75000"/>
                  </a:schemeClr>
                </a:solidFill>
                <a:latin typeface="+mn-ea"/>
                <a:cs typeface="Microsoft Sans Serif" pitchFamily="34" charset="0"/>
              </a:rPr>
              <a:t>Overview</a:t>
            </a:r>
          </a:p>
          <a:p>
            <a:pPr marL="914400" lvl="1" indent="-457200">
              <a:buFont typeface="+mj-lt"/>
              <a:buAutoNum type="alphaLcParenR"/>
            </a:pPr>
            <a:r>
              <a:rPr lang="en-US" altLang="zh-CN" dirty="0">
                <a:solidFill>
                  <a:schemeClr val="accent3">
                    <a:lumMod val="75000"/>
                  </a:schemeClr>
                </a:solidFill>
                <a:latin typeface="+mn-ea"/>
                <a:cs typeface="Microsoft Sans Serif" pitchFamily="34" charset="0"/>
              </a:rPr>
              <a:t>171Yb, QND method, statistics, systematics, outlook</a:t>
            </a:r>
          </a:p>
          <a:p>
            <a:pPr marL="914400" lvl="1" indent="-457200">
              <a:buFont typeface="+mj-lt"/>
              <a:buAutoNum type="alphaLcParenR"/>
            </a:pP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advantage, status, challenge, outlook</a:t>
            </a:r>
          </a:p>
          <a:p>
            <a:pPr marL="914400" lvl="1" indent="-457200">
              <a:buFont typeface="+mj-lt"/>
              <a:buAutoNum type="alphaLcParenR"/>
            </a:pPr>
            <a:endParaRPr lang="en-US" altLang="zh-CN" dirty="0">
              <a:solidFill>
                <a:schemeClr val="tx2"/>
              </a:solidFill>
              <a:latin typeface="+mn-ea"/>
              <a:cs typeface="Microsoft Sans Serif" pitchFamily="34" charset="0"/>
            </a:endParaRPr>
          </a:p>
          <a:p>
            <a:pPr marL="914400" lvl="1" indent="-457200">
              <a:buFont typeface="+mj-lt"/>
              <a:buAutoNum type="alphaLcParenR"/>
            </a:pPr>
            <a:endParaRPr lang="en-US" altLang="zh-CN" dirty="0">
              <a:solidFill>
                <a:schemeClr val="tx2"/>
              </a:solidFill>
              <a:latin typeface="+mn-ea"/>
              <a:cs typeface="Microsoft Sans Serif" pitchFamily="34" charset="0"/>
            </a:endParaRP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64335972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62400" y="4957923"/>
            <a:ext cx="4658902" cy="52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6" tIns="48323" rIns="96646" bIns="48323"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kumimoji="1" lang="en-US" altLang="zh-TW" sz="1400" i="1" dirty="0">
                <a:latin typeface="Calibri" pitchFamily="34" charset="0"/>
                <a:ea typeface="PMingLiU" pitchFamily="18" charset="-120"/>
              </a:rPr>
              <a:t>Schiff moment of </a:t>
            </a:r>
            <a:r>
              <a:rPr kumimoji="1" lang="en-US" altLang="zh-TW" sz="1400" i="1" baseline="30000" dirty="0">
                <a:latin typeface="Calibri" pitchFamily="34" charset="0"/>
                <a:ea typeface="PMingLiU" pitchFamily="18" charset="-120"/>
              </a:rPr>
              <a:t>225</a:t>
            </a:r>
            <a:r>
              <a:rPr kumimoji="1" lang="en-US" altLang="zh-TW" sz="1400" i="1" dirty="0">
                <a:latin typeface="Calibri" pitchFamily="34" charset="0"/>
                <a:ea typeface="PMingLiU" pitchFamily="18" charset="-120"/>
              </a:rPr>
              <a:t>Ra, </a:t>
            </a:r>
            <a:r>
              <a:rPr kumimoji="1" lang="en-US" altLang="zh-TW" sz="1400" dirty="0" err="1">
                <a:latin typeface="Calibri" pitchFamily="34" charset="0"/>
                <a:ea typeface="PMingLiU" pitchFamily="18" charset="-120"/>
              </a:rPr>
              <a:t>Dobaczewski</a:t>
            </a:r>
            <a:r>
              <a:rPr kumimoji="1" lang="en-US" altLang="zh-TW" sz="1400" dirty="0">
                <a:latin typeface="Calibri" pitchFamily="34" charset="0"/>
                <a:ea typeface="PMingLiU" pitchFamily="18" charset="-120"/>
              </a:rPr>
              <a:t>, Engel, PRL (2005)</a:t>
            </a:r>
          </a:p>
          <a:p>
            <a:pPr algn="r"/>
            <a:r>
              <a:rPr kumimoji="1" lang="en-US" altLang="zh-TW" sz="1400" i="1" dirty="0">
                <a:latin typeface="Calibri" pitchFamily="34" charset="0"/>
                <a:ea typeface="PMingLiU" pitchFamily="18" charset="-120"/>
              </a:rPr>
              <a:t>Schiff moment of </a:t>
            </a:r>
            <a:r>
              <a:rPr kumimoji="1" lang="en-US" altLang="zh-TW" sz="1400" i="1" baseline="30000" dirty="0">
                <a:latin typeface="Calibri" pitchFamily="34" charset="0"/>
                <a:ea typeface="PMingLiU" pitchFamily="18" charset="-120"/>
              </a:rPr>
              <a:t>199</a:t>
            </a:r>
            <a:r>
              <a:rPr kumimoji="1" lang="en-US" altLang="zh-TW" sz="1400" i="1" dirty="0">
                <a:latin typeface="Calibri" pitchFamily="34" charset="0"/>
                <a:ea typeface="PMingLiU" pitchFamily="18" charset="-120"/>
              </a:rPr>
              <a:t>Hg, </a:t>
            </a:r>
            <a:r>
              <a:rPr kumimoji="1" lang="en-US" altLang="zh-TW" sz="1400" dirty="0" err="1">
                <a:latin typeface="Calibri" pitchFamily="34" charset="0"/>
                <a:ea typeface="PMingLiU" pitchFamily="18" charset="-120"/>
              </a:rPr>
              <a:t>Dobaczewski</a:t>
            </a:r>
            <a:r>
              <a:rPr kumimoji="1" lang="en-US" altLang="zh-TW" sz="1400" dirty="0">
                <a:latin typeface="Calibri" pitchFamily="34" charset="0"/>
                <a:ea typeface="PMingLiU" pitchFamily="18" charset="-120"/>
              </a:rPr>
              <a:t>, Engel </a:t>
            </a:r>
            <a:r>
              <a:rPr kumimoji="1" lang="en-US" altLang="zh-TW" sz="1400" i="1" dirty="0">
                <a:latin typeface="Calibri" pitchFamily="34" charset="0"/>
                <a:ea typeface="PMingLiU" pitchFamily="18" charset="-120"/>
              </a:rPr>
              <a:t>et al</a:t>
            </a:r>
            <a:r>
              <a:rPr kumimoji="1" lang="en-US" altLang="zh-TW" sz="1400" dirty="0">
                <a:latin typeface="Calibri" pitchFamily="34" charset="0"/>
                <a:ea typeface="PMingLiU" pitchFamily="18" charset="-120"/>
              </a:rPr>
              <a:t>., PRC (2010)</a:t>
            </a:r>
            <a:endParaRPr lang="en-US" sz="1400" dirty="0">
              <a:latin typeface="Calibri" pitchFamily="34" charset="0"/>
              <a:ea typeface="PMingLiU" pitchFamily="18" charset="-120"/>
            </a:endParaRPr>
          </a:p>
        </p:txBody>
      </p:sp>
      <p:graphicFrame>
        <p:nvGraphicFramePr>
          <p:cNvPr id="184372" name="Group 52"/>
          <p:cNvGraphicFramePr>
            <a:graphicFrameLocks noGrp="1"/>
          </p:cNvGraphicFramePr>
          <p:nvPr/>
        </p:nvGraphicFramePr>
        <p:xfrm>
          <a:off x="4416425" y="3609261"/>
          <a:ext cx="3736975" cy="1341440"/>
        </p:xfrm>
        <a:graphic>
          <a:graphicData uri="http://schemas.openxmlformats.org/drawingml/2006/table">
            <a:tbl>
              <a:tblPr/>
              <a:tblGrid>
                <a:gridCol w="1644650">
                  <a:extLst>
                    <a:ext uri="{9D8B030D-6E8A-4147-A177-3AD203B41FA5}">
                      <a16:colId xmlns:a16="http://schemas.microsoft.com/office/drawing/2014/main" val="20000"/>
                    </a:ext>
                  </a:extLst>
                </a:gridCol>
                <a:gridCol w="1046163">
                  <a:extLst>
                    <a:ext uri="{9D8B030D-6E8A-4147-A177-3AD203B41FA5}">
                      <a16:colId xmlns:a16="http://schemas.microsoft.com/office/drawing/2014/main" val="20001"/>
                    </a:ext>
                  </a:extLst>
                </a:gridCol>
                <a:gridCol w="1046162">
                  <a:extLst>
                    <a:ext uri="{9D8B030D-6E8A-4147-A177-3AD203B41FA5}">
                      <a16:colId xmlns:a16="http://schemas.microsoft.com/office/drawing/2014/main" val="20002"/>
                    </a:ext>
                  </a:extLst>
                </a:gridCol>
              </a:tblGrid>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SimSun" pitchFamily="2" charset="-122"/>
                          <a:cs typeface="Times New Roman" pitchFamily="18" charset="0"/>
                        </a:rPr>
                        <a:t>Isoscalar</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ea typeface="SimSun" pitchFamily="2" charset="-122"/>
                          <a:cs typeface="Times New Roman" pitchFamily="18" charset="0"/>
                        </a:rPr>
                        <a:t>Isovector</a:t>
                      </a:r>
                      <a:endPar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ea typeface="SimSun" pitchFamily="2" charset="-122"/>
                          <a:cs typeface="Times New Roman" pitchFamily="18" charset="0"/>
                        </a:rPr>
                        <a:t>Skyrme</a:t>
                      </a: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 SIII</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SimSun" pitchFamily="2" charset="-122"/>
                          <a:cs typeface="Times New Roman" pitchFamily="18" charset="0"/>
                        </a:rPr>
                        <a:t>300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SimSun" pitchFamily="2" charset="-122"/>
                          <a:cs typeface="Times New Roman" pitchFamily="18" charset="0"/>
                        </a:rPr>
                        <a:t>4000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ea typeface="SimSun" pitchFamily="2" charset="-122"/>
                          <a:cs typeface="Times New Roman" pitchFamily="18" charset="0"/>
                        </a:rPr>
                        <a:t>Skyrme</a:t>
                      </a: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 </a:t>
                      </a:r>
                      <a:r>
                        <a:rPr kumimoji="0" lang="en-US" sz="1600" b="0" i="0" u="none" strike="noStrike" cap="none" normalizeH="0" baseline="0" dirty="0" err="1">
                          <a:ln>
                            <a:noFill/>
                          </a:ln>
                          <a:solidFill>
                            <a:schemeClr val="tx1"/>
                          </a:solidFill>
                          <a:effectLst/>
                          <a:latin typeface="Calibri" pitchFamily="34" charset="0"/>
                          <a:ea typeface="SimSun" pitchFamily="2" charset="-122"/>
                          <a:cs typeface="Times New Roman" pitchFamily="18" charset="0"/>
                        </a:rPr>
                        <a:t>SkM</a:t>
                      </a: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SimSun" pitchFamily="2" charset="-122"/>
                          <a:cs typeface="Times New Roman" pitchFamily="18" charset="0"/>
                        </a:rPr>
                        <a:t>300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SimSun" pitchFamily="2" charset="-122"/>
                          <a:cs typeface="Times New Roman" pitchFamily="18" charset="0"/>
                        </a:rPr>
                        <a:t>2000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ea typeface="SimSun" pitchFamily="2" charset="-122"/>
                          <a:cs typeface="Times New Roman" pitchFamily="18" charset="0"/>
                        </a:rPr>
                        <a:t>Skyrme</a:t>
                      </a: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 SLy4</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700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8000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74" name="Text Box 37"/>
          <p:cNvSpPr txBox="1">
            <a:spLocks noChangeArrowheads="1"/>
          </p:cNvSpPr>
          <p:nvPr/>
        </p:nvSpPr>
        <p:spPr bwMode="auto">
          <a:xfrm>
            <a:off x="3989387" y="3221911"/>
            <a:ext cx="477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dirty="0">
                <a:solidFill>
                  <a:srgbClr val="0000FF"/>
                </a:solidFill>
                <a:latin typeface="Arial" charset="0"/>
                <a:ea typeface="ＭＳ Ｐゴシック" pitchFamily="34" charset="-128"/>
              </a:rPr>
              <a:t>Enhancement Factor: EDM (</a:t>
            </a:r>
            <a:r>
              <a:rPr lang="en-US" sz="1600" b="1" baseline="30000" dirty="0">
                <a:solidFill>
                  <a:srgbClr val="0000FF"/>
                </a:solidFill>
                <a:latin typeface="Arial" charset="0"/>
                <a:ea typeface="ＭＳ Ｐゴシック" pitchFamily="34" charset="-128"/>
              </a:rPr>
              <a:t>225</a:t>
            </a:r>
            <a:r>
              <a:rPr lang="en-US" sz="1600" b="1" dirty="0">
                <a:solidFill>
                  <a:srgbClr val="0000FF"/>
                </a:solidFill>
                <a:latin typeface="Arial" charset="0"/>
                <a:ea typeface="ＭＳ Ｐゴシック" pitchFamily="34" charset="-128"/>
              </a:rPr>
              <a:t>Ra) / EDM (</a:t>
            </a:r>
            <a:r>
              <a:rPr lang="en-US" sz="1600" b="1" baseline="30000" dirty="0">
                <a:solidFill>
                  <a:srgbClr val="0000FF"/>
                </a:solidFill>
                <a:latin typeface="Arial" charset="0"/>
                <a:ea typeface="ＭＳ Ｐゴシック" pitchFamily="34" charset="-128"/>
              </a:rPr>
              <a:t>199</a:t>
            </a:r>
            <a:r>
              <a:rPr lang="en-US" sz="1600" b="1" dirty="0">
                <a:solidFill>
                  <a:srgbClr val="0000FF"/>
                </a:solidFill>
                <a:latin typeface="Arial" charset="0"/>
                <a:ea typeface="ＭＳ Ｐゴシック" pitchFamily="34" charset="-128"/>
              </a:rPr>
              <a:t>Hg)</a:t>
            </a:r>
          </a:p>
        </p:txBody>
      </p:sp>
      <p:sp>
        <p:nvSpPr>
          <p:cNvPr id="6175" name="Text Box 38"/>
          <p:cNvSpPr txBox="1">
            <a:spLocks noChangeArrowheads="1"/>
          </p:cNvSpPr>
          <p:nvPr/>
        </p:nvSpPr>
        <p:spPr bwMode="auto">
          <a:xfrm>
            <a:off x="304800" y="685800"/>
            <a:ext cx="8686800" cy="105413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buFontTx/>
              <a:buChar char="•"/>
            </a:pPr>
            <a:r>
              <a:rPr lang="en-US" sz="1600" dirty="0">
                <a:solidFill>
                  <a:srgbClr val="3333FF"/>
                </a:solidFill>
                <a:latin typeface="Arial" charset="0"/>
                <a:ea typeface="ＭＳ Ｐゴシック" pitchFamily="34" charset="-128"/>
              </a:rPr>
              <a:t>Closely spaced parity doublet</a:t>
            </a:r>
            <a:r>
              <a:rPr lang="en-US" sz="1600" dirty="0">
                <a:latin typeface="Arial" charset="0"/>
                <a:ea typeface="ＭＳ Ｐゴシック" pitchFamily="34" charset="-128"/>
              </a:rPr>
              <a:t> </a:t>
            </a:r>
            <a:r>
              <a:rPr lang="en-US" sz="1400" dirty="0">
                <a:latin typeface="+mn-lt"/>
                <a:ea typeface="ＭＳ Ｐゴシック" pitchFamily="34" charset="-128"/>
              </a:rPr>
              <a:t>– </a:t>
            </a:r>
            <a:r>
              <a:rPr lang="en-US" sz="1400" dirty="0">
                <a:latin typeface="+mn-lt"/>
              </a:rPr>
              <a:t>Haxton &amp; Henley, PRL (1983)</a:t>
            </a:r>
            <a:endParaRPr lang="en-US" sz="1400" dirty="0">
              <a:latin typeface="+mn-lt"/>
              <a:ea typeface="ＭＳ Ｐゴシック" pitchFamily="34" charset="-128"/>
            </a:endParaRPr>
          </a:p>
          <a:p>
            <a:pPr>
              <a:lnSpc>
                <a:spcPct val="125000"/>
              </a:lnSpc>
              <a:buFontTx/>
              <a:buChar char="•"/>
            </a:pPr>
            <a:r>
              <a:rPr lang="en-US" sz="1600" dirty="0">
                <a:solidFill>
                  <a:srgbClr val="3333FF"/>
                </a:solidFill>
                <a:latin typeface="Arial" charset="0"/>
                <a:ea typeface="ＭＳ Ｐゴシック" pitchFamily="34" charset="-128"/>
              </a:rPr>
              <a:t>Large Schiff moment due to </a:t>
            </a:r>
            <a:r>
              <a:rPr lang="en-US" sz="1600" dirty="0" err="1">
                <a:solidFill>
                  <a:srgbClr val="3333FF"/>
                </a:solidFill>
                <a:latin typeface="Arial" charset="0"/>
                <a:ea typeface="ＭＳ Ｐゴシック" pitchFamily="34" charset="-128"/>
              </a:rPr>
              <a:t>octupole</a:t>
            </a:r>
            <a:r>
              <a:rPr lang="en-US" sz="1600" dirty="0">
                <a:solidFill>
                  <a:srgbClr val="3333FF"/>
                </a:solidFill>
                <a:latin typeface="Arial" charset="0"/>
                <a:ea typeface="ＭＳ Ｐゴシック" pitchFamily="34" charset="-128"/>
              </a:rPr>
              <a:t> deformation </a:t>
            </a:r>
            <a:r>
              <a:rPr lang="en-US" sz="1400" dirty="0">
                <a:latin typeface="+mn-lt"/>
              </a:rPr>
              <a:t>– </a:t>
            </a:r>
            <a:r>
              <a:rPr lang="en-US" sz="1400" dirty="0" err="1">
                <a:latin typeface="+mn-lt"/>
              </a:rPr>
              <a:t>Auerbach</a:t>
            </a:r>
            <a:r>
              <a:rPr lang="en-US" sz="1400" dirty="0">
                <a:latin typeface="+mn-lt"/>
              </a:rPr>
              <a:t>, Flambaum &amp; </a:t>
            </a:r>
            <a:r>
              <a:rPr lang="en-US" sz="1400" dirty="0" err="1">
                <a:latin typeface="+mn-lt"/>
              </a:rPr>
              <a:t>Spevak</a:t>
            </a:r>
            <a:r>
              <a:rPr lang="en-US" sz="1400" dirty="0">
                <a:latin typeface="+mn-lt"/>
              </a:rPr>
              <a:t>, PRL (1996)</a:t>
            </a:r>
            <a:endParaRPr lang="en-US" sz="1400" dirty="0">
              <a:latin typeface="+mn-lt"/>
              <a:ea typeface="ＭＳ Ｐゴシック" pitchFamily="34" charset="-128"/>
            </a:endParaRPr>
          </a:p>
          <a:p>
            <a:pPr>
              <a:lnSpc>
                <a:spcPct val="125000"/>
              </a:lnSpc>
              <a:buFontTx/>
              <a:buChar char="•"/>
            </a:pPr>
            <a:r>
              <a:rPr lang="en-US" sz="1600" dirty="0">
                <a:solidFill>
                  <a:srgbClr val="3333FF"/>
                </a:solidFill>
                <a:latin typeface="Arial" charset="0"/>
                <a:ea typeface="ＭＳ Ｐゴシック" pitchFamily="34" charset="-128"/>
              </a:rPr>
              <a:t>Relativistic atomic structure (</a:t>
            </a:r>
            <a:r>
              <a:rPr lang="en-US" sz="1600" baseline="30000" dirty="0">
                <a:solidFill>
                  <a:srgbClr val="3333FF"/>
                </a:solidFill>
                <a:latin typeface="Arial" charset="0"/>
                <a:ea typeface="ＭＳ Ｐゴシック" pitchFamily="34" charset="-128"/>
              </a:rPr>
              <a:t>225</a:t>
            </a:r>
            <a:r>
              <a:rPr lang="en-US" sz="1600" dirty="0">
                <a:solidFill>
                  <a:srgbClr val="3333FF"/>
                </a:solidFill>
                <a:latin typeface="Arial" charset="0"/>
                <a:ea typeface="ＭＳ Ｐゴシック" pitchFamily="34" charset="-128"/>
              </a:rPr>
              <a:t>Ra / </a:t>
            </a:r>
            <a:r>
              <a:rPr lang="en-US" sz="1600" baseline="30000" dirty="0">
                <a:solidFill>
                  <a:srgbClr val="3333FF"/>
                </a:solidFill>
                <a:latin typeface="Arial" charset="0"/>
                <a:ea typeface="ＭＳ Ｐゴシック" pitchFamily="34" charset="-128"/>
              </a:rPr>
              <a:t>199</a:t>
            </a:r>
            <a:r>
              <a:rPr lang="en-US" sz="1600" dirty="0">
                <a:solidFill>
                  <a:srgbClr val="3333FF"/>
                </a:solidFill>
                <a:latin typeface="Arial" charset="0"/>
                <a:ea typeface="ＭＳ Ｐゴシック" pitchFamily="34" charset="-128"/>
              </a:rPr>
              <a:t>Hg ~ 3)  </a:t>
            </a:r>
            <a:r>
              <a:rPr kumimoji="1" lang="en-US" altLang="zh-TW" sz="1400" dirty="0">
                <a:latin typeface="+mn-lt"/>
              </a:rPr>
              <a:t>– </a:t>
            </a:r>
            <a:r>
              <a:rPr kumimoji="1" lang="en-US" altLang="zh-TW" sz="1400" dirty="0" err="1">
                <a:latin typeface="+mn-lt"/>
              </a:rPr>
              <a:t>Dzuba</a:t>
            </a:r>
            <a:r>
              <a:rPr kumimoji="1" lang="en-US" altLang="zh-TW" sz="1400" dirty="0">
                <a:latin typeface="+mn-lt"/>
              </a:rPr>
              <a:t>, Flambaum, </a:t>
            </a:r>
            <a:r>
              <a:rPr kumimoji="1" lang="en-US" altLang="zh-TW" sz="1400" dirty="0" err="1">
                <a:latin typeface="+mn-lt"/>
              </a:rPr>
              <a:t>Ginges</a:t>
            </a:r>
            <a:r>
              <a:rPr kumimoji="1" lang="en-US" altLang="zh-TW" sz="1400" dirty="0">
                <a:latin typeface="+mn-lt"/>
              </a:rPr>
              <a:t>, </a:t>
            </a:r>
            <a:r>
              <a:rPr kumimoji="1" lang="en-US" altLang="zh-TW" sz="1400" dirty="0" err="1">
                <a:latin typeface="+mn-lt"/>
              </a:rPr>
              <a:t>Kozlov</a:t>
            </a:r>
            <a:r>
              <a:rPr kumimoji="1" lang="en-US" altLang="zh-TW" sz="1400" dirty="0">
                <a:latin typeface="+mn-lt"/>
              </a:rPr>
              <a:t>, PRA (2002)</a:t>
            </a:r>
            <a:endParaRPr kumimoji="1" lang="en-US" sz="1400" dirty="0">
              <a:latin typeface="+mn-lt"/>
            </a:endParaRPr>
          </a:p>
        </p:txBody>
      </p:sp>
      <p:sp>
        <p:nvSpPr>
          <p:cNvPr id="80936" name="Rectangle 40"/>
          <p:cNvSpPr>
            <a:spLocks noGrp="1" noChangeArrowheads="1"/>
          </p:cNvSpPr>
          <p:nvPr>
            <p:ph type="title" idx="4294967295"/>
          </p:nvPr>
        </p:nvSpPr>
        <p:spPr>
          <a:xfrm>
            <a:off x="304800" y="152400"/>
            <a:ext cx="8458200" cy="457200"/>
          </a:xfrm>
        </p:spPr>
        <p:txBody>
          <a:bodyPr/>
          <a:lstStyle/>
          <a:p>
            <a:pPr eaLnBrk="1" hangingPunct="1">
              <a:defRPr/>
            </a:pPr>
            <a:r>
              <a:rPr lang="en-US" sz="2400" dirty="0">
                <a:solidFill>
                  <a:srgbClr val="0000FF"/>
                </a:solidFill>
                <a:effectLst>
                  <a:outerShdw blurRad="38100" dist="38100" dir="2700000" algn="tl">
                    <a:srgbClr val="000000">
                      <a:alpha val="43137"/>
                    </a:srgbClr>
                  </a:outerShdw>
                </a:effectLst>
              </a:rPr>
              <a:t>EDM of </a:t>
            </a:r>
            <a:r>
              <a:rPr lang="en-US" sz="2400" baseline="30000" dirty="0">
                <a:solidFill>
                  <a:srgbClr val="0000FF"/>
                </a:solidFill>
                <a:effectLst>
                  <a:outerShdw blurRad="38100" dist="38100" dir="2700000" algn="tl">
                    <a:srgbClr val="000000">
                      <a:alpha val="43137"/>
                    </a:srgbClr>
                  </a:outerShdw>
                </a:effectLst>
              </a:rPr>
              <a:t>225</a:t>
            </a:r>
            <a:r>
              <a:rPr lang="en-US" sz="2400" dirty="0">
                <a:solidFill>
                  <a:srgbClr val="0000FF"/>
                </a:solidFill>
                <a:effectLst>
                  <a:outerShdw blurRad="38100" dist="38100" dir="2700000" algn="tl">
                    <a:srgbClr val="000000">
                      <a:alpha val="43137"/>
                    </a:srgbClr>
                  </a:outerShdw>
                </a:effectLst>
              </a:rPr>
              <a:t>Ra enhanced and more reliably calculated</a:t>
            </a:r>
          </a:p>
        </p:txBody>
      </p:sp>
      <p:grpSp>
        <p:nvGrpSpPr>
          <p:cNvPr id="6177" name="Group 58"/>
          <p:cNvGrpSpPr>
            <a:grpSpLocks/>
          </p:cNvGrpSpPr>
          <p:nvPr/>
        </p:nvGrpSpPr>
        <p:grpSpPr bwMode="auto">
          <a:xfrm>
            <a:off x="381000" y="1905000"/>
            <a:ext cx="3352800" cy="3657600"/>
            <a:chOff x="240" y="1776"/>
            <a:chExt cx="2112" cy="2304"/>
          </a:xfrm>
        </p:grpSpPr>
        <p:sp>
          <p:nvSpPr>
            <p:cNvPr id="6180" name="AutoShape 42"/>
            <p:cNvSpPr>
              <a:spLocks noChangeArrowheads="1"/>
            </p:cNvSpPr>
            <p:nvPr/>
          </p:nvSpPr>
          <p:spPr bwMode="auto">
            <a:xfrm>
              <a:off x="240" y="1776"/>
              <a:ext cx="1968" cy="2304"/>
            </a:xfrm>
            <a:prstGeom prst="roundRect">
              <a:avLst>
                <a:gd name="adj" fmla="val 16667"/>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81" name="Text Box 43"/>
            <p:cNvSpPr txBox="1">
              <a:spLocks noChangeAspect="1" noChangeArrowheads="1"/>
            </p:cNvSpPr>
            <p:nvPr/>
          </p:nvSpPr>
          <p:spPr bwMode="auto">
            <a:xfrm>
              <a:off x="855" y="3171"/>
              <a:ext cx="1497"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Symbol" pitchFamily="18" charset="2"/>
                  <a:ea typeface="PMingLiU" pitchFamily="18" charset="-120"/>
                  <a:sym typeface="Symbol" pitchFamily="18" charset="2"/>
                </a:rPr>
                <a:t></a:t>
              </a:r>
              <a:r>
                <a:rPr lang="en-US" sz="2000" baseline="30000">
                  <a:latin typeface="Symbol" pitchFamily="18" charset="2"/>
                  <a:ea typeface="PMingLiU" pitchFamily="18" charset="-120"/>
                </a:rPr>
                <a:t>- </a:t>
              </a:r>
              <a:r>
                <a:rPr lang="en-US" sz="2000">
                  <a:latin typeface="Symbol" pitchFamily="18" charset="2"/>
                  <a:ea typeface="PMingLiU" pitchFamily="18" charset="-120"/>
                </a:rPr>
                <a:t>= (|a</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 - |b</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2</a:t>
              </a:r>
              <a:r>
                <a:rPr lang="en-US" sz="2000">
                  <a:latin typeface="Symbol" pitchFamily="18" charset="2"/>
                  <a:ea typeface="PMingLiU" pitchFamily="18" charset="-120"/>
                  <a:sym typeface="Symbol" pitchFamily="18" charset="2"/>
                </a:rPr>
                <a:t> </a:t>
              </a:r>
            </a:p>
            <a:p>
              <a:endParaRPr lang="en-US" sz="2000">
                <a:latin typeface="Symbol" pitchFamily="18" charset="2"/>
                <a:ea typeface="PMingLiU" pitchFamily="18" charset="-120"/>
                <a:sym typeface="Symbol" pitchFamily="18" charset="2"/>
              </a:endParaRPr>
            </a:p>
            <a:p>
              <a:r>
                <a:rPr lang="en-US" sz="2000">
                  <a:latin typeface="Symbol" pitchFamily="18" charset="2"/>
                  <a:ea typeface="PMingLiU" pitchFamily="18" charset="-120"/>
                  <a:sym typeface="Symbol" pitchFamily="18" charset="2"/>
                </a:rPr>
                <a:t></a:t>
              </a:r>
              <a:r>
                <a:rPr lang="en-US" sz="2000" baseline="30000">
                  <a:latin typeface="Symbol" pitchFamily="18" charset="2"/>
                  <a:ea typeface="PMingLiU" pitchFamily="18" charset="-120"/>
                </a:rPr>
                <a:t>+ </a:t>
              </a:r>
              <a:r>
                <a:rPr lang="en-US" sz="2000">
                  <a:latin typeface="Symbol" pitchFamily="18" charset="2"/>
                  <a:ea typeface="PMingLiU" pitchFamily="18" charset="-120"/>
                </a:rPr>
                <a:t>= (|a</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 + |b</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a:t>
              </a:r>
              <a:r>
                <a:rPr lang="en-US" sz="2000">
                  <a:latin typeface="Symbol" pitchFamily="18" charset="2"/>
                  <a:ea typeface="PMingLiU" pitchFamily="18" charset="-120"/>
                  <a:sym typeface="Symbol" pitchFamily="18" charset="2"/>
                </a:rPr>
                <a:t></a:t>
              </a:r>
              <a:r>
                <a:rPr lang="en-US" sz="2000">
                  <a:latin typeface="Symbol" pitchFamily="18" charset="2"/>
                  <a:ea typeface="PMingLiU" pitchFamily="18" charset="-120"/>
                </a:rPr>
                <a:t>2</a:t>
              </a:r>
              <a:endParaRPr lang="en-US" sz="2000">
                <a:ea typeface="PMingLiU" pitchFamily="18" charset="-120"/>
              </a:endParaRPr>
            </a:p>
          </p:txBody>
        </p:sp>
        <p:sp>
          <p:nvSpPr>
            <p:cNvPr id="6182" name="Line 44"/>
            <p:cNvSpPr>
              <a:spLocks noChangeShapeType="1"/>
            </p:cNvSpPr>
            <p:nvPr/>
          </p:nvSpPr>
          <p:spPr bwMode="auto">
            <a:xfrm>
              <a:off x="352" y="3696"/>
              <a:ext cx="524"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wrap="none" lIns="96646" tIns="48323" rIns="96646" bIns="48323" anchor="ctr"/>
            <a:lstStyle/>
            <a:p>
              <a:endParaRPr lang="en-US"/>
            </a:p>
          </p:txBody>
        </p:sp>
        <p:sp>
          <p:nvSpPr>
            <p:cNvPr id="6183" name="Line 45"/>
            <p:cNvSpPr>
              <a:spLocks noChangeShapeType="1"/>
            </p:cNvSpPr>
            <p:nvPr/>
          </p:nvSpPr>
          <p:spPr bwMode="auto">
            <a:xfrm>
              <a:off x="354" y="3268"/>
              <a:ext cx="524"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wrap="none" lIns="96646" tIns="48323" rIns="96646" bIns="48323" anchor="ctr"/>
            <a:lstStyle/>
            <a:p>
              <a:endParaRPr lang="en-US"/>
            </a:p>
          </p:txBody>
        </p:sp>
        <p:sp>
          <p:nvSpPr>
            <p:cNvPr id="6184" name="Line 46"/>
            <p:cNvSpPr>
              <a:spLocks noChangeShapeType="1"/>
            </p:cNvSpPr>
            <p:nvPr/>
          </p:nvSpPr>
          <p:spPr bwMode="auto">
            <a:xfrm>
              <a:off x="495" y="3273"/>
              <a:ext cx="2" cy="430"/>
            </a:xfrm>
            <a:prstGeom prst="line">
              <a:avLst/>
            </a:prstGeom>
            <a:noFill/>
            <a:ln w="190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wrap="none" lIns="96646" tIns="48323" rIns="96646" bIns="48323" anchor="ctr"/>
            <a:lstStyle/>
            <a:p>
              <a:endParaRPr lang="en-US"/>
            </a:p>
          </p:txBody>
        </p:sp>
        <p:sp>
          <p:nvSpPr>
            <p:cNvPr id="6185" name="Text Box 47"/>
            <p:cNvSpPr txBox="1">
              <a:spLocks noChangeArrowheads="1"/>
            </p:cNvSpPr>
            <p:nvPr/>
          </p:nvSpPr>
          <p:spPr bwMode="auto">
            <a:xfrm>
              <a:off x="471" y="3356"/>
              <a:ext cx="49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6" tIns="48323" rIns="96646" bIns="48323"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a:ea typeface="PMingLiU" pitchFamily="18" charset="-120"/>
                </a:rPr>
                <a:t>55 keV</a:t>
              </a:r>
            </a:p>
          </p:txBody>
        </p:sp>
        <p:grpSp>
          <p:nvGrpSpPr>
            <p:cNvPr id="6186" name="Group 48"/>
            <p:cNvGrpSpPr>
              <a:grpSpLocks/>
            </p:cNvGrpSpPr>
            <p:nvPr/>
          </p:nvGrpSpPr>
          <p:grpSpPr bwMode="auto">
            <a:xfrm>
              <a:off x="330" y="2200"/>
              <a:ext cx="842" cy="853"/>
              <a:chOff x="2726" y="866"/>
              <a:chExt cx="842" cy="853"/>
            </a:xfrm>
          </p:grpSpPr>
          <p:pic>
            <p:nvPicPr>
              <p:cNvPr id="6191" name="Picture 4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6" y="866"/>
                <a:ext cx="842"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2" name="Text Box 50"/>
              <p:cNvSpPr txBox="1">
                <a:spLocks noChangeArrowheads="1"/>
              </p:cNvSpPr>
              <p:nvPr/>
            </p:nvSpPr>
            <p:spPr bwMode="auto">
              <a:xfrm>
                <a:off x="2949" y="1057"/>
                <a:ext cx="44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6" tIns="48323" rIns="96646" bIns="48323"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a:solidFill>
                      <a:srgbClr val="0000FF"/>
                    </a:solidFill>
                    <a:ea typeface="PMingLiU" pitchFamily="18" charset="-120"/>
                  </a:rPr>
                  <a:t>|</a:t>
                </a:r>
                <a:r>
                  <a:rPr lang="en-US" sz="3200" b="1">
                    <a:solidFill>
                      <a:srgbClr val="0000FF"/>
                    </a:solidFill>
                    <a:latin typeface="Symbol" pitchFamily="18" charset="2"/>
                    <a:ea typeface="PMingLiU" pitchFamily="18" charset="-120"/>
                  </a:rPr>
                  <a:t>a</a:t>
                </a:r>
                <a:r>
                  <a:rPr lang="en-US" sz="3600" b="1">
                    <a:solidFill>
                      <a:srgbClr val="0000FF"/>
                    </a:solidFill>
                    <a:ea typeface="PMingLiU" pitchFamily="18" charset="-120"/>
                    <a:sym typeface="Symbol" pitchFamily="18" charset="2"/>
                  </a:rPr>
                  <a:t></a:t>
                </a:r>
                <a:endParaRPr lang="en-US" sz="3600" b="1">
                  <a:solidFill>
                    <a:srgbClr val="0000FF"/>
                  </a:solidFill>
                  <a:ea typeface="PMingLiU" pitchFamily="18" charset="-120"/>
                </a:endParaRPr>
              </a:p>
            </p:txBody>
          </p:sp>
        </p:grpSp>
        <p:grpSp>
          <p:nvGrpSpPr>
            <p:cNvPr id="6187" name="Group 51"/>
            <p:cNvGrpSpPr>
              <a:grpSpLocks/>
            </p:cNvGrpSpPr>
            <p:nvPr/>
          </p:nvGrpSpPr>
          <p:grpSpPr bwMode="auto">
            <a:xfrm>
              <a:off x="1258" y="2212"/>
              <a:ext cx="842" cy="853"/>
              <a:chOff x="3654" y="878"/>
              <a:chExt cx="842" cy="853"/>
            </a:xfrm>
          </p:grpSpPr>
          <p:pic>
            <p:nvPicPr>
              <p:cNvPr id="6189" name="Picture 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654" y="878"/>
                <a:ext cx="842"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0" name="Text Box 53"/>
              <p:cNvSpPr txBox="1">
                <a:spLocks noChangeArrowheads="1"/>
              </p:cNvSpPr>
              <p:nvPr/>
            </p:nvSpPr>
            <p:spPr bwMode="auto">
              <a:xfrm>
                <a:off x="3887" y="1069"/>
                <a:ext cx="421"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6" tIns="48323" rIns="96646" bIns="48323"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dirty="0">
                    <a:solidFill>
                      <a:srgbClr val="0000FF"/>
                    </a:solidFill>
                    <a:ea typeface="PMingLiU" pitchFamily="18" charset="-120"/>
                  </a:rPr>
                  <a:t>|</a:t>
                </a:r>
                <a:r>
                  <a:rPr lang="en-US" sz="3200" b="1" dirty="0">
                    <a:solidFill>
                      <a:srgbClr val="0000FF"/>
                    </a:solidFill>
                    <a:latin typeface="Symbol" pitchFamily="18" charset="2"/>
                    <a:ea typeface="PMingLiU" pitchFamily="18" charset="-120"/>
                  </a:rPr>
                  <a:t>b</a:t>
                </a:r>
                <a:r>
                  <a:rPr lang="en-US" sz="3600" b="1" dirty="0">
                    <a:solidFill>
                      <a:srgbClr val="0000FF"/>
                    </a:solidFill>
                    <a:ea typeface="PMingLiU" pitchFamily="18" charset="-120"/>
                    <a:sym typeface="Symbol" pitchFamily="18" charset="2"/>
                  </a:rPr>
                  <a:t></a:t>
                </a:r>
                <a:endParaRPr lang="en-US" sz="3600" b="1" dirty="0">
                  <a:solidFill>
                    <a:srgbClr val="0000FF"/>
                  </a:solidFill>
                  <a:ea typeface="PMingLiU" pitchFamily="18" charset="-120"/>
                </a:endParaRPr>
              </a:p>
            </p:txBody>
          </p:sp>
        </p:grpSp>
        <p:sp>
          <p:nvSpPr>
            <p:cNvPr id="6188" name="Text Box 54"/>
            <p:cNvSpPr txBox="1">
              <a:spLocks noChangeArrowheads="1"/>
            </p:cNvSpPr>
            <p:nvPr/>
          </p:nvSpPr>
          <p:spPr bwMode="auto">
            <a:xfrm>
              <a:off x="664" y="1872"/>
              <a:ext cx="10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Parity doublet</a:t>
              </a:r>
            </a:p>
          </p:txBody>
        </p:sp>
      </p:grpSp>
      <p:graphicFrame>
        <p:nvGraphicFramePr>
          <p:cNvPr id="6179" name="Object 56"/>
          <p:cNvGraphicFramePr>
            <a:graphicFrameLocks noChangeAspect="1"/>
          </p:cNvGraphicFramePr>
          <p:nvPr/>
        </p:nvGraphicFramePr>
        <p:xfrm>
          <a:off x="3736975" y="2002711"/>
          <a:ext cx="5051425" cy="771525"/>
        </p:xfrm>
        <a:graphic>
          <a:graphicData uri="http://schemas.openxmlformats.org/presentationml/2006/ole">
            <mc:AlternateContent xmlns:mc="http://schemas.openxmlformats.org/markup-compatibility/2006">
              <mc:Choice xmlns:v="urn:schemas-microsoft-com:vml" Requires="v">
                <p:oleObj name="Equation" r:id="rId4" imgW="3085920" imgH="469800" progId="Equation.DSMT4">
                  <p:embed/>
                </p:oleObj>
              </mc:Choice>
              <mc:Fallback>
                <p:oleObj name="Equation" r:id="rId4" imgW="3085920" imgH="469800" progId="Equation.DSMT4">
                  <p:embed/>
                  <p:pic>
                    <p:nvPicPr>
                      <p:cNvPr id="6179" name="Object 56"/>
                      <p:cNvPicPr>
                        <a:picLocks noChangeAspect="1" noChangeArrowheads="1"/>
                      </p:cNvPicPr>
                      <p:nvPr/>
                    </p:nvPicPr>
                    <p:blipFill>
                      <a:blip r:embed="rId5"/>
                      <a:srcRect/>
                      <a:stretch>
                        <a:fillRect/>
                      </a:stretch>
                    </p:blipFill>
                    <p:spPr bwMode="auto">
                      <a:xfrm>
                        <a:off x="3736975" y="2002711"/>
                        <a:ext cx="5051425" cy="771525"/>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381000" y="5715000"/>
            <a:ext cx="8548686" cy="1046440"/>
          </a:xfrm>
          <a:prstGeom prst="rect">
            <a:avLst/>
          </a:prstGeom>
          <a:noFill/>
        </p:spPr>
        <p:txBody>
          <a:bodyPr wrap="square" rtlCol="0">
            <a:spAutoFit/>
          </a:bodyPr>
          <a:lstStyle/>
          <a:p>
            <a:r>
              <a:rPr lang="en-US" sz="1600" dirty="0">
                <a:solidFill>
                  <a:srgbClr val="0000FF"/>
                </a:solidFill>
                <a:latin typeface="Arial" pitchFamily="34" charset="0"/>
                <a:cs typeface="Arial" pitchFamily="34" charset="0"/>
              </a:rPr>
              <a:t>“[Nuclear structure] calculations in Ra are almost certainly more reliable than those in Hg.” </a:t>
            </a:r>
          </a:p>
          <a:p>
            <a:r>
              <a:rPr lang="en-US" sz="1600" dirty="0">
                <a:latin typeface="Arial" pitchFamily="34" charset="0"/>
                <a:cs typeface="Arial" pitchFamily="34" charset="0"/>
              </a:rPr>
              <a:t>			</a:t>
            </a:r>
            <a:r>
              <a:rPr lang="en-US" sz="1400" dirty="0">
                <a:latin typeface="Calibri" panose="020F0502020204030204" pitchFamily="34" charset="0"/>
                <a:cs typeface="Arial" pitchFamily="34" charset="0"/>
              </a:rPr>
              <a:t>            </a:t>
            </a:r>
            <a:r>
              <a:rPr lang="en-US" sz="1400" dirty="0">
                <a:latin typeface="Calibri" panose="020F0502020204030204" pitchFamily="34" charset="0"/>
              </a:rPr>
              <a:t>– Engel, Ramsey-Musolf, van </a:t>
            </a:r>
            <a:r>
              <a:rPr lang="en-US" sz="1400" dirty="0" err="1">
                <a:latin typeface="Calibri" panose="020F0502020204030204" pitchFamily="34" charset="0"/>
              </a:rPr>
              <a:t>Kolck</a:t>
            </a:r>
            <a:r>
              <a:rPr lang="en-US" sz="1400" dirty="0">
                <a:latin typeface="Calibri" panose="020F0502020204030204" pitchFamily="34" charset="0"/>
              </a:rPr>
              <a:t>, </a:t>
            </a:r>
            <a:r>
              <a:rPr lang="en-US" sz="1400" dirty="0" err="1">
                <a:latin typeface="Calibri" panose="020F0502020204030204" pitchFamily="34" charset="0"/>
              </a:rPr>
              <a:t>Prog</a:t>
            </a:r>
            <a:r>
              <a:rPr lang="en-US" sz="1400" dirty="0">
                <a:latin typeface="Calibri" panose="020F0502020204030204" pitchFamily="34" charset="0"/>
              </a:rPr>
              <a:t>. Part. </a:t>
            </a:r>
            <a:r>
              <a:rPr lang="en-US" sz="1400" dirty="0" err="1">
                <a:latin typeface="Calibri" panose="020F0502020204030204" pitchFamily="34" charset="0"/>
              </a:rPr>
              <a:t>Nucl</a:t>
            </a:r>
            <a:r>
              <a:rPr lang="en-US" sz="1400" dirty="0">
                <a:latin typeface="Calibri" panose="020F0502020204030204" pitchFamily="34" charset="0"/>
              </a:rPr>
              <a:t>. Phys. (2013)</a:t>
            </a:r>
          </a:p>
          <a:p>
            <a:r>
              <a:rPr lang="en-US" sz="1600" dirty="0">
                <a:solidFill>
                  <a:srgbClr val="0000FF"/>
                </a:solidFill>
                <a:latin typeface="Arial" pitchFamily="34" charset="0"/>
                <a:cs typeface="Arial" pitchFamily="34" charset="0"/>
              </a:rPr>
              <a:t>Constraining parameters in a global EDM analysis.</a:t>
            </a:r>
          </a:p>
          <a:p>
            <a:r>
              <a:rPr lang="en-US" sz="1400" dirty="0">
                <a:latin typeface="Calibri" panose="020F0502020204030204" pitchFamily="34" charset="0"/>
                <a:cs typeface="Arial" pitchFamily="34" charset="0"/>
              </a:rPr>
              <a:t>			            </a:t>
            </a:r>
            <a:r>
              <a:rPr lang="en-US" sz="1400" dirty="0">
                <a:latin typeface="Calibri" panose="020F0502020204030204" pitchFamily="34" charset="0"/>
              </a:rPr>
              <a:t>– Chupp, Ramsey-Musolf, arXiv1407.1064 (2014)</a:t>
            </a:r>
            <a:endParaRPr lang="en-US" sz="1400" b="1" dirty="0">
              <a:solidFill>
                <a:srgbClr val="0000FF"/>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405596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txBody>
          <a:bodyPr/>
          <a:lstStyle/>
          <a:p>
            <a:r>
              <a:rPr lang="en-US" altLang="zh-CN" dirty="0">
                <a:solidFill>
                  <a:srgbClr val="0000FF"/>
                </a:solidFill>
                <a:latin typeface="+mn-lt"/>
              </a:rPr>
              <a:t>Ra-EDM Results</a:t>
            </a:r>
            <a:br>
              <a:rPr lang="en-US" altLang="zh-CN" dirty="0">
                <a:solidFill>
                  <a:srgbClr val="0000FF"/>
                </a:solidFill>
                <a:latin typeface="+mn-lt"/>
              </a:rPr>
            </a:br>
            <a:r>
              <a:rPr lang="en-US" altLang="zh-CN" sz="2000" b="0" dirty="0">
                <a:solidFill>
                  <a:srgbClr val="0000FF"/>
                </a:solidFill>
                <a:effectLst/>
                <a:latin typeface="+mn-lt"/>
              </a:rPr>
              <a:t>Argonne National Laboratory</a:t>
            </a:r>
            <a:endParaRPr lang="en-US" sz="2000" b="0" dirty="0">
              <a:solidFill>
                <a:srgbClr val="0000FF"/>
              </a:solidFill>
              <a:effectLst/>
              <a:latin typeface="+mn-lt"/>
            </a:endParaRPr>
          </a:p>
        </p:txBody>
      </p:sp>
      <p:sp>
        <p:nvSpPr>
          <p:cNvPr id="3" name="Rectangle 2"/>
          <p:cNvSpPr/>
          <p:nvPr/>
        </p:nvSpPr>
        <p:spPr bwMode="auto">
          <a:xfrm>
            <a:off x="914400" y="1143000"/>
            <a:ext cx="29429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Rectangle 7"/>
          <p:cNvSpPr/>
          <p:nvPr/>
        </p:nvSpPr>
        <p:spPr bwMode="auto">
          <a:xfrm>
            <a:off x="5105400" y="1104900"/>
            <a:ext cx="29429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9" name="Rectangle 8"/>
          <p:cNvSpPr/>
          <p:nvPr/>
        </p:nvSpPr>
        <p:spPr bwMode="auto">
          <a:xfrm>
            <a:off x="914400" y="3962400"/>
            <a:ext cx="29429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0" name="Rectangle 9"/>
          <p:cNvSpPr/>
          <p:nvPr/>
        </p:nvSpPr>
        <p:spPr bwMode="auto">
          <a:xfrm>
            <a:off x="5105400" y="3886200"/>
            <a:ext cx="29429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1" name="TextBox 10"/>
          <p:cNvSpPr txBox="1"/>
          <p:nvPr/>
        </p:nvSpPr>
        <p:spPr>
          <a:xfrm>
            <a:off x="4495800" y="1066800"/>
            <a:ext cx="4419600" cy="34009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25000"/>
              </a:lnSpc>
              <a:spcBef>
                <a:spcPts val="0"/>
              </a:spcBef>
              <a:spcAft>
                <a:spcPts val="0"/>
              </a:spcAft>
            </a:pPr>
            <a:r>
              <a:rPr lang="en-US" sz="2000" dirty="0">
                <a:solidFill>
                  <a:schemeClr val="tx1"/>
                </a:solidFill>
                <a:latin typeface="Calibri" panose="020F0502020204030204" pitchFamily="34" charset="0"/>
                <a:ea typeface="楷体" panose="02010609060101010101" pitchFamily="49" charset="-122"/>
                <a:cs typeface="Calibri" panose="020F0502020204030204" pitchFamily="34" charset="0"/>
              </a:rPr>
              <a:t>2007 – Laser trapping of </a:t>
            </a:r>
            <a:r>
              <a:rPr lang="en-US" sz="2000" baseline="30000" dirty="0">
                <a:solidFill>
                  <a:schemeClr val="tx1"/>
                </a:solidFill>
                <a:latin typeface="Calibri" panose="020F0502020204030204" pitchFamily="34" charset="0"/>
                <a:ea typeface="楷体" panose="02010609060101010101" pitchFamily="49" charset="-122"/>
                <a:cs typeface="Calibri" panose="020F0502020204030204" pitchFamily="34" charset="0"/>
              </a:rPr>
              <a:t>225</a:t>
            </a:r>
            <a:r>
              <a:rPr lang="en-US" sz="2000" dirty="0">
                <a:solidFill>
                  <a:schemeClr val="tx1"/>
                </a:solidFill>
                <a:latin typeface="Calibri" panose="020F0502020204030204" pitchFamily="34" charset="0"/>
                <a:ea typeface="楷体" panose="02010609060101010101" pitchFamily="49" charset="-122"/>
                <a:cs typeface="Calibri" panose="020F0502020204030204" pitchFamily="34" charset="0"/>
              </a:rPr>
              <a:t>Ra</a:t>
            </a:r>
          </a:p>
          <a:p>
            <a:pPr>
              <a:lnSpc>
                <a:spcPct val="125000"/>
              </a:lnSpc>
              <a:spcBef>
                <a:spcPts val="0"/>
              </a:spcBef>
              <a:spcAft>
                <a:spcPts val="0"/>
              </a:spcAft>
            </a:pPr>
            <a:r>
              <a:rPr lang="en-US" altLang="zh-CN" sz="2000" dirty="0">
                <a:solidFill>
                  <a:schemeClr val="tx1"/>
                </a:solidFill>
                <a:latin typeface="Calibri" panose="020F0502020204030204" pitchFamily="34" charset="0"/>
              </a:rPr>
              <a:t>   --- Guest </a:t>
            </a:r>
            <a:r>
              <a:rPr lang="en-US" altLang="zh-CN" sz="2000" i="1" dirty="0">
                <a:solidFill>
                  <a:schemeClr val="tx1"/>
                </a:solidFill>
                <a:latin typeface="Calibri" panose="020F0502020204030204" pitchFamily="34" charset="0"/>
              </a:rPr>
              <a:t>et al</a:t>
            </a:r>
            <a:r>
              <a:rPr lang="en-US" altLang="zh-CN" sz="2000" dirty="0">
                <a:solidFill>
                  <a:schemeClr val="tx1"/>
                </a:solidFill>
                <a:latin typeface="Calibri" panose="020F0502020204030204" pitchFamily="34" charset="0"/>
              </a:rPr>
              <a:t>., PRL 98, 093001 (2007)</a:t>
            </a:r>
            <a:endParaRPr lang="en-US" sz="20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pPr>
              <a:lnSpc>
                <a:spcPct val="125000"/>
              </a:lnSpc>
              <a:spcBef>
                <a:spcPts val="0"/>
              </a:spcBef>
              <a:spcAft>
                <a:spcPts val="0"/>
              </a:spcAft>
            </a:pPr>
            <a:r>
              <a:rPr lang="en-US" sz="2000" dirty="0">
                <a:solidFill>
                  <a:schemeClr val="tx1"/>
                </a:solidFill>
                <a:latin typeface="Calibri" panose="020F0502020204030204" pitchFamily="34" charset="0"/>
                <a:ea typeface="楷体" panose="02010609060101010101" pitchFamily="49" charset="-122"/>
                <a:cs typeface="Calibri" panose="020F0502020204030204" pitchFamily="34" charset="0"/>
              </a:rPr>
              <a:t>2014 – </a:t>
            </a:r>
            <a:r>
              <a:rPr lang="en-US" altLang="zh-CN" sz="2000" dirty="0">
                <a:solidFill>
                  <a:schemeClr val="tx1"/>
                </a:solidFill>
                <a:latin typeface="Calibri" panose="020F0502020204030204" pitchFamily="34" charset="0"/>
              </a:rPr>
              <a:t>EDM</a:t>
            </a:r>
            <a:r>
              <a:rPr lang="en-US" sz="2000" dirty="0">
                <a:solidFill>
                  <a:schemeClr val="tx1"/>
                </a:solidFill>
                <a:latin typeface="Calibri" panose="020F0502020204030204" pitchFamily="34" charset="0"/>
              </a:rPr>
              <a:t> &lt; 5.0 × 10</a:t>
            </a:r>
            <a:r>
              <a:rPr lang="en-US" sz="2000" baseline="30000" dirty="0">
                <a:solidFill>
                  <a:schemeClr val="tx1"/>
                </a:solidFill>
                <a:latin typeface="Calibri" panose="020F0502020204030204" pitchFamily="34" charset="0"/>
              </a:rPr>
              <a:t>-22 </a:t>
            </a:r>
            <a:r>
              <a:rPr lang="en-US" sz="2000" dirty="0">
                <a:solidFill>
                  <a:schemeClr val="tx1"/>
                </a:solidFill>
                <a:latin typeface="Calibri" panose="020F0502020204030204" pitchFamily="34" charset="0"/>
              </a:rPr>
              <a:t>e-cm (95%)</a:t>
            </a:r>
          </a:p>
          <a:p>
            <a:pPr marL="198438">
              <a:lnSpc>
                <a:spcPct val="125000"/>
              </a:lnSpc>
              <a:spcBef>
                <a:spcPts val="300"/>
              </a:spcBef>
              <a:spcAft>
                <a:spcPts val="300"/>
              </a:spcAft>
            </a:pPr>
            <a:r>
              <a:rPr lang="en-US" altLang="zh-CN" sz="2000" dirty="0">
                <a:solidFill>
                  <a:schemeClr val="tx1"/>
                </a:solidFill>
                <a:latin typeface="Calibri" panose="020F0502020204030204" pitchFamily="34" charset="0"/>
              </a:rPr>
              <a:t>--- Parker </a:t>
            </a:r>
            <a:r>
              <a:rPr lang="en-US" altLang="zh-CN" sz="2000" i="1" dirty="0">
                <a:solidFill>
                  <a:schemeClr val="tx1"/>
                </a:solidFill>
                <a:latin typeface="Calibri" panose="020F0502020204030204" pitchFamily="34" charset="0"/>
              </a:rPr>
              <a:t>et al</a:t>
            </a:r>
            <a:r>
              <a:rPr lang="en-US" altLang="zh-CN" sz="2000" dirty="0">
                <a:solidFill>
                  <a:schemeClr val="tx1"/>
                </a:solidFill>
                <a:latin typeface="Calibri" panose="020F0502020204030204" pitchFamily="34" charset="0"/>
              </a:rPr>
              <a:t>., PRL 114, 23302 (2015)</a:t>
            </a:r>
          </a:p>
          <a:p>
            <a:pPr marL="198438">
              <a:spcBef>
                <a:spcPts val="0"/>
              </a:spcBef>
              <a:spcAft>
                <a:spcPts val="0"/>
              </a:spcAft>
            </a:pPr>
            <a:r>
              <a:rPr lang="en-US" altLang="zh-CN" sz="2000" dirty="0">
                <a:solidFill>
                  <a:srgbClr val="0000FF"/>
                </a:solidFill>
                <a:latin typeface="Calibri" panose="020F0502020204030204" pitchFamily="34" charset="0"/>
                <a:ea typeface="楷体" panose="02010609060101010101" pitchFamily="49" charset="-122"/>
              </a:rPr>
              <a:t>First EDM measurement on octupole deformed nucleus</a:t>
            </a:r>
          </a:p>
          <a:p>
            <a:pPr>
              <a:lnSpc>
                <a:spcPct val="125000"/>
              </a:lnSpc>
              <a:spcAft>
                <a:spcPts val="0"/>
              </a:spcAft>
            </a:pPr>
            <a:r>
              <a:rPr lang="en-US"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2015 – </a:t>
            </a:r>
            <a:r>
              <a:rPr lang="en-US" altLang="zh-CN" sz="2000" dirty="0">
                <a:solidFill>
                  <a:schemeClr val="tx1"/>
                </a:solidFill>
                <a:latin typeface="Calibri" panose="020F0502020204030204" pitchFamily="34" charset="0"/>
              </a:rPr>
              <a:t>EDM &lt; 1.4 × 10</a:t>
            </a:r>
            <a:r>
              <a:rPr lang="en-US" altLang="zh-CN" sz="2000" baseline="30000" dirty="0">
                <a:solidFill>
                  <a:schemeClr val="tx1"/>
                </a:solidFill>
                <a:latin typeface="Calibri" panose="020F0502020204030204" pitchFamily="34" charset="0"/>
              </a:rPr>
              <a:t>-23 </a:t>
            </a:r>
            <a:r>
              <a:rPr lang="en-US" altLang="zh-CN" sz="2000" dirty="0">
                <a:solidFill>
                  <a:schemeClr val="tx1"/>
                </a:solidFill>
                <a:latin typeface="Calibri" panose="020F0502020204030204" pitchFamily="34" charset="0"/>
              </a:rPr>
              <a:t>e-cm (95%)</a:t>
            </a:r>
          </a:p>
          <a:p>
            <a:pPr>
              <a:lnSpc>
                <a:spcPct val="125000"/>
              </a:lnSpc>
              <a:spcAft>
                <a:spcPts val="0"/>
              </a:spcAft>
            </a:pPr>
            <a:r>
              <a:rPr lang="en-US" altLang="zh-CN" sz="2000" dirty="0">
                <a:solidFill>
                  <a:schemeClr val="accent2"/>
                </a:solidFill>
                <a:latin typeface="Calibri" panose="020F0502020204030204" pitchFamily="34" charset="0"/>
              </a:rPr>
              <a:t>    --- </a:t>
            </a:r>
            <a:r>
              <a:rPr lang="en-US" altLang="zh-CN" sz="2000" dirty="0">
                <a:solidFill>
                  <a:schemeClr val="tx1"/>
                </a:solidFill>
                <a:latin typeface="Calibri" panose="020F0502020204030204" pitchFamily="34" charset="0"/>
              </a:rPr>
              <a:t>Bishof </a:t>
            </a:r>
            <a:r>
              <a:rPr lang="en-US" altLang="zh-CN" sz="2000" i="1" dirty="0">
                <a:solidFill>
                  <a:schemeClr val="tx1"/>
                </a:solidFill>
                <a:latin typeface="Calibri" panose="020F0502020204030204" pitchFamily="34" charset="0"/>
              </a:rPr>
              <a:t>et al</a:t>
            </a:r>
            <a:r>
              <a:rPr lang="en-US" altLang="zh-CN" sz="2000" dirty="0">
                <a:solidFill>
                  <a:schemeClr val="tx1"/>
                </a:solidFill>
                <a:latin typeface="Calibri" panose="020F0502020204030204" pitchFamily="34" charset="0"/>
              </a:rPr>
              <a:t>., PRC 94, 025501 (2016)</a:t>
            </a:r>
          </a:p>
          <a:p>
            <a:pPr>
              <a:spcAft>
                <a:spcPts val="0"/>
              </a:spcAft>
            </a:pPr>
            <a:endParaRPr lang="en-US" altLang="zh-CN" sz="2000" dirty="0">
              <a:solidFill>
                <a:schemeClr val="tx1"/>
              </a:solidFill>
              <a:latin typeface="Calibri" panose="020F050202020403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4" y="1264556"/>
            <a:ext cx="4247596" cy="292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877217383"/>
              </p:ext>
            </p:extLst>
          </p:nvPr>
        </p:nvGraphicFramePr>
        <p:xfrm>
          <a:off x="762000" y="4606638"/>
          <a:ext cx="7696199" cy="1641762"/>
        </p:xfrm>
        <a:graphic>
          <a:graphicData uri="http://schemas.openxmlformats.org/drawingml/2006/table">
            <a:tbl>
              <a:tblPr firstRow="1" firstCol="1" bandRow="1">
                <a:tableStyleId>{93296810-A885-4BE3-A3E7-6D5BEEA58F35}</a:tableStyleId>
              </a:tblPr>
              <a:tblGrid>
                <a:gridCol w="975598">
                  <a:extLst>
                    <a:ext uri="{9D8B030D-6E8A-4147-A177-3AD203B41FA5}">
                      <a16:colId xmlns:a16="http://schemas.microsoft.com/office/drawing/2014/main" val="20000"/>
                    </a:ext>
                  </a:extLst>
                </a:gridCol>
                <a:gridCol w="975598">
                  <a:extLst>
                    <a:ext uri="{9D8B030D-6E8A-4147-A177-3AD203B41FA5}">
                      <a16:colId xmlns:a16="http://schemas.microsoft.com/office/drawing/2014/main" val="20001"/>
                    </a:ext>
                  </a:extLst>
                </a:gridCol>
                <a:gridCol w="974775">
                  <a:extLst>
                    <a:ext uri="{9D8B030D-6E8A-4147-A177-3AD203B41FA5}">
                      <a16:colId xmlns:a16="http://schemas.microsoft.com/office/drawing/2014/main" val="20002"/>
                    </a:ext>
                  </a:extLst>
                </a:gridCol>
                <a:gridCol w="884029">
                  <a:extLst>
                    <a:ext uri="{9D8B030D-6E8A-4147-A177-3AD203B41FA5}">
                      <a16:colId xmlns:a16="http://schemas.microsoft.com/office/drawing/2014/main" val="20003"/>
                    </a:ext>
                  </a:extLst>
                </a:gridCol>
                <a:gridCol w="1065521">
                  <a:extLst>
                    <a:ext uri="{9D8B030D-6E8A-4147-A177-3AD203B41FA5}">
                      <a16:colId xmlns:a16="http://schemas.microsoft.com/office/drawing/2014/main" val="20004"/>
                    </a:ext>
                  </a:extLst>
                </a:gridCol>
                <a:gridCol w="974775">
                  <a:extLst>
                    <a:ext uri="{9D8B030D-6E8A-4147-A177-3AD203B41FA5}">
                      <a16:colId xmlns:a16="http://schemas.microsoft.com/office/drawing/2014/main" val="20005"/>
                    </a:ext>
                  </a:extLst>
                </a:gridCol>
                <a:gridCol w="1845903">
                  <a:extLst>
                    <a:ext uri="{9D8B030D-6E8A-4147-A177-3AD203B41FA5}">
                      <a16:colId xmlns:a16="http://schemas.microsoft.com/office/drawing/2014/main" val="20006"/>
                    </a:ext>
                  </a:extLst>
                </a:gridCol>
              </a:tblGrid>
              <a:tr h="762000">
                <a:tc>
                  <a:txBody>
                    <a:bodyPr/>
                    <a:lstStyle/>
                    <a:p>
                      <a:pPr algn="ctr">
                        <a:lnSpc>
                          <a:spcPct val="107000"/>
                        </a:lnSpc>
                        <a:spcBef>
                          <a:spcPts val="300"/>
                        </a:spcBef>
                        <a:spcAft>
                          <a:spcPts val="300"/>
                        </a:spcAft>
                      </a:pPr>
                      <a:r>
                        <a:rPr lang="en-US" sz="1800" dirty="0">
                          <a:effectLst/>
                        </a:rPr>
                        <a:t> </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dirty="0">
                          <a:effectLst/>
                        </a:rPr>
                        <a:t>E (kV/cm)</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2400" dirty="0">
                          <a:effectLst/>
                          <a:latin typeface="Symbol" panose="05050102010706020507" pitchFamily="18" charset="2"/>
                        </a:rPr>
                        <a:t>t</a:t>
                      </a:r>
                      <a:r>
                        <a:rPr lang="en-US" sz="2400" dirty="0">
                          <a:effectLst/>
                        </a:rPr>
                        <a:t> (</a:t>
                      </a:r>
                      <a:r>
                        <a:rPr lang="en-US" altLang="zh-CN" sz="2400" dirty="0">
                          <a:effectLst/>
                        </a:rPr>
                        <a:t>s</a:t>
                      </a:r>
                      <a:r>
                        <a:rPr lang="en-US" sz="2400" dirty="0">
                          <a:effectLst/>
                        </a:rPr>
                        <a:t>)</a:t>
                      </a:r>
                      <a:endParaRPr lang="zh-CN" sz="2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2400" dirty="0">
                          <a:effectLst/>
                          <a:latin typeface="Symbol" panose="05050102010706020507" pitchFamily="18" charset="2"/>
                        </a:rPr>
                        <a:t>e</a:t>
                      </a:r>
                      <a:endParaRPr lang="zh-CN" sz="2400" dirty="0">
                        <a:effectLst/>
                        <a:latin typeface="Symbol" panose="05050102010706020507" pitchFamily="18" charset="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dirty="0">
                          <a:effectLst/>
                        </a:rPr>
                        <a:t>N</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dirty="0">
                          <a:effectLst/>
                        </a:rPr>
                        <a:t>T (</a:t>
                      </a:r>
                      <a:r>
                        <a:rPr lang="en-US" altLang="zh-CN" sz="1800" dirty="0">
                          <a:effectLst/>
                        </a:rPr>
                        <a:t>hour</a:t>
                      </a:r>
                      <a:r>
                        <a:rPr lang="en-US" sz="1800" dirty="0">
                          <a:effectLst/>
                        </a:rPr>
                        <a:t>)</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dirty="0">
                          <a:effectLst/>
                        </a:rPr>
                        <a:t>EDM</a:t>
                      </a:r>
                      <a:r>
                        <a:rPr lang="en-US" altLang="zh-CN" sz="1800" dirty="0">
                          <a:effectLst/>
                        </a:rPr>
                        <a:t> limit </a:t>
                      </a:r>
                    </a:p>
                    <a:p>
                      <a:pPr algn="ctr">
                        <a:lnSpc>
                          <a:spcPct val="107000"/>
                        </a:lnSpc>
                        <a:spcBef>
                          <a:spcPts val="300"/>
                        </a:spcBef>
                        <a:spcAft>
                          <a:spcPts val="300"/>
                        </a:spcAft>
                      </a:pPr>
                      <a:r>
                        <a:rPr lang="en-US" sz="1800" dirty="0">
                          <a:effectLst/>
                        </a:rPr>
                        <a:t>(e cm)</a:t>
                      </a:r>
                      <a:r>
                        <a:rPr lang="en-US" sz="1800" baseline="0" dirty="0">
                          <a:effectLst/>
                        </a:rPr>
                        <a:t> </a:t>
                      </a:r>
                      <a:r>
                        <a:rPr lang="en-US" sz="1800" dirty="0">
                          <a:effectLst/>
                        </a:rPr>
                        <a:t>95%</a:t>
                      </a:r>
                      <a:r>
                        <a:rPr lang="en-US" sz="1800" baseline="0" dirty="0">
                          <a:effectLst/>
                        </a:rPr>
                        <a:t> </a:t>
                      </a:r>
                      <a:r>
                        <a:rPr lang="en-US" sz="1800" baseline="0" dirty="0" err="1">
                          <a:effectLst/>
                        </a:rPr>
                        <a:t>c.l</a:t>
                      </a:r>
                      <a:r>
                        <a:rPr lang="en-US" sz="1800" baseline="0" dirty="0">
                          <a:effectLst/>
                        </a:rPr>
                        <a:t>.</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9881">
                <a:tc>
                  <a:txBody>
                    <a:bodyPr/>
                    <a:lstStyle/>
                    <a:p>
                      <a:pPr algn="ctr">
                        <a:lnSpc>
                          <a:spcPct val="115000"/>
                        </a:lnSpc>
                        <a:spcAft>
                          <a:spcPts val="500"/>
                        </a:spcAft>
                      </a:pPr>
                      <a:r>
                        <a:rPr lang="en-US" altLang="zh-CN" sz="1800" dirty="0">
                          <a:effectLst/>
                          <a:latin typeface="+mn-lt"/>
                          <a:ea typeface="宋体" panose="02010600030101010101" pitchFamily="2" charset="-122"/>
                          <a:cs typeface="Times New Roman" panose="02020603050405020304" pitchFamily="18" charset="0"/>
                        </a:rPr>
                        <a:t>Ra-225</a:t>
                      </a:r>
                      <a:endParaRPr lang="zh-CN" sz="1800" dirty="0">
                        <a:effectLst/>
                        <a:latin typeface="+mn-lt"/>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70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0" indent="0" algn="ctr">
                        <a:lnSpc>
                          <a:spcPct val="115000"/>
                        </a:lnSpc>
                        <a:spcAft>
                          <a:spcPts val="500"/>
                        </a:spcAft>
                      </a:pPr>
                      <a:r>
                        <a:rPr lang="en-US" sz="1800" dirty="0">
                          <a:effectLst/>
                        </a:rPr>
                        <a:t>20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0.2%</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400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12</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1.4E-23</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9881">
                <a:tc>
                  <a:txBody>
                    <a:bodyPr/>
                    <a:lstStyle/>
                    <a:p>
                      <a:pPr algn="ctr">
                        <a:lnSpc>
                          <a:spcPct val="115000"/>
                        </a:lnSpc>
                        <a:spcAft>
                          <a:spcPts val="500"/>
                        </a:spcAft>
                      </a:pPr>
                      <a:r>
                        <a:rPr lang="en-US" sz="1800" dirty="0">
                          <a:effectLst/>
                        </a:rPr>
                        <a:t>Yb-171</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173</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90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50%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80,000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 840</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en-US" sz="1800" dirty="0">
                          <a:effectLst/>
                        </a:rPr>
                        <a:t>3E-27</a:t>
                      </a:r>
                      <a:endParaRPr lang="zh-CN"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24613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4" name="Text Box 54"/>
          <p:cNvSpPr txBox="1">
            <a:spLocks noChangeArrowheads="1"/>
          </p:cNvSpPr>
          <p:nvPr/>
        </p:nvSpPr>
        <p:spPr bwMode="auto">
          <a:xfrm>
            <a:off x="3810000" y="1447800"/>
            <a:ext cx="5192127" cy="255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25000"/>
              </a:lnSpc>
            </a:pPr>
            <a:r>
              <a:rPr lang="en-US" sz="1600" dirty="0">
                <a:latin typeface="Calibri" panose="020F0502020204030204" pitchFamily="34" charset="0"/>
                <a:ea typeface="Arial Unicode MS" pitchFamily="34" charset="-128"/>
                <a:cs typeface="Arial Unicode MS" pitchFamily="34" charset="-128"/>
              </a:rPr>
              <a:t>Scheme</a:t>
            </a:r>
          </a:p>
          <a:p>
            <a:pPr marL="169863" indent="-169863" eaLnBrk="1" hangingPunct="1">
              <a:lnSpc>
                <a:spcPct val="125000"/>
              </a:lnSpc>
              <a:buFont typeface="Arial" pitchFamily="34" charset="0"/>
              <a:buChar char="•"/>
            </a:pPr>
            <a:r>
              <a:rPr lang="en-US" sz="1600" dirty="0">
                <a:latin typeface="Calibri" panose="020F0502020204030204" pitchFamily="34" charset="0"/>
                <a:ea typeface="Arial Unicode MS" pitchFamily="34" charset="-128"/>
                <a:cs typeface="Arial Unicode MS" pitchFamily="34" charset="-128"/>
              </a:rPr>
              <a:t>1</a:t>
            </a:r>
            <a:r>
              <a:rPr lang="en-US" sz="1600" baseline="30000" dirty="0">
                <a:latin typeface="Calibri" panose="020F0502020204030204" pitchFamily="34" charset="0"/>
                <a:ea typeface="Arial Unicode MS" pitchFamily="34" charset="-128"/>
                <a:cs typeface="Arial Unicode MS" pitchFamily="34" charset="-128"/>
              </a:rPr>
              <a:t>st</a:t>
            </a:r>
            <a:r>
              <a:rPr lang="en-US" sz="1600" dirty="0">
                <a:latin typeface="Calibri" panose="020F0502020204030204" pitchFamily="34" charset="0"/>
                <a:ea typeface="Arial Unicode MS" pitchFamily="34" charset="-128"/>
                <a:cs typeface="Arial Unicode MS" pitchFamily="34" charset="-128"/>
              </a:rPr>
              <a:t> slowing laser: 483 nm (strong)</a:t>
            </a:r>
          </a:p>
          <a:p>
            <a:pPr marL="169863" indent="-169863" eaLnBrk="1" hangingPunct="1">
              <a:lnSpc>
                <a:spcPct val="125000"/>
              </a:lnSpc>
              <a:buFontTx/>
              <a:buChar char="•"/>
            </a:pPr>
            <a:r>
              <a:rPr lang="en-US" sz="1600" dirty="0">
                <a:latin typeface="Calibri" panose="020F0502020204030204" pitchFamily="34" charset="0"/>
                <a:ea typeface="Arial Unicode MS" pitchFamily="34" charset="-128"/>
                <a:cs typeface="Arial Unicode MS" pitchFamily="34" charset="-128"/>
              </a:rPr>
              <a:t>2</a:t>
            </a:r>
            <a:r>
              <a:rPr lang="en-US" sz="1600" baseline="30000" dirty="0">
                <a:latin typeface="Calibri" panose="020F0502020204030204" pitchFamily="34" charset="0"/>
                <a:ea typeface="Arial Unicode MS" pitchFamily="34" charset="-128"/>
                <a:cs typeface="Arial Unicode MS" pitchFamily="34" charset="-128"/>
              </a:rPr>
              <a:t>nd</a:t>
            </a:r>
            <a:r>
              <a:rPr lang="en-US" sz="1600" dirty="0">
                <a:latin typeface="Calibri" panose="020F0502020204030204" pitchFamily="34" charset="0"/>
                <a:ea typeface="Arial Unicode MS" pitchFamily="34" charset="-128"/>
                <a:cs typeface="Arial Unicode MS" pitchFamily="34" charset="-128"/>
              </a:rPr>
              <a:t> slowing laser: 714 nm</a:t>
            </a:r>
          </a:p>
          <a:p>
            <a:pPr marL="169863" indent="-169863" eaLnBrk="1" hangingPunct="1">
              <a:lnSpc>
                <a:spcPct val="125000"/>
              </a:lnSpc>
              <a:buFontTx/>
              <a:buChar char="•"/>
            </a:pPr>
            <a:r>
              <a:rPr lang="en-US" sz="1600" dirty="0">
                <a:latin typeface="Calibri" panose="020F0502020204030204" pitchFamily="34" charset="0"/>
                <a:ea typeface="Arial Unicode MS" pitchFamily="34" charset="-128"/>
                <a:cs typeface="Arial Unicode MS" pitchFamily="34" charset="-128"/>
              </a:rPr>
              <a:t>3 </a:t>
            </a:r>
            <a:r>
              <a:rPr lang="en-US" sz="1600" dirty="0" err="1">
                <a:latin typeface="Calibri" panose="020F0502020204030204" pitchFamily="34" charset="0"/>
                <a:ea typeface="Arial Unicode MS" pitchFamily="34" charset="-128"/>
                <a:cs typeface="Arial Unicode MS" pitchFamily="34" charset="-128"/>
              </a:rPr>
              <a:t>repumpers</a:t>
            </a:r>
            <a:r>
              <a:rPr lang="en-US" sz="1600" dirty="0">
                <a:latin typeface="Calibri" panose="020F0502020204030204" pitchFamily="34" charset="0"/>
                <a:ea typeface="Arial Unicode MS" pitchFamily="34" charset="-128"/>
                <a:cs typeface="Arial Unicode MS" pitchFamily="34" charset="-128"/>
              </a:rPr>
              <a:t>: 1428 nm, 1488 nm, 2.75 mm</a:t>
            </a:r>
          </a:p>
          <a:p>
            <a:pPr marL="169863" indent="-169863" eaLnBrk="1" hangingPunct="1">
              <a:lnSpc>
                <a:spcPct val="125000"/>
              </a:lnSpc>
              <a:buFontTx/>
              <a:buChar char="•"/>
            </a:pPr>
            <a:r>
              <a:rPr lang="en-US" sz="1600" baseline="30000" dirty="0">
                <a:latin typeface="Calibri" panose="020F0502020204030204" pitchFamily="34" charset="0"/>
                <a:ea typeface="Arial Unicode MS" pitchFamily="34" charset="-128"/>
                <a:cs typeface="Arial Unicode MS" pitchFamily="34" charset="-128"/>
              </a:rPr>
              <a:t>171</a:t>
            </a:r>
            <a:r>
              <a:rPr lang="en-US" sz="1600" dirty="0">
                <a:latin typeface="Calibri" panose="020F0502020204030204" pitchFamily="34" charset="0"/>
                <a:ea typeface="Arial Unicode MS" pitchFamily="34" charset="-128"/>
                <a:cs typeface="Arial Unicode MS" pitchFamily="34" charset="-128"/>
              </a:rPr>
              <a:t>Yb as co-magnetometer</a:t>
            </a:r>
          </a:p>
          <a:p>
            <a:pPr eaLnBrk="1" hangingPunct="1">
              <a:lnSpc>
                <a:spcPct val="125000"/>
              </a:lnSpc>
            </a:pPr>
            <a:r>
              <a:rPr lang="en-US" sz="1600" dirty="0">
                <a:latin typeface="Calibri" panose="020F0502020204030204" pitchFamily="34" charset="0"/>
                <a:ea typeface="Arial Unicode MS" pitchFamily="34" charset="-128"/>
                <a:cs typeface="Arial Unicode MS" pitchFamily="34" charset="-128"/>
              </a:rPr>
              <a:t>Benefits</a:t>
            </a:r>
          </a:p>
          <a:p>
            <a:pPr marL="169863" indent="-169863">
              <a:lnSpc>
                <a:spcPct val="130000"/>
              </a:lnSpc>
              <a:buFontTx/>
              <a:buChar char="•"/>
            </a:pPr>
            <a:r>
              <a:rPr lang="en-US" sz="1600" dirty="0">
                <a:latin typeface="Calibri" panose="020F0502020204030204" pitchFamily="34" charset="0"/>
                <a:ea typeface="Arial Unicode MS" pitchFamily="34" charset="-128"/>
                <a:cs typeface="Arial" pitchFamily="34" charset="0"/>
              </a:rPr>
              <a:t>100 times more atoms in the trap, get 1x10</a:t>
            </a:r>
            <a:r>
              <a:rPr lang="en-US" sz="1600" baseline="30000" dirty="0">
                <a:latin typeface="Calibri" panose="020F0502020204030204" pitchFamily="34" charset="0"/>
                <a:ea typeface="Arial Unicode MS" pitchFamily="34" charset="-128"/>
                <a:cs typeface="Arial" pitchFamily="34" charset="0"/>
              </a:rPr>
              <a:t>5</a:t>
            </a:r>
            <a:r>
              <a:rPr lang="en-US" sz="1600" dirty="0">
                <a:latin typeface="Calibri" panose="020F0502020204030204" pitchFamily="34" charset="0"/>
                <a:ea typeface="Arial Unicode MS" pitchFamily="34" charset="-128"/>
                <a:cs typeface="Arial" pitchFamily="34" charset="0"/>
              </a:rPr>
              <a:t> atoms in ODT</a:t>
            </a:r>
          </a:p>
          <a:p>
            <a:pPr marL="169863" indent="-169863">
              <a:lnSpc>
                <a:spcPct val="130000"/>
              </a:lnSpc>
              <a:buFontTx/>
              <a:buChar char="•"/>
            </a:pPr>
            <a:r>
              <a:rPr lang="en-US" sz="1600" dirty="0">
                <a:latin typeface="Calibri" panose="020F0502020204030204" pitchFamily="34" charset="0"/>
                <a:ea typeface="Arial Unicode MS" pitchFamily="34" charset="-128"/>
                <a:cs typeface="Arial" pitchFamily="34" charset="0"/>
              </a:rPr>
              <a:t>Improved control on systematic uncertainties</a:t>
            </a:r>
          </a:p>
        </p:txBody>
      </p:sp>
      <p:grpSp>
        <p:nvGrpSpPr>
          <p:cNvPr id="48" name="Group 47"/>
          <p:cNvGrpSpPr/>
          <p:nvPr/>
        </p:nvGrpSpPr>
        <p:grpSpPr>
          <a:xfrm>
            <a:off x="228600" y="285750"/>
            <a:ext cx="3505200" cy="6191250"/>
            <a:chOff x="228600" y="57150"/>
            <a:chExt cx="3505200" cy="6191250"/>
          </a:xfrm>
        </p:grpSpPr>
        <p:sp>
          <p:nvSpPr>
            <p:cNvPr id="49" name="Text Box 2"/>
            <p:cNvSpPr txBox="1">
              <a:spLocks noChangeArrowheads="1"/>
            </p:cNvSpPr>
            <p:nvPr/>
          </p:nvSpPr>
          <p:spPr bwMode="auto">
            <a:xfrm>
              <a:off x="263525" y="57150"/>
              <a:ext cx="80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7p </a:t>
              </a:r>
              <a:r>
                <a:rPr lang="en-US" sz="1400" baseline="30000">
                  <a:latin typeface="Arial" charset="0"/>
                  <a:ea typeface="Arial Unicode MS" pitchFamily="34" charset="-128"/>
                  <a:cs typeface="Arial Unicode MS" pitchFamily="34" charset="-128"/>
                </a:rPr>
                <a:t>1</a:t>
              </a:r>
              <a:r>
                <a:rPr lang="en-US" sz="1400">
                  <a:latin typeface="Arial" charset="0"/>
                  <a:ea typeface="Arial Unicode MS" pitchFamily="34" charset="-128"/>
                  <a:cs typeface="Arial Unicode MS" pitchFamily="34" charset="-128"/>
                </a:rPr>
                <a:t>P</a:t>
              </a:r>
              <a:r>
                <a:rPr lang="en-US" sz="1400" baseline="-25000">
                  <a:latin typeface="Arial" charset="0"/>
                  <a:ea typeface="Arial Unicode MS" pitchFamily="34" charset="-128"/>
                  <a:cs typeface="Arial Unicode MS" pitchFamily="34" charset="-128"/>
                </a:rPr>
                <a:t>1</a:t>
              </a:r>
              <a:endParaRPr lang="en-US" sz="1400">
                <a:latin typeface="Arial" charset="0"/>
                <a:ea typeface="Arial Unicode MS" pitchFamily="34" charset="-128"/>
                <a:cs typeface="Arial Unicode MS" pitchFamily="34" charset="-128"/>
              </a:endParaRPr>
            </a:p>
          </p:txBody>
        </p:sp>
        <p:sp>
          <p:nvSpPr>
            <p:cNvPr id="51" name="Text Box 3"/>
            <p:cNvSpPr txBox="1">
              <a:spLocks noChangeArrowheads="1"/>
            </p:cNvSpPr>
            <p:nvPr/>
          </p:nvSpPr>
          <p:spPr bwMode="auto">
            <a:xfrm rot="-4119053">
              <a:off x="636587" y="4265613"/>
              <a:ext cx="14382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0000"/>
                  </a:solidFill>
                  <a:latin typeface="Arial" charset="0"/>
                  <a:ea typeface="Arial Unicode MS" pitchFamily="34" charset="-128"/>
                  <a:cs typeface="Arial Unicode MS" pitchFamily="34" charset="-128"/>
                </a:rPr>
                <a:t>Trap, 714 nm</a:t>
              </a:r>
            </a:p>
          </p:txBody>
        </p:sp>
        <p:sp>
          <p:nvSpPr>
            <p:cNvPr id="52" name="Text Box 4"/>
            <p:cNvSpPr txBox="1">
              <a:spLocks noChangeArrowheads="1"/>
            </p:cNvSpPr>
            <p:nvPr/>
          </p:nvSpPr>
          <p:spPr bwMode="auto">
            <a:xfrm>
              <a:off x="304800" y="584835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7s</a:t>
              </a:r>
              <a:r>
                <a:rPr lang="en-US" sz="1400" baseline="30000">
                  <a:latin typeface="Arial" charset="0"/>
                  <a:ea typeface="Arial Unicode MS" pitchFamily="34" charset="-128"/>
                  <a:cs typeface="Arial Unicode MS" pitchFamily="34" charset="-128"/>
                </a:rPr>
                <a:t>2</a:t>
              </a:r>
              <a:r>
                <a:rPr lang="en-US" sz="1400">
                  <a:latin typeface="Arial" charset="0"/>
                  <a:ea typeface="Arial Unicode MS" pitchFamily="34" charset="-128"/>
                  <a:cs typeface="Arial Unicode MS" pitchFamily="34" charset="-128"/>
                </a:rPr>
                <a:t> </a:t>
              </a:r>
              <a:r>
                <a:rPr lang="en-US" sz="1400" baseline="30000">
                  <a:latin typeface="Arial" charset="0"/>
                  <a:ea typeface="Arial Unicode MS" pitchFamily="34" charset="-128"/>
                  <a:cs typeface="Arial Unicode MS" pitchFamily="34" charset="-128"/>
                </a:rPr>
                <a:t>1</a:t>
              </a:r>
              <a:r>
                <a:rPr lang="en-US" sz="1400">
                  <a:latin typeface="Arial" charset="0"/>
                  <a:ea typeface="Arial Unicode MS" pitchFamily="34" charset="-128"/>
                  <a:cs typeface="Arial Unicode MS" pitchFamily="34" charset="-128"/>
                </a:rPr>
                <a:t>S</a:t>
              </a:r>
              <a:r>
                <a:rPr lang="en-US" sz="1400" baseline="-25000">
                  <a:latin typeface="Arial" charset="0"/>
                  <a:ea typeface="Arial Unicode MS" pitchFamily="34" charset="-128"/>
                  <a:cs typeface="Arial Unicode MS" pitchFamily="34" charset="-128"/>
                </a:rPr>
                <a:t>0</a:t>
              </a:r>
              <a:endParaRPr lang="en-US" sz="1400">
                <a:latin typeface="Arial" charset="0"/>
                <a:ea typeface="Arial Unicode MS" pitchFamily="34" charset="-128"/>
                <a:cs typeface="Arial Unicode MS" pitchFamily="34" charset="-128"/>
              </a:endParaRPr>
            </a:p>
          </p:txBody>
        </p:sp>
        <p:sp>
          <p:nvSpPr>
            <p:cNvPr id="53" name="Text Box 5"/>
            <p:cNvSpPr txBox="1">
              <a:spLocks noChangeArrowheads="1"/>
            </p:cNvSpPr>
            <p:nvPr/>
          </p:nvSpPr>
          <p:spPr bwMode="auto">
            <a:xfrm>
              <a:off x="1524000" y="2647950"/>
              <a:ext cx="804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7p </a:t>
              </a:r>
              <a:r>
                <a:rPr lang="en-US" sz="1400" baseline="30000">
                  <a:latin typeface="Arial" charset="0"/>
                  <a:ea typeface="Arial Unicode MS" pitchFamily="34" charset="-128"/>
                  <a:cs typeface="Arial Unicode MS" pitchFamily="34" charset="-128"/>
                </a:rPr>
                <a:t>3</a:t>
              </a:r>
              <a:r>
                <a:rPr lang="en-US" sz="1400">
                  <a:latin typeface="Arial" charset="0"/>
                  <a:ea typeface="Arial Unicode MS" pitchFamily="34" charset="-128"/>
                  <a:cs typeface="Arial Unicode MS" pitchFamily="34" charset="-128"/>
                </a:rPr>
                <a:t>P</a:t>
              </a:r>
              <a:r>
                <a:rPr lang="en-US" sz="1400" baseline="-25000">
                  <a:latin typeface="Arial" charset="0"/>
                  <a:ea typeface="Arial Unicode MS" pitchFamily="34" charset="-128"/>
                  <a:cs typeface="Arial Unicode MS" pitchFamily="34" charset="-128"/>
                </a:rPr>
                <a:t>1</a:t>
              </a:r>
              <a:endParaRPr lang="en-US" sz="1400">
                <a:latin typeface="Arial" charset="0"/>
                <a:ea typeface="Arial Unicode MS" pitchFamily="34" charset="-128"/>
                <a:cs typeface="Arial Unicode MS" pitchFamily="34" charset="-128"/>
              </a:endParaRPr>
            </a:p>
          </p:txBody>
        </p:sp>
        <p:sp>
          <p:nvSpPr>
            <p:cNvPr id="54" name="Line 6"/>
            <p:cNvSpPr>
              <a:spLocks noChangeShapeType="1"/>
            </p:cNvSpPr>
            <p:nvPr/>
          </p:nvSpPr>
          <p:spPr bwMode="auto">
            <a:xfrm>
              <a:off x="304800" y="344488"/>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7"/>
            <p:cNvSpPr txBox="1">
              <a:spLocks noChangeArrowheads="1"/>
            </p:cNvSpPr>
            <p:nvPr/>
          </p:nvSpPr>
          <p:spPr bwMode="auto">
            <a:xfrm>
              <a:off x="884238" y="2647950"/>
              <a:ext cx="71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charset="0"/>
                  <a:ea typeface="Arial Unicode MS" pitchFamily="34" charset="-128"/>
                  <a:cs typeface="Arial Unicode MS" pitchFamily="34" charset="-128"/>
                </a:rPr>
                <a:t>420 ns</a:t>
              </a:r>
            </a:p>
          </p:txBody>
        </p:sp>
        <p:sp>
          <p:nvSpPr>
            <p:cNvPr id="56" name="Line 8"/>
            <p:cNvSpPr>
              <a:spLocks noChangeShapeType="1"/>
            </p:cNvSpPr>
            <p:nvPr/>
          </p:nvSpPr>
          <p:spPr bwMode="auto">
            <a:xfrm flipV="1">
              <a:off x="685800" y="3028950"/>
              <a:ext cx="1066800" cy="28003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9"/>
            <p:cNvSpPr>
              <a:spLocks noChangeShapeType="1"/>
            </p:cNvSpPr>
            <p:nvPr/>
          </p:nvSpPr>
          <p:spPr bwMode="auto">
            <a:xfrm>
              <a:off x="1524000" y="2997200"/>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0"/>
            <p:cNvSpPr>
              <a:spLocks noChangeShapeType="1"/>
            </p:cNvSpPr>
            <p:nvPr/>
          </p:nvSpPr>
          <p:spPr bwMode="auto">
            <a:xfrm>
              <a:off x="303213" y="5848350"/>
              <a:ext cx="6873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Text Box 11"/>
            <p:cNvSpPr txBox="1">
              <a:spLocks noChangeArrowheads="1"/>
            </p:cNvSpPr>
            <p:nvPr/>
          </p:nvSpPr>
          <p:spPr bwMode="auto">
            <a:xfrm>
              <a:off x="914400" y="5715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6 ns</a:t>
              </a:r>
            </a:p>
          </p:txBody>
        </p:sp>
        <p:sp>
          <p:nvSpPr>
            <p:cNvPr id="61" name="Text Box 12"/>
            <p:cNvSpPr txBox="1">
              <a:spLocks noChangeArrowheads="1"/>
            </p:cNvSpPr>
            <p:nvPr/>
          </p:nvSpPr>
          <p:spPr bwMode="auto">
            <a:xfrm>
              <a:off x="2776538" y="3714750"/>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Times New Roman" pitchFamily="18" charset="0"/>
                  <a:ea typeface="Arial Unicode MS" pitchFamily="34" charset="-128"/>
                  <a:cs typeface="Arial Unicode MS" pitchFamily="34" charset="-128"/>
                </a:rPr>
                <a:t>6d </a:t>
              </a:r>
              <a:r>
                <a:rPr lang="en-US" sz="1400" baseline="30000">
                  <a:latin typeface="Times New Roman" pitchFamily="18" charset="0"/>
                  <a:ea typeface="Arial Unicode MS" pitchFamily="34" charset="-128"/>
                  <a:cs typeface="Arial Unicode MS" pitchFamily="34" charset="-128"/>
                </a:rPr>
                <a:t>3</a:t>
              </a:r>
              <a:r>
                <a:rPr lang="en-US" sz="1400">
                  <a:latin typeface="Times New Roman" pitchFamily="18" charset="0"/>
                  <a:ea typeface="Arial Unicode MS" pitchFamily="34" charset="-128"/>
                  <a:cs typeface="Arial Unicode MS" pitchFamily="34" charset="-128"/>
                </a:rPr>
                <a:t>D</a:t>
              </a:r>
              <a:r>
                <a:rPr lang="en-US" sz="1400" baseline="-25000">
                  <a:latin typeface="Times New Roman" pitchFamily="18" charset="0"/>
                  <a:ea typeface="Arial Unicode MS" pitchFamily="34" charset="-128"/>
                  <a:cs typeface="Arial Unicode MS" pitchFamily="34" charset="-128"/>
                </a:rPr>
                <a:t>1</a:t>
              </a:r>
              <a:endParaRPr lang="en-US" sz="1400">
                <a:latin typeface="Symbol" pitchFamily="18" charset="2"/>
                <a:ea typeface="Arial Unicode MS" pitchFamily="34" charset="-128"/>
                <a:cs typeface="Arial Unicode MS" pitchFamily="34" charset="-128"/>
              </a:endParaRPr>
            </a:p>
          </p:txBody>
        </p:sp>
        <p:sp>
          <p:nvSpPr>
            <p:cNvPr id="62" name="Line 13"/>
            <p:cNvSpPr>
              <a:spLocks noChangeShapeType="1"/>
            </p:cNvSpPr>
            <p:nvPr/>
          </p:nvSpPr>
          <p:spPr bwMode="auto">
            <a:xfrm>
              <a:off x="2774950" y="3714750"/>
              <a:ext cx="806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14"/>
            <p:cNvSpPr>
              <a:spLocks noChangeShapeType="1"/>
            </p:cNvSpPr>
            <p:nvPr/>
          </p:nvSpPr>
          <p:spPr bwMode="auto">
            <a:xfrm>
              <a:off x="1905000" y="3028950"/>
              <a:ext cx="990600" cy="6096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 name="Group 15"/>
            <p:cNvGrpSpPr>
              <a:grpSpLocks/>
            </p:cNvGrpSpPr>
            <p:nvPr/>
          </p:nvGrpSpPr>
          <p:grpSpPr bwMode="auto">
            <a:xfrm>
              <a:off x="1219200" y="361950"/>
              <a:ext cx="2514600" cy="3276600"/>
              <a:chOff x="1440" y="672"/>
              <a:chExt cx="1584" cy="2112"/>
            </a:xfrm>
          </p:grpSpPr>
          <p:sp>
            <p:nvSpPr>
              <p:cNvPr id="103" name="Text Box 16"/>
              <p:cNvSpPr txBox="1">
                <a:spLocks noChangeArrowheads="1"/>
              </p:cNvSpPr>
              <p:nvPr/>
            </p:nvSpPr>
            <p:spPr bwMode="auto">
              <a:xfrm rot="2536509">
                <a:off x="2096" y="1234"/>
                <a:ext cx="582" cy="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0000"/>
                    </a:solidFill>
                    <a:latin typeface="Arial" charset="0"/>
                    <a:ea typeface="Arial Unicode MS" pitchFamily="34" charset="-128"/>
                    <a:cs typeface="Arial Unicode MS" pitchFamily="34" charset="-128"/>
                  </a:rPr>
                  <a:t>Pump #1</a:t>
                </a:r>
              </a:p>
            </p:txBody>
          </p:sp>
          <p:sp>
            <p:nvSpPr>
              <p:cNvPr id="104" name="Freeform 17"/>
              <p:cNvSpPr>
                <a:spLocks/>
              </p:cNvSpPr>
              <p:nvPr/>
            </p:nvSpPr>
            <p:spPr bwMode="auto">
              <a:xfrm>
                <a:off x="1440" y="672"/>
                <a:ext cx="1584" cy="2112"/>
              </a:xfrm>
              <a:custGeom>
                <a:avLst/>
                <a:gdLst>
                  <a:gd name="T0" fmla="*/ 0 w 2776"/>
                  <a:gd name="T1" fmla="*/ 0 h 2544"/>
                  <a:gd name="T2" fmla="*/ 2352 w 2776"/>
                  <a:gd name="T3" fmla="*/ 1488 h 2544"/>
                  <a:gd name="T4" fmla="*/ 2544 w 2776"/>
                  <a:gd name="T5" fmla="*/ 2544 h 2544"/>
                </a:gdLst>
                <a:ahLst/>
                <a:cxnLst>
                  <a:cxn ang="0">
                    <a:pos x="T0" y="T1"/>
                  </a:cxn>
                  <a:cxn ang="0">
                    <a:pos x="T2" y="T3"/>
                  </a:cxn>
                  <a:cxn ang="0">
                    <a:pos x="T4" y="T5"/>
                  </a:cxn>
                </a:cxnLst>
                <a:rect l="0" t="0" r="r" b="b"/>
                <a:pathLst>
                  <a:path w="2776" h="2544">
                    <a:moveTo>
                      <a:pt x="0" y="0"/>
                    </a:moveTo>
                    <a:cubicBezTo>
                      <a:pt x="964" y="532"/>
                      <a:pt x="1928" y="1064"/>
                      <a:pt x="2352" y="1488"/>
                    </a:cubicBezTo>
                    <a:cubicBezTo>
                      <a:pt x="2776" y="1912"/>
                      <a:pt x="2660" y="2228"/>
                      <a:pt x="2544" y="2544"/>
                    </a:cubicBezTo>
                  </a:path>
                </a:pathLst>
              </a:custGeom>
              <a:noFill/>
              <a:ln w="38100" cap="flat" cmpd="sng">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 name="Line 18"/>
            <p:cNvSpPr>
              <a:spLocks noChangeShapeType="1"/>
            </p:cNvSpPr>
            <p:nvPr/>
          </p:nvSpPr>
          <p:spPr bwMode="auto">
            <a:xfrm>
              <a:off x="457200" y="361950"/>
              <a:ext cx="0" cy="54102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21"/>
            <p:cNvSpPr>
              <a:spLocks noChangeArrowheads="1"/>
            </p:cNvSpPr>
            <p:nvPr/>
          </p:nvSpPr>
          <p:spPr bwMode="auto">
            <a:xfrm>
              <a:off x="228600" y="76200"/>
              <a:ext cx="3505200" cy="6096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Text Box 22"/>
            <p:cNvSpPr txBox="1">
              <a:spLocks noChangeArrowheads="1"/>
            </p:cNvSpPr>
            <p:nvPr/>
          </p:nvSpPr>
          <p:spPr bwMode="auto">
            <a:xfrm>
              <a:off x="228600" y="152400"/>
              <a:ext cx="80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7p </a:t>
              </a:r>
              <a:r>
                <a:rPr lang="en-US" sz="1400" baseline="30000">
                  <a:latin typeface="Arial" charset="0"/>
                  <a:ea typeface="Arial Unicode MS" pitchFamily="34" charset="-128"/>
                  <a:cs typeface="Arial Unicode MS" pitchFamily="34" charset="-128"/>
                </a:rPr>
                <a:t>1</a:t>
              </a:r>
              <a:r>
                <a:rPr lang="en-US" sz="1400">
                  <a:latin typeface="Arial" charset="0"/>
                  <a:ea typeface="Arial Unicode MS" pitchFamily="34" charset="-128"/>
                  <a:cs typeface="Arial Unicode MS" pitchFamily="34" charset="-128"/>
                </a:rPr>
                <a:t>P</a:t>
              </a:r>
              <a:r>
                <a:rPr lang="en-US" sz="1400" baseline="-25000">
                  <a:latin typeface="Arial" charset="0"/>
                  <a:ea typeface="Arial Unicode MS" pitchFamily="34" charset="-128"/>
                  <a:cs typeface="Arial Unicode MS" pitchFamily="34" charset="-128"/>
                </a:rPr>
                <a:t>1</a:t>
              </a:r>
              <a:endParaRPr lang="en-US" sz="1400">
                <a:latin typeface="Arial" charset="0"/>
                <a:ea typeface="Arial Unicode MS" pitchFamily="34" charset="-128"/>
                <a:cs typeface="Arial Unicode MS" pitchFamily="34" charset="-128"/>
              </a:endParaRPr>
            </a:p>
          </p:txBody>
        </p:sp>
        <p:sp>
          <p:nvSpPr>
            <p:cNvPr id="69" name="Text Box 23"/>
            <p:cNvSpPr txBox="1">
              <a:spLocks noChangeArrowheads="1"/>
            </p:cNvSpPr>
            <p:nvPr/>
          </p:nvSpPr>
          <p:spPr bwMode="auto">
            <a:xfrm rot="-4119053">
              <a:off x="226686" y="4431299"/>
              <a:ext cx="2181879"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FF0000"/>
                  </a:solidFill>
                  <a:latin typeface="Arial" charset="0"/>
                  <a:ea typeface="Arial Unicode MS" pitchFamily="34" charset="-128"/>
                  <a:cs typeface="Arial Unicode MS" pitchFamily="34" charset="-128"/>
                </a:rPr>
                <a:t>Slow &amp; Trap, 714 nm</a:t>
              </a:r>
            </a:p>
          </p:txBody>
        </p:sp>
        <p:sp>
          <p:nvSpPr>
            <p:cNvPr id="70" name="Text Box 24"/>
            <p:cNvSpPr txBox="1">
              <a:spLocks noChangeArrowheads="1"/>
            </p:cNvSpPr>
            <p:nvPr/>
          </p:nvSpPr>
          <p:spPr bwMode="auto">
            <a:xfrm>
              <a:off x="269875"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7s</a:t>
              </a:r>
              <a:r>
                <a:rPr lang="en-US" sz="1400" baseline="30000">
                  <a:latin typeface="Arial" charset="0"/>
                  <a:ea typeface="Arial Unicode MS" pitchFamily="34" charset="-128"/>
                  <a:cs typeface="Arial Unicode MS" pitchFamily="34" charset="-128"/>
                </a:rPr>
                <a:t>2</a:t>
              </a:r>
              <a:r>
                <a:rPr lang="en-US" sz="1400">
                  <a:latin typeface="Arial" charset="0"/>
                  <a:ea typeface="Arial Unicode MS" pitchFamily="34" charset="-128"/>
                  <a:cs typeface="Arial Unicode MS" pitchFamily="34" charset="-128"/>
                </a:rPr>
                <a:t> </a:t>
              </a:r>
              <a:r>
                <a:rPr lang="en-US" sz="1400" baseline="30000">
                  <a:latin typeface="Arial" charset="0"/>
                  <a:ea typeface="Arial Unicode MS" pitchFamily="34" charset="-128"/>
                  <a:cs typeface="Arial Unicode MS" pitchFamily="34" charset="-128"/>
                </a:rPr>
                <a:t>1</a:t>
              </a:r>
              <a:r>
                <a:rPr lang="en-US" sz="1400">
                  <a:latin typeface="Arial" charset="0"/>
                  <a:ea typeface="Arial Unicode MS" pitchFamily="34" charset="-128"/>
                  <a:cs typeface="Arial Unicode MS" pitchFamily="34" charset="-128"/>
                </a:rPr>
                <a:t>S</a:t>
              </a:r>
              <a:r>
                <a:rPr lang="en-US" sz="1400" baseline="-25000">
                  <a:latin typeface="Arial" charset="0"/>
                  <a:ea typeface="Arial Unicode MS" pitchFamily="34" charset="-128"/>
                  <a:cs typeface="Arial Unicode MS" pitchFamily="34" charset="-128"/>
                </a:rPr>
                <a:t>0</a:t>
              </a:r>
              <a:endParaRPr lang="en-US" sz="1400">
                <a:latin typeface="Arial" charset="0"/>
                <a:ea typeface="Arial Unicode MS" pitchFamily="34" charset="-128"/>
                <a:cs typeface="Arial Unicode MS" pitchFamily="34" charset="-128"/>
              </a:endParaRPr>
            </a:p>
          </p:txBody>
        </p:sp>
        <p:sp>
          <p:nvSpPr>
            <p:cNvPr id="71" name="Text Box 25"/>
            <p:cNvSpPr txBox="1">
              <a:spLocks noChangeArrowheads="1"/>
            </p:cNvSpPr>
            <p:nvPr/>
          </p:nvSpPr>
          <p:spPr bwMode="auto">
            <a:xfrm>
              <a:off x="1489075" y="2743200"/>
              <a:ext cx="804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7p </a:t>
              </a:r>
              <a:r>
                <a:rPr lang="en-US" sz="1400" baseline="30000">
                  <a:latin typeface="Arial" charset="0"/>
                  <a:ea typeface="Arial Unicode MS" pitchFamily="34" charset="-128"/>
                  <a:cs typeface="Arial Unicode MS" pitchFamily="34" charset="-128"/>
                </a:rPr>
                <a:t>3</a:t>
              </a:r>
              <a:r>
                <a:rPr lang="en-US" sz="1400">
                  <a:latin typeface="Arial" charset="0"/>
                  <a:ea typeface="Arial Unicode MS" pitchFamily="34" charset="-128"/>
                  <a:cs typeface="Arial Unicode MS" pitchFamily="34" charset="-128"/>
                </a:rPr>
                <a:t>P</a:t>
              </a:r>
              <a:r>
                <a:rPr lang="en-US" sz="1400" baseline="-25000">
                  <a:latin typeface="Arial" charset="0"/>
                  <a:ea typeface="Arial Unicode MS" pitchFamily="34" charset="-128"/>
                  <a:cs typeface="Arial Unicode MS" pitchFamily="34" charset="-128"/>
                </a:rPr>
                <a:t>1</a:t>
              </a:r>
              <a:endParaRPr lang="en-US" sz="1400">
                <a:latin typeface="Arial" charset="0"/>
                <a:ea typeface="Arial Unicode MS" pitchFamily="34" charset="-128"/>
                <a:cs typeface="Arial Unicode MS" pitchFamily="34" charset="-128"/>
              </a:endParaRPr>
            </a:p>
          </p:txBody>
        </p:sp>
        <p:sp>
          <p:nvSpPr>
            <p:cNvPr id="72" name="Line 27"/>
            <p:cNvSpPr>
              <a:spLocks noChangeShapeType="1"/>
            </p:cNvSpPr>
            <p:nvPr/>
          </p:nvSpPr>
          <p:spPr bwMode="auto">
            <a:xfrm>
              <a:off x="269875" y="439738"/>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Text Box 28"/>
            <p:cNvSpPr txBox="1">
              <a:spLocks noChangeArrowheads="1"/>
            </p:cNvSpPr>
            <p:nvPr/>
          </p:nvSpPr>
          <p:spPr bwMode="auto">
            <a:xfrm>
              <a:off x="849313" y="2743200"/>
              <a:ext cx="71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charset="0"/>
                  <a:ea typeface="Arial Unicode MS" pitchFamily="34" charset="-128"/>
                  <a:cs typeface="Arial Unicode MS" pitchFamily="34" charset="-128"/>
                </a:rPr>
                <a:t>420 ns</a:t>
              </a:r>
            </a:p>
          </p:txBody>
        </p:sp>
        <p:sp>
          <p:nvSpPr>
            <p:cNvPr id="74" name="Line 30"/>
            <p:cNvSpPr>
              <a:spLocks noChangeShapeType="1"/>
            </p:cNvSpPr>
            <p:nvPr/>
          </p:nvSpPr>
          <p:spPr bwMode="auto">
            <a:xfrm flipV="1">
              <a:off x="650875" y="3124200"/>
              <a:ext cx="1066800" cy="28003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31"/>
            <p:cNvSpPr>
              <a:spLocks noChangeShapeType="1"/>
            </p:cNvSpPr>
            <p:nvPr/>
          </p:nvSpPr>
          <p:spPr bwMode="auto">
            <a:xfrm>
              <a:off x="1489075" y="3092450"/>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33"/>
            <p:cNvSpPr>
              <a:spLocks noChangeShapeType="1"/>
            </p:cNvSpPr>
            <p:nvPr/>
          </p:nvSpPr>
          <p:spPr bwMode="auto">
            <a:xfrm>
              <a:off x="268288" y="5943600"/>
              <a:ext cx="6873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Text Box 35"/>
            <p:cNvSpPr txBox="1">
              <a:spLocks noChangeArrowheads="1"/>
            </p:cNvSpPr>
            <p:nvPr/>
          </p:nvSpPr>
          <p:spPr bwMode="auto">
            <a:xfrm>
              <a:off x="879475" y="152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ea typeface="Arial Unicode MS" pitchFamily="34" charset="-128"/>
                  <a:cs typeface="Arial Unicode MS" pitchFamily="34" charset="-128"/>
                </a:rPr>
                <a:t>6 ns</a:t>
              </a:r>
            </a:p>
          </p:txBody>
        </p:sp>
        <p:sp>
          <p:nvSpPr>
            <p:cNvPr id="78" name="Text Box 38"/>
            <p:cNvSpPr txBox="1">
              <a:spLocks noChangeArrowheads="1"/>
            </p:cNvSpPr>
            <p:nvPr/>
          </p:nvSpPr>
          <p:spPr bwMode="auto">
            <a:xfrm>
              <a:off x="2741613" y="3810000"/>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Times New Roman" pitchFamily="18" charset="0"/>
                  <a:ea typeface="Arial Unicode MS" pitchFamily="34" charset="-128"/>
                  <a:cs typeface="Arial Unicode MS" pitchFamily="34" charset="-128"/>
                </a:rPr>
                <a:t>6d </a:t>
              </a:r>
              <a:r>
                <a:rPr lang="en-US" sz="1400" baseline="30000">
                  <a:latin typeface="Times New Roman" pitchFamily="18" charset="0"/>
                  <a:ea typeface="Arial Unicode MS" pitchFamily="34" charset="-128"/>
                  <a:cs typeface="Arial Unicode MS" pitchFamily="34" charset="-128"/>
                </a:rPr>
                <a:t>3</a:t>
              </a:r>
              <a:r>
                <a:rPr lang="en-US" sz="1400">
                  <a:latin typeface="Times New Roman" pitchFamily="18" charset="0"/>
                  <a:ea typeface="Arial Unicode MS" pitchFamily="34" charset="-128"/>
                  <a:cs typeface="Arial Unicode MS" pitchFamily="34" charset="-128"/>
                </a:rPr>
                <a:t>D</a:t>
              </a:r>
              <a:r>
                <a:rPr lang="en-US" sz="1400" baseline="-25000">
                  <a:latin typeface="Times New Roman" pitchFamily="18" charset="0"/>
                  <a:ea typeface="Arial Unicode MS" pitchFamily="34" charset="-128"/>
                  <a:cs typeface="Arial Unicode MS" pitchFamily="34" charset="-128"/>
                </a:rPr>
                <a:t>1</a:t>
              </a:r>
              <a:endParaRPr lang="en-US" sz="1400">
                <a:latin typeface="Symbol" pitchFamily="18" charset="2"/>
                <a:ea typeface="Arial Unicode MS" pitchFamily="34" charset="-128"/>
                <a:cs typeface="Arial Unicode MS" pitchFamily="34" charset="-128"/>
              </a:endParaRPr>
            </a:p>
          </p:txBody>
        </p:sp>
        <p:sp>
          <p:nvSpPr>
            <p:cNvPr id="79" name="Line 39"/>
            <p:cNvSpPr>
              <a:spLocks noChangeShapeType="1"/>
            </p:cNvSpPr>
            <p:nvPr/>
          </p:nvSpPr>
          <p:spPr bwMode="auto">
            <a:xfrm>
              <a:off x="2740025" y="3810000"/>
              <a:ext cx="806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40"/>
            <p:cNvSpPr>
              <a:spLocks noChangeShapeType="1"/>
            </p:cNvSpPr>
            <p:nvPr/>
          </p:nvSpPr>
          <p:spPr bwMode="auto">
            <a:xfrm>
              <a:off x="1870075" y="3124200"/>
              <a:ext cx="990600" cy="6096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1" name="Group 43"/>
            <p:cNvGrpSpPr>
              <a:grpSpLocks/>
            </p:cNvGrpSpPr>
            <p:nvPr/>
          </p:nvGrpSpPr>
          <p:grpSpPr bwMode="auto">
            <a:xfrm>
              <a:off x="1143000" y="457200"/>
              <a:ext cx="2514600" cy="3276600"/>
              <a:chOff x="1440" y="672"/>
              <a:chExt cx="1584" cy="2112"/>
            </a:xfrm>
          </p:grpSpPr>
          <p:sp>
            <p:nvSpPr>
              <p:cNvPr id="101" name="Text Box 44"/>
              <p:cNvSpPr txBox="1">
                <a:spLocks noChangeArrowheads="1"/>
              </p:cNvSpPr>
              <p:nvPr/>
            </p:nvSpPr>
            <p:spPr bwMode="auto">
              <a:xfrm rot="2536509">
                <a:off x="2096" y="1234"/>
                <a:ext cx="582" cy="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0000"/>
                    </a:solidFill>
                    <a:latin typeface="Arial" charset="0"/>
                    <a:ea typeface="Arial Unicode MS" pitchFamily="34" charset="-128"/>
                    <a:cs typeface="Arial Unicode MS" pitchFamily="34" charset="-128"/>
                  </a:rPr>
                  <a:t>Pump #1</a:t>
                </a:r>
              </a:p>
            </p:txBody>
          </p:sp>
          <p:sp>
            <p:nvSpPr>
              <p:cNvPr id="102" name="Freeform 45"/>
              <p:cNvSpPr>
                <a:spLocks/>
              </p:cNvSpPr>
              <p:nvPr/>
            </p:nvSpPr>
            <p:spPr bwMode="auto">
              <a:xfrm>
                <a:off x="1440" y="672"/>
                <a:ext cx="1584" cy="2112"/>
              </a:xfrm>
              <a:custGeom>
                <a:avLst/>
                <a:gdLst>
                  <a:gd name="T0" fmla="*/ 0 w 2776"/>
                  <a:gd name="T1" fmla="*/ 0 h 2544"/>
                  <a:gd name="T2" fmla="*/ 2352 w 2776"/>
                  <a:gd name="T3" fmla="*/ 1488 h 2544"/>
                  <a:gd name="T4" fmla="*/ 2544 w 2776"/>
                  <a:gd name="T5" fmla="*/ 2544 h 2544"/>
                </a:gdLst>
                <a:ahLst/>
                <a:cxnLst>
                  <a:cxn ang="0">
                    <a:pos x="T0" y="T1"/>
                  </a:cxn>
                  <a:cxn ang="0">
                    <a:pos x="T2" y="T3"/>
                  </a:cxn>
                  <a:cxn ang="0">
                    <a:pos x="T4" y="T5"/>
                  </a:cxn>
                </a:cxnLst>
                <a:rect l="0" t="0" r="r" b="b"/>
                <a:pathLst>
                  <a:path w="2776" h="2544">
                    <a:moveTo>
                      <a:pt x="0" y="0"/>
                    </a:moveTo>
                    <a:cubicBezTo>
                      <a:pt x="964" y="532"/>
                      <a:pt x="1928" y="1064"/>
                      <a:pt x="2352" y="1488"/>
                    </a:cubicBezTo>
                    <a:cubicBezTo>
                      <a:pt x="2776" y="1912"/>
                      <a:pt x="2660" y="2228"/>
                      <a:pt x="2544" y="2544"/>
                    </a:cubicBezTo>
                  </a:path>
                </a:pathLst>
              </a:custGeom>
              <a:noFill/>
              <a:ln w="38100" cap="flat" cmpd="sng">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 name="Line 58"/>
            <p:cNvSpPr>
              <a:spLocks noChangeShapeType="1"/>
            </p:cNvSpPr>
            <p:nvPr/>
          </p:nvSpPr>
          <p:spPr bwMode="auto">
            <a:xfrm>
              <a:off x="457200" y="457200"/>
              <a:ext cx="0" cy="54102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82"/>
            <p:cNvGrpSpPr/>
            <p:nvPr/>
          </p:nvGrpSpPr>
          <p:grpSpPr>
            <a:xfrm>
              <a:off x="349250" y="439738"/>
              <a:ext cx="3079750" cy="5484813"/>
              <a:chOff x="349250" y="439738"/>
              <a:chExt cx="3079750" cy="5484813"/>
            </a:xfrm>
          </p:grpSpPr>
          <p:grpSp>
            <p:nvGrpSpPr>
              <p:cNvPr id="85" name="Group 84"/>
              <p:cNvGrpSpPr/>
              <p:nvPr/>
            </p:nvGrpSpPr>
            <p:grpSpPr>
              <a:xfrm>
                <a:off x="609600" y="457200"/>
                <a:ext cx="2819400" cy="3276600"/>
                <a:chOff x="685800" y="457200"/>
                <a:chExt cx="2819400" cy="3276600"/>
              </a:xfrm>
            </p:grpSpPr>
            <p:sp>
              <p:nvSpPr>
                <p:cNvPr id="93" name="Text Box 26"/>
                <p:cNvSpPr txBox="1">
                  <a:spLocks noChangeArrowheads="1"/>
                </p:cNvSpPr>
                <p:nvPr/>
              </p:nvSpPr>
              <p:spPr bwMode="auto">
                <a:xfrm>
                  <a:off x="955675" y="1752600"/>
                  <a:ext cx="804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Times New Roman" pitchFamily="18" charset="0"/>
                      <a:ea typeface="Arial Unicode MS" pitchFamily="34" charset="-128"/>
                      <a:cs typeface="Arial Unicode MS" pitchFamily="34" charset="-128"/>
                    </a:rPr>
                    <a:t>6d </a:t>
                  </a:r>
                  <a:r>
                    <a:rPr lang="en-US" sz="1400" baseline="30000">
                      <a:latin typeface="Times New Roman" pitchFamily="18" charset="0"/>
                      <a:ea typeface="Arial Unicode MS" pitchFamily="34" charset="-128"/>
                      <a:cs typeface="Arial Unicode MS" pitchFamily="34" charset="-128"/>
                    </a:rPr>
                    <a:t>1</a:t>
                  </a:r>
                  <a:r>
                    <a:rPr lang="en-US" sz="1400">
                      <a:latin typeface="Times New Roman" pitchFamily="18" charset="0"/>
                      <a:ea typeface="Arial Unicode MS" pitchFamily="34" charset="-128"/>
                      <a:cs typeface="Arial Unicode MS" pitchFamily="34" charset="-128"/>
                    </a:rPr>
                    <a:t>D</a:t>
                  </a:r>
                  <a:r>
                    <a:rPr lang="en-US" sz="1400" baseline="-25000">
                      <a:latin typeface="Times New Roman" pitchFamily="18" charset="0"/>
                      <a:ea typeface="Arial Unicode MS" pitchFamily="34" charset="-128"/>
                      <a:cs typeface="Arial Unicode MS" pitchFamily="34" charset="-128"/>
                    </a:rPr>
                    <a:t>2</a:t>
                  </a:r>
                  <a:endParaRPr lang="en-US" sz="1400">
                    <a:latin typeface="Symbol" pitchFamily="18" charset="2"/>
                    <a:ea typeface="Arial Unicode MS" pitchFamily="34" charset="-128"/>
                    <a:cs typeface="Arial Unicode MS" pitchFamily="34" charset="-128"/>
                  </a:endParaRPr>
                </a:p>
              </p:txBody>
            </p:sp>
            <p:sp>
              <p:nvSpPr>
                <p:cNvPr id="94" name="Text Box 29"/>
                <p:cNvSpPr txBox="1">
                  <a:spLocks noChangeArrowheads="1"/>
                </p:cNvSpPr>
                <p:nvPr/>
              </p:nvSpPr>
              <p:spPr bwMode="auto">
                <a:xfrm>
                  <a:off x="920750" y="1981200"/>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charset="0"/>
                      <a:ea typeface="Arial Unicode MS" pitchFamily="34" charset="-128"/>
                      <a:cs typeface="Arial Unicode MS" pitchFamily="34" charset="-128"/>
                    </a:rPr>
                    <a:t>430 </a:t>
                  </a:r>
                  <a:r>
                    <a:rPr lang="en-US" sz="1400">
                      <a:latin typeface="Symbol" pitchFamily="18" charset="2"/>
                      <a:ea typeface="Arial Unicode MS" pitchFamily="34" charset="-128"/>
                      <a:cs typeface="Arial Unicode MS" pitchFamily="34" charset="-128"/>
                    </a:rPr>
                    <a:t>m</a:t>
                  </a:r>
                  <a:r>
                    <a:rPr lang="en-US" sz="1400">
                      <a:latin typeface="Arial" charset="0"/>
                      <a:ea typeface="Arial Unicode MS" pitchFamily="34" charset="-128"/>
                      <a:cs typeface="Arial Unicode MS" pitchFamily="34" charset="-128"/>
                    </a:rPr>
                    <a:t>s</a:t>
                  </a:r>
                </a:p>
              </p:txBody>
            </p:sp>
            <p:sp>
              <p:nvSpPr>
                <p:cNvPr id="95" name="Freeform 32"/>
                <p:cNvSpPr>
                  <a:spLocks/>
                </p:cNvSpPr>
                <p:nvPr/>
              </p:nvSpPr>
              <p:spPr bwMode="auto">
                <a:xfrm>
                  <a:off x="990600" y="457200"/>
                  <a:ext cx="2514600" cy="3276600"/>
                </a:xfrm>
                <a:custGeom>
                  <a:avLst/>
                  <a:gdLst>
                    <a:gd name="T0" fmla="*/ 0 w 2776"/>
                    <a:gd name="T1" fmla="*/ 0 h 2544"/>
                    <a:gd name="T2" fmla="*/ 2352 w 2776"/>
                    <a:gd name="T3" fmla="*/ 1488 h 2544"/>
                    <a:gd name="T4" fmla="*/ 2544 w 2776"/>
                    <a:gd name="T5" fmla="*/ 2544 h 2544"/>
                  </a:gdLst>
                  <a:ahLst/>
                  <a:cxnLst>
                    <a:cxn ang="0">
                      <a:pos x="T0" y="T1"/>
                    </a:cxn>
                    <a:cxn ang="0">
                      <a:pos x="T2" y="T3"/>
                    </a:cxn>
                    <a:cxn ang="0">
                      <a:pos x="T4" y="T5"/>
                    </a:cxn>
                  </a:cxnLst>
                  <a:rect l="0" t="0" r="r" b="b"/>
                  <a:pathLst>
                    <a:path w="2776" h="2544">
                      <a:moveTo>
                        <a:pt x="0" y="0"/>
                      </a:moveTo>
                      <a:cubicBezTo>
                        <a:pt x="964" y="532"/>
                        <a:pt x="1928" y="1064"/>
                        <a:pt x="2352" y="1488"/>
                      </a:cubicBezTo>
                      <a:cubicBezTo>
                        <a:pt x="2776" y="1912"/>
                        <a:pt x="2660" y="2228"/>
                        <a:pt x="2544" y="2544"/>
                      </a:cubicBezTo>
                    </a:path>
                  </a:pathLst>
                </a:custGeom>
                <a:noFill/>
                <a:ln w="28575" cap="rnd"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34"/>
                <p:cNvSpPr>
                  <a:spLocks noChangeShapeType="1"/>
                </p:cNvSpPr>
                <p:nvPr/>
              </p:nvSpPr>
              <p:spPr bwMode="auto">
                <a:xfrm>
                  <a:off x="1030288" y="1752600"/>
                  <a:ext cx="6873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Text Box 36"/>
                <p:cNvSpPr txBox="1">
                  <a:spLocks noChangeArrowheads="1"/>
                </p:cNvSpPr>
                <p:nvPr/>
              </p:nvSpPr>
              <p:spPr bwMode="auto">
                <a:xfrm>
                  <a:off x="2589213" y="3200400"/>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latin typeface="Times New Roman" pitchFamily="18" charset="0"/>
                      <a:ea typeface="Arial Unicode MS" pitchFamily="34" charset="-128"/>
                      <a:cs typeface="Arial Unicode MS" pitchFamily="34" charset="-128"/>
                    </a:rPr>
                    <a:t>6d </a:t>
                  </a:r>
                  <a:r>
                    <a:rPr lang="en-US" sz="1400" baseline="30000" dirty="0">
                      <a:latin typeface="Times New Roman" pitchFamily="18" charset="0"/>
                      <a:ea typeface="Arial Unicode MS" pitchFamily="34" charset="-128"/>
                      <a:cs typeface="Arial Unicode MS" pitchFamily="34" charset="-128"/>
                    </a:rPr>
                    <a:t>3</a:t>
                  </a:r>
                  <a:r>
                    <a:rPr lang="en-US" sz="1400" dirty="0">
                      <a:latin typeface="Times New Roman" pitchFamily="18" charset="0"/>
                      <a:ea typeface="Arial Unicode MS" pitchFamily="34" charset="-128"/>
                      <a:cs typeface="Arial Unicode MS" pitchFamily="34" charset="-128"/>
                    </a:rPr>
                    <a:t>D</a:t>
                  </a:r>
                  <a:r>
                    <a:rPr lang="en-US" sz="1400" baseline="-25000" dirty="0">
                      <a:latin typeface="Times New Roman" pitchFamily="18" charset="0"/>
                      <a:ea typeface="Arial Unicode MS" pitchFamily="34" charset="-128"/>
                      <a:cs typeface="Arial Unicode MS" pitchFamily="34" charset="-128"/>
                    </a:rPr>
                    <a:t>2</a:t>
                  </a:r>
                  <a:endParaRPr lang="en-US" sz="1400" dirty="0">
                    <a:latin typeface="Symbol" pitchFamily="18" charset="2"/>
                    <a:ea typeface="Arial Unicode MS" pitchFamily="34" charset="-128"/>
                    <a:cs typeface="Arial Unicode MS" pitchFamily="34" charset="-128"/>
                  </a:endParaRPr>
                </a:p>
              </p:txBody>
            </p:sp>
            <p:sp>
              <p:nvSpPr>
                <p:cNvPr id="98" name="Line 37"/>
                <p:cNvSpPr>
                  <a:spLocks noChangeShapeType="1"/>
                </p:cNvSpPr>
                <p:nvPr/>
              </p:nvSpPr>
              <p:spPr bwMode="auto">
                <a:xfrm>
                  <a:off x="2554288" y="3200400"/>
                  <a:ext cx="6873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41"/>
                <p:cNvSpPr>
                  <a:spLocks noChangeShapeType="1"/>
                </p:cNvSpPr>
                <p:nvPr/>
              </p:nvSpPr>
              <p:spPr bwMode="auto">
                <a:xfrm>
                  <a:off x="685800" y="457200"/>
                  <a:ext cx="685800" cy="12192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42"/>
                <p:cNvSpPr>
                  <a:spLocks noChangeShapeType="1"/>
                </p:cNvSpPr>
                <p:nvPr/>
              </p:nvSpPr>
              <p:spPr bwMode="auto">
                <a:xfrm>
                  <a:off x="838200" y="457200"/>
                  <a:ext cx="2133600" cy="26670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6" name="Group 46"/>
              <p:cNvGrpSpPr>
                <a:grpSpLocks/>
              </p:cNvGrpSpPr>
              <p:nvPr/>
            </p:nvGrpSpPr>
            <p:grpSpPr bwMode="auto">
              <a:xfrm>
                <a:off x="349250" y="439738"/>
                <a:ext cx="2698750" cy="5484813"/>
                <a:chOff x="294" y="277"/>
                <a:chExt cx="1700" cy="3455"/>
              </a:xfrm>
            </p:grpSpPr>
            <p:sp>
              <p:nvSpPr>
                <p:cNvPr id="87" name="Text Box 47"/>
                <p:cNvSpPr txBox="1">
                  <a:spLocks noChangeArrowheads="1"/>
                </p:cNvSpPr>
                <p:nvPr/>
              </p:nvSpPr>
              <p:spPr bwMode="auto">
                <a:xfrm rot="16200000">
                  <a:off x="-65" y="1792"/>
                  <a:ext cx="931"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33CC"/>
                      </a:solidFill>
                      <a:latin typeface="Arial" charset="0"/>
                      <a:ea typeface="Arial Unicode MS" pitchFamily="34" charset="-128"/>
                      <a:cs typeface="Arial Unicode MS" pitchFamily="34" charset="-128"/>
                    </a:rPr>
                    <a:t>Slow, 483 nm</a:t>
                  </a:r>
                </a:p>
              </p:txBody>
            </p:sp>
            <p:sp>
              <p:nvSpPr>
                <p:cNvPr id="88" name="Line 48"/>
                <p:cNvSpPr>
                  <a:spLocks noChangeShapeType="1"/>
                </p:cNvSpPr>
                <p:nvPr/>
              </p:nvSpPr>
              <p:spPr bwMode="auto">
                <a:xfrm flipV="1">
                  <a:off x="295" y="288"/>
                  <a:ext cx="0" cy="3444"/>
                </a:xfrm>
                <a:prstGeom prst="line">
                  <a:avLst/>
                </a:prstGeom>
                <a:noFill/>
                <a:ln w="5715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49"/>
                <p:cNvSpPr>
                  <a:spLocks noChangeShapeType="1"/>
                </p:cNvSpPr>
                <p:nvPr/>
              </p:nvSpPr>
              <p:spPr bwMode="auto">
                <a:xfrm>
                  <a:off x="650" y="288"/>
                  <a:ext cx="1344" cy="168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 Box 50"/>
                <p:cNvSpPr txBox="1">
                  <a:spLocks noChangeArrowheads="1"/>
                </p:cNvSpPr>
                <p:nvPr/>
              </p:nvSpPr>
              <p:spPr bwMode="auto">
                <a:xfrm rot="3056745">
                  <a:off x="1330" y="1245"/>
                  <a:ext cx="582"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0000"/>
                      </a:solidFill>
                      <a:latin typeface="Arial" charset="0"/>
                      <a:ea typeface="Arial Unicode MS" pitchFamily="34" charset="-128"/>
                      <a:cs typeface="Arial Unicode MS" pitchFamily="34" charset="-128"/>
                    </a:rPr>
                    <a:t>Pump #2</a:t>
                  </a:r>
                </a:p>
              </p:txBody>
            </p:sp>
            <p:sp>
              <p:nvSpPr>
                <p:cNvPr id="91" name="Line 51"/>
                <p:cNvSpPr>
                  <a:spLocks noChangeShapeType="1"/>
                </p:cNvSpPr>
                <p:nvPr/>
              </p:nvSpPr>
              <p:spPr bwMode="auto">
                <a:xfrm>
                  <a:off x="382" y="277"/>
                  <a:ext cx="412" cy="779"/>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Text Box 52"/>
                <p:cNvSpPr txBox="1">
                  <a:spLocks noChangeArrowheads="1"/>
                </p:cNvSpPr>
                <p:nvPr/>
              </p:nvSpPr>
              <p:spPr bwMode="auto">
                <a:xfrm rot="3774882">
                  <a:off x="263" y="682"/>
                  <a:ext cx="582"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0000"/>
                      </a:solidFill>
                      <a:latin typeface="Arial" charset="0"/>
                      <a:ea typeface="Arial Unicode MS" pitchFamily="34" charset="-128"/>
                      <a:cs typeface="Arial Unicode MS" pitchFamily="34" charset="-128"/>
                    </a:rPr>
                    <a:t>Pump #3</a:t>
                  </a:r>
                </a:p>
              </p:txBody>
            </p:sp>
          </p:grpSp>
        </p:grpSp>
        <p:sp>
          <p:nvSpPr>
            <p:cNvPr id="84" name="Text Box 61"/>
            <p:cNvSpPr txBox="1">
              <a:spLocks noChangeArrowheads="1"/>
            </p:cNvSpPr>
            <p:nvPr/>
          </p:nvSpPr>
          <p:spPr bwMode="auto">
            <a:xfrm>
              <a:off x="1548460" y="5334000"/>
              <a:ext cx="18043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alibri" pitchFamily="34" charset="0"/>
                </a:rPr>
                <a:t>KVI </a:t>
              </a:r>
              <a:r>
                <a:rPr lang="en-US" sz="1400" dirty="0"/>
                <a:t>b</a:t>
              </a:r>
              <a:r>
                <a:rPr lang="en-US" sz="1400" dirty="0">
                  <a:latin typeface="Calibri" pitchFamily="34" charset="0"/>
                </a:rPr>
                <a:t>arium trap</a:t>
              </a:r>
            </a:p>
            <a:p>
              <a:r>
                <a:rPr lang="en-US" sz="1400" dirty="0">
                  <a:latin typeface="Calibri" pitchFamily="34" charset="0"/>
                </a:rPr>
                <a:t>S. De </a:t>
              </a:r>
              <a:r>
                <a:rPr lang="en-US" sz="1400" i="1" dirty="0">
                  <a:latin typeface="Calibri" pitchFamily="34" charset="0"/>
                </a:rPr>
                <a:t>et al</a:t>
              </a:r>
              <a:r>
                <a:rPr lang="en-US" sz="1400" dirty="0">
                  <a:latin typeface="Calibri" pitchFamily="34" charset="0"/>
                </a:rPr>
                <a:t>. PRA (2009)</a:t>
              </a:r>
            </a:p>
          </p:txBody>
        </p:sp>
      </p:grpSp>
      <p:sp>
        <p:nvSpPr>
          <p:cNvPr id="105" name="Rectangle 57"/>
          <p:cNvSpPr txBox="1">
            <a:spLocks noChangeArrowheads="1"/>
          </p:cNvSpPr>
          <p:nvPr/>
        </p:nvSpPr>
        <p:spPr bwMode="auto">
          <a:xfrm>
            <a:off x="1676400" y="76200"/>
            <a:ext cx="727392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2pPr>
            <a:lvl3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3pPr>
            <a:lvl4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4pPr>
            <a:lvl5pPr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5pPr>
            <a:lvl6pPr marL="4572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6pPr>
            <a:lvl7pPr marL="9144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7pPr>
            <a:lvl8pPr marL="13716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8pPr>
            <a:lvl9pPr marL="1828800" algn="ctr" rtl="0" fontAlgn="base">
              <a:spcBef>
                <a:spcPct val="0"/>
              </a:spcBef>
              <a:spcAft>
                <a:spcPct val="0"/>
              </a:spcAft>
              <a:defRPr sz="2400" b="1">
                <a:solidFill>
                  <a:srgbClr val="0033CC"/>
                </a:solidFill>
                <a:effectLst>
                  <a:outerShdw blurRad="38100" dist="38100" dir="2700000" algn="tl">
                    <a:srgbClr val="C0C0C0"/>
                  </a:outerShdw>
                </a:effectLst>
                <a:latin typeface="Trebuchet MS" pitchFamily="34" charset="0"/>
              </a:defRPr>
            </a:lvl9pPr>
          </a:lstStyle>
          <a:p>
            <a:pPr eaLnBrk="1" hangingPunct="1"/>
            <a:r>
              <a:rPr lang="en-US" kern="0" dirty="0">
                <a:solidFill>
                  <a:schemeClr val="tx1"/>
                </a:solidFill>
                <a:effectLst>
                  <a:outerShdw blurRad="38100" dist="38100" dir="2700000" algn="tl">
                    <a:srgbClr val="000000">
                      <a:alpha val="43137"/>
                    </a:srgbClr>
                  </a:outerShdw>
                </a:effectLst>
              </a:rPr>
              <a:t>Improve trapping efficiency with a </a:t>
            </a:r>
            <a:r>
              <a:rPr lang="en-US" kern="0" dirty="0">
                <a:solidFill>
                  <a:srgbClr val="0000FF"/>
                </a:solidFill>
                <a:effectLst>
                  <a:outerShdw blurRad="38100" dist="38100" dir="2700000" algn="tl">
                    <a:srgbClr val="000000">
                      <a:alpha val="43137"/>
                    </a:srgbClr>
                  </a:outerShdw>
                </a:effectLst>
              </a:rPr>
              <a:t>blue upgrade</a:t>
            </a:r>
          </a:p>
        </p:txBody>
      </p:sp>
      <p:grpSp>
        <p:nvGrpSpPr>
          <p:cNvPr id="3" name="Group 2"/>
          <p:cNvGrpSpPr/>
          <p:nvPr/>
        </p:nvGrpSpPr>
        <p:grpSpPr>
          <a:xfrm>
            <a:off x="4538246" y="4309646"/>
            <a:ext cx="3386554" cy="2472154"/>
            <a:chOff x="4538246" y="4267200"/>
            <a:chExt cx="3386554" cy="2472154"/>
          </a:xfrm>
        </p:grpSpPr>
        <p:pic>
          <p:nvPicPr>
            <p:cNvPr id="59" name="Picture 5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2109" y="4462270"/>
              <a:ext cx="2952691" cy="189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0"/>
            <p:cNvSpPr txBox="1"/>
            <p:nvPr/>
          </p:nvSpPr>
          <p:spPr>
            <a:xfrm>
              <a:off x="5486400" y="6400800"/>
              <a:ext cx="1371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600" dirty="0">
                  <a:solidFill>
                    <a:prstClr val="black"/>
                  </a:solidFill>
                  <a:latin typeface="Calibri" panose="020F0502020204030204" pitchFamily="34" charset="0"/>
                  <a:cs typeface="Palatino"/>
                </a:rPr>
                <a:t>Atom Velocity</a:t>
              </a:r>
            </a:p>
          </p:txBody>
        </p:sp>
        <p:sp>
          <p:nvSpPr>
            <p:cNvPr id="106" name="TextBox 63"/>
            <p:cNvSpPr txBox="1"/>
            <p:nvPr/>
          </p:nvSpPr>
          <p:spPr>
            <a:xfrm rot="16200000">
              <a:off x="4081015" y="5071615"/>
              <a:ext cx="125301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600" dirty="0">
                  <a:solidFill>
                    <a:prstClr val="black"/>
                  </a:solidFill>
                  <a:latin typeface="Calibri" panose="020F0502020204030204" pitchFamily="34" charset="0"/>
                  <a:cs typeface="Palatino"/>
                </a:rPr>
                <a:t>Atom Flux</a:t>
              </a:r>
            </a:p>
          </p:txBody>
        </p:sp>
        <p:sp>
          <p:nvSpPr>
            <p:cNvPr id="107" name="TextBox 68"/>
            <p:cNvSpPr txBox="1"/>
            <p:nvPr/>
          </p:nvSpPr>
          <p:spPr>
            <a:xfrm>
              <a:off x="4953000" y="4848605"/>
              <a:ext cx="5334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600" dirty="0">
                  <a:solidFill>
                    <a:prstClr val="black"/>
                  </a:solidFill>
                  <a:latin typeface="Calibri" panose="020F0502020204030204" pitchFamily="34" charset="0"/>
                  <a:cs typeface="Arial" panose="020B0604020202020204" pitchFamily="34" charset="0"/>
                </a:rPr>
                <a:t>60</a:t>
              </a:r>
            </a:p>
            <a:p>
              <a:pPr algn="ctr" defTabSz="457200"/>
              <a:r>
                <a:rPr lang="en-US" sz="1600" dirty="0">
                  <a:solidFill>
                    <a:prstClr val="black"/>
                  </a:solidFill>
                  <a:latin typeface="Calibri" panose="020F0502020204030204" pitchFamily="34" charset="0"/>
                  <a:cs typeface="Arial" panose="020B0604020202020204" pitchFamily="34" charset="0"/>
                </a:rPr>
                <a:t>m/s</a:t>
              </a:r>
            </a:p>
          </p:txBody>
        </p:sp>
        <p:cxnSp>
          <p:nvCxnSpPr>
            <p:cNvPr id="108" name="Straight Arrow Connector 107"/>
            <p:cNvCxnSpPr/>
            <p:nvPr/>
          </p:nvCxnSpPr>
          <p:spPr bwMode="auto">
            <a:xfrm>
              <a:off x="5231395" y="5507565"/>
              <a:ext cx="0" cy="512235"/>
            </a:xfrm>
            <a:prstGeom prst="straightConnector1">
              <a:avLst/>
            </a:prstGeom>
            <a:noFill/>
            <a:ln w="38100" cap="flat" cmpd="sng" algn="ctr">
              <a:solidFill>
                <a:srgbClr val="FF0000"/>
              </a:solidFill>
              <a:prstDash val="solid"/>
              <a:round/>
              <a:headEnd type="none" w="med" len="med"/>
              <a:tailEnd type="arrow"/>
            </a:ln>
            <a:effectLst/>
          </p:spPr>
        </p:cxnSp>
        <p:sp>
          <p:nvSpPr>
            <p:cNvPr id="109" name="TextBox 70"/>
            <p:cNvSpPr txBox="1"/>
            <p:nvPr/>
          </p:nvSpPr>
          <p:spPr>
            <a:xfrm>
              <a:off x="5715000" y="4267200"/>
              <a:ext cx="914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600" dirty="0">
                  <a:solidFill>
                    <a:prstClr val="black"/>
                  </a:solidFill>
                  <a:latin typeface="Calibri" panose="020F0502020204030204" pitchFamily="34" charset="0"/>
                  <a:cs typeface="Arial" panose="020B0604020202020204" pitchFamily="34" charset="0"/>
                </a:rPr>
                <a:t>310 m/s</a:t>
              </a:r>
            </a:p>
          </p:txBody>
        </p:sp>
      </p:grpSp>
      <p:sp>
        <p:nvSpPr>
          <p:cNvPr id="2" name="Rectangle 1">
            <a:extLst>
              <a:ext uri="{FF2B5EF4-FFF2-40B4-BE49-F238E27FC236}">
                <a16:creationId xmlns:a16="http://schemas.microsoft.com/office/drawing/2014/main" id="{BC5A5DFC-E876-4A40-B1AA-25639724AB39}"/>
              </a:ext>
            </a:extLst>
          </p:cNvPr>
          <p:cNvSpPr/>
          <p:nvPr/>
        </p:nvSpPr>
        <p:spPr>
          <a:xfrm>
            <a:off x="2646362" y="838200"/>
            <a:ext cx="5659438" cy="369332"/>
          </a:xfrm>
          <a:prstGeom prst="rect">
            <a:avLst/>
          </a:prstGeom>
        </p:spPr>
        <p:txBody>
          <a:bodyPr wrap="square">
            <a:spAutoFit/>
          </a:bodyPr>
          <a:lstStyle/>
          <a:p>
            <a:pPr eaLnBrk="1" hangingPunct="1"/>
            <a:r>
              <a:rPr lang="en-US" altLang="zh-CN" sz="1800" kern="0" dirty="0">
                <a:latin typeface="Calibri" panose="020F0502020204030204" pitchFamily="34" charset="0"/>
                <a:cs typeface="Calibri" panose="020F0502020204030204" pitchFamily="34" charset="0"/>
              </a:rPr>
              <a:t>M. Dietrich, M. </a:t>
            </a:r>
            <a:r>
              <a:rPr lang="en-US" altLang="zh-CN" sz="1800" kern="0" dirty="0" err="1">
                <a:latin typeface="Calibri" panose="020F0502020204030204" pitchFamily="34" charset="0"/>
                <a:cs typeface="Calibri" panose="020F0502020204030204" pitchFamily="34" charset="0"/>
              </a:rPr>
              <a:t>Bishof</a:t>
            </a:r>
            <a:r>
              <a:rPr lang="en-US" altLang="zh-CN" sz="1800" kern="0" dirty="0">
                <a:latin typeface="Calibri" panose="020F0502020204030204" pitchFamily="34" charset="0"/>
                <a:cs typeface="Calibri" panose="020F0502020204030204" pitchFamily="34" charset="0"/>
              </a:rPr>
              <a:t> </a:t>
            </a:r>
            <a:r>
              <a:rPr lang="en-US" altLang="zh-CN" sz="1800" i="1" kern="0" dirty="0">
                <a:latin typeface="Calibri" panose="020F0502020204030204" pitchFamily="34" charset="0"/>
                <a:cs typeface="Calibri" panose="020F0502020204030204" pitchFamily="34" charset="0"/>
              </a:rPr>
              <a:t>et al</a:t>
            </a:r>
            <a:r>
              <a:rPr lang="en-US" altLang="zh-CN" sz="1800" kern="0" dirty="0">
                <a:latin typeface="Calibri" panose="020F0502020204030204" pitchFamily="34" charset="0"/>
                <a:cs typeface="Calibri" panose="020F0502020204030204" pitchFamily="34" charset="0"/>
              </a:rPr>
              <a:t>., Argonne National Laboratory</a:t>
            </a:r>
          </a:p>
        </p:txBody>
      </p:sp>
    </p:spTree>
    <p:extLst>
      <p:ext uri="{BB962C8B-B14F-4D97-AF65-F5344CB8AC3E}">
        <p14:creationId xmlns:p14="http://schemas.microsoft.com/office/powerpoint/2010/main" val="3570503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0637" y="3289469"/>
            <a:ext cx="1087781" cy="2381706"/>
            <a:chOff x="2467552" y="1371600"/>
            <a:chExt cx="1591488" cy="3539114"/>
          </a:xfrm>
        </p:grpSpPr>
        <p:sp>
          <p:nvSpPr>
            <p:cNvPr id="5" name="线条"/>
            <p:cNvSpPr/>
            <p:nvPr/>
          </p:nvSpPr>
          <p:spPr>
            <a:xfrm flipV="1">
              <a:off x="2668272" y="2417666"/>
              <a:ext cx="1" cy="2465668"/>
            </a:xfrm>
            <a:prstGeom prst="line">
              <a:avLst/>
            </a:prstGeom>
            <a:ln w="38100">
              <a:solidFill>
                <a:srgbClr val="0433FF"/>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7" name="线条"/>
            <p:cNvSpPr/>
            <p:nvPr/>
          </p:nvSpPr>
          <p:spPr>
            <a:xfrm flipV="1">
              <a:off x="2758044" y="3349864"/>
              <a:ext cx="1100275" cy="1532478"/>
            </a:xfrm>
            <a:prstGeom prst="line">
              <a:avLst/>
            </a:prstGeom>
            <a:ln w="38100">
              <a:solidFill>
                <a:srgbClr val="7FFF00"/>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8" name="线条"/>
            <p:cNvSpPr/>
            <p:nvPr/>
          </p:nvSpPr>
          <p:spPr>
            <a:xfrm flipV="1">
              <a:off x="3858319" y="1371600"/>
              <a:ext cx="1" cy="1920814"/>
            </a:xfrm>
            <a:prstGeom prst="line">
              <a:avLst/>
            </a:prstGeom>
            <a:ln w="38100">
              <a:solidFill>
                <a:srgbClr val="00C0FF"/>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15" name="线条"/>
            <p:cNvSpPr/>
            <p:nvPr/>
          </p:nvSpPr>
          <p:spPr>
            <a:xfrm>
              <a:off x="2467552" y="2395977"/>
              <a:ext cx="401441"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16" name="线条"/>
            <p:cNvSpPr/>
            <p:nvPr/>
          </p:nvSpPr>
          <p:spPr>
            <a:xfrm>
              <a:off x="2467552" y="4910713"/>
              <a:ext cx="401441"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17" name="线条"/>
            <p:cNvSpPr/>
            <p:nvPr/>
          </p:nvSpPr>
          <p:spPr>
            <a:xfrm>
              <a:off x="3657600" y="1391270"/>
              <a:ext cx="401440"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18" name="线条"/>
            <p:cNvSpPr/>
            <p:nvPr/>
          </p:nvSpPr>
          <p:spPr>
            <a:xfrm>
              <a:off x="3657600" y="3322485"/>
              <a:ext cx="401440"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grpSp>
      <p:sp>
        <p:nvSpPr>
          <p:cNvPr id="20" name="TextBox 19"/>
          <p:cNvSpPr txBox="1"/>
          <p:nvPr/>
        </p:nvSpPr>
        <p:spPr>
          <a:xfrm>
            <a:off x="2740325" y="4382058"/>
            <a:ext cx="1622278" cy="400110"/>
          </a:xfrm>
          <a:prstGeom prst="rect">
            <a:avLst/>
          </a:prstGeom>
          <a:noFill/>
        </p:spPr>
        <p:txBody>
          <a:bodyPr wrap="square" rtlCol="0">
            <a:spAutoFit/>
          </a:bodyPr>
          <a:lstStyle/>
          <a:p>
            <a:r>
              <a:rPr lang="en-US" altLang="zh-CN" sz="2000" dirty="0"/>
              <a:t>6s6p </a:t>
            </a:r>
            <a:r>
              <a:rPr lang="en-US" altLang="zh-CN" sz="2000" baseline="30000" dirty="0"/>
              <a:t>3</a:t>
            </a:r>
            <a:r>
              <a:rPr lang="en-US" altLang="zh-CN" sz="2000" dirty="0"/>
              <a:t>P</a:t>
            </a:r>
            <a:r>
              <a:rPr lang="en-US" altLang="zh-CN" sz="2000" baseline="-25000" dirty="0"/>
              <a:t>1</a:t>
            </a:r>
            <a:endParaRPr lang="en-US" sz="2000" baseline="-25000" dirty="0"/>
          </a:p>
        </p:txBody>
      </p:sp>
      <p:sp>
        <p:nvSpPr>
          <p:cNvPr id="21" name="TextBox 20"/>
          <p:cNvSpPr txBox="1"/>
          <p:nvPr/>
        </p:nvSpPr>
        <p:spPr>
          <a:xfrm>
            <a:off x="381000" y="4182633"/>
            <a:ext cx="1253820" cy="1015663"/>
          </a:xfrm>
          <a:prstGeom prst="rect">
            <a:avLst/>
          </a:prstGeom>
          <a:noFill/>
        </p:spPr>
        <p:txBody>
          <a:bodyPr wrap="square" rtlCol="0">
            <a:spAutoFit/>
          </a:bodyPr>
          <a:lstStyle/>
          <a:p>
            <a:r>
              <a:rPr lang="en-US" altLang="zh-CN" sz="2000" dirty="0">
                <a:ea typeface="SimSun" panose="02010600030101010101" pitchFamily="2" charset="-122"/>
              </a:rPr>
              <a:t>399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a:t>
            </a:r>
          </a:p>
          <a:p>
            <a:r>
              <a:rPr lang="en-US" altLang="zh-CN" sz="2000" dirty="0"/>
              <a:t>28 MHz</a:t>
            </a:r>
            <a:endParaRPr lang="en-US" sz="2000" dirty="0"/>
          </a:p>
        </p:txBody>
      </p:sp>
      <p:sp>
        <p:nvSpPr>
          <p:cNvPr id="28" name="TextBox 27"/>
          <p:cNvSpPr txBox="1"/>
          <p:nvPr/>
        </p:nvSpPr>
        <p:spPr>
          <a:xfrm>
            <a:off x="546747" y="3723993"/>
            <a:ext cx="1622278" cy="400110"/>
          </a:xfrm>
          <a:prstGeom prst="rect">
            <a:avLst/>
          </a:prstGeom>
          <a:noFill/>
        </p:spPr>
        <p:txBody>
          <a:bodyPr wrap="square" rtlCol="0">
            <a:spAutoFit/>
          </a:bodyPr>
          <a:lstStyle/>
          <a:p>
            <a:r>
              <a:rPr lang="en-US" altLang="zh-CN" sz="2000" dirty="0"/>
              <a:t>6s6p </a:t>
            </a:r>
            <a:r>
              <a:rPr lang="en-US" altLang="zh-CN" sz="2000" baseline="30000" dirty="0"/>
              <a:t>1</a:t>
            </a:r>
            <a:r>
              <a:rPr lang="en-US" altLang="zh-CN" sz="2000" dirty="0"/>
              <a:t>P</a:t>
            </a:r>
            <a:r>
              <a:rPr lang="en-US" altLang="zh-CN" sz="2000" baseline="-25000" dirty="0"/>
              <a:t>1</a:t>
            </a:r>
            <a:endParaRPr lang="en-US" sz="2000" baseline="-25000" dirty="0"/>
          </a:p>
        </p:txBody>
      </p:sp>
      <p:sp>
        <p:nvSpPr>
          <p:cNvPr id="29" name="TextBox 28"/>
          <p:cNvSpPr txBox="1"/>
          <p:nvPr/>
        </p:nvSpPr>
        <p:spPr>
          <a:xfrm>
            <a:off x="1444565" y="3059845"/>
            <a:ext cx="1622278" cy="400110"/>
          </a:xfrm>
          <a:prstGeom prst="rect">
            <a:avLst/>
          </a:prstGeom>
          <a:noFill/>
        </p:spPr>
        <p:txBody>
          <a:bodyPr wrap="square" rtlCol="0">
            <a:spAutoFit/>
          </a:bodyPr>
          <a:lstStyle/>
          <a:p>
            <a:r>
              <a:rPr lang="en-US" altLang="zh-CN" sz="2000" dirty="0"/>
              <a:t>6s8s </a:t>
            </a:r>
            <a:r>
              <a:rPr lang="en-US" altLang="zh-CN" sz="2000" baseline="30000" dirty="0"/>
              <a:t>3</a:t>
            </a:r>
            <a:r>
              <a:rPr lang="en-US" altLang="zh-CN" sz="2000" dirty="0"/>
              <a:t>S</a:t>
            </a:r>
            <a:r>
              <a:rPr lang="en-US" altLang="zh-CN" sz="2000" baseline="-25000" dirty="0"/>
              <a:t>1</a:t>
            </a:r>
            <a:endParaRPr lang="en-US" sz="2000" baseline="-25000" dirty="0"/>
          </a:p>
        </p:txBody>
      </p:sp>
      <p:sp>
        <p:nvSpPr>
          <p:cNvPr id="30" name="TextBox 29"/>
          <p:cNvSpPr txBox="1"/>
          <p:nvPr/>
        </p:nvSpPr>
        <p:spPr>
          <a:xfrm>
            <a:off x="2255704" y="4847818"/>
            <a:ext cx="1897628" cy="707886"/>
          </a:xfrm>
          <a:prstGeom prst="rect">
            <a:avLst/>
          </a:prstGeom>
          <a:noFill/>
        </p:spPr>
        <p:txBody>
          <a:bodyPr wrap="square" rtlCol="0">
            <a:spAutoFit/>
          </a:bodyPr>
          <a:lstStyle/>
          <a:p>
            <a:r>
              <a:rPr lang="en-US" altLang="zh-CN" sz="2000" dirty="0">
                <a:ea typeface="SimSun" panose="02010600030101010101" pitchFamily="2" charset="-122"/>
              </a:rPr>
              <a:t>556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 182 kHz</a:t>
            </a:r>
            <a:endParaRPr lang="en-US" sz="2000" dirty="0"/>
          </a:p>
        </p:txBody>
      </p:sp>
      <p:sp>
        <p:nvSpPr>
          <p:cNvPr id="31" name="TextBox 30"/>
          <p:cNvSpPr txBox="1"/>
          <p:nvPr/>
        </p:nvSpPr>
        <p:spPr>
          <a:xfrm>
            <a:off x="664719" y="5467290"/>
            <a:ext cx="1210303" cy="400110"/>
          </a:xfrm>
          <a:prstGeom prst="rect">
            <a:avLst/>
          </a:prstGeom>
          <a:noFill/>
        </p:spPr>
        <p:txBody>
          <a:bodyPr wrap="square" rtlCol="0">
            <a:spAutoFit/>
          </a:bodyPr>
          <a:lstStyle/>
          <a:p>
            <a:r>
              <a:rPr lang="en-US" altLang="zh-CN" sz="2000" dirty="0"/>
              <a:t>6s</a:t>
            </a:r>
            <a:r>
              <a:rPr lang="en-US" altLang="zh-CN" sz="2000" baseline="30000" dirty="0"/>
              <a:t>2</a:t>
            </a:r>
            <a:r>
              <a:rPr lang="en-US" altLang="zh-CN" sz="2000" dirty="0"/>
              <a:t> </a:t>
            </a:r>
            <a:r>
              <a:rPr lang="en-US" altLang="zh-CN" sz="2000" baseline="30000" dirty="0"/>
              <a:t>1</a:t>
            </a:r>
            <a:r>
              <a:rPr lang="en-US" altLang="zh-CN" sz="2000" dirty="0"/>
              <a:t>S</a:t>
            </a:r>
            <a:r>
              <a:rPr lang="en-US" altLang="zh-CN" sz="2000" baseline="-25000" dirty="0"/>
              <a:t>0</a:t>
            </a:r>
            <a:endParaRPr lang="en-US" sz="2000" baseline="-25000" dirty="0"/>
          </a:p>
        </p:txBody>
      </p:sp>
      <p:sp>
        <p:nvSpPr>
          <p:cNvPr id="32" name="TextBox 31"/>
          <p:cNvSpPr txBox="1"/>
          <p:nvPr/>
        </p:nvSpPr>
        <p:spPr>
          <a:xfrm>
            <a:off x="2598172" y="3327737"/>
            <a:ext cx="1897628" cy="1015663"/>
          </a:xfrm>
          <a:prstGeom prst="rect">
            <a:avLst/>
          </a:prstGeom>
          <a:noFill/>
        </p:spPr>
        <p:txBody>
          <a:bodyPr wrap="square" rtlCol="0">
            <a:spAutoFit/>
          </a:bodyPr>
          <a:lstStyle/>
          <a:p>
            <a:r>
              <a:rPr lang="en-US" altLang="zh-CN" sz="2000" dirty="0">
                <a:ea typeface="SimSun" panose="02010600030101010101" pitchFamily="2" charset="-122"/>
              </a:rPr>
              <a:t>423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 </a:t>
            </a:r>
          </a:p>
          <a:p>
            <a:r>
              <a:rPr lang="en-US" altLang="zh-CN" sz="2000" dirty="0"/>
              <a:t>2.7 MHz</a:t>
            </a:r>
            <a:endParaRPr lang="en-US" sz="2000" dirty="0"/>
          </a:p>
        </p:txBody>
      </p:sp>
      <p:sp>
        <p:nvSpPr>
          <p:cNvPr id="34" name="线条"/>
          <p:cNvSpPr/>
          <p:nvPr/>
        </p:nvSpPr>
        <p:spPr>
          <a:xfrm flipV="1">
            <a:off x="6576097" y="3993437"/>
            <a:ext cx="1" cy="1659313"/>
          </a:xfrm>
          <a:prstGeom prst="line">
            <a:avLst/>
          </a:prstGeom>
          <a:ln w="38100">
            <a:solidFill>
              <a:srgbClr val="0066FF"/>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35" name="线条"/>
          <p:cNvSpPr/>
          <p:nvPr/>
        </p:nvSpPr>
        <p:spPr>
          <a:xfrm flipV="1">
            <a:off x="6637456" y="4620775"/>
            <a:ext cx="752037" cy="1031307"/>
          </a:xfrm>
          <a:prstGeom prst="line">
            <a:avLst/>
          </a:prstGeom>
          <a:ln w="38100">
            <a:solidFill>
              <a:srgbClr val="FF0000"/>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36" name="线条"/>
          <p:cNvSpPr/>
          <p:nvPr/>
        </p:nvSpPr>
        <p:spPr>
          <a:xfrm flipV="1">
            <a:off x="7389493" y="3289469"/>
            <a:ext cx="1" cy="1292644"/>
          </a:xfrm>
          <a:prstGeom prst="line">
            <a:avLst/>
          </a:prstGeom>
          <a:ln w="38100">
            <a:solidFill>
              <a:srgbClr val="EE2212"/>
            </a:solidFill>
            <a:miter lim="400000"/>
            <a:headEnd type="stealth"/>
            <a:tailEnd type="stealth"/>
          </a:ln>
        </p:spPr>
        <p:txBody>
          <a:bodyPr lIns="50800" tIns="50800" rIns="50800" bIns="50800" anchor="ctr"/>
          <a:lstStyle/>
          <a:p>
            <a:pPr defTabSz="584200">
              <a:defRPr sz="2400" b="0">
                <a:latin typeface="Helvetica Light"/>
                <a:ea typeface="Helvetica Light"/>
                <a:cs typeface="Helvetica Light"/>
                <a:sym typeface="Helvetica Light"/>
              </a:defRPr>
            </a:pPr>
            <a:endParaRPr/>
          </a:p>
        </p:txBody>
      </p:sp>
      <p:sp>
        <p:nvSpPr>
          <p:cNvPr id="37" name="线条"/>
          <p:cNvSpPr/>
          <p:nvPr/>
        </p:nvSpPr>
        <p:spPr>
          <a:xfrm>
            <a:off x="6438905" y="3978841"/>
            <a:ext cx="274385"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38" name="线条"/>
          <p:cNvSpPr/>
          <p:nvPr/>
        </p:nvSpPr>
        <p:spPr>
          <a:xfrm>
            <a:off x="6438905" y="5671174"/>
            <a:ext cx="274385"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39" name="线条"/>
          <p:cNvSpPr/>
          <p:nvPr/>
        </p:nvSpPr>
        <p:spPr>
          <a:xfrm>
            <a:off x="7252302" y="3302706"/>
            <a:ext cx="274384"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40" name="线条"/>
          <p:cNvSpPr/>
          <p:nvPr/>
        </p:nvSpPr>
        <p:spPr>
          <a:xfrm>
            <a:off x="7252302" y="4602350"/>
            <a:ext cx="274384" cy="1"/>
          </a:xfrm>
          <a:prstGeom prst="line">
            <a:avLst/>
          </a:prstGeom>
          <a:ln w="38100">
            <a:solidFill>
              <a:srgbClr val="000000"/>
            </a:solidFill>
            <a:miter lim="400000"/>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
        <p:nvSpPr>
          <p:cNvPr id="41" name="TextBox 40"/>
          <p:cNvSpPr txBox="1"/>
          <p:nvPr/>
        </p:nvSpPr>
        <p:spPr>
          <a:xfrm>
            <a:off x="7578593" y="4382058"/>
            <a:ext cx="1094048" cy="400110"/>
          </a:xfrm>
          <a:prstGeom prst="rect">
            <a:avLst/>
          </a:prstGeom>
          <a:noFill/>
        </p:spPr>
        <p:txBody>
          <a:bodyPr wrap="square" rtlCol="0">
            <a:spAutoFit/>
          </a:bodyPr>
          <a:lstStyle/>
          <a:p>
            <a:r>
              <a:rPr lang="en-US" altLang="zh-CN" sz="2000" dirty="0"/>
              <a:t>7s7p </a:t>
            </a:r>
            <a:r>
              <a:rPr lang="en-US" altLang="zh-CN" sz="2000" baseline="30000" dirty="0"/>
              <a:t>3</a:t>
            </a:r>
            <a:r>
              <a:rPr lang="en-US" altLang="zh-CN" sz="2000" dirty="0"/>
              <a:t>P</a:t>
            </a:r>
            <a:r>
              <a:rPr lang="en-US" altLang="zh-CN" sz="2000" baseline="-25000" dirty="0"/>
              <a:t>1</a:t>
            </a:r>
            <a:endParaRPr lang="en-US" sz="2000" baseline="-25000" dirty="0"/>
          </a:p>
        </p:txBody>
      </p:sp>
      <p:sp>
        <p:nvSpPr>
          <p:cNvPr id="42" name="TextBox 41"/>
          <p:cNvSpPr txBox="1"/>
          <p:nvPr/>
        </p:nvSpPr>
        <p:spPr>
          <a:xfrm>
            <a:off x="5310319" y="4242137"/>
            <a:ext cx="1304922" cy="1015663"/>
          </a:xfrm>
          <a:prstGeom prst="rect">
            <a:avLst/>
          </a:prstGeom>
          <a:noFill/>
        </p:spPr>
        <p:txBody>
          <a:bodyPr wrap="square" rtlCol="0">
            <a:spAutoFit/>
          </a:bodyPr>
          <a:lstStyle/>
          <a:p>
            <a:r>
              <a:rPr lang="en-US" altLang="zh-CN" sz="2000" dirty="0">
                <a:ea typeface="SimSun" panose="02010600030101010101" pitchFamily="2" charset="-122"/>
              </a:rPr>
              <a:t>483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a:t>
            </a:r>
          </a:p>
          <a:p>
            <a:r>
              <a:rPr lang="en-US" altLang="zh-CN" sz="2000" dirty="0"/>
              <a:t>29 MHz</a:t>
            </a:r>
            <a:endParaRPr lang="en-US" sz="2000" dirty="0"/>
          </a:p>
        </p:txBody>
      </p:sp>
      <p:sp>
        <p:nvSpPr>
          <p:cNvPr id="43" name="TextBox 42"/>
          <p:cNvSpPr txBox="1"/>
          <p:nvPr/>
        </p:nvSpPr>
        <p:spPr>
          <a:xfrm>
            <a:off x="5385015" y="3723993"/>
            <a:ext cx="1622278" cy="400110"/>
          </a:xfrm>
          <a:prstGeom prst="rect">
            <a:avLst/>
          </a:prstGeom>
          <a:noFill/>
        </p:spPr>
        <p:txBody>
          <a:bodyPr wrap="square" rtlCol="0">
            <a:spAutoFit/>
          </a:bodyPr>
          <a:lstStyle/>
          <a:p>
            <a:r>
              <a:rPr lang="en-US" altLang="zh-CN" sz="2000" dirty="0"/>
              <a:t>7s7p </a:t>
            </a:r>
            <a:r>
              <a:rPr lang="en-US" altLang="zh-CN" sz="2000" baseline="30000" dirty="0"/>
              <a:t>1</a:t>
            </a:r>
            <a:r>
              <a:rPr lang="en-US" altLang="zh-CN" sz="2000" dirty="0"/>
              <a:t>P</a:t>
            </a:r>
            <a:r>
              <a:rPr lang="en-US" altLang="zh-CN" sz="2000" baseline="-25000" dirty="0"/>
              <a:t>1</a:t>
            </a:r>
            <a:endParaRPr lang="en-US" sz="2000" baseline="-25000" dirty="0"/>
          </a:p>
        </p:txBody>
      </p:sp>
      <p:sp>
        <p:nvSpPr>
          <p:cNvPr id="44" name="TextBox 43"/>
          <p:cNvSpPr txBox="1"/>
          <p:nvPr/>
        </p:nvSpPr>
        <p:spPr>
          <a:xfrm>
            <a:off x="6282833" y="3059845"/>
            <a:ext cx="1622278" cy="400110"/>
          </a:xfrm>
          <a:prstGeom prst="rect">
            <a:avLst/>
          </a:prstGeom>
          <a:noFill/>
        </p:spPr>
        <p:txBody>
          <a:bodyPr wrap="square" rtlCol="0">
            <a:spAutoFit/>
          </a:bodyPr>
          <a:lstStyle/>
          <a:p>
            <a:r>
              <a:rPr lang="en-US" altLang="zh-CN" sz="2000" dirty="0"/>
              <a:t>7s8s </a:t>
            </a:r>
            <a:r>
              <a:rPr lang="en-US" altLang="zh-CN" sz="2000" baseline="30000" dirty="0"/>
              <a:t>3</a:t>
            </a:r>
            <a:r>
              <a:rPr lang="en-US" altLang="zh-CN" sz="2000" dirty="0"/>
              <a:t>S</a:t>
            </a:r>
            <a:r>
              <a:rPr lang="en-US" altLang="zh-CN" sz="2000" baseline="-25000" dirty="0"/>
              <a:t>1</a:t>
            </a:r>
            <a:endParaRPr lang="en-US" sz="2000" baseline="-25000" dirty="0"/>
          </a:p>
        </p:txBody>
      </p:sp>
      <p:sp>
        <p:nvSpPr>
          <p:cNvPr id="45" name="TextBox 44"/>
          <p:cNvSpPr txBox="1"/>
          <p:nvPr/>
        </p:nvSpPr>
        <p:spPr>
          <a:xfrm>
            <a:off x="7093972" y="4847818"/>
            <a:ext cx="1897628" cy="707886"/>
          </a:xfrm>
          <a:prstGeom prst="rect">
            <a:avLst/>
          </a:prstGeom>
          <a:noFill/>
        </p:spPr>
        <p:txBody>
          <a:bodyPr wrap="square" rtlCol="0">
            <a:spAutoFit/>
          </a:bodyPr>
          <a:lstStyle/>
          <a:p>
            <a:r>
              <a:rPr lang="en-US" altLang="zh-CN" sz="2000" dirty="0">
                <a:ea typeface="SimSun" panose="02010600030101010101" pitchFamily="2" charset="-122"/>
              </a:rPr>
              <a:t>714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 442 kHz</a:t>
            </a:r>
            <a:endParaRPr lang="en-US" sz="2000" dirty="0"/>
          </a:p>
        </p:txBody>
      </p:sp>
      <p:sp>
        <p:nvSpPr>
          <p:cNvPr id="46" name="TextBox 45"/>
          <p:cNvSpPr txBox="1"/>
          <p:nvPr/>
        </p:nvSpPr>
        <p:spPr>
          <a:xfrm>
            <a:off x="5502987" y="5467290"/>
            <a:ext cx="1210303" cy="400110"/>
          </a:xfrm>
          <a:prstGeom prst="rect">
            <a:avLst/>
          </a:prstGeom>
          <a:noFill/>
        </p:spPr>
        <p:txBody>
          <a:bodyPr wrap="square" rtlCol="0">
            <a:spAutoFit/>
          </a:bodyPr>
          <a:lstStyle/>
          <a:p>
            <a:r>
              <a:rPr lang="en-US" altLang="zh-CN" sz="2000" dirty="0"/>
              <a:t>7s</a:t>
            </a:r>
            <a:r>
              <a:rPr lang="en-US" altLang="zh-CN" sz="2000" baseline="30000" dirty="0"/>
              <a:t>2</a:t>
            </a:r>
            <a:r>
              <a:rPr lang="en-US" altLang="zh-CN" sz="2000" dirty="0"/>
              <a:t> </a:t>
            </a:r>
            <a:r>
              <a:rPr lang="en-US" altLang="zh-CN" sz="2000" baseline="30000" dirty="0"/>
              <a:t>1</a:t>
            </a:r>
            <a:r>
              <a:rPr lang="en-US" altLang="zh-CN" sz="2000" dirty="0"/>
              <a:t>S</a:t>
            </a:r>
            <a:r>
              <a:rPr lang="en-US" altLang="zh-CN" sz="2000" baseline="-25000" dirty="0"/>
              <a:t>0</a:t>
            </a:r>
            <a:endParaRPr lang="en-US" sz="2000" baseline="-25000" dirty="0"/>
          </a:p>
        </p:txBody>
      </p:sp>
      <p:sp>
        <p:nvSpPr>
          <p:cNvPr id="47" name="TextBox 46"/>
          <p:cNvSpPr txBox="1"/>
          <p:nvPr/>
        </p:nvSpPr>
        <p:spPr>
          <a:xfrm>
            <a:off x="7436440" y="3327737"/>
            <a:ext cx="1347982" cy="1015663"/>
          </a:xfrm>
          <a:prstGeom prst="rect">
            <a:avLst/>
          </a:prstGeom>
          <a:noFill/>
        </p:spPr>
        <p:txBody>
          <a:bodyPr wrap="square" rtlCol="0">
            <a:spAutoFit/>
          </a:bodyPr>
          <a:lstStyle/>
          <a:p>
            <a:r>
              <a:rPr lang="en-US" altLang="zh-CN" sz="2000" dirty="0">
                <a:ea typeface="SimSun" panose="02010600030101010101" pitchFamily="2" charset="-122"/>
              </a:rPr>
              <a:t>784 nm</a:t>
            </a:r>
          </a:p>
          <a:p>
            <a:r>
              <a:rPr lang="el-GR" altLang="zh-CN" sz="2000" i="1" dirty="0">
                <a:ea typeface="SimSun" panose="02010600030101010101" pitchFamily="2" charset="-122"/>
              </a:rPr>
              <a:t>Γ</a:t>
            </a:r>
            <a:r>
              <a:rPr lang="en-US" altLang="zh-CN" sz="2000" dirty="0"/>
              <a:t>/2</a:t>
            </a:r>
            <a:r>
              <a:rPr lang="el-GR" altLang="zh-CN" sz="2000" dirty="0"/>
              <a:t>π</a:t>
            </a:r>
            <a:r>
              <a:rPr lang="en-US" altLang="zh-CN" sz="2000" dirty="0"/>
              <a:t> = </a:t>
            </a:r>
          </a:p>
          <a:p>
            <a:r>
              <a:rPr lang="en-US" altLang="zh-CN" sz="2000" dirty="0"/>
              <a:t>8.8 MHz</a:t>
            </a:r>
            <a:endParaRPr lang="en-US" sz="2000" dirty="0"/>
          </a:p>
        </p:txBody>
      </p:sp>
      <p:sp>
        <p:nvSpPr>
          <p:cNvPr id="33" name="Text Box 55">
            <a:extLst>
              <a:ext uri="{FF2B5EF4-FFF2-40B4-BE49-F238E27FC236}">
                <a16:creationId xmlns:a16="http://schemas.microsoft.com/office/drawing/2014/main" id="{3A5A7214-1901-4367-9F53-5467A73532F6}"/>
              </a:ext>
            </a:extLst>
          </p:cNvPr>
          <p:cNvSpPr txBox="1">
            <a:spLocks noChangeArrowheads="1"/>
          </p:cNvSpPr>
          <p:nvPr/>
        </p:nvSpPr>
        <p:spPr bwMode="auto">
          <a:xfrm>
            <a:off x="935227" y="1230659"/>
            <a:ext cx="2743192" cy="1283941"/>
          </a:xfrm>
          <a:prstGeom prst="rect">
            <a:avLst/>
          </a:prstGeom>
          <a:solidFill>
            <a:srgbClr val="FFFF99"/>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120000"/>
              </a:lnSpc>
            </a:pPr>
            <a:r>
              <a:rPr lang="en-US" altLang="zh-CN" sz="1800" b="1" baseline="30000" dirty="0">
                <a:solidFill>
                  <a:srgbClr val="0000FF"/>
                </a:solidFill>
                <a:latin typeface="Arial" panose="020B0604020202020204" pitchFamily="34" charset="0"/>
                <a:ea typeface="PMingLiU" panose="02020500000000000000" pitchFamily="18" charset="-120"/>
              </a:rPr>
              <a:t>171</a:t>
            </a:r>
            <a:r>
              <a:rPr lang="en-US" altLang="zh-CN" sz="1800" b="1" dirty="0">
                <a:solidFill>
                  <a:srgbClr val="0000FF"/>
                </a:solidFill>
                <a:latin typeface="Arial" panose="020B0604020202020204" pitchFamily="34" charset="0"/>
                <a:ea typeface="PMingLiU" panose="02020500000000000000" pitchFamily="18" charset="-120"/>
              </a:rPr>
              <a:t>Yb</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2-electron system</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Nuclear spin I = ½</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Stable and abundant</a:t>
            </a:r>
          </a:p>
        </p:txBody>
      </p:sp>
      <p:sp>
        <p:nvSpPr>
          <p:cNvPr id="48" name="Text Box 55">
            <a:extLst>
              <a:ext uri="{FF2B5EF4-FFF2-40B4-BE49-F238E27FC236}">
                <a16:creationId xmlns:a16="http://schemas.microsoft.com/office/drawing/2014/main" id="{DC9618C1-A9AA-49E8-AA94-CDAB46649B8C}"/>
              </a:ext>
            </a:extLst>
          </p:cNvPr>
          <p:cNvSpPr txBox="1">
            <a:spLocks noChangeArrowheads="1"/>
          </p:cNvSpPr>
          <p:nvPr/>
        </p:nvSpPr>
        <p:spPr bwMode="auto">
          <a:xfrm>
            <a:off x="5562600" y="1230659"/>
            <a:ext cx="2743192" cy="1283941"/>
          </a:xfrm>
          <a:prstGeom prst="rect">
            <a:avLst/>
          </a:prstGeom>
          <a:solidFill>
            <a:srgbClr val="FFFF99"/>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120000"/>
              </a:lnSpc>
            </a:pPr>
            <a:r>
              <a:rPr lang="en-US" altLang="zh-CN" sz="1800" b="1" baseline="30000" dirty="0">
                <a:solidFill>
                  <a:srgbClr val="0000FF"/>
                </a:solidFill>
                <a:latin typeface="Arial" panose="020B0604020202020204" pitchFamily="34" charset="0"/>
                <a:ea typeface="PMingLiU" panose="02020500000000000000" pitchFamily="18" charset="-120"/>
              </a:rPr>
              <a:t>225</a:t>
            </a:r>
            <a:r>
              <a:rPr lang="en-US" altLang="zh-CN" sz="1800" b="1" dirty="0">
                <a:solidFill>
                  <a:srgbClr val="0000FF"/>
                </a:solidFill>
                <a:latin typeface="Arial" panose="020B0604020202020204" pitchFamily="34" charset="0"/>
                <a:ea typeface="PMingLiU" panose="02020500000000000000" pitchFamily="18" charset="-120"/>
              </a:rPr>
              <a:t>Ra:</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Group II</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Nuclear spin I = ½</a:t>
            </a:r>
          </a:p>
          <a:p>
            <a:pPr algn="ctr" eaLnBrk="0" hangingPunct="0">
              <a:lnSpc>
                <a:spcPct val="120000"/>
              </a:lnSpc>
            </a:pPr>
            <a:r>
              <a:rPr lang="en-US" altLang="zh-CN" sz="1600" b="1" dirty="0">
                <a:latin typeface="Arial" panose="020B0604020202020204" pitchFamily="34" charset="0"/>
                <a:ea typeface="PMingLiU" panose="02020500000000000000" pitchFamily="18" charset="-120"/>
              </a:rPr>
              <a:t>Radioactive t</a:t>
            </a:r>
            <a:r>
              <a:rPr lang="en-US" altLang="zh-CN" sz="1600" b="1" baseline="-25000" dirty="0">
                <a:latin typeface="Arial" panose="020B0604020202020204" pitchFamily="34" charset="0"/>
                <a:ea typeface="PMingLiU" panose="02020500000000000000" pitchFamily="18" charset="-120"/>
              </a:rPr>
              <a:t>1/2</a:t>
            </a:r>
            <a:r>
              <a:rPr lang="en-US" altLang="zh-CN" sz="1600" b="1" dirty="0">
                <a:latin typeface="Arial" panose="020B0604020202020204" pitchFamily="34" charset="0"/>
                <a:ea typeface="PMingLiU" panose="02020500000000000000" pitchFamily="18" charset="-120"/>
              </a:rPr>
              <a:t> = 15 d</a:t>
            </a:r>
          </a:p>
        </p:txBody>
      </p:sp>
      <p:sp>
        <p:nvSpPr>
          <p:cNvPr id="4" name="Arrow: Right 3">
            <a:extLst>
              <a:ext uri="{FF2B5EF4-FFF2-40B4-BE49-F238E27FC236}">
                <a16:creationId xmlns:a16="http://schemas.microsoft.com/office/drawing/2014/main" id="{B010A949-8B9E-4D87-A269-82AB5AD1C650}"/>
              </a:ext>
            </a:extLst>
          </p:cNvPr>
          <p:cNvSpPr/>
          <p:nvPr/>
        </p:nvSpPr>
        <p:spPr bwMode="auto">
          <a:xfrm>
            <a:off x="4038600" y="1828800"/>
            <a:ext cx="1219200" cy="228600"/>
          </a:xfrm>
          <a:prstGeom prst="rightArrow">
            <a:avLst/>
          </a:prstGeom>
          <a:solidFill>
            <a:srgbClr val="FFC000"/>
          </a:solidFill>
          <a:ln w="952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ndParaRPr>
          </a:p>
        </p:txBody>
      </p:sp>
      <p:sp>
        <p:nvSpPr>
          <p:cNvPr id="49" name="标题 1">
            <a:extLst>
              <a:ext uri="{FF2B5EF4-FFF2-40B4-BE49-F238E27FC236}">
                <a16:creationId xmlns:a16="http://schemas.microsoft.com/office/drawing/2014/main" id="{83B0E325-8323-4D1F-ACD4-45312ACECE68}"/>
              </a:ext>
            </a:extLst>
          </p:cNvPr>
          <p:cNvSpPr txBox="1">
            <a:spLocks/>
          </p:cNvSpPr>
          <p:nvPr/>
        </p:nvSpPr>
        <p:spPr>
          <a:xfrm>
            <a:off x="304800" y="381000"/>
            <a:ext cx="8229600" cy="728472"/>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altLang="zh-CN" sz="2800" b="1" dirty="0">
                <a:solidFill>
                  <a:srgbClr val="0000FF"/>
                </a:solidFill>
                <a:latin typeface="+mn-lt"/>
                <a:ea typeface="微软雅黑" pitchFamily="34" charset="-122"/>
              </a:rPr>
              <a:t>Outlook (</a:t>
            </a:r>
            <a:r>
              <a:rPr lang="en-US" altLang="zh-CN" sz="2800" b="1" baseline="30000" dirty="0">
                <a:solidFill>
                  <a:srgbClr val="0000FF"/>
                </a:solidFill>
                <a:latin typeface="+mn-lt"/>
                <a:ea typeface="微软雅黑" pitchFamily="34" charset="-122"/>
              </a:rPr>
              <a:t>225</a:t>
            </a:r>
            <a:r>
              <a:rPr lang="en-US" altLang="zh-CN" sz="2800" b="1" dirty="0">
                <a:solidFill>
                  <a:srgbClr val="0000FF"/>
                </a:solidFill>
                <a:latin typeface="+mn-lt"/>
                <a:ea typeface="微软雅黑" pitchFamily="34" charset="-122"/>
              </a:rPr>
              <a:t>Ra)</a:t>
            </a:r>
            <a:endParaRPr lang="en-US" sz="2800" b="1" dirty="0">
              <a:solidFill>
                <a:srgbClr val="0000FF"/>
              </a:solidFill>
              <a:latin typeface="+mn-lt"/>
              <a:ea typeface="微软雅黑" pitchFamily="34" charset="-122"/>
            </a:endParaRPr>
          </a:p>
        </p:txBody>
      </p:sp>
    </p:spTree>
    <p:extLst>
      <p:ext uri="{BB962C8B-B14F-4D97-AF65-F5344CB8AC3E}">
        <p14:creationId xmlns:p14="http://schemas.microsoft.com/office/powerpoint/2010/main" val="14487594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微软雅黑" panose="020B0503020204020204" pitchFamily="34" charset="-122"/>
                <a:ea typeface="微软雅黑" panose="020B0503020204020204" pitchFamily="34" charset="-122"/>
              </a:rPr>
              <a:t>Outline</a:t>
            </a:r>
            <a:endParaRPr lang="en-US" altLang="en-US" sz="2800" b="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99087" y="1444484"/>
            <a:ext cx="8145825" cy="4154984"/>
          </a:xfrm>
          <a:prstGeom prst="rect">
            <a:avLst/>
          </a:prstGeom>
          <a:noFill/>
        </p:spPr>
        <p:txBody>
          <a:bodyPr wrap="square" rtlCol="0">
            <a:spAutoFit/>
          </a:bodyPr>
          <a:lstStyle/>
          <a:p>
            <a:pPr marL="457200" indent="-457200">
              <a:buAutoNum type="arabicPeriod"/>
            </a:pPr>
            <a:r>
              <a:rPr lang="en-US" dirty="0">
                <a:solidFill>
                  <a:schemeClr val="tx2"/>
                </a:solidFill>
                <a:latin typeface="+mn-ea"/>
                <a:cs typeface="Microsoft Sans Serif" pitchFamily="34" charset="0"/>
              </a:rPr>
              <a:t>Introduction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r>
              <a:rPr lang="en-US" dirty="0">
                <a:solidFill>
                  <a:schemeClr val="tx2"/>
                </a:solidFill>
                <a:latin typeface="+mn-ea"/>
                <a:cs typeface="Microsoft Sans Serif" pitchFamily="34" charset="0"/>
              </a:rPr>
              <a:t>Nuclear EDM.</a:t>
            </a:r>
          </a:p>
          <a:p>
            <a:pPr marL="914400" lvl="1" indent="-457200">
              <a:buFont typeface="+mj-lt"/>
              <a:buAutoNum type="alphaLcParenR"/>
            </a:pPr>
            <a:r>
              <a:rPr lang="en-US" altLang="zh-CN" dirty="0">
                <a:solidFill>
                  <a:schemeClr val="tx2"/>
                </a:solidFill>
                <a:latin typeface="+mn-ea"/>
                <a:cs typeface="Microsoft Sans Serif" pitchFamily="34" charset="0"/>
              </a:rPr>
              <a:t>Overview</a:t>
            </a:r>
          </a:p>
          <a:p>
            <a:pPr marL="914400" lvl="1" indent="-457200">
              <a:buFont typeface="+mj-lt"/>
              <a:buAutoNum type="alphaLcParenR"/>
            </a:pPr>
            <a:r>
              <a:rPr lang="en-US" altLang="zh-CN" baseline="30000" dirty="0">
                <a:solidFill>
                  <a:schemeClr val="tx2"/>
                </a:solidFill>
                <a:latin typeface="+mn-ea"/>
                <a:cs typeface="Microsoft Sans Serif" pitchFamily="34" charset="0"/>
              </a:rPr>
              <a:t>171</a:t>
            </a:r>
            <a:r>
              <a:rPr lang="en-US" altLang="zh-CN" dirty="0">
                <a:solidFill>
                  <a:schemeClr val="tx2"/>
                </a:solidFill>
                <a:latin typeface="+mn-ea"/>
                <a:cs typeface="Microsoft Sans Serif" pitchFamily="34" charset="0"/>
              </a:rPr>
              <a:t>Yb, QND method, statistics, systematics, outlook</a:t>
            </a:r>
          </a:p>
          <a:p>
            <a:pPr marL="914400" lvl="1" indent="-457200">
              <a:buFont typeface="+mj-lt"/>
              <a:buAutoNum type="alphaLcParenR"/>
            </a:pP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advantage, status, challenge, outlook</a:t>
            </a:r>
          </a:p>
          <a:p>
            <a:pPr lvl="1"/>
            <a:endParaRPr lang="en-US" dirty="0">
              <a:solidFill>
                <a:schemeClr val="tx2"/>
              </a:solidFill>
              <a:latin typeface="+mn-ea"/>
              <a:cs typeface="Microsoft Sans Serif" pitchFamily="34" charset="0"/>
            </a:endParaRPr>
          </a:p>
          <a:p>
            <a:pPr marL="457200" indent="-457200">
              <a:buAutoNum type="arabicPeriod"/>
            </a:pPr>
            <a:r>
              <a:rPr lang="en-US" dirty="0">
                <a:solidFill>
                  <a:schemeClr val="tx2"/>
                </a:solidFill>
                <a:latin typeface="+mn-ea"/>
                <a:cs typeface="Microsoft Sans Serif" pitchFamily="34" charset="0"/>
              </a:rPr>
              <a:t>conclusion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36715697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57200" y="82296"/>
            <a:ext cx="8229600" cy="728472"/>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zh-CN" altLang="en-US" sz="3200" dirty="0">
                <a:solidFill>
                  <a:schemeClr val="bg1"/>
                </a:solidFill>
                <a:latin typeface="微软雅黑" pitchFamily="34" charset="-122"/>
                <a:ea typeface="微软雅黑" pitchFamily="34" charset="-122"/>
              </a:rPr>
              <a:t>国际合作团队</a:t>
            </a:r>
            <a:endParaRPr lang="en-US" sz="3200" dirty="0">
              <a:solidFill>
                <a:schemeClr val="bg1"/>
              </a:solidFill>
              <a:latin typeface="微软雅黑" pitchFamily="34" charset="-122"/>
              <a:ea typeface="微软雅黑" pitchFamily="34" charset="-122"/>
            </a:endParaRPr>
          </a:p>
        </p:txBody>
      </p:sp>
      <p:sp>
        <p:nvSpPr>
          <p:cNvPr id="24" name="Rectangle 2"/>
          <p:cNvSpPr>
            <a:spLocks noChangeArrowheads="1"/>
          </p:cNvSpPr>
          <p:nvPr/>
        </p:nvSpPr>
        <p:spPr bwMode="auto">
          <a:xfrm>
            <a:off x="180306" y="228600"/>
            <a:ext cx="8839200" cy="461665"/>
          </a:xfrm>
          <a:prstGeom prst="rect">
            <a:avLst/>
          </a:prstGeom>
          <a:noFill/>
          <a:ln w="12700">
            <a:noFill/>
            <a:miter lim="800000"/>
            <a:headEnd type="none" w="sm" len="sm"/>
            <a:tailEnd type="none" w="sm" len="sm"/>
          </a:ln>
        </p:spPr>
        <p:txBody>
          <a:bodyPr>
            <a:spAutoFit/>
          </a:bodyPr>
          <a:lstStyle/>
          <a:p>
            <a:r>
              <a:rPr lang="en-US" altLang="zh-CN" sz="2400" b="1" dirty="0">
                <a:solidFill>
                  <a:srgbClr val="0000FF"/>
                </a:solidFill>
                <a:latin typeface="+mn-lt"/>
              </a:rPr>
              <a:t>Conclusion</a:t>
            </a:r>
            <a:endParaRPr lang="en-US" sz="2400" b="1" dirty="0">
              <a:solidFill>
                <a:srgbClr val="0000FF"/>
              </a:solidFill>
              <a:latin typeface="+mn-lt"/>
            </a:endParaRPr>
          </a:p>
        </p:txBody>
      </p:sp>
      <p:sp>
        <p:nvSpPr>
          <p:cNvPr id="25" name="Line 3"/>
          <p:cNvSpPr>
            <a:spLocks noChangeShapeType="1"/>
          </p:cNvSpPr>
          <p:nvPr/>
        </p:nvSpPr>
        <p:spPr bwMode="auto">
          <a:xfrm>
            <a:off x="0" y="762000"/>
            <a:ext cx="9144000" cy="0"/>
          </a:xfrm>
          <a:prstGeom prst="line">
            <a:avLst/>
          </a:prstGeom>
          <a:noFill/>
          <a:ln w="57150">
            <a:solidFill>
              <a:schemeClr val="bg1">
                <a:lumMod val="65000"/>
              </a:schemeClr>
            </a:solidFill>
            <a:round/>
            <a:headEnd type="none" w="sm" len="sm"/>
            <a:tailEnd type="none" w="sm" len="sm"/>
          </a:ln>
          <a:effectLst/>
        </p:spPr>
        <p:txBody>
          <a:bodyPr/>
          <a:lstStyle/>
          <a:p>
            <a:endParaRPr lang="en-US" dirty="0">
              <a:solidFill>
                <a:srgbClr val="000000"/>
              </a:solidFill>
              <a:latin typeface="Calibri"/>
            </a:endParaRPr>
          </a:p>
        </p:txBody>
      </p:sp>
      <p:sp>
        <p:nvSpPr>
          <p:cNvPr id="4" name="TextBox 24">
            <a:extLst>
              <a:ext uri="{FF2B5EF4-FFF2-40B4-BE49-F238E27FC236}">
                <a16:creationId xmlns:a16="http://schemas.microsoft.com/office/drawing/2014/main" id="{7B50F5DB-1BD6-1C25-ACB8-23E9FAD6586C}"/>
              </a:ext>
            </a:extLst>
          </p:cNvPr>
          <p:cNvSpPr txBox="1"/>
          <p:nvPr/>
        </p:nvSpPr>
        <p:spPr>
          <a:xfrm>
            <a:off x="397650" y="856357"/>
            <a:ext cx="8348699" cy="5262979"/>
          </a:xfrm>
          <a:prstGeom prst="rect">
            <a:avLst/>
          </a:prstGeom>
          <a:noFill/>
        </p:spPr>
        <p:txBody>
          <a:bodyPr wrap="square" rtlCol="0">
            <a:spAutoFit/>
          </a:bodyPr>
          <a:lstStyle/>
          <a:p>
            <a:pPr marL="457200" indent="-457200">
              <a:buAutoNum type="arabicPeriod"/>
            </a:pPr>
            <a:r>
              <a:rPr lang="en-US" dirty="0">
                <a:solidFill>
                  <a:schemeClr val="tx2"/>
                </a:solidFill>
                <a:latin typeface="+mn-ea"/>
                <a:cs typeface="Microsoft Sans Serif" pitchFamily="34" charset="0"/>
              </a:rPr>
              <a:t>EDM measurement is a good tool to probe for new physics, especially for that related to CP violation.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r>
              <a:rPr lang="en-US" dirty="0">
                <a:solidFill>
                  <a:schemeClr val="tx2"/>
                </a:solidFill>
                <a:latin typeface="+mn-ea"/>
                <a:cs typeface="Microsoft Sans Serif" pitchFamily="34" charset="0"/>
              </a:rPr>
              <a:t>We focus on nuclear EDM measurement with cold atoms</a:t>
            </a:r>
            <a:endParaRPr lang="en-US" altLang="zh-CN" dirty="0">
              <a:solidFill>
                <a:schemeClr val="tx2"/>
              </a:solidFill>
              <a:latin typeface="+mn-ea"/>
              <a:cs typeface="Microsoft Sans Serif" pitchFamily="34" charset="0"/>
            </a:endParaRPr>
          </a:p>
          <a:p>
            <a:pPr marL="914400" lvl="1" indent="-457200">
              <a:buFont typeface="+mj-lt"/>
              <a:buAutoNum type="alphaLcParenR"/>
            </a:pPr>
            <a:r>
              <a:rPr lang="en-US" altLang="zh-CN" dirty="0">
                <a:solidFill>
                  <a:schemeClr val="tx2"/>
                </a:solidFill>
                <a:latin typeface="+mn-ea"/>
                <a:cs typeface="Microsoft Sans Serif" pitchFamily="34" charset="0"/>
              </a:rPr>
              <a:t>The first </a:t>
            </a:r>
            <a:r>
              <a:rPr lang="en-US" altLang="zh-CN" baseline="30000" dirty="0">
                <a:solidFill>
                  <a:schemeClr val="tx2"/>
                </a:solidFill>
                <a:latin typeface="+mn-ea"/>
                <a:cs typeface="Microsoft Sans Serif" pitchFamily="34" charset="0"/>
              </a:rPr>
              <a:t>171</a:t>
            </a:r>
            <a:r>
              <a:rPr lang="en-US" altLang="zh-CN" dirty="0">
                <a:solidFill>
                  <a:schemeClr val="tx2"/>
                </a:solidFill>
                <a:latin typeface="+mn-ea"/>
                <a:cs typeface="Microsoft Sans Serif" pitchFamily="34" charset="0"/>
              </a:rPr>
              <a:t>Yb EDM result has similar contribution to constraining BSM physics as </a:t>
            </a:r>
            <a:r>
              <a:rPr lang="en-US" altLang="zh-CN" baseline="30000" dirty="0">
                <a:solidFill>
                  <a:schemeClr val="tx2"/>
                </a:solidFill>
                <a:latin typeface="+mn-ea"/>
                <a:cs typeface="Microsoft Sans Serif" pitchFamily="34" charset="0"/>
              </a:rPr>
              <a:t>129</a:t>
            </a:r>
            <a:r>
              <a:rPr lang="en-US" altLang="zh-CN" dirty="0">
                <a:solidFill>
                  <a:schemeClr val="tx2"/>
                </a:solidFill>
                <a:latin typeface="+mn-ea"/>
                <a:cs typeface="Microsoft Sans Serif" pitchFamily="34" charset="0"/>
              </a:rPr>
              <a:t>Xe, </a:t>
            </a:r>
            <a:r>
              <a:rPr lang="en-US" altLang="zh-CN" dirty="0" err="1">
                <a:solidFill>
                  <a:schemeClr val="tx2"/>
                </a:solidFill>
                <a:latin typeface="+mn-ea"/>
                <a:cs typeface="Microsoft Sans Serif" pitchFamily="34" charset="0"/>
              </a:rPr>
              <a:t>TlF</a:t>
            </a:r>
            <a:r>
              <a:rPr lang="en-US" altLang="zh-CN" dirty="0">
                <a:solidFill>
                  <a:schemeClr val="tx2"/>
                </a:solidFill>
                <a:latin typeface="+mn-ea"/>
                <a:cs typeface="Microsoft Sans Serif" pitchFamily="34" charset="0"/>
              </a:rPr>
              <a:t>, and </a:t>
            </a: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lagging </a:t>
            </a:r>
            <a:r>
              <a:rPr lang="en-US" altLang="zh-CN" baseline="30000" dirty="0">
                <a:solidFill>
                  <a:schemeClr val="tx2"/>
                </a:solidFill>
                <a:latin typeface="+mn-ea"/>
                <a:cs typeface="Microsoft Sans Serif" pitchFamily="34" charset="0"/>
              </a:rPr>
              <a:t>199</a:t>
            </a:r>
            <a:r>
              <a:rPr lang="en-US" altLang="zh-CN" dirty="0">
                <a:solidFill>
                  <a:schemeClr val="tx2"/>
                </a:solidFill>
                <a:latin typeface="+mn-ea"/>
                <a:cs typeface="Microsoft Sans Serif" pitchFamily="34" charset="0"/>
              </a:rPr>
              <a:t>Hg. There is potential to improve the precision.</a:t>
            </a:r>
          </a:p>
          <a:p>
            <a:pPr marL="914400" lvl="1" indent="-457200">
              <a:buFont typeface="+mj-lt"/>
              <a:buAutoNum type="alphaLcParenR"/>
            </a:pP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octupole deformation enhances EDM significantly.</a:t>
            </a:r>
          </a:p>
          <a:p>
            <a:pPr marL="914400" lvl="1" indent="-457200">
              <a:buFont typeface="+mj-lt"/>
              <a:buAutoNum type="alphaLcParenR"/>
            </a:pPr>
            <a:r>
              <a:rPr lang="en-US" altLang="zh-CN" dirty="0">
                <a:solidFill>
                  <a:schemeClr val="tx2"/>
                </a:solidFill>
                <a:latin typeface="+mn-ea"/>
                <a:cs typeface="Microsoft Sans Serif" pitchFamily="34" charset="0"/>
              </a:rPr>
              <a:t>Currently, </a:t>
            </a: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EDM upper limit~ 10</a:t>
            </a:r>
            <a:r>
              <a:rPr lang="en-US" altLang="zh-CN" baseline="30000" dirty="0">
                <a:solidFill>
                  <a:schemeClr val="tx2"/>
                </a:solidFill>
                <a:latin typeface="+mn-ea"/>
                <a:cs typeface="Microsoft Sans Serif" pitchFamily="34" charset="0"/>
              </a:rPr>
              <a:t>-23</a:t>
            </a:r>
            <a:r>
              <a:rPr lang="en-US" altLang="zh-CN" dirty="0">
                <a:solidFill>
                  <a:schemeClr val="tx2"/>
                </a:solidFill>
                <a:latin typeface="+mn-ea"/>
                <a:cs typeface="Microsoft Sans Serif" pitchFamily="34" charset="0"/>
              </a:rPr>
              <a:t> e-cm, is limited by the number of atoms in the trap.</a:t>
            </a:r>
          </a:p>
          <a:p>
            <a:pPr marL="914400" lvl="1" indent="-457200">
              <a:buFont typeface="+mj-lt"/>
              <a:buAutoNum type="alphaLcParenR"/>
            </a:pPr>
            <a:r>
              <a:rPr lang="en-US" altLang="zh-CN" dirty="0">
                <a:solidFill>
                  <a:schemeClr val="tx2"/>
                </a:solidFill>
                <a:latin typeface="+mn-ea"/>
                <a:cs typeface="Microsoft Sans Serif" pitchFamily="34" charset="0"/>
              </a:rPr>
              <a:t>The improvement relies on new cooling scheme, will push </a:t>
            </a:r>
            <a:r>
              <a:rPr lang="en-US" altLang="zh-CN" baseline="30000" dirty="0">
                <a:solidFill>
                  <a:schemeClr val="tx2"/>
                </a:solidFill>
                <a:latin typeface="+mn-ea"/>
                <a:cs typeface="Microsoft Sans Serif" pitchFamily="34" charset="0"/>
              </a:rPr>
              <a:t>225</a:t>
            </a:r>
            <a:r>
              <a:rPr lang="en-US" altLang="zh-CN" dirty="0">
                <a:solidFill>
                  <a:schemeClr val="tx2"/>
                </a:solidFill>
                <a:latin typeface="+mn-ea"/>
                <a:cs typeface="Microsoft Sans Serif" pitchFamily="34" charset="0"/>
              </a:rPr>
              <a:t>Ra EDM limit to 10</a:t>
            </a:r>
            <a:r>
              <a:rPr lang="en-US" altLang="zh-CN" baseline="30000" dirty="0">
                <a:solidFill>
                  <a:schemeClr val="tx2"/>
                </a:solidFill>
                <a:latin typeface="+mn-ea"/>
                <a:cs typeface="Microsoft Sans Serif" pitchFamily="34" charset="0"/>
              </a:rPr>
              <a:t>-26</a:t>
            </a:r>
            <a:r>
              <a:rPr lang="en-US" altLang="zh-CN" dirty="0">
                <a:solidFill>
                  <a:schemeClr val="tx2"/>
                </a:solidFill>
                <a:latin typeface="+mn-ea"/>
                <a:cs typeface="Microsoft Sans Serif" pitchFamily="34" charset="0"/>
              </a:rPr>
              <a:t> e-cm (10TeV new physics).</a:t>
            </a:r>
            <a:endParaRPr lang="en-US"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3329578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F559BE1-376B-4402-9695-FDA183AEE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892" y="917775"/>
            <a:ext cx="5254708" cy="3089770"/>
          </a:xfrm>
          <a:prstGeom prst="rect">
            <a:avLst/>
          </a:prstGeom>
        </p:spPr>
      </p:pic>
      <p:sp>
        <p:nvSpPr>
          <p:cNvPr id="3" name="标题 1"/>
          <p:cNvSpPr txBox="1">
            <a:spLocks/>
          </p:cNvSpPr>
          <p:nvPr/>
        </p:nvSpPr>
        <p:spPr>
          <a:xfrm>
            <a:off x="457200" y="82296"/>
            <a:ext cx="8229600" cy="728472"/>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zh-CN" altLang="en-US" sz="3200" dirty="0">
                <a:solidFill>
                  <a:schemeClr val="bg1"/>
                </a:solidFill>
                <a:latin typeface="微软雅黑" pitchFamily="34" charset="-122"/>
                <a:ea typeface="微软雅黑" pitchFamily="34" charset="-122"/>
              </a:rPr>
              <a:t>国际合作团队</a:t>
            </a:r>
            <a:endParaRPr lang="en-US" sz="3200" dirty="0">
              <a:solidFill>
                <a:schemeClr val="bg1"/>
              </a:solidFill>
              <a:latin typeface="微软雅黑" pitchFamily="34" charset="-122"/>
              <a:ea typeface="微软雅黑" pitchFamily="34" charset="-122"/>
            </a:endParaRPr>
          </a:p>
        </p:txBody>
      </p:sp>
      <p:sp>
        <p:nvSpPr>
          <p:cNvPr id="6" name="Text Box 2"/>
          <p:cNvSpPr txBox="1">
            <a:spLocks noChangeArrowheads="1"/>
          </p:cNvSpPr>
          <p:nvPr/>
        </p:nvSpPr>
        <p:spPr bwMode="auto">
          <a:xfrm>
            <a:off x="956776" y="971592"/>
            <a:ext cx="8752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
                <a:srgbClr val="C00000"/>
              </a:buClr>
              <a:buNone/>
            </a:pPr>
            <a:r>
              <a:rPr lang="en-US" altLang="zh-CN" sz="2000"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USTC</a:t>
            </a:r>
          </a:p>
          <a:p>
            <a:pPr eaLnBrk="1" hangingPunct="1">
              <a:spcBef>
                <a:spcPct val="0"/>
              </a:spcBef>
              <a:buClr>
                <a:srgbClr val="C00000"/>
              </a:buClr>
              <a:buNone/>
            </a:pPr>
            <a:r>
              <a:rPr lang="en-US" altLang="zh-CN" sz="2000"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HFNL</a:t>
            </a:r>
          </a:p>
        </p:txBody>
      </p:sp>
      <p:sp>
        <p:nvSpPr>
          <p:cNvPr id="8" name="Text Box 2"/>
          <p:cNvSpPr txBox="1">
            <a:spLocks noChangeArrowheads="1"/>
          </p:cNvSpPr>
          <p:nvPr/>
        </p:nvSpPr>
        <p:spPr bwMode="auto">
          <a:xfrm>
            <a:off x="970351" y="5029200"/>
            <a:ext cx="3317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
                <a:srgbClr val="C00000"/>
              </a:buClr>
              <a:buNone/>
            </a:pPr>
            <a:r>
              <a:rPr lang="en-US" altLang="zh-CN" sz="2000" dirty="0">
                <a:solidFill>
                  <a:srgbClr val="0000FF"/>
                </a:solidFill>
                <a:latin typeface="Arial" panose="020B0604020202020204" pitchFamily="34" charset="0"/>
                <a:ea typeface="+mj-ea"/>
                <a:cs typeface="Arial" panose="020B0604020202020204" pitchFamily="34" charset="0"/>
              </a:rPr>
              <a:t> Michigan State University</a:t>
            </a:r>
          </a:p>
        </p:txBody>
      </p:sp>
      <p:sp>
        <p:nvSpPr>
          <p:cNvPr id="11" name="矩形 24"/>
          <p:cNvSpPr/>
          <p:nvPr/>
        </p:nvSpPr>
        <p:spPr>
          <a:xfrm>
            <a:off x="1066685" y="5486400"/>
            <a:ext cx="1828915" cy="414985"/>
          </a:xfrm>
          <a:prstGeom prst="rect">
            <a:avLst/>
          </a:prstGeom>
        </p:spPr>
        <p:txBody>
          <a:bodyPr wrap="square">
            <a:spAutoFit/>
          </a:bodyPr>
          <a:lstStyle/>
          <a:p>
            <a:pPr>
              <a:lnSpc>
                <a:spcPct val="130000"/>
              </a:lnSpc>
              <a:spcBef>
                <a:spcPct val="0"/>
              </a:spcBef>
            </a:pPr>
            <a:r>
              <a:rPr lang="en-US" altLang="zh-CN" sz="1800" dirty="0">
                <a:solidFill>
                  <a:srgbClr val="151515"/>
                </a:solidFill>
                <a:latin typeface="Arial" panose="020B0604020202020204" pitchFamily="34" charset="0"/>
                <a:cs typeface="Arial" panose="020B0604020202020204" pitchFamily="34" charset="0"/>
              </a:rPr>
              <a:t>Jaideep Singh</a:t>
            </a:r>
            <a:endParaRPr lang="en-US" altLang="zh-CN" sz="1800" dirty="0">
              <a:solidFill>
                <a:srgbClr val="151515"/>
              </a:solidFill>
              <a:latin typeface="Arial" panose="020B0604020202020204" pitchFamily="34" charset="0"/>
              <a:ea typeface="+mj-ea"/>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70" y="880326"/>
            <a:ext cx="832554" cy="84826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15" y="5105400"/>
            <a:ext cx="802779" cy="599420"/>
          </a:xfrm>
          <a:prstGeom prst="rect">
            <a:avLst/>
          </a:prstGeom>
        </p:spPr>
      </p:pic>
      <p:sp>
        <p:nvSpPr>
          <p:cNvPr id="24" name="Rectangle 2"/>
          <p:cNvSpPr>
            <a:spLocks noChangeArrowheads="1"/>
          </p:cNvSpPr>
          <p:nvPr/>
        </p:nvSpPr>
        <p:spPr bwMode="auto">
          <a:xfrm>
            <a:off x="180306" y="228600"/>
            <a:ext cx="8839200" cy="461665"/>
          </a:xfrm>
          <a:prstGeom prst="rect">
            <a:avLst/>
          </a:prstGeom>
          <a:noFill/>
          <a:ln w="12700">
            <a:noFill/>
            <a:miter lim="800000"/>
            <a:headEnd type="none" w="sm" len="sm"/>
            <a:tailEnd type="none" w="sm" len="sm"/>
          </a:ln>
        </p:spPr>
        <p:txBody>
          <a:bodyPr>
            <a:spAutoFit/>
          </a:bodyPr>
          <a:lstStyle/>
          <a:p>
            <a:r>
              <a:rPr lang="en-US" altLang="zh-CN" sz="2400" b="1" dirty="0">
                <a:solidFill>
                  <a:srgbClr val="0000FF"/>
                </a:solidFill>
                <a:latin typeface="+mn-lt"/>
              </a:rPr>
              <a:t>Collaboration and Support</a:t>
            </a:r>
            <a:endParaRPr lang="en-US" sz="2400" b="1" dirty="0">
              <a:solidFill>
                <a:srgbClr val="0000FF"/>
              </a:solidFill>
              <a:latin typeface="+mn-lt"/>
            </a:endParaRPr>
          </a:p>
        </p:txBody>
      </p:sp>
      <p:sp>
        <p:nvSpPr>
          <p:cNvPr id="25" name="Line 3"/>
          <p:cNvSpPr>
            <a:spLocks noChangeShapeType="1"/>
          </p:cNvSpPr>
          <p:nvPr/>
        </p:nvSpPr>
        <p:spPr bwMode="auto">
          <a:xfrm>
            <a:off x="0" y="762000"/>
            <a:ext cx="9144000" cy="0"/>
          </a:xfrm>
          <a:prstGeom prst="line">
            <a:avLst/>
          </a:prstGeom>
          <a:noFill/>
          <a:ln w="57150">
            <a:solidFill>
              <a:schemeClr val="bg1">
                <a:lumMod val="65000"/>
              </a:schemeClr>
            </a:solidFill>
            <a:round/>
            <a:headEnd type="none" w="sm" len="sm"/>
            <a:tailEnd type="none" w="sm" len="sm"/>
          </a:ln>
          <a:effectLst/>
        </p:spPr>
        <p:txBody>
          <a:bodyPr/>
          <a:lstStyle/>
          <a:p>
            <a:endParaRPr lang="en-US" dirty="0">
              <a:solidFill>
                <a:srgbClr val="000000"/>
              </a:solidFill>
              <a:latin typeface="Calibri"/>
            </a:endParaRPr>
          </a:p>
        </p:txBody>
      </p:sp>
      <p:pic>
        <p:nvPicPr>
          <p:cNvPr id="15" name="图片 4">
            <a:extLst>
              <a:ext uri="{FF2B5EF4-FFF2-40B4-BE49-F238E27FC236}">
                <a16:creationId xmlns:a16="http://schemas.microsoft.com/office/drawing/2014/main" id="{461E74B4-6CC4-4D8C-8DC0-4C175903C5AD}"/>
              </a:ext>
            </a:extLst>
          </p:cNvPr>
          <p:cNvPicPr>
            <a:picLocks noChangeAspect="1"/>
          </p:cNvPicPr>
          <p:nvPr/>
        </p:nvPicPr>
        <p:blipFill rotWithShape="1">
          <a:blip r:embed="rId6"/>
          <a:srcRect t="1" r="3826" b="20459"/>
          <a:stretch/>
        </p:blipFill>
        <p:spPr>
          <a:xfrm>
            <a:off x="2941487" y="5429310"/>
            <a:ext cx="1346561" cy="1129293"/>
          </a:xfrm>
          <a:prstGeom prst="rect">
            <a:avLst/>
          </a:prstGeom>
          <a:ln>
            <a:noFill/>
          </a:ln>
          <a:effectLst>
            <a:softEdge rad="112500"/>
          </a:effectLst>
        </p:spPr>
      </p:pic>
      <p:sp>
        <p:nvSpPr>
          <p:cNvPr id="2" name="Rectangle 1">
            <a:extLst>
              <a:ext uri="{FF2B5EF4-FFF2-40B4-BE49-F238E27FC236}">
                <a16:creationId xmlns:a16="http://schemas.microsoft.com/office/drawing/2014/main" id="{594E222E-833F-4CB7-B9EA-1548372FBAE3}"/>
              </a:ext>
            </a:extLst>
          </p:cNvPr>
          <p:cNvSpPr/>
          <p:nvPr/>
        </p:nvSpPr>
        <p:spPr>
          <a:xfrm>
            <a:off x="5334000" y="4298861"/>
            <a:ext cx="3223665" cy="369332"/>
          </a:xfrm>
          <a:prstGeom prst="rect">
            <a:avLst/>
          </a:prstGeom>
        </p:spPr>
        <p:txBody>
          <a:bodyPr wrap="square">
            <a:spAutoFit/>
          </a:bodyPr>
          <a:lstStyle/>
          <a:p>
            <a:r>
              <a:rPr lang="en-US" altLang="zh-CN" sz="1800" dirty="0">
                <a:latin typeface="+mn-lt"/>
              </a:rPr>
              <a:t>We acknowledge support by:</a:t>
            </a:r>
          </a:p>
        </p:txBody>
      </p:sp>
      <p:pic>
        <p:nvPicPr>
          <p:cNvPr id="5" name="图片 4">
            <a:extLst>
              <a:ext uri="{FF2B5EF4-FFF2-40B4-BE49-F238E27FC236}">
                <a16:creationId xmlns:a16="http://schemas.microsoft.com/office/drawing/2014/main" id="{2938AB34-239C-48BE-701B-E26312E720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6740" y="911141"/>
            <a:ext cx="1648460" cy="1648460"/>
          </a:xfrm>
          <a:prstGeom prst="rect">
            <a:avLst/>
          </a:prstGeom>
        </p:spPr>
      </p:pic>
      <p:pic>
        <p:nvPicPr>
          <p:cNvPr id="4" name="图片 3">
            <a:extLst>
              <a:ext uri="{FF2B5EF4-FFF2-40B4-BE49-F238E27FC236}">
                <a16:creationId xmlns:a16="http://schemas.microsoft.com/office/drawing/2014/main" id="{8C6E255A-74F5-9C01-BDA6-4A86B64246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527" y="3438408"/>
            <a:ext cx="1229785" cy="1229785"/>
          </a:xfrm>
          <a:prstGeom prst="rect">
            <a:avLst/>
          </a:prstGeom>
        </p:spPr>
      </p:pic>
      <p:pic>
        <p:nvPicPr>
          <p:cNvPr id="7" name="图片 6">
            <a:extLst>
              <a:ext uri="{FF2B5EF4-FFF2-40B4-BE49-F238E27FC236}">
                <a16:creationId xmlns:a16="http://schemas.microsoft.com/office/drawing/2014/main" id="{7701D6F5-3A07-0371-A5D9-E8B7613D97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0917" y="3429000"/>
            <a:ext cx="1239193" cy="1239193"/>
          </a:xfrm>
          <a:prstGeom prst="rect">
            <a:avLst/>
          </a:prstGeom>
        </p:spPr>
      </p:pic>
      <p:sp>
        <p:nvSpPr>
          <p:cNvPr id="10" name="矩形 24">
            <a:extLst>
              <a:ext uri="{FF2B5EF4-FFF2-40B4-BE49-F238E27FC236}">
                <a16:creationId xmlns:a16="http://schemas.microsoft.com/office/drawing/2014/main" id="{BBBA308F-AE3B-B6DC-747B-51CC6F6D5E69}"/>
              </a:ext>
            </a:extLst>
          </p:cNvPr>
          <p:cNvSpPr/>
          <p:nvPr/>
        </p:nvSpPr>
        <p:spPr>
          <a:xfrm>
            <a:off x="83026" y="2666608"/>
            <a:ext cx="3574574" cy="625171"/>
          </a:xfrm>
          <a:prstGeom prst="rect">
            <a:avLst/>
          </a:prstGeom>
        </p:spPr>
        <p:txBody>
          <a:bodyPr wrap="square">
            <a:spAutoFit/>
          </a:bodyPr>
          <a:lstStyle/>
          <a:p>
            <a:pPr>
              <a:lnSpc>
                <a:spcPct val="130000"/>
              </a:lnSpc>
              <a:spcBef>
                <a:spcPct val="0"/>
              </a:spcBef>
            </a:pPr>
            <a:r>
              <a:rPr lang="en-US" altLang="zh-CN" sz="1400" dirty="0">
                <a:solidFill>
                  <a:srgbClr val="151515"/>
                </a:solidFill>
                <a:latin typeface="Microsoft YaHei" panose="020B0503020204020204" pitchFamily="34" charset="-122"/>
                <a:ea typeface="Microsoft YaHei" panose="020B0503020204020204" pitchFamily="34" charset="-122"/>
                <a:cs typeface="Arial" panose="020B0604020202020204" pitchFamily="34" charset="0"/>
              </a:rPr>
              <a:t>Z.-T. Lu,</a:t>
            </a:r>
            <a:r>
              <a:rPr lang="zh-CN" altLang="en-US" sz="1400" dirty="0">
                <a:solidFill>
                  <a:srgbClr val="151515"/>
                </a:solidFill>
                <a:latin typeface="Microsoft YaHei" panose="020B0503020204020204" pitchFamily="34" charset="-122"/>
                <a:ea typeface="Microsoft YaHei" panose="020B0503020204020204" pitchFamily="34" charset="-122"/>
                <a:cs typeface="Arial" panose="020B0604020202020204" pitchFamily="34" charset="0"/>
              </a:rPr>
              <a:t> </a:t>
            </a:r>
            <a:r>
              <a:rPr lang="en-US" altLang="zh-CN" sz="1400" dirty="0">
                <a:solidFill>
                  <a:srgbClr val="151515"/>
                </a:solidFill>
                <a:latin typeface="Microsoft YaHei" panose="020B0503020204020204" pitchFamily="34" charset="-122"/>
                <a:ea typeface="Microsoft YaHei" panose="020B0503020204020204" pitchFamily="34" charset="-122"/>
                <a:cs typeface="Arial" panose="020B0604020202020204" pitchFamily="34" charset="0"/>
              </a:rPr>
              <a:t>Tian Xia, Tao Zheng, Yang </a:t>
            </a:r>
            <a:r>
              <a:rPr lang="en-US" altLang="zh-CN" sz="1400" dirty="0" err="1">
                <a:solidFill>
                  <a:srgbClr val="151515"/>
                </a:solidFill>
                <a:latin typeface="Microsoft YaHei" panose="020B0503020204020204" pitchFamily="34" charset="-122"/>
                <a:ea typeface="Microsoft YaHei" panose="020B0503020204020204" pitchFamily="34" charset="-122"/>
                <a:cs typeface="Arial" panose="020B0604020202020204" pitchFamily="34" charset="0"/>
              </a:rPr>
              <a:t>Yang</a:t>
            </a:r>
            <a:r>
              <a:rPr lang="en-US" altLang="zh-CN" sz="1400" dirty="0">
                <a:solidFill>
                  <a:srgbClr val="151515"/>
                </a:solidFill>
                <a:latin typeface="Microsoft YaHei" panose="020B0503020204020204" pitchFamily="34" charset="-122"/>
                <a:ea typeface="Microsoft YaHei" panose="020B0503020204020204" pitchFamily="34" charset="-122"/>
                <a:cs typeface="Arial" panose="020B0604020202020204" pitchFamily="34" charset="0"/>
              </a:rPr>
              <a:t>, S.-Z. Wang, S.-B. Wang, Z.-J. Tao</a:t>
            </a:r>
          </a:p>
        </p:txBody>
      </p:sp>
      <p:pic>
        <p:nvPicPr>
          <p:cNvPr id="14" name="图片 13">
            <a:extLst>
              <a:ext uri="{FF2B5EF4-FFF2-40B4-BE49-F238E27FC236}">
                <a16:creationId xmlns:a16="http://schemas.microsoft.com/office/drawing/2014/main" id="{6B63C350-45C9-FBCC-7F7B-D040F08D75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1410" y="4797743"/>
            <a:ext cx="3008847" cy="763207"/>
          </a:xfrm>
          <a:prstGeom prst="rect">
            <a:avLst/>
          </a:prstGeom>
        </p:spPr>
      </p:pic>
      <p:pic>
        <p:nvPicPr>
          <p:cNvPr id="21" name="图片 20">
            <a:extLst>
              <a:ext uri="{FF2B5EF4-FFF2-40B4-BE49-F238E27FC236}">
                <a16:creationId xmlns:a16="http://schemas.microsoft.com/office/drawing/2014/main" id="{AB942CBE-A794-EEF4-1251-15E18F59DA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601" y="5559849"/>
            <a:ext cx="2078022" cy="821588"/>
          </a:xfrm>
          <a:prstGeom prst="rect">
            <a:avLst/>
          </a:prstGeom>
        </p:spPr>
      </p:pic>
    </p:spTree>
    <p:extLst>
      <p:ext uri="{BB962C8B-B14F-4D97-AF65-F5344CB8AC3E}">
        <p14:creationId xmlns:p14="http://schemas.microsoft.com/office/powerpoint/2010/main" val="35562988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477000" y="3429000"/>
            <a:ext cx="1905000" cy="838200"/>
          </a:xfrm>
          <a:prstGeom prst="roundRect">
            <a:avLst/>
          </a:prstGeom>
          <a:solidFill>
            <a:srgbClr val="CCFFFF"/>
          </a:solidFill>
          <a:ln w="9525" cap="flat" cmpd="sng" algn="ctr">
            <a:noFill/>
            <a:prstDash val="solid"/>
            <a:round/>
            <a:headEnd type="none" w="med" len="med"/>
            <a:tailEnd type="none" w="med" len="med"/>
          </a:ln>
          <a:effectLst>
            <a:outerShdw blurRad="149987" dist="250190" dir="8460000" algn="ctr">
              <a:srgbClr val="000000">
                <a:alpha val="28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7620000" y="3581400"/>
            <a:ext cx="561372"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dirty="0"/>
              <a:t>CP</a:t>
            </a:r>
          </a:p>
        </p:txBody>
      </p:sp>
      <p:sp>
        <p:nvSpPr>
          <p:cNvPr id="2" name="TextBox 1"/>
          <p:cNvSpPr txBox="1"/>
          <p:nvPr/>
        </p:nvSpPr>
        <p:spPr>
          <a:xfrm>
            <a:off x="6705600" y="3581400"/>
            <a:ext cx="372218"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dirty="0"/>
              <a:t>T</a:t>
            </a:r>
          </a:p>
        </p:txBody>
      </p:sp>
      <p:sp>
        <p:nvSpPr>
          <p:cNvPr id="12" name="Line 13"/>
          <p:cNvSpPr>
            <a:spLocks noChangeShapeType="1"/>
          </p:cNvSpPr>
          <p:nvPr/>
        </p:nvSpPr>
        <p:spPr bwMode="auto">
          <a:xfrm flipH="1">
            <a:off x="7696200" y="3575220"/>
            <a:ext cx="381000" cy="381000"/>
          </a:xfrm>
          <a:prstGeom prst="line">
            <a:avLst/>
          </a:prstGeom>
          <a:noFill/>
          <a:ln w="28575">
            <a:solidFill>
              <a:srgbClr val="FF0000"/>
            </a:solidFill>
            <a:round/>
            <a:headEnd/>
            <a:tailEnd/>
          </a:ln>
          <a:effectLst>
            <a:outerShdw blurRad="149987" dist="250190" dir="8460000" algn="ctr">
              <a:srgbClr val="000000">
                <a:alpha val="28000"/>
              </a:srgbClr>
            </a:outerShdw>
          </a:effectLst>
          <a:extLst>
            <a:ext uri="{909E8E84-426E-40DD-AFC4-6F175D3DCCD1}">
              <a14:hiddenFill xmlns:a14="http://schemas.microsoft.com/office/drawing/2010/main">
                <a:noFill/>
              </a14:hiddenFill>
            </a:ext>
          </a:extLst>
        </p:spPr>
        <p:txBody>
          <a:bodyPr/>
          <a:lstStyle/>
          <a:p>
            <a:endParaRPr lang="en-US"/>
          </a:p>
        </p:txBody>
      </p:sp>
      <p:sp>
        <p:nvSpPr>
          <p:cNvPr id="15" name="Line 16"/>
          <p:cNvSpPr>
            <a:spLocks noChangeShapeType="1"/>
          </p:cNvSpPr>
          <p:nvPr/>
        </p:nvSpPr>
        <p:spPr bwMode="auto">
          <a:xfrm flipH="1">
            <a:off x="6705600" y="3591696"/>
            <a:ext cx="381000" cy="381000"/>
          </a:xfrm>
          <a:prstGeom prst="line">
            <a:avLst/>
          </a:prstGeom>
          <a:noFill/>
          <a:ln w="28575">
            <a:solidFill>
              <a:srgbClr val="FF0000"/>
            </a:solidFill>
            <a:round/>
            <a:headEnd/>
            <a:tailEnd/>
          </a:ln>
          <a:effectLst>
            <a:outerShdw blurRad="149987" dist="250190" dir="8460000" algn="ctr">
              <a:srgbClr val="000000">
                <a:alpha val="28000"/>
              </a:srgbClr>
            </a:outerShdw>
          </a:effectLst>
          <a:extLst>
            <a:ext uri="{909E8E84-426E-40DD-AFC4-6F175D3DCCD1}">
              <a14:hiddenFill xmlns:a14="http://schemas.microsoft.com/office/drawing/2010/main">
                <a:noFill/>
              </a14:hiddenFill>
            </a:ext>
          </a:extLst>
        </p:spPr>
        <p:txBody>
          <a:bodyPr/>
          <a:lstStyle/>
          <a:p>
            <a:endParaRPr lang="en-US" dirty="0"/>
          </a:p>
        </p:txBody>
      </p:sp>
      <p:sp>
        <p:nvSpPr>
          <p:cNvPr id="3" name="TextBox 2"/>
          <p:cNvSpPr txBox="1"/>
          <p:nvPr/>
        </p:nvSpPr>
        <p:spPr>
          <a:xfrm>
            <a:off x="7239000" y="3581400"/>
            <a:ext cx="357790"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b="1" dirty="0"/>
              <a:t>=</a:t>
            </a:r>
          </a:p>
        </p:txBody>
      </p:sp>
      <p:sp>
        <p:nvSpPr>
          <p:cNvPr id="60" name="Rounded Rectangle 59"/>
          <p:cNvSpPr/>
          <p:nvPr/>
        </p:nvSpPr>
        <p:spPr bwMode="auto">
          <a:xfrm>
            <a:off x="5721270" y="4648201"/>
            <a:ext cx="3357352" cy="1828800"/>
          </a:xfrm>
          <a:prstGeom prst="roundRect">
            <a:avLst/>
          </a:prstGeom>
          <a:solidFill>
            <a:srgbClr val="CCFF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ea typeface="楷体" panose="02010609060101010101" pitchFamily="49" charset="-122"/>
              </a:rPr>
              <a:t>Explore new physics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rPr>
              <a:t>in the scale 10~100TeV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rPr>
              <a:t>via EDM measurement</a:t>
            </a:r>
            <a:endParaRPr kumimoji="0" lang="en-US" b="0" i="0" u="none" strike="noStrike" cap="none" normalizeH="0" baseline="0" dirty="0">
              <a:ln>
                <a:noFill/>
              </a:ln>
              <a:solidFill>
                <a:srgbClr val="FF0000"/>
              </a:solidFill>
              <a:effectLst/>
              <a:latin typeface="Calibri" panose="020F0502020204030204" pitchFamily="34" charset="0"/>
              <a:ea typeface="楷体" panose="02010609060101010101" pitchFamily="49" charset="-122"/>
            </a:endParaRPr>
          </a:p>
        </p:txBody>
      </p:sp>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Calibri" panose="020F0502020204030204" pitchFamily="34" charset="0"/>
                <a:ea typeface="微软雅黑" panose="020B0503020204020204" pitchFamily="34" charset="-122"/>
                <a:cs typeface="Calibri" panose="020F0502020204030204" pitchFamily="34" charset="0"/>
              </a:rPr>
              <a:t>Explore new physical</a:t>
            </a:r>
            <a:r>
              <a:rPr lang="en-US" altLang="en-US" sz="2800" b="0" dirty="0">
                <a:latin typeface="Calibri" panose="020F0502020204030204" pitchFamily="34" charset="0"/>
                <a:ea typeface="微软雅黑" panose="020B0503020204020204" pitchFamily="34" charset="-122"/>
                <a:cs typeface="Calibri" panose="020F0502020204030204" pitchFamily="34" charset="0"/>
              </a:rPr>
              <a:t> </a:t>
            </a:r>
            <a:r>
              <a:rPr lang="en-US" altLang="en-US" sz="28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CP</a:t>
            </a:r>
            <a:r>
              <a:rPr lang="en-US" altLang="en-US" sz="2800" b="0" dirty="0">
                <a:latin typeface="Calibri" panose="020F0502020204030204" pitchFamily="34" charset="0"/>
                <a:ea typeface="微软雅黑" panose="020B0503020204020204" pitchFamily="34" charset="-122"/>
                <a:cs typeface="Calibri" panose="020F0502020204030204" pitchFamily="34" charset="0"/>
              </a:rPr>
              <a:t> </a:t>
            </a:r>
            <a:r>
              <a:rPr lang="en-US" altLang="zh-CN" sz="2800" b="0" dirty="0">
                <a:latin typeface="Calibri" panose="020F0502020204030204" pitchFamily="34" charset="0"/>
                <a:ea typeface="微软雅黑" panose="020B0503020204020204" pitchFamily="34" charset="-122"/>
                <a:cs typeface="Calibri" panose="020F0502020204030204" pitchFamily="34" charset="0"/>
              </a:rPr>
              <a:t>mechanism</a:t>
            </a:r>
            <a:endParaRPr lang="en-US" altLang="en-US" sz="2800" b="0" dirty="0">
              <a:latin typeface="Calibri" panose="020F0502020204030204" pitchFamily="34" charset="0"/>
              <a:ea typeface="微软雅黑" panose="020B0503020204020204" pitchFamily="34" charset="-122"/>
              <a:cs typeface="Calibri" panose="020F0502020204030204" pitchFamily="34" charset="0"/>
            </a:endParaRPr>
          </a:p>
        </p:txBody>
      </p:sp>
      <p:sp>
        <p:nvSpPr>
          <p:cNvPr id="124932" name="Text Box 4"/>
          <p:cNvSpPr txBox="1">
            <a:spLocks noChangeArrowheads="1"/>
          </p:cNvSpPr>
          <p:nvPr/>
        </p:nvSpPr>
        <p:spPr bwMode="auto">
          <a:xfrm>
            <a:off x="390525" y="4567535"/>
            <a:ext cx="7591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SUSY:</a:t>
            </a:r>
            <a:endParaRPr lang="en-US" altLang="en-US" dirty="0">
              <a:solidFill>
                <a:schemeClr val="accent2"/>
              </a:solidFill>
              <a:latin typeface="Calibri" panose="020F0502020204030204" pitchFamily="34" charset="0"/>
              <a:ea typeface="楷体" panose="02010609060101010101" pitchFamily="49" charset="-122"/>
            </a:endParaRPr>
          </a:p>
        </p:txBody>
      </p:sp>
      <p:sp>
        <p:nvSpPr>
          <p:cNvPr id="124933" name="Text Box 5"/>
          <p:cNvSpPr txBox="1">
            <a:spLocks noChangeArrowheads="1"/>
          </p:cNvSpPr>
          <p:nvPr/>
        </p:nvSpPr>
        <p:spPr bwMode="auto">
          <a:xfrm>
            <a:off x="518373" y="5024735"/>
            <a:ext cx="4621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sym typeface="Wingdings" pitchFamily="2" charset="2"/>
              </a:rPr>
              <a:t>New elementary particles</a:t>
            </a:r>
            <a:r>
              <a:rPr lang="en-US" altLang="en-US" sz="2000" dirty="0">
                <a:latin typeface="Calibri" panose="020F0502020204030204" pitchFamily="34" charset="0"/>
                <a:ea typeface="楷体" panose="02010609060101010101" pitchFamily="49" charset="-122"/>
                <a:sym typeface="Wingdings" pitchFamily="2" charset="2"/>
              </a:rPr>
              <a:t> </a:t>
            </a:r>
            <a:r>
              <a:rPr lang="en-US" altLang="zh-CN" sz="2000" dirty="0">
                <a:latin typeface="Calibri" panose="020F0502020204030204" pitchFamily="34" charset="0"/>
                <a:ea typeface="楷体" panose="02010609060101010101" pitchFamily="49" charset="-122"/>
                <a:sym typeface="Wingdings" pitchFamily="2" charset="2"/>
              </a:rPr>
              <a:t>new </a:t>
            </a:r>
            <a:r>
              <a:rPr lang="en-US" altLang="zh-CN" sz="2000" dirty="0">
                <a:solidFill>
                  <a:srgbClr val="FF0000"/>
                </a:solidFill>
                <a:latin typeface="Calibri" panose="020F0502020204030204" pitchFamily="34" charset="0"/>
                <a:ea typeface="楷体" panose="02010609060101010101" pitchFamily="49" charset="-122"/>
                <a:sym typeface="Wingdings" pitchFamily="2" charset="2"/>
              </a:rPr>
              <a:t>CP </a:t>
            </a:r>
            <a:r>
              <a:rPr lang="en-US" altLang="zh-CN" sz="2000" dirty="0">
                <a:latin typeface="Calibri" panose="020F0502020204030204" pitchFamily="34" charset="0"/>
                <a:ea typeface="楷体" panose="02010609060101010101" pitchFamily="49" charset="-122"/>
                <a:sym typeface="Wingdings" pitchFamily="2" charset="2"/>
              </a:rPr>
              <a:t>phase</a:t>
            </a:r>
            <a:endParaRPr lang="en-US" altLang="en-US" sz="2000" dirty="0">
              <a:latin typeface="Calibri" panose="020F0502020204030204" pitchFamily="34" charset="0"/>
              <a:ea typeface="楷体" panose="02010609060101010101" pitchFamily="49" charset="-122"/>
            </a:endParaRPr>
          </a:p>
        </p:txBody>
      </p:sp>
      <p:sp>
        <p:nvSpPr>
          <p:cNvPr id="124934" name="Text Box 6"/>
          <p:cNvSpPr txBox="1">
            <a:spLocks noChangeArrowheads="1"/>
          </p:cNvSpPr>
          <p:nvPr/>
        </p:nvSpPr>
        <p:spPr bwMode="auto">
          <a:xfrm>
            <a:off x="381000" y="3403600"/>
            <a:ext cx="4382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CP problem in strong interaction</a:t>
            </a:r>
            <a:r>
              <a:rPr lang="en-US" altLang="zh-CN" dirty="0">
                <a:solidFill>
                  <a:srgbClr val="0000FF"/>
                </a:solidFill>
                <a:latin typeface="Calibri" panose="020F0502020204030204" pitchFamily="34" charset="0"/>
                <a:ea typeface="楷体" panose="02010609060101010101" pitchFamily="49" charset="-122"/>
              </a:rPr>
              <a:t>: </a:t>
            </a:r>
            <a:r>
              <a:rPr lang="el-GR" altLang="zh-CN" dirty="0">
                <a:solidFill>
                  <a:srgbClr val="0000FF"/>
                </a:solidFill>
                <a:latin typeface="Calibri" panose="020F0502020204030204" pitchFamily="34" charset="0"/>
                <a:ea typeface="楷体" panose="02010609060101010101" pitchFamily="49" charset="-122"/>
              </a:rPr>
              <a:t>θ</a:t>
            </a:r>
            <a:r>
              <a:rPr lang="en-US" altLang="zh-CN" dirty="0">
                <a:solidFill>
                  <a:srgbClr val="0000FF"/>
                </a:solidFill>
                <a:latin typeface="Calibri" panose="020F0502020204030204" pitchFamily="34" charset="0"/>
                <a:ea typeface="楷体" panose="02010609060101010101" pitchFamily="49" charset="-122"/>
              </a:rPr>
              <a:t> term</a:t>
            </a:r>
            <a:endParaRPr lang="en-US" altLang="en-US" dirty="0">
              <a:solidFill>
                <a:srgbClr val="0000FF"/>
              </a:solidFill>
              <a:latin typeface="Calibri" panose="020F0502020204030204" pitchFamily="34" charset="0"/>
              <a:ea typeface="楷体" panose="02010609060101010101" pitchFamily="49" charset="-122"/>
            </a:endParaRPr>
          </a:p>
        </p:txBody>
      </p:sp>
      <p:sp>
        <p:nvSpPr>
          <p:cNvPr id="124936" name="Text Box 8"/>
          <p:cNvSpPr txBox="1">
            <a:spLocks noChangeArrowheads="1"/>
          </p:cNvSpPr>
          <p:nvPr/>
        </p:nvSpPr>
        <p:spPr bwMode="auto">
          <a:xfrm>
            <a:off x="390525" y="5634335"/>
            <a:ext cx="33226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Origins of matter - antimatter </a:t>
            </a:r>
            <a:endParaRPr lang="en-US" altLang="en-US" dirty="0">
              <a:solidFill>
                <a:schemeClr val="accent2"/>
              </a:solidFill>
              <a:latin typeface="Calibri" panose="020F0502020204030204" pitchFamily="34" charset="0"/>
              <a:ea typeface="楷体" panose="02010609060101010101" pitchFamily="49" charset="-122"/>
            </a:endParaRPr>
          </a:p>
        </p:txBody>
      </p:sp>
      <p:sp>
        <p:nvSpPr>
          <p:cNvPr id="124937" name="Text Box 9"/>
          <p:cNvSpPr txBox="1">
            <a:spLocks noChangeArrowheads="1"/>
          </p:cNvSpPr>
          <p:nvPr/>
        </p:nvSpPr>
        <p:spPr bwMode="auto">
          <a:xfrm>
            <a:off x="685800" y="6091535"/>
            <a:ext cx="3130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rPr>
              <a:t>New physical </a:t>
            </a:r>
            <a:r>
              <a:rPr lang="en-US" altLang="zh-CN" sz="2000" dirty="0">
                <a:solidFill>
                  <a:srgbClr val="FF0000"/>
                </a:solidFill>
                <a:latin typeface="Calibri" panose="020F0502020204030204" pitchFamily="34" charset="0"/>
                <a:ea typeface="楷体" panose="02010609060101010101" pitchFamily="49" charset="-122"/>
              </a:rPr>
              <a:t>CP</a:t>
            </a:r>
            <a:r>
              <a:rPr lang="zh-CN" altLang="en-US" sz="2000" dirty="0">
                <a:latin typeface="Calibri" panose="020F0502020204030204" pitchFamily="34" charset="0"/>
                <a:ea typeface="楷体" panose="02010609060101010101" pitchFamily="49" charset="-122"/>
              </a:rPr>
              <a:t> </a:t>
            </a:r>
            <a:r>
              <a:rPr lang="en-US" altLang="zh-CN" sz="2000" dirty="0">
                <a:latin typeface="Calibri" panose="020F0502020204030204" pitchFamily="34" charset="0"/>
                <a:ea typeface="楷体" panose="02010609060101010101" pitchFamily="49" charset="-122"/>
              </a:rPr>
              <a:t>mechanism</a:t>
            </a:r>
            <a:endParaRPr lang="en-US" altLang="en-US" sz="2000" dirty="0">
              <a:latin typeface="Calibri" panose="020F0502020204030204" pitchFamily="34" charset="0"/>
              <a:ea typeface="楷体" panose="02010609060101010101" pitchFamily="49" charset="-122"/>
            </a:endParaRPr>
          </a:p>
        </p:txBody>
      </p:sp>
      <p:pic>
        <p:nvPicPr>
          <p:cNvPr id="124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68" y="3860800"/>
            <a:ext cx="494216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371600" y="1371601"/>
            <a:ext cx="6477000" cy="1549504"/>
            <a:chOff x="1645921" y="1772186"/>
            <a:chExt cx="5974079" cy="1349474"/>
          </a:xfrm>
        </p:grpSpPr>
        <p:sp>
          <p:nvSpPr>
            <p:cNvPr id="22" name="AutoShape 19"/>
            <p:cNvSpPr>
              <a:spLocks noChangeArrowheads="1"/>
            </p:cNvSpPr>
            <p:nvPr/>
          </p:nvSpPr>
          <p:spPr bwMode="auto">
            <a:xfrm>
              <a:off x="3169921" y="2168426"/>
              <a:ext cx="731520" cy="87630"/>
            </a:xfrm>
            <a:prstGeom prst="leftRightArrow">
              <a:avLst>
                <a:gd name="adj1" fmla="val 50000"/>
                <a:gd name="adj2" fmla="val 1669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23" name="Text Box 20"/>
            <p:cNvSpPr txBox="1">
              <a:spLocks noChangeArrowheads="1"/>
            </p:cNvSpPr>
            <p:nvPr/>
          </p:nvSpPr>
          <p:spPr bwMode="auto">
            <a:xfrm>
              <a:off x="3413761" y="1894106"/>
              <a:ext cx="284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Calibri" pitchFamily="34" charset="0"/>
                  <a:cs typeface="Calibri" pitchFamily="34" charset="0"/>
                </a:rPr>
                <a:t>T</a:t>
              </a:r>
            </a:p>
          </p:txBody>
        </p:sp>
        <p:sp>
          <p:nvSpPr>
            <p:cNvPr id="24" name="Line 21"/>
            <p:cNvSpPr>
              <a:spLocks noChangeShapeType="1"/>
            </p:cNvSpPr>
            <p:nvPr/>
          </p:nvSpPr>
          <p:spPr bwMode="auto">
            <a:xfrm flipV="1">
              <a:off x="23012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5" name="Line 22"/>
            <p:cNvSpPr>
              <a:spLocks noChangeShapeType="1"/>
            </p:cNvSpPr>
            <p:nvPr/>
          </p:nvSpPr>
          <p:spPr bwMode="auto">
            <a:xfrm flipV="1">
              <a:off x="2484120" y="2784376"/>
              <a:ext cx="0" cy="26416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6" name="Text Box 23"/>
            <p:cNvSpPr txBox="1">
              <a:spLocks noChangeArrowheads="1"/>
            </p:cNvSpPr>
            <p:nvPr/>
          </p:nvSpPr>
          <p:spPr bwMode="auto">
            <a:xfrm>
              <a:off x="1752600"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EDM</a:t>
              </a:r>
            </a:p>
          </p:txBody>
        </p:sp>
        <p:sp>
          <p:nvSpPr>
            <p:cNvPr id="27" name="Text Box 24"/>
            <p:cNvSpPr txBox="1">
              <a:spLocks noChangeArrowheads="1"/>
            </p:cNvSpPr>
            <p:nvPr/>
          </p:nvSpPr>
          <p:spPr bwMode="auto">
            <a:xfrm>
              <a:off x="2484120" y="2783106"/>
              <a:ext cx="526654" cy="32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800" dirty="0">
                  <a:latin typeface="Calibri" panose="020F0502020204030204" pitchFamily="34" charset="0"/>
                  <a:ea typeface="楷体" panose="02010609060101010101" pitchFamily="49" charset="-122"/>
                  <a:cs typeface="Calibri" pitchFamily="34" charset="0"/>
                </a:rPr>
                <a:t>spin</a:t>
              </a:r>
              <a:endParaRPr lang="en-US" sz="1800" dirty="0">
                <a:latin typeface="Calibri" panose="020F0502020204030204" pitchFamily="34" charset="0"/>
                <a:ea typeface="楷体" panose="02010609060101010101" pitchFamily="49" charset="-122"/>
                <a:cs typeface="Calibri" pitchFamily="34" charset="0"/>
              </a:endParaRPr>
            </a:p>
          </p:txBody>
        </p:sp>
        <p:sp>
          <p:nvSpPr>
            <p:cNvPr id="28" name="Line 25"/>
            <p:cNvSpPr>
              <a:spLocks noChangeShapeType="1"/>
            </p:cNvSpPr>
            <p:nvPr/>
          </p:nvSpPr>
          <p:spPr bwMode="auto">
            <a:xfrm flipV="1">
              <a:off x="4632961"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9" name="Line 26"/>
            <p:cNvSpPr>
              <a:spLocks noChangeShapeType="1"/>
            </p:cNvSpPr>
            <p:nvPr/>
          </p:nvSpPr>
          <p:spPr bwMode="auto">
            <a:xfrm flipV="1">
              <a:off x="48158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0" name="Text Box 27"/>
            <p:cNvSpPr txBox="1">
              <a:spLocks noChangeArrowheads="1"/>
            </p:cNvSpPr>
            <p:nvPr/>
          </p:nvSpPr>
          <p:spPr bwMode="auto">
            <a:xfrm>
              <a:off x="4084321"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EDM</a:t>
              </a:r>
            </a:p>
          </p:txBody>
        </p:sp>
        <p:sp>
          <p:nvSpPr>
            <p:cNvPr id="31" name="Text Box 28"/>
            <p:cNvSpPr txBox="1">
              <a:spLocks noChangeArrowheads="1"/>
            </p:cNvSpPr>
            <p:nvPr/>
          </p:nvSpPr>
          <p:spPr bwMode="auto">
            <a:xfrm>
              <a:off x="4815840" y="2783106"/>
              <a:ext cx="485255" cy="2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Calibri" panose="020F0502020204030204" pitchFamily="34" charset="0"/>
                  <a:ea typeface="楷体" panose="02010609060101010101" pitchFamily="49" charset="-122"/>
                  <a:cs typeface="Calibri" pitchFamily="34" charset="0"/>
                </a:rPr>
                <a:t>spin</a:t>
              </a:r>
            </a:p>
          </p:txBody>
        </p:sp>
        <p:sp>
          <p:nvSpPr>
            <p:cNvPr id="32" name="Oval 30"/>
            <p:cNvSpPr>
              <a:spLocks noChangeArrowheads="1"/>
            </p:cNvSpPr>
            <p:nvPr/>
          </p:nvSpPr>
          <p:spPr bwMode="auto">
            <a:xfrm>
              <a:off x="6217920" y="2132866"/>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33" name="Oval 31"/>
            <p:cNvSpPr>
              <a:spLocks noChangeArrowheads="1"/>
            </p:cNvSpPr>
            <p:nvPr/>
          </p:nvSpPr>
          <p:spPr bwMode="auto">
            <a:xfrm>
              <a:off x="6531611" y="1772186"/>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34" name="Freeform 32"/>
            <p:cNvSpPr>
              <a:spLocks/>
            </p:cNvSpPr>
            <p:nvPr/>
          </p:nvSpPr>
          <p:spPr bwMode="auto">
            <a:xfrm>
              <a:off x="6531611" y="2301776"/>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5" name="Text Box 33"/>
            <p:cNvSpPr txBox="1">
              <a:spLocks noChangeArrowheads="1"/>
            </p:cNvSpPr>
            <p:nvPr/>
          </p:nvSpPr>
          <p:spPr bwMode="auto">
            <a:xfrm>
              <a:off x="6799342" y="17950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sp>
          <p:nvSpPr>
            <p:cNvPr id="36" name="Text Box 34"/>
            <p:cNvSpPr txBox="1">
              <a:spLocks noChangeArrowheads="1"/>
            </p:cNvSpPr>
            <p:nvPr/>
          </p:nvSpPr>
          <p:spPr bwMode="auto">
            <a:xfrm>
              <a:off x="6799342" y="230431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37" name="Line 35"/>
            <p:cNvSpPr>
              <a:spLocks noChangeShapeType="1"/>
            </p:cNvSpPr>
            <p:nvPr/>
          </p:nvSpPr>
          <p:spPr bwMode="auto">
            <a:xfrm>
              <a:off x="6827520" y="2320824"/>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8" name="AutoShape 36"/>
            <p:cNvSpPr>
              <a:spLocks noChangeArrowheads="1"/>
            </p:cNvSpPr>
            <p:nvPr/>
          </p:nvSpPr>
          <p:spPr bwMode="auto">
            <a:xfrm>
              <a:off x="5425440" y="2168426"/>
              <a:ext cx="731520" cy="87630"/>
            </a:xfrm>
            <a:prstGeom prst="leftRightArrow">
              <a:avLst>
                <a:gd name="adj1" fmla="val 50000"/>
                <a:gd name="adj2" fmla="val 1669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39" name="Text Box 37"/>
            <p:cNvSpPr txBox="1">
              <a:spLocks noChangeArrowheads="1"/>
            </p:cNvSpPr>
            <p:nvPr/>
          </p:nvSpPr>
          <p:spPr bwMode="auto">
            <a:xfrm>
              <a:off x="5657851" y="1894106"/>
              <a:ext cx="2904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P</a:t>
              </a:r>
            </a:p>
          </p:txBody>
        </p:sp>
        <p:sp>
          <p:nvSpPr>
            <p:cNvPr id="40" name="Line 38"/>
            <p:cNvSpPr>
              <a:spLocks noChangeShapeType="1"/>
            </p:cNvSpPr>
            <p:nvPr/>
          </p:nvSpPr>
          <p:spPr bwMode="auto">
            <a:xfrm flipV="1">
              <a:off x="6893560" y="2784376"/>
              <a:ext cx="0" cy="26416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1" name="Line 39"/>
            <p:cNvSpPr>
              <a:spLocks noChangeShapeType="1"/>
            </p:cNvSpPr>
            <p:nvPr/>
          </p:nvSpPr>
          <p:spPr bwMode="auto">
            <a:xfrm flipV="1">
              <a:off x="70764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2" name="Text Box 40"/>
            <p:cNvSpPr txBox="1">
              <a:spLocks noChangeArrowheads="1"/>
            </p:cNvSpPr>
            <p:nvPr/>
          </p:nvSpPr>
          <p:spPr bwMode="auto">
            <a:xfrm>
              <a:off x="6344920"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EDM</a:t>
              </a:r>
            </a:p>
          </p:txBody>
        </p:sp>
        <p:sp>
          <p:nvSpPr>
            <p:cNvPr id="43" name="Text Box 41"/>
            <p:cNvSpPr txBox="1">
              <a:spLocks noChangeArrowheads="1"/>
            </p:cNvSpPr>
            <p:nvPr/>
          </p:nvSpPr>
          <p:spPr bwMode="auto">
            <a:xfrm>
              <a:off x="7076440" y="2785646"/>
              <a:ext cx="485255" cy="2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Calibri" panose="020F0502020204030204" pitchFamily="34" charset="0"/>
                  <a:ea typeface="楷体" panose="02010609060101010101" pitchFamily="49" charset="-122"/>
                  <a:cs typeface="Calibri" pitchFamily="34" charset="0"/>
                </a:rPr>
                <a:t>spin</a:t>
              </a:r>
            </a:p>
          </p:txBody>
        </p:sp>
        <p:sp>
          <p:nvSpPr>
            <p:cNvPr id="44" name="Oval 43"/>
            <p:cNvSpPr>
              <a:spLocks noChangeArrowheads="1"/>
            </p:cNvSpPr>
            <p:nvPr/>
          </p:nvSpPr>
          <p:spPr bwMode="auto">
            <a:xfrm>
              <a:off x="3962401" y="2124722"/>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45" name="Oval 44"/>
            <p:cNvSpPr>
              <a:spLocks noChangeArrowheads="1"/>
            </p:cNvSpPr>
            <p:nvPr/>
          </p:nvSpPr>
          <p:spPr bwMode="auto">
            <a:xfrm flipV="1">
              <a:off x="4276091" y="1795047"/>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46" name="Freeform 45"/>
            <p:cNvSpPr>
              <a:spLocks/>
            </p:cNvSpPr>
            <p:nvPr/>
          </p:nvSpPr>
          <p:spPr bwMode="auto">
            <a:xfrm>
              <a:off x="4276091" y="2293632"/>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7" name="Text Box 33"/>
            <p:cNvSpPr txBox="1">
              <a:spLocks noChangeArrowheads="1"/>
            </p:cNvSpPr>
            <p:nvPr/>
          </p:nvSpPr>
          <p:spPr bwMode="auto">
            <a:xfrm flipV="1">
              <a:off x="4572000" y="245089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sp>
          <p:nvSpPr>
            <p:cNvPr id="48" name="Text Box 34"/>
            <p:cNvSpPr txBox="1">
              <a:spLocks noChangeArrowheads="1"/>
            </p:cNvSpPr>
            <p:nvPr/>
          </p:nvSpPr>
          <p:spPr bwMode="auto">
            <a:xfrm flipV="1">
              <a:off x="4572000" y="18712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49" name="Line 35"/>
            <p:cNvSpPr>
              <a:spLocks noChangeShapeType="1"/>
            </p:cNvSpPr>
            <p:nvPr/>
          </p:nvSpPr>
          <p:spPr bwMode="auto">
            <a:xfrm>
              <a:off x="4572001" y="2312680"/>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0" name="Oval 49"/>
            <p:cNvSpPr>
              <a:spLocks noChangeArrowheads="1"/>
            </p:cNvSpPr>
            <p:nvPr/>
          </p:nvSpPr>
          <p:spPr bwMode="auto">
            <a:xfrm>
              <a:off x="1645921" y="2101861"/>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51" name="Oval 50"/>
            <p:cNvSpPr>
              <a:spLocks noChangeArrowheads="1"/>
            </p:cNvSpPr>
            <p:nvPr/>
          </p:nvSpPr>
          <p:spPr bwMode="auto">
            <a:xfrm flipV="1">
              <a:off x="1959611" y="1772186"/>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52" name="Freeform 51"/>
            <p:cNvSpPr>
              <a:spLocks/>
            </p:cNvSpPr>
            <p:nvPr/>
          </p:nvSpPr>
          <p:spPr bwMode="auto">
            <a:xfrm>
              <a:off x="1959611" y="2270771"/>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3" name="Text Box 34"/>
            <p:cNvSpPr txBox="1">
              <a:spLocks noChangeArrowheads="1"/>
            </p:cNvSpPr>
            <p:nvPr/>
          </p:nvSpPr>
          <p:spPr bwMode="auto">
            <a:xfrm flipV="1">
              <a:off x="2227342" y="18712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54" name="Line 35"/>
            <p:cNvSpPr>
              <a:spLocks noChangeShapeType="1"/>
            </p:cNvSpPr>
            <p:nvPr/>
          </p:nvSpPr>
          <p:spPr bwMode="auto">
            <a:xfrm flipH="1">
              <a:off x="2255521" y="2289819"/>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5" name="Text Box 33"/>
            <p:cNvSpPr txBox="1">
              <a:spLocks noChangeArrowheads="1"/>
            </p:cNvSpPr>
            <p:nvPr/>
          </p:nvSpPr>
          <p:spPr bwMode="auto">
            <a:xfrm flipV="1">
              <a:off x="2227342" y="245089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grpSp>
      <p:graphicFrame>
        <p:nvGraphicFramePr>
          <p:cNvPr id="58" name="Object 57"/>
          <p:cNvGraphicFramePr>
            <a:graphicFrameLocks noChangeAspect="1"/>
          </p:cNvGraphicFramePr>
          <p:nvPr/>
        </p:nvGraphicFramePr>
        <p:xfrm>
          <a:off x="6368637" y="5698213"/>
          <a:ext cx="2241963" cy="778787"/>
        </p:xfrm>
        <a:graphic>
          <a:graphicData uri="http://schemas.openxmlformats.org/presentationml/2006/ole">
            <mc:AlternateContent xmlns:mc="http://schemas.openxmlformats.org/markup-compatibility/2006">
              <mc:Choice xmlns:v="urn:schemas-microsoft-com:vml" Requires="v">
                <p:oleObj name="Equation" r:id="rId4" imgW="1206360" imgH="419040" progId="Equation.DSMT4">
                  <p:embed/>
                </p:oleObj>
              </mc:Choice>
              <mc:Fallback>
                <p:oleObj name="Equation" r:id="rId4" imgW="1206360" imgH="419040" progId="Equation.DSMT4">
                  <p:embed/>
                  <p:pic>
                    <p:nvPicPr>
                      <p:cNvPr id="58" name="Object 57"/>
                      <p:cNvPicPr/>
                      <p:nvPr/>
                    </p:nvPicPr>
                    <p:blipFill>
                      <a:blip r:embed="rId5"/>
                      <a:stretch>
                        <a:fillRect/>
                      </a:stretch>
                    </p:blipFill>
                    <p:spPr>
                      <a:xfrm>
                        <a:off x="6368637" y="5698213"/>
                        <a:ext cx="2241963" cy="778787"/>
                      </a:xfrm>
                      <a:prstGeom prst="rect">
                        <a:avLst/>
                      </a:prstGeom>
                    </p:spPr>
                  </p:pic>
                </p:oleObj>
              </mc:Fallback>
            </mc:AlternateContent>
          </a:graphicData>
        </a:graphic>
      </p:graphicFrame>
      <p:cxnSp>
        <p:nvCxnSpPr>
          <p:cNvPr id="8" name="Straight Connector 7"/>
          <p:cNvCxnSpPr/>
          <p:nvPr/>
        </p:nvCxnSpPr>
        <p:spPr bwMode="auto">
          <a:xfrm flipV="1">
            <a:off x="2186607" y="6100278"/>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V="1">
            <a:off x="4031315" y="5080686"/>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5041888" y="381000"/>
            <a:ext cx="4572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697612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3429000" y="3429000"/>
            <a:ext cx="1981200" cy="25908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25603" name="AutoShape 3"/>
          <p:cNvSpPr>
            <a:spLocks noChangeArrowheads="1"/>
          </p:cNvSpPr>
          <p:nvPr/>
        </p:nvSpPr>
        <p:spPr bwMode="auto">
          <a:xfrm>
            <a:off x="533400" y="3505200"/>
            <a:ext cx="1981200" cy="25146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25604" name="AutoShape 4"/>
          <p:cNvSpPr>
            <a:spLocks noChangeArrowheads="1"/>
          </p:cNvSpPr>
          <p:nvPr/>
        </p:nvSpPr>
        <p:spPr bwMode="auto">
          <a:xfrm>
            <a:off x="3429000" y="1066800"/>
            <a:ext cx="1981200" cy="17526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25605" name="AutoShape 5"/>
          <p:cNvSpPr>
            <a:spLocks noChangeArrowheads="1"/>
          </p:cNvSpPr>
          <p:nvPr/>
        </p:nvSpPr>
        <p:spPr bwMode="auto">
          <a:xfrm>
            <a:off x="533400" y="1066800"/>
            <a:ext cx="1981200" cy="17526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latin typeface="Calibri" panose="020F0502020204030204" pitchFamily="34" charset="0"/>
              <a:cs typeface="Calibri" panose="020F0502020204030204" pitchFamily="34" charset="0"/>
            </a:endParaRPr>
          </a:p>
        </p:txBody>
      </p:sp>
      <p:sp>
        <p:nvSpPr>
          <p:cNvPr id="25606" name="Rectangle 6"/>
          <p:cNvSpPr>
            <a:spLocks noGrp="1" noChangeArrowheads="1"/>
          </p:cNvSpPr>
          <p:nvPr>
            <p:ph type="title"/>
          </p:nvPr>
        </p:nvSpPr>
        <p:spPr>
          <a:xfrm>
            <a:off x="685800" y="152400"/>
            <a:ext cx="7772400" cy="609600"/>
          </a:xfrm>
        </p:spPr>
        <p:txBody>
          <a:bodyPr/>
          <a:lstStyle/>
          <a:p>
            <a:r>
              <a:rPr lang="en-US" sz="2600" b="0" dirty="0">
                <a:latin typeface="Calibri" panose="020F0502020204030204" pitchFamily="34" charset="0"/>
                <a:ea typeface="微软雅黑" panose="020B0503020204020204" pitchFamily="34" charset="-122"/>
                <a:cs typeface="Calibri" panose="020F0502020204030204" pitchFamily="34" charset="0"/>
              </a:rPr>
              <a:t>EDM </a:t>
            </a:r>
            <a:r>
              <a:rPr lang="en-US" altLang="zh-CN" sz="2600" b="0" dirty="0">
                <a:latin typeface="Calibri" panose="020F0502020204030204" pitchFamily="34" charset="0"/>
                <a:ea typeface="微软雅黑" panose="020B0503020204020204" pitchFamily="34" charset="-122"/>
                <a:cs typeface="Calibri" panose="020F0502020204030204" pitchFamily="34" charset="0"/>
              </a:rPr>
              <a:t>measurement method</a:t>
            </a:r>
            <a:endParaRPr lang="en-US" sz="2600" b="0" dirty="0">
              <a:latin typeface="Calibri" panose="020F0502020204030204" pitchFamily="34" charset="0"/>
              <a:ea typeface="微软雅黑" panose="020B0503020204020204" pitchFamily="34" charset="-122"/>
              <a:cs typeface="Calibri" panose="020F0502020204030204" pitchFamily="34" charset="0"/>
            </a:endParaRPr>
          </a:p>
        </p:txBody>
      </p:sp>
      <p:sp>
        <p:nvSpPr>
          <p:cNvPr id="25607" name="Line 7"/>
          <p:cNvSpPr>
            <a:spLocks noChangeShapeType="1"/>
          </p:cNvSpPr>
          <p:nvPr/>
        </p:nvSpPr>
        <p:spPr bwMode="auto">
          <a:xfrm flipV="1">
            <a:off x="1473200" y="1255713"/>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8"/>
          <p:cNvSpPr>
            <a:spLocks noChangeShapeType="1"/>
          </p:cNvSpPr>
          <p:nvPr/>
        </p:nvSpPr>
        <p:spPr bwMode="auto">
          <a:xfrm>
            <a:off x="1473200" y="2246313"/>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Oval 9"/>
          <p:cNvSpPr>
            <a:spLocks noChangeArrowheads="1"/>
          </p:cNvSpPr>
          <p:nvPr/>
        </p:nvSpPr>
        <p:spPr bwMode="auto">
          <a:xfrm>
            <a:off x="863600" y="2017713"/>
            <a:ext cx="12192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Text Box 10"/>
          <p:cNvSpPr txBox="1">
            <a:spLocks noChangeArrowheads="1"/>
          </p:cNvSpPr>
          <p:nvPr/>
        </p:nvSpPr>
        <p:spPr bwMode="auto">
          <a:xfrm>
            <a:off x="1085850" y="11033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5611" name="Text Box 11"/>
          <p:cNvSpPr txBox="1">
            <a:spLocks noChangeArrowheads="1"/>
          </p:cNvSpPr>
          <p:nvPr/>
        </p:nvSpPr>
        <p:spPr bwMode="auto">
          <a:xfrm>
            <a:off x="1839913" y="1671638"/>
            <a:ext cx="630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m, </a:t>
            </a:r>
            <a:r>
              <a:rPr lang="en-US"/>
              <a:t>s</a:t>
            </a:r>
          </a:p>
        </p:txBody>
      </p:sp>
      <p:sp>
        <p:nvSpPr>
          <p:cNvPr id="25612" name="Line 12"/>
          <p:cNvSpPr>
            <a:spLocks noChangeShapeType="1"/>
          </p:cNvSpPr>
          <p:nvPr/>
        </p:nvSpPr>
        <p:spPr bwMode="auto">
          <a:xfrm flipV="1">
            <a:off x="4421188" y="1255713"/>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p:cNvSpPr>
            <a:spLocks noChangeShapeType="1"/>
          </p:cNvSpPr>
          <p:nvPr/>
        </p:nvSpPr>
        <p:spPr bwMode="auto">
          <a:xfrm>
            <a:off x="4421188" y="2246313"/>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Oval 14"/>
          <p:cNvSpPr>
            <a:spLocks noChangeArrowheads="1"/>
          </p:cNvSpPr>
          <p:nvPr/>
        </p:nvSpPr>
        <p:spPr bwMode="auto">
          <a:xfrm>
            <a:off x="3811588" y="2017713"/>
            <a:ext cx="12192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Text Box 15"/>
          <p:cNvSpPr txBox="1">
            <a:spLocks noChangeArrowheads="1"/>
          </p:cNvSpPr>
          <p:nvPr/>
        </p:nvSpPr>
        <p:spPr bwMode="auto">
          <a:xfrm>
            <a:off x="3948113" y="1103313"/>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E</a:t>
            </a:r>
          </a:p>
        </p:txBody>
      </p:sp>
      <p:sp>
        <p:nvSpPr>
          <p:cNvPr id="25616" name="Text Box 16"/>
          <p:cNvSpPr txBox="1">
            <a:spLocks noChangeArrowheads="1"/>
          </p:cNvSpPr>
          <p:nvPr/>
        </p:nvSpPr>
        <p:spPr bwMode="auto">
          <a:xfrm>
            <a:off x="4786313" y="167798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 s</a:t>
            </a:r>
          </a:p>
        </p:txBody>
      </p:sp>
      <p:sp>
        <p:nvSpPr>
          <p:cNvPr id="25617" name="Line 17"/>
          <p:cNvSpPr>
            <a:spLocks noChangeShapeType="1"/>
          </p:cNvSpPr>
          <p:nvPr/>
        </p:nvSpPr>
        <p:spPr bwMode="auto">
          <a:xfrm flipV="1">
            <a:off x="1512888" y="3617913"/>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18"/>
          <p:cNvSpPr>
            <a:spLocks noChangeShapeType="1"/>
          </p:cNvSpPr>
          <p:nvPr/>
        </p:nvSpPr>
        <p:spPr bwMode="auto">
          <a:xfrm>
            <a:off x="1549400" y="4532313"/>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Oval 19"/>
          <p:cNvSpPr>
            <a:spLocks noChangeArrowheads="1"/>
          </p:cNvSpPr>
          <p:nvPr/>
        </p:nvSpPr>
        <p:spPr bwMode="auto">
          <a:xfrm>
            <a:off x="939800" y="4303713"/>
            <a:ext cx="12192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Text Box 20"/>
          <p:cNvSpPr txBox="1">
            <a:spLocks noChangeArrowheads="1"/>
          </p:cNvSpPr>
          <p:nvPr/>
        </p:nvSpPr>
        <p:spPr bwMode="auto">
          <a:xfrm>
            <a:off x="1077913" y="35417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5621" name="Text Box 21"/>
          <p:cNvSpPr txBox="1">
            <a:spLocks noChangeArrowheads="1"/>
          </p:cNvSpPr>
          <p:nvPr/>
        </p:nvSpPr>
        <p:spPr bwMode="auto">
          <a:xfrm>
            <a:off x="1916113" y="3963988"/>
            <a:ext cx="30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t>
            </a:r>
          </a:p>
        </p:txBody>
      </p:sp>
      <p:sp>
        <p:nvSpPr>
          <p:cNvPr id="25622" name="Text Box 22"/>
          <p:cNvSpPr txBox="1">
            <a:spLocks noChangeArrowheads="1"/>
          </p:cNvSpPr>
          <p:nvPr/>
        </p:nvSpPr>
        <p:spPr bwMode="auto">
          <a:xfrm>
            <a:off x="1741488" y="3541713"/>
            <a:ext cx="37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5623" name="Line 23"/>
          <p:cNvSpPr>
            <a:spLocks noChangeShapeType="1"/>
          </p:cNvSpPr>
          <p:nvPr/>
        </p:nvSpPr>
        <p:spPr bwMode="auto">
          <a:xfrm>
            <a:off x="4481513" y="4491038"/>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4" name="Oval 24"/>
          <p:cNvSpPr>
            <a:spLocks noChangeArrowheads="1"/>
          </p:cNvSpPr>
          <p:nvPr/>
        </p:nvSpPr>
        <p:spPr bwMode="auto">
          <a:xfrm>
            <a:off x="3871913" y="4262438"/>
            <a:ext cx="12192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Text Box 25"/>
          <p:cNvSpPr txBox="1">
            <a:spLocks noChangeArrowheads="1"/>
          </p:cNvSpPr>
          <p:nvPr/>
        </p:nvSpPr>
        <p:spPr bwMode="auto">
          <a:xfrm>
            <a:off x="4006850" y="34655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5626" name="Text Box 26"/>
          <p:cNvSpPr txBox="1">
            <a:spLocks noChangeArrowheads="1"/>
          </p:cNvSpPr>
          <p:nvPr/>
        </p:nvSpPr>
        <p:spPr bwMode="auto">
          <a:xfrm>
            <a:off x="4845050" y="3922713"/>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t>
            </a:r>
          </a:p>
        </p:txBody>
      </p:sp>
      <p:sp>
        <p:nvSpPr>
          <p:cNvPr id="25627" name="Text Box 27"/>
          <p:cNvSpPr txBox="1">
            <a:spLocks noChangeArrowheads="1"/>
          </p:cNvSpPr>
          <p:nvPr/>
        </p:nvSpPr>
        <p:spPr bwMode="auto">
          <a:xfrm>
            <a:off x="4614863" y="4989513"/>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5628" name="Line 28"/>
          <p:cNvSpPr>
            <a:spLocks noChangeShapeType="1"/>
          </p:cNvSpPr>
          <p:nvPr/>
        </p:nvSpPr>
        <p:spPr bwMode="auto">
          <a:xfrm flipV="1">
            <a:off x="1665288" y="3617913"/>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9" name="Line 29"/>
          <p:cNvSpPr>
            <a:spLocks noChangeShapeType="1"/>
          </p:cNvSpPr>
          <p:nvPr/>
        </p:nvSpPr>
        <p:spPr bwMode="auto">
          <a:xfrm flipV="1">
            <a:off x="4386263" y="3541713"/>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Line 30"/>
          <p:cNvSpPr>
            <a:spLocks noChangeShapeType="1"/>
          </p:cNvSpPr>
          <p:nvPr/>
        </p:nvSpPr>
        <p:spPr bwMode="auto">
          <a:xfrm>
            <a:off x="4538663" y="4456113"/>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1" name="Rectangle 31"/>
          <p:cNvSpPr>
            <a:spLocks noChangeArrowheads="1"/>
          </p:cNvSpPr>
          <p:nvPr/>
        </p:nvSpPr>
        <p:spPr bwMode="auto">
          <a:xfrm>
            <a:off x="4030663"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5632" name="Object 32"/>
          <p:cNvGraphicFramePr>
            <a:graphicFrameLocks noChangeAspect="1"/>
          </p:cNvGraphicFramePr>
          <p:nvPr/>
        </p:nvGraphicFramePr>
        <p:xfrm>
          <a:off x="536575" y="5486400"/>
          <a:ext cx="1985963" cy="420688"/>
        </p:xfrm>
        <a:graphic>
          <a:graphicData uri="http://schemas.openxmlformats.org/presentationml/2006/ole">
            <mc:AlternateContent xmlns:mc="http://schemas.openxmlformats.org/markup-compatibility/2006">
              <mc:Choice xmlns:v="urn:schemas-microsoft-com:vml" Requires="v">
                <p:oleObj name="Equation" r:id="rId3" imgW="1079280" imgH="228600" progId="Equation.DSMT4">
                  <p:embed/>
                </p:oleObj>
              </mc:Choice>
              <mc:Fallback>
                <p:oleObj name="Equation" r:id="rId3" imgW="1079280" imgH="228600" progId="Equation.DSMT4">
                  <p:embed/>
                  <p:pic>
                    <p:nvPicPr>
                      <p:cNvPr id="25632"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5486400"/>
                        <a:ext cx="19859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33" name="Object 33"/>
          <p:cNvGraphicFramePr>
            <a:graphicFrameLocks noChangeAspect="1"/>
          </p:cNvGraphicFramePr>
          <p:nvPr/>
        </p:nvGraphicFramePr>
        <p:xfrm>
          <a:off x="3448050" y="5486400"/>
          <a:ext cx="1963738" cy="420688"/>
        </p:xfrm>
        <a:graphic>
          <a:graphicData uri="http://schemas.openxmlformats.org/presentationml/2006/ole">
            <mc:AlternateContent xmlns:mc="http://schemas.openxmlformats.org/markup-compatibility/2006">
              <mc:Choice xmlns:v="urn:schemas-microsoft-com:vml" Requires="v">
                <p:oleObj name="Equation" r:id="rId5" imgW="1066680" imgH="228600" progId="Equation.DSMT4">
                  <p:embed/>
                </p:oleObj>
              </mc:Choice>
              <mc:Fallback>
                <p:oleObj name="Equation" r:id="rId5" imgW="1066680" imgH="228600" progId="Equation.DSMT4">
                  <p:embed/>
                  <p:pic>
                    <p:nvPicPr>
                      <p:cNvPr id="25633"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050" y="5486400"/>
                        <a:ext cx="196373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34" name="Rectangle 34"/>
          <p:cNvSpPr>
            <a:spLocks noChangeArrowheads="1"/>
          </p:cNvSpPr>
          <p:nvPr/>
        </p:nvSpPr>
        <p:spPr bwMode="auto">
          <a:xfrm>
            <a:off x="6400800" y="3387566"/>
            <a:ext cx="20574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a:latin typeface="+mn-lt"/>
                <a:ea typeface="楷体" panose="02010609060101010101" pitchFamily="49" charset="-122"/>
              </a:rPr>
              <a:t>example</a:t>
            </a:r>
            <a:r>
              <a:rPr lang="en-US" dirty="0">
                <a:latin typeface="+mn-lt"/>
              </a:rPr>
              <a:t>:</a:t>
            </a:r>
          </a:p>
          <a:p>
            <a:pPr>
              <a:spcBef>
                <a:spcPct val="50000"/>
              </a:spcBef>
            </a:pPr>
            <a:r>
              <a:rPr lang="en-US" sz="2000" i="1" dirty="0">
                <a:latin typeface="+mn-lt"/>
              </a:rPr>
              <a:t>B = 10 </a:t>
            </a:r>
            <a:r>
              <a:rPr lang="en-US" sz="2000" i="1" dirty="0" err="1">
                <a:latin typeface="+mn-lt"/>
              </a:rPr>
              <a:t>mGauss</a:t>
            </a:r>
            <a:endParaRPr lang="en-US" sz="2000" i="1" dirty="0">
              <a:latin typeface="+mn-lt"/>
            </a:endParaRPr>
          </a:p>
          <a:p>
            <a:pPr>
              <a:spcBef>
                <a:spcPct val="50000"/>
              </a:spcBef>
            </a:pPr>
            <a:r>
              <a:rPr lang="en-US" sz="2000" i="1" dirty="0">
                <a:latin typeface="+mn-lt"/>
              </a:rPr>
              <a:t>E = 100 kV/cm</a:t>
            </a:r>
          </a:p>
          <a:p>
            <a:pPr>
              <a:spcBef>
                <a:spcPct val="50000"/>
              </a:spcBef>
            </a:pPr>
            <a:r>
              <a:rPr lang="en-US" sz="2000" i="1" dirty="0">
                <a:latin typeface="+mn-lt"/>
              </a:rPr>
              <a:t>f = 11 Hz</a:t>
            </a:r>
          </a:p>
          <a:p>
            <a:pPr>
              <a:spcBef>
                <a:spcPct val="50000"/>
              </a:spcBef>
            </a:pPr>
            <a:r>
              <a:rPr lang="en-US" sz="2000" i="1" dirty="0">
                <a:latin typeface="+mn-lt"/>
              </a:rPr>
              <a:t>f</a:t>
            </a:r>
            <a:r>
              <a:rPr lang="en-US" sz="2000" i="1" baseline="-25000" dirty="0">
                <a:latin typeface="+mn-lt"/>
              </a:rPr>
              <a:t>+</a:t>
            </a:r>
            <a:r>
              <a:rPr lang="en-US" sz="2000" i="1" dirty="0">
                <a:latin typeface="+mn-lt"/>
              </a:rPr>
              <a:t> - f</a:t>
            </a:r>
            <a:r>
              <a:rPr lang="en-US" sz="2000" i="1" baseline="-25000" dirty="0">
                <a:latin typeface="+mn-lt"/>
              </a:rPr>
              <a:t>-</a:t>
            </a:r>
            <a:r>
              <a:rPr lang="en-US" sz="2000" i="1" dirty="0">
                <a:latin typeface="+mn-lt"/>
              </a:rPr>
              <a:t> = 100 </a:t>
            </a:r>
            <a:r>
              <a:rPr lang="en-US" sz="2000" i="1" dirty="0" err="1">
                <a:latin typeface="+mn-lt"/>
              </a:rPr>
              <a:t>nHz</a:t>
            </a:r>
            <a:endParaRPr lang="en-US" sz="2000" i="1" dirty="0">
              <a:latin typeface="+mn-lt"/>
            </a:endParaRPr>
          </a:p>
          <a:p>
            <a:pPr>
              <a:spcBef>
                <a:spcPct val="50000"/>
              </a:spcBef>
            </a:pPr>
            <a:r>
              <a:rPr lang="en-US" sz="2000" i="1" dirty="0">
                <a:latin typeface="+mn-lt"/>
              </a:rPr>
              <a:t>d = 1×10</a:t>
            </a:r>
            <a:r>
              <a:rPr lang="en-US" sz="2000" i="1" baseline="30000" dirty="0">
                <a:latin typeface="+mn-lt"/>
              </a:rPr>
              <a:t>-27</a:t>
            </a:r>
            <a:r>
              <a:rPr lang="en-US" sz="2000" i="1" dirty="0">
                <a:latin typeface="+mn-lt"/>
              </a:rPr>
              <a:t> e cm </a:t>
            </a:r>
          </a:p>
        </p:txBody>
      </p:sp>
      <p:sp>
        <p:nvSpPr>
          <p:cNvPr id="3" name="TextBox 2"/>
          <p:cNvSpPr txBox="1"/>
          <p:nvPr/>
        </p:nvSpPr>
        <p:spPr>
          <a:xfrm>
            <a:off x="5943600" y="1138535"/>
            <a:ext cx="1773049" cy="400110"/>
          </a:xfrm>
          <a:prstGeom prst="rect">
            <a:avLst/>
          </a:prstGeom>
          <a:noFill/>
        </p:spPr>
        <p:txBody>
          <a:bodyPr wrap="none" rtlCol="0">
            <a:spAutoFit/>
          </a:bodyPr>
          <a:lstStyle/>
          <a:p>
            <a:r>
              <a:rPr lang="en-US" altLang="zh-CN" dirty="0">
                <a:latin typeface="+mn-lt"/>
                <a:ea typeface="楷体" panose="02010609060101010101" pitchFamily="49" charset="-122"/>
                <a:cs typeface="Calibri" pitchFamily="34" charset="0"/>
              </a:rPr>
              <a:t>Statistical error</a:t>
            </a:r>
            <a:endParaRPr lang="en-US" dirty="0">
              <a:latin typeface="+mn-lt"/>
              <a:ea typeface="楷体" panose="02010609060101010101" pitchFamily="49" charset="-122"/>
              <a:cs typeface="Calibri"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5334000" y="1752600"/>
                <a:ext cx="3581400" cy="734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𝛿</m:t>
                      </m:r>
                      <m:r>
                        <a:rPr lang="en-US" i="1">
                          <a:latin typeface="Cambria Math" panose="02040503050406030204" pitchFamily="18" charset="0"/>
                        </a:rPr>
                        <m:t>𝑑</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ħ</m:t>
                          </m:r>
                        </m:num>
                        <m:den>
                          <m:r>
                            <a:rPr lang="en-US" i="1">
                              <a:latin typeface="Cambria Math" panose="02040503050406030204" pitchFamily="18" charset="0"/>
                            </a:rPr>
                            <m:t>2</m:t>
                          </m:r>
                          <m:r>
                            <a:rPr lang="en-US" i="1">
                              <a:latin typeface="Cambria Math" panose="02040503050406030204" pitchFamily="18" charset="0"/>
                            </a:rPr>
                            <m:t>𝐸</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𝑁</m:t>
                              </m:r>
                              <m:r>
                                <a:rPr lang="en-US" i="1">
                                  <a:latin typeface="Cambria Math" panose="02040503050406030204" pitchFamily="18" charset="0"/>
                                </a:rPr>
                                <m:t>𝜏</m:t>
                              </m:r>
                              <m:r>
                                <a:rPr lang="en-US" i="1">
                                  <a:latin typeface="Cambria Math" panose="02040503050406030204" pitchFamily="18" charset="0"/>
                                </a:rPr>
                                <m:t>𝑇</m:t>
                              </m:r>
                            </m:e>
                          </m:rad>
                        </m:den>
                      </m:f>
                    </m:oMath>
                  </m:oMathPara>
                </a14:m>
                <a:endParaRPr lang="en-US"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0" y="1752600"/>
                <a:ext cx="3581400" cy="73436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32432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6" y="228600"/>
            <a:ext cx="9211734" cy="5181600"/>
          </a:xfrm>
          <a:prstGeom prst="rect">
            <a:avLst/>
          </a:prstGeom>
        </p:spPr>
      </p:pic>
      <p:sp>
        <p:nvSpPr>
          <p:cNvPr id="2" name="TextBox 1"/>
          <p:cNvSpPr txBox="1"/>
          <p:nvPr/>
        </p:nvSpPr>
        <p:spPr>
          <a:xfrm>
            <a:off x="5867400" y="4191000"/>
            <a:ext cx="622735"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Kevin</a:t>
            </a:r>
          </a:p>
          <a:p>
            <a:pPr algn="ctr"/>
            <a:r>
              <a:rPr lang="en-US" sz="1400" dirty="0">
                <a:solidFill>
                  <a:srgbClr val="0000FF"/>
                </a:solidFill>
                <a:latin typeface="Calibri" panose="020F0502020204030204" pitchFamily="34" charset="0"/>
              </a:rPr>
              <a:t>Bailey</a:t>
            </a:r>
          </a:p>
        </p:txBody>
      </p:sp>
      <p:sp>
        <p:nvSpPr>
          <p:cNvPr id="8" name="TextBox 7"/>
          <p:cNvSpPr txBox="1"/>
          <p:nvPr/>
        </p:nvSpPr>
        <p:spPr>
          <a:xfrm>
            <a:off x="3051458" y="4201180"/>
            <a:ext cx="758542"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Peter</a:t>
            </a:r>
          </a:p>
          <a:p>
            <a:pPr algn="ctr"/>
            <a:r>
              <a:rPr lang="en-US" sz="1400" dirty="0">
                <a:solidFill>
                  <a:srgbClr val="0000FF"/>
                </a:solidFill>
                <a:latin typeface="Calibri" panose="020F0502020204030204" pitchFamily="34" charset="0"/>
              </a:rPr>
              <a:t>Mueller</a:t>
            </a:r>
          </a:p>
        </p:txBody>
      </p:sp>
      <p:sp>
        <p:nvSpPr>
          <p:cNvPr id="9" name="TextBox 8"/>
          <p:cNvSpPr txBox="1"/>
          <p:nvPr/>
        </p:nvSpPr>
        <p:spPr>
          <a:xfrm>
            <a:off x="4191000" y="4191000"/>
            <a:ext cx="880241"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Tom</a:t>
            </a:r>
          </a:p>
          <a:p>
            <a:pPr algn="ctr"/>
            <a:r>
              <a:rPr lang="en-US" sz="1400" dirty="0">
                <a:solidFill>
                  <a:srgbClr val="0000FF"/>
                </a:solidFill>
                <a:latin typeface="Calibri" panose="020F0502020204030204" pitchFamily="34" charset="0"/>
              </a:rPr>
              <a:t>O’Connor</a:t>
            </a:r>
          </a:p>
        </p:txBody>
      </p:sp>
      <p:sp>
        <p:nvSpPr>
          <p:cNvPr id="4" name="TextBox 3"/>
          <p:cNvSpPr txBox="1"/>
          <p:nvPr/>
        </p:nvSpPr>
        <p:spPr>
          <a:xfrm>
            <a:off x="6781800" y="4882892"/>
            <a:ext cx="2223814" cy="369332"/>
          </a:xfrm>
          <a:prstGeom prst="rect">
            <a:avLst/>
          </a:prstGeom>
          <a:noFill/>
        </p:spPr>
        <p:txBody>
          <a:bodyPr wrap="none" rtlCol="0">
            <a:spAutoFit/>
          </a:bodyPr>
          <a:lstStyle/>
          <a:p>
            <a:r>
              <a:rPr lang="en-US" sz="1800" dirty="0">
                <a:solidFill>
                  <a:srgbClr val="FF0000"/>
                </a:solidFill>
                <a:latin typeface="+mn-lt"/>
              </a:rPr>
              <a:t>Cold Atom Trappers</a:t>
            </a:r>
          </a:p>
        </p:txBody>
      </p:sp>
      <p:sp>
        <p:nvSpPr>
          <p:cNvPr id="10" name="TextBox 9"/>
          <p:cNvSpPr txBox="1"/>
          <p:nvPr/>
        </p:nvSpPr>
        <p:spPr>
          <a:xfrm>
            <a:off x="381000" y="5486400"/>
            <a:ext cx="8305800" cy="1323439"/>
          </a:xfrm>
          <a:prstGeom prst="rect">
            <a:avLst/>
          </a:prstGeom>
          <a:noFill/>
        </p:spPr>
        <p:txBody>
          <a:bodyPr wrap="square" rtlCol="0">
            <a:spAutoFit/>
          </a:bodyPr>
          <a:lstStyle/>
          <a:p>
            <a:pPr marL="911225" indent="-911225"/>
            <a:r>
              <a:rPr lang="en-US" sz="1600" b="1" dirty="0">
                <a:latin typeface="Calibri" panose="020F0502020204030204" pitchFamily="34" charset="0"/>
              </a:rPr>
              <a:t>Argonne:</a:t>
            </a:r>
            <a:r>
              <a:rPr lang="en-US" sz="1600" dirty="0">
                <a:latin typeface="Calibri" panose="020F0502020204030204" pitchFamily="34" charset="0"/>
              </a:rPr>
              <a:t>   Kevin Bailey, Michael Bishof, </a:t>
            </a:r>
            <a:r>
              <a:rPr lang="en-US" sz="1600" dirty="0">
                <a:solidFill>
                  <a:srgbClr val="0000FF"/>
                </a:solidFill>
                <a:latin typeface="Calibri" panose="020F0502020204030204" pitchFamily="34" charset="0"/>
              </a:rPr>
              <a:t>John Greene</a:t>
            </a:r>
            <a:r>
              <a:rPr lang="en-US" sz="1600" dirty="0">
                <a:latin typeface="Calibri" panose="020F0502020204030204" pitchFamily="34" charset="0"/>
              </a:rPr>
              <a:t>, Roy Holt, </a:t>
            </a:r>
            <a:r>
              <a:rPr lang="en-US" sz="1600" dirty="0">
                <a:solidFill>
                  <a:srgbClr val="0000FF"/>
                </a:solidFill>
                <a:latin typeface="Calibri" panose="020F0502020204030204" pitchFamily="34" charset="0"/>
              </a:rPr>
              <a:t>Nathan Lemke</a:t>
            </a:r>
            <a:r>
              <a:rPr lang="en-US" sz="1600" dirty="0">
                <a:latin typeface="Calibri" panose="020F0502020204030204" pitchFamily="34" charset="0"/>
              </a:rPr>
              <a:t>, Zheng-Tian Lu, Peter Mueller, Tom O’Connor, Richard Parker</a:t>
            </a:r>
          </a:p>
          <a:p>
            <a:pPr marL="858838" indent="-858838"/>
            <a:r>
              <a:rPr lang="en-US" sz="1600" b="1" dirty="0">
                <a:latin typeface="Calibri" panose="020F0502020204030204" pitchFamily="34" charset="0"/>
              </a:rPr>
              <a:t>Kentucky:</a:t>
            </a:r>
            <a:r>
              <a:rPr lang="en-US" sz="1600" dirty="0">
                <a:latin typeface="Calibri" panose="020F0502020204030204" pitchFamily="34" charset="0"/>
              </a:rPr>
              <a:t>   Mukut Kalita, </a:t>
            </a:r>
            <a:r>
              <a:rPr lang="en-US" sz="1600" dirty="0">
                <a:solidFill>
                  <a:srgbClr val="0000FF"/>
                </a:solidFill>
                <a:latin typeface="Calibri" panose="020F0502020204030204" pitchFamily="34" charset="0"/>
              </a:rPr>
              <a:t>Wolfgang Korsch</a:t>
            </a:r>
          </a:p>
          <a:p>
            <a:pPr marL="858838" indent="-858838"/>
            <a:r>
              <a:rPr lang="en-US" sz="1600" b="1" dirty="0">
                <a:latin typeface="Calibri" panose="020F0502020204030204" pitchFamily="34" charset="0"/>
              </a:rPr>
              <a:t>Michigan State:</a:t>
            </a:r>
            <a:r>
              <a:rPr lang="en-US" sz="1600" dirty="0">
                <a:latin typeface="Calibri" panose="020F0502020204030204" pitchFamily="34" charset="0"/>
              </a:rPr>
              <a:t>   </a:t>
            </a:r>
            <a:r>
              <a:rPr lang="en-US" sz="1600" dirty="0">
                <a:solidFill>
                  <a:srgbClr val="0000FF"/>
                </a:solidFill>
                <a:latin typeface="Calibri" panose="020F0502020204030204" pitchFamily="34" charset="0"/>
              </a:rPr>
              <a:t>Jaideep Singh</a:t>
            </a:r>
          </a:p>
          <a:p>
            <a:pPr marL="858838" indent="-858838"/>
            <a:r>
              <a:rPr lang="en-US" sz="1600" b="1" dirty="0">
                <a:latin typeface="Calibri" panose="020F0502020204030204" pitchFamily="34" charset="0"/>
              </a:rPr>
              <a:t>Northwestern:</a:t>
            </a:r>
            <a:r>
              <a:rPr lang="en-US" sz="1600" dirty="0">
                <a:latin typeface="Calibri" panose="020F0502020204030204" pitchFamily="34" charset="0"/>
              </a:rPr>
              <a:t>   </a:t>
            </a:r>
            <a:r>
              <a:rPr lang="en-US" sz="1600" dirty="0">
                <a:solidFill>
                  <a:srgbClr val="0000FF"/>
                </a:solidFill>
                <a:latin typeface="Calibri" panose="020F0502020204030204" pitchFamily="34" charset="0"/>
              </a:rPr>
              <a:t>Matt Dietrich</a:t>
            </a:r>
          </a:p>
        </p:txBody>
      </p:sp>
      <p:sp>
        <p:nvSpPr>
          <p:cNvPr id="11" name="TextBox 10"/>
          <p:cNvSpPr txBox="1"/>
          <p:nvPr/>
        </p:nvSpPr>
        <p:spPr>
          <a:xfrm>
            <a:off x="913051" y="4201180"/>
            <a:ext cx="768159"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Michael</a:t>
            </a:r>
          </a:p>
          <a:p>
            <a:pPr algn="ctr"/>
            <a:r>
              <a:rPr lang="en-US" sz="1400" dirty="0">
                <a:solidFill>
                  <a:srgbClr val="0000FF"/>
                </a:solidFill>
                <a:latin typeface="Calibri" panose="020F0502020204030204" pitchFamily="34" charset="0"/>
              </a:rPr>
              <a:t>Bishof</a:t>
            </a:r>
          </a:p>
        </p:txBody>
      </p:sp>
      <p:sp>
        <p:nvSpPr>
          <p:cNvPr id="12" name="TextBox 11"/>
          <p:cNvSpPr txBox="1"/>
          <p:nvPr/>
        </p:nvSpPr>
        <p:spPr>
          <a:xfrm>
            <a:off x="3581400" y="4734580"/>
            <a:ext cx="735266"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Richard</a:t>
            </a:r>
          </a:p>
          <a:p>
            <a:pPr algn="ctr"/>
            <a:r>
              <a:rPr lang="en-US" sz="1400" dirty="0">
                <a:solidFill>
                  <a:srgbClr val="0000FF"/>
                </a:solidFill>
                <a:latin typeface="Calibri" panose="020F0502020204030204" pitchFamily="34" charset="0"/>
              </a:rPr>
              <a:t>Parker</a:t>
            </a:r>
          </a:p>
        </p:txBody>
      </p:sp>
      <p:sp>
        <p:nvSpPr>
          <p:cNvPr id="13" name="TextBox 12"/>
          <p:cNvSpPr txBox="1"/>
          <p:nvPr/>
        </p:nvSpPr>
        <p:spPr>
          <a:xfrm>
            <a:off x="6525696" y="4191000"/>
            <a:ext cx="668067"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Mukut</a:t>
            </a:r>
          </a:p>
          <a:p>
            <a:pPr algn="ctr"/>
            <a:r>
              <a:rPr lang="en-US" sz="1400" dirty="0">
                <a:solidFill>
                  <a:srgbClr val="0000FF"/>
                </a:solidFill>
                <a:latin typeface="Calibri" panose="020F0502020204030204" pitchFamily="34" charset="0"/>
              </a:rPr>
              <a:t>Kalita</a:t>
            </a:r>
          </a:p>
        </p:txBody>
      </p:sp>
      <p:sp>
        <p:nvSpPr>
          <p:cNvPr id="14" name="TextBox 13"/>
          <p:cNvSpPr txBox="1"/>
          <p:nvPr/>
        </p:nvSpPr>
        <p:spPr>
          <a:xfrm>
            <a:off x="7523648" y="4191000"/>
            <a:ext cx="494046"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Roy</a:t>
            </a:r>
          </a:p>
          <a:p>
            <a:pPr algn="ctr"/>
            <a:r>
              <a:rPr lang="en-US" sz="1400" dirty="0">
                <a:solidFill>
                  <a:srgbClr val="0000FF"/>
                </a:solidFill>
                <a:latin typeface="Calibri" panose="020F0502020204030204" pitchFamily="34" charset="0"/>
              </a:rPr>
              <a:t>Holt</a:t>
            </a:r>
          </a:p>
        </p:txBody>
      </p:sp>
      <p:sp>
        <p:nvSpPr>
          <p:cNvPr id="15" name="TextBox 14"/>
          <p:cNvSpPr txBox="1"/>
          <p:nvPr/>
        </p:nvSpPr>
        <p:spPr>
          <a:xfrm>
            <a:off x="5170612" y="4191000"/>
            <a:ext cx="482632" cy="523220"/>
          </a:xfrm>
          <a:prstGeom prst="rect">
            <a:avLst/>
          </a:prstGeom>
          <a:noFill/>
        </p:spPr>
        <p:txBody>
          <a:bodyPr wrap="none" rtlCol="0">
            <a:spAutoFit/>
          </a:bodyPr>
          <a:lstStyle/>
          <a:p>
            <a:pPr algn="ctr"/>
            <a:r>
              <a:rPr lang="en-US" sz="1400" dirty="0">
                <a:solidFill>
                  <a:srgbClr val="0000FF"/>
                </a:solidFill>
                <a:latin typeface="Calibri" panose="020F0502020204030204" pitchFamily="34" charset="0"/>
              </a:rPr>
              <a:t>Z.-T.</a:t>
            </a:r>
          </a:p>
          <a:p>
            <a:pPr algn="ctr"/>
            <a:r>
              <a:rPr lang="en-US" sz="1400" dirty="0">
                <a:solidFill>
                  <a:srgbClr val="0000FF"/>
                </a:solidFill>
                <a:latin typeface="Calibri" panose="020F0502020204030204" pitchFamily="34" charset="0"/>
              </a:rPr>
              <a:t>Lu</a:t>
            </a:r>
          </a:p>
        </p:txBody>
      </p:sp>
    </p:spTree>
    <p:extLst>
      <p:ext uri="{BB962C8B-B14F-4D97-AF65-F5344CB8AC3E}">
        <p14:creationId xmlns:p14="http://schemas.microsoft.com/office/powerpoint/2010/main" val="15164475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noGrp="1"/>
          </p:cNvSpPr>
          <p:nvPr/>
        </p:nvSpPr>
        <p:spPr bwMode="auto">
          <a:xfrm>
            <a:off x="8610600" y="6492875"/>
            <a:ext cx="384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algn="r" eaLnBrk="1" hangingPunct="1"/>
            <a:fld id="{9DB9AE21-3F82-4196-9019-8996C4379C0C}" type="slidenum">
              <a:rPr lang="en-US" sz="900">
                <a:solidFill>
                  <a:schemeClr val="bg1"/>
                </a:solidFill>
              </a:rPr>
              <a:pPr algn="r" eaLnBrk="1" hangingPunct="1"/>
              <a:t>35</a:t>
            </a:fld>
            <a:endParaRPr lang="en-US" sz="900">
              <a:solidFill>
                <a:schemeClr val="bg1"/>
              </a:solidFill>
            </a:endParaRPr>
          </a:p>
        </p:txBody>
      </p:sp>
      <p:sp>
        <p:nvSpPr>
          <p:cNvPr id="44036" name="Rectangle 2"/>
          <p:cNvSpPr>
            <a:spLocks noGrp="1" noChangeArrowheads="1"/>
          </p:cNvSpPr>
          <p:nvPr>
            <p:ph type="ctrTitle" idx="4294967295"/>
          </p:nvPr>
        </p:nvSpPr>
        <p:spPr>
          <a:xfrm>
            <a:off x="304800" y="304800"/>
            <a:ext cx="6826707" cy="711200"/>
          </a:xfrm>
        </p:spPr>
        <p:txBody>
          <a:bodyPr anchor="ctr"/>
          <a:lstStyle/>
          <a:p>
            <a:pPr algn="ctr" eaLnBrk="1" hangingPunct="1"/>
            <a:r>
              <a:rPr lang="en-US" sz="2400" baseline="30000" dirty="0">
                <a:solidFill>
                  <a:srgbClr val="0000FF"/>
                </a:solidFill>
                <a:effectLst>
                  <a:outerShdw blurRad="38100" dist="38100" dir="2700000" algn="tl">
                    <a:srgbClr val="000000">
                      <a:alpha val="43137"/>
                    </a:srgbClr>
                  </a:outerShdw>
                </a:effectLst>
              </a:rPr>
              <a:t>225</a:t>
            </a:r>
            <a:r>
              <a:rPr lang="en-US" sz="2400" dirty="0">
                <a:solidFill>
                  <a:srgbClr val="0000FF"/>
                </a:solidFill>
                <a:effectLst>
                  <a:outerShdw blurRad="38100" dist="38100" dir="2700000" algn="tl">
                    <a:srgbClr val="000000">
                      <a:alpha val="43137"/>
                    </a:srgbClr>
                  </a:outerShdw>
                </a:effectLst>
              </a:rPr>
              <a:t>Ra Yields</a:t>
            </a:r>
          </a:p>
        </p:txBody>
      </p:sp>
      <p:grpSp>
        <p:nvGrpSpPr>
          <p:cNvPr id="21" name="Group 20"/>
          <p:cNvGrpSpPr/>
          <p:nvPr/>
        </p:nvGrpSpPr>
        <p:grpSpPr>
          <a:xfrm>
            <a:off x="1831507" y="76200"/>
            <a:ext cx="6702893" cy="2993886"/>
            <a:chOff x="1600200" y="130314"/>
            <a:chExt cx="6702893" cy="2993886"/>
          </a:xfrm>
        </p:grpSpPr>
        <p:sp>
          <p:nvSpPr>
            <p:cNvPr id="5" name="Text Box 4"/>
            <p:cNvSpPr txBox="1">
              <a:spLocks noChangeArrowheads="1"/>
            </p:cNvSpPr>
            <p:nvPr/>
          </p:nvSpPr>
          <p:spPr bwMode="auto">
            <a:xfrm>
              <a:off x="5849115" y="1289189"/>
              <a:ext cx="888385" cy="707886"/>
            </a:xfrm>
            <a:prstGeom prst="rect">
              <a:avLst/>
            </a:prstGeom>
            <a:solidFill>
              <a:srgbClr val="CCECFF"/>
            </a:solidFill>
            <a:ln w="9525">
              <a:noFill/>
              <a:miter lim="800000"/>
              <a:headEnd/>
              <a:tailEnd/>
            </a:ln>
          </p:spPr>
          <p:txBody>
            <a:bodyPr wrap="none">
              <a:prstTxWarp prst="textNoShape">
                <a:avLst/>
              </a:prstTxWarp>
              <a:spAutoFit/>
            </a:bodyPr>
            <a:lstStyle/>
            <a:p>
              <a:pPr algn="ctr"/>
              <a:r>
                <a:rPr lang="en-US" sz="2000" baseline="30000" dirty="0">
                  <a:solidFill>
                    <a:srgbClr val="FF0000"/>
                  </a:solidFill>
                  <a:latin typeface="Calibri" pitchFamily="-111" charset="0"/>
                </a:rPr>
                <a:t>229</a:t>
              </a:r>
              <a:r>
                <a:rPr lang="en-US" sz="2000" dirty="0">
                  <a:solidFill>
                    <a:srgbClr val="FF0000"/>
                  </a:solidFill>
                  <a:latin typeface="Calibri" pitchFamily="-111" charset="0"/>
                </a:rPr>
                <a:t>Th</a:t>
              </a:r>
            </a:p>
            <a:p>
              <a:pPr algn="ctr"/>
              <a:r>
                <a:rPr lang="en-US" sz="2000" dirty="0">
                  <a:solidFill>
                    <a:schemeClr val="tx2">
                      <a:lumMod val="50000"/>
                    </a:schemeClr>
                  </a:solidFill>
                  <a:latin typeface="Calibri" pitchFamily="-111" charset="0"/>
                </a:rPr>
                <a:t>7.3 </a:t>
              </a:r>
              <a:r>
                <a:rPr lang="en-US" sz="2000" dirty="0" err="1">
                  <a:solidFill>
                    <a:schemeClr val="tx2">
                      <a:lumMod val="50000"/>
                    </a:schemeClr>
                  </a:solidFill>
                  <a:latin typeface="Calibri" pitchFamily="-111" charset="0"/>
                </a:rPr>
                <a:t>kyr</a:t>
              </a:r>
              <a:endParaRPr lang="en-US" sz="2000" dirty="0">
                <a:solidFill>
                  <a:schemeClr val="tx2">
                    <a:lumMod val="50000"/>
                  </a:schemeClr>
                </a:solidFill>
                <a:latin typeface="Calibri" pitchFamily="-111" charset="0"/>
              </a:endParaRPr>
            </a:p>
          </p:txBody>
        </p:sp>
        <p:sp>
          <p:nvSpPr>
            <p:cNvPr id="6" name="Text Box 5"/>
            <p:cNvSpPr txBox="1">
              <a:spLocks noChangeArrowheads="1"/>
            </p:cNvSpPr>
            <p:nvPr/>
          </p:nvSpPr>
          <p:spPr bwMode="auto">
            <a:xfrm>
              <a:off x="4412120" y="2416314"/>
              <a:ext cx="957263" cy="707886"/>
            </a:xfrm>
            <a:prstGeom prst="rect">
              <a:avLst/>
            </a:prstGeom>
            <a:solidFill>
              <a:srgbClr val="CCECFF"/>
            </a:solidFill>
            <a:ln w="38100">
              <a:solidFill>
                <a:srgbClr val="FF9966"/>
              </a:solidFill>
              <a:miter lim="800000"/>
              <a:headEnd/>
              <a:tailEnd/>
            </a:ln>
          </p:spPr>
          <p:txBody>
            <a:bodyPr>
              <a:prstTxWarp prst="textNoShape">
                <a:avLst/>
              </a:prstTxWarp>
              <a:spAutoFit/>
            </a:bodyPr>
            <a:lstStyle/>
            <a:p>
              <a:pPr algn="ctr"/>
              <a:r>
                <a:rPr lang="en-US" sz="2000" baseline="30000" dirty="0">
                  <a:solidFill>
                    <a:srgbClr val="FF0000"/>
                  </a:solidFill>
                  <a:latin typeface="Calibri" pitchFamily="-111" charset="0"/>
                </a:rPr>
                <a:t>225</a:t>
              </a:r>
              <a:r>
                <a:rPr lang="en-US" sz="2000" dirty="0">
                  <a:solidFill>
                    <a:srgbClr val="FF0000"/>
                  </a:solidFill>
                  <a:latin typeface="Calibri" pitchFamily="-111" charset="0"/>
                </a:rPr>
                <a:t>Ra</a:t>
              </a:r>
            </a:p>
            <a:p>
              <a:pPr algn="ctr"/>
              <a:r>
                <a:rPr lang="en-US" sz="2000" dirty="0">
                  <a:solidFill>
                    <a:schemeClr val="tx2">
                      <a:lumMod val="50000"/>
                    </a:schemeClr>
                  </a:solidFill>
                  <a:latin typeface="Calibri" pitchFamily="-111" charset="0"/>
                </a:rPr>
                <a:t>15 </a:t>
              </a:r>
              <a:r>
                <a:rPr lang="en-US" sz="2000" dirty="0" err="1">
                  <a:solidFill>
                    <a:schemeClr val="tx2">
                      <a:lumMod val="50000"/>
                    </a:schemeClr>
                  </a:solidFill>
                  <a:latin typeface="Calibri" pitchFamily="-111" charset="0"/>
                </a:rPr>
                <a:t>d</a:t>
              </a:r>
              <a:endParaRPr lang="en-US" sz="2000" dirty="0">
                <a:solidFill>
                  <a:schemeClr val="tx2">
                    <a:lumMod val="50000"/>
                  </a:schemeClr>
                </a:solidFill>
                <a:latin typeface="Calibri" pitchFamily="-111" charset="0"/>
              </a:endParaRPr>
            </a:p>
          </p:txBody>
        </p:sp>
        <p:sp>
          <p:nvSpPr>
            <p:cNvPr id="7" name="Text Box 6"/>
            <p:cNvSpPr txBox="1">
              <a:spLocks noChangeArrowheads="1"/>
            </p:cNvSpPr>
            <p:nvPr/>
          </p:nvSpPr>
          <p:spPr bwMode="auto">
            <a:xfrm>
              <a:off x="3040520" y="1289189"/>
              <a:ext cx="990600" cy="707886"/>
            </a:xfrm>
            <a:prstGeom prst="rect">
              <a:avLst/>
            </a:prstGeom>
            <a:solidFill>
              <a:srgbClr val="CCECFF"/>
            </a:solidFill>
            <a:ln w="9525">
              <a:noFill/>
              <a:miter lim="800000"/>
              <a:headEnd/>
              <a:tailEnd/>
            </a:ln>
          </p:spPr>
          <p:txBody>
            <a:bodyPr>
              <a:prstTxWarp prst="textNoShape">
                <a:avLst/>
              </a:prstTxWarp>
              <a:spAutoFit/>
            </a:bodyPr>
            <a:lstStyle/>
            <a:p>
              <a:pPr algn="ctr"/>
              <a:r>
                <a:rPr lang="en-US" sz="2000" baseline="30000" dirty="0">
                  <a:solidFill>
                    <a:srgbClr val="FF0000"/>
                  </a:solidFill>
                  <a:latin typeface="Calibri" pitchFamily="-111" charset="0"/>
                </a:rPr>
                <a:t>225</a:t>
              </a:r>
              <a:r>
                <a:rPr lang="en-US" sz="2000" dirty="0">
                  <a:solidFill>
                    <a:srgbClr val="FF0000"/>
                  </a:solidFill>
                  <a:latin typeface="Calibri" pitchFamily="-111" charset="0"/>
                </a:rPr>
                <a:t>Ac</a:t>
              </a:r>
            </a:p>
            <a:p>
              <a:pPr algn="ctr"/>
              <a:r>
                <a:rPr lang="en-US" sz="2000" dirty="0">
                  <a:solidFill>
                    <a:schemeClr val="tx2">
                      <a:lumMod val="50000"/>
                    </a:schemeClr>
                  </a:solidFill>
                  <a:latin typeface="Calibri" pitchFamily="-111" charset="0"/>
                </a:rPr>
                <a:t>10 </a:t>
              </a:r>
              <a:r>
                <a:rPr lang="en-US" sz="2000" dirty="0" err="1">
                  <a:solidFill>
                    <a:schemeClr val="tx2">
                      <a:lumMod val="50000"/>
                    </a:schemeClr>
                  </a:solidFill>
                  <a:latin typeface="Calibri" pitchFamily="-111" charset="0"/>
                </a:rPr>
                <a:t>d</a:t>
              </a:r>
              <a:endParaRPr lang="en-US" sz="2000" dirty="0">
                <a:solidFill>
                  <a:schemeClr val="tx2">
                    <a:lumMod val="50000"/>
                  </a:schemeClr>
                </a:solidFill>
                <a:latin typeface="Calibri" pitchFamily="-111" charset="0"/>
              </a:endParaRPr>
            </a:p>
          </p:txBody>
        </p:sp>
        <p:sp>
          <p:nvSpPr>
            <p:cNvPr id="8" name="Text Box 8"/>
            <p:cNvSpPr txBox="1">
              <a:spLocks noChangeArrowheads="1"/>
            </p:cNvSpPr>
            <p:nvPr/>
          </p:nvSpPr>
          <p:spPr bwMode="auto">
            <a:xfrm>
              <a:off x="1600200" y="2416314"/>
              <a:ext cx="1007392" cy="707886"/>
            </a:xfrm>
            <a:prstGeom prst="rect">
              <a:avLst/>
            </a:prstGeom>
            <a:solidFill>
              <a:srgbClr val="CCECFF"/>
            </a:solidFill>
            <a:ln w="9525">
              <a:noFill/>
              <a:miter lim="800000"/>
              <a:headEnd/>
              <a:tailEnd/>
            </a:ln>
          </p:spPr>
          <p:txBody>
            <a:bodyPr wrap="none">
              <a:prstTxWarp prst="textNoShape">
                <a:avLst/>
              </a:prstTxWarp>
              <a:spAutoFit/>
            </a:bodyPr>
            <a:lstStyle/>
            <a:p>
              <a:pPr algn="ctr"/>
              <a:r>
                <a:rPr lang="en-US" sz="2000" dirty="0">
                  <a:solidFill>
                    <a:srgbClr val="FF0000"/>
                  </a:solidFill>
                  <a:latin typeface="Calibri" pitchFamily="-111" charset="0"/>
                </a:rPr>
                <a:t>Fr, </a:t>
              </a:r>
              <a:r>
                <a:rPr lang="en-US" sz="2000" dirty="0" err="1">
                  <a:solidFill>
                    <a:srgbClr val="FF0000"/>
                  </a:solidFill>
                  <a:latin typeface="Calibri" pitchFamily="-111" charset="0"/>
                </a:rPr>
                <a:t>Rn</a:t>
              </a:r>
              <a:r>
                <a:rPr lang="en-US" sz="2000" dirty="0">
                  <a:solidFill>
                    <a:srgbClr val="FF0000"/>
                  </a:solidFill>
                  <a:latin typeface="Calibri" pitchFamily="-111" charset="0"/>
                </a:rPr>
                <a:t>,…</a:t>
              </a:r>
            </a:p>
            <a:p>
              <a:pPr algn="ctr"/>
              <a:r>
                <a:rPr lang="en-US" sz="2000" dirty="0">
                  <a:solidFill>
                    <a:schemeClr val="tx2">
                      <a:lumMod val="50000"/>
                    </a:schemeClr>
                  </a:solidFill>
                  <a:latin typeface="Calibri" pitchFamily="-111" charset="0"/>
                </a:rPr>
                <a:t>~4 hr</a:t>
              </a:r>
            </a:p>
          </p:txBody>
        </p:sp>
        <p:sp>
          <p:nvSpPr>
            <p:cNvPr id="10" name="Line 13"/>
            <p:cNvSpPr>
              <a:spLocks noChangeShapeType="1"/>
            </p:cNvSpPr>
            <p:nvPr/>
          </p:nvSpPr>
          <p:spPr bwMode="auto">
            <a:xfrm flipH="1" flipV="1">
              <a:off x="4031120" y="2111514"/>
              <a:ext cx="354013" cy="304800"/>
            </a:xfrm>
            <a:prstGeom prst="line">
              <a:avLst/>
            </a:prstGeom>
            <a:noFill/>
            <a:ln w="28575">
              <a:solidFill>
                <a:schemeClr val="tx1"/>
              </a:solidFill>
              <a:round/>
              <a:headEnd/>
              <a:tailEnd type="triangle" w="med" len="med"/>
            </a:ln>
          </p:spPr>
          <p:txBody>
            <a:bodyPr>
              <a:prstTxWarp prst="textNoShape">
                <a:avLst/>
              </a:prstTxWarp>
            </a:bodyPr>
            <a:lstStyle/>
            <a:p>
              <a:endParaRPr lang="en-US" sz="2000"/>
            </a:p>
          </p:txBody>
        </p:sp>
        <p:sp>
          <p:nvSpPr>
            <p:cNvPr id="11" name="Text Box 14"/>
            <p:cNvSpPr txBox="1">
              <a:spLocks noChangeArrowheads="1"/>
            </p:cNvSpPr>
            <p:nvPr/>
          </p:nvSpPr>
          <p:spPr bwMode="auto">
            <a:xfrm>
              <a:off x="4107320" y="1806714"/>
              <a:ext cx="325730" cy="400110"/>
            </a:xfrm>
            <a:prstGeom prst="rect">
              <a:avLst/>
            </a:prstGeom>
            <a:noFill/>
            <a:ln w="9525">
              <a:noFill/>
              <a:miter lim="800000"/>
              <a:headEnd/>
              <a:tailEnd/>
            </a:ln>
          </p:spPr>
          <p:txBody>
            <a:bodyPr wrap="none">
              <a:prstTxWarp prst="textNoShape">
                <a:avLst/>
              </a:prstTxWarp>
              <a:spAutoFit/>
            </a:bodyPr>
            <a:lstStyle/>
            <a:p>
              <a:r>
                <a:rPr lang="en-US" sz="2000">
                  <a:latin typeface="Symbol" pitchFamily="-111" charset="2"/>
                </a:rPr>
                <a:t>b</a:t>
              </a:r>
            </a:p>
          </p:txBody>
        </p:sp>
        <p:sp>
          <p:nvSpPr>
            <p:cNvPr id="12" name="Text Box 4"/>
            <p:cNvSpPr txBox="1">
              <a:spLocks noChangeArrowheads="1"/>
            </p:cNvSpPr>
            <p:nvPr/>
          </p:nvSpPr>
          <p:spPr bwMode="auto">
            <a:xfrm>
              <a:off x="7348985" y="130314"/>
              <a:ext cx="954108" cy="707886"/>
            </a:xfrm>
            <a:prstGeom prst="rect">
              <a:avLst/>
            </a:prstGeom>
            <a:solidFill>
              <a:srgbClr val="CCECFF"/>
            </a:solidFill>
            <a:ln w="9525">
              <a:noFill/>
              <a:miter lim="800000"/>
              <a:headEnd/>
              <a:tailEnd/>
            </a:ln>
          </p:spPr>
          <p:txBody>
            <a:bodyPr wrap="none">
              <a:prstTxWarp prst="textNoShape">
                <a:avLst/>
              </a:prstTxWarp>
              <a:spAutoFit/>
            </a:bodyPr>
            <a:lstStyle/>
            <a:p>
              <a:pPr algn="ctr"/>
              <a:r>
                <a:rPr lang="en-US" sz="2000" baseline="30000" dirty="0">
                  <a:solidFill>
                    <a:srgbClr val="FF0000"/>
                  </a:solidFill>
                  <a:latin typeface="Calibri" pitchFamily="-111" charset="0"/>
                </a:rPr>
                <a:t>233</a:t>
              </a:r>
              <a:r>
                <a:rPr lang="en-US" sz="2000" dirty="0">
                  <a:solidFill>
                    <a:srgbClr val="FF0000"/>
                  </a:solidFill>
                  <a:latin typeface="Calibri" pitchFamily="-111" charset="0"/>
                </a:rPr>
                <a:t>U</a:t>
              </a:r>
            </a:p>
            <a:p>
              <a:pPr algn="ctr"/>
              <a:r>
                <a:rPr lang="en-US" sz="2000" dirty="0">
                  <a:solidFill>
                    <a:schemeClr val="tx2">
                      <a:lumMod val="50000"/>
                    </a:schemeClr>
                  </a:solidFill>
                  <a:latin typeface="Calibri" pitchFamily="-111" charset="0"/>
                </a:rPr>
                <a:t>159 </a:t>
              </a:r>
              <a:r>
                <a:rPr lang="en-US" sz="2000" dirty="0" err="1">
                  <a:solidFill>
                    <a:schemeClr val="tx2">
                      <a:lumMod val="50000"/>
                    </a:schemeClr>
                  </a:solidFill>
                  <a:latin typeface="Calibri" pitchFamily="-111" charset="0"/>
                </a:rPr>
                <a:t>kyr</a:t>
              </a:r>
              <a:endParaRPr lang="en-US" sz="2000" dirty="0">
                <a:solidFill>
                  <a:schemeClr val="tx2">
                    <a:lumMod val="50000"/>
                  </a:schemeClr>
                </a:solidFill>
                <a:latin typeface="Calibri" pitchFamily="-111" charset="0"/>
              </a:endParaRPr>
            </a:p>
          </p:txBody>
        </p:sp>
        <p:sp>
          <p:nvSpPr>
            <p:cNvPr id="13" name="Line 9"/>
            <p:cNvSpPr>
              <a:spLocks noChangeShapeType="1"/>
            </p:cNvSpPr>
            <p:nvPr/>
          </p:nvSpPr>
          <p:spPr bwMode="auto">
            <a:xfrm flipH="1">
              <a:off x="6850520" y="968514"/>
              <a:ext cx="381000" cy="304800"/>
            </a:xfrm>
            <a:prstGeom prst="line">
              <a:avLst/>
            </a:prstGeom>
            <a:noFill/>
            <a:ln w="28575">
              <a:solidFill>
                <a:schemeClr val="tx1"/>
              </a:solidFill>
              <a:round/>
              <a:headEnd/>
              <a:tailEnd type="triangle" w="med" len="med"/>
            </a:ln>
          </p:spPr>
          <p:txBody>
            <a:bodyPr>
              <a:prstTxWarp prst="textNoShape">
                <a:avLst/>
              </a:prstTxWarp>
            </a:bodyPr>
            <a:lstStyle/>
            <a:p>
              <a:endParaRPr lang="en-US" sz="2000"/>
            </a:p>
          </p:txBody>
        </p:sp>
        <p:sp>
          <p:nvSpPr>
            <p:cNvPr id="14" name="Text Box 10"/>
            <p:cNvSpPr txBox="1">
              <a:spLocks noChangeArrowheads="1"/>
            </p:cNvSpPr>
            <p:nvPr/>
          </p:nvSpPr>
          <p:spPr bwMode="auto">
            <a:xfrm>
              <a:off x="6779083" y="663714"/>
              <a:ext cx="346570" cy="400110"/>
            </a:xfrm>
            <a:prstGeom prst="rect">
              <a:avLst/>
            </a:prstGeom>
            <a:noFill/>
            <a:ln w="9525">
              <a:noFill/>
              <a:miter lim="800000"/>
              <a:headEnd/>
              <a:tailEnd/>
            </a:ln>
          </p:spPr>
          <p:txBody>
            <a:bodyPr wrap="none">
              <a:prstTxWarp prst="textNoShape">
                <a:avLst/>
              </a:prstTxWarp>
              <a:spAutoFit/>
            </a:bodyPr>
            <a:lstStyle/>
            <a:p>
              <a:r>
                <a:rPr lang="en-US" sz="2000">
                  <a:latin typeface="Symbol" pitchFamily="-111" charset="2"/>
                </a:rPr>
                <a:t>a</a:t>
              </a:r>
            </a:p>
          </p:txBody>
        </p:sp>
        <p:sp>
          <p:nvSpPr>
            <p:cNvPr id="15" name="Line 9"/>
            <p:cNvSpPr>
              <a:spLocks noChangeShapeType="1"/>
            </p:cNvSpPr>
            <p:nvPr/>
          </p:nvSpPr>
          <p:spPr bwMode="auto">
            <a:xfrm flipH="1">
              <a:off x="5397958" y="2111514"/>
              <a:ext cx="381000" cy="304800"/>
            </a:xfrm>
            <a:prstGeom prst="line">
              <a:avLst/>
            </a:prstGeom>
            <a:noFill/>
            <a:ln w="28575">
              <a:solidFill>
                <a:schemeClr val="tx1"/>
              </a:solidFill>
              <a:round/>
              <a:headEnd/>
              <a:tailEnd type="triangle" w="med" len="med"/>
            </a:ln>
          </p:spPr>
          <p:txBody>
            <a:bodyPr>
              <a:prstTxWarp prst="textNoShape">
                <a:avLst/>
              </a:prstTxWarp>
            </a:bodyPr>
            <a:lstStyle/>
            <a:p>
              <a:endParaRPr lang="en-US" sz="2000"/>
            </a:p>
          </p:txBody>
        </p:sp>
        <p:sp>
          <p:nvSpPr>
            <p:cNvPr id="16" name="Text Box 10"/>
            <p:cNvSpPr txBox="1">
              <a:spLocks noChangeArrowheads="1"/>
            </p:cNvSpPr>
            <p:nvPr/>
          </p:nvSpPr>
          <p:spPr bwMode="auto">
            <a:xfrm>
              <a:off x="5326520" y="1806714"/>
              <a:ext cx="346570" cy="400110"/>
            </a:xfrm>
            <a:prstGeom prst="rect">
              <a:avLst/>
            </a:prstGeom>
            <a:noFill/>
            <a:ln w="9525">
              <a:noFill/>
              <a:miter lim="800000"/>
              <a:headEnd/>
              <a:tailEnd/>
            </a:ln>
          </p:spPr>
          <p:txBody>
            <a:bodyPr wrap="none">
              <a:prstTxWarp prst="textNoShape">
                <a:avLst/>
              </a:prstTxWarp>
              <a:spAutoFit/>
            </a:bodyPr>
            <a:lstStyle/>
            <a:p>
              <a:r>
                <a:rPr lang="en-US" sz="2000">
                  <a:latin typeface="Symbol" pitchFamily="-111" charset="2"/>
                </a:rPr>
                <a:t>a</a:t>
              </a:r>
            </a:p>
          </p:txBody>
        </p:sp>
        <p:sp>
          <p:nvSpPr>
            <p:cNvPr id="17" name="Line 9"/>
            <p:cNvSpPr>
              <a:spLocks noChangeShapeType="1"/>
            </p:cNvSpPr>
            <p:nvPr/>
          </p:nvSpPr>
          <p:spPr bwMode="auto">
            <a:xfrm flipH="1">
              <a:off x="2654758" y="2111514"/>
              <a:ext cx="381000" cy="304800"/>
            </a:xfrm>
            <a:prstGeom prst="line">
              <a:avLst/>
            </a:prstGeom>
            <a:noFill/>
            <a:ln w="28575">
              <a:solidFill>
                <a:schemeClr val="tx1"/>
              </a:solidFill>
              <a:round/>
              <a:headEnd/>
              <a:tailEnd type="triangle" w="med" len="med"/>
            </a:ln>
          </p:spPr>
          <p:txBody>
            <a:bodyPr>
              <a:prstTxWarp prst="textNoShape">
                <a:avLst/>
              </a:prstTxWarp>
            </a:bodyPr>
            <a:lstStyle/>
            <a:p>
              <a:endParaRPr lang="en-US" sz="2000"/>
            </a:p>
          </p:txBody>
        </p:sp>
        <p:sp>
          <p:nvSpPr>
            <p:cNvPr id="18" name="Text Box 10"/>
            <p:cNvSpPr txBox="1">
              <a:spLocks noChangeArrowheads="1"/>
            </p:cNvSpPr>
            <p:nvPr/>
          </p:nvSpPr>
          <p:spPr bwMode="auto">
            <a:xfrm>
              <a:off x="2583320" y="1806714"/>
              <a:ext cx="346570" cy="400110"/>
            </a:xfrm>
            <a:prstGeom prst="rect">
              <a:avLst/>
            </a:prstGeom>
            <a:noFill/>
            <a:ln w="9525">
              <a:noFill/>
              <a:miter lim="800000"/>
              <a:headEnd/>
              <a:tailEnd/>
            </a:ln>
          </p:spPr>
          <p:txBody>
            <a:bodyPr wrap="none">
              <a:prstTxWarp prst="textNoShape">
                <a:avLst/>
              </a:prstTxWarp>
              <a:spAutoFit/>
            </a:bodyPr>
            <a:lstStyle/>
            <a:p>
              <a:r>
                <a:rPr lang="en-US" sz="2000">
                  <a:latin typeface="Symbol" pitchFamily="-111" charset="2"/>
                </a:rPr>
                <a:t>a</a:t>
              </a:r>
            </a:p>
          </p:txBody>
        </p:sp>
      </p:grpSp>
      <p:sp>
        <p:nvSpPr>
          <p:cNvPr id="9" name="Rectangle 3"/>
          <p:cNvSpPr>
            <a:spLocks noChangeArrowheads="1"/>
          </p:cNvSpPr>
          <p:nvPr/>
        </p:nvSpPr>
        <p:spPr bwMode="auto">
          <a:xfrm>
            <a:off x="990600" y="3268326"/>
            <a:ext cx="7391400" cy="353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4000"/>
              </a:lnSpc>
              <a:tabLst>
                <a:tab pos="1201738" algn="l"/>
                <a:tab pos="5486400" algn="l"/>
              </a:tabLst>
            </a:pPr>
            <a:r>
              <a:rPr lang="en-US" sz="1400" b="1" dirty="0">
                <a:solidFill>
                  <a:srgbClr val="0000FF"/>
                </a:solidFill>
                <a:latin typeface="Arial" panose="020B0604020202020204" pitchFamily="34" charset="0"/>
                <a:cs typeface="Arial" panose="020B0604020202020204" pitchFamily="34" charset="0"/>
              </a:rPr>
              <a:t>Presently available</a:t>
            </a:r>
          </a:p>
          <a:p>
            <a:pPr marL="342900"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National Isotope Development Center, ORNL</a:t>
            </a:r>
          </a:p>
          <a:p>
            <a:pPr marL="800100" lvl="1"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Decay daughters of </a:t>
            </a:r>
            <a:r>
              <a:rPr lang="en-US" sz="1400" baseline="30000" dirty="0">
                <a:latin typeface="Arial" panose="020B0604020202020204" pitchFamily="34" charset="0"/>
                <a:cs typeface="Arial" panose="020B0604020202020204" pitchFamily="34" charset="0"/>
              </a:rPr>
              <a:t>229</a:t>
            </a:r>
            <a:r>
              <a:rPr lang="en-US" sz="1400" dirty="0">
                <a:latin typeface="Arial" panose="020B0604020202020204" pitchFamily="34" charset="0"/>
                <a:cs typeface="Arial" panose="020B0604020202020204" pitchFamily="34" charset="0"/>
              </a:rPr>
              <a:t>Th	</a:t>
            </a:r>
            <a:r>
              <a:rPr lang="en-US" sz="1400" baseline="30000" dirty="0">
                <a:latin typeface="Arial" panose="020B0604020202020204" pitchFamily="34" charset="0"/>
                <a:cs typeface="Arial" panose="020B0604020202020204" pitchFamily="34" charset="0"/>
              </a:rPr>
              <a:t>225</a:t>
            </a:r>
            <a:r>
              <a:rPr lang="en-US" sz="1400" dirty="0">
                <a:latin typeface="Arial" panose="020B0604020202020204" pitchFamily="34" charset="0"/>
                <a:cs typeface="Arial" panose="020B0604020202020204" pitchFamily="34" charset="0"/>
              </a:rPr>
              <a:t>Ra:  10</a:t>
            </a:r>
            <a:r>
              <a:rPr lang="en-US" sz="1400" baseline="300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 /s</a:t>
            </a:r>
          </a:p>
          <a:p>
            <a:pPr>
              <a:lnSpc>
                <a:spcPct val="114000"/>
              </a:lnSpc>
              <a:tabLst>
                <a:tab pos="1201738" algn="l"/>
                <a:tab pos="5486400" algn="l"/>
              </a:tabLst>
            </a:pPr>
            <a:endParaRPr lang="en-US" sz="1400" dirty="0">
              <a:latin typeface="Arial" panose="020B0604020202020204" pitchFamily="34" charset="0"/>
              <a:cs typeface="Arial" panose="020B0604020202020204" pitchFamily="34" charset="0"/>
            </a:endParaRPr>
          </a:p>
          <a:p>
            <a:pPr>
              <a:lnSpc>
                <a:spcPct val="114000"/>
              </a:lnSpc>
              <a:tabLst>
                <a:tab pos="1201738" algn="l"/>
                <a:tab pos="5486400" algn="l"/>
              </a:tabLst>
            </a:pPr>
            <a:r>
              <a:rPr lang="en-US" sz="1400" b="1" dirty="0">
                <a:solidFill>
                  <a:srgbClr val="0000FF"/>
                </a:solidFill>
                <a:latin typeface="Arial" panose="020B0604020202020204" pitchFamily="34" charset="0"/>
                <a:cs typeface="Arial" panose="020B0604020202020204" pitchFamily="34" charset="0"/>
              </a:rPr>
              <a:t>Projected</a:t>
            </a:r>
          </a:p>
          <a:p>
            <a:pPr marL="342900"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FRIB (B. Sherrill, MSU)</a:t>
            </a:r>
          </a:p>
          <a:p>
            <a:pPr marL="800100" lvl="1"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Beam dump recovery with a </a:t>
            </a:r>
            <a:r>
              <a:rPr lang="en-US" sz="1400" baseline="30000" dirty="0">
                <a:latin typeface="Arial" panose="020B0604020202020204" pitchFamily="34" charset="0"/>
                <a:cs typeface="Arial" panose="020B0604020202020204" pitchFamily="34" charset="0"/>
              </a:rPr>
              <a:t>238</a:t>
            </a:r>
            <a:r>
              <a:rPr lang="en-US" sz="1400" dirty="0">
                <a:latin typeface="Arial" panose="020B0604020202020204" pitchFamily="34" charset="0"/>
                <a:cs typeface="Arial" panose="020B0604020202020204" pitchFamily="34" charset="0"/>
              </a:rPr>
              <a:t>U beam	6 x 10</a:t>
            </a:r>
            <a:r>
              <a:rPr lang="en-US" sz="1400" baseline="300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/s</a:t>
            </a:r>
          </a:p>
          <a:p>
            <a:pPr marL="800100" lvl="1"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Dedicated running with a </a:t>
            </a:r>
            <a:r>
              <a:rPr lang="en-US" sz="1400" baseline="30000" dirty="0">
                <a:latin typeface="Arial" panose="020B0604020202020204" pitchFamily="34" charset="0"/>
                <a:cs typeface="Arial" panose="020B0604020202020204" pitchFamily="34" charset="0"/>
              </a:rPr>
              <a:t>232</a:t>
            </a:r>
            <a:r>
              <a:rPr lang="en-US" sz="1400" dirty="0">
                <a:latin typeface="Arial" panose="020B0604020202020204" pitchFamily="34" charset="0"/>
                <a:cs typeface="Arial" panose="020B0604020202020204" pitchFamily="34" charset="0"/>
              </a:rPr>
              <a:t>Th beam	5 x 10</a:t>
            </a:r>
            <a:r>
              <a:rPr lang="en-US" sz="1400" baseline="300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 /s</a:t>
            </a:r>
          </a:p>
          <a:p>
            <a:pPr>
              <a:lnSpc>
                <a:spcPct val="114000"/>
              </a:lnSpc>
              <a:tabLst>
                <a:tab pos="1201738" algn="l"/>
                <a:tab pos="5486400" algn="l"/>
              </a:tabLst>
            </a:pPr>
            <a:endParaRPr lang="en-US" sz="1400" dirty="0">
              <a:latin typeface="Arial" panose="020B0604020202020204" pitchFamily="34" charset="0"/>
              <a:cs typeface="Arial" panose="020B0604020202020204" pitchFamily="34" charset="0"/>
            </a:endParaRPr>
          </a:p>
          <a:p>
            <a:pPr marL="342900"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ISOL@FRIB (I.C. Gomes and J. Nolen, Argonne)</a:t>
            </a:r>
          </a:p>
          <a:p>
            <a:pPr marL="800100" lvl="1"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Deuterons on thorium target, 1 mA x 400 MeV = 400 kW	10</a:t>
            </a:r>
            <a:r>
              <a:rPr lang="en-US" sz="1400" baseline="300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 /s</a:t>
            </a:r>
          </a:p>
          <a:p>
            <a:pPr marL="800100" lvl="1" indent="-342900">
              <a:lnSpc>
                <a:spcPct val="114000"/>
              </a:lnSpc>
              <a:buFont typeface="Arial" pitchFamily="34" charset="0"/>
              <a:buChar char="•"/>
              <a:tabLst>
                <a:tab pos="1201738" algn="l"/>
                <a:tab pos="5486400" algn="l"/>
              </a:tabLst>
            </a:pPr>
            <a:endParaRPr lang="en-US" sz="1400" dirty="0">
              <a:latin typeface="Arial" panose="020B0604020202020204" pitchFamily="34" charset="0"/>
              <a:cs typeface="Arial" panose="020B0604020202020204" pitchFamily="34" charset="0"/>
            </a:endParaRPr>
          </a:p>
          <a:p>
            <a:pPr marL="342900"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MSU K1200 (R. </a:t>
            </a:r>
            <a:r>
              <a:rPr lang="en-US" sz="1400" dirty="0" err="1">
                <a:latin typeface="Arial" panose="020B0604020202020204" pitchFamily="34" charset="0"/>
                <a:cs typeface="Arial" panose="020B0604020202020204" pitchFamily="34" charset="0"/>
              </a:rPr>
              <a:t>Ronningen</a:t>
            </a:r>
            <a:r>
              <a:rPr lang="en-US" sz="1400" dirty="0">
                <a:latin typeface="Arial" panose="020B0604020202020204" pitchFamily="34" charset="0"/>
                <a:cs typeface="Arial" panose="020B0604020202020204" pitchFamily="34" charset="0"/>
              </a:rPr>
              <a:t> and J. Nolen, Argonne)</a:t>
            </a:r>
          </a:p>
          <a:p>
            <a:pPr marL="800100" lvl="1" indent="-342900">
              <a:lnSpc>
                <a:spcPct val="114000"/>
              </a:lnSpc>
              <a:buFont typeface="Arial" pitchFamily="34" charset="0"/>
              <a:buChar char="•"/>
              <a:tabLst>
                <a:tab pos="1201738" algn="l"/>
                <a:tab pos="5486400" algn="l"/>
              </a:tabLst>
            </a:pPr>
            <a:r>
              <a:rPr lang="en-US" sz="1400" dirty="0">
                <a:latin typeface="Arial" panose="020B0604020202020204" pitchFamily="34" charset="0"/>
                <a:cs typeface="Arial" panose="020B0604020202020204" pitchFamily="34" charset="0"/>
              </a:rPr>
              <a:t>Deuterons on thorium target, 10 </a:t>
            </a:r>
            <a:r>
              <a:rPr lang="en-US" sz="1400" dirty="0" err="1">
                <a:latin typeface="Arial" panose="020B0604020202020204" pitchFamily="34" charset="0"/>
                <a:cs typeface="Arial" panose="020B0604020202020204" pitchFamily="34" charset="0"/>
              </a:rPr>
              <a:t>uA</a:t>
            </a:r>
            <a:r>
              <a:rPr lang="en-US" sz="1400" dirty="0">
                <a:latin typeface="Arial" panose="020B0604020202020204" pitchFamily="34" charset="0"/>
                <a:cs typeface="Arial" panose="020B0604020202020204" pitchFamily="34" charset="0"/>
              </a:rPr>
              <a:t> x 400 MeV = 4 kW        	10</a:t>
            </a:r>
            <a:r>
              <a:rPr lang="en-US" sz="1400" baseline="300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 /s</a:t>
            </a:r>
          </a:p>
        </p:txBody>
      </p:sp>
      <p:cxnSp>
        <p:nvCxnSpPr>
          <p:cNvPr id="3" name="Straight Connector 2"/>
          <p:cNvCxnSpPr/>
          <p:nvPr/>
        </p:nvCxnSpPr>
        <p:spPr bwMode="auto">
          <a:xfrm>
            <a:off x="4270185" y="3886200"/>
            <a:ext cx="2130615"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122058" y="4876800"/>
            <a:ext cx="127874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5029200" y="5105400"/>
            <a:ext cx="13716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019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35784"/>
            <a:ext cx="4157036" cy="59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371600" y="2514600"/>
            <a:ext cx="6477000" cy="1549504"/>
            <a:chOff x="1645921" y="1772186"/>
            <a:chExt cx="5974079" cy="1349474"/>
          </a:xfrm>
        </p:grpSpPr>
        <p:sp>
          <p:nvSpPr>
            <p:cNvPr id="22" name="AutoShape 19"/>
            <p:cNvSpPr>
              <a:spLocks noChangeArrowheads="1"/>
            </p:cNvSpPr>
            <p:nvPr/>
          </p:nvSpPr>
          <p:spPr bwMode="auto">
            <a:xfrm>
              <a:off x="3169921" y="2168426"/>
              <a:ext cx="731520" cy="87630"/>
            </a:xfrm>
            <a:prstGeom prst="leftRightArrow">
              <a:avLst>
                <a:gd name="adj1" fmla="val 50000"/>
                <a:gd name="adj2" fmla="val 1669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23" name="Text Box 20"/>
            <p:cNvSpPr txBox="1">
              <a:spLocks noChangeArrowheads="1"/>
            </p:cNvSpPr>
            <p:nvPr/>
          </p:nvSpPr>
          <p:spPr bwMode="auto">
            <a:xfrm>
              <a:off x="3413761" y="1894106"/>
              <a:ext cx="284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Calibri" pitchFamily="34" charset="0"/>
                  <a:cs typeface="Calibri" pitchFamily="34" charset="0"/>
                </a:rPr>
                <a:t>T</a:t>
              </a:r>
            </a:p>
          </p:txBody>
        </p:sp>
        <p:sp>
          <p:nvSpPr>
            <p:cNvPr id="24" name="Line 21"/>
            <p:cNvSpPr>
              <a:spLocks noChangeShapeType="1"/>
            </p:cNvSpPr>
            <p:nvPr/>
          </p:nvSpPr>
          <p:spPr bwMode="auto">
            <a:xfrm flipV="1">
              <a:off x="23012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5" name="Line 22"/>
            <p:cNvSpPr>
              <a:spLocks noChangeShapeType="1"/>
            </p:cNvSpPr>
            <p:nvPr/>
          </p:nvSpPr>
          <p:spPr bwMode="auto">
            <a:xfrm flipV="1">
              <a:off x="2484120" y="2784376"/>
              <a:ext cx="0" cy="26416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6" name="Text Box 23"/>
            <p:cNvSpPr txBox="1">
              <a:spLocks noChangeArrowheads="1"/>
            </p:cNvSpPr>
            <p:nvPr/>
          </p:nvSpPr>
          <p:spPr bwMode="auto">
            <a:xfrm>
              <a:off x="1752600"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EDM</a:t>
              </a:r>
            </a:p>
          </p:txBody>
        </p:sp>
        <p:sp>
          <p:nvSpPr>
            <p:cNvPr id="27" name="Text Box 24"/>
            <p:cNvSpPr txBox="1">
              <a:spLocks noChangeArrowheads="1"/>
            </p:cNvSpPr>
            <p:nvPr/>
          </p:nvSpPr>
          <p:spPr bwMode="auto">
            <a:xfrm>
              <a:off x="2496048" y="2767633"/>
              <a:ext cx="485255" cy="2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dirty="0">
                  <a:latin typeface="Calibri" panose="020F0502020204030204" pitchFamily="34" charset="0"/>
                  <a:ea typeface="楷体" panose="02010609060101010101" pitchFamily="49" charset="-122"/>
                  <a:cs typeface="Calibri" panose="020F0502020204030204" pitchFamily="34" charset="0"/>
                </a:rPr>
                <a:t>spin</a:t>
              </a:r>
              <a:endParaRPr lang="en-US" sz="1600" dirty="0">
                <a:latin typeface="Calibri" panose="020F0502020204030204" pitchFamily="34" charset="0"/>
                <a:ea typeface="楷体" panose="02010609060101010101" pitchFamily="49" charset="-122"/>
                <a:cs typeface="Calibri" panose="020F0502020204030204" pitchFamily="34" charset="0"/>
              </a:endParaRPr>
            </a:p>
          </p:txBody>
        </p:sp>
        <p:sp>
          <p:nvSpPr>
            <p:cNvPr id="28" name="Line 25"/>
            <p:cNvSpPr>
              <a:spLocks noChangeShapeType="1"/>
            </p:cNvSpPr>
            <p:nvPr/>
          </p:nvSpPr>
          <p:spPr bwMode="auto">
            <a:xfrm flipV="1">
              <a:off x="4632961"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29" name="Line 26"/>
            <p:cNvSpPr>
              <a:spLocks noChangeShapeType="1"/>
            </p:cNvSpPr>
            <p:nvPr/>
          </p:nvSpPr>
          <p:spPr bwMode="auto">
            <a:xfrm flipV="1">
              <a:off x="48158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0" name="Text Box 27"/>
            <p:cNvSpPr txBox="1">
              <a:spLocks noChangeArrowheads="1"/>
            </p:cNvSpPr>
            <p:nvPr/>
          </p:nvSpPr>
          <p:spPr bwMode="auto">
            <a:xfrm>
              <a:off x="4084321"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Calibri" pitchFamily="34" charset="0"/>
                  <a:cs typeface="Calibri" pitchFamily="34" charset="0"/>
                </a:rPr>
                <a:t>EDM</a:t>
              </a:r>
            </a:p>
          </p:txBody>
        </p:sp>
        <p:sp>
          <p:nvSpPr>
            <p:cNvPr id="32" name="Oval 30"/>
            <p:cNvSpPr>
              <a:spLocks noChangeArrowheads="1"/>
            </p:cNvSpPr>
            <p:nvPr/>
          </p:nvSpPr>
          <p:spPr bwMode="auto">
            <a:xfrm>
              <a:off x="6217920" y="2132866"/>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33" name="Oval 31"/>
            <p:cNvSpPr>
              <a:spLocks noChangeArrowheads="1"/>
            </p:cNvSpPr>
            <p:nvPr/>
          </p:nvSpPr>
          <p:spPr bwMode="auto">
            <a:xfrm>
              <a:off x="6531611" y="1772186"/>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34" name="Freeform 32"/>
            <p:cNvSpPr>
              <a:spLocks/>
            </p:cNvSpPr>
            <p:nvPr/>
          </p:nvSpPr>
          <p:spPr bwMode="auto">
            <a:xfrm>
              <a:off x="6531611" y="2301776"/>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5" name="Text Box 33"/>
            <p:cNvSpPr txBox="1">
              <a:spLocks noChangeArrowheads="1"/>
            </p:cNvSpPr>
            <p:nvPr/>
          </p:nvSpPr>
          <p:spPr bwMode="auto">
            <a:xfrm>
              <a:off x="6799342" y="17950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sp>
          <p:nvSpPr>
            <p:cNvPr id="36" name="Text Box 34"/>
            <p:cNvSpPr txBox="1">
              <a:spLocks noChangeArrowheads="1"/>
            </p:cNvSpPr>
            <p:nvPr/>
          </p:nvSpPr>
          <p:spPr bwMode="auto">
            <a:xfrm>
              <a:off x="6799342" y="230431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37" name="Line 35"/>
            <p:cNvSpPr>
              <a:spLocks noChangeShapeType="1"/>
            </p:cNvSpPr>
            <p:nvPr/>
          </p:nvSpPr>
          <p:spPr bwMode="auto">
            <a:xfrm>
              <a:off x="6827520" y="2320824"/>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38" name="AutoShape 36"/>
            <p:cNvSpPr>
              <a:spLocks noChangeArrowheads="1"/>
            </p:cNvSpPr>
            <p:nvPr/>
          </p:nvSpPr>
          <p:spPr bwMode="auto">
            <a:xfrm>
              <a:off x="5425440" y="2168426"/>
              <a:ext cx="731520" cy="87630"/>
            </a:xfrm>
            <a:prstGeom prst="leftRightArrow">
              <a:avLst>
                <a:gd name="adj1" fmla="val 50000"/>
                <a:gd name="adj2" fmla="val 1669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39" name="Text Box 37"/>
            <p:cNvSpPr txBox="1">
              <a:spLocks noChangeArrowheads="1"/>
            </p:cNvSpPr>
            <p:nvPr/>
          </p:nvSpPr>
          <p:spPr bwMode="auto">
            <a:xfrm>
              <a:off x="5657851" y="1894106"/>
              <a:ext cx="2904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Calibri" pitchFamily="34" charset="0"/>
                  <a:cs typeface="Calibri" pitchFamily="34" charset="0"/>
                </a:rPr>
                <a:t>P</a:t>
              </a:r>
            </a:p>
          </p:txBody>
        </p:sp>
        <p:sp>
          <p:nvSpPr>
            <p:cNvPr id="40" name="Line 38"/>
            <p:cNvSpPr>
              <a:spLocks noChangeShapeType="1"/>
            </p:cNvSpPr>
            <p:nvPr/>
          </p:nvSpPr>
          <p:spPr bwMode="auto">
            <a:xfrm flipV="1">
              <a:off x="6893560" y="2784376"/>
              <a:ext cx="0" cy="26416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1" name="Line 39"/>
            <p:cNvSpPr>
              <a:spLocks noChangeShapeType="1"/>
            </p:cNvSpPr>
            <p:nvPr/>
          </p:nvSpPr>
          <p:spPr bwMode="auto">
            <a:xfrm flipV="1">
              <a:off x="7076440" y="2784376"/>
              <a:ext cx="0" cy="2641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2" name="Text Box 40"/>
            <p:cNvSpPr txBox="1">
              <a:spLocks noChangeArrowheads="1"/>
            </p:cNvSpPr>
            <p:nvPr/>
          </p:nvSpPr>
          <p:spPr bwMode="auto">
            <a:xfrm>
              <a:off x="6344920" y="2783106"/>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Calibri" pitchFamily="34" charset="0"/>
                  <a:cs typeface="Calibri" pitchFamily="34" charset="0"/>
                </a:rPr>
                <a:t>EDM</a:t>
              </a:r>
            </a:p>
          </p:txBody>
        </p:sp>
        <p:sp>
          <p:nvSpPr>
            <p:cNvPr id="44" name="Oval 43"/>
            <p:cNvSpPr>
              <a:spLocks noChangeArrowheads="1"/>
            </p:cNvSpPr>
            <p:nvPr/>
          </p:nvSpPr>
          <p:spPr bwMode="auto">
            <a:xfrm>
              <a:off x="3962401" y="2124722"/>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45" name="Oval 44"/>
            <p:cNvSpPr>
              <a:spLocks noChangeArrowheads="1"/>
            </p:cNvSpPr>
            <p:nvPr/>
          </p:nvSpPr>
          <p:spPr bwMode="auto">
            <a:xfrm flipV="1">
              <a:off x="4276091" y="1795047"/>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46" name="Freeform 45"/>
            <p:cNvSpPr>
              <a:spLocks/>
            </p:cNvSpPr>
            <p:nvPr/>
          </p:nvSpPr>
          <p:spPr bwMode="auto">
            <a:xfrm>
              <a:off x="4276091" y="2293632"/>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47" name="Text Box 33"/>
            <p:cNvSpPr txBox="1">
              <a:spLocks noChangeArrowheads="1"/>
            </p:cNvSpPr>
            <p:nvPr/>
          </p:nvSpPr>
          <p:spPr bwMode="auto">
            <a:xfrm flipV="1">
              <a:off x="4572000" y="245089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sp>
          <p:nvSpPr>
            <p:cNvPr id="48" name="Text Box 34"/>
            <p:cNvSpPr txBox="1">
              <a:spLocks noChangeArrowheads="1"/>
            </p:cNvSpPr>
            <p:nvPr/>
          </p:nvSpPr>
          <p:spPr bwMode="auto">
            <a:xfrm flipV="1">
              <a:off x="4572000" y="18712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49" name="Line 35"/>
            <p:cNvSpPr>
              <a:spLocks noChangeShapeType="1"/>
            </p:cNvSpPr>
            <p:nvPr/>
          </p:nvSpPr>
          <p:spPr bwMode="auto">
            <a:xfrm>
              <a:off x="4572001" y="2312680"/>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0" name="Oval 49"/>
            <p:cNvSpPr>
              <a:spLocks noChangeArrowheads="1"/>
            </p:cNvSpPr>
            <p:nvPr/>
          </p:nvSpPr>
          <p:spPr bwMode="auto">
            <a:xfrm>
              <a:off x="1645921" y="2101861"/>
              <a:ext cx="1402080" cy="18796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pitchFamily="34" charset="0"/>
                <a:cs typeface="Calibri" pitchFamily="34" charset="0"/>
              </a:endParaRPr>
            </a:p>
          </p:txBody>
        </p:sp>
        <p:sp>
          <p:nvSpPr>
            <p:cNvPr id="51" name="Oval 50"/>
            <p:cNvSpPr>
              <a:spLocks noChangeArrowheads="1"/>
            </p:cNvSpPr>
            <p:nvPr/>
          </p:nvSpPr>
          <p:spPr bwMode="auto">
            <a:xfrm flipV="1">
              <a:off x="1959611" y="1772186"/>
              <a:ext cx="824230" cy="92456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sz="1600">
                <a:latin typeface="Calibri" pitchFamily="34" charset="0"/>
                <a:cs typeface="Calibri" pitchFamily="34" charset="0"/>
              </a:endParaRPr>
            </a:p>
          </p:txBody>
        </p:sp>
        <p:sp>
          <p:nvSpPr>
            <p:cNvPr id="52" name="Freeform 51"/>
            <p:cNvSpPr>
              <a:spLocks/>
            </p:cNvSpPr>
            <p:nvPr/>
          </p:nvSpPr>
          <p:spPr bwMode="auto">
            <a:xfrm>
              <a:off x="1959611" y="2270771"/>
              <a:ext cx="824230" cy="21590"/>
            </a:xfrm>
            <a:custGeom>
              <a:avLst/>
              <a:gdLst>
                <a:gd name="T0" fmla="*/ 0 w 2400"/>
                <a:gd name="T1" fmla="*/ 8 h 64"/>
                <a:gd name="T2" fmla="*/ 576 w 2400"/>
                <a:gd name="T3" fmla="*/ 56 h 64"/>
                <a:gd name="T4" fmla="*/ 1008 w 2400"/>
                <a:gd name="T5" fmla="*/ 56 h 64"/>
                <a:gd name="T6" fmla="*/ 1584 w 2400"/>
                <a:gd name="T7" fmla="*/ 56 h 64"/>
                <a:gd name="T8" fmla="*/ 2208 w 2400"/>
                <a:gd name="T9" fmla="*/ 8 h 64"/>
                <a:gd name="T10" fmla="*/ 2400 w 2400"/>
                <a:gd name="T11" fmla="*/ 8 h 64"/>
              </a:gdLst>
              <a:ahLst/>
              <a:cxnLst>
                <a:cxn ang="0">
                  <a:pos x="T0" y="T1"/>
                </a:cxn>
                <a:cxn ang="0">
                  <a:pos x="T2" y="T3"/>
                </a:cxn>
                <a:cxn ang="0">
                  <a:pos x="T4" y="T5"/>
                </a:cxn>
                <a:cxn ang="0">
                  <a:pos x="T6" y="T7"/>
                </a:cxn>
                <a:cxn ang="0">
                  <a:pos x="T8" y="T9"/>
                </a:cxn>
                <a:cxn ang="0">
                  <a:pos x="T10" y="T11"/>
                </a:cxn>
              </a:cxnLst>
              <a:rect l="0" t="0" r="r" b="b"/>
              <a:pathLst>
                <a:path w="2400" h="64">
                  <a:moveTo>
                    <a:pt x="0" y="8"/>
                  </a:moveTo>
                  <a:cubicBezTo>
                    <a:pt x="204" y="28"/>
                    <a:pt x="408" y="48"/>
                    <a:pt x="576" y="56"/>
                  </a:cubicBezTo>
                  <a:cubicBezTo>
                    <a:pt x="744" y="64"/>
                    <a:pt x="840" y="56"/>
                    <a:pt x="1008" y="56"/>
                  </a:cubicBezTo>
                  <a:cubicBezTo>
                    <a:pt x="1176" y="56"/>
                    <a:pt x="1384" y="64"/>
                    <a:pt x="1584" y="56"/>
                  </a:cubicBezTo>
                  <a:cubicBezTo>
                    <a:pt x="1784" y="48"/>
                    <a:pt x="2072" y="16"/>
                    <a:pt x="2208" y="8"/>
                  </a:cubicBezTo>
                  <a:cubicBezTo>
                    <a:pt x="2344" y="0"/>
                    <a:pt x="2372" y="4"/>
                    <a:pt x="2400" y="8"/>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3" name="Text Box 34"/>
            <p:cNvSpPr txBox="1">
              <a:spLocks noChangeArrowheads="1"/>
            </p:cNvSpPr>
            <p:nvPr/>
          </p:nvSpPr>
          <p:spPr bwMode="auto">
            <a:xfrm flipV="1">
              <a:off x="2227342" y="1871246"/>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a:t>
              </a:r>
            </a:p>
          </p:txBody>
        </p:sp>
        <p:sp>
          <p:nvSpPr>
            <p:cNvPr id="54" name="Line 35"/>
            <p:cNvSpPr>
              <a:spLocks noChangeShapeType="1"/>
            </p:cNvSpPr>
            <p:nvPr/>
          </p:nvSpPr>
          <p:spPr bwMode="auto">
            <a:xfrm flipH="1">
              <a:off x="2255521" y="2289819"/>
              <a:ext cx="30988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600">
                <a:latin typeface="Calibri" pitchFamily="34" charset="0"/>
                <a:cs typeface="Calibri" pitchFamily="34" charset="0"/>
              </a:endParaRPr>
            </a:p>
          </p:txBody>
        </p:sp>
        <p:sp>
          <p:nvSpPr>
            <p:cNvPr id="55" name="Text Box 33"/>
            <p:cNvSpPr txBox="1">
              <a:spLocks noChangeArrowheads="1"/>
            </p:cNvSpPr>
            <p:nvPr/>
          </p:nvSpPr>
          <p:spPr bwMode="auto">
            <a:xfrm flipV="1">
              <a:off x="2227342" y="245089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alibri" pitchFamily="34" charset="0"/>
                  <a:cs typeface="Calibri" pitchFamily="34" charset="0"/>
                </a:rPr>
                <a:t>_</a:t>
              </a:r>
            </a:p>
          </p:txBody>
        </p:sp>
      </p:grpSp>
      <p:sp>
        <p:nvSpPr>
          <p:cNvPr id="59" name="Rectangle 58"/>
          <p:cNvSpPr/>
          <p:nvPr/>
        </p:nvSpPr>
        <p:spPr>
          <a:xfrm>
            <a:off x="365644" y="424614"/>
            <a:ext cx="8488914" cy="492443"/>
          </a:xfrm>
          <a:prstGeom prst="rect">
            <a:avLst/>
          </a:prstGeom>
        </p:spPr>
        <p:txBody>
          <a:bodyPr wrap="square">
            <a:spAutoFit/>
          </a:bodyPr>
          <a:lstStyle/>
          <a:p>
            <a:pPr algn="ctr"/>
            <a:r>
              <a:rPr lang="en-US" altLang="zh-CN" sz="2600" b="1" dirty="0">
                <a:solidFill>
                  <a:srgbClr val="0000FF"/>
                </a:solidFill>
                <a:latin typeface="+mn-lt"/>
                <a:ea typeface="微软雅黑" panose="020B0503020204020204" pitchFamily="34" charset="-122"/>
              </a:rPr>
              <a:t>Permanent EDM violates </a:t>
            </a:r>
            <a:r>
              <a:rPr lang="en-US" altLang="zh-CN" sz="2600" b="1" i="1" dirty="0">
                <a:solidFill>
                  <a:srgbClr val="0000FF"/>
                </a:solidFill>
                <a:latin typeface="+mn-lt"/>
                <a:ea typeface="微软雅黑" panose="020B0503020204020204" pitchFamily="34" charset="-122"/>
              </a:rPr>
              <a:t>P-, T-</a:t>
            </a:r>
            <a:r>
              <a:rPr lang="en-US" altLang="zh-CN" sz="2600" b="1" dirty="0">
                <a:solidFill>
                  <a:srgbClr val="0000FF"/>
                </a:solidFill>
                <a:latin typeface="+mn-lt"/>
                <a:ea typeface="微软雅黑" panose="020B0503020204020204" pitchFamily="34" charset="-122"/>
              </a:rPr>
              <a:t> symmetry</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67B0DA1-570F-4A94-A906-5EBB9F244DE4}"/>
                  </a:ext>
                </a:extLst>
              </p:cNvPr>
              <p:cNvSpPr txBox="1"/>
              <p:nvPr/>
            </p:nvSpPr>
            <p:spPr>
              <a:xfrm>
                <a:off x="2160904" y="1128355"/>
                <a:ext cx="5154296" cy="613886"/>
              </a:xfrm>
              <a:prstGeom prst="rect">
                <a:avLst/>
              </a:prstGeom>
              <a:noFill/>
            </p:spPr>
            <p:txBody>
              <a:bodyPr wrap="none" rtlCol="0">
                <a:spAutoFit/>
              </a:bodyPr>
              <a:lstStyle/>
              <a:p>
                <a:r>
                  <a:rPr lang="en-US" altLang="zh-CN" dirty="0">
                    <a:latin typeface="Calibri" panose="020F0502020204030204" pitchFamily="34" charset="0"/>
                    <a:ea typeface="楷体" panose="02010609060101010101" pitchFamily="49" charset="-122"/>
                    <a:cs typeface="Calibri" panose="020F0502020204030204" pitchFamily="34" charset="0"/>
                  </a:rPr>
                  <a:t>Induced</a:t>
                </a:r>
                <a:r>
                  <a:rPr lang="zh-CN" altLang="en-US" dirty="0">
                    <a:latin typeface="Calibri" pitchFamily="34" charset="0"/>
                    <a:cs typeface="Calibri" pitchFamily="34" charset="0"/>
                  </a:rPr>
                  <a:t> </a:t>
                </a:r>
                <a:r>
                  <a:rPr lang="en-US" dirty="0">
                    <a:latin typeface="Calibri" pitchFamily="34" charset="0"/>
                    <a:cs typeface="Calibri" pitchFamily="34" charset="0"/>
                  </a:rPr>
                  <a:t>EDM:         </a:t>
                </a:r>
                <a14:m>
                  <m:oMath xmlns:m="http://schemas.openxmlformats.org/officeDocument/2006/math">
                    <m:r>
                      <a:rPr lang="en-US" i="1">
                        <a:latin typeface="Cambria Math"/>
                      </a:rPr>
                      <m:t>𝐸𝑛𝑒𝑟𝑔𝑦</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𝛼</m:t>
                    </m:r>
                    <m:sSup>
                      <m:sSupPr>
                        <m:ctrlPr>
                          <a:rPr lang="en-US" i="1">
                            <a:latin typeface="Cambria Math" panose="02040503050406030204" pitchFamily="18" charset="0"/>
                          </a:rPr>
                        </m:ctrlPr>
                      </m:sSupPr>
                      <m:e>
                        <m:r>
                          <a:rPr lang="en-US" i="1">
                            <a:latin typeface="Cambria Math"/>
                          </a:rPr>
                          <m:t>𝐸</m:t>
                        </m:r>
                      </m:e>
                      <m:sup>
                        <m:r>
                          <a:rPr lang="en-US" i="1">
                            <a:latin typeface="Cambria Math"/>
                          </a:rPr>
                          <m:t>2</m:t>
                        </m:r>
                      </m:sup>
                    </m:sSup>
                  </m:oMath>
                </a14:m>
                <a:r>
                  <a:rPr lang="en-US" dirty="0"/>
                  <a:t>  </a:t>
                </a:r>
              </a:p>
            </p:txBody>
          </p:sp>
        </mc:Choice>
        <mc:Fallback xmlns="">
          <p:sp>
            <p:nvSpPr>
              <p:cNvPr id="56" name="TextBox 55">
                <a:extLst>
                  <a:ext uri="{FF2B5EF4-FFF2-40B4-BE49-F238E27FC236}">
                    <a16:creationId xmlns:a16="http://schemas.microsoft.com/office/drawing/2014/main" id="{867B0DA1-570F-4A94-A906-5EBB9F244DE4}"/>
                  </a:ext>
                </a:extLst>
              </p:cNvPr>
              <p:cNvSpPr txBox="1">
                <a:spLocks noRot="1" noChangeAspect="1" noMove="1" noResize="1" noEditPoints="1" noAdjustHandles="1" noChangeArrowheads="1" noChangeShapeType="1" noTextEdit="1"/>
              </p:cNvSpPr>
              <p:nvPr/>
            </p:nvSpPr>
            <p:spPr>
              <a:xfrm>
                <a:off x="2160904" y="1128355"/>
                <a:ext cx="5154296" cy="613886"/>
              </a:xfrm>
              <a:prstGeom prst="rect">
                <a:avLst/>
              </a:prstGeom>
              <a:blipFill>
                <a:blip r:embed="rId4"/>
                <a:stretch>
                  <a:fillRect l="-1773" b="-9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3361D15-2BB7-4319-9D81-4F427679FD47}"/>
                  </a:ext>
                </a:extLst>
              </p:cNvPr>
              <p:cNvSpPr txBox="1"/>
              <p:nvPr/>
            </p:nvSpPr>
            <p:spPr>
              <a:xfrm>
                <a:off x="2139638" y="1824335"/>
                <a:ext cx="4873835" cy="461665"/>
              </a:xfrm>
              <a:prstGeom prst="rect">
                <a:avLst/>
              </a:prstGeom>
              <a:noFill/>
            </p:spPr>
            <p:txBody>
              <a:bodyPr wrap="none" rtlCol="0">
                <a:spAutoFit/>
              </a:bodyPr>
              <a:lstStyle/>
              <a:p>
                <a:r>
                  <a:rPr lang="en-US" altLang="zh-CN" dirty="0">
                    <a:latin typeface="Calibri" panose="020F0502020204030204" pitchFamily="34" charset="0"/>
                    <a:ea typeface="楷体" panose="02010609060101010101" pitchFamily="49" charset="-122"/>
                    <a:cs typeface="Calibri" panose="020F0502020204030204" pitchFamily="34" charset="0"/>
                  </a:rPr>
                  <a:t>Permanent </a:t>
                </a:r>
                <a:r>
                  <a:rPr lang="en-US" altLang="zh-CN" dirty="0">
                    <a:latin typeface="Calibri" pitchFamily="34" charset="0"/>
                    <a:cs typeface="Calibri" pitchFamily="34" charset="0"/>
                  </a:rPr>
                  <a:t>EDM:    </a:t>
                </a:r>
                <a14:m>
                  <m:oMath xmlns:m="http://schemas.openxmlformats.org/officeDocument/2006/math">
                    <m:r>
                      <a:rPr lang="en-US" i="1">
                        <a:latin typeface="Cambria Math"/>
                      </a:rPr>
                      <m:t>𝐸𝑛𝑒𝑟𝑔𝑦</m:t>
                    </m:r>
                    <m:r>
                      <a:rPr lang="en-US" i="1">
                        <a:latin typeface="Cambria Math"/>
                      </a:rPr>
                      <m:t>=−</m:t>
                    </m:r>
                    <m:r>
                      <a:rPr lang="en-US" b="0" i="1" smtClean="0">
                        <a:latin typeface="Cambria Math"/>
                      </a:rPr>
                      <m:t>𝑑</m:t>
                    </m:r>
                    <m:r>
                      <a:rPr lang="en-US" b="0" i="1" smtClean="0">
                        <a:latin typeface="Cambria Math"/>
                        <a:ea typeface="Cambria Math"/>
                      </a:rPr>
                      <m:t>∙</m:t>
                    </m:r>
                    <m:r>
                      <a:rPr lang="en-US" b="0" i="1" smtClean="0">
                        <a:latin typeface="Cambria Math"/>
                      </a:rPr>
                      <m:t>𝐸</m:t>
                    </m:r>
                  </m:oMath>
                </a14:m>
                <a:endParaRPr lang="en-US" dirty="0"/>
              </a:p>
            </p:txBody>
          </p:sp>
        </mc:Choice>
        <mc:Fallback xmlns="">
          <p:sp>
            <p:nvSpPr>
              <p:cNvPr id="57" name="TextBox 56">
                <a:extLst>
                  <a:ext uri="{FF2B5EF4-FFF2-40B4-BE49-F238E27FC236}">
                    <a16:creationId xmlns:a16="http://schemas.microsoft.com/office/drawing/2014/main" id="{F3361D15-2BB7-4319-9D81-4F427679FD47}"/>
                  </a:ext>
                </a:extLst>
              </p:cNvPr>
              <p:cNvSpPr txBox="1">
                <a:spLocks noRot="1" noChangeAspect="1" noMove="1" noResize="1" noEditPoints="1" noAdjustHandles="1" noChangeArrowheads="1" noChangeShapeType="1" noTextEdit="1"/>
              </p:cNvSpPr>
              <p:nvPr/>
            </p:nvSpPr>
            <p:spPr>
              <a:xfrm>
                <a:off x="2139638" y="1824335"/>
                <a:ext cx="4873835" cy="461665"/>
              </a:xfrm>
              <a:prstGeom prst="rect">
                <a:avLst/>
              </a:prstGeom>
              <a:blipFill>
                <a:blip r:embed="rId5"/>
                <a:stretch>
                  <a:fillRect l="-2000" t="-10526" b="-28947"/>
                </a:stretch>
              </a:blipFill>
            </p:spPr>
            <p:txBody>
              <a:bodyPr/>
              <a:lstStyle/>
              <a:p>
                <a:r>
                  <a:rPr lang="en-US">
                    <a:noFill/>
                  </a:rPr>
                  <a:t> </a:t>
                </a:r>
              </a:p>
            </p:txBody>
          </p:sp>
        </mc:Fallback>
      </mc:AlternateContent>
      <p:sp>
        <p:nvSpPr>
          <p:cNvPr id="58" name="Text Box 24"/>
          <p:cNvSpPr txBox="1">
            <a:spLocks noChangeArrowheads="1"/>
          </p:cNvSpPr>
          <p:nvPr/>
        </p:nvSpPr>
        <p:spPr bwMode="auto">
          <a:xfrm>
            <a:off x="4812234" y="364281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dirty="0">
                <a:latin typeface="Calibri" panose="020F0502020204030204" pitchFamily="34" charset="0"/>
                <a:ea typeface="楷体" panose="02010609060101010101" pitchFamily="49" charset="-122"/>
                <a:cs typeface="Calibri" panose="020F0502020204030204" pitchFamily="34" charset="0"/>
              </a:rPr>
              <a:t>spin</a:t>
            </a:r>
            <a:endParaRPr lang="en-US" sz="1600" dirty="0">
              <a:latin typeface="Calibri" panose="020F0502020204030204" pitchFamily="34" charset="0"/>
              <a:ea typeface="楷体" panose="02010609060101010101" pitchFamily="49" charset="-122"/>
              <a:cs typeface="Calibri" panose="020F0502020204030204" pitchFamily="34" charset="0"/>
            </a:endParaRPr>
          </a:p>
        </p:txBody>
      </p:sp>
      <p:sp>
        <p:nvSpPr>
          <p:cNvPr id="60" name="Text Box 24"/>
          <p:cNvSpPr txBox="1">
            <a:spLocks noChangeArrowheads="1"/>
          </p:cNvSpPr>
          <p:nvPr/>
        </p:nvSpPr>
        <p:spPr bwMode="auto">
          <a:xfrm>
            <a:off x="7271681" y="3652273"/>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dirty="0">
                <a:latin typeface="Calibri" panose="020F0502020204030204" pitchFamily="34" charset="0"/>
                <a:ea typeface="楷体" panose="02010609060101010101" pitchFamily="49" charset="-122"/>
                <a:cs typeface="Calibri" panose="020F0502020204030204" pitchFamily="34" charset="0"/>
              </a:rPr>
              <a:t>spin</a:t>
            </a:r>
            <a:endParaRPr lang="en-US" sz="1600" dirty="0">
              <a:latin typeface="Calibri" panose="020F0502020204030204" pitchFamily="34" charset="0"/>
              <a:ea typeface="楷体" panose="02010609060101010101" pitchFamily="49" charset="-122"/>
              <a:cs typeface="Calibri" panose="020F0502020204030204" pitchFamily="34" charset="0"/>
            </a:endParaRPr>
          </a:p>
        </p:txBody>
      </p:sp>
      <p:sp>
        <p:nvSpPr>
          <p:cNvPr id="61" name="Text Box 6"/>
          <p:cNvSpPr txBox="1">
            <a:spLocks noChangeArrowheads="1"/>
          </p:cNvSpPr>
          <p:nvPr/>
        </p:nvSpPr>
        <p:spPr bwMode="auto">
          <a:xfrm>
            <a:off x="542692" y="4393835"/>
            <a:ext cx="47305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 typeface="Arial" panose="020B0604020202020204" pitchFamily="34" charset="0"/>
              <a:buChar char="•"/>
            </a:pPr>
            <a:r>
              <a:rPr lang="en-US" altLang="zh-CN" sz="2000" dirty="0">
                <a:solidFill>
                  <a:schemeClr val="accent2"/>
                </a:solidFill>
                <a:latin typeface="Calibri" panose="020F0502020204030204" pitchFamily="34" charset="0"/>
                <a:ea typeface="楷体" panose="02010609060101010101" pitchFamily="49" charset="-122"/>
              </a:rPr>
              <a:t>CP problem in strong interaction</a:t>
            </a:r>
            <a:r>
              <a:rPr lang="en-US" altLang="zh-CN" sz="2000" dirty="0">
                <a:solidFill>
                  <a:srgbClr val="0000FF"/>
                </a:solidFill>
                <a:latin typeface="Calibri" panose="020F0502020204030204" pitchFamily="34" charset="0"/>
                <a:ea typeface="楷体" panose="02010609060101010101" pitchFamily="49" charset="-122"/>
              </a:rPr>
              <a:t>: </a:t>
            </a:r>
            <a:r>
              <a:rPr lang="el-GR" altLang="zh-CN" sz="2000" dirty="0">
                <a:solidFill>
                  <a:srgbClr val="0000FF"/>
                </a:solidFill>
                <a:latin typeface="Calibri" panose="020F0502020204030204" pitchFamily="34" charset="0"/>
                <a:ea typeface="楷体" panose="02010609060101010101" pitchFamily="49" charset="-122"/>
              </a:rPr>
              <a:t>θ</a:t>
            </a:r>
            <a:r>
              <a:rPr lang="en-US" altLang="zh-CN" sz="2000" dirty="0">
                <a:solidFill>
                  <a:srgbClr val="0000FF"/>
                </a:solidFill>
                <a:latin typeface="Calibri" panose="020F0502020204030204" pitchFamily="34" charset="0"/>
                <a:ea typeface="楷体" panose="02010609060101010101" pitchFamily="49" charset="-122"/>
              </a:rPr>
              <a:t> term</a:t>
            </a:r>
            <a:endParaRPr lang="en-US" altLang="en-US" sz="2000" dirty="0">
              <a:solidFill>
                <a:srgbClr val="0000FF"/>
              </a:solidFill>
              <a:latin typeface="Calibri" panose="020F0502020204030204" pitchFamily="34" charset="0"/>
              <a:ea typeface="楷体" panose="02010609060101010101" pitchFamily="49" charset="-122"/>
            </a:endParaRPr>
          </a:p>
        </p:txBody>
      </p:sp>
      <p:sp>
        <p:nvSpPr>
          <p:cNvPr id="62" name="Text Box 4"/>
          <p:cNvSpPr txBox="1">
            <a:spLocks noChangeArrowheads="1"/>
          </p:cNvSpPr>
          <p:nvPr/>
        </p:nvSpPr>
        <p:spPr bwMode="auto">
          <a:xfrm>
            <a:off x="542692" y="5467290"/>
            <a:ext cx="11054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 typeface="Arial" panose="020B0604020202020204" pitchFamily="34" charset="0"/>
              <a:buChar char="•"/>
            </a:pPr>
            <a:r>
              <a:rPr lang="en-US" altLang="zh-CN" sz="2000" dirty="0">
                <a:solidFill>
                  <a:schemeClr val="accent2"/>
                </a:solidFill>
                <a:latin typeface="Calibri" panose="020F0502020204030204" pitchFamily="34" charset="0"/>
                <a:ea typeface="楷体" panose="02010609060101010101" pitchFamily="49" charset="-122"/>
              </a:rPr>
              <a:t>SUSY:</a:t>
            </a:r>
            <a:endParaRPr lang="en-US" altLang="en-US" sz="2000" dirty="0">
              <a:solidFill>
                <a:schemeClr val="accent2"/>
              </a:solidFill>
              <a:latin typeface="Calibri" panose="020F0502020204030204" pitchFamily="34" charset="0"/>
              <a:ea typeface="楷体" panose="02010609060101010101" pitchFamily="49" charset="-122"/>
            </a:endParaRPr>
          </a:p>
        </p:txBody>
      </p:sp>
      <p:grpSp>
        <p:nvGrpSpPr>
          <p:cNvPr id="2" name="Group 1">
            <a:extLst>
              <a:ext uri="{FF2B5EF4-FFF2-40B4-BE49-F238E27FC236}">
                <a16:creationId xmlns:a16="http://schemas.microsoft.com/office/drawing/2014/main" id="{5D2F6BDE-79BD-4009-B611-772E3BEA101B}"/>
              </a:ext>
            </a:extLst>
          </p:cNvPr>
          <p:cNvGrpSpPr/>
          <p:nvPr/>
        </p:nvGrpSpPr>
        <p:grpSpPr>
          <a:xfrm>
            <a:off x="1676400" y="5467290"/>
            <a:ext cx="4621393" cy="400110"/>
            <a:chOff x="1302279" y="5467290"/>
            <a:chExt cx="4621393" cy="400110"/>
          </a:xfrm>
        </p:grpSpPr>
        <p:cxnSp>
          <p:nvCxnSpPr>
            <p:cNvPr id="8" name="Straight Connector 7"/>
            <p:cNvCxnSpPr/>
            <p:nvPr/>
          </p:nvCxnSpPr>
          <p:spPr bwMode="auto">
            <a:xfrm flipV="1">
              <a:off x="4841502" y="5486400"/>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5"/>
            <p:cNvSpPr txBox="1">
              <a:spLocks noChangeArrowheads="1"/>
            </p:cNvSpPr>
            <p:nvPr/>
          </p:nvSpPr>
          <p:spPr bwMode="auto">
            <a:xfrm>
              <a:off x="1302279" y="5467290"/>
              <a:ext cx="4621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sym typeface="Wingdings" pitchFamily="2" charset="2"/>
                </a:rPr>
                <a:t>New elementary particles</a:t>
              </a:r>
              <a:r>
                <a:rPr lang="en-US" altLang="en-US" sz="2000" dirty="0">
                  <a:latin typeface="Calibri" panose="020F0502020204030204" pitchFamily="34" charset="0"/>
                  <a:ea typeface="楷体" panose="02010609060101010101" pitchFamily="49" charset="-122"/>
                  <a:sym typeface="Wingdings" pitchFamily="2" charset="2"/>
                </a:rPr>
                <a:t> </a:t>
              </a:r>
              <a:r>
                <a:rPr lang="en-US" altLang="zh-CN" sz="2000" dirty="0">
                  <a:latin typeface="Calibri" panose="020F0502020204030204" pitchFamily="34" charset="0"/>
                  <a:ea typeface="楷体" panose="02010609060101010101" pitchFamily="49" charset="-122"/>
                  <a:sym typeface="Wingdings" pitchFamily="2" charset="2"/>
                </a:rPr>
                <a:t>new </a:t>
              </a:r>
              <a:r>
                <a:rPr lang="en-US" altLang="zh-CN" sz="2000" dirty="0">
                  <a:solidFill>
                    <a:srgbClr val="FF0000"/>
                  </a:solidFill>
                  <a:latin typeface="Calibri" panose="020F0502020204030204" pitchFamily="34" charset="0"/>
                  <a:ea typeface="楷体" panose="02010609060101010101" pitchFamily="49" charset="-122"/>
                  <a:sym typeface="Wingdings" pitchFamily="2" charset="2"/>
                </a:rPr>
                <a:t>CP </a:t>
              </a:r>
              <a:r>
                <a:rPr lang="en-US" altLang="zh-CN" sz="2000" dirty="0">
                  <a:latin typeface="Calibri" panose="020F0502020204030204" pitchFamily="34" charset="0"/>
                  <a:ea typeface="楷体" panose="02010609060101010101" pitchFamily="49" charset="-122"/>
                  <a:sym typeface="Wingdings" pitchFamily="2" charset="2"/>
                </a:rPr>
                <a:t>phase</a:t>
              </a:r>
              <a:endParaRPr lang="en-US" altLang="en-US" sz="2000" dirty="0">
                <a:latin typeface="Calibri" panose="020F0502020204030204" pitchFamily="34" charset="0"/>
                <a:ea typeface="楷体" panose="02010609060101010101" pitchFamily="49" charset="-122"/>
              </a:endParaRPr>
            </a:p>
          </p:txBody>
        </p:sp>
      </p:grpSp>
      <p:sp>
        <p:nvSpPr>
          <p:cNvPr id="64" name="Text Box 8"/>
          <p:cNvSpPr txBox="1">
            <a:spLocks noChangeArrowheads="1"/>
          </p:cNvSpPr>
          <p:nvPr/>
        </p:nvSpPr>
        <p:spPr bwMode="auto">
          <a:xfrm>
            <a:off x="542692" y="5987967"/>
            <a:ext cx="5010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 typeface="Arial" panose="020B0604020202020204" pitchFamily="34" charset="0"/>
              <a:buChar char="•"/>
            </a:pPr>
            <a:r>
              <a:rPr lang="en-US" altLang="zh-CN" sz="2000" dirty="0">
                <a:solidFill>
                  <a:schemeClr val="accent2"/>
                </a:solidFill>
                <a:latin typeface="Calibri" panose="020F0502020204030204" pitchFamily="34" charset="0"/>
                <a:ea typeface="楷体" panose="02010609060101010101" pitchFamily="49" charset="-122"/>
              </a:rPr>
              <a:t>Origins of matter – antimatter asymmetry: </a:t>
            </a:r>
            <a:endParaRPr lang="en-US" altLang="en-US" sz="2000" dirty="0">
              <a:solidFill>
                <a:schemeClr val="accent2"/>
              </a:solidFill>
              <a:latin typeface="Calibri" panose="020F0502020204030204" pitchFamily="34" charset="0"/>
              <a:ea typeface="楷体" panose="02010609060101010101" pitchFamily="49" charset="-122"/>
            </a:endParaRPr>
          </a:p>
        </p:txBody>
      </p:sp>
      <p:grpSp>
        <p:nvGrpSpPr>
          <p:cNvPr id="3" name="Group 2">
            <a:extLst>
              <a:ext uri="{FF2B5EF4-FFF2-40B4-BE49-F238E27FC236}">
                <a16:creationId xmlns:a16="http://schemas.microsoft.com/office/drawing/2014/main" id="{3B8A6A59-775B-44DA-868A-2BAACFCD220F}"/>
              </a:ext>
            </a:extLst>
          </p:cNvPr>
          <p:cNvGrpSpPr/>
          <p:nvPr/>
        </p:nvGrpSpPr>
        <p:grpSpPr>
          <a:xfrm>
            <a:off x="5410200" y="6003473"/>
            <a:ext cx="3130088" cy="400110"/>
            <a:chOff x="5029200" y="6003473"/>
            <a:chExt cx="3130088" cy="400110"/>
          </a:xfrm>
        </p:grpSpPr>
        <p:sp>
          <p:nvSpPr>
            <p:cNvPr id="65" name="Text Box 9"/>
            <p:cNvSpPr txBox="1">
              <a:spLocks noChangeArrowheads="1"/>
            </p:cNvSpPr>
            <p:nvPr/>
          </p:nvSpPr>
          <p:spPr bwMode="auto">
            <a:xfrm>
              <a:off x="5029200" y="6003473"/>
              <a:ext cx="3130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rPr>
                <a:t>New physical </a:t>
              </a:r>
              <a:r>
                <a:rPr lang="en-US" altLang="zh-CN" sz="2000" dirty="0">
                  <a:solidFill>
                    <a:srgbClr val="FF0000"/>
                  </a:solidFill>
                  <a:latin typeface="Calibri" panose="020F0502020204030204" pitchFamily="34" charset="0"/>
                  <a:ea typeface="楷体" panose="02010609060101010101" pitchFamily="49" charset="-122"/>
                </a:rPr>
                <a:t>CP</a:t>
              </a:r>
              <a:r>
                <a:rPr lang="zh-CN" altLang="en-US" sz="2000" dirty="0">
                  <a:latin typeface="Calibri" panose="020F0502020204030204" pitchFamily="34" charset="0"/>
                  <a:ea typeface="楷体" panose="02010609060101010101" pitchFamily="49" charset="-122"/>
                </a:rPr>
                <a:t> </a:t>
              </a:r>
              <a:r>
                <a:rPr lang="en-US" altLang="zh-CN" sz="2000" dirty="0">
                  <a:latin typeface="Calibri" panose="020F0502020204030204" pitchFamily="34" charset="0"/>
                  <a:ea typeface="楷体" panose="02010609060101010101" pitchFamily="49" charset="-122"/>
                </a:rPr>
                <a:t>mechanism</a:t>
              </a:r>
              <a:endParaRPr lang="en-US" altLang="en-US" sz="2000" dirty="0">
                <a:latin typeface="Calibri" panose="020F0502020204030204" pitchFamily="34" charset="0"/>
                <a:ea typeface="楷体" panose="02010609060101010101" pitchFamily="49" charset="-122"/>
              </a:endParaRPr>
            </a:p>
          </p:txBody>
        </p:sp>
        <p:cxnSp>
          <p:nvCxnSpPr>
            <p:cNvPr id="66" name="Straight Connector 65"/>
            <p:cNvCxnSpPr/>
            <p:nvPr/>
          </p:nvCxnSpPr>
          <p:spPr bwMode="auto">
            <a:xfrm flipV="1">
              <a:off x="6517902" y="6045303"/>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3798962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677470"/>
            <a:ext cx="7153275" cy="518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52400"/>
            <a:ext cx="6311023" cy="646331"/>
          </a:xfrm>
          <a:prstGeom prst="rect">
            <a:avLst/>
          </a:prstGeom>
          <a:noFill/>
        </p:spPr>
        <p:txBody>
          <a:bodyPr wrap="none" rtlCol="0">
            <a:spAutoFit/>
          </a:bodyPr>
          <a:lstStyle/>
          <a:p>
            <a:r>
              <a:rPr lang="en-US" sz="1800" dirty="0">
                <a:latin typeface="Calibri" pitchFamily="34" charset="0"/>
                <a:cs typeface="Calibri" pitchFamily="34" charset="0"/>
              </a:rPr>
              <a:t>Intensity Frontier Workshop, Dec 2011,  www.intensityfrontier.org</a:t>
            </a:r>
          </a:p>
          <a:p>
            <a:r>
              <a:rPr lang="en-US" sz="1800" dirty="0" err="1">
                <a:latin typeface="Calibri" pitchFamily="34" charset="0"/>
                <a:cs typeface="Calibri" pitchFamily="34" charset="0"/>
              </a:rPr>
              <a:t>Convenors</a:t>
            </a:r>
            <a:r>
              <a:rPr lang="en-US" sz="1800" dirty="0">
                <a:latin typeface="Calibri" pitchFamily="34" charset="0"/>
                <a:cs typeface="Calibri" pitchFamily="34" charset="0"/>
              </a:rPr>
              <a:t> for nuclear physics: Haxton, Lu, Ramsey-Musolf</a:t>
            </a:r>
          </a:p>
        </p:txBody>
      </p:sp>
      <p:grpSp>
        <p:nvGrpSpPr>
          <p:cNvPr id="6" name="Group 5"/>
          <p:cNvGrpSpPr/>
          <p:nvPr/>
        </p:nvGrpSpPr>
        <p:grpSpPr>
          <a:xfrm>
            <a:off x="457200" y="4267200"/>
            <a:ext cx="8372475" cy="2464247"/>
            <a:chOff x="457200" y="3631753"/>
            <a:chExt cx="8372475" cy="2616647"/>
          </a:xfrm>
        </p:grpSpPr>
        <p:sp>
          <p:nvSpPr>
            <p:cNvPr id="3" name="Rounded Rectangle 2"/>
            <p:cNvSpPr/>
            <p:nvPr/>
          </p:nvSpPr>
          <p:spPr bwMode="auto">
            <a:xfrm>
              <a:off x="457200" y="3631753"/>
              <a:ext cx="8372475" cy="2616647"/>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5" name="Rectangle 40"/>
            <p:cNvSpPr>
              <a:spLocks noChangeArrowheads="1"/>
            </p:cNvSpPr>
            <p:nvPr/>
          </p:nvSpPr>
          <p:spPr bwMode="auto">
            <a:xfrm>
              <a:off x="883354" y="3838029"/>
              <a:ext cx="7715622" cy="2308324"/>
            </a:xfrm>
            <a:prstGeom prst="rect">
              <a:avLst/>
            </a:prstGeom>
            <a:solidFill>
              <a:srgbClr val="FFFF99"/>
            </a:solidFill>
            <a:ln>
              <a:noFill/>
            </a:ln>
            <a:effectLst/>
          </p:spPr>
          <p:txBody>
            <a:bodyPr>
              <a:spAutoFit/>
            </a:bodyPr>
            <a:lstStyle/>
            <a:p>
              <a:pPr marL="576263" indent="-576263"/>
              <a:r>
                <a:rPr lang="en-US" sz="1600" dirty="0">
                  <a:latin typeface="+mn-lt"/>
                  <a:cs typeface="Calibri" pitchFamily="34" charset="0"/>
                </a:rPr>
                <a:t>“The existence of an EDM can provide the “missing link” for explaining why the universe contains more matter than antimatter.”</a:t>
              </a:r>
            </a:p>
            <a:p>
              <a:pPr marL="576263" indent="-576263"/>
              <a:endParaRPr lang="en-US" sz="1600" dirty="0">
                <a:latin typeface="+mn-lt"/>
                <a:cs typeface="Calibri" pitchFamily="34" charset="0"/>
              </a:endParaRPr>
            </a:p>
            <a:p>
              <a:pPr marL="576263" indent="-576263"/>
              <a:r>
                <a:rPr lang="en-US" sz="1600" dirty="0">
                  <a:latin typeface="+mn-lt"/>
                  <a:cs typeface="Calibri" pitchFamily="34" charset="0"/>
                </a:rPr>
                <a:t>“A nonzero EDM would constitute a truly revolutionary discovery.”</a:t>
              </a:r>
            </a:p>
            <a:p>
              <a:pPr marL="576263" indent="-576263"/>
              <a:r>
                <a:rPr lang="en-US" sz="1600" dirty="0">
                  <a:latin typeface="+mn-lt"/>
                  <a:cs typeface="Calibri" pitchFamily="34" charset="0"/>
                </a:rPr>
                <a:t> </a:t>
              </a:r>
              <a:r>
                <a:rPr lang="en-US" sz="1600" dirty="0">
                  <a:solidFill>
                    <a:srgbClr val="A71515"/>
                  </a:solidFill>
                  <a:latin typeface="+mn-lt"/>
                  <a:cs typeface="Calibri" pitchFamily="34" charset="0"/>
                </a:rPr>
                <a:t>-- Nuclear Science Advisory Committee (NSAC) Long Range Plan (2007)</a:t>
              </a:r>
            </a:p>
            <a:p>
              <a:pPr marL="576263" indent="-576263" algn="just"/>
              <a:endParaRPr lang="en-US" sz="1600" dirty="0">
                <a:latin typeface="+mn-lt"/>
                <a:cs typeface="Calibri" pitchFamily="34" charset="0"/>
              </a:endParaRPr>
            </a:p>
            <a:p>
              <a:pPr marL="576263" indent="-576263" algn="just"/>
              <a:r>
                <a:rPr lang="en-US" sz="1600" dirty="0">
                  <a:latin typeface="+mn-lt"/>
                  <a:cs typeface="Calibri" pitchFamily="34" charset="0"/>
                </a:rPr>
                <a:t>“The non-observation of EDMs to-date, thus provides tight restrictions to building theories beyond the Standard Model.”</a:t>
              </a:r>
            </a:p>
            <a:p>
              <a:pPr marL="576263" indent="-576263" algn="just"/>
              <a:r>
                <a:rPr lang="en-US" sz="1600" dirty="0">
                  <a:latin typeface="+mn-lt"/>
                  <a:cs typeface="Calibri" pitchFamily="34" charset="0"/>
                </a:rPr>
                <a:t>		     	      </a:t>
              </a:r>
              <a:r>
                <a:rPr lang="en-US" sz="1600" dirty="0">
                  <a:solidFill>
                    <a:srgbClr val="A71515"/>
                  </a:solidFill>
                  <a:latin typeface="+mn-lt"/>
                  <a:cs typeface="Calibri" pitchFamily="34" charset="0"/>
                </a:rPr>
                <a:t>-- P5 report : The Particle Physics Roadmap (2006)</a:t>
              </a:r>
            </a:p>
          </p:txBody>
        </p:sp>
      </p:grpSp>
      <p:grpSp>
        <p:nvGrpSpPr>
          <p:cNvPr id="2" name="Group 1"/>
          <p:cNvGrpSpPr/>
          <p:nvPr/>
        </p:nvGrpSpPr>
        <p:grpSpPr>
          <a:xfrm>
            <a:off x="5943600" y="762000"/>
            <a:ext cx="2895600" cy="1066800"/>
            <a:chOff x="5334000" y="228600"/>
            <a:chExt cx="2895600" cy="1066800"/>
          </a:xfrm>
        </p:grpSpPr>
        <p:sp>
          <p:nvSpPr>
            <p:cNvPr id="9" name="Oval 8"/>
            <p:cNvSpPr/>
            <p:nvPr/>
          </p:nvSpPr>
          <p:spPr bwMode="auto">
            <a:xfrm>
              <a:off x="5334000" y="228600"/>
              <a:ext cx="2895600" cy="1066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7" name="Object 6"/>
            <p:cNvGraphicFramePr>
              <a:graphicFrameLocks noChangeAspect="1"/>
            </p:cNvGraphicFramePr>
            <p:nvPr/>
          </p:nvGraphicFramePr>
          <p:xfrm>
            <a:off x="5638800" y="304800"/>
            <a:ext cx="2241963" cy="778787"/>
          </p:xfrm>
          <a:graphic>
            <a:graphicData uri="http://schemas.openxmlformats.org/presentationml/2006/ole">
              <mc:AlternateContent xmlns:mc="http://schemas.openxmlformats.org/markup-compatibility/2006">
                <mc:Choice xmlns:v="urn:schemas-microsoft-com:vml" Requires="v">
                  <p:oleObj name="Equation" r:id="rId4" imgW="1206360" imgH="419040" progId="Equation.DSMT4">
                    <p:embed/>
                  </p:oleObj>
                </mc:Choice>
                <mc:Fallback>
                  <p:oleObj name="Equation" r:id="rId4" imgW="1206360" imgH="419040" progId="Equation.DSMT4">
                    <p:embed/>
                    <p:pic>
                      <p:nvPicPr>
                        <p:cNvPr id="7" name="Object 6"/>
                        <p:cNvPicPr/>
                        <p:nvPr/>
                      </p:nvPicPr>
                      <p:blipFill>
                        <a:blip r:embed="rId5"/>
                        <a:stretch>
                          <a:fillRect/>
                        </a:stretch>
                      </p:blipFill>
                      <p:spPr>
                        <a:xfrm>
                          <a:off x="5638800" y="304800"/>
                          <a:ext cx="2241963" cy="778787"/>
                        </a:xfrm>
                        <a:prstGeom prst="rect">
                          <a:avLst/>
                        </a:prstGeom>
                      </p:spPr>
                    </p:pic>
                  </p:oleObj>
                </mc:Fallback>
              </mc:AlternateContent>
            </a:graphicData>
          </a:graphic>
        </p:graphicFrame>
      </p:grpSp>
      <p:sp>
        <p:nvSpPr>
          <p:cNvPr id="8" name="Rectangle 7"/>
          <p:cNvSpPr/>
          <p:nvPr/>
        </p:nvSpPr>
        <p:spPr>
          <a:xfrm>
            <a:off x="457200" y="1120914"/>
            <a:ext cx="4724400"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dirty="0">
                <a:solidFill>
                  <a:srgbClr val="0000FF"/>
                </a:solidFill>
                <a:latin typeface="Calibri" pitchFamily="34" charset="0"/>
                <a:cs typeface="Calibri" pitchFamily="34" charset="0"/>
              </a:rPr>
              <a:t>Priorities according to </a:t>
            </a:r>
            <a:r>
              <a:rPr lang="en-US" sz="2000" dirty="0" err="1">
                <a:solidFill>
                  <a:srgbClr val="0000FF"/>
                </a:solidFill>
                <a:latin typeface="Calibri" pitchFamily="34" charset="0"/>
                <a:cs typeface="Calibri" pitchFamily="34" charset="0"/>
              </a:rPr>
              <a:t>Nima</a:t>
            </a:r>
            <a:r>
              <a:rPr lang="en-US" sz="2000" dirty="0">
                <a:solidFill>
                  <a:srgbClr val="0000FF"/>
                </a:solidFill>
                <a:latin typeface="Calibri" pitchFamily="34" charset="0"/>
                <a:cs typeface="Calibri" pitchFamily="34" charset="0"/>
              </a:rPr>
              <a:t> </a:t>
            </a:r>
            <a:r>
              <a:rPr lang="en-US" sz="2000" dirty="0" err="1">
                <a:solidFill>
                  <a:srgbClr val="0000FF"/>
                </a:solidFill>
                <a:latin typeface="Calibri" pitchFamily="34" charset="0"/>
                <a:cs typeface="Calibri" pitchFamily="34" charset="0"/>
              </a:rPr>
              <a:t>Arkani-Hamed</a:t>
            </a:r>
            <a:r>
              <a:rPr lang="en-US" sz="2000" dirty="0">
                <a:solidFill>
                  <a:srgbClr val="0000FF"/>
                </a:solidFill>
                <a:latin typeface="Calibri" pitchFamily="34" charset="0"/>
                <a:cs typeface="Calibri" pitchFamily="34" charset="0"/>
              </a:rPr>
              <a:t>,</a:t>
            </a:r>
          </a:p>
          <a:p>
            <a:pPr algn="ctr"/>
            <a:r>
              <a:rPr lang="en-US" sz="2000" dirty="0">
                <a:solidFill>
                  <a:srgbClr val="0000FF"/>
                </a:solidFill>
                <a:latin typeface="Calibri" pitchFamily="34" charset="0"/>
                <a:cs typeface="Calibri" pitchFamily="34" charset="0"/>
              </a:rPr>
              <a:t>Institute for Advanced Study</a:t>
            </a:r>
          </a:p>
        </p:txBody>
      </p:sp>
    </p:spTree>
    <p:extLst>
      <p:ext uri="{BB962C8B-B14F-4D97-AF65-F5344CB8AC3E}">
        <p14:creationId xmlns:p14="http://schemas.microsoft.com/office/powerpoint/2010/main" val="921807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38200" y="3789448"/>
            <a:ext cx="6629400" cy="2611352"/>
            <a:chOff x="838200" y="3789448"/>
            <a:chExt cx="6629400" cy="2611352"/>
          </a:xfrm>
        </p:grpSpPr>
        <p:sp>
          <p:nvSpPr>
            <p:cNvPr id="41" name="TextBox 40"/>
            <p:cNvSpPr txBox="1"/>
            <p:nvPr/>
          </p:nvSpPr>
          <p:spPr>
            <a:xfrm rot="18926800">
              <a:off x="1719912" y="4876800"/>
              <a:ext cx="1204176" cy="400110"/>
            </a:xfrm>
            <a:prstGeom prst="rect">
              <a:avLst/>
            </a:prstGeom>
            <a:noFill/>
          </p:spPr>
          <p:txBody>
            <a:bodyPr wrap="none" rtlCol="0">
              <a:spAutoFit/>
            </a:bodyPr>
            <a:lstStyle/>
            <a:p>
              <a:r>
                <a:rPr lang="en-US" sz="2000" dirty="0">
                  <a:latin typeface="Calibri" pitchFamily="34" charset="0"/>
                  <a:cs typeface="Calibri" pitchFamily="34" charset="0"/>
                </a:rPr>
                <a:t>simplified</a:t>
              </a:r>
            </a:p>
          </p:txBody>
        </p:sp>
        <p:sp>
          <p:nvSpPr>
            <p:cNvPr id="6" name="Rounded Rectangle 5"/>
            <p:cNvSpPr/>
            <p:nvPr/>
          </p:nvSpPr>
          <p:spPr bwMode="auto">
            <a:xfrm>
              <a:off x="2858848" y="3789448"/>
              <a:ext cx="2551352" cy="70635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838200" y="5558135"/>
              <a:ext cx="2079928" cy="461665"/>
            </a:xfrm>
            <a:prstGeom prst="rect">
              <a:avLst/>
            </a:prstGeom>
            <a:noFill/>
          </p:spPr>
          <p:txBody>
            <a:bodyPr wrap="none" rtlCol="0">
              <a:spAutoFit/>
            </a:bodyPr>
            <a:lstStyle/>
            <a:p>
              <a:r>
                <a:rPr lang="en-US" dirty="0">
                  <a:latin typeface="Calibri" pitchFamily="34" charset="0"/>
                  <a:cs typeface="Calibri" pitchFamily="34" charset="0"/>
                </a:rPr>
                <a:t>Schiff moment </a:t>
              </a:r>
            </a:p>
          </p:txBody>
        </p:sp>
        <p:cxnSp>
          <p:nvCxnSpPr>
            <p:cNvPr id="9" name="Straight Arrow Connector 8"/>
            <p:cNvCxnSpPr/>
            <p:nvPr/>
          </p:nvCxnSpPr>
          <p:spPr bwMode="auto">
            <a:xfrm flipV="1">
              <a:off x="2057400" y="4724402"/>
              <a:ext cx="856534" cy="83373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p:cNvGrpSpPr/>
            <p:nvPr/>
          </p:nvGrpSpPr>
          <p:grpSpPr>
            <a:xfrm>
              <a:off x="4267200" y="5334000"/>
              <a:ext cx="3200400" cy="1066800"/>
              <a:chOff x="4267200" y="5257800"/>
              <a:chExt cx="3200400" cy="1066800"/>
            </a:xfrm>
          </p:grpSpPr>
          <p:sp>
            <p:nvSpPr>
              <p:cNvPr id="13" name="Rounded Rectangle 12"/>
              <p:cNvSpPr/>
              <p:nvPr/>
            </p:nvSpPr>
            <p:spPr bwMode="auto">
              <a:xfrm>
                <a:off x="4267200" y="5257800"/>
                <a:ext cx="3200400" cy="1066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8" name="Picture 27" descr="schiff.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421363" y="5410200"/>
                <a:ext cx="2893837" cy="706437"/>
              </a:xfrm>
              <a:prstGeom prst="rect">
                <a:avLst/>
              </a:prstGeom>
            </p:spPr>
          </p:pic>
        </p:grpSp>
        <p:cxnSp>
          <p:nvCxnSpPr>
            <p:cNvPr id="37" name="Straight Arrow Connector 36"/>
            <p:cNvCxnSpPr/>
            <p:nvPr/>
          </p:nvCxnSpPr>
          <p:spPr bwMode="auto">
            <a:xfrm flipV="1">
              <a:off x="2841928" y="5788967"/>
              <a:ext cx="1349072" cy="1"/>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971800" y="5410200"/>
              <a:ext cx="1042850" cy="400110"/>
            </a:xfrm>
            <a:prstGeom prst="rect">
              <a:avLst/>
            </a:prstGeom>
            <a:noFill/>
          </p:spPr>
          <p:txBody>
            <a:bodyPr wrap="none" rtlCol="0">
              <a:spAutoFit/>
            </a:bodyPr>
            <a:lstStyle/>
            <a:p>
              <a:r>
                <a:rPr lang="en-US" sz="2000" dirty="0">
                  <a:latin typeface="Calibri" pitchFamily="34" charset="0"/>
                  <a:cs typeface="Calibri" pitchFamily="34" charset="0"/>
                </a:rPr>
                <a:t>rigorous</a:t>
              </a:r>
            </a:p>
          </p:txBody>
        </p:sp>
      </p:grpSp>
      <p:sp>
        <p:nvSpPr>
          <p:cNvPr id="5131" name="Oval 11"/>
          <p:cNvSpPr>
            <a:spLocks noChangeArrowheads="1"/>
          </p:cNvSpPr>
          <p:nvPr/>
        </p:nvSpPr>
        <p:spPr bwMode="auto">
          <a:xfrm>
            <a:off x="3276600" y="1371600"/>
            <a:ext cx="1447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Oval 12"/>
          <p:cNvSpPr>
            <a:spLocks noChangeArrowheads="1"/>
          </p:cNvSpPr>
          <p:nvPr/>
        </p:nvSpPr>
        <p:spPr bwMode="auto">
          <a:xfrm>
            <a:off x="3924300" y="1965325"/>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auto">
          <a:xfrm>
            <a:off x="2971800" y="2057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4006850" y="12192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Line 15"/>
          <p:cNvSpPr>
            <a:spLocks noChangeShapeType="1"/>
          </p:cNvSpPr>
          <p:nvPr/>
        </p:nvSpPr>
        <p:spPr bwMode="auto">
          <a:xfrm flipV="1">
            <a:off x="4014000" y="1828800"/>
            <a:ext cx="0" cy="381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Text Box 16"/>
          <p:cNvSpPr txBox="1">
            <a:spLocks noChangeArrowheads="1"/>
          </p:cNvSpPr>
          <p:nvPr/>
        </p:nvSpPr>
        <p:spPr bwMode="auto">
          <a:xfrm>
            <a:off x="838200" y="1809690"/>
            <a:ext cx="1749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Schiff shielding</a:t>
            </a:r>
          </a:p>
        </p:txBody>
      </p:sp>
      <p:graphicFrame>
        <p:nvGraphicFramePr>
          <p:cNvPr id="5139" name="Object 19"/>
          <p:cNvGraphicFramePr>
            <a:graphicFrameLocks noChangeAspect="1"/>
          </p:cNvGraphicFramePr>
          <p:nvPr/>
        </p:nvGraphicFramePr>
        <p:xfrm>
          <a:off x="5534025" y="1798638"/>
          <a:ext cx="2924175" cy="487362"/>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5139"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025" y="1798638"/>
                        <a:ext cx="292417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24"/>
          <p:cNvGraphicFramePr>
            <a:graphicFrameLocks noChangeAspect="1"/>
          </p:cNvGraphicFramePr>
          <p:nvPr/>
        </p:nvGraphicFramePr>
        <p:xfrm>
          <a:off x="0" y="0"/>
          <a:ext cx="914400" cy="179388"/>
        </p:xfrm>
        <a:graphic>
          <a:graphicData uri="http://schemas.openxmlformats.org/presentationml/2006/ole">
            <mc:AlternateContent xmlns:mc="http://schemas.openxmlformats.org/markup-compatibility/2006">
              <mc:Choice xmlns:v="urn:schemas-microsoft-com:vml" Requires="v">
                <p:oleObj name="Equation" r:id="rId8" imgW="914400" imgH="179640" progId="Equation.DSMT4">
                  <p:embed/>
                </p:oleObj>
              </mc:Choice>
              <mc:Fallback>
                <p:oleObj name="Equation" r:id="rId8" imgW="914400" imgH="179640" progId="Equation.DSMT4">
                  <p:embed/>
                  <p:pic>
                    <p:nvPicPr>
                      <p:cNvPr id="5144"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17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86" name="Rectangle 66"/>
          <p:cNvSpPr>
            <a:spLocks noGrp="1" noChangeArrowheads="1"/>
          </p:cNvSpPr>
          <p:nvPr>
            <p:ph type="title"/>
          </p:nvPr>
        </p:nvSpPr>
        <p:spPr>
          <a:xfrm>
            <a:off x="685800" y="228600"/>
            <a:ext cx="7772400" cy="533400"/>
          </a:xfrm>
        </p:spPr>
        <p:txBody>
          <a:bodyPr/>
          <a:lstStyle/>
          <a:p>
            <a:r>
              <a:rPr lang="en-US" dirty="0">
                <a:effectLst/>
                <a:latin typeface="+mn-lt"/>
              </a:rPr>
              <a:t>Measurability of Nuclear EDM</a:t>
            </a:r>
          </a:p>
        </p:txBody>
      </p:sp>
      <p:sp>
        <p:nvSpPr>
          <p:cNvPr id="5187" name="Rectangle 67"/>
          <p:cNvSpPr>
            <a:spLocks noChangeArrowheads="1"/>
          </p:cNvSpPr>
          <p:nvPr/>
        </p:nvSpPr>
        <p:spPr bwMode="auto">
          <a:xfrm>
            <a:off x="2843213" y="728246"/>
            <a:ext cx="3292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alibri" pitchFamily="34" charset="0"/>
                <a:cs typeface="Calibri" pitchFamily="34" charset="0"/>
              </a:rPr>
              <a:t>L.I. Schiff, Phys. Rev. 132, 2194 (1963)</a:t>
            </a:r>
          </a:p>
        </p:txBody>
      </p:sp>
      <p:grpSp>
        <p:nvGrpSpPr>
          <p:cNvPr id="8" name="Group 7"/>
          <p:cNvGrpSpPr/>
          <p:nvPr/>
        </p:nvGrpSpPr>
        <p:grpSpPr>
          <a:xfrm>
            <a:off x="827892" y="3276600"/>
            <a:ext cx="7782708" cy="1112837"/>
            <a:chOff x="1298629" y="3429000"/>
            <a:chExt cx="7782708" cy="1112837"/>
          </a:xfrm>
        </p:grpSpPr>
        <p:sp>
          <p:nvSpPr>
            <p:cNvPr id="5143" name="Text Box 23"/>
            <p:cNvSpPr txBox="1">
              <a:spLocks noChangeArrowheads="1"/>
            </p:cNvSpPr>
            <p:nvPr/>
          </p:nvSpPr>
          <p:spPr bwMode="auto">
            <a:xfrm>
              <a:off x="1385137" y="396240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994737" y="4032659"/>
                  <a:ext cx="5717847"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𝑎𝑡𝑜𝑚</m:t>
                            </m:r>
                          </m:sub>
                        </m:sSub>
                        <m:r>
                          <a:rPr lang="en-US" i="1">
                            <a:latin typeface="Cambria Math"/>
                          </a:rPr>
                          <m:t>∝</m:t>
                        </m:r>
                        <m:sSub>
                          <m:sSubPr>
                            <m:ctrlPr>
                              <a:rPr lang="en-US" i="1">
                                <a:latin typeface="Cambria Math" panose="02040503050406030204" pitchFamily="18" charset="0"/>
                              </a:rPr>
                            </m:ctrlPr>
                          </m:sSubPr>
                          <m:e>
                            <m:r>
                              <a:rPr lang="en-US" i="1">
                                <a:latin typeface="Cambria Math"/>
                              </a:rPr>
                              <m:t>𝑑</m:t>
                            </m:r>
                          </m:e>
                          <m:sub>
                            <m:r>
                              <a:rPr lang="en-US" i="1">
                                <a:latin typeface="Cambria Math"/>
                              </a:rPr>
                              <m:t>𝑛𝑢𝑐𝑙𝑒𝑢𝑠</m:t>
                            </m:r>
                          </m:sub>
                        </m:sSub>
                        <m:r>
                          <a:rPr lang="en-US" i="1">
                            <a:latin typeface="Cambria Math"/>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𝑑</m:t>
                                </m:r>
                              </m:sub>
                              <m:sup>
                                <m:r>
                                  <a:rPr lang="en-US" i="1">
                                    <a:latin typeface="Cambria Math"/>
                                  </a:rPr>
                                  <m:t>2</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𝑐</m:t>
                                </m:r>
                              </m:sub>
                              <m:sup>
                                <m:r>
                                  <a:rPr lang="en-US" i="1">
                                    <a:latin typeface="Cambria Math"/>
                                  </a:rPr>
                                  <m:t>2</m:t>
                                </m:r>
                              </m:sup>
                            </m:sSubSup>
                          </m:e>
                        </m:d>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𝑎𝑡𝑜𝑚</m:t>
                            </m:r>
                          </m:sub>
                          <m:sup>
                            <m:r>
                              <a:rPr lang="en-US" i="1">
                                <a:latin typeface="Cambria Math"/>
                              </a:rPr>
                              <m:t>−1</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𝑐</m:t>
                            </m:r>
                          </m:sub>
                          <m:sup>
                            <m:r>
                              <a:rPr lang="en-US" i="1">
                                <a:latin typeface="Cambria Math"/>
                              </a:rPr>
                              <m:t>−1</m:t>
                            </m:r>
                          </m:sup>
                        </m:sSub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94737" y="4032659"/>
                  <a:ext cx="5717847" cy="509178"/>
                </a:xfrm>
                <a:prstGeom prst="rect">
                  <a:avLst/>
                </a:prstGeom>
                <a:blipFill>
                  <a:blip r:embed="rId10"/>
                  <a:stretch>
                    <a:fillRect/>
                  </a:stretch>
                </a:blipFill>
              </p:spPr>
              <p:txBody>
                <a:bodyPr/>
                <a:lstStyle/>
                <a:p>
                  <a:r>
                    <a:rPr lang="zh-CN" altLang="en-US">
                      <a:noFill/>
                    </a:rPr>
                    <a:t> </a:t>
                  </a:r>
                </a:p>
              </p:txBody>
            </p:sp>
          </mc:Fallback>
        </mc:AlternateContent>
        <p:sp>
          <p:nvSpPr>
            <p:cNvPr id="25" name="Text Box 16"/>
            <p:cNvSpPr txBox="1">
              <a:spLocks noChangeArrowheads="1"/>
            </p:cNvSpPr>
            <p:nvPr/>
          </p:nvSpPr>
          <p:spPr bwMode="auto">
            <a:xfrm>
              <a:off x="1298629" y="3429000"/>
              <a:ext cx="7782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However,</a:t>
              </a:r>
              <a:r>
                <a:rPr lang="zh-CN" altLang="en-US" sz="2000" dirty="0">
                  <a:latin typeface="Calibri" pitchFamily="34" charset="0"/>
                  <a:cs typeface="Calibri" pitchFamily="34" charset="0"/>
                </a:rPr>
                <a:t> </a:t>
              </a:r>
              <a:r>
                <a:rPr lang="en-US" altLang="zh-CN" sz="2000" dirty="0">
                  <a:latin typeface="Calibri" pitchFamily="34" charset="0"/>
                  <a:cs typeface="Calibri" pitchFamily="34" charset="0"/>
                </a:rPr>
                <a:t>since nuclear charge distribution differs from EDM distribution</a:t>
              </a:r>
            </a:p>
          </p:txBody>
        </p:sp>
      </p:grpSp>
    </p:spTree>
    <p:extLst>
      <p:ext uri="{BB962C8B-B14F-4D97-AF65-F5344CB8AC3E}">
        <p14:creationId xmlns:p14="http://schemas.microsoft.com/office/powerpoint/2010/main" val="237483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fade">
                                      <p:cBhvr>
                                        <p:cTn id="7"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38200" y="3789448"/>
            <a:ext cx="6629400" cy="2611352"/>
            <a:chOff x="838200" y="3789448"/>
            <a:chExt cx="6629400" cy="2611352"/>
          </a:xfrm>
        </p:grpSpPr>
        <p:sp>
          <p:nvSpPr>
            <p:cNvPr id="41" name="TextBox 40"/>
            <p:cNvSpPr txBox="1"/>
            <p:nvPr/>
          </p:nvSpPr>
          <p:spPr>
            <a:xfrm rot="18926800">
              <a:off x="1719912" y="4876800"/>
              <a:ext cx="1204176" cy="400110"/>
            </a:xfrm>
            <a:prstGeom prst="rect">
              <a:avLst/>
            </a:prstGeom>
            <a:noFill/>
          </p:spPr>
          <p:txBody>
            <a:bodyPr wrap="none" rtlCol="0">
              <a:spAutoFit/>
            </a:bodyPr>
            <a:lstStyle/>
            <a:p>
              <a:r>
                <a:rPr lang="en-US" sz="2000" dirty="0">
                  <a:latin typeface="Calibri" pitchFamily="34" charset="0"/>
                  <a:cs typeface="Calibri" pitchFamily="34" charset="0"/>
                </a:rPr>
                <a:t>simplified</a:t>
              </a:r>
            </a:p>
          </p:txBody>
        </p:sp>
        <p:sp>
          <p:nvSpPr>
            <p:cNvPr id="6" name="Rounded Rectangle 5"/>
            <p:cNvSpPr/>
            <p:nvPr/>
          </p:nvSpPr>
          <p:spPr bwMode="auto">
            <a:xfrm>
              <a:off x="2858848" y="3789448"/>
              <a:ext cx="2551352" cy="70635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838200" y="5558135"/>
              <a:ext cx="2079928" cy="461665"/>
            </a:xfrm>
            <a:prstGeom prst="rect">
              <a:avLst/>
            </a:prstGeom>
            <a:noFill/>
          </p:spPr>
          <p:txBody>
            <a:bodyPr wrap="none" rtlCol="0">
              <a:spAutoFit/>
            </a:bodyPr>
            <a:lstStyle/>
            <a:p>
              <a:r>
                <a:rPr lang="en-US" dirty="0">
                  <a:latin typeface="Calibri" pitchFamily="34" charset="0"/>
                  <a:cs typeface="Calibri" pitchFamily="34" charset="0"/>
                </a:rPr>
                <a:t>Schiff moment </a:t>
              </a:r>
            </a:p>
          </p:txBody>
        </p:sp>
        <p:cxnSp>
          <p:nvCxnSpPr>
            <p:cNvPr id="9" name="Straight Arrow Connector 8"/>
            <p:cNvCxnSpPr/>
            <p:nvPr/>
          </p:nvCxnSpPr>
          <p:spPr bwMode="auto">
            <a:xfrm flipV="1">
              <a:off x="2057400" y="4724402"/>
              <a:ext cx="856534" cy="83373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p:cNvGrpSpPr/>
            <p:nvPr/>
          </p:nvGrpSpPr>
          <p:grpSpPr>
            <a:xfrm>
              <a:off x="4267200" y="5334000"/>
              <a:ext cx="3200400" cy="1066800"/>
              <a:chOff x="4267200" y="5257800"/>
              <a:chExt cx="3200400" cy="1066800"/>
            </a:xfrm>
          </p:grpSpPr>
          <p:sp>
            <p:nvSpPr>
              <p:cNvPr id="13" name="Rounded Rectangle 12"/>
              <p:cNvSpPr/>
              <p:nvPr/>
            </p:nvSpPr>
            <p:spPr bwMode="auto">
              <a:xfrm>
                <a:off x="4267200" y="5257800"/>
                <a:ext cx="3200400" cy="1066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8" name="Picture 27" descr="schiff.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421363" y="5410200"/>
                <a:ext cx="2893837" cy="706437"/>
              </a:xfrm>
              <a:prstGeom prst="rect">
                <a:avLst/>
              </a:prstGeom>
            </p:spPr>
          </p:pic>
        </p:grpSp>
        <p:cxnSp>
          <p:nvCxnSpPr>
            <p:cNvPr id="37" name="Straight Arrow Connector 36"/>
            <p:cNvCxnSpPr/>
            <p:nvPr/>
          </p:nvCxnSpPr>
          <p:spPr bwMode="auto">
            <a:xfrm flipV="1">
              <a:off x="2841928" y="5788967"/>
              <a:ext cx="1349072" cy="1"/>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971800" y="5410200"/>
              <a:ext cx="1042850" cy="400110"/>
            </a:xfrm>
            <a:prstGeom prst="rect">
              <a:avLst/>
            </a:prstGeom>
            <a:noFill/>
          </p:spPr>
          <p:txBody>
            <a:bodyPr wrap="none" rtlCol="0">
              <a:spAutoFit/>
            </a:bodyPr>
            <a:lstStyle/>
            <a:p>
              <a:r>
                <a:rPr lang="en-US" sz="2000" dirty="0">
                  <a:latin typeface="Calibri" pitchFamily="34" charset="0"/>
                  <a:cs typeface="Calibri" pitchFamily="34" charset="0"/>
                </a:rPr>
                <a:t>rigorous</a:t>
              </a:r>
            </a:p>
          </p:txBody>
        </p:sp>
      </p:grpSp>
      <p:sp>
        <p:nvSpPr>
          <p:cNvPr id="5131" name="Oval 11"/>
          <p:cNvSpPr>
            <a:spLocks noChangeArrowheads="1"/>
          </p:cNvSpPr>
          <p:nvPr/>
        </p:nvSpPr>
        <p:spPr bwMode="auto">
          <a:xfrm>
            <a:off x="3276600" y="1219200"/>
            <a:ext cx="1447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Oval 12"/>
          <p:cNvSpPr>
            <a:spLocks noChangeArrowheads="1"/>
          </p:cNvSpPr>
          <p:nvPr/>
        </p:nvSpPr>
        <p:spPr bwMode="auto">
          <a:xfrm>
            <a:off x="3924300" y="1965325"/>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auto">
          <a:xfrm>
            <a:off x="2971800" y="2057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4006850" y="12192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Line 15"/>
          <p:cNvSpPr>
            <a:spLocks noChangeShapeType="1"/>
          </p:cNvSpPr>
          <p:nvPr/>
        </p:nvSpPr>
        <p:spPr bwMode="auto">
          <a:xfrm flipV="1">
            <a:off x="4014000" y="1828800"/>
            <a:ext cx="0" cy="381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Text Box 16"/>
          <p:cNvSpPr txBox="1">
            <a:spLocks noChangeArrowheads="1"/>
          </p:cNvSpPr>
          <p:nvPr/>
        </p:nvSpPr>
        <p:spPr bwMode="auto">
          <a:xfrm>
            <a:off x="838200" y="1809690"/>
            <a:ext cx="1749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Schiff shielding</a:t>
            </a:r>
          </a:p>
        </p:txBody>
      </p:sp>
      <p:graphicFrame>
        <p:nvGraphicFramePr>
          <p:cNvPr id="5139" name="Object 19"/>
          <p:cNvGraphicFramePr>
            <a:graphicFrameLocks noChangeAspect="1"/>
          </p:cNvGraphicFramePr>
          <p:nvPr/>
        </p:nvGraphicFramePr>
        <p:xfrm>
          <a:off x="5534025" y="1798638"/>
          <a:ext cx="2924175" cy="487362"/>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5139"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025" y="1798638"/>
                        <a:ext cx="292417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24"/>
          <p:cNvGraphicFramePr>
            <a:graphicFrameLocks noChangeAspect="1"/>
          </p:cNvGraphicFramePr>
          <p:nvPr/>
        </p:nvGraphicFramePr>
        <p:xfrm>
          <a:off x="0" y="0"/>
          <a:ext cx="914400" cy="179388"/>
        </p:xfrm>
        <a:graphic>
          <a:graphicData uri="http://schemas.openxmlformats.org/presentationml/2006/ole">
            <mc:AlternateContent xmlns:mc="http://schemas.openxmlformats.org/markup-compatibility/2006">
              <mc:Choice xmlns:v="urn:schemas-microsoft-com:vml" Requires="v">
                <p:oleObj name="Equation" r:id="rId8" imgW="914400" imgH="179640" progId="Equation.DSMT4">
                  <p:embed/>
                </p:oleObj>
              </mc:Choice>
              <mc:Fallback>
                <p:oleObj name="Equation" r:id="rId8" imgW="914400" imgH="179640" progId="Equation.DSMT4">
                  <p:embed/>
                  <p:pic>
                    <p:nvPicPr>
                      <p:cNvPr id="5144"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17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86" name="Rectangle 66"/>
          <p:cNvSpPr>
            <a:spLocks noGrp="1" noChangeArrowheads="1"/>
          </p:cNvSpPr>
          <p:nvPr>
            <p:ph type="title"/>
          </p:nvPr>
        </p:nvSpPr>
        <p:spPr>
          <a:xfrm>
            <a:off x="685800" y="228600"/>
            <a:ext cx="7772400" cy="533400"/>
          </a:xfrm>
        </p:spPr>
        <p:txBody>
          <a:bodyPr/>
          <a:lstStyle/>
          <a:p>
            <a:r>
              <a:rPr lang="en-US" dirty="0">
                <a:effectLst/>
                <a:latin typeface="+mn-lt"/>
              </a:rPr>
              <a:t>Measurability of Nuclear EDM</a:t>
            </a:r>
          </a:p>
        </p:txBody>
      </p:sp>
      <p:sp>
        <p:nvSpPr>
          <p:cNvPr id="5187" name="Rectangle 67"/>
          <p:cNvSpPr>
            <a:spLocks noChangeArrowheads="1"/>
          </p:cNvSpPr>
          <p:nvPr/>
        </p:nvSpPr>
        <p:spPr bwMode="auto">
          <a:xfrm>
            <a:off x="2843213" y="728246"/>
            <a:ext cx="3292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alibri" pitchFamily="34" charset="0"/>
                <a:cs typeface="Calibri" pitchFamily="34" charset="0"/>
              </a:rPr>
              <a:t>L.I. Schiff, Phys. Rev. 132, 2194 (1963)</a:t>
            </a:r>
          </a:p>
        </p:txBody>
      </p:sp>
      <p:grpSp>
        <p:nvGrpSpPr>
          <p:cNvPr id="8" name="Group 7"/>
          <p:cNvGrpSpPr/>
          <p:nvPr/>
        </p:nvGrpSpPr>
        <p:grpSpPr>
          <a:xfrm>
            <a:off x="827892" y="3276600"/>
            <a:ext cx="7782708" cy="1112837"/>
            <a:chOff x="1298629" y="3429000"/>
            <a:chExt cx="7782708" cy="1112837"/>
          </a:xfrm>
        </p:grpSpPr>
        <p:sp>
          <p:nvSpPr>
            <p:cNvPr id="5143" name="Text Box 23"/>
            <p:cNvSpPr txBox="1">
              <a:spLocks noChangeArrowheads="1"/>
            </p:cNvSpPr>
            <p:nvPr/>
          </p:nvSpPr>
          <p:spPr bwMode="auto">
            <a:xfrm>
              <a:off x="1385137" y="396240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994737" y="4032659"/>
                  <a:ext cx="5717847"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𝑎𝑡𝑜𝑚</m:t>
                            </m:r>
                          </m:sub>
                        </m:sSub>
                        <m:r>
                          <a:rPr lang="en-US" i="1">
                            <a:latin typeface="Cambria Math"/>
                          </a:rPr>
                          <m:t>∝</m:t>
                        </m:r>
                        <m:sSub>
                          <m:sSubPr>
                            <m:ctrlPr>
                              <a:rPr lang="en-US" i="1">
                                <a:latin typeface="Cambria Math" panose="02040503050406030204" pitchFamily="18" charset="0"/>
                              </a:rPr>
                            </m:ctrlPr>
                          </m:sSubPr>
                          <m:e>
                            <m:r>
                              <a:rPr lang="en-US" i="1">
                                <a:latin typeface="Cambria Math"/>
                              </a:rPr>
                              <m:t>𝑑</m:t>
                            </m:r>
                          </m:e>
                          <m:sub>
                            <m:r>
                              <a:rPr lang="en-US" i="1">
                                <a:latin typeface="Cambria Math"/>
                              </a:rPr>
                              <m:t>𝑛𝑢𝑐𝑙𝑒𝑢𝑠</m:t>
                            </m:r>
                          </m:sub>
                        </m:sSub>
                        <m:r>
                          <a:rPr lang="en-US" i="1">
                            <a:latin typeface="Cambria Math"/>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𝑑</m:t>
                                </m:r>
                              </m:sub>
                              <m:sup>
                                <m:r>
                                  <a:rPr lang="en-US" i="1">
                                    <a:latin typeface="Cambria Math"/>
                                  </a:rPr>
                                  <m:t>2</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𝑐</m:t>
                                </m:r>
                              </m:sub>
                              <m:sup>
                                <m:r>
                                  <a:rPr lang="en-US" i="1">
                                    <a:latin typeface="Cambria Math"/>
                                  </a:rPr>
                                  <m:t>2</m:t>
                                </m:r>
                              </m:sup>
                            </m:sSubSup>
                          </m:e>
                        </m:d>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𝑎𝑡𝑜𝑚</m:t>
                            </m:r>
                          </m:sub>
                          <m:sup>
                            <m:r>
                              <a:rPr lang="en-US" i="1">
                                <a:latin typeface="Cambria Math"/>
                              </a:rPr>
                              <m:t>−1</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𝑐</m:t>
                            </m:r>
                          </m:sub>
                          <m:sup>
                            <m:r>
                              <a:rPr lang="en-US" i="1">
                                <a:latin typeface="Cambria Math"/>
                              </a:rPr>
                              <m:t>−1</m:t>
                            </m:r>
                          </m:sup>
                        </m:sSub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94737" y="4032659"/>
                  <a:ext cx="5717847" cy="509178"/>
                </a:xfrm>
                <a:prstGeom prst="rect">
                  <a:avLst/>
                </a:prstGeom>
                <a:blipFill>
                  <a:blip r:embed="rId10"/>
                  <a:stretch>
                    <a:fillRect/>
                  </a:stretch>
                </a:blipFill>
              </p:spPr>
              <p:txBody>
                <a:bodyPr/>
                <a:lstStyle/>
                <a:p>
                  <a:r>
                    <a:rPr lang="zh-CN" altLang="en-US">
                      <a:noFill/>
                    </a:rPr>
                    <a:t> </a:t>
                  </a:r>
                </a:p>
              </p:txBody>
            </p:sp>
          </mc:Fallback>
        </mc:AlternateContent>
        <p:sp>
          <p:nvSpPr>
            <p:cNvPr id="25" name="Text Box 16"/>
            <p:cNvSpPr txBox="1">
              <a:spLocks noChangeArrowheads="1"/>
            </p:cNvSpPr>
            <p:nvPr/>
          </p:nvSpPr>
          <p:spPr bwMode="auto">
            <a:xfrm>
              <a:off x="1298629" y="3429000"/>
              <a:ext cx="7782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However,</a:t>
              </a:r>
              <a:r>
                <a:rPr lang="zh-CN" altLang="en-US" sz="2000" dirty="0">
                  <a:latin typeface="Calibri" pitchFamily="34" charset="0"/>
                  <a:cs typeface="Calibri" pitchFamily="34" charset="0"/>
                </a:rPr>
                <a:t> </a:t>
              </a:r>
              <a:r>
                <a:rPr lang="en-US" altLang="zh-CN" sz="2000" dirty="0">
                  <a:latin typeface="Calibri" pitchFamily="34" charset="0"/>
                  <a:cs typeface="Calibri" pitchFamily="34" charset="0"/>
                </a:rPr>
                <a:t>since nuclear charge distribution differs from EDM distribution</a:t>
              </a:r>
            </a:p>
          </p:txBody>
        </p:sp>
      </p:grpSp>
    </p:spTree>
    <p:extLst>
      <p:ext uri="{BB962C8B-B14F-4D97-AF65-F5344CB8AC3E}">
        <p14:creationId xmlns:p14="http://schemas.microsoft.com/office/powerpoint/2010/main" val="22002659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微软雅黑" panose="020B0503020204020204" pitchFamily="34" charset="-122"/>
                <a:ea typeface="微软雅黑" panose="020B0503020204020204" pitchFamily="34" charset="-122"/>
              </a:rPr>
              <a:t>Outline</a:t>
            </a:r>
            <a:endParaRPr lang="en-US" altLang="en-US" sz="2800" b="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99087" y="1444484"/>
            <a:ext cx="8145825" cy="1200329"/>
          </a:xfrm>
          <a:prstGeom prst="rect">
            <a:avLst/>
          </a:prstGeom>
          <a:noFill/>
        </p:spPr>
        <p:txBody>
          <a:bodyPr wrap="square" rtlCol="0">
            <a:spAutoFit/>
          </a:bodyPr>
          <a:lstStyle/>
          <a:p>
            <a:pPr marL="457200" indent="-457200">
              <a:buAutoNum type="arabicPeriod"/>
            </a:pPr>
            <a:r>
              <a:rPr lang="en-US" dirty="0">
                <a:solidFill>
                  <a:schemeClr val="tx2"/>
                </a:solidFill>
                <a:latin typeface="+mn-ea"/>
                <a:cs typeface="Microsoft Sans Serif" pitchFamily="34" charset="0"/>
              </a:rPr>
              <a:t>Introduction</a:t>
            </a: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24187478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477000" y="3414355"/>
            <a:ext cx="1905000" cy="838200"/>
          </a:xfrm>
          <a:prstGeom prst="roundRect">
            <a:avLst/>
          </a:prstGeom>
          <a:solidFill>
            <a:srgbClr val="CCFFFF"/>
          </a:solidFill>
          <a:ln w="9525" cap="flat" cmpd="sng" algn="ctr">
            <a:noFill/>
            <a:prstDash val="solid"/>
            <a:round/>
            <a:headEnd type="none" w="med" len="med"/>
            <a:tailEnd type="none" w="med" len="med"/>
          </a:ln>
          <a:effectLst>
            <a:outerShdw blurRad="149987" dist="250190" dir="8460000" algn="ctr">
              <a:srgbClr val="000000">
                <a:alpha val="28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7620000" y="3566755"/>
            <a:ext cx="561372"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dirty="0"/>
              <a:t>CP</a:t>
            </a:r>
          </a:p>
        </p:txBody>
      </p:sp>
      <p:sp>
        <p:nvSpPr>
          <p:cNvPr id="2" name="TextBox 1"/>
          <p:cNvSpPr txBox="1"/>
          <p:nvPr/>
        </p:nvSpPr>
        <p:spPr>
          <a:xfrm>
            <a:off x="6705600" y="3566755"/>
            <a:ext cx="372218"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dirty="0"/>
              <a:t>T</a:t>
            </a:r>
          </a:p>
        </p:txBody>
      </p:sp>
      <p:sp>
        <p:nvSpPr>
          <p:cNvPr id="12" name="Line 13"/>
          <p:cNvSpPr>
            <a:spLocks noChangeShapeType="1"/>
          </p:cNvSpPr>
          <p:nvPr/>
        </p:nvSpPr>
        <p:spPr bwMode="auto">
          <a:xfrm flipH="1">
            <a:off x="7696200" y="3560575"/>
            <a:ext cx="381000" cy="381000"/>
          </a:xfrm>
          <a:prstGeom prst="line">
            <a:avLst/>
          </a:prstGeom>
          <a:noFill/>
          <a:ln w="28575">
            <a:solidFill>
              <a:srgbClr val="FF0000"/>
            </a:solidFill>
            <a:round/>
            <a:headEnd/>
            <a:tailEnd/>
          </a:ln>
          <a:effectLst>
            <a:outerShdw blurRad="149987" dist="250190" dir="8460000" algn="ctr">
              <a:srgbClr val="000000">
                <a:alpha val="28000"/>
              </a:srgbClr>
            </a:outerShdw>
          </a:effectLst>
          <a:extLst>
            <a:ext uri="{909E8E84-426E-40DD-AFC4-6F175D3DCCD1}">
              <a14:hiddenFill xmlns:a14="http://schemas.microsoft.com/office/drawing/2010/main">
                <a:noFill/>
              </a14:hiddenFill>
            </a:ext>
          </a:extLst>
        </p:spPr>
        <p:txBody>
          <a:bodyPr/>
          <a:lstStyle/>
          <a:p>
            <a:endParaRPr lang="en-US"/>
          </a:p>
        </p:txBody>
      </p:sp>
      <p:sp>
        <p:nvSpPr>
          <p:cNvPr id="15" name="Line 16"/>
          <p:cNvSpPr>
            <a:spLocks noChangeShapeType="1"/>
          </p:cNvSpPr>
          <p:nvPr/>
        </p:nvSpPr>
        <p:spPr bwMode="auto">
          <a:xfrm flipH="1">
            <a:off x="6705600" y="3577051"/>
            <a:ext cx="381000" cy="381000"/>
          </a:xfrm>
          <a:prstGeom prst="line">
            <a:avLst/>
          </a:prstGeom>
          <a:noFill/>
          <a:ln w="28575">
            <a:solidFill>
              <a:srgbClr val="FF0000"/>
            </a:solidFill>
            <a:round/>
            <a:headEnd/>
            <a:tailEnd/>
          </a:ln>
          <a:effectLst>
            <a:outerShdw blurRad="149987" dist="250190" dir="8460000" algn="ctr">
              <a:srgbClr val="000000">
                <a:alpha val="28000"/>
              </a:srgbClr>
            </a:outerShdw>
          </a:effectLst>
          <a:extLst>
            <a:ext uri="{909E8E84-426E-40DD-AFC4-6F175D3DCCD1}">
              <a14:hiddenFill xmlns:a14="http://schemas.microsoft.com/office/drawing/2010/main">
                <a:noFill/>
              </a14:hiddenFill>
            </a:ext>
          </a:extLst>
        </p:spPr>
        <p:txBody>
          <a:bodyPr/>
          <a:lstStyle/>
          <a:p>
            <a:endParaRPr lang="en-US" dirty="0"/>
          </a:p>
        </p:txBody>
      </p:sp>
      <p:sp>
        <p:nvSpPr>
          <p:cNvPr id="3" name="TextBox 2"/>
          <p:cNvSpPr txBox="1"/>
          <p:nvPr/>
        </p:nvSpPr>
        <p:spPr>
          <a:xfrm>
            <a:off x="7239000" y="3566755"/>
            <a:ext cx="357790" cy="461665"/>
          </a:xfrm>
          <a:prstGeom prst="rect">
            <a:avLst/>
          </a:prstGeom>
          <a:noFill/>
          <a:ln>
            <a:noFill/>
          </a:ln>
          <a:effectLst>
            <a:outerShdw blurRad="149987" dist="250190" dir="8460000" algn="ctr">
              <a:srgbClr val="000000">
                <a:alpha val="28000"/>
              </a:srgbClr>
            </a:outerShdw>
          </a:effectLst>
        </p:spPr>
        <p:txBody>
          <a:bodyPr wrap="none" rtlCol="0">
            <a:spAutoFit/>
          </a:bodyPr>
          <a:lstStyle/>
          <a:p>
            <a:r>
              <a:rPr lang="en-US" b="1" dirty="0"/>
              <a:t>=</a:t>
            </a:r>
          </a:p>
        </p:txBody>
      </p:sp>
      <p:sp>
        <p:nvSpPr>
          <p:cNvPr id="60" name="Rounded Rectangle 59"/>
          <p:cNvSpPr/>
          <p:nvPr/>
        </p:nvSpPr>
        <p:spPr bwMode="auto">
          <a:xfrm>
            <a:off x="5721270" y="4633556"/>
            <a:ext cx="3357352" cy="1828800"/>
          </a:xfrm>
          <a:prstGeom prst="roundRect">
            <a:avLst/>
          </a:prstGeom>
          <a:solidFill>
            <a:srgbClr val="CCFF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ea typeface="楷体" panose="02010609060101010101" pitchFamily="49" charset="-122"/>
              </a:rPr>
              <a:t>Explore new physics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rPr>
              <a:t>in the scale 10~100TeV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Calibri" panose="020F0502020204030204" pitchFamily="34" charset="0"/>
              </a:rPr>
              <a:t>via EDM measurement</a:t>
            </a:r>
            <a:endParaRPr kumimoji="0" lang="en-US" b="0" i="0" u="none" strike="noStrike" cap="none" normalizeH="0" baseline="0" dirty="0">
              <a:ln>
                <a:noFill/>
              </a:ln>
              <a:solidFill>
                <a:srgbClr val="FF0000"/>
              </a:solidFill>
              <a:effectLst/>
              <a:latin typeface="Calibri" panose="020F0502020204030204" pitchFamily="34" charset="0"/>
              <a:ea typeface="楷体" panose="02010609060101010101" pitchFamily="49" charset="-122"/>
            </a:endParaRPr>
          </a:p>
        </p:txBody>
      </p:sp>
      <p:sp>
        <p:nvSpPr>
          <p:cNvPr id="124930" name="Rectangle 2"/>
          <p:cNvSpPr>
            <a:spLocks noGrp="1" noChangeArrowheads="1"/>
          </p:cNvSpPr>
          <p:nvPr>
            <p:ph type="title"/>
          </p:nvPr>
        </p:nvSpPr>
        <p:spPr>
          <a:xfrm>
            <a:off x="685800" y="152400"/>
            <a:ext cx="7772400" cy="609600"/>
          </a:xfrm>
        </p:spPr>
        <p:txBody>
          <a:bodyPr/>
          <a:lstStyle/>
          <a:p>
            <a:r>
              <a:rPr lang="en-US" altLang="zh-CN" sz="2800" b="0" dirty="0">
                <a:latin typeface="Calibri" panose="020F0502020204030204" pitchFamily="34" charset="0"/>
                <a:ea typeface="微软雅黑" panose="020B0503020204020204" pitchFamily="34" charset="-122"/>
                <a:cs typeface="Calibri" panose="020F0502020204030204" pitchFamily="34" charset="0"/>
              </a:rPr>
              <a:t>Explore new physical</a:t>
            </a:r>
            <a:r>
              <a:rPr lang="en-US" altLang="en-US" sz="2800" b="0" dirty="0">
                <a:latin typeface="Calibri" panose="020F0502020204030204" pitchFamily="34" charset="0"/>
                <a:ea typeface="微软雅黑" panose="020B0503020204020204" pitchFamily="34" charset="-122"/>
                <a:cs typeface="Calibri" panose="020F0502020204030204" pitchFamily="34" charset="0"/>
              </a:rPr>
              <a:t> </a:t>
            </a:r>
            <a:r>
              <a:rPr lang="en-US" altLang="en-US" sz="28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CP</a:t>
            </a:r>
            <a:r>
              <a:rPr lang="en-US" altLang="en-US" sz="2800" b="0" dirty="0">
                <a:latin typeface="Calibri" panose="020F0502020204030204" pitchFamily="34" charset="0"/>
                <a:ea typeface="微软雅黑" panose="020B0503020204020204" pitchFamily="34" charset="-122"/>
                <a:cs typeface="Calibri" panose="020F0502020204030204" pitchFamily="34" charset="0"/>
              </a:rPr>
              <a:t> </a:t>
            </a:r>
            <a:r>
              <a:rPr lang="en-US" altLang="zh-CN" sz="2800" b="0" dirty="0">
                <a:latin typeface="Calibri" panose="020F0502020204030204" pitchFamily="34" charset="0"/>
                <a:ea typeface="微软雅黑" panose="020B0503020204020204" pitchFamily="34" charset="-122"/>
                <a:cs typeface="Calibri" panose="020F0502020204030204" pitchFamily="34" charset="0"/>
              </a:rPr>
              <a:t>mechanism</a:t>
            </a:r>
            <a:endParaRPr lang="en-US" altLang="en-US" sz="2800" b="0" dirty="0">
              <a:latin typeface="Calibri" panose="020F0502020204030204" pitchFamily="34" charset="0"/>
              <a:ea typeface="微软雅黑" panose="020B0503020204020204" pitchFamily="34" charset="-122"/>
              <a:cs typeface="Calibri" panose="020F0502020204030204" pitchFamily="34" charset="0"/>
            </a:endParaRPr>
          </a:p>
        </p:txBody>
      </p:sp>
      <p:sp>
        <p:nvSpPr>
          <p:cNvPr id="124932" name="Text Box 4"/>
          <p:cNvSpPr txBox="1">
            <a:spLocks noChangeArrowheads="1"/>
          </p:cNvSpPr>
          <p:nvPr/>
        </p:nvSpPr>
        <p:spPr bwMode="auto">
          <a:xfrm>
            <a:off x="390525" y="4552890"/>
            <a:ext cx="7591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SUSY:</a:t>
            </a:r>
            <a:endParaRPr lang="en-US" altLang="en-US" dirty="0">
              <a:solidFill>
                <a:schemeClr val="accent2"/>
              </a:solidFill>
              <a:latin typeface="Calibri" panose="020F0502020204030204" pitchFamily="34" charset="0"/>
              <a:ea typeface="楷体" panose="02010609060101010101" pitchFamily="49" charset="-122"/>
            </a:endParaRPr>
          </a:p>
        </p:txBody>
      </p:sp>
      <p:sp>
        <p:nvSpPr>
          <p:cNvPr id="124933" name="Text Box 5"/>
          <p:cNvSpPr txBox="1">
            <a:spLocks noChangeArrowheads="1"/>
          </p:cNvSpPr>
          <p:nvPr/>
        </p:nvSpPr>
        <p:spPr bwMode="auto">
          <a:xfrm>
            <a:off x="518373" y="5010090"/>
            <a:ext cx="4621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sym typeface="Wingdings" pitchFamily="2" charset="2"/>
              </a:rPr>
              <a:t>New elementary particles</a:t>
            </a:r>
            <a:r>
              <a:rPr lang="en-US" altLang="en-US" sz="2000" dirty="0">
                <a:latin typeface="Calibri" panose="020F0502020204030204" pitchFamily="34" charset="0"/>
                <a:ea typeface="楷体" panose="02010609060101010101" pitchFamily="49" charset="-122"/>
                <a:sym typeface="Wingdings" pitchFamily="2" charset="2"/>
              </a:rPr>
              <a:t> </a:t>
            </a:r>
            <a:r>
              <a:rPr lang="en-US" altLang="zh-CN" sz="2000" dirty="0">
                <a:latin typeface="Calibri" panose="020F0502020204030204" pitchFamily="34" charset="0"/>
                <a:ea typeface="楷体" panose="02010609060101010101" pitchFamily="49" charset="-122"/>
                <a:sym typeface="Wingdings" pitchFamily="2" charset="2"/>
              </a:rPr>
              <a:t>new </a:t>
            </a:r>
            <a:r>
              <a:rPr lang="en-US" altLang="zh-CN" sz="2000" dirty="0">
                <a:solidFill>
                  <a:srgbClr val="FF0000"/>
                </a:solidFill>
                <a:latin typeface="Calibri" panose="020F0502020204030204" pitchFamily="34" charset="0"/>
                <a:ea typeface="楷体" panose="02010609060101010101" pitchFamily="49" charset="-122"/>
                <a:sym typeface="Wingdings" pitchFamily="2" charset="2"/>
              </a:rPr>
              <a:t>CP </a:t>
            </a:r>
            <a:r>
              <a:rPr lang="en-US" altLang="zh-CN" sz="2000" dirty="0">
                <a:latin typeface="Calibri" panose="020F0502020204030204" pitchFamily="34" charset="0"/>
                <a:ea typeface="楷体" panose="02010609060101010101" pitchFamily="49" charset="-122"/>
                <a:sym typeface="Wingdings" pitchFamily="2" charset="2"/>
              </a:rPr>
              <a:t>phase</a:t>
            </a:r>
            <a:endParaRPr lang="en-US" altLang="en-US" sz="2000" dirty="0">
              <a:latin typeface="Calibri" panose="020F0502020204030204" pitchFamily="34" charset="0"/>
              <a:ea typeface="楷体" panose="02010609060101010101" pitchFamily="49" charset="-122"/>
            </a:endParaRPr>
          </a:p>
        </p:txBody>
      </p:sp>
      <p:sp>
        <p:nvSpPr>
          <p:cNvPr id="124934" name="Text Box 6"/>
          <p:cNvSpPr txBox="1">
            <a:spLocks noChangeArrowheads="1"/>
          </p:cNvSpPr>
          <p:nvPr/>
        </p:nvSpPr>
        <p:spPr bwMode="auto">
          <a:xfrm>
            <a:off x="381000" y="3388955"/>
            <a:ext cx="4382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CP problem in strong interaction</a:t>
            </a:r>
            <a:r>
              <a:rPr lang="en-US" altLang="zh-CN" dirty="0">
                <a:solidFill>
                  <a:srgbClr val="0000FF"/>
                </a:solidFill>
                <a:latin typeface="Calibri" panose="020F0502020204030204" pitchFamily="34" charset="0"/>
                <a:ea typeface="楷体" panose="02010609060101010101" pitchFamily="49" charset="-122"/>
              </a:rPr>
              <a:t>: </a:t>
            </a:r>
            <a:r>
              <a:rPr lang="el-GR" altLang="zh-CN" dirty="0">
                <a:solidFill>
                  <a:srgbClr val="0000FF"/>
                </a:solidFill>
                <a:latin typeface="Calibri" panose="020F0502020204030204" pitchFamily="34" charset="0"/>
                <a:ea typeface="楷体" panose="02010609060101010101" pitchFamily="49" charset="-122"/>
              </a:rPr>
              <a:t>θ</a:t>
            </a:r>
            <a:r>
              <a:rPr lang="en-US" altLang="zh-CN" dirty="0">
                <a:solidFill>
                  <a:srgbClr val="0000FF"/>
                </a:solidFill>
                <a:latin typeface="Calibri" panose="020F0502020204030204" pitchFamily="34" charset="0"/>
                <a:ea typeface="楷体" panose="02010609060101010101" pitchFamily="49" charset="-122"/>
              </a:rPr>
              <a:t> term</a:t>
            </a:r>
            <a:endParaRPr lang="en-US" altLang="en-US" dirty="0">
              <a:solidFill>
                <a:srgbClr val="0000FF"/>
              </a:solidFill>
              <a:latin typeface="Calibri" panose="020F0502020204030204" pitchFamily="34" charset="0"/>
              <a:ea typeface="楷体" panose="02010609060101010101" pitchFamily="49" charset="-122"/>
            </a:endParaRPr>
          </a:p>
        </p:txBody>
      </p:sp>
      <p:sp>
        <p:nvSpPr>
          <p:cNvPr id="124936" name="Text Box 8"/>
          <p:cNvSpPr txBox="1">
            <a:spLocks noChangeArrowheads="1"/>
          </p:cNvSpPr>
          <p:nvPr/>
        </p:nvSpPr>
        <p:spPr bwMode="auto">
          <a:xfrm>
            <a:off x="390525" y="5619690"/>
            <a:ext cx="33226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accent2"/>
                </a:solidFill>
                <a:latin typeface="Calibri" panose="020F0502020204030204" pitchFamily="34" charset="0"/>
                <a:ea typeface="楷体" panose="02010609060101010101" pitchFamily="49" charset="-122"/>
              </a:rPr>
              <a:t>Origins of matter - antimatter </a:t>
            </a:r>
            <a:endParaRPr lang="en-US" altLang="en-US" dirty="0">
              <a:solidFill>
                <a:schemeClr val="accent2"/>
              </a:solidFill>
              <a:latin typeface="Calibri" panose="020F0502020204030204" pitchFamily="34" charset="0"/>
              <a:ea typeface="楷体" panose="02010609060101010101" pitchFamily="49" charset="-122"/>
            </a:endParaRPr>
          </a:p>
        </p:txBody>
      </p:sp>
      <p:sp>
        <p:nvSpPr>
          <p:cNvPr id="124937" name="Text Box 9"/>
          <p:cNvSpPr txBox="1">
            <a:spLocks noChangeArrowheads="1"/>
          </p:cNvSpPr>
          <p:nvPr/>
        </p:nvSpPr>
        <p:spPr bwMode="auto">
          <a:xfrm>
            <a:off x="685800" y="6076890"/>
            <a:ext cx="3130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latin typeface="Calibri" panose="020F0502020204030204" pitchFamily="34" charset="0"/>
                <a:ea typeface="楷体" panose="02010609060101010101" pitchFamily="49" charset="-122"/>
              </a:rPr>
              <a:t>New physical </a:t>
            </a:r>
            <a:r>
              <a:rPr lang="en-US" altLang="zh-CN" sz="2000" dirty="0">
                <a:solidFill>
                  <a:srgbClr val="FF0000"/>
                </a:solidFill>
                <a:latin typeface="Calibri" panose="020F0502020204030204" pitchFamily="34" charset="0"/>
                <a:ea typeface="楷体" panose="02010609060101010101" pitchFamily="49" charset="-122"/>
              </a:rPr>
              <a:t>CP</a:t>
            </a:r>
            <a:r>
              <a:rPr lang="zh-CN" altLang="en-US" sz="2000" dirty="0">
                <a:latin typeface="Calibri" panose="020F0502020204030204" pitchFamily="34" charset="0"/>
                <a:ea typeface="楷体" panose="02010609060101010101" pitchFamily="49" charset="-122"/>
              </a:rPr>
              <a:t> </a:t>
            </a:r>
            <a:r>
              <a:rPr lang="en-US" altLang="zh-CN" sz="2000" dirty="0">
                <a:latin typeface="Calibri" panose="020F0502020204030204" pitchFamily="34" charset="0"/>
                <a:ea typeface="楷体" panose="02010609060101010101" pitchFamily="49" charset="-122"/>
              </a:rPr>
              <a:t>mechanism</a:t>
            </a:r>
            <a:endParaRPr lang="en-US" altLang="en-US" sz="2000" dirty="0">
              <a:latin typeface="Calibri" panose="020F0502020204030204" pitchFamily="34" charset="0"/>
              <a:ea typeface="楷体" panose="02010609060101010101" pitchFamily="49" charset="-122"/>
            </a:endParaRPr>
          </a:p>
        </p:txBody>
      </p:sp>
      <p:graphicFrame>
        <p:nvGraphicFramePr>
          <p:cNvPr id="58" name="Object 57"/>
          <p:cNvGraphicFramePr>
            <a:graphicFrameLocks noChangeAspect="1"/>
          </p:cNvGraphicFramePr>
          <p:nvPr/>
        </p:nvGraphicFramePr>
        <p:xfrm>
          <a:off x="6368637" y="5683568"/>
          <a:ext cx="2241963" cy="778787"/>
        </p:xfrm>
        <a:graphic>
          <a:graphicData uri="http://schemas.openxmlformats.org/presentationml/2006/ole">
            <mc:AlternateContent xmlns:mc="http://schemas.openxmlformats.org/markup-compatibility/2006">
              <mc:Choice xmlns:v="urn:schemas-microsoft-com:vml" Requires="v">
                <p:oleObj name="Equation" r:id="rId3" imgW="1206360" imgH="419040" progId="Equation.DSMT4">
                  <p:embed/>
                </p:oleObj>
              </mc:Choice>
              <mc:Fallback>
                <p:oleObj name="Equation" r:id="rId3" imgW="1206360" imgH="419040" progId="Equation.DSMT4">
                  <p:embed/>
                  <p:pic>
                    <p:nvPicPr>
                      <p:cNvPr id="58" name="Object 57"/>
                      <p:cNvPicPr/>
                      <p:nvPr/>
                    </p:nvPicPr>
                    <p:blipFill>
                      <a:blip r:embed="rId4"/>
                      <a:stretch>
                        <a:fillRect/>
                      </a:stretch>
                    </p:blipFill>
                    <p:spPr>
                      <a:xfrm>
                        <a:off x="6368637" y="5683568"/>
                        <a:ext cx="2241963" cy="778787"/>
                      </a:xfrm>
                      <a:prstGeom prst="rect">
                        <a:avLst/>
                      </a:prstGeom>
                    </p:spPr>
                  </p:pic>
                </p:oleObj>
              </mc:Fallback>
            </mc:AlternateContent>
          </a:graphicData>
        </a:graphic>
      </p:graphicFrame>
      <p:cxnSp>
        <p:nvCxnSpPr>
          <p:cNvPr id="8" name="Straight Connector 7"/>
          <p:cNvCxnSpPr/>
          <p:nvPr/>
        </p:nvCxnSpPr>
        <p:spPr bwMode="auto">
          <a:xfrm flipV="1">
            <a:off x="2186607" y="6085633"/>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V="1">
            <a:off x="4031315" y="5066041"/>
            <a:ext cx="340098" cy="304801"/>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5041888" y="228600"/>
            <a:ext cx="4572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图片 5">
            <a:extLst>
              <a:ext uri="{FF2B5EF4-FFF2-40B4-BE49-F238E27FC236}">
                <a16:creationId xmlns:a16="http://schemas.microsoft.com/office/drawing/2014/main" id="{AEEFA9AF-A205-67DD-7A29-9D616CF8B960}"/>
              </a:ext>
            </a:extLst>
          </p:cNvPr>
          <p:cNvPicPr>
            <a:picLocks noChangeAspect="1"/>
          </p:cNvPicPr>
          <p:nvPr/>
        </p:nvPicPr>
        <p:blipFill>
          <a:blip r:embed="rId5"/>
          <a:stretch>
            <a:fillRect/>
          </a:stretch>
        </p:blipFill>
        <p:spPr>
          <a:xfrm>
            <a:off x="340255" y="3878338"/>
            <a:ext cx="5896018" cy="676280"/>
          </a:xfrm>
          <a:prstGeom prst="rect">
            <a:avLst/>
          </a:prstGeom>
        </p:spPr>
      </p:pic>
      <p:pic>
        <p:nvPicPr>
          <p:cNvPr id="4" name="Picture 55">
            <a:extLst>
              <a:ext uri="{FF2B5EF4-FFF2-40B4-BE49-F238E27FC236}">
                <a16:creationId xmlns:a16="http://schemas.microsoft.com/office/drawing/2014/main" id="{1E14EC62-6049-0C03-F091-B847711967E0}"/>
              </a:ext>
            </a:extLst>
          </p:cNvPr>
          <p:cNvPicPr>
            <a:picLocks noChangeAspect="1"/>
          </p:cNvPicPr>
          <p:nvPr/>
        </p:nvPicPr>
        <p:blipFill>
          <a:blip r:embed="rId6"/>
          <a:stretch>
            <a:fillRect/>
          </a:stretch>
        </p:blipFill>
        <p:spPr>
          <a:xfrm>
            <a:off x="960059" y="750581"/>
            <a:ext cx="7217000" cy="2062685"/>
          </a:xfrm>
          <a:prstGeom prst="rect">
            <a:avLst/>
          </a:prstGeom>
        </p:spPr>
      </p:pic>
      <p:sp>
        <p:nvSpPr>
          <p:cNvPr id="7" name="Rectangle 56">
            <a:extLst>
              <a:ext uri="{FF2B5EF4-FFF2-40B4-BE49-F238E27FC236}">
                <a16:creationId xmlns:a16="http://schemas.microsoft.com/office/drawing/2014/main" id="{8BF31D83-698A-EDC0-7525-F55561E7ADCE}"/>
              </a:ext>
            </a:extLst>
          </p:cNvPr>
          <p:cNvSpPr/>
          <p:nvPr/>
        </p:nvSpPr>
        <p:spPr>
          <a:xfrm>
            <a:off x="6087620" y="2799046"/>
            <a:ext cx="2624652" cy="325154"/>
          </a:xfrm>
          <a:prstGeom prst="rect">
            <a:avLst/>
          </a:prstGeom>
        </p:spPr>
        <p:txBody>
          <a:bodyPr wrap="square">
            <a:spAutoFit/>
          </a:bodyPr>
          <a:lstStyle/>
          <a:p>
            <a:pPr>
              <a:lnSpc>
                <a:spcPct val="120000"/>
              </a:lnSpc>
            </a:pPr>
            <a:r>
              <a:rPr lang="en-US" altLang="zh-CN" sz="1400" dirty="0">
                <a:latin typeface="+mn-lt"/>
                <a:ea typeface="楷体" panose="02010609060101010101" pitchFamily="49" charset="-122"/>
                <a:cs typeface="Times New Roman" panose="02020603050405020304" pitchFamily="18" charset="0"/>
              </a:rPr>
              <a:t>Picture courtesy</a:t>
            </a:r>
            <a:r>
              <a:rPr lang="zh-CN" altLang="en-US" sz="1400" dirty="0">
                <a:latin typeface="+mn-lt"/>
                <a:ea typeface="楷体" panose="02010609060101010101" pitchFamily="49" charset="-122"/>
                <a:cs typeface="Times New Roman" panose="02020603050405020304" pitchFamily="18" charset="0"/>
              </a:rPr>
              <a:t>：</a:t>
            </a:r>
            <a:r>
              <a:rPr lang="en-US" altLang="zh-CN" sz="1400" dirty="0">
                <a:latin typeface="+mn-lt"/>
                <a:ea typeface="楷体" panose="02010609060101010101" pitchFamily="49" charset="-122"/>
                <a:cs typeface="Times New Roman" panose="02020603050405020304" pitchFamily="18" charset="0"/>
              </a:rPr>
              <a:t>Klaus </a:t>
            </a:r>
            <a:r>
              <a:rPr lang="en-US" altLang="zh-CN" sz="1400" dirty="0" err="1">
                <a:latin typeface="+mn-lt"/>
                <a:ea typeface="楷体" panose="02010609060101010101" pitchFamily="49" charset="-122"/>
                <a:cs typeface="Times New Roman" panose="02020603050405020304" pitchFamily="18" charset="0"/>
              </a:rPr>
              <a:t>Kirch</a:t>
            </a:r>
            <a:endParaRPr lang="en-US" altLang="zh-CN" sz="1400" dirty="0">
              <a:latin typeface="+mn-lt"/>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765654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1919313" y="2741944"/>
            <a:ext cx="2347888" cy="860811"/>
          </a:xfrm>
          <a:prstGeom prst="roundRect">
            <a:avLst/>
          </a:prstGeom>
          <a:solidFill>
            <a:srgbClr val="0066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bg1"/>
              </a:solidFill>
              <a:effectLst/>
              <a:latin typeface="Times New Roman" pitchFamily="18" charset="0"/>
            </a:endParaRPr>
          </a:p>
        </p:txBody>
      </p:sp>
      <p:sp>
        <p:nvSpPr>
          <p:cNvPr id="34" name="Rounded Rectangle 33"/>
          <p:cNvSpPr/>
          <p:nvPr/>
        </p:nvSpPr>
        <p:spPr bwMode="auto">
          <a:xfrm>
            <a:off x="1919312" y="838200"/>
            <a:ext cx="2347889" cy="656485"/>
          </a:xfrm>
          <a:prstGeom prst="roundRect">
            <a:avLst/>
          </a:prstGeom>
          <a:solidFill>
            <a:srgbClr val="0066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bg1"/>
              </a:solidFill>
              <a:effectLst/>
              <a:latin typeface="Calibri" panose="020F0502020204030204" pitchFamily="34" charset="0"/>
            </a:endParaRPr>
          </a:p>
        </p:txBody>
      </p:sp>
      <p:sp>
        <p:nvSpPr>
          <p:cNvPr id="35" name="Rounded Rectangle 34"/>
          <p:cNvSpPr/>
          <p:nvPr/>
        </p:nvSpPr>
        <p:spPr bwMode="auto">
          <a:xfrm>
            <a:off x="1919312" y="1717376"/>
            <a:ext cx="2347890" cy="842750"/>
          </a:xfrm>
          <a:prstGeom prst="roundRect">
            <a:avLst/>
          </a:prstGeom>
          <a:solidFill>
            <a:srgbClr val="0066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bg1"/>
              </a:solidFill>
              <a:effectLst/>
              <a:latin typeface="Times New Roman" pitchFamily="18" charset="0"/>
            </a:endParaRPr>
          </a:p>
        </p:txBody>
      </p:sp>
      <p:sp>
        <p:nvSpPr>
          <p:cNvPr id="36" name="Text Box 41"/>
          <p:cNvSpPr txBox="1">
            <a:spLocks noChangeArrowheads="1"/>
          </p:cNvSpPr>
          <p:nvPr/>
        </p:nvSpPr>
        <p:spPr bwMode="auto">
          <a:xfrm>
            <a:off x="1752600" y="951262"/>
            <a:ext cx="2667000" cy="400110"/>
          </a:xfrm>
          <a:prstGeom prst="rect">
            <a:avLst/>
          </a:prstGeom>
          <a:noFill/>
          <a:ln w="9525">
            <a:noFill/>
            <a:miter lim="800000"/>
            <a:headEnd/>
            <a:tailEnd/>
          </a:ln>
          <a:effectLst/>
        </p:spPr>
        <p:txBody>
          <a:bodyPr wrap="square">
            <a:spAutoFit/>
          </a:bodyPr>
          <a:lstStyle/>
          <a:p>
            <a:pPr algn="ctr" eaLnBrk="0" hangingPunct="0"/>
            <a:r>
              <a:rPr lang="en-US" altLang="zh-CN" sz="2000" dirty="0">
                <a:solidFill>
                  <a:schemeClr val="bg1"/>
                </a:solidFill>
                <a:latin typeface="Calibri" panose="020F0502020204030204" pitchFamily="34" charset="0"/>
                <a:ea typeface="楷体" panose="02010609060101010101" pitchFamily="49" charset="-122"/>
                <a:cs typeface="Calibri" pitchFamily="34" charset="0"/>
              </a:rPr>
              <a:t>Neutron, proton</a:t>
            </a:r>
            <a:endParaRPr lang="en-US" sz="2000" dirty="0">
              <a:solidFill>
                <a:schemeClr val="bg1"/>
              </a:solidFill>
              <a:latin typeface="Calibri" panose="020F0502020204030204" pitchFamily="34" charset="0"/>
              <a:ea typeface="楷体" panose="02010609060101010101" pitchFamily="49" charset="-122"/>
              <a:cs typeface="Calibri" pitchFamily="34" charset="0"/>
            </a:endParaRPr>
          </a:p>
        </p:txBody>
      </p:sp>
      <p:sp>
        <p:nvSpPr>
          <p:cNvPr id="37" name="Text Box 42"/>
          <p:cNvSpPr txBox="1">
            <a:spLocks noChangeArrowheads="1"/>
          </p:cNvSpPr>
          <p:nvPr/>
        </p:nvSpPr>
        <p:spPr bwMode="auto">
          <a:xfrm>
            <a:off x="1752600" y="1676400"/>
            <a:ext cx="2667000" cy="923330"/>
          </a:xfrm>
          <a:prstGeom prst="rect">
            <a:avLst/>
          </a:prstGeom>
          <a:noFill/>
          <a:ln w="9525">
            <a:noFill/>
            <a:miter lim="800000"/>
            <a:headEnd/>
            <a:tailEnd/>
          </a:ln>
          <a:effectLst/>
        </p:spPr>
        <p:txBody>
          <a:bodyPr wrap="square">
            <a:spAutoFit/>
          </a:bodyPr>
          <a:lstStyle/>
          <a:p>
            <a:pPr algn="ct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Nuclear Schiff moment diamagnetic</a:t>
            </a:r>
            <a:endParaRPr lang="en-US" sz="1800" dirty="0">
              <a:solidFill>
                <a:schemeClr val="bg1"/>
              </a:solidFill>
              <a:latin typeface="Calibri" panose="020F0502020204030204" pitchFamily="34" charset="0"/>
              <a:ea typeface="楷体" panose="02010609060101010101" pitchFamily="49" charset="-122"/>
              <a:cs typeface="Calibri" pitchFamily="34" charset="0"/>
            </a:endParaRPr>
          </a:p>
          <a:p>
            <a:pPr algn="ctr" eaLnBrk="0" hangingPunct="0"/>
            <a:r>
              <a:rPr lang="en-US" sz="1800" dirty="0" err="1">
                <a:solidFill>
                  <a:schemeClr val="bg1"/>
                </a:solidFill>
                <a:latin typeface="Calibri" panose="020F0502020204030204" pitchFamily="34" charset="0"/>
                <a:ea typeface="楷体" panose="02010609060101010101" pitchFamily="49" charset="-122"/>
                <a:cs typeface="Calibri" pitchFamily="34" charset="0"/>
              </a:rPr>
              <a:t>TlF</a:t>
            </a:r>
            <a:r>
              <a:rPr lang="en-US" sz="1800" dirty="0">
                <a:solidFill>
                  <a:schemeClr val="bg1"/>
                </a:solidFill>
                <a:latin typeface="Calibri" panose="020F0502020204030204" pitchFamily="34" charset="0"/>
                <a:ea typeface="楷体" panose="02010609060101010101" pitchFamily="49" charset="-122"/>
                <a:cs typeface="Calibri" pitchFamily="34" charset="0"/>
              </a:rPr>
              <a:t>, Hg, </a:t>
            </a:r>
            <a:r>
              <a:rPr lang="en-US" sz="1800" dirty="0" err="1">
                <a:solidFill>
                  <a:schemeClr val="bg1"/>
                </a:solidFill>
                <a:latin typeface="Calibri" panose="020F0502020204030204" pitchFamily="34" charset="0"/>
                <a:ea typeface="楷体" panose="02010609060101010101" pitchFamily="49" charset="-122"/>
                <a:cs typeface="Calibri" pitchFamily="34" charset="0"/>
              </a:rPr>
              <a:t>Xe</a:t>
            </a:r>
            <a:r>
              <a:rPr lang="en-US" sz="1800" dirty="0">
                <a:solidFill>
                  <a:schemeClr val="bg1"/>
                </a:solidFill>
                <a:latin typeface="Calibri" panose="020F0502020204030204" pitchFamily="34" charset="0"/>
                <a:ea typeface="楷体" panose="02010609060101010101" pitchFamily="49" charset="-122"/>
                <a:cs typeface="Calibri" pitchFamily="34" charset="0"/>
              </a:rPr>
              <a:t>, Ra, Yb</a:t>
            </a:r>
          </a:p>
        </p:txBody>
      </p:sp>
      <p:sp>
        <p:nvSpPr>
          <p:cNvPr id="38" name="Text Box 43"/>
          <p:cNvSpPr txBox="1">
            <a:spLocks noChangeArrowheads="1"/>
          </p:cNvSpPr>
          <p:nvPr/>
        </p:nvSpPr>
        <p:spPr bwMode="auto">
          <a:xfrm>
            <a:off x="1752600" y="2663569"/>
            <a:ext cx="2667000" cy="923330"/>
          </a:xfrm>
          <a:prstGeom prst="rect">
            <a:avLst/>
          </a:prstGeom>
          <a:noFill/>
          <a:ln w="9525">
            <a:noFill/>
            <a:miter lim="800000"/>
            <a:headEnd/>
            <a:tailEnd/>
          </a:ln>
          <a:effectLst/>
        </p:spPr>
        <p:txBody>
          <a:bodyPr wrap="square">
            <a:spAutoFit/>
          </a:bodyPr>
          <a:lstStyle/>
          <a:p>
            <a:pPr algn="ct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Electron</a:t>
            </a:r>
          </a:p>
          <a:p>
            <a:pPr algn="ct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paramagnetic molecules</a:t>
            </a:r>
          </a:p>
          <a:p>
            <a:pPr algn="ctr" eaLnBrk="0" hangingPunct="0"/>
            <a:r>
              <a:rPr lang="en-US" sz="1800" dirty="0" err="1">
                <a:solidFill>
                  <a:schemeClr val="bg1"/>
                </a:solidFill>
                <a:latin typeface="Calibri" panose="020F0502020204030204" pitchFamily="34" charset="0"/>
                <a:ea typeface="楷体" panose="02010609060101010101" pitchFamily="49" charset="-122"/>
                <a:cs typeface="Calibri" pitchFamily="34" charset="0"/>
              </a:rPr>
              <a:t>YbF</a:t>
            </a:r>
            <a:r>
              <a:rPr lang="en-US" sz="1800" dirty="0">
                <a:solidFill>
                  <a:schemeClr val="bg1"/>
                </a:solidFill>
                <a:latin typeface="Calibri" panose="020F0502020204030204" pitchFamily="34" charset="0"/>
                <a:ea typeface="楷体" panose="02010609060101010101" pitchFamily="49" charset="-122"/>
                <a:cs typeface="Calibri" pitchFamily="34" charset="0"/>
              </a:rPr>
              <a:t>, </a:t>
            </a:r>
            <a:r>
              <a:rPr lang="en-US" sz="1800" dirty="0" err="1">
                <a:solidFill>
                  <a:schemeClr val="bg1"/>
                </a:solidFill>
                <a:latin typeface="Calibri" panose="020F0502020204030204" pitchFamily="34" charset="0"/>
                <a:ea typeface="楷体" panose="02010609060101010101" pitchFamily="49" charset="-122"/>
                <a:cs typeface="Calibri" pitchFamily="34" charset="0"/>
              </a:rPr>
              <a:t>ThO</a:t>
            </a:r>
            <a:r>
              <a:rPr lang="en-US" sz="1800" dirty="0">
                <a:solidFill>
                  <a:schemeClr val="bg1"/>
                </a:solidFill>
                <a:latin typeface="Calibri" panose="020F0502020204030204" pitchFamily="34" charset="0"/>
                <a:ea typeface="楷体" panose="02010609060101010101" pitchFamily="49" charset="-122"/>
                <a:cs typeface="Calibri" pitchFamily="34" charset="0"/>
              </a:rPr>
              <a:t>, </a:t>
            </a:r>
            <a:r>
              <a:rPr lang="en-US" sz="1800" dirty="0" err="1">
                <a:solidFill>
                  <a:schemeClr val="bg1"/>
                </a:solidFill>
                <a:latin typeface="Calibri" panose="020F0502020204030204" pitchFamily="34" charset="0"/>
                <a:ea typeface="楷体" panose="02010609060101010101" pitchFamily="49" charset="-122"/>
                <a:cs typeface="Calibri" pitchFamily="34" charset="0"/>
              </a:rPr>
              <a:t>PbF</a:t>
            </a:r>
            <a:r>
              <a:rPr lang="en-US" sz="1800" dirty="0">
                <a:solidFill>
                  <a:schemeClr val="bg1"/>
                </a:solidFill>
                <a:latin typeface="Calibri" panose="020F0502020204030204" pitchFamily="34" charset="0"/>
                <a:ea typeface="楷体" panose="02010609060101010101" pitchFamily="49" charset="-122"/>
                <a:cs typeface="Calibri" pitchFamily="34" charset="0"/>
              </a:rPr>
              <a:t>, </a:t>
            </a:r>
            <a:r>
              <a:rPr lang="en-US" sz="1800" dirty="0" err="1">
                <a:solidFill>
                  <a:schemeClr val="bg1"/>
                </a:solidFill>
                <a:latin typeface="Calibri" panose="020F0502020204030204" pitchFamily="34" charset="0"/>
                <a:ea typeface="楷体" panose="02010609060101010101" pitchFamily="49" charset="-122"/>
                <a:cs typeface="Calibri" pitchFamily="34" charset="0"/>
              </a:rPr>
              <a:t>HfF</a:t>
            </a:r>
            <a:r>
              <a:rPr lang="en-US" sz="1800" baseline="30000" dirty="0">
                <a:solidFill>
                  <a:schemeClr val="bg1"/>
                </a:solidFill>
                <a:latin typeface="Calibri" panose="020F0502020204030204" pitchFamily="34" charset="0"/>
                <a:ea typeface="楷体" panose="02010609060101010101" pitchFamily="49" charset="-122"/>
                <a:cs typeface="Calibri" pitchFamily="34" charset="0"/>
              </a:rPr>
              <a:t>+</a:t>
            </a:r>
          </a:p>
        </p:txBody>
      </p:sp>
      <p:sp>
        <p:nvSpPr>
          <p:cNvPr id="39" name="Rounded Rectangle 38"/>
          <p:cNvSpPr/>
          <p:nvPr/>
        </p:nvSpPr>
        <p:spPr bwMode="auto">
          <a:xfrm>
            <a:off x="4877740" y="2755320"/>
            <a:ext cx="2056460" cy="873561"/>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1"/>
              </a:solidFill>
              <a:effectLst/>
              <a:latin typeface="Times New Roman" pitchFamily="18" charset="0"/>
            </a:endParaRPr>
          </a:p>
        </p:txBody>
      </p:sp>
      <p:sp>
        <p:nvSpPr>
          <p:cNvPr id="40" name="Rounded Rectangle 39"/>
          <p:cNvSpPr/>
          <p:nvPr/>
        </p:nvSpPr>
        <p:spPr bwMode="auto">
          <a:xfrm>
            <a:off x="4889691" y="838200"/>
            <a:ext cx="2044509" cy="676713"/>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1"/>
              </a:solidFill>
              <a:effectLst/>
              <a:latin typeface="Times New Roman" pitchFamily="18" charset="0"/>
            </a:endParaRPr>
          </a:p>
        </p:txBody>
      </p:sp>
      <p:sp>
        <p:nvSpPr>
          <p:cNvPr id="41" name="Rounded Rectangle 40"/>
          <p:cNvSpPr/>
          <p:nvPr/>
        </p:nvSpPr>
        <p:spPr bwMode="auto">
          <a:xfrm>
            <a:off x="4889691" y="1760998"/>
            <a:ext cx="2044509" cy="861851"/>
          </a:xfrm>
          <a:prstGeom prst="round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1"/>
              </a:solidFill>
              <a:effectLst/>
              <a:latin typeface="Times New Roman" pitchFamily="18" charset="0"/>
            </a:endParaRPr>
          </a:p>
        </p:txBody>
      </p:sp>
      <p:sp>
        <p:nvSpPr>
          <p:cNvPr id="42" name="Text Box 44"/>
          <p:cNvSpPr txBox="1">
            <a:spLocks noChangeArrowheads="1"/>
          </p:cNvSpPr>
          <p:nvPr/>
        </p:nvSpPr>
        <p:spPr bwMode="auto">
          <a:xfrm>
            <a:off x="4800600" y="959744"/>
            <a:ext cx="2185214" cy="400110"/>
          </a:xfrm>
          <a:prstGeom prst="rect">
            <a:avLst/>
          </a:prstGeom>
          <a:noFill/>
          <a:ln w="9525">
            <a:noFill/>
            <a:miter lim="800000"/>
            <a:headEnd/>
            <a:tailEnd/>
          </a:ln>
          <a:effectLst/>
        </p:spPr>
        <p:txBody>
          <a:bodyPr wrap="square">
            <a:spAutoFit/>
          </a:bodyPr>
          <a:lstStyle/>
          <a:p>
            <a:pPr algn="ctr" eaLnBrk="0" hangingPunct="0"/>
            <a:r>
              <a:rPr lang="en-US" altLang="zh-CN" sz="2000" dirty="0">
                <a:solidFill>
                  <a:schemeClr val="bg1"/>
                </a:solidFill>
                <a:latin typeface="Calibri" panose="020F0502020204030204" pitchFamily="34" charset="0"/>
                <a:ea typeface="楷体" panose="02010609060101010101" pitchFamily="49" charset="-122"/>
                <a:cs typeface="Calibri" pitchFamily="34" charset="0"/>
              </a:rPr>
              <a:t>Quark </a:t>
            </a:r>
            <a:r>
              <a:rPr lang="en-US" sz="2000" dirty="0">
                <a:solidFill>
                  <a:schemeClr val="bg1"/>
                </a:solidFill>
                <a:latin typeface="Calibri" panose="020F0502020204030204" pitchFamily="34" charset="0"/>
                <a:ea typeface="楷体" panose="02010609060101010101" pitchFamily="49" charset="-122"/>
                <a:cs typeface="Calibri" pitchFamily="34" charset="0"/>
              </a:rPr>
              <a:t>EDM</a:t>
            </a:r>
          </a:p>
        </p:txBody>
      </p:sp>
      <p:sp>
        <p:nvSpPr>
          <p:cNvPr id="43" name="Text Box 45"/>
          <p:cNvSpPr txBox="1">
            <a:spLocks noChangeArrowheads="1"/>
          </p:cNvSpPr>
          <p:nvPr/>
        </p:nvSpPr>
        <p:spPr bwMode="auto">
          <a:xfrm>
            <a:off x="4876290" y="1873082"/>
            <a:ext cx="2083264" cy="646331"/>
          </a:xfrm>
          <a:prstGeom prst="rect">
            <a:avLst/>
          </a:prstGeom>
          <a:noFill/>
          <a:ln w="9525">
            <a:noFill/>
            <a:miter lim="800000"/>
            <a:headEnd/>
            <a:tailEnd/>
          </a:ln>
          <a:effectLst/>
        </p:spPr>
        <p:txBody>
          <a:bodyPr wrap="none">
            <a:spAutoFit/>
          </a:bodyPr>
          <a:lstStyle/>
          <a:p>
            <a:pPr algn="ctr" eaLnBrk="0" hangingPunct="0"/>
            <a:r>
              <a:rPr lang="en-US" sz="1800" dirty="0">
                <a:solidFill>
                  <a:schemeClr val="bg1"/>
                </a:solidFill>
                <a:latin typeface="Calibri" panose="020F0502020204030204" pitchFamily="34" charset="0"/>
                <a:ea typeface="楷体" panose="02010609060101010101" pitchFamily="49" charset="-122"/>
                <a:cs typeface="Calibri" pitchFamily="34" charset="0"/>
              </a:rPr>
              <a:t>Quark chromo-EDM</a:t>
            </a:r>
          </a:p>
          <a:p>
            <a:pPr algn="ctr" eaLnBrk="0" hangingPunct="0"/>
            <a:r>
              <a:rPr lang="en-US" sz="1800" dirty="0">
                <a:solidFill>
                  <a:schemeClr val="bg1"/>
                </a:solidFill>
                <a:latin typeface="Calibri" panose="020F0502020204030204" pitchFamily="34" charset="0"/>
                <a:ea typeface="楷体" panose="02010609060101010101" pitchFamily="49" charset="-122"/>
                <a:cs typeface="Calibri" pitchFamily="34" charset="0"/>
              </a:rPr>
              <a:t>4</a:t>
            </a:r>
            <a:r>
              <a:rPr lang="zh-CN" altLang="en-US" sz="1800" dirty="0">
                <a:solidFill>
                  <a:schemeClr val="bg1"/>
                </a:solidFill>
                <a:latin typeface="Calibri" panose="020F0502020204030204" pitchFamily="34" charset="0"/>
                <a:ea typeface="楷体" panose="02010609060101010101" pitchFamily="49" charset="-122"/>
                <a:cs typeface="Calibri" pitchFamily="34" charset="0"/>
              </a:rPr>
              <a:t> </a:t>
            </a:r>
            <a:r>
              <a:rPr lang="en-US" altLang="zh-CN" sz="1800" dirty="0">
                <a:solidFill>
                  <a:schemeClr val="bg1"/>
                </a:solidFill>
                <a:latin typeface="Calibri" panose="020F0502020204030204" pitchFamily="34" charset="0"/>
                <a:ea typeface="楷体" panose="02010609060101010101" pitchFamily="49" charset="-122"/>
                <a:cs typeface="Calibri" pitchFamily="34" charset="0"/>
              </a:rPr>
              <a:t>fermions</a:t>
            </a:r>
            <a:r>
              <a:rPr lang="en-US" sz="1800" dirty="0">
                <a:solidFill>
                  <a:schemeClr val="bg1"/>
                </a:solidFill>
                <a:latin typeface="Calibri" panose="020F0502020204030204" pitchFamily="34" charset="0"/>
                <a:ea typeface="楷体" panose="02010609060101010101" pitchFamily="49" charset="-122"/>
                <a:cs typeface="Calibri" pitchFamily="34" charset="0"/>
              </a:rPr>
              <a:t>, 3 gluons</a:t>
            </a:r>
          </a:p>
        </p:txBody>
      </p:sp>
      <p:sp>
        <p:nvSpPr>
          <p:cNvPr id="44" name="Text Box 46"/>
          <p:cNvSpPr txBox="1">
            <a:spLocks noChangeArrowheads="1"/>
          </p:cNvSpPr>
          <p:nvPr/>
        </p:nvSpPr>
        <p:spPr bwMode="auto">
          <a:xfrm>
            <a:off x="4840308" y="2876851"/>
            <a:ext cx="2178457" cy="646331"/>
          </a:xfrm>
          <a:prstGeom prst="rect">
            <a:avLst/>
          </a:prstGeom>
          <a:noFill/>
          <a:ln w="9525">
            <a:noFill/>
            <a:miter lim="800000"/>
            <a:headEnd/>
            <a:tailEnd/>
          </a:ln>
          <a:effectLst/>
        </p:spPr>
        <p:txBody>
          <a:bodyPr wrap="square">
            <a:spAutoFit/>
          </a:bodyPr>
          <a:lstStyle/>
          <a:p>
            <a:pPr algn="ct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Electron-</a:t>
            </a:r>
            <a:r>
              <a:rPr lang="en-US" sz="1800" dirty="0">
                <a:solidFill>
                  <a:schemeClr val="bg1"/>
                </a:solidFill>
                <a:latin typeface="Calibri" panose="020F0502020204030204" pitchFamily="34" charset="0"/>
                <a:ea typeface="楷体" panose="02010609060101010101" pitchFamily="49" charset="-122"/>
                <a:cs typeface="Calibri" pitchFamily="34" charset="0"/>
              </a:rPr>
              <a:t>EDM, </a:t>
            </a:r>
          </a:p>
          <a:p>
            <a:pPr algn="ct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electron-quark force</a:t>
            </a:r>
            <a:endParaRPr lang="en-US" sz="1800" dirty="0">
              <a:solidFill>
                <a:schemeClr val="bg1"/>
              </a:solidFill>
              <a:latin typeface="Calibri" panose="020F0502020204030204" pitchFamily="34" charset="0"/>
              <a:ea typeface="楷体" panose="02010609060101010101" pitchFamily="49" charset="-122"/>
              <a:cs typeface="Calibri" pitchFamily="34" charset="0"/>
            </a:endParaRPr>
          </a:p>
        </p:txBody>
      </p:sp>
      <p:grpSp>
        <p:nvGrpSpPr>
          <p:cNvPr id="45" name="Group 44"/>
          <p:cNvGrpSpPr/>
          <p:nvPr/>
        </p:nvGrpSpPr>
        <p:grpSpPr>
          <a:xfrm>
            <a:off x="7391400" y="1428260"/>
            <a:ext cx="1676400" cy="1464747"/>
            <a:chOff x="7315200" y="1387308"/>
            <a:chExt cx="1676400" cy="1464747"/>
          </a:xfrm>
        </p:grpSpPr>
        <p:sp>
          <p:nvSpPr>
            <p:cNvPr id="46" name="Rounded Rectangle 45"/>
            <p:cNvSpPr/>
            <p:nvPr/>
          </p:nvSpPr>
          <p:spPr bwMode="auto">
            <a:xfrm>
              <a:off x="7315200" y="1387308"/>
              <a:ext cx="1600201" cy="1464747"/>
            </a:xfrm>
            <a:prstGeom prst="roundRect">
              <a:avLst/>
            </a:prstGeom>
            <a:solidFill>
              <a:srgbClr val="CC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bg1"/>
                </a:solidFill>
                <a:effectLst/>
                <a:latin typeface="Calibri" panose="020F0502020204030204" pitchFamily="34" charset="0"/>
              </a:endParaRPr>
            </a:p>
          </p:txBody>
        </p:sp>
        <p:sp>
          <p:nvSpPr>
            <p:cNvPr id="47" name="Text Box 47"/>
            <p:cNvSpPr txBox="1">
              <a:spLocks noChangeArrowheads="1"/>
            </p:cNvSpPr>
            <p:nvPr/>
          </p:nvSpPr>
          <p:spPr bwMode="auto">
            <a:xfrm>
              <a:off x="7391400" y="1625652"/>
              <a:ext cx="1600200" cy="923330"/>
            </a:xfrm>
            <a:prstGeom prst="rect">
              <a:avLst/>
            </a:prstGeom>
            <a:noFill/>
            <a:ln w="9525">
              <a:noFill/>
              <a:miter lim="800000"/>
              <a:headEnd/>
              <a:tailEnd/>
            </a:ln>
            <a:effectLst/>
          </p:spPr>
          <p:txBody>
            <a:bodyPr wrap="square">
              <a:spAutoFit/>
            </a:bodyPr>
            <a:lstStyle/>
            <a:p>
              <a:pPr eaLnBrk="0" hangingPunct="0"/>
              <a:r>
                <a:rPr lang="en-US" altLang="zh-CN" sz="1800" dirty="0">
                  <a:solidFill>
                    <a:schemeClr val="bg1"/>
                  </a:solidFill>
                  <a:latin typeface="Calibri" panose="020F0502020204030204" pitchFamily="34" charset="0"/>
                  <a:ea typeface="楷体" panose="02010609060101010101" pitchFamily="49" charset="-122"/>
                  <a:cs typeface="Calibri" pitchFamily="34" charset="0"/>
                </a:rPr>
                <a:t>New physics beyond SM</a:t>
              </a:r>
              <a:r>
                <a:rPr lang="en-US" sz="1800" dirty="0">
                  <a:solidFill>
                    <a:schemeClr val="bg1"/>
                  </a:solidFill>
                  <a:latin typeface="Calibri" panose="020F0502020204030204" pitchFamily="34" charset="0"/>
                  <a:ea typeface="楷体" panose="02010609060101010101" pitchFamily="49" charset="-122"/>
                  <a:cs typeface="Calibri" pitchFamily="34" charset="0"/>
                </a:rPr>
                <a:t>: SUSY </a:t>
              </a:r>
              <a:r>
                <a:rPr lang="en-US" sz="1800" i="1" dirty="0">
                  <a:solidFill>
                    <a:schemeClr val="bg1"/>
                  </a:solidFill>
                  <a:latin typeface="Calibri" panose="020F0502020204030204" pitchFamily="34" charset="0"/>
                  <a:ea typeface="楷体" panose="02010609060101010101" pitchFamily="49" charset="-122"/>
                  <a:cs typeface="Calibri" pitchFamily="34" charset="0"/>
                </a:rPr>
                <a:t>et al</a:t>
              </a:r>
              <a:r>
                <a:rPr lang="en-US" sz="1800" dirty="0">
                  <a:solidFill>
                    <a:schemeClr val="bg1"/>
                  </a:solidFill>
                  <a:latin typeface="Calibri" panose="020F0502020204030204" pitchFamily="34" charset="0"/>
                  <a:ea typeface="楷体" panose="02010609060101010101" pitchFamily="49" charset="-122"/>
                  <a:cs typeface="Calibri" pitchFamily="34" charset="0"/>
                </a:rPr>
                <a:t>.</a:t>
              </a:r>
            </a:p>
          </p:txBody>
        </p:sp>
      </p:grpSp>
      <p:sp>
        <p:nvSpPr>
          <p:cNvPr id="48" name="Line 48"/>
          <p:cNvSpPr>
            <a:spLocks noChangeShapeType="1"/>
          </p:cNvSpPr>
          <p:nvPr/>
        </p:nvSpPr>
        <p:spPr bwMode="auto">
          <a:xfrm flipV="1">
            <a:off x="4343400" y="1221742"/>
            <a:ext cx="533400" cy="2660"/>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49" name="Line 49"/>
          <p:cNvSpPr>
            <a:spLocks noChangeShapeType="1"/>
          </p:cNvSpPr>
          <p:nvPr/>
        </p:nvSpPr>
        <p:spPr bwMode="auto">
          <a:xfrm>
            <a:off x="4343400" y="2112670"/>
            <a:ext cx="533400" cy="0"/>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0" name="Line 50"/>
          <p:cNvSpPr>
            <a:spLocks noChangeShapeType="1"/>
          </p:cNvSpPr>
          <p:nvPr/>
        </p:nvSpPr>
        <p:spPr bwMode="auto">
          <a:xfrm>
            <a:off x="4343400" y="3184744"/>
            <a:ext cx="533400" cy="0"/>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1" name="Line 51"/>
          <p:cNvSpPr>
            <a:spLocks noChangeShapeType="1"/>
          </p:cNvSpPr>
          <p:nvPr/>
        </p:nvSpPr>
        <p:spPr bwMode="auto">
          <a:xfrm>
            <a:off x="6934200" y="1408196"/>
            <a:ext cx="423072" cy="490599"/>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2" name="Line 52"/>
          <p:cNvSpPr>
            <a:spLocks noChangeShapeType="1"/>
          </p:cNvSpPr>
          <p:nvPr/>
        </p:nvSpPr>
        <p:spPr bwMode="auto">
          <a:xfrm>
            <a:off x="6934200" y="2179940"/>
            <a:ext cx="423072" cy="0"/>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3" name="Line 53"/>
          <p:cNvSpPr>
            <a:spLocks noChangeShapeType="1"/>
          </p:cNvSpPr>
          <p:nvPr/>
        </p:nvSpPr>
        <p:spPr bwMode="auto">
          <a:xfrm flipV="1">
            <a:off x="6926256" y="2461086"/>
            <a:ext cx="448080" cy="564258"/>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4" name="Line 54"/>
          <p:cNvSpPr>
            <a:spLocks noChangeShapeType="1"/>
          </p:cNvSpPr>
          <p:nvPr/>
        </p:nvSpPr>
        <p:spPr bwMode="auto">
          <a:xfrm>
            <a:off x="4343400" y="1629592"/>
            <a:ext cx="533400" cy="388204"/>
          </a:xfrm>
          <a:prstGeom prst="line">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楷体" panose="02010609060101010101" pitchFamily="49" charset="-122"/>
              <a:ea typeface="楷体" panose="02010609060101010101" pitchFamily="49" charset="-122"/>
              <a:cs typeface="Calibri" pitchFamily="34" charset="0"/>
            </a:endParaRPr>
          </a:p>
        </p:txBody>
      </p:sp>
      <p:sp>
        <p:nvSpPr>
          <p:cNvPr id="57" name="Text Box 36"/>
          <p:cNvSpPr txBox="1">
            <a:spLocks noChangeArrowheads="1"/>
          </p:cNvSpPr>
          <p:nvPr/>
        </p:nvSpPr>
        <p:spPr bwMode="auto">
          <a:xfrm>
            <a:off x="7179128" y="2920840"/>
            <a:ext cx="21771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400" dirty="0">
                <a:latin typeface="+mn-ea"/>
                <a:cs typeface="Calibri" pitchFamily="34" charset="0"/>
              </a:rPr>
              <a:t>Engel, </a:t>
            </a:r>
            <a:r>
              <a:rPr lang="en-US" sz="1400" dirty="0">
                <a:latin typeface="+mn-ea"/>
                <a:cs typeface="Calibri" pitchFamily="34" charset="0"/>
              </a:rPr>
              <a:t>Ramsey-Musolf, van </a:t>
            </a:r>
            <a:r>
              <a:rPr lang="en-US" sz="1400" dirty="0" err="1">
                <a:latin typeface="+mn-ea"/>
                <a:cs typeface="Calibri" pitchFamily="34" charset="0"/>
              </a:rPr>
              <a:t>Kolck</a:t>
            </a:r>
            <a:r>
              <a:rPr lang="en-US" sz="1400" dirty="0">
                <a:latin typeface="+mn-ea"/>
                <a:cs typeface="Calibri" pitchFamily="34" charset="0"/>
              </a:rPr>
              <a:t>,</a:t>
            </a:r>
            <a:r>
              <a:rPr lang="zh-CN" altLang="en-US" sz="1400" dirty="0">
                <a:latin typeface="+mn-ea"/>
                <a:cs typeface="Calibri" pitchFamily="34" charset="0"/>
              </a:rPr>
              <a:t> </a:t>
            </a:r>
            <a:r>
              <a:rPr lang="en-US" altLang="zh-CN" sz="1400" dirty="0" err="1">
                <a:latin typeface="+mn-ea"/>
                <a:cs typeface="Calibri" pitchFamily="34" charset="0"/>
              </a:rPr>
              <a:t>Prog</a:t>
            </a:r>
            <a:r>
              <a:rPr lang="en-US" altLang="zh-CN" sz="1400" dirty="0">
                <a:latin typeface="+mn-ea"/>
                <a:cs typeface="Calibri" pitchFamily="34" charset="0"/>
              </a:rPr>
              <a:t>. Part. </a:t>
            </a:r>
            <a:r>
              <a:rPr lang="en-US" altLang="zh-CN" sz="1400" dirty="0" err="1">
                <a:latin typeface="+mn-ea"/>
                <a:cs typeface="Calibri" pitchFamily="34" charset="0"/>
              </a:rPr>
              <a:t>Nucl</a:t>
            </a:r>
            <a:r>
              <a:rPr lang="en-US" altLang="zh-CN" sz="1400" dirty="0">
                <a:latin typeface="+mn-ea"/>
                <a:cs typeface="Calibri" pitchFamily="34" charset="0"/>
              </a:rPr>
              <a:t>. Phys. 71, 21</a:t>
            </a:r>
            <a:r>
              <a:rPr lang="en-US" sz="1400" dirty="0">
                <a:latin typeface="+mn-ea"/>
                <a:cs typeface="Calibri" pitchFamily="34" charset="0"/>
              </a:rPr>
              <a:t> (2013)</a:t>
            </a:r>
          </a:p>
        </p:txBody>
      </p:sp>
      <p:sp>
        <p:nvSpPr>
          <p:cNvPr id="58" name="TextBox 57"/>
          <p:cNvSpPr txBox="1"/>
          <p:nvPr/>
        </p:nvSpPr>
        <p:spPr>
          <a:xfrm>
            <a:off x="132351" y="857576"/>
            <a:ext cx="1696449" cy="627864"/>
          </a:xfrm>
          <a:prstGeom prst="rect">
            <a:avLst/>
          </a:prstGeom>
          <a:noFill/>
        </p:spPr>
        <p:txBody>
          <a:bodyPr wrap="square" rtlCol="0">
            <a:spAutoFit/>
          </a:bodyPr>
          <a:lstStyle/>
          <a:p>
            <a:pPr>
              <a:lnSpc>
                <a:spcPct val="120000"/>
              </a:lnSpc>
            </a:pPr>
            <a:r>
              <a:rPr lang="en-US" altLang="zh-CN" sz="1500" dirty="0">
                <a:latin typeface="Calibri" panose="020F0502020204030204" pitchFamily="34" charset="0"/>
                <a:ea typeface="楷体" panose="02010609060101010101" pitchFamily="49" charset="-122"/>
              </a:rPr>
              <a:t>PSI, US, Germany,</a:t>
            </a:r>
          </a:p>
          <a:p>
            <a:pPr>
              <a:lnSpc>
                <a:spcPct val="120000"/>
              </a:lnSpc>
            </a:pPr>
            <a:r>
              <a:rPr lang="en-US" altLang="zh-CN" sz="1500" dirty="0">
                <a:latin typeface="Calibri" panose="020F0502020204030204" pitchFamily="34" charset="0"/>
                <a:ea typeface="楷体" panose="02010609060101010101" pitchFamily="49" charset="-122"/>
              </a:rPr>
              <a:t>Japan, KAIST</a:t>
            </a:r>
            <a:endParaRPr lang="zh-CN" altLang="en-US" sz="1500" dirty="0">
              <a:latin typeface="Calibri" panose="020F0502020204030204" pitchFamily="34" charset="0"/>
              <a:ea typeface="楷体" panose="02010609060101010101" pitchFamily="49" charset="-122"/>
            </a:endParaRPr>
          </a:p>
        </p:txBody>
      </p:sp>
      <p:sp>
        <p:nvSpPr>
          <p:cNvPr id="59" name="Rectangle 58"/>
          <p:cNvSpPr/>
          <p:nvPr/>
        </p:nvSpPr>
        <p:spPr>
          <a:xfrm>
            <a:off x="133347" y="2676537"/>
            <a:ext cx="1828038" cy="940514"/>
          </a:xfrm>
          <a:prstGeom prst="rect">
            <a:avLst/>
          </a:prstGeom>
        </p:spPr>
        <p:txBody>
          <a:bodyPr wrap="square">
            <a:spAutoFit/>
          </a:bodyPr>
          <a:lstStyle/>
          <a:p>
            <a:pPr>
              <a:lnSpc>
                <a:spcPct val="120000"/>
              </a:lnSpc>
            </a:pPr>
            <a:r>
              <a:rPr lang="en-US" altLang="zh-CN" sz="1500" dirty="0">
                <a:latin typeface="Calibri" panose="020F0502020204030204" pitchFamily="34" charset="0"/>
                <a:ea typeface="楷体" panose="02010609060101010101" pitchFamily="49" charset="-122"/>
                <a:cs typeface="Times New Roman" panose="02020603050405020304" pitchFamily="18" charset="0"/>
              </a:rPr>
              <a:t>ACME,</a:t>
            </a:r>
            <a:r>
              <a:rPr lang="zh-CN" altLang="en-US" sz="1500" dirty="0">
                <a:latin typeface="Calibri" panose="020F0502020204030204" pitchFamily="34" charset="0"/>
                <a:ea typeface="楷体" panose="02010609060101010101" pitchFamily="49" charset="-122"/>
                <a:cs typeface="Times New Roman" panose="02020603050405020304" pitchFamily="18" charset="0"/>
              </a:rPr>
              <a:t> </a:t>
            </a:r>
            <a:r>
              <a:rPr lang="en-US" altLang="zh-CN" sz="1500" dirty="0">
                <a:latin typeface="Calibri" panose="020F0502020204030204" pitchFamily="34" charset="0"/>
                <a:ea typeface="楷体" panose="02010609060101010101" pitchFamily="49" charset="-122"/>
                <a:cs typeface="Times New Roman" panose="02020603050405020304" pitchFamily="18" charset="0"/>
              </a:rPr>
              <a:t>JILA</a:t>
            </a:r>
          </a:p>
          <a:p>
            <a:pPr>
              <a:lnSpc>
                <a:spcPct val="120000"/>
              </a:lnSpc>
            </a:pPr>
            <a:r>
              <a:rPr lang="en-US" altLang="zh-CN" sz="1500" dirty="0">
                <a:latin typeface="Calibri" panose="020F0502020204030204" pitchFamily="34" charset="0"/>
                <a:ea typeface="楷体" panose="02010609060101010101" pitchFamily="49" charset="-122"/>
                <a:cs typeface="Times New Roman" panose="02020603050405020304" pitchFamily="18" charset="0"/>
              </a:rPr>
              <a:t>Imperial, </a:t>
            </a:r>
            <a:r>
              <a:rPr lang="en-US" altLang="zh-CN" sz="1600" dirty="0">
                <a:latin typeface="Calibri" panose="020F0502020204030204" pitchFamily="34" charset="0"/>
                <a:ea typeface="楷体" panose="02010609060101010101" pitchFamily="49" charset="-122"/>
                <a:cs typeface="Times New Roman" panose="02020603050405020304" pitchFamily="18" charset="0"/>
              </a:rPr>
              <a:t>Harvard, Caltech</a:t>
            </a:r>
            <a:endParaRPr lang="zh-CN" altLang="en-US" sz="1600" dirty="0">
              <a:latin typeface="Calibri" panose="020F0502020204030204" pitchFamily="34" charset="0"/>
              <a:ea typeface="楷体" panose="02010609060101010101" pitchFamily="49" charset="-122"/>
            </a:endParaRPr>
          </a:p>
        </p:txBody>
      </p:sp>
      <p:sp>
        <p:nvSpPr>
          <p:cNvPr id="60" name="Rectangle 59"/>
          <p:cNvSpPr/>
          <p:nvPr/>
        </p:nvSpPr>
        <p:spPr>
          <a:xfrm>
            <a:off x="125459" y="1685330"/>
            <a:ext cx="1793853" cy="904863"/>
          </a:xfrm>
          <a:prstGeom prst="rect">
            <a:avLst/>
          </a:prstGeom>
        </p:spPr>
        <p:txBody>
          <a:bodyPr wrap="square">
            <a:spAutoFit/>
          </a:bodyPr>
          <a:lstStyle/>
          <a:p>
            <a:pPr>
              <a:lnSpc>
                <a:spcPct val="120000"/>
              </a:lnSpc>
            </a:pPr>
            <a:r>
              <a:rPr lang="en-US" altLang="zh-CN" sz="1500" dirty="0">
                <a:latin typeface="Calibri" panose="020F0502020204030204" pitchFamily="34" charset="0"/>
                <a:ea typeface="楷体" panose="02010609060101010101" pitchFamily="49" charset="-122"/>
                <a:cs typeface="Times New Roman" panose="02020603050405020304" pitchFamily="18" charset="0"/>
              </a:rPr>
              <a:t>U of Washington</a:t>
            </a:r>
          </a:p>
          <a:p>
            <a:pPr>
              <a:lnSpc>
                <a:spcPct val="120000"/>
              </a:lnSpc>
            </a:pPr>
            <a:r>
              <a:rPr lang="en-US" altLang="zh-CN" sz="1500" dirty="0">
                <a:latin typeface="Calibri" panose="020F0502020204030204" pitchFamily="34" charset="0"/>
                <a:ea typeface="楷体" panose="02010609060101010101" pitchFamily="49" charset="-122"/>
                <a:cs typeface="Times New Roman" panose="02020603050405020304" pitchFamily="18" charset="0"/>
              </a:rPr>
              <a:t>PTB, Argonne, USTC </a:t>
            </a:r>
          </a:p>
          <a:p>
            <a:pPr>
              <a:lnSpc>
                <a:spcPct val="120000"/>
              </a:lnSpc>
            </a:pPr>
            <a:r>
              <a:rPr lang="en-US" altLang="zh-CN" sz="1500" dirty="0">
                <a:latin typeface="Calibri" panose="020F0502020204030204" pitchFamily="34" charset="0"/>
                <a:ea typeface="楷体" panose="02010609060101010101" pitchFamily="49" charset="-122"/>
                <a:cs typeface="Times New Roman" panose="02020603050405020304" pitchFamily="18" charset="0"/>
              </a:rPr>
              <a:t>CENTREX</a:t>
            </a:r>
            <a:endParaRPr lang="zh-CN" altLang="en-US" sz="1500" dirty="0">
              <a:latin typeface="Calibri" panose="020F0502020204030204" pitchFamily="34" charset="0"/>
              <a:ea typeface="楷体" panose="02010609060101010101" pitchFamily="49" charset="-122"/>
            </a:endParaRPr>
          </a:p>
        </p:txBody>
      </p:sp>
      <p:sp>
        <p:nvSpPr>
          <p:cNvPr id="63" name="Rectangle 62"/>
          <p:cNvSpPr/>
          <p:nvPr/>
        </p:nvSpPr>
        <p:spPr>
          <a:xfrm>
            <a:off x="132351" y="193357"/>
            <a:ext cx="8722207" cy="492443"/>
          </a:xfrm>
          <a:prstGeom prst="rect">
            <a:avLst/>
          </a:prstGeom>
        </p:spPr>
        <p:txBody>
          <a:bodyPr wrap="square">
            <a:spAutoFit/>
          </a:bodyPr>
          <a:lstStyle/>
          <a:p>
            <a:pPr algn="ctr"/>
            <a:r>
              <a:rPr lang="en-US" altLang="zh-CN" sz="2600" b="1" dirty="0">
                <a:solidFill>
                  <a:srgbClr val="0000FF"/>
                </a:solidFill>
                <a:latin typeface="+mn-lt"/>
                <a:ea typeface="微软雅黑" panose="020B0503020204020204" pitchFamily="34" charset="-122"/>
                <a:cs typeface="Calibri" panose="020F0502020204030204" pitchFamily="34" charset="0"/>
              </a:rPr>
              <a:t>Searching for EDM in three different categories</a:t>
            </a:r>
          </a:p>
        </p:txBody>
      </p:sp>
      <p:graphicFrame>
        <p:nvGraphicFramePr>
          <p:cNvPr id="2" name="Table 55">
            <a:extLst>
              <a:ext uri="{FF2B5EF4-FFF2-40B4-BE49-F238E27FC236}">
                <a16:creationId xmlns:a16="http://schemas.microsoft.com/office/drawing/2014/main" id="{6AB8A6A8-CFE8-D6F9-EFAE-4D19E44E060B}"/>
              </a:ext>
            </a:extLst>
          </p:cNvPr>
          <p:cNvGraphicFramePr>
            <a:graphicFrameLocks noGrp="1"/>
          </p:cNvGraphicFramePr>
          <p:nvPr>
            <p:extLst>
              <p:ext uri="{D42A27DB-BD31-4B8C-83A1-F6EECF244321}">
                <p14:modId xmlns:p14="http://schemas.microsoft.com/office/powerpoint/2010/main" val="1273897107"/>
              </p:ext>
            </p:extLst>
          </p:nvPr>
        </p:nvGraphicFramePr>
        <p:xfrm>
          <a:off x="609600" y="3963604"/>
          <a:ext cx="8000999" cy="2584704"/>
        </p:xfrm>
        <a:graphic>
          <a:graphicData uri="http://schemas.openxmlformats.org/drawingml/2006/table">
            <a:tbl>
              <a:tblPr firstRow="1" bandRow="1">
                <a:tableStyleId>{912C8C85-51F0-491E-9774-3900AFEF0FD7}</a:tableStyleId>
              </a:tblPr>
              <a:tblGrid>
                <a:gridCol w="1631973">
                  <a:extLst>
                    <a:ext uri="{9D8B030D-6E8A-4147-A177-3AD203B41FA5}">
                      <a16:colId xmlns:a16="http://schemas.microsoft.com/office/drawing/2014/main" val="20000"/>
                    </a:ext>
                  </a:extLst>
                </a:gridCol>
                <a:gridCol w="1568427">
                  <a:extLst>
                    <a:ext uri="{9D8B030D-6E8A-4147-A177-3AD203B41FA5}">
                      <a16:colId xmlns:a16="http://schemas.microsoft.com/office/drawing/2014/main" val="20001"/>
                    </a:ext>
                  </a:extLst>
                </a:gridCol>
                <a:gridCol w="2751425">
                  <a:extLst>
                    <a:ext uri="{9D8B030D-6E8A-4147-A177-3AD203B41FA5}">
                      <a16:colId xmlns:a16="http://schemas.microsoft.com/office/drawing/2014/main" val="20002"/>
                    </a:ext>
                  </a:extLst>
                </a:gridCol>
                <a:gridCol w="2049174">
                  <a:extLst>
                    <a:ext uri="{9D8B030D-6E8A-4147-A177-3AD203B41FA5}">
                      <a16:colId xmlns:a16="http://schemas.microsoft.com/office/drawing/2014/main" val="20003"/>
                    </a:ext>
                  </a:extLst>
                </a:gridCol>
              </a:tblGrid>
              <a:tr h="531155">
                <a:tc>
                  <a:txBody>
                    <a:bodyPr/>
                    <a:lstStyle/>
                    <a:p>
                      <a:pPr algn="ctr"/>
                      <a:r>
                        <a:rPr lang="en-US" altLang="zh-CN" sz="2000" dirty="0">
                          <a:latin typeface="Calibri" panose="020F0502020204030204" pitchFamily="34" charset="0"/>
                          <a:ea typeface="楷体" panose="02010609060101010101" pitchFamily="49" charset="-122"/>
                        </a:rPr>
                        <a:t>system</a:t>
                      </a:r>
                      <a:endParaRPr lang="en-US" sz="2000" dirty="0">
                        <a:latin typeface="Calibri" panose="020F0502020204030204" pitchFamily="34" charset="0"/>
                        <a:ea typeface="楷体" panose="02010609060101010101" pitchFamily="49" charset="-122"/>
                      </a:endParaRPr>
                    </a:p>
                  </a:txBody>
                  <a:tcPr/>
                </a:tc>
                <a:tc>
                  <a:txBody>
                    <a:bodyPr/>
                    <a:lstStyle/>
                    <a:p>
                      <a:pPr algn="ctr"/>
                      <a:r>
                        <a:rPr lang="en-US" altLang="zh-CN" sz="1600" dirty="0">
                          <a:latin typeface="Calibri" panose="020F0502020204030204" pitchFamily="34" charset="0"/>
                          <a:ea typeface="楷体" panose="02010609060101010101" pitchFamily="49" charset="-122"/>
                        </a:rPr>
                        <a:t>Upper limit</a:t>
                      </a:r>
                    </a:p>
                    <a:p>
                      <a:pPr algn="ctr"/>
                      <a:r>
                        <a:rPr lang="en-US" sz="1600" dirty="0">
                          <a:latin typeface="Calibri" panose="020F0502020204030204" pitchFamily="34" charset="0"/>
                          <a:ea typeface="楷体" panose="02010609060101010101" pitchFamily="49" charset="-122"/>
                        </a:rPr>
                        <a:t>(e</a:t>
                      </a:r>
                      <a:r>
                        <a:rPr lang="en-US" altLang="zh-CN" sz="1600" baseline="0" dirty="0">
                          <a:latin typeface="Calibri" panose="020F0502020204030204" pitchFamily="34" charset="0"/>
                          <a:ea typeface="楷体" panose="02010609060101010101" pitchFamily="49" charset="-122"/>
                        </a:rPr>
                        <a:t>-</a:t>
                      </a:r>
                      <a:r>
                        <a:rPr lang="en-US" sz="1600" baseline="0" dirty="0">
                          <a:latin typeface="Calibri" panose="020F0502020204030204" pitchFamily="34" charset="0"/>
                          <a:ea typeface="楷体" panose="02010609060101010101" pitchFamily="49" charset="-122"/>
                        </a:rPr>
                        <a:t>cm)</a:t>
                      </a:r>
                      <a:endParaRPr lang="en-US" sz="1600" dirty="0">
                        <a:latin typeface="Calibri" panose="020F0502020204030204" pitchFamily="34" charset="0"/>
                        <a:ea typeface="楷体" panose="02010609060101010101" pitchFamily="49" charset="-122"/>
                      </a:endParaRPr>
                    </a:p>
                  </a:txBody>
                  <a:tcPr/>
                </a:tc>
                <a:tc>
                  <a:txBody>
                    <a:bodyPr/>
                    <a:lstStyle/>
                    <a:p>
                      <a:pPr algn="ctr"/>
                      <a:r>
                        <a:rPr lang="en-US" altLang="zh-CN" sz="2000" dirty="0">
                          <a:latin typeface="Calibri" panose="020F0502020204030204" pitchFamily="34" charset="0"/>
                          <a:ea typeface="楷体" panose="02010609060101010101" pitchFamily="49" charset="-122"/>
                        </a:rPr>
                        <a:t>method</a:t>
                      </a:r>
                      <a:endParaRPr lang="en-US" sz="2000" dirty="0">
                        <a:latin typeface="Calibri" panose="020F0502020204030204" pitchFamily="34" charset="0"/>
                        <a:ea typeface="楷体" panose="02010609060101010101" pitchFamily="49" charset="-122"/>
                      </a:endParaRPr>
                    </a:p>
                  </a:txBody>
                  <a:tcPr/>
                </a:tc>
                <a:tc>
                  <a:txBody>
                    <a:bodyPr/>
                    <a:lstStyle/>
                    <a:p>
                      <a:pPr algn="ctr"/>
                      <a:r>
                        <a:rPr lang="en-US" altLang="zh-CN" sz="1600" dirty="0">
                          <a:latin typeface="Calibri" panose="020F0502020204030204" pitchFamily="34" charset="0"/>
                          <a:ea typeface="楷体" panose="02010609060101010101" pitchFamily="49" charset="-122"/>
                        </a:rPr>
                        <a:t>Value in Standard</a:t>
                      </a:r>
                      <a:r>
                        <a:rPr lang="en-US" altLang="zh-CN" sz="1600" baseline="0" dirty="0">
                          <a:latin typeface="Calibri" panose="020F0502020204030204" pitchFamily="34" charset="0"/>
                          <a:ea typeface="楷体" panose="02010609060101010101" pitchFamily="49" charset="-122"/>
                        </a:rPr>
                        <a:t> model (e-cm)</a:t>
                      </a:r>
                      <a:endParaRPr lang="en-US" sz="1600" dirty="0">
                        <a:latin typeface="Calibri" panose="020F0502020204030204" pitchFamily="34" charset="0"/>
                        <a:ea typeface="楷体" panose="02010609060101010101" pitchFamily="49" charset="-122"/>
                      </a:endParaRPr>
                    </a:p>
                  </a:txBody>
                  <a:tcPr/>
                </a:tc>
                <a:extLst>
                  <a:ext uri="{0D108BD9-81ED-4DB2-BD59-A6C34878D82A}">
                    <a16:rowId xmlns:a16="http://schemas.microsoft.com/office/drawing/2014/main" val="10000"/>
                  </a:ext>
                </a:extLst>
              </a:tr>
              <a:tr h="459869">
                <a:tc>
                  <a:txBody>
                    <a:bodyPr/>
                    <a:lstStyle/>
                    <a:p>
                      <a:pPr algn="ctr">
                        <a:lnSpc>
                          <a:spcPct val="150000"/>
                        </a:lnSpc>
                        <a:spcBef>
                          <a:spcPts val="1200"/>
                        </a:spcBef>
                        <a:spcAft>
                          <a:spcPts val="1200"/>
                        </a:spcAft>
                      </a:pPr>
                      <a:r>
                        <a:rPr lang="en-US" altLang="zh-CN" sz="2000" dirty="0">
                          <a:latin typeface="Calibri" panose="020F0502020204030204" pitchFamily="34" charset="0"/>
                          <a:ea typeface="楷体" panose="02010609060101010101" pitchFamily="49" charset="-122"/>
                        </a:rPr>
                        <a:t>Electron</a:t>
                      </a:r>
                      <a:endParaRPr lang="en-US" sz="2000" dirty="0">
                        <a:latin typeface="Calibri" panose="020F0502020204030204" pitchFamily="34" charset="0"/>
                        <a:ea typeface="楷体" panose="02010609060101010101" pitchFamily="49" charset="-122"/>
                      </a:endParaRPr>
                    </a:p>
                  </a:txBody>
                  <a:tcPr>
                    <a:noFill/>
                  </a:tcPr>
                </a:tc>
                <a:tc>
                  <a:txBody>
                    <a:bodyPr/>
                    <a:lstStyle/>
                    <a:p>
                      <a:pPr algn="ctr">
                        <a:lnSpc>
                          <a:spcPct val="150000"/>
                        </a:lnSpc>
                        <a:spcBef>
                          <a:spcPts val="1200"/>
                        </a:spcBef>
                        <a:spcAft>
                          <a:spcPts val="1200"/>
                        </a:spcAft>
                      </a:pPr>
                      <a:r>
                        <a:rPr lang="en-US" sz="2000" dirty="0">
                          <a:latin typeface="Calibri" panose="020F0502020204030204" pitchFamily="34" charset="0"/>
                          <a:ea typeface="楷体" panose="02010609060101010101" pitchFamily="49" charset="-122"/>
                        </a:rPr>
                        <a:t>4 x 10</a:t>
                      </a:r>
                      <a:r>
                        <a:rPr lang="en-US" sz="2000" baseline="30000" dirty="0">
                          <a:latin typeface="Calibri" panose="020F0502020204030204" pitchFamily="34" charset="0"/>
                          <a:ea typeface="楷体" panose="02010609060101010101" pitchFamily="49" charset="-122"/>
                        </a:rPr>
                        <a:t>-30</a:t>
                      </a:r>
                    </a:p>
                  </a:txBody>
                  <a:tcPr>
                    <a:noFill/>
                  </a:tcPr>
                </a:tc>
                <a:tc>
                  <a:txBody>
                    <a:bodyPr/>
                    <a:lstStyle/>
                    <a:p>
                      <a:pPr>
                        <a:lnSpc>
                          <a:spcPct val="150000"/>
                        </a:lnSpc>
                        <a:spcBef>
                          <a:spcPts val="1200"/>
                        </a:spcBef>
                        <a:spcAft>
                          <a:spcPts val="1200"/>
                        </a:spcAft>
                      </a:pPr>
                      <a:r>
                        <a:rPr lang="en-US" sz="2000" dirty="0">
                          <a:latin typeface="Calibri" panose="020F0502020204030204" pitchFamily="34" charset="0"/>
                          <a:ea typeface="楷体" panose="02010609060101010101" pitchFamily="49" charset="-122"/>
                        </a:rPr>
                        <a:t>Molecules – trap/beam</a:t>
                      </a:r>
                    </a:p>
                  </a:txBody>
                  <a:tcPr>
                    <a:noFill/>
                  </a:tcPr>
                </a:tc>
                <a:tc>
                  <a:txBody>
                    <a:bodyPr/>
                    <a:lstStyle/>
                    <a:p>
                      <a:pPr marL="0" marR="0" indent="0" algn="ctr" defTabSz="914400" rtl="0" eaLnBrk="1" fontAlgn="auto" latinLnBrk="0" hangingPunct="1">
                        <a:lnSpc>
                          <a:spcPct val="150000"/>
                        </a:lnSpc>
                        <a:spcBef>
                          <a:spcPts val="1200"/>
                        </a:spcBef>
                        <a:spcAft>
                          <a:spcPts val="1200"/>
                        </a:spcAft>
                        <a:buClrTx/>
                        <a:buSzTx/>
                        <a:buFontTx/>
                        <a:buNone/>
                        <a:tabLst/>
                        <a:defRPr/>
                      </a:pPr>
                      <a:r>
                        <a:rPr lang="en-US" sz="2000" dirty="0">
                          <a:latin typeface="Calibri" panose="020F0502020204030204" pitchFamily="34" charset="0"/>
                          <a:ea typeface="楷体" panose="02010609060101010101" pitchFamily="49" charset="-122"/>
                        </a:rPr>
                        <a:t>10</a:t>
                      </a:r>
                      <a:r>
                        <a:rPr lang="en-US" sz="2000" baseline="30000" dirty="0">
                          <a:latin typeface="Calibri" panose="020F0502020204030204" pitchFamily="34" charset="0"/>
                          <a:ea typeface="楷体" panose="02010609060101010101" pitchFamily="49" charset="-122"/>
                        </a:rPr>
                        <a:t>-38</a:t>
                      </a:r>
                      <a:endParaRPr lang="en-US" sz="2000" baseline="0" dirty="0">
                        <a:latin typeface="Calibri" panose="020F0502020204030204" pitchFamily="34" charset="0"/>
                        <a:ea typeface="楷体" panose="02010609060101010101" pitchFamily="49" charset="-122"/>
                      </a:endParaRPr>
                    </a:p>
                  </a:txBody>
                  <a:tcPr>
                    <a:noFill/>
                  </a:tcPr>
                </a:tc>
                <a:extLst>
                  <a:ext uri="{0D108BD9-81ED-4DB2-BD59-A6C34878D82A}">
                    <a16:rowId xmlns:a16="http://schemas.microsoft.com/office/drawing/2014/main" val="10001"/>
                  </a:ext>
                </a:extLst>
              </a:tr>
              <a:tr h="459869">
                <a:tc>
                  <a:txBody>
                    <a:bodyPr/>
                    <a:lstStyle/>
                    <a:p>
                      <a:pPr algn="ctr">
                        <a:lnSpc>
                          <a:spcPct val="150000"/>
                        </a:lnSpc>
                        <a:spcBef>
                          <a:spcPts val="1200"/>
                        </a:spcBef>
                        <a:spcAft>
                          <a:spcPts val="1200"/>
                        </a:spcAft>
                      </a:pPr>
                      <a:r>
                        <a:rPr lang="en-US" sz="2000" dirty="0">
                          <a:latin typeface="Calibri" panose="020F0502020204030204" pitchFamily="34" charset="0"/>
                          <a:ea typeface="楷体" panose="02010609060101010101" pitchFamily="49" charset="-122"/>
                        </a:rPr>
                        <a:t>Neutron</a:t>
                      </a:r>
                    </a:p>
                  </a:txBody>
                  <a:tcPr/>
                </a:tc>
                <a:tc>
                  <a:txBody>
                    <a:bodyPr/>
                    <a:lstStyle/>
                    <a:p>
                      <a:pPr algn="ctr">
                        <a:lnSpc>
                          <a:spcPct val="150000"/>
                        </a:lnSpc>
                        <a:spcBef>
                          <a:spcPts val="1200"/>
                        </a:spcBef>
                        <a:spcAft>
                          <a:spcPts val="1200"/>
                        </a:spcAft>
                      </a:pPr>
                      <a:r>
                        <a:rPr lang="en-US" sz="2000" dirty="0">
                          <a:latin typeface="Calibri" panose="020F0502020204030204" pitchFamily="34" charset="0"/>
                          <a:ea typeface="楷体" panose="02010609060101010101" pitchFamily="49" charset="-122"/>
                        </a:rPr>
                        <a:t>2 x 10</a:t>
                      </a:r>
                      <a:r>
                        <a:rPr lang="en-US" sz="2000" baseline="30000" dirty="0">
                          <a:latin typeface="Calibri" panose="020F0502020204030204" pitchFamily="34" charset="0"/>
                          <a:ea typeface="楷体" panose="02010609060101010101" pitchFamily="49" charset="-122"/>
                        </a:rPr>
                        <a:t>-26</a:t>
                      </a:r>
                      <a:endParaRPr lang="en-US" sz="2000" dirty="0">
                        <a:latin typeface="Calibri" panose="020F0502020204030204" pitchFamily="34" charset="0"/>
                        <a:ea typeface="楷体" panose="02010609060101010101" pitchFamily="49" charset="-122"/>
                      </a:endParaRPr>
                    </a:p>
                  </a:txBody>
                  <a:tcPr/>
                </a:tc>
                <a:tc>
                  <a:txBody>
                    <a:bodyPr/>
                    <a:lstStyle/>
                    <a:p>
                      <a:pPr>
                        <a:lnSpc>
                          <a:spcPct val="150000"/>
                        </a:lnSpc>
                        <a:spcBef>
                          <a:spcPts val="1200"/>
                        </a:spcBef>
                        <a:spcAft>
                          <a:spcPts val="1200"/>
                        </a:spcAft>
                      </a:pPr>
                      <a:r>
                        <a:rPr lang="en-US" altLang="zh-CN" sz="2000" dirty="0">
                          <a:latin typeface="Calibri" panose="020F0502020204030204" pitchFamily="34" charset="0"/>
                          <a:ea typeface="楷体" panose="02010609060101010101" pitchFamily="49" charset="-122"/>
                        </a:rPr>
                        <a:t>Ne</a:t>
                      </a:r>
                      <a:r>
                        <a:rPr lang="en-US" sz="2000" dirty="0">
                          <a:latin typeface="Calibri" panose="020F0502020204030204" pitchFamily="34" charset="0"/>
                          <a:ea typeface="楷体" panose="02010609060101010101" pitchFamily="49" charset="-122"/>
                        </a:rPr>
                        <a:t>utrons – bottle</a:t>
                      </a:r>
                    </a:p>
                  </a:txBody>
                  <a:tcPr/>
                </a:tc>
                <a:tc>
                  <a:txBody>
                    <a:bodyPr/>
                    <a:lstStyle/>
                    <a:p>
                      <a:pPr marL="0" marR="0" indent="0" algn="ctr" defTabSz="914400" rtl="0" eaLnBrk="1" fontAlgn="auto" latinLnBrk="0" hangingPunct="1">
                        <a:lnSpc>
                          <a:spcPct val="150000"/>
                        </a:lnSpc>
                        <a:spcBef>
                          <a:spcPts val="1200"/>
                        </a:spcBef>
                        <a:spcAft>
                          <a:spcPts val="1200"/>
                        </a:spcAft>
                        <a:buClrTx/>
                        <a:buSzTx/>
                        <a:buFontTx/>
                        <a:buNone/>
                        <a:tabLst/>
                        <a:defRPr/>
                      </a:pPr>
                      <a:r>
                        <a:rPr lang="en-US" sz="2000" dirty="0">
                          <a:latin typeface="Calibri" panose="020F0502020204030204" pitchFamily="34" charset="0"/>
                          <a:ea typeface="楷体" panose="02010609060101010101" pitchFamily="49" charset="-122"/>
                        </a:rPr>
                        <a:t>10</a:t>
                      </a:r>
                      <a:r>
                        <a:rPr lang="en-US" sz="2000" baseline="30000" dirty="0">
                          <a:latin typeface="Calibri" panose="020F0502020204030204" pitchFamily="34" charset="0"/>
                          <a:ea typeface="楷体" panose="02010609060101010101" pitchFamily="49" charset="-122"/>
                        </a:rPr>
                        <a:t>-31</a:t>
                      </a:r>
                      <a:endParaRPr lang="en-US" sz="2000" dirty="0">
                        <a:latin typeface="Calibri" panose="020F0502020204030204" pitchFamily="34" charset="0"/>
                        <a:ea typeface="楷体" panose="02010609060101010101" pitchFamily="49" charset="-122"/>
                      </a:endParaRPr>
                    </a:p>
                  </a:txBody>
                  <a:tcPr/>
                </a:tc>
                <a:extLst>
                  <a:ext uri="{0D108BD9-81ED-4DB2-BD59-A6C34878D82A}">
                    <a16:rowId xmlns:a16="http://schemas.microsoft.com/office/drawing/2014/main" val="10002"/>
                  </a:ext>
                </a:extLst>
              </a:tr>
              <a:tr h="459869">
                <a:tc>
                  <a:txBody>
                    <a:bodyPr/>
                    <a:lstStyle/>
                    <a:p>
                      <a:pPr algn="ctr">
                        <a:lnSpc>
                          <a:spcPct val="150000"/>
                        </a:lnSpc>
                        <a:spcBef>
                          <a:spcPts val="1200"/>
                        </a:spcBef>
                        <a:spcAft>
                          <a:spcPts val="1200"/>
                        </a:spcAft>
                      </a:pPr>
                      <a:r>
                        <a:rPr lang="en-US" sz="2000" baseline="30000" dirty="0">
                          <a:latin typeface="Calibri" panose="020F0502020204030204" pitchFamily="34" charset="0"/>
                          <a:ea typeface="楷体" panose="02010609060101010101" pitchFamily="49" charset="-122"/>
                        </a:rPr>
                        <a:t>199</a:t>
                      </a:r>
                      <a:r>
                        <a:rPr lang="en-US" sz="2000" dirty="0">
                          <a:latin typeface="Calibri" panose="020F0502020204030204" pitchFamily="34" charset="0"/>
                          <a:ea typeface="楷体" panose="02010609060101010101" pitchFamily="49" charset="-122"/>
                        </a:rPr>
                        <a:t>Hg</a:t>
                      </a:r>
                    </a:p>
                  </a:txBody>
                  <a:tcPr/>
                </a:tc>
                <a:tc>
                  <a:txBody>
                    <a:bodyPr/>
                    <a:lstStyle/>
                    <a:p>
                      <a:pPr algn="ctr">
                        <a:lnSpc>
                          <a:spcPct val="150000"/>
                        </a:lnSpc>
                        <a:spcBef>
                          <a:spcPts val="1200"/>
                        </a:spcBef>
                        <a:spcAft>
                          <a:spcPts val="1200"/>
                        </a:spcAft>
                      </a:pPr>
                      <a:r>
                        <a:rPr lang="en-US" sz="2000" dirty="0">
                          <a:latin typeface="Calibri" panose="020F0502020204030204" pitchFamily="34" charset="0"/>
                          <a:ea typeface="楷体" panose="02010609060101010101" pitchFamily="49" charset="-122"/>
                        </a:rPr>
                        <a:t>7 x 10</a:t>
                      </a:r>
                      <a:r>
                        <a:rPr lang="en-US" sz="2000" baseline="30000" dirty="0">
                          <a:latin typeface="Calibri" panose="020F0502020204030204" pitchFamily="34" charset="0"/>
                          <a:ea typeface="楷体" panose="02010609060101010101" pitchFamily="49" charset="-122"/>
                        </a:rPr>
                        <a:t>-30</a:t>
                      </a:r>
                      <a:endParaRPr lang="en-US" sz="2000" dirty="0">
                        <a:latin typeface="Calibri" panose="020F0502020204030204" pitchFamily="34" charset="0"/>
                        <a:ea typeface="楷体" panose="02010609060101010101" pitchFamily="49" charset="-122"/>
                      </a:endParaRPr>
                    </a:p>
                  </a:txBody>
                  <a:tcPr/>
                </a:tc>
                <a:tc>
                  <a:txBody>
                    <a:bodyPr/>
                    <a:lstStyle/>
                    <a:p>
                      <a:pPr>
                        <a:lnSpc>
                          <a:spcPct val="150000"/>
                        </a:lnSpc>
                        <a:spcBef>
                          <a:spcPts val="1200"/>
                        </a:spcBef>
                        <a:spcAft>
                          <a:spcPts val="1200"/>
                        </a:spcAft>
                      </a:pPr>
                      <a:r>
                        <a:rPr lang="en-US" altLang="zh-CN" sz="2000" dirty="0">
                          <a:latin typeface="Calibri" panose="020F0502020204030204" pitchFamily="34" charset="0"/>
                          <a:ea typeface="楷体" panose="02010609060101010101" pitchFamily="49" charset="-122"/>
                        </a:rPr>
                        <a:t>Atoms – vapor cell</a:t>
                      </a:r>
                      <a:endParaRPr lang="en-US" sz="2000" dirty="0">
                        <a:latin typeface="Calibri" panose="020F0502020204030204" pitchFamily="34" charset="0"/>
                        <a:ea typeface="楷体" panose="02010609060101010101" pitchFamily="49" charset="-122"/>
                      </a:endParaRPr>
                    </a:p>
                  </a:txBody>
                  <a:tcPr/>
                </a:tc>
                <a:tc>
                  <a:txBody>
                    <a:bodyPr/>
                    <a:lstStyle/>
                    <a:p>
                      <a:pPr marL="0" marR="0" lvl="0" indent="0" algn="ctr" defTabSz="914400" rtl="0" eaLnBrk="1" fontAlgn="auto" latinLnBrk="0" hangingPunct="1">
                        <a:lnSpc>
                          <a:spcPct val="150000"/>
                        </a:lnSpc>
                        <a:spcBef>
                          <a:spcPts val="1200"/>
                        </a:spcBef>
                        <a:spcAft>
                          <a:spcPts val="1200"/>
                        </a:spcAft>
                        <a:buClrTx/>
                        <a:buSzTx/>
                        <a:buFontTx/>
                        <a:buNone/>
                        <a:tabLst/>
                        <a:defRPr/>
                      </a:pPr>
                      <a:r>
                        <a:rPr kumimoji="0" lang="en-US" sz="2000" u="none" strike="noStrike" kern="1200" cap="none" spc="0" normalizeH="0" baseline="0" noProof="0" dirty="0">
                          <a:ln>
                            <a:noFill/>
                          </a:ln>
                          <a:effectLst/>
                          <a:uLnTx/>
                          <a:uFillTx/>
                          <a:latin typeface="Calibri" panose="020F0502020204030204" pitchFamily="34" charset="0"/>
                          <a:ea typeface="楷体" panose="02010609060101010101" pitchFamily="49" charset="-122"/>
                        </a:rPr>
                        <a:t>10</a:t>
                      </a:r>
                      <a:r>
                        <a:rPr kumimoji="0" lang="en-US" sz="2000" u="none" strike="noStrike" kern="1200" cap="none" spc="0" normalizeH="0" baseline="30000" noProof="0" dirty="0">
                          <a:ln>
                            <a:noFill/>
                          </a:ln>
                          <a:effectLst/>
                          <a:uLnTx/>
                          <a:uFillTx/>
                          <a:latin typeface="Calibri" panose="020F0502020204030204" pitchFamily="34" charset="0"/>
                          <a:ea typeface="楷体" panose="02010609060101010101" pitchFamily="49" charset="-122"/>
                        </a:rPr>
                        <a:t>-34</a:t>
                      </a:r>
                      <a:endParaRPr kumimoji="0" lang="en-US" sz="2000" u="none" strike="noStrike" kern="1200" cap="none" spc="0" normalizeH="0" baseline="0" noProof="0" dirty="0">
                        <a:ln>
                          <a:noFill/>
                        </a:ln>
                        <a:effectLst/>
                        <a:uLnTx/>
                        <a:uFillTx/>
                        <a:latin typeface="Calibri" panose="020F0502020204030204" pitchFamily="34" charset="0"/>
                        <a:ea typeface="楷体" panose="02010609060101010101" pitchFamily="49" charset="-122"/>
                      </a:endParaRPr>
                    </a:p>
                  </a:txBody>
                  <a:tcPr/>
                </a:tc>
                <a:extLst>
                  <a:ext uri="{0D108BD9-81ED-4DB2-BD59-A6C34878D82A}">
                    <a16:rowId xmlns:a16="http://schemas.microsoft.com/office/drawing/2014/main" val="10003"/>
                  </a:ext>
                </a:extLst>
              </a:tr>
              <a:tr h="459869">
                <a:tc>
                  <a:txBody>
                    <a:bodyPr/>
                    <a:lstStyle/>
                    <a:p>
                      <a:pPr algn="ctr">
                        <a:lnSpc>
                          <a:spcPct val="150000"/>
                        </a:lnSpc>
                        <a:spcBef>
                          <a:spcPts val="1200"/>
                        </a:spcBef>
                        <a:spcAft>
                          <a:spcPts val="1200"/>
                        </a:spcAft>
                      </a:pPr>
                      <a:r>
                        <a:rPr lang="en-US" sz="2000" baseline="30000" dirty="0">
                          <a:solidFill>
                            <a:srgbClr val="FF0000"/>
                          </a:solidFill>
                          <a:latin typeface="Calibri" panose="020F0502020204030204" pitchFamily="34" charset="0"/>
                          <a:ea typeface="楷体" panose="02010609060101010101" pitchFamily="49" charset="-122"/>
                        </a:rPr>
                        <a:t>171</a:t>
                      </a:r>
                      <a:r>
                        <a:rPr lang="en-US" sz="2000" dirty="0">
                          <a:solidFill>
                            <a:srgbClr val="FF0000"/>
                          </a:solidFill>
                          <a:latin typeface="Calibri" panose="020F0502020204030204" pitchFamily="34" charset="0"/>
                          <a:ea typeface="楷体" panose="02010609060101010101" pitchFamily="49" charset="-122"/>
                        </a:rPr>
                        <a:t>Yb</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1200"/>
                        </a:spcBef>
                        <a:spcAft>
                          <a:spcPts val="1200"/>
                        </a:spcAft>
                        <a:buClrTx/>
                        <a:buSzTx/>
                        <a:buFontTx/>
                        <a:buNone/>
                        <a:tabLst/>
                        <a:defRPr/>
                      </a:pPr>
                      <a:r>
                        <a:rPr kumimoji="0" lang="en-US" altLang="zh-CN" sz="2000" u="none" strike="noStrike" kern="1200" cap="none" spc="0" normalizeH="0" baseline="0" noProof="0" dirty="0">
                          <a:ln>
                            <a:noFill/>
                          </a:ln>
                          <a:solidFill>
                            <a:srgbClr val="FF0000"/>
                          </a:solidFill>
                          <a:effectLst/>
                          <a:uLnTx/>
                          <a:uFillTx/>
                          <a:latin typeface="Calibri" panose="020F0502020204030204" pitchFamily="34" charset="0"/>
                          <a:ea typeface="楷体" panose="02010609060101010101" pitchFamily="49" charset="-122"/>
                        </a:rPr>
                        <a:t>3 x 10</a:t>
                      </a:r>
                      <a:r>
                        <a:rPr kumimoji="0" lang="en-US" altLang="zh-CN" sz="2000" u="none" strike="noStrike" kern="1200" cap="none" spc="0" normalizeH="0" baseline="30000" noProof="0" dirty="0">
                          <a:ln>
                            <a:noFill/>
                          </a:ln>
                          <a:solidFill>
                            <a:srgbClr val="FF0000"/>
                          </a:solidFill>
                          <a:effectLst/>
                          <a:uLnTx/>
                          <a:uFillTx/>
                          <a:latin typeface="Calibri" panose="020F0502020204030204" pitchFamily="34" charset="0"/>
                          <a:ea typeface="楷体" panose="02010609060101010101" pitchFamily="49" charset="-122"/>
                        </a:rPr>
                        <a:t>-27</a:t>
                      </a:r>
                      <a:endParaRPr kumimoji="0" lang="en-US" altLang="zh-CN" sz="2000" u="none" strike="noStrike" kern="1200" cap="none" spc="0" normalizeH="0" baseline="0" noProof="0" dirty="0">
                        <a:ln>
                          <a:noFill/>
                        </a:ln>
                        <a:solidFill>
                          <a:srgbClr val="FF0000"/>
                        </a:solidFill>
                        <a:effectLst/>
                        <a:uLnTx/>
                        <a:uFillTx/>
                        <a:latin typeface="Calibri" panose="020F0502020204030204" pitchFamily="34" charset="0"/>
                        <a:ea typeface="楷体" panose="02010609060101010101" pitchFamily="49" charset="-122"/>
                      </a:endParaRPr>
                    </a:p>
                  </a:txBody>
                  <a:tcPr>
                    <a:solidFill>
                      <a:schemeClr val="accent1">
                        <a:lumMod val="20000"/>
                        <a:lumOff val="80000"/>
                      </a:schemeClr>
                    </a:solidFill>
                  </a:tcPr>
                </a:tc>
                <a:tc>
                  <a:txBody>
                    <a:bodyPr/>
                    <a:lstStyle/>
                    <a:p>
                      <a:pPr>
                        <a:lnSpc>
                          <a:spcPct val="150000"/>
                        </a:lnSpc>
                        <a:spcBef>
                          <a:spcPts val="1200"/>
                        </a:spcBef>
                        <a:spcAft>
                          <a:spcPts val="1200"/>
                        </a:spcAft>
                      </a:pPr>
                      <a:r>
                        <a:rPr lang="en-US" sz="2000" dirty="0">
                          <a:solidFill>
                            <a:srgbClr val="FF0000"/>
                          </a:solidFill>
                          <a:latin typeface="Calibri" panose="020F0502020204030204" pitchFamily="34" charset="0"/>
                          <a:ea typeface="楷体" panose="02010609060101010101" pitchFamily="49" charset="-122"/>
                        </a:rPr>
                        <a:t>Atoms –</a:t>
                      </a:r>
                      <a:r>
                        <a:rPr lang="en-US" sz="2000" baseline="0" dirty="0">
                          <a:solidFill>
                            <a:srgbClr val="FF0000"/>
                          </a:solidFill>
                          <a:latin typeface="Calibri" panose="020F0502020204030204" pitchFamily="34" charset="0"/>
                          <a:ea typeface="楷体" panose="02010609060101010101" pitchFamily="49" charset="-122"/>
                        </a:rPr>
                        <a:t> trap</a:t>
                      </a:r>
                      <a:endParaRPr lang="en-US" sz="2000" dirty="0">
                        <a:solidFill>
                          <a:srgbClr val="FF0000"/>
                        </a:solidFill>
                        <a:latin typeface="Calibri" panose="020F0502020204030204" pitchFamily="34" charset="0"/>
                        <a:ea typeface="楷体" panose="02010609060101010101" pitchFamily="49" charset="-122"/>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1200"/>
                        </a:spcBef>
                        <a:spcAft>
                          <a:spcPts val="1200"/>
                        </a:spcAft>
                        <a:buClrTx/>
                        <a:buSzTx/>
                        <a:buFontTx/>
                        <a:buNone/>
                        <a:tabLst/>
                        <a:defRPr/>
                      </a:pPr>
                      <a:r>
                        <a:rPr kumimoji="0" lang="en-US" sz="2000" u="none" strike="noStrike" kern="1200" cap="none" spc="0" normalizeH="0" baseline="0" noProof="0" dirty="0">
                          <a:ln>
                            <a:noFill/>
                          </a:ln>
                          <a:solidFill>
                            <a:srgbClr val="FF0000"/>
                          </a:solidFill>
                          <a:effectLst/>
                          <a:uLnTx/>
                          <a:uFillTx/>
                          <a:latin typeface="Calibri" panose="020F0502020204030204" pitchFamily="34" charset="0"/>
                          <a:ea typeface="楷体" panose="02010609060101010101" pitchFamily="49" charset="-122"/>
                        </a:rPr>
                        <a:t>10</a:t>
                      </a:r>
                      <a:r>
                        <a:rPr kumimoji="0" lang="en-US" sz="2000" u="none" strike="noStrike" kern="1200" cap="none" spc="0" normalizeH="0" baseline="30000" noProof="0" dirty="0">
                          <a:ln>
                            <a:noFill/>
                          </a:ln>
                          <a:solidFill>
                            <a:srgbClr val="FF0000"/>
                          </a:solidFill>
                          <a:effectLst/>
                          <a:uLnTx/>
                          <a:uFillTx/>
                          <a:latin typeface="Calibri" panose="020F0502020204030204" pitchFamily="34" charset="0"/>
                          <a:ea typeface="楷体" panose="02010609060101010101" pitchFamily="49" charset="-122"/>
                        </a:rPr>
                        <a:t>-34</a:t>
                      </a:r>
                      <a:endParaRPr kumimoji="0" lang="en-US" sz="2000" u="none" strike="noStrike" kern="1200" cap="none" spc="0" normalizeH="0" baseline="0" noProof="0" dirty="0">
                        <a:ln>
                          <a:noFill/>
                        </a:ln>
                        <a:solidFill>
                          <a:srgbClr val="FF0000"/>
                        </a:solidFill>
                        <a:effectLst/>
                        <a:uLnTx/>
                        <a:uFillTx/>
                        <a:latin typeface="Calibri" panose="020F0502020204030204" pitchFamily="34" charset="0"/>
                        <a:ea typeface="楷体" panose="02010609060101010101" pitchFamily="49" charset="-122"/>
                      </a:endParaRPr>
                    </a:p>
                  </a:txBody>
                  <a:tcPr>
                    <a:solidFill>
                      <a:schemeClr val="accent1">
                        <a:lumMod val="20000"/>
                        <a:lumOff val="80000"/>
                      </a:schemeClr>
                    </a:solidFill>
                  </a:tcPr>
                </a:tc>
                <a:extLst>
                  <a:ext uri="{0D108BD9-81ED-4DB2-BD59-A6C34878D82A}">
                    <a16:rowId xmlns:a16="http://schemas.microsoft.com/office/drawing/2014/main" val="1543945145"/>
                  </a:ext>
                </a:extLst>
              </a:tr>
            </a:tbl>
          </a:graphicData>
        </a:graphic>
      </p:graphicFrame>
    </p:spTree>
    <p:extLst>
      <p:ext uri="{BB962C8B-B14F-4D97-AF65-F5344CB8AC3E}">
        <p14:creationId xmlns:p14="http://schemas.microsoft.com/office/powerpoint/2010/main" val="10972463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609600"/>
          </a:xfrm>
        </p:spPr>
        <p:txBody>
          <a:bodyPr/>
          <a:lstStyle/>
          <a:p>
            <a:r>
              <a:rPr lang="en-US" altLang="zh-CN" sz="2800" b="0" dirty="0">
                <a:latin typeface="微软雅黑" panose="020B0503020204020204" pitchFamily="34" charset="-122"/>
                <a:ea typeface="微软雅黑" panose="020B0503020204020204" pitchFamily="34" charset="-122"/>
              </a:rPr>
              <a:t>Outline</a:t>
            </a:r>
            <a:endParaRPr lang="en-US" altLang="en-US" sz="2800" b="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99087" y="1444484"/>
            <a:ext cx="8145825" cy="2677656"/>
          </a:xfrm>
          <a:prstGeom prst="rect">
            <a:avLst/>
          </a:prstGeom>
          <a:noFill/>
          <a:ln>
            <a:noFill/>
          </a:ln>
          <a:effectLst>
            <a:reflection endPos="0" dir="5400000" sy="-100000" algn="bl" rotWithShape="0"/>
          </a:effectLst>
        </p:spPr>
        <p:txBody>
          <a:bodyPr wrap="square" rtlCol="0">
            <a:spAutoFit/>
          </a:bodyPr>
          <a:lstStyle/>
          <a:p>
            <a:pPr marL="457200" indent="-457200">
              <a:buAutoNum type="arabicPeriod"/>
            </a:pPr>
            <a:r>
              <a:rPr lang="en-US" dirty="0">
                <a:solidFill>
                  <a:schemeClr val="accent3">
                    <a:lumMod val="75000"/>
                  </a:schemeClr>
                </a:solidFill>
                <a:latin typeface="+mn-ea"/>
                <a:cs typeface="Microsoft Sans Serif" pitchFamily="34" charset="0"/>
              </a:rPr>
              <a:t>Introduction</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r>
              <a:rPr lang="en-US" dirty="0">
                <a:solidFill>
                  <a:schemeClr val="tx2"/>
                </a:solidFill>
                <a:latin typeface="+mn-ea"/>
                <a:cs typeface="Microsoft Sans Serif" pitchFamily="34" charset="0"/>
              </a:rPr>
              <a:t>Nuclear EDM.</a:t>
            </a:r>
          </a:p>
          <a:p>
            <a:pPr marL="914400" lvl="1" indent="-457200">
              <a:buFont typeface="+mj-lt"/>
              <a:buAutoNum type="alphaLcParenR"/>
            </a:pPr>
            <a:r>
              <a:rPr lang="en-US" altLang="zh-CN" dirty="0">
                <a:solidFill>
                  <a:schemeClr val="tx2"/>
                </a:solidFill>
                <a:latin typeface="+mn-ea"/>
                <a:cs typeface="Microsoft Sans Serif" pitchFamily="34" charset="0"/>
              </a:rPr>
              <a:t>Overview</a:t>
            </a:r>
          </a:p>
          <a:p>
            <a:pPr marL="457200" indent="-457200">
              <a:buAutoNum type="arabicPeriod"/>
            </a:pPr>
            <a:endParaRPr lang="en-US"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a:p>
            <a:pPr marL="457200" indent="-457200">
              <a:buAutoNum type="arabicPeriod"/>
            </a:pPr>
            <a:endParaRPr lang="en-US" altLang="zh-CN" dirty="0">
              <a:solidFill>
                <a:schemeClr val="tx2"/>
              </a:solidFill>
              <a:latin typeface="+mn-ea"/>
              <a:cs typeface="Microsoft Sans Serif" pitchFamily="34" charset="0"/>
            </a:endParaRPr>
          </a:p>
        </p:txBody>
      </p:sp>
    </p:spTree>
    <p:extLst>
      <p:ext uri="{BB962C8B-B14F-4D97-AF65-F5344CB8AC3E}">
        <p14:creationId xmlns:p14="http://schemas.microsoft.com/office/powerpoint/2010/main" val="30356628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ext Box 16"/>
          <p:cNvSpPr txBox="1">
            <a:spLocks noChangeArrowheads="1"/>
          </p:cNvSpPr>
          <p:nvPr/>
        </p:nvSpPr>
        <p:spPr bwMode="auto">
          <a:xfrm>
            <a:off x="180291" y="1770898"/>
            <a:ext cx="1749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Schiff shielding</a:t>
            </a:r>
          </a:p>
        </p:txBody>
      </p:sp>
      <p:graphicFrame>
        <p:nvGraphicFramePr>
          <p:cNvPr id="5139" name="Object 19"/>
          <p:cNvGraphicFramePr>
            <a:graphicFrameLocks noChangeAspect="1"/>
          </p:cNvGraphicFramePr>
          <p:nvPr/>
        </p:nvGraphicFramePr>
        <p:xfrm>
          <a:off x="4075925" y="1421345"/>
          <a:ext cx="2924175" cy="487362"/>
        </p:xfrm>
        <a:graphic>
          <a:graphicData uri="http://schemas.openxmlformats.org/presentationml/2006/ole">
            <mc:AlternateContent xmlns:mc="http://schemas.openxmlformats.org/markup-compatibility/2006">
              <mc:Choice xmlns:v="urn:schemas-microsoft-com:vml" Requires="v">
                <p:oleObj name="Equation" r:id="rId3" imgW="1523880" imgH="253800" progId="Equation.DSMT4">
                  <p:embed/>
                </p:oleObj>
              </mc:Choice>
              <mc:Fallback>
                <p:oleObj name="Equation" r:id="rId3" imgW="1523880" imgH="253800" progId="Equation.DSMT4">
                  <p:embed/>
                  <p:pic>
                    <p:nvPicPr>
                      <p:cNvPr id="5139"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925" y="1421345"/>
                        <a:ext cx="292417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24"/>
          <p:cNvGraphicFramePr>
            <a:graphicFrameLocks noChangeAspect="1"/>
          </p:cNvGraphicFramePr>
          <p:nvPr/>
        </p:nvGraphicFramePr>
        <p:xfrm>
          <a:off x="0" y="0"/>
          <a:ext cx="914400" cy="179388"/>
        </p:xfrm>
        <a:graphic>
          <a:graphicData uri="http://schemas.openxmlformats.org/presentationml/2006/ole">
            <mc:AlternateContent xmlns:mc="http://schemas.openxmlformats.org/markup-compatibility/2006">
              <mc:Choice xmlns:v="urn:schemas-microsoft-com:vml" Requires="v">
                <p:oleObj name="Equation" r:id="rId5" imgW="914400" imgH="179640" progId="Equation.DSMT4">
                  <p:embed/>
                </p:oleObj>
              </mc:Choice>
              <mc:Fallback>
                <p:oleObj name="Equation" r:id="rId5" imgW="914400" imgH="179640" progId="Equation.DSMT4">
                  <p:embed/>
                  <p:pic>
                    <p:nvPicPr>
                      <p:cNvPr id="5144"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7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86" name="Rectangle 66"/>
          <p:cNvSpPr>
            <a:spLocks noGrp="1" noChangeArrowheads="1"/>
          </p:cNvSpPr>
          <p:nvPr>
            <p:ph type="title"/>
          </p:nvPr>
        </p:nvSpPr>
        <p:spPr>
          <a:xfrm>
            <a:off x="685800" y="76200"/>
            <a:ext cx="7772400" cy="533400"/>
          </a:xfrm>
        </p:spPr>
        <p:txBody>
          <a:bodyPr/>
          <a:lstStyle/>
          <a:p>
            <a:r>
              <a:rPr lang="en-US" sz="2600" dirty="0">
                <a:latin typeface="Calibri" panose="020F0502020204030204" pitchFamily="34" charset="0"/>
                <a:cs typeface="Calibri" panose="020F0502020204030204" pitchFamily="34" charset="0"/>
              </a:rPr>
              <a:t>Measurability of Nuclear EDM</a:t>
            </a:r>
          </a:p>
        </p:txBody>
      </p:sp>
      <p:sp>
        <p:nvSpPr>
          <p:cNvPr id="5187" name="Rectangle 67"/>
          <p:cNvSpPr>
            <a:spLocks noChangeArrowheads="1"/>
          </p:cNvSpPr>
          <p:nvPr/>
        </p:nvSpPr>
        <p:spPr bwMode="auto">
          <a:xfrm>
            <a:off x="2843213" y="864569"/>
            <a:ext cx="3292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alibri" pitchFamily="34" charset="0"/>
                <a:cs typeface="Calibri" pitchFamily="34" charset="0"/>
              </a:rPr>
              <a:t>L.I. Schiff, Phys. Rev. 132, 2194 (1963)</a:t>
            </a:r>
          </a:p>
        </p:txBody>
      </p:sp>
      <p:grpSp>
        <p:nvGrpSpPr>
          <p:cNvPr id="8" name="Group 7"/>
          <p:cNvGrpSpPr/>
          <p:nvPr/>
        </p:nvGrpSpPr>
        <p:grpSpPr>
          <a:xfrm>
            <a:off x="1385137" y="3307085"/>
            <a:ext cx="6768263" cy="887473"/>
            <a:chOff x="1385137" y="3475037"/>
            <a:chExt cx="6768263" cy="887473"/>
          </a:xfrm>
        </p:grpSpPr>
        <p:graphicFrame>
          <p:nvGraphicFramePr>
            <p:cNvPr id="5142" name="Object 22"/>
            <p:cNvGraphicFramePr>
              <a:graphicFrameLocks noChangeAspect="1"/>
            </p:cNvGraphicFramePr>
            <p:nvPr/>
          </p:nvGraphicFramePr>
          <p:xfrm>
            <a:off x="2743200" y="3475037"/>
            <a:ext cx="2924175" cy="487363"/>
          </p:xfrm>
          <a:graphic>
            <a:graphicData uri="http://schemas.openxmlformats.org/presentationml/2006/ole">
              <mc:AlternateContent xmlns:mc="http://schemas.openxmlformats.org/markup-compatibility/2006">
                <mc:Choice xmlns:v="urn:schemas-microsoft-com:vml" Requires="v">
                  <p:oleObj name="Equation" r:id="rId7" imgW="1523880" imgH="253800" progId="Equation.DSMT4">
                    <p:embed/>
                  </p:oleObj>
                </mc:Choice>
                <mc:Fallback>
                  <p:oleObj name="Equation" r:id="rId7" imgW="1523880" imgH="253800" progId="Equation.DSMT4">
                    <p:embed/>
                    <p:pic>
                      <p:nvPicPr>
                        <p:cNvPr id="514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475037"/>
                          <a:ext cx="29241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3" name="Text Box 23"/>
            <p:cNvSpPr txBox="1">
              <a:spLocks noChangeArrowheads="1"/>
            </p:cNvSpPr>
            <p:nvPr/>
          </p:nvSpPr>
          <p:spPr bwMode="auto">
            <a:xfrm>
              <a:off x="1385137" y="3962400"/>
              <a:ext cx="6768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since nuclear charge distribution differs from EDM distribution.</a:t>
              </a:r>
            </a:p>
          </p:txBody>
        </p:sp>
        <p:sp>
          <p:nvSpPr>
            <p:cNvPr id="25" name="Text Box 16"/>
            <p:cNvSpPr txBox="1">
              <a:spLocks noChangeArrowheads="1"/>
            </p:cNvSpPr>
            <p:nvPr/>
          </p:nvSpPr>
          <p:spPr bwMode="auto">
            <a:xfrm>
              <a:off x="1397628" y="3505200"/>
              <a:ext cx="1116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However</a:t>
              </a:r>
            </a:p>
          </p:txBody>
        </p:sp>
      </p:grpSp>
      <p:sp>
        <p:nvSpPr>
          <p:cNvPr id="39" name="Oval 11"/>
          <p:cNvSpPr>
            <a:spLocks noChangeArrowheads="1"/>
          </p:cNvSpPr>
          <p:nvPr/>
        </p:nvSpPr>
        <p:spPr bwMode="auto">
          <a:xfrm>
            <a:off x="2180963" y="1348541"/>
            <a:ext cx="1447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28663" y="1942266"/>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3"/>
          <p:cNvSpPr>
            <a:spLocks noChangeShapeType="1"/>
          </p:cNvSpPr>
          <p:nvPr/>
        </p:nvSpPr>
        <p:spPr bwMode="auto">
          <a:xfrm>
            <a:off x="1876163" y="2034341"/>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4"/>
          <p:cNvSpPr>
            <a:spLocks noChangeShapeType="1"/>
          </p:cNvSpPr>
          <p:nvPr/>
        </p:nvSpPr>
        <p:spPr bwMode="auto">
          <a:xfrm>
            <a:off x="2911213" y="1196141"/>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5"/>
          <p:cNvSpPr>
            <a:spLocks noChangeShapeType="1"/>
          </p:cNvSpPr>
          <p:nvPr/>
        </p:nvSpPr>
        <p:spPr bwMode="auto">
          <a:xfrm flipV="1">
            <a:off x="2892163" y="1805741"/>
            <a:ext cx="0" cy="381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2"/>
          <p:cNvSpPr txBox="1">
            <a:spLocks noChangeArrowheads="1"/>
          </p:cNvSpPr>
          <p:nvPr/>
        </p:nvSpPr>
        <p:spPr bwMode="auto">
          <a:xfrm>
            <a:off x="3909383" y="2046690"/>
            <a:ext cx="4839199"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r>
              <a:rPr lang="en-US" altLang="zh-CN" sz="1600" dirty="0">
                <a:cs typeface="Calibri" pitchFamily="34" charset="0"/>
              </a:rPr>
              <a:t>Permanent electric dipole moment of the nucleus is perfectly shielded by its surrounding electrons</a:t>
            </a:r>
          </a:p>
          <a:p>
            <a:endParaRPr lang="en-US" altLang="zh-CN" sz="1600" dirty="0">
              <a:cs typeface="Calibri" pitchFamily="34" charset="0"/>
            </a:endParaRPr>
          </a:p>
          <a:p>
            <a:r>
              <a:rPr lang="en-US" altLang="zh-CN" sz="1600" dirty="0">
                <a:cs typeface="Calibri" pitchFamily="34" charset="0"/>
              </a:rPr>
              <a:t>True for point-like nuclei, nonrelativistic electrons</a:t>
            </a:r>
          </a:p>
          <a:p>
            <a:endParaRPr lang="en-US" altLang="zh-CN" sz="1600" dirty="0">
              <a:cs typeface="Calibri" pitchFamily="34" charset="0"/>
            </a:endParaRPr>
          </a:p>
        </p:txBody>
      </p:sp>
      <p:sp>
        <p:nvSpPr>
          <p:cNvPr id="30" name="Text Box 2"/>
          <p:cNvSpPr txBox="1">
            <a:spLocks noChangeArrowheads="1"/>
          </p:cNvSpPr>
          <p:nvPr/>
        </p:nvSpPr>
        <p:spPr bwMode="auto">
          <a:xfrm>
            <a:off x="735226" y="4152791"/>
            <a:ext cx="8021594" cy="150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marL="342900" lvl="7" indent="-342900" eaLnBrk="1" fontAlgn="auto" hangingPunct="1">
              <a:lnSpc>
                <a:spcPct val="250000"/>
              </a:lnSpc>
              <a:spcBef>
                <a:spcPct val="0"/>
              </a:spcBef>
              <a:spcAft>
                <a:spcPts val="0"/>
              </a:spcAft>
              <a:buClr>
                <a:srgbClr val="C00000"/>
              </a:buClr>
              <a:buFont typeface="Wingdings" pitchFamily="2" charset="2"/>
              <a:buChar char="v"/>
            </a:pPr>
            <a:r>
              <a:rPr lang="en-US" altLang="zh-CN" sz="2000" dirty="0">
                <a:cs typeface="Calibri" pitchFamily="34" charset="0"/>
              </a:rPr>
              <a:t>Arises from deformations in the nucleus and its constituent nucleons</a:t>
            </a:r>
          </a:p>
          <a:p>
            <a:pPr marL="342900" lvl="7" indent="-342900" eaLnBrk="1" fontAlgn="auto" hangingPunct="1">
              <a:lnSpc>
                <a:spcPct val="250000"/>
              </a:lnSpc>
              <a:spcBef>
                <a:spcPct val="0"/>
              </a:spcBef>
              <a:spcAft>
                <a:spcPts val="0"/>
              </a:spcAft>
              <a:buClr>
                <a:srgbClr val="C00000"/>
              </a:buClr>
              <a:buFont typeface="Wingdings" pitchFamily="2" charset="2"/>
              <a:buChar char="v"/>
            </a:pPr>
            <a:r>
              <a:rPr lang="en-US" altLang="zh-CN" sz="2000" dirty="0">
                <a:cs typeface="Calibri" pitchFamily="34" charset="0"/>
              </a:rPr>
              <a:t> Very large in nuclei with both a quadrupole and </a:t>
            </a:r>
            <a:r>
              <a:rPr lang="en-US" altLang="zh-CN" sz="2000" dirty="0" err="1">
                <a:cs typeface="Calibri" pitchFamily="34" charset="0"/>
              </a:rPr>
              <a:t>octupole</a:t>
            </a:r>
            <a:r>
              <a:rPr lang="en-US" altLang="zh-CN" sz="2000" dirty="0">
                <a:cs typeface="Calibri" pitchFamily="34" charset="0"/>
              </a:rPr>
              <a:t> deformation</a:t>
            </a:r>
          </a:p>
        </p:txBody>
      </p:sp>
      <p:sp>
        <p:nvSpPr>
          <p:cNvPr id="31" name="Text Box 16"/>
          <p:cNvSpPr txBox="1">
            <a:spLocks noChangeArrowheads="1"/>
          </p:cNvSpPr>
          <p:nvPr/>
        </p:nvSpPr>
        <p:spPr bwMode="auto">
          <a:xfrm>
            <a:off x="1855571" y="5967325"/>
            <a:ext cx="5704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alibri" pitchFamily="34" charset="0"/>
                <a:cs typeface="Calibri" pitchFamily="34" charset="0"/>
              </a:rPr>
              <a:t>Candidates: heavy atom with a nuclear deformation</a:t>
            </a:r>
          </a:p>
        </p:txBody>
      </p:sp>
    </p:spTree>
    <p:extLst>
      <p:ext uri="{BB962C8B-B14F-4D97-AF65-F5344CB8AC3E}">
        <p14:creationId xmlns:p14="http://schemas.microsoft.com/office/powerpoint/2010/main" val="19775638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143125" y="5154613"/>
            <a:ext cx="4478338" cy="1474787"/>
          </a:xfrm>
          <a:prstGeom prst="roundRect">
            <a:avLst>
              <a:gd name="adj" fmla="val 16667"/>
            </a:avLst>
          </a:prstGeom>
          <a:solidFill>
            <a:srgbClr val="FFFF99"/>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80227" name="Rectangle 3"/>
          <p:cNvSpPr>
            <a:spLocks noGrp="1" noChangeArrowheads="1"/>
          </p:cNvSpPr>
          <p:nvPr>
            <p:ph type="title"/>
          </p:nvPr>
        </p:nvSpPr>
        <p:spPr>
          <a:xfrm>
            <a:off x="1371600" y="76200"/>
            <a:ext cx="6400800" cy="838200"/>
          </a:xfrm>
        </p:spPr>
        <p:txBody>
          <a:bodyPr/>
          <a:lstStyle/>
          <a:p>
            <a:pPr eaLnBrk="1" hangingPunct="1">
              <a:defRPr/>
            </a:pPr>
            <a:r>
              <a:rPr lang="en-US" dirty="0">
                <a:effectLst/>
                <a:latin typeface="+mn-lt"/>
              </a:rPr>
              <a:t>The Seattle EDM Measurement</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95388" y="842962"/>
            <a:ext cx="3175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016250" y="4518025"/>
            <a:ext cx="2117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ial" charset="0"/>
              </a:rPr>
              <a:t>Courtesy of Michael Romalis</a:t>
            </a:r>
          </a:p>
        </p:txBody>
      </p:sp>
      <p:sp>
        <p:nvSpPr>
          <p:cNvPr id="4102" name="AutoShape 7"/>
          <p:cNvSpPr>
            <a:spLocks noChangeArrowheads="1"/>
          </p:cNvSpPr>
          <p:nvPr/>
        </p:nvSpPr>
        <p:spPr bwMode="auto">
          <a:xfrm>
            <a:off x="5605463" y="1717675"/>
            <a:ext cx="3251200" cy="2971800"/>
          </a:xfrm>
          <a:prstGeom prst="roundRect">
            <a:avLst>
              <a:gd name="adj" fmla="val 16667"/>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aphicFrame>
        <p:nvGraphicFramePr>
          <p:cNvPr id="4103" name="Object 8"/>
          <p:cNvGraphicFramePr>
            <a:graphicFrameLocks noGrp="1" noChangeAspect="1"/>
          </p:cNvGraphicFramePr>
          <p:nvPr>
            <p:ph sz="half" idx="1"/>
          </p:nvPr>
        </p:nvGraphicFramePr>
        <p:xfrm>
          <a:off x="5715000" y="2224088"/>
          <a:ext cx="3048000" cy="650875"/>
        </p:xfrm>
        <a:graphic>
          <a:graphicData uri="http://schemas.openxmlformats.org/presentationml/2006/ole">
            <mc:AlternateContent xmlns:mc="http://schemas.openxmlformats.org/markup-compatibility/2006">
              <mc:Choice xmlns:v="urn:schemas-microsoft-com:vml" Requires="v">
                <p:oleObj name="Equation" r:id="rId4" imgW="1548728" imgH="393529" progId="Equation.DSMT4">
                  <p:embed/>
                </p:oleObj>
              </mc:Choice>
              <mc:Fallback>
                <p:oleObj name="Equation" r:id="rId4" imgW="1548728" imgH="393529" progId="Equation.DSMT4">
                  <p:embed/>
                  <p:pic>
                    <p:nvPicPr>
                      <p:cNvPr id="410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24088"/>
                        <a:ext cx="3048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4" name="Object 9"/>
          <p:cNvGraphicFramePr>
            <a:graphicFrameLocks noGrp="1" noChangeAspect="1"/>
          </p:cNvGraphicFramePr>
          <p:nvPr>
            <p:ph sz="quarter" idx="2"/>
          </p:nvPr>
        </p:nvGraphicFramePr>
        <p:xfrm>
          <a:off x="5715000" y="3087688"/>
          <a:ext cx="3048000" cy="649287"/>
        </p:xfrm>
        <a:graphic>
          <a:graphicData uri="http://schemas.openxmlformats.org/presentationml/2006/ole">
            <mc:AlternateContent xmlns:mc="http://schemas.openxmlformats.org/markup-compatibility/2006">
              <mc:Choice xmlns:v="urn:schemas-microsoft-com:vml" Requires="v">
                <p:oleObj name="Equation" r:id="rId6" imgW="1548728" imgH="393529" progId="Equation.DSMT4">
                  <p:embed/>
                </p:oleObj>
              </mc:Choice>
              <mc:Fallback>
                <p:oleObj name="Equation" r:id="rId6" imgW="1548728" imgH="393529" progId="Equation.DSMT4">
                  <p:embed/>
                  <p:pic>
                    <p:nvPicPr>
                      <p:cNvPr id="410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087688"/>
                        <a:ext cx="3048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6" name="Text Box 11"/>
          <p:cNvSpPr txBox="1">
            <a:spLocks noChangeArrowheads="1"/>
          </p:cNvSpPr>
          <p:nvPr/>
        </p:nvSpPr>
        <p:spPr bwMode="auto">
          <a:xfrm>
            <a:off x="2286000" y="5207000"/>
            <a:ext cx="420499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30000"/>
              </a:lnSpc>
            </a:pPr>
            <a:r>
              <a:rPr lang="en-US" dirty="0">
                <a:solidFill>
                  <a:srgbClr val="0033CC"/>
                </a:solidFill>
                <a:latin typeface="Arial" charset="0"/>
              </a:rPr>
              <a:t>The best limit on atomic EDM</a:t>
            </a:r>
          </a:p>
          <a:p>
            <a:pPr eaLnBrk="1" hangingPunct="1">
              <a:lnSpc>
                <a:spcPct val="130000"/>
              </a:lnSpc>
            </a:pPr>
            <a:r>
              <a:rPr lang="en-US" dirty="0">
                <a:latin typeface="Arial" charset="0"/>
              </a:rPr>
              <a:t>EDM (</a:t>
            </a:r>
            <a:r>
              <a:rPr lang="en-US" baseline="30000" dirty="0">
                <a:latin typeface="Arial" charset="0"/>
              </a:rPr>
              <a:t>199</a:t>
            </a:r>
            <a:r>
              <a:rPr lang="en-US" dirty="0">
                <a:latin typeface="Arial" charset="0"/>
              </a:rPr>
              <a:t>Hg) &lt; 7 x 10</a:t>
            </a:r>
            <a:r>
              <a:rPr lang="en-US" baseline="30000" dirty="0">
                <a:latin typeface="Arial" charset="0"/>
              </a:rPr>
              <a:t>-30</a:t>
            </a:r>
            <a:r>
              <a:rPr lang="en-US" dirty="0">
                <a:latin typeface="Arial" charset="0"/>
              </a:rPr>
              <a:t> e-cm</a:t>
            </a:r>
          </a:p>
          <a:p>
            <a:pPr eaLnBrk="1" hangingPunct="1">
              <a:lnSpc>
                <a:spcPct val="130000"/>
              </a:lnSpc>
            </a:pPr>
            <a:r>
              <a:rPr lang="en-US" sz="1600" dirty="0">
                <a:latin typeface="Arial" charset="0"/>
              </a:rPr>
              <a:t>            Graner </a:t>
            </a:r>
            <a:r>
              <a:rPr lang="en-US" sz="1600" i="1" dirty="0">
                <a:latin typeface="Arial" charset="0"/>
              </a:rPr>
              <a:t>et al</a:t>
            </a:r>
            <a:r>
              <a:rPr lang="en-US" sz="1600" dirty="0">
                <a:latin typeface="Arial" charset="0"/>
              </a:rPr>
              <a:t>., Phys Rev Lett (2016)</a:t>
            </a:r>
          </a:p>
        </p:txBody>
      </p:sp>
      <p:sp>
        <p:nvSpPr>
          <p:cNvPr id="4107" name="Line 12"/>
          <p:cNvSpPr>
            <a:spLocks noChangeShapeType="1"/>
          </p:cNvSpPr>
          <p:nvPr/>
        </p:nvSpPr>
        <p:spPr bwMode="auto">
          <a:xfrm>
            <a:off x="2327275" y="5740400"/>
            <a:ext cx="4021138"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8" name="Text Box 23"/>
          <p:cNvSpPr txBox="1">
            <a:spLocks noChangeArrowheads="1"/>
          </p:cNvSpPr>
          <p:nvPr/>
        </p:nvSpPr>
        <p:spPr bwMode="auto">
          <a:xfrm>
            <a:off x="2959100" y="2552700"/>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a:solidFill>
                  <a:srgbClr val="FF3300"/>
                </a:solidFill>
                <a:latin typeface="Arial" charset="0"/>
              </a:rPr>
              <a:t>E</a:t>
            </a:r>
          </a:p>
        </p:txBody>
      </p:sp>
      <p:sp>
        <p:nvSpPr>
          <p:cNvPr id="4109" name="Text Box 24"/>
          <p:cNvSpPr txBox="1">
            <a:spLocks noChangeArrowheads="1"/>
          </p:cNvSpPr>
          <p:nvPr/>
        </p:nvSpPr>
        <p:spPr bwMode="auto">
          <a:xfrm>
            <a:off x="2962275" y="3549650"/>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a:solidFill>
                  <a:srgbClr val="FF3300"/>
                </a:solidFill>
                <a:latin typeface="Arial" charset="0"/>
              </a:rPr>
              <a:t>E</a:t>
            </a:r>
          </a:p>
        </p:txBody>
      </p:sp>
      <p:grpSp>
        <p:nvGrpSpPr>
          <p:cNvPr id="4110" name="Group 39"/>
          <p:cNvGrpSpPr>
            <a:grpSpLocks/>
          </p:cNvGrpSpPr>
          <p:nvPr/>
        </p:nvGrpSpPr>
        <p:grpSpPr bwMode="auto">
          <a:xfrm>
            <a:off x="674688" y="685800"/>
            <a:ext cx="7935912" cy="685800"/>
            <a:chOff x="960" y="480"/>
            <a:chExt cx="4999" cy="432"/>
          </a:xfrm>
        </p:grpSpPr>
        <p:sp>
          <p:nvSpPr>
            <p:cNvPr id="4120" name="Oval 38"/>
            <p:cNvSpPr>
              <a:spLocks noChangeArrowheads="1"/>
            </p:cNvSpPr>
            <p:nvPr/>
          </p:nvSpPr>
          <p:spPr bwMode="auto">
            <a:xfrm>
              <a:off x="960" y="480"/>
              <a:ext cx="576" cy="432"/>
            </a:xfrm>
            <a:prstGeom prst="ellipse">
              <a:avLst/>
            </a:prstGeom>
            <a:solidFill>
              <a:srgbClr val="CCFFFF"/>
            </a:solidFill>
            <a:ln w="9525">
              <a:solidFill>
                <a:schemeClr val="tx1"/>
              </a:solidFill>
              <a:round/>
              <a:headEnd/>
              <a:tailEnd/>
            </a:ln>
          </p:spPr>
          <p:txBody>
            <a:bodyPr wrap="none" anchor="ctr"/>
            <a:lstStyle/>
            <a:p>
              <a:endParaRPr lang="en-US"/>
            </a:p>
          </p:txBody>
        </p:sp>
        <p:sp>
          <p:nvSpPr>
            <p:cNvPr id="4121" name="Text Box 28"/>
            <p:cNvSpPr txBox="1">
              <a:spLocks noChangeArrowheads="1"/>
            </p:cNvSpPr>
            <p:nvPr/>
          </p:nvSpPr>
          <p:spPr bwMode="auto">
            <a:xfrm>
              <a:off x="960" y="546"/>
              <a:ext cx="49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baseline="30000" dirty="0">
                  <a:solidFill>
                    <a:schemeClr val="accent2"/>
                  </a:solidFill>
                  <a:latin typeface="Arial" charset="0"/>
                </a:rPr>
                <a:t>199</a:t>
              </a:r>
              <a:r>
                <a:rPr lang="en-US" b="1" dirty="0">
                  <a:solidFill>
                    <a:schemeClr val="accent2"/>
                  </a:solidFill>
                  <a:latin typeface="Arial" charset="0"/>
                </a:rPr>
                <a:t>Hg</a:t>
              </a:r>
              <a:r>
                <a:rPr lang="en-US" sz="2000" dirty="0">
                  <a:latin typeface="Arial" charset="0"/>
                </a:rPr>
                <a:t>   stable,  high Z,  </a:t>
              </a:r>
              <a:r>
                <a:rPr lang="en-US" sz="2000" dirty="0" err="1">
                  <a:latin typeface="Arial" charset="0"/>
                </a:rPr>
                <a:t>groundstate</a:t>
              </a:r>
              <a:r>
                <a:rPr lang="en-US" sz="2000" dirty="0">
                  <a:latin typeface="Arial" charset="0"/>
                </a:rPr>
                <a:t> </a:t>
              </a:r>
              <a:r>
                <a:rPr lang="en-US" sz="2000" baseline="30000" dirty="0">
                  <a:latin typeface="Arial" charset="0"/>
                </a:rPr>
                <a:t>1</a:t>
              </a:r>
              <a:r>
                <a:rPr lang="en-US" sz="2000" dirty="0">
                  <a:latin typeface="Arial" charset="0"/>
                </a:rPr>
                <a:t>S</a:t>
              </a:r>
              <a:r>
                <a:rPr lang="en-US" sz="2000" baseline="-25000" dirty="0">
                  <a:latin typeface="Arial" charset="0"/>
                </a:rPr>
                <a:t>0</a:t>
              </a:r>
              <a:r>
                <a:rPr lang="en-US" sz="2000" dirty="0">
                  <a:latin typeface="Arial" charset="0"/>
                </a:rPr>
                <a:t>,  I = ½,  high vapor pressure</a:t>
              </a:r>
            </a:p>
          </p:txBody>
        </p:sp>
      </p:grpSp>
      <p:grpSp>
        <p:nvGrpSpPr>
          <p:cNvPr id="4111" name="Group 29"/>
          <p:cNvGrpSpPr>
            <a:grpSpLocks/>
          </p:cNvGrpSpPr>
          <p:nvPr/>
        </p:nvGrpSpPr>
        <p:grpSpPr bwMode="auto">
          <a:xfrm>
            <a:off x="7315200" y="5257800"/>
            <a:ext cx="1152525" cy="1146175"/>
            <a:chOff x="4575" y="3014"/>
            <a:chExt cx="726" cy="722"/>
          </a:xfrm>
        </p:grpSpPr>
        <p:sp>
          <p:nvSpPr>
            <p:cNvPr id="4112" name="Rectangle 30"/>
            <p:cNvSpPr>
              <a:spLocks noChangeArrowheads="1"/>
            </p:cNvSpPr>
            <p:nvPr/>
          </p:nvSpPr>
          <p:spPr bwMode="auto">
            <a:xfrm rot="-3225637">
              <a:off x="4729" y="3338"/>
              <a:ext cx="473" cy="75"/>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4113" name="Oval 31"/>
            <p:cNvSpPr>
              <a:spLocks noChangeArrowheads="1"/>
            </p:cNvSpPr>
            <p:nvPr/>
          </p:nvSpPr>
          <p:spPr bwMode="auto">
            <a:xfrm>
              <a:off x="4992" y="3051"/>
              <a:ext cx="240" cy="240"/>
            </a:xfrm>
            <a:prstGeom prst="ellipse">
              <a:avLst/>
            </a:prstGeom>
            <a:solidFill>
              <a:srgbClr val="CCFFFF"/>
            </a:solidFill>
            <a:ln w="9525">
              <a:solidFill>
                <a:schemeClr val="tx1"/>
              </a:solidFill>
              <a:round/>
              <a:headEnd/>
              <a:tailEnd/>
            </a:ln>
          </p:spPr>
          <p:txBody>
            <a:bodyPr wrap="none" anchor="ctr"/>
            <a:lstStyle/>
            <a:p>
              <a:pPr algn="ctr"/>
              <a:r>
                <a:rPr lang="en-US" sz="1800">
                  <a:latin typeface="Georgia" pitchFamily="18" charset="0"/>
                </a:rPr>
                <a:t>+e</a:t>
              </a:r>
            </a:p>
          </p:txBody>
        </p:sp>
        <p:sp>
          <p:nvSpPr>
            <p:cNvPr id="4114" name="Oval 32"/>
            <p:cNvSpPr>
              <a:spLocks noChangeArrowheads="1"/>
            </p:cNvSpPr>
            <p:nvPr/>
          </p:nvSpPr>
          <p:spPr bwMode="auto">
            <a:xfrm>
              <a:off x="4683" y="3455"/>
              <a:ext cx="240" cy="240"/>
            </a:xfrm>
            <a:prstGeom prst="ellipse">
              <a:avLst/>
            </a:prstGeom>
            <a:solidFill>
              <a:srgbClr val="CCFFFF"/>
            </a:solidFill>
            <a:ln w="9525">
              <a:solidFill>
                <a:schemeClr val="tx1"/>
              </a:solidFill>
              <a:round/>
              <a:headEnd/>
              <a:tailEnd/>
            </a:ln>
          </p:spPr>
          <p:txBody>
            <a:bodyPr wrap="none" anchor="ctr"/>
            <a:lstStyle/>
            <a:p>
              <a:pPr algn="ctr"/>
              <a:r>
                <a:rPr lang="en-US" sz="1800">
                  <a:latin typeface="Georgia" pitchFamily="18" charset="0"/>
                </a:rPr>
                <a:t>-e</a:t>
              </a:r>
            </a:p>
          </p:txBody>
        </p:sp>
        <p:sp>
          <p:nvSpPr>
            <p:cNvPr id="4115" name="Line 33"/>
            <p:cNvSpPr>
              <a:spLocks noChangeShapeType="1"/>
            </p:cNvSpPr>
            <p:nvPr/>
          </p:nvSpPr>
          <p:spPr bwMode="auto">
            <a:xfrm>
              <a:off x="4903" y="3668"/>
              <a:ext cx="84" cy="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34"/>
            <p:cNvSpPr>
              <a:spLocks noChangeShapeType="1"/>
            </p:cNvSpPr>
            <p:nvPr/>
          </p:nvSpPr>
          <p:spPr bwMode="auto">
            <a:xfrm>
              <a:off x="5204" y="3270"/>
              <a:ext cx="97" cy="8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35"/>
            <p:cNvSpPr>
              <a:spLocks noChangeShapeType="1"/>
            </p:cNvSpPr>
            <p:nvPr/>
          </p:nvSpPr>
          <p:spPr bwMode="auto">
            <a:xfrm flipV="1">
              <a:off x="4943" y="3305"/>
              <a:ext cx="288" cy="39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Text Box 36"/>
            <p:cNvSpPr txBox="1">
              <a:spLocks noChangeArrowheads="1"/>
            </p:cNvSpPr>
            <p:nvPr/>
          </p:nvSpPr>
          <p:spPr bwMode="auto">
            <a:xfrm rot="-3223185">
              <a:off x="4996" y="3410"/>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Georgia" pitchFamily="18" charset="0"/>
                </a:rPr>
                <a:t>cm</a:t>
              </a:r>
            </a:p>
          </p:txBody>
        </p:sp>
        <p:sp>
          <p:nvSpPr>
            <p:cNvPr id="4119" name="Text Box 37"/>
            <p:cNvSpPr txBox="1">
              <a:spLocks noChangeArrowheads="1"/>
            </p:cNvSpPr>
            <p:nvPr/>
          </p:nvSpPr>
          <p:spPr bwMode="auto">
            <a:xfrm>
              <a:off x="4575" y="3014"/>
              <a:ext cx="40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Unit</a:t>
              </a:r>
            </a:p>
            <a:p>
              <a:pPr algn="ctr" eaLnBrk="1" hangingPunct="1"/>
              <a:r>
                <a:rPr lang="en-US" sz="1600">
                  <a:latin typeface="Arial" charset="0"/>
                </a:rPr>
                <a:t>EDM</a:t>
              </a:r>
            </a:p>
          </p:txBody>
        </p:sp>
      </p:grpSp>
      <mc:AlternateContent xmlns:mc="http://schemas.openxmlformats.org/markup-compatibility/2006" xmlns:a14="http://schemas.microsoft.com/office/drawing/2010/main">
        <mc:Choice Requires="a14">
          <p:sp>
            <p:nvSpPr>
              <p:cNvPr id="5" name="TextBox 4"/>
              <p:cNvSpPr txBox="1"/>
              <p:nvPr/>
            </p:nvSpPr>
            <p:spPr>
              <a:xfrm>
                <a:off x="5954750" y="3971950"/>
                <a:ext cx="25812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b="0" i="1" smtClean="0">
                                  <a:latin typeface="Cambria Math" panose="02040503050406030204" pitchFamily="18" charset="0"/>
                                </a:rPr>
                                <m:t>−</m:t>
                              </m:r>
                            </m:sub>
                          </m:sSub>
                        </m:e>
                      </m:d>
                      <m:r>
                        <a:rPr lang="en-US" altLang="zh-CN" b="0" i="1" smtClean="0">
                          <a:latin typeface="Cambria Math" panose="02040503050406030204" pitchFamily="18" charset="0"/>
                        </a:rPr>
                        <m:t>&lt;25 </m:t>
                      </m:r>
                      <m:r>
                        <a:rPr lang="en-US" altLang="zh-CN" b="0" i="1" smtClean="0">
                          <a:latin typeface="Cambria Math" panose="02040503050406030204" pitchFamily="18" charset="0"/>
                        </a:rPr>
                        <m:t>𝑝𝐻𝑧</m:t>
                      </m:r>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954750" y="3971950"/>
                <a:ext cx="2581219" cy="369332"/>
              </a:xfrm>
              <a:prstGeom prst="rect">
                <a:avLst/>
              </a:prstGeom>
              <a:blipFill rotWithShape="0">
                <a:blip r:embed="rId9"/>
                <a:stretch>
                  <a:fillRect r="-3310" b="-3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63137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82900</TotalTime>
  <Words>6594</Words>
  <Application>Microsoft Office PowerPoint</Application>
  <PresentationFormat>全屏显示(4:3)</PresentationFormat>
  <Paragraphs>687</Paragraphs>
  <Slides>39</Slides>
  <Notes>39</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4" baseType="lpstr">
      <vt:lpstr>PMingLiU</vt:lpstr>
      <vt:lpstr>楷体</vt:lpstr>
      <vt:lpstr>宋体</vt:lpstr>
      <vt:lpstr>Microsoft YaHei</vt:lpstr>
      <vt:lpstr>Microsoft YaHei</vt:lpstr>
      <vt:lpstr>Arial</vt:lpstr>
      <vt:lpstr>Calibri</vt:lpstr>
      <vt:lpstr>Cambria Math</vt:lpstr>
      <vt:lpstr>Georgia</vt:lpstr>
      <vt:lpstr>Symbol</vt:lpstr>
      <vt:lpstr>Times New Roman</vt:lpstr>
      <vt:lpstr>Trebuchet MS</vt:lpstr>
      <vt:lpstr>Wingdings</vt:lpstr>
      <vt:lpstr>Default Design</vt:lpstr>
      <vt:lpstr>Equation</vt:lpstr>
      <vt:lpstr>PowerPoint 演示文稿</vt:lpstr>
      <vt:lpstr>Laser Laboratory for Trace Analysis and Precision Measurements</vt:lpstr>
      <vt:lpstr>Outline</vt:lpstr>
      <vt:lpstr>Outline</vt:lpstr>
      <vt:lpstr>Explore new physical CP mechanism</vt:lpstr>
      <vt:lpstr>PowerPoint 演示文稿</vt:lpstr>
      <vt:lpstr>Outline</vt:lpstr>
      <vt:lpstr>Measurability of Nuclear EDM</vt:lpstr>
      <vt:lpstr>The Seattle EDM Measurement</vt:lpstr>
      <vt:lpstr>Measure EDM in an Optical Dipole Trap</vt:lpstr>
      <vt:lpstr>Outline</vt:lpstr>
      <vt:lpstr>PowerPoint 演示文稿</vt:lpstr>
      <vt:lpstr>PowerPoint 演示文稿</vt:lpstr>
      <vt:lpstr>Spin-state detection – conventional method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Upper limits on Schiff moments</vt:lpstr>
      <vt:lpstr>PowerPoint 演示文稿</vt:lpstr>
      <vt:lpstr>Outline</vt:lpstr>
      <vt:lpstr>EDM of 225Ra enhanced and more reliably calculated</vt:lpstr>
      <vt:lpstr>Ra-EDM Results Argonne National Laboratory</vt:lpstr>
      <vt:lpstr>PowerPoint 演示文稿</vt:lpstr>
      <vt:lpstr>PowerPoint 演示文稿</vt:lpstr>
      <vt:lpstr>PowerPoint 演示文稿</vt:lpstr>
      <vt:lpstr>PowerPoint 演示文稿</vt:lpstr>
      <vt:lpstr>Explore new physical CP mechanism</vt:lpstr>
      <vt:lpstr>EDM measurement method</vt:lpstr>
      <vt:lpstr>PowerPoint 演示文稿</vt:lpstr>
      <vt:lpstr>225Ra Yields</vt:lpstr>
      <vt:lpstr>PowerPoint 演示文稿</vt:lpstr>
      <vt:lpstr>PowerPoint 演示文稿</vt:lpstr>
      <vt:lpstr>Measurability of Nuclear EDM</vt:lpstr>
      <vt:lpstr>Measurability of Nuclear EDM</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Tian Xia</cp:lastModifiedBy>
  <cp:revision>2049</cp:revision>
  <cp:lastPrinted>2015-04-09T16:02:22Z</cp:lastPrinted>
  <dcterms:created xsi:type="dcterms:W3CDTF">2002-10-14T20:00:20Z</dcterms:created>
  <dcterms:modified xsi:type="dcterms:W3CDTF">2025-04-21T15:53:12Z</dcterms:modified>
</cp:coreProperties>
</file>