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0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450" r:id="rId5"/>
    <p:sldId id="448" r:id="rId6"/>
    <p:sldId id="341" r:id="rId7"/>
    <p:sldId id="301" r:id="rId8"/>
    <p:sldId id="345" r:id="rId9"/>
    <p:sldId id="303" r:id="rId10"/>
    <p:sldId id="441" r:id="rId11"/>
    <p:sldId id="442" r:id="rId12"/>
    <p:sldId id="346" r:id="rId13"/>
    <p:sldId id="393" r:id="rId14"/>
    <p:sldId id="342" r:id="rId15"/>
    <p:sldId id="411" r:id="rId16"/>
    <p:sldId id="412" r:id="rId17"/>
    <p:sldId id="380" r:id="rId18"/>
    <p:sldId id="340" r:id="rId19"/>
    <p:sldId id="382" r:id="rId20"/>
    <p:sldId id="388" r:id="rId21"/>
    <p:sldId id="350" r:id="rId22"/>
    <p:sldId id="348" r:id="rId23"/>
    <p:sldId id="383" r:id="rId24"/>
    <p:sldId id="338" r:id="rId25"/>
    <p:sldId id="384" r:id="rId26"/>
    <p:sldId id="454" r:id="rId27"/>
    <p:sldId id="447" r:id="rId28"/>
    <p:sldId id="453" r:id="rId29"/>
    <p:sldId id="455" r:id="rId30"/>
    <p:sldId id="451" r:id="rId31"/>
    <p:sldId id="389" r:id="rId32"/>
    <p:sldId id="459" r:id="rId33"/>
    <p:sldId id="456" r:id="rId34"/>
    <p:sldId id="457" r:id="rId35"/>
    <p:sldId id="452" r:id="rId36"/>
    <p:sldId id="443" r:id="rId37"/>
    <p:sldId id="415" r:id="rId38"/>
    <p:sldId id="420" r:id="rId39"/>
    <p:sldId id="458" r:id="rId40"/>
    <p:sldId id="445" r:id="rId41"/>
    <p:sldId id="444" r:id="rId42"/>
    <p:sldId id="391" r:id="rId43"/>
    <p:sldId id="414" r:id="rId44"/>
  </p:sldIdLst>
  <p:sldSz cx="12192000" cy="6858000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ng Wu" initials="JW" lastIdx="1" clrIdx="0"/>
  <p:cmAuthor id="2" name="liqt" initials="l" lastIdx="1" clrIdx="1"/>
  <p:cmAuthor id="0" name="Nu/Xu" initials="NX" lastIdx="1" clrIdx="0"/>
  <p:cmAuthor id="3" name="Yue Ke" initials="YK" lastIdx="1" clrIdx="2"/>
  <p:cmAuthor id="4" name="Yuan Haibo" initials="YH" lastIdx="2" clrIdx="3"/>
  <p:cmAuthor id="5" name="宋洁然" initials="宋" lastIdx="2" clrIdx="1"/>
  <p:cmAuthor id="6" name="ming qiu" initials="m" lastIdx="17" clrIdx="1"/>
  <p:cmAuthor id="7" name="1206988966@qq.com" initials="1" lastIdx="1" clrIdx="2"/>
  <p:cmAuthor id="8" name="姜伟光" initials="姜" lastIdx="1" clrIdx="0"/>
  <p:cmAuthor id="9" name="李 奇峰" initials="李" lastIdx="1" clrIdx="4"/>
  <p:cmAuthor id="14" name="刘源源" initials="刘" lastIdx="12" clrIdx="13"/>
  <p:cmAuthor id="75" name="作者" initials="A" lastIdx="0" clrIdx="24"/>
  <p:cmAuthor id="76" name="Windows10" initials="W" lastIdx="1" clrIdx="25"/>
  <p:cmAuthor id="77" name="guojian" initials="gj" lastIdx="10" clrIdx="2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FF1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02" autoAdjust="0"/>
  </p:normalViewPr>
  <p:slideViewPr>
    <p:cSldViewPr snapToGrid="0">
      <p:cViewPr varScale="1">
        <p:scale>
          <a:sx n="79" d="100"/>
          <a:sy n="79" d="100"/>
        </p:scale>
        <p:origin x="1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9" Type="http://schemas.openxmlformats.org/officeDocument/2006/relationships/tags" Target="tags/tag32.xml"/><Relationship Id="rId48" Type="http://schemas.openxmlformats.org/officeDocument/2006/relationships/commentAuthors" Target="commentAuthors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B28BD-45C5-458B-AF60-8D15A66C13E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43602-86D3-46CC-A921-1D3240066E3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图片放大，简单介绍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/>
              <a:t>分开阐述</a:t>
            </a: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/>
              <a:t>标题修改</a:t>
            </a: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/>
              <a:t>增加</a:t>
            </a:r>
            <a:r>
              <a:rPr lang="en-US" altLang="zh-CN" sz="1200" b="0" dirty="0"/>
              <a:t>abs(z)&lt;200</a:t>
            </a:r>
            <a:r>
              <a:rPr lang="zh-CN" altLang="en-US" sz="1200" b="0" dirty="0"/>
              <a:t>，平均散射角</a:t>
            </a: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/>
              <a:t>增加</a:t>
            </a:r>
            <a:r>
              <a:rPr lang="en-US" altLang="zh-CN" sz="1200" b="0" dirty="0"/>
              <a:t>abs(z)&lt;200</a:t>
            </a:r>
            <a:r>
              <a:rPr lang="zh-CN" altLang="en-US" sz="1200" b="0" dirty="0"/>
              <a:t>，平均散射角</a:t>
            </a: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/>
              <a:t>增加</a:t>
            </a:r>
            <a:r>
              <a:rPr lang="en-US" altLang="zh-CN" sz="1200" b="0" dirty="0"/>
              <a:t>abs(z)&lt;200</a:t>
            </a:r>
            <a:r>
              <a:rPr lang="zh-CN" altLang="en-US" sz="1200" b="0" dirty="0"/>
              <a:t>，平均散射角</a:t>
            </a: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/>
              <a:t>增加</a:t>
            </a:r>
            <a:r>
              <a:rPr lang="en-US" altLang="zh-CN" sz="1200" b="0" dirty="0"/>
              <a:t>abs(z)&lt;200</a:t>
            </a:r>
            <a:r>
              <a:rPr lang="zh-CN" altLang="en-US" sz="1200" b="0" dirty="0"/>
              <a:t>，平均散射角</a:t>
            </a: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/>
              <a:t>两张图叠加，加缪子</a:t>
            </a: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/>
              <a:t>大角度散射从何而来：电子散射对象？；</a:t>
            </a: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1</a:t>
            </a:r>
            <a:r>
              <a:rPr lang="zh-CN" altLang="en-US" dirty="0"/>
              <a:t>、提出新方法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2</a:t>
            </a:r>
            <a:r>
              <a:rPr lang="zh-CN" altLang="en-US" dirty="0"/>
              <a:t>、对</a:t>
            </a:r>
            <a:r>
              <a:rPr lang="en-US" altLang="zh-CN" dirty="0"/>
              <a:t>***</a:t>
            </a:r>
            <a:r>
              <a:rPr lang="zh-CN" altLang="en-US" dirty="0"/>
              <a:t>定位至</a:t>
            </a:r>
            <a:r>
              <a:rPr lang="en-US" altLang="zh-CN" dirty="0"/>
              <a:t>***</a:t>
            </a:r>
            <a:r>
              <a:rPr lang="zh-CN" altLang="en-US" dirty="0"/>
              <a:t>，进行排除后</a:t>
            </a:r>
            <a:r>
              <a:rPr lang="en-US" altLang="zh-CN" dirty="0"/>
              <a:t>***</a:t>
            </a:r>
            <a:r>
              <a:rPr lang="zh-CN" altLang="en-US" dirty="0"/>
              <a:t>（正面描述）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3</a:t>
            </a:r>
            <a:r>
              <a:rPr lang="zh-CN" altLang="en-US" dirty="0"/>
              <a:t>、实验</a:t>
            </a:r>
            <a:r>
              <a:rPr lang="en-US" altLang="zh-CN" dirty="0"/>
              <a:t>-</a:t>
            </a:r>
            <a:r>
              <a:rPr lang="zh-CN" altLang="en-US" dirty="0"/>
              <a:t>模拟吻合程度，大角度散射来源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/>
              <a:t>计算当前角接收度</a:t>
            </a: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/>
              <a:t>讲好旋转曲线</a:t>
            </a: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/>
              <a:t>计算当前角接收度</a:t>
            </a: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致谢：近物所，日本大阪大学，京都大学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612AEE-72E5-47CC-A110-65678223D1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/>
              <a:t>计算当前角接收度</a:t>
            </a: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/>
              <a:t>放在</a:t>
            </a:r>
            <a:r>
              <a:rPr lang="en-US" altLang="zh-CN" sz="1200" b="0" dirty="0" err="1"/>
              <a:t>arxiv</a:t>
            </a:r>
            <a:r>
              <a:rPr lang="zh-CN" altLang="en-US" sz="1200" b="0" dirty="0"/>
              <a:t>，不是发表</a:t>
            </a: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9d40c021fb_0_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9d40c021fb_0_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/>
              <a:t>右图更新</a:t>
            </a: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/>
              <a:t>加上天文观测证据图（星系旋转曲线）；文字（加一页）</a:t>
            </a: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9d00b4d856_0_6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9d00b4d856_0_6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9d00b4d856_0_5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9d00b4d856_0_5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/>
              <a:t>更新</a:t>
            </a:r>
            <a:r>
              <a:rPr lang="en-US" altLang="zh-CN" sz="1200" b="0" dirty="0"/>
              <a:t>PRD</a:t>
            </a: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/>
              <a:t>分开阐述</a:t>
            </a:r>
            <a:endParaRPr lang="en-US" altLang="zh-CN" sz="1200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1D2AB-D8F6-4361-80F7-BCE9DDD1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79DA-2677-4FE6-A0D0-C733F9D3E9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95F9-5E8F-4487-97E6-96B7B4CE61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79DA-2677-4FE6-A0D0-C733F9D3E9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95F9-5E8F-4487-97E6-96B7B4CE61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79DA-2677-4FE6-A0D0-C733F9D3E9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95F9-5E8F-4487-97E6-96B7B4CE61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 100"/>
          <p:cNvSpPr/>
          <p:nvPr userDrawn="1"/>
        </p:nvSpPr>
        <p:spPr>
          <a:xfrm>
            <a:off x="0" y="8762"/>
            <a:ext cx="12192000" cy="6849238"/>
          </a:xfrm>
          <a:prstGeom prst="rect">
            <a:avLst/>
          </a:prstGeom>
          <a:solidFill>
            <a:srgbClr val="F5F5F5"/>
          </a:solidFill>
          <a:ln>
            <a:solidFill>
              <a:srgbClr val="E1E3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-412" y="5196244"/>
            <a:ext cx="12192412" cy="1674856"/>
          </a:xfrm>
          <a:prstGeom prst="rect">
            <a:avLst/>
          </a:prstGeom>
          <a:solidFill>
            <a:srgbClr val="9605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/>
              <a:t> </a:t>
            </a:r>
            <a:endParaRPr lang="zh-CN" altLang="en-US" sz="1800" dirty="0"/>
          </a:p>
        </p:txBody>
      </p: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2032033" y="2333013"/>
            <a:ext cx="8127934" cy="2191975"/>
          </a:xfrm>
        </p:spPr>
        <p:txBody>
          <a:bodyPr anchor="b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800">
                <a:solidFill>
                  <a:srgbClr val="960509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332547" y="5513224"/>
            <a:ext cx="5526904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500" smtClean="0">
                <a:solidFill>
                  <a:schemeClr val="bg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en-US" altLang="zh-CN" dirty="0"/>
              <a:t>Data</a:t>
            </a:r>
            <a:endParaRPr lang="en-US" altLang="zh-CN" dirty="0"/>
          </a:p>
        </p:txBody>
      </p:sp>
      <p:sp>
        <p:nvSpPr>
          <p:cNvPr id="6" name="文本占位符 13"/>
          <p:cNvSpPr>
            <a:spLocks noGrp="1"/>
          </p:cNvSpPr>
          <p:nvPr>
            <p:ph type="body" sz="quarter" idx="10" hasCustomPrompt="1"/>
          </p:nvPr>
        </p:nvSpPr>
        <p:spPr>
          <a:xfrm>
            <a:off x="3332549" y="5216953"/>
            <a:ext cx="5526904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  <a:endParaRPr lang="en-US" altLang="zh-CN" dirty="0"/>
          </a:p>
        </p:txBody>
      </p:sp>
      <p:pic>
        <p:nvPicPr>
          <p:cNvPr id="100" name="图片 99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CFDF5"/>
              </a:clrFrom>
              <a:clrTo>
                <a:srgbClr val="FCFDF5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8"/>
          <a:stretch>
            <a:fillRect/>
          </a:stretch>
        </p:blipFill>
        <p:spPr>
          <a:xfrm>
            <a:off x="-412" y="5221409"/>
            <a:ext cx="1298926" cy="1649691"/>
          </a:xfrm>
          <a:prstGeom prst="rect">
            <a:avLst/>
          </a:prstGeom>
        </p:spPr>
      </p:pic>
      <p:pic>
        <p:nvPicPr>
          <p:cNvPr id="107" name="图片 10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46" y="3510601"/>
            <a:ext cx="5260154" cy="341270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868170" y="-3175"/>
            <a:ext cx="865949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83957" y="6562725"/>
            <a:ext cx="627184" cy="295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76C40-5224-4F93-AADC-4FD6B0457A60}" type="slidenum">
              <a:rPr lang="zh-CN" altLang="en-GB"/>
            </a:fld>
            <a:endParaRPr lang="en-GB" altLang="zh-CN"/>
          </a:p>
        </p:txBody>
      </p:sp>
    </p:spTree>
  </p:cSld>
  <p:clrMapOvr>
    <a:masterClrMapping/>
  </p:clrMapOvr>
  <p:transition spd="med">
    <p:fade/>
  </p:transition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79DA-2677-4FE6-A0D0-C733F9D3E9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95F9-5E8F-4487-97E6-96B7B4CE61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79DA-2677-4FE6-A0D0-C733F9D3E9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95F9-5E8F-4487-97E6-96B7B4CE61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79DA-2677-4FE6-A0D0-C733F9D3E9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95F9-5E8F-4487-97E6-96B7B4CE61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79DA-2677-4FE6-A0D0-C733F9D3E9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95F9-5E8F-4487-97E6-96B7B4CE61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79DA-2677-4FE6-A0D0-C733F9D3E9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95F9-5E8F-4487-97E6-96B7B4CE61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79DA-2677-4FE6-A0D0-C733F9D3E9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95F9-5E8F-4487-97E6-96B7B4CE61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79DA-2677-4FE6-A0D0-C733F9D3E9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95F9-5E8F-4487-97E6-96B7B4CE61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79DA-2677-4FE6-A0D0-C733F9D3E9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95F9-5E8F-4487-97E6-96B7B4CE610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779DA-2677-4FE6-A0D0-C733F9D3E9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895F9-5E8F-4487-97E6-96B7B4CE610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24.png"/><Relationship Id="rId2" Type="http://schemas.openxmlformats.org/officeDocument/2006/relationships/tags" Target="../tags/tag4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9.jpeg"/><Relationship Id="rId7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tags" Target="../tags/tag10.xml"/><Relationship Id="rId4" Type="http://schemas.openxmlformats.org/officeDocument/2006/relationships/image" Target="../media/image27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image" Target="../media/image32.png"/><Relationship Id="rId5" Type="http://schemas.openxmlformats.org/officeDocument/2006/relationships/tags" Target="../tags/tag14.xml"/><Relationship Id="rId4" Type="http://schemas.openxmlformats.org/officeDocument/2006/relationships/image" Target="../media/image31.png"/><Relationship Id="rId3" Type="http://schemas.openxmlformats.org/officeDocument/2006/relationships/tags" Target="../tags/tag13.xml"/><Relationship Id="rId2" Type="http://schemas.openxmlformats.org/officeDocument/2006/relationships/image" Target="../media/image30.jpe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6.jpeg"/><Relationship Id="rId3" Type="http://schemas.openxmlformats.org/officeDocument/2006/relationships/tags" Target="../tags/tag27.xml"/><Relationship Id="rId2" Type="http://schemas.openxmlformats.org/officeDocument/2006/relationships/image" Target="../media/image35.png"/><Relationship Id="rId1" Type="http://schemas.openxmlformats.org/officeDocument/2006/relationships/tags" Target="../tags/tag26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1" Type="http://schemas.openxmlformats.org/officeDocument/2006/relationships/tags" Target="../tags/tag2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3.png"/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png"/><Relationship Id="rId2" Type="http://schemas.openxmlformats.org/officeDocument/2006/relationships/image" Target="../media/image39.jpeg"/><Relationship Id="rId1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31.xml"/><Relationship Id="rId7" Type="http://schemas.openxmlformats.org/officeDocument/2006/relationships/image" Target="../media/image4.png"/><Relationship Id="rId6" Type="http://schemas.openxmlformats.org/officeDocument/2006/relationships/tags" Target="../tags/tag30.xml"/><Relationship Id="rId5" Type="http://schemas.openxmlformats.org/officeDocument/2006/relationships/image" Target="../media/image62.GIF"/><Relationship Id="rId4" Type="http://schemas.openxmlformats.org/officeDocument/2006/relationships/tags" Target="../tags/tag29.xml"/><Relationship Id="rId3" Type="http://schemas.openxmlformats.org/officeDocument/2006/relationships/image" Target="../media/image61.jpeg"/><Relationship Id="rId2" Type="http://schemas.openxmlformats.org/officeDocument/2006/relationships/image" Target="../media/image60.emf"/><Relationship Id="rId11" Type="http://schemas.openxmlformats.org/officeDocument/2006/relationships/notesSlide" Target="../notesSlides/notesSlide21.xml"/><Relationship Id="rId10" Type="http://schemas.openxmlformats.org/officeDocument/2006/relationships/vmlDrawing" Target="../drawings/vmlDrawing1.vml"/><Relationship Id="rId1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2.xml"/><Relationship Id="rId2" Type="http://schemas.openxmlformats.org/officeDocument/2006/relationships/image" Target="../media/image10.webp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矩形 6"/>
          <p:cNvSpPr>
            <a:spLocks noChangeArrowheads="1"/>
          </p:cNvSpPr>
          <p:nvPr/>
        </p:nvSpPr>
        <p:spPr bwMode="auto">
          <a:xfrm>
            <a:off x="0" y="4900526"/>
            <a:ext cx="6157738" cy="195580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2056" name="文本框 58"/>
          <p:cNvSpPr txBox="1">
            <a:spLocks noChangeArrowheads="1"/>
          </p:cNvSpPr>
          <p:nvPr/>
        </p:nvSpPr>
        <p:spPr bwMode="auto">
          <a:xfrm>
            <a:off x="-17391" y="1612505"/>
            <a:ext cx="568960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PKMu@HFRS </a:t>
            </a:r>
            <a:r>
              <a:rPr lang="zh-CN" altLang="en-US" sz="36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缪子散射探测实验及新物理探索</a:t>
            </a:r>
            <a:endParaRPr lang="zh-CN" altLang="en-US" sz="3600" b="1" dirty="0">
              <a:solidFill>
                <a:srgbClr val="9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7" name="文本框 59"/>
          <p:cNvSpPr txBox="1">
            <a:spLocks noChangeArrowheads="1"/>
          </p:cNvSpPr>
          <p:nvPr/>
        </p:nvSpPr>
        <p:spPr bwMode="auto">
          <a:xfrm>
            <a:off x="-204" y="2884170"/>
            <a:ext cx="5459245" cy="206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Probing and Knocking with Muons on HFRS</a:t>
            </a:r>
            <a:endParaRPr lang="en-US" altLang="zh-CN" sz="1600" b="1" dirty="0">
              <a:solidFill>
                <a:srgbClr val="9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1600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Muon Scattering Detection System</a:t>
            </a:r>
            <a:endParaRPr lang="en-US" altLang="zh-CN" sz="1600" dirty="0">
              <a:solidFill>
                <a:srgbClr val="9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zh-CN" altLang="en-US" sz="1600" dirty="0">
              <a:solidFill>
                <a:srgbClr val="9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6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Ref:  </a:t>
            </a:r>
            <a:endParaRPr lang="en-US" altLang="zh-CN" sz="1600" b="1" dirty="0">
              <a:solidFill>
                <a:srgbClr val="9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6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[1] </a:t>
            </a:r>
            <a:r>
              <a:rPr lang="en-US" altLang="zh-CN" sz="16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Phys. Rev. D 110, 016017        for DM</a:t>
            </a:r>
            <a:endParaRPr lang="en-US" altLang="zh-CN" sz="1600" b="1" dirty="0">
              <a:solidFill>
                <a:srgbClr val="9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ClrTx/>
              <a:buSzTx/>
              <a:buNone/>
            </a:pPr>
            <a:r>
              <a:rPr lang="en-US" altLang="zh-CN" sz="16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[2] </a:t>
            </a:r>
            <a:r>
              <a:rPr lang="en-US" altLang="zh-CN" sz="16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arXiv: 2410.20323</a:t>
            </a:r>
            <a:r>
              <a:rPr lang="en-US" altLang="zh-CN" sz="16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     for CLFV</a:t>
            </a:r>
            <a:endParaRPr lang="en-US" altLang="zh-CN" sz="1600" b="1" dirty="0">
              <a:solidFill>
                <a:srgbClr val="9A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16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[3] arXiv: 2411.12518                    for QE</a:t>
            </a:r>
            <a:endParaRPr lang="en-US" altLang="zh-CN" sz="1600" b="1" dirty="0">
              <a:solidFill>
                <a:srgbClr val="9A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16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[4] </a:t>
            </a:r>
            <a:r>
              <a:rPr lang="en-US" altLang="zh-CN" sz="16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arXiv: 2502.20915                    for Muon Beam</a:t>
            </a:r>
            <a:endParaRPr lang="en-US" altLang="zh-CN" sz="1600" b="1" dirty="0">
              <a:solidFill>
                <a:srgbClr val="9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34" y="496415"/>
            <a:ext cx="2921778" cy="820669"/>
          </a:xfrm>
          <a:prstGeom prst="rect">
            <a:avLst/>
          </a:prstGeom>
        </p:spPr>
      </p:pic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F404-4D68-4CF1-A1D1-4545FFCFAAD6}" type="slidenum">
              <a:rPr lang="zh-CN" altLang="en-US" smtClean="0"/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689600" y="1422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512172" y="5264911"/>
            <a:ext cx="23082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李奇特，李强 ，周辰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代表</a:t>
            </a:r>
            <a:r>
              <a:rPr lang="en-US" altLang="zh-CN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PKMu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合作组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630" y="6122035"/>
            <a:ext cx="5126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中科院近物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所惠州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研究部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2025.04.21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内容占位符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6121" t="2355" b="9106"/>
          <a:stretch>
            <a:fillRect/>
          </a:stretch>
        </p:blipFill>
        <p:spPr>
          <a:xfrm>
            <a:off x="5689600" y="0"/>
            <a:ext cx="65024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455838" y="347185"/>
            <a:ext cx="49222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缪子散射探寻暗物质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544970" y="5712294"/>
            <a:ext cx="2743200" cy="365125"/>
          </a:xfrm>
        </p:spPr>
        <p:txBody>
          <a:bodyPr/>
          <a:lstStyle/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4" name="Google Shape;56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2366506"/>
            <a:ext cx="6865620" cy="36372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7;p13"/>
          <p:cNvSpPr txBox="1"/>
          <p:nvPr/>
        </p:nvSpPr>
        <p:spPr>
          <a:xfrm>
            <a:off x="309599" y="1434490"/>
            <a:ext cx="3565525" cy="1162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Muon Tomography</a:t>
            </a:r>
            <a:endParaRPr sz="19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缪子成像</a:t>
            </a:r>
            <a:r>
              <a:rPr lang="zh-CN" altLang="en-GB" sz="19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装置，容易转换</a:t>
            </a:r>
            <a:r>
              <a:rPr lang="zh-CN" altLang="en-US" sz="19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</a:t>
            </a:r>
            <a:endParaRPr lang="zh-CN" altLang="en-US" sz="19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9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缪子对</a:t>
            </a:r>
            <a:r>
              <a:rPr lang="zh-CN" sz="19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</a:t>
            </a:r>
            <a:r>
              <a:rPr lang="zh-CN" altLang="en-US" sz="19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的散射角测量</a:t>
            </a:r>
            <a:endParaRPr lang="zh-CN" altLang="en-US" sz="19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Google Shape;58;p13"/>
          <p:cNvSpPr txBox="1"/>
          <p:nvPr/>
        </p:nvSpPr>
        <p:spPr>
          <a:xfrm>
            <a:off x="3952276" y="1501482"/>
            <a:ext cx="445833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Dark Matter Search</a:t>
            </a:r>
            <a:r>
              <a:rPr lang="en-US" altLang="en-GB" sz="19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GB" sz="1900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暗物质寻找</a:t>
            </a:r>
            <a:r>
              <a:rPr lang="en-GB" sz="19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GB" sz="19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1600" b="1" u="sng" dirty="0">
                <a:solidFill>
                  <a:schemeClr val="hlink"/>
                </a:solidFill>
              </a:rPr>
              <a:t>PhysRevD.110.016017</a:t>
            </a:r>
            <a:endParaRPr lang="en-US" altLang="en-GB" sz="1600" b="1" u="sng" dirty="0">
              <a:solidFill>
                <a:schemeClr val="hlink"/>
              </a:solidFill>
            </a:endParaRPr>
          </a:p>
        </p:txBody>
      </p:sp>
      <p:pic>
        <p:nvPicPr>
          <p:cNvPr id="11" name="Google Shape;71;p14"/>
          <p:cNvPicPr preferRelativeResize="0"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474995" y="2775419"/>
            <a:ext cx="4651375" cy="33997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0;p14"/>
          <p:cNvSpPr txBox="1"/>
          <p:nvPr>
            <p:custDataLst>
              <p:tags r:id="rId4"/>
            </p:custDataLst>
          </p:nvPr>
        </p:nvSpPr>
        <p:spPr>
          <a:xfrm>
            <a:off x="7733665" y="1426044"/>
            <a:ext cx="4458335" cy="134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缪子穿过</a:t>
            </a:r>
            <a:r>
              <a:rPr lang="en-US" altLang="en-GB" sz="19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1m</a:t>
            </a:r>
            <a:r>
              <a:rPr lang="zh-CN" altLang="en-US" sz="19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厚度</a:t>
            </a:r>
            <a:r>
              <a:rPr lang="en-GB" sz="1900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空气及不同质量暗物质的</a:t>
            </a:r>
            <a:r>
              <a:rPr lang="zh-CN" altLang="en-GB" sz="19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散射角</a:t>
            </a:r>
            <a:r>
              <a:rPr lang="en-GB" sz="1900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模拟结果</a:t>
            </a:r>
            <a:endParaRPr sz="19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Geant4 simulation results for muon scattering with</a:t>
            </a:r>
            <a:r>
              <a:rPr lang="en-US" altLang="en-GB" sz="19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1m thick </a:t>
            </a:r>
            <a:r>
              <a:rPr lang="en-GB" sz="19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air or DM</a:t>
            </a:r>
            <a:endParaRPr lang="en-GB" sz="19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灯片编号占位符 1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5" name="Google Shape;65;p14"/>
          <p:cNvSpPr txBox="1"/>
          <p:nvPr>
            <p:custDataLst>
              <p:tags r:id="rId5"/>
            </p:custDataLst>
          </p:nvPr>
        </p:nvSpPr>
        <p:spPr>
          <a:xfrm>
            <a:off x="6082665" y="-124460"/>
            <a:ext cx="8764270" cy="162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0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PKμ-Probing and Knocking with Muons</a:t>
            </a:r>
            <a:endParaRPr lang="zh-CN" altLang="en-US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obster" panose="00000500000000000000"/>
              <a:sym typeface="Lobster" panose="000005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b="1">
                <a:solidFill>
                  <a:srgbClr val="C00000"/>
                </a:solidFill>
              </a:rPr>
              <a:t>基于</a:t>
            </a:r>
            <a:r>
              <a:rPr lang="en-GB" b="1">
                <a:solidFill>
                  <a:srgbClr val="C00000"/>
                </a:solidFill>
              </a:rPr>
              <a:t>  </a:t>
            </a:r>
            <a:r>
              <a:rPr lang="en-US" altLang="en-GB" b="1">
                <a:solidFill>
                  <a:srgbClr val="C00000"/>
                </a:solidFill>
              </a:rPr>
              <a:t>        </a:t>
            </a:r>
            <a:r>
              <a:rPr lang="en-GB" b="1">
                <a:solidFill>
                  <a:srgbClr val="C00000"/>
                </a:solidFill>
              </a:rPr>
              <a:t>RPC, </a:t>
            </a:r>
            <a:r>
              <a:rPr lang="en-US" altLang="en-GB" b="1">
                <a:solidFill>
                  <a:srgbClr val="C00000"/>
                </a:solidFill>
              </a:rPr>
              <a:t>          </a:t>
            </a:r>
            <a:r>
              <a:rPr lang="en-GB" b="1">
                <a:solidFill>
                  <a:srgbClr val="C00000"/>
                </a:solidFill>
              </a:rPr>
              <a:t> GEM,   </a:t>
            </a:r>
            <a:r>
              <a:rPr lang="en-US" altLang="en-GB" b="1">
                <a:solidFill>
                  <a:srgbClr val="C00000"/>
                </a:solidFill>
              </a:rPr>
              <a:t>         </a:t>
            </a:r>
            <a:r>
              <a:rPr lang="en-GB" b="1">
                <a:solidFill>
                  <a:srgbClr val="C00000"/>
                </a:solidFill>
              </a:rPr>
              <a:t>AT-TPC, etc.</a:t>
            </a:r>
            <a:endParaRPr lang="en-GB" b="1">
              <a:solidFill>
                <a:srgbClr val="C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C00000"/>
                </a:solidFill>
                <a:latin typeface="Lobster" panose="00000500000000000000"/>
                <a:ea typeface="Lobster" panose="00000500000000000000"/>
                <a:cs typeface="Lobster" panose="00000500000000000000"/>
                <a:sym typeface="Lobster" panose="00000500000000000000"/>
              </a:rPr>
              <a:t>    </a:t>
            </a:r>
            <a:r>
              <a:rPr lang="en-US" altLang="en-GB">
                <a:solidFill>
                  <a:srgbClr val="C00000"/>
                </a:solidFill>
                <a:sym typeface="+mn-ea"/>
              </a:rPr>
              <a:t>20cm*20cm    60cm*40cm     </a:t>
            </a:r>
            <a:r>
              <a:rPr lang="zh-CN" altLang="en-US">
                <a:solidFill>
                  <a:srgbClr val="C00000"/>
                </a:solidFill>
                <a:sym typeface="+mn-ea"/>
              </a:rPr>
              <a:t>完整径迹</a:t>
            </a:r>
            <a:endParaRPr lang="zh-CN" altLang="en-US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466566" y="367979"/>
            <a:ext cx="76654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北京大学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RPC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70" t="9649" r="950" b="9247"/>
          <a:stretch>
            <a:fillRect/>
          </a:stretch>
        </p:blipFill>
        <p:spPr>
          <a:xfrm>
            <a:off x="571763" y="855628"/>
            <a:ext cx="10724718" cy="5912774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455930" y="347345"/>
            <a:ext cx="925766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探测系统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高位置分辨率阻性板气体室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(RPC) ~2012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181964" y="855663"/>
                <a:ext cx="9238381" cy="720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首创大面积玻璃</a:t>
                </a:r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RPC</a:t>
                </a:r>
                <a:r>
                  <a:rPr lang="zh-CN" alt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与延迟块读出技术结合，降低了电子学路数</a:t>
                </a: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灵敏面积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</a:rPr>
                          <m:t>20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</a:rPr>
                          <m:t>∗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</a:rPr>
                          <m:t>20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</a:rPr>
                          <m:t>𝑐𝑚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，对缪子位置分辨</a:t>
                </a:r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charset="0"/>
                  </a:rPr>
                  <a:t>0.3~0.4mm(σ)</a:t>
                </a: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64" y="855663"/>
                <a:ext cx="9238381" cy="720090"/>
              </a:xfrm>
              <a:prstGeom prst="rect">
                <a:avLst/>
              </a:prstGeom>
              <a:blipFill rotWithShape="1">
                <a:blip r:embed="rId1"/>
                <a:stretch>
                  <a:fillRect l="-4" t="-44" r="1" b="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497840" y="5343525"/>
            <a:ext cx="4651375" cy="14763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r>
              <a:rPr lang="en-US" altLang="zh-CN" sz="2000" b="1" dirty="0">
                <a:solidFill>
                  <a:srgbClr val="C00000"/>
                </a:solidFill>
                <a:sym typeface="+mn-ea"/>
              </a:rPr>
              <a:t>Ref</a:t>
            </a:r>
            <a:r>
              <a:rPr lang="zh-CN" sz="2000" b="1" dirty="0">
                <a:solidFill>
                  <a:srgbClr val="C00000"/>
                </a:solidFill>
                <a:sym typeface="+mn-ea"/>
              </a:rPr>
              <a:t>：</a:t>
            </a:r>
            <a:endParaRPr lang="zh-CN" altLang="en-US" sz="2000" b="1" dirty="0">
              <a:solidFill>
                <a:srgbClr val="C00000"/>
              </a:solidFill>
              <a:sym typeface="+mn-ea"/>
            </a:endParaRPr>
          </a:p>
          <a:p>
            <a:pPr marL="285750" lvl="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C00000"/>
                </a:solidFill>
                <a:sym typeface="+mn-ea"/>
              </a:rPr>
              <a:t>Li, Qite</a:t>
            </a:r>
            <a:r>
              <a:rPr lang="zh-CN" altLang="en-US" sz="1400" dirty="0">
                <a:solidFill>
                  <a:srgbClr val="C00000"/>
                </a:solidFill>
                <a:sym typeface="+mn-ea"/>
              </a:rPr>
              <a:t>, </a:t>
            </a:r>
            <a:r>
              <a:rPr lang="zh-CN" altLang="en-US" sz="1400" i="1" dirty="0">
                <a:solidFill>
                  <a:srgbClr val="C00000"/>
                </a:solidFill>
                <a:sym typeface="+mn-ea"/>
              </a:rPr>
              <a:t>et al</a:t>
            </a:r>
            <a:r>
              <a:rPr lang="zh-CN" altLang="en-US" sz="1400" dirty="0">
                <a:solidFill>
                  <a:srgbClr val="C00000"/>
                </a:solidFill>
                <a:sym typeface="+mn-ea"/>
              </a:rPr>
              <a:t>.</a:t>
            </a:r>
            <a:r>
              <a:rPr lang="en-US" altLang="zh-CN" sz="1400" dirty="0">
                <a:solidFill>
                  <a:srgbClr val="C00000"/>
                </a:solidFill>
                <a:sym typeface="+mn-ea"/>
              </a:rPr>
              <a:t> </a:t>
            </a:r>
            <a:r>
              <a:rPr lang="en-US" altLang="zh-CN" sz="1400" b="1" i="1" dirty="0">
                <a:solidFill>
                  <a:srgbClr val="C00000"/>
                </a:solidFill>
                <a:sym typeface="+mn-ea"/>
              </a:rPr>
              <a:t>NIM-A</a:t>
            </a:r>
            <a:r>
              <a:rPr lang="en-US" altLang="zh-CN" sz="1400" dirty="0">
                <a:solidFill>
                  <a:srgbClr val="C00000"/>
                </a:solidFill>
                <a:sym typeface="+mn-ea"/>
              </a:rPr>
              <a:t> </a:t>
            </a:r>
            <a:r>
              <a:rPr lang="zh-CN" altLang="en-US" sz="1400" dirty="0">
                <a:solidFill>
                  <a:srgbClr val="C00000"/>
                </a:solidFill>
                <a:sym typeface="+mn-ea"/>
              </a:rPr>
              <a:t>663.1 (2012): 22-25.</a:t>
            </a:r>
            <a:endParaRPr lang="zh-CN" altLang="en-US" sz="1400" dirty="0">
              <a:solidFill>
                <a:srgbClr val="C00000"/>
              </a:solidFill>
              <a:sym typeface="+mn-ea"/>
            </a:endParaRPr>
          </a:p>
          <a:p>
            <a:pPr marL="285750" lvl="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C00000"/>
                </a:solidFill>
                <a:sym typeface="+mn-ea"/>
              </a:rPr>
              <a:t>Qi-Te, Li, </a:t>
            </a:r>
            <a:r>
              <a:rPr lang="zh-CN" altLang="en-US" sz="1400" i="1" dirty="0">
                <a:solidFill>
                  <a:srgbClr val="C00000"/>
                </a:solidFill>
                <a:sym typeface="+mn-ea"/>
              </a:rPr>
              <a:t>et al</a:t>
            </a:r>
            <a:r>
              <a:rPr lang="zh-CN" altLang="en-US" sz="1400" dirty="0">
                <a:solidFill>
                  <a:srgbClr val="C00000"/>
                </a:solidFill>
                <a:sym typeface="+mn-ea"/>
              </a:rPr>
              <a:t>. </a:t>
            </a:r>
            <a:r>
              <a:rPr lang="zh-CN" altLang="en-US" sz="1400" b="1" i="1" dirty="0">
                <a:solidFill>
                  <a:srgbClr val="C00000"/>
                </a:solidFill>
                <a:sym typeface="+mn-ea"/>
              </a:rPr>
              <a:t>Chinese Physics C</a:t>
            </a:r>
            <a:r>
              <a:rPr lang="zh-CN" altLang="en-US" sz="1400" dirty="0">
                <a:solidFill>
                  <a:srgbClr val="C00000"/>
                </a:solidFill>
                <a:sym typeface="+mn-ea"/>
              </a:rPr>
              <a:t> 37 (2013)016002.</a:t>
            </a:r>
            <a:endParaRPr lang="zh-CN" altLang="en-US" sz="1400" dirty="0">
              <a:solidFill>
                <a:srgbClr val="C00000"/>
              </a:solidFill>
            </a:endParaRPr>
          </a:p>
          <a:p>
            <a:pPr marL="285750" lvl="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C00000"/>
                </a:solidFill>
                <a:sym typeface="+mn-ea"/>
              </a:rPr>
              <a:t>S. Chen, </a:t>
            </a:r>
            <a:r>
              <a:rPr lang="zh-CN" altLang="en-US" sz="1400" b="1" dirty="0">
                <a:solidFill>
                  <a:srgbClr val="C00000"/>
                </a:solidFill>
                <a:sym typeface="+mn-ea"/>
              </a:rPr>
              <a:t>Q. Li*, </a:t>
            </a:r>
            <a:r>
              <a:rPr lang="zh-CN" altLang="en-US" sz="1400" i="1" dirty="0">
                <a:solidFill>
                  <a:srgbClr val="C00000"/>
                </a:solidFill>
                <a:sym typeface="+mn-ea"/>
              </a:rPr>
              <a:t>et al</a:t>
            </a:r>
            <a:r>
              <a:rPr lang="zh-CN" altLang="en-US" sz="1400" dirty="0">
                <a:solidFill>
                  <a:srgbClr val="C00000"/>
                </a:solidFill>
                <a:sym typeface="+mn-ea"/>
              </a:rPr>
              <a:t>, </a:t>
            </a:r>
            <a:r>
              <a:rPr lang="en-US" altLang="zh-CN" sz="1400" b="1" i="1" dirty="0">
                <a:solidFill>
                  <a:srgbClr val="C00000"/>
                </a:solidFill>
                <a:sym typeface="+mn-ea"/>
              </a:rPr>
              <a:t>JINST</a:t>
            </a:r>
            <a:r>
              <a:rPr lang="zh-CN" altLang="en-US" sz="1400" dirty="0">
                <a:solidFill>
                  <a:srgbClr val="C00000"/>
                </a:solidFill>
                <a:sym typeface="+mn-ea"/>
              </a:rPr>
              <a:t>: 10 (2014)10022.</a:t>
            </a:r>
            <a:endParaRPr lang="zh-CN" altLang="en-US" sz="1400" dirty="0">
              <a:solidFill>
                <a:srgbClr val="C00000"/>
              </a:solidFill>
            </a:endParaRPr>
          </a:p>
          <a:p>
            <a:pPr marL="285750" lvl="0" indent="-285750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altLang="zh-CN" sz="1400" dirty="0" err="1">
                <a:solidFill>
                  <a:srgbClr val="C00000"/>
                </a:solidFill>
                <a:sym typeface="+mn-ea"/>
              </a:rPr>
              <a:t>许金艳,</a:t>
            </a:r>
            <a:r>
              <a:rPr lang="en-US" altLang="zh-CN" sz="1400" b="1" dirty="0" err="1">
                <a:solidFill>
                  <a:srgbClr val="C00000"/>
                </a:solidFill>
                <a:sym typeface="+mn-ea"/>
              </a:rPr>
              <a:t>李奇特</a:t>
            </a:r>
            <a:r>
              <a:rPr lang="en-US" altLang="zh-CN" sz="1400" b="1" dirty="0">
                <a:solidFill>
                  <a:srgbClr val="C00000"/>
                </a:solidFill>
                <a:sym typeface="+mn-ea"/>
              </a:rPr>
              <a:t>*</a:t>
            </a:r>
            <a:r>
              <a:rPr lang="en-US" altLang="zh-CN" sz="1400" dirty="0">
                <a:solidFill>
                  <a:srgbClr val="C00000"/>
                </a:solidFill>
                <a:sym typeface="+mn-ea"/>
              </a:rPr>
              <a:t>, </a:t>
            </a:r>
            <a:r>
              <a:rPr lang="zh-CN" altLang="en-US" sz="1400" dirty="0">
                <a:solidFill>
                  <a:srgbClr val="C00000"/>
                </a:solidFill>
                <a:sym typeface="+mn-ea"/>
              </a:rPr>
              <a:t>等</a:t>
            </a:r>
            <a:r>
              <a:rPr lang="en-US" altLang="zh-CN" sz="1400" dirty="0">
                <a:solidFill>
                  <a:srgbClr val="C00000"/>
                </a:solidFill>
                <a:sym typeface="+mn-ea"/>
              </a:rPr>
              <a:t>, </a:t>
            </a:r>
            <a:r>
              <a:rPr lang="en-US" altLang="zh-CN" sz="1400" b="1" i="1" dirty="0">
                <a:solidFill>
                  <a:srgbClr val="C00000"/>
                </a:solidFill>
                <a:sym typeface="+mn-ea"/>
              </a:rPr>
              <a:t> </a:t>
            </a:r>
            <a:r>
              <a:rPr lang="en-US" altLang="zh-CN" sz="1400" b="1" i="1" dirty="0" err="1">
                <a:solidFill>
                  <a:srgbClr val="C00000"/>
                </a:solidFill>
                <a:sym typeface="+mn-ea"/>
              </a:rPr>
              <a:t>物理实验</a:t>
            </a:r>
            <a:r>
              <a:rPr lang="en-US" altLang="zh-CN" sz="1400" dirty="0">
                <a:solidFill>
                  <a:srgbClr val="C00000"/>
                </a:solidFill>
                <a:sym typeface="+mn-ea"/>
              </a:rPr>
              <a:t>, 41(2021)23</a:t>
            </a:r>
            <a:endParaRPr lang="en-US" altLang="zh-CN" sz="1400" dirty="0">
              <a:solidFill>
                <a:srgbClr val="C00000"/>
              </a:solidFill>
              <a:sym typeface="+mn-ea"/>
            </a:endParaRPr>
          </a:p>
        </p:txBody>
      </p:sp>
      <p:pic>
        <p:nvPicPr>
          <p:cNvPr id="20483" name="Picture 4" descr="RPC-layout"/>
          <p:cNvPicPr>
            <a:picLocks noGrp="1"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0005" y="1904365"/>
            <a:ext cx="5823585" cy="3435350"/>
          </a:xfrm>
          <a:prstGeom prst="rect">
            <a:avLst/>
          </a:prstGeom>
        </p:spPr>
      </p:pic>
      <p:pic>
        <p:nvPicPr>
          <p:cNvPr id="8" name="图片 7" descr="图片1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96000" y="870585"/>
            <a:ext cx="6195060" cy="3296285"/>
          </a:xfrm>
          <a:prstGeom prst="rect">
            <a:avLst/>
          </a:prstGeom>
        </p:spPr>
      </p:pic>
      <p:pic>
        <p:nvPicPr>
          <p:cNvPr id="11" name="图片 10" descr="3323640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b="12756"/>
          <a:stretch>
            <a:fillRect/>
          </a:stretch>
        </p:blipFill>
        <p:spPr>
          <a:xfrm>
            <a:off x="6666230" y="4265295"/>
            <a:ext cx="4876800" cy="24930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5" name="Text Box 15"/>
          <p:cNvSpPr txBox="1"/>
          <p:nvPr/>
        </p:nvSpPr>
        <p:spPr>
          <a:xfrm>
            <a:off x="367665" y="144463"/>
            <a:ext cx="8137525" cy="11372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dirty="0"/>
              <a:t>3D Imaging </a:t>
            </a:r>
            <a:r>
              <a:rPr lang="en-US" altLang="zh-CN" sz="2800" dirty="0"/>
              <a:t>Test</a:t>
            </a:r>
            <a:r>
              <a:rPr lang="en-US" altLang="zh-CN" sz="2800" dirty="0"/>
              <a:t>(2013~2014)</a:t>
            </a:r>
            <a:endParaRPr lang="en-US" altLang="zh-CN" sz="2000" dirty="0"/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000" dirty="0"/>
              <a:t>4 X-Y readout RPC Boxs, distance 285mm</a:t>
            </a:r>
            <a:endParaRPr lang="en-US" altLang="zh-CN" sz="2000" dirty="0"/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000" dirty="0">
                <a:sym typeface="+mn-ea"/>
              </a:rPr>
              <a:t>Active area</a:t>
            </a:r>
            <a:r>
              <a:rPr lang="zh-CN" altLang="en-US" sz="2000" dirty="0">
                <a:sym typeface="+mn-ea"/>
              </a:rPr>
              <a:t>  </a:t>
            </a:r>
            <a:r>
              <a:rPr lang="en-US" altLang="zh-CN" sz="2000" dirty="0">
                <a:sym typeface="+mn-ea"/>
              </a:rPr>
              <a:t>203mm</a:t>
            </a:r>
            <a:r>
              <a:rPr lang="zh-CN" altLang="en-US" sz="2000" dirty="0">
                <a:sym typeface="+mn-ea"/>
              </a:rPr>
              <a:t>*</a:t>
            </a:r>
            <a:r>
              <a:rPr lang="en-US" altLang="zh-CN" sz="2000" dirty="0">
                <a:sym typeface="+mn-ea"/>
              </a:rPr>
              <a:t>203mm</a:t>
            </a:r>
            <a:endParaRPr lang="en-US" altLang="zh-CN" sz="2000" dirty="0"/>
          </a:p>
        </p:txBody>
      </p:sp>
      <p:pic>
        <p:nvPicPr>
          <p:cNvPr id="681035422" name="图片 6810354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3261" r="17014"/>
          <a:stretch>
            <a:fillRect/>
          </a:stretch>
        </p:blipFill>
        <p:spPr>
          <a:xfrm>
            <a:off x="7913370" y="1068070"/>
            <a:ext cx="3913505" cy="561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906770" y="232410"/>
            <a:ext cx="59201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en-US" altLang="zh-CN" sz="2400">
                <a:sym typeface="+mn-ea"/>
              </a:rPr>
              <a:t>PKU prototype muon tomography System</a:t>
            </a:r>
            <a:br>
              <a:rPr lang="en-US" altLang="zh-CN" sz="2400">
                <a:sym typeface="+mn-ea"/>
              </a:rPr>
            </a:br>
            <a:r>
              <a:rPr lang="en-US" altLang="zh-CN" sz="2400">
                <a:sym typeface="+mn-ea"/>
              </a:rPr>
              <a:t>Using only 20 TDC channels</a:t>
            </a:r>
            <a:endParaRPr lang="en-US" altLang="zh-CN" sz="2400">
              <a:sym typeface="+mn-ea"/>
            </a:endParaRPr>
          </a:p>
        </p:txBody>
      </p:sp>
      <p:pic>
        <p:nvPicPr>
          <p:cNvPr id="9" name="图片 9"/>
          <p:cNvPicPr>
            <a:picLocks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7955" y="1591945"/>
            <a:ext cx="4282440" cy="41998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4250" y="1591945"/>
            <a:ext cx="4625975" cy="4576445"/>
            <a:chOff x="0" y="103"/>
            <a:chExt cx="6080" cy="5969"/>
          </a:xfrm>
        </p:grpSpPr>
        <p:pic>
          <p:nvPicPr>
            <p:cNvPr id="4" name="Picture 3" descr="2d2d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3085" b="7710"/>
            <a:stretch>
              <a:fillRect/>
            </a:stretch>
          </p:blipFill>
          <p:spPr>
            <a:xfrm>
              <a:off x="0" y="103"/>
              <a:ext cx="6080" cy="59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Line 4"/>
            <p:cNvSpPr/>
            <p:nvPr>
              <p:custDataLst>
                <p:tags r:id="rId7"/>
              </p:custDataLst>
            </p:nvPr>
          </p:nvSpPr>
          <p:spPr>
            <a:xfrm>
              <a:off x="2509" y="523"/>
              <a:ext cx="540" cy="2386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stealth" w="lg" len="lg"/>
            </a:ln>
          </p:spPr>
        </p:sp>
        <p:sp>
          <p:nvSpPr>
            <p:cNvPr id="6" name="Line 5"/>
            <p:cNvSpPr/>
            <p:nvPr>
              <p:custDataLst>
                <p:tags r:id="rId8"/>
              </p:custDataLst>
            </p:nvPr>
          </p:nvSpPr>
          <p:spPr>
            <a:xfrm>
              <a:off x="3379" y="3991"/>
              <a:ext cx="1733" cy="141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stealth" w="lg" len="lg"/>
            </a:ln>
          </p:spPr>
        </p:sp>
        <p:sp>
          <p:nvSpPr>
            <p:cNvPr id="7" name="Oval 6"/>
            <p:cNvSpPr/>
            <p:nvPr>
              <p:custDataLst>
                <p:tags r:id="rId9"/>
              </p:custDataLst>
            </p:nvPr>
          </p:nvSpPr>
          <p:spPr>
            <a:xfrm>
              <a:off x="2832" y="2366"/>
              <a:ext cx="217" cy="114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zh-CN" altLang="en-US" sz="1800" dirty="0"/>
                <a:t> </a:t>
              </a:r>
              <a:endParaRPr lang="zh-CN" altLang="en-US" sz="1800" dirty="0"/>
            </a:p>
          </p:txBody>
        </p:sp>
        <p:sp>
          <p:nvSpPr>
            <p:cNvPr id="8" name="Oval 7"/>
            <p:cNvSpPr/>
            <p:nvPr>
              <p:custDataLst>
                <p:tags r:id="rId10"/>
              </p:custDataLst>
            </p:nvPr>
          </p:nvSpPr>
          <p:spPr>
            <a:xfrm>
              <a:off x="3592" y="4211"/>
              <a:ext cx="217" cy="112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zh-CN" altLang="en-US" sz="1800" dirty="0"/>
                <a:t> </a:t>
              </a:r>
              <a:endParaRPr lang="zh-CN" altLang="en-US" sz="1800" dirty="0"/>
            </a:p>
          </p:txBody>
        </p:sp>
        <p:sp>
          <p:nvSpPr>
            <p:cNvPr id="10" name="Oval 8"/>
            <p:cNvSpPr/>
            <p:nvPr>
              <p:custDataLst>
                <p:tags r:id="rId11"/>
              </p:custDataLst>
            </p:nvPr>
          </p:nvSpPr>
          <p:spPr>
            <a:xfrm>
              <a:off x="4306" y="4775"/>
              <a:ext cx="218" cy="112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zh-CN" altLang="en-US" sz="1800" dirty="0"/>
                <a:t> </a:t>
              </a:r>
              <a:endParaRPr lang="zh-CN" altLang="en-US" sz="1800" dirty="0"/>
            </a:p>
          </p:txBody>
        </p:sp>
        <p:sp>
          <p:nvSpPr>
            <p:cNvPr id="11" name="Oval 9"/>
            <p:cNvSpPr/>
            <p:nvPr>
              <p:custDataLst>
                <p:tags r:id="rId12"/>
              </p:custDataLst>
            </p:nvPr>
          </p:nvSpPr>
          <p:spPr>
            <a:xfrm>
              <a:off x="2507" y="1065"/>
              <a:ext cx="217" cy="113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txBody>
            <a:bodyPr wrap="none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zh-CN" altLang="en-US" sz="1800" dirty="0"/>
                <a:t> </a:t>
              </a:r>
              <a:endParaRPr lang="zh-CN" altLang="en-US" sz="1800" dirty="0"/>
            </a:p>
          </p:txBody>
        </p:sp>
        <p:sp>
          <p:nvSpPr>
            <p:cNvPr id="12" name="未知"/>
            <p:cNvSpPr/>
            <p:nvPr>
              <p:custDataLst>
                <p:tags r:id="rId13"/>
              </p:custDataLst>
            </p:nvPr>
          </p:nvSpPr>
          <p:spPr>
            <a:xfrm rot="-840000">
              <a:off x="3048" y="2903"/>
              <a:ext cx="225" cy="9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pathLst>
                <a:path w="21600" h="21600">
                  <a:moveTo>
                    <a:pt x="9818" y="0"/>
                  </a:moveTo>
                  <a:cubicBezTo>
                    <a:pt x="9818" y="389"/>
                    <a:pt x="9905" y="1362"/>
                    <a:pt x="9818" y="2335"/>
                  </a:cubicBezTo>
                  <a:cubicBezTo>
                    <a:pt x="9730" y="3308"/>
                    <a:pt x="10341" y="5156"/>
                    <a:pt x="9163" y="5837"/>
                  </a:cubicBezTo>
                  <a:cubicBezTo>
                    <a:pt x="7985" y="6518"/>
                    <a:pt x="3709" y="5896"/>
                    <a:pt x="2618" y="6421"/>
                  </a:cubicBezTo>
                  <a:cubicBezTo>
                    <a:pt x="1527" y="6947"/>
                    <a:pt x="2312" y="8270"/>
                    <a:pt x="2618" y="9048"/>
                  </a:cubicBezTo>
                  <a:cubicBezTo>
                    <a:pt x="2923" y="9827"/>
                    <a:pt x="3490" y="10663"/>
                    <a:pt x="4581" y="11091"/>
                  </a:cubicBezTo>
                  <a:cubicBezTo>
                    <a:pt x="5672" y="11520"/>
                    <a:pt x="8072" y="11247"/>
                    <a:pt x="9163" y="11675"/>
                  </a:cubicBezTo>
                  <a:cubicBezTo>
                    <a:pt x="10254" y="12103"/>
                    <a:pt x="10821" y="13037"/>
                    <a:pt x="11127" y="13718"/>
                  </a:cubicBezTo>
                  <a:cubicBezTo>
                    <a:pt x="11432" y="14400"/>
                    <a:pt x="12959" y="14983"/>
                    <a:pt x="11127" y="15762"/>
                  </a:cubicBezTo>
                  <a:cubicBezTo>
                    <a:pt x="9294" y="16540"/>
                    <a:pt x="0" y="17513"/>
                    <a:pt x="0" y="18389"/>
                  </a:cubicBezTo>
                  <a:cubicBezTo>
                    <a:pt x="0" y="19264"/>
                    <a:pt x="8290" y="20529"/>
                    <a:pt x="11127" y="21016"/>
                  </a:cubicBezTo>
                  <a:cubicBezTo>
                    <a:pt x="13963" y="21502"/>
                    <a:pt x="15272" y="21210"/>
                    <a:pt x="17018" y="21308"/>
                  </a:cubicBezTo>
                  <a:cubicBezTo>
                    <a:pt x="18763" y="21405"/>
                    <a:pt x="20858" y="21561"/>
                    <a:pt x="21600" y="21600"/>
                  </a:cubicBezTo>
                </a:path>
              </a:pathLst>
            </a:custGeom>
            <a:noFill/>
            <a:ln w="31750" cap="flat" cmpd="sng">
              <a:solidFill>
                <a:schemeClr val="tx1">
                  <a:alpha val="100000"/>
                </a:schemeClr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9" name="矩形 9218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368425" y="4805045"/>
            <a:ext cx="9223375" cy="185801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vert="horz" wrap="square" anchor="ctr"/>
          <a:lstStyle>
            <a:lvl1pPr marL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000" b="1" u="non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sz="2000" b="0" dirty="0">
                <a:solidFill>
                  <a:schemeClr val="tx1"/>
                </a:solidFill>
                <a:sym typeface="+mn-ea"/>
              </a:rPr>
              <a:t>Using this RPC with high position resolution to build a cosmic ray muon imaging system to detect the incident and outgoing trajectory vectors of cosmic ray muons can measure a very small scattering deflection angle of &lt;5 mrad (0.3°) and reconstruct the material distribution information in the sensitive area.</a:t>
            </a:r>
            <a:endParaRPr sz="2000" b="0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29" name="图片 29" descr="图片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6375"/>
          <a:stretch>
            <a:fillRect/>
          </a:stretch>
        </p:blipFill>
        <p:spPr>
          <a:xfrm>
            <a:off x="2759710" y="44450"/>
            <a:ext cx="6349365" cy="44151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499600" y="1851660"/>
            <a:ext cx="24961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eaLnBrk="1" hangingPunct="1"/>
            <a:r>
              <a:rPr lang="zh-CN" altLang="en-US" sz="2400" dirty="0">
                <a:sym typeface="+mn-ea"/>
              </a:rPr>
              <a:t>P</a:t>
            </a:r>
            <a:r>
              <a:rPr lang="en-US" altLang="zh-CN" sz="2400" dirty="0">
                <a:sym typeface="+mn-ea"/>
              </a:rPr>
              <a:t>  </a:t>
            </a:r>
            <a:r>
              <a:rPr lang="zh-CN" altLang="en-US" sz="2400" dirty="0">
                <a:sym typeface="+mn-ea"/>
              </a:rPr>
              <a:t>K</a:t>
            </a:r>
            <a:r>
              <a:rPr lang="en-US" altLang="zh-CN" sz="2400" dirty="0">
                <a:sym typeface="+mn-ea"/>
              </a:rPr>
              <a:t>  </a:t>
            </a:r>
            <a:r>
              <a:rPr lang="zh-CN" altLang="en-US" sz="2400" dirty="0">
                <a:sym typeface="+mn-ea"/>
              </a:rPr>
              <a:t>U</a:t>
            </a:r>
            <a:br>
              <a:rPr lang="zh-CN" altLang="en-US" sz="2400" dirty="0">
                <a:sym typeface="+mn-ea"/>
              </a:rPr>
            </a:br>
            <a:r>
              <a:rPr lang="zh-CN" altLang="en-US" sz="2400" dirty="0">
                <a:sym typeface="+mn-ea"/>
              </a:rPr>
              <a:t>some 3*3*3cm</a:t>
            </a:r>
            <a:r>
              <a:rPr lang="zh-CN" altLang="en-US" sz="2400" baseline="30000" dirty="0">
                <a:sym typeface="+mn-ea"/>
              </a:rPr>
              <a:t>3</a:t>
            </a:r>
            <a:br>
              <a:rPr lang="zh-CN" altLang="en-US" sz="2400" baseline="30000" dirty="0">
                <a:sym typeface="+mn-ea"/>
              </a:rPr>
            </a:br>
            <a:r>
              <a:rPr lang="zh-CN" altLang="en-US" sz="2400" dirty="0">
                <a:sym typeface="+mn-ea"/>
              </a:rPr>
              <a:t>Fe blocks</a:t>
            </a:r>
            <a:endParaRPr lang="zh-CN" altLang="en-US" sz="2400" dirty="0">
              <a:sym typeface="+mn-ea"/>
            </a:endParaRPr>
          </a:p>
        </p:txBody>
      </p:sp>
      <p:pic>
        <p:nvPicPr>
          <p:cNvPr id="32771" name="Picture 3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48396" b="50000"/>
          <a:stretch>
            <a:fillRect/>
          </a:stretch>
        </p:blipFill>
        <p:spPr>
          <a:xfrm>
            <a:off x="379730" y="2439670"/>
            <a:ext cx="2246630" cy="2101850"/>
          </a:xfrm>
        </p:spPr>
      </p:pic>
      <p:pic>
        <p:nvPicPr>
          <p:cNvPr id="3" name="图片 29" descr="图片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rcRect l="-1029" t="-1993" r="75420" b="51984"/>
          <a:stretch>
            <a:fillRect/>
          </a:stretch>
        </p:blipFill>
        <p:spPr>
          <a:xfrm>
            <a:off x="379730" y="135255"/>
            <a:ext cx="2183765" cy="21831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574040" y="347345"/>
            <a:ext cx="87398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4RPCs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缪子散射成像系统探寻暗物质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(2023-2024)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9695" y="928101"/>
            <a:ext cx="3211135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20cm-50cm-20cm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695" y="1509395"/>
            <a:ext cx="7099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Petiroc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2A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ASIC DAQ by USTC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（沈仲弢、刘豪）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6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5595" y="2606675"/>
            <a:ext cx="6695440" cy="36798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40" y="802640"/>
            <a:ext cx="4534535" cy="60464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47" y="3217115"/>
            <a:ext cx="4522950" cy="3253350"/>
          </a:xfrm>
          <a:prstGeom prst="rect">
            <a:avLst/>
          </a:prstGeom>
        </p:spPr>
      </p:pic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455838" y="347185"/>
            <a:ext cx="49222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Run1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0286" y="1215138"/>
            <a:ext cx="63134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月开始，测量了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个月的宇宙线缪子在空间中的散射。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灵敏体积为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rPr>
              <a:t>50cm*20cm*20cm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去除噪音后，有效事件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323715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，平均散射角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0.02485rad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θ&gt;0.2rad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为大角度散射事件，其占比约为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1.76%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2003" y="136525"/>
            <a:ext cx="3172994" cy="31947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353" y="3948675"/>
            <a:ext cx="2160816" cy="78575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455838" y="347185"/>
            <a:ext cx="49222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模拟工作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415" y="0"/>
            <a:ext cx="12202795" cy="68395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455838" y="347185"/>
            <a:ext cx="5078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Run1——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模拟初对比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5" y="1562852"/>
            <a:ext cx="5422977" cy="39007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45" y="2865833"/>
            <a:ext cx="2160816" cy="78575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0286" y="2359059"/>
            <a:ext cx="63134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模拟了宇宙线缪子的散射角分布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实验结果与模拟所得缪子散射结果在大角度散射处相差甚远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大角度散射从何而来？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6" y="2958061"/>
            <a:ext cx="4790481" cy="3445785"/>
          </a:xfrm>
          <a:prstGeom prst="rect">
            <a:avLst/>
          </a:prstGeom>
        </p:spPr>
      </p:pic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455838" y="347185"/>
            <a:ext cx="49222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Run1——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大角度散射点分布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0286" y="1215138"/>
            <a:ext cx="5641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观察大角度散射事件的散射点高度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许多事件分布在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位置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3311" y="242424"/>
            <a:ext cx="2697182" cy="27156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11" y="3595786"/>
            <a:ext cx="1506453" cy="547801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V="1">
            <a:off x="6822351" y="347185"/>
            <a:ext cx="6793" cy="1215757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6822351" y="1562942"/>
            <a:ext cx="0" cy="109654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6466819" y="256739"/>
            <a:ext cx="322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6438738" y="1378276"/>
            <a:ext cx="322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682" y="2778699"/>
            <a:ext cx="4065190" cy="392541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389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99055" y="3030220"/>
            <a:ext cx="44742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arXiv:2502.20915  →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徐宇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报告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27170" y="6251575"/>
            <a:ext cx="1042035" cy="281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铅块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量能器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18" y="1738693"/>
            <a:ext cx="6634414" cy="4772122"/>
          </a:xfrm>
          <a:prstGeom prst="rect">
            <a:avLst/>
          </a:prstGeom>
        </p:spPr>
      </p:pic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455838" y="347185"/>
            <a:ext cx="6220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Run1——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灵敏区散射角分布对比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0285" y="843714"/>
            <a:ext cx="10914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观察灵敏区范围内的散射角分布，仍存在大角度事件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有效事件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147251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θ&gt;0.2rad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事件占比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0.37%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平均散射角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0.0193rad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92" y="3375354"/>
            <a:ext cx="2469866" cy="8981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8" y="2433037"/>
            <a:ext cx="4065190" cy="392541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98216" y="3819440"/>
            <a:ext cx="3188262" cy="1162675"/>
          </a:xfrm>
          <a:prstGeom prst="rect">
            <a:avLst/>
          </a:prstGeom>
          <a:noFill/>
          <a:ln w="76200">
            <a:solidFill>
              <a:srgbClr val="1FFF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455838" y="347185"/>
            <a:ext cx="49222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Run1——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结果对比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20" y="1099820"/>
            <a:ext cx="6703060" cy="48215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670" y="2673350"/>
            <a:ext cx="4154805" cy="1511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114199" y="1846755"/>
                <a:ext cx="5605554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对海平面上次级宇宙线粒子成分进行模拟：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e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,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  <m:r>
                      <a:rPr lang="zh-CN" altLang="en-US" sz="240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𝜋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,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𝑝</m:t>
                    </m:r>
                  </m:oMath>
                </a14:m>
                <a:endPara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小角度主要为缪子，大角度主要为高能电子（物理过程检查中）</a:t>
                </a:r>
                <a:endPara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部分理解了大角度散射的来源</a:t>
                </a:r>
                <a:endPara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为改善缪子探寻暗物质的探测下限，需进行对高能电子的本底事件排除</a:t>
                </a:r>
                <a:endPara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99" y="1846755"/>
                <a:ext cx="5605554" cy="3785652"/>
              </a:xfrm>
              <a:prstGeom prst="rect">
                <a:avLst/>
              </a:prstGeom>
              <a:blipFill rotWithShape="1">
                <a:blip r:embed="rId3"/>
                <a:stretch>
                  <a:fillRect l="-10" t="-5" r="5" b="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455839" y="347185"/>
            <a:ext cx="468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F404-4D68-4CF1-A1D1-4545FFCFAAD6}" type="slidenum">
              <a:rPr lang="zh-CN" altLang="en-US" smtClean="0"/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55839" y="1064614"/>
            <a:ext cx="5539276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我们提出了一种利用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缪子散射探寻暗物质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的新方法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RPC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的缪子散射成像系统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对空间中的缪子散射进行了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个月的测试，得到了散射角分布。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GEANT4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构建了相同尺寸、材料以及间隔距离设置的缪子散射探测系统，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模拟了该系统在空气中宇宙线散射的散射角分布。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实验结果在大角度散射的事件数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远超缪子散射模拟预期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。筛选了灵敏区内的事件后，仍有超出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进一步分析发现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小角度散射多为缪子，大角度散射多为电子和次级粒子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造成。更详细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的分析正在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进行中</a:t>
            </a:r>
            <a:endParaRPr lang="zh-CN" altLang="en-US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图片 34" descr="4076205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1530" y="55880"/>
            <a:ext cx="4895215" cy="65303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455838" y="347185"/>
            <a:ext cx="6487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未来展望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宇宙线缪子暗物质探寻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5143" y="855663"/>
            <a:ext cx="983013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增设真空腔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，排除空气干扰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于侧面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增设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RPC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，提高角接收度；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实现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PID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功能，排除电子本底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束流实验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1"/>
          <a:srcRect r="49944"/>
          <a:stretch>
            <a:fillRect/>
          </a:stretch>
        </p:blipFill>
        <p:spPr>
          <a:xfrm>
            <a:off x="455930" y="2976245"/>
            <a:ext cx="3411855" cy="3270250"/>
          </a:xfrm>
          <a:prstGeom prst="rect">
            <a:avLst/>
          </a:prstGeom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0915" y="1010920"/>
            <a:ext cx="7087235" cy="4961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4925"/>
            <a:ext cx="12193270" cy="66401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145" y="97790"/>
            <a:ext cx="11748770" cy="66452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9300" cy="62674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750" y="9525"/>
            <a:ext cx="11724640" cy="660654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684" t="2634" r="51571" b="55199"/>
          <a:stretch>
            <a:fillRect/>
          </a:stretch>
        </p:blipFill>
        <p:spPr>
          <a:xfrm>
            <a:off x="491490" y="1853565"/>
            <a:ext cx="4254500" cy="2713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425" y="456565"/>
            <a:ext cx="6991350" cy="61150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455838" y="347185"/>
            <a:ext cx="603809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缪子散射与新物理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探寻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3739" t="16018" r="1114" b="1230"/>
          <a:stretch>
            <a:fillRect/>
          </a:stretch>
        </p:blipFill>
        <p:spPr>
          <a:xfrm>
            <a:off x="987425" y="922020"/>
            <a:ext cx="10127615" cy="50412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87755" y="6170930"/>
            <a:ext cx="280987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Phys. Rev. D 110, 016017</a:t>
            </a:r>
            <a:endParaRPr lang="en-US" altLang="zh-CN" sz="1600" b="1" dirty="0">
              <a:solidFill>
                <a:srgbClr val="9A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07840" y="6170930"/>
            <a:ext cx="204914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arXiv: 2410.20323</a:t>
            </a:r>
            <a:endParaRPr lang="en-US" altLang="zh-CN" sz="1600" b="1" dirty="0">
              <a:solidFill>
                <a:srgbClr val="9A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67195" y="6170930"/>
            <a:ext cx="21285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arXiv: 2411.12518</a:t>
            </a:r>
            <a:endParaRPr lang="en-US" altLang="zh-CN" sz="1600" b="1" dirty="0">
              <a:solidFill>
                <a:srgbClr val="9A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4925"/>
            <a:ext cx="12193270" cy="664019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347980"/>
            <a:ext cx="12192635" cy="576008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595" y="339725"/>
            <a:ext cx="11842750" cy="604075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165" y="0"/>
            <a:ext cx="12021820" cy="663384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1032"/>
          <a:stretch>
            <a:fillRect/>
          </a:stretch>
        </p:blipFill>
        <p:spPr>
          <a:xfrm>
            <a:off x="0" y="263525"/>
            <a:ext cx="12058015" cy="602678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389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95550" y="3117215"/>
            <a:ext cx="44742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PKMu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束流缪子散射物理白皮书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27170" y="6251575"/>
            <a:ext cx="1042035" cy="2819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铅块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量能器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/>
          <p:cNvGraphicFramePr>
            <a:graphicFrameLocks noChangeAspect="1"/>
          </p:cNvGraphicFramePr>
          <p:nvPr/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think-cell Slide" r:id="rId1" imgW="9525" imgH="9525" progId="TCLayout.ActiveDocument.1">
                  <p:embed/>
                </p:oleObj>
              </mc:Choice>
              <mc:Fallback>
                <p:oleObj name="think-cell Slide" r:id="rId1" imgW="9525" imgH="9525" progId="TCLayout.ActiveDocument.1">
                  <p:embed/>
                  <p:pic>
                    <p:nvPicPr>
                      <p:cNvPr id="0" name="对象 2" hidden="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矩形 3" hidden="1"/>
          <p:cNvSpPr/>
          <p:nvPr/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cs typeface="+mn-ea"/>
              <a:sym typeface="+mn-lt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8"/>
          </p:nvPr>
        </p:nvSpPr>
        <p:spPr>
          <a:xfrm>
            <a:off x="3332547" y="5165890"/>
            <a:ext cx="5526904" cy="658206"/>
          </a:xfrm>
        </p:spPr>
        <p:txBody>
          <a:bodyPr>
            <a:normAutofit/>
          </a:bodyPr>
          <a:lstStyle/>
          <a:p>
            <a:r>
              <a:rPr lang="en-US" altLang="zh-CN" sz="2400" b="1" dirty="0"/>
              <a:t>2024-9-6</a:t>
            </a:r>
            <a:endParaRPr lang="zh-CN" altLang="en-US" sz="24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436880" y="238760"/>
            <a:ext cx="5593080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en-US" altLang="zh-CN" sz="4400" b="1" dirty="0">
              <a:solidFill>
                <a:srgbClr val="9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910" y="969645"/>
            <a:ext cx="26162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图片 100"/>
          <p:cNvPicPr/>
          <p:nvPr>
            <p:custDataLst>
              <p:tags r:id="rId4"/>
            </p:custDataLst>
          </p:nvPr>
        </p:nvPicPr>
        <p:blipFill>
          <a:blip r:embed="rId5"/>
          <a:srcRect r="81363"/>
          <a:stretch>
            <a:fillRect/>
          </a:stretch>
        </p:blipFill>
        <p:spPr>
          <a:xfrm>
            <a:off x="436880" y="3235960"/>
            <a:ext cx="1412875" cy="1389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内容占位符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153410" y="-635"/>
            <a:ext cx="9036050" cy="68757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en-US" altLang="zh-CN"/>
              <a:t>backup</a:t>
            </a:r>
            <a:endParaRPr lang="en-US" alt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8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04700" cy="65944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455838" y="347185"/>
            <a:ext cx="10338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未来展望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束流缪子暗物质探寻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5143" y="855663"/>
            <a:ext cx="9830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国内缪子源建设中，如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HIAF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CiADS, MELODY, SHINE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5018" y="1460544"/>
            <a:ext cx="6665890" cy="17442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44" y="4022449"/>
            <a:ext cx="4291464" cy="20514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599" y="4021942"/>
            <a:ext cx="6498001" cy="2052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45143" y="2101845"/>
            <a:ext cx="3476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HFRS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束线布局示意图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5143" y="3560277"/>
            <a:ext cx="913642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利用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GEANT4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模拟设计了束流实验探测系统（徐宇，陈良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文等）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3600" kern="1200" dirty="0">
                <a:latin typeface="Times New Roman" panose="02020603050405020304" charset="0"/>
                <a:ea typeface="微软雅黑" panose="020B0503020204020204" pitchFamily="34" charset="-122"/>
              </a:rPr>
              <a:t>基于HIAF的高能缪子束线</a:t>
            </a:r>
            <a:r>
              <a:rPr lang="en-US" altLang="zh-CN" sz="3600" kern="1200" dirty="0">
                <a:latin typeface="Times New Roman" panose="02020603050405020304" charset="0"/>
                <a:ea typeface="微软雅黑" panose="020B0503020204020204" pitchFamily="34" charset="-122"/>
              </a:rPr>
              <a:t>  arXiv:2502.20915</a:t>
            </a:r>
            <a:endParaRPr lang="en-US" altLang="zh-CN" sz="3600" kern="1200" dirty="0"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4" name="文本框 10"/>
          <p:cNvSpPr txBox="1"/>
          <p:nvPr/>
        </p:nvSpPr>
        <p:spPr>
          <a:xfrm>
            <a:off x="117625" y="943910"/>
            <a:ext cx="5084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HIAF-U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的高能缪子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Group 101"/>
          <p:cNvGrpSpPr/>
          <p:nvPr/>
        </p:nvGrpSpPr>
        <p:grpSpPr>
          <a:xfrm>
            <a:off x="239684" y="1483171"/>
            <a:ext cx="7824958" cy="3494807"/>
            <a:chOff x="4677084" y="2300871"/>
            <a:chExt cx="7824958" cy="3494807"/>
          </a:xfrm>
        </p:grpSpPr>
        <p:grpSp>
          <p:nvGrpSpPr>
            <p:cNvPr id="6" name="组合 4"/>
            <p:cNvGrpSpPr/>
            <p:nvPr/>
          </p:nvGrpSpPr>
          <p:grpSpPr>
            <a:xfrm>
              <a:off x="4677084" y="2300871"/>
              <a:ext cx="7824958" cy="3494807"/>
              <a:chOff x="1004312" y="1917532"/>
              <a:chExt cx="8817509" cy="3741280"/>
            </a:xfrm>
          </p:grpSpPr>
          <p:grpSp>
            <p:nvGrpSpPr>
              <p:cNvPr id="8" name="Group 11"/>
              <p:cNvGrpSpPr/>
              <p:nvPr/>
            </p:nvGrpSpPr>
            <p:grpSpPr>
              <a:xfrm>
                <a:off x="1004312" y="1917532"/>
                <a:ext cx="8817509" cy="3741280"/>
                <a:chOff x="761173" y="1853269"/>
                <a:chExt cx="8817509" cy="3741280"/>
              </a:xfrm>
            </p:grpSpPr>
            <p:grpSp>
              <p:nvGrpSpPr>
                <p:cNvPr id="10" name="Group 2"/>
                <p:cNvGrpSpPr/>
                <p:nvPr/>
              </p:nvGrpSpPr>
              <p:grpSpPr>
                <a:xfrm>
                  <a:off x="761173" y="1853269"/>
                  <a:ext cx="8468139" cy="3741280"/>
                  <a:chOff x="1961323" y="1710394"/>
                  <a:chExt cx="8468139" cy="3741280"/>
                </a:xfrm>
              </p:grpSpPr>
              <p:pic>
                <p:nvPicPr>
                  <p:cNvPr id="14" name="Picture 17"/>
                  <p:cNvPicPr>
                    <a:picLocks noChangeAspect="1"/>
                  </p:cNvPicPr>
                  <p:nvPr/>
                </p:nvPicPr>
                <p:blipFill>
                  <a:blip r:embed="rId1"/>
                  <a:stretch>
                    <a:fillRect/>
                  </a:stretch>
                </p:blipFill>
                <p:spPr>
                  <a:xfrm>
                    <a:off x="1961323" y="1710394"/>
                    <a:ext cx="8468139" cy="3741280"/>
                  </a:xfrm>
                  <a:prstGeom prst="rect">
                    <a:avLst/>
                  </a:prstGeom>
                </p:spPr>
              </p:pic>
              <p:sp>
                <p:nvSpPr>
                  <p:cNvPr id="15" name="TextBox 111"/>
                  <p:cNvSpPr txBox="1"/>
                  <p:nvPr/>
                </p:nvSpPr>
                <p:spPr>
                  <a:xfrm>
                    <a:off x="5862884" y="5013896"/>
                    <a:ext cx="305083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1600" b="1">
                        <a:solidFill>
                          <a:srgbClr val="0000C0"/>
                        </a:solidFill>
                      </a:defRPr>
                    </a:lvl1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0"/>
                        </a:solidFill>
                        <a:effectLst/>
                        <a:uLnTx/>
                        <a:uFillTx/>
                        <a:latin typeface="Arial" panose="020B0604020202020204"/>
                        <a:ea typeface="宋体" panose="02010600030101010101" pitchFamily="2" charset="-122"/>
                      </a:rPr>
                      <a:t>缪子收集</a:t>
                    </a:r>
                    <a:r>
                      <a:rPr kumimoji="0" lang="en-US" altLang="zh-CN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0"/>
                        </a:solidFill>
                        <a:effectLst/>
                        <a:uLnTx/>
                        <a:uFillTx/>
                        <a:latin typeface="Arial" panose="020B0604020202020204"/>
                        <a:ea typeface="宋体" panose="02010600030101010101" pitchFamily="2" charset="-122"/>
                      </a:rPr>
                      <a:t>/</a:t>
                    </a:r>
                    <a:r>
                      <a:rPr kumimoji="0" lang="zh-CN" alt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0"/>
                        </a:solidFill>
                        <a:effectLst/>
                        <a:uLnTx/>
                        <a:uFillTx/>
                        <a:latin typeface="Arial" panose="020B0604020202020204"/>
                        <a:ea typeface="宋体" panose="02010600030101010101" pitchFamily="2" charset="-122"/>
                      </a:rPr>
                      <a:t>纯化</a:t>
                    </a:r>
                    <a:r>
                      <a:rPr kumimoji="0" lang="en-US" altLang="zh-CN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0"/>
                        </a:solidFill>
                        <a:effectLst/>
                        <a:uLnTx/>
                        <a:uFillTx/>
                        <a:latin typeface="Arial" panose="020B0604020202020204"/>
                        <a:ea typeface="宋体" panose="02010600030101010101" pitchFamily="2" charset="-122"/>
                      </a:rPr>
                      <a:t>/</a:t>
                    </a:r>
                    <a:r>
                      <a:rPr kumimoji="0" lang="zh-CN" alt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0"/>
                        </a:solidFill>
                        <a:effectLst/>
                        <a:uLnTx/>
                        <a:uFillTx/>
                        <a:latin typeface="Arial" panose="020B0604020202020204"/>
                        <a:ea typeface="宋体" panose="02010600030101010101" pitchFamily="2" charset="-122"/>
                      </a:rPr>
                      <a:t>慢化</a:t>
                    </a:r>
                    <a:r>
                      <a:rPr kumimoji="0" lang="en-US" altLang="zh-CN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0"/>
                        </a:solidFill>
                        <a:effectLst/>
                        <a:uLnTx/>
                        <a:uFillTx/>
                        <a:latin typeface="Arial" panose="020B0604020202020204"/>
                        <a:ea typeface="宋体" panose="02010600030101010101" pitchFamily="2" charset="-122"/>
                      </a:rPr>
                      <a:t>/</a:t>
                    </a:r>
                    <a:r>
                      <a:rPr kumimoji="0" lang="zh-CN" alt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0"/>
                        </a:solidFill>
                        <a:effectLst/>
                        <a:uLnTx/>
                        <a:uFillTx/>
                        <a:latin typeface="Arial" panose="020B0604020202020204"/>
                        <a:ea typeface="宋体" panose="02010600030101010101" pitchFamily="2" charset="-122"/>
                      </a:rPr>
                      <a:t>特性研究</a:t>
                    </a:r>
                    <a:r>
                      <a:rPr kumimoji="0" lang="en-US" altLang="zh-CN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0"/>
                        </a:solidFill>
                        <a:effectLst/>
                        <a:uLnTx/>
                        <a:uFillTx/>
                        <a:latin typeface="Arial" panose="020B0604020202020204"/>
                        <a:ea typeface="宋体" panose="02010600030101010101" pitchFamily="2" charset="-122"/>
                      </a:rPr>
                      <a:t>...</a:t>
                    </a:r>
                    <a:endParaRPr kumimoji="0" lang="zh-CN" alt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0"/>
                      </a:solidFill>
                      <a:effectLst/>
                      <a:uLnTx/>
                      <a:uFillTx/>
                      <a:latin typeface="Arial" panose="020B0604020202020204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11" name="TextBox 107"/>
                <p:cNvSpPr txBox="1"/>
                <p:nvPr/>
              </p:nvSpPr>
              <p:spPr>
                <a:xfrm>
                  <a:off x="7354723" y="2175544"/>
                  <a:ext cx="2223959" cy="3624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225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panose="020B0604020202020204"/>
                      <a:ea typeface="宋体" panose="02010600030101010101" pitchFamily="2" charset="-122"/>
                    </a:rPr>
                    <a:t>Muon tomography</a:t>
                  </a:r>
                  <a:endPara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13" name="Straight Arrow Connector 18"/>
                <p:cNvCxnSpPr/>
                <p:nvPr/>
              </p:nvCxnSpPr>
              <p:spPr>
                <a:xfrm>
                  <a:off x="3067576" y="2836556"/>
                  <a:ext cx="5399126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ysDash"/>
                  <a:tailEnd type="triangle"/>
                </a:ln>
                <a:effectLst/>
              </p:spPr>
            </p:cxnSp>
          </p:grpSp>
          <p:sp>
            <p:nvSpPr>
              <p:cNvPr id="9" name="矩形 6"/>
              <p:cNvSpPr/>
              <p:nvPr/>
            </p:nvSpPr>
            <p:spPr>
              <a:xfrm>
                <a:off x="4905873" y="5221034"/>
                <a:ext cx="3296231" cy="29582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" name="TextBox 103"/>
            <p:cNvSpPr txBox="1"/>
            <p:nvPr/>
          </p:nvSpPr>
          <p:spPr>
            <a:xfrm>
              <a:off x="7019991" y="2748888"/>
              <a:ext cx="1391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</a:rPr>
                <a:t>Decay Muon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4"/>
              <p:cNvSpPr txBox="1"/>
              <p:nvPr/>
            </p:nvSpPr>
            <p:spPr>
              <a:xfrm>
                <a:off x="7391065" y="4581960"/>
                <a:ext cx="4492925" cy="17543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400" dirty="0">
                    <a:solidFill>
                      <a:srgbClr val="0070C0"/>
                    </a:solidFill>
                  </a:rPr>
                  <a:t>基于</a:t>
                </a:r>
                <a:r>
                  <a:rPr lang="en-US" altLang="zh-CN" sz="2400" dirty="0">
                    <a:solidFill>
                      <a:srgbClr val="0070C0"/>
                    </a:solidFill>
                  </a:rPr>
                  <a:t>HIAF</a:t>
                </a:r>
                <a:r>
                  <a:rPr lang="zh-CN" altLang="en-US" sz="2400" dirty="0">
                    <a:solidFill>
                      <a:srgbClr val="0070C0"/>
                    </a:solidFill>
                  </a:rPr>
                  <a:t>的高能高通量缪子源</a:t>
                </a:r>
                <a:endParaRPr lang="en-US" altLang="zh-CN" sz="2400" dirty="0">
                  <a:solidFill>
                    <a:srgbClr val="0070C0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:r>
                  <a:rPr lang="zh-CN" altLang="en-US" sz="2400" dirty="0">
                    <a:solidFill>
                      <a:srgbClr val="0070C0"/>
                    </a:solidFill>
                  </a:rPr>
                  <a:t>动量 </a:t>
                </a:r>
                <a:r>
                  <a:rPr lang="en-US" altLang="zh-CN" sz="2400" dirty="0">
                    <a:solidFill>
                      <a:srgbClr val="0070C0"/>
                    </a:solidFill>
                  </a:rPr>
                  <a:t>0.99~3.9 </a:t>
                </a:r>
                <a:r>
                  <a:rPr lang="en-US" altLang="zh-CN" sz="2400" dirty="0" err="1">
                    <a:solidFill>
                      <a:srgbClr val="0070C0"/>
                    </a:solidFill>
                  </a:rPr>
                  <a:t>GeV</a:t>
                </a:r>
                <a:r>
                  <a:rPr lang="en-US" altLang="zh-CN" sz="2400" dirty="0">
                    <a:solidFill>
                      <a:srgbClr val="0070C0"/>
                    </a:solidFill>
                  </a:rPr>
                  <a:t>/c</a:t>
                </a:r>
                <a:endParaRPr lang="en-US" altLang="zh-CN" sz="2400" dirty="0">
                  <a:solidFill>
                    <a:srgbClr val="0070C0"/>
                  </a:solidFill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:r>
                  <a:rPr lang="zh-CN" altLang="en-US" sz="2400" dirty="0">
                    <a:solidFill>
                      <a:srgbClr val="0070C0"/>
                    </a:solidFill>
                  </a:rPr>
                  <a:t>通量</a:t>
                </a:r>
                <a:r>
                  <a:rPr lang="en-US" altLang="zh-CN" sz="2400" dirty="0">
                    <a:solidFill>
                      <a:srgbClr val="0070C0"/>
                    </a:solidFill>
                  </a:rPr>
                  <a:t>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/>
                          </a:rPr>
                          <m:t>10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/>
                          </a:rPr>
                          <m:t>3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0070C0"/>
                        </a:solidFill>
                        <a:latin typeface="Cambria Math" panose="02040503050406030204"/>
                      </a:rPr>
                      <m:t>/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/>
                          </a:rPr>
                          <m:t>(</m:t>
                        </m:r>
                        <m:r>
                          <a:rPr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/>
                          </a:rPr>
                          <m:t>𝑐𝑚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0070C0"/>
                        </a:solidFill>
                        <a:latin typeface="Cambria Math" panose="02040503050406030204"/>
                        <a:ea typeface="Cambria Math" panose="02040503050406030204"/>
                      </a:rPr>
                      <m:t>∙</m:t>
                    </m:r>
                    <m:r>
                      <a:rPr lang="en-US" altLang="zh-CN" sz="2400" b="0" i="1" smtClean="0">
                        <a:solidFill>
                          <a:srgbClr val="0070C0"/>
                        </a:solidFill>
                        <a:latin typeface="Cambria Math" panose="02040503050406030204"/>
                        <a:ea typeface="Cambria Math" panose="02040503050406030204"/>
                      </a:rPr>
                      <m:t>𝑠</m:t>
                    </m:r>
                    <m:r>
                      <a:rPr lang="en-US" altLang="zh-CN" sz="2400" b="0" i="1" smtClean="0">
                        <a:solidFill>
                          <a:srgbClr val="0070C0"/>
                        </a:solidFill>
                        <a:latin typeface="Cambria Math" panose="02040503050406030204"/>
                        <a:ea typeface="Cambria Math" panose="02040503050406030204"/>
                      </a:rPr>
                      <m:t>)</m:t>
                    </m:r>
                  </m:oMath>
                </a14:m>
                <a:endParaRPr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16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065" y="4581960"/>
                <a:ext cx="4492925" cy="1754326"/>
              </a:xfrm>
              <a:prstGeom prst="rect">
                <a:avLst/>
              </a:prstGeom>
              <a:blipFill rotWithShape="1">
                <a:blip r:embed="rId2"/>
                <a:stretch>
                  <a:fillRect l="-7" t="-25" r="13" b="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表格 16"/>
          <p:cNvGraphicFramePr>
            <a:graphicFrameLocks noGrp="1"/>
          </p:cNvGraphicFramePr>
          <p:nvPr/>
        </p:nvGraphicFramePr>
        <p:xfrm>
          <a:off x="442244" y="4475430"/>
          <a:ext cx="6519636" cy="1995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0264"/>
                <a:gridCol w="1327150"/>
                <a:gridCol w="1327536"/>
                <a:gridCol w="1327343"/>
                <a:gridCol w="1327343"/>
              </a:tblGrid>
              <a:tr h="609600">
                <a:tc rowSpan="2"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设置动量</a:t>
                      </a:r>
                      <a:r>
                        <a:rPr lang="en-US" sz="1600" kern="100" dirty="0">
                          <a:effectLst/>
                        </a:rPr>
                        <a:t> (GeV/c)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终端繆子计数率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600" dirty="0">
                          <a:solidFill>
                            <a:schemeClr val="bg2"/>
                          </a:solidFill>
                        </a:rPr>
                        <a:t>缪子动量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</a:pPr>
                      <a:r>
                        <a:rPr lang="zh-CN" altLang="en-US" sz="1600" dirty="0">
                          <a:solidFill>
                            <a:schemeClr val="bg2"/>
                          </a:solidFill>
                        </a:rPr>
                        <a:t>动量展宽(σ)</a:t>
                      </a:r>
                      <a:endParaRPr lang="zh-CN" alt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 marL="68580" marR="68580" marT="0" marB="0"/>
                </a:tc>
              </a:tr>
              <a:tr h="281460">
                <a:tc vMerge="1">
                  <a:tcPr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(</a:t>
                      </a:r>
                      <a:r>
                        <a:rPr lang="en-US" sz="1600" kern="100" dirty="0" err="1">
                          <a:effectLst/>
                        </a:rPr>
                        <a:t>ppp</a:t>
                      </a:r>
                      <a:r>
                        <a:rPr lang="en-US" sz="1600" kern="100" dirty="0">
                          <a:effectLst/>
                        </a:rPr>
                        <a:t>)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(</a:t>
                      </a:r>
                      <a:r>
                        <a:rPr lang="en-US" sz="1600" kern="100" dirty="0" err="1">
                          <a:effectLst/>
                        </a:rPr>
                        <a:t>ppp</a:t>
                      </a:r>
                      <a:r>
                        <a:rPr lang="en-US" sz="1600" kern="100" dirty="0">
                          <a:effectLst/>
                        </a:rPr>
                        <a:t>/cm</a:t>
                      </a:r>
                      <a:r>
                        <a:rPr lang="en-US" sz="1600" kern="100" baseline="30000" dirty="0">
                          <a:effectLst/>
                        </a:rPr>
                        <a:t>2</a:t>
                      </a:r>
                      <a:r>
                        <a:rPr lang="en-US" sz="1600" kern="100" dirty="0">
                          <a:effectLst/>
                        </a:rPr>
                        <a:t>)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 err="1">
                          <a:effectLst/>
                          <a:latin typeface="Times New Roman" panose="02020603050405020304"/>
                          <a:ea typeface="仿宋_GB2312" panose="02010609030101010101" charset="-122"/>
                          <a:cs typeface="Times New Roman" panose="02020603050405020304"/>
                        </a:rPr>
                        <a:t>GeV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/>
                          <a:ea typeface="仿宋_GB2312" panose="02010609030101010101" charset="-122"/>
                          <a:cs typeface="Times New Roman" panose="02020603050405020304"/>
                        </a:rPr>
                        <a:t>/c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/>
                          <a:ea typeface="仿宋_GB2312" panose="02010609030101010101" charset="-122"/>
                          <a:cs typeface="Times New Roman" panose="02020603050405020304"/>
                        </a:rPr>
                        <a:t>MeV/c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  <a:tr h="271287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</a:t>
                      </a:r>
                      <a:endParaRPr lang="zh-CN" sz="1600" kern="10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2.99e+5</a:t>
                      </a:r>
                      <a:endParaRPr lang="zh-CN" sz="1600" kern="10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9.52e+2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/>
                          <a:ea typeface="仿宋_GB2312" panose="02010609030101010101" charset="-122"/>
                          <a:cs typeface="Times New Roman" panose="02020603050405020304"/>
                        </a:rPr>
                        <a:t>0.99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/>
                          <a:ea typeface="仿宋_GB2312" panose="02010609030101010101" charset="-122"/>
                          <a:cs typeface="Times New Roman" panose="02020603050405020304"/>
                        </a:rPr>
                        <a:t>21.69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  <a:tr h="271287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</a:t>
                      </a:r>
                      <a:endParaRPr lang="zh-CN" sz="1600" kern="10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2.01e+6</a:t>
                      </a:r>
                      <a:endParaRPr lang="zh-CN" sz="1600" kern="10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6.38e+3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/>
                          <a:ea typeface="仿宋_GB2312" panose="02010609030101010101" charset="-122"/>
                          <a:cs typeface="Times New Roman" panose="02020603050405020304"/>
                        </a:rPr>
                        <a:t>1.96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/>
                          <a:ea typeface="仿宋_GB2312" panose="02010609030101010101" charset="-122"/>
                          <a:cs typeface="Times New Roman" panose="02020603050405020304"/>
                        </a:rPr>
                        <a:t>43.87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  <a:tr h="271287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</a:t>
                      </a:r>
                      <a:endParaRPr lang="zh-CN" sz="1600" kern="10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1.9e+6</a:t>
                      </a:r>
                      <a:endParaRPr lang="zh-CN" sz="1600" kern="10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6.04e+3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/>
                          <a:ea typeface="仿宋_GB2312" panose="02010609030101010101" charset="-122"/>
                          <a:cs typeface="Times New Roman" panose="02020603050405020304"/>
                        </a:rPr>
                        <a:t>2.90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/>
                          <a:ea typeface="仿宋_GB2312" panose="02010609030101010101" charset="-122"/>
                          <a:cs typeface="Times New Roman" panose="02020603050405020304"/>
                        </a:rPr>
                        <a:t>85.9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  <a:tr h="271287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3.35e+5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1.07e+3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/>
                          <a:ea typeface="仿宋_GB2312" panose="02010609030101010101" charset="-122"/>
                          <a:cs typeface="Times New Roman" panose="02020603050405020304"/>
                        </a:rPr>
                        <a:t>3.90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  <a:latin typeface="Times New Roman" panose="02020603050405020304"/>
                          <a:ea typeface="仿宋_GB2312" panose="02010609030101010101" charset="-122"/>
                          <a:cs typeface="Times New Roman" panose="02020603050405020304"/>
                        </a:rPr>
                        <a:t>87.42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仿宋_GB2312" panose="02010609030101010101" charset="-122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9" name="图片 18"/>
          <p:cNvPicPr/>
          <p:nvPr/>
        </p:nvPicPr>
        <p:blipFill rotWithShape="1">
          <a:blip r:embed="rId3"/>
          <a:srcRect l="11116" t="7161" r="13159" b="44354"/>
          <a:stretch>
            <a:fillRect/>
          </a:stretch>
        </p:blipFill>
        <p:spPr bwMode="auto">
          <a:xfrm>
            <a:off x="8039838" y="1150632"/>
            <a:ext cx="3767210" cy="2699283"/>
          </a:xfrm>
          <a:prstGeom prst="rect">
            <a:avLst/>
          </a:prstGeom>
          <a:ln>
            <a:noFill/>
          </a:ln>
        </p:spPr>
      </p:pic>
      <p:sp>
        <p:nvSpPr>
          <p:cNvPr id="20" name="文本框 19"/>
          <p:cNvSpPr txBox="1"/>
          <p:nvPr/>
        </p:nvSpPr>
        <p:spPr>
          <a:xfrm>
            <a:off x="8946884" y="3905940"/>
            <a:ext cx="2675401" cy="5639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高能缪子束线光学</a:t>
            </a:r>
            <a:endParaRPr lang="zh-CN" altLang="en-US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455839" y="347185"/>
            <a:ext cx="678208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暗物质存在证据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0286" y="1178158"/>
            <a:ext cx="1141390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星系旋转曲线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						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子弹星系团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095" y="1946910"/>
            <a:ext cx="5014595" cy="36175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64063" y="5763295"/>
            <a:ext cx="4640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charset="0"/>
                <a:cs typeface="Times New Roman" panose="02020603050405020304" charset="0"/>
              </a:rPr>
              <a:t>Credit: x-ray: NASA/CXC/</a:t>
            </a:r>
            <a:r>
              <a:rPr lang="en-US" altLang="zh-CN" sz="1200" b="0" i="0" dirty="0" err="1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charset="0"/>
                <a:cs typeface="Times New Roman" panose="02020603050405020304" charset="0"/>
              </a:rPr>
              <a:t>CfA</a:t>
            </a:r>
            <a:r>
              <a:rPr lang="en-US" altLang="zh-CN" sz="1200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charset="0"/>
                <a:cs typeface="Times New Roman" panose="02020603050405020304" charset="0"/>
              </a:rPr>
              <a:t>/M. </a:t>
            </a:r>
            <a:r>
              <a:rPr lang="en-US" altLang="zh-CN" sz="1200" b="0" i="0" dirty="0" err="1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charset="0"/>
                <a:cs typeface="Times New Roman" panose="02020603050405020304" charset="0"/>
              </a:rPr>
              <a:t>Markevitch</a:t>
            </a:r>
            <a:r>
              <a:rPr lang="en-US" altLang="zh-CN" sz="1200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charset="0"/>
                <a:cs typeface="Times New Roman" panose="02020603050405020304" charset="0"/>
              </a:rPr>
              <a:t> et al.; optical: NASA/</a:t>
            </a:r>
            <a:r>
              <a:rPr lang="en-US" altLang="zh-CN" sz="1200" b="0" i="0" dirty="0" err="1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charset="0"/>
                <a:cs typeface="Times New Roman" panose="02020603050405020304" charset="0"/>
              </a:rPr>
              <a:t>STScI</a:t>
            </a:r>
            <a:r>
              <a:rPr lang="en-US" altLang="zh-CN" sz="1200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charset="0"/>
                <a:cs typeface="Times New Roman" panose="02020603050405020304" charset="0"/>
              </a:rPr>
              <a:t>, Magellan/U. Arizona/D. </a:t>
            </a:r>
            <a:r>
              <a:rPr lang="en-US" altLang="zh-CN" sz="1200" b="0" i="0" dirty="0" err="1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charset="0"/>
                <a:cs typeface="Times New Roman" panose="02020603050405020304" charset="0"/>
              </a:rPr>
              <a:t>Clowe</a:t>
            </a:r>
            <a:r>
              <a:rPr lang="en-US" altLang="zh-CN" sz="1200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charset="0"/>
                <a:cs typeface="Times New Roman" panose="02020603050405020304" charset="0"/>
              </a:rPr>
              <a:t> et al.; lensing map: NASA/</a:t>
            </a:r>
            <a:r>
              <a:rPr lang="en-US" altLang="zh-CN" sz="1200" b="0" i="0" dirty="0" err="1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charset="0"/>
                <a:cs typeface="Times New Roman" panose="02020603050405020304" charset="0"/>
              </a:rPr>
              <a:t>STScI</a:t>
            </a:r>
            <a:r>
              <a:rPr lang="en-US" altLang="zh-CN" sz="1200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charset="0"/>
                <a:cs typeface="Times New Roman" panose="02020603050405020304" charset="0"/>
              </a:rPr>
              <a:t> ESO WFI, Magellan/U. Arizona/D. </a:t>
            </a:r>
            <a:r>
              <a:rPr lang="en-US" altLang="zh-CN" sz="1200" b="0" i="0" dirty="0" err="1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charset="0"/>
                <a:cs typeface="Times New Roman" panose="02020603050405020304" charset="0"/>
              </a:rPr>
              <a:t>Clowe</a:t>
            </a:r>
            <a:r>
              <a:rPr lang="en-US" altLang="zh-CN" sz="1200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Times New Roman" panose="02020603050405020304" charset="0"/>
                <a:cs typeface="Times New Roman" panose="02020603050405020304" charset="0"/>
              </a:rPr>
              <a:t> et al.</a:t>
            </a:r>
            <a:endParaRPr lang="en-US" altLang="zh-CN" sz="1200" b="0" i="0" dirty="0">
              <a:solidFill>
                <a:srgbClr val="111111"/>
              </a:solidFill>
              <a:effectLst/>
              <a:highlight>
                <a:srgbClr val="FFFFFF"/>
              </a:highligh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/>
          <a:stretch>
            <a:fillRect/>
          </a:stretch>
        </p:blipFill>
        <p:spPr>
          <a:xfrm>
            <a:off x="290195" y="1923415"/>
            <a:ext cx="6207760" cy="367792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903142" y="5886112"/>
            <a:ext cx="2550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charset="0"/>
                <a:cs typeface="Times New Roman" panose="02020603050405020304" charset="0"/>
              </a:rPr>
              <a:t>Credit: Mario De Leo. CC BY-SA 4.0.</a:t>
            </a:r>
            <a:endParaRPr lang="zh-CN" altLang="en-US" sz="1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0534" y="6086460"/>
            <a:ext cx="6883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Gravitational lensing, microwave background radiation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Normal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matter:dark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matter:dark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energy = 5:27:68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455838" y="347185"/>
            <a:ext cx="67270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缪子散射与新物理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带电轻子味道破坏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AFA99B"/>
              </a:clrFrom>
              <a:clrTo>
                <a:srgbClr val="AFA99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000" y="788670"/>
            <a:ext cx="11002645" cy="59575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662898" y="392113"/>
            <a:ext cx="321089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iv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2410.20323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"/>
          <p:cNvSpPr txBox="1"/>
          <p:nvPr>
            <p:ph type="ctrTitle" idx="4294967295"/>
          </p:nvPr>
        </p:nvSpPr>
        <p:spPr>
          <a:xfrm>
            <a:off x="0" y="0"/>
            <a:ext cx="12192000" cy="92837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 panose="020B0604020202020204"/>
              <a:buNone/>
            </a:pPr>
            <a:r>
              <a:rPr lang="en-GB" sz="4535">
                <a:solidFill>
                  <a:srgbClr val="990000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Highlights, byproducts</a:t>
            </a:r>
            <a:endParaRPr sz="3465">
              <a:solidFill>
                <a:srgbClr val="0000FF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/>
              <a:buNone/>
            </a:pPr>
            <a:endParaRPr sz="4080" b="1">
              <a:solidFill>
                <a:srgbClr val="0000FF"/>
              </a:solidFill>
            </a:endParaRPr>
          </a:p>
        </p:txBody>
      </p:sp>
      <p:pic>
        <p:nvPicPr>
          <p:cNvPr id="281" name="Google Shape;281;p3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03200" y="6029000"/>
            <a:ext cx="21287" cy="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3"/>
          <p:cNvSpPr txBox="1"/>
          <p:nvPr>
            <p:ph type="sldNum" idx="4294967295"/>
          </p:nvPr>
        </p:nvSpPr>
        <p:spPr>
          <a:xfrm>
            <a:off x="11460480" y="6217920"/>
            <a:ext cx="731520" cy="52451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335"/>
            </a:fld>
            <a:endParaRPr lang="en-GB" sz="1335"/>
          </a:p>
        </p:txBody>
      </p:sp>
      <p:sp>
        <p:nvSpPr>
          <p:cNvPr id="283" name="Google Shape;283;p33"/>
          <p:cNvSpPr txBox="1"/>
          <p:nvPr/>
        </p:nvSpPr>
        <p:spPr>
          <a:xfrm>
            <a:off x="101600" y="1597200"/>
            <a:ext cx="11988800" cy="52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-GB" sz="3200">
                <a:solidFill>
                  <a:schemeClr val="dk2"/>
                </a:solidFill>
              </a:rPr>
              <a:t>Muon dark matter detection step by step </a:t>
            </a:r>
            <a:endParaRPr sz="3200">
              <a:solidFill>
                <a:schemeClr val="dk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-GB" sz="3200">
                <a:solidFill>
                  <a:schemeClr val="dk2"/>
                </a:solidFill>
              </a:rPr>
              <a:t>Full scale Detector R &amp; D &amp; Applications </a:t>
            </a:r>
            <a:endParaRPr lang="en-GB" sz="3200">
              <a:solidFill>
                <a:schemeClr val="dk2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-US" altLang="zh-CN" sz="2800" dirty="0">
                <a:solidFill>
                  <a:srgbClr val="768394"/>
                </a:solidFill>
                <a:sym typeface="+mn-ea"/>
              </a:rPr>
              <a:t>TPC / AT-TPC protential use on  cosmic ray μ or μ beam  dark matter scattering measurement</a:t>
            </a:r>
            <a:endParaRPr sz="2800">
              <a:solidFill>
                <a:srgbClr val="768394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-GB" sz="3200">
                <a:solidFill>
                  <a:schemeClr val="dk2"/>
                </a:solidFill>
              </a:rPr>
              <a:t>Muon tomography applications</a:t>
            </a:r>
            <a:endParaRPr sz="3200">
              <a:solidFill>
                <a:schemeClr val="dk2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○"/>
            </a:pPr>
            <a:r>
              <a:rPr lang="en-GB" sz="3200">
                <a:solidFill>
                  <a:schemeClr val="dk2"/>
                </a:solidFill>
              </a:rPr>
              <a:t>Cosmic muon manipulation</a:t>
            </a:r>
            <a:endParaRPr sz="3200">
              <a:solidFill>
                <a:schemeClr val="dk2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-GB" sz="3200">
                <a:solidFill>
                  <a:schemeClr val="dk2"/>
                </a:solidFill>
              </a:rPr>
              <a:t>HEP Muon experiment with </a:t>
            </a:r>
            <a:r>
              <a:rPr lang="en-US" altLang="en-GB" sz="3200">
                <a:solidFill>
                  <a:schemeClr val="dk2"/>
                </a:solidFill>
              </a:rPr>
              <a:t>Chinese </a:t>
            </a:r>
            <a:r>
              <a:rPr lang="en-GB" sz="3200">
                <a:solidFill>
                  <a:schemeClr val="dk2"/>
                </a:solidFill>
              </a:rPr>
              <a:t>Muon beam</a:t>
            </a:r>
            <a:endParaRPr sz="3200">
              <a:solidFill>
                <a:schemeClr val="dk2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○"/>
            </a:pPr>
            <a:r>
              <a:rPr lang="en-GB" sz="3200">
                <a:solidFill>
                  <a:schemeClr val="dk2"/>
                </a:solidFill>
              </a:rPr>
              <a:t>More possibilities with Muon on target</a:t>
            </a:r>
            <a:endParaRPr lang="en-GB" sz="3200">
              <a:solidFill>
                <a:schemeClr val="dk2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○"/>
            </a:pPr>
            <a:r>
              <a:rPr lang="en-US" altLang="en-GB" sz="3200">
                <a:solidFill>
                  <a:schemeClr val="dk2"/>
                </a:solidFill>
              </a:rPr>
              <a:t>CLFV, QE ....</a:t>
            </a:r>
            <a:endParaRPr lang="zh-CN" altLang="en-US" sz="3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455930" y="347345"/>
            <a:ext cx="66071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暗物质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传统探测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WIMP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方法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15645" t="5533" r="18257" b="44722"/>
          <a:stretch>
            <a:fillRect/>
          </a:stretch>
        </p:blipFill>
        <p:spPr>
          <a:xfrm>
            <a:off x="5234305" y="833755"/>
            <a:ext cx="6784340" cy="370586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2"/>
          <a:srcRect l="11576" r="14708"/>
          <a:stretch>
            <a:fillRect/>
          </a:stretch>
        </p:blipFill>
        <p:spPr>
          <a:xfrm>
            <a:off x="455930" y="1022985"/>
            <a:ext cx="4799330" cy="5271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468120" y="6354445"/>
            <a:ext cx="26568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dirty="0">
                <a:sym typeface="+mn-ea"/>
              </a:rPr>
              <a:t>Credit: LZ Experiment</a:t>
            </a:r>
            <a:r>
              <a:rPr lang="zh-CN" altLang="en-US" dirty="0">
                <a:sym typeface="+mn-ea"/>
              </a:rPr>
              <a:t> </a:t>
            </a:r>
            <a:endParaRPr lang="zh-CN" altLang="en-US" dirty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101115" y="4063664"/>
            <a:ext cx="191787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/>
              <a:t>arXiv:2312.10828</a:t>
            </a:r>
            <a:endParaRPr lang="en-US" altLang="zh-CN" dirty="0"/>
          </a:p>
        </p:txBody>
      </p:sp>
      <p:sp>
        <p:nvSpPr>
          <p:cNvPr id="3" name="文本框 2"/>
          <p:cNvSpPr txBox="1"/>
          <p:nvPr/>
        </p:nvSpPr>
        <p:spPr>
          <a:xfrm>
            <a:off x="5659755" y="4812665"/>
            <a:ext cx="6532245" cy="12553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lnSpc>
                <a:spcPct val="100000"/>
              </a:lnSpc>
              <a:spcBef>
                <a:spcPts val="700"/>
              </a:spcBef>
              <a:spcAft>
                <a:spcPts val="600"/>
              </a:spcAft>
            </a:pPr>
            <a:r>
              <a:rPr lang="en-US" altLang="zh-CN" i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 December 2024  Nature News: </a:t>
            </a:r>
            <a:r>
              <a:rPr lang="en-US" altLang="zh-CN" b="1" i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b="1" i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l">
              <a:lnSpc>
                <a:spcPct val="100000"/>
              </a:lnSpc>
              <a:spcBef>
                <a:spcPts val="700"/>
              </a:spcBef>
              <a:spcAft>
                <a:spcPts val="600"/>
              </a:spcAft>
            </a:pPr>
            <a:r>
              <a:rPr lang="en-US" altLang="zh-CN" b="1" i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First sighting of ‘neutrino fog’ sparks excitement</a:t>
            </a:r>
            <a:endParaRPr lang="en-US" altLang="zh-CN" b="1" i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l">
              <a:lnSpc>
                <a:spcPct val="100000"/>
              </a:lnSpc>
              <a:spcBef>
                <a:spcPts val="700"/>
              </a:spcBef>
              <a:spcAft>
                <a:spcPts val="600"/>
              </a:spcAft>
            </a:pPr>
            <a:r>
              <a:rPr lang="en-US" altLang="zh-CN" b="1" i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– but is it bad news for dark matter?</a:t>
            </a:r>
            <a:endParaRPr lang="en-US" altLang="zh-CN" b="1" i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78475" y="6171565"/>
            <a:ext cx="6096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lnSpc>
                <a:spcPct val="100000"/>
              </a:lnSpc>
              <a:spcBef>
                <a:spcPts val="700"/>
              </a:spcBef>
              <a:spcAft>
                <a:spcPts val="600"/>
              </a:spcAft>
            </a:pPr>
            <a:r>
              <a:rPr lang="en-US" altLang="zh-CN" sz="120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Phys. Rev. Lett. 133, 191001 (2024).  &amp;&amp; Phys. Rev. Lett. 133, 191002 (2024).</a:t>
            </a:r>
            <a:endParaRPr lang="en-US" altLang="zh-CN" sz="120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455839" y="347185"/>
            <a:ext cx="468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PKμ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28097" y="364604"/>
            <a:ext cx="2753786" cy="119821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5839" y="1493456"/>
            <a:ext cx="1046260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PKMu</a:t>
            </a:r>
            <a:endParaRPr lang="en-US" altLang="zh-CN" sz="3200" b="1" dirty="0">
              <a:solidFill>
                <a:srgbClr val="9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>
                <a:solidFill>
                  <a:srgbClr val="9A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Probing and Knocking with Muons</a:t>
            </a:r>
            <a:endParaRPr lang="en-US" altLang="zh-CN" sz="2400" b="1" dirty="0">
              <a:solidFill>
                <a:srgbClr val="9A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5839" y="2469493"/>
            <a:ext cx="1046260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arXiv:2303.18117 [hep-ph]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en-GB" sz="2000" dirty="0" err="1">
                <a:solidFill>
                  <a:schemeClr val="hlin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accpted</a:t>
            </a:r>
            <a:r>
              <a:rPr lang="en-GB" sz="2000" dirty="0">
                <a:solidFill>
                  <a:schemeClr val="hlin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by</a:t>
            </a:r>
            <a:r>
              <a:rPr lang="en-US" altLang="en-GB" sz="2000" dirty="0">
                <a:solidFill>
                  <a:schemeClr val="hlin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International Journal of Modern Physics A</a:t>
            </a:r>
            <a:endParaRPr lang="en-US" altLang="en-GB" sz="2000" u="sng" dirty="0">
              <a:solidFill>
                <a:schemeClr val="hlin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arXiv:2402.13483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[hep-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ex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]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accpted</a:t>
            </a:r>
            <a:r>
              <a:rPr lang="en-GB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by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Phys. Rev. D 110, 016017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8200" y="3178810"/>
            <a:ext cx="9209405" cy="36791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455838" y="347185"/>
            <a:ext cx="49222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缪子散射探寻暗物质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0" y="392113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8F404-4D68-4CF1-A1D1-4545FFCFAAD6}" type="slidenum">
              <a:rPr lang="zh-CN" altLang="en-US" b="1" smtClean="0">
                <a:solidFill>
                  <a:srgbClr val="FF0000"/>
                </a:solidFill>
              </a:rPr>
            </a:fld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008" y="1485114"/>
            <a:ext cx="5488234" cy="31048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381525" y="1485114"/>
            <a:ext cx="68444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我们希望利用缪子进行暗物质搜索：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缪子与暗物质反应甚少有人研究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+mj-lt"/>
              <a:buAutoNum type="arabicPeriod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缪子是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第二代轻子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+mj-lt"/>
              <a:buAutoNum type="arabicPeriod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自由缪子寿命较短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宇宙中非常稀少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+mj-lt"/>
              <a:buAutoNum type="arabicPeriod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+mj-lt"/>
              <a:buAutoNum type="arabicPeriod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实验条件：宇宙射线缪子探测成像的经验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中国未来缪子源，如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HIAF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CiADS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154245" y="1357289"/>
            <a:ext cx="16559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81FF81"/>
                </a:solidFill>
                <a:latin typeface="Times New Roman" panose="02020603050405020304" charset="0"/>
                <a:cs typeface="Times New Roman" panose="02020603050405020304" charset="0"/>
              </a:rPr>
              <a:t>Dark Matter</a:t>
            </a:r>
            <a:endParaRPr lang="zh-CN" altLang="en-US" sz="2000" dirty="0">
              <a:solidFill>
                <a:srgbClr val="81FF8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>
            <p:ph type="ctrTitle" idx="4294967295"/>
          </p:nvPr>
        </p:nvSpPr>
        <p:spPr>
          <a:xfrm>
            <a:off x="0" y="0"/>
            <a:ext cx="12192000" cy="92837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 panose="020B0604020202020204"/>
              <a:buNone/>
            </a:pPr>
            <a:r>
              <a:rPr lang="en-US" altLang="en-GB" sz="4000">
                <a:solidFill>
                  <a:srgbClr val="990000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Phase I: </a:t>
            </a:r>
            <a:r>
              <a:rPr lang="en-GB" sz="4000">
                <a:solidFill>
                  <a:srgbClr val="990000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Muon Tomography </a:t>
            </a:r>
            <a:r>
              <a:rPr lang="en-US" altLang="en-GB" sz="4000">
                <a:solidFill>
                  <a:srgbClr val="990000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for</a:t>
            </a:r>
            <a:r>
              <a:rPr lang="en-GB" sz="4000">
                <a:solidFill>
                  <a:srgbClr val="990000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 Muon-DM scattering </a:t>
            </a:r>
            <a:endParaRPr>
              <a:solidFill>
                <a:srgbClr val="0000FF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/>
              <a:buNone/>
            </a:pPr>
            <a:endParaRPr b="1">
              <a:solidFill>
                <a:srgbClr val="0000FF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03200" y="6029000"/>
            <a:ext cx="21287" cy="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>
            <p:ph type="sldNum" idx="4294967295"/>
          </p:nvPr>
        </p:nvSpPr>
        <p:spPr>
          <a:xfrm>
            <a:off x="11460480" y="6217920"/>
            <a:ext cx="731520" cy="52451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335"/>
            </a:fld>
            <a:endParaRPr lang="en-GB" sz="1335"/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17833" y="928400"/>
            <a:ext cx="5779539" cy="3143917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/>
          <p:nvPr/>
        </p:nvSpPr>
        <p:spPr>
          <a:xfrm>
            <a:off x="6197600" y="1010433"/>
            <a:ext cx="6096000" cy="1884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65">
                <a:solidFill>
                  <a:schemeClr val="dk1"/>
                </a:solidFill>
              </a:rPr>
              <a:t>Notice for high speed muons, it is appropriate to treat DM as frozen in the detector volume (V ), and the estimated rate per second could be: </a:t>
            </a:r>
            <a:endParaRPr sz="2665"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252361" y="2980464"/>
            <a:ext cx="3350800" cy="7096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17077" y="4080396"/>
            <a:ext cx="7837624" cy="268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8228367" y="4677581"/>
            <a:ext cx="3530600" cy="787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2" name="Google Shape;132;p19"/>
          <p:cNvSpPr txBox="1"/>
          <p:nvPr/>
        </p:nvSpPr>
        <p:spPr>
          <a:xfrm>
            <a:off x="9170633" y="5588167"/>
            <a:ext cx="1832000" cy="5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</a:rPr>
              <a:t>One year 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>
            <p:ph type="ctrTitle" idx="4294967295"/>
          </p:nvPr>
        </p:nvSpPr>
        <p:spPr>
          <a:xfrm>
            <a:off x="0" y="0"/>
            <a:ext cx="12192000" cy="92837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Arial" panose="020B0604020202020204"/>
              <a:buNone/>
            </a:pPr>
            <a:r>
              <a:rPr lang="en-US" altLang="en-GB" sz="4535">
                <a:solidFill>
                  <a:srgbClr val="990000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Phase II: </a:t>
            </a:r>
            <a:r>
              <a:rPr lang="en-GB" sz="4535">
                <a:solidFill>
                  <a:srgbClr val="990000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Muon Beam scattered with DM</a:t>
            </a:r>
            <a:endParaRPr sz="3465">
              <a:solidFill>
                <a:srgbClr val="0000FF"/>
              </a:solidFill>
              <a:latin typeface="Roboto Light" panose="02000000000000000000"/>
              <a:ea typeface="Roboto Light" panose="02000000000000000000"/>
              <a:cs typeface="Roboto Light" panose="02000000000000000000"/>
              <a:sym typeface="Roboto Light" panose="0200000000000000000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/>
              <a:buNone/>
            </a:pPr>
            <a:endParaRPr sz="4080" b="1">
              <a:solidFill>
                <a:srgbClr val="0000FF"/>
              </a:solidFill>
            </a:endParaRPr>
          </a:p>
        </p:txBody>
      </p:sp>
      <p:pic>
        <p:nvPicPr>
          <p:cNvPr id="138" name="Google Shape;138;p2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03200" y="6029000"/>
            <a:ext cx="21287" cy="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 txBox="1"/>
          <p:nvPr>
            <p:ph type="sldNum" idx="4294967295"/>
          </p:nvPr>
        </p:nvSpPr>
        <p:spPr>
          <a:xfrm>
            <a:off x="11460480" y="6217920"/>
            <a:ext cx="731520" cy="52451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335"/>
            </a:fld>
            <a:endParaRPr lang="en-GB" sz="1335"/>
          </a:p>
        </p:txBody>
      </p:sp>
      <p:pic>
        <p:nvPicPr>
          <p:cNvPr id="140" name="Google Shape;140;p2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03200" y="928400"/>
            <a:ext cx="6424901" cy="29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35404" y="2399084"/>
            <a:ext cx="589280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02620" y="3830475"/>
            <a:ext cx="6659239" cy="260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769841" y="3712067"/>
            <a:ext cx="2857500" cy="7747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4" name="Google Shape;144;p20"/>
          <p:cNvSpPr txBox="1"/>
          <p:nvPr/>
        </p:nvSpPr>
        <p:spPr>
          <a:xfrm>
            <a:off x="6604000" y="1721633"/>
            <a:ext cx="6096000" cy="652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65">
                <a:solidFill>
                  <a:schemeClr val="dk1"/>
                </a:solidFill>
              </a:rPr>
              <a:t>The estimated rate per second: </a:t>
            </a:r>
            <a:endParaRPr sz="2665"/>
          </a:p>
        </p:txBody>
      </p:sp>
      <p:sp>
        <p:nvSpPr>
          <p:cNvPr id="145" name="Google Shape;145;p20"/>
          <p:cNvSpPr txBox="1"/>
          <p:nvPr/>
        </p:nvSpPr>
        <p:spPr>
          <a:xfrm>
            <a:off x="7392300" y="5446833"/>
            <a:ext cx="4964800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FF"/>
                </a:solidFill>
              </a:rPr>
              <a:t>Notice the surrounding area is around  100 cubic centimeters.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8333000" y="4525200"/>
            <a:ext cx="4000000" cy="611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</a:rPr>
              <a:t>One year 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2544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ISLIDE.THEME" val="https://www.islide.cc;"/>
</p:tagLst>
</file>

<file path=ppt/tags/tag32.xml><?xml version="1.0" encoding="utf-8"?>
<p:tagLst xmlns:p="http://schemas.openxmlformats.org/presentationml/2006/main">
  <p:tag name="commondata" val="eyJoZGlkIjoiZTQ4ODQwNThiYTg4YTBlNDhkZDRmNGNiNWM5NWE1YzA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4377</Words>
  <Application>WPS 演示</Application>
  <PresentationFormat>宽屏</PresentationFormat>
  <Paragraphs>370</Paragraphs>
  <Slides>41</Slides>
  <Notes>24</Notes>
  <HiddenSlides>0</HiddenSlides>
  <MMClips>0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65" baseType="lpstr">
      <vt:lpstr>Arial</vt:lpstr>
      <vt:lpstr>宋体</vt:lpstr>
      <vt:lpstr>Wingdings</vt:lpstr>
      <vt:lpstr>黑体</vt:lpstr>
      <vt:lpstr>Calibri</vt:lpstr>
      <vt:lpstr>微软雅黑</vt:lpstr>
      <vt:lpstr>Times New Roman</vt:lpstr>
      <vt:lpstr>Arial</vt:lpstr>
      <vt:lpstr>Roboto</vt:lpstr>
      <vt:lpstr>Roboto Light</vt:lpstr>
      <vt:lpstr>Lobster</vt:lpstr>
      <vt:lpstr>Segoe Print</vt:lpstr>
      <vt:lpstr>Cambria Math</vt:lpstr>
      <vt:lpstr>等线</vt:lpstr>
      <vt:lpstr>Arial Unicode MS</vt:lpstr>
      <vt:lpstr>等线 Light</vt:lpstr>
      <vt:lpstr>Cambria Math</vt:lpstr>
      <vt:lpstr>Times New Roman</vt:lpstr>
      <vt:lpstr>仿宋_GB2312</vt:lpstr>
      <vt:lpstr>仿宋</vt:lpstr>
      <vt:lpstr>华文楷体</vt:lpstr>
      <vt:lpstr>Wide Latin</vt:lpstr>
      <vt:lpstr>Office 主题​​</vt:lpstr>
      <vt:lpstr>TCLayout.ActiveDocument.1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Phase I: Muon Tomography for Muon-DM scattering </vt:lpstr>
      <vt:lpstr>Phase II: Muon Beam scattered with DM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backup</vt:lpstr>
      <vt:lpstr>PowerPoint 演示文稿</vt:lpstr>
      <vt:lpstr>PowerPoint 演示文稿</vt:lpstr>
      <vt:lpstr>基于HIAF的高能缪子束线  arXiv:2502.20915</vt:lpstr>
      <vt:lpstr>PowerPoint 演示文稿</vt:lpstr>
      <vt:lpstr>Highlights, byproducts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承恩 刘</dc:creator>
  <cp:lastModifiedBy>奇特文竹</cp:lastModifiedBy>
  <cp:revision>96</cp:revision>
  <dcterms:created xsi:type="dcterms:W3CDTF">2024-11-05T23:08:00Z</dcterms:created>
  <dcterms:modified xsi:type="dcterms:W3CDTF">2025-04-21T08:35:07Z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74EE4F1697AA401687A962BCD30BD7F2_13</vt:lpwstr>
  </property>
  <property fmtid="{D5CDD505-2E9C-101B-9397-08002B2CF9AE}" pid="3" name="KSOProductBuildVer">
    <vt:lpwstr>2052-12.1.0.20784</vt:lpwstr>
  </property>
</Properties>
</file>