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537" r:id="rId2"/>
    <p:sldMasterId id="2147484547" r:id="rId3"/>
  </p:sldMasterIdLst>
  <p:notesMasterIdLst>
    <p:notesMasterId r:id="rId37"/>
  </p:notesMasterIdLst>
  <p:sldIdLst>
    <p:sldId id="679" r:id="rId4"/>
    <p:sldId id="960" r:id="rId5"/>
    <p:sldId id="961" r:id="rId6"/>
    <p:sldId id="963" r:id="rId7"/>
    <p:sldId id="300" r:id="rId8"/>
    <p:sldId id="301" r:id="rId9"/>
    <p:sldId id="302" r:id="rId10"/>
    <p:sldId id="303" r:id="rId11"/>
    <p:sldId id="914" r:id="rId12"/>
    <p:sldId id="819" r:id="rId13"/>
    <p:sldId id="821" r:id="rId14"/>
    <p:sldId id="822" r:id="rId15"/>
    <p:sldId id="823" r:id="rId16"/>
    <p:sldId id="857" r:id="rId17"/>
    <p:sldId id="828" r:id="rId18"/>
    <p:sldId id="827" r:id="rId19"/>
    <p:sldId id="864" r:id="rId20"/>
    <p:sldId id="878" r:id="rId21"/>
    <p:sldId id="859" r:id="rId22"/>
    <p:sldId id="262" r:id="rId23"/>
    <p:sldId id="779" r:id="rId24"/>
    <p:sldId id="830" r:id="rId25"/>
    <p:sldId id="836" r:id="rId26"/>
    <p:sldId id="846" r:id="rId27"/>
    <p:sldId id="847" r:id="rId28"/>
    <p:sldId id="854" r:id="rId29"/>
    <p:sldId id="850" r:id="rId30"/>
    <p:sldId id="916" r:id="rId31"/>
    <p:sldId id="783" r:id="rId32"/>
    <p:sldId id="915" r:id="rId33"/>
    <p:sldId id="917" r:id="rId34"/>
    <p:sldId id="895" r:id="rId35"/>
    <p:sldId id="909" r:id="rId3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306FA5"/>
    <a:srgbClr val="0000FF"/>
    <a:srgbClr val="CC00FF"/>
    <a:srgbClr val="FF0000"/>
    <a:srgbClr val="FF5050"/>
    <a:srgbClr val="FF6600"/>
    <a:srgbClr val="FF9933"/>
    <a:srgbClr val="1DFF83"/>
    <a:srgbClr val="2AF6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383" autoAdjust="0"/>
    <p:restoredTop sz="94637" autoAdjust="0"/>
  </p:normalViewPr>
  <p:slideViewPr>
    <p:cSldViewPr snapToGrid="0" snapToObjects="1">
      <p:cViewPr varScale="1">
        <p:scale>
          <a:sx n="161" d="100"/>
          <a:sy n="161" d="100"/>
        </p:scale>
        <p:origin x="1686" y="138"/>
      </p:cViewPr>
      <p:guideLst>
        <p:guide orient="horz" pos="2160"/>
        <p:guide pos="2880"/>
      </p:guideLst>
    </p:cSldViewPr>
  </p:slideViewPr>
  <p:outlineViewPr>
    <p:cViewPr>
      <p:scale>
        <a:sx n="33" d="100"/>
        <a:sy n="33" d="100"/>
      </p:scale>
      <p:origin x="0" y="61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885240-9DFF-DC49-9DD3-EAA14B09B852}" type="datetimeFigureOut">
              <a:rPr lang="en-US" smtClean="0"/>
              <a:t>4/18/2025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32125B-B333-3548-95B0-43AAB8A85E72}" type="slidenum">
              <a:rPr lang="en-US" smtClean="0"/>
              <a:t>‹#›</a:t>
            </a:fld>
            <a:endParaRPr lang="en-US"/>
          </a:p>
        </p:txBody>
      </p:sp>
    </p:spTree>
    <p:extLst>
      <p:ext uri="{BB962C8B-B14F-4D97-AF65-F5344CB8AC3E}">
        <p14:creationId xmlns:p14="http://schemas.microsoft.com/office/powerpoint/2010/main" val="10883359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C9CAB-A2B1-7EC4-68D7-111C64727F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B45339F-44AF-6808-0E0F-CB5C7DAD09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3F7B2A4-1F02-D3CA-7368-EBD21D6912E0}"/>
              </a:ext>
            </a:extLst>
          </p:cNvPr>
          <p:cNvSpPr>
            <a:spLocks noGrp="1"/>
          </p:cNvSpPr>
          <p:nvPr>
            <p:ph type="body" idx="1"/>
          </p:nvPr>
        </p:nvSpPr>
        <p:spPr/>
        <p:txBody>
          <a:bodyPr/>
          <a:lstStyle/>
          <a:p>
            <a:r>
              <a:rPr lang="en-US" altLang="zh-CN" b="0" i="0" dirty="0">
                <a:solidFill>
                  <a:srgbClr val="050E17"/>
                </a:solidFill>
                <a:effectLst/>
                <a:latin typeface="-apple-system"/>
              </a:rPr>
              <a:t>Any attempt to observe a subject requires a level of interaction with it. Without this interaction, observation becomes an impossibility. We have a comprehensive understanding of ordinary matter, but our knowledge about the dark sector remains limited. Consequently, our strategy revolves around conducting highly precise measurements within the ordinary sector to deduce the existence of the dark sector</a:t>
            </a:r>
            <a:r>
              <a:rPr lang="zh-CN" altLang="en-US" b="0" i="0" dirty="0">
                <a:solidFill>
                  <a:srgbClr val="050E17"/>
                </a:solidFill>
                <a:effectLst/>
                <a:latin typeface="-apple-system"/>
              </a:rPr>
              <a:t> </a:t>
            </a:r>
            <a:r>
              <a:rPr lang="en-US" altLang="zh-CN" b="0" i="0" dirty="0">
                <a:solidFill>
                  <a:srgbClr val="050E17"/>
                </a:solidFill>
                <a:effectLst/>
                <a:latin typeface="-apple-system"/>
              </a:rPr>
              <a:t>through</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interactions</a:t>
            </a:r>
            <a:r>
              <a:rPr lang="zh-CN" altLang="en-US" b="0" i="0" dirty="0">
                <a:solidFill>
                  <a:srgbClr val="050E17"/>
                </a:solidFill>
                <a:effectLst/>
                <a:latin typeface="-apple-system"/>
              </a:rPr>
              <a:t> </a:t>
            </a:r>
            <a:r>
              <a:rPr lang="en-US" altLang="zh-CN" b="0" i="0" dirty="0">
                <a:solidFill>
                  <a:srgbClr val="050E17"/>
                </a:solidFill>
                <a:effectLst/>
                <a:latin typeface="-apple-system"/>
              </a:rPr>
              <a:t>they</a:t>
            </a:r>
            <a:r>
              <a:rPr lang="zh-CN" altLang="en-US" b="0" i="0" dirty="0">
                <a:solidFill>
                  <a:srgbClr val="050E17"/>
                </a:solidFill>
                <a:effectLst/>
                <a:latin typeface="-apple-system"/>
              </a:rPr>
              <a:t> </a:t>
            </a:r>
            <a:r>
              <a:rPr lang="en-US" altLang="zh-CN" b="0" i="0" dirty="0">
                <a:solidFill>
                  <a:srgbClr val="050E17"/>
                </a:solidFill>
                <a:effectLst/>
                <a:latin typeface="-apple-system"/>
              </a:rPr>
              <a:t>mediate</a:t>
            </a:r>
            <a:r>
              <a:rPr lang="zh-CN" altLang="en-US" b="0" i="0" dirty="0">
                <a:solidFill>
                  <a:srgbClr val="050E17"/>
                </a:solidFill>
                <a:effectLst/>
                <a:latin typeface="-apple-system"/>
              </a:rPr>
              <a:t> </a:t>
            </a:r>
            <a:r>
              <a:rPr lang="en-US" altLang="zh-CN" b="0" i="0" dirty="0">
                <a:solidFill>
                  <a:srgbClr val="050E17"/>
                </a:solidFill>
                <a:effectLst/>
                <a:latin typeface="-apple-system"/>
              </a:rPr>
              <a:t>between</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ordinary</a:t>
            </a:r>
            <a:r>
              <a:rPr lang="zh-CN" altLang="en-US" b="0" i="0" dirty="0">
                <a:solidFill>
                  <a:srgbClr val="050E17"/>
                </a:solidFill>
                <a:effectLst/>
                <a:latin typeface="-apple-system"/>
              </a:rPr>
              <a:t> </a:t>
            </a:r>
            <a:r>
              <a:rPr lang="en-US" altLang="zh-CN" b="0" i="0" dirty="0">
                <a:solidFill>
                  <a:srgbClr val="050E17"/>
                </a:solidFill>
                <a:effectLst/>
                <a:latin typeface="-apple-system"/>
              </a:rPr>
              <a:t>sectors.</a:t>
            </a:r>
            <a:endParaRPr kumimoji="1" lang="zh-CN" altLang="en-US" dirty="0"/>
          </a:p>
        </p:txBody>
      </p:sp>
      <p:sp>
        <p:nvSpPr>
          <p:cNvPr id="4" name="灯片编号占位符 3">
            <a:extLst>
              <a:ext uri="{FF2B5EF4-FFF2-40B4-BE49-F238E27FC236}">
                <a16:creationId xmlns:a16="http://schemas.microsoft.com/office/drawing/2014/main" id="{84C45DC8-9317-B4F4-3084-D0CCB5305606}"/>
              </a:ext>
            </a:extLst>
          </p:cNvPr>
          <p:cNvSpPr>
            <a:spLocks noGrp="1"/>
          </p:cNvSpPr>
          <p:nvPr>
            <p:ph type="sldNum" sz="quarter" idx="5"/>
          </p:nvPr>
        </p:nvSpPr>
        <p:spPr/>
        <p:txBody>
          <a:bodyPr/>
          <a:lstStyle/>
          <a:p>
            <a:fld id="{AD32125B-B333-3548-95B0-43AAB8A85E72}" type="slidenum">
              <a:rPr lang="en-US" smtClean="0"/>
              <a:t>2</a:t>
            </a:fld>
            <a:endParaRPr lang="en-US"/>
          </a:p>
        </p:txBody>
      </p:sp>
    </p:spTree>
    <p:extLst>
      <p:ext uri="{BB962C8B-B14F-4D97-AF65-F5344CB8AC3E}">
        <p14:creationId xmlns:p14="http://schemas.microsoft.com/office/powerpoint/2010/main" val="3599968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D10E8-DE1F-C20C-69A1-09DADA1DA9F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D192B89-9C49-88C4-1479-25CF7B432A8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BDACB15-1190-37CA-48A7-51460E0525F8}"/>
              </a:ext>
            </a:extLst>
          </p:cNvPr>
          <p:cNvSpPr>
            <a:spLocks noGrp="1"/>
          </p:cNvSpPr>
          <p:nvPr>
            <p:ph type="body" idx="1"/>
          </p:nvPr>
        </p:nvSpPr>
        <p:spPr/>
        <p:txBody>
          <a:bodyPr/>
          <a:lstStyle/>
          <a:p>
            <a:r>
              <a:rPr lang="en-US" altLang="zh-CN" b="0" i="0" dirty="0">
                <a:solidFill>
                  <a:srgbClr val="050E17"/>
                </a:solidFill>
                <a:effectLst/>
                <a:latin typeface="-apple-system"/>
              </a:rPr>
              <a:t>Any attempt to observe a subject requires a level of interaction with it. Without this interaction, observation becomes an impossibility. We have a comprehensive understanding of ordinary matter, but our knowledge about the dark sector remains limited. Consequently, our strategy revolves around conducting highly precise measurements within the ordinary sector to deduce the existence of the dark sector</a:t>
            </a:r>
            <a:r>
              <a:rPr lang="zh-CN" altLang="en-US" b="0" i="0" dirty="0">
                <a:solidFill>
                  <a:srgbClr val="050E17"/>
                </a:solidFill>
                <a:effectLst/>
                <a:latin typeface="-apple-system"/>
              </a:rPr>
              <a:t> </a:t>
            </a:r>
            <a:r>
              <a:rPr lang="en-US" altLang="zh-CN" b="0" i="0" dirty="0">
                <a:solidFill>
                  <a:srgbClr val="050E17"/>
                </a:solidFill>
                <a:effectLst/>
                <a:latin typeface="-apple-system"/>
              </a:rPr>
              <a:t>through</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interactions</a:t>
            </a:r>
            <a:r>
              <a:rPr lang="zh-CN" altLang="en-US" b="0" i="0" dirty="0">
                <a:solidFill>
                  <a:srgbClr val="050E17"/>
                </a:solidFill>
                <a:effectLst/>
                <a:latin typeface="-apple-system"/>
              </a:rPr>
              <a:t> </a:t>
            </a:r>
            <a:r>
              <a:rPr lang="en-US" altLang="zh-CN" b="0" i="0" dirty="0">
                <a:solidFill>
                  <a:srgbClr val="050E17"/>
                </a:solidFill>
                <a:effectLst/>
                <a:latin typeface="-apple-system"/>
              </a:rPr>
              <a:t>they</a:t>
            </a:r>
            <a:r>
              <a:rPr lang="zh-CN" altLang="en-US" b="0" i="0" dirty="0">
                <a:solidFill>
                  <a:srgbClr val="050E17"/>
                </a:solidFill>
                <a:effectLst/>
                <a:latin typeface="-apple-system"/>
              </a:rPr>
              <a:t> </a:t>
            </a:r>
            <a:r>
              <a:rPr lang="en-US" altLang="zh-CN" b="0" i="0" dirty="0">
                <a:solidFill>
                  <a:srgbClr val="050E17"/>
                </a:solidFill>
                <a:effectLst/>
                <a:latin typeface="-apple-system"/>
              </a:rPr>
              <a:t>mediate</a:t>
            </a:r>
            <a:r>
              <a:rPr lang="zh-CN" altLang="en-US" b="0" i="0" dirty="0">
                <a:solidFill>
                  <a:srgbClr val="050E17"/>
                </a:solidFill>
                <a:effectLst/>
                <a:latin typeface="-apple-system"/>
              </a:rPr>
              <a:t> </a:t>
            </a:r>
            <a:r>
              <a:rPr lang="en-US" altLang="zh-CN" b="0" i="0" dirty="0">
                <a:solidFill>
                  <a:srgbClr val="050E17"/>
                </a:solidFill>
                <a:effectLst/>
                <a:latin typeface="-apple-system"/>
              </a:rPr>
              <a:t>between</a:t>
            </a:r>
            <a:r>
              <a:rPr lang="zh-CN" altLang="en-US" b="0" i="0" dirty="0">
                <a:solidFill>
                  <a:srgbClr val="050E17"/>
                </a:solidFill>
                <a:effectLst/>
                <a:latin typeface="-apple-system"/>
              </a:rPr>
              <a:t> </a:t>
            </a:r>
            <a:r>
              <a:rPr lang="en-US" altLang="zh-CN" b="0" i="0" dirty="0">
                <a:solidFill>
                  <a:srgbClr val="050E17"/>
                </a:solidFill>
                <a:effectLst/>
                <a:latin typeface="-apple-system"/>
              </a:rPr>
              <a:t>the</a:t>
            </a:r>
            <a:r>
              <a:rPr lang="zh-CN" altLang="en-US" b="0" i="0" dirty="0">
                <a:solidFill>
                  <a:srgbClr val="050E17"/>
                </a:solidFill>
                <a:effectLst/>
                <a:latin typeface="-apple-system"/>
              </a:rPr>
              <a:t> </a:t>
            </a:r>
            <a:r>
              <a:rPr lang="en-US" altLang="zh-CN" b="0" i="0" dirty="0">
                <a:solidFill>
                  <a:srgbClr val="050E17"/>
                </a:solidFill>
                <a:effectLst/>
                <a:latin typeface="-apple-system"/>
              </a:rPr>
              <a:t>ordinary</a:t>
            </a:r>
            <a:r>
              <a:rPr lang="zh-CN" altLang="en-US" b="0" i="0" dirty="0">
                <a:solidFill>
                  <a:srgbClr val="050E17"/>
                </a:solidFill>
                <a:effectLst/>
                <a:latin typeface="-apple-system"/>
              </a:rPr>
              <a:t> </a:t>
            </a:r>
            <a:r>
              <a:rPr lang="en-US" altLang="zh-CN" b="0" i="0" dirty="0">
                <a:solidFill>
                  <a:srgbClr val="050E17"/>
                </a:solidFill>
                <a:effectLst/>
                <a:latin typeface="-apple-system"/>
              </a:rPr>
              <a:t>sectors.</a:t>
            </a:r>
            <a:endParaRPr kumimoji="1" lang="zh-CN" altLang="en-US" dirty="0"/>
          </a:p>
        </p:txBody>
      </p:sp>
      <p:sp>
        <p:nvSpPr>
          <p:cNvPr id="4" name="灯片编号占位符 3">
            <a:extLst>
              <a:ext uri="{FF2B5EF4-FFF2-40B4-BE49-F238E27FC236}">
                <a16:creationId xmlns:a16="http://schemas.microsoft.com/office/drawing/2014/main" id="{A4733D84-BE06-C479-9219-B22B1ACDC1E1}"/>
              </a:ext>
            </a:extLst>
          </p:cNvPr>
          <p:cNvSpPr>
            <a:spLocks noGrp="1"/>
          </p:cNvSpPr>
          <p:nvPr>
            <p:ph type="sldNum" sz="quarter" idx="5"/>
          </p:nvPr>
        </p:nvSpPr>
        <p:spPr/>
        <p:txBody>
          <a:bodyPr/>
          <a:lstStyle/>
          <a:p>
            <a:fld id="{AD32125B-B333-3548-95B0-43AAB8A85E72}" type="slidenum">
              <a:rPr lang="en-US" smtClean="0"/>
              <a:t>4</a:t>
            </a:fld>
            <a:endParaRPr lang="en-US"/>
          </a:p>
        </p:txBody>
      </p:sp>
    </p:spTree>
    <p:extLst>
      <p:ext uri="{BB962C8B-B14F-4D97-AF65-F5344CB8AC3E}">
        <p14:creationId xmlns:p14="http://schemas.microsoft.com/office/powerpoint/2010/main" val="10521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a:extLst>
              <a:ext uri="{FF2B5EF4-FFF2-40B4-BE49-F238E27FC236}">
                <a16:creationId xmlns:a16="http://schemas.microsoft.com/office/drawing/2014/main" id="{8AFE4C69-4910-43D6-A372-68599DF7153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Notes Placeholder 2">
            <a:extLst>
              <a:ext uri="{FF2B5EF4-FFF2-40B4-BE49-F238E27FC236}">
                <a16:creationId xmlns:a16="http://schemas.microsoft.com/office/drawing/2014/main" id="{41B78A5F-965E-4150-9F9D-CE32635D09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ea typeface="ＭＳ Ｐゴシック" panose="020B0600070205080204" pitchFamily="34" charset="-128"/>
            </a:endParaRPr>
          </a:p>
        </p:txBody>
      </p:sp>
      <p:sp>
        <p:nvSpPr>
          <p:cNvPr id="226307" name="Slide Number Placeholder 3">
            <a:extLst>
              <a:ext uri="{FF2B5EF4-FFF2-40B4-BE49-F238E27FC236}">
                <a16:creationId xmlns:a16="http://schemas.microsoft.com/office/drawing/2014/main" id="{AD61DF82-A37A-4E73-9206-75F6719509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35C48CF-FF9E-4DEE-BD5B-2C2221578C5F}" type="slidenum">
              <a:rPr lang="en-US" altLang="zh-CN" sz="1200"/>
              <a:pPr eaLnBrk="1" hangingPunct="1"/>
              <a:t>20</a:t>
            </a:fld>
            <a:endParaRPr lang="en-US" altLang="zh-CN"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00000"/>
                </a:solidFill>
                <a:effectLst/>
                <a:highlight>
                  <a:srgbClr val="F7F7F7"/>
                </a:highlight>
                <a:latin typeface="-apple-system"/>
              </a:rPr>
              <a:t>The new interactions, if they exist, could potentially alter the anomalous magnetic moment of fundamental fermions and also induce the Electric Dipole Moment (EDM), which has been measured for various particles. In this context, eF1(0) represents the renormalized charge, while F4(0), known as the anapole moment, is associated with a possible axial current induced by the new interactions that do not necessarily conserve parity. However, these two terms are not relevant to our current work. The term eF2(0)/2m corresponds to the anomalous magnetic moment, and −eF3(0)/2m represents the EDM.</a:t>
            </a:r>
            <a:endParaRPr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29</a:t>
            </a:fld>
            <a:endParaRPr lang="en-US"/>
          </a:p>
        </p:txBody>
      </p:sp>
    </p:spTree>
    <p:extLst>
      <p:ext uri="{BB962C8B-B14F-4D97-AF65-F5344CB8AC3E}">
        <p14:creationId xmlns:p14="http://schemas.microsoft.com/office/powerpoint/2010/main" val="3067912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00000"/>
                </a:solidFill>
                <a:effectLst/>
                <a:highlight>
                  <a:srgbClr val="F7F7F7"/>
                </a:highlight>
                <a:latin typeface="-apple-system"/>
              </a:rPr>
              <a:t>The discrepancy between theoretical predictions and experimental results could potentially be explained by non-zero scalar-scalar (SS) coupling or pseudoscalar-pseudoscalar (PP) coupling. Additionally, the zero electric dipole moment (EDM) of the muon indicates that there is no scalar-pseudoscalar (SP) coupling at the </a:t>
            </a:r>
            <a:r>
              <a:rPr lang="en-US" altLang="zh-CN" b="0" i="0" dirty="0">
                <a:solidFill>
                  <a:srgbClr val="000000"/>
                </a:solidFill>
                <a:effectLst/>
                <a:highlight>
                  <a:srgbClr val="F7F7F7"/>
                </a:highlight>
                <a:latin typeface="KaTeX_Main"/>
              </a:rPr>
              <a:t>10−710−7</a:t>
            </a:r>
            <a:r>
              <a:rPr lang="en-US" altLang="zh-CN" b="0" i="0" dirty="0">
                <a:solidFill>
                  <a:srgbClr val="000000"/>
                </a:solidFill>
                <a:effectLst/>
                <a:highlight>
                  <a:srgbClr val="F7F7F7"/>
                </a:highlight>
                <a:latin typeface="-apple-system"/>
              </a:rPr>
              <a:t> level.</a:t>
            </a:r>
          </a:p>
        </p:txBody>
      </p:sp>
      <p:sp>
        <p:nvSpPr>
          <p:cNvPr id="4" name="灯片编号占位符 3"/>
          <p:cNvSpPr>
            <a:spLocks noGrp="1"/>
          </p:cNvSpPr>
          <p:nvPr>
            <p:ph type="sldNum" sz="quarter" idx="5"/>
          </p:nvPr>
        </p:nvSpPr>
        <p:spPr/>
        <p:txBody>
          <a:bodyPr/>
          <a:lstStyle/>
          <a:p>
            <a:fld id="{AD32125B-B333-3548-95B0-43AAB8A85E72}" type="slidenum">
              <a:rPr lang="en-US" smtClean="0"/>
              <a:t>30</a:t>
            </a:fld>
            <a:endParaRPr lang="en-US"/>
          </a:p>
        </p:txBody>
      </p:sp>
    </p:spTree>
    <p:extLst>
      <p:ext uri="{BB962C8B-B14F-4D97-AF65-F5344CB8AC3E}">
        <p14:creationId xmlns:p14="http://schemas.microsoft.com/office/powerpoint/2010/main" val="371999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0" i="0" dirty="0">
                <a:solidFill>
                  <a:srgbClr val="FFFFFF"/>
                </a:solidFill>
                <a:effectLst/>
                <a:latin typeface="-apple-system"/>
              </a:rPr>
              <a:t>Allow me to conclude my presentation with a quote by Richard Feynman: 'All mass is interaction.' It's important to note, and perhaps add, that many of these interactions could, quite likely, be spin-dependent.</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AD32125B-B333-3548-95B0-43AAB8A85E72}" type="slidenum">
              <a:rPr lang="en-US" smtClean="0"/>
              <a:t>33</a:t>
            </a:fld>
            <a:endParaRPr lang="en-US"/>
          </a:p>
        </p:txBody>
      </p:sp>
    </p:spTree>
    <p:extLst>
      <p:ext uri="{BB962C8B-B14F-4D97-AF65-F5344CB8AC3E}">
        <p14:creationId xmlns:p14="http://schemas.microsoft.com/office/powerpoint/2010/main" val="1669583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9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5263" y="5949950"/>
            <a:ext cx="1354137"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 descr="D:\banner.png"/>
          <p:cNvPicPr>
            <a:picLocks noChangeAspect="1" noChangeArrowheads="1"/>
          </p:cNvPicPr>
          <p:nvPr/>
        </p:nvPicPr>
        <p:blipFill>
          <a:blip r:embed="rId3"/>
          <a:srcRect/>
          <a:stretch>
            <a:fillRect/>
          </a:stretch>
        </p:blipFill>
        <p:spPr bwMode="auto">
          <a:xfrm>
            <a:off x="0" y="1"/>
            <a:ext cx="8928100" cy="1073149"/>
          </a:xfrm>
          <a:prstGeom prst="rect">
            <a:avLst/>
          </a:prstGeom>
          <a:ln>
            <a:noFill/>
          </a:ln>
          <a:effectLst>
            <a:softEdge rad="112500"/>
          </a:effectLst>
        </p:spPr>
      </p:pic>
      <p:sp>
        <p:nvSpPr>
          <p:cNvPr id="2" name="标题 1"/>
          <p:cNvSpPr>
            <a:spLocks noGrp="1"/>
          </p:cNvSpPr>
          <p:nvPr>
            <p:ph type="ctrTitle"/>
          </p:nvPr>
        </p:nvSpPr>
        <p:spPr>
          <a:xfrm>
            <a:off x="685800" y="2130425"/>
            <a:ext cx="7772400" cy="1470025"/>
          </a:xfrm>
          <a:prstGeom prst="rect">
            <a:avLst/>
          </a:prstGeom>
        </p:spPr>
        <p:txBody>
          <a:bodyPr/>
          <a:lstStyle>
            <a:lvl1pPr algn="ctr">
              <a:defRPr/>
            </a:lvl1pPr>
          </a:lstStyle>
          <a:p>
            <a:r>
              <a:rPr lang="en-US" altLang="zh-CN"/>
              <a:t>Click to edit Master title style</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dirty="0"/>
          </a:p>
        </p:txBody>
      </p:sp>
    </p:spTree>
    <p:extLst>
      <p:ext uri="{BB962C8B-B14F-4D97-AF65-F5344CB8AC3E}">
        <p14:creationId xmlns:p14="http://schemas.microsoft.com/office/powerpoint/2010/main" val="940717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36AE01F-1B6E-44A9-99C6-DF2F5C5352D1}"/>
              </a:ext>
            </a:extLst>
          </p:cNvPr>
          <p:cNvSpPr>
            <a:spLocks noGrp="1"/>
          </p:cNvSpPr>
          <p:nvPr>
            <p:ph type="dt" sz="half" idx="10"/>
          </p:nvPr>
        </p:nvSpPr>
        <p:spPr/>
        <p:txBody>
          <a:bodyPr/>
          <a:lstStyle/>
          <a:p>
            <a:fld id="{E75B8CE9-04C0-423C-A0E5-4AA900B20A33}" type="datetimeFigureOut">
              <a:rPr lang="zh-CN" altLang="en-US" smtClean="0"/>
              <a:t>2025/4/18</a:t>
            </a:fld>
            <a:endParaRPr lang="zh-CN" altLang="en-US"/>
          </a:p>
        </p:txBody>
      </p:sp>
      <p:sp>
        <p:nvSpPr>
          <p:cNvPr id="3" name="页脚占位符 2">
            <a:extLst>
              <a:ext uri="{FF2B5EF4-FFF2-40B4-BE49-F238E27FC236}">
                <a16:creationId xmlns:a16="http://schemas.microsoft.com/office/drawing/2014/main" id="{3C23721E-6E4F-49D5-868B-61F733A554D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53E181B-56CB-47C2-9F9C-BE9590267066}"/>
              </a:ext>
            </a:extLst>
          </p:cNvPr>
          <p:cNvSpPr>
            <a:spLocks noGrp="1"/>
          </p:cNvSpPr>
          <p:nvPr>
            <p:ph type="sldNum" sz="quarter" idx="12"/>
          </p:nvPr>
        </p:nvSpPr>
        <p:spPr>
          <a:xfrm>
            <a:off x="6273318" y="6217851"/>
            <a:ext cx="279882" cy="276999"/>
          </a:xfrm>
        </p:spPr>
        <p:txBody>
          <a:bodyPr/>
          <a:lstStyle/>
          <a:p>
            <a:fld id="{F7BC5072-07B7-4ABE-AE2B-DDC9730B608F}" type="slidenum">
              <a:rPr lang="zh-CN" altLang="en-US" smtClean="0"/>
              <a:t>‹#›</a:t>
            </a:fld>
            <a:endParaRPr lang="zh-CN" altLang="en-US"/>
          </a:p>
        </p:txBody>
      </p:sp>
    </p:spTree>
    <p:extLst>
      <p:ext uri="{BB962C8B-B14F-4D97-AF65-F5344CB8AC3E}">
        <p14:creationId xmlns:p14="http://schemas.microsoft.com/office/powerpoint/2010/main" val="4136237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6356351"/>
            <a:ext cx="2057400" cy="365125"/>
          </a:xfrm>
          <a:prstGeom prst="rect">
            <a:avLst/>
          </a:prstGeom>
        </p:spPr>
        <p:txBody>
          <a:bodyPr/>
          <a:lstStyle/>
          <a:p>
            <a:fld id="{54A364C7-461F-44B4-BE14-4B1572E5B14B}" type="datetimeFigureOut">
              <a:rPr lang="zh-CN" altLang="en-US" smtClean="0"/>
              <a:t>2025/4/18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6273318" y="6217851"/>
            <a:ext cx="279882" cy="276999"/>
          </a:xfrm>
        </p:spPr>
        <p:txBody>
          <a:bodyPr/>
          <a:lstStyle/>
          <a:p>
            <a:fld id="{2694310A-FAB5-42E2-9E42-9CCBF0715649}" type="slidenum">
              <a:rPr lang="zh-CN" altLang="en-US" smtClean="0"/>
              <a:t>‹#›</a:t>
            </a:fld>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657" y="117920"/>
            <a:ext cx="2985522" cy="515113"/>
          </a:xfrm>
          <a:prstGeom prst="rect">
            <a:avLst/>
          </a:prstGeom>
        </p:spPr>
      </p:pic>
      <p:cxnSp>
        <p:nvCxnSpPr>
          <p:cNvPr id="10" name="直接连接符 9"/>
          <p:cNvCxnSpPr/>
          <p:nvPr userDrawn="1"/>
        </p:nvCxnSpPr>
        <p:spPr>
          <a:xfrm flipV="1">
            <a:off x="0" y="768928"/>
            <a:ext cx="9144000" cy="1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115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303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49" name="Line 5"/>
          <p:cNvSpPr/>
          <p:nvPr/>
        </p:nvSpPr>
        <p:spPr>
          <a:xfrm flipV="1">
            <a:off x="685800" y="908049"/>
            <a:ext cx="7126289" cy="6352"/>
          </a:xfrm>
          <a:prstGeom prst="line">
            <a:avLst/>
          </a:prstGeom>
          <a:ln w="25400">
            <a:solidFill>
              <a:srgbClr val="D43526"/>
            </a:solidFill>
          </a:ln>
        </p:spPr>
        <p:txBody>
          <a:bodyPr lIns="45719" rIns="45719"/>
          <a:lstStyle/>
          <a:p>
            <a:endParaRPr/>
          </a:p>
        </p:txBody>
      </p:sp>
      <p:sp>
        <p:nvSpPr>
          <p:cNvPr id="50" name="Line 7"/>
          <p:cNvSpPr/>
          <p:nvPr/>
        </p:nvSpPr>
        <p:spPr>
          <a:xfrm>
            <a:off x="685800" y="228599"/>
            <a:ext cx="7126288" cy="4765"/>
          </a:xfrm>
          <a:prstGeom prst="line">
            <a:avLst/>
          </a:prstGeom>
          <a:ln w="25400">
            <a:solidFill>
              <a:srgbClr val="D43526"/>
            </a:solidFill>
          </a:ln>
        </p:spPr>
        <p:txBody>
          <a:bodyPr lIns="45719" rIns="45719"/>
          <a:lstStyle/>
          <a:p>
            <a:endParaRPr/>
          </a:p>
        </p:txBody>
      </p:sp>
      <p:sp>
        <p:nvSpPr>
          <p:cNvPr id="51" name="标题文本"/>
          <p:cNvSpPr txBox="1">
            <a:spLocks noGrp="1"/>
          </p:cNvSpPr>
          <p:nvPr>
            <p:ph type="title"/>
          </p:nvPr>
        </p:nvSpPr>
        <p:spPr>
          <a:xfrm>
            <a:off x="685800" y="228600"/>
            <a:ext cx="7081839" cy="685800"/>
          </a:xfrm>
          <a:prstGeom prst="rect">
            <a:avLst/>
          </a:prstGeom>
        </p:spPr>
        <p:txBody>
          <a:bodyPr/>
          <a:lstStyle>
            <a:lvl1pPr algn="l"/>
          </a:lstStyle>
          <a:p>
            <a:r>
              <a:t>标题文本</a:t>
            </a:r>
          </a:p>
        </p:txBody>
      </p:sp>
      <p:sp>
        <p:nvSpPr>
          <p:cNvPr id="5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33787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9" name="幻灯片编号"/>
          <p:cNvSpPr txBox="1">
            <a:spLocks noGrp="1"/>
          </p:cNvSpPr>
          <p:nvPr>
            <p:ph type="sldNum" sz="quarter" idx="2"/>
          </p:nvPr>
        </p:nvSpPr>
        <p:spPr>
          <a:xfrm>
            <a:off x="6553200" y="6356350"/>
            <a:ext cx="358413" cy="350662"/>
          </a:xfrm>
          <a:prstGeom prst="rect">
            <a:avLst/>
          </a:prstGeom>
        </p:spPr>
        <p:txBody>
          <a:bodyPr anchor="t"/>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1223154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211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36AE01F-1B6E-44A9-99C6-DF2F5C5352D1}"/>
              </a:ext>
            </a:extLst>
          </p:cNvPr>
          <p:cNvSpPr>
            <a:spLocks noGrp="1"/>
          </p:cNvSpPr>
          <p:nvPr>
            <p:ph type="dt" sz="half" idx="10"/>
          </p:nvPr>
        </p:nvSpPr>
        <p:spPr/>
        <p:txBody>
          <a:bodyPr/>
          <a:lstStyle/>
          <a:p>
            <a:fld id="{E75B8CE9-04C0-423C-A0E5-4AA900B20A33}" type="datetimeFigureOut">
              <a:rPr lang="zh-CN" altLang="en-US" smtClean="0"/>
              <a:t>2025/4/18</a:t>
            </a:fld>
            <a:endParaRPr lang="zh-CN" altLang="en-US"/>
          </a:p>
        </p:txBody>
      </p:sp>
      <p:sp>
        <p:nvSpPr>
          <p:cNvPr id="3" name="页脚占位符 2">
            <a:extLst>
              <a:ext uri="{FF2B5EF4-FFF2-40B4-BE49-F238E27FC236}">
                <a16:creationId xmlns:a16="http://schemas.microsoft.com/office/drawing/2014/main" id="{3C23721E-6E4F-49D5-868B-61F733A554D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53E181B-56CB-47C2-9F9C-BE9590267066}"/>
              </a:ext>
            </a:extLst>
          </p:cNvPr>
          <p:cNvSpPr>
            <a:spLocks noGrp="1"/>
          </p:cNvSpPr>
          <p:nvPr>
            <p:ph type="sldNum" sz="quarter" idx="12"/>
          </p:nvPr>
        </p:nvSpPr>
        <p:spPr>
          <a:xfrm>
            <a:off x="6273318" y="6217851"/>
            <a:ext cx="279882" cy="276999"/>
          </a:xfrm>
        </p:spPr>
        <p:txBody>
          <a:bodyPr/>
          <a:lstStyle/>
          <a:p>
            <a:fld id="{F7BC5072-07B7-4ABE-AE2B-DDC9730B608F}" type="slidenum">
              <a:rPr lang="zh-CN" altLang="en-US" smtClean="0"/>
              <a:t>‹#›</a:t>
            </a:fld>
            <a:endParaRPr lang="zh-CN" altLang="en-US"/>
          </a:p>
        </p:txBody>
      </p:sp>
    </p:spTree>
    <p:extLst>
      <p:ext uri="{BB962C8B-B14F-4D97-AF65-F5344CB8AC3E}">
        <p14:creationId xmlns:p14="http://schemas.microsoft.com/office/powerpoint/2010/main" val="342405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4" name="Line 5"/>
          <p:cNvSpPr>
            <a:spLocks noChangeShapeType="1"/>
          </p:cNvSpPr>
          <p:nvPr/>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Tree>
    <p:extLst>
      <p:ext uri="{BB962C8B-B14F-4D97-AF65-F5344CB8AC3E}">
        <p14:creationId xmlns:p14="http://schemas.microsoft.com/office/powerpoint/2010/main" val="215832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Line 5"/>
          <p:cNvSpPr>
            <a:spLocks noChangeShapeType="1"/>
          </p:cNvSpPr>
          <p:nvPr/>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2" name="标题 1"/>
          <p:cNvSpPr>
            <a:spLocks noGrp="1"/>
          </p:cNvSpPr>
          <p:nvPr>
            <p:ph type="title"/>
          </p:nvPr>
        </p:nvSpPr>
        <p:spPr>
          <a:xfrm>
            <a:off x="685800" y="228600"/>
            <a:ext cx="7753350" cy="685800"/>
          </a:xfrm>
          <a:prstGeom prst="rect">
            <a:avLst/>
          </a:prstGeom>
        </p:spPr>
        <p:txBody>
          <a:bodyPr/>
          <a:lstStyle>
            <a:lvl1pPr algn="ctr">
              <a:defRPr/>
            </a:lvl1pPr>
          </a:lstStyle>
          <a:p>
            <a:r>
              <a:rPr lang="en-US" altLang="zh-CN"/>
              <a:t>Click to edit Master title style</a:t>
            </a:r>
            <a:endParaRPr lang="zh-CN" altLang="en-US" dirty="0"/>
          </a:p>
        </p:txBody>
      </p:sp>
      <p:sp>
        <p:nvSpPr>
          <p:cNvPr id="3" name="内容占位符 2"/>
          <p:cNvSpPr>
            <a:spLocks noGrp="1"/>
          </p:cNvSpPr>
          <p:nvPr>
            <p:ph sz="half" idx="1"/>
          </p:nvPr>
        </p:nvSpPr>
        <p:spPr>
          <a:xfrm>
            <a:off x="685800" y="1143000"/>
            <a:ext cx="38100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48200" y="1143000"/>
            <a:ext cx="3810000" cy="477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381064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Line 5"/>
          <p:cNvSpPr>
            <a:spLocks noChangeShapeType="1"/>
          </p:cNvSpPr>
          <p:nvPr/>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3"/>
          <p:cNvSpPr>
            <a:spLocks noGrp="1" noChangeArrowheads="1"/>
          </p:cNvSpPr>
          <p:nvPr>
            <p:ph type="title"/>
          </p:nvPr>
        </p:nvSpPr>
        <p:spPr bwMode="auto">
          <a:xfrm>
            <a:off x="685800" y="228600"/>
            <a:ext cx="7886700"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lvl1pPr algn="ctr">
              <a:defRPr/>
            </a:lvl1pPr>
          </a:lstStyle>
          <a:p>
            <a:pPr lvl="0"/>
            <a:r>
              <a:rPr lang="en-US" altLang="zh-CN"/>
              <a:t>Click to edit Master title style</a:t>
            </a:r>
            <a:endParaRPr lang="en-US" altLang="zh-CN" dirty="0"/>
          </a:p>
        </p:txBody>
      </p:sp>
    </p:spTree>
    <p:extLst>
      <p:ext uri="{BB962C8B-B14F-4D97-AF65-F5344CB8AC3E}">
        <p14:creationId xmlns:p14="http://schemas.microsoft.com/office/powerpoint/2010/main" val="323142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Line 5"/>
          <p:cNvSpPr>
            <a:spLocks noChangeShapeType="1"/>
          </p:cNvSpPr>
          <p:nvPr/>
        </p:nvSpPr>
        <p:spPr bwMode="auto">
          <a:xfrm flipV="1">
            <a:off x="685800" y="908050"/>
            <a:ext cx="7126288" cy="6350"/>
          </a:xfrm>
          <a:prstGeom prst="line">
            <a:avLst/>
          </a:prstGeom>
          <a:noFill/>
          <a:ln w="25400">
            <a:solidFill>
              <a:srgbClr val="D43526"/>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 name="Line 7"/>
          <p:cNvSpPr>
            <a:spLocks noChangeShapeType="1"/>
          </p:cNvSpPr>
          <p:nvPr/>
        </p:nvSpPr>
        <p:spPr bwMode="auto">
          <a:xfrm>
            <a:off x="685800" y="228600"/>
            <a:ext cx="7126288" cy="4763"/>
          </a:xfrm>
          <a:prstGeom prst="line">
            <a:avLst/>
          </a:prstGeom>
          <a:noFill/>
          <a:ln w="25400">
            <a:solidFill>
              <a:srgbClr val="D43526"/>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2"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Tree>
    <p:extLst>
      <p:ext uri="{BB962C8B-B14F-4D97-AF65-F5344CB8AC3E}">
        <p14:creationId xmlns:p14="http://schemas.microsoft.com/office/powerpoint/2010/main" val="162802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2" name="标题文本"/>
          <p:cNvSpPr txBox="1">
            <a:spLocks noGrp="1"/>
          </p:cNvSpPr>
          <p:nvPr>
            <p:ph type="title"/>
          </p:nvPr>
        </p:nvSpPr>
        <p:spPr>
          <a:xfrm>
            <a:off x="685800" y="228600"/>
            <a:ext cx="7753350" cy="685800"/>
          </a:xfrm>
          <a:prstGeom prst="rect">
            <a:avLst/>
          </a:prstGeom>
        </p:spPr>
        <p:txBody>
          <a:bodyPr lIns="45719" tIns="45719" rIns="45719" bIns="45719" anchor="t"/>
          <a:lstStyle/>
          <a:p>
            <a:r>
              <a:t>标题文本</a:t>
            </a:r>
          </a:p>
        </p:txBody>
      </p:sp>
      <p:sp>
        <p:nvSpPr>
          <p:cNvPr id="33" name="正文级别 1…"/>
          <p:cNvSpPr txBox="1">
            <a:spLocks noGrp="1"/>
          </p:cNvSpPr>
          <p:nvPr>
            <p:ph type="body" sz="half" idx="1"/>
          </p:nvPr>
        </p:nvSpPr>
        <p:spPr>
          <a:xfrm>
            <a:off x="685800" y="1143000"/>
            <a:ext cx="3810000" cy="4773613"/>
          </a:xfrm>
          <a:prstGeom prst="rect">
            <a:avLst/>
          </a:prstGeom>
        </p:spPr>
        <p:txBody>
          <a:bodyPr>
            <a:normAutofit/>
          </a:bodyPr>
          <a:lstStyle>
            <a:lvl1pPr>
              <a:spcBef>
                <a:spcPts val="600"/>
              </a:spcBef>
              <a:defRPr sz="2800"/>
            </a:lvl1pPr>
            <a:lvl2pPr marL="862806" indent="-416719">
              <a:spcBef>
                <a:spcPts val="600"/>
              </a:spcBef>
              <a:defRPr sz="2800"/>
            </a:lvl2pPr>
            <a:lvl3pPr marL="1324293" indent="-406718">
              <a:spcBef>
                <a:spcPts val="600"/>
              </a:spcBef>
              <a:defRPr sz="2800"/>
            </a:lvl3pPr>
            <a:lvl4pPr marL="1803929" indent="-481542">
              <a:spcBef>
                <a:spcPts val="600"/>
              </a:spcBef>
              <a:defRPr sz="2800"/>
            </a:lvl4pPr>
            <a:lvl5pPr marL="2153709" indent="-407459">
              <a:spcBef>
                <a:spcPts val="600"/>
              </a:spcBef>
              <a:defRPr sz="2800"/>
            </a:lvl5pPr>
          </a:lstStyle>
          <a:p>
            <a:r>
              <a:t>正文级别 1</a:t>
            </a:r>
          </a:p>
          <a:p>
            <a:pPr lvl="1"/>
            <a:r>
              <a:t>正文级别 2</a:t>
            </a:r>
          </a:p>
          <a:p>
            <a:pPr lvl="2"/>
            <a:r>
              <a:t>正文级别 3</a:t>
            </a:r>
          </a:p>
          <a:p>
            <a:pPr lvl="3"/>
            <a:r>
              <a:t>正文级别 4</a:t>
            </a:r>
          </a:p>
          <a:p>
            <a:pPr lvl="4"/>
            <a:r>
              <a:t>正文级别 5</a:t>
            </a:r>
          </a:p>
        </p:txBody>
      </p:sp>
      <p:sp>
        <p:nvSpPr>
          <p:cNvPr id="3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41452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41" name="标题文本"/>
          <p:cNvSpPr txBox="1">
            <a:spLocks noGrp="1"/>
          </p:cNvSpPr>
          <p:nvPr>
            <p:ph type="title"/>
          </p:nvPr>
        </p:nvSpPr>
        <p:spPr>
          <a:prstGeom prst="rect">
            <a:avLst/>
          </a:prstGeom>
        </p:spPr>
        <p:txBody>
          <a:bodyPr/>
          <a:lstStyle/>
          <a:p>
            <a:r>
              <a:t>标题文本</a:t>
            </a:r>
          </a:p>
        </p:txBody>
      </p:sp>
      <p:sp>
        <p:nvSpPr>
          <p:cNvPr id="4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42593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49" name="Line 5"/>
          <p:cNvSpPr/>
          <p:nvPr/>
        </p:nvSpPr>
        <p:spPr>
          <a:xfrm flipV="1">
            <a:off x="685800" y="908049"/>
            <a:ext cx="7126289" cy="6352"/>
          </a:xfrm>
          <a:prstGeom prst="line">
            <a:avLst/>
          </a:prstGeom>
          <a:ln w="25400">
            <a:solidFill>
              <a:srgbClr val="D43526"/>
            </a:solidFill>
          </a:ln>
        </p:spPr>
        <p:txBody>
          <a:bodyPr lIns="45719" rIns="45719"/>
          <a:lstStyle/>
          <a:p>
            <a:endParaRPr/>
          </a:p>
        </p:txBody>
      </p:sp>
      <p:sp>
        <p:nvSpPr>
          <p:cNvPr id="50" name="Line 7"/>
          <p:cNvSpPr/>
          <p:nvPr/>
        </p:nvSpPr>
        <p:spPr>
          <a:xfrm>
            <a:off x="685800" y="228599"/>
            <a:ext cx="7126288" cy="4765"/>
          </a:xfrm>
          <a:prstGeom prst="line">
            <a:avLst/>
          </a:prstGeom>
          <a:ln w="25400">
            <a:solidFill>
              <a:srgbClr val="D43526"/>
            </a:solidFill>
          </a:ln>
        </p:spPr>
        <p:txBody>
          <a:bodyPr lIns="45719" rIns="45719"/>
          <a:lstStyle/>
          <a:p>
            <a:endParaRPr/>
          </a:p>
        </p:txBody>
      </p:sp>
      <p:sp>
        <p:nvSpPr>
          <p:cNvPr id="51" name="标题文本"/>
          <p:cNvSpPr txBox="1">
            <a:spLocks noGrp="1"/>
          </p:cNvSpPr>
          <p:nvPr>
            <p:ph type="title"/>
          </p:nvPr>
        </p:nvSpPr>
        <p:spPr>
          <a:xfrm>
            <a:off x="685800" y="228600"/>
            <a:ext cx="7081839" cy="685800"/>
          </a:xfrm>
          <a:prstGeom prst="rect">
            <a:avLst/>
          </a:prstGeom>
        </p:spPr>
        <p:txBody>
          <a:bodyPr/>
          <a:lstStyle>
            <a:lvl1pPr algn="l"/>
          </a:lstStyle>
          <a:p>
            <a:r>
              <a:t>标题文本</a:t>
            </a:r>
          </a:p>
        </p:txBody>
      </p:sp>
      <p:sp>
        <p:nvSpPr>
          <p:cNvPr id="52"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42789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9" name="幻灯片编号"/>
          <p:cNvSpPr txBox="1">
            <a:spLocks noGrp="1"/>
          </p:cNvSpPr>
          <p:nvPr>
            <p:ph type="sldNum" sz="quarter" idx="2"/>
          </p:nvPr>
        </p:nvSpPr>
        <p:spPr>
          <a:xfrm>
            <a:off x="6553200" y="6356350"/>
            <a:ext cx="358413" cy="350662"/>
          </a:xfrm>
          <a:prstGeom prst="rect">
            <a:avLst/>
          </a:prstGeom>
        </p:spPr>
        <p:txBody>
          <a:bodyPr anchor="t"/>
          <a:lstStyle>
            <a:lvl1pPr algn="l">
              <a:defRPr sz="1800"/>
            </a:lvl1pPr>
          </a:lstStyle>
          <a:p>
            <a:fld id="{86CB4B4D-7CA3-9044-876B-883B54F8677D}" type="slidenum">
              <a:t>‹#›</a:t>
            </a:fld>
            <a:endParaRPr/>
          </a:p>
        </p:txBody>
      </p:sp>
      <p:pic>
        <p:nvPicPr>
          <p:cNvPr id="3" name="Picture 7" descr="Picture 7"/>
          <p:cNvPicPr>
            <a:picLocks noChangeAspect="1"/>
          </p:cNvPicPr>
          <p:nvPr userDrawn="1"/>
        </p:nvPicPr>
        <p:blipFill>
          <a:blip r:embed="rId2"/>
          <a:stretch>
            <a:fillRect/>
          </a:stretch>
        </p:blipFill>
        <p:spPr>
          <a:xfrm>
            <a:off x="8435975" y="0"/>
            <a:ext cx="673100" cy="893273"/>
          </a:xfrm>
          <a:prstGeom prst="rect">
            <a:avLst/>
          </a:prstGeom>
          <a:ln w="12700">
            <a:miter lim="400000"/>
          </a:ln>
        </p:spPr>
      </p:pic>
      <p:cxnSp>
        <p:nvCxnSpPr>
          <p:cNvPr id="4" name="直接连接符 3"/>
          <p:cNvCxnSpPr/>
          <p:nvPr userDrawn="1"/>
        </p:nvCxnSpPr>
        <p:spPr>
          <a:xfrm flipH="1">
            <a:off x="1" y="802657"/>
            <a:ext cx="8279026" cy="0"/>
          </a:xfrm>
          <a:prstGeom prst="line">
            <a:avLst/>
          </a:prstGeom>
          <a:noFill/>
          <a:ln w="38100" cap="flat">
            <a:solidFill>
              <a:srgbClr val="0000FF"/>
            </a:solidFill>
            <a:prstDash val="solid"/>
            <a:round/>
          </a:ln>
          <a:effectLst>
            <a:outerShdw blurRad="50800" dist="381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797327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610" name="Rectangle 4"/>
          <p:cNvSpPr>
            <a:spLocks noGrp="1" noChangeArrowheads="1"/>
          </p:cNvSpPr>
          <p:nvPr>
            <p:ph type="body" idx="1"/>
          </p:nvPr>
        </p:nvSpPr>
        <p:spPr bwMode="auto">
          <a:xfrm>
            <a:off x="685800" y="1143000"/>
            <a:ext cx="7772400" cy="477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8900" tIns="44450" rIns="88900" bIns="44450" numCol="1" anchor="t" anchorCtr="0" compatLnSpc="1">
            <a:prstTxWarp prst="textNoShape">
              <a:avLst/>
            </a:prstTxWarp>
          </a:bodyPr>
          <a:lstStyle/>
          <a:p>
            <a:pPr lvl="0"/>
            <a:r>
              <a:rPr lang="en-US" altLang="zh-CN"/>
              <a:t>Click to edit Master text styles</a:t>
            </a:r>
          </a:p>
        </p:txBody>
      </p:sp>
    </p:spTree>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Lst>
  <p:txStyles>
    <p:titleStyle>
      <a:lvl1pPr algn="l" defTabSz="885825" rtl="0" eaLnBrk="1" fontAlgn="base" hangingPunct="1">
        <a:spcBef>
          <a:spcPct val="0"/>
        </a:spcBef>
        <a:spcAft>
          <a:spcPct val="0"/>
        </a:spcAft>
        <a:defRPr sz="2800" b="1">
          <a:solidFill>
            <a:schemeClr val="hlink"/>
          </a:solidFill>
          <a:latin typeface="+mj-lt"/>
          <a:ea typeface="宋体" charset="0"/>
          <a:cs typeface="宋体" charset="0"/>
        </a:defRPr>
      </a:lvl1pPr>
      <a:lvl2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2pPr>
      <a:lvl3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3pPr>
      <a:lvl4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4pPr>
      <a:lvl5pPr algn="l" defTabSz="885825" rtl="0" eaLnBrk="1" fontAlgn="base" hangingPunct="1">
        <a:spcBef>
          <a:spcPct val="0"/>
        </a:spcBef>
        <a:spcAft>
          <a:spcPct val="0"/>
        </a:spcAft>
        <a:defRPr sz="2800" b="1">
          <a:solidFill>
            <a:schemeClr val="hlink"/>
          </a:solidFill>
          <a:latin typeface="Arial" pitchFamily="34" charset="0"/>
          <a:ea typeface="宋体" charset="0"/>
          <a:cs typeface="宋体" charset="0"/>
        </a:defRPr>
      </a:lvl5pPr>
      <a:lvl6pPr marL="457200" algn="l" defTabSz="885825" rtl="0" eaLnBrk="1" fontAlgn="base" hangingPunct="1">
        <a:spcBef>
          <a:spcPct val="0"/>
        </a:spcBef>
        <a:spcAft>
          <a:spcPct val="0"/>
        </a:spcAft>
        <a:defRPr sz="2800" b="1">
          <a:solidFill>
            <a:schemeClr val="hlink"/>
          </a:solidFill>
          <a:latin typeface="Arial" pitchFamily="34" charset="0"/>
        </a:defRPr>
      </a:lvl6pPr>
      <a:lvl7pPr marL="914400" algn="l" defTabSz="885825" rtl="0" eaLnBrk="1" fontAlgn="base" hangingPunct="1">
        <a:spcBef>
          <a:spcPct val="0"/>
        </a:spcBef>
        <a:spcAft>
          <a:spcPct val="0"/>
        </a:spcAft>
        <a:defRPr sz="2800" b="1">
          <a:solidFill>
            <a:schemeClr val="hlink"/>
          </a:solidFill>
          <a:latin typeface="Arial" pitchFamily="34" charset="0"/>
        </a:defRPr>
      </a:lvl7pPr>
      <a:lvl8pPr marL="1371600" algn="l" defTabSz="885825" rtl="0" eaLnBrk="1" fontAlgn="base" hangingPunct="1">
        <a:spcBef>
          <a:spcPct val="0"/>
        </a:spcBef>
        <a:spcAft>
          <a:spcPct val="0"/>
        </a:spcAft>
        <a:defRPr sz="2800" b="1">
          <a:solidFill>
            <a:schemeClr val="hlink"/>
          </a:solidFill>
          <a:latin typeface="Arial" pitchFamily="34" charset="0"/>
        </a:defRPr>
      </a:lvl8pPr>
      <a:lvl9pPr marL="1828800" algn="l" defTabSz="885825" rtl="0" eaLnBrk="1" fontAlgn="base" hangingPunct="1">
        <a:spcBef>
          <a:spcPct val="0"/>
        </a:spcBef>
        <a:spcAft>
          <a:spcPct val="0"/>
        </a:spcAft>
        <a:defRPr sz="2800" b="1">
          <a:solidFill>
            <a:schemeClr val="hlink"/>
          </a:solidFill>
          <a:latin typeface="Arial" pitchFamily="34" charset="0"/>
        </a:defRPr>
      </a:lvl9pPr>
    </p:titleStyle>
    <p:bodyStyle>
      <a:lvl1pPr marL="331788" indent="-331788" algn="l" defTabSz="885825" rtl="0" eaLnBrk="1" fontAlgn="base" hangingPunct="1">
        <a:spcBef>
          <a:spcPct val="20000"/>
        </a:spcBef>
        <a:spcAft>
          <a:spcPct val="0"/>
        </a:spcAft>
        <a:buClr>
          <a:schemeClr val="hlink"/>
        </a:buClr>
        <a:buFont typeface="Wingdings" charset="0"/>
        <a:buChar char="Ø"/>
        <a:defRPr kumimoji="1" sz="2100">
          <a:solidFill>
            <a:schemeClr val="tx1"/>
          </a:solidFill>
          <a:latin typeface="+mn-lt"/>
          <a:ea typeface="宋体" charset="0"/>
          <a:cs typeface="宋体" charset="0"/>
        </a:defRPr>
      </a:lvl1pPr>
      <a:lvl2pPr marL="803275" indent="-357188" algn="l" defTabSz="885825" rtl="0" eaLnBrk="1" fontAlgn="base" hangingPunct="1">
        <a:spcBef>
          <a:spcPct val="20000"/>
        </a:spcBef>
        <a:spcAft>
          <a:spcPct val="0"/>
        </a:spcAft>
        <a:buClr>
          <a:srgbClr val="D43526"/>
        </a:buClr>
        <a:buSzPct val="100000"/>
        <a:buFont typeface="Monotype Sorts" charset="0"/>
        <a:buChar char="n"/>
        <a:defRPr kumimoji="1" sz="2100">
          <a:solidFill>
            <a:schemeClr val="tx1"/>
          </a:solidFill>
          <a:latin typeface="+mn-lt"/>
          <a:ea typeface="宋体" charset="0"/>
          <a:cs typeface="宋体" charset="0"/>
        </a:defRPr>
      </a:lvl2pPr>
      <a:lvl3pPr marL="1208088" indent="-290513" algn="l" defTabSz="885825" rtl="0" eaLnBrk="1" fontAlgn="base" hangingPunct="1">
        <a:spcBef>
          <a:spcPct val="20000"/>
        </a:spcBef>
        <a:spcAft>
          <a:spcPct val="0"/>
        </a:spcAft>
        <a:buClr>
          <a:schemeClr val="tx1"/>
        </a:buClr>
        <a:buSzPct val="100000"/>
        <a:buChar char="•"/>
        <a:defRPr kumimoji="1" sz="1600">
          <a:solidFill>
            <a:schemeClr val="tx1"/>
          </a:solidFill>
          <a:latin typeface="+mn-lt"/>
          <a:ea typeface="宋体" charset="0"/>
          <a:cs typeface="宋体" charset="0"/>
        </a:defRPr>
      </a:lvl3pPr>
      <a:lvl4pPr marL="1631950" indent="-309563" algn="l" defTabSz="885825" rtl="0" eaLnBrk="1" fontAlgn="base" hangingPunct="1">
        <a:spcBef>
          <a:spcPct val="20000"/>
        </a:spcBef>
        <a:spcAft>
          <a:spcPct val="0"/>
        </a:spcAft>
        <a:buClr>
          <a:srgbClr val="D43526"/>
        </a:buClr>
        <a:buSzPct val="100000"/>
        <a:buFont typeface="Monotype Sorts" charset="0"/>
        <a:buChar char="l"/>
        <a:defRPr kumimoji="1" sz="1600">
          <a:solidFill>
            <a:schemeClr val="tx1"/>
          </a:solidFill>
          <a:latin typeface="+mn-lt"/>
          <a:ea typeface="宋体" charset="0"/>
          <a:cs typeface="宋体" charset="0"/>
        </a:defRPr>
      </a:lvl4pPr>
      <a:lvl5pPr marL="2008188" indent="-261938" algn="l" defTabSz="885825" rtl="0" eaLnBrk="1" fontAlgn="base" hangingPunct="1">
        <a:spcBef>
          <a:spcPct val="20000"/>
        </a:spcBef>
        <a:spcAft>
          <a:spcPct val="0"/>
        </a:spcAft>
        <a:buSzPct val="100000"/>
        <a:buChar char="–"/>
        <a:defRPr kumimoji="1" sz="1600">
          <a:solidFill>
            <a:schemeClr val="tx1"/>
          </a:solidFill>
          <a:latin typeface="+mn-lt"/>
          <a:ea typeface="宋体" charset="0"/>
          <a:cs typeface="宋体" charset="0"/>
        </a:defRPr>
      </a:lvl5pPr>
      <a:lvl6pPr marL="2465388" indent="-261938" algn="l" defTabSz="885825" rtl="0" eaLnBrk="1" fontAlgn="base" hangingPunct="1">
        <a:spcBef>
          <a:spcPct val="20000"/>
        </a:spcBef>
        <a:spcAft>
          <a:spcPct val="0"/>
        </a:spcAft>
        <a:buSzPct val="100000"/>
        <a:buChar char="–"/>
        <a:defRPr sz="1600">
          <a:solidFill>
            <a:schemeClr val="tx1"/>
          </a:solidFill>
          <a:latin typeface="+mn-lt"/>
        </a:defRPr>
      </a:lvl6pPr>
      <a:lvl7pPr marL="2922588" indent="-261938" algn="l" defTabSz="885825" rtl="0" eaLnBrk="1" fontAlgn="base" hangingPunct="1">
        <a:spcBef>
          <a:spcPct val="20000"/>
        </a:spcBef>
        <a:spcAft>
          <a:spcPct val="0"/>
        </a:spcAft>
        <a:buSzPct val="100000"/>
        <a:buChar char="–"/>
        <a:defRPr sz="1600">
          <a:solidFill>
            <a:schemeClr val="tx1"/>
          </a:solidFill>
          <a:latin typeface="+mn-lt"/>
        </a:defRPr>
      </a:lvl7pPr>
      <a:lvl8pPr marL="3379788" indent="-261938" algn="l" defTabSz="885825" rtl="0" eaLnBrk="1" fontAlgn="base" hangingPunct="1">
        <a:spcBef>
          <a:spcPct val="20000"/>
        </a:spcBef>
        <a:spcAft>
          <a:spcPct val="0"/>
        </a:spcAft>
        <a:buSzPct val="100000"/>
        <a:buChar char="–"/>
        <a:defRPr sz="1600">
          <a:solidFill>
            <a:schemeClr val="tx1"/>
          </a:solidFill>
          <a:latin typeface="+mn-lt"/>
        </a:defRPr>
      </a:lvl8pPr>
      <a:lvl9pPr marL="3836988" indent="-261938" algn="l" defTabSz="885825" rtl="0" eaLnBrk="1" fontAlgn="base" hangingPunct="1">
        <a:spcBef>
          <a:spcPct val="20000"/>
        </a:spcBef>
        <a:spcAft>
          <a:spcPct val="0"/>
        </a:spcAft>
        <a:buSzPct val="100000"/>
        <a:buChar char="–"/>
        <a:defRPr sz="16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Line 5"/>
          <p:cNvSpPr/>
          <p:nvPr/>
        </p:nvSpPr>
        <p:spPr>
          <a:xfrm flipV="1">
            <a:off x="14287" y="888999"/>
            <a:ext cx="9129713" cy="44452"/>
          </a:xfrm>
          <a:prstGeom prst="line">
            <a:avLst/>
          </a:prstGeom>
          <a:ln w="53975">
            <a:solidFill>
              <a:srgbClr val="D43526"/>
            </a:solidFill>
          </a:ln>
        </p:spPr>
        <p:txBody>
          <a:bodyPr lIns="45719" rIns="45719"/>
          <a:lstStyle/>
          <a:p>
            <a:endParaRPr/>
          </a:p>
        </p:txBody>
      </p:sp>
      <p:sp>
        <p:nvSpPr>
          <p:cNvPr id="3" name="标题文本"/>
          <p:cNvSpPr txBox="1">
            <a:spLocks noGrp="1"/>
          </p:cNvSpPr>
          <p:nvPr>
            <p:ph type="title"/>
          </p:nvPr>
        </p:nvSpPr>
        <p:spPr>
          <a:xfrm>
            <a:off x="685800" y="228600"/>
            <a:ext cx="7886700" cy="685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nchor="ctr">
            <a:normAutofit/>
          </a:bodyPr>
          <a:lstStyle/>
          <a:p>
            <a:r>
              <a:t>标题文本</a:t>
            </a:r>
          </a:p>
        </p:txBody>
      </p:sp>
      <p:sp>
        <p:nvSpPr>
          <p:cNvPr id="4" name="正文级别 1…"/>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100384803"/>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Lst>
  <p:transition spd="med"/>
  <p:txStyles>
    <p:titleStyle>
      <a:lvl1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1pPr>
      <a:lvl2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2pPr>
      <a:lvl3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3pPr>
      <a:lvl4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4pPr>
      <a:lvl5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5pPr>
      <a:lvl6pPr marL="0" marR="0" indent="4572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6pPr>
      <a:lvl7pPr marL="0" marR="0" indent="9144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7pPr>
      <a:lvl8pPr marL="0" marR="0" indent="13716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8pPr>
      <a:lvl9pPr marL="0" marR="0" indent="18288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9pPr>
    </p:titleStyle>
    <p:bodyStyle>
      <a:lvl1pPr marL="331788" marR="0" indent="-33178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1pPr>
      <a:lvl2pPr marL="803275" marR="0" indent="-357187"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2pPr>
      <a:lvl3pPr marL="1298873" marR="0" indent="-38129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3pPr>
      <a:lvl4pPr marL="1728688" marR="0" indent="-406301"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4pPr>
      <a:lvl5pPr marL="20900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5pPr>
      <a:lvl6pPr marL="25472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6pPr>
      <a:lvl7pPr marL="30044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7pPr>
      <a:lvl8pPr marL="34616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8pPr>
      <a:lvl9pPr marL="39188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Line 5"/>
          <p:cNvSpPr/>
          <p:nvPr/>
        </p:nvSpPr>
        <p:spPr>
          <a:xfrm flipV="1">
            <a:off x="14287" y="888999"/>
            <a:ext cx="9129713" cy="44452"/>
          </a:xfrm>
          <a:prstGeom prst="line">
            <a:avLst/>
          </a:prstGeom>
          <a:ln w="53975">
            <a:solidFill>
              <a:srgbClr val="D43526"/>
            </a:solidFill>
          </a:ln>
        </p:spPr>
        <p:txBody>
          <a:bodyPr lIns="45719" rIns="45719"/>
          <a:lstStyle/>
          <a:p>
            <a:endParaRPr/>
          </a:p>
        </p:txBody>
      </p:sp>
      <p:sp>
        <p:nvSpPr>
          <p:cNvPr id="3" name="标题文本"/>
          <p:cNvSpPr txBox="1">
            <a:spLocks noGrp="1"/>
          </p:cNvSpPr>
          <p:nvPr>
            <p:ph type="title"/>
          </p:nvPr>
        </p:nvSpPr>
        <p:spPr>
          <a:xfrm>
            <a:off x="685800" y="228600"/>
            <a:ext cx="7886700" cy="685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nchor="ctr">
            <a:normAutofit/>
          </a:bodyPr>
          <a:lstStyle/>
          <a:p>
            <a:r>
              <a:t>标题文本</a:t>
            </a:r>
          </a:p>
        </p:txBody>
      </p:sp>
      <p:sp>
        <p:nvSpPr>
          <p:cNvPr id="4" name="正文级别 1…"/>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extLst>
      <p:ext uri="{BB962C8B-B14F-4D97-AF65-F5344CB8AC3E}">
        <p14:creationId xmlns:p14="http://schemas.microsoft.com/office/powerpoint/2010/main" val="2438157096"/>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Lst>
  <p:transition spd="med"/>
  <p:txStyles>
    <p:titleStyle>
      <a:lvl1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1pPr>
      <a:lvl2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2pPr>
      <a:lvl3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3pPr>
      <a:lvl4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4pPr>
      <a:lvl5pPr marL="0" marR="0" indent="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5pPr>
      <a:lvl6pPr marL="0" marR="0" indent="4572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6pPr>
      <a:lvl7pPr marL="0" marR="0" indent="9144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7pPr>
      <a:lvl8pPr marL="0" marR="0" indent="13716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8pPr>
      <a:lvl9pPr marL="0" marR="0" indent="1828800" algn="ctr" defTabSz="885825" rtl="0" latinLnBrk="0">
        <a:lnSpc>
          <a:spcPct val="100000"/>
        </a:lnSpc>
        <a:spcBef>
          <a:spcPts val="0"/>
        </a:spcBef>
        <a:spcAft>
          <a:spcPts val="0"/>
        </a:spcAft>
        <a:buClrTx/>
        <a:buSzTx/>
        <a:buFontTx/>
        <a:buNone/>
        <a:tabLst/>
        <a:defRPr sz="2800" b="1" i="0" u="none" strike="noStrike" cap="none" spc="0" baseline="0">
          <a:solidFill>
            <a:srgbClr val="FC0128"/>
          </a:solidFill>
          <a:uFillTx/>
          <a:latin typeface="Arial"/>
          <a:ea typeface="Arial"/>
          <a:cs typeface="Arial"/>
          <a:sym typeface="Arial"/>
        </a:defRPr>
      </a:lvl9pPr>
    </p:titleStyle>
    <p:bodyStyle>
      <a:lvl1pPr marL="331788" marR="0" indent="-33178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1pPr>
      <a:lvl2pPr marL="803275" marR="0" indent="-357187"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2pPr>
      <a:lvl3pPr marL="1298873" marR="0" indent="-381298"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3pPr>
      <a:lvl4pPr marL="1728688" marR="0" indent="-406301"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4pPr>
      <a:lvl5pPr marL="20900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5pPr>
      <a:lvl6pPr marL="25472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6pPr>
      <a:lvl7pPr marL="30044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7pPr>
      <a:lvl8pPr marL="34616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8pPr>
      <a:lvl9pPr marL="3918843" marR="0" indent="-343793" algn="l" defTabSz="885825" rtl="0" latinLnBrk="0">
        <a:lnSpc>
          <a:spcPct val="100000"/>
        </a:lnSpc>
        <a:spcBef>
          <a:spcPts val="500"/>
        </a:spcBef>
        <a:spcAft>
          <a:spcPts val="0"/>
        </a:spcAft>
        <a:buClr>
          <a:srgbClr val="FC0128"/>
        </a:buClr>
        <a:buSzPct val="100000"/>
        <a:buFontTx/>
        <a:buChar char="–"/>
        <a:tabLst/>
        <a:defRPr sz="21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15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xml"/><Relationship Id="rId7" Type="http://schemas.openxmlformats.org/officeDocument/2006/relationships/image" Target="../media/image44.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50.jp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80.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8.tif"/><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8.tif"/><Relationship Id="rId5" Type="http://schemas.openxmlformats.org/officeDocument/2006/relationships/image" Target="../media/image45.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8.tif"/><Relationship Id="rId5" Type="http://schemas.openxmlformats.org/officeDocument/2006/relationships/image" Target="../media/image45.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14.tif"/><Relationship Id="rId3" Type="http://schemas.openxmlformats.org/officeDocument/2006/relationships/image" Target="../media/image9.png"/><Relationship Id="rId7" Type="http://schemas.openxmlformats.org/officeDocument/2006/relationships/image" Target="../media/image13.tif"/><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12.tif"/><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2">
            <a:extLst>
              <a:ext uri="{FF2B5EF4-FFF2-40B4-BE49-F238E27FC236}">
                <a16:creationId xmlns:a16="http://schemas.microsoft.com/office/drawing/2014/main" id="{CA9CF312-8E89-0863-8C50-6EE4F46C309E}"/>
              </a:ext>
            </a:extLst>
          </p:cNvPr>
          <p:cNvSpPr txBox="1">
            <a:spLocks/>
          </p:cNvSpPr>
          <p:nvPr/>
        </p:nvSpPr>
        <p:spPr>
          <a:xfrm>
            <a:off x="-324684" y="3667783"/>
            <a:ext cx="9144000" cy="2352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sz="3600" b="1" i="0" u="none" strike="noStrike" kern="1200" cap="none" spc="0" normalizeH="0" baseline="0" noProof="0" dirty="0">
                <a:ln>
                  <a:noFill/>
                </a:ln>
                <a:solidFill>
                  <a:srgbClr val="1F497D"/>
                </a:solidFill>
                <a:effectLst/>
                <a:uLnTx/>
                <a:uFillTx/>
                <a:latin typeface="Helvetica"/>
                <a:cs typeface="Helvetica"/>
                <a:sym typeface="Arial"/>
              </a:rPr>
              <a:t>闫海洋</a:t>
            </a:r>
            <a:endParaRPr kumimoji="1" lang="en-US" altLang="zh-CN" sz="3600" b="1" i="0" u="none" strike="noStrike" kern="1200" cap="none" spc="0" normalizeH="0" baseline="0" noProof="0" dirty="0">
              <a:ln>
                <a:noFill/>
              </a:ln>
              <a:solidFill>
                <a:srgbClr val="1F497D"/>
              </a:solidFill>
              <a:effectLst/>
              <a:uLnTx/>
              <a:uFillTx/>
              <a:latin typeface="Helvetica"/>
              <a:cs typeface="Helvetica"/>
              <a:sym typeface="Arial"/>
            </a:endParaRPr>
          </a:p>
          <a:p>
            <a:pPr marL="0" marR="0" lvl="0" indent="0" algn="ctr" defTabSz="914400" rtl="0" eaLnBrk="1" fontAlgn="auto" latinLnBrk="0" hangingPunct="1">
              <a:lnSpc>
                <a:spcPct val="30000"/>
              </a:lnSpc>
              <a:spcBef>
                <a:spcPts val="1000"/>
              </a:spcBef>
              <a:spcAft>
                <a:spcPts val="0"/>
              </a:spcAft>
              <a:buClrTx/>
              <a:buSzTx/>
              <a:buFont typeface="Arial" panose="020B0604020202020204" pitchFamily="34" charset="0"/>
              <a:buNone/>
              <a:tabLst/>
              <a:defRPr/>
            </a:pPr>
            <a:endParaRPr kumimoji="1" lang="en-US" altLang="zh-CN" sz="3600" b="1" i="0" u="none" strike="noStrike" kern="1200" cap="none" spc="0" normalizeH="0" baseline="0" noProof="0" dirty="0">
              <a:ln>
                <a:noFill/>
              </a:ln>
              <a:solidFill>
                <a:srgbClr val="1F497D"/>
              </a:solidFill>
              <a:effectLst/>
              <a:uLnTx/>
              <a:uFillTx/>
              <a:latin typeface="华文中宋" panose="02010600040101010101" pitchFamily="2" charset="-122"/>
              <a:ea typeface="华文中宋" panose="02010600040101010101" pitchFamily="2" charset="-122"/>
              <a:cs typeface="Helvetica"/>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zh-CN" altLang="en-US" sz="3200" b="1" i="0" u="none" strike="noStrike" kern="1200" cap="none" spc="0" normalizeH="0" baseline="0" noProof="0" dirty="0">
                <a:ln>
                  <a:noFill/>
                </a:ln>
                <a:solidFill>
                  <a:srgbClr val="1F497D"/>
                </a:solidFill>
                <a:effectLst/>
                <a:uLnTx/>
                <a:uFillTx/>
                <a:latin typeface="Helvetica"/>
                <a:cs typeface="Helvetica"/>
                <a:sym typeface="Arial"/>
              </a:rPr>
              <a:t>宁波大学物理</a:t>
            </a:r>
            <a:r>
              <a:rPr kumimoji="1" lang="zh-CN" altLang="en-US" sz="3200" b="1" dirty="0">
                <a:solidFill>
                  <a:srgbClr val="1F497D"/>
                </a:solidFill>
                <a:latin typeface="Helvetica"/>
                <a:cs typeface="Helvetica"/>
                <a:sym typeface="Arial"/>
              </a:rPr>
              <a:t>基础物理与量子科技研究院</a:t>
            </a:r>
            <a:endParaRPr kumimoji="1" lang="en-US" altLang="zh-CN" sz="3200" b="1" i="0" u="none" strike="noStrike" kern="1200" cap="none" spc="0" normalizeH="0" baseline="0" noProof="0" dirty="0">
              <a:ln>
                <a:noFill/>
              </a:ln>
              <a:solidFill>
                <a:srgbClr val="1F497D"/>
              </a:solidFill>
              <a:effectLst/>
              <a:uLnTx/>
              <a:uFillTx/>
              <a:latin typeface="Helvetica"/>
              <a:cs typeface="Helvetica"/>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CN" sz="3200" b="1" i="0" u="none" strike="noStrike" kern="1200" cap="none" spc="0" normalizeH="0" baseline="0" noProof="0" dirty="0">
                <a:ln>
                  <a:noFill/>
                </a:ln>
                <a:solidFill>
                  <a:srgbClr val="1F497D"/>
                </a:solidFill>
                <a:effectLst/>
                <a:uLnTx/>
                <a:uFillTx/>
                <a:latin typeface="Helvetica"/>
                <a:cs typeface="Helvetica"/>
                <a:sym typeface="Arial"/>
              </a:rPr>
              <a:t>2025</a:t>
            </a:r>
            <a:r>
              <a:rPr kumimoji="1" lang="zh-CN" altLang="en-US" sz="3200" b="1" i="0" u="none" strike="noStrike" kern="1200" cap="none" spc="0" normalizeH="0" baseline="0" noProof="0" dirty="0">
                <a:ln>
                  <a:noFill/>
                </a:ln>
                <a:solidFill>
                  <a:srgbClr val="1F497D"/>
                </a:solidFill>
                <a:effectLst/>
                <a:uLnTx/>
                <a:uFillTx/>
                <a:latin typeface="Helvetica"/>
                <a:cs typeface="Helvetica"/>
                <a:sym typeface="Arial"/>
              </a:rPr>
              <a:t>年</a:t>
            </a:r>
            <a:r>
              <a:rPr kumimoji="1" lang="en-US" altLang="zh-CN" sz="3200" b="1" i="0" u="none" strike="noStrike" kern="1200" cap="none" spc="0" normalizeH="0" baseline="0" noProof="0" dirty="0">
                <a:ln>
                  <a:noFill/>
                </a:ln>
                <a:solidFill>
                  <a:srgbClr val="1F497D"/>
                </a:solidFill>
                <a:effectLst/>
                <a:uLnTx/>
                <a:uFillTx/>
                <a:latin typeface="Helvetica"/>
                <a:cs typeface="Helvetica"/>
                <a:sym typeface="Arial"/>
              </a:rPr>
              <a:t>4</a:t>
            </a:r>
            <a:r>
              <a:rPr kumimoji="1" lang="zh-CN" altLang="en-US" sz="3200" b="1" i="0" u="none" strike="noStrike" kern="1200" cap="none" spc="0" normalizeH="0" baseline="0" noProof="0" dirty="0">
                <a:ln>
                  <a:noFill/>
                </a:ln>
                <a:solidFill>
                  <a:srgbClr val="1F497D"/>
                </a:solidFill>
                <a:effectLst/>
                <a:uLnTx/>
                <a:uFillTx/>
                <a:latin typeface="Helvetica"/>
                <a:cs typeface="Helvetica"/>
                <a:sym typeface="Arial"/>
              </a:rPr>
              <a:t>月</a:t>
            </a:r>
            <a:r>
              <a:rPr kumimoji="1" lang="en-US" altLang="zh-CN" sz="3200" b="1" i="0" u="none" strike="noStrike" kern="1200" cap="none" spc="0" normalizeH="0" baseline="0" noProof="0" dirty="0">
                <a:ln>
                  <a:noFill/>
                </a:ln>
                <a:solidFill>
                  <a:srgbClr val="1F497D"/>
                </a:solidFill>
                <a:effectLst/>
                <a:uLnTx/>
                <a:uFillTx/>
                <a:latin typeface="Helvetica"/>
                <a:cs typeface="Helvetica"/>
                <a:sym typeface="Arial"/>
              </a:rPr>
              <a:t>2</a:t>
            </a:r>
            <a:r>
              <a:rPr kumimoji="1" lang="en-US" altLang="zh-CN" sz="3200" b="1" dirty="0">
                <a:solidFill>
                  <a:srgbClr val="1F497D"/>
                </a:solidFill>
                <a:latin typeface="Helvetica"/>
                <a:cs typeface="Helvetica"/>
                <a:sym typeface="Arial"/>
              </a:rPr>
              <a:t>1</a:t>
            </a:r>
            <a:r>
              <a:rPr kumimoji="1" lang="zh-CN" altLang="en-US" sz="3200" b="1" i="0" u="none" strike="noStrike" kern="1200" cap="none" spc="0" normalizeH="0" baseline="0" noProof="0" dirty="0">
                <a:ln>
                  <a:noFill/>
                </a:ln>
                <a:solidFill>
                  <a:srgbClr val="1F497D"/>
                </a:solidFill>
                <a:effectLst/>
                <a:uLnTx/>
                <a:uFillTx/>
                <a:latin typeface="Helvetica"/>
                <a:cs typeface="Helvetica"/>
                <a:sym typeface="Arial"/>
              </a:rPr>
              <a:t>日</a:t>
            </a:r>
          </a:p>
        </p:txBody>
      </p:sp>
      <p:pic>
        <p:nvPicPr>
          <p:cNvPr id="4" name="图片 12" descr="形状, 矩形&#10;&#10;描述已自动生成">
            <a:extLst>
              <a:ext uri="{FF2B5EF4-FFF2-40B4-BE49-F238E27FC236}">
                <a16:creationId xmlns:a16="http://schemas.microsoft.com/office/drawing/2014/main" id="{AE5E0088-420D-B220-D64D-1BCCAA2D75A0}"/>
              </a:ext>
            </a:extLst>
          </p:cNvPr>
          <p:cNvPicPr>
            <a:picLocks noChangeAspect="1"/>
          </p:cNvPicPr>
          <p:nvPr/>
        </p:nvPicPr>
        <p:blipFill>
          <a:blip r:embed="rId2"/>
          <a:stretch>
            <a:fillRect/>
          </a:stretch>
        </p:blipFill>
        <p:spPr>
          <a:xfrm>
            <a:off x="6403032" y="0"/>
            <a:ext cx="2740968" cy="838020"/>
          </a:xfrm>
          <a:prstGeom prst="rect">
            <a:avLst/>
          </a:prstGeom>
          <a:noFill/>
          <a:ln w="9525">
            <a:noFill/>
          </a:ln>
        </p:spPr>
      </p:pic>
      <p:sp>
        <p:nvSpPr>
          <p:cNvPr id="6" name="文本框 5">
            <a:extLst>
              <a:ext uri="{FF2B5EF4-FFF2-40B4-BE49-F238E27FC236}">
                <a16:creationId xmlns:a16="http://schemas.microsoft.com/office/drawing/2014/main" id="{F1AB6EBF-1F56-4ED5-A483-79D4D9F8F4BD}"/>
              </a:ext>
            </a:extLst>
          </p:cNvPr>
          <p:cNvSpPr txBox="1"/>
          <p:nvPr/>
        </p:nvSpPr>
        <p:spPr>
          <a:xfrm>
            <a:off x="777834" y="1838175"/>
            <a:ext cx="6652811"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zh-CN" altLang="en-US" sz="5400" baseline="30000" dirty="0">
                <a:solidFill>
                  <a:srgbClr val="C00000"/>
                </a:solidFill>
                <a:latin typeface="Times New Roman"/>
                <a:ea typeface="Adobe 黑体 Std R" charset="0"/>
                <a:cs typeface="Times New Roman"/>
              </a:rPr>
              <a:t>标准模型外自旋相关</a:t>
            </a:r>
            <a:br>
              <a:rPr lang="en-US" altLang="zh-CN" sz="5400" baseline="30000" dirty="0">
                <a:solidFill>
                  <a:srgbClr val="C00000"/>
                </a:solidFill>
                <a:latin typeface="Times New Roman"/>
                <a:ea typeface="Adobe 黑体 Std R" charset="0"/>
                <a:cs typeface="Times New Roman"/>
              </a:rPr>
            </a:br>
            <a:r>
              <a:rPr lang="zh-CN" altLang="en-US" sz="5400" baseline="30000" dirty="0">
                <a:solidFill>
                  <a:srgbClr val="C00000"/>
                </a:solidFill>
                <a:latin typeface="Times New Roman"/>
                <a:ea typeface="Adobe 黑体 Std R" charset="0"/>
                <a:cs typeface="Times New Roman"/>
              </a:rPr>
              <a:t>的新相互作用若干研究进展</a:t>
            </a:r>
            <a:br>
              <a:rPr lang="en-US" altLang="zh-CN" sz="5400" dirty="0">
                <a:solidFill>
                  <a:srgbClr val="FF0000"/>
                </a:solidFill>
                <a:latin typeface="Times New Roman"/>
                <a:ea typeface="Adobe 黑体 Std R" charset="0"/>
                <a:cs typeface="Times New Roman"/>
              </a:rPr>
            </a:br>
            <a:endParaRPr lang="zh-CN" altLang="en-US" sz="5400" dirty="0"/>
          </a:p>
        </p:txBody>
      </p:sp>
      <p:sp>
        <p:nvSpPr>
          <p:cNvPr id="5" name="矩形 4">
            <a:extLst>
              <a:ext uri="{FF2B5EF4-FFF2-40B4-BE49-F238E27FC236}">
                <a16:creationId xmlns:a16="http://schemas.microsoft.com/office/drawing/2014/main" id="{01065015-D844-4A99-9F76-6966D7BC3EF3}"/>
              </a:ext>
            </a:extLst>
          </p:cNvPr>
          <p:cNvSpPr/>
          <p:nvPr/>
        </p:nvSpPr>
        <p:spPr>
          <a:xfrm>
            <a:off x="-1369060" y="267970"/>
            <a:ext cx="1188720" cy="431800"/>
          </a:xfrm>
          <a:prstGeom prst="rect">
            <a:avLst/>
          </a:prstGeom>
          <a:solidFill>
            <a:srgbClr val="306FA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306FA5</a:t>
            </a:r>
          </a:p>
        </p:txBody>
      </p:sp>
      <p:sp>
        <p:nvSpPr>
          <p:cNvPr id="7" name="矩形 6">
            <a:extLst>
              <a:ext uri="{FF2B5EF4-FFF2-40B4-BE49-F238E27FC236}">
                <a16:creationId xmlns:a16="http://schemas.microsoft.com/office/drawing/2014/main" id="{D948686F-3CB9-4929-BD24-CA760F8CB50B}"/>
              </a:ext>
            </a:extLst>
          </p:cNvPr>
          <p:cNvSpPr/>
          <p:nvPr/>
        </p:nvSpPr>
        <p:spPr>
          <a:xfrm>
            <a:off x="-1365885" y="795020"/>
            <a:ext cx="1188720" cy="431800"/>
          </a:xfrm>
          <a:prstGeom prst="rect">
            <a:avLst/>
          </a:prstGeom>
          <a:solidFill>
            <a:srgbClr val="B12F2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B12</a:t>
            </a:r>
            <a:r>
              <a:rPr lang="en-US" altLang="zh-CN" dirty="0"/>
              <a:t>F</a:t>
            </a:r>
            <a:r>
              <a:rPr lang="zh-CN" altLang="en-US" dirty="0"/>
              <a:t>22</a:t>
            </a:r>
          </a:p>
        </p:txBody>
      </p:sp>
      <p:sp>
        <p:nvSpPr>
          <p:cNvPr id="8" name="矩形 7">
            <a:extLst>
              <a:ext uri="{FF2B5EF4-FFF2-40B4-BE49-F238E27FC236}">
                <a16:creationId xmlns:a16="http://schemas.microsoft.com/office/drawing/2014/main" id="{715BB351-094C-4674-9E0B-79F2DBEC8869}"/>
              </a:ext>
            </a:extLst>
          </p:cNvPr>
          <p:cNvSpPr/>
          <p:nvPr/>
        </p:nvSpPr>
        <p:spPr>
          <a:xfrm>
            <a:off x="-1372235" y="1322070"/>
            <a:ext cx="1188720" cy="431800"/>
          </a:xfrm>
          <a:prstGeom prst="rect">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1F497D</a:t>
            </a:r>
          </a:p>
        </p:txBody>
      </p:sp>
    </p:spTree>
    <p:extLst>
      <p:ext uri="{BB962C8B-B14F-4D97-AF65-F5344CB8AC3E}">
        <p14:creationId xmlns:p14="http://schemas.microsoft.com/office/powerpoint/2010/main" val="7653835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3" name="Rectangle 2">
            <a:extLst>
              <a:ext uri="{FF2B5EF4-FFF2-40B4-BE49-F238E27FC236}">
                <a16:creationId xmlns:a16="http://schemas.microsoft.com/office/drawing/2014/main" id="{07694EFF-51CB-442A-BA56-41B596908040}"/>
              </a:ext>
            </a:extLst>
          </p:cNvPr>
          <p:cNvSpPr txBox="1">
            <a:spLocks noChangeArrowheads="1"/>
          </p:cNvSpPr>
          <p:nvPr/>
        </p:nvSpPr>
        <p:spPr>
          <a:xfrm>
            <a:off x="34924" y="-49763"/>
            <a:ext cx="7347387"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C00000"/>
                </a:solidFill>
                <a:latin typeface="黑体" panose="02010609060101010101" pitchFamily="49" charset="-122"/>
                <a:ea typeface="黑体" panose="02010609060101010101" pitchFamily="49" charset="-122"/>
              </a:rPr>
              <a:t>强</a:t>
            </a:r>
            <a:r>
              <a:rPr lang="en-US" altLang="zh-CN" sz="3600" dirty="0">
                <a:solidFill>
                  <a:srgbClr val="C00000"/>
                </a:solidFill>
                <a:latin typeface="黑体" panose="02010609060101010101" pitchFamily="49" charset="-122"/>
                <a:ea typeface="黑体" panose="02010609060101010101" pitchFamily="49" charset="-122"/>
              </a:rPr>
              <a:t>CP</a:t>
            </a:r>
            <a:r>
              <a:rPr lang="zh-CN" altLang="en-US" sz="3600" dirty="0">
                <a:solidFill>
                  <a:srgbClr val="C00000"/>
                </a:solidFill>
                <a:latin typeface="黑体" panose="02010609060101010101" pitchFamily="49" charset="-122"/>
                <a:ea typeface="黑体" panose="02010609060101010101" pitchFamily="49" charset="-122"/>
              </a:rPr>
              <a:t>问题：强相互作用中为何</a:t>
            </a:r>
            <a:r>
              <a:rPr lang="en-US" altLang="zh-CN" sz="3600" dirty="0">
                <a:solidFill>
                  <a:srgbClr val="C00000"/>
                </a:solidFill>
                <a:latin typeface="黑体" panose="02010609060101010101" pitchFamily="49" charset="-122"/>
                <a:ea typeface="黑体" panose="02010609060101010101" pitchFamily="49" charset="-122"/>
              </a:rPr>
              <a:t>CP</a:t>
            </a:r>
            <a:r>
              <a:rPr lang="zh-CN" altLang="en-US" sz="3600" dirty="0">
                <a:solidFill>
                  <a:srgbClr val="C00000"/>
                </a:solidFill>
                <a:latin typeface="黑体" panose="02010609060101010101" pitchFamily="49" charset="-122"/>
                <a:ea typeface="黑体" panose="02010609060101010101" pitchFamily="49" charset="-122"/>
              </a:rPr>
              <a:t>守恒？</a:t>
            </a:r>
            <a:endParaRPr lang="en-US" altLang="zh-CN" sz="3600" dirty="0">
              <a:solidFill>
                <a:srgbClr val="C00000"/>
              </a:solidFill>
              <a:latin typeface="黑体" panose="02010609060101010101" pitchFamily="49" charset="-122"/>
              <a:ea typeface="黑体" panose="02010609060101010101" pitchFamily="49" charset="-122"/>
            </a:endParaRPr>
          </a:p>
        </p:txBody>
      </p:sp>
      <p:grpSp>
        <p:nvGrpSpPr>
          <p:cNvPr id="14" name="组合 13">
            <a:extLst>
              <a:ext uri="{FF2B5EF4-FFF2-40B4-BE49-F238E27FC236}">
                <a16:creationId xmlns:a16="http://schemas.microsoft.com/office/drawing/2014/main" id="{68E5DB1D-9CE5-43CB-B75B-4D385B91CAA1}"/>
              </a:ext>
            </a:extLst>
          </p:cNvPr>
          <p:cNvGrpSpPr/>
          <p:nvPr/>
        </p:nvGrpSpPr>
        <p:grpSpPr>
          <a:xfrm>
            <a:off x="1799565" y="1577980"/>
            <a:ext cx="5932665" cy="591423"/>
            <a:chOff x="2630076" y="1183795"/>
            <a:chExt cx="5932665" cy="591423"/>
          </a:xfrm>
        </p:grpSpPr>
        <p:pic>
          <p:nvPicPr>
            <p:cNvPr id="4" name="图片 3">
              <a:extLst>
                <a:ext uri="{FF2B5EF4-FFF2-40B4-BE49-F238E27FC236}">
                  <a16:creationId xmlns:a16="http://schemas.microsoft.com/office/drawing/2014/main" id="{4260B79D-FFCC-4A93-918E-63A5F57C2FD5}"/>
                </a:ext>
              </a:extLst>
            </p:cNvPr>
            <p:cNvPicPr>
              <a:picLocks noChangeAspect="1"/>
            </p:cNvPicPr>
            <p:nvPr/>
          </p:nvPicPr>
          <p:blipFill>
            <a:blip r:embed="rId3"/>
            <a:stretch>
              <a:fillRect/>
            </a:stretch>
          </p:blipFill>
          <p:spPr>
            <a:xfrm>
              <a:off x="2630076" y="1183795"/>
              <a:ext cx="3447619" cy="590476"/>
            </a:xfrm>
            <a:prstGeom prst="rect">
              <a:avLst/>
            </a:prstGeom>
          </p:spPr>
        </p:pic>
        <p:sp>
          <p:nvSpPr>
            <p:cNvPr id="5" name="矩形 4">
              <a:extLst>
                <a:ext uri="{FF2B5EF4-FFF2-40B4-BE49-F238E27FC236}">
                  <a16:creationId xmlns:a16="http://schemas.microsoft.com/office/drawing/2014/main" id="{E9F7A071-8FC2-4FC1-B8CA-DF342C858C58}"/>
                </a:ext>
              </a:extLst>
            </p:cNvPr>
            <p:cNvSpPr/>
            <p:nvPr/>
          </p:nvSpPr>
          <p:spPr>
            <a:xfrm>
              <a:off x="5190623" y="1184742"/>
              <a:ext cx="922789" cy="590476"/>
            </a:xfrm>
            <a:prstGeom prst="rect">
              <a:avLst/>
            </a:prstGeom>
            <a:noFill/>
            <a:ln w="3175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6" name="文本框 5">
              <a:extLst>
                <a:ext uri="{FF2B5EF4-FFF2-40B4-BE49-F238E27FC236}">
                  <a16:creationId xmlns:a16="http://schemas.microsoft.com/office/drawing/2014/main" id="{65EE5786-34C9-413E-8969-7ECE5BA1E1A8}"/>
                </a:ext>
              </a:extLst>
            </p:cNvPr>
            <p:cNvSpPr txBox="1"/>
            <p:nvPr/>
          </p:nvSpPr>
          <p:spPr>
            <a:xfrm>
              <a:off x="6764815" y="1288442"/>
              <a:ext cx="1797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err="1">
                  <a:solidFill>
                    <a:srgbClr val="0000FF"/>
                  </a:solidFill>
                  <a:latin typeface="Arial"/>
                  <a:ea typeface="Arial"/>
                  <a:cs typeface="Arial"/>
                  <a:sym typeface="Arial"/>
                </a:rPr>
                <a:t>Chern</a:t>
              </a:r>
              <a:r>
                <a:rPr lang="en-US" altLang="zh-CN" dirty="0">
                  <a:solidFill>
                    <a:srgbClr val="0000FF"/>
                  </a:solidFill>
                  <a:latin typeface="Arial"/>
                  <a:ea typeface="Arial"/>
                  <a:cs typeface="Arial"/>
                  <a:sym typeface="Arial"/>
                </a:rPr>
                <a:t>-Simons</a:t>
              </a:r>
              <a:r>
                <a:rPr lang="zh-CN" altLang="en-US" dirty="0">
                  <a:solidFill>
                    <a:srgbClr val="0000FF"/>
                  </a:solidFill>
                  <a:latin typeface="Arial"/>
                  <a:ea typeface="Arial"/>
                  <a:cs typeface="Arial"/>
                  <a:sym typeface="Arial"/>
                </a:rPr>
                <a:t>项</a:t>
              </a:r>
              <a:endParaRPr kumimoji="0" lang="zh-CN" altLang="en-US" sz="1800" b="0" i="0" u="none" strike="noStrike" cap="none" spc="0" normalizeH="0" baseline="0" dirty="0">
                <a:ln>
                  <a:noFill/>
                </a:ln>
                <a:solidFill>
                  <a:srgbClr val="0000FF"/>
                </a:solidFill>
                <a:effectLst/>
                <a:uFillTx/>
                <a:latin typeface="Arial"/>
                <a:ea typeface="Arial"/>
                <a:cs typeface="Arial"/>
                <a:sym typeface="Arial"/>
              </a:endParaRPr>
            </a:p>
          </p:txBody>
        </p:sp>
        <p:cxnSp>
          <p:nvCxnSpPr>
            <p:cNvPr id="8" name="直接箭头连接符 7">
              <a:extLst>
                <a:ext uri="{FF2B5EF4-FFF2-40B4-BE49-F238E27FC236}">
                  <a16:creationId xmlns:a16="http://schemas.microsoft.com/office/drawing/2014/main" id="{A53770A6-EC1E-4079-BA1F-34731D66D963}"/>
                </a:ext>
              </a:extLst>
            </p:cNvPr>
            <p:cNvCxnSpPr/>
            <p:nvPr/>
          </p:nvCxnSpPr>
          <p:spPr>
            <a:xfrm>
              <a:off x="6216242" y="1479980"/>
              <a:ext cx="461395" cy="0"/>
            </a:xfrm>
            <a:prstGeom prst="straightConnector1">
              <a:avLst/>
            </a:prstGeom>
            <a:noFill/>
            <a:ln w="19050" cap="flat">
              <a:solidFill>
                <a:srgbClr val="0000FF"/>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grpSp>
      <p:grpSp>
        <p:nvGrpSpPr>
          <p:cNvPr id="16" name="组合 15">
            <a:extLst>
              <a:ext uri="{FF2B5EF4-FFF2-40B4-BE49-F238E27FC236}">
                <a16:creationId xmlns:a16="http://schemas.microsoft.com/office/drawing/2014/main" id="{391DF745-71A3-4343-B3F1-29FE03A1E3E8}"/>
              </a:ext>
            </a:extLst>
          </p:cNvPr>
          <p:cNvGrpSpPr/>
          <p:nvPr/>
        </p:nvGrpSpPr>
        <p:grpSpPr>
          <a:xfrm>
            <a:off x="352337" y="2690100"/>
            <a:ext cx="7707690" cy="780952"/>
            <a:chOff x="352337" y="2690100"/>
            <a:chExt cx="7707690" cy="780952"/>
          </a:xfrm>
        </p:grpSpPr>
        <p:pic>
          <p:nvPicPr>
            <p:cNvPr id="10" name="图片 9">
              <a:extLst>
                <a:ext uri="{FF2B5EF4-FFF2-40B4-BE49-F238E27FC236}">
                  <a16:creationId xmlns:a16="http://schemas.microsoft.com/office/drawing/2014/main" id="{68B1C43E-97C5-45BC-B598-C9C7D4CBA69A}"/>
                </a:ext>
              </a:extLst>
            </p:cNvPr>
            <p:cNvPicPr>
              <a:picLocks noChangeAspect="1"/>
            </p:cNvPicPr>
            <p:nvPr/>
          </p:nvPicPr>
          <p:blipFill>
            <a:blip r:embed="rId4"/>
            <a:stretch>
              <a:fillRect/>
            </a:stretch>
          </p:blipFill>
          <p:spPr>
            <a:xfrm>
              <a:off x="2479075" y="2690100"/>
              <a:ext cx="5580952" cy="780952"/>
            </a:xfrm>
            <a:prstGeom prst="rect">
              <a:avLst/>
            </a:prstGeom>
          </p:spPr>
        </p:pic>
        <p:sp>
          <p:nvSpPr>
            <p:cNvPr id="11" name="文本框 10">
              <a:extLst>
                <a:ext uri="{FF2B5EF4-FFF2-40B4-BE49-F238E27FC236}">
                  <a16:creationId xmlns:a16="http://schemas.microsoft.com/office/drawing/2014/main" id="{9389C8CA-9A27-4AD6-9B9F-43788E14E7E7}"/>
                </a:ext>
              </a:extLst>
            </p:cNvPr>
            <p:cNvSpPr txBox="1"/>
            <p:nvPr/>
          </p:nvSpPr>
          <p:spPr>
            <a:xfrm>
              <a:off x="352337" y="2961314"/>
              <a:ext cx="19389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FF"/>
                  </a:solidFill>
                  <a:effectLst/>
                  <a:uFillTx/>
                  <a:latin typeface="Arial"/>
                  <a:ea typeface="Arial"/>
                  <a:cs typeface="Arial"/>
                  <a:sym typeface="Arial"/>
                </a:rPr>
                <a:t>中子的电偶极矩：</a:t>
              </a:r>
            </a:p>
          </p:txBody>
        </p:sp>
      </p:grpSp>
      <p:grpSp>
        <p:nvGrpSpPr>
          <p:cNvPr id="17" name="组合 16">
            <a:extLst>
              <a:ext uri="{FF2B5EF4-FFF2-40B4-BE49-F238E27FC236}">
                <a16:creationId xmlns:a16="http://schemas.microsoft.com/office/drawing/2014/main" id="{F86D8F53-39F7-440A-BEF2-0A0D481D98AB}"/>
              </a:ext>
            </a:extLst>
          </p:cNvPr>
          <p:cNvGrpSpPr/>
          <p:nvPr/>
        </p:nvGrpSpPr>
        <p:grpSpPr>
          <a:xfrm>
            <a:off x="493401" y="4504880"/>
            <a:ext cx="4560067" cy="369330"/>
            <a:chOff x="493401" y="4166987"/>
            <a:chExt cx="4560067" cy="369330"/>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A6F42D5D-F9BC-4104-892B-93A50369EE23}"/>
                    </a:ext>
                  </a:extLst>
                </p:cNvPr>
                <p:cNvSpPr txBox="1"/>
                <p:nvPr/>
              </p:nvSpPr>
              <p:spPr>
                <a:xfrm>
                  <a:off x="3654302" y="4233092"/>
                  <a:ext cx="1399166" cy="3032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fontAlgn="auto" hangingPunct="0">
                    <a:spcBef>
                      <a:spcPts val="0"/>
                    </a:spcBef>
                    <a:spcAft>
                      <a:spcPts val="0"/>
                    </a:spcAft>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bPr>
                          <m:e>
                            <m:r>
                              <a:rPr lang="zh-CN" altLang="en-US" i="1">
                                <a:solidFill>
                                  <a:srgbClr val="000000"/>
                                </a:solidFill>
                                <a:latin typeface="Cambria Math" panose="02040503050406030204" pitchFamily="18" charset="0"/>
                                <a:ea typeface="Arial"/>
                                <a:cs typeface="Arial"/>
                                <a:sym typeface="Arial"/>
                              </a:rPr>
                              <m:t>𝜃</m:t>
                            </m:r>
                          </m:e>
                          <m:sub>
                            <m:r>
                              <m:rPr>
                                <m:sty m:val="p"/>
                              </m:rPr>
                              <a:rPr lang="en-US" altLang="zh-CN" i="1">
                                <a:solidFill>
                                  <a:srgbClr val="000000"/>
                                </a:solidFill>
                                <a:latin typeface="Cambria Math" panose="02040503050406030204" pitchFamily="18" charset="0"/>
                                <a:cs typeface="Arial"/>
                                <a:sym typeface="Arial"/>
                              </a:rPr>
                              <m:t>QCD</m:t>
                            </m:r>
                          </m:sub>
                        </m:sSub>
                        <m:r>
                          <a:rPr kumimoji="0" lang="en-US" altLang="zh-CN"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t>≪</m:t>
                        </m:r>
                        <m:sSup>
                          <m:sSupPr>
                            <m:ctrlPr>
                              <a:rPr kumimoji="0" lang="en-US" altLang="zh-CN"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ctrlPr>
                          </m:sSupPr>
                          <m:e>
                            <m:r>
                              <a:rPr kumimoji="0" lang="en-US" altLang="zh-CN"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t>10</m:t>
                            </m:r>
                          </m:e>
                          <m:sup>
                            <m:r>
                              <a:rPr lang="en-US" altLang="zh-CN" i="1">
                                <a:solidFill>
                                  <a:srgbClr val="000000"/>
                                </a:solidFill>
                                <a:latin typeface="Cambria Math" panose="02040503050406030204" pitchFamily="18" charset="0"/>
                                <a:ea typeface="Cambria Math" panose="02040503050406030204" pitchFamily="18" charset="0"/>
                                <a:cs typeface="Arial"/>
                                <a:sym typeface="Arial"/>
                              </a:rPr>
                              <m:t>−</m:t>
                            </m:r>
                            <m:r>
                              <a:rPr lang="en-US" altLang="zh-CN" b="0" i="1" smtClean="0">
                                <a:solidFill>
                                  <a:srgbClr val="000000"/>
                                </a:solidFill>
                                <a:latin typeface="Cambria Math" panose="02040503050406030204" pitchFamily="18" charset="0"/>
                                <a:ea typeface="Cambria Math" panose="02040503050406030204" pitchFamily="18" charset="0"/>
                                <a:cs typeface="Arial"/>
                                <a:sym typeface="Arial"/>
                              </a:rPr>
                              <m:t>10</m:t>
                            </m:r>
                          </m:sup>
                        </m:sSup>
                      </m:oMath>
                    </m:oMathPara>
                  </a14:m>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mc:Choice>
          <mc:Fallback xmlns="">
            <p:sp>
              <p:nvSpPr>
                <p:cNvPr id="13" name="文本框 12">
                  <a:extLst>
                    <a:ext uri="{FF2B5EF4-FFF2-40B4-BE49-F238E27FC236}">
                      <a16:creationId xmlns:a16="http://schemas.microsoft.com/office/drawing/2014/main" id="{A6F42D5D-F9BC-4104-892B-93A50369EE23}"/>
                    </a:ext>
                  </a:extLst>
                </p:cNvPr>
                <p:cNvSpPr txBox="1">
                  <a:spLocks noRot="1" noChangeAspect="1" noMove="1" noResize="1" noEditPoints="1" noAdjustHandles="1" noChangeArrowheads="1" noChangeShapeType="1" noTextEdit="1"/>
                </p:cNvSpPr>
                <p:nvPr/>
              </p:nvSpPr>
              <p:spPr>
                <a:xfrm>
                  <a:off x="3654302" y="4233092"/>
                  <a:ext cx="1399166" cy="303225"/>
                </a:xfrm>
                <a:prstGeom prst="rect">
                  <a:avLst/>
                </a:prstGeom>
                <a:blipFill>
                  <a:blip r:embed="rId5"/>
                  <a:stretch>
                    <a:fillRect l="-3043" r="-870" b="-24000"/>
                  </a:stretch>
                </a:blipFill>
                <a:ln w="12700" cap="flat">
                  <a:noFill/>
                  <a:miter lim="400000"/>
                </a:ln>
                <a:effectLst/>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ED60376B-4D65-4DB7-8277-154F667DB924}"/>
                </a:ext>
              </a:extLst>
            </p:cNvPr>
            <p:cNvSpPr txBox="1"/>
            <p:nvPr/>
          </p:nvSpPr>
          <p:spPr>
            <a:xfrm>
              <a:off x="493401" y="4166987"/>
              <a:ext cx="165686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l-GR" altLang="zh-CN" sz="1800" b="0" i="0" u="none" strike="noStrike" cap="none" spc="0" normalizeH="0" baseline="0" dirty="0">
                  <a:ln>
                    <a:noFill/>
                  </a:ln>
                  <a:solidFill>
                    <a:srgbClr val="0000FF"/>
                  </a:solidFill>
                  <a:effectLst/>
                  <a:uFillTx/>
                  <a:latin typeface="Arial"/>
                  <a:ea typeface="Arial"/>
                  <a:cs typeface="Arial"/>
                  <a:sym typeface="Arial"/>
                </a:rPr>
                <a:t>Θ</a:t>
              </a:r>
              <a:r>
                <a:rPr kumimoji="0" lang="zh-CN" altLang="en-US" sz="1800" b="0" i="0" u="none" strike="noStrike" cap="none" spc="0" normalizeH="0" baseline="0" dirty="0">
                  <a:ln>
                    <a:noFill/>
                  </a:ln>
                  <a:solidFill>
                    <a:srgbClr val="0000FF"/>
                  </a:solidFill>
                  <a:effectLst/>
                  <a:uFillTx/>
                  <a:latin typeface="Arial"/>
                  <a:ea typeface="Arial"/>
                  <a:cs typeface="Arial"/>
                  <a:sym typeface="Arial"/>
                </a:rPr>
                <a:t>非自然的小：</a:t>
              </a:r>
            </a:p>
          </p:txBody>
        </p:sp>
      </p:grpSp>
    </p:spTree>
    <p:extLst>
      <p:ext uri="{BB962C8B-B14F-4D97-AF65-F5344CB8AC3E}">
        <p14:creationId xmlns:p14="http://schemas.microsoft.com/office/powerpoint/2010/main" val="38836892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grpSp>
        <p:nvGrpSpPr>
          <p:cNvPr id="3" name="组合 2">
            <a:extLst>
              <a:ext uri="{FF2B5EF4-FFF2-40B4-BE49-F238E27FC236}">
                <a16:creationId xmlns:a16="http://schemas.microsoft.com/office/drawing/2014/main" id="{191DE7BB-74B6-44D9-B5B3-6F76DB90A964}"/>
              </a:ext>
            </a:extLst>
          </p:cNvPr>
          <p:cNvGrpSpPr/>
          <p:nvPr/>
        </p:nvGrpSpPr>
        <p:grpSpPr>
          <a:xfrm>
            <a:off x="939567" y="2386180"/>
            <a:ext cx="6333687" cy="3816990"/>
            <a:chOff x="0" y="0"/>
            <a:chExt cx="5059980" cy="3012557"/>
          </a:xfrm>
        </p:grpSpPr>
        <p:pic>
          <p:nvPicPr>
            <p:cNvPr id="4" name="Picture 6" descr="Roberto Peccei – In Memoriam - Club of Rome">
              <a:extLst>
                <a:ext uri="{FF2B5EF4-FFF2-40B4-BE49-F238E27FC236}">
                  <a16:creationId xmlns:a16="http://schemas.microsoft.com/office/drawing/2014/main" id="{DDF98895-1A22-4D9F-B360-2471AD037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12557" cy="3012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A Wormhole Between Physics and Education | Quanta Magazine">
              <a:extLst>
                <a:ext uri="{FF2B5EF4-FFF2-40B4-BE49-F238E27FC236}">
                  <a16:creationId xmlns:a16="http://schemas.microsoft.com/office/drawing/2014/main" id="{F62A331C-E945-420E-8BF1-973CC19AF1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2557" y="0"/>
              <a:ext cx="2047423" cy="301255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2">
            <a:extLst>
              <a:ext uri="{FF2B5EF4-FFF2-40B4-BE49-F238E27FC236}">
                <a16:creationId xmlns:a16="http://schemas.microsoft.com/office/drawing/2014/main" id="{3F3930DA-D9EA-4D3E-B8B7-4E0363DF5EB2}"/>
              </a:ext>
            </a:extLst>
          </p:cNvPr>
          <p:cNvSpPr txBox="1">
            <a:spLocks noChangeArrowheads="1"/>
          </p:cNvSpPr>
          <p:nvPr/>
        </p:nvSpPr>
        <p:spPr>
          <a:xfrm>
            <a:off x="34924" y="-49763"/>
            <a:ext cx="7347387" cy="933824"/>
          </a:xfrm>
          <a:prstGeom prst="rect">
            <a:avLst/>
          </a:prstGeom>
        </p:spPr>
        <p:txBody>
          <a:bodyPr anchor="ctr">
            <a:normAutofit fontScale="900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C00000"/>
                </a:solidFill>
                <a:latin typeface="黑体" panose="02010609060101010101" pitchFamily="49" charset="-122"/>
                <a:ea typeface="黑体" panose="02010609060101010101" pitchFamily="49" charset="-122"/>
              </a:rPr>
              <a:t>PQ</a:t>
            </a:r>
            <a:r>
              <a:rPr lang="zh-CN" altLang="en-US" sz="3600" dirty="0">
                <a:solidFill>
                  <a:srgbClr val="C00000"/>
                </a:solidFill>
                <a:latin typeface="黑体" panose="02010609060101010101" pitchFamily="49" charset="-122"/>
                <a:ea typeface="黑体" panose="02010609060101010101" pitchFamily="49" charset="-122"/>
              </a:rPr>
              <a:t>机制：由</a:t>
            </a:r>
            <a:r>
              <a:rPr lang="en-US" altLang="zh-CN" sz="3600" dirty="0">
                <a:solidFill>
                  <a:srgbClr val="C00000"/>
                </a:solidFill>
                <a:latin typeface="黑体" panose="02010609060101010101" pitchFamily="49" charset="-122"/>
                <a:ea typeface="黑体" panose="02010609060101010101" pitchFamily="49" charset="-122"/>
              </a:rPr>
              <a:t>Peccei</a:t>
            </a:r>
            <a:r>
              <a:rPr lang="zh-CN" altLang="en-US" sz="3600" dirty="0">
                <a:solidFill>
                  <a:srgbClr val="C00000"/>
                </a:solidFill>
                <a:latin typeface="黑体" panose="02010609060101010101" pitchFamily="49" charset="-122"/>
                <a:ea typeface="黑体" panose="02010609060101010101" pitchFamily="49" charset="-122"/>
              </a:rPr>
              <a:t>和</a:t>
            </a:r>
            <a:r>
              <a:rPr lang="en-US" altLang="zh-CN" sz="3600" dirty="0">
                <a:solidFill>
                  <a:srgbClr val="C00000"/>
                </a:solidFill>
                <a:latin typeface="黑体" panose="02010609060101010101" pitchFamily="49" charset="-122"/>
                <a:ea typeface="黑体" panose="02010609060101010101" pitchFamily="49" charset="-122"/>
              </a:rPr>
              <a:t>Quinn</a:t>
            </a:r>
            <a:r>
              <a:rPr lang="zh-CN" altLang="en-US" sz="3600" dirty="0">
                <a:solidFill>
                  <a:srgbClr val="C00000"/>
                </a:solidFill>
                <a:latin typeface="黑体" panose="02010609060101010101" pitchFamily="49" charset="-122"/>
                <a:ea typeface="黑体" panose="02010609060101010101" pitchFamily="49" charset="-122"/>
              </a:rPr>
              <a:t>于</a:t>
            </a:r>
            <a:r>
              <a:rPr lang="en-US" altLang="zh-CN" sz="3600" dirty="0">
                <a:solidFill>
                  <a:srgbClr val="C00000"/>
                </a:solidFill>
                <a:latin typeface="黑体" panose="02010609060101010101" pitchFamily="49" charset="-122"/>
                <a:ea typeface="黑体" panose="02010609060101010101" pitchFamily="49" charset="-122"/>
              </a:rPr>
              <a:t>1977</a:t>
            </a:r>
            <a:r>
              <a:rPr lang="zh-CN" altLang="en-US" sz="3600" dirty="0">
                <a:solidFill>
                  <a:srgbClr val="C00000"/>
                </a:solidFill>
                <a:latin typeface="黑体" panose="02010609060101010101" pitchFamily="49" charset="-122"/>
                <a:ea typeface="黑体" panose="02010609060101010101" pitchFamily="49" charset="-122"/>
              </a:rPr>
              <a:t>年提出</a:t>
            </a:r>
            <a:endParaRPr lang="en-US" altLang="zh-CN" sz="3600" dirty="0">
              <a:solidFill>
                <a:srgbClr val="C00000"/>
              </a:solidFill>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a16="http://schemas.microsoft.com/office/drawing/2014/main" id="{602D4759-7B69-4FB4-9239-8CE022C28D0A}"/>
              </a:ext>
            </a:extLst>
          </p:cNvPr>
          <p:cNvSpPr txBox="1"/>
          <p:nvPr/>
        </p:nvSpPr>
        <p:spPr>
          <a:xfrm>
            <a:off x="2267125" y="6203170"/>
            <a:ext cx="46097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352425" algn="ct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R.Peccei</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与</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H.Quinn</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33FF7AAF-3FE7-43F7-AA93-BDC34FC27A37}"/>
              </a:ext>
            </a:extLst>
          </p:cNvPr>
          <p:cNvPicPr>
            <a:picLocks noChangeAspect="1"/>
          </p:cNvPicPr>
          <p:nvPr/>
        </p:nvPicPr>
        <p:blipFill>
          <a:blip r:embed="rId5"/>
          <a:stretch>
            <a:fillRect/>
          </a:stretch>
        </p:blipFill>
        <p:spPr>
          <a:xfrm>
            <a:off x="34924" y="1506929"/>
            <a:ext cx="8847619" cy="580952"/>
          </a:xfrm>
          <a:prstGeom prst="rect">
            <a:avLst/>
          </a:prstGeom>
        </p:spPr>
      </p:pic>
      <p:sp>
        <p:nvSpPr>
          <p:cNvPr id="10" name="文本框 9">
            <a:extLst>
              <a:ext uri="{FF2B5EF4-FFF2-40B4-BE49-F238E27FC236}">
                <a16:creationId xmlns:a16="http://schemas.microsoft.com/office/drawing/2014/main" id="{9271E5C1-FED0-453D-99F1-2F34F07F8E73}"/>
              </a:ext>
            </a:extLst>
          </p:cNvPr>
          <p:cNvSpPr txBox="1"/>
          <p:nvPr/>
        </p:nvSpPr>
        <p:spPr>
          <a:xfrm>
            <a:off x="34924" y="1103506"/>
            <a:ext cx="44781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FF"/>
                </a:solidFill>
                <a:effectLst/>
                <a:uFillTx/>
                <a:latin typeface="Arial"/>
                <a:ea typeface="Arial"/>
                <a:cs typeface="Arial"/>
                <a:sym typeface="Arial"/>
              </a:rPr>
              <a:t>引入一个新的全局对称性并令其自发破缺：</a:t>
            </a:r>
          </a:p>
        </p:txBody>
      </p:sp>
    </p:spTree>
    <p:extLst>
      <p:ext uri="{BB962C8B-B14F-4D97-AF65-F5344CB8AC3E}">
        <p14:creationId xmlns:p14="http://schemas.microsoft.com/office/powerpoint/2010/main" val="33507294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grpSp>
        <p:nvGrpSpPr>
          <p:cNvPr id="3" name="组合 2">
            <a:extLst>
              <a:ext uri="{FF2B5EF4-FFF2-40B4-BE49-F238E27FC236}">
                <a16:creationId xmlns:a16="http://schemas.microsoft.com/office/drawing/2014/main" id="{B6B55950-B4EF-4411-B815-6F14773126DC}"/>
              </a:ext>
            </a:extLst>
          </p:cNvPr>
          <p:cNvGrpSpPr/>
          <p:nvPr/>
        </p:nvGrpSpPr>
        <p:grpSpPr>
          <a:xfrm>
            <a:off x="2540444" y="3003120"/>
            <a:ext cx="4063112" cy="2805244"/>
            <a:chOff x="0" y="0"/>
            <a:chExt cx="6349466" cy="4762101"/>
          </a:xfrm>
        </p:grpSpPr>
        <p:pic>
          <p:nvPicPr>
            <p:cNvPr id="4" name="Picture 12" descr="Steven Weinberg - Facts - NobelPrize.org">
              <a:extLst>
                <a:ext uri="{FF2B5EF4-FFF2-40B4-BE49-F238E27FC236}">
                  <a16:creationId xmlns:a16="http://schemas.microsoft.com/office/drawing/2014/main" id="{B78FB4A8-FF93-4635-BA04-8ECF06FE0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174733" cy="4762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Frank Wilczek - Facts - NobelPrize.org">
              <a:extLst>
                <a:ext uri="{FF2B5EF4-FFF2-40B4-BE49-F238E27FC236}">
                  <a16:creationId xmlns:a16="http://schemas.microsoft.com/office/drawing/2014/main" id="{DB767B79-39CA-40E5-834C-9CBDB3080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733" y="0"/>
              <a:ext cx="3174733" cy="476209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文本框 5">
            <a:extLst>
              <a:ext uri="{FF2B5EF4-FFF2-40B4-BE49-F238E27FC236}">
                <a16:creationId xmlns:a16="http://schemas.microsoft.com/office/drawing/2014/main" id="{8C167DD8-AC84-4F9B-AC0E-DE54524D3311}"/>
              </a:ext>
            </a:extLst>
          </p:cNvPr>
          <p:cNvSpPr txBox="1"/>
          <p:nvPr/>
        </p:nvSpPr>
        <p:spPr>
          <a:xfrm>
            <a:off x="1993806" y="5994246"/>
            <a:ext cx="460975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indent="352425" algn="ctr"/>
            <a:r>
              <a:rPr lang="en-US" altLang="zh-CN" kern="100" dirty="0" err="1">
                <a:latin typeface="等线" panose="02010600030101010101" pitchFamily="2" charset="-122"/>
                <a:ea typeface="等线" panose="02010600030101010101" pitchFamily="2" charset="-122"/>
                <a:cs typeface="Times New Roman" panose="02020603050405020304" pitchFamily="18" charset="0"/>
              </a:rPr>
              <a:t>S</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.Weinberg</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与</a:t>
            </a:r>
            <a:r>
              <a:rPr lang="en-US" altLang="zh-CN" kern="100" dirty="0" err="1">
                <a:latin typeface="等线" panose="02010600030101010101" pitchFamily="2" charset="-122"/>
                <a:ea typeface="等线" panose="02010600030101010101" pitchFamily="2" charset="-122"/>
                <a:cs typeface="Times New Roman" panose="02020603050405020304" pitchFamily="18" charset="0"/>
              </a:rPr>
              <a:t>F.Wilczek</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99656121-7980-4AC1-A2C8-B88B3491B709}"/>
              </a:ext>
            </a:extLst>
          </p:cNvPr>
          <p:cNvPicPr>
            <a:picLocks noChangeAspect="1"/>
          </p:cNvPicPr>
          <p:nvPr/>
        </p:nvPicPr>
        <p:blipFill>
          <a:blip r:embed="rId5"/>
          <a:stretch>
            <a:fillRect/>
          </a:stretch>
        </p:blipFill>
        <p:spPr>
          <a:xfrm>
            <a:off x="4706224" y="1215458"/>
            <a:ext cx="4311941" cy="1532342"/>
          </a:xfrm>
          <a:prstGeom prst="rect">
            <a:avLst/>
          </a:prstGeom>
        </p:spPr>
      </p:pic>
      <p:pic>
        <p:nvPicPr>
          <p:cNvPr id="9" name="图片 8">
            <a:extLst>
              <a:ext uri="{FF2B5EF4-FFF2-40B4-BE49-F238E27FC236}">
                <a16:creationId xmlns:a16="http://schemas.microsoft.com/office/drawing/2014/main" id="{A760B894-0E08-45CF-BF28-EC1B973B6931}"/>
              </a:ext>
            </a:extLst>
          </p:cNvPr>
          <p:cNvPicPr>
            <a:picLocks noChangeAspect="1"/>
          </p:cNvPicPr>
          <p:nvPr/>
        </p:nvPicPr>
        <p:blipFill>
          <a:blip r:embed="rId6"/>
          <a:stretch>
            <a:fillRect/>
          </a:stretch>
        </p:blipFill>
        <p:spPr>
          <a:xfrm>
            <a:off x="62241" y="1092449"/>
            <a:ext cx="4706224" cy="1562409"/>
          </a:xfrm>
          <a:prstGeom prst="rect">
            <a:avLst/>
          </a:prstGeom>
        </p:spPr>
      </p:pic>
      <p:sp>
        <p:nvSpPr>
          <p:cNvPr id="11" name="Rectangle 2">
            <a:extLst>
              <a:ext uri="{FF2B5EF4-FFF2-40B4-BE49-F238E27FC236}">
                <a16:creationId xmlns:a16="http://schemas.microsoft.com/office/drawing/2014/main" id="{966197CD-09B2-41AA-958D-BEB291B7BF33}"/>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C00000"/>
                </a:solidFill>
                <a:latin typeface="黑体" panose="02010609060101010101" pitchFamily="49" charset="-122"/>
                <a:ea typeface="黑体" panose="02010609060101010101" pitchFamily="49" charset="-122"/>
              </a:rPr>
              <a:t>W</a:t>
            </a:r>
            <a:r>
              <a:rPr lang="zh-CN" altLang="en-US" sz="3600" dirty="0">
                <a:solidFill>
                  <a:srgbClr val="C00000"/>
                </a:solidFill>
                <a:latin typeface="黑体" panose="02010609060101010101" pitchFamily="49" charset="-122"/>
                <a:ea typeface="黑体" panose="02010609060101010101" pitchFamily="49" charset="-122"/>
              </a:rPr>
              <a:t>与</a:t>
            </a:r>
            <a:r>
              <a:rPr lang="en-US" altLang="zh-CN" sz="3600" dirty="0">
                <a:solidFill>
                  <a:srgbClr val="C00000"/>
                </a:solidFill>
                <a:latin typeface="黑体" panose="02010609060101010101" pitchFamily="49" charset="-122"/>
                <a:ea typeface="黑体" panose="02010609060101010101" pitchFamily="49" charset="-122"/>
              </a:rPr>
              <a:t>W</a:t>
            </a:r>
            <a:r>
              <a:rPr lang="zh-CN" altLang="en-US" sz="3600" dirty="0">
                <a:solidFill>
                  <a:srgbClr val="C00000"/>
                </a:solidFill>
                <a:latin typeface="黑体" panose="02010609060101010101" pitchFamily="49" charset="-122"/>
                <a:ea typeface="黑体" panose="02010609060101010101" pitchFamily="49" charset="-122"/>
              </a:rPr>
              <a:t>同时注意到</a:t>
            </a:r>
            <a:r>
              <a:rPr lang="en-US" altLang="zh-CN" sz="3600" dirty="0">
                <a:solidFill>
                  <a:srgbClr val="C00000"/>
                </a:solidFill>
                <a:latin typeface="黑体" panose="02010609060101010101" pitchFamily="49" charset="-122"/>
                <a:ea typeface="黑体" panose="02010609060101010101" pitchFamily="49" charset="-122"/>
              </a:rPr>
              <a:t>Axion</a:t>
            </a:r>
            <a:r>
              <a:rPr lang="zh-CN" altLang="en-US" sz="3600" dirty="0">
                <a:solidFill>
                  <a:srgbClr val="C00000"/>
                </a:solidFill>
                <a:latin typeface="黑体" panose="02010609060101010101" pitchFamily="49" charset="-122"/>
                <a:ea typeface="黑体" panose="02010609060101010101" pitchFamily="49" charset="-122"/>
              </a:rPr>
              <a:t>的产生：</a:t>
            </a:r>
            <a:endParaRPr lang="en-US" altLang="zh-CN" sz="3600" dirty="0">
              <a:solidFill>
                <a:srgbClr val="C00000"/>
              </a:solidFill>
              <a:latin typeface="黑体" panose="02010609060101010101" pitchFamily="49" charset="-122"/>
              <a:ea typeface="黑体" panose="02010609060101010101" pitchFamily="49" charset="-122"/>
            </a:endParaRPr>
          </a:p>
        </p:txBody>
      </p:sp>
      <p:cxnSp>
        <p:nvCxnSpPr>
          <p:cNvPr id="12" name="直接连接符 11">
            <a:extLst>
              <a:ext uri="{FF2B5EF4-FFF2-40B4-BE49-F238E27FC236}">
                <a16:creationId xmlns:a16="http://schemas.microsoft.com/office/drawing/2014/main" id="{6A8D06E2-A407-46E3-8145-F80E34C1BDAE}"/>
              </a:ext>
            </a:extLst>
          </p:cNvPr>
          <p:cNvCxnSpPr/>
          <p:nvPr/>
        </p:nvCxnSpPr>
        <p:spPr>
          <a:xfrm>
            <a:off x="872455" y="2550253"/>
            <a:ext cx="2390862" cy="0"/>
          </a:xfrm>
          <a:prstGeom prst="line">
            <a:avLst/>
          </a:prstGeom>
          <a:noFill/>
          <a:ln w="19050" cap="flat">
            <a:solidFill>
              <a:srgbClr val="0000FF"/>
            </a:solidFill>
            <a:prstDash val="solid"/>
            <a:round/>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cxnSp>
        <p:nvCxnSpPr>
          <p:cNvPr id="14" name="直接连接符 13">
            <a:extLst>
              <a:ext uri="{FF2B5EF4-FFF2-40B4-BE49-F238E27FC236}">
                <a16:creationId xmlns:a16="http://schemas.microsoft.com/office/drawing/2014/main" id="{42C6B9E7-1445-4857-B2B3-60B12126245C}"/>
              </a:ext>
            </a:extLst>
          </p:cNvPr>
          <p:cNvCxnSpPr>
            <a:cxnSpLocks/>
          </p:cNvCxnSpPr>
          <p:nvPr/>
        </p:nvCxnSpPr>
        <p:spPr>
          <a:xfrm>
            <a:off x="4768465" y="2747800"/>
            <a:ext cx="1531667" cy="0"/>
          </a:xfrm>
          <a:prstGeom prst="line">
            <a:avLst/>
          </a:prstGeom>
          <a:noFill/>
          <a:ln w="19050" cap="flat">
            <a:solidFill>
              <a:srgbClr val="0000FF"/>
            </a:solidFill>
            <a:prstDash val="solid"/>
            <a:round/>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0422211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93" name="Rectangle 2"/>
          <p:cNvSpPr txBox="1"/>
          <p:nvPr/>
        </p:nvSpPr>
        <p:spPr>
          <a:xfrm>
            <a:off x="137577" y="808108"/>
            <a:ext cx="8733256" cy="5666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lnSpc>
                <a:spcPct val="150000"/>
              </a:lnSpc>
              <a:defRPr sz="2400">
                <a:solidFill>
                  <a:srgbClr val="0000FF"/>
                </a:solidFill>
                <a:latin typeface="Heiti SC Light"/>
                <a:ea typeface="Heiti SC Light"/>
                <a:cs typeface="Heiti SC Light"/>
                <a:sym typeface="Heiti SC Light"/>
              </a:defRPr>
            </a:pPr>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Frank </a:t>
            </a:r>
            <a:r>
              <a:rPr lang="en-US" altLang="zh-CN" sz="24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Wilczek</a:t>
            </a:r>
            <a:r>
              <a:rPr lang="zh-CN" altLang="en-US"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a:t>
            </a:r>
            <a:endParaRPr lang="en-US" altLang="zh-CN" sz="2400" dirty="0">
              <a:latin typeface="Times New Roman" panose="02020603050405020304" pitchFamily="18" charset="0"/>
              <a:ea typeface="宋体" panose="02010600030101010101" pitchFamily="2" charset="-122"/>
            </a:endParaRPr>
          </a:p>
          <a:p>
            <a:pPr algn="just">
              <a:lnSpc>
                <a:spcPct val="150000"/>
              </a:lnSpc>
              <a:defRPr sz="2400">
                <a:solidFill>
                  <a:srgbClr val="0000FF"/>
                </a:solidFill>
                <a:latin typeface="Heiti SC Light"/>
                <a:ea typeface="Heiti SC Light"/>
                <a:cs typeface="Heiti SC Light"/>
                <a:sym typeface="Heiti SC Light"/>
              </a:defRPr>
            </a:pP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rPr>
              <a:t>…</a:t>
            </a:r>
            <a:r>
              <a:rPr lang="zh-CN" altLang="en-US" sz="2000" dirty="0">
                <a:solidFill>
                  <a:schemeClr val="tx1">
                    <a:lumMod val="95000"/>
                    <a:lumOff val="5000"/>
                  </a:schemeClr>
                </a:solidFill>
                <a:latin typeface="Times New Roman" panose="02020603050405020304" pitchFamily="18" charset="0"/>
                <a:ea typeface="宋体" panose="02010600030101010101" pitchFamily="2" charset="-122"/>
              </a:rPr>
              <a:t>我们认识到这个对称性意味着存在一种性质非常不一样的粒子</a:t>
            </a:r>
            <a:r>
              <a:rPr lang="en-US" altLang="zh-CN" sz="2000" dirty="0">
                <a:solidFill>
                  <a:schemeClr val="tx1">
                    <a:lumMod val="95000"/>
                    <a:lumOff val="5000"/>
                  </a:schemeClr>
                </a:solidFill>
                <a:latin typeface="Times New Roman" panose="02020603050405020304" pitchFamily="18" charset="0"/>
                <a:ea typeface="宋体" panose="02010600030101010101" pitchFamily="2" charset="-122"/>
              </a:rPr>
              <a:t>——</a:t>
            </a:r>
            <a:r>
              <a:rPr lang="zh-CN" altLang="en-US" sz="2000" dirty="0">
                <a:solidFill>
                  <a:schemeClr val="tx1">
                    <a:lumMod val="95000"/>
                    <a:lumOff val="5000"/>
                  </a:schemeClr>
                </a:solidFill>
                <a:latin typeface="Times New Roman" panose="02020603050405020304" pitchFamily="18" charset="0"/>
                <a:ea typeface="宋体" panose="02010600030101010101" pitchFamily="2" charset="-122"/>
              </a:rPr>
              <a:t>轴子（</a:t>
            </a:r>
            <a:r>
              <a:rPr lang="en-US" altLang="zh-CN" sz="2000" dirty="0" err="1">
                <a:solidFill>
                  <a:schemeClr val="tx1">
                    <a:lumMod val="95000"/>
                    <a:lumOff val="5000"/>
                  </a:schemeClr>
                </a:solidFill>
                <a:latin typeface="Times New Roman" panose="02020603050405020304" pitchFamily="18" charset="0"/>
                <a:ea typeface="宋体" panose="02010600030101010101" pitchFamily="2" charset="-122"/>
              </a:rPr>
              <a:t>axion</a:t>
            </a:r>
            <a:r>
              <a:rPr lang="zh-CN" altLang="en-US" sz="2000" dirty="0">
                <a:solidFill>
                  <a:schemeClr val="tx1">
                    <a:lumMod val="95000"/>
                    <a:lumOff val="5000"/>
                  </a:schemeClr>
                </a:solidFill>
                <a:latin typeface="Times New Roman" panose="02020603050405020304" pitchFamily="18" charset="0"/>
                <a:ea typeface="宋体" panose="02010600030101010101" pitchFamily="2" charset="-122"/>
              </a:rPr>
              <a:t>）（我用了一种洗衣粉的名字来命名这个粒子，因为它用轴矢流“清除”了一个问题）</a:t>
            </a:r>
            <a:endParaRPr sz="2000" dirty="0">
              <a:solidFill>
                <a:schemeClr val="tx1">
                  <a:lumMod val="95000"/>
                  <a:lumOff val="5000"/>
                </a:schemeClr>
              </a:solidFill>
              <a:latin typeface="Times New Roman" panose="02020603050405020304" pitchFamily="18" charset="0"/>
              <a:ea typeface="宋体" panose="02010600030101010101" pitchFamily="2" charset="-122"/>
            </a:endParaRPr>
          </a:p>
          <a:p>
            <a:pPr indent="515938" algn="just">
              <a:lnSpc>
                <a:spcPct val="150000"/>
              </a:lnSpc>
              <a:defRPr sz="2400">
                <a:solidFill>
                  <a:srgbClr val="0000FF"/>
                </a:solidFill>
                <a:latin typeface="Heiti SC Light"/>
                <a:ea typeface="Heiti SC Light"/>
                <a:cs typeface="Heiti SC Light"/>
                <a:sym typeface="Heiti SC Light"/>
              </a:defRPr>
            </a:pPr>
            <a:r>
              <a:rPr sz="2000" dirty="0">
                <a:solidFill>
                  <a:schemeClr val="tx1">
                    <a:lumMod val="95000"/>
                    <a:lumOff val="5000"/>
                  </a:schemeClr>
                </a:solidFill>
                <a:latin typeface="Times New Roman" panose="02020603050405020304" pitchFamily="18" charset="0"/>
                <a:ea typeface="宋体" panose="02010600030101010101" pitchFamily="2" charset="-122"/>
              </a:rPr>
              <a:t>“关于轴子物理已经有了大量的工作，也开过几次专门或部分讨论轴子的国际会议。经过多年大量的检验，它的核心思想发生了演化并且成熟了。另一方面，其他解决强P、T问题的方案的说服力都不能与之相比。</a:t>
            </a:r>
          </a:p>
          <a:p>
            <a:pPr indent="457200" algn="just">
              <a:lnSpc>
                <a:spcPct val="150000"/>
              </a:lnSpc>
              <a:defRPr sz="2400">
                <a:solidFill>
                  <a:srgbClr val="0000FF"/>
                </a:solidFill>
                <a:latin typeface="Heiti SC Light"/>
                <a:ea typeface="Heiti SC Light"/>
                <a:cs typeface="Heiti SC Light"/>
                <a:sym typeface="Heiti SC Light"/>
              </a:defRPr>
            </a:pPr>
            <a:r>
              <a:rPr lang="en-US" sz="2000" dirty="0">
                <a:solidFill>
                  <a:schemeClr val="tx1">
                    <a:lumMod val="95000"/>
                    <a:lumOff val="5000"/>
                  </a:schemeClr>
                </a:solidFill>
                <a:latin typeface="Times New Roman" panose="02020603050405020304" pitchFamily="18" charset="0"/>
                <a:ea typeface="宋体" panose="02010600030101010101" pitchFamily="2" charset="-122"/>
              </a:rPr>
              <a:t> </a:t>
            </a:r>
            <a:r>
              <a:rPr sz="2000" dirty="0" err="1">
                <a:solidFill>
                  <a:schemeClr val="tx1">
                    <a:lumMod val="95000"/>
                    <a:lumOff val="5000"/>
                  </a:schemeClr>
                </a:solidFill>
                <a:latin typeface="Times New Roman" panose="02020603050405020304" pitchFamily="18" charset="0"/>
                <a:ea typeface="宋体" panose="02010600030101010101" pitchFamily="2" charset="-122"/>
              </a:rPr>
              <a:t>现在基础物理和宇宙学的一个重要</a:t>
            </a:r>
            <a:endParaRPr lang="en-US" sz="2000" dirty="0">
              <a:solidFill>
                <a:schemeClr val="tx1">
                  <a:lumMod val="95000"/>
                  <a:lumOff val="5000"/>
                </a:schemeClr>
              </a:solidFill>
              <a:latin typeface="Times New Roman" panose="02020603050405020304" pitchFamily="18" charset="0"/>
              <a:ea typeface="宋体" panose="02010600030101010101" pitchFamily="2" charset="-122"/>
            </a:endParaRPr>
          </a:p>
          <a:p>
            <a:pPr algn="just">
              <a:lnSpc>
                <a:spcPct val="150000"/>
              </a:lnSpc>
              <a:defRPr sz="2400">
                <a:solidFill>
                  <a:srgbClr val="0000FF"/>
                </a:solidFill>
                <a:latin typeface="Heiti SC Light"/>
                <a:ea typeface="Heiti SC Light"/>
                <a:cs typeface="Heiti SC Light"/>
                <a:sym typeface="Heiti SC Light"/>
              </a:defRPr>
            </a:pPr>
            <a:r>
              <a:rPr sz="2000" dirty="0" err="1">
                <a:solidFill>
                  <a:schemeClr val="tx1">
                    <a:lumMod val="95000"/>
                    <a:lumOff val="5000"/>
                  </a:schemeClr>
                </a:solidFill>
                <a:latin typeface="Times New Roman" panose="02020603050405020304" pitchFamily="18" charset="0"/>
                <a:ea typeface="宋体" panose="02010600030101010101" pitchFamily="2" charset="-122"/>
              </a:rPr>
              <a:t>目标是，要么证实轴子的存在，要么否</a:t>
            </a:r>
            <a:endParaRPr lang="en-US" sz="2000" dirty="0">
              <a:solidFill>
                <a:schemeClr val="tx1">
                  <a:lumMod val="95000"/>
                  <a:lumOff val="5000"/>
                </a:schemeClr>
              </a:solidFill>
              <a:latin typeface="Times New Roman" panose="02020603050405020304" pitchFamily="18" charset="0"/>
              <a:ea typeface="宋体" panose="02010600030101010101" pitchFamily="2" charset="-122"/>
            </a:endParaRPr>
          </a:p>
          <a:p>
            <a:pPr algn="just">
              <a:lnSpc>
                <a:spcPct val="150000"/>
              </a:lnSpc>
              <a:defRPr sz="2400">
                <a:solidFill>
                  <a:srgbClr val="0000FF"/>
                </a:solidFill>
                <a:latin typeface="Heiti SC Light"/>
                <a:ea typeface="Heiti SC Light"/>
                <a:cs typeface="Heiti SC Light"/>
                <a:sym typeface="Heiti SC Light"/>
              </a:defRPr>
            </a:pPr>
            <a:r>
              <a:rPr sz="2000" dirty="0" err="1">
                <a:solidFill>
                  <a:schemeClr val="tx1">
                    <a:lumMod val="95000"/>
                    <a:lumOff val="5000"/>
                  </a:schemeClr>
                </a:solidFill>
                <a:latin typeface="Times New Roman" panose="02020603050405020304" pitchFamily="18" charset="0"/>
                <a:ea typeface="宋体" panose="02010600030101010101" pitchFamily="2" charset="-122"/>
              </a:rPr>
              <a:t>定它。最近，世界上关于轴子的研究活</a:t>
            </a:r>
            <a:endParaRPr lang="en-US" sz="2000" dirty="0">
              <a:solidFill>
                <a:schemeClr val="tx1">
                  <a:lumMod val="95000"/>
                  <a:lumOff val="5000"/>
                </a:schemeClr>
              </a:solidFill>
              <a:latin typeface="Times New Roman" panose="02020603050405020304" pitchFamily="18" charset="0"/>
              <a:ea typeface="宋体" panose="02010600030101010101" pitchFamily="2" charset="-122"/>
            </a:endParaRPr>
          </a:p>
          <a:p>
            <a:pPr algn="just">
              <a:lnSpc>
                <a:spcPct val="150000"/>
              </a:lnSpc>
              <a:defRPr sz="2400">
                <a:solidFill>
                  <a:srgbClr val="0000FF"/>
                </a:solidFill>
                <a:latin typeface="Heiti SC Light"/>
                <a:ea typeface="Heiti SC Light"/>
                <a:cs typeface="Heiti SC Light"/>
                <a:sym typeface="Heiti SC Light"/>
              </a:defRPr>
            </a:pPr>
            <a:r>
              <a:rPr sz="2000" dirty="0" err="1">
                <a:solidFill>
                  <a:schemeClr val="tx1">
                    <a:lumMod val="95000"/>
                    <a:lumOff val="5000"/>
                  </a:schemeClr>
                </a:solidFill>
                <a:latin typeface="Times New Roman" panose="02020603050405020304" pitchFamily="18" charset="0"/>
                <a:ea typeface="宋体" panose="02010600030101010101" pitchFamily="2" charset="-122"/>
              </a:rPr>
              <a:t>动激增，表明这已经是一个被广泛接受</a:t>
            </a:r>
            <a:endParaRPr lang="en-US" sz="2000" dirty="0">
              <a:solidFill>
                <a:schemeClr val="tx1">
                  <a:lumMod val="95000"/>
                  <a:lumOff val="5000"/>
                </a:schemeClr>
              </a:solidFill>
              <a:latin typeface="Times New Roman" panose="02020603050405020304" pitchFamily="18" charset="0"/>
              <a:ea typeface="宋体" panose="02010600030101010101" pitchFamily="2" charset="-122"/>
            </a:endParaRPr>
          </a:p>
          <a:p>
            <a:pPr algn="just">
              <a:lnSpc>
                <a:spcPct val="150000"/>
              </a:lnSpc>
              <a:defRPr sz="2400">
                <a:solidFill>
                  <a:srgbClr val="0000FF"/>
                </a:solidFill>
                <a:latin typeface="Heiti SC Light"/>
                <a:ea typeface="Heiti SC Light"/>
                <a:cs typeface="Heiti SC Light"/>
                <a:sym typeface="Heiti SC Light"/>
              </a:defRPr>
            </a:pPr>
            <a:r>
              <a:rPr sz="2000" dirty="0" err="1">
                <a:solidFill>
                  <a:schemeClr val="tx1">
                    <a:lumMod val="95000"/>
                    <a:lumOff val="5000"/>
                  </a:schemeClr>
                </a:solidFill>
                <a:latin typeface="Times New Roman" panose="02020603050405020304" pitchFamily="18" charset="0"/>
                <a:ea typeface="宋体" panose="02010600030101010101" pitchFamily="2" charset="-122"/>
              </a:rPr>
              <a:t>的看法</a:t>
            </a:r>
            <a:r>
              <a:rPr sz="2000" dirty="0">
                <a:solidFill>
                  <a:schemeClr val="tx1">
                    <a:lumMod val="95000"/>
                    <a:lumOff val="5000"/>
                  </a:schemeClr>
                </a:solidFill>
                <a:latin typeface="Times New Roman" panose="02020603050405020304" pitchFamily="18" charset="0"/>
                <a:ea typeface="宋体" panose="02010600030101010101" pitchFamily="2" charset="-122"/>
              </a:rPr>
              <a:t>。”</a:t>
            </a:r>
          </a:p>
        </p:txBody>
      </p:sp>
      <p:sp>
        <p:nvSpPr>
          <p:cNvPr id="494" name="Rectangle 3"/>
          <p:cNvSpPr txBox="1"/>
          <p:nvPr/>
        </p:nvSpPr>
        <p:spPr>
          <a:xfrm>
            <a:off x="-328119" y="1924366"/>
            <a:ext cx="9239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600">
                <a:solidFill>
                  <a:srgbClr val="FF0000"/>
                </a:solidFill>
              </a:defRPr>
            </a:pPr>
            <a:endParaRPr sz="2000" dirty="0">
              <a:latin typeface="Times New Roman" panose="02020603050405020304" pitchFamily="18" charset="0"/>
              <a:ea typeface="宋体" panose="02010600030101010101" pitchFamily="2" charset="-122"/>
              <a:cs typeface="Times New Roman" panose="02020603050405020304" pitchFamily="18" charset="0"/>
              <a:sym typeface="ＭＳ Ｐゴシック"/>
            </a:endParaRPr>
          </a:p>
        </p:txBody>
      </p:sp>
      <p:pic>
        <p:nvPicPr>
          <p:cNvPr id="7" name="Picture 2" descr="Picture 2">
            <a:extLst>
              <a:ext uri="{FF2B5EF4-FFF2-40B4-BE49-F238E27FC236}">
                <a16:creationId xmlns:a16="http://schemas.microsoft.com/office/drawing/2014/main" id="{0B42CE3D-77A5-4D91-9E6E-BFC026B69407}"/>
              </a:ext>
            </a:extLst>
          </p:cNvPr>
          <p:cNvPicPr>
            <a:picLocks noChangeAspect="1"/>
          </p:cNvPicPr>
          <p:nvPr/>
        </p:nvPicPr>
        <p:blipFill>
          <a:blip r:embed="rId3"/>
          <a:srcRect t="8264"/>
          <a:stretch>
            <a:fillRect/>
          </a:stretch>
        </p:blipFill>
        <p:spPr>
          <a:xfrm>
            <a:off x="5324880" y="4284815"/>
            <a:ext cx="3306430" cy="1962653"/>
          </a:xfrm>
          <a:prstGeom prst="rect">
            <a:avLst/>
          </a:prstGeom>
          <a:ln w="12700">
            <a:miter lim="400000"/>
          </a:ln>
        </p:spPr>
      </p:pic>
      <p:sp>
        <p:nvSpPr>
          <p:cNvPr id="8" name="Rectangle 2">
            <a:extLst>
              <a:ext uri="{FF2B5EF4-FFF2-40B4-BE49-F238E27FC236}">
                <a16:creationId xmlns:a16="http://schemas.microsoft.com/office/drawing/2014/main" id="{794326FB-8CA4-42E5-83D7-979172B0CDAC}"/>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C00000"/>
                </a:solidFill>
                <a:latin typeface="黑体" panose="02010609060101010101" pitchFamily="49" charset="-122"/>
                <a:ea typeface="黑体" panose="02010609060101010101" pitchFamily="49" charset="-122"/>
              </a:rPr>
              <a:t>Axion</a:t>
            </a:r>
            <a:r>
              <a:rPr lang="zh-CN" altLang="en-US" sz="3600" dirty="0">
                <a:solidFill>
                  <a:srgbClr val="C00000"/>
                </a:solidFill>
                <a:latin typeface="黑体" panose="02010609060101010101" pitchFamily="49" charset="-122"/>
                <a:ea typeface="黑体" panose="02010609060101010101" pitchFamily="49" charset="-122"/>
              </a:rPr>
              <a:t>：起源于一种洗衣粉</a:t>
            </a:r>
            <a:endParaRPr lang="en-US" altLang="zh-CN" sz="3600" dirty="0">
              <a:solidFill>
                <a:srgbClr val="C0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7707225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1026" name="Picture 2">
            <a:extLst>
              <a:ext uri="{FF2B5EF4-FFF2-40B4-BE49-F238E27FC236}">
                <a16:creationId xmlns:a16="http://schemas.microsoft.com/office/drawing/2014/main" id="{397F18C0-16FB-0E7B-8394-B319BF90A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1127"/>
            <a:ext cx="4561421" cy="273222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EDEB5997-18DF-2C1B-E583-339D2D7E1D19}"/>
              </a:ext>
            </a:extLst>
          </p:cNvPr>
          <p:cNvSpPr txBox="1"/>
          <p:nvPr/>
        </p:nvSpPr>
        <p:spPr>
          <a:xfrm>
            <a:off x="3991336" y="4092466"/>
            <a:ext cx="4561421"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zh-CN" altLang="en-US" sz="1400" b="0" i="0" dirty="0">
                <a:solidFill>
                  <a:srgbClr val="0000FF"/>
                </a:solidFill>
                <a:effectLst/>
                <a:latin typeface="宋体" panose="02010600030101010101" pitchFamily="2" charset="-122"/>
                <a:ea typeface="宋体" panose="02010600030101010101" pitchFamily="2" charset="-122"/>
              </a:rPr>
              <a:t>后来我和其他人的研究表明，如果在宇宙大爆炸中产生了轴子，就可以解释另一个谜团，即“暗”物质的形成。一直以来，暗物质的存在都是根据它对普通（可见）物质的引力影响间接推测的。</a:t>
            </a:r>
          </a:p>
          <a:p>
            <a:pPr algn="l"/>
            <a:r>
              <a:rPr lang="zh-CN" altLang="en-US" sz="1400" b="0" i="0" dirty="0">
                <a:solidFill>
                  <a:srgbClr val="0000FF"/>
                </a:solidFill>
                <a:effectLst/>
                <a:latin typeface="宋体" panose="02010600030101010101" pitchFamily="2" charset="-122"/>
                <a:ea typeface="宋体" panose="02010600030101010101" pitchFamily="2" charset="-122"/>
              </a:rPr>
              <a:t>从理论上讲，轴子很难探测。但世界各地的物理学家们正在设计与制造能够探测它的仪器。如果轴子真能被探测到，那么对于为什么时间反演对称会被破坏的终极解释或许是另一个版本</a:t>
            </a:r>
            <a:r>
              <a:rPr lang="en-US" altLang="zh-CN" sz="1400" b="0" i="0" dirty="0">
                <a:solidFill>
                  <a:srgbClr val="0000FF"/>
                </a:solidFill>
                <a:effectLst/>
                <a:latin typeface="宋体" panose="02010600030101010101" pitchFamily="2" charset="-122"/>
                <a:ea typeface="宋体" panose="02010600030101010101" pitchFamily="2" charset="-122"/>
              </a:rPr>
              <a:t>——</a:t>
            </a:r>
            <a:r>
              <a:rPr lang="zh-CN" altLang="en-US" sz="1400" b="0" i="0" dirty="0">
                <a:solidFill>
                  <a:srgbClr val="0000FF"/>
                </a:solidFill>
                <a:effectLst/>
                <a:latin typeface="宋体" panose="02010600030101010101" pitchFamily="2" charset="-122"/>
                <a:ea typeface="宋体" panose="02010600030101010101" pitchFamily="2" charset="-122"/>
              </a:rPr>
              <a:t>与费曼的玩笑不同，它或许会更贴合爱因斯坦的一句话 ：</a:t>
            </a:r>
            <a:endParaRPr lang="en-US" altLang="zh-CN" sz="1400" b="0" i="0" dirty="0">
              <a:solidFill>
                <a:srgbClr val="0000FF"/>
              </a:solidFill>
              <a:effectLst/>
              <a:latin typeface="宋体" panose="02010600030101010101" pitchFamily="2" charset="-122"/>
              <a:ea typeface="宋体" panose="02010600030101010101" pitchFamily="2" charset="-122"/>
            </a:endParaRPr>
          </a:p>
          <a:p>
            <a:pPr algn="l"/>
            <a:r>
              <a:rPr lang="zh-CN" altLang="en-US" sz="1400" b="0" i="0" dirty="0">
                <a:solidFill>
                  <a:srgbClr val="0000FF"/>
                </a:solidFill>
                <a:effectLst/>
                <a:latin typeface="宋体" panose="02010600030101010101" pitchFamily="2" charset="-122"/>
                <a:ea typeface="宋体" panose="02010600030101010101" pitchFamily="2" charset="-122"/>
              </a:rPr>
              <a:t>“上帝有很多小心思，但他并不坏！”</a:t>
            </a:r>
            <a:endParaRPr lang="zh-CN" altLang="en-US" b="0" i="0" dirty="0">
              <a:solidFill>
                <a:srgbClr val="0000FF"/>
              </a:solidFill>
              <a:effectLst/>
              <a:latin typeface="Biaodian Pro Sans GB"/>
            </a:endParaRPr>
          </a:p>
          <a:p>
            <a:br>
              <a:rPr lang="zh-CN" altLang="en-US" dirty="0"/>
            </a:br>
            <a:br>
              <a:rPr lang="zh-CN" altLang="en-US" dirty="0"/>
            </a:br>
            <a:endParaRPr lang="zh-CN" altLang="en-US" dirty="0"/>
          </a:p>
        </p:txBody>
      </p:sp>
      <p:pic>
        <p:nvPicPr>
          <p:cNvPr id="7" name="图片 6">
            <a:extLst>
              <a:ext uri="{FF2B5EF4-FFF2-40B4-BE49-F238E27FC236}">
                <a16:creationId xmlns:a16="http://schemas.microsoft.com/office/drawing/2014/main" id="{CFC638CF-BEAA-A414-E9E5-4D95BDA019F1}"/>
              </a:ext>
            </a:extLst>
          </p:cNvPr>
          <p:cNvPicPr>
            <a:picLocks noChangeAspect="1"/>
          </p:cNvPicPr>
          <p:nvPr/>
        </p:nvPicPr>
        <p:blipFill>
          <a:blip r:embed="rId4"/>
          <a:stretch>
            <a:fillRect/>
          </a:stretch>
        </p:blipFill>
        <p:spPr>
          <a:xfrm>
            <a:off x="472698" y="3797805"/>
            <a:ext cx="2828441" cy="2914865"/>
          </a:xfrm>
          <a:prstGeom prst="rect">
            <a:avLst/>
          </a:prstGeom>
        </p:spPr>
      </p:pic>
      <p:pic>
        <p:nvPicPr>
          <p:cNvPr id="9" name="图片 8">
            <a:extLst>
              <a:ext uri="{FF2B5EF4-FFF2-40B4-BE49-F238E27FC236}">
                <a16:creationId xmlns:a16="http://schemas.microsoft.com/office/drawing/2014/main" id="{781C6635-940D-111A-94F3-F4B550258732}"/>
              </a:ext>
            </a:extLst>
          </p:cNvPr>
          <p:cNvPicPr>
            <a:picLocks noChangeAspect="1"/>
          </p:cNvPicPr>
          <p:nvPr/>
        </p:nvPicPr>
        <p:blipFill rotWithShape="1">
          <a:blip r:embed="rId5"/>
          <a:srcRect l="3457" r="5629"/>
          <a:stretch/>
        </p:blipFill>
        <p:spPr>
          <a:xfrm>
            <a:off x="5069704" y="867649"/>
            <a:ext cx="2857988" cy="3139321"/>
          </a:xfrm>
          <a:prstGeom prst="rect">
            <a:avLst/>
          </a:prstGeom>
        </p:spPr>
      </p:pic>
      <p:sp>
        <p:nvSpPr>
          <p:cNvPr id="11" name="文本框 10">
            <a:extLst>
              <a:ext uri="{FF2B5EF4-FFF2-40B4-BE49-F238E27FC236}">
                <a16:creationId xmlns:a16="http://schemas.microsoft.com/office/drawing/2014/main" id="{61210926-59DD-BF87-D4A9-49AAC4017B4E}"/>
              </a:ext>
            </a:extLst>
          </p:cNvPr>
          <p:cNvSpPr txBox="1"/>
          <p:nvPr/>
        </p:nvSpPr>
        <p:spPr>
          <a:xfrm>
            <a:off x="3968612" y="6343338"/>
            <a:ext cx="46068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rgbClr val="FF0000"/>
                </a:solidFill>
              </a:rPr>
              <a:t>“Subtle is the Lord, but malicious He is not!”</a:t>
            </a:r>
            <a:endParaRPr lang="zh-CN" altLang="en-US" dirty="0">
              <a:solidFill>
                <a:srgbClr val="FF0000"/>
              </a:solidFill>
            </a:endParaRPr>
          </a:p>
        </p:txBody>
      </p:sp>
      <p:sp>
        <p:nvSpPr>
          <p:cNvPr id="12" name="Rectangle 2">
            <a:extLst>
              <a:ext uri="{FF2B5EF4-FFF2-40B4-BE49-F238E27FC236}">
                <a16:creationId xmlns:a16="http://schemas.microsoft.com/office/drawing/2014/main" id="{C1A5B2AB-6E84-7A3B-093E-ED45B9746D5D}"/>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C00000"/>
                </a:solidFill>
                <a:latin typeface="黑体" panose="02010609060101010101" pitchFamily="49" charset="-122"/>
                <a:ea typeface="黑体" panose="02010609060101010101" pitchFamily="49" charset="-122"/>
              </a:rPr>
              <a:t>轴子的最大推手：</a:t>
            </a:r>
            <a:endParaRPr lang="en-US" altLang="zh-CN" sz="3600" dirty="0">
              <a:solidFill>
                <a:srgbClr val="C0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3745104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3" name="Rectangle 8">
            <a:extLst>
              <a:ext uri="{FF2B5EF4-FFF2-40B4-BE49-F238E27FC236}">
                <a16:creationId xmlns:a16="http://schemas.microsoft.com/office/drawing/2014/main" id="{91324E72-E3C2-4161-8B38-4CC69DC6BC47}"/>
              </a:ext>
            </a:extLst>
          </p:cNvPr>
          <p:cNvSpPr txBox="1"/>
          <p:nvPr/>
        </p:nvSpPr>
        <p:spPr>
          <a:xfrm>
            <a:off x="370805" y="3612840"/>
            <a:ext cx="9022577" cy="3689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anchor="ctr">
            <a:spAutoFit/>
          </a:bodyPr>
          <a:lstStyle/>
          <a:p>
            <a:pPr>
              <a:lnSpc>
                <a:spcPct val="200000"/>
              </a:lnSpc>
              <a:buSzPct val="100000"/>
              <a:defRPr sz="3200" b="1">
                <a:solidFill>
                  <a:srgbClr val="0000FF"/>
                </a:solidFill>
                <a:latin typeface="Times New Roman"/>
                <a:ea typeface="Times New Roman"/>
                <a:cs typeface="Times New Roman"/>
                <a:sym typeface="Times New Roman"/>
              </a:defRPr>
            </a:pPr>
            <a:r>
              <a:rPr lang="en-US" sz="2000" b="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rPr>
              <a:t>1.</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量子色动力学中的</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强</a:t>
            </a:r>
            <a:r>
              <a:rPr lang="en-US" altLang="zh-CN"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CP</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问题</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最优雅的解决方案；</a:t>
            </a: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endParaRPr>
          </a:p>
          <a:p>
            <a:pPr>
              <a:lnSpc>
                <a:spcPct val="200000"/>
              </a:lnSpc>
              <a:buSzPct val="100000"/>
              <a:defRPr sz="3200" b="1">
                <a:solidFill>
                  <a:srgbClr val="0000FF"/>
                </a:solidFill>
                <a:latin typeface="Times New Roman"/>
                <a:ea typeface="Times New Roman"/>
                <a:cs typeface="Times New Roman"/>
                <a:sym typeface="Times New Roman"/>
              </a:defRPr>
            </a:pP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2.</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非常难探测，</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和普通粒子只有极弱的耦合</a:t>
            </a: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rPr>
              <a:t> </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黑体"/>
              </a:rPr>
              <a:t>暗物质可能的候选者</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rPr>
              <a:t>；</a:t>
            </a: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endParaRPr>
          </a:p>
          <a:p>
            <a:pPr>
              <a:lnSpc>
                <a:spcPct val="200000"/>
              </a:lnSpc>
              <a:buSzPct val="100000"/>
              <a:defRPr sz="3200" b="1">
                <a:solidFill>
                  <a:srgbClr val="0000FF"/>
                </a:solidFill>
                <a:latin typeface="Times New Roman"/>
                <a:ea typeface="Times New Roman"/>
                <a:cs typeface="Times New Roman"/>
                <a:sym typeface="Times New Roman"/>
              </a:defRPr>
            </a:pP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3.</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类轴子粒子可传播宏观相互作用，可通过探测源物质所产生的玻色场来探测；</a:t>
            </a: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endParaRPr>
          </a:p>
          <a:p>
            <a:pPr>
              <a:lnSpc>
                <a:spcPct val="200000"/>
              </a:lnSpc>
              <a:buSzPct val="100000"/>
              <a:defRPr sz="3200" b="1">
                <a:solidFill>
                  <a:srgbClr val="0000FF"/>
                </a:solidFill>
                <a:latin typeface="Times New Roman"/>
                <a:ea typeface="Times New Roman"/>
                <a:cs typeface="Times New Roman"/>
                <a:sym typeface="Times New Roman"/>
              </a:defRPr>
            </a:pP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4.</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传播自旋相关的新相互作用，需要利用</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Arial"/>
              </a:rPr>
              <a:t>极化自旋</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rPr>
              <a:t>。</a:t>
            </a: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Arial"/>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黑体"/>
            </a:endParaRPr>
          </a:p>
        </p:txBody>
      </p:sp>
      <p:sp>
        <p:nvSpPr>
          <p:cNvPr id="5" name="Rectangle 2">
            <a:extLst>
              <a:ext uri="{FF2B5EF4-FFF2-40B4-BE49-F238E27FC236}">
                <a16:creationId xmlns:a16="http://schemas.microsoft.com/office/drawing/2014/main" id="{C855C4EA-A4A0-4B85-8741-E247CE9C47B8}"/>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C00000"/>
                </a:solidFill>
                <a:latin typeface="黑体" panose="02010609060101010101" pitchFamily="49" charset="-122"/>
                <a:ea typeface="黑体" panose="02010609060101010101" pitchFamily="49" charset="-122"/>
              </a:rPr>
              <a:t>轴子传播的宏观相互作用：</a:t>
            </a:r>
            <a:endParaRPr lang="en-US" altLang="zh-CN" sz="3600" dirty="0">
              <a:solidFill>
                <a:srgbClr val="C00000"/>
              </a:solidFill>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66C95EB7-8FC1-4AA6-AACF-C65E1FDC96C5}"/>
              </a:ext>
            </a:extLst>
          </p:cNvPr>
          <p:cNvPicPr>
            <a:picLocks noChangeAspect="1"/>
          </p:cNvPicPr>
          <p:nvPr/>
        </p:nvPicPr>
        <p:blipFill>
          <a:blip r:embed="rId3"/>
          <a:stretch>
            <a:fillRect/>
          </a:stretch>
        </p:blipFill>
        <p:spPr>
          <a:xfrm>
            <a:off x="542260" y="3276619"/>
            <a:ext cx="2590476" cy="304762"/>
          </a:xfrm>
          <a:prstGeom prst="rect">
            <a:avLst/>
          </a:prstGeom>
        </p:spPr>
      </p:pic>
      <p:pic>
        <p:nvPicPr>
          <p:cNvPr id="7" name="图片 6">
            <a:extLst>
              <a:ext uri="{FF2B5EF4-FFF2-40B4-BE49-F238E27FC236}">
                <a16:creationId xmlns:a16="http://schemas.microsoft.com/office/drawing/2014/main" id="{B151C3B5-6F35-4860-B7A3-40F33B687450}"/>
              </a:ext>
            </a:extLst>
          </p:cNvPr>
          <p:cNvPicPr>
            <a:picLocks noChangeAspect="1"/>
          </p:cNvPicPr>
          <p:nvPr/>
        </p:nvPicPr>
        <p:blipFill>
          <a:blip r:embed="rId4"/>
          <a:stretch>
            <a:fillRect/>
          </a:stretch>
        </p:blipFill>
        <p:spPr>
          <a:xfrm>
            <a:off x="4429386" y="3117369"/>
            <a:ext cx="4040631" cy="569638"/>
          </a:xfrm>
          <a:prstGeom prst="rect">
            <a:avLst/>
          </a:prstGeom>
        </p:spPr>
      </p:pic>
      <p:pic>
        <p:nvPicPr>
          <p:cNvPr id="9" name="图片 8">
            <a:extLst>
              <a:ext uri="{FF2B5EF4-FFF2-40B4-BE49-F238E27FC236}">
                <a16:creationId xmlns:a16="http://schemas.microsoft.com/office/drawing/2014/main" id="{779264A0-D78A-40E6-A3F5-6171E62FEE3D}"/>
              </a:ext>
            </a:extLst>
          </p:cNvPr>
          <p:cNvPicPr>
            <a:picLocks noChangeAspect="1"/>
          </p:cNvPicPr>
          <p:nvPr/>
        </p:nvPicPr>
        <p:blipFill>
          <a:blip r:embed="rId5"/>
          <a:stretch>
            <a:fillRect/>
          </a:stretch>
        </p:blipFill>
        <p:spPr>
          <a:xfrm>
            <a:off x="370805" y="954968"/>
            <a:ext cx="8065170" cy="2162401"/>
          </a:xfrm>
          <a:prstGeom prst="rect">
            <a:avLst/>
          </a:prstGeom>
        </p:spPr>
      </p:pic>
      <p:cxnSp>
        <p:nvCxnSpPr>
          <p:cNvPr id="11" name="直接箭头连接符 10">
            <a:extLst>
              <a:ext uri="{FF2B5EF4-FFF2-40B4-BE49-F238E27FC236}">
                <a16:creationId xmlns:a16="http://schemas.microsoft.com/office/drawing/2014/main" id="{C72621B0-1807-412A-B6BF-639CE43C78D0}"/>
              </a:ext>
            </a:extLst>
          </p:cNvPr>
          <p:cNvCxnSpPr>
            <a:cxnSpLocks/>
          </p:cNvCxnSpPr>
          <p:nvPr/>
        </p:nvCxnSpPr>
        <p:spPr>
          <a:xfrm>
            <a:off x="3281524" y="3429000"/>
            <a:ext cx="960182" cy="0"/>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2" name="图片 1">
            <a:extLst>
              <a:ext uri="{FF2B5EF4-FFF2-40B4-BE49-F238E27FC236}">
                <a16:creationId xmlns:a16="http://schemas.microsoft.com/office/drawing/2014/main" id="{A29162F1-022D-9FAE-4B2E-679FECF8A31D}"/>
              </a:ext>
            </a:extLst>
          </p:cNvPr>
          <p:cNvPicPr>
            <a:picLocks noChangeAspect="1"/>
          </p:cNvPicPr>
          <p:nvPr/>
        </p:nvPicPr>
        <p:blipFill>
          <a:blip r:embed="rId6"/>
          <a:stretch>
            <a:fillRect/>
          </a:stretch>
        </p:blipFill>
        <p:spPr>
          <a:xfrm>
            <a:off x="1245401" y="4906131"/>
            <a:ext cx="2996305" cy="597871"/>
          </a:xfrm>
          <a:prstGeom prst="rect">
            <a:avLst/>
          </a:prstGeom>
        </p:spPr>
      </p:pic>
      <p:pic>
        <p:nvPicPr>
          <p:cNvPr id="4" name="图片 3">
            <a:extLst>
              <a:ext uri="{FF2B5EF4-FFF2-40B4-BE49-F238E27FC236}">
                <a16:creationId xmlns:a16="http://schemas.microsoft.com/office/drawing/2014/main" id="{0118271B-A1AD-52FA-03DE-3E6E34CC9BB9}"/>
              </a:ext>
            </a:extLst>
          </p:cNvPr>
          <p:cNvPicPr>
            <a:picLocks noChangeAspect="1"/>
          </p:cNvPicPr>
          <p:nvPr/>
        </p:nvPicPr>
        <p:blipFill>
          <a:blip r:embed="rId7"/>
          <a:stretch>
            <a:fillRect/>
          </a:stretch>
        </p:blipFill>
        <p:spPr>
          <a:xfrm>
            <a:off x="4671868" y="4952655"/>
            <a:ext cx="2143125" cy="504825"/>
          </a:xfrm>
          <a:prstGeom prst="rect">
            <a:avLst/>
          </a:prstGeom>
        </p:spPr>
      </p:pic>
      <p:sp>
        <p:nvSpPr>
          <p:cNvPr id="12" name="矩形 11">
            <a:extLst>
              <a:ext uri="{FF2B5EF4-FFF2-40B4-BE49-F238E27FC236}">
                <a16:creationId xmlns:a16="http://schemas.microsoft.com/office/drawing/2014/main" id="{6D7EF99B-C317-4A24-B583-0BEEE347BA1F}"/>
              </a:ext>
            </a:extLst>
          </p:cNvPr>
          <p:cNvSpPr/>
          <p:nvPr/>
        </p:nvSpPr>
        <p:spPr>
          <a:xfrm>
            <a:off x="-1369060" y="267970"/>
            <a:ext cx="1188720" cy="431800"/>
          </a:xfrm>
          <a:prstGeom prst="rect">
            <a:avLst/>
          </a:prstGeom>
          <a:solidFill>
            <a:srgbClr val="306FA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306FA5</a:t>
            </a:r>
          </a:p>
        </p:txBody>
      </p:sp>
      <p:sp>
        <p:nvSpPr>
          <p:cNvPr id="13" name="矩形 12">
            <a:extLst>
              <a:ext uri="{FF2B5EF4-FFF2-40B4-BE49-F238E27FC236}">
                <a16:creationId xmlns:a16="http://schemas.microsoft.com/office/drawing/2014/main" id="{7EC9B5E3-45FA-4514-AD70-8694E16A88B2}"/>
              </a:ext>
            </a:extLst>
          </p:cNvPr>
          <p:cNvSpPr/>
          <p:nvPr/>
        </p:nvSpPr>
        <p:spPr>
          <a:xfrm>
            <a:off x="-1365885" y="795020"/>
            <a:ext cx="1188720" cy="431800"/>
          </a:xfrm>
          <a:prstGeom prst="rect">
            <a:avLst/>
          </a:prstGeom>
          <a:solidFill>
            <a:srgbClr val="B12F2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B12</a:t>
            </a:r>
            <a:r>
              <a:rPr lang="en-US" altLang="zh-CN" dirty="0"/>
              <a:t>F</a:t>
            </a:r>
            <a:r>
              <a:rPr lang="zh-CN" altLang="en-US" dirty="0"/>
              <a:t>22</a:t>
            </a:r>
          </a:p>
        </p:txBody>
      </p:sp>
      <p:sp>
        <p:nvSpPr>
          <p:cNvPr id="14" name="矩形 13">
            <a:extLst>
              <a:ext uri="{FF2B5EF4-FFF2-40B4-BE49-F238E27FC236}">
                <a16:creationId xmlns:a16="http://schemas.microsoft.com/office/drawing/2014/main" id="{24AFEB37-52AE-4F24-93D5-64CF7A13F9FE}"/>
              </a:ext>
            </a:extLst>
          </p:cNvPr>
          <p:cNvSpPr/>
          <p:nvPr/>
        </p:nvSpPr>
        <p:spPr>
          <a:xfrm>
            <a:off x="-1372235" y="1322070"/>
            <a:ext cx="1188720" cy="431800"/>
          </a:xfrm>
          <a:prstGeom prst="rect">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1F497D</a:t>
            </a:r>
          </a:p>
        </p:txBody>
      </p:sp>
    </p:spTree>
    <p:extLst>
      <p:ext uri="{BB962C8B-B14F-4D97-AF65-F5344CB8AC3E}">
        <p14:creationId xmlns:p14="http://schemas.microsoft.com/office/powerpoint/2010/main" val="198148448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3" name="Rectangle 2">
            <a:extLst>
              <a:ext uri="{FF2B5EF4-FFF2-40B4-BE49-F238E27FC236}">
                <a16:creationId xmlns:a16="http://schemas.microsoft.com/office/drawing/2014/main" id="{BE5A4AA7-ACB4-40B2-8EB6-5F694AB5C450}"/>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Axion Like</a:t>
            </a:r>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Particles</a:t>
            </a:r>
            <a:r>
              <a:rPr lang="zh-CN" altLang="en-US" sz="3600" dirty="0">
                <a:solidFill>
                  <a:srgbClr val="C00000"/>
                </a:solidFill>
                <a:latin typeface="黑体" panose="02010609060101010101" pitchFamily="49" charset="-122"/>
                <a:ea typeface="黑体" panose="02010609060101010101" pitchFamily="49" charset="-122"/>
              </a:rPr>
              <a:t>：</a:t>
            </a:r>
            <a:r>
              <a:rPr lang="zh-CN" altLang="en-US" sz="3700" dirty="0">
                <a:solidFill>
                  <a:srgbClr val="C00000"/>
                </a:solidFill>
                <a:latin typeface="黑体" panose="02010609060101010101" pitchFamily="49" charset="-122"/>
                <a:ea typeface="黑体" panose="02010609060101010101" pitchFamily="49" charset="-122"/>
              </a:rPr>
              <a:t>类轴子粒子</a:t>
            </a:r>
            <a:endParaRPr lang="en-US" altLang="zh-CN" sz="3700" dirty="0">
              <a:solidFill>
                <a:srgbClr val="C00000"/>
              </a:solidFill>
              <a:latin typeface="黑体" panose="02010609060101010101" pitchFamily="49" charset="-122"/>
              <a:ea typeface="黑体" panose="02010609060101010101" pitchFamily="49" charset="-122"/>
            </a:endParaRPr>
          </a:p>
        </p:txBody>
      </p:sp>
      <p:sp>
        <p:nvSpPr>
          <p:cNvPr id="9" name="文本框 8">
            <a:extLst>
              <a:ext uri="{FF2B5EF4-FFF2-40B4-BE49-F238E27FC236}">
                <a16:creationId xmlns:a16="http://schemas.microsoft.com/office/drawing/2014/main" id="{80ACC24E-AC07-4481-9E58-2AF0B507E9B0}"/>
              </a:ext>
            </a:extLst>
          </p:cNvPr>
          <p:cNvSpPr txBox="1"/>
          <p:nvPr/>
        </p:nvSpPr>
        <p:spPr>
          <a:xfrm>
            <a:off x="159390" y="1702022"/>
            <a:ext cx="27597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1F497D"/>
                </a:solidFill>
                <a:effectLst/>
                <a:uFillTx/>
                <a:latin typeface="Arial"/>
                <a:ea typeface="Arial"/>
                <a:cs typeface="Arial"/>
                <a:sym typeface="Arial"/>
              </a:rPr>
              <a:t>自旋</a:t>
            </a:r>
            <a:r>
              <a:rPr lang="en-US" altLang="zh-CN" dirty="0">
                <a:solidFill>
                  <a:srgbClr val="1F497D"/>
                </a:solidFill>
                <a:latin typeface="Arial"/>
                <a:ea typeface="Arial"/>
                <a:cs typeface="Arial"/>
                <a:sym typeface="Arial"/>
              </a:rPr>
              <a:t>1</a:t>
            </a:r>
            <a:r>
              <a:rPr kumimoji="0" lang="zh-CN" altLang="en-US" sz="1800" b="0" i="0" u="none" strike="noStrike" cap="none" spc="0" normalizeH="0" baseline="0" dirty="0">
                <a:ln>
                  <a:noFill/>
                </a:ln>
                <a:solidFill>
                  <a:srgbClr val="1F497D"/>
                </a:solidFill>
                <a:effectLst/>
                <a:uFillTx/>
                <a:latin typeface="Arial"/>
                <a:ea typeface="Arial"/>
                <a:cs typeface="Arial"/>
                <a:sym typeface="Arial"/>
              </a:rPr>
              <a:t>玻色子耦合拉氏量：</a:t>
            </a:r>
          </a:p>
        </p:txBody>
      </p:sp>
      <p:pic>
        <p:nvPicPr>
          <p:cNvPr id="10" name="图片 9">
            <a:extLst>
              <a:ext uri="{FF2B5EF4-FFF2-40B4-BE49-F238E27FC236}">
                <a16:creationId xmlns:a16="http://schemas.microsoft.com/office/drawing/2014/main" id="{A49F18C7-F6BD-431C-92B3-7314143852E7}"/>
              </a:ext>
            </a:extLst>
          </p:cNvPr>
          <p:cNvPicPr>
            <a:picLocks noChangeAspect="1"/>
          </p:cNvPicPr>
          <p:nvPr/>
        </p:nvPicPr>
        <p:blipFill>
          <a:blip r:embed="rId3"/>
          <a:stretch>
            <a:fillRect/>
          </a:stretch>
        </p:blipFill>
        <p:spPr>
          <a:xfrm>
            <a:off x="3622248" y="1713522"/>
            <a:ext cx="3409524" cy="342857"/>
          </a:xfrm>
          <a:prstGeom prst="rect">
            <a:avLst/>
          </a:prstGeom>
        </p:spPr>
      </p:pic>
      <p:pic>
        <p:nvPicPr>
          <p:cNvPr id="12" name="图片 11">
            <a:extLst>
              <a:ext uri="{FF2B5EF4-FFF2-40B4-BE49-F238E27FC236}">
                <a16:creationId xmlns:a16="http://schemas.microsoft.com/office/drawing/2014/main" id="{EF001457-6A3C-4463-8FC2-97F0E55E80B4}"/>
              </a:ext>
            </a:extLst>
          </p:cNvPr>
          <p:cNvPicPr>
            <a:picLocks noChangeAspect="1"/>
          </p:cNvPicPr>
          <p:nvPr/>
        </p:nvPicPr>
        <p:blipFill>
          <a:blip r:embed="rId4"/>
          <a:stretch>
            <a:fillRect/>
          </a:stretch>
        </p:blipFill>
        <p:spPr>
          <a:xfrm>
            <a:off x="1608754" y="2466448"/>
            <a:ext cx="5676190" cy="1371429"/>
          </a:xfrm>
          <a:prstGeom prst="rect">
            <a:avLst/>
          </a:prstGeom>
        </p:spPr>
      </p:pic>
      <p:sp>
        <p:nvSpPr>
          <p:cNvPr id="14" name="Rectangle 8">
            <a:extLst>
              <a:ext uri="{FF2B5EF4-FFF2-40B4-BE49-F238E27FC236}">
                <a16:creationId xmlns:a16="http://schemas.microsoft.com/office/drawing/2014/main" id="{D82A101D-59EF-4E9F-BD5A-EFB06783087D}"/>
              </a:ext>
            </a:extLst>
          </p:cNvPr>
          <p:cNvSpPr txBox="1"/>
          <p:nvPr/>
        </p:nvSpPr>
        <p:spPr>
          <a:xfrm>
            <a:off x="370805" y="4228393"/>
            <a:ext cx="7741801" cy="2458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450" tIns="44450" rIns="44450" bIns="44450" anchor="ctr">
            <a:spAutoFit/>
          </a:bodyPr>
          <a:lstStyle/>
          <a:p>
            <a:pPr>
              <a:lnSpc>
                <a:spcPct val="200000"/>
              </a:lnSpc>
              <a:buSzPct val="100000"/>
              <a:defRPr sz="3200" b="1">
                <a:solidFill>
                  <a:srgbClr val="0000FF"/>
                </a:solidFill>
                <a:latin typeface="Times New Roman"/>
                <a:ea typeface="Times New Roman"/>
                <a:cs typeface="Times New Roman"/>
                <a:sym typeface="Times New Roman"/>
              </a:defRPr>
            </a:pPr>
            <a:r>
              <a:rPr lang="en-US" sz="2000" b="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黑体"/>
              </a:rPr>
              <a:t>1.</a:t>
            </a: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Dobrescu</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等人的推广工作</a:t>
            </a: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新相互作用传播粒子可以是自旋</a:t>
            </a: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1</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的；</a:t>
            </a:r>
            <a:endPar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endParaRPr>
          </a:p>
          <a:p>
            <a:pPr>
              <a:lnSpc>
                <a:spcPct val="200000"/>
              </a:lnSpc>
              <a:buSzPct val="100000"/>
              <a:defRPr sz="3200" b="1">
                <a:solidFill>
                  <a:srgbClr val="0000FF"/>
                </a:solidFill>
                <a:latin typeface="Times New Roman"/>
                <a:ea typeface="Times New Roman"/>
                <a:cs typeface="Times New Roman"/>
                <a:sym typeface="Times New Roman"/>
              </a:defRPr>
            </a:pP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2.Fayet</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注意到超对称理论自发破缺将产生轻质量弱耦合自旋</a:t>
            </a:r>
            <a:r>
              <a:rPr lang="en-US" altLang="zh-CN"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1</a:t>
            </a:r>
            <a:r>
              <a:rPr lang="zh-CN" altLang="en-US" sz="2000" dirty="0">
                <a:solidFill>
                  <a:srgbClr val="1F497D"/>
                </a:solidFill>
                <a:latin typeface="Times New Roman" panose="02020603050405020304" pitchFamily="18" charset="0"/>
                <a:ea typeface="宋体" panose="02010600030101010101" pitchFamily="2" charset="-122"/>
                <a:cs typeface="Times New Roman" panose="02020603050405020304" pitchFamily="18" charset="0"/>
                <a:sym typeface="ＭＳ Ｐゴシック"/>
              </a:rPr>
              <a:t>粒子</a:t>
            </a: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黑体"/>
              </a:rPr>
              <a:t>。</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黑体"/>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sym typeface="Arial"/>
            </a:endParaRPr>
          </a:p>
          <a:p>
            <a:pPr>
              <a:lnSpc>
                <a:spcPct val="200000"/>
              </a:lnSpc>
              <a:buSzPct val="100000"/>
              <a:defRPr sz="3200" b="1">
                <a:solidFill>
                  <a:srgbClr val="0000FF"/>
                </a:solidFill>
                <a:latin typeface="Times New Roman"/>
                <a:ea typeface="Times New Roman"/>
                <a:cs typeface="Times New Roman"/>
                <a:sym typeface="Times New Roman"/>
              </a:defRPr>
            </a:pP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黑体"/>
            </a:endParaRPr>
          </a:p>
        </p:txBody>
      </p:sp>
      <p:sp>
        <p:nvSpPr>
          <p:cNvPr id="15" name="Rectangle 6">
            <a:extLst>
              <a:ext uri="{FF2B5EF4-FFF2-40B4-BE49-F238E27FC236}">
                <a16:creationId xmlns:a16="http://schemas.microsoft.com/office/drawing/2014/main" id="{AC699C68-87D1-4E46-AD58-952C45DC9B0E}"/>
              </a:ext>
            </a:extLst>
          </p:cNvPr>
          <p:cNvSpPr>
            <a:spLocks noChangeArrowheads="1"/>
          </p:cNvSpPr>
          <p:nvPr/>
        </p:nvSpPr>
        <p:spPr bwMode="auto">
          <a:xfrm>
            <a:off x="2514614" y="6179917"/>
            <a:ext cx="67770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1600" dirty="0">
                <a:solidFill>
                  <a:srgbClr val="C00000"/>
                </a:solidFill>
                <a:latin typeface="Heiti SC Light" charset="-122"/>
                <a:ea typeface="Heiti SC Light" charset="-122"/>
              </a:rPr>
              <a:t>B. Dobrescu and I. Mocioiu, J. High Energy Phys. 11, 005(2006).</a:t>
            </a:r>
            <a:endParaRPr lang="en-US" altLang="zh-CN" sz="1600" dirty="0">
              <a:solidFill>
                <a:srgbClr val="C00000"/>
              </a:solidFill>
              <a:latin typeface="Heiti SC Light" charset="-122"/>
              <a:ea typeface="Heiti SC Light" charset="-122"/>
            </a:endParaRPr>
          </a:p>
          <a:p>
            <a:pPr eaLnBrk="1" hangingPunct="1"/>
            <a:r>
              <a:rPr lang="en-US" altLang="zh-CN" sz="1600" dirty="0" err="1">
                <a:solidFill>
                  <a:srgbClr val="C00000"/>
                </a:solidFill>
                <a:ea typeface="Heiti SC Light" charset="-122"/>
              </a:rPr>
              <a:t>P.Fayet</a:t>
            </a:r>
            <a:r>
              <a:rPr lang="zh-CN" altLang="en-US" sz="1600" dirty="0">
                <a:solidFill>
                  <a:srgbClr val="C00000"/>
                </a:solidFill>
                <a:ea typeface="Heiti SC Light" charset="-122"/>
              </a:rPr>
              <a:t>， </a:t>
            </a:r>
            <a:r>
              <a:rPr lang="en-US" altLang="zh-CN" sz="1600" dirty="0">
                <a:solidFill>
                  <a:srgbClr val="C00000"/>
                </a:solidFill>
                <a:ea typeface="Heiti SC Light" charset="-122"/>
              </a:rPr>
              <a:t>Phys. Lett., 95B(2), 285, (1980).</a:t>
            </a:r>
            <a:endParaRPr lang="zh-CN" altLang="en-US" sz="1600" dirty="0">
              <a:solidFill>
                <a:srgbClr val="C00000"/>
              </a:solidFill>
              <a:ea typeface="Heiti SC Light" charset="-122"/>
            </a:endParaRPr>
          </a:p>
        </p:txBody>
      </p:sp>
    </p:spTree>
    <p:extLst>
      <p:ext uri="{BB962C8B-B14F-4D97-AF65-F5344CB8AC3E}">
        <p14:creationId xmlns:p14="http://schemas.microsoft.com/office/powerpoint/2010/main" val="15583842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a:extLst>
              <a:ext uri="{FF2B5EF4-FFF2-40B4-BE49-F238E27FC236}">
                <a16:creationId xmlns:a16="http://schemas.microsoft.com/office/drawing/2014/main" id="{83E6D3F7-D3C4-22ED-2E7E-EB5705A9B01B}"/>
              </a:ext>
            </a:extLst>
          </p:cNvPr>
          <p:cNvPicPr>
            <a:picLocks noChangeAspect="1"/>
          </p:cNvPicPr>
          <p:nvPr/>
        </p:nvPicPr>
        <p:blipFill>
          <a:blip r:embed="rId3"/>
          <a:stretch>
            <a:fillRect/>
          </a:stretch>
        </p:blipFill>
        <p:spPr>
          <a:xfrm>
            <a:off x="40716" y="1206440"/>
            <a:ext cx="4249331" cy="4445119"/>
          </a:xfrm>
          <a:prstGeom prst="rect">
            <a:avLst/>
          </a:prstGeom>
        </p:spPr>
      </p:pic>
      <p:sp>
        <p:nvSpPr>
          <p:cNvPr id="393" name="新物理探测">
            <a:extLst>
              <a:ext uri="{FF2B5EF4-FFF2-40B4-BE49-F238E27FC236}">
                <a16:creationId xmlns:a16="http://schemas.microsoft.com/office/drawing/2014/main" id="{22BFDFC2-2DA4-3ECB-5972-D5779BA162FF}"/>
              </a:ext>
            </a:extLst>
          </p:cNvPr>
          <p:cNvSpPr txBox="1"/>
          <p:nvPr/>
        </p:nvSpPr>
        <p:spPr>
          <a:xfrm>
            <a:off x="3617947" y="5034029"/>
            <a:ext cx="775574" cy="2913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259" tIns="48259" rIns="48259" bIns="48259" numCol="1" anchor="ctr">
            <a:spAutoFit/>
          </a:bodyPr>
          <a:lstStyle>
            <a:lvl1pPr algn="ctr" defTabSz="844550">
              <a:lnSpc>
                <a:spcPct val="90000"/>
              </a:lnSpc>
              <a:spcBef>
                <a:spcPts val="700"/>
              </a:spcBef>
              <a:defRPr sz="1900">
                <a:solidFill>
                  <a:schemeClr val="accent3">
                    <a:lumOff val="44000"/>
                  </a:schemeClr>
                </a:solidFill>
                <a:latin typeface="+mn-lt"/>
                <a:ea typeface="+mn-ea"/>
                <a:cs typeface="+mn-cs"/>
                <a:sym typeface="Helvetica"/>
              </a:defRPr>
            </a:lvl1pPr>
          </a:lstStyle>
          <a:p>
            <a:pPr>
              <a:defRPr>
                <a:latin typeface="Arial"/>
                <a:ea typeface="Arial"/>
                <a:cs typeface="Arial"/>
                <a:sym typeface="Arial"/>
              </a:defRPr>
            </a:pPr>
            <a:r>
              <a:rPr lang="zh-CN" altLang="en-US" sz="1400" dirty="0">
                <a:latin typeface="+mn-lt"/>
                <a:ea typeface="+mn-ea"/>
                <a:cs typeface="+mn-cs"/>
                <a:sym typeface="Helvetica"/>
              </a:rPr>
              <a:t>超对称</a:t>
            </a:r>
            <a:endParaRPr sz="1400" dirty="0">
              <a:latin typeface="+mn-lt"/>
              <a:ea typeface="+mn-ea"/>
              <a:cs typeface="+mn-cs"/>
              <a:sym typeface="Helvetica"/>
            </a:endParaRPr>
          </a:p>
        </p:txBody>
      </p:sp>
      <p:sp>
        <p:nvSpPr>
          <p:cNvPr id="408" name="Rectangle 2">
            <a:extLst>
              <a:ext uri="{FF2B5EF4-FFF2-40B4-BE49-F238E27FC236}">
                <a16:creationId xmlns:a16="http://schemas.microsoft.com/office/drawing/2014/main" id="{D59FC35C-27E0-BF48-BD6F-0201B9B28BE6}"/>
              </a:ext>
            </a:extLst>
          </p:cNvPr>
          <p:cNvSpPr txBox="1">
            <a:spLocks noChangeArrowheads="1"/>
          </p:cNvSpPr>
          <p:nvPr/>
        </p:nvSpPr>
        <p:spPr>
          <a:xfrm>
            <a:off x="7938" y="-101600"/>
            <a:ext cx="9972675" cy="1143000"/>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r>
              <a:rPr lang="zh-CN" altLang="en-US" sz="3600" dirty="0">
                <a:solidFill>
                  <a:srgbClr val="C00000"/>
                </a:solidFill>
                <a:latin typeface="Times New Roman"/>
                <a:ea typeface="黑体"/>
                <a:cs typeface="Times New Roman"/>
              </a:rPr>
              <a:t>现代物理学天文学最重要的问题的交叉：</a:t>
            </a:r>
            <a:endParaRPr lang="en-US" altLang="zh-CN" sz="3600" dirty="0">
              <a:solidFill>
                <a:srgbClr val="C00000"/>
              </a:solidFill>
              <a:latin typeface="Times New Roman"/>
              <a:ea typeface="黑体"/>
              <a:cs typeface="Times New Roman"/>
            </a:endParaRPr>
          </a:p>
        </p:txBody>
      </p:sp>
      <p:grpSp>
        <p:nvGrpSpPr>
          <p:cNvPr id="41" name="组合 40">
            <a:extLst>
              <a:ext uri="{FF2B5EF4-FFF2-40B4-BE49-F238E27FC236}">
                <a16:creationId xmlns:a16="http://schemas.microsoft.com/office/drawing/2014/main" id="{86EF855B-875A-F85D-21F6-FFFF5B57CDDC}"/>
              </a:ext>
            </a:extLst>
          </p:cNvPr>
          <p:cNvGrpSpPr/>
          <p:nvPr/>
        </p:nvGrpSpPr>
        <p:grpSpPr>
          <a:xfrm>
            <a:off x="3948252" y="1583098"/>
            <a:ext cx="5225287" cy="3862006"/>
            <a:chOff x="-38185" y="1647641"/>
            <a:chExt cx="5225287" cy="3862006"/>
          </a:xfrm>
        </p:grpSpPr>
        <p:grpSp>
          <p:nvGrpSpPr>
            <p:cNvPr id="4" name="组合 3">
              <a:extLst>
                <a:ext uri="{FF2B5EF4-FFF2-40B4-BE49-F238E27FC236}">
                  <a16:creationId xmlns:a16="http://schemas.microsoft.com/office/drawing/2014/main" id="{06A76EC6-CA72-0A93-609F-AAE2DBAD8562}"/>
                </a:ext>
              </a:extLst>
            </p:cNvPr>
            <p:cNvGrpSpPr/>
            <p:nvPr/>
          </p:nvGrpSpPr>
          <p:grpSpPr>
            <a:xfrm>
              <a:off x="-38185" y="1647641"/>
              <a:ext cx="5225287" cy="3862006"/>
              <a:chOff x="554794" y="1464590"/>
              <a:chExt cx="4602748" cy="3308888"/>
            </a:xfrm>
          </p:grpSpPr>
          <p:cxnSp>
            <p:nvCxnSpPr>
              <p:cNvPr id="5" name="直接连接符 4">
                <a:extLst>
                  <a:ext uri="{FF2B5EF4-FFF2-40B4-BE49-F238E27FC236}">
                    <a16:creationId xmlns:a16="http://schemas.microsoft.com/office/drawing/2014/main" id="{D982A6D0-54E9-2976-F67E-05245CCF3A54}"/>
                  </a:ext>
                </a:extLst>
              </p:cNvPr>
              <p:cNvCxnSpPr>
                <a:cxnSpLocks/>
              </p:cNvCxnSpPr>
              <p:nvPr/>
            </p:nvCxnSpPr>
            <p:spPr>
              <a:xfrm>
                <a:off x="947980" y="1464590"/>
                <a:ext cx="1655735" cy="1418095"/>
              </a:xfrm>
              <a:prstGeom prst="line">
                <a:avLst/>
              </a:prstGeom>
              <a:ln/>
            </p:spPr>
            <p:style>
              <a:lnRef idx="2">
                <a:schemeClr val="dk1"/>
              </a:lnRef>
              <a:fillRef idx="0">
                <a:schemeClr val="dk1"/>
              </a:fillRef>
              <a:effectRef idx="1">
                <a:schemeClr val="dk1"/>
              </a:effectRef>
              <a:fontRef idx="minor">
                <a:schemeClr val="tx1"/>
              </a:fontRef>
            </p:style>
          </p:cxnSp>
          <p:cxnSp>
            <p:nvCxnSpPr>
              <p:cNvPr id="7" name="直接连接符 6">
                <a:extLst>
                  <a:ext uri="{FF2B5EF4-FFF2-40B4-BE49-F238E27FC236}">
                    <a16:creationId xmlns:a16="http://schemas.microsoft.com/office/drawing/2014/main" id="{4EB808BE-C45C-46BE-472A-03A28B08DEB4}"/>
                  </a:ext>
                </a:extLst>
              </p:cNvPr>
              <p:cNvCxnSpPr>
                <a:cxnSpLocks/>
              </p:cNvCxnSpPr>
              <p:nvPr/>
            </p:nvCxnSpPr>
            <p:spPr>
              <a:xfrm>
                <a:off x="760400" y="1751308"/>
                <a:ext cx="1592759" cy="1353519"/>
              </a:xfrm>
              <a:prstGeom prst="line">
                <a:avLst/>
              </a:prstGeom>
              <a:ln/>
            </p:spPr>
            <p:style>
              <a:lnRef idx="2">
                <a:schemeClr val="dk1"/>
              </a:lnRef>
              <a:fillRef idx="0">
                <a:schemeClr val="dk1"/>
              </a:fillRef>
              <a:effectRef idx="1">
                <a:schemeClr val="dk1"/>
              </a:effectRef>
              <a:fontRef idx="minor">
                <a:schemeClr val="tx1"/>
              </a:fontRef>
            </p:style>
          </p:cxnSp>
          <p:cxnSp>
            <p:nvCxnSpPr>
              <p:cNvPr id="9" name="直接连接符 8">
                <a:extLst>
                  <a:ext uri="{FF2B5EF4-FFF2-40B4-BE49-F238E27FC236}">
                    <a16:creationId xmlns:a16="http://schemas.microsoft.com/office/drawing/2014/main" id="{A83E6611-DF43-7F60-C860-7BB9EC2F97E6}"/>
                  </a:ext>
                </a:extLst>
              </p:cNvPr>
              <p:cNvCxnSpPr>
                <a:cxnSpLocks/>
              </p:cNvCxnSpPr>
              <p:nvPr/>
            </p:nvCxnSpPr>
            <p:spPr>
              <a:xfrm flipV="1">
                <a:off x="2603715" y="1549831"/>
                <a:ext cx="988014" cy="1332854"/>
              </a:xfrm>
              <a:prstGeom prst="line">
                <a:avLst/>
              </a:prstGeom>
              <a:ln/>
            </p:spPr>
            <p:style>
              <a:lnRef idx="2">
                <a:schemeClr val="dk1"/>
              </a:lnRef>
              <a:fillRef idx="0">
                <a:schemeClr val="dk1"/>
              </a:fillRef>
              <a:effectRef idx="1">
                <a:schemeClr val="dk1"/>
              </a:effectRef>
              <a:fontRef idx="minor">
                <a:schemeClr val="tx1"/>
              </a:fontRef>
            </p:style>
          </p:cxnSp>
          <p:cxnSp>
            <p:nvCxnSpPr>
              <p:cNvPr id="10" name="直接连接符 9">
                <a:extLst>
                  <a:ext uri="{FF2B5EF4-FFF2-40B4-BE49-F238E27FC236}">
                    <a16:creationId xmlns:a16="http://schemas.microsoft.com/office/drawing/2014/main" id="{43A19829-E222-A172-28A3-93E19EFCCB3C}"/>
                  </a:ext>
                </a:extLst>
              </p:cNvPr>
              <p:cNvCxnSpPr>
                <a:cxnSpLocks/>
              </p:cNvCxnSpPr>
              <p:nvPr/>
            </p:nvCxnSpPr>
            <p:spPr>
              <a:xfrm flipV="1">
                <a:off x="2893016" y="1751308"/>
                <a:ext cx="988014" cy="1263113"/>
              </a:xfrm>
              <a:prstGeom prst="line">
                <a:avLst/>
              </a:prstGeom>
              <a:ln/>
            </p:spPr>
            <p:style>
              <a:lnRef idx="2">
                <a:schemeClr val="dk1"/>
              </a:lnRef>
              <a:fillRef idx="0">
                <a:schemeClr val="dk1"/>
              </a:fillRef>
              <a:effectRef idx="1">
                <a:schemeClr val="dk1"/>
              </a:effectRef>
              <a:fontRef idx="minor">
                <a:schemeClr val="tx1"/>
              </a:fontRef>
            </p:style>
          </p:cxnSp>
          <p:cxnSp>
            <p:nvCxnSpPr>
              <p:cNvPr id="11" name="直接连接符 10">
                <a:extLst>
                  <a:ext uri="{FF2B5EF4-FFF2-40B4-BE49-F238E27FC236}">
                    <a16:creationId xmlns:a16="http://schemas.microsoft.com/office/drawing/2014/main" id="{86175BDD-129E-87F7-E70E-B4D87B17CA46}"/>
                  </a:ext>
                </a:extLst>
              </p:cNvPr>
              <p:cNvCxnSpPr>
                <a:cxnSpLocks/>
              </p:cNvCxnSpPr>
              <p:nvPr/>
            </p:nvCxnSpPr>
            <p:spPr>
              <a:xfrm flipV="1">
                <a:off x="981406" y="3104827"/>
                <a:ext cx="1367878" cy="963478"/>
              </a:xfrm>
              <a:prstGeom prst="line">
                <a:avLst/>
              </a:prstGeom>
              <a:ln/>
            </p:spPr>
            <p:style>
              <a:lnRef idx="2">
                <a:schemeClr val="dk1"/>
              </a:lnRef>
              <a:fillRef idx="0">
                <a:schemeClr val="dk1"/>
              </a:fillRef>
              <a:effectRef idx="1">
                <a:schemeClr val="dk1"/>
              </a:effectRef>
              <a:fontRef idx="minor">
                <a:schemeClr val="tx1"/>
              </a:fontRef>
            </p:style>
          </p:cxnSp>
          <p:cxnSp>
            <p:nvCxnSpPr>
              <p:cNvPr id="12" name="直接连接符 11">
                <a:extLst>
                  <a:ext uri="{FF2B5EF4-FFF2-40B4-BE49-F238E27FC236}">
                    <a16:creationId xmlns:a16="http://schemas.microsoft.com/office/drawing/2014/main" id="{2E1E450D-3491-2D7C-C4EB-EE19593E900C}"/>
                  </a:ext>
                </a:extLst>
              </p:cNvPr>
              <p:cNvCxnSpPr>
                <a:cxnSpLocks/>
              </p:cNvCxnSpPr>
              <p:nvPr/>
            </p:nvCxnSpPr>
            <p:spPr>
              <a:xfrm flipV="1">
                <a:off x="1198536" y="3326969"/>
                <a:ext cx="1323812" cy="978983"/>
              </a:xfrm>
              <a:prstGeom prst="line">
                <a:avLst/>
              </a:prstGeom>
              <a:ln/>
            </p:spPr>
            <p:style>
              <a:lnRef idx="2">
                <a:schemeClr val="dk1"/>
              </a:lnRef>
              <a:fillRef idx="0">
                <a:schemeClr val="dk1"/>
              </a:fillRef>
              <a:effectRef idx="1">
                <a:schemeClr val="dk1"/>
              </a:effectRef>
              <a:fontRef idx="minor">
                <a:schemeClr val="tx1"/>
              </a:fontRef>
            </p:style>
          </p:cxnSp>
          <p:cxnSp>
            <p:nvCxnSpPr>
              <p:cNvPr id="14" name="直接连接符 13">
                <a:extLst>
                  <a:ext uri="{FF2B5EF4-FFF2-40B4-BE49-F238E27FC236}">
                    <a16:creationId xmlns:a16="http://schemas.microsoft.com/office/drawing/2014/main" id="{354E7B64-3986-34F5-BC31-6C4A225732E1}"/>
                  </a:ext>
                </a:extLst>
              </p:cNvPr>
              <p:cNvCxnSpPr>
                <a:cxnSpLocks/>
              </p:cNvCxnSpPr>
              <p:nvPr/>
            </p:nvCxnSpPr>
            <p:spPr>
              <a:xfrm flipV="1">
                <a:off x="2893016" y="2530078"/>
                <a:ext cx="1952640" cy="484343"/>
              </a:xfrm>
              <a:prstGeom prst="line">
                <a:avLst/>
              </a:prstGeom>
              <a:ln/>
            </p:spPr>
            <p:style>
              <a:lnRef idx="2">
                <a:schemeClr val="dk1"/>
              </a:lnRef>
              <a:fillRef idx="0">
                <a:schemeClr val="dk1"/>
              </a:fillRef>
              <a:effectRef idx="1">
                <a:schemeClr val="dk1"/>
              </a:effectRef>
              <a:fontRef idx="minor">
                <a:schemeClr val="tx1"/>
              </a:fontRef>
            </p:style>
          </p:cxnSp>
          <p:cxnSp>
            <p:nvCxnSpPr>
              <p:cNvPr id="15" name="直接连接符 14">
                <a:extLst>
                  <a:ext uri="{FF2B5EF4-FFF2-40B4-BE49-F238E27FC236}">
                    <a16:creationId xmlns:a16="http://schemas.microsoft.com/office/drawing/2014/main" id="{FB5EB04C-84F1-8AF6-C833-D099589AA68B}"/>
                  </a:ext>
                </a:extLst>
              </p:cNvPr>
              <p:cNvCxnSpPr>
                <a:cxnSpLocks/>
              </p:cNvCxnSpPr>
              <p:nvPr/>
            </p:nvCxnSpPr>
            <p:spPr>
              <a:xfrm flipV="1">
                <a:off x="3014418" y="2833596"/>
                <a:ext cx="1831238" cy="433965"/>
              </a:xfrm>
              <a:prstGeom prst="line">
                <a:avLst/>
              </a:prstGeom>
              <a:ln/>
            </p:spPr>
            <p:style>
              <a:lnRef idx="2">
                <a:schemeClr val="dk1"/>
              </a:lnRef>
              <a:fillRef idx="0">
                <a:schemeClr val="dk1"/>
              </a:fillRef>
              <a:effectRef idx="1">
                <a:schemeClr val="dk1"/>
              </a:effectRef>
              <a:fontRef idx="minor">
                <a:schemeClr val="tx1"/>
              </a:fontRef>
            </p:style>
          </p:cxnSp>
          <p:cxnSp>
            <p:nvCxnSpPr>
              <p:cNvPr id="16" name="直接连接符 15">
                <a:extLst>
                  <a:ext uri="{FF2B5EF4-FFF2-40B4-BE49-F238E27FC236}">
                    <a16:creationId xmlns:a16="http://schemas.microsoft.com/office/drawing/2014/main" id="{EBB2CC7A-DF65-B51B-389E-52E50E8C0C90}"/>
                  </a:ext>
                </a:extLst>
              </p:cNvPr>
              <p:cNvCxnSpPr>
                <a:cxnSpLocks/>
              </p:cNvCxnSpPr>
              <p:nvPr/>
            </p:nvCxnSpPr>
            <p:spPr>
              <a:xfrm>
                <a:off x="2522348" y="3339889"/>
                <a:ext cx="1646693" cy="1433589"/>
              </a:xfrm>
              <a:prstGeom prst="line">
                <a:avLst/>
              </a:prstGeom>
              <a:ln/>
            </p:spPr>
            <p:style>
              <a:lnRef idx="2">
                <a:schemeClr val="dk1"/>
              </a:lnRef>
              <a:fillRef idx="0">
                <a:schemeClr val="dk1"/>
              </a:fillRef>
              <a:effectRef idx="1">
                <a:schemeClr val="dk1"/>
              </a:effectRef>
              <a:fontRef idx="minor">
                <a:schemeClr val="tx1"/>
              </a:fontRef>
            </p:style>
          </p:cxnSp>
          <p:cxnSp>
            <p:nvCxnSpPr>
              <p:cNvPr id="17" name="直接连接符 16">
                <a:extLst>
                  <a:ext uri="{FF2B5EF4-FFF2-40B4-BE49-F238E27FC236}">
                    <a16:creationId xmlns:a16="http://schemas.microsoft.com/office/drawing/2014/main" id="{C53E5572-C9BC-DC12-5E62-E33ED4D2C3D5}"/>
                  </a:ext>
                </a:extLst>
              </p:cNvPr>
              <p:cNvCxnSpPr>
                <a:cxnSpLocks/>
              </p:cNvCxnSpPr>
              <p:nvPr/>
            </p:nvCxnSpPr>
            <p:spPr>
              <a:xfrm>
                <a:off x="3014418" y="3267561"/>
                <a:ext cx="1438759" cy="1242446"/>
              </a:xfrm>
              <a:prstGeom prst="line">
                <a:avLst/>
              </a:prstGeom>
              <a:ln/>
            </p:spPr>
            <p:style>
              <a:lnRef idx="2">
                <a:schemeClr val="dk1"/>
              </a:lnRef>
              <a:fillRef idx="0">
                <a:schemeClr val="dk1"/>
              </a:fillRef>
              <a:effectRef idx="1">
                <a:schemeClr val="dk1"/>
              </a:effectRef>
              <a:fontRef idx="minor">
                <a:schemeClr val="tx1"/>
              </a:fontRef>
            </p:style>
          </p:cxnSp>
          <p:sp>
            <p:nvSpPr>
              <p:cNvPr id="18" name="文本框 17">
                <a:extLst>
                  <a:ext uri="{FF2B5EF4-FFF2-40B4-BE49-F238E27FC236}">
                    <a16:creationId xmlns:a16="http://schemas.microsoft.com/office/drawing/2014/main" id="{51F47E38-C194-8342-DC39-DF2A501DB0E6}"/>
                  </a:ext>
                </a:extLst>
              </p:cNvPr>
              <p:cNvSpPr txBox="1"/>
              <p:nvPr/>
            </p:nvSpPr>
            <p:spPr>
              <a:xfrm>
                <a:off x="2325453" y="296079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FFFF00"/>
                  </a:solidFill>
                  <a:effectLst/>
                  <a:uFillTx/>
                  <a:latin typeface="Arial"/>
                  <a:ea typeface="Arial"/>
                  <a:cs typeface="Arial"/>
                  <a:sym typeface="Arial"/>
                </a:endParaRPr>
              </a:p>
            </p:txBody>
          </p:sp>
          <p:sp>
            <p:nvSpPr>
              <p:cNvPr id="20" name="文本框 19">
                <a:extLst>
                  <a:ext uri="{FF2B5EF4-FFF2-40B4-BE49-F238E27FC236}">
                    <a16:creationId xmlns:a16="http://schemas.microsoft.com/office/drawing/2014/main" id="{A1F924E6-E30C-DAFC-2A4D-FE6AF45689CF}"/>
                  </a:ext>
                </a:extLst>
              </p:cNvPr>
              <p:cNvSpPr txBox="1"/>
              <p:nvPr/>
            </p:nvSpPr>
            <p:spPr>
              <a:xfrm rot="2413938">
                <a:off x="554794" y="2040311"/>
                <a:ext cx="207588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0000FF"/>
                    </a:solidFill>
                    <a:latin typeface="Arial"/>
                    <a:ea typeface="Arial"/>
                    <a:cs typeface="Arial"/>
                    <a:sym typeface="Arial"/>
                  </a:rPr>
                  <a:t>Strong CP Problem</a:t>
                </a:r>
                <a:endParaRPr kumimoji="0" lang="zh-CN" altLang="en-US" sz="1800" b="0" i="0" u="none" strike="noStrike" cap="none" spc="0" normalizeH="0" baseline="0" dirty="0">
                  <a:ln>
                    <a:noFill/>
                  </a:ln>
                  <a:solidFill>
                    <a:srgbClr val="0000FF"/>
                  </a:solidFill>
                  <a:effectLst/>
                  <a:uFillTx/>
                  <a:latin typeface="Arial"/>
                  <a:ea typeface="Arial"/>
                  <a:cs typeface="Arial"/>
                  <a:sym typeface="Arial"/>
                </a:endParaRPr>
              </a:p>
            </p:txBody>
          </p:sp>
          <p:sp>
            <p:nvSpPr>
              <p:cNvPr id="26" name="文本框 25">
                <a:extLst>
                  <a:ext uri="{FF2B5EF4-FFF2-40B4-BE49-F238E27FC236}">
                    <a16:creationId xmlns:a16="http://schemas.microsoft.com/office/drawing/2014/main" id="{AA29BEC8-85A8-DE23-6DDF-FDE9782D905A}"/>
                  </a:ext>
                </a:extLst>
              </p:cNvPr>
              <p:cNvSpPr txBox="1"/>
              <p:nvPr/>
            </p:nvSpPr>
            <p:spPr>
              <a:xfrm rot="19468123">
                <a:off x="1075333" y="3521575"/>
                <a:ext cx="12977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000000"/>
                    </a:solidFill>
                    <a:latin typeface="Arial"/>
                    <a:ea typeface="Arial"/>
                    <a:cs typeface="Arial"/>
                    <a:sym typeface="Arial"/>
                  </a:rPr>
                  <a:t>Dark Matter</a:t>
                </a: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8" name="文本框 27">
                <a:extLst>
                  <a:ext uri="{FF2B5EF4-FFF2-40B4-BE49-F238E27FC236}">
                    <a16:creationId xmlns:a16="http://schemas.microsoft.com/office/drawing/2014/main" id="{3DF2C5EF-5F62-BCE5-0801-4A9B0556D722}"/>
                  </a:ext>
                </a:extLst>
              </p:cNvPr>
              <p:cNvSpPr txBox="1"/>
              <p:nvPr/>
            </p:nvSpPr>
            <p:spPr>
              <a:xfrm rot="18467244">
                <a:off x="2582765" y="2046185"/>
                <a:ext cx="137473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chemeClr val="bg2"/>
                    </a:solidFill>
                    <a:effectLst/>
                    <a:uFillTx/>
                    <a:latin typeface="Arial"/>
                    <a:ea typeface="Arial"/>
                    <a:cs typeface="Arial"/>
                    <a:sym typeface="Arial"/>
                  </a:rPr>
                  <a:t>Dark Energy</a:t>
                </a:r>
                <a:endParaRPr kumimoji="0" lang="zh-CN" altLang="en-US" sz="1800" b="0" i="0" u="none" strike="noStrike" cap="none" spc="0" normalizeH="0" baseline="0" dirty="0">
                  <a:ln>
                    <a:noFill/>
                  </a:ln>
                  <a:solidFill>
                    <a:schemeClr val="bg2"/>
                  </a:solidFill>
                  <a:effectLst/>
                  <a:uFillTx/>
                  <a:latin typeface="Arial"/>
                  <a:ea typeface="Arial"/>
                  <a:cs typeface="Arial"/>
                  <a:sym typeface="Arial"/>
                </a:endParaRPr>
              </a:p>
            </p:txBody>
          </p:sp>
          <p:sp>
            <p:nvSpPr>
              <p:cNvPr id="29" name="文本框 28">
                <a:extLst>
                  <a:ext uri="{FF2B5EF4-FFF2-40B4-BE49-F238E27FC236}">
                    <a16:creationId xmlns:a16="http://schemas.microsoft.com/office/drawing/2014/main" id="{9A351364-5A77-41EA-21BF-1F512718123F}"/>
                  </a:ext>
                </a:extLst>
              </p:cNvPr>
              <p:cNvSpPr txBox="1"/>
              <p:nvPr/>
            </p:nvSpPr>
            <p:spPr>
              <a:xfrm rot="2452161">
                <a:off x="2952617" y="3866553"/>
                <a:ext cx="147315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CC00FF"/>
                    </a:solidFill>
                    <a:effectLst/>
                    <a:uFillTx/>
                    <a:latin typeface="Arial"/>
                    <a:ea typeface="Arial"/>
                    <a:cs typeface="Arial"/>
                    <a:sym typeface="Arial"/>
                  </a:rPr>
                  <a:t>String Theory</a:t>
                </a:r>
                <a:endParaRPr kumimoji="0" lang="zh-CN" altLang="en-US" sz="1800" b="0" i="0" u="none" strike="noStrike" cap="none" spc="0" normalizeH="0" baseline="0" dirty="0">
                  <a:ln>
                    <a:noFill/>
                  </a:ln>
                  <a:solidFill>
                    <a:srgbClr val="CC00FF"/>
                  </a:solidFill>
                  <a:effectLst/>
                  <a:uFillTx/>
                  <a:latin typeface="Arial"/>
                  <a:ea typeface="Arial"/>
                  <a:cs typeface="Arial"/>
                  <a:sym typeface="Arial"/>
                </a:endParaRPr>
              </a:p>
            </p:txBody>
          </p:sp>
          <p:sp>
            <p:nvSpPr>
              <p:cNvPr id="33" name="文本框 32">
                <a:extLst>
                  <a:ext uri="{FF2B5EF4-FFF2-40B4-BE49-F238E27FC236}">
                    <a16:creationId xmlns:a16="http://schemas.microsoft.com/office/drawing/2014/main" id="{985B7571-CEDE-953A-4678-A44F6E3A6093}"/>
                  </a:ext>
                </a:extLst>
              </p:cNvPr>
              <p:cNvSpPr txBox="1"/>
              <p:nvPr/>
            </p:nvSpPr>
            <p:spPr>
              <a:xfrm rot="20791564">
                <a:off x="3095545" y="2655278"/>
                <a:ext cx="206199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00B050"/>
                    </a:solidFill>
                    <a:effectLst/>
                    <a:uFillTx/>
                    <a:latin typeface="Arial"/>
                    <a:ea typeface="Arial"/>
                    <a:cs typeface="Arial"/>
                    <a:sym typeface="Arial"/>
                  </a:rPr>
                  <a:t>Supersymmetry</a:t>
                </a:r>
                <a:endParaRPr kumimoji="0" lang="zh-CN" altLang="en-US" sz="1800" b="0" i="0" u="none" strike="noStrike" cap="none" spc="0" normalizeH="0" baseline="0" dirty="0">
                  <a:ln>
                    <a:noFill/>
                  </a:ln>
                  <a:solidFill>
                    <a:srgbClr val="00B050"/>
                  </a:solidFill>
                  <a:effectLst/>
                  <a:uFillTx/>
                  <a:latin typeface="Arial"/>
                  <a:ea typeface="Arial"/>
                  <a:cs typeface="Arial"/>
                  <a:sym typeface="Arial"/>
                </a:endParaRPr>
              </a:p>
            </p:txBody>
          </p:sp>
        </p:grpSp>
        <p:grpSp>
          <p:nvGrpSpPr>
            <p:cNvPr id="40" name="组合 39">
              <a:extLst>
                <a:ext uri="{FF2B5EF4-FFF2-40B4-BE49-F238E27FC236}">
                  <a16:creationId xmlns:a16="http://schemas.microsoft.com/office/drawing/2014/main" id="{C69EF0B5-B753-7B3B-21E9-C9440547D1EB}"/>
                </a:ext>
              </a:extLst>
            </p:cNvPr>
            <p:cNvGrpSpPr/>
            <p:nvPr/>
          </p:nvGrpSpPr>
          <p:grpSpPr>
            <a:xfrm>
              <a:off x="1935892" y="3116845"/>
              <a:ext cx="892314" cy="963768"/>
              <a:chOff x="4689300" y="5811075"/>
              <a:chExt cx="914400" cy="914400"/>
            </a:xfrm>
          </p:grpSpPr>
          <p:sp>
            <p:nvSpPr>
              <p:cNvPr id="36" name="爆炸形: 8 pt  35">
                <a:extLst>
                  <a:ext uri="{FF2B5EF4-FFF2-40B4-BE49-F238E27FC236}">
                    <a16:creationId xmlns:a16="http://schemas.microsoft.com/office/drawing/2014/main" id="{89111A58-7759-E06F-74EC-655361FB8340}"/>
                  </a:ext>
                </a:extLst>
              </p:cNvPr>
              <p:cNvSpPr/>
              <p:nvPr/>
            </p:nvSpPr>
            <p:spPr>
              <a:xfrm rot="20362178">
                <a:off x="4689300" y="5811075"/>
                <a:ext cx="914400" cy="914400"/>
              </a:xfrm>
              <a:prstGeom prst="irregularSeal1">
                <a:avLst/>
              </a:prstGeom>
              <a:solidFill>
                <a:srgbClr val="FF0000"/>
              </a:solidFill>
              <a:ln/>
            </p:spPr>
            <p:style>
              <a:lnRef idx="3">
                <a:schemeClr val="lt1"/>
              </a:lnRef>
              <a:fillRef idx="1">
                <a:schemeClr val="dk1"/>
              </a:fillRef>
              <a:effectRef idx="1">
                <a:schemeClr val="dk1"/>
              </a:effectRef>
              <a:fontRef idx="minor">
                <a:schemeClr val="lt1"/>
              </a:fontRef>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9" name="文本框 38">
                <a:extLst>
                  <a:ext uri="{FF2B5EF4-FFF2-40B4-BE49-F238E27FC236}">
                    <a16:creationId xmlns:a16="http://schemas.microsoft.com/office/drawing/2014/main" id="{CD5FA7F9-2B67-5E65-9583-FE85265337B3}"/>
                  </a:ext>
                </a:extLst>
              </p:cNvPr>
              <p:cNvSpPr txBox="1"/>
              <p:nvPr/>
            </p:nvSpPr>
            <p:spPr>
              <a:xfrm>
                <a:off x="4803070" y="6070171"/>
                <a:ext cx="66941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zh-CN" dirty="0">
                    <a:solidFill>
                      <a:srgbClr val="FFFF00"/>
                    </a:solidFill>
                    <a:latin typeface="Arial"/>
                    <a:ea typeface="Arial"/>
                    <a:cs typeface="Arial"/>
                    <a:sym typeface="Arial"/>
                  </a:rPr>
                  <a:t>Axion</a:t>
                </a:r>
                <a:endParaRPr kumimoji="0" lang="zh-CN" altLang="en-US" sz="1800" b="0" i="0" u="none" strike="noStrike" cap="none" spc="0" normalizeH="0" baseline="0" dirty="0">
                  <a:ln>
                    <a:noFill/>
                  </a:ln>
                  <a:solidFill>
                    <a:srgbClr val="FFFF00"/>
                  </a:solidFill>
                  <a:effectLst/>
                  <a:uFillTx/>
                  <a:latin typeface="Arial"/>
                  <a:ea typeface="Arial"/>
                  <a:cs typeface="Arial"/>
                  <a:sym typeface="Arial"/>
                </a:endParaRPr>
              </a:p>
            </p:txBody>
          </p:sp>
        </p:grpSp>
      </p:grpSp>
    </p:spTree>
    <p:extLst>
      <p:ext uri="{BB962C8B-B14F-4D97-AF65-F5344CB8AC3E}">
        <p14:creationId xmlns:p14="http://schemas.microsoft.com/office/powerpoint/2010/main" val="34800653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tective board with fingerprints, photos, map and clues connected by red string on white brick wall">
            <a:extLst>
              <a:ext uri="{FF2B5EF4-FFF2-40B4-BE49-F238E27FC236}">
                <a16:creationId xmlns:a16="http://schemas.microsoft.com/office/drawing/2014/main" id="{0A250CA7-E4FA-9B4E-AD45-8E2CF3ACE8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8"/>
          <a:stretch/>
        </p:blipFill>
        <p:spPr bwMode="auto">
          <a:xfrm>
            <a:off x="414068" y="884061"/>
            <a:ext cx="7750834" cy="54769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957BD0E-1618-C364-6A99-27234CE72575}"/>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en-US" altLang="zh-CN"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A detective board: </a:t>
            </a:r>
          </a:p>
        </p:txBody>
      </p:sp>
    </p:spTree>
    <p:extLst>
      <p:ext uri="{BB962C8B-B14F-4D97-AF65-F5344CB8AC3E}">
        <p14:creationId xmlns:p14="http://schemas.microsoft.com/office/powerpoint/2010/main" val="98023659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2" name="Rectangle 3">
            <a:extLst>
              <a:ext uri="{FF2B5EF4-FFF2-40B4-BE49-F238E27FC236}">
                <a16:creationId xmlns:a16="http://schemas.microsoft.com/office/drawing/2014/main" id="{02B06CFF-AAD6-99FD-293B-711F2699B676}"/>
              </a:ext>
            </a:extLst>
          </p:cNvPr>
          <p:cNvSpPr txBox="1"/>
          <p:nvPr/>
        </p:nvSpPr>
        <p:spPr>
          <a:xfrm>
            <a:off x="126999" y="145533"/>
            <a:ext cx="332398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a:solidFill>
                  <a:srgbClr val="FF0000"/>
                </a:solidFill>
                <a:latin typeface="Times New Roman"/>
                <a:ea typeface="Times New Roman"/>
                <a:cs typeface="Times New Roman"/>
                <a:sym typeface="Times New Roman"/>
              </a:defRPr>
            </a:lvl1pPr>
          </a:lstStyle>
          <a:p>
            <a:r>
              <a:rPr lang="zh-CN" altLang="en-US" sz="3600" dirty="0">
                <a:solidFill>
                  <a:srgbClr val="C00000"/>
                </a:solidFill>
                <a:latin typeface="黑体" panose="02010609060101010101" pitchFamily="49" charset="-122"/>
                <a:ea typeface="黑体" panose="02010609060101010101" pitchFamily="49" charset="-122"/>
              </a:rPr>
              <a:t>测量三个标量：</a:t>
            </a:r>
            <a:endParaRPr sz="3600" dirty="0">
              <a:solidFill>
                <a:srgbClr val="C00000"/>
              </a:solidFill>
              <a:latin typeface="黑体" panose="02010609060101010101" pitchFamily="49" charset="-122"/>
              <a:ea typeface="黑体" panose="02010609060101010101" pitchFamily="49" charset="-122"/>
            </a:endParaRPr>
          </a:p>
        </p:txBody>
      </p:sp>
      <p:sp>
        <p:nvSpPr>
          <p:cNvPr id="3" name="文本框 2">
            <a:extLst>
              <a:ext uri="{FF2B5EF4-FFF2-40B4-BE49-F238E27FC236}">
                <a16:creationId xmlns:a16="http://schemas.microsoft.com/office/drawing/2014/main" id="{3DA59CA2-D472-5694-2055-082B186544A1}"/>
              </a:ext>
            </a:extLst>
          </p:cNvPr>
          <p:cNvSpPr txBox="1"/>
          <p:nvPr/>
        </p:nvSpPr>
        <p:spPr>
          <a:xfrm>
            <a:off x="1652891" y="3206441"/>
            <a:ext cx="6134902"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1F497D"/>
                </a:solidFill>
                <a:effectLst/>
                <a:uFillTx/>
                <a:latin typeface="Arial"/>
                <a:ea typeface="Arial"/>
                <a:cs typeface="Arial"/>
                <a:sym typeface="Arial"/>
              </a:rPr>
              <a:t>1.</a:t>
            </a:r>
            <a:r>
              <a:rPr kumimoji="0" lang="en-US" altLang="zh-CN" sz="4000" b="1" i="0" u="none" strike="noStrike" cap="none" spc="0" normalizeH="0" baseline="0" dirty="0">
                <a:ln>
                  <a:noFill/>
                </a:ln>
                <a:solidFill>
                  <a:srgbClr val="1F497D"/>
                </a:solidFill>
                <a:effectLst/>
                <a:uFillTx/>
                <a:latin typeface="Arial"/>
                <a:ea typeface="Arial"/>
                <a:cs typeface="Arial"/>
                <a:sym typeface="Arial"/>
              </a:rPr>
              <a:t>σ·r</a:t>
            </a:r>
            <a:r>
              <a:rPr kumimoji="0" lang="zh-CN" altLang="en-US" sz="4000" b="1" i="0" u="none" strike="noStrike" cap="none" spc="0" normalizeH="0" baseline="0" dirty="0">
                <a:ln>
                  <a:noFill/>
                </a:ln>
                <a:solidFill>
                  <a:srgbClr val="1F497D"/>
                </a:solidFill>
                <a:effectLst/>
                <a:uFillTx/>
                <a:latin typeface="Arial"/>
                <a:ea typeface="Arial"/>
                <a:cs typeface="Arial"/>
                <a:sym typeface="Arial"/>
              </a:rPr>
              <a:t>      </a:t>
            </a:r>
            <a:r>
              <a:rPr lang="zh-CN" altLang="en-US" sz="2400" dirty="0">
                <a:solidFill>
                  <a:srgbClr val="1F497D"/>
                </a:solidFill>
                <a:latin typeface="Arial"/>
                <a:ea typeface="Arial"/>
                <a:cs typeface="Arial"/>
                <a:sym typeface="Arial"/>
              </a:rPr>
              <a:t>赝标量，破坏</a:t>
            </a:r>
            <a:r>
              <a:rPr lang="en-US" altLang="zh-CN" sz="2400" dirty="0">
                <a:solidFill>
                  <a:srgbClr val="1F497D"/>
                </a:solidFill>
                <a:latin typeface="Arial"/>
                <a:ea typeface="Arial"/>
                <a:cs typeface="Arial"/>
                <a:sym typeface="Arial"/>
              </a:rPr>
              <a:t>P</a:t>
            </a:r>
            <a:r>
              <a:rPr lang="zh-CN" altLang="en-US" sz="2400" dirty="0">
                <a:solidFill>
                  <a:srgbClr val="1F497D"/>
                </a:solidFill>
                <a:latin typeface="Arial"/>
                <a:ea typeface="Arial"/>
                <a:cs typeface="Arial"/>
                <a:sym typeface="Arial"/>
              </a:rPr>
              <a:t>和</a:t>
            </a:r>
            <a:r>
              <a:rPr lang="en-US" altLang="zh-CN" sz="2400" dirty="0">
                <a:solidFill>
                  <a:srgbClr val="1F497D"/>
                </a:solidFill>
                <a:latin typeface="Arial"/>
                <a:ea typeface="Arial"/>
                <a:cs typeface="Arial"/>
                <a:sym typeface="Arial"/>
              </a:rPr>
              <a:t>T</a:t>
            </a:r>
            <a:endParaRPr kumimoji="0" lang="en-US" altLang="zh-CN" sz="2400" i="0" u="none" strike="noStrike" cap="none" spc="0" normalizeH="0" baseline="0" dirty="0">
              <a:ln>
                <a:noFill/>
              </a:ln>
              <a:solidFill>
                <a:srgbClr val="1F497D"/>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altLang="zh-CN" sz="4000" dirty="0">
              <a:solidFill>
                <a:srgbClr val="1F497D"/>
              </a:solidFill>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1F497D"/>
                </a:solidFill>
                <a:effectLst/>
                <a:uFillTx/>
                <a:latin typeface="Arial"/>
                <a:ea typeface="Arial"/>
                <a:cs typeface="Arial"/>
                <a:sym typeface="Arial"/>
              </a:rPr>
              <a:t>2.</a:t>
            </a:r>
            <a:r>
              <a:rPr kumimoji="0" lang="en-US" altLang="zh-CN" sz="4000" b="1" i="0" u="none" strike="noStrike" cap="none" spc="0" normalizeH="0" baseline="0" dirty="0">
                <a:ln>
                  <a:noFill/>
                </a:ln>
                <a:solidFill>
                  <a:srgbClr val="1F497D"/>
                </a:solidFill>
                <a:effectLst/>
                <a:uFillTx/>
                <a:latin typeface="Arial"/>
                <a:ea typeface="Arial"/>
                <a:cs typeface="Arial"/>
                <a:sym typeface="Arial"/>
              </a:rPr>
              <a:t>σ·v</a:t>
            </a:r>
            <a:r>
              <a:rPr kumimoji="0" lang="zh-CN" altLang="en-US" sz="4000" b="1" i="0" u="none" strike="noStrike" cap="none" spc="0" normalizeH="0" baseline="0" dirty="0">
                <a:ln>
                  <a:noFill/>
                </a:ln>
                <a:solidFill>
                  <a:srgbClr val="1F497D"/>
                </a:solidFill>
                <a:effectLst/>
                <a:uFillTx/>
                <a:latin typeface="Arial"/>
                <a:ea typeface="Arial"/>
                <a:cs typeface="Arial"/>
                <a:sym typeface="Arial"/>
              </a:rPr>
              <a:t>      </a:t>
            </a:r>
            <a:r>
              <a:rPr lang="zh-CN" altLang="en-US" sz="2400" dirty="0">
                <a:solidFill>
                  <a:srgbClr val="1F497D"/>
                </a:solidFill>
                <a:latin typeface="Arial"/>
                <a:ea typeface="Arial"/>
                <a:cs typeface="Arial"/>
                <a:sym typeface="Arial"/>
              </a:rPr>
              <a:t>赝标量，破坏</a:t>
            </a:r>
            <a:r>
              <a:rPr lang="en-US" altLang="zh-CN" sz="2400" dirty="0">
                <a:solidFill>
                  <a:srgbClr val="1F497D"/>
                </a:solidFill>
                <a:latin typeface="Arial"/>
                <a:ea typeface="Arial"/>
                <a:cs typeface="Arial"/>
                <a:sym typeface="Arial"/>
              </a:rPr>
              <a:t>P</a:t>
            </a:r>
            <a:r>
              <a:rPr lang="zh-CN" altLang="en-US" sz="2400" dirty="0">
                <a:solidFill>
                  <a:srgbClr val="1F497D"/>
                </a:solidFill>
                <a:latin typeface="Arial"/>
                <a:ea typeface="Arial"/>
                <a:cs typeface="Arial"/>
                <a:sym typeface="Arial"/>
              </a:rPr>
              <a:t>和</a:t>
            </a:r>
            <a:r>
              <a:rPr lang="en-US" altLang="zh-CN" sz="2400" dirty="0">
                <a:solidFill>
                  <a:srgbClr val="1F497D"/>
                </a:solidFill>
                <a:latin typeface="Arial"/>
                <a:ea typeface="Arial"/>
                <a:cs typeface="Arial"/>
                <a:sym typeface="Arial"/>
              </a:rPr>
              <a:t>C</a:t>
            </a:r>
            <a:endParaRPr kumimoji="0" lang="en-US" altLang="zh-CN" sz="2400" b="1" i="0" u="none" strike="noStrike" cap="none" spc="0" normalizeH="0" baseline="0" dirty="0">
              <a:ln>
                <a:noFill/>
              </a:ln>
              <a:solidFill>
                <a:srgbClr val="1F497D"/>
              </a:solidFill>
              <a:effectLst/>
              <a:uFillTx/>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endParaRPr lang="en-US" altLang="zh-CN" sz="4000" dirty="0">
              <a:solidFill>
                <a:srgbClr val="1F497D"/>
              </a:solidFill>
              <a:latin typeface="Arial"/>
              <a:ea typeface="Arial"/>
              <a:cs typeface="Arial"/>
              <a:sym typeface="Arial"/>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1F497D"/>
                </a:solidFill>
                <a:effectLst/>
                <a:uFillTx/>
                <a:latin typeface="Arial"/>
                <a:ea typeface="Arial"/>
                <a:cs typeface="Arial"/>
                <a:sym typeface="Arial"/>
              </a:rPr>
              <a:t>3.</a:t>
            </a:r>
            <a:r>
              <a:rPr lang="el-GR" altLang="zh-CN" sz="4000" b="1" dirty="0">
                <a:solidFill>
                  <a:srgbClr val="1F497D"/>
                </a:solidFill>
                <a:latin typeface="Arial"/>
                <a:ea typeface="Arial"/>
                <a:cs typeface="Arial"/>
                <a:sym typeface="Arial"/>
              </a:rPr>
              <a:t>σ</a:t>
            </a:r>
            <a:r>
              <a:rPr lang="en-US" altLang="zh-CN" sz="4000" b="1" dirty="0">
                <a:solidFill>
                  <a:srgbClr val="1F497D"/>
                </a:solidFill>
                <a:latin typeface="Arial"/>
                <a:ea typeface="Arial"/>
                <a:cs typeface="Arial"/>
                <a:sym typeface="Arial"/>
              </a:rPr>
              <a:t>·(</a:t>
            </a:r>
            <a:r>
              <a:rPr lang="en-US" altLang="zh-CN" sz="4000" b="1" dirty="0" err="1">
                <a:solidFill>
                  <a:srgbClr val="1F497D"/>
                </a:solidFill>
                <a:latin typeface="Arial"/>
                <a:ea typeface="Arial"/>
                <a:cs typeface="Arial"/>
                <a:sym typeface="Arial"/>
              </a:rPr>
              <a:t>v×r</a:t>
            </a:r>
            <a:r>
              <a:rPr lang="en-US" altLang="zh-CN" sz="4000" b="1" dirty="0">
                <a:solidFill>
                  <a:srgbClr val="1F497D"/>
                </a:solidFill>
                <a:latin typeface="Arial"/>
                <a:ea typeface="Arial"/>
                <a:cs typeface="Arial"/>
                <a:sym typeface="Arial"/>
              </a:rPr>
              <a:t>)</a:t>
            </a:r>
            <a:r>
              <a:rPr lang="zh-CN" altLang="en-US" sz="4000" b="1" dirty="0">
                <a:solidFill>
                  <a:srgbClr val="1F497D"/>
                </a:solidFill>
                <a:latin typeface="Arial"/>
                <a:ea typeface="Arial"/>
                <a:cs typeface="Arial"/>
                <a:sym typeface="Arial"/>
              </a:rPr>
              <a:t> </a:t>
            </a:r>
            <a:r>
              <a:rPr lang="zh-CN" altLang="en-US" sz="2400" dirty="0">
                <a:solidFill>
                  <a:srgbClr val="1F497D"/>
                </a:solidFill>
                <a:latin typeface="Arial"/>
                <a:ea typeface="Arial"/>
                <a:cs typeface="Arial"/>
                <a:sym typeface="Arial"/>
              </a:rPr>
              <a:t>标量</a:t>
            </a:r>
            <a:endParaRPr kumimoji="0" lang="zh-CN" altLang="en-US" sz="2400" i="0" u="none" strike="noStrike" cap="none" spc="0" normalizeH="0" baseline="0" dirty="0">
              <a:ln>
                <a:noFill/>
              </a:ln>
              <a:solidFill>
                <a:srgbClr val="1F497D"/>
              </a:solidFill>
              <a:effectLst/>
              <a:uFillTx/>
              <a:latin typeface="Arial"/>
              <a:ea typeface="Arial"/>
              <a:cs typeface="Arial"/>
              <a:sym typeface="Arial"/>
            </a:endParaRPr>
          </a:p>
        </p:txBody>
      </p:sp>
      <p:pic>
        <p:nvPicPr>
          <p:cNvPr id="5" name="图片 4">
            <a:extLst>
              <a:ext uri="{FF2B5EF4-FFF2-40B4-BE49-F238E27FC236}">
                <a16:creationId xmlns:a16="http://schemas.microsoft.com/office/drawing/2014/main" id="{C04699B4-ADF5-C464-90E5-4389F177B097}"/>
              </a:ext>
            </a:extLst>
          </p:cNvPr>
          <p:cNvPicPr>
            <a:picLocks noChangeAspect="1"/>
          </p:cNvPicPr>
          <p:nvPr/>
        </p:nvPicPr>
        <p:blipFill>
          <a:blip r:embed="rId3"/>
          <a:stretch>
            <a:fillRect/>
          </a:stretch>
        </p:blipFill>
        <p:spPr>
          <a:xfrm>
            <a:off x="357653" y="1216326"/>
            <a:ext cx="2590476" cy="304762"/>
          </a:xfrm>
          <a:prstGeom prst="rect">
            <a:avLst/>
          </a:prstGeom>
        </p:spPr>
      </p:pic>
      <p:pic>
        <p:nvPicPr>
          <p:cNvPr id="6" name="图片 5">
            <a:extLst>
              <a:ext uri="{FF2B5EF4-FFF2-40B4-BE49-F238E27FC236}">
                <a16:creationId xmlns:a16="http://schemas.microsoft.com/office/drawing/2014/main" id="{F643AA26-B605-5EE5-FBDC-86F455611491}"/>
              </a:ext>
            </a:extLst>
          </p:cNvPr>
          <p:cNvPicPr>
            <a:picLocks noChangeAspect="1"/>
          </p:cNvPicPr>
          <p:nvPr/>
        </p:nvPicPr>
        <p:blipFill>
          <a:blip r:embed="rId4"/>
          <a:stretch>
            <a:fillRect/>
          </a:stretch>
        </p:blipFill>
        <p:spPr>
          <a:xfrm>
            <a:off x="4244779" y="1057076"/>
            <a:ext cx="4040631" cy="569638"/>
          </a:xfrm>
          <a:prstGeom prst="rect">
            <a:avLst/>
          </a:prstGeom>
        </p:spPr>
      </p:pic>
      <p:cxnSp>
        <p:nvCxnSpPr>
          <p:cNvPr id="7" name="直接箭头连接符 10">
            <a:extLst>
              <a:ext uri="{FF2B5EF4-FFF2-40B4-BE49-F238E27FC236}">
                <a16:creationId xmlns:a16="http://schemas.microsoft.com/office/drawing/2014/main" id="{330E656B-AFDE-D55E-92D9-E061CD3B2F7E}"/>
              </a:ext>
            </a:extLst>
          </p:cNvPr>
          <p:cNvCxnSpPr>
            <a:cxnSpLocks/>
          </p:cNvCxnSpPr>
          <p:nvPr/>
        </p:nvCxnSpPr>
        <p:spPr>
          <a:xfrm>
            <a:off x="3440472" y="1371601"/>
            <a:ext cx="960182" cy="0"/>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8" name="图片 7">
            <a:extLst>
              <a:ext uri="{FF2B5EF4-FFF2-40B4-BE49-F238E27FC236}">
                <a16:creationId xmlns:a16="http://schemas.microsoft.com/office/drawing/2014/main" id="{40C2A434-F15B-3D14-EE6C-09F72C2DA206}"/>
              </a:ext>
            </a:extLst>
          </p:cNvPr>
          <p:cNvPicPr>
            <a:picLocks noChangeAspect="1"/>
          </p:cNvPicPr>
          <p:nvPr/>
        </p:nvPicPr>
        <p:blipFill>
          <a:blip r:embed="rId5"/>
          <a:stretch>
            <a:fillRect/>
          </a:stretch>
        </p:blipFill>
        <p:spPr>
          <a:xfrm>
            <a:off x="297265" y="2109958"/>
            <a:ext cx="3153719" cy="317134"/>
          </a:xfrm>
          <a:prstGeom prst="rect">
            <a:avLst/>
          </a:prstGeom>
        </p:spPr>
      </p:pic>
      <p:pic>
        <p:nvPicPr>
          <p:cNvPr id="9" name="图片 8">
            <a:extLst>
              <a:ext uri="{FF2B5EF4-FFF2-40B4-BE49-F238E27FC236}">
                <a16:creationId xmlns:a16="http://schemas.microsoft.com/office/drawing/2014/main" id="{F3B605C9-8D72-FAE3-9AF6-285920D3EEB5}"/>
              </a:ext>
            </a:extLst>
          </p:cNvPr>
          <p:cNvPicPr>
            <a:picLocks noChangeAspect="1"/>
          </p:cNvPicPr>
          <p:nvPr/>
        </p:nvPicPr>
        <p:blipFill>
          <a:blip r:embed="rId6"/>
          <a:stretch>
            <a:fillRect/>
          </a:stretch>
        </p:blipFill>
        <p:spPr>
          <a:xfrm>
            <a:off x="4092466" y="1743806"/>
            <a:ext cx="4343509" cy="1049438"/>
          </a:xfrm>
          <a:prstGeom prst="rect">
            <a:avLst/>
          </a:prstGeom>
        </p:spPr>
      </p:pic>
      <p:cxnSp>
        <p:nvCxnSpPr>
          <p:cNvPr id="10" name="直接箭头连接符 10">
            <a:extLst>
              <a:ext uri="{FF2B5EF4-FFF2-40B4-BE49-F238E27FC236}">
                <a16:creationId xmlns:a16="http://schemas.microsoft.com/office/drawing/2014/main" id="{E2358C9C-C7CB-87AE-975C-589325E128B9}"/>
              </a:ext>
            </a:extLst>
          </p:cNvPr>
          <p:cNvCxnSpPr>
            <a:cxnSpLocks/>
          </p:cNvCxnSpPr>
          <p:nvPr/>
        </p:nvCxnSpPr>
        <p:spPr>
          <a:xfrm>
            <a:off x="3440472" y="2273348"/>
            <a:ext cx="960182" cy="0"/>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555645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863B-F966-3ED3-10AF-D0072DBE1437}"/>
            </a:ext>
          </a:extLst>
        </p:cNvPr>
        <p:cNvGrpSpPr/>
        <p:nvPr/>
      </p:nvGrpSpPr>
      <p:grpSpPr>
        <a:xfrm>
          <a:off x="0" y="0"/>
          <a:ext cx="0" cy="0"/>
          <a:chOff x="0" y="0"/>
          <a:chExt cx="0" cy="0"/>
        </a:xfrm>
      </p:grpSpPr>
      <p:sp>
        <p:nvSpPr>
          <p:cNvPr id="21" name="Straight Arrow Connector 26">
            <a:extLst>
              <a:ext uri="{FF2B5EF4-FFF2-40B4-BE49-F238E27FC236}">
                <a16:creationId xmlns:a16="http://schemas.microsoft.com/office/drawing/2014/main" id="{2BA670B9-20D0-6BC6-DCC9-CE0522A180B3}"/>
              </a:ext>
            </a:extLst>
          </p:cNvPr>
          <p:cNvSpPr/>
          <p:nvPr/>
        </p:nvSpPr>
        <p:spPr>
          <a:xfrm flipV="1">
            <a:off x="3111226" y="2470774"/>
            <a:ext cx="395764" cy="628819"/>
          </a:xfrm>
          <a:prstGeom prst="line">
            <a:avLst/>
          </a:prstGeom>
          <a:ln w="25400">
            <a:solidFill>
              <a:srgbClr val="000000"/>
            </a:solidFill>
            <a:tailEnd type="triangle"/>
          </a:ln>
        </p:spPr>
        <p:txBody>
          <a:bodyPr lIns="45719" rIns="45719"/>
          <a:lstStyle/>
          <a:p>
            <a:endParaRPr/>
          </a:p>
        </p:txBody>
      </p:sp>
      <p:sp>
        <p:nvSpPr>
          <p:cNvPr id="22" name="Straight Connector 29">
            <a:extLst>
              <a:ext uri="{FF2B5EF4-FFF2-40B4-BE49-F238E27FC236}">
                <a16:creationId xmlns:a16="http://schemas.microsoft.com/office/drawing/2014/main" id="{0AB3B2D6-27C3-7AD7-6CEF-AD1384890D0A}"/>
              </a:ext>
            </a:extLst>
          </p:cNvPr>
          <p:cNvSpPr/>
          <p:nvPr/>
        </p:nvSpPr>
        <p:spPr>
          <a:xfrm flipV="1">
            <a:off x="5374956" y="1280040"/>
            <a:ext cx="198163" cy="297660"/>
          </a:xfrm>
          <a:prstGeom prst="line">
            <a:avLst/>
          </a:prstGeom>
          <a:ln w="25400">
            <a:solidFill>
              <a:srgbClr val="000000"/>
            </a:solidFill>
          </a:ln>
        </p:spPr>
        <p:txBody>
          <a:bodyPr lIns="45719" rIns="45719"/>
          <a:lstStyle/>
          <a:p>
            <a:endParaRPr/>
          </a:p>
        </p:txBody>
      </p:sp>
      <p:sp>
        <p:nvSpPr>
          <p:cNvPr id="23" name="Straight Connector 32">
            <a:extLst>
              <a:ext uri="{FF2B5EF4-FFF2-40B4-BE49-F238E27FC236}">
                <a16:creationId xmlns:a16="http://schemas.microsoft.com/office/drawing/2014/main" id="{793D3019-F3D3-0FC9-EE6C-65B6791CB28A}"/>
              </a:ext>
            </a:extLst>
          </p:cNvPr>
          <p:cNvSpPr/>
          <p:nvPr/>
        </p:nvSpPr>
        <p:spPr>
          <a:xfrm>
            <a:off x="3116887" y="1335408"/>
            <a:ext cx="203864" cy="297475"/>
          </a:xfrm>
          <a:prstGeom prst="line">
            <a:avLst/>
          </a:prstGeom>
          <a:ln w="25400">
            <a:solidFill>
              <a:srgbClr val="000000"/>
            </a:solidFill>
          </a:ln>
        </p:spPr>
        <p:txBody>
          <a:bodyPr lIns="45719" rIns="45719"/>
          <a:lstStyle/>
          <a:p>
            <a:endParaRPr/>
          </a:p>
        </p:txBody>
      </p:sp>
      <p:grpSp>
        <p:nvGrpSpPr>
          <p:cNvPr id="24" name="组合 23">
            <a:extLst>
              <a:ext uri="{FF2B5EF4-FFF2-40B4-BE49-F238E27FC236}">
                <a16:creationId xmlns:a16="http://schemas.microsoft.com/office/drawing/2014/main" id="{53BC9883-605A-A304-60C4-6D5B2D05A71D}"/>
              </a:ext>
            </a:extLst>
          </p:cNvPr>
          <p:cNvGrpSpPr/>
          <p:nvPr/>
        </p:nvGrpSpPr>
        <p:grpSpPr>
          <a:xfrm>
            <a:off x="3309107" y="1545486"/>
            <a:ext cx="2260880" cy="1463111"/>
            <a:chOff x="3258865" y="4348976"/>
            <a:chExt cx="2260880" cy="1463111"/>
          </a:xfrm>
        </p:grpSpPr>
        <p:sp>
          <p:nvSpPr>
            <p:cNvPr id="25" name="Straight Connector 27">
              <a:extLst>
                <a:ext uri="{FF2B5EF4-FFF2-40B4-BE49-F238E27FC236}">
                  <a16:creationId xmlns:a16="http://schemas.microsoft.com/office/drawing/2014/main" id="{67947338-FF5E-175A-F3D6-448E41A6BD34}"/>
                </a:ext>
              </a:extLst>
            </p:cNvPr>
            <p:cNvSpPr/>
            <p:nvPr/>
          </p:nvSpPr>
          <p:spPr>
            <a:xfrm flipV="1">
              <a:off x="3450763" y="4991614"/>
              <a:ext cx="198164" cy="297660"/>
            </a:xfrm>
            <a:prstGeom prst="line">
              <a:avLst/>
            </a:prstGeom>
            <a:ln w="25400">
              <a:solidFill>
                <a:srgbClr val="000000"/>
              </a:solidFill>
            </a:ln>
          </p:spPr>
          <p:txBody>
            <a:bodyPr lIns="45719" rIns="45719"/>
            <a:lstStyle/>
            <a:p>
              <a:endParaRPr/>
            </a:p>
          </p:txBody>
        </p:sp>
        <p:sp>
          <p:nvSpPr>
            <p:cNvPr id="26" name="Straight Arrow Connector 28">
              <a:extLst>
                <a:ext uri="{FF2B5EF4-FFF2-40B4-BE49-F238E27FC236}">
                  <a16:creationId xmlns:a16="http://schemas.microsoft.com/office/drawing/2014/main" id="{EF4F4F18-A933-4C5E-8CB1-8804B17AE7E5}"/>
                </a:ext>
              </a:extLst>
            </p:cNvPr>
            <p:cNvSpPr/>
            <p:nvPr/>
          </p:nvSpPr>
          <p:spPr>
            <a:xfrm flipV="1">
              <a:off x="4942499" y="4348976"/>
              <a:ext cx="395764" cy="628819"/>
            </a:xfrm>
            <a:prstGeom prst="line">
              <a:avLst/>
            </a:prstGeom>
            <a:ln w="25400">
              <a:solidFill>
                <a:srgbClr val="000000"/>
              </a:solidFill>
              <a:tailEnd type="triangle"/>
            </a:ln>
          </p:spPr>
          <p:txBody>
            <a:bodyPr lIns="45719" rIns="45719"/>
            <a:lstStyle/>
            <a:p>
              <a:endParaRPr/>
            </a:p>
          </p:txBody>
        </p:sp>
        <p:sp>
          <p:nvSpPr>
            <p:cNvPr id="27" name="Straight Connector 30">
              <a:extLst>
                <a:ext uri="{FF2B5EF4-FFF2-40B4-BE49-F238E27FC236}">
                  <a16:creationId xmlns:a16="http://schemas.microsoft.com/office/drawing/2014/main" id="{547A18B7-3662-75EF-A838-FB48E08AD7CD}"/>
                </a:ext>
              </a:extLst>
            </p:cNvPr>
            <p:cNvSpPr/>
            <p:nvPr/>
          </p:nvSpPr>
          <p:spPr>
            <a:xfrm flipV="1">
              <a:off x="3648925" y="4987110"/>
              <a:ext cx="1288539" cy="4505"/>
            </a:xfrm>
            <a:prstGeom prst="line">
              <a:avLst/>
            </a:prstGeom>
            <a:ln w="25400">
              <a:solidFill>
                <a:srgbClr val="000000"/>
              </a:solidFill>
              <a:prstDash val="dash"/>
            </a:ln>
          </p:spPr>
          <p:txBody>
            <a:bodyPr lIns="45719" rIns="45719"/>
            <a:lstStyle/>
            <a:p>
              <a:endParaRPr dirty="0"/>
            </a:p>
          </p:txBody>
        </p:sp>
        <p:sp>
          <p:nvSpPr>
            <p:cNvPr id="28" name="Straight Arrow Connector 31">
              <a:extLst>
                <a:ext uri="{FF2B5EF4-FFF2-40B4-BE49-F238E27FC236}">
                  <a16:creationId xmlns:a16="http://schemas.microsoft.com/office/drawing/2014/main" id="{149A61F9-9E77-9D91-2CFB-0EB3B7F27D3A}"/>
                </a:ext>
              </a:extLst>
            </p:cNvPr>
            <p:cNvSpPr/>
            <p:nvPr/>
          </p:nvSpPr>
          <p:spPr>
            <a:xfrm flipH="1" flipV="1">
              <a:off x="3258865" y="4411046"/>
              <a:ext cx="390062" cy="576065"/>
            </a:xfrm>
            <a:prstGeom prst="line">
              <a:avLst/>
            </a:prstGeom>
            <a:ln w="25400">
              <a:solidFill>
                <a:srgbClr val="000000"/>
              </a:solidFill>
              <a:tailEnd type="triangle"/>
            </a:ln>
          </p:spPr>
          <p:txBody>
            <a:bodyPr lIns="45719" rIns="45719"/>
            <a:lstStyle/>
            <a:p>
              <a:endParaRPr/>
            </a:p>
          </p:txBody>
        </p:sp>
        <p:sp>
          <p:nvSpPr>
            <p:cNvPr id="29" name="Straight Arrow Connector 33">
              <a:extLst>
                <a:ext uri="{FF2B5EF4-FFF2-40B4-BE49-F238E27FC236}">
                  <a16:creationId xmlns:a16="http://schemas.microsoft.com/office/drawing/2014/main" id="{9B225903-04AC-334E-AD87-A2B9F7A1977C}"/>
                </a:ext>
              </a:extLst>
            </p:cNvPr>
            <p:cNvSpPr/>
            <p:nvPr/>
          </p:nvSpPr>
          <p:spPr>
            <a:xfrm flipH="1" flipV="1">
              <a:off x="5129683" y="5236022"/>
              <a:ext cx="390062" cy="576065"/>
            </a:xfrm>
            <a:prstGeom prst="line">
              <a:avLst/>
            </a:prstGeom>
            <a:ln w="25400">
              <a:solidFill>
                <a:srgbClr val="000000"/>
              </a:solidFill>
              <a:tailEnd type="triangle"/>
            </a:ln>
          </p:spPr>
          <p:txBody>
            <a:bodyPr lIns="45719" rIns="45719"/>
            <a:lstStyle/>
            <a:p>
              <a:endParaRPr/>
            </a:p>
          </p:txBody>
        </p:sp>
      </p:grpSp>
      <p:sp>
        <p:nvSpPr>
          <p:cNvPr id="30" name="Straight Connector 34">
            <a:extLst>
              <a:ext uri="{FF2B5EF4-FFF2-40B4-BE49-F238E27FC236}">
                <a16:creationId xmlns:a16="http://schemas.microsoft.com/office/drawing/2014/main" id="{20C3C554-5779-F620-C9CD-12144FF67EBA}"/>
              </a:ext>
            </a:extLst>
          </p:cNvPr>
          <p:cNvSpPr/>
          <p:nvPr/>
        </p:nvSpPr>
        <p:spPr>
          <a:xfrm>
            <a:off x="4987706" y="2160384"/>
            <a:ext cx="203865" cy="297475"/>
          </a:xfrm>
          <a:prstGeom prst="line">
            <a:avLst/>
          </a:prstGeom>
          <a:ln w="25400">
            <a:solidFill>
              <a:srgbClr val="000000"/>
            </a:solidFill>
          </a:ln>
        </p:spPr>
        <p:txBody>
          <a:bodyPr lIns="45719" rIns="45719"/>
          <a:lstStyle/>
          <a:p>
            <a:endParaRPr/>
          </a:p>
        </p:txBody>
      </p:sp>
      <p:sp>
        <p:nvSpPr>
          <p:cNvPr id="31" name="文本框 24">
            <a:extLst>
              <a:ext uri="{FF2B5EF4-FFF2-40B4-BE49-F238E27FC236}">
                <a16:creationId xmlns:a16="http://schemas.microsoft.com/office/drawing/2014/main" id="{C5644526-A729-CFE5-E5AD-F96D306E03E3}"/>
              </a:ext>
            </a:extLst>
          </p:cNvPr>
          <p:cNvSpPr txBox="1"/>
          <p:nvPr/>
        </p:nvSpPr>
        <p:spPr>
          <a:xfrm>
            <a:off x="3332155" y="2634283"/>
            <a:ext cx="386666" cy="494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rPr dirty="0"/>
              <a:t>p</a:t>
            </a:r>
            <a:r>
              <a:rPr baseline="-25000" dirty="0"/>
              <a:t>1</a:t>
            </a:r>
          </a:p>
        </p:txBody>
      </p:sp>
      <p:sp>
        <p:nvSpPr>
          <p:cNvPr id="32" name="文本框 25">
            <a:extLst>
              <a:ext uri="{FF2B5EF4-FFF2-40B4-BE49-F238E27FC236}">
                <a16:creationId xmlns:a16="http://schemas.microsoft.com/office/drawing/2014/main" id="{15F5D73C-FA05-CFDA-3080-2BD56255F312}"/>
              </a:ext>
            </a:extLst>
          </p:cNvPr>
          <p:cNvSpPr txBox="1"/>
          <p:nvPr/>
        </p:nvSpPr>
        <p:spPr>
          <a:xfrm>
            <a:off x="3320751" y="1178328"/>
            <a:ext cx="386666" cy="494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rPr dirty="0"/>
              <a:t>p</a:t>
            </a:r>
            <a:r>
              <a:rPr baseline="-25000" dirty="0"/>
              <a:t>2</a:t>
            </a:r>
          </a:p>
        </p:txBody>
      </p:sp>
      <p:sp>
        <p:nvSpPr>
          <p:cNvPr id="33" name="Rectangle 2">
            <a:extLst>
              <a:ext uri="{FF2B5EF4-FFF2-40B4-BE49-F238E27FC236}">
                <a16:creationId xmlns:a16="http://schemas.microsoft.com/office/drawing/2014/main" id="{1221FDFE-C4ED-EB46-E6DF-D78E8EEB042B}"/>
              </a:ext>
            </a:extLst>
          </p:cNvPr>
          <p:cNvSpPr txBox="1">
            <a:spLocks noChangeArrowheads="1"/>
          </p:cNvSpPr>
          <p:nvPr/>
        </p:nvSpPr>
        <p:spPr>
          <a:xfrm>
            <a:off x="34924" y="-49763"/>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物质世界本质：</a:t>
            </a:r>
            <a:endParaRPr lang="en-US" altLang="zh-CN" sz="3600" dirty="0">
              <a:solidFill>
                <a:srgbClr val="C00000"/>
              </a:solidFill>
              <a:latin typeface="黑体" panose="02010609060101010101" pitchFamily="49" charset="-122"/>
              <a:ea typeface="黑体" panose="02010609060101010101" pitchFamily="49" charset="-122"/>
            </a:endParaRPr>
          </a:p>
        </p:txBody>
      </p:sp>
      <p:sp>
        <p:nvSpPr>
          <p:cNvPr id="34" name="Rectangle 2">
            <a:extLst>
              <a:ext uri="{FF2B5EF4-FFF2-40B4-BE49-F238E27FC236}">
                <a16:creationId xmlns:a16="http://schemas.microsoft.com/office/drawing/2014/main" id="{C7536661-658A-B9EB-3D0A-A8BAED612915}"/>
              </a:ext>
            </a:extLst>
          </p:cNvPr>
          <p:cNvSpPr txBox="1">
            <a:spLocks noChangeArrowheads="1"/>
          </p:cNvSpPr>
          <p:nvPr/>
        </p:nvSpPr>
        <p:spPr>
          <a:xfrm>
            <a:off x="2258016" y="4324638"/>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1F497D"/>
                </a:solidFill>
                <a:latin typeface="Times New Roman" panose="02020603050405020304" pitchFamily="18" charset="0"/>
                <a:ea typeface="黑体" panose="02010609060101010101" pitchFamily="49" charset="-122"/>
                <a:cs typeface="Times New Roman" panose="02020603050405020304" pitchFamily="18" charset="0"/>
              </a:rPr>
              <a:t>基本粒子</a:t>
            </a:r>
            <a:r>
              <a:rPr lang="en-US" altLang="zh-CN" sz="36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3600" dirty="0">
                <a:solidFill>
                  <a:srgbClr val="1F497D"/>
                </a:solidFill>
                <a:latin typeface="Times New Roman" panose="02020603050405020304" pitchFamily="18" charset="0"/>
                <a:ea typeface="黑体" panose="02010609060101010101" pitchFamily="49" charset="-122"/>
                <a:cs typeface="Times New Roman" panose="02020603050405020304" pitchFamily="18" charset="0"/>
              </a:rPr>
              <a:t>相互作用</a:t>
            </a:r>
            <a:endParaRPr lang="en-US" altLang="zh-CN" sz="3700" dirty="0">
              <a:solidFill>
                <a:srgbClr val="1F497D"/>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3424780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AF3D2A7-C749-4795-866E-C147BAF11557}"/>
              </a:ext>
            </a:extLst>
          </p:cNvPr>
          <p:cNvSpPr txBox="1">
            <a:spLocks noChangeArrowheads="1"/>
          </p:cNvSpPr>
          <p:nvPr/>
        </p:nvSpPr>
        <p:spPr>
          <a:xfrm>
            <a:off x="-22225" y="198438"/>
            <a:ext cx="9166225" cy="1143000"/>
          </a:xfrm>
          <a:prstGeom prst="rect">
            <a:avLst/>
          </a:prstGeom>
        </p:spPr>
        <p:txBody>
          <a:bodyPr anchor="ctr">
            <a:norm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200" dirty="0">
                <a:solidFill>
                  <a:srgbClr val="1F497D"/>
                </a:solidFill>
                <a:latin typeface="黑体" panose="02010609060101010101" pitchFamily="49" charset="-122"/>
                <a:ea typeface="黑体" panose="02010609060101010101" pitchFamily="49" charset="-122"/>
              </a:rPr>
              <a:t>极化中子在液氦中自选旋转探测新物理：</a:t>
            </a:r>
            <a:endParaRPr lang="en-US" altLang="zh-CN" sz="3200" dirty="0">
              <a:solidFill>
                <a:srgbClr val="1F497D"/>
              </a:solidFill>
              <a:latin typeface="黑体" panose="02010609060101010101" pitchFamily="49" charset="-122"/>
              <a:ea typeface="黑体" panose="02010609060101010101" pitchFamily="49" charset="-122"/>
            </a:endParaRPr>
          </a:p>
          <a:p>
            <a:pPr eaLnBrk="1" hangingPunct="1"/>
            <a:endParaRPr lang="en-US" altLang="zh-CN" sz="4700" dirty="0">
              <a:solidFill>
                <a:srgbClr val="FF0000"/>
              </a:solidFill>
              <a:latin typeface="黑体" panose="02010609060101010101" pitchFamily="49" charset="-122"/>
              <a:ea typeface="黑体" panose="02010609060101010101" pitchFamily="49" charset="-122"/>
            </a:endParaRPr>
          </a:p>
        </p:txBody>
      </p:sp>
      <p:sp>
        <p:nvSpPr>
          <p:cNvPr id="6" name="直接连接符 52">
            <a:extLst>
              <a:ext uri="{FF2B5EF4-FFF2-40B4-BE49-F238E27FC236}">
                <a16:creationId xmlns:a16="http://schemas.microsoft.com/office/drawing/2014/main" id="{2BE1EC15-9C64-4ECA-9DAB-836DE34AD35C}"/>
              </a:ext>
            </a:extLst>
          </p:cNvPr>
          <p:cNvSpPr>
            <a:spLocks noChangeShapeType="1"/>
          </p:cNvSpPr>
          <p:nvPr/>
        </p:nvSpPr>
        <p:spPr bwMode="auto">
          <a:xfrm flipV="1">
            <a:off x="0" y="6308725"/>
            <a:ext cx="9109075" cy="0"/>
          </a:xfrm>
          <a:prstGeom prst="line">
            <a:avLst/>
          </a:prstGeom>
          <a:noFill/>
          <a:ln w="9525">
            <a:solidFill>
              <a:srgbClr val="0000FF"/>
            </a:solidFill>
            <a:prstDash val="dash"/>
            <a:round/>
            <a:headEnd/>
            <a:tailEnd/>
          </a:ln>
        </p:spPr>
        <p:txBody>
          <a:bodyPr/>
          <a:lstStyle/>
          <a:p>
            <a:pPr>
              <a:defRPr/>
            </a:pPr>
            <a:endParaRPr lang="zh-CN" altLang="en-US" sz="1800">
              <a:latin typeface="+mj-ea"/>
              <a:ea typeface="+mj-ea"/>
            </a:endParaRPr>
          </a:p>
        </p:txBody>
      </p:sp>
      <p:pic>
        <p:nvPicPr>
          <p:cNvPr id="225284" name="Picture 6">
            <a:extLst>
              <a:ext uri="{FF2B5EF4-FFF2-40B4-BE49-F238E27FC236}">
                <a16:creationId xmlns:a16="http://schemas.microsoft.com/office/drawing/2014/main" id="{E94B243F-015A-4403-8429-81E10270A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44" y="1271588"/>
            <a:ext cx="429577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7">
            <a:extLst>
              <a:ext uri="{FF2B5EF4-FFF2-40B4-BE49-F238E27FC236}">
                <a16:creationId xmlns:a16="http://schemas.microsoft.com/office/drawing/2014/main" id="{8689282A-D656-40F6-B5BA-652B5E3163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3150" y="3346450"/>
            <a:ext cx="39687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6" name="Rectangle 8">
            <a:extLst>
              <a:ext uri="{FF2B5EF4-FFF2-40B4-BE49-F238E27FC236}">
                <a16:creationId xmlns:a16="http://schemas.microsoft.com/office/drawing/2014/main" id="{72EB6E0A-D57A-42FB-9C7C-E5C17A4C5AF1}"/>
              </a:ext>
            </a:extLst>
          </p:cNvPr>
          <p:cNvSpPr>
            <a:spLocks noChangeArrowheads="1"/>
          </p:cNvSpPr>
          <p:nvPr/>
        </p:nvSpPr>
        <p:spPr bwMode="auto">
          <a:xfrm>
            <a:off x="3146425" y="6427788"/>
            <a:ext cx="6453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1800" dirty="0">
                <a:solidFill>
                  <a:srgbClr val="C00000"/>
                </a:solidFill>
              </a:rPr>
              <a:t>H.Yan and W.M.Snow, Phys. Rev. Lett.110, 082003(2013).</a:t>
            </a:r>
          </a:p>
        </p:txBody>
      </p:sp>
      <p:pic>
        <p:nvPicPr>
          <p:cNvPr id="225287" name="Picture 9">
            <a:extLst>
              <a:ext uri="{FF2B5EF4-FFF2-40B4-BE49-F238E27FC236}">
                <a16:creationId xmlns:a16="http://schemas.microsoft.com/office/drawing/2014/main" id="{71FB6668-0480-4D5B-A302-0E4B0F8EDF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59075" y="6408738"/>
            <a:ext cx="3873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4">
            <a:extLst>
              <a:ext uri="{FF2B5EF4-FFF2-40B4-BE49-F238E27FC236}">
                <a16:creationId xmlns:a16="http://schemas.microsoft.com/office/drawing/2014/main" id="{AC5C063C-60C6-4202-ACE4-3C4EEDA32AE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8638" y="4022725"/>
            <a:ext cx="28289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289" name="Object 11">
            <a:extLst>
              <a:ext uri="{FF2B5EF4-FFF2-40B4-BE49-F238E27FC236}">
                <a16:creationId xmlns:a16="http://schemas.microsoft.com/office/drawing/2014/main" id="{9BD1AC01-4EF0-4D7F-A56C-CE45A81535FE}"/>
              </a:ext>
            </a:extLst>
          </p:cNvPr>
          <p:cNvGraphicFramePr>
            <a:graphicFrameLocks noChangeAspect="1"/>
          </p:cNvGraphicFramePr>
          <p:nvPr/>
        </p:nvGraphicFramePr>
        <p:xfrm>
          <a:off x="5426075" y="1271588"/>
          <a:ext cx="3351213" cy="687387"/>
        </p:xfrm>
        <a:graphic>
          <a:graphicData uri="http://schemas.openxmlformats.org/presentationml/2006/ole">
            <mc:AlternateContent xmlns:mc="http://schemas.openxmlformats.org/markup-compatibility/2006">
              <mc:Choice xmlns:v="urn:schemas-microsoft-com:vml" Requires="v">
                <p:oleObj spid="_x0000_s1085" name="Equation" r:id="rId8" imgW="1397000" imgH="393700" progId="Equation.3">
                  <p:embed/>
                </p:oleObj>
              </mc:Choice>
              <mc:Fallback>
                <p:oleObj name="Equation" r:id="rId8" imgW="1397000" imgH="393700" progId="Equation.3">
                  <p:embed/>
                  <p:pic>
                    <p:nvPicPr>
                      <p:cNvPr id="225289" name="Object 11">
                        <a:extLst>
                          <a:ext uri="{FF2B5EF4-FFF2-40B4-BE49-F238E27FC236}">
                            <a16:creationId xmlns:a16="http://schemas.microsoft.com/office/drawing/2014/main" id="{9BD1AC01-4EF0-4D7F-A56C-CE45A81535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6075" y="1271588"/>
                        <a:ext cx="3351213" cy="687387"/>
                      </a:xfrm>
                      <a:prstGeom prst="rect">
                        <a:avLst/>
                      </a:prstGeom>
                      <a:solidFill>
                        <a:srgbClr val="5DFC24"/>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Line 31">
            <a:extLst>
              <a:ext uri="{FF2B5EF4-FFF2-40B4-BE49-F238E27FC236}">
                <a16:creationId xmlns:a16="http://schemas.microsoft.com/office/drawing/2014/main" id="{35982724-1374-41F5-880E-81B57B7A16C2}"/>
              </a:ext>
            </a:extLst>
          </p:cNvPr>
          <p:cNvSpPr>
            <a:spLocks noChangeShapeType="1"/>
          </p:cNvSpPr>
          <p:nvPr/>
        </p:nvSpPr>
        <p:spPr bwMode="auto">
          <a:xfrm>
            <a:off x="4595813" y="974725"/>
            <a:ext cx="0" cy="5334000"/>
          </a:xfrm>
          <a:prstGeom prst="line">
            <a:avLst/>
          </a:prstGeom>
          <a:noFill/>
          <a:ln w="19050">
            <a:solidFill>
              <a:srgbClr val="8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latin typeface="Arial" charset="0"/>
              <a:ea typeface="ＭＳ Ｐゴシック" charset="0"/>
              <a:cs typeface="ＭＳ Ｐゴシック" charset="0"/>
            </a:endParaRPr>
          </a:p>
        </p:txBody>
      </p:sp>
      <p:sp>
        <p:nvSpPr>
          <p:cNvPr id="225291" name="Rectangle 6">
            <a:extLst>
              <a:ext uri="{FF2B5EF4-FFF2-40B4-BE49-F238E27FC236}">
                <a16:creationId xmlns:a16="http://schemas.microsoft.com/office/drawing/2014/main" id="{81B0F347-B5FE-49B7-BF6E-77A6ECA85C1C}"/>
              </a:ext>
            </a:extLst>
          </p:cNvPr>
          <p:cNvSpPr>
            <a:spLocks noChangeArrowheads="1"/>
          </p:cNvSpPr>
          <p:nvPr/>
        </p:nvSpPr>
        <p:spPr bwMode="auto">
          <a:xfrm>
            <a:off x="4625975" y="2254250"/>
            <a:ext cx="4518025" cy="89852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110000"/>
              </a:lnSpc>
            </a:pPr>
            <a:r>
              <a:rPr lang="zh-CN" altLang="en-US" b="1" dirty="0">
                <a:solidFill>
                  <a:srgbClr val="C00000"/>
                </a:solidFill>
                <a:latin typeface="Heiti SC Light" charset="-122"/>
                <a:ea typeface="Heiti SC Light" charset="-122"/>
              </a:rPr>
              <a:t>实验探测精密度超过普林斯顿大学组已有结果</a:t>
            </a:r>
            <a:r>
              <a:rPr lang="en-US" altLang="zh-CN" b="1" dirty="0">
                <a:solidFill>
                  <a:srgbClr val="C00000"/>
                </a:solidFill>
                <a:latin typeface="Heiti SC Light" charset="-122"/>
                <a:ea typeface="Heiti SC Light" charset="-122"/>
              </a:rPr>
              <a:t>7</a:t>
            </a:r>
            <a:r>
              <a:rPr lang="zh-CN" altLang="en-US" b="1" dirty="0">
                <a:solidFill>
                  <a:srgbClr val="C00000"/>
                </a:solidFill>
                <a:latin typeface="Heiti SC Light" charset="-122"/>
                <a:ea typeface="Heiti SC Light" charset="-122"/>
              </a:rPr>
              <a:t>个数量级以上</a:t>
            </a:r>
            <a:endParaRPr lang="en-US" altLang="zh-CN" b="1" dirty="0">
              <a:solidFill>
                <a:srgbClr val="C00000"/>
              </a:solidFill>
              <a:latin typeface="Heiti SC Light" charset="-122"/>
              <a:ea typeface="Heiti SC Light" charset="-122"/>
            </a:endParaRPr>
          </a:p>
        </p:txBody>
      </p:sp>
      <p:sp>
        <p:nvSpPr>
          <p:cNvPr id="7" name="文本框 6">
            <a:extLst>
              <a:ext uri="{FF2B5EF4-FFF2-40B4-BE49-F238E27FC236}">
                <a16:creationId xmlns:a16="http://schemas.microsoft.com/office/drawing/2014/main" id="{1431D570-3DBA-8A72-5B1E-CA58E2711368}"/>
              </a:ext>
            </a:extLst>
          </p:cNvPr>
          <p:cNvSpPr txBox="1"/>
          <p:nvPr/>
        </p:nvSpPr>
        <p:spPr>
          <a:xfrm>
            <a:off x="7156341" y="131882"/>
            <a:ext cx="910527"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altLang="zh-CN" sz="3200" b="1" i="0" u="none" strike="noStrike" cap="none" spc="0" normalizeH="0" baseline="0" dirty="0" err="1">
                <a:ln>
                  <a:noFill/>
                </a:ln>
                <a:solidFill>
                  <a:srgbClr val="0000FF"/>
                </a:solidFill>
                <a:effectLst/>
                <a:uFillTx/>
                <a:latin typeface="Arial"/>
                <a:ea typeface="Arial"/>
                <a:cs typeface="Arial"/>
                <a:sym typeface="Arial"/>
              </a:rPr>
              <a:t>σ·v</a:t>
            </a:r>
            <a:endParaRPr lang="zh-CN" alt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4" name="Picture 3">
            <a:extLst>
              <a:ext uri="{FF2B5EF4-FFF2-40B4-BE49-F238E27FC236}">
                <a16:creationId xmlns:a16="http://schemas.microsoft.com/office/drawing/2014/main" id="{C6204BBA-1967-4A69-8183-1922F408C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1010" y="1633430"/>
            <a:ext cx="41973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1C243A22-CAC5-4615-A0E9-D4D5C53679BE}"/>
              </a:ext>
            </a:extLst>
          </p:cNvPr>
          <p:cNvSpPr/>
          <p:nvPr/>
        </p:nvSpPr>
        <p:spPr>
          <a:xfrm>
            <a:off x="577639" y="6545119"/>
            <a:ext cx="9894364" cy="307777"/>
          </a:xfrm>
          <a:prstGeom prst="rect">
            <a:avLst/>
          </a:prstGeom>
        </p:spPr>
        <p:txBody>
          <a:bodyPr wrap="square">
            <a:spAutoFit/>
          </a:bodyPr>
          <a:lstStyle/>
          <a:p>
            <a:pPr eaLnBrk="1" hangingPunct="1">
              <a:defRPr/>
            </a:pPr>
            <a:r>
              <a:rPr lang="en-US" altLang="zh-CN" sz="1400" dirty="0" err="1">
                <a:solidFill>
                  <a:srgbClr val="FF0000"/>
                </a:solidFill>
                <a:latin typeface="Times New Roman" panose="02020603050405020304" pitchFamily="18" charset="0"/>
                <a:cs typeface="Times New Roman" panose="02020603050405020304" pitchFamily="18" charset="0"/>
              </a:rPr>
              <a:t>H.Yan</a:t>
            </a:r>
            <a:r>
              <a:rPr lang="en-US" altLang="zh-CN" sz="1400" dirty="0">
                <a:solidFill>
                  <a:srgbClr val="FF0000"/>
                </a:solidFill>
                <a:latin typeface="Times New Roman" panose="02020603050405020304" pitchFamily="18" charset="0"/>
                <a:cs typeface="Times New Roman" panose="02020603050405020304" pitchFamily="18" charset="0"/>
              </a:rPr>
              <a:t>*,</a:t>
            </a:r>
            <a:r>
              <a:rPr lang="en-US" altLang="zh-CN" sz="1400" dirty="0" err="1">
                <a:solidFill>
                  <a:srgbClr val="FF0000"/>
                </a:solidFill>
                <a:latin typeface="Times New Roman" panose="02020603050405020304" pitchFamily="18" charset="0"/>
                <a:cs typeface="Times New Roman" panose="02020603050405020304" pitchFamily="18" charset="0"/>
              </a:rPr>
              <a:t>G.A.Sun,S.M.Peng,Y.Zhang,C.Fu,H.Guo</a:t>
            </a:r>
            <a:r>
              <a:rPr lang="en-US" altLang="zh-CN" sz="1400" dirty="0">
                <a:solidFill>
                  <a:srgbClr val="FF0000"/>
                </a:solidFill>
                <a:latin typeface="Times New Roman" panose="02020603050405020304" pitchFamily="18" charset="0"/>
                <a:cs typeface="Times New Roman" panose="02020603050405020304" pitchFamily="18" charset="0"/>
              </a:rPr>
              <a:t> and </a:t>
            </a:r>
            <a:r>
              <a:rPr lang="en-US" altLang="zh-CN" sz="1400" dirty="0" err="1">
                <a:solidFill>
                  <a:srgbClr val="FF0000"/>
                </a:solidFill>
                <a:latin typeface="Times New Roman" panose="02020603050405020304" pitchFamily="18" charset="0"/>
                <a:cs typeface="Times New Roman" panose="02020603050405020304" pitchFamily="18" charset="0"/>
              </a:rPr>
              <a:t>B.Q.Liu</a:t>
            </a:r>
            <a:r>
              <a:rPr lang="en-US" altLang="zh-CN" sz="1400" dirty="0">
                <a:solidFill>
                  <a:srgbClr val="FF0000"/>
                </a:solidFill>
                <a:latin typeface="Times New Roman" panose="02020603050405020304" pitchFamily="18" charset="0"/>
                <a:cs typeface="Times New Roman" panose="02020603050405020304" pitchFamily="18" charset="0"/>
              </a:rPr>
              <a:t>, Physical Review Letters, </a:t>
            </a:r>
            <a:r>
              <a:rPr lang="is-IS" sz="1400" dirty="0">
                <a:solidFill>
                  <a:srgbClr val="FF0000"/>
                </a:solidFill>
                <a:latin typeface="Times New Roman" panose="02020603050405020304" pitchFamily="18" charset="0"/>
                <a:cs typeface="Times New Roman" panose="02020603050405020304" pitchFamily="18" charset="0"/>
              </a:rPr>
              <a:t>115, 182001 (2015)</a:t>
            </a:r>
            <a:endParaRPr lang="zh-CN" altLang="en-US" sz="1400" dirty="0">
              <a:solidFill>
                <a:srgbClr val="FF0000"/>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13693AE4-8BCC-437C-A458-DCA30F1D3E37}"/>
              </a:ext>
            </a:extLst>
          </p:cNvPr>
          <p:cNvSpPr txBox="1">
            <a:spLocks noChangeArrowheads="1"/>
          </p:cNvSpPr>
          <p:nvPr/>
        </p:nvSpPr>
        <p:spPr>
          <a:xfrm>
            <a:off x="233485" y="916162"/>
            <a:ext cx="8964303" cy="833438"/>
          </a:xfrm>
          <a:prstGeom prst="rect">
            <a:avLst/>
          </a:prstGeom>
        </p:spPr>
        <p:txBody>
          <a:bodyPr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endParaRPr lang="en-US" altLang="zh-CN" sz="2400" dirty="0">
              <a:solidFill>
                <a:srgbClr val="FF0000"/>
              </a:solidFill>
              <a:latin typeface="黑体" panose="02010609060101010101" pitchFamily="49" charset="-122"/>
              <a:ea typeface="黑体" panose="02010609060101010101" pitchFamily="49" charset="-122"/>
              <a:cs typeface="Times New Roman"/>
            </a:endParaRPr>
          </a:p>
        </p:txBody>
      </p:sp>
      <p:sp>
        <p:nvSpPr>
          <p:cNvPr id="8" name="TextBox 11">
            <a:extLst>
              <a:ext uri="{FF2B5EF4-FFF2-40B4-BE49-F238E27FC236}">
                <a16:creationId xmlns:a16="http://schemas.microsoft.com/office/drawing/2014/main" id="{73DDF495-6237-4732-9BF5-833DA5F05461}"/>
              </a:ext>
            </a:extLst>
          </p:cNvPr>
          <p:cNvSpPr txBox="1"/>
          <p:nvPr/>
        </p:nvSpPr>
        <p:spPr>
          <a:xfrm>
            <a:off x="4090067" y="5108989"/>
            <a:ext cx="4619367" cy="830997"/>
          </a:xfrm>
          <a:prstGeom prst="rect">
            <a:avLst/>
          </a:prstGeom>
          <a:noFill/>
        </p:spPr>
        <p:txBody>
          <a:bodyPr wrap="square">
            <a:spAutoFit/>
          </a:bodyPr>
          <a:lstStyle>
            <a:lvl1pPr marL="285750" indent="-2857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Wingdings" panose="05000000000000000000" pitchFamily="2" charset="2"/>
              <a:buChar char="§"/>
            </a:pPr>
            <a:r>
              <a:rPr lang="zh-CN" altLang="en-US" dirty="0">
                <a:solidFill>
                  <a:srgbClr val="0000FF"/>
                </a:solidFill>
                <a:latin typeface="黑体" panose="02010609060101010101" pitchFamily="49" charset="-122"/>
                <a:ea typeface="黑体" panose="02010609060101010101" pitchFamily="49" charset="-122"/>
                <a:cs typeface="Times New Roman" panose="02020603050405020304" pitchFamily="18" charset="0"/>
              </a:rPr>
              <a:t>用地球作为质量源；</a:t>
            </a:r>
          </a:p>
          <a:p>
            <a:pPr eaLnBrk="1" hangingPunct="1">
              <a:buFont typeface="Wingdings" panose="05000000000000000000" pitchFamily="2" charset="2"/>
              <a:buChar char="§"/>
            </a:pPr>
            <a:r>
              <a:rPr lang="zh-CN" altLang="en-US" dirty="0">
                <a:solidFill>
                  <a:srgbClr val="0000FF"/>
                </a:solidFill>
                <a:latin typeface="黑体" panose="02010609060101010101" pitchFamily="49" charset="-122"/>
                <a:ea typeface="黑体" panose="02010609060101010101" pitchFamily="49" charset="-122"/>
                <a:cs typeface="Times New Roman" panose="02020603050405020304" pitchFamily="18" charset="0"/>
              </a:rPr>
              <a:t>使用已知最长的自旋驰豫时间</a:t>
            </a:r>
            <a:r>
              <a:rPr lang="en-US" altLang="zh-CN" dirty="0">
                <a:solidFill>
                  <a:srgbClr val="0000FF"/>
                </a:solidFill>
                <a:latin typeface="黑体" panose="02010609060101010101" pitchFamily="49" charset="-122"/>
                <a:ea typeface="黑体" panose="02010609060101010101" pitchFamily="49" charset="-122"/>
                <a:cs typeface="Times New Roman" panose="02020603050405020304" pitchFamily="18" charset="0"/>
              </a:rPr>
              <a:t>.</a:t>
            </a:r>
          </a:p>
        </p:txBody>
      </p:sp>
      <p:pic>
        <p:nvPicPr>
          <p:cNvPr id="9" name="Picture 9" descr="gyro.png">
            <a:extLst>
              <a:ext uri="{FF2B5EF4-FFF2-40B4-BE49-F238E27FC236}">
                <a16:creationId xmlns:a16="http://schemas.microsoft.com/office/drawing/2014/main" id="{8BE879DD-DE20-4B47-9C91-4AC1D5DD1F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5975" y="0"/>
            <a:ext cx="6731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4">
            <a:extLst>
              <a:ext uri="{FF2B5EF4-FFF2-40B4-BE49-F238E27FC236}">
                <a16:creationId xmlns:a16="http://schemas.microsoft.com/office/drawing/2014/main" id="{082438F0-0BC7-474A-B0EB-378203767E7C}"/>
              </a:ext>
            </a:extLst>
          </p:cNvPr>
          <p:cNvGrpSpPr>
            <a:grpSpLocks/>
          </p:cNvGrpSpPr>
          <p:nvPr/>
        </p:nvGrpSpPr>
        <p:grpSpPr bwMode="auto">
          <a:xfrm>
            <a:off x="763952" y="1222612"/>
            <a:ext cx="2535238" cy="2978150"/>
            <a:chOff x="1102805" y="1236133"/>
            <a:chExt cx="2535768" cy="2977797"/>
          </a:xfrm>
        </p:grpSpPr>
        <p:grpSp>
          <p:nvGrpSpPr>
            <p:cNvPr id="11" name="组合 1">
              <a:extLst>
                <a:ext uri="{FF2B5EF4-FFF2-40B4-BE49-F238E27FC236}">
                  <a16:creationId xmlns:a16="http://schemas.microsoft.com/office/drawing/2014/main" id="{6F19944F-290F-4FD4-B2F7-44AD5A96BE9D}"/>
                </a:ext>
              </a:extLst>
            </p:cNvPr>
            <p:cNvGrpSpPr>
              <a:grpSpLocks/>
            </p:cNvGrpSpPr>
            <p:nvPr/>
          </p:nvGrpSpPr>
          <p:grpSpPr bwMode="auto">
            <a:xfrm>
              <a:off x="1102805" y="1236133"/>
              <a:ext cx="2535768" cy="2977797"/>
              <a:chOff x="1102805" y="1236133"/>
              <a:chExt cx="2535768" cy="2977797"/>
            </a:xfrm>
          </p:grpSpPr>
          <p:pic>
            <p:nvPicPr>
              <p:cNvPr id="14" name="Picture 6" descr="地球.jpg">
                <a:extLst>
                  <a:ext uri="{FF2B5EF4-FFF2-40B4-BE49-F238E27FC236}">
                    <a16:creationId xmlns:a16="http://schemas.microsoft.com/office/drawing/2014/main" id="{9AF0A236-9B7F-4D03-B797-176ECB3E8089}"/>
                  </a:ext>
                </a:extLst>
              </p:cNvPr>
              <p:cNvPicPr>
                <a:picLocks noChangeAspect="1"/>
              </p:cNvPicPr>
              <p:nvPr/>
            </p:nvPicPr>
            <p:blipFill>
              <a:blip r:embed="rId4">
                <a:extLst>
                  <a:ext uri="{28A0092B-C50C-407E-A947-70E740481C1C}">
                    <a14:useLocalDpi xmlns:a14="http://schemas.microsoft.com/office/drawing/2010/main" val="0"/>
                  </a:ext>
                </a:extLst>
              </a:blip>
              <a:srcRect l="16576" t="16200" r="16521" b="20145"/>
              <a:stretch>
                <a:fillRect/>
              </a:stretch>
            </p:blipFill>
            <p:spPr bwMode="auto">
              <a:xfrm>
                <a:off x="1102805" y="1688210"/>
                <a:ext cx="2535768" cy="252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n 7">
                <a:extLst>
                  <a:ext uri="{FF2B5EF4-FFF2-40B4-BE49-F238E27FC236}">
                    <a16:creationId xmlns:a16="http://schemas.microsoft.com/office/drawing/2014/main" id="{AB9ED299-3789-4621-92F5-B436CEDF2DC2}"/>
                  </a:ext>
                </a:extLst>
              </p:cNvPr>
              <p:cNvSpPr/>
              <p:nvPr/>
            </p:nvSpPr>
            <p:spPr bwMode="auto">
              <a:xfrm>
                <a:off x="2125134" y="1236133"/>
                <a:ext cx="433939" cy="452077"/>
              </a:xfrm>
              <a:prstGeom prst="can">
                <a:avLst/>
              </a:prstGeom>
              <a:solidFill>
                <a:schemeClr val="accent1"/>
              </a:solidFill>
              <a:ln w="28575" cap="flat" cmpd="sng" algn="ctr">
                <a:solidFill>
                  <a:srgbClr val="0000FF"/>
                </a:solidFill>
                <a:prstDash val="solid"/>
                <a:round/>
                <a:headEnd type="none" w="med" len="med"/>
                <a:tailEnd type="none" w="med" len="med"/>
              </a:ln>
              <a:effectLst/>
              <a:scene3d>
                <a:camera prst="orthographicFront">
                  <a:rot lat="0" lon="0" rev="5400000"/>
                </a:camera>
                <a:lightRig rig="threePt" dir="t"/>
              </a:scene3d>
            </p:spPr>
            <p:txBody>
              <a:bodyPr/>
              <a:lstStyle/>
              <a:p>
                <a:pPr marL="803275" indent="-357188" defTabSz="885825" eaLnBrk="1" hangingPunct="1">
                  <a:lnSpc>
                    <a:spcPct val="120000"/>
                  </a:lnSpc>
                  <a:spcBef>
                    <a:spcPct val="20000"/>
                  </a:spcBef>
                  <a:buClr>
                    <a:srgbClr val="D43526"/>
                  </a:buClr>
                  <a:buSzPct val="100000"/>
                  <a:buFont typeface="Monotype Sorts"/>
                  <a:buChar char="n"/>
                  <a:defRPr/>
                </a:pPr>
                <a:endParaRPr lang="en-US" sz="1800"/>
              </a:p>
            </p:txBody>
          </p:sp>
        </p:grpSp>
        <p:cxnSp>
          <p:nvCxnSpPr>
            <p:cNvPr id="12" name="Straight Arrow Connector 13">
              <a:extLst>
                <a:ext uri="{FF2B5EF4-FFF2-40B4-BE49-F238E27FC236}">
                  <a16:creationId xmlns:a16="http://schemas.microsoft.com/office/drawing/2014/main" id="{D13B3903-3D56-46C7-8A97-A7978CA9A5F7}"/>
                </a:ext>
              </a:extLst>
            </p:cNvPr>
            <p:cNvCxnSpPr>
              <a:cxnSpLocks noChangeShapeType="1"/>
            </p:cNvCxnSpPr>
            <p:nvPr/>
          </p:nvCxnSpPr>
          <p:spPr bwMode="auto">
            <a:xfrm flipH="1">
              <a:off x="2260599" y="1490131"/>
              <a:ext cx="239207" cy="0"/>
            </a:xfrm>
            <a:prstGeom prst="straightConnector1">
              <a:avLst/>
            </a:prstGeom>
            <a:noFill/>
            <a:ln w="28575" algn="ctr">
              <a:solidFill>
                <a:srgbClr val="FF3300"/>
              </a:solidFill>
              <a:round/>
              <a:headEnd/>
              <a:tailEnd type="arrow" w="med" len="med"/>
            </a:ln>
            <a:extLst>
              <a:ext uri="{909E8E84-426E-40DD-AFC4-6F175D3DCCD1}">
                <a14:hiddenFill xmlns:a14="http://schemas.microsoft.com/office/drawing/2010/main">
                  <a:noFill/>
                </a14:hiddenFill>
              </a:ext>
            </a:extLst>
          </p:spPr>
        </p:cxnSp>
        <p:sp>
          <p:nvSpPr>
            <p:cNvPr id="13" name="Rectangle 17">
              <a:extLst>
                <a:ext uri="{FF2B5EF4-FFF2-40B4-BE49-F238E27FC236}">
                  <a16:creationId xmlns:a16="http://schemas.microsoft.com/office/drawing/2014/main" id="{49C61E57-8E88-4C27-925A-859A23289B45}"/>
                </a:ext>
              </a:extLst>
            </p:cNvPr>
            <p:cNvSpPr>
              <a:spLocks noChangeArrowheads="1"/>
            </p:cNvSpPr>
            <p:nvPr/>
          </p:nvSpPr>
          <p:spPr bwMode="auto">
            <a:xfrm>
              <a:off x="2559073" y="1246198"/>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CN" baseline="30000">
                  <a:solidFill>
                    <a:srgbClr val="FF0000"/>
                  </a:solidFill>
                  <a:latin typeface="Times New Roman" panose="02020603050405020304" pitchFamily="18" charset="0"/>
                  <a:cs typeface="Times New Roman" panose="02020603050405020304" pitchFamily="18" charset="0"/>
                </a:rPr>
                <a:t>3</a:t>
              </a:r>
              <a:r>
                <a:rPr lang="en-US" altLang="zh-CN">
                  <a:solidFill>
                    <a:srgbClr val="FF0000"/>
                  </a:solidFill>
                  <a:latin typeface="Times New Roman" panose="02020603050405020304" pitchFamily="18" charset="0"/>
                  <a:cs typeface="Times New Roman" panose="02020603050405020304" pitchFamily="18" charset="0"/>
                </a:rPr>
                <a:t>He</a:t>
              </a:r>
              <a:endParaRPr lang="en-US" altLang="zh-CN"/>
            </a:p>
          </p:txBody>
        </p:sp>
      </p:grpSp>
      <p:pic>
        <p:nvPicPr>
          <p:cNvPr id="16" name="Picture 2" descr="牛顿砸苹果图片">
            <a:extLst>
              <a:ext uri="{FF2B5EF4-FFF2-40B4-BE49-F238E27FC236}">
                <a16:creationId xmlns:a16="http://schemas.microsoft.com/office/drawing/2014/main" id="{1F444161-4195-49F8-BC50-D6EF4566E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786" y="4168177"/>
            <a:ext cx="2543404" cy="1719341"/>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47EE84D3-FD40-4F75-A2D5-C29CA3FDCC7D}"/>
              </a:ext>
            </a:extLst>
          </p:cNvPr>
          <p:cNvSpPr txBox="1"/>
          <p:nvPr/>
        </p:nvSpPr>
        <p:spPr>
          <a:xfrm>
            <a:off x="-73834" y="145133"/>
            <a:ext cx="8252194" cy="559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defRPr/>
            </a:pPr>
            <a:r>
              <a:rPr lang="zh-CN" altLang="en-US" sz="2400" dirty="0">
                <a:solidFill>
                  <a:srgbClr val="C00000"/>
                </a:solidFill>
                <a:latin typeface="黑体" panose="02010609060101010101" pitchFamily="49" charset="-122"/>
                <a:ea typeface="黑体" panose="02010609060101010101" pitchFamily="49" charset="-122"/>
                <a:cs typeface="Times New Roman"/>
              </a:rPr>
              <a:t>使用极化</a:t>
            </a:r>
            <a:r>
              <a:rPr lang="en-US" altLang="zh-CN" sz="2400" baseline="30000" dirty="0">
                <a:solidFill>
                  <a:srgbClr val="C00000"/>
                </a:solidFill>
                <a:latin typeface="黑体" panose="02010609060101010101" pitchFamily="49" charset="-122"/>
                <a:ea typeface="黑体" panose="02010609060101010101" pitchFamily="49" charset="-122"/>
                <a:cs typeface="Times New Roman"/>
              </a:rPr>
              <a:t>3</a:t>
            </a:r>
            <a:r>
              <a:rPr lang="en-US" altLang="zh-CN" sz="2400" dirty="0">
                <a:solidFill>
                  <a:srgbClr val="C00000"/>
                </a:solidFill>
                <a:latin typeface="黑体" panose="02010609060101010101" pitchFamily="49" charset="-122"/>
                <a:ea typeface="黑体" panose="02010609060101010101" pitchFamily="49" charset="-122"/>
                <a:cs typeface="Times New Roman"/>
              </a:rPr>
              <a:t>He</a:t>
            </a:r>
            <a:r>
              <a:rPr lang="zh-CN" altLang="en-US" sz="2400" dirty="0">
                <a:solidFill>
                  <a:srgbClr val="C00000"/>
                </a:solidFill>
                <a:latin typeface="黑体" panose="02010609060101010101" pitchFamily="49" charset="-122"/>
                <a:ea typeface="黑体" panose="02010609060101010101" pitchFamily="49" charset="-122"/>
                <a:cs typeface="Times New Roman"/>
              </a:rPr>
              <a:t>自旋驰豫时间探测标准模型之外的新物理</a:t>
            </a:r>
            <a:endParaRPr lang="en-US" altLang="zh-CN" sz="2400" dirty="0">
              <a:solidFill>
                <a:srgbClr val="C00000"/>
              </a:solidFill>
              <a:latin typeface="黑体" panose="02010609060101010101" pitchFamily="49" charset="-122"/>
              <a:ea typeface="黑体" panose="02010609060101010101" pitchFamily="49" charset="-122"/>
              <a:cs typeface="Times New Roman"/>
            </a:endParaRPr>
          </a:p>
        </p:txBody>
      </p:sp>
      <p:sp>
        <p:nvSpPr>
          <p:cNvPr id="2" name="文本框 1">
            <a:extLst>
              <a:ext uri="{FF2B5EF4-FFF2-40B4-BE49-F238E27FC236}">
                <a16:creationId xmlns:a16="http://schemas.microsoft.com/office/drawing/2014/main" id="{CB634581-692A-798E-5731-070654E48F66}"/>
              </a:ext>
            </a:extLst>
          </p:cNvPr>
          <p:cNvSpPr txBox="1"/>
          <p:nvPr/>
        </p:nvSpPr>
        <p:spPr>
          <a:xfrm>
            <a:off x="4848897" y="1003065"/>
            <a:ext cx="1923861"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3200" b="1" dirty="0">
                <a:solidFill>
                  <a:srgbClr val="0000FF"/>
                </a:solidFill>
                <a:latin typeface="Arial"/>
                <a:ea typeface="Arial"/>
                <a:cs typeface="Arial"/>
                <a:sym typeface="Arial"/>
              </a:rPr>
              <a:t>&lt;(</a:t>
            </a:r>
            <a:r>
              <a:rPr kumimoji="0" lang="en-US" altLang="zh-CN" sz="3200" b="1" i="0" u="none" strike="noStrike" cap="none" spc="0" normalizeH="0" baseline="0" dirty="0" err="1">
                <a:ln>
                  <a:noFill/>
                </a:ln>
                <a:solidFill>
                  <a:srgbClr val="0000FF"/>
                </a:solidFill>
                <a:effectLst/>
                <a:uFillTx/>
                <a:latin typeface="Arial"/>
                <a:ea typeface="Arial"/>
                <a:cs typeface="Arial"/>
                <a:sym typeface="Arial"/>
              </a:rPr>
              <a:t>σ·v</a:t>
            </a:r>
            <a:r>
              <a:rPr kumimoji="0" lang="en-US" altLang="zh-CN" sz="3200" b="1" i="0" u="none" strike="noStrike" cap="none" spc="0" normalizeH="0" baseline="0" dirty="0">
                <a:ln>
                  <a:noFill/>
                </a:ln>
                <a:solidFill>
                  <a:srgbClr val="0000FF"/>
                </a:solidFill>
                <a:effectLst/>
                <a:uFillTx/>
                <a:latin typeface="Arial"/>
                <a:ea typeface="Arial"/>
                <a:cs typeface="Arial"/>
                <a:sym typeface="Arial"/>
              </a:rPr>
              <a:t>)</a:t>
            </a:r>
            <a:r>
              <a:rPr kumimoji="0" lang="en-US" altLang="zh-CN" sz="3200" b="1" i="0" u="none" strike="noStrike" cap="none" spc="0" normalizeH="0" baseline="30000" dirty="0">
                <a:ln>
                  <a:noFill/>
                </a:ln>
                <a:solidFill>
                  <a:srgbClr val="0000FF"/>
                </a:solidFill>
                <a:effectLst/>
                <a:uFillTx/>
                <a:latin typeface="Arial"/>
                <a:ea typeface="Arial"/>
                <a:cs typeface="Arial"/>
                <a:sym typeface="Arial"/>
              </a:rPr>
              <a:t>2</a:t>
            </a:r>
            <a:r>
              <a:rPr kumimoji="0" lang="en-US" altLang="zh-CN" sz="3200" b="1" i="0" u="none" strike="noStrike" cap="none" spc="0" normalizeH="0" baseline="0" dirty="0">
                <a:ln>
                  <a:noFill/>
                </a:ln>
                <a:solidFill>
                  <a:srgbClr val="0000FF"/>
                </a:solidFill>
                <a:effectLst/>
                <a:uFillTx/>
                <a:latin typeface="Arial"/>
                <a:ea typeface="Arial"/>
                <a:cs typeface="Arial"/>
                <a:sym typeface="Arial"/>
              </a:rPr>
              <a:t>&gt;</a:t>
            </a:r>
            <a:endParaRPr lang="zh-CN" altLang="en-US" sz="3200" dirty="0"/>
          </a:p>
        </p:txBody>
      </p:sp>
    </p:spTree>
    <p:extLst>
      <p:ext uri="{BB962C8B-B14F-4D97-AF65-F5344CB8AC3E}">
        <p14:creationId xmlns:p14="http://schemas.microsoft.com/office/powerpoint/2010/main" val="396081656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a:extLst>
              <a:ext uri="{FF2B5EF4-FFF2-40B4-BE49-F238E27FC236}">
                <a16:creationId xmlns:a16="http://schemas.microsoft.com/office/drawing/2014/main" id="{9F099481-A6D3-4FD1-981F-67C70730EFD2}"/>
              </a:ext>
            </a:extLst>
          </p:cNvPr>
          <p:cNvPicPr>
            <a:picLocks noChangeAspect="1"/>
          </p:cNvPicPr>
          <p:nvPr/>
        </p:nvPicPr>
        <p:blipFill rotWithShape="1">
          <a:blip r:embed="rId3"/>
          <a:srcRect t="9260"/>
          <a:stretch/>
        </p:blipFill>
        <p:spPr>
          <a:xfrm>
            <a:off x="111243" y="893273"/>
            <a:ext cx="7701094" cy="2940089"/>
          </a:xfrm>
          <a:prstGeom prst="rect">
            <a:avLst/>
          </a:prstGeom>
        </p:spPr>
      </p:pic>
      <p:grpSp>
        <p:nvGrpSpPr>
          <p:cNvPr id="2" name="组合 1">
            <a:extLst>
              <a:ext uri="{FF2B5EF4-FFF2-40B4-BE49-F238E27FC236}">
                <a16:creationId xmlns:a16="http://schemas.microsoft.com/office/drawing/2014/main" id="{E55B8D41-8234-59DC-F21C-7450E44C0FE0}"/>
              </a:ext>
            </a:extLst>
          </p:cNvPr>
          <p:cNvGrpSpPr/>
          <p:nvPr/>
        </p:nvGrpSpPr>
        <p:grpSpPr>
          <a:xfrm>
            <a:off x="40234" y="3806289"/>
            <a:ext cx="4202885" cy="2546057"/>
            <a:chOff x="831793" y="686919"/>
            <a:chExt cx="6459524" cy="4844642"/>
          </a:xfrm>
        </p:grpSpPr>
        <p:pic>
          <p:nvPicPr>
            <p:cNvPr id="4" name="图片 3">
              <a:extLst>
                <a:ext uri="{FF2B5EF4-FFF2-40B4-BE49-F238E27FC236}">
                  <a16:creationId xmlns:a16="http://schemas.microsoft.com/office/drawing/2014/main" id="{66284628-0F35-4540-D689-10FCD5EE5DEE}"/>
                </a:ext>
              </a:extLst>
            </p:cNvPr>
            <p:cNvPicPr>
              <a:picLocks noChangeAspect="1"/>
            </p:cNvPicPr>
            <p:nvPr/>
          </p:nvPicPr>
          <p:blipFill>
            <a:blip r:embed="rId4"/>
            <a:stretch>
              <a:fillRect/>
            </a:stretch>
          </p:blipFill>
          <p:spPr>
            <a:xfrm>
              <a:off x="831793" y="686919"/>
              <a:ext cx="6459523" cy="4844642"/>
            </a:xfrm>
            <a:prstGeom prst="rect">
              <a:avLst/>
            </a:prstGeom>
          </p:spPr>
        </p:pic>
        <p:sp>
          <p:nvSpPr>
            <p:cNvPr id="5" name="文本框 4">
              <a:extLst>
                <a:ext uri="{FF2B5EF4-FFF2-40B4-BE49-F238E27FC236}">
                  <a16:creationId xmlns:a16="http://schemas.microsoft.com/office/drawing/2014/main" id="{C0B9AC7F-4107-35AA-D2F5-D3BE1AE11A7C}"/>
                </a:ext>
              </a:extLst>
            </p:cNvPr>
            <p:cNvSpPr txBox="1"/>
            <p:nvPr/>
          </p:nvSpPr>
          <p:spPr>
            <a:xfrm>
              <a:off x="3758910" y="2340100"/>
              <a:ext cx="60529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zh-CN" sz="1800" b="0" i="0" u="none" strike="noStrike" cap="none" spc="0" normalizeH="0" baseline="0" dirty="0">
                  <a:ln>
                    <a:noFill/>
                  </a:ln>
                  <a:solidFill>
                    <a:srgbClr val="FF0000"/>
                  </a:solidFill>
                  <a:effectLst/>
                  <a:uFillTx/>
                  <a:latin typeface="Arial"/>
                  <a:ea typeface="Arial"/>
                  <a:cs typeface="Arial"/>
                  <a:sym typeface="Arial"/>
                </a:rPr>
                <a:t>BGO</a:t>
              </a:r>
              <a:endParaRPr kumimoji="0" lang="zh-CN" altLang="en-US" sz="1800" b="0" i="0" u="none" strike="noStrike" cap="none" spc="0" normalizeH="0" baseline="0" dirty="0">
                <a:ln>
                  <a:noFill/>
                </a:ln>
                <a:solidFill>
                  <a:srgbClr val="FF0000"/>
                </a:solidFill>
                <a:effectLst/>
                <a:uFillTx/>
                <a:latin typeface="Arial"/>
                <a:ea typeface="Arial"/>
                <a:cs typeface="Arial"/>
                <a:sym typeface="Arial"/>
              </a:endParaRPr>
            </a:p>
          </p:txBody>
        </p:sp>
        <p:cxnSp>
          <p:nvCxnSpPr>
            <p:cNvPr id="6" name="直接箭头连接符 5">
              <a:extLst>
                <a:ext uri="{FF2B5EF4-FFF2-40B4-BE49-F238E27FC236}">
                  <a16:creationId xmlns:a16="http://schemas.microsoft.com/office/drawing/2014/main" id="{5237A55D-6B5D-E2D1-A6F8-7DA8BFCB7972}"/>
                </a:ext>
              </a:extLst>
            </p:cNvPr>
            <p:cNvCxnSpPr/>
            <p:nvPr/>
          </p:nvCxnSpPr>
          <p:spPr>
            <a:xfrm>
              <a:off x="4061556" y="2684584"/>
              <a:ext cx="183272" cy="394176"/>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7" name="文本框 6">
              <a:extLst>
                <a:ext uri="{FF2B5EF4-FFF2-40B4-BE49-F238E27FC236}">
                  <a16:creationId xmlns:a16="http://schemas.microsoft.com/office/drawing/2014/main" id="{C8B93F89-A41D-E960-DF25-89119BE4C1EA}"/>
                </a:ext>
              </a:extLst>
            </p:cNvPr>
            <p:cNvSpPr txBox="1"/>
            <p:nvPr/>
          </p:nvSpPr>
          <p:spPr>
            <a:xfrm>
              <a:off x="6275656" y="2684370"/>
              <a:ext cx="10156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FF0000"/>
                  </a:solidFill>
                  <a:effectLst/>
                  <a:uFillTx/>
                  <a:latin typeface="Arial"/>
                  <a:ea typeface="Arial"/>
                  <a:cs typeface="Arial"/>
                  <a:sym typeface="Arial"/>
                </a:rPr>
                <a:t>伺服电机</a:t>
              </a:r>
            </a:p>
          </p:txBody>
        </p:sp>
        <p:cxnSp>
          <p:nvCxnSpPr>
            <p:cNvPr id="8" name="直接箭头连接符 7">
              <a:extLst>
                <a:ext uri="{FF2B5EF4-FFF2-40B4-BE49-F238E27FC236}">
                  <a16:creationId xmlns:a16="http://schemas.microsoft.com/office/drawing/2014/main" id="{CC195B4D-AD0E-59DC-1A79-D403D8957A3B}"/>
                </a:ext>
              </a:extLst>
            </p:cNvPr>
            <p:cNvCxnSpPr/>
            <p:nvPr/>
          </p:nvCxnSpPr>
          <p:spPr>
            <a:xfrm flipH="1">
              <a:off x="6275656" y="3053700"/>
              <a:ext cx="259368" cy="192839"/>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9" name="文本框 8">
              <a:extLst>
                <a:ext uri="{FF2B5EF4-FFF2-40B4-BE49-F238E27FC236}">
                  <a16:creationId xmlns:a16="http://schemas.microsoft.com/office/drawing/2014/main" id="{B210C87E-3CB4-CF3D-4C30-0E4EBAA3D759}"/>
                </a:ext>
              </a:extLst>
            </p:cNvPr>
            <p:cNvSpPr txBox="1"/>
            <p:nvPr/>
          </p:nvSpPr>
          <p:spPr>
            <a:xfrm>
              <a:off x="5240009" y="2415922"/>
              <a:ext cx="7848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FF0000"/>
                  </a:solidFill>
                  <a:effectLst/>
                  <a:uFillTx/>
                  <a:latin typeface="Arial"/>
                  <a:ea typeface="Arial"/>
                  <a:cs typeface="Arial"/>
                  <a:sym typeface="Arial"/>
                </a:rPr>
                <a:t>编码器</a:t>
              </a:r>
            </a:p>
          </p:txBody>
        </p:sp>
        <p:cxnSp>
          <p:nvCxnSpPr>
            <p:cNvPr id="10" name="直接箭头连接符 9">
              <a:extLst>
                <a:ext uri="{FF2B5EF4-FFF2-40B4-BE49-F238E27FC236}">
                  <a16:creationId xmlns:a16="http://schemas.microsoft.com/office/drawing/2014/main" id="{8B35227B-4845-553E-BE2C-ED0C21F4B827}"/>
                </a:ext>
              </a:extLst>
            </p:cNvPr>
            <p:cNvCxnSpPr>
              <a:stCxn id="9" idx="2"/>
            </p:cNvCxnSpPr>
            <p:nvPr/>
          </p:nvCxnSpPr>
          <p:spPr>
            <a:xfrm flipH="1">
              <a:off x="5536734" y="2785252"/>
              <a:ext cx="95689" cy="364867"/>
            </a:xfrm>
            <a:prstGeom prst="straightConnector1">
              <a:avLst/>
            </a:prstGeom>
            <a:noFill/>
            <a:ln w="19050" cap="flat">
              <a:solidFill>
                <a:srgbClr val="FF0000"/>
              </a:solidFill>
              <a:prstDash val="solid"/>
              <a:round/>
              <a:tailEnd type="triangle"/>
            </a:ln>
            <a:effectLst>
              <a:outerShdw blurRad="50800" dist="25400" dir="5400000" rotWithShape="0">
                <a:srgbClr val="000000">
                  <a:alpha val="40000"/>
                </a:srgbClr>
              </a:outerShdw>
            </a:effectLst>
            <a:sp3d/>
          </p:spPr>
          <p:style>
            <a:lnRef idx="0">
              <a:scrgbClr r="0" g="0" b="0"/>
            </a:lnRef>
            <a:fillRef idx="0">
              <a:scrgbClr r="0" g="0" b="0"/>
            </a:fillRef>
            <a:effectRef idx="0">
              <a:scrgbClr r="0" g="0" b="0"/>
            </a:effectRef>
            <a:fontRef idx="none"/>
          </p:style>
        </p:cxnSp>
      </p:grpSp>
      <p:pic>
        <p:nvPicPr>
          <p:cNvPr id="11" name="图片 10">
            <a:extLst>
              <a:ext uri="{FF2B5EF4-FFF2-40B4-BE49-F238E27FC236}">
                <a16:creationId xmlns:a16="http://schemas.microsoft.com/office/drawing/2014/main" id="{8FD08B90-539F-8ADC-BB03-217502FD2957}"/>
              </a:ext>
            </a:extLst>
          </p:cNvPr>
          <p:cNvPicPr>
            <a:picLocks noChangeAspect="1"/>
          </p:cNvPicPr>
          <p:nvPr/>
        </p:nvPicPr>
        <p:blipFill>
          <a:blip r:embed="rId5"/>
          <a:stretch>
            <a:fillRect/>
          </a:stretch>
        </p:blipFill>
        <p:spPr>
          <a:xfrm>
            <a:off x="4581355" y="3833332"/>
            <a:ext cx="3358644" cy="2518984"/>
          </a:xfrm>
          <a:prstGeom prst="rect">
            <a:avLst/>
          </a:prstGeom>
        </p:spPr>
      </p:pic>
      <p:sp>
        <p:nvSpPr>
          <p:cNvPr id="13" name="文本框 12">
            <a:extLst>
              <a:ext uri="{FF2B5EF4-FFF2-40B4-BE49-F238E27FC236}">
                <a16:creationId xmlns:a16="http://schemas.microsoft.com/office/drawing/2014/main" id="{87A44E05-1260-A6FC-43E5-7E8B9E252029}"/>
              </a:ext>
            </a:extLst>
          </p:cNvPr>
          <p:cNvSpPr txBox="1"/>
          <p:nvPr/>
        </p:nvSpPr>
        <p:spPr>
          <a:xfrm>
            <a:off x="1462637" y="6086227"/>
            <a:ext cx="14773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FF0000"/>
                </a:solidFill>
                <a:effectLst/>
                <a:uFillTx/>
                <a:latin typeface="Arial"/>
                <a:ea typeface="Arial"/>
                <a:cs typeface="Arial"/>
                <a:sym typeface="Arial"/>
              </a:rPr>
              <a:t>气浮光学平台</a:t>
            </a:r>
          </a:p>
        </p:txBody>
      </p:sp>
      <p:sp>
        <p:nvSpPr>
          <p:cNvPr id="14" name="文本框 13">
            <a:extLst>
              <a:ext uri="{FF2B5EF4-FFF2-40B4-BE49-F238E27FC236}">
                <a16:creationId xmlns:a16="http://schemas.microsoft.com/office/drawing/2014/main" id="{B972D0BA-5807-D9AB-5523-3B88E8B27C7D}"/>
              </a:ext>
            </a:extLst>
          </p:cNvPr>
          <p:cNvSpPr txBox="1"/>
          <p:nvPr/>
        </p:nvSpPr>
        <p:spPr>
          <a:xfrm>
            <a:off x="98570" y="0"/>
            <a:ext cx="460975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3600" kern="100" dirty="0">
                <a:solidFill>
                  <a:srgbClr val="C00000"/>
                </a:solidFill>
                <a:latin typeface="黑体" panose="02010609060101010101" pitchFamily="49" charset="-122"/>
                <a:ea typeface="黑体" panose="02010609060101010101" pitchFamily="49" charset="-122"/>
              </a:rPr>
              <a:t>电子的实验：</a:t>
            </a:r>
            <a:endParaRPr lang="zh-CN" altLang="en-US" sz="3600" dirty="0">
              <a:solidFill>
                <a:srgbClr val="C00000"/>
              </a:solidFill>
              <a:latin typeface="黑体" panose="02010609060101010101" pitchFamily="49" charset="-122"/>
              <a:ea typeface="黑体" panose="02010609060101010101" pitchFamily="49" charset="-122"/>
            </a:endParaRPr>
          </a:p>
        </p:txBody>
      </p:sp>
      <p:sp>
        <p:nvSpPr>
          <p:cNvPr id="16" name="文本框 15">
            <a:extLst>
              <a:ext uri="{FF2B5EF4-FFF2-40B4-BE49-F238E27FC236}">
                <a16:creationId xmlns:a16="http://schemas.microsoft.com/office/drawing/2014/main" id="{786EB4BE-AD89-3190-A487-F72AA64375F4}"/>
              </a:ext>
            </a:extLst>
          </p:cNvPr>
          <p:cNvSpPr txBox="1"/>
          <p:nvPr/>
        </p:nvSpPr>
        <p:spPr>
          <a:xfrm>
            <a:off x="40234" y="6485243"/>
            <a:ext cx="994916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b="0" i="0" dirty="0">
                <a:solidFill>
                  <a:srgbClr val="0000FF"/>
                </a:solidFill>
                <a:effectLst/>
                <a:latin typeface="Proxima Nova"/>
              </a:rPr>
              <a:t>K. Y. Wu, S. Y. Chen, G. A. Sun, S. M. Peng, M. Peng, and H. Yan</a:t>
            </a:r>
            <a:r>
              <a:rPr lang="zh-CN" altLang="en-US" sz="1600" b="0" i="0" dirty="0">
                <a:solidFill>
                  <a:srgbClr val="0000FF"/>
                </a:solidFill>
                <a:effectLst/>
                <a:latin typeface="Proxima Nova"/>
              </a:rPr>
              <a:t> </a:t>
            </a:r>
            <a:r>
              <a:rPr lang="en-US" altLang="zh-CN" sz="1600" b="0" i="0" dirty="0">
                <a:solidFill>
                  <a:srgbClr val="0000FF"/>
                </a:solidFill>
                <a:effectLst/>
                <a:latin typeface="Proxima Nova"/>
              </a:rPr>
              <a:t>Phys. Rev. Lett. </a:t>
            </a:r>
            <a:r>
              <a:rPr lang="en-US" altLang="zh-CN" sz="1600" b="1" i="0" dirty="0">
                <a:solidFill>
                  <a:srgbClr val="0000FF"/>
                </a:solidFill>
                <a:effectLst/>
                <a:latin typeface="Proxima Nova"/>
              </a:rPr>
              <a:t>129</a:t>
            </a:r>
            <a:r>
              <a:rPr lang="en-US" altLang="zh-CN" sz="1600" b="0" i="0" dirty="0">
                <a:solidFill>
                  <a:srgbClr val="0000FF"/>
                </a:solidFill>
                <a:effectLst/>
                <a:latin typeface="Proxima Nova"/>
              </a:rPr>
              <a:t> 051802 (2022)</a:t>
            </a:r>
            <a:endParaRPr lang="zh-CN" altLang="en-US" sz="1600" dirty="0">
              <a:solidFill>
                <a:srgbClr val="0000FF"/>
              </a:solidFill>
            </a:endParaRPr>
          </a:p>
        </p:txBody>
      </p:sp>
      <p:sp>
        <p:nvSpPr>
          <p:cNvPr id="20" name="文本框 6">
            <a:extLst>
              <a:ext uri="{FF2B5EF4-FFF2-40B4-BE49-F238E27FC236}">
                <a16:creationId xmlns:a16="http://schemas.microsoft.com/office/drawing/2014/main" id="{1431D570-3DBA-8A72-5B1E-CA58E2711368}"/>
              </a:ext>
            </a:extLst>
          </p:cNvPr>
          <p:cNvSpPr txBox="1"/>
          <p:nvPr/>
        </p:nvSpPr>
        <p:spPr>
          <a:xfrm>
            <a:off x="2939962" y="30777"/>
            <a:ext cx="302328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en-US" altLang="zh-CN" sz="3200" b="1" dirty="0" err="1">
                <a:solidFill>
                  <a:srgbClr val="1F497D"/>
                </a:solidFill>
                <a:latin typeface="Arial"/>
                <a:cs typeface="Arial"/>
                <a:sym typeface="Arial"/>
              </a:rPr>
              <a:t>σ·v</a:t>
            </a:r>
            <a:r>
              <a:rPr lang="el-GR" altLang="zh-CN" sz="3200" b="1" dirty="0">
                <a:solidFill>
                  <a:srgbClr val="1F497D"/>
                </a:solidFill>
                <a:latin typeface="Arial"/>
                <a:ea typeface="Arial"/>
                <a:cs typeface="Arial"/>
                <a:sym typeface="Arial"/>
              </a:rPr>
              <a:t> </a:t>
            </a:r>
            <a:r>
              <a:rPr lang="zh-CN" altLang="en-US" sz="3200" b="1" dirty="0">
                <a:solidFill>
                  <a:srgbClr val="1F497D"/>
                </a:solidFill>
                <a:latin typeface="Arial"/>
                <a:ea typeface="Arial"/>
                <a:cs typeface="Arial"/>
                <a:sym typeface="Arial"/>
              </a:rPr>
              <a:t>和</a:t>
            </a:r>
            <a:r>
              <a:rPr lang="el-GR" altLang="zh-CN" sz="3200" b="1" dirty="0">
                <a:solidFill>
                  <a:srgbClr val="1F497D"/>
                </a:solidFill>
                <a:latin typeface="Arial"/>
                <a:ea typeface="Arial"/>
                <a:cs typeface="Arial"/>
                <a:sym typeface="Arial"/>
              </a:rPr>
              <a:t>σ</a:t>
            </a:r>
            <a:r>
              <a:rPr lang="en-US" altLang="zh-CN" sz="3200" b="1" dirty="0">
                <a:solidFill>
                  <a:srgbClr val="1F497D"/>
                </a:solidFill>
                <a:latin typeface="Arial"/>
                <a:ea typeface="Arial"/>
                <a:cs typeface="Arial"/>
                <a:sym typeface="Arial"/>
              </a:rPr>
              <a:t>·(</a:t>
            </a:r>
            <a:r>
              <a:rPr lang="en-US" altLang="zh-CN" sz="3200" b="1" dirty="0" err="1">
                <a:solidFill>
                  <a:srgbClr val="1F497D"/>
                </a:solidFill>
                <a:latin typeface="Arial"/>
                <a:ea typeface="Arial"/>
                <a:cs typeface="Arial"/>
                <a:sym typeface="Arial"/>
              </a:rPr>
              <a:t>v×r</a:t>
            </a:r>
            <a:r>
              <a:rPr lang="en-US" altLang="zh-CN" sz="3200" b="1" dirty="0">
                <a:solidFill>
                  <a:srgbClr val="1F497D"/>
                </a:solidFill>
                <a:latin typeface="Arial"/>
                <a:ea typeface="Arial"/>
                <a:cs typeface="Arial"/>
                <a:sym typeface="Arial"/>
              </a:rPr>
              <a:t>)</a:t>
            </a:r>
            <a:r>
              <a:rPr lang="zh-CN" altLang="en-US" sz="3200" b="1" dirty="0">
                <a:solidFill>
                  <a:srgbClr val="1F497D"/>
                </a:solidFill>
                <a:latin typeface="Arial"/>
                <a:ea typeface="Arial"/>
                <a:cs typeface="Arial"/>
                <a:sym typeface="Arial"/>
              </a:rPr>
              <a:t> </a:t>
            </a:r>
            <a:endParaRPr lang="zh-CN" altLang="en-US" sz="3200" dirty="0"/>
          </a:p>
        </p:txBody>
      </p:sp>
    </p:spTree>
    <p:extLst>
      <p:ext uri="{BB962C8B-B14F-4D97-AF65-F5344CB8AC3E}">
        <p14:creationId xmlns:p14="http://schemas.microsoft.com/office/powerpoint/2010/main" val="39019832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4" name="图片 3">
            <a:extLst>
              <a:ext uri="{FF2B5EF4-FFF2-40B4-BE49-F238E27FC236}">
                <a16:creationId xmlns:a16="http://schemas.microsoft.com/office/drawing/2014/main" id="{77C71C80-D098-BEFD-0B6A-A0B23AF9AA4D}"/>
              </a:ext>
            </a:extLst>
          </p:cNvPr>
          <p:cNvPicPr>
            <a:picLocks noChangeAspect="1"/>
          </p:cNvPicPr>
          <p:nvPr/>
        </p:nvPicPr>
        <p:blipFill>
          <a:blip r:embed="rId3"/>
          <a:stretch>
            <a:fillRect/>
          </a:stretch>
        </p:blipFill>
        <p:spPr>
          <a:xfrm>
            <a:off x="1847120" y="4770331"/>
            <a:ext cx="5587447" cy="1421955"/>
          </a:xfrm>
          <a:prstGeom prst="rect">
            <a:avLst/>
          </a:prstGeom>
        </p:spPr>
      </p:pic>
      <p:sp>
        <p:nvSpPr>
          <p:cNvPr id="6" name="文本框 5">
            <a:extLst>
              <a:ext uri="{FF2B5EF4-FFF2-40B4-BE49-F238E27FC236}">
                <a16:creationId xmlns:a16="http://schemas.microsoft.com/office/drawing/2014/main" id="{A0ED2E51-2159-C25B-4BF5-DDA4A9AB9DE8}"/>
              </a:ext>
            </a:extLst>
          </p:cNvPr>
          <p:cNvSpPr txBox="1"/>
          <p:nvPr/>
        </p:nvSpPr>
        <p:spPr>
          <a:xfrm>
            <a:off x="98570" y="0"/>
            <a:ext cx="460975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3600" kern="100" dirty="0">
                <a:solidFill>
                  <a:srgbClr val="C00000"/>
                </a:solidFill>
                <a:latin typeface="黑体" panose="02010609060101010101" pitchFamily="49" charset="-122"/>
                <a:ea typeface="黑体" panose="02010609060101010101" pitchFamily="49" charset="-122"/>
              </a:rPr>
              <a:t>主要结果：</a:t>
            </a:r>
            <a:endParaRPr lang="zh-CN" altLang="en-US" sz="3600" dirty="0">
              <a:solidFill>
                <a:srgbClr val="C00000"/>
              </a:solidFill>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id="{8382E3F6-AE55-FFA3-AAC8-6F970C9C2650}"/>
              </a:ext>
            </a:extLst>
          </p:cNvPr>
          <p:cNvPicPr>
            <a:picLocks noChangeAspect="1"/>
          </p:cNvPicPr>
          <p:nvPr/>
        </p:nvPicPr>
        <p:blipFill>
          <a:blip r:embed="rId4"/>
          <a:stretch>
            <a:fillRect/>
          </a:stretch>
        </p:blipFill>
        <p:spPr>
          <a:xfrm>
            <a:off x="0" y="1244825"/>
            <a:ext cx="4017052" cy="3405183"/>
          </a:xfrm>
          <a:prstGeom prst="rect">
            <a:avLst/>
          </a:prstGeom>
        </p:spPr>
      </p:pic>
      <p:pic>
        <p:nvPicPr>
          <p:cNvPr id="11" name="图片 10">
            <a:extLst>
              <a:ext uri="{FF2B5EF4-FFF2-40B4-BE49-F238E27FC236}">
                <a16:creationId xmlns:a16="http://schemas.microsoft.com/office/drawing/2014/main" id="{10837CA6-1231-3C64-1DD0-12124AB89DCD}"/>
              </a:ext>
            </a:extLst>
          </p:cNvPr>
          <p:cNvPicPr>
            <a:picLocks noChangeAspect="1"/>
          </p:cNvPicPr>
          <p:nvPr/>
        </p:nvPicPr>
        <p:blipFill>
          <a:blip r:embed="rId5"/>
          <a:stretch>
            <a:fillRect/>
          </a:stretch>
        </p:blipFill>
        <p:spPr>
          <a:xfrm>
            <a:off x="4352925" y="1244824"/>
            <a:ext cx="4083050" cy="3425195"/>
          </a:xfrm>
          <a:prstGeom prst="rect">
            <a:avLst/>
          </a:prstGeom>
        </p:spPr>
      </p:pic>
      <p:sp>
        <p:nvSpPr>
          <p:cNvPr id="2" name="文本框 1">
            <a:extLst>
              <a:ext uri="{FF2B5EF4-FFF2-40B4-BE49-F238E27FC236}">
                <a16:creationId xmlns:a16="http://schemas.microsoft.com/office/drawing/2014/main" id="{54BC2D66-B23E-D789-C6BE-86C5738D192B}"/>
              </a:ext>
            </a:extLst>
          </p:cNvPr>
          <p:cNvSpPr txBox="1"/>
          <p:nvPr/>
        </p:nvSpPr>
        <p:spPr>
          <a:xfrm>
            <a:off x="40234" y="6485243"/>
            <a:ext cx="9949161"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b="0" i="0" dirty="0">
                <a:solidFill>
                  <a:srgbClr val="0000FF"/>
                </a:solidFill>
                <a:effectLst/>
                <a:latin typeface="Proxima Nova"/>
              </a:rPr>
              <a:t>K. Y. Wu, S. Y. Chen, G. A. Sun, S. M. Peng, M. Peng, and H. Yan</a:t>
            </a:r>
            <a:r>
              <a:rPr lang="zh-CN" altLang="en-US" sz="1600" b="0" i="0" dirty="0">
                <a:solidFill>
                  <a:srgbClr val="0000FF"/>
                </a:solidFill>
                <a:effectLst/>
                <a:latin typeface="Proxima Nova"/>
              </a:rPr>
              <a:t> </a:t>
            </a:r>
            <a:r>
              <a:rPr lang="en-US" altLang="zh-CN" sz="1600" b="0" i="0" dirty="0">
                <a:solidFill>
                  <a:srgbClr val="0000FF"/>
                </a:solidFill>
                <a:effectLst/>
                <a:latin typeface="Proxima Nova"/>
              </a:rPr>
              <a:t>Phys. Rev. Lett. </a:t>
            </a:r>
            <a:r>
              <a:rPr lang="en-US" altLang="zh-CN" sz="1600" b="1" i="0" dirty="0">
                <a:solidFill>
                  <a:srgbClr val="0000FF"/>
                </a:solidFill>
                <a:effectLst/>
                <a:latin typeface="Proxima Nova"/>
              </a:rPr>
              <a:t>129</a:t>
            </a:r>
            <a:r>
              <a:rPr lang="en-US" altLang="zh-CN" sz="1600" b="0" i="0" dirty="0">
                <a:solidFill>
                  <a:srgbClr val="0000FF"/>
                </a:solidFill>
                <a:effectLst/>
                <a:latin typeface="Proxima Nova"/>
              </a:rPr>
              <a:t> 051802 (2022)</a:t>
            </a:r>
            <a:endParaRPr lang="zh-CN" altLang="en-US" sz="1600" dirty="0">
              <a:solidFill>
                <a:srgbClr val="0000FF"/>
              </a:solidFill>
            </a:endParaRPr>
          </a:p>
        </p:txBody>
      </p:sp>
    </p:spTree>
    <p:extLst>
      <p:ext uri="{BB962C8B-B14F-4D97-AF65-F5344CB8AC3E}">
        <p14:creationId xmlns:p14="http://schemas.microsoft.com/office/powerpoint/2010/main" val="93884406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6" name="图片 5" descr="图形用户界面&#10;&#10;描述已自动生成">
            <a:extLst>
              <a:ext uri="{FF2B5EF4-FFF2-40B4-BE49-F238E27FC236}">
                <a16:creationId xmlns:a16="http://schemas.microsoft.com/office/drawing/2014/main" id="{5D83D647-92EC-6EE6-3315-3D1621C050A4}"/>
              </a:ext>
            </a:extLst>
          </p:cNvPr>
          <p:cNvPicPr>
            <a:picLocks noChangeAspect="1"/>
          </p:cNvPicPr>
          <p:nvPr/>
        </p:nvPicPr>
        <p:blipFill rotWithShape="1">
          <a:blip r:embed="rId3"/>
          <a:srcRect t="1852"/>
          <a:stretch/>
        </p:blipFill>
        <p:spPr>
          <a:xfrm>
            <a:off x="1342629" y="893273"/>
            <a:ext cx="6297301" cy="4253717"/>
          </a:xfrm>
          <a:prstGeom prst="rect">
            <a:avLst/>
          </a:prstGeom>
        </p:spPr>
      </p:pic>
      <p:sp>
        <p:nvSpPr>
          <p:cNvPr id="7" name="TextBox 1">
            <a:extLst>
              <a:ext uri="{FF2B5EF4-FFF2-40B4-BE49-F238E27FC236}">
                <a16:creationId xmlns:a16="http://schemas.microsoft.com/office/drawing/2014/main" id="{26FC4F27-F674-9F50-7431-BEC1AE50CE08}"/>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dirty="0">
                <a:solidFill>
                  <a:srgbClr val="C00000"/>
                </a:solidFill>
              </a:rPr>
              <a:t>天文学极限：难以突破</a:t>
            </a:r>
            <a:endParaRPr lang="en-US" altLang="zh-CN" dirty="0">
              <a:solidFill>
                <a:srgbClr val="C00000"/>
              </a:solidFill>
            </a:endParaRPr>
          </a:p>
        </p:txBody>
      </p:sp>
      <p:sp>
        <p:nvSpPr>
          <p:cNvPr id="2" name="文本框 1">
            <a:extLst>
              <a:ext uri="{FF2B5EF4-FFF2-40B4-BE49-F238E27FC236}">
                <a16:creationId xmlns:a16="http://schemas.microsoft.com/office/drawing/2014/main" id="{62CB5A1A-0BA4-A9C0-D796-AF3283C90749}"/>
              </a:ext>
            </a:extLst>
          </p:cNvPr>
          <p:cNvSpPr txBox="1"/>
          <p:nvPr/>
        </p:nvSpPr>
        <p:spPr>
          <a:xfrm>
            <a:off x="665938" y="5328005"/>
            <a:ext cx="701690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rgbClr val="1F497D"/>
                </a:solidFill>
                <a:effectLst/>
                <a:latin typeface="Helvetica" pitchFamily="2" charset="0"/>
              </a:rPr>
              <a:t>C. A. J. O’Hare and E. </a:t>
            </a:r>
            <a:r>
              <a:rPr lang="en-US" altLang="zh-CN" dirty="0" err="1">
                <a:solidFill>
                  <a:srgbClr val="1F497D"/>
                </a:solidFill>
                <a:effectLst/>
                <a:latin typeface="Helvetica" pitchFamily="2" charset="0"/>
              </a:rPr>
              <a:t>Vitagliano</a:t>
            </a:r>
            <a:r>
              <a:rPr lang="en-US" altLang="zh-CN" dirty="0">
                <a:solidFill>
                  <a:srgbClr val="1F497D"/>
                </a:solidFill>
                <a:effectLst/>
                <a:latin typeface="Helvetica" pitchFamily="2" charset="0"/>
              </a:rPr>
              <a:t>, Phys. Rev. D 102, 115026 (2020).</a:t>
            </a:r>
          </a:p>
        </p:txBody>
      </p:sp>
    </p:spTree>
    <p:extLst>
      <p:ext uri="{BB962C8B-B14F-4D97-AF65-F5344CB8AC3E}">
        <p14:creationId xmlns:p14="http://schemas.microsoft.com/office/powerpoint/2010/main" val="414568798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4" name="图片 3" descr="图示, 日程表&#10;&#10;描述已自动生成">
            <a:extLst>
              <a:ext uri="{FF2B5EF4-FFF2-40B4-BE49-F238E27FC236}">
                <a16:creationId xmlns:a16="http://schemas.microsoft.com/office/drawing/2014/main" id="{6B950E36-AEBC-29C4-95C9-D5C59EA137A9}"/>
              </a:ext>
            </a:extLst>
          </p:cNvPr>
          <p:cNvPicPr>
            <a:picLocks noChangeAspect="1"/>
          </p:cNvPicPr>
          <p:nvPr/>
        </p:nvPicPr>
        <p:blipFill>
          <a:blip r:embed="rId3"/>
          <a:stretch>
            <a:fillRect/>
          </a:stretch>
        </p:blipFill>
        <p:spPr>
          <a:xfrm>
            <a:off x="576489" y="3883088"/>
            <a:ext cx="7772400" cy="2466242"/>
          </a:xfrm>
          <a:prstGeom prst="rect">
            <a:avLst/>
          </a:prstGeom>
        </p:spPr>
      </p:pic>
      <p:pic>
        <p:nvPicPr>
          <p:cNvPr id="5" name="图片 4" descr="图示&#10;&#10;描述已自动生成">
            <a:extLst>
              <a:ext uri="{FF2B5EF4-FFF2-40B4-BE49-F238E27FC236}">
                <a16:creationId xmlns:a16="http://schemas.microsoft.com/office/drawing/2014/main" id="{4A73A5E7-D541-05AF-6981-51CB32FF5EE3}"/>
              </a:ext>
            </a:extLst>
          </p:cNvPr>
          <p:cNvPicPr>
            <a:picLocks noChangeAspect="1"/>
          </p:cNvPicPr>
          <p:nvPr/>
        </p:nvPicPr>
        <p:blipFill rotWithShape="1">
          <a:blip r:embed="rId4"/>
          <a:srcRect t="7956"/>
          <a:stretch/>
        </p:blipFill>
        <p:spPr>
          <a:xfrm>
            <a:off x="390307" y="893273"/>
            <a:ext cx="7772400" cy="3284114"/>
          </a:xfrm>
          <a:prstGeom prst="rect">
            <a:avLst/>
          </a:prstGeom>
        </p:spPr>
      </p:pic>
      <p:sp>
        <p:nvSpPr>
          <p:cNvPr id="6" name="TextBox 1">
            <a:extLst>
              <a:ext uri="{FF2B5EF4-FFF2-40B4-BE49-F238E27FC236}">
                <a16:creationId xmlns:a16="http://schemas.microsoft.com/office/drawing/2014/main" id="{85B238D6-4FAF-40E7-5DCD-16BEB0E6D113}"/>
              </a:ext>
            </a:extLst>
          </p:cNvPr>
          <p:cNvSpPr txBox="1"/>
          <p:nvPr/>
        </p:nvSpPr>
        <p:spPr>
          <a:xfrm>
            <a:off x="77190" y="119409"/>
            <a:ext cx="8271699"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2800" dirty="0">
                <a:solidFill>
                  <a:srgbClr val="C00000"/>
                </a:solidFill>
              </a:rPr>
              <a:t>探测粒子中子，以太阳为源，地球自转为调制：</a:t>
            </a:r>
            <a:endParaRPr lang="en-US" altLang="zh-CN" sz="2800" dirty="0">
              <a:solidFill>
                <a:srgbClr val="C00000"/>
              </a:solidFill>
            </a:endParaRPr>
          </a:p>
        </p:txBody>
      </p:sp>
      <p:sp>
        <p:nvSpPr>
          <p:cNvPr id="7" name="文本框 6">
            <a:extLst>
              <a:ext uri="{FF2B5EF4-FFF2-40B4-BE49-F238E27FC236}">
                <a16:creationId xmlns:a16="http://schemas.microsoft.com/office/drawing/2014/main" id="{095221F5-7828-496A-9B8B-814A202E29A4}"/>
              </a:ext>
            </a:extLst>
          </p:cNvPr>
          <p:cNvSpPr txBox="1"/>
          <p:nvPr/>
        </p:nvSpPr>
        <p:spPr>
          <a:xfrm>
            <a:off x="1552756" y="6488668"/>
            <a:ext cx="72197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1F497D"/>
                </a:solidFill>
              </a:rPr>
              <a:t>L.Y.Wu,K.Y.Zhang</a:t>
            </a:r>
            <a:r>
              <a:rPr lang="en-US" altLang="zh-CN" dirty="0">
                <a:solidFill>
                  <a:srgbClr val="1F497D"/>
                </a:solidFill>
              </a:rPr>
              <a:t>,</a:t>
            </a:r>
            <a:r>
              <a:rPr lang="zh-CN" altLang="en-US" dirty="0">
                <a:solidFill>
                  <a:srgbClr val="1F497D"/>
                </a:solidFill>
              </a:rPr>
              <a:t> </a:t>
            </a:r>
            <a:r>
              <a:rPr lang="en-US" altLang="zh-CN" dirty="0" err="1">
                <a:solidFill>
                  <a:srgbClr val="1F497D"/>
                </a:solidFill>
              </a:rPr>
              <a:t>M.Peng</a:t>
            </a:r>
            <a:r>
              <a:rPr lang="en-US" altLang="zh-CN" dirty="0">
                <a:solidFill>
                  <a:srgbClr val="1F497D"/>
                </a:solidFill>
              </a:rPr>
              <a:t>,</a:t>
            </a:r>
            <a:r>
              <a:rPr lang="zh-CN" altLang="en-US" dirty="0">
                <a:solidFill>
                  <a:srgbClr val="1F497D"/>
                </a:solidFill>
              </a:rPr>
              <a:t> </a:t>
            </a:r>
            <a:r>
              <a:rPr lang="en-US" altLang="zh-CN" dirty="0" err="1">
                <a:solidFill>
                  <a:srgbClr val="1F497D"/>
                </a:solidFill>
              </a:rPr>
              <a:t>J.Gong</a:t>
            </a:r>
            <a:r>
              <a:rPr lang="en-US" altLang="zh-CN" dirty="0">
                <a:solidFill>
                  <a:srgbClr val="1F497D"/>
                </a:solidFill>
              </a:rPr>
              <a:t>*,</a:t>
            </a:r>
            <a:r>
              <a:rPr lang="zh-CN" altLang="en-US" dirty="0">
                <a:solidFill>
                  <a:srgbClr val="1F497D"/>
                </a:solidFill>
              </a:rPr>
              <a:t> </a:t>
            </a:r>
            <a:r>
              <a:rPr lang="en-US" altLang="zh-CN" dirty="0" err="1">
                <a:solidFill>
                  <a:srgbClr val="1F497D"/>
                </a:solidFill>
              </a:rPr>
              <a:t>H.Yan</a:t>
            </a:r>
            <a:r>
              <a:rPr lang="en-US" altLang="zh-CN" dirty="0">
                <a:solidFill>
                  <a:srgbClr val="1F497D"/>
                </a:solidFill>
              </a:rPr>
              <a:t>*,</a:t>
            </a:r>
            <a:r>
              <a:rPr lang="zh-CN" altLang="en-US" dirty="0">
                <a:solidFill>
                  <a:srgbClr val="1F497D"/>
                </a:solidFill>
              </a:rPr>
              <a:t> </a:t>
            </a:r>
            <a:r>
              <a:rPr lang="en-US" altLang="zh-CN" dirty="0">
                <a:solidFill>
                  <a:srgbClr val="1F497D"/>
                </a:solidFill>
              </a:rPr>
              <a:t>PRL,131,091002,(2023)</a:t>
            </a:r>
            <a:endParaRPr lang="zh-CN" altLang="en-US" dirty="0">
              <a:solidFill>
                <a:srgbClr val="1F497D"/>
              </a:solidFill>
            </a:endParaRPr>
          </a:p>
        </p:txBody>
      </p:sp>
    </p:spTree>
    <p:extLst>
      <p:ext uri="{BB962C8B-B14F-4D97-AF65-F5344CB8AC3E}">
        <p14:creationId xmlns:p14="http://schemas.microsoft.com/office/powerpoint/2010/main" val="216672410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文本, 信件&#10;&#10;描述已自动生成">
            <a:extLst>
              <a:ext uri="{FF2B5EF4-FFF2-40B4-BE49-F238E27FC236}">
                <a16:creationId xmlns:a16="http://schemas.microsoft.com/office/drawing/2014/main" id="{6938A416-1978-2543-D8F0-0428592A2E23}"/>
              </a:ext>
            </a:extLst>
          </p:cNvPr>
          <p:cNvPicPr>
            <a:picLocks noChangeAspect="1"/>
          </p:cNvPicPr>
          <p:nvPr/>
        </p:nvPicPr>
        <p:blipFill>
          <a:blip r:embed="rId3"/>
          <a:stretch>
            <a:fillRect/>
          </a:stretch>
        </p:blipFill>
        <p:spPr>
          <a:xfrm>
            <a:off x="1102271" y="1051253"/>
            <a:ext cx="6477000" cy="3746500"/>
          </a:xfrm>
          <a:prstGeom prst="rect">
            <a:avLst/>
          </a:prstGeom>
        </p:spPr>
      </p:pic>
      <p:sp>
        <p:nvSpPr>
          <p:cNvPr id="4" name="TextBox 1">
            <a:extLst>
              <a:ext uri="{FF2B5EF4-FFF2-40B4-BE49-F238E27FC236}">
                <a16:creationId xmlns:a16="http://schemas.microsoft.com/office/drawing/2014/main" id="{E7C92454-7E08-B0A4-5501-50E73B3AA36F}"/>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dirty="0">
                <a:solidFill>
                  <a:srgbClr val="C00000"/>
                </a:solidFill>
              </a:rPr>
              <a:t>垂直于地球自转轴的有效场分量：</a:t>
            </a:r>
            <a:endParaRPr lang="en-US" altLang="zh-CN" dirty="0">
              <a:solidFill>
                <a:srgbClr val="C00000"/>
              </a:solidFill>
            </a:endParaRPr>
          </a:p>
        </p:txBody>
      </p:sp>
      <p:pic>
        <p:nvPicPr>
          <p:cNvPr id="6" name="图片 5" descr="图片包含 文本&#10;&#10;描述已自动生成">
            <a:extLst>
              <a:ext uri="{FF2B5EF4-FFF2-40B4-BE49-F238E27FC236}">
                <a16:creationId xmlns:a16="http://schemas.microsoft.com/office/drawing/2014/main" id="{4BF07BF9-E3F0-3A2D-7B24-CF438BB35BC0}"/>
              </a:ext>
            </a:extLst>
          </p:cNvPr>
          <p:cNvPicPr>
            <a:picLocks noChangeAspect="1"/>
          </p:cNvPicPr>
          <p:nvPr/>
        </p:nvPicPr>
        <p:blipFill>
          <a:blip r:embed="rId4"/>
          <a:stretch>
            <a:fillRect/>
          </a:stretch>
        </p:blipFill>
        <p:spPr>
          <a:xfrm>
            <a:off x="2289721" y="5635013"/>
            <a:ext cx="4102100" cy="609600"/>
          </a:xfrm>
          <a:prstGeom prst="rect">
            <a:avLst/>
          </a:prstGeom>
        </p:spPr>
      </p:pic>
      <p:sp>
        <p:nvSpPr>
          <p:cNvPr id="7" name="文本框 6">
            <a:extLst>
              <a:ext uri="{FF2B5EF4-FFF2-40B4-BE49-F238E27FC236}">
                <a16:creationId xmlns:a16="http://schemas.microsoft.com/office/drawing/2014/main" id="{551AD8D0-0703-42EE-E7CB-61C4E69D5106}"/>
              </a:ext>
            </a:extLst>
          </p:cNvPr>
          <p:cNvSpPr txBox="1"/>
          <p:nvPr/>
        </p:nvSpPr>
        <p:spPr>
          <a:xfrm>
            <a:off x="630621" y="5265683"/>
            <a:ext cx="14773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zh-CN" altLang="en-US" sz="1800" b="0" i="0" u="none" strike="noStrike" cap="none" spc="0" normalizeH="0" baseline="0" dirty="0">
                <a:ln>
                  <a:noFill/>
                </a:ln>
                <a:solidFill>
                  <a:srgbClr val="0000FF"/>
                </a:solidFill>
                <a:effectLst/>
                <a:uFillTx/>
                <a:latin typeface="Arial"/>
                <a:ea typeface="Arial"/>
                <a:cs typeface="Arial"/>
                <a:sym typeface="Arial"/>
              </a:rPr>
              <a:t>实验实测值：</a:t>
            </a:r>
          </a:p>
        </p:txBody>
      </p:sp>
      <p:sp>
        <p:nvSpPr>
          <p:cNvPr id="9" name="文本框 8">
            <a:extLst>
              <a:ext uri="{FF2B5EF4-FFF2-40B4-BE49-F238E27FC236}">
                <a16:creationId xmlns:a16="http://schemas.microsoft.com/office/drawing/2014/main" id="{B807A7D7-46EC-9E7D-91D7-A800801E32FA}"/>
              </a:ext>
            </a:extLst>
          </p:cNvPr>
          <p:cNvSpPr txBox="1"/>
          <p:nvPr/>
        </p:nvSpPr>
        <p:spPr>
          <a:xfrm>
            <a:off x="2289721" y="5265681"/>
            <a:ext cx="461929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a:solidFill>
                  <a:srgbClr val="0000FF"/>
                </a:solidFill>
              </a:rPr>
              <a:t>PRL</a:t>
            </a:r>
            <a:r>
              <a:rPr lang="zh-CN" altLang="en-US" dirty="0">
                <a:solidFill>
                  <a:srgbClr val="0000FF"/>
                </a:solidFill>
              </a:rPr>
              <a:t> </a:t>
            </a:r>
            <a:r>
              <a:rPr lang="en-US" altLang="zh-CN" dirty="0">
                <a:solidFill>
                  <a:srgbClr val="0000FF"/>
                </a:solidFill>
              </a:rPr>
              <a:t>112(11):110801, (2014).</a:t>
            </a:r>
            <a:endParaRPr lang="zh-CN" altLang="en-US" dirty="0">
              <a:solidFill>
                <a:srgbClr val="0000FF"/>
              </a:solidFill>
            </a:endParaRPr>
          </a:p>
        </p:txBody>
      </p:sp>
      <p:sp>
        <p:nvSpPr>
          <p:cNvPr id="5" name="文本框 4">
            <a:extLst>
              <a:ext uri="{FF2B5EF4-FFF2-40B4-BE49-F238E27FC236}">
                <a16:creationId xmlns:a16="http://schemas.microsoft.com/office/drawing/2014/main" id="{1CCDCCC6-8493-A67C-68D9-E3997C7A3388}"/>
              </a:ext>
            </a:extLst>
          </p:cNvPr>
          <p:cNvSpPr txBox="1"/>
          <p:nvPr/>
        </p:nvSpPr>
        <p:spPr>
          <a:xfrm>
            <a:off x="1552756" y="6488668"/>
            <a:ext cx="72197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1F497D"/>
                </a:solidFill>
              </a:rPr>
              <a:t>L.Y.Wu,K.Y.Zhang</a:t>
            </a:r>
            <a:r>
              <a:rPr lang="en-US" altLang="zh-CN" dirty="0">
                <a:solidFill>
                  <a:srgbClr val="1F497D"/>
                </a:solidFill>
              </a:rPr>
              <a:t>,</a:t>
            </a:r>
            <a:r>
              <a:rPr lang="zh-CN" altLang="en-US" dirty="0">
                <a:solidFill>
                  <a:srgbClr val="1F497D"/>
                </a:solidFill>
              </a:rPr>
              <a:t> </a:t>
            </a:r>
            <a:r>
              <a:rPr lang="en-US" altLang="zh-CN" dirty="0" err="1">
                <a:solidFill>
                  <a:srgbClr val="1F497D"/>
                </a:solidFill>
              </a:rPr>
              <a:t>M.Peng</a:t>
            </a:r>
            <a:r>
              <a:rPr lang="en-US" altLang="zh-CN" dirty="0">
                <a:solidFill>
                  <a:srgbClr val="1F497D"/>
                </a:solidFill>
              </a:rPr>
              <a:t>,</a:t>
            </a:r>
            <a:r>
              <a:rPr lang="zh-CN" altLang="en-US" dirty="0">
                <a:solidFill>
                  <a:srgbClr val="1F497D"/>
                </a:solidFill>
              </a:rPr>
              <a:t> </a:t>
            </a:r>
            <a:r>
              <a:rPr lang="en-US" altLang="zh-CN" dirty="0" err="1">
                <a:solidFill>
                  <a:srgbClr val="1F497D"/>
                </a:solidFill>
              </a:rPr>
              <a:t>J.Gong</a:t>
            </a:r>
            <a:r>
              <a:rPr lang="en-US" altLang="zh-CN" dirty="0">
                <a:solidFill>
                  <a:srgbClr val="1F497D"/>
                </a:solidFill>
              </a:rPr>
              <a:t>*,</a:t>
            </a:r>
            <a:r>
              <a:rPr lang="zh-CN" altLang="en-US" dirty="0">
                <a:solidFill>
                  <a:srgbClr val="1F497D"/>
                </a:solidFill>
              </a:rPr>
              <a:t> </a:t>
            </a:r>
            <a:r>
              <a:rPr lang="en-US" altLang="zh-CN" dirty="0" err="1">
                <a:solidFill>
                  <a:srgbClr val="1F497D"/>
                </a:solidFill>
              </a:rPr>
              <a:t>H.Yan</a:t>
            </a:r>
            <a:r>
              <a:rPr lang="en-US" altLang="zh-CN" dirty="0">
                <a:solidFill>
                  <a:srgbClr val="1F497D"/>
                </a:solidFill>
              </a:rPr>
              <a:t>*,</a:t>
            </a:r>
            <a:r>
              <a:rPr lang="zh-CN" altLang="en-US" dirty="0">
                <a:solidFill>
                  <a:srgbClr val="1F497D"/>
                </a:solidFill>
              </a:rPr>
              <a:t> </a:t>
            </a:r>
            <a:r>
              <a:rPr lang="en-US" altLang="zh-CN" dirty="0">
                <a:solidFill>
                  <a:srgbClr val="1F497D"/>
                </a:solidFill>
              </a:rPr>
              <a:t>PRL,131,091002,(2023)</a:t>
            </a:r>
            <a:endParaRPr lang="zh-CN" altLang="en-US" dirty="0">
              <a:solidFill>
                <a:srgbClr val="1F497D"/>
              </a:solidFill>
            </a:endParaRPr>
          </a:p>
        </p:txBody>
      </p:sp>
    </p:spTree>
    <p:extLst>
      <p:ext uri="{BB962C8B-B14F-4D97-AF65-F5344CB8AC3E}">
        <p14:creationId xmlns:p14="http://schemas.microsoft.com/office/powerpoint/2010/main" val="318162392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pic>
        <p:nvPicPr>
          <p:cNvPr id="3" name="图片 2" descr="图形用户界面&#10;&#10;中度可信度描述已自动生成">
            <a:extLst>
              <a:ext uri="{FF2B5EF4-FFF2-40B4-BE49-F238E27FC236}">
                <a16:creationId xmlns:a16="http://schemas.microsoft.com/office/drawing/2014/main" id="{C1885EE7-9C35-D3D9-7B59-E532E15BEEFF}"/>
              </a:ext>
            </a:extLst>
          </p:cNvPr>
          <p:cNvPicPr>
            <a:picLocks noChangeAspect="1"/>
          </p:cNvPicPr>
          <p:nvPr/>
        </p:nvPicPr>
        <p:blipFill>
          <a:blip r:embed="rId3"/>
          <a:stretch>
            <a:fillRect/>
          </a:stretch>
        </p:blipFill>
        <p:spPr>
          <a:xfrm>
            <a:off x="1744718" y="893273"/>
            <a:ext cx="4989786" cy="5086487"/>
          </a:xfrm>
          <a:prstGeom prst="rect">
            <a:avLst/>
          </a:prstGeom>
        </p:spPr>
      </p:pic>
      <p:sp>
        <p:nvSpPr>
          <p:cNvPr id="4" name="TextBox 1">
            <a:extLst>
              <a:ext uri="{FF2B5EF4-FFF2-40B4-BE49-F238E27FC236}">
                <a16:creationId xmlns:a16="http://schemas.microsoft.com/office/drawing/2014/main" id="{6C5C3383-233E-62A2-0AEF-93D3D7271FCC}"/>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en-US" altLang="zh-CN" dirty="0">
                <a:solidFill>
                  <a:srgbClr val="C00000"/>
                </a:solidFill>
              </a:rPr>
              <a:t>SP</a:t>
            </a:r>
            <a:r>
              <a:rPr lang="zh-CN" altLang="en-US" dirty="0">
                <a:solidFill>
                  <a:srgbClr val="C00000"/>
                </a:solidFill>
              </a:rPr>
              <a:t>型相互作用红</a:t>
            </a:r>
            <a:r>
              <a:rPr lang="en-US" altLang="zh-CN" dirty="0">
                <a:solidFill>
                  <a:srgbClr val="C00000"/>
                </a:solidFill>
              </a:rPr>
              <a:t>--</a:t>
            </a:r>
            <a:r>
              <a:rPr lang="zh-CN" altLang="en-US" dirty="0">
                <a:solidFill>
                  <a:srgbClr val="C00000"/>
                </a:solidFill>
              </a:rPr>
              <a:t>首次超越天文极限的实验室结果：</a:t>
            </a:r>
            <a:endParaRPr lang="en-US" altLang="zh-CN" dirty="0">
              <a:solidFill>
                <a:srgbClr val="C00000"/>
              </a:solidFill>
            </a:endParaRPr>
          </a:p>
        </p:txBody>
      </p:sp>
      <p:sp>
        <p:nvSpPr>
          <p:cNvPr id="5" name="文本框 4">
            <a:extLst>
              <a:ext uri="{FF2B5EF4-FFF2-40B4-BE49-F238E27FC236}">
                <a16:creationId xmlns:a16="http://schemas.microsoft.com/office/drawing/2014/main" id="{8DA4492D-6A92-1704-3431-754E3816A053}"/>
              </a:ext>
            </a:extLst>
          </p:cNvPr>
          <p:cNvSpPr txBox="1"/>
          <p:nvPr/>
        </p:nvSpPr>
        <p:spPr>
          <a:xfrm>
            <a:off x="2262352" y="5938326"/>
            <a:ext cx="461929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dirty="0">
                <a:solidFill>
                  <a:srgbClr val="1F497D"/>
                </a:solidFill>
              </a:rPr>
              <a:t>长力程超越天文学极限</a:t>
            </a:r>
            <a:r>
              <a:rPr lang="en-US" altLang="zh-CN" dirty="0">
                <a:solidFill>
                  <a:srgbClr val="1F497D"/>
                </a:solidFill>
              </a:rPr>
              <a:t>~70</a:t>
            </a:r>
            <a:r>
              <a:rPr lang="zh-CN" altLang="en-US" dirty="0">
                <a:solidFill>
                  <a:srgbClr val="1F497D"/>
                </a:solidFill>
              </a:rPr>
              <a:t>倍。</a:t>
            </a:r>
          </a:p>
        </p:txBody>
      </p:sp>
      <p:sp>
        <p:nvSpPr>
          <p:cNvPr id="6" name="文本框 5">
            <a:extLst>
              <a:ext uri="{FF2B5EF4-FFF2-40B4-BE49-F238E27FC236}">
                <a16:creationId xmlns:a16="http://schemas.microsoft.com/office/drawing/2014/main" id="{A7162227-B3B4-7D7D-58B9-2F07A53CE0D0}"/>
              </a:ext>
            </a:extLst>
          </p:cNvPr>
          <p:cNvSpPr txBox="1"/>
          <p:nvPr/>
        </p:nvSpPr>
        <p:spPr>
          <a:xfrm>
            <a:off x="1552756" y="6488668"/>
            <a:ext cx="72197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dirty="0" err="1">
                <a:solidFill>
                  <a:srgbClr val="1F497D"/>
                </a:solidFill>
              </a:rPr>
              <a:t>L.Y.Wu,K.Y.Zhang</a:t>
            </a:r>
            <a:r>
              <a:rPr lang="en-US" altLang="zh-CN" dirty="0">
                <a:solidFill>
                  <a:srgbClr val="1F497D"/>
                </a:solidFill>
              </a:rPr>
              <a:t>,</a:t>
            </a:r>
            <a:r>
              <a:rPr lang="zh-CN" altLang="en-US" dirty="0">
                <a:solidFill>
                  <a:srgbClr val="1F497D"/>
                </a:solidFill>
              </a:rPr>
              <a:t> </a:t>
            </a:r>
            <a:r>
              <a:rPr lang="en-US" altLang="zh-CN" dirty="0" err="1">
                <a:solidFill>
                  <a:srgbClr val="1F497D"/>
                </a:solidFill>
              </a:rPr>
              <a:t>M.Peng</a:t>
            </a:r>
            <a:r>
              <a:rPr lang="en-US" altLang="zh-CN" dirty="0">
                <a:solidFill>
                  <a:srgbClr val="1F497D"/>
                </a:solidFill>
              </a:rPr>
              <a:t>,</a:t>
            </a:r>
            <a:r>
              <a:rPr lang="zh-CN" altLang="en-US" dirty="0">
                <a:solidFill>
                  <a:srgbClr val="1F497D"/>
                </a:solidFill>
              </a:rPr>
              <a:t> </a:t>
            </a:r>
            <a:r>
              <a:rPr lang="en-US" altLang="zh-CN" dirty="0" err="1">
                <a:solidFill>
                  <a:srgbClr val="1F497D"/>
                </a:solidFill>
              </a:rPr>
              <a:t>J.Gong</a:t>
            </a:r>
            <a:r>
              <a:rPr lang="zh-CN" altLang="en-US" dirty="0">
                <a:solidFill>
                  <a:srgbClr val="1F497D"/>
                </a:solidFill>
              </a:rPr>
              <a:t> </a:t>
            </a:r>
            <a:r>
              <a:rPr lang="en-US" altLang="zh-CN" dirty="0" err="1">
                <a:solidFill>
                  <a:srgbClr val="1F497D"/>
                </a:solidFill>
              </a:rPr>
              <a:t>H.Yan</a:t>
            </a:r>
            <a:r>
              <a:rPr lang="en-US" altLang="zh-CN" dirty="0">
                <a:solidFill>
                  <a:srgbClr val="1F497D"/>
                </a:solidFill>
              </a:rPr>
              <a:t>,</a:t>
            </a:r>
            <a:r>
              <a:rPr lang="zh-CN" altLang="en-US" dirty="0">
                <a:solidFill>
                  <a:srgbClr val="1F497D"/>
                </a:solidFill>
              </a:rPr>
              <a:t> </a:t>
            </a:r>
            <a:r>
              <a:rPr lang="en-US" altLang="zh-CN" dirty="0">
                <a:solidFill>
                  <a:srgbClr val="1F497D"/>
                </a:solidFill>
              </a:rPr>
              <a:t>PRL,131,091002,(2023)</a:t>
            </a:r>
            <a:endParaRPr lang="zh-CN" altLang="en-US" dirty="0">
              <a:solidFill>
                <a:srgbClr val="1F497D"/>
              </a:solidFill>
            </a:endParaRPr>
          </a:p>
        </p:txBody>
      </p:sp>
    </p:spTree>
    <p:extLst>
      <p:ext uri="{BB962C8B-B14F-4D97-AF65-F5344CB8AC3E}">
        <p14:creationId xmlns:p14="http://schemas.microsoft.com/office/powerpoint/2010/main" val="97215922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CF6DE9-4EB7-4E71-AB82-361FA8CEA8E9}"/>
              </a:ext>
            </a:extLst>
          </p:cNvPr>
          <p:cNvSpPr txBox="1"/>
          <p:nvPr/>
        </p:nvSpPr>
        <p:spPr>
          <a:xfrm>
            <a:off x="-1" y="18469"/>
            <a:ext cx="8526484"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3600" dirty="0">
                <a:solidFill>
                  <a:srgbClr val="C00000"/>
                </a:solidFill>
              </a:rPr>
              <a:t>有很多针对电子、中子、核子的研究工作：</a:t>
            </a:r>
            <a:endParaRPr lang="en-US" altLang="zh-CN" sz="3600" dirty="0">
              <a:solidFill>
                <a:srgbClr val="C00000"/>
              </a:solidFill>
            </a:endParaRPr>
          </a:p>
        </p:txBody>
      </p:sp>
      <p:sp>
        <p:nvSpPr>
          <p:cNvPr id="3" name="TextBox 1">
            <a:extLst>
              <a:ext uri="{FF2B5EF4-FFF2-40B4-BE49-F238E27FC236}">
                <a16:creationId xmlns:a16="http://schemas.microsoft.com/office/drawing/2014/main" id="{F1F3EA35-7DAF-44A7-BFFE-CDADE4CF8C10}"/>
              </a:ext>
            </a:extLst>
          </p:cNvPr>
          <p:cNvSpPr txBox="1"/>
          <p:nvPr/>
        </p:nvSpPr>
        <p:spPr>
          <a:xfrm>
            <a:off x="1268679" y="2474682"/>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3600" dirty="0">
                <a:solidFill>
                  <a:srgbClr val="1F497D"/>
                </a:solidFill>
              </a:rPr>
              <a:t>尚无专门的针对缪子的实验研究！</a:t>
            </a:r>
            <a:endParaRPr lang="en-US" altLang="zh-CN" sz="3600" dirty="0">
              <a:solidFill>
                <a:srgbClr val="1F497D"/>
              </a:solidFill>
            </a:endParaRPr>
          </a:p>
        </p:txBody>
      </p:sp>
    </p:spTree>
    <p:extLst>
      <p:ext uri="{BB962C8B-B14F-4D97-AF65-F5344CB8AC3E}">
        <p14:creationId xmlns:p14="http://schemas.microsoft.com/office/powerpoint/2010/main" val="378200606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Picture 4" descr="Picture 4"/>
          <p:cNvPicPr>
            <a:picLocks noChangeAspect="1"/>
          </p:cNvPicPr>
          <p:nvPr/>
        </p:nvPicPr>
        <p:blipFill>
          <a:blip r:embed="rId3"/>
          <a:stretch>
            <a:fillRect/>
          </a:stretch>
        </p:blipFill>
        <p:spPr>
          <a:xfrm>
            <a:off x="8435975" y="0"/>
            <a:ext cx="673100" cy="893273"/>
          </a:xfrm>
          <a:prstGeom prst="rect">
            <a:avLst/>
          </a:prstGeom>
          <a:ln w="12700">
            <a:miter lim="400000"/>
          </a:ln>
        </p:spPr>
      </p:pic>
      <p:sp>
        <p:nvSpPr>
          <p:cNvPr id="4" name="Rectangle 2"/>
          <p:cNvSpPr txBox="1">
            <a:spLocks noChangeArrowheads="1"/>
          </p:cNvSpPr>
          <p:nvPr/>
        </p:nvSpPr>
        <p:spPr>
          <a:xfrm>
            <a:off x="86309" y="566075"/>
            <a:ext cx="8963562" cy="1143000"/>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endParaRPr lang="zh-CN" altLang="en-US" dirty="0">
              <a:solidFill>
                <a:srgbClr val="0000FF"/>
              </a:solidFill>
            </a:endParaRPr>
          </a:p>
        </p:txBody>
      </p:sp>
      <p:pic>
        <p:nvPicPr>
          <p:cNvPr id="8" name="图片 7">
            <a:extLst>
              <a:ext uri="{FF2B5EF4-FFF2-40B4-BE49-F238E27FC236}">
                <a16:creationId xmlns:a16="http://schemas.microsoft.com/office/drawing/2014/main" id="{E5A51F32-F58C-4DF5-AC33-8B2D09417F84}"/>
              </a:ext>
            </a:extLst>
          </p:cNvPr>
          <p:cNvPicPr>
            <a:picLocks noChangeAspect="1"/>
          </p:cNvPicPr>
          <p:nvPr/>
        </p:nvPicPr>
        <p:blipFill>
          <a:blip r:embed="rId4"/>
          <a:stretch>
            <a:fillRect/>
          </a:stretch>
        </p:blipFill>
        <p:spPr>
          <a:xfrm>
            <a:off x="383639" y="2350632"/>
            <a:ext cx="2095238" cy="2104762"/>
          </a:xfrm>
          <a:prstGeom prst="rect">
            <a:avLst/>
          </a:prstGeom>
        </p:spPr>
      </p:pic>
      <p:pic>
        <p:nvPicPr>
          <p:cNvPr id="9" name="图片 8">
            <a:extLst>
              <a:ext uri="{FF2B5EF4-FFF2-40B4-BE49-F238E27FC236}">
                <a16:creationId xmlns:a16="http://schemas.microsoft.com/office/drawing/2014/main" id="{5C78EB63-D9E2-4FFF-98CD-89B62C9ACB5D}"/>
              </a:ext>
            </a:extLst>
          </p:cNvPr>
          <p:cNvPicPr>
            <a:picLocks noChangeAspect="1"/>
          </p:cNvPicPr>
          <p:nvPr/>
        </p:nvPicPr>
        <p:blipFill>
          <a:blip r:embed="rId5"/>
          <a:stretch>
            <a:fillRect/>
          </a:stretch>
        </p:blipFill>
        <p:spPr>
          <a:xfrm>
            <a:off x="3188322" y="2416026"/>
            <a:ext cx="5318655" cy="1681875"/>
          </a:xfrm>
          <a:prstGeom prst="rect">
            <a:avLst/>
          </a:prstGeom>
        </p:spPr>
      </p:pic>
      <p:sp>
        <p:nvSpPr>
          <p:cNvPr id="11" name="矩形 10">
            <a:extLst>
              <a:ext uri="{FF2B5EF4-FFF2-40B4-BE49-F238E27FC236}">
                <a16:creationId xmlns:a16="http://schemas.microsoft.com/office/drawing/2014/main" id="{5373D936-9CF8-46FB-934F-60E3EB5D111B}"/>
              </a:ext>
            </a:extLst>
          </p:cNvPr>
          <p:cNvSpPr txBox="1"/>
          <p:nvPr/>
        </p:nvSpPr>
        <p:spPr>
          <a:xfrm>
            <a:off x="3654327" y="4866093"/>
            <a:ext cx="4980665"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a:solidFill>
                  <a:srgbClr val="0000FF"/>
                </a:solidFill>
                <a:latin typeface="Helvetica Neue"/>
                <a:ea typeface="Helvetica Neue"/>
                <a:cs typeface="Helvetica Neue"/>
                <a:sym typeface="Helvetica Neue"/>
              </a:defRPr>
            </a:lvl1pPr>
          </a:lstStyle>
          <a:p>
            <a:r>
              <a:rPr lang="en-US" altLang="zh-CN" dirty="0">
                <a:latin typeface="Times New Roman" panose="02020603050405020304" pitchFamily="18" charset="0"/>
                <a:cs typeface="Times New Roman" panose="02020603050405020304" pitchFamily="18" charset="0"/>
              </a:rPr>
              <a:t>eF</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(0)/2m:</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anomalous magnetic moment</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-eF</a:t>
            </a:r>
            <a:r>
              <a:rPr lang="en-US" altLang="zh-CN" baseline="-25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(0)/2m:</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EDM</a:t>
            </a:r>
            <a:endParaRPr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3714B311-4103-4EBA-98AA-58196C15ED7D}"/>
              </a:ext>
            </a:extLst>
          </p:cNvPr>
          <p:cNvSpPr/>
          <p:nvPr/>
        </p:nvSpPr>
        <p:spPr>
          <a:xfrm>
            <a:off x="86309" y="6436457"/>
            <a:ext cx="8772525" cy="307777"/>
          </a:xfrm>
          <a:prstGeom prst="rect">
            <a:avLst/>
          </a:prstGeom>
        </p:spPr>
        <p:txBody>
          <a:bodyPr wrap="square">
            <a:spAutoFit/>
          </a:bodyPr>
          <a:lstStyle/>
          <a:p>
            <a:r>
              <a:rPr lang="en-US" altLang="zh-CN" sz="1400" dirty="0" err="1">
                <a:solidFill>
                  <a:srgbClr val="FF0000"/>
                </a:solidFill>
                <a:latin typeface="Times New Roman" panose="02020603050405020304" pitchFamily="18" charset="0"/>
                <a:cs typeface="Times New Roman" panose="02020603050405020304" pitchFamily="18" charset="0"/>
              </a:rPr>
              <a:t>H.Yan</a:t>
            </a:r>
            <a:r>
              <a:rPr lang="en-US" altLang="zh-CN" sz="1400" dirty="0">
                <a:solidFill>
                  <a:srgbClr val="FF0000"/>
                </a:solidFill>
                <a:latin typeface="Times New Roman" panose="02020603050405020304" pitchFamily="18" charset="0"/>
                <a:cs typeface="Times New Roman" panose="02020603050405020304" pitchFamily="18" charset="0"/>
              </a:rPr>
              <a:t>*, </a:t>
            </a:r>
            <a:r>
              <a:rPr lang="en-US" altLang="zh-CN" sz="1400" dirty="0" err="1">
                <a:solidFill>
                  <a:srgbClr val="FF0000"/>
                </a:solidFill>
                <a:latin typeface="Times New Roman" panose="02020603050405020304" pitchFamily="18" charset="0"/>
                <a:cs typeface="Times New Roman" panose="02020603050405020304" pitchFamily="18" charset="0"/>
              </a:rPr>
              <a:t>G.A.Sun</a:t>
            </a:r>
            <a:r>
              <a:rPr lang="en-US" altLang="zh-CN" sz="1400" dirty="0">
                <a:solidFill>
                  <a:srgbClr val="FF0000"/>
                </a:solidFill>
                <a:latin typeface="Times New Roman" panose="02020603050405020304" pitchFamily="18" charset="0"/>
                <a:cs typeface="Times New Roman" panose="02020603050405020304" pitchFamily="18" charset="0"/>
              </a:rPr>
              <a:t>, </a:t>
            </a:r>
            <a:r>
              <a:rPr lang="en-US" altLang="zh-CN" sz="1400" dirty="0" err="1">
                <a:solidFill>
                  <a:srgbClr val="FF0000"/>
                </a:solidFill>
                <a:latin typeface="Times New Roman" panose="02020603050405020304" pitchFamily="18" charset="0"/>
                <a:cs typeface="Times New Roman" panose="02020603050405020304" pitchFamily="18" charset="0"/>
              </a:rPr>
              <a:t>S.M.Peng</a:t>
            </a:r>
            <a:r>
              <a:rPr lang="en-US" altLang="zh-CN" sz="1400" dirty="0">
                <a:solidFill>
                  <a:srgbClr val="FF0000"/>
                </a:solidFill>
                <a:latin typeface="Times New Roman" panose="02020603050405020304" pitchFamily="18" charset="0"/>
                <a:cs typeface="Times New Roman" panose="02020603050405020304" pitchFamily="18" charset="0"/>
              </a:rPr>
              <a:t>, </a:t>
            </a:r>
            <a:r>
              <a:rPr lang="en-US" altLang="zh-CN" sz="1400" dirty="0" err="1">
                <a:solidFill>
                  <a:srgbClr val="FF0000"/>
                </a:solidFill>
                <a:latin typeface="Times New Roman" panose="02020603050405020304" pitchFamily="18" charset="0"/>
                <a:cs typeface="Times New Roman" panose="02020603050405020304" pitchFamily="18" charset="0"/>
              </a:rPr>
              <a:t>H.Guo</a:t>
            </a:r>
            <a:r>
              <a:rPr lang="en-US" altLang="zh-CN" sz="1400" dirty="0">
                <a:solidFill>
                  <a:srgbClr val="FF0000"/>
                </a:solidFill>
                <a:latin typeface="Times New Roman" panose="02020603050405020304" pitchFamily="18" charset="0"/>
                <a:cs typeface="Times New Roman" panose="02020603050405020304" pitchFamily="18" charset="0"/>
              </a:rPr>
              <a:t>, </a:t>
            </a:r>
            <a:r>
              <a:rPr lang="en-US" altLang="zh-CN" sz="1400" dirty="0" err="1">
                <a:solidFill>
                  <a:srgbClr val="FF0000"/>
                </a:solidFill>
                <a:latin typeface="Times New Roman" panose="02020603050405020304" pitchFamily="18" charset="0"/>
                <a:cs typeface="Times New Roman" panose="02020603050405020304" pitchFamily="18" charset="0"/>
              </a:rPr>
              <a:t>B.Q.Liu</a:t>
            </a:r>
            <a:r>
              <a:rPr lang="en-US" altLang="zh-CN" sz="1400" dirty="0">
                <a:solidFill>
                  <a:srgbClr val="FF0000"/>
                </a:solidFill>
                <a:latin typeface="Times New Roman" panose="02020603050405020304" pitchFamily="18" charset="0"/>
                <a:cs typeface="Times New Roman" panose="02020603050405020304" pitchFamily="18" charset="0"/>
              </a:rPr>
              <a:t>, </a:t>
            </a:r>
            <a:r>
              <a:rPr lang="en-US" altLang="zh-CN" sz="1400" dirty="0" err="1">
                <a:solidFill>
                  <a:srgbClr val="FF0000"/>
                </a:solidFill>
                <a:latin typeface="Times New Roman" panose="02020603050405020304" pitchFamily="18" charset="0"/>
                <a:cs typeface="Times New Roman" panose="02020603050405020304" pitchFamily="18" charset="0"/>
              </a:rPr>
              <a:t>M.Peng</a:t>
            </a:r>
            <a:r>
              <a:rPr lang="en-US" altLang="zh-CN" sz="1400" dirty="0">
                <a:solidFill>
                  <a:srgbClr val="FF0000"/>
                </a:solidFill>
                <a:latin typeface="Times New Roman" panose="02020603050405020304" pitchFamily="18" charset="0"/>
                <a:cs typeface="Times New Roman" panose="02020603050405020304" pitchFamily="18" charset="0"/>
              </a:rPr>
              <a:t>, </a:t>
            </a:r>
            <a:r>
              <a:rPr lang="en-US" altLang="zh-CN" sz="1400" dirty="0" err="1">
                <a:solidFill>
                  <a:srgbClr val="FF0000"/>
                </a:solidFill>
                <a:latin typeface="Times New Roman" panose="02020603050405020304" pitchFamily="18" charset="0"/>
                <a:cs typeface="Times New Roman" panose="02020603050405020304" pitchFamily="18" charset="0"/>
              </a:rPr>
              <a:t>H.Zheng</a:t>
            </a:r>
            <a:r>
              <a:rPr lang="en-US" altLang="zh-CN" sz="1400" dirty="0">
                <a:solidFill>
                  <a:srgbClr val="FF0000"/>
                </a:solidFill>
                <a:latin typeface="Times New Roman" panose="02020603050405020304" pitchFamily="18" charset="0"/>
                <a:cs typeface="Times New Roman" panose="02020603050405020304" pitchFamily="18" charset="0"/>
              </a:rPr>
              <a:t>, European Physical Journal C, 79</a:t>
            </a:r>
            <a:r>
              <a:rPr lang="zh-CN" altLang="zh-CN" sz="1400" dirty="0">
                <a:solidFill>
                  <a:srgbClr val="FF0000"/>
                </a:solidFill>
                <a:latin typeface="Times New Roman" panose="02020603050405020304" pitchFamily="18" charset="0"/>
                <a:cs typeface="Times New Roman" panose="02020603050405020304" pitchFamily="18" charset="0"/>
              </a:rPr>
              <a:t>：</a:t>
            </a:r>
            <a:r>
              <a:rPr lang="en-US" altLang="zh-CN" sz="1400" dirty="0">
                <a:solidFill>
                  <a:srgbClr val="FF0000"/>
                </a:solidFill>
                <a:latin typeface="Times New Roman" panose="02020603050405020304" pitchFamily="18" charset="0"/>
                <a:cs typeface="Times New Roman" panose="02020603050405020304" pitchFamily="18" charset="0"/>
              </a:rPr>
              <a:t>971 (2019)</a:t>
            </a:r>
            <a:endParaRPr lang="zh-CN" altLang="en-US" sz="14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文本框 1"/>
              <p:cNvSpPr txBox="1"/>
              <p:nvPr/>
            </p:nvSpPr>
            <p:spPr>
              <a:xfrm>
                <a:off x="2626789" y="1455761"/>
                <a:ext cx="3632340" cy="4355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zh-CN" sz="2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ctrlPr>
                        </m:sSubPr>
                        <m:e>
                          <m:r>
                            <a:rPr kumimoji="0" lang="en-US" altLang="zh-CN" sz="2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t>ℒ</m:t>
                          </m:r>
                        </m:e>
                        <m:sub>
                          <m: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t>𝐼</m:t>
                          </m:r>
                        </m:sub>
                      </m:sSub>
                      <m: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acc>
                        <m:accPr>
                          <m:chr m:val="̅"/>
                          <m:ctrlPr>
                            <a:rPr kumimoji="0" lang="en-US" altLang="zh-CN" sz="2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cs typeface="Arial"/>
                              <a:sym typeface="Arial"/>
                            </a:rPr>
                          </m:ctrlPr>
                        </m:accPr>
                        <m:e>
                          <m:r>
                            <a:rPr kumimoji="0" lang="zh-CN" altLang="en-US" sz="2800" b="0" i="1" u="none" strike="noStrike" cap="none" spc="0" normalizeH="0" baseline="0" smtClean="0">
                              <a:ln>
                                <a:noFill/>
                              </a:ln>
                              <a:solidFill>
                                <a:srgbClr val="000000"/>
                              </a:solidFill>
                              <a:effectLst/>
                              <a:uFillTx/>
                              <a:latin typeface="Cambria Math" panose="02040503050406030204" pitchFamily="18" charset="0"/>
                              <a:cs typeface="Arial"/>
                              <a:sym typeface="Arial"/>
                            </a:rPr>
                            <m:t>𝜓</m:t>
                          </m:r>
                        </m:e>
                      </m:acc>
                      <m:d>
                        <m:dPr>
                          <m:ctrlP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dPr>
                        <m:e>
                          <m:sSub>
                            <m:sSubPr>
                              <m:ctrlP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bPr>
                            <m:e>
                              <m: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t>𝑔</m:t>
                              </m:r>
                            </m:e>
                            <m:sub>
                              <m: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t>𝑆</m:t>
                              </m:r>
                            </m:sub>
                          </m:sSub>
                          <m: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t>+</m:t>
                          </m:r>
                          <m: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t>𝑖</m:t>
                          </m:r>
                          <m:sSub>
                            <m:sSubPr>
                              <m:ctrlP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bPr>
                            <m:e>
                              <m: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t>𝑔</m:t>
                              </m:r>
                            </m:e>
                            <m:sub>
                              <m: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t>𝑃</m:t>
                              </m:r>
                            </m:sub>
                          </m:sSub>
                          <m:sSub>
                            <m:sSubPr>
                              <m:ctrlP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ctrlPr>
                            </m:sSubPr>
                            <m:e>
                              <m:r>
                                <a:rPr kumimoji="0" lang="zh-CN" altLang="en-US" sz="2800" b="0" i="1" u="none" strike="noStrike" cap="none" spc="0" normalizeH="0" baseline="0" smtClean="0">
                                  <a:ln>
                                    <a:noFill/>
                                  </a:ln>
                                  <a:solidFill>
                                    <a:srgbClr val="000000"/>
                                  </a:solidFill>
                                  <a:effectLst/>
                                  <a:uFillTx/>
                                  <a:latin typeface="Cambria Math" panose="02040503050406030204" pitchFamily="18" charset="0"/>
                                  <a:cs typeface="Arial"/>
                                  <a:sym typeface="Arial"/>
                                </a:rPr>
                                <m:t>𝛾</m:t>
                              </m:r>
                            </m:e>
                            <m:sub>
                              <m:r>
                                <a:rPr kumimoji="0" lang="en-US" altLang="zh-CN" sz="2800" b="0" i="1" u="none" strike="noStrike" cap="none" spc="0" normalizeH="0" baseline="0" smtClean="0">
                                  <a:ln>
                                    <a:noFill/>
                                  </a:ln>
                                  <a:solidFill>
                                    <a:srgbClr val="000000"/>
                                  </a:solidFill>
                                  <a:effectLst/>
                                  <a:uFillTx/>
                                  <a:latin typeface="Cambria Math" panose="02040503050406030204" pitchFamily="18" charset="0"/>
                                  <a:cs typeface="Arial"/>
                                  <a:sym typeface="Arial"/>
                                </a:rPr>
                                <m:t>5</m:t>
                              </m:r>
                            </m:sub>
                          </m:sSub>
                        </m:e>
                      </m:d>
                      <m:r>
                        <a:rPr kumimoji="0" lang="zh-CN" altLang="en-US" sz="2800" b="0" i="1" u="none" strike="noStrike" cap="none" spc="0" normalizeH="0" baseline="0" smtClean="0">
                          <a:ln>
                            <a:noFill/>
                          </a:ln>
                          <a:solidFill>
                            <a:srgbClr val="000000"/>
                          </a:solidFill>
                          <a:effectLst/>
                          <a:uFillTx/>
                          <a:latin typeface="Cambria Math" panose="02040503050406030204" pitchFamily="18" charset="0"/>
                          <a:cs typeface="Arial"/>
                          <a:sym typeface="Arial"/>
                        </a:rPr>
                        <m:t>𝜓𝜙</m:t>
                      </m:r>
                    </m:oMath>
                  </m:oMathPara>
                </a14:m>
                <a:endParaRPr kumimoji="0" lang="zh-CN" altLang="en-US" sz="2800" b="0" i="0" u="none" strike="noStrike" cap="none" spc="0" normalizeH="0" baseline="0" dirty="0">
                  <a:ln>
                    <a:noFill/>
                  </a:ln>
                  <a:solidFill>
                    <a:srgbClr val="000000"/>
                  </a:solidFill>
                  <a:effectLst/>
                  <a:uFillTx/>
                  <a:latin typeface="Times New Roman" panose="02020603050405020304" pitchFamily="18" charset="0"/>
                  <a:ea typeface="Arial"/>
                  <a:cs typeface="Times New Roman" panose="02020603050405020304" pitchFamily="18" charset="0"/>
                  <a:sym typeface="Arial"/>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2626789" y="1455761"/>
                <a:ext cx="3632340" cy="435504"/>
              </a:xfrm>
              <a:prstGeom prst="rect">
                <a:avLst/>
              </a:prstGeom>
              <a:blipFill>
                <a:blip r:embed="rId6"/>
                <a:stretch>
                  <a:fillRect/>
                </a:stretch>
              </a:blipFill>
              <a:ln w="12700" cap="flat">
                <a:noFill/>
                <a:miter lim="400000"/>
              </a:ln>
              <a:effectLst/>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4DD19075-23D0-435B-9FAA-013CF41BA31A}"/>
              </a:ext>
            </a:extLst>
          </p:cNvPr>
          <p:cNvSpPr txBox="1"/>
          <p:nvPr/>
        </p:nvSpPr>
        <p:spPr>
          <a:xfrm>
            <a:off x="-33886" y="99368"/>
            <a:ext cx="854086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3600" dirty="0">
                <a:solidFill>
                  <a:srgbClr val="C00000"/>
                </a:solidFill>
                <a:latin typeface="黑体" panose="02010609060101010101" pitchFamily="49" charset="-122"/>
                <a:ea typeface="黑体" panose="02010609060101010101" pitchFamily="49" charset="-122"/>
              </a:rPr>
              <a:t>SP</a:t>
            </a:r>
            <a:r>
              <a:rPr lang="zh-CN" altLang="en-US" sz="3600" dirty="0">
                <a:solidFill>
                  <a:srgbClr val="C00000"/>
                </a:solidFill>
                <a:latin typeface="黑体" panose="02010609060101010101" pitchFamily="49" charset="-122"/>
                <a:ea typeface="黑体" panose="02010609060101010101" pitchFamily="49" charset="-122"/>
              </a:rPr>
              <a:t>型新相互作用导致电磁顶点的改变：</a:t>
            </a:r>
          </a:p>
        </p:txBody>
      </p:sp>
    </p:spTree>
    <p:extLst>
      <p:ext uri="{BB962C8B-B14F-4D97-AF65-F5344CB8AC3E}">
        <p14:creationId xmlns:p14="http://schemas.microsoft.com/office/powerpoint/2010/main" val="3128318311"/>
      </p:ext>
    </p:extLst>
  </p:cSld>
  <p:clrMapOvr>
    <a:masterClrMapping/>
  </p:clrMapOvr>
  <p:transition spd="med" advTm="73366"/>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C0F31DB-B21F-ED27-B151-AEE154C84DA1}"/>
              </a:ext>
            </a:extLst>
          </p:cNvPr>
          <p:cNvSpPr txBox="1"/>
          <p:nvPr/>
        </p:nvSpPr>
        <p:spPr>
          <a:xfrm>
            <a:off x="0" y="151953"/>
            <a:ext cx="754128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基本粒子按庞加莱群表示分类：</a:t>
            </a:r>
          </a:p>
        </p:txBody>
      </p:sp>
      <p:sp>
        <p:nvSpPr>
          <p:cNvPr id="11" name="文本框 10">
            <a:extLst>
              <a:ext uri="{FF2B5EF4-FFF2-40B4-BE49-F238E27FC236}">
                <a16:creationId xmlns:a16="http://schemas.microsoft.com/office/drawing/2014/main" id="{18E770E8-0916-3D1A-0E37-759C0CABEA80}"/>
              </a:ext>
            </a:extLst>
          </p:cNvPr>
          <p:cNvSpPr txBox="1"/>
          <p:nvPr/>
        </p:nvSpPr>
        <p:spPr>
          <a:xfrm>
            <a:off x="328077" y="4509890"/>
            <a:ext cx="4860889"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b="1" dirty="0">
                <a:solidFill>
                  <a:srgbClr val="1F497D"/>
                </a:solidFill>
              </a:rPr>
              <a:t>分类依据</a:t>
            </a:r>
          </a:p>
          <a:p>
            <a:pPr>
              <a:buFont typeface="Arial" panose="020B0604020202020204" pitchFamily="34" charset="0"/>
              <a:buChar char="•"/>
            </a:pPr>
            <a:r>
              <a:rPr lang="zh-CN" altLang="en-US" dirty="0">
                <a:solidFill>
                  <a:srgbClr val="1F497D"/>
                </a:solidFill>
              </a:rPr>
              <a:t>基于庞加莱群不可约表示，通过两个不变量：</a:t>
            </a:r>
          </a:p>
          <a:p>
            <a:pPr marL="742950" lvl="1" indent="-285750">
              <a:buFont typeface="Arial" panose="020B0604020202020204" pitchFamily="34" charset="0"/>
              <a:buChar char="•"/>
            </a:pPr>
            <a:r>
              <a:rPr lang="zh-CN" altLang="en-US" dirty="0">
                <a:solidFill>
                  <a:srgbClr val="1F497D"/>
                </a:solidFill>
              </a:rPr>
              <a:t>质量 </a:t>
            </a:r>
            <a:r>
              <a:rPr lang="en-US" altLang="zh-CN" dirty="0">
                <a:solidFill>
                  <a:srgbClr val="1F497D"/>
                </a:solidFill>
              </a:rPr>
              <a:t>m</a:t>
            </a:r>
            <a:r>
              <a:rPr lang="zh-CN" altLang="en-US" dirty="0">
                <a:solidFill>
                  <a:srgbClr val="1F497D"/>
                </a:solidFill>
              </a:rPr>
              <a:t>。</a:t>
            </a:r>
          </a:p>
          <a:p>
            <a:pPr marL="742950" lvl="1" indent="-285750">
              <a:buFont typeface="Arial" panose="020B0604020202020204" pitchFamily="34" charset="0"/>
              <a:buChar char="•"/>
            </a:pPr>
            <a:r>
              <a:rPr lang="zh-CN" altLang="en-US" dirty="0">
                <a:solidFill>
                  <a:srgbClr val="1F497D"/>
                </a:solidFill>
              </a:rPr>
              <a:t>自旋 </a:t>
            </a:r>
            <a:r>
              <a:rPr lang="en-US" altLang="zh-CN" dirty="0">
                <a:solidFill>
                  <a:srgbClr val="1F497D"/>
                </a:solidFill>
              </a:rPr>
              <a:t>s</a:t>
            </a:r>
            <a:r>
              <a:rPr lang="zh-CN" altLang="en-US" dirty="0">
                <a:solidFill>
                  <a:srgbClr val="1F497D"/>
                </a:solidFill>
              </a:rPr>
              <a:t>（或螺旋度 </a:t>
            </a:r>
            <a:r>
              <a:rPr lang="en-US" altLang="zh-CN" dirty="0">
                <a:solidFill>
                  <a:srgbClr val="1F497D"/>
                </a:solidFill>
              </a:rPr>
              <a:t>helicity</a:t>
            </a:r>
            <a:r>
              <a:rPr lang="zh-CN" altLang="en-US" dirty="0">
                <a:solidFill>
                  <a:srgbClr val="1F497D"/>
                </a:solidFill>
              </a:rPr>
              <a:t>）。</a:t>
            </a:r>
          </a:p>
        </p:txBody>
      </p:sp>
      <p:pic>
        <p:nvPicPr>
          <p:cNvPr id="19" name="图片 18" descr="文本&#10;&#10;AI 生成的内容可能不正确。">
            <a:extLst>
              <a:ext uri="{FF2B5EF4-FFF2-40B4-BE49-F238E27FC236}">
                <a16:creationId xmlns:a16="http://schemas.microsoft.com/office/drawing/2014/main" id="{9BD8E6BC-08D5-CC84-3E01-FEC4CADC5A71}"/>
              </a:ext>
            </a:extLst>
          </p:cNvPr>
          <p:cNvPicPr>
            <a:picLocks noChangeAspect="1"/>
          </p:cNvPicPr>
          <p:nvPr/>
        </p:nvPicPr>
        <p:blipFill>
          <a:blip r:embed="rId2"/>
          <a:stretch>
            <a:fillRect/>
          </a:stretch>
        </p:blipFill>
        <p:spPr>
          <a:xfrm>
            <a:off x="144983" y="1147781"/>
            <a:ext cx="8854034" cy="2478167"/>
          </a:xfrm>
          <a:prstGeom prst="rect">
            <a:avLst/>
          </a:prstGeom>
        </p:spPr>
      </p:pic>
    </p:spTree>
    <p:extLst>
      <p:ext uri="{BB962C8B-B14F-4D97-AF65-F5344CB8AC3E}">
        <p14:creationId xmlns:p14="http://schemas.microsoft.com/office/powerpoint/2010/main" val="16357754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824C112-C0EC-52F0-2D94-53B10397569A}"/>
              </a:ext>
            </a:extLst>
          </p:cNvPr>
          <p:cNvPicPr>
            <a:picLocks noChangeAspect="1"/>
          </p:cNvPicPr>
          <p:nvPr/>
        </p:nvPicPr>
        <p:blipFill>
          <a:blip r:embed="rId3"/>
          <a:stretch>
            <a:fillRect/>
          </a:stretch>
        </p:blipFill>
        <p:spPr>
          <a:xfrm>
            <a:off x="2855870" y="975439"/>
            <a:ext cx="3432260" cy="576044"/>
          </a:xfrm>
          <a:prstGeom prst="rect">
            <a:avLst/>
          </a:prstGeom>
        </p:spPr>
      </p:pic>
      <p:pic>
        <p:nvPicPr>
          <p:cNvPr id="5" name="图片 4">
            <a:extLst>
              <a:ext uri="{FF2B5EF4-FFF2-40B4-BE49-F238E27FC236}">
                <a16:creationId xmlns:a16="http://schemas.microsoft.com/office/drawing/2014/main" id="{39F398C4-5F2B-AC9D-C733-04DC5DC95EA4}"/>
              </a:ext>
            </a:extLst>
          </p:cNvPr>
          <p:cNvPicPr>
            <a:picLocks noChangeAspect="1"/>
          </p:cNvPicPr>
          <p:nvPr/>
        </p:nvPicPr>
        <p:blipFill rotWithShape="1">
          <a:blip r:embed="rId4"/>
          <a:srcRect t="4257"/>
          <a:stretch/>
        </p:blipFill>
        <p:spPr>
          <a:xfrm>
            <a:off x="2145670" y="1682731"/>
            <a:ext cx="5081848" cy="4491230"/>
          </a:xfrm>
          <a:prstGeom prst="rect">
            <a:avLst/>
          </a:prstGeom>
        </p:spPr>
      </p:pic>
      <p:sp>
        <p:nvSpPr>
          <p:cNvPr id="6" name="Rectangle 2">
            <a:extLst>
              <a:ext uri="{FF2B5EF4-FFF2-40B4-BE49-F238E27FC236}">
                <a16:creationId xmlns:a16="http://schemas.microsoft.com/office/drawing/2014/main" id="{97E30C12-6292-AAE0-EEAD-A6CFB9511200}"/>
              </a:ext>
            </a:extLst>
          </p:cNvPr>
          <p:cNvSpPr txBox="1">
            <a:spLocks noChangeArrowheads="1"/>
          </p:cNvSpPr>
          <p:nvPr/>
        </p:nvSpPr>
        <p:spPr>
          <a:xfrm>
            <a:off x="0" y="-71718"/>
            <a:ext cx="8741663"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r>
              <a:rPr lang="zh-CN" altLang="en-US" sz="3600" dirty="0">
                <a:solidFill>
                  <a:srgbClr val="C00000"/>
                </a:solidFill>
                <a:latin typeface="黑体" panose="02010609060101010101" pitchFamily="49" charset="-122"/>
                <a:ea typeface="黑体" panose="02010609060101010101" pitchFamily="49" charset="-122"/>
              </a:rPr>
              <a:t>缪子的电偶极矩测量结果应用于缪子：</a:t>
            </a:r>
            <a:endParaRPr lang="en-US" altLang="zh-CN" sz="3600" dirty="0">
              <a:solidFill>
                <a:srgbClr val="C00000"/>
              </a:solidFill>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id="{97370C0D-E72C-26D0-B0C3-7007B171D33B}"/>
              </a:ext>
            </a:extLst>
          </p:cNvPr>
          <p:cNvSpPr/>
          <p:nvPr/>
        </p:nvSpPr>
        <p:spPr>
          <a:xfrm>
            <a:off x="86309" y="6436457"/>
            <a:ext cx="8772525" cy="307777"/>
          </a:xfrm>
          <a:prstGeom prst="rect">
            <a:avLst/>
          </a:prstGeom>
        </p:spPr>
        <p:txBody>
          <a:bodyPr wrap="square">
            <a:spAutoFit/>
          </a:bodyPr>
          <a:lstStyle/>
          <a:p>
            <a:r>
              <a:rPr lang="en-US" altLang="zh-CN" sz="1400" dirty="0" err="1">
                <a:solidFill>
                  <a:srgbClr val="C00000"/>
                </a:solidFill>
                <a:latin typeface="Times New Roman" panose="02020603050405020304" pitchFamily="18" charset="0"/>
                <a:cs typeface="Times New Roman" panose="02020603050405020304" pitchFamily="18" charset="0"/>
              </a:rPr>
              <a:t>H.Yan</a:t>
            </a:r>
            <a:r>
              <a:rPr lang="en-US" altLang="zh-CN" sz="1400" dirty="0">
                <a:solidFill>
                  <a:srgbClr val="C00000"/>
                </a:solidFill>
                <a:latin typeface="Times New Roman" panose="02020603050405020304" pitchFamily="18" charset="0"/>
                <a:cs typeface="Times New Roman" panose="02020603050405020304" pitchFamily="18" charset="0"/>
              </a:rPr>
              <a:t>*, </a:t>
            </a:r>
            <a:r>
              <a:rPr lang="en-US" altLang="zh-CN" sz="1400" dirty="0" err="1">
                <a:solidFill>
                  <a:srgbClr val="C00000"/>
                </a:solidFill>
                <a:latin typeface="Times New Roman" panose="02020603050405020304" pitchFamily="18" charset="0"/>
                <a:cs typeface="Times New Roman" panose="02020603050405020304" pitchFamily="18" charset="0"/>
              </a:rPr>
              <a:t>G.A.Sun</a:t>
            </a:r>
            <a:r>
              <a:rPr lang="en-US" altLang="zh-CN" sz="1400" dirty="0">
                <a:solidFill>
                  <a:srgbClr val="C00000"/>
                </a:solidFill>
                <a:latin typeface="Times New Roman" panose="02020603050405020304" pitchFamily="18" charset="0"/>
                <a:cs typeface="Times New Roman" panose="02020603050405020304" pitchFamily="18" charset="0"/>
              </a:rPr>
              <a:t>, </a:t>
            </a:r>
            <a:r>
              <a:rPr lang="en-US" altLang="zh-CN" sz="1400" dirty="0" err="1">
                <a:solidFill>
                  <a:srgbClr val="C00000"/>
                </a:solidFill>
                <a:latin typeface="Times New Roman" panose="02020603050405020304" pitchFamily="18" charset="0"/>
                <a:cs typeface="Times New Roman" panose="02020603050405020304" pitchFamily="18" charset="0"/>
              </a:rPr>
              <a:t>S.M.Peng</a:t>
            </a:r>
            <a:r>
              <a:rPr lang="en-US" altLang="zh-CN" sz="1400" dirty="0">
                <a:solidFill>
                  <a:srgbClr val="C00000"/>
                </a:solidFill>
                <a:latin typeface="Times New Roman" panose="02020603050405020304" pitchFamily="18" charset="0"/>
                <a:cs typeface="Times New Roman" panose="02020603050405020304" pitchFamily="18" charset="0"/>
              </a:rPr>
              <a:t>, </a:t>
            </a:r>
            <a:r>
              <a:rPr lang="en-US" altLang="zh-CN" sz="1400" dirty="0" err="1">
                <a:solidFill>
                  <a:srgbClr val="C00000"/>
                </a:solidFill>
                <a:latin typeface="Times New Roman" panose="02020603050405020304" pitchFamily="18" charset="0"/>
                <a:cs typeface="Times New Roman" panose="02020603050405020304" pitchFamily="18" charset="0"/>
              </a:rPr>
              <a:t>H.Guo</a:t>
            </a:r>
            <a:r>
              <a:rPr lang="en-US" altLang="zh-CN" sz="1400" dirty="0">
                <a:solidFill>
                  <a:srgbClr val="C00000"/>
                </a:solidFill>
                <a:latin typeface="Times New Roman" panose="02020603050405020304" pitchFamily="18" charset="0"/>
                <a:cs typeface="Times New Roman" panose="02020603050405020304" pitchFamily="18" charset="0"/>
              </a:rPr>
              <a:t>, </a:t>
            </a:r>
            <a:r>
              <a:rPr lang="en-US" altLang="zh-CN" sz="1400" dirty="0" err="1">
                <a:solidFill>
                  <a:srgbClr val="C00000"/>
                </a:solidFill>
                <a:latin typeface="Times New Roman" panose="02020603050405020304" pitchFamily="18" charset="0"/>
                <a:cs typeface="Times New Roman" panose="02020603050405020304" pitchFamily="18" charset="0"/>
              </a:rPr>
              <a:t>B.Q.Liu</a:t>
            </a:r>
            <a:r>
              <a:rPr lang="en-US" altLang="zh-CN" sz="1400" dirty="0">
                <a:solidFill>
                  <a:srgbClr val="C00000"/>
                </a:solidFill>
                <a:latin typeface="Times New Roman" panose="02020603050405020304" pitchFamily="18" charset="0"/>
                <a:cs typeface="Times New Roman" panose="02020603050405020304" pitchFamily="18" charset="0"/>
              </a:rPr>
              <a:t>, </a:t>
            </a:r>
            <a:r>
              <a:rPr lang="en-US" altLang="zh-CN" sz="1400" dirty="0" err="1">
                <a:solidFill>
                  <a:srgbClr val="C00000"/>
                </a:solidFill>
                <a:latin typeface="Times New Roman" panose="02020603050405020304" pitchFamily="18" charset="0"/>
                <a:cs typeface="Times New Roman" panose="02020603050405020304" pitchFamily="18" charset="0"/>
              </a:rPr>
              <a:t>M.Peng</a:t>
            </a:r>
            <a:r>
              <a:rPr lang="en-US" altLang="zh-CN" sz="1400" dirty="0">
                <a:solidFill>
                  <a:srgbClr val="C00000"/>
                </a:solidFill>
                <a:latin typeface="Times New Roman" panose="02020603050405020304" pitchFamily="18" charset="0"/>
                <a:cs typeface="Times New Roman" panose="02020603050405020304" pitchFamily="18" charset="0"/>
              </a:rPr>
              <a:t>, </a:t>
            </a:r>
            <a:r>
              <a:rPr lang="en-US" altLang="zh-CN" sz="1400" dirty="0" err="1">
                <a:solidFill>
                  <a:srgbClr val="C00000"/>
                </a:solidFill>
                <a:latin typeface="Times New Roman" panose="02020603050405020304" pitchFamily="18" charset="0"/>
                <a:cs typeface="Times New Roman" panose="02020603050405020304" pitchFamily="18" charset="0"/>
              </a:rPr>
              <a:t>H.Zheng</a:t>
            </a:r>
            <a:r>
              <a:rPr lang="en-US" altLang="zh-CN" sz="1400" dirty="0">
                <a:solidFill>
                  <a:srgbClr val="C00000"/>
                </a:solidFill>
                <a:latin typeface="Times New Roman" panose="02020603050405020304" pitchFamily="18" charset="0"/>
                <a:cs typeface="Times New Roman" panose="02020603050405020304" pitchFamily="18" charset="0"/>
              </a:rPr>
              <a:t>, European Physical Journal C, 79</a:t>
            </a:r>
            <a:r>
              <a:rPr lang="zh-CN" altLang="zh-CN" sz="1400" dirty="0">
                <a:solidFill>
                  <a:srgbClr val="C00000"/>
                </a:solidFill>
                <a:latin typeface="Times New Roman" panose="02020603050405020304" pitchFamily="18" charset="0"/>
                <a:cs typeface="Times New Roman" panose="02020603050405020304" pitchFamily="18" charset="0"/>
              </a:rPr>
              <a:t>：</a:t>
            </a:r>
            <a:r>
              <a:rPr lang="en-US" altLang="zh-CN" sz="1400" dirty="0">
                <a:solidFill>
                  <a:srgbClr val="C00000"/>
                </a:solidFill>
                <a:latin typeface="Times New Roman" panose="02020603050405020304" pitchFamily="18" charset="0"/>
                <a:cs typeface="Times New Roman" panose="02020603050405020304" pitchFamily="18" charset="0"/>
              </a:rPr>
              <a:t>971 (2019)</a:t>
            </a:r>
            <a:endParaRPr lang="zh-CN" altLang="en-US" sz="1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613346"/>
      </p:ext>
    </p:extLst>
  </p:cSld>
  <p:clrMapOvr>
    <a:masterClrMapping/>
  </p:clrMapOvr>
  <p:transition spd="med" advTm="24835"/>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1CF001-2243-46D7-A7C5-1FB84D194BBA}"/>
              </a:ext>
            </a:extLst>
          </p:cNvPr>
          <p:cNvPicPr>
            <a:picLocks noChangeAspect="1"/>
          </p:cNvPicPr>
          <p:nvPr/>
        </p:nvPicPr>
        <p:blipFill>
          <a:blip r:embed="rId2"/>
          <a:stretch>
            <a:fillRect/>
          </a:stretch>
        </p:blipFill>
        <p:spPr>
          <a:xfrm>
            <a:off x="1805050" y="1115269"/>
            <a:ext cx="5076964" cy="5469597"/>
          </a:xfrm>
          <a:prstGeom prst="rect">
            <a:avLst/>
          </a:prstGeom>
        </p:spPr>
      </p:pic>
      <p:sp>
        <p:nvSpPr>
          <p:cNvPr id="6" name="Rectangle 2">
            <a:extLst>
              <a:ext uri="{FF2B5EF4-FFF2-40B4-BE49-F238E27FC236}">
                <a16:creationId xmlns:a16="http://schemas.microsoft.com/office/drawing/2014/main" id="{9E3143E1-8FB1-4C3C-8ABB-E30C000E95EA}"/>
              </a:ext>
            </a:extLst>
          </p:cNvPr>
          <p:cNvSpPr txBox="1">
            <a:spLocks noChangeArrowheads="1"/>
          </p:cNvSpPr>
          <p:nvPr/>
        </p:nvSpPr>
        <p:spPr>
          <a:xfrm>
            <a:off x="0" y="-71718"/>
            <a:ext cx="8741663"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defRPr/>
            </a:pPr>
            <a:r>
              <a:rPr lang="zh-CN" altLang="en-US" sz="3600" dirty="0">
                <a:solidFill>
                  <a:srgbClr val="C00000"/>
                </a:solidFill>
                <a:latin typeface="黑体" panose="02010609060101010101" pitchFamily="49" charset="-122"/>
                <a:ea typeface="黑体" panose="02010609060101010101" pitchFamily="49" charset="-122"/>
              </a:rPr>
              <a:t>缪子一个实验方案概念：基于</a:t>
            </a:r>
            <a:r>
              <a:rPr lang="en-US" altLang="zh-CN" sz="3600" dirty="0" err="1">
                <a:solidFill>
                  <a:srgbClr val="C00000"/>
                </a:solidFill>
                <a:latin typeface="黑体" panose="02010609060101010101" pitchFamily="49" charset="-122"/>
                <a:ea typeface="黑体" panose="02010609060101010101" pitchFamily="49" charset="-122"/>
              </a:rPr>
              <a:t>μSR</a:t>
            </a:r>
            <a:r>
              <a:rPr lang="zh-CN" altLang="en-US" sz="3600" dirty="0">
                <a:solidFill>
                  <a:srgbClr val="C00000"/>
                </a:solidFill>
                <a:latin typeface="黑体" panose="02010609060101010101" pitchFamily="49" charset="-122"/>
                <a:ea typeface="黑体" panose="02010609060101010101" pitchFamily="49" charset="-122"/>
              </a:rPr>
              <a:t>谱仪</a:t>
            </a:r>
            <a:endParaRPr lang="en-US" altLang="zh-CN" sz="3600" dirty="0">
              <a:solidFill>
                <a:srgbClr val="C0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691662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 name="TextBox 1">
            <a:extLst>
              <a:ext uri="{FF2B5EF4-FFF2-40B4-BE49-F238E27FC236}">
                <a16:creationId xmlns:a16="http://schemas.microsoft.com/office/drawing/2014/main" id="{14E4483C-04D4-12F5-18C4-BE4CB34687A3}"/>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3600" dirty="0">
                <a:solidFill>
                  <a:srgbClr val="C00000"/>
                </a:solidFill>
              </a:rPr>
              <a:t>期待的精密测量实验：</a:t>
            </a:r>
            <a:endParaRPr lang="en-US" altLang="zh-CN" sz="3600" dirty="0">
              <a:solidFill>
                <a:srgbClr val="C00000"/>
              </a:solidFill>
            </a:endParaRPr>
          </a:p>
        </p:txBody>
      </p:sp>
      <p:sp>
        <p:nvSpPr>
          <p:cNvPr id="2" name="文本框 1">
            <a:extLst>
              <a:ext uri="{FF2B5EF4-FFF2-40B4-BE49-F238E27FC236}">
                <a16:creationId xmlns:a16="http://schemas.microsoft.com/office/drawing/2014/main" id="{5F14D10E-EC8B-3318-DE6C-72055B5AB0E3}"/>
              </a:ext>
            </a:extLst>
          </p:cNvPr>
          <p:cNvSpPr txBox="1"/>
          <p:nvPr/>
        </p:nvSpPr>
        <p:spPr>
          <a:xfrm>
            <a:off x="854110" y="2059912"/>
            <a:ext cx="7785143" cy="25545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itchFamily="2" charset="2"/>
              <a:buChar char="l"/>
              <a:tabLst/>
            </a:pPr>
            <a:r>
              <a:rPr lang="zh-CN" altLang="en-US" sz="3200" dirty="0">
                <a:solidFill>
                  <a:srgbClr val="1F497D"/>
                </a:solidFill>
                <a:latin typeface="Arial"/>
                <a:ea typeface="Arial"/>
                <a:cs typeface="Arial"/>
                <a:sym typeface="Arial"/>
              </a:rPr>
              <a:t>低经济成本；</a:t>
            </a:r>
            <a:endParaRPr lang="en-US" altLang="zh-CN" sz="3200" dirty="0">
              <a:solidFill>
                <a:srgbClr val="1F497D"/>
              </a:solidFill>
              <a:latin typeface="Arial"/>
              <a:ea typeface="Arial"/>
              <a:cs typeface="Arial"/>
              <a:sym typeface="Arial"/>
            </a:endParaRPr>
          </a:p>
          <a:p>
            <a:pPr marL="285750" marR="0" indent="-285750" algn="l" defTabSz="457200" rtl="0" fontAlgn="auto" latinLnBrk="0" hangingPunct="0">
              <a:lnSpc>
                <a:spcPct val="100000"/>
              </a:lnSpc>
              <a:spcBef>
                <a:spcPts val="0"/>
              </a:spcBef>
              <a:spcAft>
                <a:spcPts val="0"/>
              </a:spcAft>
              <a:buClrTx/>
              <a:buSzTx/>
              <a:buFont typeface="Wingdings" pitchFamily="2" charset="2"/>
              <a:buChar char="l"/>
              <a:tabLst/>
            </a:pPr>
            <a:endParaRPr kumimoji="0" lang="en-US" altLang="zh-CN" sz="3200" b="0" i="0" u="none" strike="noStrike" cap="none" spc="0" normalizeH="0" baseline="0" dirty="0">
              <a:ln>
                <a:noFill/>
              </a:ln>
              <a:solidFill>
                <a:srgbClr val="1F497D"/>
              </a:solidFill>
              <a:effectLst/>
              <a:uFillTx/>
              <a:latin typeface="Arial"/>
              <a:ea typeface="Arial"/>
              <a:cs typeface="Arial"/>
              <a:sym typeface="Arial"/>
            </a:endParaRPr>
          </a:p>
          <a:p>
            <a:pPr marL="285750" marR="0" indent="-285750" algn="l" defTabSz="457200" rtl="0" fontAlgn="auto" latinLnBrk="0" hangingPunct="0">
              <a:lnSpc>
                <a:spcPct val="100000"/>
              </a:lnSpc>
              <a:spcBef>
                <a:spcPts val="0"/>
              </a:spcBef>
              <a:spcAft>
                <a:spcPts val="0"/>
              </a:spcAft>
              <a:buClrTx/>
              <a:buSzTx/>
              <a:buFont typeface="Wingdings" pitchFamily="2" charset="2"/>
              <a:buChar char="l"/>
              <a:tabLst/>
            </a:pPr>
            <a:r>
              <a:rPr lang="zh-CN" altLang="en-US" sz="3200" dirty="0">
                <a:solidFill>
                  <a:srgbClr val="1F497D"/>
                </a:solidFill>
                <a:latin typeface="Arial"/>
                <a:ea typeface="Arial"/>
                <a:cs typeface="Arial"/>
                <a:sym typeface="Arial"/>
              </a:rPr>
              <a:t>低人力成本：两三个科研人员即可完成；</a:t>
            </a:r>
            <a:endParaRPr lang="en-US" altLang="zh-CN" sz="3200" dirty="0">
              <a:solidFill>
                <a:srgbClr val="1F497D"/>
              </a:solidFill>
              <a:latin typeface="Arial"/>
              <a:ea typeface="Arial"/>
              <a:cs typeface="Arial"/>
              <a:sym typeface="Arial"/>
            </a:endParaRPr>
          </a:p>
          <a:p>
            <a:pPr marL="285750" marR="0" indent="-285750" algn="l" defTabSz="457200" rtl="0" fontAlgn="auto" latinLnBrk="0" hangingPunct="0">
              <a:lnSpc>
                <a:spcPct val="100000"/>
              </a:lnSpc>
              <a:spcBef>
                <a:spcPts val="0"/>
              </a:spcBef>
              <a:spcAft>
                <a:spcPts val="0"/>
              </a:spcAft>
              <a:buClrTx/>
              <a:buSzTx/>
              <a:buFont typeface="Wingdings" pitchFamily="2" charset="2"/>
              <a:buChar char="l"/>
              <a:tabLst/>
            </a:pPr>
            <a:endParaRPr kumimoji="0" lang="en-US" altLang="zh-CN" sz="3200" b="0" i="0" u="none" strike="noStrike" cap="none" spc="0" normalizeH="0" baseline="0" dirty="0">
              <a:ln>
                <a:noFill/>
              </a:ln>
              <a:solidFill>
                <a:srgbClr val="1F497D"/>
              </a:solidFill>
              <a:effectLst/>
              <a:uFillTx/>
              <a:latin typeface="Arial"/>
              <a:ea typeface="Arial"/>
              <a:cs typeface="Arial"/>
              <a:sym typeface="Arial"/>
            </a:endParaRPr>
          </a:p>
          <a:p>
            <a:pPr marL="285750" marR="0" indent="-285750" algn="l" defTabSz="457200" rtl="0" fontAlgn="auto" latinLnBrk="0" hangingPunct="0">
              <a:lnSpc>
                <a:spcPct val="100000"/>
              </a:lnSpc>
              <a:spcBef>
                <a:spcPts val="0"/>
              </a:spcBef>
              <a:spcAft>
                <a:spcPts val="0"/>
              </a:spcAft>
              <a:buClrTx/>
              <a:buSzTx/>
              <a:buFont typeface="Wingdings" pitchFamily="2" charset="2"/>
              <a:buChar char="l"/>
              <a:tabLst/>
            </a:pPr>
            <a:r>
              <a:rPr lang="zh-CN" altLang="en-US" sz="3200" dirty="0">
                <a:solidFill>
                  <a:srgbClr val="1F497D"/>
                </a:solidFill>
                <a:latin typeface="Arial"/>
                <a:ea typeface="Arial"/>
                <a:cs typeface="Arial"/>
                <a:sym typeface="Arial"/>
              </a:rPr>
              <a:t>低时间成本：约一年的时间。</a:t>
            </a:r>
            <a:endParaRPr kumimoji="0" lang="zh-CN" altLang="en-US" sz="3200" b="0" i="0" u="none" strike="noStrike" cap="none" spc="0" normalizeH="0" baseline="0" dirty="0">
              <a:ln>
                <a:noFill/>
              </a:ln>
              <a:solidFill>
                <a:srgbClr val="1F497D"/>
              </a:solidFill>
              <a:effectLst/>
              <a:uFillTx/>
              <a:latin typeface="Arial"/>
              <a:ea typeface="Arial"/>
              <a:cs typeface="Arial"/>
              <a:sym typeface="Arial"/>
            </a:endParaRPr>
          </a:p>
        </p:txBody>
      </p:sp>
    </p:spTree>
    <p:extLst>
      <p:ext uri="{BB962C8B-B14F-4D97-AF65-F5344CB8AC3E}">
        <p14:creationId xmlns:p14="http://schemas.microsoft.com/office/powerpoint/2010/main" val="257175698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ichard Feynman quote: “All mass is interaction.”">
            <a:extLst>
              <a:ext uri="{FF2B5EF4-FFF2-40B4-BE49-F238E27FC236}">
                <a16:creationId xmlns:a16="http://schemas.microsoft.com/office/drawing/2014/main" id="{8617F977-3A6C-D231-B284-7F880C9FC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3019"/>
            <a:ext cx="9144000" cy="4797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5B7B07-E1DE-7911-EDDB-A2247C2DDBAB}"/>
              </a:ext>
            </a:extLst>
          </p:cNvPr>
          <p:cNvSpPr txBox="1"/>
          <p:nvPr/>
        </p:nvSpPr>
        <p:spPr>
          <a:xfrm>
            <a:off x="-1" y="119409"/>
            <a:ext cx="7420303" cy="559769"/>
          </a:xfrm>
          <a:prstGeom prst="rect">
            <a:avLst/>
          </a:prstGeom>
        </p:spPr>
        <p:txBody>
          <a:bodyPr anchor="ctr">
            <a:noAutofit/>
          </a:bodyPr>
          <a:lstStyle>
            <a:defPPr>
              <a:defRPr lang="en-US"/>
            </a:defPPr>
            <a:lvl1pPr eaLnBrk="1" latinLnBrk="0" hangingPunct="1">
              <a:lnSpc>
                <a:spcPct val="150000"/>
              </a:lnSpc>
              <a:buNone/>
              <a:defRPr kumimoji="0" sz="2400">
                <a:solidFill>
                  <a:srgbClr val="FF0000"/>
                </a:solidFill>
                <a:latin typeface="黑体" panose="02010609060101010101" pitchFamily="49" charset="-122"/>
                <a:ea typeface="黑体" panose="02010609060101010101" pitchFamily="49" charset="-122"/>
                <a:cs typeface="Times New Roman"/>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a:defRPr kumimoji="0">
                <a:solidFill>
                  <a:schemeClr val="tx2"/>
                </a:solidFill>
              </a:defRPr>
            </a:lvl6pPr>
            <a:lvl7pPr>
              <a:defRPr kumimoji="0">
                <a:solidFill>
                  <a:schemeClr val="tx2"/>
                </a:solidFill>
              </a:defRPr>
            </a:lvl7pPr>
            <a:lvl8pPr>
              <a:defRPr kumimoji="0">
                <a:solidFill>
                  <a:schemeClr val="tx2"/>
                </a:solidFill>
              </a:defRPr>
            </a:lvl8pPr>
            <a:lvl9pPr>
              <a:defRPr kumimoji="0">
                <a:solidFill>
                  <a:schemeClr val="tx2"/>
                </a:solidFill>
              </a:defRPr>
            </a:lvl9pPr>
          </a:lstStyle>
          <a:p>
            <a:r>
              <a:rPr lang="zh-CN" altLang="en-US" sz="3600" dirty="0">
                <a:solidFill>
                  <a:srgbClr val="C00000"/>
                </a:solidFill>
                <a:latin typeface="Times New Roman" panose="02020603050405020304" pitchFamily="18" charset="0"/>
                <a:cs typeface="Times New Roman" panose="02020603050405020304" pitchFamily="18" charset="0"/>
              </a:rPr>
              <a:t>结语：</a:t>
            </a:r>
            <a:endParaRPr lang="en-US" altLang="zh-CN"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51539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243A1-62E4-C277-4485-3F42E6A5D049}"/>
            </a:ext>
          </a:extLst>
        </p:cNvPr>
        <p:cNvGrpSpPr/>
        <p:nvPr/>
      </p:nvGrpSpPr>
      <p:grpSpPr>
        <a:xfrm>
          <a:off x="0" y="0"/>
          <a:ext cx="0" cy="0"/>
          <a:chOff x="0" y="0"/>
          <a:chExt cx="0" cy="0"/>
        </a:xfrm>
      </p:grpSpPr>
      <p:sp>
        <p:nvSpPr>
          <p:cNvPr id="33" name="Rectangle 2">
            <a:extLst>
              <a:ext uri="{FF2B5EF4-FFF2-40B4-BE49-F238E27FC236}">
                <a16:creationId xmlns:a16="http://schemas.microsoft.com/office/drawing/2014/main" id="{749D960F-9261-F444-7AFE-905181DBE618}"/>
              </a:ext>
            </a:extLst>
          </p:cNvPr>
          <p:cNvSpPr txBox="1">
            <a:spLocks noChangeArrowheads="1"/>
          </p:cNvSpPr>
          <p:nvPr/>
        </p:nvSpPr>
        <p:spPr>
          <a:xfrm>
            <a:off x="0" y="-134169"/>
            <a:ext cx="8236621" cy="933824"/>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lgn="l"/>
            <a:r>
              <a:rPr lang="zh-CN" altLang="en-US" sz="36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自旋是和质量一样基本和重要的性质：</a:t>
            </a:r>
            <a:endParaRPr lang="en-US" altLang="zh-CN" sz="3700" dirty="0">
              <a:solidFill>
                <a:srgbClr val="C00000"/>
              </a:solidFill>
              <a:latin typeface="黑体" panose="02010609060101010101" pitchFamily="49" charset="-122"/>
              <a:ea typeface="黑体" panose="02010609060101010101" pitchFamily="49" charset="-122"/>
            </a:endParaRPr>
          </a:p>
        </p:txBody>
      </p:sp>
      <p:pic>
        <p:nvPicPr>
          <p:cNvPr id="2" name="图片 1" descr="表格&#10;&#10;AI 生成的内容可能不正确。">
            <a:extLst>
              <a:ext uri="{FF2B5EF4-FFF2-40B4-BE49-F238E27FC236}">
                <a16:creationId xmlns:a16="http://schemas.microsoft.com/office/drawing/2014/main" id="{D2745A4D-EF25-BAED-3819-C111F43EEBD5}"/>
              </a:ext>
            </a:extLst>
          </p:cNvPr>
          <p:cNvPicPr>
            <a:picLocks noChangeAspect="1"/>
          </p:cNvPicPr>
          <p:nvPr/>
        </p:nvPicPr>
        <p:blipFill>
          <a:blip r:embed="rId3"/>
          <a:srcRect b="8935"/>
          <a:stretch/>
        </p:blipFill>
        <p:spPr>
          <a:xfrm>
            <a:off x="51559" y="2242405"/>
            <a:ext cx="9092441" cy="2373190"/>
          </a:xfrm>
          <a:prstGeom prst="rect">
            <a:avLst/>
          </a:prstGeom>
        </p:spPr>
      </p:pic>
    </p:spTree>
    <p:extLst>
      <p:ext uri="{BB962C8B-B14F-4D97-AF65-F5344CB8AC3E}">
        <p14:creationId xmlns:p14="http://schemas.microsoft.com/office/powerpoint/2010/main" val="24146185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19" name="Rectangle 3"/>
          <p:cNvSpPr txBox="1"/>
          <p:nvPr/>
        </p:nvSpPr>
        <p:spPr>
          <a:xfrm>
            <a:off x="127000" y="145533"/>
            <a:ext cx="470897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solidFill>
                  <a:srgbClr val="FF0000"/>
                </a:solidFill>
                <a:latin typeface="Times New Roman"/>
                <a:ea typeface="Times New Roman"/>
                <a:cs typeface="Times New Roman"/>
                <a:sym typeface="Times New Roman"/>
              </a:defRPr>
            </a:lvl1pPr>
          </a:lstStyle>
          <a:p>
            <a:r>
              <a:rPr lang="zh-CN" altLang="en-US" sz="3600" dirty="0">
                <a:solidFill>
                  <a:srgbClr val="C00000"/>
                </a:solidFill>
                <a:latin typeface="黑体" panose="02010609060101010101" pitchFamily="49" charset="-122"/>
                <a:ea typeface="黑体" panose="02010609060101010101" pitchFamily="49" charset="-122"/>
              </a:rPr>
              <a:t>适合精密测量的情形：</a:t>
            </a:r>
            <a:endParaRPr sz="3600" dirty="0">
              <a:solidFill>
                <a:srgbClr val="C00000"/>
              </a:solidFill>
              <a:latin typeface="黑体" panose="02010609060101010101" pitchFamily="49" charset="-122"/>
              <a:ea typeface="黑体" panose="02010609060101010101" pitchFamily="49" charset="-122"/>
            </a:endParaRPr>
          </a:p>
        </p:txBody>
      </p:sp>
      <p:sp>
        <p:nvSpPr>
          <p:cNvPr id="420" name="Straight Arrow Connector 26"/>
          <p:cNvSpPr/>
          <p:nvPr/>
        </p:nvSpPr>
        <p:spPr>
          <a:xfrm flipV="1">
            <a:off x="541685" y="2508555"/>
            <a:ext cx="395764" cy="628819"/>
          </a:xfrm>
          <a:prstGeom prst="line">
            <a:avLst/>
          </a:prstGeom>
          <a:ln w="25400">
            <a:solidFill>
              <a:srgbClr val="000000"/>
            </a:solidFill>
            <a:tailEnd type="triangle"/>
          </a:ln>
        </p:spPr>
        <p:txBody>
          <a:bodyPr lIns="45719" rIns="45719"/>
          <a:lstStyle/>
          <a:p>
            <a:endParaRPr/>
          </a:p>
        </p:txBody>
      </p:sp>
      <p:sp>
        <p:nvSpPr>
          <p:cNvPr id="421" name="Straight Connector 27"/>
          <p:cNvSpPr/>
          <p:nvPr/>
        </p:nvSpPr>
        <p:spPr>
          <a:xfrm flipV="1">
            <a:off x="931464" y="2225905"/>
            <a:ext cx="198164" cy="297660"/>
          </a:xfrm>
          <a:prstGeom prst="line">
            <a:avLst/>
          </a:prstGeom>
          <a:ln w="25400">
            <a:solidFill>
              <a:srgbClr val="000000"/>
            </a:solidFill>
          </a:ln>
        </p:spPr>
        <p:txBody>
          <a:bodyPr lIns="45719" rIns="45719"/>
          <a:lstStyle/>
          <a:p>
            <a:endParaRPr/>
          </a:p>
        </p:txBody>
      </p:sp>
      <p:sp>
        <p:nvSpPr>
          <p:cNvPr id="422" name="Straight Arrow Connector 28"/>
          <p:cNvSpPr/>
          <p:nvPr/>
        </p:nvSpPr>
        <p:spPr>
          <a:xfrm flipV="1">
            <a:off x="2423200" y="1583267"/>
            <a:ext cx="395764" cy="628819"/>
          </a:xfrm>
          <a:prstGeom prst="line">
            <a:avLst/>
          </a:prstGeom>
          <a:ln w="25400">
            <a:solidFill>
              <a:srgbClr val="000000"/>
            </a:solidFill>
            <a:tailEnd type="triangle"/>
          </a:ln>
        </p:spPr>
        <p:txBody>
          <a:bodyPr lIns="45719" rIns="45719"/>
          <a:lstStyle/>
          <a:p>
            <a:endParaRPr/>
          </a:p>
        </p:txBody>
      </p:sp>
      <p:sp>
        <p:nvSpPr>
          <p:cNvPr id="423" name="Straight Connector 29"/>
          <p:cNvSpPr/>
          <p:nvPr/>
        </p:nvSpPr>
        <p:spPr>
          <a:xfrm flipV="1">
            <a:off x="2805415" y="1317821"/>
            <a:ext cx="198163" cy="297660"/>
          </a:xfrm>
          <a:prstGeom prst="line">
            <a:avLst/>
          </a:prstGeom>
          <a:ln w="25400">
            <a:solidFill>
              <a:srgbClr val="000000"/>
            </a:solidFill>
          </a:ln>
        </p:spPr>
        <p:txBody>
          <a:bodyPr lIns="45719" rIns="45719"/>
          <a:lstStyle/>
          <a:p>
            <a:endParaRPr/>
          </a:p>
        </p:txBody>
      </p:sp>
      <p:sp>
        <p:nvSpPr>
          <p:cNvPr id="424" name="Straight Connector 30"/>
          <p:cNvSpPr/>
          <p:nvPr/>
        </p:nvSpPr>
        <p:spPr>
          <a:xfrm flipV="1">
            <a:off x="1129626" y="2221401"/>
            <a:ext cx="1288539" cy="4505"/>
          </a:xfrm>
          <a:prstGeom prst="line">
            <a:avLst/>
          </a:prstGeom>
          <a:ln w="25400">
            <a:solidFill>
              <a:srgbClr val="000000"/>
            </a:solidFill>
            <a:prstDash val="dash"/>
          </a:ln>
        </p:spPr>
        <p:txBody>
          <a:bodyPr lIns="45719" rIns="45719"/>
          <a:lstStyle/>
          <a:p>
            <a:endParaRPr/>
          </a:p>
        </p:txBody>
      </p:sp>
      <p:sp>
        <p:nvSpPr>
          <p:cNvPr id="425" name="Straight Arrow Connector 31"/>
          <p:cNvSpPr/>
          <p:nvPr/>
        </p:nvSpPr>
        <p:spPr>
          <a:xfrm flipH="1" flipV="1">
            <a:off x="739566" y="1645337"/>
            <a:ext cx="390062" cy="576065"/>
          </a:xfrm>
          <a:prstGeom prst="line">
            <a:avLst/>
          </a:prstGeom>
          <a:ln w="25400">
            <a:solidFill>
              <a:srgbClr val="000000"/>
            </a:solidFill>
            <a:tailEnd type="triangle"/>
          </a:ln>
        </p:spPr>
        <p:txBody>
          <a:bodyPr lIns="45719" rIns="45719"/>
          <a:lstStyle/>
          <a:p>
            <a:endParaRPr/>
          </a:p>
        </p:txBody>
      </p:sp>
      <p:sp>
        <p:nvSpPr>
          <p:cNvPr id="426" name="Straight Connector 32"/>
          <p:cNvSpPr/>
          <p:nvPr/>
        </p:nvSpPr>
        <p:spPr>
          <a:xfrm>
            <a:off x="547346" y="1373189"/>
            <a:ext cx="203864" cy="297475"/>
          </a:xfrm>
          <a:prstGeom prst="line">
            <a:avLst/>
          </a:prstGeom>
          <a:ln w="25400">
            <a:solidFill>
              <a:srgbClr val="000000"/>
            </a:solidFill>
          </a:ln>
        </p:spPr>
        <p:txBody>
          <a:bodyPr lIns="45719" rIns="45719"/>
          <a:lstStyle/>
          <a:p>
            <a:endParaRPr/>
          </a:p>
        </p:txBody>
      </p:sp>
      <p:sp>
        <p:nvSpPr>
          <p:cNvPr id="427" name="Straight Arrow Connector 33"/>
          <p:cNvSpPr/>
          <p:nvPr/>
        </p:nvSpPr>
        <p:spPr>
          <a:xfrm flipH="1" flipV="1">
            <a:off x="2610384" y="2470313"/>
            <a:ext cx="390062" cy="576065"/>
          </a:xfrm>
          <a:prstGeom prst="line">
            <a:avLst/>
          </a:prstGeom>
          <a:ln w="25400">
            <a:solidFill>
              <a:srgbClr val="000000"/>
            </a:solidFill>
            <a:tailEnd type="triangle"/>
          </a:ln>
        </p:spPr>
        <p:txBody>
          <a:bodyPr lIns="45719" rIns="45719"/>
          <a:lstStyle/>
          <a:p>
            <a:endParaRPr/>
          </a:p>
        </p:txBody>
      </p:sp>
      <p:sp>
        <p:nvSpPr>
          <p:cNvPr id="428" name="Straight Connector 34"/>
          <p:cNvSpPr/>
          <p:nvPr/>
        </p:nvSpPr>
        <p:spPr>
          <a:xfrm>
            <a:off x="2418165" y="2198165"/>
            <a:ext cx="203865" cy="297475"/>
          </a:xfrm>
          <a:prstGeom prst="line">
            <a:avLst/>
          </a:prstGeom>
          <a:ln w="25400">
            <a:solidFill>
              <a:srgbClr val="000000"/>
            </a:solidFill>
          </a:ln>
        </p:spPr>
        <p:txBody>
          <a:bodyPr lIns="45719" rIns="45719"/>
          <a:lstStyle/>
          <a:p>
            <a:endParaRPr/>
          </a:p>
        </p:txBody>
      </p:sp>
      <mc:AlternateContent xmlns:mc="http://schemas.openxmlformats.org/markup-compatibility/2006" xmlns:a14="http://schemas.microsoft.com/office/drawing/2010/main">
        <mc:Choice Requires="a14">
          <p:sp>
            <p:nvSpPr>
              <p:cNvPr id="429" name="矩形 2"/>
              <p:cNvSpPr txBox="1"/>
              <p:nvPr/>
            </p:nvSpPr>
            <p:spPr>
              <a:xfrm>
                <a:off x="6169988" y="2334125"/>
                <a:ext cx="2045819" cy="715977"/>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2400" i="1">
                          <a:solidFill>
                            <a:srgbClr val="000000"/>
                          </a:solidFill>
                          <a:latin typeface="Cambria Math" panose="02040503050406030204" pitchFamily="18" charset="0"/>
                        </a:rPr>
                        <m:t>f</m:t>
                      </m:r>
                      <m:d>
                        <m:dPr>
                          <m:ctrlPr>
                            <a:rPr sz="2400" i="1">
                              <a:solidFill>
                                <a:srgbClr val="000000"/>
                              </a:solidFill>
                              <a:latin typeface="Cambria Math" panose="02040503050406030204" pitchFamily="18" charset="0"/>
                            </a:rPr>
                          </m:ctrlPr>
                        </m:dPr>
                        <m:e>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e>
                      </m:d>
                      <m:r>
                        <a:rPr sz="2400" i="1">
                          <a:solidFill>
                            <a:srgbClr val="000000"/>
                          </a:solidFill>
                          <a:latin typeface="Cambria Math" panose="02040503050406030204" pitchFamily="18" charset="0"/>
                        </a:rPr>
                        <m:t>∝</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r>
                            <a:rPr sz="2400" i="1">
                              <a:solidFill>
                                <a:srgbClr val="000000"/>
                              </a:solidFill>
                              <a:latin typeface="Cambria Math" panose="02040503050406030204" pitchFamily="18" charset="0"/>
                            </a:rPr>
                            <m:t>−</m:t>
                          </m:r>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m</m:t>
                              </m:r>
                            </m:e>
                            <m:sup>
                              <m:r>
                                <a:rPr sz="2400" i="1">
                                  <a:solidFill>
                                    <a:srgbClr val="000000"/>
                                  </a:solidFill>
                                  <a:latin typeface="Cambria Math" panose="02040503050406030204" pitchFamily="18" charset="0"/>
                                </a:rPr>
                                <m:t>2</m:t>
                              </m:r>
                            </m:sup>
                          </m:sSup>
                        </m:den>
                      </m:f>
                    </m:oMath>
                  </m:oMathPara>
                </a14:m>
                <a:endParaRPr sz="2400"/>
              </a:p>
            </p:txBody>
          </p:sp>
        </mc:Choice>
        <mc:Fallback xmlns="">
          <p:sp>
            <p:nvSpPr>
              <p:cNvPr id="429" name="矩形 2"/>
              <p:cNvSpPr txBox="1">
                <a:spLocks noRot="1" noChangeAspect="1" noMove="1" noResize="1" noEditPoints="1" noAdjustHandles="1" noChangeArrowheads="1" noChangeShapeType="1" noTextEdit="1"/>
              </p:cNvSpPr>
              <p:nvPr/>
            </p:nvSpPr>
            <p:spPr>
              <a:xfrm>
                <a:off x="6169988" y="2334125"/>
                <a:ext cx="2045819" cy="715977"/>
              </a:xfrm>
              <a:prstGeom prst="rect">
                <a:avLst/>
              </a:prstGeom>
              <a:blipFill>
                <a:blip r:embed="rId3"/>
                <a:stretch>
                  <a:fillRect r="-2976" b="-5128"/>
                </a:stretch>
              </a:blipFill>
              <a:ln w="12700">
                <a:miter lim="400000"/>
              </a:ln>
            </p:spPr>
            <p:txBody>
              <a:bodyPr/>
              <a:lstStyle/>
              <a:p>
                <a:r>
                  <a:rPr lang="zh-CN" altLang="en-US">
                    <a:noFill/>
                  </a:rPr>
                  <a:t> </a:t>
                </a:r>
              </a:p>
            </p:txBody>
          </p:sp>
        </mc:Fallback>
      </mc:AlternateContent>
      <p:sp>
        <p:nvSpPr>
          <p:cNvPr id="430" name="文本框 24"/>
          <p:cNvSpPr txBox="1"/>
          <p:nvPr/>
        </p:nvSpPr>
        <p:spPr>
          <a:xfrm>
            <a:off x="762614" y="2672064"/>
            <a:ext cx="386666" cy="494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t>p</a:t>
            </a:r>
            <a:r>
              <a:rPr baseline="-25000"/>
              <a:t>1</a:t>
            </a:r>
          </a:p>
        </p:txBody>
      </p:sp>
      <p:sp>
        <p:nvSpPr>
          <p:cNvPr id="431" name="文本框 25"/>
          <p:cNvSpPr txBox="1"/>
          <p:nvPr/>
        </p:nvSpPr>
        <p:spPr>
          <a:xfrm>
            <a:off x="751210" y="1216109"/>
            <a:ext cx="386666" cy="494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t>p</a:t>
            </a:r>
            <a:r>
              <a:rPr baseline="-25000"/>
              <a:t>2</a:t>
            </a:r>
          </a:p>
        </p:txBody>
      </p:sp>
      <p:sp>
        <p:nvSpPr>
          <p:cNvPr id="432" name="文本框 28"/>
          <p:cNvSpPr txBox="1"/>
          <p:nvPr/>
        </p:nvSpPr>
        <p:spPr>
          <a:xfrm>
            <a:off x="217163" y="3762578"/>
            <a:ext cx="8555363"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Char char="●"/>
              <a:defRPr sz="3200">
                <a:solidFill>
                  <a:srgbClr val="7030A0"/>
                </a:solidFill>
                <a:latin typeface="Times New Roman"/>
                <a:ea typeface="Times New Roman"/>
                <a:cs typeface="Times New Roman"/>
                <a:sym typeface="Times New Roman"/>
              </a:defRPr>
            </a:pPr>
            <a:r>
              <a:rPr lang="zh-CN" altLang="en-US" dirty="0"/>
              <a:t>当 </a:t>
            </a:r>
            <a:r>
              <a:rPr lang="en-US" altLang="zh-CN" dirty="0"/>
              <a:t>m </a:t>
            </a:r>
            <a:r>
              <a:rPr lang="zh-CN" altLang="en-US" dirty="0"/>
              <a:t>很大时</a:t>
            </a:r>
            <a:r>
              <a:rPr lang="en-US" altLang="zh-CN" dirty="0"/>
              <a:t>:</a:t>
            </a:r>
          </a:p>
          <a:p>
            <a:pPr marL="457200" indent="-457200">
              <a:buSzPct val="100000"/>
              <a:buChar char="●"/>
              <a:defRPr sz="3200">
                <a:solidFill>
                  <a:srgbClr val="7030A0"/>
                </a:solidFill>
                <a:latin typeface="Times New Roman"/>
                <a:ea typeface="Times New Roman"/>
                <a:cs typeface="Times New Roman"/>
                <a:sym typeface="Times New Roman"/>
              </a:defRPr>
            </a:pPr>
            <a:endParaRPr dirty="0"/>
          </a:p>
        </p:txBody>
      </p:sp>
      <mc:AlternateContent xmlns:mc="http://schemas.openxmlformats.org/markup-compatibility/2006" xmlns:a14="http://schemas.microsoft.com/office/drawing/2010/main">
        <mc:Choice Requires="a14">
          <p:sp>
            <p:nvSpPr>
              <p:cNvPr id="433" name="矩形 30"/>
              <p:cNvSpPr txBox="1"/>
              <p:nvPr/>
            </p:nvSpPr>
            <p:spPr>
              <a:xfrm>
                <a:off x="6359556" y="3586119"/>
                <a:ext cx="1666681" cy="649835"/>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2400" i="1">
                          <a:solidFill>
                            <a:srgbClr val="000000"/>
                          </a:solidFill>
                          <a:latin typeface="Cambria Math" panose="02040503050406030204" pitchFamily="18" charset="0"/>
                        </a:rPr>
                        <m:t>f</m:t>
                      </m:r>
                      <m:d>
                        <m:dPr>
                          <m:ctrlPr>
                            <a:rPr sz="2400" i="1">
                              <a:solidFill>
                                <a:srgbClr val="000000"/>
                              </a:solidFill>
                              <a:latin typeface="Cambria Math" panose="02040503050406030204" pitchFamily="18" charset="0"/>
                            </a:rPr>
                          </m:ctrlPr>
                        </m:dPr>
                        <m:e>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e>
                      </m:d>
                      <m:r>
                        <a:rPr sz="2400" i="1">
                          <a:solidFill>
                            <a:srgbClr val="000000"/>
                          </a:solidFill>
                          <a:latin typeface="Cambria Math" panose="02040503050406030204" pitchFamily="18" charset="0"/>
                        </a:rPr>
                        <m:t>∝</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r>
                            <a:rPr sz="2400" i="1">
                              <a:solidFill>
                                <a:srgbClr val="000000"/>
                              </a:solidFill>
                              <a:latin typeface="Cambria Math" panose="02040503050406030204" pitchFamily="18" charset="0"/>
                            </a:rPr>
                            <m:t>−</m:t>
                          </m:r>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m</m:t>
                              </m:r>
                            </m:e>
                            <m:sup>
                              <m:r>
                                <a:rPr sz="2400" i="1">
                                  <a:solidFill>
                                    <a:srgbClr val="000000"/>
                                  </a:solidFill>
                                  <a:latin typeface="Cambria Math" panose="02040503050406030204" pitchFamily="18" charset="0"/>
                                </a:rPr>
                                <m:t>2</m:t>
                              </m:r>
                            </m:sup>
                          </m:sSup>
                        </m:den>
                      </m:f>
                    </m:oMath>
                  </m:oMathPara>
                </a14:m>
                <a:endParaRPr sz="2400"/>
              </a:p>
            </p:txBody>
          </p:sp>
        </mc:Choice>
        <mc:Fallback xmlns="">
          <p:sp>
            <p:nvSpPr>
              <p:cNvPr id="433" name="矩形 30"/>
              <p:cNvSpPr txBox="1">
                <a:spLocks noRot="1" noChangeAspect="1" noMove="1" noResize="1" noEditPoints="1" noAdjustHandles="1" noChangeArrowheads="1" noChangeShapeType="1" noTextEdit="1"/>
              </p:cNvSpPr>
              <p:nvPr/>
            </p:nvSpPr>
            <p:spPr>
              <a:xfrm>
                <a:off x="6359556" y="3586119"/>
                <a:ext cx="1666681" cy="649835"/>
              </a:xfrm>
              <a:prstGeom prst="rect">
                <a:avLst/>
              </a:prstGeom>
              <a:blipFill>
                <a:blip r:embed="rId4"/>
                <a:stretch>
                  <a:fillRect b="-5607"/>
                </a:stretch>
              </a:blipFill>
              <a:ln w="12700">
                <a:miter lim="400000"/>
              </a:ln>
            </p:spPr>
            <p:txBody>
              <a:bodyPr/>
              <a:lstStyle/>
              <a:p>
                <a:r>
                  <a:rPr lang="zh-CN" altLang="en-US">
                    <a:noFill/>
                  </a:rPr>
                  <a:t> </a:t>
                </a:r>
              </a:p>
            </p:txBody>
          </p:sp>
        </mc:Fallback>
      </mc:AlternateContent>
      <p:sp>
        <p:nvSpPr>
          <p:cNvPr id="434" name="文本框 32"/>
          <p:cNvSpPr txBox="1"/>
          <p:nvPr/>
        </p:nvSpPr>
        <p:spPr>
          <a:xfrm>
            <a:off x="1511265" y="1750148"/>
            <a:ext cx="35804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t>m</a:t>
            </a:r>
          </a:p>
        </p:txBody>
      </p:sp>
      <p:pic>
        <p:nvPicPr>
          <p:cNvPr id="435" name="图像" descr="图像"/>
          <p:cNvPicPr>
            <a:picLocks noChangeAspect="1"/>
          </p:cNvPicPr>
          <p:nvPr/>
        </p:nvPicPr>
        <p:blipFill>
          <a:blip r:embed="rId5"/>
          <a:stretch>
            <a:fillRect/>
          </a:stretch>
        </p:blipFill>
        <p:spPr>
          <a:xfrm>
            <a:off x="5760946" y="1163938"/>
            <a:ext cx="2863902" cy="71597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39" name="Straight Arrow Connector 26"/>
          <p:cNvSpPr/>
          <p:nvPr/>
        </p:nvSpPr>
        <p:spPr>
          <a:xfrm flipV="1">
            <a:off x="541685" y="2508555"/>
            <a:ext cx="395764" cy="628819"/>
          </a:xfrm>
          <a:prstGeom prst="line">
            <a:avLst/>
          </a:prstGeom>
          <a:ln w="25400">
            <a:solidFill>
              <a:srgbClr val="000000"/>
            </a:solidFill>
            <a:tailEnd type="triangle"/>
          </a:ln>
        </p:spPr>
        <p:txBody>
          <a:bodyPr lIns="45719" rIns="45719"/>
          <a:lstStyle/>
          <a:p>
            <a:endParaRPr/>
          </a:p>
        </p:txBody>
      </p:sp>
      <p:sp>
        <p:nvSpPr>
          <p:cNvPr id="440" name="Straight Connector 27"/>
          <p:cNvSpPr/>
          <p:nvPr/>
        </p:nvSpPr>
        <p:spPr>
          <a:xfrm flipV="1">
            <a:off x="931464" y="2225905"/>
            <a:ext cx="198164" cy="297660"/>
          </a:xfrm>
          <a:prstGeom prst="line">
            <a:avLst/>
          </a:prstGeom>
          <a:ln w="25400">
            <a:solidFill>
              <a:srgbClr val="000000"/>
            </a:solidFill>
          </a:ln>
        </p:spPr>
        <p:txBody>
          <a:bodyPr lIns="45719" rIns="45719"/>
          <a:lstStyle/>
          <a:p>
            <a:endParaRPr/>
          </a:p>
        </p:txBody>
      </p:sp>
      <p:sp>
        <p:nvSpPr>
          <p:cNvPr id="441" name="Straight Arrow Connector 28"/>
          <p:cNvSpPr/>
          <p:nvPr/>
        </p:nvSpPr>
        <p:spPr>
          <a:xfrm flipV="1">
            <a:off x="2423200" y="1583267"/>
            <a:ext cx="395764" cy="628819"/>
          </a:xfrm>
          <a:prstGeom prst="line">
            <a:avLst/>
          </a:prstGeom>
          <a:ln w="25400">
            <a:solidFill>
              <a:srgbClr val="000000"/>
            </a:solidFill>
            <a:tailEnd type="triangle"/>
          </a:ln>
        </p:spPr>
        <p:txBody>
          <a:bodyPr lIns="45719" rIns="45719"/>
          <a:lstStyle/>
          <a:p>
            <a:endParaRPr/>
          </a:p>
        </p:txBody>
      </p:sp>
      <p:sp>
        <p:nvSpPr>
          <p:cNvPr id="442" name="Straight Connector 29"/>
          <p:cNvSpPr/>
          <p:nvPr/>
        </p:nvSpPr>
        <p:spPr>
          <a:xfrm flipV="1">
            <a:off x="2805415" y="1317821"/>
            <a:ext cx="198163" cy="297660"/>
          </a:xfrm>
          <a:prstGeom prst="line">
            <a:avLst/>
          </a:prstGeom>
          <a:ln w="25400">
            <a:solidFill>
              <a:srgbClr val="000000"/>
            </a:solidFill>
          </a:ln>
        </p:spPr>
        <p:txBody>
          <a:bodyPr lIns="45719" rIns="45719"/>
          <a:lstStyle/>
          <a:p>
            <a:endParaRPr/>
          </a:p>
        </p:txBody>
      </p:sp>
      <p:sp>
        <p:nvSpPr>
          <p:cNvPr id="443" name="Straight Connector 30"/>
          <p:cNvSpPr/>
          <p:nvPr/>
        </p:nvSpPr>
        <p:spPr>
          <a:xfrm flipV="1">
            <a:off x="1129626" y="2221401"/>
            <a:ext cx="1288539" cy="4505"/>
          </a:xfrm>
          <a:prstGeom prst="line">
            <a:avLst/>
          </a:prstGeom>
          <a:ln w="25400">
            <a:solidFill>
              <a:srgbClr val="000000"/>
            </a:solidFill>
            <a:prstDash val="dash"/>
          </a:ln>
        </p:spPr>
        <p:txBody>
          <a:bodyPr lIns="45719" rIns="45719"/>
          <a:lstStyle/>
          <a:p>
            <a:endParaRPr/>
          </a:p>
        </p:txBody>
      </p:sp>
      <p:sp>
        <p:nvSpPr>
          <p:cNvPr id="444" name="Straight Arrow Connector 31"/>
          <p:cNvSpPr/>
          <p:nvPr/>
        </p:nvSpPr>
        <p:spPr>
          <a:xfrm flipH="1" flipV="1">
            <a:off x="739566" y="1645337"/>
            <a:ext cx="390062" cy="576065"/>
          </a:xfrm>
          <a:prstGeom prst="line">
            <a:avLst/>
          </a:prstGeom>
          <a:ln w="25400">
            <a:solidFill>
              <a:srgbClr val="000000"/>
            </a:solidFill>
            <a:tailEnd type="triangle"/>
          </a:ln>
        </p:spPr>
        <p:txBody>
          <a:bodyPr lIns="45719" rIns="45719"/>
          <a:lstStyle/>
          <a:p>
            <a:endParaRPr/>
          </a:p>
        </p:txBody>
      </p:sp>
      <p:sp>
        <p:nvSpPr>
          <p:cNvPr id="445" name="Straight Connector 32"/>
          <p:cNvSpPr/>
          <p:nvPr/>
        </p:nvSpPr>
        <p:spPr>
          <a:xfrm>
            <a:off x="547346" y="1373189"/>
            <a:ext cx="203864" cy="297475"/>
          </a:xfrm>
          <a:prstGeom prst="line">
            <a:avLst/>
          </a:prstGeom>
          <a:ln w="25400">
            <a:solidFill>
              <a:srgbClr val="000000"/>
            </a:solidFill>
          </a:ln>
        </p:spPr>
        <p:txBody>
          <a:bodyPr lIns="45719" rIns="45719"/>
          <a:lstStyle/>
          <a:p>
            <a:endParaRPr/>
          </a:p>
        </p:txBody>
      </p:sp>
      <p:sp>
        <p:nvSpPr>
          <p:cNvPr id="446" name="Straight Arrow Connector 33"/>
          <p:cNvSpPr/>
          <p:nvPr/>
        </p:nvSpPr>
        <p:spPr>
          <a:xfrm flipH="1" flipV="1">
            <a:off x="2610384" y="2470313"/>
            <a:ext cx="390062" cy="576065"/>
          </a:xfrm>
          <a:prstGeom prst="line">
            <a:avLst/>
          </a:prstGeom>
          <a:ln w="25400">
            <a:solidFill>
              <a:srgbClr val="000000"/>
            </a:solidFill>
            <a:tailEnd type="triangle"/>
          </a:ln>
        </p:spPr>
        <p:txBody>
          <a:bodyPr lIns="45719" rIns="45719"/>
          <a:lstStyle/>
          <a:p>
            <a:endParaRPr/>
          </a:p>
        </p:txBody>
      </p:sp>
      <p:sp>
        <p:nvSpPr>
          <p:cNvPr id="447" name="Straight Connector 34"/>
          <p:cNvSpPr/>
          <p:nvPr/>
        </p:nvSpPr>
        <p:spPr>
          <a:xfrm>
            <a:off x="2418165" y="2198165"/>
            <a:ext cx="203865" cy="297475"/>
          </a:xfrm>
          <a:prstGeom prst="line">
            <a:avLst/>
          </a:prstGeom>
          <a:ln w="25400">
            <a:solidFill>
              <a:srgbClr val="000000"/>
            </a:solidFill>
          </a:ln>
        </p:spPr>
        <p:txBody>
          <a:bodyPr lIns="45719" rIns="45719"/>
          <a:lstStyle/>
          <a:p>
            <a:endParaRPr/>
          </a:p>
        </p:txBody>
      </p:sp>
      <mc:AlternateContent xmlns:mc="http://schemas.openxmlformats.org/markup-compatibility/2006" xmlns:a14="http://schemas.microsoft.com/office/drawing/2010/main">
        <mc:Choice Requires="a14">
          <p:sp>
            <p:nvSpPr>
              <p:cNvPr id="448" name="矩形 2"/>
              <p:cNvSpPr txBox="1"/>
              <p:nvPr/>
            </p:nvSpPr>
            <p:spPr>
              <a:xfrm>
                <a:off x="6169988" y="2334125"/>
                <a:ext cx="2045819" cy="715977"/>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2400" i="1">
                          <a:solidFill>
                            <a:srgbClr val="000000"/>
                          </a:solidFill>
                          <a:latin typeface="Cambria Math" panose="02040503050406030204" pitchFamily="18" charset="0"/>
                        </a:rPr>
                        <m:t>f</m:t>
                      </m:r>
                      <m:d>
                        <m:dPr>
                          <m:ctrlPr>
                            <a:rPr sz="2400" i="1">
                              <a:solidFill>
                                <a:srgbClr val="000000"/>
                              </a:solidFill>
                              <a:latin typeface="Cambria Math" panose="02040503050406030204" pitchFamily="18" charset="0"/>
                            </a:rPr>
                          </m:ctrlPr>
                        </m:dPr>
                        <m:e>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e>
                      </m:d>
                      <m:r>
                        <a:rPr sz="2400" i="1">
                          <a:solidFill>
                            <a:srgbClr val="000000"/>
                          </a:solidFill>
                          <a:latin typeface="Cambria Math" panose="02040503050406030204" pitchFamily="18" charset="0"/>
                        </a:rPr>
                        <m:t>∝</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r>
                            <a:rPr sz="2400" i="1">
                              <a:solidFill>
                                <a:srgbClr val="000000"/>
                              </a:solidFill>
                              <a:latin typeface="Cambria Math" panose="02040503050406030204" pitchFamily="18" charset="0"/>
                            </a:rPr>
                            <m:t>−</m:t>
                          </m:r>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m</m:t>
                              </m:r>
                            </m:e>
                            <m:sup>
                              <m:r>
                                <a:rPr sz="2400" i="1">
                                  <a:solidFill>
                                    <a:srgbClr val="000000"/>
                                  </a:solidFill>
                                  <a:latin typeface="Cambria Math" panose="02040503050406030204" pitchFamily="18" charset="0"/>
                                </a:rPr>
                                <m:t>2</m:t>
                              </m:r>
                            </m:sup>
                          </m:sSup>
                        </m:den>
                      </m:f>
                    </m:oMath>
                  </m:oMathPara>
                </a14:m>
                <a:endParaRPr sz="2400"/>
              </a:p>
            </p:txBody>
          </p:sp>
        </mc:Choice>
        <mc:Fallback xmlns="">
          <p:sp>
            <p:nvSpPr>
              <p:cNvPr id="448" name="矩形 2"/>
              <p:cNvSpPr txBox="1">
                <a:spLocks noRot="1" noChangeAspect="1" noMove="1" noResize="1" noEditPoints="1" noAdjustHandles="1" noChangeArrowheads="1" noChangeShapeType="1" noTextEdit="1"/>
              </p:cNvSpPr>
              <p:nvPr/>
            </p:nvSpPr>
            <p:spPr>
              <a:xfrm>
                <a:off x="6169988" y="2334125"/>
                <a:ext cx="2045819" cy="715977"/>
              </a:xfrm>
              <a:prstGeom prst="rect">
                <a:avLst/>
              </a:prstGeom>
              <a:blipFill>
                <a:blip r:embed="rId3"/>
                <a:stretch>
                  <a:fillRect r="-2976" b="-5128"/>
                </a:stretch>
              </a:blipFill>
              <a:ln w="12700">
                <a:miter lim="400000"/>
              </a:ln>
            </p:spPr>
            <p:txBody>
              <a:bodyPr/>
              <a:lstStyle/>
              <a:p>
                <a:r>
                  <a:rPr lang="zh-CN" altLang="en-US">
                    <a:noFill/>
                  </a:rPr>
                  <a:t> </a:t>
                </a:r>
              </a:p>
            </p:txBody>
          </p:sp>
        </mc:Fallback>
      </mc:AlternateContent>
      <p:sp>
        <p:nvSpPr>
          <p:cNvPr id="449" name="文本框 24"/>
          <p:cNvSpPr txBox="1"/>
          <p:nvPr/>
        </p:nvSpPr>
        <p:spPr>
          <a:xfrm>
            <a:off x="762614" y="2672064"/>
            <a:ext cx="386666" cy="494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t>p</a:t>
            </a:r>
            <a:r>
              <a:rPr baseline="-25000"/>
              <a:t>1</a:t>
            </a:r>
          </a:p>
        </p:txBody>
      </p:sp>
      <p:sp>
        <p:nvSpPr>
          <p:cNvPr id="450" name="文本框 25"/>
          <p:cNvSpPr txBox="1"/>
          <p:nvPr/>
        </p:nvSpPr>
        <p:spPr>
          <a:xfrm>
            <a:off x="751210" y="1216109"/>
            <a:ext cx="386666" cy="494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t>p</a:t>
            </a:r>
            <a:r>
              <a:rPr baseline="-25000"/>
              <a:t>2</a:t>
            </a:r>
          </a:p>
        </p:txBody>
      </p:sp>
      <p:sp>
        <p:nvSpPr>
          <p:cNvPr id="451" name="文本框 28"/>
          <p:cNvSpPr txBox="1"/>
          <p:nvPr/>
        </p:nvSpPr>
        <p:spPr>
          <a:xfrm>
            <a:off x="217163" y="3762578"/>
            <a:ext cx="8555363"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Char char="●"/>
              <a:defRPr sz="3200">
                <a:solidFill>
                  <a:srgbClr val="7030A0"/>
                </a:solidFill>
                <a:latin typeface="Times New Roman"/>
                <a:ea typeface="Times New Roman"/>
                <a:cs typeface="Times New Roman"/>
                <a:sym typeface="Times New Roman"/>
              </a:defRPr>
            </a:pPr>
            <a:r>
              <a:rPr lang="zh-CN" altLang="en-US" dirty="0"/>
              <a:t>当 </a:t>
            </a:r>
            <a:r>
              <a:rPr lang="en-US" altLang="zh-CN" dirty="0"/>
              <a:t>m </a:t>
            </a:r>
            <a:r>
              <a:rPr lang="zh-CN" altLang="en-US" dirty="0"/>
              <a:t>很大时</a:t>
            </a:r>
            <a:r>
              <a:rPr lang="en-US" altLang="zh-CN" dirty="0"/>
              <a:t>:</a:t>
            </a:r>
          </a:p>
          <a:p>
            <a:pPr marL="457200" indent="-457200">
              <a:buSzPct val="100000"/>
              <a:buChar char="●"/>
              <a:defRPr sz="3200">
                <a:solidFill>
                  <a:srgbClr val="7030A0"/>
                </a:solidFill>
                <a:latin typeface="Times New Roman"/>
                <a:ea typeface="Times New Roman"/>
                <a:cs typeface="Times New Roman"/>
                <a:sym typeface="Times New Roman"/>
              </a:defRPr>
            </a:pPr>
            <a:endParaRPr lang="en-US" altLang="zh-CN" dirty="0"/>
          </a:p>
          <a:p>
            <a:pPr marL="457200" indent="-457200">
              <a:buSzPct val="100000"/>
              <a:buChar char="●"/>
              <a:defRPr sz="3200">
                <a:solidFill>
                  <a:srgbClr val="7030A0"/>
                </a:solidFill>
                <a:latin typeface="Times New Roman"/>
                <a:ea typeface="Times New Roman"/>
                <a:cs typeface="Times New Roman"/>
                <a:sym typeface="Times New Roman"/>
              </a:defRPr>
            </a:pPr>
            <a:r>
              <a:rPr lang="zh-CN" altLang="en-US" dirty="0"/>
              <a:t>当</a:t>
            </a:r>
            <a:r>
              <a:rPr lang="en-US" altLang="zh-CN" dirty="0"/>
              <a:t>m </a:t>
            </a:r>
            <a:r>
              <a:rPr lang="zh-CN" altLang="en-US" dirty="0"/>
              <a:t>很小时</a:t>
            </a:r>
            <a:r>
              <a:rPr lang="en-US" altLang="zh-CN" dirty="0"/>
              <a:t>:</a:t>
            </a:r>
          </a:p>
          <a:p>
            <a:pPr marL="457200" indent="-457200">
              <a:buSzPct val="100000"/>
              <a:buChar char="●"/>
              <a:defRPr sz="3200">
                <a:solidFill>
                  <a:srgbClr val="7030A0"/>
                </a:solidFill>
                <a:latin typeface="Times New Roman"/>
                <a:ea typeface="Times New Roman"/>
                <a:cs typeface="Times New Roman"/>
                <a:sym typeface="Times New Roman"/>
              </a:defRPr>
            </a:pPr>
            <a:endParaRPr dirty="0"/>
          </a:p>
        </p:txBody>
      </p:sp>
      <mc:AlternateContent xmlns:mc="http://schemas.openxmlformats.org/markup-compatibility/2006" xmlns:a14="http://schemas.microsoft.com/office/drawing/2010/main">
        <mc:Choice Requires="a14">
          <p:sp>
            <p:nvSpPr>
              <p:cNvPr id="452" name="矩形 30"/>
              <p:cNvSpPr txBox="1"/>
              <p:nvPr/>
            </p:nvSpPr>
            <p:spPr>
              <a:xfrm>
                <a:off x="6359556" y="3586119"/>
                <a:ext cx="1666681" cy="649835"/>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2400" i="1">
                          <a:solidFill>
                            <a:srgbClr val="000000"/>
                          </a:solidFill>
                          <a:latin typeface="Cambria Math" panose="02040503050406030204" pitchFamily="18" charset="0"/>
                        </a:rPr>
                        <m:t>f</m:t>
                      </m:r>
                      <m:d>
                        <m:dPr>
                          <m:ctrlPr>
                            <a:rPr sz="2400" i="1">
                              <a:solidFill>
                                <a:srgbClr val="000000"/>
                              </a:solidFill>
                              <a:latin typeface="Cambria Math" panose="02040503050406030204" pitchFamily="18" charset="0"/>
                            </a:rPr>
                          </m:ctrlPr>
                        </m:dPr>
                        <m:e>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e>
                      </m:d>
                      <m:r>
                        <a:rPr sz="2400" i="1">
                          <a:solidFill>
                            <a:srgbClr val="000000"/>
                          </a:solidFill>
                          <a:latin typeface="Cambria Math" panose="02040503050406030204" pitchFamily="18" charset="0"/>
                        </a:rPr>
                        <m:t>∝</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r>
                            <a:rPr sz="2400" i="1">
                              <a:solidFill>
                                <a:srgbClr val="000000"/>
                              </a:solidFill>
                              <a:latin typeface="Cambria Math" panose="02040503050406030204" pitchFamily="18" charset="0"/>
                            </a:rPr>
                            <m:t>−</m:t>
                          </m:r>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m</m:t>
                              </m:r>
                            </m:e>
                            <m:sup>
                              <m:r>
                                <a:rPr sz="2400" i="1">
                                  <a:solidFill>
                                    <a:srgbClr val="000000"/>
                                  </a:solidFill>
                                  <a:latin typeface="Cambria Math" panose="02040503050406030204" pitchFamily="18" charset="0"/>
                                </a:rPr>
                                <m:t>2</m:t>
                              </m:r>
                            </m:sup>
                          </m:sSup>
                        </m:den>
                      </m:f>
                    </m:oMath>
                  </m:oMathPara>
                </a14:m>
                <a:endParaRPr sz="2400"/>
              </a:p>
            </p:txBody>
          </p:sp>
        </mc:Choice>
        <mc:Fallback xmlns="">
          <p:sp>
            <p:nvSpPr>
              <p:cNvPr id="452" name="矩形 30"/>
              <p:cNvSpPr txBox="1">
                <a:spLocks noRot="1" noChangeAspect="1" noMove="1" noResize="1" noEditPoints="1" noAdjustHandles="1" noChangeArrowheads="1" noChangeShapeType="1" noTextEdit="1"/>
              </p:cNvSpPr>
              <p:nvPr/>
            </p:nvSpPr>
            <p:spPr>
              <a:xfrm>
                <a:off x="6359556" y="3586119"/>
                <a:ext cx="1666681" cy="649835"/>
              </a:xfrm>
              <a:prstGeom prst="rect">
                <a:avLst/>
              </a:prstGeom>
              <a:blipFill>
                <a:blip r:embed="rId4"/>
                <a:stretch>
                  <a:fillRect b="-5607"/>
                </a:stretch>
              </a:blipFill>
              <a:ln w="12700">
                <a:miter lim="400000"/>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3" name="矩形 31"/>
              <p:cNvSpPr txBox="1"/>
              <p:nvPr/>
            </p:nvSpPr>
            <p:spPr>
              <a:xfrm>
                <a:off x="6514786" y="4661906"/>
                <a:ext cx="1356225" cy="715977"/>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2400" i="1">
                          <a:solidFill>
                            <a:srgbClr val="000000"/>
                          </a:solidFill>
                          <a:latin typeface="Cambria Math" panose="02040503050406030204" pitchFamily="18" charset="0"/>
                        </a:rPr>
                        <m:t>f</m:t>
                      </m:r>
                      <m:d>
                        <m:dPr>
                          <m:ctrlPr>
                            <a:rPr sz="2400" i="1">
                              <a:solidFill>
                                <a:srgbClr val="000000"/>
                              </a:solidFill>
                              <a:latin typeface="Cambria Math" panose="02040503050406030204" pitchFamily="18" charset="0"/>
                            </a:rPr>
                          </m:ctrlPr>
                        </m:dPr>
                        <m:e>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e>
                      </m:d>
                      <m:r>
                        <a:rPr sz="2400" i="1">
                          <a:solidFill>
                            <a:srgbClr val="000000"/>
                          </a:solidFill>
                          <a:latin typeface="Cambria Math" panose="02040503050406030204" pitchFamily="18" charset="0"/>
                        </a:rPr>
                        <m:t>∝</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den>
                      </m:f>
                    </m:oMath>
                  </m:oMathPara>
                </a14:m>
                <a:endParaRPr sz="2400"/>
              </a:p>
            </p:txBody>
          </p:sp>
        </mc:Choice>
        <mc:Fallback xmlns="">
          <p:sp>
            <p:nvSpPr>
              <p:cNvPr id="453" name="矩形 31"/>
              <p:cNvSpPr txBox="1">
                <a:spLocks noRot="1" noChangeAspect="1" noMove="1" noResize="1" noEditPoints="1" noAdjustHandles="1" noChangeArrowheads="1" noChangeShapeType="1" noTextEdit="1"/>
              </p:cNvSpPr>
              <p:nvPr/>
            </p:nvSpPr>
            <p:spPr>
              <a:xfrm>
                <a:off x="6514786" y="4661906"/>
                <a:ext cx="1356225" cy="715977"/>
              </a:xfrm>
              <a:prstGeom prst="rect">
                <a:avLst/>
              </a:prstGeom>
              <a:blipFill>
                <a:blip r:embed="rId5"/>
                <a:stretch>
                  <a:fillRect b="-5128"/>
                </a:stretch>
              </a:blipFill>
              <a:ln w="12700">
                <a:miter lim="400000"/>
              </a:ln>
            </p:spPr>
            <p:txBody>
              <a:bodyPr/>
              <a:lstStyle/>
              <a:p>
                <a:r>
                  <a:rPr lang="zh-CN" altLang="en-US">
                    <a:noFill/>
                  </a:rPr>
                  <a:t> </a:t>
                </a:r>
              </a:p>
            </p:txBody>
          </p:sp>
        </mc:Fallback>
      </mc:AlternateContent>
      <p:sp>
        <p:nvSpPr>
          <p:cNvPr id="454" name="文本框 32"/>
          <p:cNvSpPr txBox="1"/>
          <p:nvPr/>
        </p:nvSpPr>
        <p:spPr>
          <a:xfrm>
            <a:off x="1511265" y="1750148"/>
            <a:ext cx="35804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t>m</a:t>
            </a:r>
          </a:p>
        </p:txBody>
      </p:sp>
      <p:pic>
        <p:nvPicPr>
          <p:cNvPr id="455" name="图像" descr="图像"/>
          <p:cNvPicPr>
            <a:picLocks noChangeAspect="1"/>
          </p:cNvPicPr>
          <p:nvPr/>
        </p:nvPicPr>
        <p:blipFill>
          <a:blip r:embed="rId6"/>
          <a:stretch>
            <a:fillRect/>
          </a:stretch>
        </p:blipFill>
        <p:spPr>
          <a:xfrm>
            <a:off x="5760946" y="1163938"/>
            <a:ext cx="2863902" cy="715977"/>
          </a:xfrm>
          <a:prstGeom prst="rect">
            <a:avLst/>
          </a:prstGeom>
          <a:ln w="12700">
            <a:miter lim="400000"/>
          </a:ln>
        </p:spPr>
      </p:pic>
      <p:sp>
        <p:nvSpPr>
          <p:cNvPr id="21" name="Rectangle 3">
            <a:extLst>
              <a:ext uri="{FF2B5EF4-FFF2-40B4-BE49-F238E27FC236}">
                <a16:creationId xmlns:a16="http://schemas.microsoft.com/office/drawing/2014/main" id="{8D960E10-9A1D-4B1D-ADA5-AE5D6846ED9D}"/>
              </a:ext>
            </a:extLst>
          </p:cNvPr>
          <p:cNvSpPr txBox="1"/>
          <p:nvPr/>
        </p:nvSpPr>
        <p:spPr>
          <a:xfrm>
            <a:off x="127000" y="145533"/>
            <a:ext cx="470897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solidFill>
                  <a:srgbClr val="FF0000"/>
                </a:solidFill>
                <a:latin typeface="Times New Roman"/>
                <a:ea typeface="Times New Roman"/>
                <a:cs typeface="Times New Roman"/>
                <a:sym typeface="Times New Roman"/>
              </a:defRPr>
            </a:lvl1pPr>
          </a:lstStyle>
          <a:p>
            <a:r>
              <a:rPr lang="zh-CN" altLang="en-US" sz="3600" dirty="0">
                <a:solidFill>
                  <a:srgbClr val="C00000"/>
                </a:solidFill>
                <a:latin typeface="黑体" panose="02010609060101010101" pitchFamily="49" charset="-122"/>
                <a:ea typeface="黑体" panose="02010609060101010101" pitchFamily="49" charset="-122"/>
              </a:rPr>
              <a:t>适合精密测量的情形：</a:t>
            </a:r>
            <a:endParaRPr sz="3600" dirty="0">
              <a:solidFill>
                <a:srgbClr val="C00000"/>
              </a:solidFill>
              <a:latin typeface="黑体" panose="02010609060101010101" pitchFamily="49" charset="-122"/>
              <a:ea typeface="黑体" panose="02010609060101010101" pitchFamily="49" charset="-122"/>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59" name="Straight Arrow Connector 26"/>
          <p:cNvSpPr/>
          <p:nvPr/>
        </p:nvSpPr>
        <p:spPr>
          <a:xfrm flipV="1">
            <a:off x="541685" y="2508555"/>
            <a:ext cx="395764" cy="628819"/>
          </a:xfrm>
          <a:prstGeom prst="line">
            <a:avLst/>
          </a:prstGeom>
          <a:ln w="25400">
            <a:solidFill>
              <a:srgbClr val="000000"/>
            </a:solidFill>
            <a:tailEnd type="triangle"/>
          </a:ln>
        </p:spPr>
        <p:txBody>
          <a:bodyPr lIns="45719" rIns="45719"/>
          <a:lstStyle/>
          <a:p>
            <a:endParaRPr/>
          </a:p>
        </p:txBody>
      </p:sp>
      <p:sp>
        <p:nvSpPr>
          <p:cNvPr id="460" name="Straight Connector 27"/>
          <p:cNvSpPr/>
          <p:nvPr/>
        </p:nvSpPr>
        <p:spPr>
          <a:xfrm flipV="1">
            <a:off x="931464" y="2225905"/>
            <a:ext cx="198164" cy="297660"/>
          </a:xfrm>
          <a:prstGeom prst="line">
            <a:avLst/>
          </a:prstGeom>
          <a:ln w="25400">
            <a:solidFill>
              <a:srgbClr val="000000"/>
            </a:solidFill>
          </a:ln>
        </p:spPr>
        <p:txBody>
          <a:bodyPr lIns="45719" rIns="45719"/>
          <a:lstStyle/>
          <a:p>
            <a:endParaRPr/>
          </a:p>
        </p:txBody>
      </p:sp>
      <p:sp>
        <p:nvSpPr>
          <p:cNvPr id="461" name="Straight Arrow Connector 28"/>
          <p:cNvSpPr/>
          <p:nvPr/>
        </p:nvSpPr>
        <p:spPr>
          <a:xfrm flipV="1">
            <a:off x="2423200" y="1583267"/>
            <a:ext cx="395764" cy="628819"/>
          </a:xfrm>
          <a:prstGeom prst="line">
            <a:avLst/>
          </a:prstGeom>
          <a:ln w="25400">
            <a:solidFill>
              <a:srgbClr val="000000"/>
            </a:solidFill>
            <a:tailEnd type="triangle"/>
          </a:ln>
        </p:spPr>
        <p:txBody>
          <a:bodyPr lIns="45719" rIns="45719"/>
          <a:lstStyle/>
          <a:p>
            <a:endParaRPr/>
          </a:p>
        </p:txBody>
      </p:sp>
      <p:sp>
        <p:nvSpPr>
          <p:cNvPr id="462" name="Straight Connector 29"/>
          <p:cNvSpPr/>
          <p:nvPr/>
        </p:nvSpPr>
        <p:spPr>
          <a:xfrm flipV="1">
            <a:off x="2805415" y="1317821"/>
            <a:ext cx="198163" cy="297660"/>
          </a:xfrm>
          <a:prstGeom prst="line">
            <a:avLst/>
          </a:prstGeom>
          <a:ln w="25400">
            <a:solidFill>
              <a:srgbClr val="000000"/>
            </a:solidFill>
          </a:ln>
        </p:spPr>
        <p:txBody>
          <a:bodyPr lIns="45719" rIns="45719"/>
          <a:lstStyle/>
          <a:p>
            <a:endParaRPr/>
          </a:p>
        </p:txBody>
      </p:sp>
      <p:sp>
        <p:nvSpPr>
          <p:cNvPr id="463" name="Straight Connector 30"/>
          <p:cNvSpPr/>
          <p:nvPr/>
        </p:nvSpPr>
        <p:spPr>
          <a:xfrm flipV="1">
            <a:off x="1129626" y="2221401"/>
            <a:ext cx="1288539" cy="4505"/>
          </a:xfrm>
          <a:prstGeom prst="line">
            <a:avLst/>
          </a:prstGeom>
          <a:ln w="25400">
            <a:solidFill>
              <a:srgbClr val="000000"/>
            </a:solidFill>
            <a:prstDash val="dash"/>
          </a:ln>
        </p:spPr>
        <p:txBody>
          <a:bodyPr lIns="45719" rIns="45719"/>
          <a:lstStyle/>
          <a:p>
            <a:endParaRPr/>
          </a:p>
        </p:txBody>
      </p:sp>
      <p:sp>
        <p:nvSpPr>
          <p:cNvPr id="464" name="Straight Arrow Connector 31"/>
          <p:cNvSpPr/>
          <p:nvPr/>
        </p:nvSpPr>
        <p:spPr>
          <a:xfrm flipH="1" flipV="1">
            <a:off x="739566" y="1645337"/>
            <a:ext cx="390062" cy="576065"/>
          </a:xfrm>
          <a:prstGeom prst="line">
            <a:avLst/>
          </a:prstGeom>
          <a:ln w="25400">
            <a:solidFill>
              <a:srgbClr val="000000"/>
            </a:solidFill>
            <a:tailEnd type="triangle"/>
          </a:ln>
        </p:spPr>
        <p:txBody>
          <a:bodyPr lIns="45719" rIns="45719"/>
          <a:lstStyle/>
          <a:p>
            <a:endParaRPr/>
          </a:p>
        </p:txBody>
      </p:sp>
      <p:sp>
        <p:nvSpPr>
          <p:cNvPr id="465" name="Straight Connector 32"/>
          <p:cNvSpPr/>
          <p:nvPr/>
        </p:nvSpPr>
        <p:spPr>
          <a:xfrm>
            <a:off x="547346" y="1373189"/>
            <a:ext cx="203864" cy="297475"/>
          </a:xfrm>
          <a:prstGeom prst="line">
            <a:avLst/>
          </a:prstGeom>
          <a:ln w="25400">
            <a:solidFill>
              <a:srgbClr val="000000"/>
            </a:solidFill>
          </a:ln>
        </p:spPr>
        <p:txBody>
          <a:bodyPr lIns="45719" rIns="45719"/>
          <a:lstStyle/>
          <a:p>
            <a:endParaRPr/>
          </a:p>
        </p:txBody>
      </p:sp>
      <p:sp>
        <p:nvSpPr>
          <p:cNvPr id="466" name="Straight Arrow Connector 33"/>
          <p:cNvSpPr/>
          <p:nvPr/>
        </p:nvSpPr>
        <p:spPr>
          <a:xfrm flipH="1" flipV="1">
            <a:off x="2610384" y="2470313"/>
            <a:ext cx="390062" cy="576065"/>
          </a:xfrm>
          <a:prstGeom prst="line">
            <a:avLst/>
          </a:prstGeom>
          <a:ln w="25400">
            <a:solidFill>
              <a:srgbClr val="000000"/>
            </a:solidFill>
            <a:tailEnd type="triangle"/>
          </a:ln>
        </p:spPr>
        <p:txBody>
          <a:bodyPr lIns="45719" rIns="45719"/>
          <a:lstStyle/>
          <a:p>
            <a:endParaRPr/>
          </a:p>
        </p:txBody>
      </p:sp>
      <p:sp>
        <p:nvSpPr>
          <p:cNvPr id="467" name="Straight Connector 34"/>
          <p:cNvSpPr/>
          <p:nvPr/>
        </p:nvSpPr>
        <p:spPr>
          <a:xfrm>
            <a:off x="2418165" y="2198165"/>
            <a:ext cx="203865" cy="297475"/>
          </a:xfrm>
          <a:prstGeom prst="line">
            <a:avLst/>
          </a:prstGeom>
          <a:ln w="25400">
            <a:solidFill>
              <a:srgbClr val="000000"/>
            </a:solidFill>
          </a:ln>
        </p:spPr>
        <p:txBody>
          <a:bodyPr lIns="45719" rIns="45719"/>
          <a:lstStyle/>
          <a:p>
            <a:endParaRPr/>
          </a:p>
        </p:txBody>
      </p:sp>
      <mc:AlternateContent xmlns:mc="http://schemas.openxmlformats.org/markup-compatibility/2006" xmlns:a14="http://schemas.microsoft.com/office/drawing/2010/main">
        <mc:Choice Requires="a14">
          <p:sp>
            <p:nvSpPr>
              <p:cNvPr id="468" name="矩形 2"/>
              <p:cNvSpPr txBox="1"/>
              <p:nvPr/>
            </p:nvSpPr>
            <p:spPr>
              <a:xfrm>
                <a:off x="6169988" y="2334125"/>
                <a:ext cx="2045819" cy="715977"/>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2400" i="1">
                          <a:solidFill>
                            <a:srgbClr val="000000"/>
                          </a:solidFill>
                          <a:latin typeface="Cambria Math" panose="02040503050406030204" pitchFamily="18" charset="0"/>
                        </a:rPr>
                        <m:t>f</m:t>
                      </m:r>
                      <m:d>
                        <m:dPr>
                          <m:ctrlPr>
                            <a:rPr sz="2400" i="1">
                              <a:solidFill>
                                <a:srgbClr val="000000"/>
                              </a:solidFill>
                              <a:latin typeface="Cambria Math" panose="02040503050406030204" pitchFamily="18" charset="0"/>
                            </a:rPr>
                          </m:ctrlPr>
                        </m:dPr>
                        <m:e>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e>
                      </m:d>
                      <m:r>
                        <a:rPr sz="2400" i="1">
                          <a:solidFill>
                            <a:srgbClr val="000000"/>
                          </a:solidFill>
                          <a:latin typeface="Cambria Math" panose="02040503050406030204" pitchFamily="18" charset="0"/>
                        </a:rPr>
                        <m:t>∝</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r>
                            <a:rPr sz="2400" i="1">
                              <a:solidFill>
                                <a:srgbClr val="000000"/>
                              </a:solidFill>
                              <a:latin typeface="Cambria Math" panose="02040503050406030204" pitchFamily="18" charset="0"/>
                            </a:rPr>
                            <m:t>−</m:t>
                          </m:r>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m</m:t>
                              </m:r>
                            </m:e>
                            <m:sup>
                              <m:r>
                                <a:rPr sz="2400" i="1">
                                  <a:solidFill>
                                    <a:srgbClr val="000000"/>
                                  </a:solidFill>
                                  <a:latin typeface="Cambria Math" panose="02040503050406030204" pitchFamily="18" charset="0"/>
                                </a:rPr>
                                <m:t>2</m:t>
                              </m:r>
                            </m:sup>
                          </m:sSup>
                        </m:den>
                      </m:f>
                    </m:oMath>
                  </m:oMathPara>
                </a14:m>
                <a:endParaRPr sz="2400"/>
              </a:p>
            </p:txBody>
          </p:sp>
        </mc:Choice>
        <mc:Fallback xmlns="">
          <p:sp>
            <p:nvSpPr>
              <p:cNvPr id="468" name="矩形 2"/>
              <p:cNvSpPr txBox="1">
                <a:spLocks noRot="1" noChangeAspect="1" noMove="1" noResize="1" noEditPoints="1" noAdjustHandles="1" noChangeArrowheads="1" noChangeShapeType="1" noTextEdit="1"/>
              </p:cNvSpPr>
              <p:nvPr/>
            </p:nvSpPr>
            <p:spPr>
              <a:xfrm>
                <a:off x="6169988" y="2334125"/>
                <a:ext cx="2045819" cy="715977"/>
              </a:xfrm>
              <a:prstGeom prst="rect">
                <a:avLst/>
              </a:prstGeom>
              <a:blipFill>
                <a:blip r:embed="rId3"/>
                <a:stretch>
                  <a:fillRect r="-2976" b="-5128"/>
                </a:stretch>
              </a:blipFill>
              <a:ln w="12700">
                <a:miter lim="400000"/>
              </a:ln>
            </p:spPr>
            <p:txBody>
              <a:bodyPr/>
              <a:lstStyle/>
              <a:p>
                <a:r>
                  <a:rPr lang="zh-CN" altLang="en-US">
                    <a:noFill/>
                  </a:rPr>
                  <a:t> </a:t>
                </a:r>
              </a:p>
            </p:txBody>
          </p:sp>
        </mc:Fallback>
      </mc:AlternateContent>
      <p:sp>
        <p:nvSpPr>
          <p:cNvPr id="469" name="文本框 24"/>
          <p:cNvSpPr txBox="1"/>
          <p:nvPr/>
        </p:nvSpPr>
        <p:spPr>
          <a:xfrm>
            <a:off x="762614" y="2672064"/>
            <a:ext cx="386666" cy="494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t>p</a:t>
            </a:r>
            <a:r>
              <a:rPr baseline="-25000"/>
              <a:t>1</a:t>
            </a:r>
          </a:p>
        </p:txBody>
      </p:sp>
      <p:sp>
        <p:nvSpPr>
          <p:cNvPr id="470" name="文本框 25"/>
          <p:cNvSpPr txBox="1"/>
          <p:nvPr/>
        </p:nvSpPr>
        <p:spPr>
          <a:xfrm>
            <a:off x="751210" y="1216109"/>
            <a:ext cx="386666" cy="494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pPr>
            <a:r>
              <a:t>p</a:t>
            </a:r>
            <a:r>
              <a:rPr baseline="-25000"/>
              <a:t>2</a:t>
            </a:r>
          </a:p>
        </p:txBody>
      </p:sp>
      <p:sp>
        <p:nvSpPr>
          <p:cNvPr id="471" name="文本框 28"/>
          <p:cNvSpPr txBox="1"/>
          <p:nvPr/>
        </p:nvSpPr>
        <p:spPr>
          <a:xfrm>
            <a:off x="217163" y="3762578"/>
            <a:ext cx="8555363"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Char char="●"/>
              <a:defRPr sz="3200">
                <a:solidFill>
                  <a:srgbClr val="7030A0"/>
                </a:solidFill>
                <a:latin typeface="Times New Roman"/>
                <a:ea typeface="Times New Roman"/>
                <a:cs typeface="Times New Roman"/>
                <a:sym typeface="Times New Roman"/>
              </a:defRPr>
            </a:pPr>
            <a:r>
              <a:rPr lang="zh-CN" altLang="en-US" dirty="0"/>
              <a:t>当</a:t>
            </a:r>
            <a:r>
              <a:rPr dirty="0"/>
              <a:t> m </a:t>
            </a:r>
            <a:r>
              <a:rPr lang="zh-CN" altLang="en-US" dirty="0"/>
              <a:t>很大时</a:t>
            </a:r>
            <a:r>
              <a:rPr dirty="0"/>
              <a:t>:</a:t>
            </a:r>
          </a:p>
          <a:p>
            <a:pPr marL="457200" indent="-457200">
              <a:buSzPct val="100000"/>
              <a:buChar char="●"/>
              <a:defRPr sz="3200">
                <a:solidFill>
                  <a:srgbClr val="7030A0"/>
                </a:solidFill>
                <a:latin typeface="Times New Roman"/>
                <a:ea typeface="Times New Roman"/>
                <a:cs typeface="Times New Roman"/>
                <a:sym typeface="Times New Roman"/>
              </a:defRPr>
            </a:pPr>
            <a:endParaRPr dirty="0"/>
          </a:p>
          <a:p>
            <a:pPr marL="457200" indent="-457200">
              <a:buSzPct val="100000"/>
              <a:buChar char="●"/>
              <a:defRPr sz="3200">
                <a:solidFill>
                  <a:srgbClr val="7030A0"/>
                </a:solidFill>
                <a:latin typeface="Times New Roman"/>
                <a:ea typeface="Times New Roman"/>
                <a:cs typeface="Times New Roman"/>
                <a:sym typeface="Times New Roman"/>
              </a:defRPr>
            </a:pPr>
            <a:r>
              <a:rPr lang="zh-CN" altLang="en-US" dirty="0"/>
              <a:t>当</a:t>
            </a:r>
            <a:r>
              <a:rPr dirty="0"/>
              <a:t>m </a:t>
            </a:r>
            <a:r>
              <a:rPr lang="zh-CN" altLang="en-US" dirty="0"/>
              <a:t>很小时</a:t>
            </a:r>
            <a:r>
              <a:rPr dirty="0"/>
              <a:t>:</a:t>
            </a:r>
          </a:p>
          <a:p>
            <a:pPr marL="457200" indent="-457200">
              <a:buSzPct val="100000"/>
              <a:buChar char="●"/>
              <a:defRPr sz="3200">
                <a:solidFill>
                  <a:srgbClr val="7030A0"/>
                </a:solidFill>
                <a:latin typeface="Times New Roman"/>
                <a:ea typeface="Times New Roman"/>
                <a:cs typeface="Times New Roman"/>
                <a:sym typeface="Times New Roman"/>
              </a:defRPr>
            </a:pPr>
            <a:endParaRPr dirty="0"/>
          </a:p>
          <a:p>
            <a:pPr marL="457200" indent="-457200">
              <a:buSzPct val="100000"/>
              <a:buChar char="●"/>
              <a:defRPr sz="3200">
                <a:solidFill>
                  <a:srgbClr val="FF0000"/>
                </a:solidFill>
                <a:latin typeface="Times New Roman"/>
                <a:ea typeface="Times New Roman"/>
                <a:cs typeface="Times New Roman"/>
                <a:sym typeface="Times New Roman"/>
              </a:defRPr>
            </a:pPr>
            <a:r>
              <a:rPr lang="zh-CN" altLang="en-US" dirty="0">
                <a:solidFill>
                  <a:srgbClr val="C00000"/>
                </a:solidFill>
              </a:rPr>
              <a:t>极化相关的测量：与能量没有关系！</a:t>
            </a:r>
            <a:endParaRPr dirty="0">
              <a:solidFill>
                <a:srgbClr val="C00000"/>
              </a:solidFill>
            </a:endParaRPr>
          </a:p>
        </p:txBody>
      </p:sp>
      <mc:AlternateContent xmlns:mc="http://schemas.openxmlformats.org/markup-compatibility/2006" xmlns:a14="http://schemas.microsoft.com/office/drawing/2010/main">
        <mc:Choice Requires="a14">
          <p:sp>
            <p:nvSpPr>
              <p:cNvPr id="472" name="矩形 30"/>
              <p:cNvSpPr txBox="1"/>
              <p:nvPr/>
            </p:nvSpPr>
            <p:spPr>
              <a:xfrm>
                <a:off x="6359556" y="3586119"/>
                <a:ext cx="1666681" cy="649835"/>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2400" i="1">
                          <a:solidFill>
                            <a:srgbClr val="000000"/>
                          </a:solidFill>
                          <a:latin typeface="Cambria Math" panose="02040503050406030204" pitchFamily="18" charset="0"/>
                        </a:rPr>
                        <m:t>f</m:t>
                      </m:r>
                      <m:d>
                        <m:dPr>
                          <m:ctrlPr>
                            <a:rPr sz="2400" i="1">
                              <a:solidFill>
                                <a:srgbClr val="000000"/>
                              </a:solidFill>
                              <a:latin typeface="Cambria Math" panose="02040503050406030204" pitchFamily="18" charset="0"/>
                            </a:rPr>
                          </m:ctrlPr>
                        </m:dPr>
                        <m:e>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e>
                      </m:d>
                      <m:r>
                        <a:rPr sz="2400" i="1">
                          <a:solidFill>
                            <a:srgbClr val="000000"/>
                          </a:solidFill>
                          <a:latin typeface="Cambria Math" panose="02040503050406030204" pitchFamily="18" charset="0"/>
                        </a:rPr>
                        <m:t>∝</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r>
                            <a:rPr sz="2400" i="1">
                              <a:solidFill>
                                <a:srgbClr val="000000"/>
                              </a:solidFill>
                              <a:latin typeface="Cambria Math" panose="02040503050406030204" pitchFamily="18" charset="0"/>
                            </a:rPr>
                            <m:t>−</m:t>
                          </m:r>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m</m:t>
                              </m:r>
                            </m:e>
                            <m:sup>
                              <m:r>
                                <a:rPr sz="2400" i="1">
                                  <a:solidFill>
                                    <a:srgbClr val="000000"/>
                                  </a:solidFill>
                                  <a:latin typeface="Cambria Math" panose="02040503050406030204" pitchFamily="18" charset="0"/>
                                </a:rPr>
                                <m:t>2</m:t>
                              </m:r>
                            </m:sup>
                          </m:sSup>
                        </m:den>
                      </m:f>
                    </m:oMath>
                  </m:oMathPara>
                </a14:m>
                <a:endParaRPr sz="2400"/>
              </a:p>
            </p:txBody>
          </p:sp>
        </mc:Choice>
        <mc:Fallback xmlns="">
          <p:sp>
            <p:nvSpPr>
              <p:cNvPr id="472" name="矩形 30"/>
              <p:cNvSpPr txBox="1">
                <a:spLocks noRot="1" noChangeAspect="1" noMove="1" noResize="1" noEditPoints="1" noAdjustHandles="1" noChangeArrowheads="1" noChangeShapeType="1" noTextEdit="1"/>
              </p:cNvSpPr>
              <p:nvPr/>
            </p:nvSpPr>
            <p:spPr>
              <a:xfrm>
                <a:off x="6359556" y="3586119"/>
                <a:ext cx="1666681" cy="649835"/>
              </a:xfrm>
              <a:prstGeom prst="rect">
                <a:avLst/>
              </a:prstGeom>
              <a:blipFill>
                <a:blip r:embed="rId4"/>
                <a:stretch>
                  <a:fillRect b="-5607"/>
                </a:stretch>
              </a:blipFill>
              <a:ln w="12700">
                <a:miter lim="400000"/>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3" name="矩形 31"/>
              <p:cNvSpPr txBox="1"/>
              <p:nvPr/>
            </p:nvSpPr>
            <p:spPr>
              <a:xfrm>
                <a:off x="6514786" y="4661906"/>
                <a:ext cx="1356225" cy="715977"/>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r>
                        <m:rPr>
                          <m:sty m:val="p"/>
                        </m:rPr>
                        <a:rPr sz="2400" i="1">
                          <a:solidFill>
                            <a:srgbClr val="000000"/>
                          </a:solidFill>
                          <a:latin typeface="Cambria Math" panose="02040503050406030204" pitchFamily="18" charset="0"/>
                        </a:rPr>
                        <m:t>f</m:t>
                      </m:r>
                      <m:d>
                        <m:dPr>
                          <m:ctrlPr>
                            <a:rPr sz="2400" i="1">
                              <a:solidFill>
                                <a:srgbClr val="000000"/>
                              </a:solidFill>
                              <a:latin typeface="Cambria Math" panose="02040503050406030204" pitchFamily="18" charset="0"/>
                            </a:rPr>
                          </m:ctrlPr>
                        </m:dPr>
                        <m:e>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e>
                      </m:d>
                      <m:r>
                        <a:rPr sz="2400" i="1">
                          <a:solidFill>
                            <a:srgbClr val="000000"/>
                          </a:solidFill>
                          <a:latin typeface="Cambria Math" panose="02040503050406030204" pitchFamily="18" charset="0"/>
                        </a:rPr>
                        <m:t>∝</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sSup>
                            <m:sSupPr>
                              <m:ctrlPr>
                                <a:rPr sz="2400" i="1">
                                  <a:solidFill>
                                    <a:srgbClr val="000000"/>
                                  </a:solidFill>
                                  <a:latin typeface="Cambria Math" panose="02040503050406030204" pitchFamily="18" charset="0"/>
                                </a:rPr>
                              </m:ctrlPr>
                            </m:sSupPr>
                            <m:e>
                              <m:r>
                                <m:rPr>
                                  <m:sty m:val="p"/>
                                </m:rPr>
                                <a:rPr sz="2400" i="1">
                                  <a:solidFill>
                                    <a:srgbClr val="000000"/>
                                  </a:solidFill>
                                  <a:latin typeface="Cambria Math" panose="02040503050406030204" pitchFamily="18" charset="0"/>
                                </a:rPr>
                                <m:t>q</m:t>
                              </m:r>
                            </m:e>
                            <m:sup>
                              <m:r>
                                <a:rPr sz="2400" i="1">
                                  <a:solidFill>
                                    <a:srgbClr val="000000"/>
                                  </a:solidFill>
                                  <a:latin typeface="Cambria Math" panose="02040503050406030204" pitchFamily="18" charset="0"/>
                                </a:rPr>
                                <m:t>2</m:t>
                              </m:r>
                            </m:sup>
                          </m:sSup>
                        </m:den>
                      </m:f>
                    </m:oMath>
                  </m:oMathPara>
                </a14:m>
                <a:endParaRPr sz="2400"/>
              </a:p>
            </p:txBody>
          </p:sp>
        </mc:Choice>
        <mc:Fallback xmlns="">
          <p:sp>
            <p:nvSpPr>
              <p:cNvPr id="473" name="矩形 31"/>
              <p:cNvSpPr txBox="1">
                <a:spLocks noRot="1" noChangeAspect="1" noMove="1" noResize="1" noEditPoints="1" noAdjustHandles="1" noChangeArrowheads="1" noChangeShapeType="1" noTextEdit="1"/>
              </p:cNvSpPr>
              <p:nvPr/>
            </p:nvSpPr>
            <p:spPr>
              <a:xfrm>
                <a:off x="6514786" y="4661906"/>
                <a:ext cx="1356225" cy="715977"/>
              </a:xfrm>
              <a:prstGeom prst="rect">
                <a:avLst/>
              </a:prstGeom>
              <a:blipFill>
                <a:blip r:embed="rId5"/>
                <a:stretch>
                  <a:fillRect b="-5128"/>
                </a:stretch>
              </a:blipFill>
              <a:ln w="12700">
                <a:miter lim="400000"/>
              </a:ln>
            </p:spPr>
            <p:txBody>
              <a:bodyPr/>
              <a:lstStyle/>
              <a:p>
                <a:r>
                  <a:rPr lang="zh-CN" altLang="en-US">
                    <a:noFill/>
                  </a:rPr>
                  <a:t> </a:t>
                </a:r>
              </a:p>
            </p:txBody>
          </p:sp>
        </mc:Fallback>
      </mc:AlternateContent>
      <p:sp>
        <p:nvSpPr>
          <p:cNvPr id="474" name="文本框 32"/>
          <p:cNvSpPr txBox="1"/>
          <p:nvPr/>
        </p:nvSpPr>
        <p:spPr>
          <a:xfrm>
            <a:off x="1511265" y="1750148"/>
            <a:ext cx="35804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t>m</a:t>
            </a:r>
          </a:p>
        </p:txBody>
      </p:sp>
      <p:pic>
        <p:nvPicPr>
          <p:cNvPr id="475" name="图像" descr="图像"/>
          <p:cNvPicPr>
            <a:picLocks noChangeAspect="1"/>
          </p:cNvPicPr>
          <p:nvPr/>
        </p:nvPicPr>
        <p:blipFill>
          <a:blip r:embed="rId6"/>
          <a:stretch>
            <a:fillRect/>
          </a:stretch>
        </p:blipFill>
        <p:spPr>
          <a:xfrm>
            <a:off x="5760946" y="1163938"/>
            <a:ext cx="2863902" cy="715977"/>
          </a:xfrm>
          <a:prstGeom prst="rect">
            <a:avLst/>
          </a:prstGeom>
          <a:ln w="12700">
            <a:miter lim="400000"/>
          </a:ln>
        </p:spPr>
      </p:pic>
      <p:sp>
        <p:nvSpPr>
          <p:cNvPr id="21" name="Rectangle 3">
            <a:extLst>
              <a:ext uri="{FF2B5EF4-FFF2-40B4-BE49-F238E27FC236}">
                <a16:creationId xmlns:a16="http://schemas.microsoft.com/office/drawing/2014/main" id="{282549D8-1202-44B6-B6F5-AF55F468D254}"/>
              </a:ext>
            </a:extLst>
          </p:cNvPr>
          <p:cNvSpPr txBox="1"/>
          <p:nvPr/>
        </p:nvSpPr>
        <p:spPr>
          <a:xfrm>
            <a:off x="127000" y="145533"/>
            <a:ext cx="470897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solidFill>
                  <a:srgbClr val="FF0000"/>
                </a:solidFill>
                <a:latin typeface="Times New Roman"/>
                <a:ea typeface="Times New Roman"/>
                <a:cs typeface="Times New Roman"/>
                <a:sym typeface="Times New Roman"/>
              </a:defRPr>
            </a:lvl1pPr>
          </a:lstStyle>
          <a:p>
            <a:r>
              <a:rPr lang="zh-CN" altLang="en-US" sz="3600" dirty="0">
                <a:solidFill>
                  <a:srgbClr val="C00000"/>
                </a:solidFill>
                <a:latin typeface="黑体" panose="02010609060101010101" pitchFamily="49" charset="-122"/>
                <a:ea typeface="黑体" panose="02010609060101010101" pitchFamily="49" charset="-122"/>
              </a:rPr>
              <a:t>适合精密测量的情形：</a:t>
            </a:r>
            <a:endParaRPr sz="3600" dirty="0">
              <a:solidFill>
                <a:srgbClr val="C00000"/>
              </a:solidFill>
              <a:latin typeface="黑体" panose="02010609060101010101" pitchFamily="49" charset="-122"/>
              <a:ea typeface="黑体" panose="02010609060101010101" pitchFamily="49" charset="-122"/>
            </a:endParaRPr>
          </a:p>
        </p:txBody>
      </p:sp>
      <p:sp>
        <p:nvSpPr>
          <p:cNvPr id="22" name="矩形 21">
            <a:extLst>
              <a:ext uri="{FF2B5EF4-FFF2-40B4-BE49-F238E27FC236}">
                <a16:creationId xmlns:a16="http://schemas.microsoft.com/office/drawing/2014/main" id="{9A97F3C6-692D-4A3D-B226-0078B6211A40}"/>
              </a:ext>
            </a:extLst>
          </p:cNvPr>
          <p:cNvSpPr/>
          <p:nvPr/>
        </p:nvSpPr>
        <p:spPr>
          <a:xfrm>
            <a:off x="-1369060" y="267970"/>
            <a:ext cx="1188720" cy="431800"/>
          </a:xfrm>
          <a:prstGeom prst="rect">
            <a:avLst/>
          </a:prstGeom>
          <a:solidFill>
            <a:srgbClr val="306FA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306FA5</a:t>
            </a:r>
          </a:p>
        </p:txBody>
      </p:sp>
      <p:sp>
        <p:nvSpPr>
          <p:cNvPr id="23" name="矩形 22">
            <a:extLst>
              <a:ext uri="{FF2B5EF4-FFF2-40B4-BE49-F238E27FC236}">
                <a16:creationId xmlns:a16="http://schemas.microsoft.com/office/drawing/2014/main" id="{628B616C-AE4E-405F-BB7F-5B72E5CA3A75}"/>
              </a:ext>
            </a:extLst>
          </p:cNvPr>
          <p:cNvSpPr/>
          <p:nvPr/>
        </p:nvSpPr>
        <p:spPr>
          <a:xfrm>
            <a:off x="-1365885" y="795020"/>
            <a:ext cx="1188720" cy="431800"/>
          </a:xfrm>
          <a:prstGeom prst="rect">
            <a:avLst/>
          </a:prstGeom>
          <a:solidFill>
            <a:srgbClr val="B12F2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B12</a:t>
            </a:r>
            <a:r>
              <a:rPr lang="en-US" altLang="zh-CN" dirty="0"/>
              <a:t>F</a:t>
            </a:r>
            <a:r>
              <a:rPr lang="zh-CN" altLang="en-US" dirty="0"/>
              <a:t>22</a:t>
            </a:r>
          </a:p>
        </p:txBody>
      </p:sp>
      <p:sp>
        <p:nvSpPr>
          <p:cNvPr id="24" name="矩形 23">
            <a:extLst>
              <a:ext uri="{FF2B5EF4-FFF2-40B4-BE49-F238E27FC236}">
                <a16:creationId xmlns:a16="http://schemas.microsoft.com/office/drawing/2014/main" id="{F3DC7B3D-DE6E-4696-A452-908E508B8C5B}"/>
              </a:ext>
            </a:extLst>
          </p:cNvPr>
          <p:cNvSpPr/>
          <p:nvPr/>
        </p:nvSpPr>
        <p:spPr>
          <a:xfrm>
            <a:off x="-1372235" y="1322070"/>
            <a:ext cx="1188720" cy="431800"/>
          </a:xfrm>
          <a:prstGeom prst="rect">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dirty="0"/>
              <a:t>1F497D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Picture 4" descr="Picture 4"/>
          <p:cNvPicPr>
            <a:picLocks noChangeAspect="1"/>
          </p:cNvPicPr>
          <p:nvPr/>
        </p:nvPicPr>
        <p:blipFill>
          <a:blip r:embed="rId2"/>
          <a:stretch>
            <a:fillRect/>
          </a:stretch>
        </p:blipFill>
        <p:spPr>
          <a:xfrm>
            <a:off x="8435975" y="0"/>
            <a:ext cx="673100" cy="893273"/>
          </a:xfrm>
          <a:prstGeom prst="rect">
            <a:avLst/>
          </a:prstGeom>
          <a:ln w="12700">
            <a:miter lim="400000"/>
          </a:ln>
        </p:spPr>
      </p:pic>
      <p:sp>
        <p:nvSpPr>
          <p:cNvPr id="478" name="Rectangle 3"/>
          <p:cNvSpPr txBox="1"/>
          <p:nvPr/>
        </p:nvSpPr>
        <p:spPr>
          <a:xfrm>
            <a:off x="126999" y="145533"/>
            <a:ext cx="609397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solidFill>
                  <a:srgbClr val="FF0000"/>
                </a:solidFill>
                <a:latin typeface="Times New Roman"/>
                <a:ea typeface="Times New Roman"/>
                <a:cs typeface="Times New Roman"/>
                <a:sym typeface="Times New Roman"/>
              </a:defRPr>
            </a:lvl1pPr>
          </a:lstStyle>
          <a:p>
            <a:r>
              <a:rPr lang="zh-CN" altLang="en-US" sz="3600" dirty="0">
                <a:solidFill>
                  <a:srgbClr val="C00000"/>
                </a:solidFill>
                <a:latin typeface="黑体" panose="02010609060101010101" pitchFamily="49" charset="-122"/>
                <a:ea typeface="黑体" panose="02010609060101010101" pitchFamily="49" charset="-122"/>
              </a:rPr>
              <a:t>用极化自旋测量基本对称性：</a:t>
            </a:r>
            <a:endParaRPr sz="3600" dirty="0">
              <a:solidFill>
                <a:srgbClr val="C00000"/>
              </a:solidFill>
              <a:latin typeface="黑体" panose="02010609060101010101" pitchFamily="49" charset="-122"/>
              <a:ea typeface="黑体" panose="02010609060101010101" pitchFamily="49" charset="-122"/>
            </a:endParaRPr>
          </a:p>
        </p:txBody>
      </p:sp>
      <p:pic>
        <p:nvPicPr>
          <p:cNvPr id="479" name="图片 1" descr="图片 1"/>
          <p:cNvPicPr>
            <a:picLocks noChangeAspect="1"/>
          </p:cNvPicPr>
          <p:nvPr/>
        </p:nvPicPr>
        <p:blipFill>
          <a:blip r:embed="rId3"/>
          <a:stretch>
            <a:fillRect/>
          </a:stretch>
        </p:blipFill>
        <p:spPr>
          <a:xfrm>
            <a:off x="274483" y="918367"/>
            <a:ext cx="4219048" cy="1123811"/>
          </a:xfrm>
          <a:prstGeom prst="rect">
            <a:avLst/>
          </a:prstGeom>
          <a:ln w="12700">
            <a:miter lim="400000"/>
          </a:ln>
        </p:spPr>
      </p:pic>
      <p:pic>
        <p:nvPicPr>
          <p:cNvPr id="480" name="图片 5" descr="图片 5"/>
          <p:cNvPicPr>
            <a:picLocks noChangeAspect="1"/>
          </p:cNvPicPr>
          <p:nvPr/>
        </p:nvPicPr>
        <p:blipFill>
          <a:blip r:embed="rId4"/>
          <a:stretch>
            <a:fillRect/>
          </a:stretch>
        </p:blipFill>
        <p:spPr>
          <a:xfrm>
            <a:off x="501983" y="2352395"/>
            <a:ext cx="3764049" cy="1580902"/>
          </a:xfrm>
          <a:prstGeom prst="rect">
            <a:avLst/>
          </a:prstGeom>
          <a:ln w="12700">
            <a:miter lim="400000"/>
          </a:ln>
        </p:spPr>
      </p:pic>
      <p:pic>
        <p:nvPicPr>
          <p:cNvPr id="481" name="Picture 2" descr="Picture 2"/>
          <p:cNvPicPr>
            <a:picLocks noChangeAspect="1"/>
          </p:cNvPicPr>
          <p:nvPr/>
        </p:nvPicPr>
        <p:blipFill>
          <a:blip r:embed="rId5"/>
          <a:stretch>
            <a:fillRect/>
          </a:stretch>
        </p:blipFill>
        <p:spPr>
          <a:xfrm>
            <a:off x="4442476" y="918367"/>
            <a:ext cx="4107005" cy="2868058"/>
          </a:xfrm>
          <a:prstGeom prst="rect">
            <a:avLst/>
          </a:prstGeom>
          <a:ln w="12700">
            <a:miter lim="400000"/>
          </a:ln>
        </p:spPr>
      </p:pic>
      <p:sp>
        <p:nvSpPr>
          <p:cNvPr id="482" name="TextBox 44"/>
          <p:cNvSpPr txBox="1"/>
          <p:nvPr/>
        </p:nvSpPr>
        <p:spPr>
          <a:xfrm>
            <a:off x="501982" y="4096642"/>
            <a:ext cx="8340178" cy="3681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gn="just">
              <a:buSzPct val="100000"/>
              <a:buChar char="▪"/>
              <a:defRPr>
                <a:solidFill>
                  <a:srgbClr val="0000FF"/>
                </a:solidFill>
              </a:defRPr>
            </a:pPr>
            <a:r>
              <a:rPr dirty="0"/>
              <a:t>In their historic paper, they pointed out that a pseudo scalar has to be formed to observe parity violation:</a:t>
            </a:r>
          </a:p>
          <a:p>
            <a:pPr algn="just">
              <a:defRPr>
                <a:solidFill>
                  <a:srgbClr val="0000FF"/>
                </a:solidFill>
              </a:defRPr>
            </a:pPr>
            <a:endParaRPr dirty="0"/>
          </a:p>
          <a:p>
            <a:pPr algn="just">
              <a:defRPr>
                <a:solidFill>
                  <a:srgbClr val="0000FF"/>
                </a:solidFill>
              </a:defRPr>
            </a:pPr>
            <a:r>
              <a:rPr dirty="0"/>
              <a:t>                                                                   or</a:t>
            </a:r>
          </a:p>
          <a:p>
            <a:pPr marL="285750" indent="-285750" algn="just">
              <a:buSzPct val="100000"/>
              <a:buChar char="▪"/>
              <a:defRPr>
                <a:solidFill>
                  <a:srgbClr val="0000FF"/>
                </a:solidFill>
              </a:defRPr>
            </a:pPr>
            <a:endParaRPr dirty="0"/>
          </a:p>
          <a:p>
            <a:pPr marL="285750" indent="-285750" algn="just">
              <a:buSzPct val="100000"/>
              <a:buChar char="▪"/>
              <a:defRPr>
                <a:solidFill>
                  <a:srgbClr val="0000FF"/>
                </a:solidFill>
              </a:defRPr>
            </a:pPr>
            <a:r>
              <a:rPr dirty="0"/>
              <a:t>For T violation:</a:t>
            </a:r>
          </a:p>
          <a:p>
            <a:pPr marL="285750" indent="-285750" algn="just">
              <a:buSzPct val="100000"/>
              <a:buChar char="▪"/>
              <a:defRPr>
                <a:solidFill>
                  <a:srgbClr val="0000FF"/>
                </a:solidFill>
              </a:defRPr>
            </a:pPr>
            <a:endParaRPr dirty="0"/>
          </a:p>
          <a:p>
            <a:pPr marL="285750" indent="-285750" algn="just">
              <a:buSzPct val="100000"/>
              <a:buChar char="▪"/>
              <a:defRPr baseline="-25000">
                <a:solidFill>
                  <a:srgbClr val="0000FF"/>
                </a:solidFill>
              </a:defRPr>
            </a:pPr>
            <a:endParaRPr dirty="0"/>
          </a:p>
          <a:p>
            <a:pPr marL="285750" indent="-285750" algn="just">
              <a:buSzPct val="100000"/>
              <a:buChar char="▪"/>
              <a:defRPr baseline="-25000">
                <a:solidFill>
                  <a:srgbClr val="0000FF"/>
                </a:solidFill>
              </a:defRPr>
            </a:pPr>
            <a:endParaRPr dirty="0"/>
          </a:p>
          <a:p>
            <a:pPr algn="just">
              <a:defRPr baseline="-25000">
                <a:solidFill>
                  <a:srgbClr val="0000FF"/>
                </a:solidFill>
              </a:defRPr>
            </a:pPr>
            <a:endParaRPr dirty="0"/>
          </a:p>
          <a:p>
            <a:pPr marL="285750" indent="-285750" algn="just">
              <a:buSzPct val="100000"/>
              <a:buChar char="▪"/>
              <a:defRPr>
                <a:solidFill>
                  <a:srgbClr val="0000FF"/>
                </a:solidFill>
              </a:defRPr>
            </a:pPr>
            <a:endParaRPr dirty="0"/>
          </a:p>
          <a:p>
            <a:pPr marL="285750" indent="-285750" algn="just">
              <a:buSzPct val="100000"/>
              <a:buChar char="▪"/>
              <a:defRPr>
                <a:solidFill>
                  <a:srgbClr val="0000FF"/>
                </a:solidFill>
              </a:defRPr>
            </a:pPr>
            <a:endParaRPr dirty="0"/>
          </a:p>
        </p:txBody>
      </p:sp>
      <p:pic>
        <p:nvPicPr>
          <p:cNvPr id="483" name="图像" descr="图像"/>
          <p:cNvPicPr>
            <a:picLocks noChangeAspect="1"/>
          </p:cNvPicPr>
          <p:nvPr/>
        </p:nvPicPr>
        <p:blipFill>
          <a:blip r:embed="rId6"/>
          <a:stretch>
            <a:fillRect/>
          </a:stretch>
        </p:blipFill>
        <p:spPr>
          <a:xfrm>
            <a:off x="2033515" y="4880227"/>
            <a:ext cx="2088525" cy="424108"/>
          </a:xfrm>
          <a:prstGeom prst="rect">
            <a:avLst/>
          </a:prstGeom>
          <a:ln w="12700">
            <a:miter lim="400000"/>
          </a:ln>
        </p:spPr>
      </p:pic>
      <p:pic>
        <p:nvPicPr>
          <p:cNvPr id="484" name="图像" descr="图像"/>
          <p:cNvPicPr>
            <a:picLocks noChangeAspect="1"/>
          </p:cNvPicPr>
          <p:nvPr/>
        </p:nvPicPr>
        <p:blipFill>
          <a:blip r:embed="rId7"/>
          <a:stretch>
            <a:fillRect/>
          </a:stretch>
        </p:blipFill>
        <p:spPr>
          <a:xfrm>
            <a:off x="5612388" y="4836425"/>
            <a:ext cx="2465519" cy="511712"/>
          </a:xfrm>
          <a:prstGeom prst="rect">
            <a:avLst/>
          </a:prstGeom>
          <a:ln w="12700">
            <a:miter lim="400000"/>
          </a:ln>
        </p:spPr>
      </p:pic>
      <p:pic>
        <p:nvPicPr>
          <p:cNvPr id="485" name="图像" descr="图像"/>
          <p:cNvPicPr>
            <a:picLocks noChangeAspect="1"/>
          </p:cNvPicPr>
          <p:nvPr/>
        </p:nvPicPr>
        <p:blipFill>
          <a:blip r:embed="rId8"/>
          <a:stretch>
            <a:fillRect/>
          </a:stretch>
        </p:blipFill>
        <p:spPr>
          <a:xfrm>
            <a:off x="3733689" y="5822950"/>
            <a:ext cx="939650" cy="607335"/>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125DE76-BB84-288C-4AB4-CA500E26F23F}"/>
              </a:ext>
            </a:extLst>
          </p:cNvPr>
          <p:cNvPicPr>
            <a:picLocks noChangeAspect="1"/>
          </p:cNvPicPr>
          <p:nvPr/>
        </p:nvPicPr>
        <p:blipFill>
          <a:blip r:embed="rId2"/>
          <a:stretch>
            <a:fillRect/>
          </a:stretch>
        </p:blipFill>
        <p:spPr>
          <a:xfrm>
            <a:off x="114300" y="901190"/>
            <a:ext cx="8397240" cy="5549096"/>
          </a:xfrm>
          <a:prstGeom prst="rect">
            <a:avLst/>
          </a:prstGeom>
        </p:spPr>
      </p:pic>
      <p:sp>
        <p:nvSpPr>
          <p:cNvPr id="8" name="Rectangle 3">
            <a:extLst>
              <a:ext uri="{FF2B5EF4-FFF2-40B4-BE49-F238E27FC236}">
                <a16:creationId xmlns:a16="http://schemas.microsoft.com/office/drawing/2014/main" id="{016EEB8A-D1CD-6D13-5B26-09670DC913B2}"/>
              </a:ext>
            </a:extLst>
          </p:cNvPr>
          <p:cNvSpPr txBox="1"/>
          <p:nvPr/>
        </p:nvSpPr>
        <p:spPr>
          <a:xfrm>
            <a:off x="126999" y="145533"/>
            <a:ext cx="470897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solidFill>
                  <a:srgbClr val="FF0000"/>
                </a:solidFill>
                <a:latin typeface="Times New Roman"/>
                <a:ea typeface="Times New Roman"/>
                <a:cs typeface="Times New Roman"/>
                <a:sym typeface="Times New Roman"/>
              </a:defRPr>
            </a:lvl1pPr>
          </a:lstStyle>
          <a:p>
            <a:r>
              <a:rPr lang="zh-CN" altLang="en-US" sz="3600" dirty="0">
                <a:solidFill>
                  <a:srgbClr val="C00000"/>
                </a:solidFill>
                <a:latin typeface="黑体" panose="02010609060101010101" pitchFamily="49" charset="-122"/>
                <a:ea typeface="黑体" panose="02010609060101010101" pitchFamily="49" charset="-122"/>
              </a:rPr>
              <a:t>吴健雄的</a:t>
            </a:r>
            <a:r>
              <a:rPr lang="en-US" altLang="zh-CN" sz="3600" dirty="0">
                <a:solidFill>
                  <a:srgbClr val="C00000"/>
                </a:solidFill>
                <a:latin typeface="黑体" panose="02010609060101010101" pitchFamily="49" charset="-122"/>
                <a:ea typeface="黑体" panose="02010609060101010101" pitchFamily="49" charset="-122"/>
              </a:rPr>
              <a:t>β</a:t>
            </a:r>
            <a:r>
              <a:rPr lang="zh-CN" altLang="en-US" sz="3600" dirty="0">
                <a:solidFill>
                  <a:srgbClr val="C00000"/>
                </a:solidFill>
                <a:latin typeface="黑体" panose="02010609060101010101" pitchFamily="49" charset="-122"/>
                <a:ea typeface="黑体" panose="02010609060101010101" pitchFamily="49" charset="-122"/>
              </a:rPr>
              <a:t>衰变实验：</a:t>
            </a:r>
            <a:endParaRPr sz="3600" dirty="0">
              <a:solidFill>
                <a:srgbClr val="C00000"/>
              </a:solidFill>
              <a:latin typeface="黑体" panose="02010609060101010101" pitchFamily="49" charset="-122"/>
              <a:ea typeface="黑体" panose="02010609060101010101" pitchFamily="49" charset="-122"/>
            </a:endParaRPr>
          </a:p>
        </p:txBody>
      </p:sp>
      <p:pic>
        <p:nvPicPr>
          <p:cNvPr id="2" name="图像" descr="图像">
            <a:extLst>
              <a:ext uri="{FF2B5EF4-FFF2-40B4-BE49-F238E27FC236}">
                <a16:creationId xmlns:a16="http://schemas.microsoft.com/office/drawing/2014/main" id="{3AEB40B9-D1E1-D82E-5E40-22C237092CC4}"/>
              </a:ext>
            </a:extLst>
          </p:cNvPr>
          <p:cNvPicPr>
            <a:picLocks noChangeAspect="1"/>
          </p:cNvPicPr>
          <p:nvPr/>
        </p:nvPicPr>
        <p:blipFill>
          <a:blip r:embed="rId3"/>
          <a:stretch>
            <a:fillRect/>
          </a:stretch>
        </p:blipFill>
        <p:spPr>
          <a:xfrm>
            <a:off x="4572000" y="212842"/>
            <a:ext cx="2465519" cy="511712"/>
          </a:xfrm>
          <a:prstGeom prst="rect">
            <a:avLst/>
          </a:prstGeom>
          <a:ln w="12700">
            <a:miter lim="400000"/>
          </a:ln>
        </p:spPr>
      </p:pic>
    </p:spTree>
    <p:extLst>
      <p:ext uri="{BB962C8B-B14F-4D97-AF65-F5344CB8AC3E}">
        <p14:creationId xmlns:p14="http://schemas.microsoft.com/office/powerpoint/2010/main" val="2619723174"/>
      </p:ext>
    </p:extLst>
  </p:cSld>
  <p:clrMapOvr>
    <a:masterClrMapping/>
  </p:clrMapOvr>
  <p:transition spd="med"/>
</p:sld>
</file>

<file path=ppt/theme/theme1.xml><?xml version="1.0" encoding="utf-8"?>
<a:theme xmlns:a="http://schemas.openxmlformats.org/drawingml/2006/main" name="青千">
  <a:themeElements>
    <a:clrScheme name="">
      <a:dk1>
        <a:srgbClr val="000000"/>
      </a:dk1>
      <a:lt1>
        <a:srgbClr val="FFFFFF"/>
      </a:lt1>
      <a:dk2>
        <a:srgbClr val="000000"/>
      </a:dk2>
      <a:lt2>
        <a:srgbClr val="919191"/>
      </a:lt2>
      <a:accent1>
        <a:srgbClr val="618FFD"/>
      </a:accent1>
      <a:accent2>
        <a:srgbClr val="FF3300"/>
      </a:accent2>
      <a:accent3>
        <a:srgbClr val="FFFFFF"/>
      </a:accent3>
      <a:accent4>
        <a:srgbClr val="000000"/>
      </a:accent4>
      <a:accent5>
        <a:srgbClr val="B7C6FE"/>
      </a:accent5>
      <a:accent6>
        <a:srgbClr val="E72D00"/>
      </a:accent6>
      <a:hlink>
        <a:srgbClr val="FC0128"/>
      </a:hlink>
      <a:folHlink>
        <a:srgbClr val="CECECE"/>
      </a:folHlink>
    </a:clrScheme>
    <a:fontScheme name="SanRamon2004">
      <a:majorFont>
        <a:latin typeface="Arial"/>
        <a:ea typeface=""/>
        <a:cs typeface=""/>
      </a:majorFont>
      <a:minorFont>
        <a:latin typeface="Arial"/>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03275" marR="0" indent="-357188" algn="l" defTabSz="885825" rtl="0" eaLnBrk="1" fontAlgn="base" latinLnBrk="0" hangingPunct="1">
          <a:lnSpc>
            <a:spcPct val="120000"/>
          </a:lnSpc>
          <a:spcBef>
            <a:spcPct val="20000"/>
          </a:spcBef>
          <a:spcAft>
            <a:spcPct val="0"/>
          </a:spcAft>
          <a:buClr>
            <a:srgbClr val="D43526"/>
          </a:buClr>
          <a:buSzPct val="100000"/>
          <a:buFont typeface="Monotype Sorts"/>
          <a:buChar char="n"/>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8575" cap="flat" cmpd="sng" algn="ctr">
          <a:solidFill>
            <a:srgbClr val="0000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03275" marR="0" indent="-357188" algn="l" defTabSz="885825" rtl="0" eaLnBrk="1" fontAlgn="base" latinLnBrk="0" hangingPunct="1">
          <a:lnSpc>
            <a:spcPct val="120000"/>
          </a:lnSpc>
          <a:spcBef>
            <a:spcPct val="20000"/>
          </a:spcBef>
          <a:spcAft>
            <a:spcPct val="0"/>
          </a:spcAft>
          <a:buClr>
            <a:srgbClr val="D43526"/>
          </a:buClr>
          <a:buSzPct val="100000"/>
          <a:buFont typeface="Monotype Sorts"/>
          <a:buChar char="n"/>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nRamon2004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nRamon200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anRamon2004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nRamon2004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nRamon2004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nRamon2004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anRamon2004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青千">
  <a:themeElements>
    <a:clrScheme name="青千">
      <a:dk1>
        <a:srgbClr val="000000"/>
      </a:dk1>
      <a:lt1>
        <a:srgbClr val="FFFFFF"/>
      </a:lt1>
      <a:dk2>
        <a:srgbClr val="A7A7A7"/>
      </a:dk2>
      <a:lt2>
        <a:srgbClr val="535353"/>
      </a:lt2>
      <a:accent1>
        <a:srgbClr val="618FFD"/>
      </a:accent1>
      <a:accent2>
        <a:srgbClr val="FF3300"/>
      </a:accent2>
      <a:accent3>
        <a:srgbClr val="8F8F8F"/>
      </a:accent3>
      <a:accent4>
        <a:srgbClr val="707070"/>
      </a:accent4>
      <a:accent5>
        <a:srgbClr val="B7C6FE"/>
      </a:accent5>
      <a:accent6>
        <a:srgbClr val="E72D00"/>
      </a:accent6>
      <a:hlink>
        <a:srgbClr val="0000FF"/>
      </a:hlink>
      <a:folHlink>
        <a:srgbClr val="FF00FF"/>
      </a:folHlink>
    </a:clrScheme>
    <a:fontScheme name="青千">
      <a:majorFont>
        <a:latin typeface="Calibri"/>
        <a:ea typeface="Calibri"/>
        <a:cs typeface="Calibri"/>
      </a:majorFont>
      <a:minorFont>
        <a:latin typeface="Helvetica"/>
        <a:ea typeface="Helvetica"/>
        <a:cs typeface="Helvetica"/>
      </a:minorFont>
    </a:fontScheme>
    <a:fmtScheme name="青千">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50800" dist="254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50800" dist="254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青千">
  <a:themeElements>
    <a:clrScheme name="青千">
      <a:dk1>
        <a:srgbClr val="000000"/>
      </a:dk1>
      <a:lt1>
        <a:srgbClr val="FFFFFF"/>
      </a:lt1>
      <a:dk2>
        <a:srgbClr val="A7A7A7"/>
      </a:dk2>
      <a:lt2>
        <a:srgbClr val="535353"/>
      </a:lt2>
      <a:accent1>
        <a:srgbClr val="618FFD"/>
      </a:accent1>
      <a:accent2>
        <a:srgbClr val="FF3300"/>
      </a:accent2>
      <a:accent3>
        <a:srgbClr val="8F8F8F"/>
      </a:accent3>
      <a:accent4>
        <a:srgbClr val="707070"/>
      </a:accent4>
      <a:accent5>
        <a:srgbClr val="B7C6FE"/>
      </a:accent5>
      <a:accent6>
        <a:srgbClr val="E72D00"/>
      </a:accent6>
      <a:hlink>
        <a:srgbClr val="0000FF"/>
      </a:hlink>
      <a:folHlink>
        <a:srgbClr val="FF00FF"/>
      </a:folHlink>
    </a:clrScheme>
    <a:fontScheme name="青千">
      <a:majorFont>
        <a:latin typeface="Calibri"/>
        <a:ea typeface="Calibri"/>
        <a:cs typeface="Calibri"/>
      </a:majorFont>
      <a:minorFont>
        <a:latin typeface="Helvetica"/>
        <a:ea typeface="Helvetica"/>
        <a:cs typeface="Helvetica"/>
      </a:minorFont>
    </a:fontScheme>
    <a:fmtScheme name="青千">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50800" dist="254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50800" dist="254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青千.pot</Template>
  <TotalTime>48485</TotalTime>
  <Words>1768</Words>
  <Application>Microsoft Office PowerPoint</Application>
  <PresentationFormat>全屏显示(4:3)</PresentationFormat>
  <Paragraphs>175</Paragraphs>
  <Slides>33</Slides>
  <Notes>6</Notes>
  <HiddenSlides>0</HiddenSlides>
  <MMClips>0</MMClips>
  <ScaleCrop>false</ScaleCrop>
  <HeadingPairs>
    <vt:vector size="8" baseType="variant">
      <vt:variant>
        <vt:lpstr>已用的字体</vt:lpstr>
      </vt:variant>
      <vt:variant>
        <vt:i4>16</vt:i4>
      </vt:variant>
      <vt:variant>
        <vt:lpstr>主题</vt:lpstr>
      </vt:variant>
      <vt:variant>
        <vt:i4>3</vt:i4>
      </vt:variant>
      <vt:variant>
        <vt:lpstr>嵌入 OLE 服务器</vt:lpstr>
      </vt:variant>
      <vt:variant>
        <vt:i4>1</vt:i4>
      </vt:variant>
      <vt:variant>
        <vt:lpstr>幻灯片标题</vt:lpstr>
      </vt:variant>
      <vt:variant>
        <vt:i4>33</vt:i4>
      </vt:variant>
    </vt:vector>
  </HeadingPairs>
  <TitlesOfParts>
    <vt:vector size="53" baseType="lpstr">
      <vt:lpstr>-apple-system</vt:lpstr>
      <vt:lpstr>Biaodian Pro Sans GB</vt:lpstr>
      <vt:lpstr>Heiti SC Light</vt:lpstr>
      <vt:lpstr>KaTeX_Main</vt:lpstr>
      <vt:lpstr>Monotype Sorts</vt:lpstr>
      <vt:lpstr>Proxima Nova</vt:lpstr>
      <vt:lpstr>等线</vt:lpstr>
      <vt:lpstr>黑体</vt:lpstr>
      <vt:lpstr>华文中宋</vt:lpstr>
      <vt:lpstr>宋体</vt:lpstr>
      <vt:lpstr>Arial</vt:lpstr>
      <vt:lpstr>Calibri</vt:lpstr>
      <vt:lpstr>Cambria Math</vt:lpstr>
      <vt:lpstr>Helvetica</vt:lpstr>
      <vt:lpstr>Times New Roman</vt:lpstr>
      <vt:lpstr>Wingdings</vt:lpstr>
      <vt:lpstr>青千</vt:lpstr>
      <vt:lpstr>1_青千</vt:lpstr>
      <vt:lpstr>2_青千</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青年千人计划答辩报告  闫海洋   中国工程物理研究院核物理与化学研究所</dc:title>
  <dc:creator>Haiyang Yan</dc:creator>
  <cp:lastModifiedBy>Enrico</cp:lastModifiedBy>
  <cp:revision>1240</cp:revision>
  <dcterms:created xsi:type="dcterms:W3CDTF">2015-01-10T13:29:17Z</dcterms:created>
  <dcterms:modified xsi:type="dcterms:W3CDTF">2025-04-18T12:50:46Z</dcterms:modified>
</cp:coreProperties>
</file>