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2" r:id="rId1"/>
    <p:sldMasterId id="2147483684" r:id="rId2"/>
  </p:sldMasterIdLst>
  <p:notesMasterIdLst>
    <p:notesMasterId r:id="rId40"/>
  </p:notesMasterIdLst>
  <p:handoutMasterIdLst>
    <p:handoutMasterId r:id="rId41"/>
  </p:handoutMasterIdLst>
  <p:sldIdLst>
    <p:sldId id="328" r:id="rId3"/>
    <p:sldId id="564" r:id="rId4"/>
    <p:sldId id="584" r:id="rId5"/>
    <p:sldId id="257" r:id="rId6"/>
    <p:sldId id="586" r:id="rId7"/>
    <p:sldId id="565" r:id="rId8"/>
    <p:sldId id="566" r:id="rId9"/>
    <p:sldId id="468" r:id="rId10"/>
    <p:sldId id="469" r:id="rId11"/>
    <p:sldId id="589" r:id="rId12"/>
    <p:sldId id="472" r:id="rId13"/>
    <p:sldId id="355" r:id="rId14"/>
    <p:sldId id="567" r:id="rId15"/>
    <p:sldId id="553" r:id="rId16"/>
    <p:sldId id="568" r:id="rId17"/>
    <p:sldId id="569" r:id="rId18"/>
    <p:sldId id="570" r:id="rId19"/>
    <p:sldId id="571" r:id="rId20"/>
    <p:sldId id="572" r:id="rId21"/>
    <p:sldId id="573" r:id="rId22"/>
    <p:sldId id="574" r:id="rId23"/>
    <p:sldId id="575" r:id="rId24"/>
    <p:sldId id="576" r:id="rId25"/>
    <p:sldId id="367" r:id="rId26"/>
    <p:sldId id="588" r:id="rId27"/>
    <p:sldId id="577" r:id="rId28"/>
    <p:sldId id="578" r:id="rId29"/>
    <p:sldId id="579" r:id="rId30"/>
    <p:sldId id="561" r:id="rId31"/>
    <p:sldId id="587" r:id="rId32"/>
    <p:sldId id="581" r:id="rId33"/>
    <p:sldId id="583" r:id="rId34"/>
    <p:sldId id="582" r:id="rId35"/>
    <p:sldId id="285" r:id="rId36"/>
    <p:sldId id="552" r:id="rId37"/>
    <p:sldId id="470" r:id="rId38"/>
    <p:sldId id="471" r:id="rId39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" initials="C" lastIdx="1" clrIdx="0">
    <p:extLst>
      <p:ext uri="{19B8F6BF-5375-455C-9EA6-DF929625EA0E}">
        <p15:presenceInfo xmlns:p15="http://schemas.microsoft.com/office/powerpoint/2012/main" userId="C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FF00"/>
    <a:srgbClr val="FFC000"/>
    <a:srgbClr val="948015"/>
    <a:srgbClr val="004096"/>
    <a:srgbClr val="5B5B5B"/>
    <a:srgbClr val="3B565B"/>
    <a:srgbClr val="3988CD"/>
    <a:srgbClr val="40A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89"/>
    <p:restoredTop sz="88662" autoAdjust="0"/>
  </p:normalViewPr>
  <p:slideViewPr>
    <p:cSldViewPr snapToGrid="0">
      <p:cViewPr varScale="1">
        <p:scale>
          <a:sx n="109" d="100"/>
          <a:sy n="109" d="100"/>
        </p:scale>
        <p:origin x="1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4352" y="9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6D70C68-7F63-4289-A8AB-0C04604C95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FCE3EA-DF33-43BD-906C-18511AB3BB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57247-9F7A-4E17-BDD0-F318D6F1F725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243DB5E-B0C6-4B19-BDA4-AAF63680CD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6AF628-9CB5-4ECB-B2C0-8A75D6BE1F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F44DA-8EF6-495A-A869-65A8901465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040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C68C7-C23B-4991-B41A-1D354EEA053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3E2CB-D0A8-431E-90E3-EC1D29511F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727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3E2CB-D0A8-431E-90E3-EC1D29511FC2}" type="slidenum">
              <a:rPr lang="zh-CN" altLang="en-US" smtClean="0"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868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F4F13-C0E9-4388-9A39-E15EA7874025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3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F4F13-C0E9-4388-9A39-E15EA7874025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06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F4F13-C0E9-4388-9A39-E15EA7874025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52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F4F13-C0E9-4388-9A39-E15EA7874025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02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F4F13-C0E9-4388-9A39-E15EA7874025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82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F4F13-C0E9-4388-9A39-E15EA7874025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4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F4F13-C0E9-4388-9A39-E15EA7874025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54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3E2CB-D0A8-431E-90E3-EC1D29511FC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855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3E2CB-D0A8-431E-90E3-EC1D29511FC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83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3E2CB-D0A8-431E-90E3-EC1D29511FC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253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3E2CB-D0A8-431E-90E3-EC1D29511FC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3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BA6B-16E9-4330-9A0F-90C923988786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683C9B6D-65B9-0641-A6B8-4E0CD99C35AB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954771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BAA-9E44-416F-AD44-697863735600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655459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9B19-849B-455E-B84A-5B684829F9FA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23178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5447" y="6356352"/>
            <a:ext cx="2743200" cy="365125"/>
          </a:xfrm>
        </p:spPr>
        <p:txBody>
          <a:bodyPr/>
          <a:lstStyle>
            <a:lvl1pPr>
              <a:defRPr sz="2800"/>
            </a:lvl1pPr>
          </a:lstStyle>
          <a:p>
            <a:fld id="{8245A5F4-6044-49C1-B23B-0D7435FEC95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3E18CBE-ABD1-46BA-9322-A0831B52A42C}"/>
              </a:ext>
            </a:extLst>
          </p:cNvPr>
          <p:cNvCxnSpPr/>
          <p:nvPr userDrawn="1"/>
        </p:nvCxnSpPr>
        <p:spPr>
          <a:xfrm>
            <a:off x="0" y="856648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EE68B6C-FABD-4CC7-9804-E24B3C462E91}"/>
              </a:ext>
            </a:extLst>
          </p:cNvPr>
          <p:cNvCxnSpPr/>
          <p:nvPr userDrawn="1"/>
        </p:nvCxnSpPr>
        <p:spPr>
          <a:xfrm>
            <a:off x="0" y="797382"/>
            <a:ext cx="12192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7113CBD-4451-4F8F-92A9-49AEA0BB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53" y="212594"/>
            <a:ext cx="10515600" cy="432256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25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50838">
              <a:lnSpc>
                <a:spcPct val="100000"/>
              </a:lnSpc>
              <a:spcBef>
                <a:spcPts val="0"/>
              </a:spcBef>
              <a:buSzTx/>
              <a:buNone/>
              <a:defRPr sz="1530" b="1"/>
            </a:lvl1pPr>
          </a:lstStyle>
          <a:p>
            <a:r>
              <a:t>作者和日期</a:t>
            </a:r>
          </a:p>
        </p:txBody>
      </p:sp>
      <p:sp>
        <p:nvSpPr>
          <p:cNvPr id="12" name="演示文稿标题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演示文稿标题</a:t>
            </a:r>
          </a:p>
        </p:txBody>
      </p:sp>
      <p:sp>
        <p:nvSpPr>
          <p:cNvPr id="1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演示文稿副标题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790190" y="6380240"/>
            <a:ext cx="482504" cy="4642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46154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鳄梨和酸橙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演示文稿标题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演示文稿标题</a:t>
            </a:r>
          </a:p>
        </p:txBody>
      </p:sp>
      <p:sp>
        <p:nvSpPr>
          <p:cNvPr id="23" name="作者和日期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50838">
              <a:lnSpc>
                <a:spcPct val="100000"/>
              </a:lnSpc>
              <a:spcBef>
                <a:spcPts val="0"/>
              </a:spcBef>
              <a:buSzTx/>
              <a:buNone/>
              <a:defRPr sz="1530" b="1"/>
            </a:lvl1pPr>
          </a:lstStyle>
          <a:p>
            <a:r>
              <a:t>作者和日期</a:t>
            </a:r>
          </a:p>
        </p:txBody>
      </p:sp>
      <p:sp>
        <p:nvSpPr>
          <p:cNvPr id="2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演示文稿副标题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0137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一碗三文鱼饼、沙拉和鹰嘴豆泥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幻灯片标题</a:t>
            </a:r>
          </a:p>
        </p:txBody>
      </p:sp>
      <p:sp>
        <p:nvSpPr>
          <p:cNvPr id="3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幻灯片副标题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790190" y="6440692"/>
            <a:ext cx="482504" cy="4642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21183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灯片标题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43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63220">
              <a:lnSpc>
                <a:spcPct val="100000"/>
              </a:lnSpc>
              <a:spcBef>
                <a:spcPts val="0"/>
              </a:spcBef>
              <a:buSzTx/>
              <a:buNone/>
              <a:defRPr sz="2420" b="1"/>
            </a:lvl1pPr>
          </a:lstStyle>
          <a:p>
            <a:r>
              <a:t>幻灯片副标题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6851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29080" y="6438575"/>
            <a:ext cx="482504" cy="4642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70954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63220">
              <a:lnSpc>
                <a:spcPct val="100000"/>
              </a:lnSpc>
              <a:spcBef>
                <a:spcPts val="0"/>
              </a:spcBef>
              <a:buSzTx/>
              <a:buNone/>
              <a:defRPr sz="2420" b="1"/>
            </a:lvl1pPr>
          </a:lstStyle>
          <a:p>
            <a:r>
              <a:t>幻灯片副标题</a:t>
            </a:r>
          </a:p>
        </p:txBody>
      </p:sp>
      <p:sp>
        <p:nvSpPr>
          <p:cNvPr id="61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一碗宽意大利面配有欧芹黄油、烤榛子和帕尔马干酪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6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790190" y="6380240"/>
            <a:ext cx="482504" cy="4642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9261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章节标题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章节标题</a:t>
            </a:r>
          </a:p>
        </p:txBody>
      </p:sp>
      <p:sp>
        <p:nvSpPr>
          <p:cNvPr id="7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09635" y="6382357"/>
            <a:ext cx="482504" cy="4642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59406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AC46-ADEB-4FA6-8A1F-56727EBA0D15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683695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80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63220">
              <a:lnSpc>
                <a:spcPct val="100000"/>
              </a:lnSpc>
              <a:spcBef>
                <a:spcPts val="0"/>
              </a:spcBef>
              <a:buSzTx/>
              <a:buNone/>
              <a:defRPr sz="2420" b="1"/>
            </a:lvl1pPr>
          </a:lstStyle>
          <a:p>
            <a:r>
              <a:t>幻灯片副标题</a:t>
            </a:r>
          </a:p>
        </p:txBody>
      </p:sp>
      <p:sp>
        <p:nvSpPr>
          <p:cNvPr id="8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583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议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议程标题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议程标题</a:t>
            </a:r>
          </a:p>
        </p:txBody>
      </p:sp>
      <p:sp>
        <p:nvSpPr>
          <p:cNvPr id="89" name="议程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63220">
              <a:lnSpc>
                <a:spcPct val="100000"/>
              </a:lnSpc>
              <a:spcBef>
                <a:spcPts val="0"/>
              </a:spcBef>
              <a:buSzTx/>
              <a:buNone/>
              <a:defRPr sz="2420" b="1"/>
            </a:lvl1pPr>
          </a:lstStyle>
          <a:p>
            <a:r>
              <a:t>议程副标题</a:t>
            </a:r>
          </a:p>
        </p:txBody>
      </p:sp>
      <p:sp>
        <p:nvSpPr>
          <p:cNvPr id="90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议程主题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09635" y="6380240"/>
            <a:ext cx="482504" cy="4642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88496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说明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3294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显著事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事实信息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63220">
              <a:lnSpc>
                <a:spcPct val="100000"/>
              </a:lnSpc>
              <a:spcBef>
                <a:spcPts val="0"/>
              </a:spcBef>
              <a:buSzTx/>
              <a:buNone/>
              <a:defRPr sz="2420" b="1"/>
            </a:lvl1pPr>
          </a:lstStyle>
          <a:p>
            <a:r>
              <a:t>事实信息</a:t>
            </a:r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14107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属性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50838">
              <a:lnSpc>
                <a:spcPct val="100000"/>
              </a:lnSpc>
              <a:spcBef>
                <a:spcPts val="0"/>
              </a:spcBef>
              <a:buSzTx/>
              <a:buNone/>
              <a:defRPr sz="1530" b="1"/>
            </a:lvl1pPr>
          </a:lstStyle>
          <a:p>
            <a:r>
              <a:t>属性</a:t>
            </a:r>
          </a:p>
        </p:txBody>
      </p:sp>
      <p:sp>
        <p:nvSpPr>
          <p:cNvPr id="116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“著名引文”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8604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一碗沙拉配有炒饭、水煮蛋和一双筷子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一碗三文鱼饼、沙拉和鹰嘴豆泥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一碗宽意大利面配有欧芹黄油、烤榛子和帕尔马干酪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790190" y="6360795"/>
            <a:ext cx="482504" cy="4642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71878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一碗沙拉配有炒饭、水煮蛋和一双筷子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 sz="900" i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38674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8363" y="6263570"/>
            <a:ext cx="482504" cy="4642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771540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4889500" cy="46739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363220">
              <a:lnSpc>
                <a:spcPct val="100000"/>
              </a:lnSpc>
              <a:spcBef>
                <a:spcPts val="0"/>
              </a:spcBef>
              <a:buSzTx/>
              <a:buNone/>
              <a:defRPr b="1"/>
            </a:lvl1pPr>
            <a:lvl2pPr defTabSz="363220">
              <a:lnSpc>
                <a:spcPct val="100000"/>
              </a:lnSpc>
              <a:spcBef>
                <a:spcPts val="0"/>
              </a:spcBef>
              <a:defRPr b="1"/>
            </a:lvl2pPr>
            <a:lvl3pPr defTabSz="363220">
              <a:lnSpc>
                <a:spcPct val="100000"/>
              </a:lnSpc>
              <a:spcBef>
                <a:spcPts val="0"/>
              </a:spcBef>
              <a:defRPr b="1"/>
            </a:lvl3pPr>
            <a:lvl4pPr defTabSz="363220">
              <a:lnSpc>
                <a:spcPct val="100000"/>
              </a:lnSpc>
              <a:spcBef>
                <a:spcPts val="0"/>
              </a:spcBef>
              <a:defRPr b="1"/>
            </a:lvl4pPr>
            <a:lvl5pPr defTabSz="363220">
              <a:lnSpc>
                <a:spcPct val="100000"/>
              </a:lnSpc>
              <a:spcBef>
                <a:spcPts val="0"/>
              </a:spcBef>
              <a:defRPr b="1"/>
            </a:lvl5pPr>
          </a:lstStyle>
          <a:p>
            <a:r>
              <a:t>幻灯片副标题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正文级别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603250" y="2124252"/>
            <a:ext cx="4889500" cy="4128316"/>
          </a:xfrm>
          <a:prstGeom prst="rect">
            <a:avLst/>
          </a:prstGeom>
        </p:spPr>
        <p:txBody>
          <a:bodyPr/>
          <a:lstStyle>
            <a:lvl1pPr defTabSz="1219200"/>
          </a:lstStyle>
          <a:p>
            <a:r>
              <a:t>幻灯片项目符号文本</a:t>
            </a:r>
          </a:p>
        </p:txBody>
      </p:sp>
      <p:sp>
        <p:nvSpPr>
          <p:cNvPr id="151" name="一碗宽意大利面配有欧芹黄油、烤榛子和帕尔马干酪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2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>
            <a:lvl1pPr defTabSz="1219200">
              <a:defRPr spc="-85"/>
            </a:lvl1pPr>
          </a:lstStyle>
          <a:p>
            <a:r>
              <a:t>幻灯片标题</a:t>
            </a:r>
          </a:p>
        </p:txBody>
      </p:sp>
      <p:sp>
        <p:nvSpPr>
          <p:cNvPr id="15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790190" y="6380240"/>
            <a:ext cx="482504" cy="4642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64687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标题文本"/>
          <p:cNvSpPr txBox="1"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lnSpc>
                <a:spcPct val="90000"/>
              </a:lnSpc>
              <a:defRPr sz="44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161" name="正文级别 1…"/>
          <p:cNvSpPr txBox="1">
            <a:spLocks noGrp="1"/>
          </p:cNvSpPr>
          <p:nvPr>
            <p:ph type="body" idx="1"/>
          </p:nvPr>
        </p:nvSpPr>
        <p:spPr>
          <a:xfrm>
            <a:off x="647700" y="1825625"/>
            <a:ext cx="10515600" cy="4351338"/>
          </a:xfrm>
          <a:prstGeom prst="rect">
            <a:avLst/>
          </a:prstGeom>
        </p:spPr>
        <p:txBody>
          <a:bodyPr lIns="91439" tIns="91439" rIns="91439" bIns="91439"/>
          <a:lstStyle>
            <a:lvl1pPr marL="228600" indent="-228600" defTabSz="914400">
              <a:spcBef>
                <a:spcPts val="1000"/>
              </a:spcBef>
              <a:buSzPct val="100000"/>
              <a:buFont typeface="Arial"/>
              <a:defRPr sz="2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95300" indent="-266700" defTabSz="914400">
              <a:spcBef>
                <a:spcPts val="1000"/>
              </a:spcBef>
              <a:buSzPct val="100000"/>
              <a:buFont typeface="Arial"/>
              <a:defRPr sz="2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indent="-320040" defTabSz="914400">
              <a:spcBef>
                <a:spcPts val="1000"/>
              </a:spcBef>
              <a:buSzPct val="100000"/>
              <a:buFont typeface="Arial"/>
              <a:defRPr sz="2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 defTabSz="914400">
              <a:spcBef>
                <a:spcPts val="1000"/>
              </a:spcBef>
              <a:buSzPct val="100000"/>
              <a:buFont typeface="Arial"/>
              <a:defRPr sz="2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 defTabSz="914400">
              <a:spcBef>
                <a:spcPts val="1000"/>
              </a:spcBef>
              <a:buSzPct val="100000"/>
              <a:buFont typeface="Arial"/>
              <a:defRPr sz="2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101526" y="6417935"/>
            <a:ext cx="252274" cy="241955"/>
          </a:xfrm>
          <a:prstGeom prst="rect">
            <a:avLst/>
          </a:prstGeom>
        </p:spPr>
        <p:txBody>
          <a:bodyPr lIns="91439" tIns="91439" rIns="91439" bIns="91439" anchor="ctr">
            <a:normAutofit/>
          </a:bodyPr>
          <a:lstStyle>
            <a:lvl1pPr algn="r" defTabSz="914400">
              <a:defRPr sz="120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85110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851D-0201-4554-BEDC-95764F56038E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22800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FBA3-49C1-4AFA-A5E3-56A68131DAC1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329071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6D05-5071-4D8F-B4A9-C030DAB1CF9F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396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BC09-917E-41FC-9E6D-A79CECE7B3E0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752507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F169-5623-46EA-AA10-640F5D0B7C80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43959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EBEB6-3956-4937-B282-8BB0C279460A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639655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1343-2ABA-42DB-91D7-0BB0BE50AAF5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578706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4934D-117A-4DC6-9862-E5CA9D259BA5}" type="datetime1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C9B6D-65B9-0641-A6B8-4E0CD99C35AB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12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2" r:id="rId12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幻灯片标题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790190" y="6399685"/>
            <a:ext cx="482504" cy="46423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2350" i="1">
                <a:solidFill>
                  <a:srgbClr val="FF26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912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5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5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5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5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5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5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5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5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5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0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40.png"/><Relationship Id="rId7" Type="http://schemas.openxmlformats.org/officeDocument/2006/relationships/image" Target="../media/image4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stitut_Laue-Langevin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8.png"/><Relationship Id="rId7" Type="http://schemas.openxmlformats.org/officeDocument/2006/relationships/image" Target="../media/image69.jpeg"/><Relationship Id="rId12" Type="http://schemas.openxmlformats.org/officeDocument/2006/relationships/image" Target="../media/image77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4.png"/><Relationship Id="rId7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3.png"/><Relationship Id="rId5" Type="http://schemas.openxmlformats.org/officeDocument/2006/relationships/image" Target="../media/image86.png"/><Relationship Id="rId10" Type="http://schemas.openxmlformats.org/officeDocument/2006/relationships/image" Target="../media/image88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6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图片2 2.png" descr="图片2 2.pn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9814" r="198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2" name="Exploring the energy spectrum of cosmic rays by a EJ-200 scintillator"/>
          <p:cNvSpPr txBox="1">
            <a:spLocks noGrp="1"/>
          </p:cNvSpPr>
          <p:nvPr>
            <p:ph type="title"/>
          </p:nvPr>
        </p:nvSpPr>
        <p:spPr>
          <a:xfrm>
            <a:off x="603249" y="1434037"/>
            <a:ext cx="10985502" cy="1746737"/>
          </a:xfrm>
          <a:prstGeom prst="rect">
            <a:avLst/>
          </a:prstGeom>
        </p:spPr>
        <p:txBody>
          <a:bodyPr>
            <a:noAutofit/>
          </a:bodyPr>
          <a:lstStyle>
            <a:lvl1pPr defTabSz="2292038">
              <a:defRPr sz="10622" spc="-212">
                <a:solidFill>
                  <a:srgbClr val="EBF7F2"/>
                </a:solidFill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5400" dirty="0">
                <a:solidFill>
                  <a:schemeClr val="bg1"/>
                </a:solidFill>
              </a:rPr>
              <a:t>超冷中子物理实验及探测器</a:t>
            </a:r>
            <a:endParaRPr sz="5400" dirty="0">
              <a:solidFill>
                <a:schemeClr val="bg1"/>
              </a:solidFill>
            </a:endParaRPr>
          </a:p>
        </p:txBody>
      </p:sp>
      <p:sp>
        <p:nvSpPr>
          <p:cNvPr id="173" name="Yongce Gong(贡庸策)，Yan Feng(冯焱)，Cong Chen(陈聪)，Shengda Tang(唐生达)…"/>
          <p:cNvSpPr txBox="1">
            <a:spLocks noGrp="1"/>
          </p:cNvSpPr>
          <p:nvPr>
            <p:ph type="body" sz="quarter" idx="1"/>
          </p:nvPr>
        </p:nvSpPr>
        <p:spPr>
          <a:xfrm>
            <a:off x="644337" y="3677226"/>
            <a:ext cx="11173264" cy="127042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342583">
              <a:defRPr sz="4731">
                <a:solidFill>
                  <a:srgbClr val="E3E5F6"/>
                </a:solidFill>
              </a:defRPr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陈建琪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342583">
              <a:defRPr sz="4731">
                <a:solidFill>
                  <a:srgbClr val="E3E5F6"/>
                </a:solidFill>
              </a:defRPr>
            </a:pPr>
            <a:r>
              <a:rPr lang="zh-CN" altLang="en-US" sz="2800" dirty="0"/>
              <a:t>大湾区大学</a:t>
            </a:r>
            <a:r>
              <a:rPr lang="en-US" altLang="zh-CN" sz="2800" dirty="0"/>
              <a:t>-</a:t>
            </a:r>
            <a:r>
              <a:rPr lang="zh-CN" altLang="en-US" sz="2800" dirty="0"/>
              <a:t>物质科学学院</a:t>
            </a:r>
            <a:endParaRPr lang="en-US" sz="2800" dirty="0"/>
          </a:p>
        </p:txBody>
      </p:sp>
      <p:pic>
        <p:nvPicPr>
          <p:cNvPr id="174" name="图片7.png" descr="图片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39" y="424010"/>
            <a:ext cx="3675812" cy="732259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yongcegong@e.gzhu.edu.cn…"/>
          <p:cNvSpPr txBox="1"/>
          <p:nvPr/>
        </p:nvSpPr>
        <p:spPr>
          <a:xfrm>
            <a:off x="658367" y="5327292"/>
            <a:ext cx="10875267" cy="96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pPr algn="ctr" defTabSz="284797" hangingPunct="0">
              <a:defRPr sz="3932" b="1">
                <a:solidFill>
                  <a:srgbClr val="E44E2A"/>
                </a:solidFill>
              </a:defRPr>
            </a:pPr>
            <a:r>
              <a:rPr lang="en-US" sz="1966" b="1" kern="0" dirty="0">
                <a:solidFill>
                  <a:schemeClr val="bg1"/>
                </a:solidFill>
                <a:latin typeface="Helvetica Neue"/>
                <a:sym typeface="Helvetica Neue"/>
              </a:rPr>
              <a:t>chenjianqi</a:t>
            </a:r>
            <a:r>
              <a:rPr sz="1966" b="1" kern="0" dirty="0">
                <a:solidFill>
                  <a:schemeClr val="bg1"/>
                </a:solidFill>
                <a:latin typeface="Helvetica Neue"/>
                <a:sym typeface="Helvetica Neue"/>
              </a:rPr>
              <a:t>@g</a:t>
            </a:r>
            <a:r>
              <a:rPr lang="en-US" altLang="zh-CN" sz="1966" b="1" kern="0" dirty="0">
                <a:solidFill>
                  <a:schemeClr val="bg1"/>
                </a:solidFill>
                <a:latin typeface="Helvetica Neue"/>
                <a:sym typeface="Helvetica Neue"/>
              </a:rPr>
              <a:t>bu</a:t>
            </a:r>
            <a:r>
              <a:rPr sz="1966" b="1" kern="0" dirty="0">
                <a:solidFill>
                  <a:schemeClr val="bg1"/>
                </a:solidFill>
                <a:latin typeface="Helvetica Neue"/>
                <a:sym typeface="Helvetica Neue"/>
              </a:rPr>
              <a:t>.edu.cn</a:t>
            </a:r>
          </a:p>
          <a:p>
            <a:pPr algn="ctr" defTabSz="284797" hangingPunct="0">
              <a:defRPr sz="3932" b="1">
                <a:solidFill>
                  <a:srgbClr val="E44E2A"/>
                </a:solidFill>
              </a:defRPr>
            </a:pPr>
            <a:r>
              <a:rPr sz="1966" b="1" kern="0" dirty="0">
                <a:solidFill>
                  <a:schemeClr val="bg1"/>
                </a:solidFill>
                <a:latin typeface="Helvetica Neue"/>
                <a:sym typeface="Helvetica Neue"/>
              </a:rPr>
              <a:t>202</a:t>
            </a:r>
            <a:r>
              <a:rPr lang="en-US" sz="1966" b="1" kern="0" dirty="0">
                <a:solidFill>
                  <a:schemeClr val="bg1"/>
                </a:solidFill>
                <a:latin typeface="Helvetica Neue"/>
                <a:sym typeface="Helvetica Neue"/>
              </a:rPr>
              <a:t>5</a:t>
            </a:r>
            <a:r>
              <a:rPr sz="1966" b="1" kern="0" dirty="0">
                <a:solidFill>
                  <a:schemeClr val="bg1"/>
                </a:solidFill>
                <a:latin typeface="Helvetica Neue"/>
                <a:sym typeface="Helvetica Neue"/>
              </a:rPr>
              <a:t>/</a:t>
            </a:r>
            <a:r>
              <a:rPr lang="en-US" sz="1966" b="1" kern="0" dirty="0">
                <a:solidFill>
                  <a:schemeClr val="bg1"/>
                </a:solidFill>
                <a:latin typeface="Helvetica Neue"/>
                <a:sym typeface="Helvetica Neue"/>
              </a:rPr>
              <a:t>4</a:t>
            </a:r>
            <a:r>
              <a:rPr sz="1966" b="1" kern="0" dirty="0">
                <a:solidFill>
                  <a:schemeClr val="bg1"/>
                </a:solidFill>
                <a:latin typeface="Helvetica Neue"/>
                <a:sym typeface="Helvetica Neue"/>
              </a:rPr>
              <a:t>/</a:t>
            </a:r>
            <a:r>
              <a:rPr lang="en-US" sz="1966" b="1" kern="0" dirty="0">
                <a:solidFill>
                  <a:schemeClr val="bg1"/>
                </a:solidFill>
                <a:latin typeface="Helvetica Neue"/>
                <a:sym typeface="Helvetica Neue"/>
              </a:rPr>
              <a:t>21</a:t>
            </a:r>
            <a:endParaRPr sz="1966" b="1" kern="0" dirty="0">
              <a:solidFill>
                <a:schemeClr val="bg1"/>
              </a:solidFill>
              <a:latin typeface="Helvetica Neue"/>
              <a:sym typeface="Helvetica Neue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DBB357-1C5A-CD4D-8AEF-9148C495F064}"/>
              </a:ext>
            </a:extLst>
          </p:cNvPr>
          <p:cNvSpPr txBox="1"/>
          <p:nvPr/>
        </p:nvSpPr>
        <p:spPr>
          <a:xfrm>
            <a:off x="7678615" y="6390275"/>
            <a:ext cx="432581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第三届 惠州大装置高精度核物理研讨会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EA83832-1CC0-A84C-95EE-8B6B76AC6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32" y="0"/>
            <a:ext cx="10643336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70856" y="478651"/>
            <a:ext cx="82296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PSI UCN source</a:t>
            </a:r>
          </a:p>
          <a:p>
            <a:pPr marL="0" indent="0">
              <a:buNone/>
            </a:pPr>
            <a:r>
              <a:rPr lang="zh-CN" altLang="en-US" sz="17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endParaRPr lang="en-US" altLang="zh-CN" sz="17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1700" b="1" dirty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en-US" altLang="zh-CN" sz="1900" b="1" dirty="0"/>
              <a:t>           </a:t>
            </a:r>
          </a:p>
          <a:p>
            <a:pPr marL="0" indent="0">
              <a:buNone/>
            </a:pPr>
            <a:r>
              <a:rPr lang="zh-CN" altLang="en-US" sz="1600" b="1" dirty="0"/>
              <a:t>                                                                                                                                               </a:t>
            </a:r>
            <a:endParaRPr lang="en-US" altLang="zh-CN" sz="1600" b="1" dirty="0"/>
          </a:p>
          <a:p>
            <a:pPr marL="0" indent="0">
              <a:buNone/>
            </a:pPr>
            <a:r>
              <a:rPr lang="en-US" altLang="zh-CN" sz="1800" b="1" dirty="0"/>
              <a:t>             </a:t>
            </a:r>
            <a:endParaRPr lang="en-US" altLang="zh-CN" sz="1600" b="1" dirty="0">
              <a:latin typeface="+mn-ea"/>
            </a:endParaRP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AutoShape 5" descr="http://img3.imgtn.bdimg.com/it/u=642161580,2696590401&amp;fm=21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48128" y="6093299"/>
            <a:ext cx="2520280" cy="32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21918" y="5926458"/>
            <a:ext cx="82907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CN" altLang="en-US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BC1138CD-3245-054C-A780-C9041DF7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2323" y="6143756"/>
            <a:ext cx="2743200" cy="365125"/>
          </a:xfrm>
        </p:spPr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9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6259016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70856" y="478651"/>
            <a:ext cx="82296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TRIUMF UCN source</a:t>
            </a:r>
          </a:p>
          <a:p>
            <a:pPr marL="0" indent="0">
              <a:buNone/>
            </a:pPr>
            <a:r>
              <a:rPr lang="zh-CN" altLang="en-US" sz="17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endParaRPr lang="en-US" altLang="zh-CN" sz="17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1700" b="1" dirty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en-US" altLang="zh-CN" sz="1900" b="1" dirty="0"/>
              <a:t>           </a:t>
            </a:r>
          </a:p>
          <a:p>
            <a:pPr marL="0" indent="0">
              <a:buNone/>
            </a:pPr>
            <a:r>
              <a:rPr lang="zh-CN" altLang="en-US" sz="1600" b="1" dirty="0"/>
              <a:t>                                                                                                                                               </a:t>
            </a:r>
            <a:endParaRPr lang="en-US" altLang="zh-CN" sz="1600" b="1" dirty="0"/>
          </a:p>
          <a:p>
            <a:pPr marL="0" indent="0">
              <a:buNone/>
            </a:pPr>
            <a:r>
              <a:rPr lang="en-US" altLang="zh-CN" sz="1800" b="1" dirty="0"/>
              <a:t>             </a:t>
            </a:r>
            <a:endParaRPr lang="en-US" altLang="zh-CN" sz="1600" b="1" dirty="0">
              <a:latin typeface="+mn-ea"/>
            </a:endParaRP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AutoShape 5" descr="http://img3.imgtn.bdimg.com/it/u=642161580,2696590401&amp;fm=21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48128" y="6093299"/>
            <a:ext cx="2520280" cy="32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21918" y="5926458"/>
            <a:ext cx="82907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CN" altLang="en-US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214" y="1207384"/>
            <a:ext cx="8477250" cy="478155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077201" y="2060849"/>
            <a:ext cx="21002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ucn</a:t>
            </a:r>
            <a:r>
              <a:rPr lang="en-GB" altLang="zh-CN" dirty="0">
                <a:solidFill>
                  <a:srgbClr val="000000"/>
                </a:solidFill>
                <a:latin typeface="Comic Sans MS" panose="030F0702030302020204" pitchFamily="66" charset="0"/>
              </a:rPr>
              <a:t> density [cm</a:t>
            </a:r>
            <a:r>
              <a:rPr lang="en-GB" altLang="zh-CN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-3</a:t>
            </a:r>
            <a:r>
              <a:rPr lang="en-GB" altLang="zh-CN" dirty="0">
                <a:solidFill>
                  <a:srgbClr val="000000"/>
                </a:solidFill>
                <a:latin typeface="Comic Sans MS" panose="030F0702030302020204" pitchFamily="66" charset="0"/>
              </a:rPr>
              <a:t>]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dirty="0">
                <a:solidFill>
                  <a:srgbClr val="000000"/>
                </a:solidFill>
                <a:latin typeface="Comic Sans MS" panose="030F0702030302020204" pitchFamily="66" charset="0"/>
              </a:rPr>
              <a:t>18000 (proposal)</a:t>
            </a:r>
            <a:endParaRPr lang="fr-FR" altLang="zh-CN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BC1138CD-3245-054C-A780-C9041DF7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2323" y="6143756"/>
            <a:ext cx="2743200" cy="365125"/>
          </a:xfrm>
        </p:spPr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10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3412220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0422D9-6E10-470C-801A-129383C2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11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7E072771-E8B4-43C2-BA54-B12371A36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UCN source in the worldview</a:t>
            </a:r>
            <a:endParaRPr lang="zh-CN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23D88AC3-B91F-4F68-ADA3-672311C19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" r="998" b="2563"/>
          <a:stretch/>
        </p:blipFill>
        <p:spPr>
          <a:xfrm>
            <a:off x="1304785" y="-1"/>
            <a:ext cx="9582430" cy="6639339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A78E2B32-3292-4040-843D-147B3A5FFB81}"/>
              </a:ext>
            </a:extLst>
          </p:cNvPr>
          <p:cNvSpPr/>
          <p:nvPr/>
        </p:nvSpPr>
        <p:spPr>
          <a:xfrm>
            <a:off x="8944708" y="3255191"/>
            <a:ext cx="58615" cy="58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6F3E8297-359E-ED4A-8540-C3B141FDA1D2}"/>
              </a:ext>
            </a:extLst>
          </p:cNvPr>
          <p:cNvCxnSpPr/>
          <p:nvPr/>
        </p:nvCxnSpPr>
        <p:spPr>
          <a:xfrm flipV="1">
            <a:off x="9015046" y="3255191"/>
            <a:ext cx="785446" cy="293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D4094A18-6A2A-6147-AA35-875556F80563}"/>
              </a:ext>
            </a:extLst>
          </p:cNvPr>
          <p:cNvSpPr txBox="1"/>
          <p:nvPr/>
        </p:nvSpPr>
        <p:spPr>
          <a:xfrm>
            <a:off x="9762984" y="305966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CSNS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72D3F29-3045-504A-95CB-6E4B79681215}"/>
              </a:ext>
            </a:extLst>
          </p:cNvPr>
          <p:cNvSpPr txBox="1"/>
          <p:nvPr/>
        </p:nvSpPr>
        <p:spPr>
          <a:xfrm>
            <a:off x="4826385" y="60564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https://www.psi.ch/en/nedm/edms-world-wide</a:t>
            </a:r>
          </a:p>
        </p:txBody>
      </p:sp>
    </p:spTree>
    <p:extLst>
      <p:ext uri="{BB962C8B-B14F-4D97-AF65-F5344CB8AC3E}">
        <p14:creationId xmlns:p14="http://schemas.microsoft.com/office/powerpoint/2010/main" val="228472963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超冷中子的基础物理研究</a:t>
            </a:r>
            <a:endParaRPr kumimoji="1" lang="zh-CN" altLang="en-US" dirty="0"/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BCCEF79C-DA00-4E4F-87BA-949E8BDD4603}"/>
              </a:ext>
            </a:extLst>
          </p:cNvPr>
          <p:cNvSpPr txBox="1"/>
          <p:nvPr/>
        </p:nvSpPr>
        <p:spPr>
          <a:xfrm>
            <a:off x="869657" y="1143003"/>
            <a:ext cx="777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中子电偶极矩测量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1" lang="en-US" altLang="zh-CN" sz="2800" b="1" spc="300" dirty="0" err="1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nEDM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4BCBD94-C43D-3441-9E4A-79973CC5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147" y="3918632"/>
            <a:ext cx="3210460" cy="241442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ECF992A-BF1B-0C4D-9504-3FD20A14560D}"/>
              </a:ext>
            </a:extLst>
          </p:cNvPr>
          <p:cNvSpPr txBox="1"/>
          <p:nvPr/>
        </p:nvSpPr>
        <p:spPr>
          <a:xfrm>
            <a:off x="8362971" y="6289045"/>
            <a:ext cx="24293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【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Nature, 2002, 415(6869):297-9.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】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Latest measurements of the neutron lifetime by the beam and bottle ...">
            <a:extLst>
              <a:ext uri="{FF2B5EF4-FFF2-40B4-BE49-F238E27FC236}">
                <a16:creationId xmlns:a16="http://schemas.microsoft.com/office/drawing/2014/main" id="{31046515-5906-6247-A093-7533A82D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11" y="4234099"/>
            <a:ext cx="3323232" cy="229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D99B27F-3A47-AF4B-8276-1ECB3D97B6D8}"/>
              </a:ext>
            </a:extLst>
          </p:cNvPr>
          <p:cNvSpPr txBox="1"/>
          <p:nvPr/>
        </p:nvSpPr>
        <p:spPr>
          <a:xfrm>
            <a:off x="867376" y="3647180"/>
            <a:ext cx="4741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中子衰变寿命测量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8ABC865-3433-8748-8A5D-0ED29DC7568A}"/>
              </a:ext>
            </a:extLst>
          </p:cNvPr>
          <p:cNvSpPr txBox="1"/>
          <p:nvPr/>
        </p:nvSpPr>
        <p:spPr>
          <a:xfrm>
            <a:off x="6096000" y="3641633"/>
            <a:ext cx="5615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中子在引力场下的量子效应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D08B568-5C22-2F44-8121-25CEA6ED8DE5}"/>
              </a:ext>
            </a:extLst>
          </p:cNvPr>
          <p:cNvSpPr txBox="1"/>
          <p:nvPr/>
        </p:nvSpPr>
        <p:spPr>
          <a:xfrm>
            <a:off x="6239608" y="1132533"/>
            <a:ext cx="4741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中子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镜像中子振荡实验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8" name="Picture 4" descr="Neutron electric dipole moment (nEDM) – Precision Physics at Low Energy ...">
            <a:extLst>
              <a:ext uri="{FF2B5EF4-FFF2-40B4-BE49-F238E27FC236}">
                <a16:creationId xmlns:a16="http://schemas.microsoft.com/office/drawing/2014/main" id="{D2F6167E-B24C-1641-A793-BE157E1FA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192" y="1641995"/>
            <a:ext cx="2491154" cy="192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Figure 1 from Search for Neutron-to-Hidden-Neutron Oscillations in an ...">
            <a:extLst>
              <a:ext uri="{FF2B5EF4-FFF2-40B4-BE49-F238E27FC236}">
                <a16:creationId xmlns:a16="http://schemas.microsoft.com/office/drawing/2014/main" id="{F1B352F9-D434-CD43-B862-14D6D20A5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49" y="1611266"/>
            <a:ext cx="3392151" cy="18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01A9942B-3F8A-8048-8EE4-9EB9ABC2E9C0}"/>
              </a:ext>
            </a:extLst>
          </p:cNvPr>
          <p:cNvSpPr txBox="1"/>
          <p:nvPr/>
        </p:nvSpPr>
        <p:spPr>
          <a:xfrm>
            <a:off x="9264336" y="3469855"/>
            <a:ext cx="23347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【</a:t>
            </a:r>
            <a:r>
              <a:rPr lang="en" altLang="zh-CN" sz="1200" dirty="0">
                <a:solidFill>
                  <a:srgbClr val="222222"/>
                </a:solidFill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PhysRevLett.131.191801</a:t>
            </a:r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】</a:t>
            </a:r>
            <a:endParaRPr lang="zh-CN" altLang="en-US" sz="1200" dirty="0">
              <a:solidFill>
                <a:srgbClr val="222222"/>
              </a:solidFill>
              <a:latin typeface="Times New Roman" panose="02020603050405020304" pitchFamily="18" charset="0"/>
              <a:ea typeface="PingFangSC-Regular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D6178EE6-91E4-DB45-AC24-17587BBC0A7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12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CF44687-FC92-0642-9571-6195B1722B4D}"/>
                  </a:ext>
                </a:extLst>
              </p:cNvPr>
              <p:cNvSpPr/>
              <p:nvPr/>
            </p:nvSpPr>
            <p:spPr>
              <a:xfrm>
                <a:off x="429843" y="3133049"/>
                <a:ext cx="2764066" cy="41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CF44687-FC92-0642-9571-6195B1722B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43" y="3133049"/>
                <a:ext cx="2764066" cy="410305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EBD311A-3D66-644F-860B-6525E5CC81B2}"/>
                  </a:ext>
                </a:extLst>
              </p:cNvPr>
              <p:cNvSpPr/>
              <p:nvPr/>
            </p:nvSpPr>
            <p:spPr>
              <a:xfrm>
                <a:off x="3628936" y="3145439"/>
                <a:ext cx="2764066" cy="41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EBD311A-3D66-644F-860B-6525E5CC81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936" y="3145439"/>
                <a:ext cx="2764066" cy="410305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9272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0422D9-6E10-470C-801A-129383C2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13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7E072771-E8B4-43C2-BA54-B12371A36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超冷中子的基础物理研究</a:t>
            </a:r>
            <a:endParaRPr lang="zh-CN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1DE05DA-F115-7945-8926-A7CCE4D7FBE2}"/>
              </a:ext>
            </a:extLst>
          </p:cNvPr>
          <p:cNvSpPr txBox="1"/>
          <p:nvPr/>
        </p:nvSpPr>
        <p:spPr>
          <a:xfrm>
            <a:off x="6066823" y="1369040"/>
            <a:ext cx="42729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中子</a:t>
            </a:r>
            <a:r>
              <a:rPr lang="en-US" altLang="zh-CN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-</a:t>
            </a:r>
            <a:r>
              <a:rPr lang="zh-CN" alt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镜像中子振荡实验</a:t>
            </a:r>
            <a:endParaRPr lang="en-US" altLang="zh-CN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190B70B-9A5C-1140-B458-3D7881BAE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30" y="35025"/>
            <a:ext cx="10017369" cy="6822975"/>
          </a:xfrm>
          <a:prstGeom prst="rect">
            <a:avLst/>
          </a:prstGeom>
        </p:spPr>
      </p:pic>
      <p:sp>
        <p:nvSpPr>
          <p:cNvPr id="18" name="标题 4">
            <a:extLst>
              <a:ext uri="{FF2B5EF4-FFF2-40B4-BE49-F238E27FC236}">
                <a16:creationId xmlns:a16="http://schemas.microsoft.com/office/drawing/2014/main" id="{9001E9E6-0A78-604A-9B39-5EAA8D07230E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1488831" cy="685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PSI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-n2EDM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团队</a:t>
            </a: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1E90BCA6-E3B9-A04A-AE3B-1DECA3ECAF49}"/>
              </a:ext>
            </a:extLst>
          </p:cNvPr>
          <p:cNvSpPr txBox="1">
            <a:spLocks/>
          </p:cNvSpPr>
          <p:nvPr/>
        </p:nvSpPr>
        <p:spPr>
          <a:xfrm>
            <a:off x="8762999" y="63077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13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3763139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中子电偶极矩测量研究背景</a:t>
            </a:r>
            <a:endParaRPr kumimoji="1" lang="zh-CN" altLang="en-US" dirty="0"/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DDE64BD5-1808-FD41-B0F6-E29E7947F114}"/>
              </a:ext>
            </a:extLst>
          </p:cNvPr>
          <p:cNvSpPr txBox="1"/>
          <p:nvPr/>
        </p:nvSpPr>
        <p:spPr>
          <a:xfrm>
            <a:off x="1329021" y="1229815"/>
            <a:ext cx="333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研究背景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38E6724-B47B-B14D-B34E-A2EBC4AA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63" y="1931388"/>
            <a:ext cx="1941747" cy="1293203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E002AB7-F96A-F349-A14B-F746EFEA7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42" y="1597369"/>
            <a:ext cx="25527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DA3C1A-1363-684E-A2A9-E9E44A19F653}"/>
                  </a:ext>
                </a:extLst>
              </p:cNvPr>
              <p:cNvSpPr/>
              <p:nvPr/>
            </p:nvSpPr>
            <p:spPr>
              <a:xfrm>
                <a:off x="7200984" y="1404021"/>
                <a:ext cx="2552701" cy="889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>
                    <a:latin typeface="Comic Sans MS" panose="030F0702030302020204" pitchFamily="66" charset="0"/>
                  </a:rPr>
                  <a:t>观测值</a:t>
                </a:r>
                <a:r>
                  <a:rPr lang="en-US" altLang="zh-CN" dirty="0">
                    <a:latin typeface="Comic Sans MS" panose="030F0702030302020204" pitchFamily="66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=6.18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DA3C1A-1363-684E-A2A9-E9E44A19F6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984" y="1404021"/>
                <a:ext cx="2552701" cy="889026"/>
              </a:xfrm>
              <a:prstGeom prst="rect">
                <a:avLst/>
              </a:prstGeom>
              <a:blipFill>
                <a:blip r:embed="rId4"/>
                <a:stretch>
                  <a:fillRect l="-1485" t="-28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EAE1A1E-B19A-FB46-8BE6-67066E5C1FEA}"/>
                  </a:ext>
                </a:extLst>
              </p:cNvPr>
              <p:cNvSpPr/>
              <p:nvPr/>
            </p:nvSpPr>
            <p:spPr>
              <a:xfrm>
                <a:off x="7200984" y="2407281"/>
                <a:ext cx="2524985" cy="889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>
                    <a:latin typeface="Comic Sans MS" panose="030F0702030302020204" pitchFamily="66" charset="0"/>
                  </a:rPr>
                  <a:t>标准模型预言</a:t>
                </a:r>
                <a:r>
                  <a:rPr lang="en-US" altLang="zh-CN" dirty="0">
                    <a:latin typeface="Comic Sans MS" panose="030F0702030302020204" pitchFamily="66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=5.8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EAE1A1E-B19A-FB46-8BE6-67066E5C1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984" y="2407281"/>
                <a:ext cx="2524985" cy="889026"/>
              </a:xfrm>
              <a:prstGeom prst="rect">
                <a:avLst/>
              </a:prstGeom>
              <a:blipFill>
                <a:blip r:embed="rId5"/>
                <a:stretch>
                  <a:fillRect l="-1500" t="-28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20">
            <a:extLst>
              <a:ext uri="{FF2B5EF4-FFF2-40B4-BE49-F238E27FC236}">
                <a16:creationId xmlns:a16="http://schemas.microsoft.com/office/drawing/2014/main" id="{95AE60F3-DF55-234A-807A-C8188831DFC7}"/>
              </a:ext>
            </a:extLst>
          </p:cNvPr>
          <p:cNvSpPr txBox="1"/>
          <p:nvPr/>
        </p:nvSpPr>
        <p:spPr>
          <a:xfrm>
            <a:off x="1329021" y="3596948"/>
            <a:ext cx="460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 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Sakharov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理论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F5A1239-9EE9-0B40-8232-F5C2368BD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940" y="4277222"/>
            <a:ext cx="1503752" cy="178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C60DCA7-691D-104E-AFEC-E44653807572}"/>
              </a:ext>
            </a:extLst>
          </p:cNvPr>
          <p:cNvSpPr/>
          <p:nvPr/>
        </p:nvSpPr>
        <p:spPr>
          <a:xfrm>
            <a:off x="4372601" y="4153558"/>
            <a:ext cx="6336704" cy="2031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9A"/>
                </a:solidFill>
                <a:latin typeface="Comic Sans MS" panose="030F0702030302020204" pitchFamily="66" charset="0"/>
              </a:rPr>
              <a:t>CP-Violation is one of three conditions to enable</a:t>
            </a:r>
          </a:p>
          <a:p>
            <a:r>
              <a:rPr lang="en-US" altLang="zh-CN" dirty="0">
                <a:solidFill>
                  <a:srgbClr val="00009A"/>
                </a:solidFill>
                <a:latin typeface="Comic Sans MS" panose="030F0702030302020204" pitchFamily="66" charset="0"/>
              </a:rPr>
              <a:t>a universe containing initially equal amounts of</a:t>
            </a:r>
          </a:p>
          <a:p>
            <a:r>
              <a:rPr lang="en-US" altLang="zh-CN" dirty="0">
                <a:solidFill>
                  <a:srgbClr val="00009A"/>
                </a:solidFill>
                <a:latin typeface="Comic Sans MS" panose="030F0702030302020204" pitchFamily="66" charset="0"/>
              </a:rPr>
              <a:t>matter and antimatter to evolve into a matter dominated</a:t>
            </a:r>
          </a:p>
          <a:p>
            <a:r>
              <a:rPr lang="en-US" altLang="zh-CN" dirty="0">
                <a:solidFill>
                  <a:srgbClr val="00009A"/>
                </a:solidFill>
                <a:latin typeface="Comic Sans MS" panose="030F0702030302020204" pitchFamily="66" charset="0"/>
              </a:rPr>
              <a:t>universe, which we see today….</a:t>
            </a:r>
          </a:p>
          <a:p>
            <a:endParaRPr lang="en-US" altLang="zh-CN" dirty="0">
              <a:latin typeface="Comic Sans MS" panose="030F0702030302020204" pitchFamily="66" charset="0"/>
            </a:endParaRPr>
          </a:p>
          <a:p>
            <a:r>
              <a:rPr lang="en-US" altLang="zh-CN" dirty="0">
                <a:latin typeface="Comic Sans MS" panose="030F0702030302020204" pitchFamily="66" charset="0"/>
              </a:rPr>
              <a:t>Other requirements </a:t>
            </a:r>
            <a:r>
              <a:rPr lang="en-US" altLang="zh-CN" dirty="0">
                <a:solidFill>
                  <a:srgbClr val="0000FF"/>
                </a:solidFill>
                <a:latin typeface="Comic Sans MS" panose="030F0702030302020204" pitchFamily="66" charset="0"/>
              </a:rPr>
              <a:t>Baryon number violation</a:t>
            </a:r>
            <a:r>
              <a:rPr lang="en-US" altLang="zh-CN" dirty="0">
                <a:latin typeface="Comic Sans MS" panose="030F0702030302020204" pitchFamily="66" charset="0"/>
              </a:rPr>
              <a:t>, </a:t>
            </a:r>
            <a:r>
              <a:rPr lang="en-US" altLang="zh-CN" dirty="0">
                <a:solidFill>
                  <a:srgbClr val="0000FF"/>
                </a:solidFill>
                <a:latin typeface="Comic Sans MS" panose="030F0702030302020204" pitchFamily="66" charset="0"/>
              </a:rPr>
              <a:t>thermal non equilibrium.</a:t>
            </a:r>
            <a:endParaRPr lang="zh-CN" alt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F204F552-B66D-FE4A-BFF1-0568FA6F27C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14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16714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中子电偶极矩测量原理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BEF858B-A3B5-7845-89C9-B711D3702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95" y="2000463"/>
            <a:ext cx="3190875" cy="1552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546061D-2BE8-6744-92B2-E9ACC10EAF80}"/>
                  </a:ext>
                </a:extLst>
              </p:cNvPr>
              <p:cNvSpPr/>
              <p:nvPr/>
            </p:nvSpPr>
            <p:spPr>
              <a:xfrm>
                <a:off x="838200" y="1280383"/>
                <a:ext cx="2764066" cy="41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·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546061D-2BE8-6744-92B2-E9ACC10EA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80383"/>
                <a:ext cx="2764066" cy="410305"/>
              </a:xfrm>
              <a:prstGeom prst="rect">
                <a:avLst/>
              </a:prstGeom>
              <a:blipFill>
                <a:blip r:embed="rId3"/>
                <a:stretch>
                  <a:fillRect l="-2294" t="-3030"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26B5E05-A042-044A-9F5B-9609BC14D177}"/>
                  </a:ext>
                </a:extLst>
              </p:cNvPr>
              <p:cNvSpPr/>
              <p:nvPr/>
            </p:nvSpPr>
            <p:spPr>
              <a:xfrm>
                <a:off x="505922" y="3791369"/>
                <a:ext cx="49879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↑↑</m:t>
                          </m:r>
                        </m:sub>
                      </m:sSub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↑↑</m:t>
                          </m:r>
                        </m:sub>
                      </m:sSub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↑↑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26B5E05-A042-044A-9F5B-9609BC14D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22" y="3791369"/>
                <a:ext cx="498793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AEA02DB-DE78-BD4C-9EFE-D46CFFD0A173}"/>
                  </a:ext>
                </a:extLst>
              </p:cNvPr>
              <p:cNvSpPr/>
              <p:nvPr/>
            </p:nvSpPr>
            <p:spPr>
              <a:xfrm>
                <a:off x="630560" y="4304717"/>
                <a:ext cx="49879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↑↓</m:t>
                          </m:r>
                        </m:sub>
                      </m:sSub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↑↓</m:t>
                          </m:r>
                        </m:sub>
                      </m:sSub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↑↓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AEA02DB-DE78-BD4C-9EFE-D46CFFD0A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60" y="4304717"/>
                <a:ext cx="4987930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EDA51EF-E991-2347-B09D-AB9A5F07E7F7}"/>
                  </a:ext>
                </a:extLst>
              </p:cNvPr>
              <p:cNvSpPr/>
              <p:nvPr/>
            </p:nvSpPr>
            <p:spPr>
              <a:xfrm>
                <a:off x="649938" y="5015505"/>
                <a:ext cx="49879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zh-CN" alt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EDA51EF-E991-2347-B09D-AB9A5F07E7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38" y="5015505"/>
                <a:ext cx="4987930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下箭头 33">
            <a:extLst>
              <a:ext uri="{FF2B5EF4-FFF2-40B4-BE49-F238E27FC236}">
                <a16:creationId xmlns:a16="http://schemas.microsoft.com/office/drawing/2014/main" id="{EFFCF55C-0554-2548-92C4-58DBB2BA77AA}"/>
              </a:ext>
            </a:extLst>
          </p:cNvPr>
          <p:cNvSpPr/>
          <p:nvPr/>
        </p:nvSpPr>
        <p:spPr>
          <a:xfrm>
            <a:off x="2882186" y="5502731"/>
            <a:ext cx="216024" cy="422910"/>
          </a:xfrm>
          <a:prstGeom prst="downArrow">
            <a:avLst/>
          </a:prstGeom>
          <a:ln>
            <a:solidFill>
              <a:schemeClr val="tx2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 i="1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7DE3F18-50BB-5549-9EEE-80A4AC04BBE9}"/>
              </a:ext>
            </a:extLst>
          </p:cNvPr>
          <p:cNvSpPr/>
          <p:nvPr/>
        </p:nvSpPr>
        <p:spPr>
          <a:xfrm>
            <a:off x="4790906" y="1687621"/>
            <a:ext cx="656289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Comic Sans MS" panose="030F0702030302020204" pitchFamily="66" charset="0"/>
              </a:rPr>
              <a:t>测量粒子在电磁场下的</a:t>
            </a:r>
            <a:r>
              <a:rPr lang="en-US" altLang="zh-CN" b="1" dirty="0" err="1">
                <a:latin typeface="Comic Sans MS" panose="030F0702030302020204" pitchFamily="66" charset="0"/>
              </a:rPr>
              <a:t>Lamor</a:t>
            </a:r>
            <a:r>
              <a:rPr lang="zh-CN" altLang="en-US" b="1" dirty="0">
                <a:latin typeface="Comic Sans MS" panose="030F0702030302020204" pitchFamily="66" charset="0"/>
              </a:rPr>
              <a:t>频率</a:t>
            </a:r>
            <a:endParaRPr lang="en-US" altLang="zh-CN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0BB4B2D-026E-DD4A-B3B2-94DB23F1C436}"/>
              </a:ext>
            </a:extLst>
          </p:cNvPr>
          <p:cNvSpPr/>
          <p:nvPr/>
        </p:nvSpPr>
        <p:spPr>
          <a:xfrm>
            <a:off x="4790905" y="2792551"/>
            <a:ext cx="638989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Comic Sans MS" panose="030F0702030302020204" pitchFamily="66" charset="0"/>
              </a:rPr>
              <a:t>控制磁场不变，改变电场情况下，粒子</a:t>
            </a:r>
            <a:r>
              <a:rPr lang="en-US" altLang="zh-CN" b="1" dirty="0" err="1">
                <a:latin typeface="Comic Sans MS" panose="030F0702030302020204" pitchFamily="66" charset="0"/>
              </a:rPr>
              <a:t>Lamor</a:t>
            </a:r>
            <a:r>
              <a:rPr lang="zh-CN" altLang="en-US" b="1" dirty="0">
                <a:latin typeface="Comic Sans MS" panose="030F0702030302020204" pitchFamily="66" charset="0"/>
              </a:rPr>
              <a:t>频率的变化</a:t>
            </a:r>
            <a:endParaRPr lang="en-US" altLang="zh-CN" b="1" dirty="0">
              <a:latin typeface="Comic Sans MS" panose="030F0702030302020204" pitchFamily="66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CFD50F9-31C7-3543-97AA-812EE243C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490" y="3713480"/>
            <a:ext cx="4897549" cy="1921138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A0EADBF-D460-0B49-81E6-FFD8350B0A50}"/>
              </a:ext>
            </a:extLst>
          </p:cNvPr>
          <p:cNvGrpSpPr/>
          <p:nvPr/>
        </p:nvGrpSpPr>
        <p:grpSpPr>
          <a:xfrm>
            <a:off x="8997900" y="1548728"/>
            <a:ext cx="984300" cy="1124914"/>
            <a:chOff x="971600" y="1772816"/>
            <a:chExt cx="1512168" cy="1728192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8D37A13-DFE3-EB46-976E-7B854492A2D4}"/>
                </a:ext>
              </a:extLst>
            </p:cNvPr>
            <p:cNvSpPr/>
            <p:nvPr/>
          </p:nvSpPr>
          <p:spPr>
            <a:xfrm>
              <a:off x="971600" y="1981193"/>
              <a:ext cx="1512168" cy="519351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b="1" i="1">
                <a:solidFill>
                  <a:prstClr val="black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15" name="直接箭头连接符 22">
              <a:extLst>
                <a:ext uri="{FF2B5EF4-FFF2-40B4-BE49-F238E27FC236}">
                  <a16:creationId xmlns:a16="http://schemas.microsoft.com/office/drawing/2014/main" id="{01790A5B-0335-FE41-8597-22022809CE1E}"/>
                </a:ext>
              </a:extLst>
            </p:cNvPr>
            <p:cNvCxnSpPr/>
            <p:nvPr/>
          </p:nvCxnSpPr>
          <p:spPr>
            <a:xfrm flipV="1">
              <a:off x="1763688" y="1772816"/>
              <a:ext cx="0" cy="1728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23">
              <a:extLst>
                <a:ext uri="{FF2B5EF4-FFF2-40B4-BE49-F238E27FC236}">
                  <a16:creationId xmlns:a16="http://schemas.microsoft.com/office/drawing/2014/main" id="{A725ED65-4459-3042-8985-EAFE5C20DB5F}"/>
                </a:ext>
              </a:extLst>
            </p:cNvPr>
            <p:cNvCxnSpPr>
              <a:endCxn id="14" idx="6"/>
            </p:cNvCxnSpPr>
            <p:nvPr/>
          </p:nvCxnSpPr>
          <p:spPr>
            <a:xfrm flipV="1">
              <a:off x="1763688" y="2240869"/>
              <a:ext cx="720080" cy="12601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24EBB5E-90D0-0543-86AB-657B0657191F}"/>
              </a:ext>
            </a:extLst>
          </p:cNvPr>
          <p:cNvCxnSpPr/>
          <p:nvPr/>
        </p:nvCxnSpPr>
        <p:spPr>
          <a:xfrm flipV="1">
            <a:off x="10334538" y="1663397"/>
            <a:ext cx="0" cy="656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1744B70D-3B81-5947-97CD-2FABD33D299D}"/>
              </a:ext>
            </a:extLst>
          </p:cNvPr>
          <p:cNvSpPr/>
          <p:nvPr/>
        </p:nvSpPr>
        <p:spPr>
          <a:xfrm>
            <a:off x="10406546" y="1815797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B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9" name="灯片编号占位符 3">
            <a:extLst>
              <a:ext uri="{FF2B5EF4-FFF2-40B4-BE49-F238E27FC236}">
                <a16:creationId xmlns:a16="http://schemas.microsoft.com/office/drawing/2014/main" id="{91AB4295-67F8-8F44-8D32-7D4F5A0DD49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15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09CA24BE-7583-D741-9B5A-455196CE2523}"/>
                  </a:ext>
                </a:extLst>
              </p:cNvPr>
              <p:cNvSpPr/>
              <p:nvPr/>
            </p:nvSpPr>
            <p:spPr>
              <a:xfrm>
                <a:off x="505922" y="5960903"/>
                <a:ext cx="4987930" cy="634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09CA24BE-7583-D741-9B5A-455196CE25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22" y="5960903"/>
                <a:ext cx="4987930" cy="634789"/>
              </a:xfrm>
              <a:prstGeom prst="rect">
                <a:avLst/>
              </a:prstGeom>
              <a:blipFill>
                <a:blip r:embed="rId8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1069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如何测量中子磁矩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1"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6A5A340-442B-E840-B343-17DB1273A931}"/>
              </a:ext>
            </a:extLst>
          </p:cNvPr>
          <p:cNvSpPr/>
          <p:nvPr/>
        </p:nvSpPr>
        <p:spPr>
          <a:xfrm>
            <a:off x="497080" y="1174143"/>
            <a:ext cx="10381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第一个测量磁矩的实验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DCA39B-CC5B-A24D-B0EE-42FB80A25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09" y="1762052"/>
            <a:ext cx="8064896" cy="184207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98DA696-0B36-6D45-B4C9-C619253A89FC}"/>
              </a:ext>
            </a:extLst>
          </p:cNvPr>
          <p:cNvSpPr/>
          <p:nvPr/>
        </p:nvSpPr>
        <p:spPr>
          <a:xfrm>
            <a:off x="6646280" y="1879731"/>
            <a:ext cx="2505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omic Sans MS" panose="030F0702030302020204" pitchFamily="66" charset="0"/>
              </a:rPr>
              <a:t>Rabi </a:t>
            </a:r>
            <a:r>
              <a:rPr lang="zh-CN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进动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BA75D34-858A-0340-80BD-F7BA1A0B9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2349" b="20305"/>
          <a:stretch/>
        </p:blipFill>
        <p:spPr>
          <a:xfrm>
            <a:off x="699772" y="4560680"/>
            <a:ext cx="2060027" cy="167638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D6E2E2C-2F31-6A4B-B1C8-8AD2B05EFEAE}"/>
              </a:ext>
            </a:extLst>
          </p:cNvPr>
          <p:cNvSpPr/>
          <p:nvPr/>
        </p:nvSpPr>
        <p:spPr>
          <a:xfrm>
            <a:off x="497080" y="3827304"/>
            <a:ext cx="6904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测量原理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4101C2E-3D34-FC4C-ABE0-43FC248D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312" y="4767681"/>
            <a:ext cx="1603859" cy="13660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34AE4B2-A97B-C44C-A988-361C149DA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9882937" y="2209470"/>
            <a:ext cx="1379798" cy="1134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144D1C0F-2FF7-3F47-BCA4-5F54BE534ADA}"/>
                  </a:ext>
                </a:extLst>
              </p:cNvPr>
              <p:cNvSpPr/>
              <p:nvPr/>
            </p:nvSpPr>
            <p:spPr>
              <a:xfrm>
                <a:off x="5450555" y="4516208"/>
                <a:ext cx="2764066" cy="410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·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144D1C0F-2FF7-3F47-BCA4-5F54BE534A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555" y="4516208"/>
                <a:ext cx="2764066" cy="410369"/>
              </a:xfrm>
              <a:prstGeom prst="rect">
                <a:avLst/>
              </a:prstGeom>
              <a:blipFill>
                <a:blip r:embed="rId6"/>
                <a:stretch>
                  <a:fillRect l="-1826" t="-3030"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9B8E2BD-B9A8-344F-B217-1968A4A7B98C}"/>
                  </a:ext>
                </a:extLst>
              </p:cNvPr>
              <p:cNvSpPr/>
              <p:nvPr/>
            </p:nvSpPr>
            <p:spPr>
              <a:xfrm>
                <a:off x="5360386" y="5061299"/>
                <a:ext cx="210639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el-GR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υ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9B8E2BD-B9A8-344F-B217-1968A4A7B9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386" y="5061299"/>
                <a:ext cx="2106395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7AAA9E8A-4130-3941-8420-9ACE86BD16C1}"/>
                  </a:ext>
                </a:extLst>
              </p:cNvPr>
              <p:cNvSpPr/>
              <p:nvPr/>
            </p:nvSpPr>
            <p:spPr>
              <a:xfrm>
                <a:off x="5450557" y="5587034"/>
                <a:ext cx="246643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l-G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=1.93 ±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0.02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7AAA9E8A-4130-3941-8420-9ACE86BD16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557" y="5587034"/>
                <a:ext cx="2466435" cy="369332"/>
              </a:xfrm>
              <a:prstGeom prst="rect">
                <a:avLst/>
              </a:prstGeom>
              <a:blipFill>
                <a:blip r:embed="rId8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2D3FE110-1E47-DB4A-A4D4-4471086576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0378" y="4417813"/>
            <a:ext cx="1087958" cy="153868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6876624-BD7E-124F-A5C9-15E9598A1FD3}"/>
              </a:ext>
            </a:extLst>
          </p:cNvPr>
          <p:cNvSpPr/>
          <p:nvPr/>
        </p:nvSpPr>
        <p:spPr>
          <a:xfrm>
            <a:off x="7899152" y="4478085"/>
            <a:ext cx="166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Israel Isaac Rabi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2DC6EB8-6E68-454D-85B1-C22A5F47F18F}"/>
              </a:ext>
            </a:extLst>
          </p:cNvPr>
          <p:cNvSpPr/>
          <p:nvPr/>
        </p:nvSpPr>
        <p:spPr>
          <a:xfrm>
            <a:off x="7369622" y="4838125"/>
            <a:ext cx="2721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1944 Nobel Prize in Physics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D9963F9E-9A62-1A44-BEEC-226FFB724D9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16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78539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中子极化器的原理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BFBACA8-EEAD-1146-8EB1-9F4D7A20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429" y="1346036"/>
            <a:ext cx="6624736" cy="4925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1532A886-FF77-8C4D-8D30-EABC99CE7AEF}"/>
                  </a:ext>
                </a:extLst>
              </p:cNvPr>
              <p:cNvSpPr/>
              <p:nvPr/>
            </p:nvSpPr>
            <p:spPr>
              <a:xfrm>
                <a:off x="8190817" y="1690688"/>
                <a:ext cx="2764066" cy="41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1532A886-FF77-8C4D-8D30-EABC99CE7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817" y="1690688"/>
                <a:ext cx="2764066" cy="410305"/>
              </a:xfrm>
              <a:prstGeom prst="rect">
                <a:avLst/>
              </a:prstGeom>
              <a:blipFill>
                <a:blip r:embed="rId3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E5F0883-2C89-AB40-B52C-F60504E7FCA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17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82030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如何测量中子磁矩？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3995D6-FEFF-3B42-80A3-4630520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2"/>
          <a:stretch/>
        </p:blipFill>
        <p:spPr>
          <a:xfrm>
            <a:off x="1293736" y="1981868"/>
            <a:ext cx="8401778" cy="36944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98AA292-3B26-A84E-A75E-AA66BD751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185" y="1181592"/>
            <a:ext cx="2294126" cy="21640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18AFCA-26DD-8E44-9A86-151DDBEDE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47" y="1366258"/>
            <a:ext cx="1284545" cy="188006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5FECCA-47A3-1041-A3BA-DE91D2461721}"/>
              </a:ext>
            </a:extLst>
          </p:cNvPr>
          <p:cNvSpPr/>
          <p:nvPr/>
        </p:nvSpPr>
        <p:spPr>
          <a:xfrm>
            <a:off x="567135" y="3246320"/>
            <a:ext cx="1927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Norman F. Ramsey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F3D2507-5761-2149-895A-EDB471E2F350}"/>
              </a:ext>
            </a:extLst>
          </p:cNvPr>
          <p:cNvSpPr/>
          <p:nvPr/>
        </p:nvSpPr>
        <p:spPr>
          <a:xfrm>
            <a:off x="141345" y="3615652"/>
            <a:ext cx="2779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1989 Nobel Prize in Physics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A124DE2-0208-4D4C-B3CE-17D79C1A5EFB}"/>
              </a:ext>
            </a:extLst>
          </p:cNvPr>
          <p:cNvSpPr/>
          <p:nvPr/>
        </p:nvSpPr>
        <p:spPr>
          <a:xfrm>
            <a:off x="7065441" y="1321356"/>
            <a:ext cx="2505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omic Sans MS" panose="030F0702030302020204" pitchFamily="66" charset="0"/>
              </a:rPr>
              <a:t>Ramsey process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C2BD273-9B97-794C-9800-7EE7D889F35F}"/>
              </a:ext>
            </a:extLst>
          </p:cNvPr>
          <p:cNvSpPr/>
          <p:nvPr/>
        </p:nvSpPr>
        <p:spPr>
          <a:xfrm>
            <a:off x="6410537" y="5470215"/>
            <a:ext cx="4758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zh-CN" b="1" dirty="0">
                <a:solidFill>
                  <a:srgbClr val="FF0000"/>
                </a:solidFill>
                <a:latin typeface="Comic Sans MS" panose="030F0702030302020204" pitchFamily="66" charset="0"/>
              </a:rPr>
              <a:t>Narrow fringes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Comic Sans MS" panose="030F0702030302020204" pitchFamily="66" charset="0"/>
              </a:rPr>
              <a:t>2. Not sensitive to the field uniformity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0B1CC3BD-1DB3-1344-AE33-0FBFB1ED7BD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18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0274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17BA3FA2-33DA-824E-A006-D1FE94B85BE9}"/>
              </a:ext>
            </a:extLst>
          </p:cNvPr>
          <p:cNvSpPr/>
          <p:nvPr/>
        </p:nvSpPr>
        <p:spPr>
          <a:xfrm>
            <a:off x="10527323" y="2864081"/>
            <a:ext cx="398585" cy="869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灯片编号占位符 3">
            <a:extLst>
              <a:ext uri="{FF2B5EF4-FFF2-40B4-BE49-F238E27FC236}">
                <a16:creationId xmlns:a16="http://schemas.microsoft.com/office/drawing/2014/main" id="{A19C151C-270B-0444-9B33-58DFDB9116E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1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68C21EDD-209A-EC43-9A9F-226AC448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30" y="3091268"/>
            <a:ext cx="6539670" cy="367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2CE611C3-F5DF-DE46-8912-E2C6E07171EC}"/>
              </a:ext>
            </a:extLst>
          </p:cNvPr>
          <p:cNvSpPr/>
          <p:nvPr/>
        </p:nvSpPr>
        <p:spPr>
          <a:xfrm>
            <a:off x="0" y="703385"/>
            <a:ext cx="12192000" cy="24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75E0B2-1430-314F-A15F-F394983B4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2331" cy="685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 descr="25ad13989e6f52b1f401c50fec74fc4">
            <a:extLst>
              <a:ext uri="{FF2B5EF4-FFF2-40B4-BE49-F238E27FC236}">
                <a16:creationId xmlns:a16="http://schemas.microsoft.com/office/drawing/2014/main" id="{97FB0009-30E6-F844-9E95-E720BB251C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3757" t="36112" r="16" b="3014"/>
          <a:stretch/>
        </p:blipFill>
        <p:spPr>
          <a:xfrm>
            <a:off x="5649638" y="30032"/>
            <a:ext cx="6545054" cy="285739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D7E0F8D-F6AB-5E4C-A135-04142A5DD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638" y="-3345"/>
            <a:ext cx="5354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是否可以通过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Ramsey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方法测量</a:t>
            </a:r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nEDM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kumimoji="1"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2542BF3-DBC6-994D-8EE7-651F8ED18A48}"/>
              </a:ext>
            </a:extLst>
          </p:cNvPr>
          <p:cNvSpPr/>
          <p:nvPr/>
        </p:nvSpPr>
        <p:spPr>
          <a:xfrm>
            <a:off x="446371" y="133147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en-US" altLang="zh-CN" sz="2400" b="1" spc="300" dirty="0" err="1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</a:t>
            </a:r>
            <a:r>
              <a:rPr kumimoji="1" lang="en-US" altLang="zh-CN" sz="2800" b="1" spc="300" dirty="0" err="1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amor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进动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49B54B4-9DA8-1D45-B7F3-B15AEE944EFE}"/>
              </a:ext>
            </a:extLst>
          </p:cNvPr>
          <p:cNvSpPr/>
          <p:nvPr/>
        </p:nvSpPr>
        <p:spPr>
          <a:xfrm>
            <a:off x="2828270" y="4020883"/>
            <a:ext cx="1152128" cy="519351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zh-CN" altLang="en-US" b="1" i="1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6" name="直接箭头连接符 16">
            <a:extLst>
              <a:ext uri="{FF2B5EF4-FFF2-40B4-BE49-F238E27FC236}">
                <a16:creationId xmlns:a16="http://schemas.microsoft.com/office/drawing/2014/main" id="{9CC10D3D-7984-DA4B-A6CA-24C29BD8BE3A}"/>
              </a:ext>
            </a:extLst>
          </p:cNvPr>
          <p:cNvCxnSpPr/>
          <p:nvPr/>
        </p:nvCxnSpPr>
        <p:spPr>
          <a:xfrm flipV="1">
            <a:off x="3980398" y="2976029"/>
            <a:ext cx="0" cy="656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3D23117F-D8F7-B542-8AC5-C4C54E6C8F56}"/>
              </a:ext>
            </a:extLst>
          </p:cNvPr>
          <p:cNvSpPr/>
          <p:nvPr/>
        </p:nvSpPr>
        <p:spPr>
          <a:xfrm>
            <a:off x="4052406" y="3128429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B</a:t>
            </a:r>
            <a:endParaRPr lang="zh-CN" alt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45A4F50-7A95-8A4D-BFBF-8F292C1D4B33}"/>
                  </a:ext>
                </a:extLst>
              </p:cNvPr>
              <p:cNvSpPr/>
              <p:nvPr/>
            </p:nvSpPr>
            <p:spPr>
              <a:xfrm>
                <a:off x="2180198" y="4904786"/>
                <a:ext cx="2232248" cy="4616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𝑢𝐵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=30 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45A4F50-7A95-8A4D-BFBF-8F292C1D4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198" y="4904786"/>
                <a:ext cx="2232248" cy="461601"/>
              </a:xfrm>
              <a:prstGeom prst="rect">
                <a:avLst/>
              </a:prstGeom>
              <a:blipFill>
                <a:blip r:embed="rId2"/>
                <a:stretch>
                  <a:fillRect t="-110811" b="-1729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1B3F82A-3E58-634F-882F-596A45DB0365}"/>
                  </a:ext>
                </a:extLst>
              </p:cNvPr>
              <p:cNvSpPr/>
              <p:nvPr/>
            </p:nvSpPr>
            <p:spPr>
              <a:xfrm>
                <a:off x="1964174" y="5423393"/>
                <a:ext cx="223224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prstClr val="black"/>
                    </a:solidFill>
                  </a:rPr>
                  <a:t>@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r>
                      <a:rPr lang="zh-CN" alt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1B3F82A-3E58-634F-882F-596A45DB0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174" y="5423393"/>
                <a:ext cx="2232248" cy="369332"/>
              </a:xfrm>
              <a:prstGeom prst="rect">
                <a:avLst/>
              </a:prstGeom>
              <a:blipFill>
                <a:blip r:embed="rId3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EAB6FAE0-7A48-564E-BA70-13536ED4285E}"/>
              </a:ext>
            </a:extLst>
          </p:cNvPr>
          <p:cNvGrpSpPr/>
          <p:nvPr/>
        </p:nvGrpSpPr>
        <p:grpSpPr>
          <a:xfrm>
            <a:off x="2180198" y="2768389"/>
            <a:ext cx="1512168" cy="1728192"/>
            <a:chOff x="971600" y="1772816"/>
            <a:chExt cx="1512168" cy="1728192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E6E0D875-D06C-1241-AE79-21E12B69FBCF}"/>
                </a:ext>
              </a:extLst>
            </p:cNvPr>
            <p:cNvSpPr/>
            <p:nvPr/>
          </p:nvSpPr>
          <p:spPr>
            <a:xfrm>
              <a:off x="971600" y="1981193"/>
              <a:ext cx="1512168" cy="519351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b="1" i="1">
                <a:solidFill>
                  <a:prstClr val="black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12" name="直接箭头连接符 22">
              <a:extLst>
                <a:ext uri="{FF2B5EF4-FFF2-40B4-BE49-F238E27FC236}">
                  <a16:creationId xmlns:a16="http://schemas.microsoft.com/office/drawing/2014/main" id="{820940DD-55BA-6549-8E7B-465DECE57A26}"/>
                </a:ext>
              </a:extLst>
            </p:cNvPr>
            <p:cNvCxnSpPr/>
            <p:nvPr/>
          </p:nvCxnSpPr>
          <p:spPr>
            <a:xfrm flipV="1">
              <a:off x="1763688" y="1772816"/>
              <a:ext cx="0" cy="1728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23">
              <a:extLst>
                <a:ext uri="{FF2B5EF4-FFF2-40B4-BE49-F238E27FC236}">
                  <a16:creationId xmlns:a16="http://schemas.microsoft.com/office/drawing/2014/main" id="{A6FC714F-9D30-9245-B8D6-F9F96486D576}"/>
                </a:ext>
              </a:extLst>
            </p:cNvPr>
            <p:cNvCxnSpPr>
              <a:endCxn id="11" idx="6"/>
            </p:cNvCxnSpPr>
            <p:nvPr/>
          </p:nvCxnSpPr>
          <p:spPr>
            <a:xfrm flipV="1">
              <a:off x="1763688" y="2240869"/>
              <a:ext cx="720080" cy="12601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832B7EE-55B7-0D4A-8B96-5ADF4212E431}"/>
                  </a:ext>
                </a:extLst>
              </p:cNvPr>
              <p:cNvSpPr/>
              <p:nvPr/>
            </p:nvSpPr>
            <p:spPr>
              <a:xfrm>
                <a:off x="1648380" y="2264335"/>
                <a:ext cx="2764066" cy="41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·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832B7EE-55B7-0D4A-8B96-5ADF4212E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380" y="2264335"/>
                <a:ext cx="2764066" cy="410305"/>
              </a:xfrm>
              <a:prstGeom prst="rect">
                <a:avLst/>
              </a:prstGeom>
              <a:blipFill>
                <a:blip r:embed="rId4"/>
                <a:stretch>
                  <a:fillRect l="-1826" t="-3030"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6A858-C059-7C4B-A268-355EC6C180CE}"/>
              </a:ext>
            </a:extLst>
          </p:cNvPr>
          <p:cNvGrpSpPr/>
          <p:nvPr/>
        </p:nvGrpSpPr>
        <p:grpSpPr>
          <a:xfrm>
            <a:off x="7591292" y="2674638"/>
            <a:ext cx="1512168" cy="1728192"/>
            <a:chOff x="5508104" y="1844824"/>
            <a:chExt cx="1512168" cy="1728192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17FB1BD3-3390-834C-AB11-407920EF7526}"/>
                </a:ext>
              </a:extLst>
            </p:cNvPr>
            <p:cNvSpPr/>
            <p:nvPr/>
          </p:nvSpPr>
          <p:spPr>
            <a:xfrm>
              <a:off x="5508104" y="2053201"/>
              <a:ext cx="1512168" cy="519351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b="1" i="1">
                <a:solidFill>
                  <a:prstClr val="black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17" name="直接箭头连接符 27">
              <a:extLst>
                <a:ext uri="{FF2B5EF4-FFF2-40B4-BE49-F238E27FC236}">
                  <a16:creationId xmlns:a16="http://schemas.microsoft.com/office/drawing/2014/main" id="{507DA372-DA57-A64B-8E05-34ABA9F309EC}"/>
                </a:ext>
              </a:extLst>
            </p:cNvPr>
            <p:cNvCxnSpPr/>
            <p:nvPr/>
          </p:nvCxnSpPr>
          <p:spPr>
            <a:xfrm flipV="1">
              <a:off x="6300192" y="1844824"/>
              <a:ext cx="0" cy="172819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箭头连接符 28">
            <a:extLst>
              <a:ext uri="{FF2B5EF4-FFF2-40B4-BE49-F238E27FC236}">
                <a16:creationId xmlns:a16="http://schemas.microsoft.com/office/drawing/2014/main" id="{4C6A46DA-7296-DB4C-971B-82EBDA04F7D2}"/>
              </a:ext>
            </a:extLst>
          </p:cNvPr>
          <p:cNvCxnSpPr>
            <a:endCxn id="16" idx="6"/>
          </p:cNvCxnSpPr>
          <p:nvPr/>
        </p:nvCxnSpPr>
        <p:spPr>
          <a:xfrm flipV="1">
            <a:off x="8383380" y="3142693"/>
            <a:ext cx="720080" cy="12601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29">
            <a:extLst>
              <a:ext uri="{FF2B5EF4-FFF2-40B4-BE49-F238E27FC236}">
                <a16:creationId xmlns:a16="http://schemas.microsoft.com/office/drawing/2014/main" id="{64578A5C-2F24-404B-A8C7-B9B0EC1E2E93}"/>
              </a:ext>
            </a:extLst>
          </p:cNvPr>
          <p:cNvCxnSpPr/>
          <p:nvPr/>
        </p:nvCxnSpPr>
        <p:spPr>
          <a:xfrm flipV="1">
            <a:off x="9463500" y="2962670"/>
            <a:ext cx="0" cy="6564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D76ADA73-EA42-0E4E-9F97-037147F5FBF1}"/>
              </a:ext>
            </a:extLst>
          </p:cNvPr>
          <p:cNvSpPr/>
          <p:nvPr/>
        </p:nvSpPr>
        <p:spPr>
          <a:xfrm>
            <a:off x="9607516" y="3106686"/>
            <a:ext cx="32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A137FC15-CA5B-7641-ACB6-6C5D83D97255}"/>
                  </a:ext>
                </a:extLst>
              </p:cNvPr>
              <p:cNvSpPr/>
              <p:nvPr/>
            </p:nvSpPr>
            <p:spPr>
              <a:xfrm>
                <a:off x="7231254" y="4834880"/>
                <a:ext cx="3045509" cy="513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=1/200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𝑑𝑎𝑦𝑠</m:t>
                      </m:r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A137FC15-CA5B-7641-ACB6-6C5D83D972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254" y="4834880"/>
                <a:ext cx="3045509" cy="513923"/>
              </a:xfrm>
              <a:prstGeom prst="rect">
                <a:avLst/>
              </a:prstGeom>
              <a:blipFill>
                <a:blip r:embed="rId5"/>
                <a:stretch>
                  <a:fillRect t="-92683" b="-1536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DD60C79C-5D5F-9640-8A7E-F0CA8F2FBC40}"/>
                  </a:ext>
                </a:extLst>
              </p:cNvPr>
              <p:cNvSpPr/>
              <p:nvPr/>
            </p:nvSpPr>
            <p:spPr>
              <a:xfrm>
                <a:off x="6850524" y="5338936"/>
                <a:ext cx="3693096" cy="49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prstClr val="black"/>
                    </a:solidFill>
                  </a:rPr>
                  <a:t>@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kV</m:t>
                        </m:r>
                      </m:num>
                      <m:den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den>
                    </m:f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−26</m:t>
                        </m:r>
                      </m:sup>
                    </m:sSup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DD60C79C-5D5F-9640-8A7E-F0CA8F2FBC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524" y="5338936"/>
                <a:ext cx="3693096" cy="498663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9417857-E206-9A4E-BEB3-CB14EB77221B}"/>
                  </a:ext>
                </a:extLst>
              </p:cNvPr>
              <p:cNvSpPr/>
              <p:nvPr/>
            </p:nvSpPr>
            <p:spPr>
              <a:xfrm>
                <a:off x="6943220" y="2264335"/>
                <a:ext cx="2764066" cy="410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·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zh-CN" altLang="en-US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9417857-E206-9A4E-BEB3-CB14EB77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20" y="2264335"/>
                <a:ext cx="2764066" cy="410369"/>
              </a:xfrm>
              <a:prstGeom prst="rect">
                <a:avLst/>
              </a:prstGeom>
              <a:blipFill>
                <a:blip r:embed="rId7"/>
                <a:stretch>
                  <a:fillRect l="-1826" t="-3030"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灯片编号占位符 3">
            <a:extLst>
              <a:ext uri="{FF2B5EF4-FFF2-40B4-BE49-F238E27FC236}">
                <a16:creationId xmlns:a16="http://schemas.microsoft.com/office/drawing/2014/main" id="{8FAA19B8-C2D8-8E4C-A62C-98D7AE8A10F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19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06090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如何测量</a:t>
            </a:r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nEDM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908D33-DC0E-D246-B4EA-916B531B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636" y="1420609"/>
            <a:ext cx="6552728" cy="2184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AC67907-8201-8D4E-B671-39BDF263693C}"/>
                  </a:ext>
                </a:extLst>
              </p:cNvPr>
              <p:cNvSpPr/>
              <p:nvPr/>
            </p:nvSpPr>
            <p:spPr>
              <a:xfrm>
                <a:off x="1259633" y="3489898"/>
                <a:ext cx="19838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−20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AC67907-8201-8D4E-B671-39BDF2636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3" y="3489898"/>
                <a:ext cx="198381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643211DC-8448-634E-93A0-251EFE17A060}"/>
              </a:ext>
            </a:extLst>
          </p:cNvPr>
          <p:cNvSpPr/>
          <p:nvPr/>
        </p:nvSpPr>
        <p:spPr>
          <a:xfrm>
            <a:off x="6332647" y="3602872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PingFangSC-Regular"/>
              </a:rPr>
              <a:t>[</a:t>
            </a:r>
            <a:r>
              <a:rPr lang="en-US" altLang="zh-CN" dirty="0">
                <a:solidFill>
                  <a:srgbClr val="FF0000"/>
                </a:solidFill>
                <a:latin typeface="TT15Ct00"/>
              </a:rPr>
              <a:t>Smith, Purcell &amp; Ramsey, 1951 </a:t>
            </a:r>
            <a:r>
              <a:rPr lang="en-US" altLang="zh-CN" dirty="0" err="1">
                <a:solidFill>
                  <a:srgbClr val="FF0000"/>
                </a:solidFill>
                <a:latin typeface="TT15Ct00"/>
              </a:rPr>
              <a:t>Phys.Rev</a:t>
            </a:r>
            <a:r>
              <a:rPr lang="en-US" altLang="zh-CN" dirty="0">
                <a:solidFill>
                  <a:srgbClr val="FF0000"/>
                </a:solidFill>
                <a:latin typeface="TT15Ct00"/>
              </a:rPr>
              <a:t>. 108, 120]</a:t>
            </a:r>
            <a:endParaRPr lang="zh-CN" alt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49EBDB38-9825-B641-9A73-1FBB6B7561BB}"/>
                  </a:ext>
                </a:extLst>
              </p:cNvPr>
              <p:cNvSpPr/>
              <p:nvPr/>
            </p:nvSpPr>
            <p:spPr>
              <a:xfrm>
                <a:off x="439782" y="1113634"/>
                <a:ext cx="38039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800" b="1" spc="300" dirty="0">
                    <a:solidFill>
                      <a:schemeClr val="accent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</a:t>
                </a:r>
                <a:r>
                  <a:rPr kumimoji="1" lang="zh-CN" altLang="en-US" sz="2800" b="1" spc="300" dirty="0">
                    <a:solidFill>
                      <a:schemeClr val="accent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1" spc="3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𝐄</m:t>
                    </m:r>
                    <m:r>
                      <a:rPr kumimoji="1" lang="en-US" altLang="zh-CN" sz="2800" b="1" spc="3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×</m:t>
                    </m:r>
                    <m:r>
                      <a:rPr kumimoji="1" lang="en-US" altLang="zh-CN" sz="2800" b="1" spc="3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𝒗</m:t>
                    </m:r>
                    <m:r>
                      <a:rPr kumimoji="1" lang="en-US" altLang="zh-CN" sz="2800" b="1" spc="3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/</m:t>
                    </m:r>
                    <m:r>
                      <a:rPr kumimoji="1" lang="en-US" altLang="zh-CN" sz="2800" b="1" spc="3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𝒄</m:t>
                    </m:r>
                    <m:r>
                      <a:rPr kumimoji="1" lang="en-US" altLang="zh-CN" sz="2800" b="1" spc="3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 </m:t>
                    </m:r>
                    <m:r>
                      <a:rPr kumimoji="1" lang="en-US" altLang="zh-CN" sz="2800" b="1" spc="3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𝒑𝒓𝒐𝒃𝒍𝒆𝒎</m:t>
                    </m:r>
                  </m:oMath>
                </a14:m>
                <a:endParaRPr kumimoji="1" lang="zh-CN" altLang="en-US" sz="2800" b="1" spc="300" dirty="0">
                  <a:solidFill>
                    <a:schemeClr val="accent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49EBDB38-9825-B641-9A73-1FBB6B7561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82" y="1113634"/>
                <a:ext cx="3803972" cy="523220"/>
              </a:xfrm>
              <a:prstGeom prst="rect">
                <a:avLst/>
              </a:prstGeom>
              <a:blipFill>
                <a:blip r:embed="rId4"/>
                <a:stretch>
                  <a:fillRect l="-3322" t="-11628" b="-279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3AB66219-C28F-7D40-9F22-D61B63C4F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1" y="4125432"/>
            <a:ext cx="5277276" cy="22781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6B0FF08-A345-D04E-AE89-8D65A4E3D925}"/>
              </a:ext>
            </a:extLst>
          </p:cNvPr>
          <p:cNvSpPr/>
          <p:nvPr/>
        </p:nvSpPr>
        <p:spPr>
          <a:xfrm>
            <a:off x="439782" y="4019612"/>
            <a:ext cx="2764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引入 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UCN</a:t>
            </a:r>
            <a:endParaRPr kumimoji="1" lang="zh-CN" altLang="en-US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9ECD2C-4F61-944B-AA33-EDAA45B1F001}"/>
              </a:ext>
            </a:extLst>
          </p:cNvPr>
          <p:cNvSpPr/>
          <p:nvPr/>
        </p:nvSpPr>
        <p:spPr>
          <a:xfrm>
            <a:off x="8754556" y="4458864"/>
            <a:ext cx="34374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Reduce the </a:t>
            </a:r>
            <a:r>
              <a:rPr lang="en-US" altLang="zh-CN" dirty="0" err="1">
                <a:solidFill>
                  <a:prstClr val="black"/>
                </a:solidFill>
                <a:latin typeface="Comic Sans MS" panose="030F0702030302020204" pitchFamily="66" charset="0"/>
              </a:rPr>
              <a:t>Exv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/c effect</a:t>
            </a:r>
            <a:endParaRPr lang="zh-CN" altLang="en-U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F9DFF76-DDC7-3A47-8D6B-79E39528FB37}"/>
              </a:ext>
            </a:extLst>
          </p:cNvPr>
          <p:cNvSpPr/>
          <p:nvPr/>
        </p:nvSpPr>
        <p:spPr>
          <a:xfrm>
            <a:off x="8780919" y="4942473"/>
            <a:ext cx="2764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Store more UCN</a:t>
            </a:r>
            <a:endParaRPr lang="zh-CN" altLang="en-U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0971002-6325-8448-BDFB-B90A17B5157A}"/>
                  </a:ext>
                </a:extLst>
              </p:cNvPr>
              <p:cNvSpPr/>
              <p:nvPr/>
            </p:nvSpPr>
            <p:spPr>
              <a:xfrm>
                <a:off x="1077916" y="6226202"/>
                <a:ext cx="25560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1.6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−24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0971002-6325-8448-BDFB-B90A17B51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916" y="6226202"/>
                <a:ext cx="255608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A03CE96B-0EC5-EE46-B01F-99E8359C8DB0}"/>
              </a:ext>
            </a:extLst>
          </p:cNvPr>
          <p:cNvSpPr/>
          <p:nvPr/>
        </p:nvSpPr>
        <p:spPr>
          <a:xfrm>
            <a:off x="6332647" y="6276074"/>
            <a:ext cx="3231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PingFangSC-Regular"/>
              </a:rPr>
              <a:t>[</a:t>
            </a:r>
            <a:r>
              <a:rPr lang="en-US" altLang="zh-CN" dirty="0">
                <a:solidFill>
                  <a:srgbClr val="FF0000"/>
                </a:solidFill>
                <a:latin typeface="TT15Ct00"/>
              </a:rPr>
              <a:t>Alvarez,1978 </a:t>
            </a:r>
            <a:r>
              <a:rPr lang="en-US" altLang="zh-CN" dirty="0" err="1">
                <a:solidFill>
                  <a:srgbClr val="FF0000"/>
                </a:solidFill>
                <a:latin typeface="TT15Ct00"/>
              </a:rPr>
              <a:t>Nucl</a:t>
            </a:r>
            <a:r>
              <a:rPr lang="en-US" altLang="zh-CN" dirty="0">
                <a:solidFill>
                  <a:srgbClr val="FF0000"/>
                </a:solidFill>
                <a:latin typeface="TT15Ct00"/>
              </a:rPr>
              <a:t>, Phys]</a:t>
            </a:r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2A5E3157-CCF0-6949-ABCC-88876DE19A9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20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76228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如何测量</a:t>
            </a:r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nEDM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kumimoji="1"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F035945-6E5C-4946-9F1F-6BD97C9062A9}"/>
              </a:ext>
            </a:extLst>
          </p:cNvPr>
          <p:cNvSpPr/>
          <p:nvPr/>
        </p:nvSpPr>
        <p:spPr>
          <a:xfrm>
            <a:off x="439782" y="4174738"/>
            <a:ext cx="2764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存储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UCN</a:t>
            </a:r>
            <a:endParaRPr kumimoji="1" lang="zh-CN" altLang="en-US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6866CF6-E5C4-5843-80EE-F3B186963559}"/>
              </a:ext>
            </a:extLst>
          </p:cNvPr>
          <p:cNvSpPr/>
          <p:nvPr/>
        </p:nvSpPr>
        <p:spPr>
          <a:xfrm>
            <a:off x="8754556" y="4613990"/>
            <a:ext cx="34374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Reduce the E</a:t>
            </a:r>
            <a:r>
              <a:rPr lang="zh-CN" alt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  <a:r>
              <a:rPr lang="zh-CN" alt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v/c effect</a:t>
            </a:r>
            <a:endParaRPr lang="zh-CN" altLang="en-U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738C40-B840-0349-ACBD-4B54374C8D75}"/>
              </a:ext>
            </a:extLst>
          </p:cNvPr>
          <p:cNvSpPr/>
          <p:nvPr/>
        </p:nvSpPr>
        <p:spPr>
          <a:xfrm>
            <a:off x="8780919" y="5097599"/>
            <a:ext cx="2764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Store more UCN</a:t>
            </a:r>
            <a:endParaRPr lang="zh-CN" altLang="en-U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77F1FF5-D71A-9C4F-BA57-864F5282F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7" b="3490"/>
          <a:stretch/>
        </p:blipFill>
        <p:spPr>
          <a:xfrm>
            <a:off x="2689110" y="1472832"/>
            <a:ext cx="5259525" cy="257609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D5F5C91-CE4A-9A48-B529-049A6A194DDD}"/>
              </a:ext>
            </a:extLst>
          </p:cNvPr>
          <p:cNvSpPr/>
          <p:nvPr/>
        </p:nvSpPr>
        <p:spPr>
          <a:xfrm>
            <a:off x="8211604" y="2583616"/>
            <a:ext cx="25092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PingFangSC-Regular"/>
              </a:rPr>
              <a:t>[</a:t>
            </a:r>
            <a:r>
              <a:rPr lang="en-US" altLang="zh-CN" dirty="0" err="1">
                <a:solidFill>
                  <a:srgbClr val="FF0000"/>
                </a:solidFill>
                <a:latin typeface="TT15Ct00"/>
              </a:rPr>
              <a:t>Smith,</a:t>
            </a:r>
            <a:r>
              <a:rPr lang="en-US" altLang="zh-CN" dirty="0" err="1">
                <a:solidFill>
                  <a:srgbClr val="FF0000"/>
                </a:solidFill>
              </a:rPr>
              <a:t>Pendlebury</a:t>
            </a:r>
            <a:r>
              <a:rPr lang="en-US" altLang="zh-CN" dirty="0">
                <a:solidFill>
                  <a:srgbClr val="FF0000"/>
                </a:solidFill>
              </a:rPr>
              <a:t>, et al. 1980, The electric and magnetic moments of the neutron]</a:t>
            </a:r>
            <a:br>
              <a:rPr lang="en-US" altLang="zh-CN" dirty="0">
                <a:solidFill>
                  <a:srgbClr val="FF0000"/>
                </a:solidFill>
              </a:rPr>
            </a:b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6F8A725-0D83-2F49-B7D8-F1B7E75D62BD}"/>
                  </a:ext>
                </a:extLst>
              </p:cNvPr>
              <p:cNvSpPr/>
              <p:nvPr/>
            </p:nvSpPr>
            <p:spPr>
              <a:xfrm>
                <a:off x="1295836" y="3573016"/>
                <a:ext cx="2556084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4.0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−25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6F8A725-0D83-2F49-B7D8-F1B7E75D62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836" y="3573016"/>
                <a:ext cx="2556084" cy="3724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A04D34EA-FFB4-5E4A-AD85-634582DE89B5}"/>
              </a:ext>
            </a:extLst>
          </p:cNvPr>
          <p:cNvSpPr/>
          <p:nvPr/>
        </p:nvSpPr>
        <p:spPr>
          <a:xfrm>
            <a:off x="8141770" y="1616418"/>
            <a:ext cx="3077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Minimize the effects of external magnetic field</a:t>
            </a:r>
            <a:endParaRPr lang="zh-CN" altLang="en-U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9FA5399-8259-8341-B464-C7B267CDA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06" y="4174738"/>
            <a:ext cx="4463684" cy="2347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2C78FD0-981C-564F-8FD3-79654F3CAB02}"/>
                  </a:ext>
                </a:extLst>
              </p:cNvPr>
              <p:cNvSpPr/>
              <p:nvPr/>
            </p:nvSpPr>
            <p:spPr>
              <a:xfrm>
                <a:off x="1295836" y="6153276"/>
                <a:ext cx="25560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2.9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2C78FD0-981C-564F-8FD3-79654F3CAB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836" y="6153276"/>
                <a:ext cx="255608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45EBDE14-6FF6-7442-9D21-71BADB8B0C80}"/>
              </a:ext>
            </a:extLst>
          </p:cNvPr>
          <p:cNvSpPr/>
          <p:nvPr/>
        </p:nvSpPr>
        <p:spPr>
          <a:xfrm>
            <a:off x="8180448" y="5726974"/>
            <a:ext cx="3811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PingFangSC-Regular"/>
              </a:rPr>
              <a:t>[</a:t>
            </a:r>
            <a:r>
              <a:rPr lang="en-US" altLang="zh-CN" dirty="0" err="1">
                <a:solidFill>
                  <a:srgbClr val="FF0000"/>
                </a:solidFill>
                <a:latin typeface="TT15Ct00"/>
              </a:rPr>
              <a:t>C.A.Baker</a:t>
            </a:r>
            <a:r>
              <a:rPr lang="en-US" altLang="zh-CN" dirty="0">
                <a:solidFill>
                  <a:srgbClr val="FF0000"/>
                </a:solidFill>
                <a:latin typeface="TT15Ct00"/>
              </a:rPr>
              <a:t>, Phys. </a:t>
            </a:r>
            <a:r>
              <a:rPr lang="en-US" altLang="zh-CN" dirty="0" err="1">
                <a:solidFill>
                  <a:srgbClr val="FF0000"/>
                </a:solidFill>
                <a:latin typeface="TT15Ct00"/>
              </a:rPr>
              <a:t>Rev.Letter</a:t>
            </a:r>
            <a:r>
              <a:rPr lang="en-US" altLang="zh-CN" dirty="0">
                <a:solidFill>
                  <a:srgbClr val="FF0000"/>
                </a:solidFill>
                <a:latin typeface="TT15Ct00"/>
              </a:rPr>
              <a:t> 97(2006)]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7333BA2-A518-604B-8E81-D0894ED1900A}"/>
              </a:ext>
            </a:extLst>
          </p:cNvPr>
          <p:cNvSpPr/>
          <p:nvPr/>
        </p:nvSpPr>
        <p:spPr>
          <a:xfrm>
            <a:off x="439782" y="1179094"/>
            <a:ext cx="3803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 双腔室系统</a:t>
            </a:r>
            <a:endParaRPr kumimoji="1" lang="zh-CN" altLang="en-US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灯片编号占位符 3">
            <a:extLst>
              <a:ext uri="{FF2B5EF4-FFF2-40B4-BE49-F238E27FC236}">
                <a16:creationId xmlns:a16="http://schemas.microsoft.com/office/drawing/2014/main" id="{050C807C-46DC-DC45-B187-64A937E6ECC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21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081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nEDM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测量现状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843444-286B-BC48-9FE9-D7587D9DD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" y="1116360"/>
            <a:ext cx="5577447" cy="3909562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BC8DD6D-59B2-6742-A383-1FB5FC54DA93}"/>
              </a:ext>
            </a:extLst>
          </p:cNvPr>
          <p:cNvGrpSpPr/>
          <p:nvPr/>
        </p:nvGrpSpPr>
        <p:grpSpPr>
          <a:xfrm>
            <a:off x="6925282" y="1301026"/>
            <a:ext cx="4428518" cy="4209803"/>
            <a:chOff x="6235948" y="2149459"/>
            <a:chExt cx="2968401" cy="420980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16D504E-1D47-024A-A3ED-3982D67BA80B}"/>
                </a:ext>
              </a:extLst>
            </p:cNvPr>
            <p:cNvSpPr/>
            <p:nvPr/>
          </p:nvSpPr>
          <p:spPr>
            <a:xfrm>
              <a:off x="6235948" y="2149459"/>
              <a:ext cx="21691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 |</a:t>
              </a:r>
              <a:r>
                <a:rPr lang="en-US" altLang="zh-CN" i="1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d</a:t>
              </a:r>
              <a:r>
                <a:rPr lang="en-US" altLang="zh-CN" baseline="-250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n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| ~ 5x10</a:t>
              </a:r>
              <a:r>
                <a:rPr lang="en-US" altLang="zh-CN" baseline="30000" dirty="0">
                  <a:solidFill>
                    <a:srgbClr val="222222"/>
                  </a:solidFill>
                  <a:latin typeface="Arial" panose="020B0604020202020204" pitchFamily="34" charset="0"/>
                </a:rPr>
                <a:t>−20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 </a:t>
              </a:r>
              <a:r>
                <a:rPr lang="en-US" altLang="zh-CN" i="1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zh-CN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⋅cm</a:t>
              </a:r>
              <a:endParaRPr lang="zh-CN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EBC92CD-A211-544D-8854-9A1F16FED463}"/>
                </a:ext>
              </a:extLst>
            </p:cNvPr>
            <p:cNvSpPr/>
            <p:nvPr/>
          </p:nvSpPr>
          <p:spPr>
            <a:xfrm>
              <a:off x="6307397" y="2469199"/>
              <a:ext cx="279249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u="sng" dirty="0">
                  <a:hlinkClick r:id="" action="ppaction://noaction"/>
                </a:rPr>
                <a:t>Leningrad Nuclear Physics </a:t>
              </a:r>
            </a:p>
            <a:p>
              <a:r>
                <a:rPr lang="en-US" altLang="zh-CN" u="sng" dirty="0">
                  <a:hlinkClick r:id="" action="ppaction://noaction"/>
                </a:rPr>
                <a:t>Institute</a:t>
              </a:r>
              <a:r>
                <a:rPr lang="en-US" altLang="zh-CN" u="sng" dirty="0"/>
                <a:t> 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in 1980 ultra-cold</a:t>
              </a:r>
            </a:p>
            <a:p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 neutrons</a:t>
              </a:r>
              <a:endParaRPr lang="zh-CN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48BB14B-A3CA-F64E-B181-4418660A3B30}"/>
                </a:ext>
              </a:extLst>
            </p:cNvPr>
            <p:cNvSpPr/>
            <p:nvPr/>
          </p:nvSpPr>
          <p:spPr>
            <a:xfrm>
              <a:off x="6314912" y="3347700"/>
              <a:ext cx="23615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 |</a:t>
              </a:r>
              <a:r>
                <a:rPr lang="en-US" altLang="zh-CN" i="1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d</a:t>
              </a:r>
              <a:r>
                <a:rPr lang="en-US" altLang="zh-CN" baseline="-250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n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| ~ 1.6x10</a:t>
              </a:r>
              <a:r>
                <a:rPr lang="en-US" altLang="zh-CN" baseline="30000" dirty="0">
                  <a:solidFill>
                    <a:srgbClr val="222222"/>
                  </a:solidFill>
                  <a:latin typeface="Arial" panose="020B0604020202020204" pitchFamily="34" charset="0"/>
                </a:rPr>
                <a:t>−24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 </a:t>
              </a:r>
              <a:r>
                <a:rPr lang="en-US" altLang="zh-CN" i="1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zh-CN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⋅cm</a:t>
              </a:r>
              <a:endParaRPr lang="zh-CN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E3AA243-A8FE-3B44-8AB5-EA0AF773F5F2}"/>
                </a:ext>
              </a:extLst>
            </p:cNvPr>
            <p:cNvSpPr/>
            <p:nvPr/>
          </p:nvSpPr>
          <p:spPr>
            <a:xfrm>
              <a:off x="6300192" y="3789040"/>
              <a:ext cx="29041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u="sng" dirty="0" err="1">
                  <a:hlinkClick r:id="rId3"/>
                </a:rPr>
                <a:t>Institut</a:t>
              </a:r>
              <a:r>
                <a:rPr lang="en-US" altLang="zh-CN" u="sng" dirty="0">
                  <a:hlinkClick r:id="rId3"/>
                </a:rPr>
                <a:t> Laue-</a:t>
              </a:r>
              <a:r>
                <a:rPr lang="en-US" altLang="zh-CN" u="sng" dirty="0" err="1">
                  <a:hlinkClick r:id="rId3"/>
                </a:rPr>
                <a:t>Langevin</a:t>
              </a:r>
              <a:r>
                <a:rPr lang="en-US" altLang="zh-CN" u="sng" dirty="0">
                  <a:hlinkClick r:id="rId3"/>
                </a:rPr>
                <a:t> 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in 1984 to ultra-cold neutrons</a:t>
              </a:r>
              <a:endParaRPr lang="zh-CN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6796AE9-77B6-BE42-9C07-C5CE75224F70}"/>
                </a:ext>
              </a:extLst>
            </p:cNvPr>
            <p:cNvSpPr/>
            <p:nvPr/>
          </p:nvSpPr>
          <p:spPr>
            <a:xfrm>
              <a:off x="6363362" y="4427820"/>
              <a:ext cx="23615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 |</a:t>
              </a:r>
              <a:r>
                <a:rPr lang="en-US" altLang="zh-CN" i="1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d</a:t>
              </a:r>
              <a:r>
                <a:rPr lang="en-US" altLang="zh-CN" baseline="-250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n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| ~ 2.9x10</a:t>
              </a:r>
              <a:r>
                <a:rPr lang="en-US" altLang="zh-CN" baseline="30000" dirty="0">
                  <a:solidFill>
                    <a:srgbClr val="222222"/>
                  </a:solidFill>
                  <a:latin typeface="Arial" panose="020B0604020202020204" pitchFamily="34" charset="0"/>
                </a:rPr>
                <a:t>−26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 </a:t>
              </a:r>
              <a:r>
                <a:rPr lang="en-US" altLang="zh-CN" i="1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zh-CN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⋅cm</a:t>
              </a:r>
              <a:endParaRPr lang="zh-CN" altLang="en-US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2E3DB1E-AA7A-6844-B650-F32D4D93C352}"/>
                </a:ext>
              </a:extLst>
            </p:cNvPr>
            <p:cNvSpPr/>
            <p:nvPr/>
          </p:nvSpPr>
          <p:spPr>
            <a:xfrm>
              <a:off x="6404427" y="4797152"/>
              <a:ext cx="25649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Paul </a:t>
              </a:r>
              <a:r>
                <a:rPr lang="en-US" altLang="zh-CN" dirty="0" err="1"/>
                <a:t>Scherrer</a:t>
              </a:r>
              <a:r>
                <a:rPr lang="en-US" altLang="zh-CN" dirty="0"/>
                <a:t> Institute 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in </a:t>
              </a:r>
            </a:p>
            <a:p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2020 </a:t>
              </a:r>
              <a:r>
                <a:rPr lang="en-US" altLang="zh-CN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ucn</a:t>
              </a:r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DD70729-881F-8745-8098-2190D2AFB12B}"/>
                </a:ext>
              </a:extLst>
            </p:cNvPr>
            <p:cNvSpPr/>
            <p:nvPr/>
          </p:nvSpPr>
          <p:spPr>
            <a:xfrm>
              <a:off x="6404426" y="5435932"/>
              <a:ext cx="269546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 |</a:t>
              </a:r>
              <a:r>
                <a:rPr lang="en-US" altLang="zh-CN" i="1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d</a:t>
              </a:r>
              <a:r>
                <a:rPr lang="en-US" altLang="zh-CN" baseline="-250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n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| ~ 1.8x10</a:t>
              </a:r>
              <a:r>
                <a:rPr lang="en-US" altLang="zh-CN" baseline="30000" dirty="0">
                  <a:solidFill>
                    <a:srgbClr val="222222"/>
                  </a:solidFill>
                  <a:latin typeface="Arial" panose="020B0604020202020204" pitchFamily="34" charset="0"/>
                </a:rPr>
                <a:t>−26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 </a:t>
              </a:r>
              <a:r>
                <a:rPr lang="en-US" altLang="zh-CN" i="1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zh-CN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⋅cm</a:t>
              </a:r>
              <a:r>
                <a:rPr lang="en-US" altLang="zh-CN" dirty="0">
                  <a:solidFill>
                    <a:srgbClr val="222222"/>
                  </a:solidFill>
                  <a:latin typeface="Arial" panose="020B0604020202020204" pitchFamily="34" charset="0"/>
                </a:rPr>
                <a:t> (90% CL) </a:t>
              </a:r>
              <a:endParaRPr lang="zh-CN" altLang="en-US" dirty="0"/>
            </a:p>
            <a:p>
              <a:endParaRPr lang="zh-CN" altLang="en-US" dirty="0"/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8B5808F2-07E4-FB4F-A754-F6AAF05C0D13}"/>
              </a:ext>
            </a:extLst>
          </p:cNvPr>
          <p:cNvSpPr/>
          <p:nvPr/>
        </p:nvSpPr>
        <p:spPr>
          <a:xfrm>
            <a:off x="615610" y="5522063"/>
            <a:ext cx="8821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T15Ct00"/>
              </a:rPr>
              <a:t>【</a:t>
            </a:r>
            <a:r>
              <a:rPr lang="nb-NO" altLang="zh-CN" dirty="0">
                <a:solidFill>
                  <a:srgbClr val="FF0000"/>
                </a:solidFill>
                <a:latin typeface="TT15Ct00"/>
              </a:rPr>
              <a:t>C. A. Baker et al., PRL 97 (2006) 131801</a:t>
            </a:r>
            <a:r>
              <a:rPr lang="en-US" altLang="zh-CN" dirty="0">
                <a:solidFill>
                  <a:srgbClr val="FF0000"/>
                </a:solidFill>
                <a:latin typeface="TT15Ct00"/>
              </a:rPr>
              <a:t>】</a:t>
            </a:r>
            <a:endParaRPr lang="nb-NO" altLang="zh-CN" dirty="0">
              <a:solidFill>
                <a:srgbClr val="FF0000"/>
              </a:solidFill>
              <a:latin typeface="TT15Ct00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TT15Ct00"/>
              </a:rPr>
              <a:t>【P. G. Harris et al., PRL 82 (1999) 904】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【</a:t>
            </a:r>
            <a:r>
              <a:rPr lang="nb-NO" altLang="zh-CN" dirty="0">
                <a:solidFill>
                  <a:srgbClr val="FF0000"/>
                </a:solidFill>
              </a:rPr>
              <a:t>C. Abel et al.Phys. Rev. Lett. 124, 081803 (2020)</a:t>
            </a:r>
            <a:r>
              <a:rPr lang="en-US" altLang="zh-CN" dirty="0">
                <a:solidFill>
                  <a:srgbClr val="FF0000"/>
                </a:solidFill>
              </a:rPr>
              <a:t>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8BB9155-50F4-4840-A965-A2EF6E33341A}"/>
              </a:ext>
            </a:extLst>
          </p:cNvPr>
          <p:cNvSpPr/>
          <p:nvPr/>
        </p:nvSpPr>
        <p:spPr>
          <a:xfrm>
            <a:off x="675791" y="5049164"/>
            <a:ext cx="7855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omic Sans MS" panose="030F0702030302020204" pitchFamily="66" charset="0"/>
              </a:rPr>
              <a:t>Strong CP, SUSY and any SM extension will be tested by EDMs.</a:t>
            </a:r>
            <a:endParaRPr lang="zh-CN" alt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灯片编号占位符 3">
            <a:extLst>
              <a:ext uri="{FF2B5EF4-FFF2-40B4-BE49-F238E27FC236}">
                <a16:creationId xmlns:a16="http://schemas.microsoft.com/office/drawing/2014/main" id="{3D8C481F-D788-D841-B34A-7E6D02550FF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22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4472102-788F-AD4F-B59B-2C0F5DC7734C}"/>
              </a:ext>
            </a:extLst>
          </p:cNvPr>
          <p:cNvSpPr txBox="1"/>
          <p:nvPr/>
        </p:nvSpPr>
        <p:spPr>
          <a:xfrm>
            <a:off x="7825092" y="5022929"/>
            <a:ext cx="6107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0" i="0" dirty="0">
                <a:solidFill>
                  <a:srgbClr val="000000"/>
                </a:solidFill>
                <a:effectLst/>
                <a:latin typeface="Accelerate"/>
              </a:rPr>
              <a:t>(1.1</a:t>
            </a:r>
            <a:r>
              <a:rPr lang="en" altLang="zh-CN" b="0" i="0" baseline="-25000" dirty="0">
                <a:solidFill>
                  <a:srgbClr val="000000"/>
                </a:solidFill>
                <a:effectLst/>
                <a:latin typeface="Accelerate"/>
              </a:rPr>
              <a:t>stat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Accelerate"/>
              </a:rPr>
              <a:t>±0.2</a:t>
            </a:r>
            <a:r>
              <a:rPr lang="en" altLang="zh-CN" b="0" i="0" baseline="-25000" dirty="0">
                <a:solidFill>
                  <a:srgbClr val="000000"/>
                </a:solidFill>
                <a:effectLst/>
                <a:latin typeface="Accelerate"/>
              </a:rPr>
              <a:t>syst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Accelerate"/>
              </a:rPr>
              <a:t>) x10</a:t>
            </a:r>
            <a:r>
              <a:rPr lang="en" altLang="zh-CN" b="0" i="0" baseline="30000" dirty="0">
                <a:solidFill>
                  <a:srgbClr val="000000"/>
                </a:solidFill>
                <a:effectLst/>
                <a:latin typeface="Accelerate"/>
              </a:rPr>
              <a:t>-26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543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D image of the n2EDM apparatus.">
            <a:extLst>
              <a:ext uri="{FF2B5EF4-FFF2-40B4-BE49-F238E27FC236}">
                <a16:creationId xmlns:a16="http://schemas.microsoft.com/office/drawing/2014/main" id="{961D83FB-44AB-0F43-826B-97B8CBCB2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89" y="0"/>
            <a:ext cx="10345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0422D9-6E10-470C-801A-129383C2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23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32994E8D-10FD-415F-90B6-A6498908683E}"/>
              </a:ext>
            </a:extLst>
          </p:cNvPr>
          <p:cNvSpPr/>
          <p:nvPr/>
        </p:nvSpPr>
        <p:spPr>
          <a:xfrm>
            <a:off x="2828270" y="4020883"/>
            <a:ext cx="1152128" cy="519351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zh-CN" altLang="en-US" b="1" i="1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031A54F-18DB-4F15-AB2C-95B33925173F}"/>
              </a:ext>
            </a:extLst>
          </p:cNvPr>
          <p:cNvSpPr/>
          <p:nvPr/>
        </p:nvSpPr>
        <p:spPr>
          <a:xfrm>
            <a:off x="9061526" y="1036097"/>
            <a:ext cx="2439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shielding factor 100’000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A8BF320-4109-4FA7-BFBB-DA14CF053984}"/>
              </a:ext>
            </a:extLst>
          </p:cNvPr>
          <p:cNvSpPr/>
          <p:nvPr/>
        </p:nvSpPr>
        <p:spPr>
          <a:xfrm>
            <a:off x="9061528" y="1397880"/>
            <a:ext cx="2438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Residual fields &lt; 300 </a:t>
            </a:r>
            <a:r>
              <a:rPr lang="en-US" altLang="zh-CN" dirty="0" err="1"/>
              <a:t>pT</a:t>
            </a:r>
            <a:r>
              <a:rPr lang="en-US" altLang="zh-CN" dirty="0"/>
              <a:t> </a:t>
            </a:r>
          </a:p>
          <a:p>
            <a:r>
              <a:rPr lang="en-US" altLang="zh-CN" dirty="0"/>
              <a:t>(in central volume)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1450394-FE5B-4F94-9F27-8DE35618FB72}"/>
              </a:ext>
            </a:extLst>
          </p:cNvPr>
          <p:cNvSpPr/>
          <p:nvPr/>
        </p:nvSpPr>
        <p:spPr>
          <a:xfrm>
            <a:off x="7315200" y="6480313"/>
            <a:ext cx="2520563" cy="309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D64F92D-B7A1-40C3-83CB-DBCAFDBEEE54}"/>
              </a:ext>
            </a:extLst>
          </p:cNvPr>
          <p:cNvSpPr/>
          <p:nvPr/>
        </p:nvSpPr>
        <p:spPr>
          <a:xfrm>
            <a:off x="8421666" y="4908112"/>
            <a:ext cx="2486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Graphics: </a:t>
            </a:r>
            <a:r>
              <a:rPr lang="en-US" altLang="zh-CN" dirty="0" err="1"/>
              <a:t>Vira</a:t>
            </a:r>
            <a:r>
              <a:rPr lang="en-US" altLang="zh-CN" dirty="0"/>
              <a:t> </a:t>
            </a:r>
            <a:r>
              <a:rPr lang="en-US" altLang="zh-CN" dirty="0" err="1"/>
              <a:t>Bondar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86407A2-C53B-F44D-858B-FF5E2F74596B}"/>
              </a:ext>
            </a:extLst>
          </p:cNvPr>
          <p:cNvSpPr txBox="1"/>
          <p:nvPr/>
        </p:nvSpPr>
        <p:spPr>
          <a:xfrm>
            <a:off x="4630615" y="45402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0" i="0" dirty="0">
                <a:solidFill>
                  <a:srgbClr val="FF0000"/>
                </a:solidFill>
                <a:effectLst/>
                <a:latin typeface="Merriweather" panose="020F0502020204030204" pitchFamily="34" charset="0"/>
              </a:rPr>
              <a:t>2.93 m and internal volume of 25 m3 for the experimental apparatus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636CAE5-61F3-9E4B-9A7A-FBB278056544}"/>
              </a:ext>
            </a:extLst>
          </p:cNvPr>
          <p:cNvSpPr txBox="1"/>
          <p:nvPr/>
        </p:nvSpPr>
        <p:spPr>
          <a:xfrm>
            <a:off x="4812331" y="572250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0" i="0" dirty="0">
                <a:solidFill>
                  <a:srgbClr val="FF0000"/>
                </a:solidFill>
                <a:effectLst/>
                <a:latin typeface="Merriweather" pitchFamily="2" charset="0"/>
              </a:rPr>
              <a:t>MSR is 5.2 m×5.2 m horizontally and 4.8 m vertically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9021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0422D9-6E10-470C-801A-129383C2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24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32994E8D-10FD-415F-90B6-A6498908683E}"/>
              </a:ext>
            </a:extLst>
          </p:cNvPr>
          <p:cNvSpPr/>
          <p:nvPr/>
        </p:nvSpPr>
        <p:spPr>
          <a:xfrm>
            <a:off x="2828270" y="4020883"/>
            <a:ext cx="1152128" cy="519351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zh-CN" altLang="en-US" b="1" i="1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1450394-FE5B-4F94-9F27-8DE35618FB72}"/>
              </a:ext>
            </a:extLst>
          </p:cNvPr>
          <p:cNvSpPr/>
          <p:nvPr/>
        </p:nvSpPr>
        <p:spPr>
          <a:xfrm>
            <a:off x="7315200" y="6480313"/>
            <a:ext cx="2520563" cy="309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0447F-E69C-B449-822B-34176F8AE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90" y="0"/>
            <a:ext cx="9370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150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超冷中子探测器</a:t>
            </a:r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F96E1922-BDBE-0F45-B37D-EFDDCBC4E4D3}"/>
              </a:ext>
            </a:extLst>
          </p:cNvPr>
          <p:cNvSpPr/>
          <p:nvPr/>
        </p:nvSpPr>
        <p:spPr>
          <a:xfrm>
            <a:off x="2839993" y="3692637"/>
            <a:ext cx="1152128" cy="519351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zh-CN" altLang="en-US" b="1" i="1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F5F8F96-22E4-FA4E-881C-4A58E4EA89F3}"/>
              </a:ext>
            </a:extLst>
          </p:cNvPr>
          <p:cNvSpPr/>
          <p:nvPr/>
        </p:nvSpPr>
        <p:spPr>
          <a:xfrm>
            <a:off x="572883" y="1227270"/>
            <a:ext cx="4074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探测器需求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A5A35C9-FE1B-754F-A236-11BB5B8E0C6B}"/>
              </a:ext>
            </a:extLst>
          </p:cNvPr>
          <p:cNvSpPr/>
          <p:nvPr/>
        </p:nvSpPr>
        <p:spPr>
          <a:xfrm>
            <a:off x="580052" y="1930111"/>
            <a:ext cx="3590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zh-CN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高探测效率</a:t>
            </a:r>
            <a:endParaRPr lang="en-US" altLang="zh-CN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14E824-02C5-4341-9C44-6BF041BFFF6B}"/>
              </a:ext>
            </a:extLst>
          </p:cNvPr>
          <p:cNvSpPr/>
          <p:nvPr/>
        </p:nvSpPr>
        <p:spPr>
          <a:xfrm>
            <a:off x="580052" y="2340747"/>
            <a:ext cx="3828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zh-CN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高计数率</a:t>
            </a:r>
            <a:endParaRPr lang="en-US" altLang="zh-CN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91BEDE3-6A64-AC4E-AD38-89E63B06C682}"/>
              </a:ext>
            </a:extLst>
          </p:cNvPr>
          <p:cNvSpPr/>
          <p:nvPr/>
        </p:nvSpPr>
        <p:spPr>
          <a:xfrm>
            <a:off x="580052" y="2751383"/>
            <a:ext cx="3590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zh-CN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低本底灵敏度</a:t>
            </a:r>
            <a:endParaRPr lang="en-US" altLang="zh-CN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D26301F-DF54-0146-AD25-AE8D8AFEB0F0}"/>
              </a:ext>
            </a:extLst>
          </p:cNvPr>
          <p:cNvSpPr/>
          <p:nvPr/>
        </p:nvSpPr>
        <p:spPr>
          <a:xfrm>
            <a:off x="580052" y="3160389"/>
            <a:ext cx="3534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zh-CN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抗辐照</a:t>
            </a:r>
            <a:endParaRPr lang="en-US" altLang="zh-CN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2EA64B-4657-144B-9553-C4524D8C0A4A}"/>
              </a:ext>
            </a:extLst>
          </p:cNvPr>
          <p:cNvSpPr/>
          <p:nvPr/>
        </p:nvSpPr>
        <p:spPr>
          <a:xfrm>
            <a:off x="572883" y="3569395"/>
            <a:ext cx="3828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zh-CN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鲁棒性</a:t>
            </a:r>
            <a:endParaRPr lang="en-US" altLang="zh-CN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2A76D46-BD4A-B84E-8559-D9ABCE2891C1}"/>
              </a:ext>
            </a:extLst>
          </p:cNvPr>
          <p:cNvSpPr/>
          <p:nvPr/>
        </p:nvSpPr>
        <p:spPr>
          <a:xfrm>
            <a:off x="580052" y="3973798"/>
            <a:ext cx="3828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zh-CN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低磁场灵敏度</a:t>
            </a:r>
            <a:endParaRPr lang="en-US" altLang="zh-CN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89E3104-8392-9C44-B14B-F575F239E7D3}"/>
              </a:ext>
            </a:extLst>
          </p:cNvPr>
          <p:cNvSpPr/>
          <p:nvPr/>
        </p:nvSpPr>
        <p:spPr>
          <a:xfrm>
            <a:off x="580052" y="4413977"/>
            <a:ext cx="3693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zh-CN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易于维护</a:t>
            </a:r>
            <a:endParaRPr lang="en-US" altLang="zh-CN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4A3B458-F5ED-A14D-84E2-D46B3C5B076E}"/>
              </a:ext>
            </a:extLst>
          </p:cNvPr>
          <p:cNvSpPr/>
          <p:nvPr/>
        </p:nvSpPr>
        <p:spPr>
          <a:xfrm>
            <a:off x="580052" y="4854156"/>
            <a:ext cx="3693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·</a:t>
            </a:r>
            <a:r>
              <a:rPr lang="en-US" altLang="zh-CN" b="1" dirty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zh-CN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低成本</a:t>
            </a:r>
            <a:endParaRPr lang="en-US" altLang="zh-CN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0A617E9-7026-1E4A-B98C-BE13033E8B56}"/>
              </a:ext>
            </a:extLst>
          </p:cNvPr>
          <p:cNvSpPr/>
          <p:nvPr/>
        </p:nvSpPr>
        <p:spPr>
          <a:xfrm>
            <a:off x="587221" y="5215065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·</a:t>
            </a:r>
            <a:r>
              <a:rPr lang="en-US" altLang="zh-CN" b="1" dirty="0">
                <a:solidFill>
                  <a:prstClr val="black"/>
                </a:solidFill>
                <a:latin typeface="Comic Sans MS" panose="030F0702030302020204" pitchFamily="66" charset="0"/>
              </a:rPr>
              <a:t>  ……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D853D4E-197B-A24F-B902-C67830754510}"/>
              </a:ext>
            </a:extLst>
          </p:cNvPr>
          <p:cNvSpPr/>
          <p:nvPr/>
        </p:nvSpPr>
        <p:spPr>
          <a:xfrm>
            <a:off x="4661819" y="1203485"/>
            <a:ext cx="4074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探测器研发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D4371EF-6054-9143-8D70-E48F5D2F2F4C}"/>
                  </a:ext>
                </a:extLst>
              </p:cNvPr>
              <p:cNvSpPr/>
              <p:nvPr/>
            </p:nvSpPr>
            <p:spPr>
              <a:xfrm>
                <a:off x="4907888" y="1791611"/>
                <a:ext cx="528086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❖</a:t>
                </a:r>
                <a14:m>
                  <m:oMath xmlns:m="http://schemas.openxmlformats.org/officeDocument/2006/math">
                    <m:r>
                      <a:rPr lang="en-US" altLang="zh-CN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Standard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UCN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detector: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altLang="zh-CN" sz="1200" baseline="300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3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He gas detector</a:t>
                </a:r>
                <a:endParaRPr lang="zh-CN" altLang="en-US" sz="1200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D4371EF-6054-9143-8D70-E48F5D2F2F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888" y="1791611"/>
                <a:ext cx="5280863" cy="276999"/>
              </a:xfrm>
              <a:prstGeom prst="rect">
                <a:avLst/>
              </a:prstGeom>
              <a:blipFill>
                <a:blip r:embed="rId2"/>
                <a:stretch>
                  <a:fillRect t="-4545"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6CCF8F3-AC76-E448-AEFD-D2A4B8461FC2}"/>
                  </a:ext>
                </a:extLst>
              </p:cNvPr>
              <p:cNvSpPr/>
              <p:nvPr/>
            </p:nvSpPr>
            <p:spPr>
              <a:xfrm>
                <a:off x="4907888" y="2094042"/>
                <a:ext cx="528086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❖</a:t>
                </a:r>
                <a14:m>
                  <m:oMath xmlns:m="http://schemas.openxmlformats.org/officeDocument/2006/math">
                    <m:r>
                      <a:rPr lang="en-US" altLang="zh-CN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New candidates for UCN detection:</a:t>
                </a:r>
                <a:endParaRPr lang="zh-CN" altLang="en-US" sz="1200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6CCF8F3-AC76-E448-AEFD-D2A4B8461F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888" y="2094042"/>
                <a:ext cx="5280863" cy="276999"/>
              </a:xfrm>
              <a:prstGeom prst="rect">
                <a:avLst/>
              </a:prstGeom>
              <a:blipFill>
                <a:blip r:embed="rId3"/>
                <a:stretch>
                  <a:fillRect t="-9091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28984FE-9CFC-EA4F-9F91-EA516A9D649C}"/>
                  </a:ext>
                </a:extLst>
              </p:cNvPr>
              <p:cNvSpPr/>
              <p:nvPr/>
            </p:nvSpPr>
            <p:spPr>
              <a:xfrm>
                <a:off x="5214868" y="2302678"/>
                <a:ext cx="528086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200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▫︎</a:t>
                </a:r>
                <a14:m>
                  <m:oMath xmlns:m="http://schemas.openxmlformats.org/officeDocument/2006/math">
                    <m:r>
                      <a:rPr lang="en-US" altLang="zh-CN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" altLang="zh-CN" sz="1200" dirty="0"/>
                  <a:t>Cascade-U detector (GEM)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:</a:t>
                </a:r>
                <a:endParaRPr lang="zh-CN" altLang="en-US" sz="1200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28984FE-9CFC-EA4F-9F91-EA516A9D64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868" y="2302678"/>
                <a:ext cx="5280863" cy="276999"/>
              </a:xfrm>
              <a:prstGeom prst="rect">
                <a:avLst/>
              </a:prstGeom>
              <a:blipFill>
                <a:blip r:embed="rId4"/>
                <a:stretch>
                  <a:fillRect t="-4348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8ECDB5BA-7DFA-EF42-86C1-BAE2650A47CD}"/>
              </a:ext>
            </a:extLst>
          </p:cNvPr>
          <p:cNvSpPr txBox="1"/>
          <p:nvPr/>
        </p:nvSpPr>
        <p:spPr>
          <a:xfrm>
            <a:off x="5226361" y="3794778"/>
            <a:ext cx="24647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800" dirty="0">
                <a:solidFill>
                  <a:srgbClr val="FF0000"/>
                </a:solidFill>
              </a:rPr>
              <a:t>Heidelberg University, [http://</a:t>
            </a:r>
            <a:r>
              <a:rPr lang="en" altLang="zh-CN" sz="800" dirty="0" err="1">
                <a:solidFill>
                  <a:srgbClr val="FF0000"/>
                </a:solidFill>
              </a:rPr>
              <a:t>www.n-cascade.com</a:t>
            </a:r>
            <a:r>
              <a:rPr lang="en" altLang="zh-CN" sz="800" dirty="0">
                <a:solidFill>
                  <a:srgbClr val="FF0000"/>
                </a:solidFill>
              </a:rPr>
              <a:t>]</a:t>
            </a:r>
            <a:endParaRPr lang="zh-CN" altLang="en-US" sz="8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C77CDE9-27C2-9A49-B45B-28E1930B1533}"/>
              </a:ext>
            </a:extLst>
          </p:cNvPr>
          <p:cNvSpPr txBox="1"/>
          <p:nvPr/>
        </p:nvSpPr>
        <p:spPr>
          <a:xfrm>
            <a:off x="9150557" y="3779737"/>
            <a:ext cx="19756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" altLang="zh-CN" sz="800" dirty="0">
                <a:solidFill>
                  <a:srgbClr val="FF0000"/>
                </a:solidFill>
              </a:rPr>
              <a:t>[M. </a:t>
            </a:r>
            <a:r>
              <a:rPr lang="en" altLang="zh-CN" sz="800" dirty="0" err="1">
                <a:solidFill>
                  <a:srgbClr val="FF0000"/>
                </a:solidFill>
              </a:rPr>
              <a:t>Lasakov</a:t>
            </a:r>
            <a:r>
              <a:rPr lang="en" altLang="zh-CN" sz="800" dirty="0">
                <a:solidFill>
                  <a:srgbClr val="FF0000"/>
                </a:solidFill>
              </a:rPr>
              <a:t> et al., NIST 110 (2005) 289]</a:t>
            </a:r>
            <a:endParaRPr lang="en-US" altLang="zh-CN" sz="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D9DF9B48-0610-0D4C-9DBC-270CE55D0347}"/>
                  </a:ext>
                </a:extLst>
              </p:cNvPr>
              <p:cNvSpPr/>
              <p:nvPr/>
            </p:nvSpPr>
            <p:spPr>
              <a:xfrm>
                <a:off x="5190530" y="4081521"/>
                <a:ext cx="528086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200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▫︎</a:t>
                </a:r>
                <a14:m>
                  <m:oMath xmlns:m="http://schemas.openxmlformats.org/officeDocument/2006/math">
                    <m:r>
                      <a:rPr lang="en-US" altLang="zh-CN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" altLang="zh-CN" sz="1200" dirty="0"/>
                  <a:t>Glass scintillator detector (</a:t>
                </a:r>
                <a:r>
                  <a:rPr lang="en" altLang="zh-CN" sz="1200" baseline="30000" dirty="0"/>
                  <a:t>6</a:t>
                </a:r>
                <a:r>
                  <a:rPr lang="en" altLang="zh-CN" sz="1200" dirty="0"/>
                  <a:t>Li-doped)</a:t>
                </a:r>
                <a:endParaRPr lang="zh-CN" altLang="en-US" sz="1200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D9DF9B48-0610-0D4C-9DBC-270CE55D03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30" y="4081521"/>
                <a:ext cx="5280863" cy="276999"/>
              </a:xfrm>
              <a:prstGeom prst="rect">
                <a:avLst/>
              </a:prstGeom>
              <a:blipFill>
                <a:blip r:embed="rId5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C67C49FD-C1F8-3743-BEAB-A21D08F4C28F}"/>
              </a:ext>
            </a:extLst>
          </p:cNvPr>
          <p:cNvSpPr txBox="1"/>
          <p:nvPr/>
        </p:nvSpPr>
        <p:spPr>
          <a:xfrm>
            <a:off x="5144128" y="6016153"/>
            <a:ext cx="24041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800" dirty="0">
                <a:solidFill>
                  <a:srgbClr val="FF0000"/>
                </a:solidFill>
              </a:rPr>
              <a:t>[G. Ban et al., JRES of NIST, 110 (2005), 283-288]</a:t>
            </a:r>
            <a:endParaRPr lang="zh-CN" altLang="en-US" sz="800" dirty="0">
              <a:solidFill>
                <a:srgbClr val="FF0000"/>
              </a:solidFill>
            </a:endParaRPr>
          </a:p>
        </p:txBody>
      </p:sp>
      <p:pic>
        <p:nvPicPr>
          <p:cNvPr id="24" name="Picture 1" descr="page2image34874096">
            <a:extLst>
              <a:ext uri="{FF2B5EF4-FFF2-40B4-BE49-F238E27FC236}">
                <a16:creationId xmlns:a16="http://schemas.microsoft.com/office/drawing/2014/main" id="{F5816D79-53F8-0C4F-9C79-D768F8913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557" y="4474807"/>
            <a:ext cx="1750427" cy="141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age4image35004752">
            <a:extLst>
              <a:ext uri="{FF2B5EF4-FFF2-40B4-BE49-F238E27FC236}">
                <a16:creationId xmlns:a16="http://schemas.microsoft.com/office/drawing/2014/main" id="{E8D688C7-4B04-E847-9F55-2487C52A6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52" y="2636754"/>
            <a:ext cx="1450435" cy="10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page3image34903536">
            <a:extLst>
              <a:ext uri="{FF2B5EF4-FFF2-40B4-BE49-F238E27FC236}">
                <a16:creationId xmlns:a16="http://schemas.microsoft.com/office/drawing/2014/main" id="{A37FC76F-3AB7-3C4B-927B-296EE32DD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28" y="2579677"/>
            <a:ext cx="1727156" cy="11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page9image35026960">
            <a:extLst>
              <a:ext uri="{FF2B5EF4-FFF2-40B4-BE49-F238E27FC236}">
                <a16:creationId xmlns:a16="http://schemas.microsoft.com/office/drawing/2014/main" id="{68335EF5-5E16-3143-957D-09204BC5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443" y="4443176"/>
            <a:ext cx="1674941" cy="151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page7image35037520">
            <a:extLst>
              <a:ext uri="{FF2B5EF4-FFF2-40B4-BE49-F238E27FC236}">
                <a16:creationId xmlns:a16="http://schemas.microsoft.com/office/drawing/2014/main" id="{113AF371-8FD4-804B-AB06-26E4DDF5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33" y="4498400"/>
            <a:ext cx="1468536" cy="123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130F1E28-39CA-9646-90F7-06020F6B26CF}"/>
              </a:ext>
            </a:extLst>
          </p:cNvPr>
          <p:cNvSpPr txBox="1"/>
          <p:nvPr/>
        </p:nvSpPr>
        <p:spPr>
          <a:xfrm>
            <a:off x="9033326" y="5948255"/>
            <a:ext cx="49766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800" dirty="0">
                <a:solidFill>
                  <a:srgbClr val="FF0000"/>
                </a:solidFill>
              </a:rPr>
              <a:t>[</a:t>
            </a:r>
            <a:r>
              <a:rPr lang="en" altLang="zh-CN" sz="800" dirty="0" err="1">
                <a:solidFill>
                  <a:srgbClr val="FF0000"/>
                </a:solidFill>
              </a:rPr>
              <a:t>Zhehui</a:t>
            </a:r>
            <a:r>
              <a:rPr lang="en" altLang="zh-CN" sz="800" dirty="0">
                <a:solidFill>
                  <a:srgbClr val="FF0000"/>
                </a:solidFill>
              </a:rPr>
              <a:t> Wang </a:t>
            </a:r>
            <a:r>
              <a:rPr lang="zh-CN" altLang="en-US" sz="800" dirty="0">
                <a:solidFill>
                  <a:srgbClr val="FF0000"/>
                </a:solidFill>
              </a:rPr>
              <a:t> </a:t>
            </a:r>
            <a:r>
              <a:rPr lang="en" altLang="zh-CN" sz="800" dirty="0">
                <a:solidFill>
                  <a:srgbClr val="FF0000"/>
                </a:solidFill>
              </a:rPr>
              <a:t>NIMA 798 (2015) 30–35]</a:t>
            </a:r>
          </a:p>
        </p:txBody>
      </p:sp>
      <p:sp>
        <p:nvSpPr>
          <p:cNvPr id="30" name="灯片编号占位符 3">
            <a:extLst>
              <a:ext uri="{FF2B5EF4-FFF2-40B4-BE49-F238E27FC236}">
                <a16:creationId xmlns:a16="http://schemas.microsoft.com/office/drawing/2014/main" id="{9BF20911-688E-C643-838C-A5E6B08F86F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25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E22C18D0-3FCC-F54B-80A1-8BE9BD3ACEC0}"/>
                  </a:ext>
                </a:extLst>
              </p:cNvPr>
              <p:cNvSpPr/>
              <p:nvPr/>
            </p:nvSpPr>
            <p:spPr>
              <a:xfrm>
                <a:off x="8907789" y="2345006"/>
                <a:ext cx="528086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200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▫︎</a:t>
                </a:r>
                <a14:m>
                  <m:oMath xmlns:m="http://schemas.openxmlformats.org/officeDocument/2006/math">
                    <m:r>
                      <a:rPr lang="en-US" altLang="zh-CN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" altLang="zh-CN" sz="1200" dirty="0"/>
                  <a:t>Silicon detector (Si +</a:t>
                </a:r>
                <a:r>
                  <a:rPr lang="en" altLang="zh-CN" sz="1200" baseline="30000" dirty="0"/>
                  <a:t>6</a:t>
                </a:r>
                <a:r>
                  <a:rPr lang="en" altLang="zh-CN" sz="1200" dirty="0"/>
                  <a:t>LiF) 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:</a:t>
                </a:r>
                <a:endParaRPr lang="zh-CN" altLang="en-US" sz="1200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E22C18D0-3FCC-F54B-80A1-8BE9BD3ACE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789" y="2345006"/>
                <a:ext cx="5280863" cy="276999"/>
              </a:xfrm>
              <a:prstGeom prst="rect">
                <a:avLst/>
              </a:prstGeom>
              <a:blipFill>
                <a:blip r:embed="rId11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E6749F75-E42C-0F42-9FF7-73DC12A2460B}"/>
                  </a:ext>
                </a:extLst>
              </p:cNvPr>
              <p:cNvSpPr/>
              <p:nvPr/>
            </p:nvSpPr>
            <p:spPr>
              <a:xfrm>
                <a:off x="8907789" y="4081520"/>
                <a:ext cx="528086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200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▫︎</a:t>
                </a:r>
                <a14:m>
                  <m:oMath xmlns:m="http://schemas.openxmlformats.org/officeDocument/2006/math">
                    <m:r>
                      <a:rPr lang="en-US" altLang="zh-CN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2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" altLang="zh-CN" sz="1200" dirty="0"/>
                  <a:t>Scintillator detector (ZnS)</a:t>
                </a:r>
                <a:endParaRPr lang="zh-CN" altLang="en-US" sz="1200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E6749F75-E42C-0F42-9FF7-73DC12A246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789" y="4081520"/>
                <a:ext cx="5280863" cy="276999"/>
              </a:xfrm>
              <a:prstGeom prst="rect">
                <a:avLst/>
              </a:prstGeom>
              <a:blipFill>
                <a:blip r:embed="rId12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962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超冷中子探测器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Gadget</a:t>
            </a:r>
            <a:endParaRPr kumimoji="1" lang="zh-CN" altLang="en-US" dirty="0"/>
          </a:p>
        </p:txBody>
      </p:sp>
      <p:sp>
        <p:nvSpPr>
          <p:cNvPr id="4" name="Text Box 42">
            <a:extLst>
              <a:ext uri="{FF2B5EF4-FFF2-40B4-BE49-F238E27FC236}">
                <a16:creationId xmlns:a16="http://schemas.microsoft.com/office/drawing/2014/main" id="{03ADFD18-55E9-7B4A-A1DF-CF26F694B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92" y="4807576"/>
            <a:ext cx="10562508" cy="1538883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Comic Sans MS" panose="030F0702030302020204" pitchFamily="66" charset="0"/>
              </a:rPr>
              <a:t>The advantage of this detector</a:t>
            </a:r>
          </a:p>
          <a:p>
            <a:pPr algn="just"/>
            <a:endParaRPr lang="en-GB" sz="2000" dirty="0">
              <a:latin typeface="+mj-lt"/>
            </a:endParaRPr>
          </a:p>
          <a:p>
            <a:pPr algn="just"/>
            <a:r>
              <a:rPr lang="en-GB" dirty="0">
                <a:latin typeface="Comic Sans MS" panose="030F0702030302020204" pitchFamily="66" charset="0"/>
              </a:rPr>
              <a:t>1   Quick decay time of 15 ns,  10</a:t>
            </a:r>
            <a:r>
              <a:rPr lang="en-GB" baseline="30000" dirty="0">
                <a:latin typeface="Comic Sans MS" panose="030F0702030302020204" pitchFamily="66" charset="0"/>
              </a:rPr>
              <a:t>6</a:t>
            </a:r>
            <a:r>
              <a:rPr lang="en-GB" dirty="0">
                <a:latin typeface="Comic Sans MS" panose="030F0702030302020204" pitchFamily="66" charset="0"/>
              </a:rPr>
              <a:t> cps</a:t>
            </a:r>
          </a:p>
          <a:p>
            <a:pPr algn="just"/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2  Suppress the possible spurious events through coincidence measurement</a:t>
            </a:r>
            <a:r>
              <a:rPr lang="en-GB" dirty="0">
                <a:solidFill>
                  <a:srgbClr val="336699"/>
                </a:solidFill>
                <a:latin typeface="Comic Sans MS" panose="030F0702030302020204" pitchFamily="66" charset="0"/>
              </a:rPr>
              <a:t>.</a:t>
            </a:r>
            <a:endParaRPr lang="en-US" altLang="zh-CN" dirty="0">
              <a:solidFill>
                <a:srgbClr val="3366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2A4C17-2520-3A4A-AC86-31E1D9F9A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09" y="1268189"/>
            <a:ext cx="3190379" cy="27054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3860242-2C77-9E42-BAF2-B4676D739DA5}"/>
              </a:ext>
            </a:extLst>
          </p:cNvPr>
          <p:cNvSpPr/>
          <p:nvPr/>
        </p:nvSpPr>
        <p:spPr>
          <a:xfrm>
            <a:off x="452123" y="3293262"/>
            <a:ext cx="1840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Decay time 15 ns,</a:t>
            </a:r>
          </a:p>
          <a:p>
            <a:r>
              <a:rPr lang="en-US" altLang="zh-CN" dirty="0"/>
              <a:t>  10</a:t>
            </a:r>
            <a:r>
              <a:rPr lang="en-US" altLang="zh-CN" baseline="30000" dirty="0"/>
              <a:t>6</a:t>
            </a:r>
            <a:r>
              <a:rPr lang="en-US" altLang="zh-CN" dirty="0"/>
              <a:t> cps</a:t>
            </a:r>
            <a:endParaRPr lang="zh-CN" altLang="en-US" dirty="0"/>
          </a:p>
        </p:txBody>
      </p:sp>
      <p:sp>
        <p:nvSpPr>
          <p:cNvPr id="7" name="Text Box 42">
            <a:extLst>
              <a:ext uri="{FF2B5EF4-FFF2-40B4-BE49-F238E27FC236}">
                <a16:creationId xmlns:a16="http://schemas.microsoft.com/office/drawing/2014/main" id="{F81E62F7-F567-9948-929A-D44D073BE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507" y="2237103"/>
            <a:ext cx="522007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Comic Sans MS" panose="030F0702030302020204" pitchFamily="66" charset="0"/>
              </a:rPr>
              <a:t>Detection principle: </a:t>
            </a:r>
          </a:p>
          <a:p>
            <a:pPr algn="just"/>
            <a:r>
              <a:rPr lang="en-GB" dirty="0">
                <a:latin typeface="Comic Sans MS" panose="030F0702030302020204" pitchFamily="66" charset="0"/>
              </a:rPr>
              <a:t>1. n + </a:t>
            </a:r>
            <a:r>
              <a:rPr lang="en-GB" baseline="30000" dirty="0">
                <a:latin typeface="Comic Sans MS" panose="030F0702030302020204" pitchFamily="66" charset="0"/>
              </a:rPr>
              <a:t>3</a:t>
            </a:r>
            <a:r>
              <a:rPr lang="en-GB" dirty="0">
                <a:latin typeface="Comic Sans MS" panose="030F0702030302020204" pitchFamily="66" charset="0"/>
              </a:rPr>
              <a:t>He </a:t>
            </a:r>
            <a:r>
              <a:rPr lang="en-GB" dirty="0">
                <a:latin typeface="Comic Sans MS" panose="030F0702030302020204" pitchFamily="66" charset="0"/>
                <a:sym typeface="Symbol" panose="05050102010706020507" pitchFamily="18" charset="2"/>
              </a:rPr>
              <a:t> p + t (Q = 0.764 MeV)</a:t>
            </a:r>
            <a:r>
              <a:rPr lang="en-GB" altLang="zh-CN" dirty="0">
                <a:latin typeface="Comic Sans MS" panose="030F0702030302020204" pitchFamily="66" charset="0"/>
              </a:rPr>
              <a:t> 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2. CF</a:t>
            </a:r>
            <a:r>
              <a:rPr lang="en-US" altLang="zh-CN" baseline="-25000" dirty="0">
                <a:latin typeface="Comic Sans MS" panose="030F0702030302020204" pitchFamily="66" charset="0"/>
              </a:rPr>
              <a:t>4</a:t>
            </a:r>
            <a:r>
              <a:rPr lang="zh-CN" altLang="en-US" dirty="0">
                <a:latin typeface="Comic Sans MS" panose="030F0702030302020204" pitchFamily="66" charset="0"/>
              </a:rPr>
              <a:t> </a:t>
            </a:r>
            <a:r>
              <a:rPr lang="en-GB" altLang="zh-CN" dirty="0">
                <a:latin typeface="Comic Sans MS" panose="030F0702030302020204" pitchFamily="66" charset="0"/>
              </a:rPr>
              <a:t>scintillation due to p and t ionization/excitation.</a:t>
            </a:r>
          </a:p>
          <a:p>
            <a:pPr algn="just"/>
            <a:endParaRPr lang="en-GB" altLang="zh-CN" dirty="0">
              <a:solidFill>
                <a:srgbClr val="336699"/>
              </a:solidFill>
            </a:endParaRPr>
          </a:p>
          <a:p>
            <a:pPr marL="342900" indent="-342900" algn="just">
              <a:buAutoNum type="arabicPeriod" startAt="2"/>
            </a:pPr>
            <a:endParaRPr lang="en-GB" altLang="zh-CN" dirty="0">
              <a:solidFill>
                <a:srgbClr val="336699"/>
              </a:solidFill>
            </a:endParaRPr>
          </a:p>
          <a:p>
            <a:pPr algn="just"/>
            <a:endParaRPr lang="en-GB" altLang="zh-CN" dirty="0">
              <a:solidFill>
                <a:srgbClr val="336699"/>
              </a:solidFill>
            </a:endParaRPr>
          </a:p>
          <a:p>
            <a:pPr algn="just"/>
            <a:r>
              <a:rPr lang="en-GB" altLang="zh-CN" dirty="0">
                <a:latin typeface="Comic Sans MS" panose="030F0702030302020204" pitchFamily="66" charset="0"/>
              </a:rPr>
              <a:t>3. Light collection by 3 PM tubes.</a:t>
            </a:r>
          </a:p>
          <a:p>
            <a:pPr algn="just"/>
            <a:r>
              <a:rPr lang="en-GB" sz="1600" dirty="0">
                <a:solidFill>
                  <a:srgbClr val="336699"/>
                </a:solidFill>
                <a:latin typeface="+mj-lt"/>
                <a:sym typeface="Symbol" panose="05050102010706020507" pitchFamily="18" charset="2"/>
              </a:rPr>
              <a:t> </a:t>
            </a:r>
            <a:endParaRPr lang="en-GB" sz="1600" dirty="0">
              <a:solidFill>
                <a:srgbClr val="336699"/>
              </a:solidFill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13F6CCA-A0EC-8A4C-AEB9-4E356064BEA1}"/>
              </a:ext>
            </a:extLst>
          </p:cNvPr>
          <p:cNvSpPr/>
          <p:nvPr/>
        </p:nvSpPr>
        <p:spPr>
          <a:xfrm>
            <a:off x="5492506" y="1153936"/>
            <a:ext cx="6011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zh-CN" sz="2000" dirty="0">
                <a:latin typeface="Comic Sans MS" panose="030F0702030302020204" pitchFamily="66" charset="0"/>
              </a:rPr>
              <a:t>Gas chamber: </a:t>
            </a:r>
            <a:r>
              <a:rPr lang="en-GB" altLang="zh-CN" baseline="30000" dirty="0">
                <a:latin typeface="Comic Sans MS" panose="030F0702030302020204" pitchFamily="66" charset="0"/>
              </a:rPr>
              <a:t>3</a:t>
            </a:r>
            <a:r>
              <a:rPr lang="en-GB" altLang="zh-CN" dirty="0">
                <a:latin typeface="Comic Sans MS" panose="030F0702030302020204" pitchFamily="66" charset="0"/>
              </a:rPr>
              <a:t>He (~ 15 mbar) + CF</a:t>
            </a:r>
            <a:r>
              <a:rPr lang="en-GB" altLang="zh-CN" baseline="-25000" dirty="0">
                <a:latin typeface="Comic Sans MS" panose="030F0702030302020204" pitchFamily="66" charset="0"/>
              </a:rPr>
              <a:t>4</a:t>
            </a:r>
            <a:r>
              <a:rPr lang="en-GB" altLang="zh-CN" dirty="0">
                <a:latin typeface="Comic Sans MS" panose="030F0702030302020204" pitchFamily="66" charset="0"/>
              </a:rPr>
              <a:t> (~ 1 bar) Diameter:148 mm, Length: 48 mm</a:t>
            </a:r>
          </a:p>
          <a:p>
            <a:pPr algn="just"/>
            <a:r>
              <a:rPr lang="en-GB" altLang="zh-CN" dirty="0">
                <a:latin typeface="Comic Sans MS" panose="030F0702030302020204" pitchFamily="66" charset="0"/>
              </a:rPr>
              <a:t>Entrance foil: MgAl</a:t>
            </a:r>
            <a:r>
              <a:rPr lang="en-GB" altLang="zh-CN" baseline="-25000" dirty="0">
                <a:latin typeface="Comic Sans MS" panose="030F0702030302020204" pitchFamily="66" charset="0"/>
              </a:rPr>
              <a:t>3</a:t>
            </a:r>
            <a:r>
              <a:rPr lang="en-GB" altLang="zh-CN" dirty="0">
                <a:latin typeface="Comic Sans MS" panose="030F0702030302020204" pitchFamily="66" charset="0"/>
              </a:rPr>
              <a:t> 30 um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20A54A-E2EC-C945-813C-2E7D4AD87837}"/>
              </a:ext>
            </a:extLst>
          </p:cNvPr>
          <p:cNvSpPr txBox="1"/>
          <p:nvPr/>
        </p:nvSpPr>
        <p:spPr>
          <a:xfrm>
            <a:off x="4710607" y="3323031"/>
            <a:ext cx="58436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42920" algn="ctr"/>
            <a:r>
              <a:rPr lang="en-US" altLang="zh-CN" b="1" dirty="0">
                <a:latin typeface="Times New Roman" panose="02020603050405020304" pitchFamily="18" charset="0"/>
              </a:rPr>
              <a:t>e-+ CF</a:t>
            </a:r>
            <a:r>
              <a:rPr lang="en-US" altLang="zh-CN" b="1" baseline="-25000" dirty="0">
                <a:latin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</a:rPr>
              <a:t>→</a:t>
            </a:r>
            <a:r>
              <a:rPr lang="en-US" altLang="zh-CN" b="1" dirty="0">
                <a:latin typeface="Times New Roman" panose="02020603050405020304" pitchFamily="18" charset="0"/>
              </a:rPr>
              <a:t>CF</a:t>
            </a:r>
            <a:r>
              <a:rPr lang="en-US" altLang="zh-CN" b="1" baseline="-25000" dirty="0">
                <a:latin typeface="Times New Roman" panose="02020603050405020304" pitchFamily="18" charset="0"/>
              </a:rPr>
              <a:t>3</a:t>
            </a:r>
            <a:r>
              <a:rPr lang="en-US" altLang="zh-CN" b="1" dirty="0">
                <a:latin typeface="Times New Roman" panose="02020603050405020304" pitchFamily="18" charset="0"/>
              </a:rPr>
              <a:t>+ F + e-</a:t>
            </a:r>
          </a:p>
          <a:p>
            <a:pPr marR="42920" algn="ctr"/>
            <a:r>
              <a:rPr lang="en-US" altLang="zh-CN" dirty="0">
                <a:latin typeface="Times New Roman" panose="02020603050405020304" pitchFamily="18" charset="0"/>
              </a:rPr>
              <a:t>                      CF</a:t>
            </a:r>
            <a:r>
              <a:rPr lang="en-US" altLang="zh-CN" sz="1200" dirty="0">
                <a:latin typeface="Times New Roman" panose="02020603050405020304" pitchFamily="18" charset="0"/>
              </a:rPr>
              <a:t>3* </a:t>
            </a:r>
            <a:r>
              <a:rPr lang="en-US" altLang="zh-CN" dirty="0">
                <a:latin typeface="Times New Roman" panose="02020603050405020304" pitchFamily="18" charset="0"/>
              </a:rPr>
              <a:t>(2</a:t>
            </a:r>
            <a:r>
              <a:rPr lang="en-US" altLang="zh-CN" i="1" dirty="0">
                <a:latin typeface="Times New Roman" panose="02020603050405020304" pitchFamily="18" charset="0"/>
              </a:rPr>
              <a:t>A</a:t>
            </a:r>
            <a:r>
              <a:rPr lang="en-US" altLang="zh-CN" sz="1200" i="1" dirty="0">
                <a:latin typeface="Times New Roman" panose="02020603050405020304" pitchFamily="18" charset="0"/>
              </a:rPr>
              <a:t>1</a:t>
            </a:r>
            <a:r>
              <a:rPr lang="en-US" altLang="zh-CN" i="1" dirty="0">
                <a:latin typeface="Times New Roman" panose="02020603050405020304" pitchFamily="18" charset="0"/>
              </a:rPr>
              <a:t>’</a:t>
            </a:r>
            <a:r>
              <a:rPr lang="en-US" altLang="zh-CN" dirty="0">
                <a:latin typeface="Times New Roman" panose="02020603050405020304" pitchFamily="18" charset="0"/>
              </a:rPr>
              <a:t>→</a:t>
            </a:r>
            <a:r>
              <a:rPr lang="en-US" altLang="zh-CN" i="1" dirty="0">
                <a:latin typeface="Times New Roman" panose="02020603050405020304" pitchFamily="18" charset="0"/>
              </a:rPr>
              <a:t>1A</a:t>
            </a:r>
            <a:r>
              <a:rPr lang="en-US" altLang="zh-CN" sz="1200" i="1" dirty="0">
                <a:latin typeface="Times New Roman" panose="02020603050405020304" pitchFamily="18" charset="0"/>
              </a:rPr>
              <a:t>2</a:t>
            </a:r>
            <a:r>
              <a:rPr lang="en-US" altLang="zh-CN" i="1" dirty="0">
                <a:latin typeface="Times New Roman" panose="02020603050405020304" pitchFamily="18" charset="0"/>
              </a:rPr>
              <a:t>”(ground state)</a:t>
            </a:r>
            <a:r>
              <a:rPr lang="en-US" altLang="zh-CN" dirty="0">
                <a:latin typeface="Times New Roman" panose="02020603050405020304" pitchFamily="18" charset="0"/>
              </a:rPr>
              <a:t>) UV ∼265 nm</a:t>
            </a:r>
            <a:endParaRPr lang="zh-CN" altLang="en-US" dirty="0"/>
          </a:p>
          <a:p>
            <a:pPr marR="42920" algn="ctr"/>
            <a:r>
              <a:rPr lang="en-US" altLang="zh-CN" dirty="0">
                <a:latin typeface="Times New Roman" panose="02020603050405020304" pitchFamily="18" charset="0"/>
              </a:rPr>
              <a:t>            CF</a:t>
            </a:r>
            <a:r>
              <a:rPr lang="en-US" altLang="zh-CN" sz="1200" dirty="0">
                <a:latin typeface="Times New Roman" panose="02020603050405020304" pitchFamily="18" charset="0"/>
              </a:rPr>
              <a:t>3* </a:t>
            </a:r>
            <a:r>
              <a:rPr lang="en-US" altLang="zh-CN" dirty="0">
                <a:latin typeface="Times New Roman" panose="02020603050405020304" pitchFamily="18" charset="0"/>
              </a:rPr>
              <a:t>(1</a:t>
            </a:r>
            <a:r>
              <a:rPr lang="en-US" altLang="zh-CN" i="1" dirty="0">
                <a:latin typeface="Times New Roman" panose="02020603050405020304" pitchFamily="18" charset="0"/>
              </a:rPr>
              <a:t>E’</a:t>
            </a:r>
            <a:r>
              <a:rPr lang="en-US" altLang="zh-CN" dirty="0">
                <a:latin typeface="Times New Roman" panose="02020603050405020304" pitchFamily="18" charset="0"/>
              </a:rPr>
              <a:t>,2</a:t>
            </a:r>
            <a:r>
              <a:rPr lang="en-US" altLang="zh-CN" i="1" dirty="0">
                <a:latin typeface="Times New Roman" panose="02020603050405020304" pitchFamily="18" charset="0"/>
              </a:rPr>
              <a:t>A</a:t>
            </a:r>
            <a:r>
              <a:rPr lang="en-US" altLang="zh-CN" sz="1200" i="1" dirty="0">
                <a:latin typeface="Times New Roman" panose="02020603050405020304" pitchFamily="18" charset="0"/>
              </a:rPr>
              <a:t>2</a:t>
            </a:r>
            <a:r>
              <a:rPr lang="en-US" altLang="zh-CN" i="1" dirty="0">
                <a:latin typeface="Times New Roman" panose="02020603050405020304" pitchFamily="18" charset="0"/>
              </a:rPr>
              <a:t>”</a:t>
            </a:r>
            <a:r>
              <a:rPr lang="en-US" altLang="zh-CN" dirty="0">
                <a:latin typeface="Times New Roman" panose="02020603050405020304" pitchFamily="18" charset="0"/>
              </a:rPr>
              <a:t>→</a:t>
            </a:r>
            <a:r>
              <a:rPr lang="en-US" altLang="zh-CN" i="1" dirty="0">
                <a:latin typeface="Times New Roman" panose="02020603050405020304" pitchFamily="18" charset="0"/>
              </a:rPr>
              <a:t>1A</a:t>
            </a:r>
            <a:r>
              <a:rPr lang="en-US" altLang="zh-CN" sz="1200" i="1" dirty="0">
                <a:latin typeface="Times New Roman" panose="02020603050405020304" pitchFamily="18" charset="0"/>
              </a:rPr>
              <a:t>1</a:t>
            </a:r>
            <a:r>
              <a:rPr lang="en-US" altLang="zh-CN" i="1" dirty="0">
                <a:latin typeface="Times New Roman" panose="02020603050405020304" pitchFamily="18" charset="0"/>
              </a:rPr>
              <a:t>’ )</a:t>
            </a:r>
            <a:r>
              <a:rPr lang="en-US" altLang="zh-CN" dirty="0">
                <a:latin typeface="Times New Roman" panose="02020603050405020304" pitchFamily="18" charset="0"/>
              </a:rPr>
              <a:t> visible ∼620 nm</a:t>
            </a:r>
            <a:endParaRPr lang="zh-CN" altLang="en-US" dirty="0"/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775237FB-19F2-634A-BD30-5073D29D4B8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26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52379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超冷中子探测器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Gadget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性能</a:t>
            </a:r>
            <a:endParaRPr kumimoji="1"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D6D40F1-B22F-D341-9841-1CEB8BA24934}"/>
              </a:ext>
            </a:extLst>
          </p:cNvPr>
          <p:cNvSpPr/>
          <p:nvPr/>
        </p:nvSpPr>
        <p:spPr>
          <a:xfrm>
            <a:off x="1061105" y="1110106"/>
            <a:ext cx="6113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Comparison against cascade detector</a:t>
            </a:r>
            <a:endParaRPr lang="zh-CN" altLang="en-U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1D6DAE50-D099-0243-AB92-58E872BDD0E3}"/>
                  </a:ext>
                </a:extLst>
              </p:cNvPr>
              <p:cNvSpPr/>
              <p:nvPr/>
            </p:nvSpPr>
            <p:spPr>
              <a:xfrm>
                <a:off x="1175260" y="3154808"/>
                <a:ext cx="7955855" cy="9459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altLang="zh-CN" dirty="0">
                    <a:solidFill>
                      <a:prstClr val="black"/>
                    </a:solidFill>
                    <a:latin typeface="宋体" panose="02010600030101010101" pitchFamily="2" charset="-122"/>
                  </a:rPr>
                  <a:t>· </a:t>
                </a:r>
                <a:r>
                  <a:rPr lang="en-US" altLang="zh-CN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Relative count rate at Mainz(2018) </a:t>
                </a:r>
              </a:p>
              <a:p>
                <a:pPr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𝑟𝑎𝑡𝑒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𝑔𝑎𝑑𝑔𝑒𝑡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𝑟𝑎𝑡𝑒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𝑐𝑎𝑠𝑐𝑎𝑑𝑒</m:t>
                              </m:r>
                            </m:sub>
                          </m:sSub>
                        </m:den>
                      </m:f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~200%</m:t>
                      </m:r>
                    </m:oMath>
                  </m:oMathPara>
                </a14:m>
                <a:endParaRPr lang="en-US" altLang="zh-CN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  <a:p>
                <a:pPr defTabSz="914400"/>
                <a:endParaRPr lang="en-US" altLang="zh-CN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1D6DAE50-D099-0243-AB92-58E872BDD0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260" y="3154808"/>
                <a:ext cx="7955855" cy="945900"/>
              </a:xfrm>
              <a:prstGeom prst="rect">
                <a:avLst/>
              </a:prstGeom>
              <a:blipFill>
                <a:blip r:embed="rId2"/>
                <a:stretch>
                  <a:fillRect l="-637" t="-14474" b="-34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68D46C77-3A78-1C4F-9729-A4149EAA81E4}"/>
              </a:ext>
            </a:extLst>
          </p:cNvPr>
          <p:cNvSpPr/>
          <p:nvPr/>
        </p:nvSpPr>
        <p:spPr>
          <a:xfrm>
            <a:off x="1175260" y="1575951"/>
            <a:ext cx="4636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Entrance  window material</a:t>
            </a:r>
          </a:p>
          <a:p>
            <a:pPr defTabSz="914400"/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Entrance  window thickness</a:t>
            </a:r>
          </a:p>
          <a:p>
            <a:pPr defTabSz="914400"/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</a:rPr>
              <a:t>· 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Loss in </a:t>
            </a:r>
            <a:r>
              <a:rPr lang="en-US" altLang="zh-CN" baseline="30000" dirty="0">
                <a:solidFill>
                  <a:prstClr val="black"/>
                </a:solidFill>
                <a:latin typeface="Comic Sans MS" panose="030F0702030302020204" pitchFamily="66" charset="0"/>
              </a:rPr>
              <a:t>10</a:t>
            </a:r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128C1B6-B192-7F4A-8C3E-572943942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351" y="4063874"/>
            <a:ext cx="2613449" cy="186088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F581644-F5D1-A34B-B22F-35C25FDCE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799" y="3986203"/>
            <a:ext cx="3845231" cy="20162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103021-7BB9-AD44-A4C6-AFA3827D8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468" y="1051803"/>
            <a:ext cx="4521073" cy="2356544"/>
          </a:xfrm>
          <a:prstGeom prst="rect">
            <a:avLst/>
          </a:prstGeom>
        </p:spPr>
      </p:pic>
      <p:sp>
        <p:nvSpPr>
          <p:cNvPr id="16" name="灯片编号占位符 3">
            <a:extLst>
              <a:ext uri="{FF2B5EF4-FFF2-40B4-BE49-F238E27FC236}">
                <a16:creationId xmlns:a16="http://schemas.microsoft.com/office/drawing/2014/main" id="{5E66DFC9-FB39-214D-80DA-CFA740A3210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27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33304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52" y="212594"/>
            <a:ext cx="11418339" cy="432256"/>
          </a:xfrm>
        </p:spPr>
        <p:txBody>
          <a:bodyPr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新探测器设计的灵感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EE4F075-6BDA-43FD-A2B6-A42A86A17239}"/>
              </a:ext>
            </a:extLst>
          </p:cNvPr>
          <p:cNvGrpSpPr/>
          <p:nvPr/>
        </p:nvGrpSpPr>
        <p:grpSpPr>
          <a:xfrm>
            <a:off x="605258" y="1509146"/>
            <a:ext cx="4709108" cy="3898671"/>
            <a:chOff x="1656348" y="1322600"/>
            <a:chExt cx="5699365" cy="4718505"/>
          </a:xfrm>
        </p:grpSpPr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3D929700-8478-40A3-8626-D6FCBAFC3BDF}"/>
                </a:ext>
              </a:extLst>
            </p:cNvPr>
            <p:cNvSpPr/>
            <p:nvPr/>
          </p:nvSpPr>
          <p:spPr>
            <a:xfrm>
              <a:off x="2895134" y="2031082"/>
              <a:ext cx="3317019" cy="331701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48D80CB-1776-43AF-A9D8-775094F1A4BC}"/>
                </a:ext>
              </a:extLst>
            </p:cNvPr>
            <p:cNvGrpSpPr/>
            <p:nvPr/>
          </p:nvGrpSpPr>
          <p:grpSpPr>
            <a:xfrm>
              <a:off x="1656348" y="1322600"/>
              <a:ext cx="5699365" cy="4718505"/>
              <a:chOff x="1656348" y="1322600"/>
              <a:chExt cx="5699365" cy="4718505"/>
            </a:xfrm>
          </p:grpSpPr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1BDA6534-E10F-4BAD-9215-2F5B17AD412C}"/>
                  </a:ext>
                </a:extLst>
              </p:cNvPr>
              <p:cNvSpPr txBox="1"/>
              <p:nvPr/>
            </p:nvSpPr>
            <p:spPr>
              <a:xfrm>
                <a:off x="6299850" y="3016426"/>
                <a:ext cx="1055863" cy="29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CF</a:t>
                </a:r>
                <a:r>
                  <a:rPr lang="en-US" altLang="zh-CN" sz="1000" baseline="-25000" dirty="0"/>
                  <a:t>4</a:t>
                </a:r>
                <a:r>
                  <a:rPr lang="en-US" altLang="zh-CN" sz="1000" dirty="0"/>
                  <a:t>+</a:t>
                </a:r>
                <a:r>
                  <a:rPr lang="en-US" altLang="zh-CN" sz="1000" baseline="30000" dirty="0"/>
                  <a:t>3</a:t>
                </a:r>
                <a:r>
                  <a:rPr lang="en-US" altLang="zh-CN" sz="1000" dirty="0"/>
                  <a:t>He/BF</a:t>
                </a:r>
                <a:r>
                  <a:rPr lang="en-US" altLang="zh-CN" sz="1000" baseline="-25000" dirty="0"/>
                  <a:t>3</a:t>
                </a:r>
                <a:endParaRPr lang="zh-CN" altLang="en-US" sz="1000" baseline="-25000" dirty="0"/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66AE86D0-19FD-47AE-875F-213614238C2F}"/>
                  </a:ext>
                </a:extLst>
              </p:cNvPr>
              <p:cNvSpPr/>
              <p:nvPr/>
            </p:nvSpPr>
            <p:spPr>
              <a:xfrm>
                <a:off x="4467415" y="1673258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9C3E015D-F5A9-450D-BADD-6F63BE199301}"/>
                  </a:ext>
                </a:extLst>
              </p:cNvPr>
              <p:cNvSpPr txBox="1"/>
              <p:nvPr/>
            </p:nvSpPr>
            <p:spPr>
              <a:xfrm rot="16200000">
                <a:off x="4181194" y="1554715"/>
                <a:ext cx="724980" cy="260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5EC50561-530D-4A53-A95B-EB51CEC8D3CB}"/>
                  </a:ext>
                </a:extLst>
              </p:cNvPr>
              <p:cNvSpPr/>
              <p:nvPr/>
            </p:nvSpPr>
            <p:spPr>
              <a:xfrm>
                <a:off x="3068357" y="2204305"/>
                <a:ext cx="2970573" cy="297057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7429F681-ED1B-4418-9E13-05D4A45BB89E}"/>
                  </a:ext>
                </a:extLst>
              </p:cNvPr>
              <p:cNvSpPr/>
              <p:nvPr/>
            </p:nvSpPr>
            <p:spPr>
              <a:xfrm>
                <a:off x="3908810" y="3046085"/>
                <a:ext cx="1289667" cy="12896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93FF05DA-F9FF-49AB-B8C5-F2AA7D658E83}"/>
                  </a:ext>
                </a:extLst>
              </p:cNvPr>
              <p:cNvSpPr/>
              <p:nvPr/>
            </p:nvSpPr>
            <p:spPr>
              <a:xfrm>
                <a:off x="2777079" y="3555916"/>
                <a:ext cx="3646400" cy="2795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5AF2E2D6-3D0B-4E07-BDD0-1F6786F21F86}"/>
                  </a:ext>
                </a:extLst>
              </p:cNvPr>
              <p:cNvSpPr/>
              <p:nvPr/>
            </p:nvSpPr>
            <p:spPr>
              <a:xfrm>
                <a:off x="4504148" y="3549824"/>
                <a:ext cx="88942" cy="279533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C303C5B1-DF06-4F87-93B9-DD91760CEBA0}"/>
                  </a:ext>
                </a:extLst>
              </p:cNvPr>
              <p:cNvSpPr/>
              <p:nvPr/>
            </p:nvSpPr>
            <p:spPr>
              <a:xfrm rot="2700000">
                <a:off x="5738417" y="2191968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A6A2ABDD-9DE9-4094-AE55-2D52512FD986}"/>
                  </a:ext>
                </a:extLst>
              </p:cNvPr>
              <p:cNvSpPr/>
              <p:nvPr/>
            </p:nvSpPr>
            <p:spPr>
              <a:xfrm rot="18900000">
                <a:off x="3168928" y="2210214"/>
                <a:ext cx="162407" cy="3517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 dirty="0"/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69A37093-7EDB-45AB-8895-D3B426E86644}"/>
                  </a:ext>
                </a:extLst>
              </p:cNvPr>
              <p:cNvSpPr/>
              <p:nvPr/>
            </p:nvSpPr>
            <p:spPr>
              <a:xfrm>
                <a:off x="4467415" y="5358834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719E644C-95A5-455D-AB33-C338B9BAAD8D}"/>
                  </a:ext>
                </a:extLst>
              </p:cNvPr>
              <p:cNvSpPr/>
              <p:nvPr/>
            </p:nvSpPr>
            <p:spPr>
              <a:xfrm rot="2700000">
                <a:off x="3225413" y="4861194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7476C749-C400-4B2F-8DDA-9A782434D9BC}"/>
                  </a:ext>
                </a:extLst>
              </p:cNvPr>
              <p:cNvSpPr/>
              <p:nvPr/>
            </p:nvSpPr>
            <p:spPr>
              <a:xfrm rot="18900000">
                <a:off x="5738416" y="4839215"/>
                <a:ext cx="162407" cy="3517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BF3D9037-F0AE-4B80-BDF3-72E6F82569BD}"/>
                  </a:ext>
                </a:extLst>
              </p:cNvPr>
              <p:cNvSpPr txBox="1"/>
              <p:nvPr/>
            </p:nvSpPr>
            <p:spPr>
              <a:xfrm rot="18900000">
                <a:off x="5570900" y="2120751"/>
                <a:ext cx="724980" cy="260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47A325CE-35BF-4885-BC53-58BE40CA4C45}"/>
                  </a:ext>
                </a:extLst>
              </p:cNvPr>
              <p:cNvSpPr txBox="1"/>
              <p:nvPr/>
            </p:nvSpPr>
            <p:spPr>
              <a:xfrm rot="13502362">
                <a:off x="2791612" y="2154370"/>
                <a:ext cx="724980" cy="260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7B3B2D50-7739-45B0-A4D8-2B1002B0A040}"/>
                  </a:ext>
                </a:extLst>
              </p:cNvPr>
              <p:cNvSpPr txBox="1"/>
              <p:nvPr/>
            </p:nvSpPr>
            <p:spPr>
              <a:xfrm rot="18900000">
                <a:off x="5714550" y="2273990"/>
                <a:ext cx="724980" cy="29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</a:rPr>
                  <a:t>PMT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9958DA39-3864-4D8C-8A98-3E1E3EF37BBF}"/>
                  </a:ext>
                </a:extLst>
              </p:cNvPr>
              <p:cNvSpPr txBox="1"/>
              <p:nvPr/>
            </p:nvSpPr>
            <p:spPr>
              <a:xfrm rot="2679481">
                <a:off x="5570899" y="5006450"/>
                <a:ext cx="724980" cy="260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A17C756D-5E49-4A27-A05B-A0E71DE9EF5D}"/>
                  </a:ext>
                </a:extLst>
              </p:cNvPr>
              <p:cNvSpPr txBox="1"/>
              <p:nvPr/>
            </p:nvSpPr>
            <p:spPr>
              <a:xfrm rot="5400000">
                <a:off x="4161060" y="5548240"/>
                <a:ext cx="724980" cy="260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DE5A3E6F-3739-4599-90F4-B88F8938B80C}"/>
                  </a:ext>
                </a:extLst>
              </p:cNvPr>
              <p:cNvSpPr txBox="1"/>
              <p:nvPr/>
            </p:nvSpPr>
            <p:spPr>
              <a:xfrm rot="18900000">
                <a:off x="3094841" y="4755971"/>
                <a:ext cx="724980" cy="260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TMP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1" name="直接箭头连接符 90">
                <a:extLst>
                  <a:ext uri="{FF2B5EF4-FFF2-40B4-BE49-F238E27FC236}">
                    <a16:creationId xmlns:a16="http://schemas.microsoft.com/office/drawing/2014/main" id="{3CBE8FB5-30C9-48C5-A335-7B29153E23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5910" y="3749386"/>
                <a:ext cx="90528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13F7DD01-A792-4F88-BA7F-9B04FC441515}"/>
                  </a:ext>
                </a:extLst>
              </p:cNvPr>
              <p:cNvSpPr txBox="1"/>
              <p:nvPr/>
            </p:nvSpPr>
            <p:spPr>
              <a:xfrm>
                <a:off x="1656348" y="3464779"/>
                <a:ext cx="1896139" cy="29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Incident</a:t>
                </a:r>
                <a:r>
                  <a:rPr lang="zh-CN" altLang="en-US" sz="1000" dirty="0"/>
                  <a:t> </a:t>
                </a:r>
                <a:r>
                  <a:rPr lang="en-US" altLang="zh-CN" sz="1000" dirty="0"/>
                  <a:t>Beam</a:t>
                </a:r>
                <a:endParaRPr lang="zh-CN" altLang="en-US" sz="1000" dirty="0"/>
              </a:p>
            </p:txBody>
          </p:sp>
          <p:cxnSp>
            <p:nvCxnSpPr>
              <p:cNvPr id="93" name="直接箭头连接符 92">
                <a:extLst>
                  <a:ext uri="{FF2B5EF4-FFF2-40B4-BE49-F238E27FC236}">
                    <a16:creationId xmlns:a16="http://schemas.microsoft.com/office/drawing/2014/main" id="{4022A785-D165-4764-85F9-3585D068CE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00278" y="3749387"/>
                <a:ext cx="201478" cy="9360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AD1A8BA1-1656-43E3-9D42-25B379943748}"/>
                  </a:ext>
                </a:extLst>
              </p:cNvPr>
              <p:cNvSpPr txBox="1"/>
              <p:nvPr/>
            </p:nvSpPr>
            <p:spPr>
              <a:xfrm>
                <a:off x="4606954" y="3820301"/>
                <a:ext cx="1123650" cy="29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Sample</a:t>
                </a:r>
                <a:endParaRPr lang="zh-CN" altLang="en-US" sz="1000" dirty="0"/>
              </a:p>
            </p:txBody>
          </p:sp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C2FD07A6-4218-45BB-82D1-E8D2E51E0D9B}"/>
                  </a:ext>
                </a:extLst>
              </p:cNvPr>
              <p:cNvSpPr txBox="1"/>
              <p:nvPr/>
            </p:nvSpPr>
            <p:spPr>
              <a:xfrm>
                <a:off x="4438845" y="2502998"/>
                <a:ext cx="1460255" cy="29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rgbClr val="FFFFFF"/>
                    </a:solidFill>
                  </a:rPr>
                  <a:t>D</a:t>
                </a:r>
                <a:r>
                  <a:rPr lang="en-US" altLang="zh-CN" sz="1000" baseline="-25000" dirty="0">
                    <a:solidFill>
                      <a:srgbClr val="FFFFFF"/>
                    </a:solidFill>
                  </a:rPr>
                  <a:t>2</a:t>
                </a:r>
                <a:r>
                  <a:rPr lang="en-US" altLang="zh-CN" sz="1000" dirty="0">
                    <a:solidFill>
                      <a:srgbClr val="FFFFFF"/>
                    </a:solidFill>
                  </a:rPr>
                  <a:t>O</a:t>
                </a:r>
                <a:endParaRPr lang="zh-CN" altLang="en-US" sz="1000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6" name="直接箭头连接符 95">
                <a:extLst>
                  <a:ext uri="{FF2B5EF4-FFF2-40B4-BE49-F238E27FC236}">
                    <a16:creationId xmlns:a16="http://schemas.microsoft.com/office/drawing/2014/main" id="{0A33AF08-F5B8-4452-81FB-9AA1F4B2F330}"/>
                  </a:ext>
                </a:extLst>
              </p:cNvPr>
              <p:cNvCxnSpPr>
                <a:cxnSpLocks/>
                <a:stCxn id="72" idx="1"/>
              </p:cNvCxnSpPr>
              <p:nvPr/>
            </p:nvCxnSpPr>
            <p:spPr>
              <a:xfrm flipH="1">
                <a:off x="6038937" y="3165426"/>
                <a:ext cx="260913" cy="4657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7" name="图片 96">
            <a:extLst>
              <a:ext uri="{FF2B5EF4-FFF2-40B4-BE49-F238E27FC236}">
                <a16:creationId xmlns:a16="http://schemas.microsoft.com/office/drawing/2014/main" id="{067C8A3D-E36C-4F28-BDD0-13AD86A84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49" y="4110671"/>
            <a:ext cx="2648160" cy="2245680"/>
          </a:xfrm>
          <a:prstGeom prst="rect">
            <a:avLst/>
          </a:prstGeom>
        </p:spPr>
      </p:pic>
      <p:sp>
        <p:nvSpPr>
          <p:cNvPr id="98" name="矩形 97">
            <a:extLst>
              <a:ext uri="{FF2B5EF4-FFF2-40B4-BE49-F238E27FC236}">
                <a16:creationId xmlns:a16="http://schemas.microsoft.com/office/drawing/2014/main" id="{8F5A5FA4-B819-44A7-91F2-646BCC7BA3D9}"/>
              </a:ext>
            </a:extLst>
          </p:cNvPr>
          <p:cNvSpPr/>
          <p:nvPr/>
        </p:nvSpPr>
        <p:spPr>
          <a:xfrm>
            <a:off x="8762835" y="5418158"/>
            <a:ext cx="1840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time 15 ns,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10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cps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766DA445-F1A7-485E-8655-155D2BB6DBE6}"/>
              </a:ext>
            </a:extLst>
          </p:cNvPr>
          <p:cNvSpPr txBox="1"/>
          <p:nvPr/>
        </p:nvSpPr>
        <p:spPr>
          <a:xfrm>
            <a:off x="818187" y="5340553"/>
            <a:ext cx="3785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­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快中子被重水慢化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 2" panose="05020102010507070707" pitchFamily="18" charset="2"/>
              <a:buChar char="­"/>
            </a:pPr>
            <a:r>
              <a:rPr lang="en-GB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 + </a:t>
            </a:r>
            <a:r>
              <a:rPr lang="en-GB" altLang="zh-CN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GB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 </a:t>
            </a:r>
            <a:r>
              <a:rPr lang="en-GB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 p + t (Q = 0.764 MeV)</a:t>
            </a:r>
            <a:r>
              <a:rPr lang="en-GB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 2" panose="05020102010507070707" pitchFamily="18" charset="2"/>
              <a:buChar char="­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电离激发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CF</a:t>
            </a:r>
            <a:r>
              <a:rPr lang="en-US" altLang="zh-CN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闪烁发光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 2" panose="05020102010507070707" pitchFamily="18" charset="2"/>
              <a:buChar char="­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闪烁光被周边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PMT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探测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F4A43C1-EB04-4594-965A-B3C761FFC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750" y="1229347"/>
            <a:ext cx="2864145" cy="2168116"/>
          </a:xfrm>
          <a:prstGeom prst="rect">
            <a:avLst/>
          </a:prstGeom>
        </p:spPr>
      </p:pic>
      <p:graphicFrame>
        <p:nvGraphicFramePr>
          <p:cNvPr id="100" name="表格 99">
            <a:extLst>
              <a:ext uri="{FF2B5EF4-FFF2-40B4-BE49-F238E27FC236}">
                <a16:creationId xmlns:a16="http://schemas.microsoft.com/office/drawing/2014/main" id="{90040BC7-5E11-4C77-8F7C-7224593A2860}"/>
              </a:ext>
            </a:extLst>
          </p:cNvPr>
          <p:cNvGraphicFramePr>
            <a:graphicFrameLocks noGrp="1"/>
          </p:cNvGraphicFramePr>
          <p:nvPr/>
        </p:nvGraphicFramePr>
        <p:xfrm>
          <a:off x="6599150" y="6332039"/>
          <a:ext cx="3785949" cy="457200"/>
        </p:xfrm>
        <a:graphic>
          <a:graphicData uri="http://schemas.openxmlformats.org/drawingml/2006/table">
            <a:tbl>
              <a:tblPr/>
              <a:tblGrid>
                <a:gridCol w="3785949">
                  <a:extLst>
                    <a:ext uri="{9D8B030D-6E8A-4147-A177-3AD203B41FA5}">
                      <a16:colId xmlns:a16="http://schemas.microsoft.com/office/drawing/2014/main" val="3305638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[William PhD thesis neutron to hidden neutron oscillation  in ultracold neutron beam]</a:t>
                      </a:r>
                      <a:endParaRPr lang="en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24040"/>
                  </a:ext>
                </a:extLst>
              </a:tr>
            </a:tbl>
          </a:graphicData>
        </a:graphic>
      </p:graphicFrame>
      <p:graphicFrame>
        <p:nvGraphicFramePr>
          <p:cNvPr id="101" name="表格 100">
            <a:extLst>
              <a:ext uri="{FF2B5EF4-FFF2-40B4-BE49-F238E27FC236}">
                <a16:creationId xmlns:a16="http://schemas.microsoft.com/office/drawing/2014/main" id="{208E6EDD-7359-4222-A12D-89DF5FA07ED2}"/>
              </a:ext>
            </a:extLst>
          </p:cNvPr>
          <p:cNvGraphicFramePr>
            <a:graphicFrameLocks noGrp="1"/>
          </p:cNvGraphicFramePr>
          <p:nvPr/>
        </p:nvGraphicFramePr>
        <p:xfrm>
          <a:off x="6499408" y="3480440"/>
          <a:ext cx="3985432" cy="457200"/>
        </p:xfrm>
        <a:graphic>
          <a:graphicData uri="http://schemas.openxmlformats.org/drawingml/2006/table">
            <a:tbl>
              <a:tblPr/>
              <a:tblGrid>
                <a:gridCol w="3985432">
                  <a:extLst>
                    <a:ext uri="{9D8B030D-6E8A-4147-A177-3AD203B41FA5}">
                      <a16:colId xmlns:a16="http://schemas.microsoft.com/office/drawing/2014/main" val="3305638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zh-CN" alt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陈建琪</a:t>
                      </a:r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alt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博士论文</a:t>
                      </a:r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alt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基于直接中子法测量</a:t>
                      </a:r>
                      <a:r>
                        <a:rPr lang="en-US" altLang="zh-CN" sz="1200" b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Nb(n,2n)</a:t>
                      </a:r>
                      <a:r>
                        <a:rPr lang="en-US" altLang="zh-CN" sz="1200" b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92g+m</a:t>
                      </a:r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r>
                        <a:rPr lang="zh-CN" alt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反应截面的实验研究</a:t>
                      </a:r>
                      <a:r>
                        <a:rPr lang="e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24040"/>
                  </a:ext>
                </a:extLst>
              </a:tr>
            </a:tbl>
          </a:graphicData>
        </a:graphic>
      </p:graphicFrame>
      <p:sp>
        <p:nvSpPr>
          <p:cNvPr id="14" name="箭头: 下 13">
            <a:extLst>
              <a:ext uri="{FF2B5EF4-FFF2-40B4-BE49-F238E27FC236}">
                <a16:creationId xmlns:a16="http://schemas.microsoft.com/office/drawing/2014/main" id="{6365EDD7-4FB7-4250-A9F7-AC562D1E1CA6}"/>
              </a:ext>
            </a:extLst>
          </p:cNvPr>
          <p:cNvSpPr/>
          <p:nvPr/>
        </p:nvSpPr>
        <p:spPr>
          <a:xfrm rot="13714536">
            <a:off x="5727173" y="2215063"/>
            <a:ext cx="238297" cy="5724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箭头: 下 101">
            <a:extLst>
              <a:ext uri="{FF2B5EF4-FFF2-40B4-BE49-F238E27FC236}">
                <a16:creationId xmlns:a16="http://schemas.microsoft.com/office/drawing/2014/main" id="{63F90C85-6228-452D-9104-18E93B15E0EE}"/>
              </a:ext>
            </a:extLst>
          </p:cNvPr>
          <p:cNvSpPr/>
          <p:nvPr/>
        </p:nvSpPr>
        <p:spPr>
          <a:xfrm rot="18049087">
            <a:off x="5806008" y="4312532"/>
            <a:ext cx="238297" cy="5724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7ACD94C-FB63-B249-AC0B-CA2E240D6B20}"/>
              </a:ext>
            </a:extLst>
          </p:cNvPr>
          <p:cNvSpPr txBox="1"/>
          <p:nvPr/>
        </p:nvSpPr>
        <p:spPr>
          <a:xfrm>
            <a:off x="821358" y="1044681"/>
            <a:ext cx="6106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itchFamily="2" charset="2"/>
              <a:buChar char="Ø"/>
            </a:pPr>
            <a:r>
              <a:rPr kumimoji="1" lang="en-US" altLang="zh-CN" sz="2800" b="1" spc="300" baseline="300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He+CF</a:t>
            </a:r>
            <a:r>
              <a:rPr kumimoji="1" lang="en-US" altLang="zh-CN" sz="2800" b="1" spc="300" baseline="-250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探测器的构型与原理</a:t>
            </a:r>
          </a:p>
        </p:txBody>
      </p:sp>
      <p:sp>
        <p:nvSpPr>
          <p:cNvPr id="42" name="灯片编号占位符 3">
            <a:extLst>
              <a:ext uri="{FF2B5EF4-FFF2-40B4-BE49-F238E27FC236}">
                <a16:creationId xmlns:a16="http://schemas.microsoft.com/office/drawing/2014/main" id="{DE932056-A21A-1944-B37E-B416E4FA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28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5610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FDC3ECC2-3515-A24A-A2A9-1FA719C176E3}"/>
              </a:ext>
            </a:extLst>
          </p:cNvPr>
          <p:cNvSpPr txBox="1"/>
          <p:nvPr/>
        </p:nvSpPr>
        <p:spPr>
          <a:xfrm>
            <a:off x="455075" y="1238051"/>
            <a:ext cx="1126800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■ 广东省人民政府举办 东莞市政府投入保障为主 公办普通高等学校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7BA3FA2-33DA-824E-A006-D1FE94B85BE9}"/>
              </a:ext>
            </a:extLst>
          </p:cNvPr>
          <p:cNvSpPr/>
          <p:nvPr/>
        </p:nvSpPr>
        <p:spPr>
          <a:xfrm>
            <a:off x="9809262" y="2993035"/>
            <a:ext cx="398585" cy="869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灯片编号占位符 3">
            <a:extLst>
              <a:ext uri="{FF2B5EF4-FFF2-40B4-BE49-F238E27FC236}">
                <a16:creationId xmlns:a16="http://schemas.microsoft.com/office/drawing/2014/main" id="{A19C151C-270B-0444-9B33-58DFDB9116E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2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91C6053-AE81-7743-AA36-557ADD171D69}"/>
              </a:ext>
            </a:extLst>
          </p:cNvPr>
          <p:cNvSpPr/>
          <p:nvPr/>
        </p:nvSpPr>
        <p:spPr>
          <a:xfrm>
            <a:off x="9803399" y="2608693"/>
            <a:ext cx="1773138" cy="1142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滨海湾校区正式动工</a:t>
            </a:r>
            <a:endParaRPr kumimoji="1" lang="en-US" altLang="zh-CN" dirty="0"/>
          </a:p>
          <a:p>
            <a:pPr algn="ctr"/>
            <a:r>
              <a:rPr kumimoji="1" lang="en-US" altLang="zh-CN" dirty="0"/>
              <a:t>2025</a:t>
            </a:r>
            <a:r>
              <a:rPr kumimoji="1" lang="zh-CN" altLang="en-US" dirty="0"/>
              <a:t>年</a:t>
            </a:r>
            <a:r>
              <a:rPr kumimoji="1" lang="en-US" altLang="zh-CN" dirty="0"/>
              <a:t>2</a:t>
            </a:r>
            <a:r>
              <a:rPr kumimoji="1" lang="zh-CN" altLang="en-US" dirty="0"/>
              <a:t>月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D997730-6044-9149-A9AF-85C89F675875}"/>
              </a:ext>
            </a:extLst>
          </p:cNvPr>
          <p:cNvSpPr/>
          <p:nvPr/>
        </p:nvSpPr>
        <p:spPr>
          <a:xfrm>
            <a:off x="7599461" y="2608696"/>
            <a:ext cx="1773138" cy="11426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获批国家级博士后工作站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2024</a:t>
            </a:r>
            <a:r>
              <a:rPr kumimoji="1" lang="zh-CN" altLang="en-US" dirty="0">
                <a:solidFill>
                  <a:schemeClr val="tx1"/>
                </a:solidFill>
              </a:rPr>
              <a:t>年</a:t>
            </a:r>
            <a:r>
              <a:rPr kumimoji="1" lang="en-US" altLang="zh-CN" dirty="0">
                <a:solidFill>
                  <a:schemeClr val="tx1"/>
                </a:solidFill>
              </a:rPr>
              <a:t>5</a:t>
            </a:r>
            <a:r>
              <a:rPr kumimoji="1" lang="zh-CN" altLang="en-US" dirty="0">
                <a:solidFill>
                  <a:schemeClr val="tx1"/>
                </a:solidFill>
              </a:rPr>
              <a:t>月</a:t>
            </a:r>
            <a:endParaRPr kumimoji="1" lang="en-US" altLang="zh-CN" dirty="0">
              <a:solidFill>
                <a:schemeClr val="tx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9973F9A-6C0B-D949-9590-C8FEBE37A2D5}"/>
              </a:ext>
            </a:extLst>
          </p:cNvPr>
          <p:cNvSpPr/>
          <p:nvPr/>
        </p:nvSpPr>
        <p:spPr>
          <a:xfrm>
            <a:off x="5383800" y="2608696"/>
            <a:ext cx="1773138" cy="1142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东莞市大湾区高等研究院揭牌成立</a:t>
            </a:r>
            <a:endParaRPr kumimoji="1" lang="en-US" altLang="zh-CN" dirty="0"/>
          </a:p>
          <a:p>
            <a:pPr algn="ctr"/>
            <a:r>
              <a:rPr kumimoji="1" lang="en-US" altLang="zh-CN" dirty="0"/>
              <a:t>2023</a:t>
            </a:r>
            <a:r>
              <a:rPr kumimoji="1" lang="zh-CN" altLang="en-US" dirty="0"/>
              <a:t>年</a:t>
            </a:r>
            <a:r>
              <a:rPr kumimoji="1" lang="en-US" altLang="zh-CN" dirty="0"/>
              <a:t>3</a:t>
            </a:r>
            <a:r>
              <a:rPr kumimoji="1" lang="zh-CN" altLang="en-US" dirty="0"/>
              <a:t>月</a:t>
            </a:r>
            <a:endParaRPr kumimoji="1" lang="en-US" altLang="zh-CN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8D7B036-1CB1-6B44-A895-5B5FBEC3352F}"/>
              </a:ext>
            </a:extLst>
          </p:cNvPr>
          <p:cNvSpPr/>
          <p:nvPr/>
        </p:nvSpPr>
        <p:spPr>
          <a:xfrm>
            <a:off x="3191585" y="2608695"/>
            <a:ext cx="1773138" cy="11426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列入</a:t>
            </a:r>
            <a:r>
              <a:rPr kumimoji="1" lang="en-US" altLang="zh-CN" dirty="0">
                <a:solidFill>
                  <a:schemeClr val="tx1"/>
                </a:solidFill>
              </a:rPr>
              <a:t>《</a:t>
            </a:r>
            <a:r>
              <a:rPr kumimoji="1" lang="zh-CN" altLang="en-US" dirty="0">
                <a:solidFill>
                  <a:schemeClr val="tx1"/>
                </a:solidFill>
              </a:rPr>
              <a:t>广东省教育发展“十四五”规划</a:t>
            </a:r>
            <a:r>
              <a:rPr kumimoji="1" lang="en-US" altLang="zh-CN" dirty="0">
                <a:solidFill>
                  <a:schemeClr val="tx1"/>
                </a:solidFill>
              </a:rPr>
              <a:t>》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2021</a:t>
            </a:r>
            <a:r>
              <a:rPr kumimoji="1" lang="zh-CN" altLang="en-US" dirty="0">
                <a:solidFill>
                  <a:schemeClr val="tx1"/>
                </a:solidFill>
              </a:rPr>
              <a:t>年</a:t>
            </a:r>
            <a:r>
              <a:rPr kumimoji="1" lang="en-US" altLang="zh-CN" dirty="0">
                <a:solidFill>
                  <a:schemeClr val="tx1"/>
                </a:solidFill>
              </a:rPr>
              <a:t>11</a:t>
            </a:r>
            <a:r>
              <a:rPr kumimoji="1" lang="zh-CN" altLang="en-US" dirty="0">
                <a:solidFill>
                  <a:schemeClr val="tx1"/>
                </a:solidFill>
              </a:rPr>
              <a:t>月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87C3011-702F-E84E-B478-00D484540116}"/>
              </a:ext>
            </a:extLst>
          </p:cNvPr>
          <p:cNvSpPr/>
          <p:nvPr/>
        </p:nvSpPr>
        <p:spPr>
          <a:xfrm>
            <a:off x="999370" y="2608694"/>
            <a:ext cx="1773138" cy="1142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明确在东莞建设大湾区大学</a:t>
            </a:r>
            <a:endParaRPr kumimoji="1" lang="en-US" altLang="zh-CN" dirty="0"/>
          </a:p>
          <a:p>
            <a:pPr algn="ctr"/>
            <a:r>
              <a:rPr kumimoji="1" lang="en-US" altLang="zh-CN" dirty="0"/>
              <a:t>2019</a:t>
            </a:r>
            <a:r>
              <a:rPr kumimoji="1" lang="zh-CN" altLang="en-US" dirty="0"/>
              <a:t>年</a:t>
            </a:r>
            <a:r>
              <a:rPr kumimoji="1" lang="en-US" altLang="zh-CN" dirty="0"/>
              <a:t>7</a:t>
            </a:r>
            <a:r>
              <a:rPr kumimoji="1" lang="zh-CN" altLang="en-US" dirty="0"/>
              <a:t>月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12CB748-4A3E-C247-B658-509D4F84FD84}"/>
              </a:ext>
            </a:extLst>
          </p:cNvPr>
          <p:cNvSpPr/>
          <p:nvPr/>
        </p:nvSpPr>
        <p:spPr>
          <a:xfrm>
            <a:off x="1885938" y="4705825"/>
            <a:ext cx="2269827" cy="11426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2020</a:t>
            </a:r>
            <a:r>
              <a:rPr kumimoji="1" lang="zh-CN" altLang="en-US" dirty="0">
                <a:solidFill>
                  <a:schemeClr val="tx1"/>
                </a:solidFill>
              </a:rPr>
              <a:t>年</a:t>
            </a:r>
            <a:r>
              <a:rPr kumimoji="1" lang="en-US" altLang="zh-CN" dirty="0">
                <a:solidFill>
                  <a:schemeClr val="tx1"/>
                </a:solidFill>
              </a:rPr>
              <a:t>7</a:t>
            </a:r>
            <a:r>
              <a:rPr kumimoji="1" lang="zh-CN" altLang="en-US" dirty="0">
                <a:solidFill>
                  <a:schemeClr val="tx1"/>
                </a:solidFill>
              </a:rPr>
              <a:t>月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省政府审议</a:t>
            </a:r>
            <a:r>
              <a:rPr kumimoji="1" lang="en-US" altLang="zh-CN" dirty="0">
                <a:solidFill>
                  <a:schemeClr val="tx1"/>
                </a:solidFill>
              </a:rPr>
              <a:t>《</a:t>
            </a:r>
            <a:r>
              <a:rPr kumimoji="1" lang="zh-CN" altLang="en-US" dirty="0">
                <a:solidFill>
                  <a:schemeClr val="tx1"/>
                </a:solidFill>
              </a:rPr>
              <a:t>大湾区大学初步办学方案</a:t>
            </a:r>
            <a:r>
              <a:rPr kumimoji="1" lang="en-US" altLang="zh-CN" dirty="0">
                <a:solidFill>
                  <a:schemeClr val="tx1"/>
                </a:solidFill>
              </a:rPr>
              <a:t>》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2EB9585-08F2-844D-ABC0-B57A7AAD2FB8}"/>
              </a:ext>
            </a:extLst>
          </p:cNvPr>
          <p:cNvSpPr/>
          <p:nvPr/>
        </p:nvSpPr>
        <p:spPr>
          <a:xfrm>
            <a:off x="4328730" y="4705825"/>
            <a:ext cx="1773138" cy="1142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2022</a:t>
            </a:r>
            <a:r>
              <a:rPr kumimoji="1" lang="zh-CN" altLang="en-US" dirty="0"/>
              <a:t>年</a:t>
            </a:r>
            <a:r>
              <a:rPr kumimoji="1" lang="en-US" altLang="zh-CN" dirty="0"/>
              <a:t>4</a:t>
            </a:r>
            <a:r>
              <a:rPr kumimoji="1" lang="zh-CN" altLang="en-US" dirty="0"/>
              <a:t>月</a:t>
            </a:r>
            <a:endParaRPr kumimoji="1" lang="en-US" altLang="zh-CN" dirty="0"/>
          </a:p>
          <a:p>
            <a:pPr algn="ctr"/>
            <a:r>
              <a:rPr kumimoji="1" lang="zh-CN" altLang="en-US" dirty="0"/>
              <a:t>录取首批与南方科技大学联合培养研究生</a:t>
            </a:r>
            <a:endParaRPr kumimoji="1" lang="en-US" altLang="zh-CN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0FE28FF-ED71-E34B-B174-10BB9C30C48C}"/>
              </a:ext>
            </a:extLst>
          </p:cNvPr>
          <p:cNvSpPr/>
          <p:nvPr/>
        </p:nvSpPr>
        <p:spPr>
          <a:xfrm>
            <a:off x="6543651" y="4705823"/>
            <a:ext cx="1773138" cy="11426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2024</a:t>
            </a:r>
            <a:r>
              <a:rPr kumimoji="1" lang="zh-CN" altLang="en-US" dirty="0">
                <a:solidFill>
                  <a:schemeClr val="tx1"/>
                </a:solidFill>
              </a:rPr>
              <a:t>年</a:t>
            </a:r>
            <a:r>
              <a:rPr kumimoji="1" lang="en-US" altLang="zh-CN" dirty="0">
                <a:solidFill>
                  <a:schemeClr val="tx1"/>
                </a:solidFill>
              </a:rPr>
              <a:t>4</a:t>
            </a:r>
            <a:r>
              <a:rPr kumimoji="1" lang="zh-CN" altLang="en-US" dirty="0">
                <a:solidFill>
                  <a:schemeClr val="tx1"/>
                </a:solidFill>
              </a:rPr>
              <a:t>月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松山湖校区正式启用</a:t>
            </a:r>
            <a:endParaRPr kumimoji="1" lang="en-US" altLang="zh-CN" dirty="0">
              <a:solidFill>
                <a:schemeClr val="tx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4163261-AA73-8A46-A01F-2E69784EC88E}"/>
              </a:ext>
            </a:extLst>
          </p:cNvPr>
          <p:cNvSpPr/>
          <p:nvPr/>
        </p:nvSpPr>
        <p:spPr>
          <a:xfrm>
            <a:off x="8746848" y="4705823"/>
            <a:ext cx="1773138" cy="1142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2025</a:t>
            </a:r>
            <a:r>
              <a:rPr kumimoji="1" lang="zh-CN" altLang="en-US" dirty="0"/>
              <a:t>年</a:t>
            </a:r>
            <a:r>
              <a:rPr kumimoji="1" lang="en-US" altLang="zh-CN" dirty="0"/>
              <a:t>1</a:t>
            </a:r>
            <a:r>
              <a:rPr kumimoji="1" lang="zh-CN" altLang="en-US" dirty="0"/>
              <a:t>月</a:t>
            </a:r>
            <a:endParaRPr kumimoji="1" lang="en-US" altLang="zh-CN" dirty="0"/>
          </a:p>
          <a:p>
            <a:pPr algn="ctr"/>
            <a:r>
              <a:rPr kumimoji="1" lang="zh-CN" altLang="en-US" dirty="0"/>
              <a:t>省政府印发</a:t>
            </a:r>
            <a:r>
              <a:rPr kumimoji="1" lang="en-US" altLang="zh-CN" dirty="0"/>
              <a:t>《</a:t>
            </a:r>
            <a:r>
              <a:rPr kumimoji="1" lang="zh-CN" altLang="en-US" dirty="0"/>
              <a:t>大湾区大学三年规划</a:t>
            </a:r>
            <a:r>
              <a:rPr kumimoji="1" lang="en-US" altLang="zh-CN" dirty="0"/>
              <a:t>》</a:t>
            </a:r>
            <a:endParaRPr kumimoji="1" lang="zh-CN" altLang="en-US" dirty="0"/>
          </a:p>
        </p:txBody>
      </p: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79E8901B-1A31-0F47-9859-4BFD93ADB27D}"/>
              </a:ext>
            </a:extLst>
          </p:cNvPr>
          <p:cNvCxnSpPr>
            <a:cxnSpLocks/>
          </p:cNvCxnSpPr>
          <p:nvPr/>
        </p:nvCxnSpPr>
        <p:spPr>
          <a:xfrm>
            <a:off x="820615" y="4259217"/>
            <a:ext cx="10984523" cy="0"/>
          </a:xfrm>
          <a:prstGeom prst="line">
            <a:avLst/>
          </a:prstGeom>
          <a:ln w="28575"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>
            <a:extLst>
              <a:ext uri="{FF2B5EF4-FFF2-40B4-BE49-F238E27FC236}">
                <a16:creationId xmlns:a16="http://schemas.microsoft.com/office/drawing/2014/main" id="{2C5E8087-E932-2F46-820A-7BD124FACA1D}"/>
              </a:ext>
            </a:extLst>
          </p:cNvPr>
          <p:cNvSpPr/>
          <p:nvPr/>
        </p:nvSpPr>
        <p:spPr>
          <a:xfrm>
            <a:off x="1827324" y="4193467"/>
            <a:ext cx="128954" cy="1289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A4F3D00-E57E-4041-9FA8-7D62CBAE7FC6}"/>
              </a:ext>
            </a:extLst>
          </p:cNvPr>
          <p:cNvSpPr/>
          <p:nvPr/>
        </p:nvSpPr>
        <p:spPr>
          <a:xfrm>
            <a:off x="2928561" y="4193467"/>
            <a:ext cx="128954" cy="1289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B5629D48-113D-884C-8932-96F2CF20883F}"/>
              </a:ext>
            </a:extLst>
          </p:cNvPr>
          <p:cNvSpPr/>
          <p:nvPr/>
        </p:nvSpPr>
        <p:spPr>
          <a:xfrm>
            <a:off x="4029797" y="4193467"/>
            <a:ext cx="128954" cy="1289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51617C10-BED7-8C49-9F50-77DE2701063B}"/>
              </a:ext>
            </a:extLst>
          </p:cNvPr>
          <p:cNvSpPr/>
          <p:nvPr/>
        </p:nvSpPr>
        <p:spPr>
          <a:xfrm>
            <a:off x="5131033" y="4193467"/>
            <a:ext cx="128954" cy="1289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4DC6EF68-B144-F543-9CD4-562776732851}"/>
              </a:ext>
            </a:extLst>
          </p:cNvPr>
          <p:cNvSpPr/>
          <p:nvPr/>
        </p:nvSpPr>
        <p:spPr>
          <a:xfrm>
            <a:off x="6232270" y="4199694"/>
            <a:ext cx="128954" cy="1289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D92A734C-4086-8F40-B9E5-9D615BCD25B0}"/>
              </a:ext>
            </a:extLst>
          </p:cNvPr>
          <p:cNvSpPr/>
          <p:nvPr/>
        </p:nvSpPr>
        <p:spPr>
          <a:xfrm>
            <a:off x="7333506" y="4194198"/>
            <a:ext cx="128954" cy="1289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2C4304E2-11BE-E840-B669-F0FD8B410B31}"/>
              </a:ext>
            </a:extLst>
          </p:cNvPr>
          <p:cNvSpPr/>
          <p:nvPr/>
        </p:nvSpPr>
        <p:spPr>
          <a:xfrm>
            <a:off x="8434742" y="4193467"/>
            <a:ext cx="128954" cy="1289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2C5B4E91-B305-4D43-AF98-E4A3DB510C27}"/>
              </a:ext>
            </a:extLst>
          </p:cNvPr>
          <p:cNvSpPr/>
          <p:nvPr/>
        </p:nvSpPr>
        <p:spPr>
          <a:xfrm>
            <a:off x="9535978" y="4206463"/>
            <a:ext cx="128954" cy="1289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D356D47D-DC04-1545-8343-8D131E596D21}"/>
              </a:ext>
            </a:extLst>
          </p:cNvPr>
          <p:cNvSpPr/>
          <p:nvPr/>
        </p:nvSpPr>
        <p:spPr>
          <a:xfrm>
            <a:off x="10637216" y="4206463"/>
            <a:ext cx="128954" cy="1289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cxnSp>
        <p:nvCxnSpPr>
          <p:cNvPr id="43" name="直线连接符 42">
            <a:extLst>
              <a:ext uri="{FF2B5EF4-FFF2-40B4-BE49-F238E27FC236}">
                <a16:creationId xmlns:a16="http://schemas.microsoft.com/office/drawing/2014/main" id="{80788DEF-8982-8F42-BD78-41209DCC2DB0}"/>
              </a:ext>
            </a:extLst>
          </p:cNvPr>
          <p:cNvCxnSpPr>
            <a:stCxn id="24" idx="2"/>
          </p:cNvCxnSpPr>
          <p:nvPr/>
        </p:nvCxnSpPr>
        <p:spPr>
          <a:xfrm>
            <a:off x="1885939" y="3751383"/>
            <a:ext cx="0" cy="43412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287D564C-84DF-0646-A3CB-988A8CEAF4ED}"/>
              </a:ext>
            </a:extLst>
          </p:cNvPr>
          <p:cNvCxnSpPr/>
          <p:nvPr/>
        </p:nvCxnSpPr>
        <p:spPr>
          <a:xfrm>
            <a:off x="2997423" y="4322421"/>
            <a:ext cx="0" cy="43412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线连接符 44">
            <a:extLst>
              <a:ext uri="{FF2B5EF4-FFF2-40B4-BE49-F238E27FC236}">
                <a16:creationId xmlns:a16="http://schemas.microsoft.com/office/drawing/2014/main" id="{0DE858C1-67C5-004E-A81E-D5A77EFF104B}"/>
              </a:ext>
            </a:extLst>
          </p:cNvPr>
          <p:cNvCxnSpPr/>
          <p:nvPr/>
        </p:nvCxnSpPr>
        <p:spPr>
          <a:xfrm>
            <a:off x="4084728" y="3753409"/>
            <a:ext cx="0" cy="43412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线连接符 45">
            <a:extLst>
              <a:ext uri="{FF2B5EF4-FFF2-40B4-BE49-F238E27FC236}">
                <a16:creationId xmlns:a16="http://schemas.microsoft.com/office/drawing/2014/main" id="{34B49C59-1B29-D14F-814C-D5A7B8AFEE21}"/>
              </a:ext>
            </a:extLst>
          </p:cNvPr>
          <p:cNvCxnSpPr/>
          <p:nvPr/>
        </p:nvCxnSpPr>
        <p:spPr>
          <a:xfrm>
            <a:off x="5194746" y="4322421"/>
            <a:ext cx="0" cy="43412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线连接符 46">
            <a:extLst>
              <a:ext uri="{FF2B5EF4-FFF2-40B4-BE49-F238E27FC236}">
                <a16:creationId xmlns:a16="http://schemas.microsoft.com/office/drawing/2014/main" id="{FD7F3475-E798-4A4D-9207-F4703EA24A9F}"/>
              </a:ext>
            </a:extLst>
          </p:cNvPr>
          <p:cNvCxnSpPr/>
          <p:nvPr/>
        </p:nvCxnSpPr>
        <p:spPr>
          <a:xfrm>
            <a:off x="6290885" y="3759346"/>
            <a:ext cx="0" cy="43412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7CD74055-2C57-5648-88BE-A2423973B308}"/>
              </a:ext>
            </a:extLst>
          </p:cNvPr>
          <p:cNvCxnSpPr/>
          <p:nvPr/>
        </p:nvCxnSpPr>
        <p:spPr>
          <a:xfrm>
            <a:off x="7395763" y="4322421"/>
            <a:ext cx="0" cy="43412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48">
            <a:extLst>
              <a:ext uri="{FF2B5EF4-FFF2-40B4-BE49-F238E27FC236}">
                <a16:creationId xmlns:a16="http://schemas.microsoft.com/office/drawing/2014/main" id="{84D15742-169B-0D46-979A-185418D7693D}"/>
              </a:ext>
            </a:extLst>
          </p:cNvPr>
          <p:cNvCxnSpPr/>
          <p:nvPr/>
        </p:nvCxnSpPr>
        <p:spPr>
          <a:xfrm>
            <a:off x="8493357" y="3748896"/>
            <a:ext cx="0" cy="43412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49">
            <a:extLst>
              <a:ext uri="{FF2B5EF4-FFF2-40B4-BE49-F238E27FC236}">
                <a16:creationId xmlns:a16="http://schemas.microsoft.com/office/drawing/2014/main" id="{2A014C57-D31D-8241-B79B-7F3BAF9D7DD6}"/>
              </a:ext>
            </a:extLst>
          </p:cNvPr>
          <p:cNvCxnSpPr/>
          <p:nvPr/>
        </p:nvCxnSpPr>
        <p:spPr>
          <a:xfrm>
            <a:off x="9604108" y="4335417"/>
            <a:ext cx="0" cy="43412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6B19898A-211E-8A41-A367-45A5C6118E10}"/>
              </a:ext>
            </a:extLst>
          </p:cNvPr>
          <p:cNvCxnSpPr/>
          <p:nvPr/>
        </p:nvCxnSpPr>
        <p:spPr>
          <a:xfrm>
            <a:off x="10687017" y="3760619"/>
            <a:ext cx="0" cy="43412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标题 52">
            <a:extLst>
              <a:ext uri="{FF2B5EF4-FFF2-40B4-BE49-F238E27FC236}">
                <a16:creationId xmlns:a16="http://schemas.microsoft.com/office/drawing/2014/main" id="{AA3EB2A0-8CF9-A943-AE53-D0B2688F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52" y="212594"/>
            <a:ext cx="11441785" cy="432256"/>
          </a:xfrm>
        </p:spPr>
        <p:txBody>
          <a:bodyPr/>
          <a:lstStyle/>
          <a:p>
            <a:r>
              <a:rPr lang="zh-CN" altLang="en-US" dirty="0"/>
              <a:t>建设历程</a:t>
            </a:r>
          </a:p>
        </p:txBody>
      </p:sp>
    </p:spTree>
    <p:extLst>
      <p:ext uri="{BB962C8B-B14F-4D97-AF65-F5344CB8AC3E}">
        <p14:creationId xmlns:p14="http://schemas.microsoft.com/office/powerpoint/2010/main" val="3516213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52" y="212594"/>
            <a:ext cx="11418339" cy="432256"/>
          </a:xfrm>
        </p:spPr>
        <p:txBody>
          <a:bodyPr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传统“聚乙烯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en-US" altLang="zh-CN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管”探测器的应用</a:t>
            </a:r>
          </a:p>
        </p:txBody>
      </p:sp>
      <p:sp>
        <p:nvSpPr>
          <p:cNvPr id="42" name="灯片编号占位符 3">
            <a:extLst>
              <a:ext uri="{FF2B5EF4-FFF2-40B4-BE49-F238E27FC236}">
                <a16:creationId xmlns:a16="http://schemas.microsoft.com/office/drawing/2014/main" id="{DE932056-A21A-1944-B37E-B416E4FA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29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E3B03C2-51FD-ED4C-9329-AA820047FA82}"/>
              </a:ext>
            </a:extLst>
          </p:cNvPr>
          <p:cNvSpPr/>
          <p:nvPr/>
        </p:nvSpPr>
        <p:spPr>
          <a:xfrm>
            <a:off x="1861849" y="134303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201CB12-C52B-D34A-BE84-CFD3DA9676AF}"/>
              </a:ext>
            </a:extLst>
          </p:cNvPr>
          <p:cNvSpPr txBox="1"/>
          <p:nvPr/>
        </p:nvSpPr>
        <p:spPr>
          <a:xfrm>
            <a:off x="1234143" y="3130675"/>
            <a:ext cx="22041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[NIM-A, 1969,72(2):161-166]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34D9345E-F4E6-5944-8BDC-DBFE268C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10" y="4271150"/>
            <a:ext cx="2946052" cy="1224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60EFB99-0175-C24B-B7BB-1AF33564ECC9}"/>
                  </a:ext>
                </a:extLst>
              </p:cNvPr>
              <p:cNvSpPr txBox="1"/>
              <p:nvPr/>
            </p:nvSpPr>
            <p:spPr>
              <a:xfrm>
                <a:off x="8157218" y="3645247"/>
                <a:ext cx="31965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zh-CN" alt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𝜸</m:t>
                    </m:r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)</m:t>
                    </m:r>
                    <m:r>
                      <a:rPr lang="zh-CN" altLang="en-US" sz="24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截面</m:t>
                    </m:r>
                  </m:oMath>
                </a14:m>
                <a:endParaRPr lang="zh-CN" altLang="en-US" sz="24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60EFB99-0175-C24B-B7BB-1AF33564E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218" y="3645247"/>
                <a:ext cx="3196582" cy="461665"/>
              </a:xfrm>
              <a:prstGeom prst="rect">
                <a:avLst/>
              </a:prstGeom>
              <a:blipFill>
                <a:blip r:embed="rId3"/>
                <a:stretch>
                  <a:fillRect l="-2372" t="-8108" b="-243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图片 46">
            <a:extLst>
              <a:ext uri="{FF2B5EF4-FFF2-40B4-BE49-F238E27FC236}">
                <a16:creationId xmlns:a16="http://schemas.microsoft.com/office/drawing/2014/main" id="{0A7CC080-BF4D-4946-B293-811C59FEB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171" y="4173730"/>
            <a:ext cx="1826581" cy="15602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6BB1082F-9939-B64C-BC7E-24BF24D13D73}"/>
                  </a:ext>
                </a:extLst>
              </p:cNvPr>
              <p:cNvSpPr txBox="1"/>
              <p:nvPr/>
            </p:nvSpPr>
            <p:spPr>
              <a:xfrm>
                <a:off x="4563043" y="3645247"/>
                <a:ext cx="29289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</m:d>
                    <m:r>
                      <a:rPr lang="zh-CN" altLang="en-US" sz="24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截面</m:t>
                    </m:r>
                  </m:oMath>
                </a14:m>
                <a:endParaRPr lang="zh-CN" altLang="en-US" sz="24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6BB1082F-9939-B64C-BC7E-24BF24D13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043" y="3645247"/>
                <a:ext cx="2928985" cy="461665"/>
              </a:xfrm>
              <a:prstGeom prst="rect">
                <a:avLst/>
              </a:prstGeom>
              <a:blipFill>
                <a:blip r:embed="rId5"/>
                <a:stretch>
                  <a:fillRect l="-3030" t="-8108" b="-243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32EC1DCD-C3E0-B044-AD1E-F54446FAB7F4}"/>
                  </a:ext>
                </a:extLst>
              </p:cNvPr>
              <p:cNvSpPr txBox="1"/>
              <p:nvPr/>
            </p:nvSpPr>
            <p:spPr>
              <a:xfrm>
                <a:off x="646085" y="3489239"/>
                <a:ext cx="31965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截面</a:t>
                </a: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32EC1DCD-C3E0-B044-AD1E-F54446FAB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85" y="3489239"/>
                <a:ext cx="3196582" cy="461665"/>
              </a:xfrm>
              <a:prstGeom prst="rect">
                <a:avLst/>
              </a:prstGeom>
              <a:blipFill>
                <a:blip r:embed="rId6"/>
                <a:stretch>
                  <a:fillRect l="-2372" t="-15789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49">
            <a:extLst>
              <a:ext uri="{FF2B5EF4-FFF2-40B4-BE49-F238E27FC236}">
                <a16:creationId xmlns:a16="http://schemas.microsoft.com/office/drawing/2014/main" id="{9F54F34C-8770-2F43-9DF4-79B2BAE72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820" y="4122716"/>
            <a:ext cx="2722287" cy="1560291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9360C560-22FD-0B42-ADE0-90CAB2FC2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842" y="1698013"/>
            <a:ext cx="2574758" cy="1310187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7DE94C8A-EEF0-2040-AB8F-4380DEB348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3043" y="1719778"/>
            <a:ext cx="2090907" cy="157245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52E3A626-9967-764D-A8DB-DE347FE63D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3934" y="1646944"/>
            <a:ext cx="3099866" cy="1708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0D458D48-2294-E54A-BCE9-EC6FE7663D6B}"/>
                  </a:ext>
                </a:extLst>
              </p:cNvPr>
              <p:cNvSpPr txBox="1"/>
              <p:nvPr/>
            </p:nvSpPr>
            <p:spPr>
              <a:xfrm>
                <a:off x="8157218" y="1173856"/>
                <a:ext cx="31965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zh-CN" alt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𝜷</m:t>
                    </m:r>
                  </m:oMath>
                </a14:m>
                <a:r>
                  <a:rPr lang="zh-CN" altLang="en-US" sz="24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缓发中子概率</a:t>
                </a:r>
                <a:endParaRPr lang="en-US" altLang="zh-CN" sz="24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0D458D48-2294-E54A-BCE9-EC6FE7663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218" y="1173856"/>
                <a:ext cx="3196582" cy="461665"/>
              </a:xfrm>
              <a:prstGeom prst="rect">
                <a:avLst/>
              </a:prstGeom>
              <a:blipFill>
                <a:blip r:embed="rId11"/>
                <a:stretch>
                  <a:fillRect l="-2372" t="-16216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文本框 54">
            <a:extLst>
              <a:ext uri="{FF2B5EF4-FFF2-40B4-BE49-F238E27FC236}">
                <a16:creationId xmlns:a16="http://schemas.microsoft.com/office/drawing/2014/main" id="{55037C44-76D6-B747-B266-B7AB7CBE710C}"/>
              </a:ext>
            </a:extLst>
          </p:cNvPr>
          <p:cNvSpPr txBox="1"/>
          <p:nvPr/>
        </p:nvSpPr>
        <p:spPr>
          <a:xfrm>
            <a:off x="4264520" y="1175097"/>
            <a:ext cx="319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裂变中子多重数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33FE877-8AE3-A144-B03E-89A61844D8D5}"/>
              </a:ext>
            </a:extLst>
          </p:cNvPr>
          <p:cNvSpPr txBox="1"/>
          <p:nvPr/>
        </p:nvSpPr>
        <p:spPr>
          <a:xfrm>
            <a:off x="646085" y="1158812"/>
            <a:ext cx="319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束流监测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1EDCB1E-F9E6-6845-BED7-843F50CF0AEA}"/>
              </a:ext>
            </a:extLst>
          </p:cNvPr>
          <p:cNvSpPr txBox="1"/>
          <p:nvPr/>
        </p:nvSpPr>
        <p:spPr>
          <a:xfrm>
            <a:off x="646085" y="6180536"/>
            <a:ext cx="8181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“聚乙烯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管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阵列探测器在核物理研究领域具有广泛应用</a:t>
            </a:r>
            <a:endParaRPr lang="en-US" altLang="zh-CN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43DA247-1947-C84D-A954-3C94F8B9D7A0}"/>
              </a:ext>
            </a:extLst>
          </p:cNvPr>
          <p:cNvSpPr txBox="1"/>
          <p:nvPr/>
        </p:nvSpPr>
        <p:spPr>
          <a:xfrm>
            <a:off x="4328787" y="3334839"/>
            <a:ext cx="22041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[NIM-A, 2014,99-105]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77CF8458-1BC9-8642-8E94-B030214071B7}"/>
              </a:ext>
            </a:extLst>
          </p:cNvPr>
          <p:cNvSpPr txBox="1"/>
          <p:nvPr/>
        </p:nvSpPr>
        <p:spPr>
          <a:xfrm>
            <a:off x="8880124" y="3368248"/>
            <a:ext cx="22041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[NIM-A, 422.1-3, 1999: 43-46]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CE26183-7F00-8344-B542-0D591B160E06}"/>
              </a:ext>
            </a:extLst>
          </p:cNvPr>
          <p:cNvSpPr txBox="1"/>
          <p:nvPr/>
        </p:nvSpPr>
        <p:spPr>
          <a:xfrm>
            <a:off x="940080" y="5668386"/>
            <a:ext cx="2792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[Physical Review C 83.6(2011):064617]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67C84E8-11DE-EA43-93FF-B7438036B388}"/>
              </a:ext>
            </a:extLst>
          </p:cNvPr>
          <p:cNvSpPr txBox="1"/>
          <p:nvPr/>
        </p:nvSpPr>
        <p:spPr>
          <a:xfrm>
            <a:off x="3978924" y="5719114"/>
            <a:ext cx="2792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强激光与粒子束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,2017,29(12):149-154]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CA9FAE5B-6AEB-6B43-B360-513CAE56D543}"/>
              </a:ext>
            </a:extLst>
          </p:cNvPr>
          <p:cNvSpPr txBox="1"/>
          <p:nvPr/>
        </p:nvSpPr>
        <p:spPr>
          <a:xfrm>
            <a:off x="8586061" y="5617609"/>
            <a:ext cx="2792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核技术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,2020,43(11):9]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16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52" y="212594"/>
            <a:ext cx="11418339" cy="432256"/>
          </a:xfrm>
        </p:spPr>
        <p:txBody>
          <a:bodyPr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探测器性能的对比</a:t>
            </a:r>
          </a:p>
        </p:txBody>
      </p:sp>
      <p:sp>
        <p:nvSpPr>
          <p:cNvPr id="42" name="灯片编号占位符 3">
            <a:extLst>
              <a:ext uri="{FF2B5EF4-FFF2-40B4-BE49-F238E27FC236}">
                <a16:creationId xmlns:a16="http://schemas.microsoft.com/office/drawing/2014/main" id="{DE932056-A21A-1944-B37E-B416E4FA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30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11387F6-95E0-844E-B64B-7863EBF61B66}"/>
              </a:ext>
            </a:extLst>
          </p:cNvPr>
          <p:cNvSpPr/>
          <p:nvPr/>
        </p:nvSpPr>
        <p:spPr>
          <a:xfrm>
            <a:off x="1796516" y="116161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43" name="AutoShape 2">
            <a:extLst>
              <a:ext uri="{FF2B5EF4-FFF2-40B4-BE49-F238E27FC236}">
                <a16:creationId xmlns:a16="http://schemas.microsoft.com/office/drawing/2014/main" id="{D102AAA9-BECA-B04F-9D86-F667D31A8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14750" y="1743075"/>
            <a:ext cx="4762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E0A29E6-A0D3-7F44-81CE-21C104682736}"/>
              </a:ext>
            </a:extLst>
          </p:cNvPr>
          <p:cNvSpPr txBox="1"/>
          <p:nvPr/>
        </p:nvSpPr>
        <p:spPr>
          <a:xfrm>
            <a:off x="579830" y="981682"/>
            <a:ext cx="454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探测效率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vs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中子能量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2092F88-4F33-0143-8E1D-4050D578248D}"/>
              </a:ext>
            </a:extLst>
          </p:cNvPr>
          <p:cNvSpPr txBox="1"/>
          <p:nvPr/>
        </p:nvSpPr>
        <p:spPr>
          <a:xfrm>
            <a:off x="6139730" y="984174"/>
            <a:ext cx="5008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探测效率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vs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出射中子角度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15CEC09E-63D2-E541-A8DB-CCBDA6FEE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2" y="1412113"/>
            <a:ext cx="3911526" cy="325960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CB6F038-785E-314E-8D50-80A5466B0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91" y="1463119"/>
            <a:ext cx="3765044" cy="31375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A8680682-D8F1-8B40-BA11-0B39FFB63827}"/>
                  </a:ext>
                </a:extLst>
              </p:cNvPr>
              <p:cNvSpPr txBox="1"/>
              <p:nvPr/>
            </p:nvSpPr>
            <p:spPr>
              <a:xfrm>
                <a:off x="579831" y="4969443"/>
                <a:ext cx="1111980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</a:t>
                </a:r>
                <a:r>
                  <a:rPr lang="en-US" altLang="zh-C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”气体闪烁探测器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 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B+0.2 cm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Be+70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cm+2.8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He)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在关心能区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[0.01, 10]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具有更好的平坦度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~1.02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，探测效率可高达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75%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</a:t>
                </a:r>
                <a:r>
                  <a:rPr lang="en-US" altLang="zh-C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”气体闪烁探测器对出射中子的角度不敏感，相较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HeBGB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探测器具有更宽的的不灵敏区间，且不灵敏区间与出射中子能量无关。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A8680682-D8F1-8B40-BA11-0B39FFB63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31" y="4969443"/>
                <a:ext cx="11119800" cy="1477328"/>
              </a:xfrm>
              <a:prstGeom prst="rect">
                <a:avLst/>
              </a:prstGeom>
              <a:blipFill>
                <a:blip r:embed="rId4"/>
                <a:stretch>
                  <a:fillRect l="-456" t="-1709" b="-59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文本框 48">
            <a:extLst>
              <a:ext uri="{FF2B5EF4-FFF2-40B4-BE49-F238E27FC236}">
                <a16:creationId xmlns:a16="http://schemas.microsoft.com/office/drawing/2014/main" id="{76B031A2-430D-1940-ABDA-E558956AC970}"/>
              </a:ext>
            </a:extLst>
          </p:cNvPr>
          <p:cNvSpPr txBox="1"/>
          <p:nvPr/>
        </p:nvSpPr>
        <p:spPr>
          <a:xfrm>
            <a:off x="8789656" y="4586789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：景俊升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954C7F4-AC1A-834B-A100-FA0199486218}"/>
              </a:ext>
            </a:extLst>
          </p:cNvPr>
          <p:cNvSpPr txBox="1"/>
          <p:nvPr/>
        </p:nvSpPr>
        <p:spPr>
          <a:xfrm>
            <a:off x="3262271" y="4607093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：景俊升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00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52" y="212594"/>
            <a:ext cx="11418339" cy="432256"/>
          </a:xfrm>
        </p:spPr>
        <p:txBody>
          <a:bodyPr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热中子探测器单元设计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" name="灯片编号占位符 3">
            <a:extLst>
              <a:ext uri="{FF2B5EF4-FFF2-40B4-BE49-F238E27FC236}">
                <a16:creationId xmlns:a16="http://schemas.microsoft.com/office/drawing/2014/main" id="{DE932056-A21A-1944-B37E-B416E4FA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31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11387F6-95E0-844E-B64B-7863EBF61B66}"/>
              </a:ext>
            </a:extLst>
          </p:cNvPr>
          <p:cNvSpPr/>
          <p:nvPr/>
        </p:nvSpPr>
        <p:spPr>
          <a:xfrm>
            <a:off x="1796516" y="116161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43" name="AutoShape 2">
            <a:extLst>
              <a:ext uri="{FF2B5EF4-FFF2-40B4-BE49-F238E27FC236}">
                <a16:creationId xmlns:a16="http://schemas.microsoft.com/office/drawing/2014/main" id="{D102AAA9-BECA-B04F-9D86-F667D31A8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14750" y="1743075"/>
            <a:ext cx="4762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E0A29E6-A0D3-7F44-81CE-21C104682736}"/>
              </a:ext>
            </a:extLst>
          </p:cNvPr>
          <p:cNvSpPr txBox="1"/>
          <p:nvPr/>
        </p:nvSpPr>
        <p:spPr>
          <a:xfrm>
            <a:off x="579831" y="981682"/>
            <a:ext cx="313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探测器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@NIST</a:t>
            </a:r>
            <a:endParaRPr kumimoji="1" lang="zh-CN" altLang="en-US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8680682-D8F1-8B40-BA11-0B39FFB63827}"/>
              </a:ext>
            </a:extLst>
          </p:cNvPr>
          <p:cNvSpPr txBox="1"/>
          <p:nvPr/>
        </p:nvSpPr>
        <p:spPr>
          <a:xfrm>
            <a:off x="536098" y="5708557"/>
            <a:ext cx="11327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我们实验室正在做新的气体闪烁热中子单元，测试最优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He/CF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气压比，使其具有良好的探测效率与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n/Gamma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甄别能力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Photo of the NIST Lyman alpha neutron detector">
            <a:extLst>
              <a:ext uri="{FF2B5EF4-FFF2-40B4-BE49-F238E27FC236}">
                <a16:creationId xmlns:a16="http://schemas.microsoft.com/office/drawing/2014/main" id="{B5E9822C-FDBB-A742-8F1A-3EB4CDED6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95" y="1544758"/>
            <a:ext cx="2657141" cy="42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F0F013B-D82F-D54C-B9A9-5ACEF3127939}"/>
              </a:ext>
            </a:extLst>
          </p:cNvPr>
          <p:cNvSpPr txBox="1"/>
          <p:nvPr/>
        </p:nvSpPr>
        <p:spPr>
          <a:xfrm>
            <a:off x="2634299" y="3598007"/>
            <a:ext cx="1581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dirty="0">
                <a:solidFill>
                  <a:srgbClr val="242021"/>
                </a:solidFill>
                <a:effectLst/>
                <a:latin typeface="TimesNewRomanPSMT"/>
              </a:rPr>
              <a:t>4 atm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 atm CF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1D0D344-693C-6D4B-B920-ADEA5895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253" y="1726967"/>
            <a:ext cx="3856895" cy="268170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CB49AB9-CFF4-4848-AAE8-F380E412E527}"/>
              </a:ext>
            </a:extLst>
          </p:cNvPr>
          <p:cNvSpPr txBox="1"/>
          <p:nvPr/>
        </p:nvSpPr>
        <p:spPr>
          <a:xfrm>
            <a:off x="4208398" y="4452736"/>
            <a:ext cx="3862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Yield : 1000 photon/MeV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ABFBB5D-D147-BF41-8C0D-BEF5276125F4}"/>
              </a:ext>
            </a:extLst>
          </p:cNvPr>
          <p:cNvSpPr txBox="1"/>
          <p:nvPr/>
        </p:nvSpPr>
        <p:spPr>
          <a:xfrm>
            <a:off x="4780126" y="4774192"/>
            <a:ext cx="32695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祁辉荣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COUSP2024 CONFERENCE]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B64B2A3-C67C-2443-A8DE-BDDA2051C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120" y="1839649"/>
            <a:ext cx="3418779" cy="265118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89E17F9-568B-E947-AE4A-57B0FAD686B0}"/>
              </a:ext>
            </a:extLst>
          </p:cNvPr>
          <p:cNvSpPr txBox="1"/>
          <p:nvPr/>
        </p:nvSpPr>
        <p:spPr>
          <a:xfrm>
            <a:off x="6274776" y="7112418"/>
            <a:ext cx="1807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[William Master Thesis]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8E24F43-7364-CE42-81B2-0D5DD632DE40}"/>
              </a:ext>
            </a:extLst>
          </p:cNvPr>
          <p:cNvSpPr txBox="1"/>
          <p:nvPr/>
        </p:nvSpPr>
        <p:spPr>
          <a:xfrm>
            <a:off x="9546264" y="4490835"/>
            <a:ext cx="1807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[William Master Thesis]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AFF77FD-0246-644C-9E1D-92AA52B57052}"/>
              </a:ext>
            </a:extLst>
          </p:cNvPr>
          <p:cNvSpPr txBox="1"/>
          <p:nvPr/>
        </p:nvSpPr>
        <p:spPr>
          <a:xfrm>
            <a:off x="4043624" y="981682"/>
            <a:ext cx="313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CF</a:t>
            </a:r>
            <a:r>
              <a:rPr kumimoji="1" lang="en-US" altLang="zh-CN" sz="2800" b="1" spc="300" baseline="-250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出射光谱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3AAD7DB-E669-024F-B3AA-EAE5C6167A78}"/>
              </a:ext>
            </a:extLst>
          </p:cNvPr>
          <p:cNvSpPr txBox="1"/>
          <p:nvPr/>
        </p:nvSpPr>
        <p:spPr>
          <a:xfrm>
            <a:off x="7978804" y="981682"/>
            <a:ext cx="313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脉冲形状甄别</a:t>
            </a:r>
          </a:p>
        </p:txBody>
      </p:sp>
    </p:spTree>
    <p:extLst>
      <p:ext uri="{BB962C8B-B14F-4D97-AF65-F5344CB8AC3E}">
        <p14:creationId xmlns:p14="http://schemas.microsoft.com/office/powerpoint/2010/main" val="3271687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52" y="212594"/>
            <a:ext cx="11418339" cy="432256"/>
          </a:xfrm>
        </p:spPr>
        <p:txBody>
          <a:bodyPr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总结</a:t>
            </a:r>
          </a:p>
        </p:txBody>
      </p:sp>
      <p:sp>
        <p:nvSpPr>
          <p:cNvPr id="42" name="灯片编号占位符 3">
            <a:extLst>
              <a:ext uri="{FF2B5EF4-FFF2-40B4-BE49-F238E27FC236}">
                <a16:creationId xmlns:a16="http://schemas.microsoft.com/office/drawing/2014/main" id="{DE932056-A21A-1944-B37E-B416E4FA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32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F8ED47-DF88-764D-9F32-16FAFD9D232A}"/>
              </a:ext>
            </a:extLst>
          </p:cNvPr>
          <p:cNvSpPr txBox="1"/>
          <p:nvPr/>
        </p:nvSpPr>
        <p:spPr>
          <a:xfrm>
            <a:off x="470767" y="1161616"/>
            <a:ext cx="11119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超冷中子在基础物理领域有广泛的应用，中子电偶极矩、中子寿命、中子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镜像中子振荡，中子在引力场下的量子效应，及中子光学等实验的研究离不开超冷中子。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随着新型超冷中子源的建设，超冷中子流强的增加，对超冷中子探测器的研发提出了新的要求。新的超冷中子探测器需满足高计数率，高探测效率，良好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n/gamma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甄别，稳定性等要求。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超冷中子发现距离现在已经过去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年，我们国家目前还没有超冷中子源，期待我们国家超冷中子源早日建成！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118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6DCBB3B-5EC6-22D5-4F1D-9968EEA669C0}"/>
              </a:ext>
            </a:extLst>
          </p:cNvPr>
          <p:cNvSpPr/>
          <p:nvPr/>
        </p:nvSpPr>
        <p:spPr>
          <a:xfrm>
            <a:off x="0" y="2362572"/>
            <a:ext cx="12192000" cy="21328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589937-ED48-745D-FD71-F9343B1C79AF}"/>
              </a:ext>
            </a:extLst>
          </p:cNvPr>
          <p:cNvSpPr txBox="1"/>
          <p:nvPr/>
        </p:nvSpPr>
        <p:spPr>
          <a:xfrm>
            <a:off x="1887940" y="2710359"/>
            <a:ext cx="8416120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CN" altLang="en-US" sz="3600" b="1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敬请各位老师批评指正！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1E0B50C-E196-CCF6-1333-F8C5A74BE114}"/>
              </a:ext>
            </a:extLst>
          </p:cNvPr>
          <p:cNvSpPr txBox="1"/>
          <p:nvPr/>
        </p:nvSpPr>
        <p:spPr>
          <a:xfrm>
            <a:off x="2512017" y="3423365"/>
            <a:ext cx="7167966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600" b="1" spc="3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THANK</a:t>
            </a:r>
            <a:r>
              <a:rPr kumimoji="1" lang="zh-CN" altLang="en-US" sz="3600" b="1" spc="3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3600" b="1" spc="3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YOU</a:t>
            </a:r>
            <a:endParaRPr kumimoji="1" lang="zh-CN" altLang="en-US" sz="3600" b="1" spc="3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7E66FA-52D5-4BAE-8367-BC6761D1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9B6D-65B9-0641-A6B8-4E0CD99C35AB}" type="slidenum">
              <a:rPr kumimoji="1" lang="zh-CN" altLang="en-US" smtClean="0"/>
              <a:t>33</a:t>
            </a:fld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BA0D55C-3F09-4603-A81F-ABFE8710A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" y="194572"/>
            <a:ext cx="4102722" cy="98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0399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836985"/>
            <a:ext cx="12192000" cy="69166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altLang="zh-CN" sz="17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Back-up</a:t>
            </a:r>
            <a:r>
              <a:rPr lang="zh-CN" altLang="en-US" sz="17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7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slides</a:t>
            </a:r>
          </a:p>
          <a:p>
            <a:pPr marL="0" indent="0">
              <a:buNone/>
            </a:pPr>
            <a:r>
              <a:rPr lang="en-US" altLang="zh-CN" sz="1800" b="1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endParaRPr lang="en-US" altLang="zh-CN" sz="18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zh-CN" sz="18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zh-CN" sz="18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zh-CN" sz="18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zh-CN" sz="18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zh-CN" sz="18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zh-CN" sz="1800" b="1" dirty="0"/>
          </a:p>
          <a:p>
            <a:pPr marL="0"/>
            <a:endParaRPr lang="en-US" altLang="zh-CN" sz="1800" b="1" dirty="0"/>
          </a:p>
          <a:p>
            <a:pPr marL="0" indent="0">
              <a:buNone/>
            </a:pPr>
            <a:endParaRPr lang="en-US" altLang="zh-CN" sz="1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</a:t>
            </a:r>
            <a:endParaRPr lang="en-US" altLang="zh-CN" sz="18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zh-CN" sz="1800" b="1" dirty="0">
              <a:latin typeface="Comic Sans MS" panose="030F0702030302020204" pitchFamily="66" charset="0"/>
            </a:endParaRPr>
          </a:p>
          <a:p>
            <a:pPr marL="0" indent="0" algn="r">
              <a:buNone/>
            </a:pPr>
            <a:r>
              <a:rPr lang="en-US" altLang="zh-CN" sz="1800" b="1" dirty="0">
                <a:latin typeface="Comic Sans MS" panose="030F0702030302020204" pitchFamily="66" charset="0"/>
              </a:rPr>
              <a:t>                                                                </a:t>
            </a:r>
          </a:p>
          <a:p>
            <a:pPr marL="0" indent="0">
              <a:buNone/>
            </a:pPr>
            <a:r>
              <a:rPr lang="en-US" altLang="zh-CN" sz="1800" b="1" dirty="0">
                <a:latin typeface="Comic Sans MS" panose="030F0702030302020204" pitchFamily="66" charset="0"/>
              </a:rPr>
              <a:t>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utoShape 2" descr="“(n,2n) nuclear reaction”的图片搜索结果"/>
          <p:cNvSpPr>
            <a:spLocks noChangeAspect="1" noChangeArrowheads="1"/>
          </p:cNvSpPr>
          <p:nvPr/>
        </p:nvSpPr>
        <p:spPr bwMode="auto">
          <a:xfrm>
            <a:off x="1831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4306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70856" y="478651"/>
            <a:ext cx="82296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Super-thermal process</a:t>
            </a:r>
          </a:p>
          <a:p>
            <a:pPr marL="0" indent="0">
              <a:buNone/>
            </a:pPr>
            <a:r>
              <a:rPr lang="zh-CN" altLang="en-US" sz="17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endParaRPr lang="en-US" altLang="zh-CN" sz="17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1700" b="1" dirty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en-US" altLang="zh-CN" sz="1900" b="1" dirty="0"/>
              <a:t>           </a:t>
            </a:r>
          </a:p>
          <a:p>
            <a:pPr marL="0" indent="0">
              <a:buNone/>
            </a:pPr>
            <a:r>
              <a:rPr lang="zh-CN" altLang="en-US" sz="1600" b="1" dirty="0"/>
              <a:t>                                                                                                                                               </a:t>
            </a:r>
            <a:endParaRPr lang="en-US" altLang="zh-CN" sz="1600" b="1" dirty="0"/>
          </a:p>
          <a:p>
            <a:pPr marL="0" indent="0">
              <a:buNone/>
            </a:pPr>
            <a:r>
              <a:rPr lang="en-US" altLang="zh-CN" sz="1800" b="1" dirty="0"/>
              <a:t>             </a:t>
            </a:r>
            <a:endParaRPr lang="en-US" altLang="zh-CN" sz="1600" b="1" dirty="0">
              <a:latin typeface="+mn-ea"/>
            </a:endParaRP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AutoShape 5" descr="http://img3.imgtn.bdimg.com/it/u=642161580,2696590401&amp;fm=21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48128" y="6093299"/>
            <a:ext cx="2520280" cy="32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21918" y="5926458"/>
            <a:ext cx="82907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15438" y="1219977"/>
            <a:ext cx="6161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Comic Sans MS" panose="030F0702030302020204" pitchFamily="66" charset="0"/>
                <a:sym typeface="SimSun"/>
              </a:rPr>
              <a:t> </a:t>
            </a:r>
            <a:endParaRPr lang="en-US" altLang="zh-CN" b="1" dirty="0">
              <a:solidFill>
                <a:prstClr val="black"/>
              </a:solidFill>
              <a:latin typeface="Comic Sans MS" panose="030F0702030302020204" pitchFamily="66" charset="0"/>
              <a:sym typeface="Arial"/>
            </a:endParaRPr>
          </a:p>
          <a:p>
            <a:pPr defTabSz="914400"/>
            <a:endParaRPr lang="en-US" altLang="zh-CN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CN" altLang="en-US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21" name="矩形 20"/>
          <p:cNvSpPr/>
          <p:nvPr/>
        </p:nvSpPr>
        <p:spPr>
          <a:xfrm>
            <a:off x="1984378" y="1124744"/>
            <a:ext cx="2599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0000FF"/>
                </a:solidFill>
                <a:latin typeface="宋体" panose="02010600030101010101" pitchFamily="2" charset="-122"/>
              </a:rPr>
              <a:t>• </a:t>
            </a: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Source Candidates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1666035"/>
            <a:ext cx="7992888" cy="308895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367808" y="4941168"/>
            <a:ext cx="6197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FF0000"/>
                </a:solidFill>
              </a:rPr>
              <a:t>[Chen-Yu Liu, 2</a:t>
            </a:r>
            <a:r>
              <a:rPr lang="en-US" altLang="zh-CN" b="1" baseline="30000" dirty="0">
                <a:solidFill>
                  <a:srgbClr val="FF0000"/>
                </a:solidFill>
              </a:rPr>
              <a:t>nd</a:t>
            </a:r>
            <a:r>
              <a:rPr lang="en-US" altLang="zh-CN" b="1" dirty="0">
                <a:solidFill>
                  <a:srgbClr val="FF0000"/>
                </a:solidFill>
              </a:rPr>
              <a:t> fundamental neutron physics summer school]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8929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70856" y="478651"/>
            <a:ext cx="82296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PSI UCN source</a:t>
            </a:r>
          </a:p>
          <a:p>
            <a:pPr marL="0" indent="0">
              <a:buNone/>
            </a:pPr>
            <a:r>
              <a:rPr lang="zh-CN" altLang="en-US" sz="17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endParaRPr lang="en-US" altLang="zh-CN" sz="17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1700" b="1" dirty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en-US" altLang="zh-CN" sz="1900" b="1" dirty="0"/>
              <a:t>           </a:t>
            </a:r>
          </a:p>
          <a:p>
            <a:pPr marL="0" indent="0">
              <a:buNone/>
            </a:pPr>
            <a:r>
              <a:rPr lang="zh-CN" altLang="en-US" sz="1600" b="1" dirty="0"/>
              <a:t>                                                                                                                                               </a:t>
            </a:r>
            <a:endParaRPr lang="en-US" altLang="zh-CN" sz="1600" b="1" dirty="0"/>
          </a:p>
          <a:p>
            <a:pPr marL="0" indent="0">
              <a:buNone/>
            </a:pPr>
            <a:r>
              <a:rPr lang="en-US" altLang="zh-CN" sz="1800" b="1" dirty="0"/>
              <a:t>             </a:t>
            </a:r>
            <a:endParaRPr lang="en-US" altLang="zh-CN" sz="1600" b="1" dirty="0">
              <a:latin typeface="+mn-ea"/>
            </a:endParaRP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AutoShape 5" descr="http://img3.imgtn.bdimg.com/it/u=642161580,2696590401&amp;fm=21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48128" y="6093299"/>
            <a:ext cx="2520280" cy="32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21918" y="5926458"/>
            <a:ext cx="82907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CN" altLang="en-US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485" y="1159948"/>
            <a:ext cx="7676347" cy="498145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594416" y="1268761"/>
            <a:ext cx="21002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ucn</a:t>
            </a:r>
            <a:r>
              <a:rPr lang="en-GB" altLang="zh-CN" dirty="0">
                <a:solidFill>
                  <a:srgbClr val="000000"/>
                </a:solidFill>
                <a:latin typeface="Comic Sans MS" panose="030F0702030302020204" pitchFamily="66" charset="0"/>
              </a:rPr>
              <a:t> density [cm</a:t>
            </a:r>
            <a:r>
              <a:rPr lang="en-GB" altLang="zh-CN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-3</a:t>
            </a:r>
            <a:r>
              <a:rPr lang="en-GB" altLang="zh-CN" dirty="0">
                <a:solidFill>
                  <a:srgbClr val="000000"/>
                </a:solidFill>
                <a:latin typeface="Comic Sans MS" panose="030F0702030302020204" pitchFamily="66" charset="0"/>
              </a:rPr>
              <a:t>]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dirty="0">
                <a:solidFill>
                  <a:srgbClr val="000000"/>
                </a:solidFill>
                <a:latin typeface="Comic Sans MS" panose="030F0702030302020204" pitchFamily="66" charset="0"/>
              </a:rPr>
              <a:t>&gt; 1000 (2010)</a:t>
            </a:r>
            <a:endParaRPr lang="fr-FR" altLang="zh-CN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8122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5D3A7BC1-993A-3EE1-A64F-730EE2165C4D}"/>
              </a:ext>
            </a:extLst>
          </p:cNvPr>
          <p:cNvSpPr txBox="1"/>
          <p:nvPr/>
        </p:nvSpPr>
        <p:spPr>
          <a:xfrm>
            <a:off x="2483051" y="2393228"/>
            <a:ext cx="6778179" cy="26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、超冷中子简介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、超冷中子物理实验</a:t>
            </a: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(PSI n2EDM)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、超冷中子探测器及拓展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、总结展望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5AEE02E-4C14-7232-DB75-7D47D897A736}"/>
              </a:ext>
            </a:extLst>
          </p:cNvPr>
          <p:cNvSpPr/>
          <p:nvPr/>
        </p:nvSpPr>
        <p:spPr>
          <a:xfrm>
            <a:off x="0" y="594502"/>
            <a:ext cx="12192000" cy="9578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E1682EA-17B9-3CAA-602C-72D48EA15236}"/>
              </a:ext>
            </a:extLst>
          </p:cNvPr>
          <p:cNvSpPr txBox="1"/>
          <p:nvPr/>
        </p:nvSpPr>
        <p:spPr>
          <a:xfrm>
            <a:off x="1017768" y="723021"/>
            <a:ext cx="1804326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3600" b="1" spc="3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目录</a:t>
            </a: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785DFAD8-60C4-3B80-01D6-12CDA42D9684}"/>
              </a:ext>
            </a:extLst>
          </p:cNvPr>
          <p:cNvCxnSpPr/>
          <p:nvPr/>
        </p:nvCxnSpPr>
        <p:spPr>
          <a:xfrm flipH="1">
            <a:off x="2311091" y="1001486"/>
            <a:ext cx="0" cy="320703"/>
          </a:xfrm>
          <a:prstGeom prst="line">
            <a:avLst/>
          </a:prstGeom>
          <a:ln>
            <a:solidFill>
              <a:schemeClr val="bg1">
                <a:alpha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E7030EB-F24B-8052-DE0E-11CB9B6C821B}"/>
              </a:ext>
            </a:extLst>
          </p:cNvPr>
          <p:cNvSpPr txBox="1"/>
          <p:nvPr/>
        </p:nvSpPr>
        <p:spPr>
          <a:xfrm>
            <a:off x="2483052" y="1021694"/>
            <a:ext cx="2588714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pc="3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CONTENTS</a:t>
            </a:r>
            <a:endParaRPr kumimoji="1" lang="zh-CN" altLang="en-US" spc="3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78C4E30-A2F6-4406-84FA-9A06833D7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1" r="29970" b="45862"/>
          <a:stretch/>
        </p:blipFill>
        <p:spPr>
          <a:xfrm>
            <a:off x="33108" y="725776"/>
            <a:ext cx="984660" cy="700769"/>
          </a:xfrm>
          <a:prstGeom prst="rect">
            <a:avLst/>
          </a:prstGeom>
        </p:spPr>
      </p:pic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D2103CD3-9BE3-144D-867C-B6C33FE3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3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0307424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超冷中子简介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0F9EA6-D0ED-EB42-ACFC-313270698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338" b="47826"/>
          <a:stretch/>
        </p:blipFill>
        <p:spPr>
          <a:xfrm>
            <a:off x="455076" y="1825406"/>
            <a:ext cx="5172001" cy="1283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AEACCD-5470-3E48-A3C9-9BF485768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6785"/>
            <a:ext cx="5629304" cy="16336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065011-0857-7D40-8D5C-9814A54BA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407" y="4477324"/>
            <a:ext cx="3505337" cy="19272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07ADD51-8173-5844-A02B-F66B7AF4C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43442"/>
            <a:ext cx="5029636" cy="1103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0">
                <a:extLst>
                  <a:ext uri="{FF2B5EF4-FFF2-40B4-BE49-F238E27FC236}">
                    <a16:creationId xmlns:a16="http://schemas.microsoft.com/office/drawing/2014/main" id="{14D8C53D-9C52-7447-AC3D-C4FF90D31FF6}"/>
                  </a:ext>
                </a:extLst>
              </p:cNvPr>
              <p:cNvSpPr txBox="1"/>
              <p:nvPr/>
            </p:nvSpPr>
            <p:spPr>
              <a:xfrm>
                <a:off x="6096000" y="5343591"/>
                <a:ext cx="5944036" cy="1203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E &lt; 335 </a:t>
                </a:r>
                <a:r>
                  <a:rPr lang="en-US" altLang="zh-CN" b="1" dirty="0" err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neV</a:t>
                </a:r>
                <a:r>
                  <a:rPr lang="en-US" altLang="zh-CN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(Ni</a:t>
                </a:r>
                <a:r>
                  <a:rPr lang="en-US" altLang="zh-CN" b="1" baseline="300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58</a:t>
                </a:r>
                <a:r>
                  <a:rPr lang="en-US" altLang="zh-CN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)</a:t>
                </a:r>
                <a:endParaRPr lang="en-US" altLang="zh-CN" sz="3200" b="1" dirty="0">
                  <a:solidFill>
                    <a:schemeClr val="tx1"/>
                  </a:solidFill>
                </a:endParaRPr>
              </a:p>
              <a:p>
                <a:pPr lvl="0"/>
                <a:r>
                  <a:rPr lang="en-US" altLang="zh-CN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T &lt; 4 </a:t>
                </a:r>
                <a:r>
                  <a:rPr lang="en-US" altLang="zh-CN" b="1" dirty="0" err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mK</a:t>
                </a:r>
                <a:r>
                  <a:rPr lang="en-US" altLang="zh-CN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  <a:endParaRPr lang="en-US" altLang="zh-CN" sz="3200" b="1" dirty="0">
                  <a:solidFill>
                    <a:schemeClr val="tx1"/>
                  </a:solidFill>
                </a:endParaRPr>
              </a:p>
              <a:p>
                <a:r>
                  <a:rPr lang="en-US" altLang="zh-CN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Velocity &lt; 8 m/s</a:t>
                </a:r>
                <a:endParaRPr lang="en-US" altLang="zh-CN" dirty="0">
                  <a:latin typeface="Wingdings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altLang="zh-CN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𝟓𝟎𝟎</m:t>
                      </m:r>
                      <m:r>
                        <m:rPr>
                          <m:nor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>
                          <a:solidFill>
                            <a:schemeClr val="tx1"/>
                          </a:solidFill>
                        </a:rPr>
                        <m:t>Å</m:t>
                      </m:r>
                    </m:oMath>
                  </m:oMathPara>
                </a14:m>
                <a:endParaRPr lang="en-US" altLang="zh-CN" b="1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TextBox 10">
                <a:extLst>
                  <a:ext uri="{FF2B5EF4-FFF2-40B4-BE49-F238E27FC236}">
                    <a16:creationId xmlns:a16="http://schemas.microsoft.com/office/drawing/2014/main" id="{14D8C53D-9C52-7447-AC3D-C4FF90D31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343591"/>
                <a:ext cx="5944036" cy="1203856"/>
              </a:xfrm>
              <a:prstGeom prst="rect">
                <a:avLst/>
              </a:prstGeom>
              <a:blipFill>
                <a:blip r:embed="rId6"/>
                <a:stretch>
                  <a:fillRect l="-853" t="-2083"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FDC3ECC2-3515-A24A-A2A9-1FA719C176E3}"/>
              </a:ext>
            </a:extLst>
          </p:cNvPr>
          <p:cNvSpPr txBox="1"/>
          <p:nvPr/>
        </p:nvSpPr>
        <p:spPr>
          <a:xfrm>
            <a:off x="455076" y="1238051"/>
            <a:ext cx="333557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光谱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9DCC235-C3E9-184C-A3B1-9B93C165DE4F}"/>
              </a:ext>
            </a:extLst>
          </p:cNvPr>
          <p:cNvSpPr txBox="1"/>
          <p:nvPr/>
        </p:nvSpPr>
        <p:spPr>
          <a:xfrm>
            <a:off x="5938634" y="1238051"/>
            <a:ext cx="333557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中子谱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ECDEC90-C656-2646-8298-46CF43E5AB14}"/>
              </a:ext>
            </a:extLst>
          </p:cNvPr>
          <p:cNvSpPr txBox="1"/>
          <p:nvPr/>
        </p:nvSpPr>
        <p:spPr>
          <a:xfrm>
            <a:off x="455076" y="3748885"/>
            <a:ext cx="476297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光在光纤中的全反射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4E4E4B7-F4C4-7E43-845C-E629BDA7DA67}"/>
              </a:ext>
            </a:extLst>
          </p:cNvPr>
          <p:cNvSpPr txBox="1"/>
          <p:nvPr/>
        </p:nvSpPr>
        <p:spPr>
          <a:xfrm>
            <a:off x="5938634" y="3754554"/>
            <a:ext cx="476297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 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超冷中子的全反射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2642B0-0C7A-B54D-BDCE-0A6307633402}"/>
              </a:ext>
            </a:extLst>
          </p:cNvPr>
          <p:cNvSpPr/>
          <p:nvPr/>
        </p:nvSpPr>
        <p:spPr>
          <a:xfrm>
            <a:off x="1735015" y="2916493"/>
            <a:ext cx="2262554" cy="245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7BA3FA2-33DA-824E-A006-D1FE94B85BE9}"/>
              </a:ext>
            </a:extLst>
          </p:cNvPr>
          <p:cNvSpPr/>
          <p:nvPr/>
        </p:nvSpPr>
        <p:spPr>
          <a:xfrm>
            <a:off x="10527323" y="2864081"/>
            <a:ext cx="398585" cy="869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灯片编号占位符 3">
            <a:extLst>
              <a:ext uri="{FF2B5EF4-FFF2-40B4-BE49-F238E27FC236}">
                <a16:creationId xmlns:a16="http://schemas.microsoft.com/office/drawing/2014/main" id="{A19C151C-270B-0444-9B33-58DFDB9116E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4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9499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超冷中子的性质</a:t>
            </a:r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D978D4-6051-7F48-B50E-52FB0100BDD8}"/>
              </a:ext>
            </a:extLst>
          </p:cNvPr>
          <p:cNvSpPr txBox="1"/>
          <p:nvPr/>
        </p:nvSpPr>
        <p:spPr>
          <a:xfrm>
            <a:off x="5624444" y="2131453"/>
            <a:ext cx="53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Comic Sans MS" panose="030F0702030302020204" pitchFamily="66" charset="0"/>
              </a:rPr>
              <a:t>不同相互作用几乎在同一量级</a:t>
            </a:r>
            <a:endParaRPr lang="en-US" altLang="zh-CN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00494F3-7D6F-1C4B-8DA9-FAE7841B89AA}"/>
              </a:ext>
            </a:extLst>
          </p:cNvPr>
          <p:cNvGrpSpPr/>
          <p:nvPr/>
        </p:nvGrpSpPr>
        <p:grpSpPr>
          <a:xfrm>
            <a:off x="5329277" y="2865054"/>
            <a:ext cx="6101166" cy="2050081"/>
            <a:chOff x="926573" y="3260419"/>
            <a:chExt cx="6101166" cy="205008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D5B273E-E93E-F942-8EE8-DB0E4703517F}"/>
                </a:ext>
              </a:extLst>
            </p:cNvPr>
            <p:cNvSpPr/>
            <p:nvPr/>
          </p:nvSpPr>
          <p:spPr>
            <a:xfrm>
              <a:off x="1643244" y="3289403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17A806"/>
                  </a:solidFill>
                  <a:latin typeface="Comic Sans MS" panose="030F0702030302020204" pitchFamily="66" charset="0"/>
                </a:rPr>
                <a:t>强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8153696-2226-7248-86A7-4580DB18964D}"/>
                </a:ext>
              </a:extLst>
            </p:cNvPr>
            <p:cNvSpPr/>
            <p:nvPr/>
          </p:nvSpPr>
          <p:spPr>
            <a:xfrm>
              <a:off x="3756593" y="3260419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电磁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EB77E4CB-954A-1641-AF0E-4FF2DF40660C}"/>
                </a:ext>
              </a:extLst>
            </p:cNvPr>
            <p:cNvSpPr/>
            <p:nvPr/>
          </p:nvSpPr>
          <p:spPr>
            <a:xfrm>
              <a:off x="5786416" y="3280692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Comic Sans MS" panose="030F0702030302020204" pitchFamily="66" charset="0"/>
                </a:rPr>
                <a:t>引力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E1C67DC6-44FC-434F-BAB7-A03FCD38883E}"/>
                    </a:ext>
                  </a:extLst>
                </p:cNvPr>
                <p:cNvSpPr/>
                <p:nvPr/>
              </p:nvSpPr>
              <p:spPr>
                <a:xfrm>
                  <a:off x="926573" y="3900531"/>
                  <a:ext cx="239431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17A806"/>
                      </a:solidFill>
                      <a:latin typeface="Comic Sans MS" panose="030F0702030302020204" pitchFamily="66" charset="0"/>
                    </a:rPr>
                    <a:t>Wall potential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17A80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17A80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17A806"/>
                              </a:solidFill>
                              <a:latin typeface="Cambria Math" panose="02040503050406030204" pitchFamily="18" charset="0"/>
                            </a:rPr>
                            <m:t>𝐹𝑒𝑟𝑚𝑖</m:t>
                          </m:r>
                        </m:sub>
                      </m:sSub>
                    </m:oMath>
                  </a14:m>
                  <a:endParaRPr lang="zh-CN" altLang="en-US" dirty="0">
                    <a:solidFill>
                      <a:srgbClr val="17A806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E4B310E2-CBCC-4984-9C5F-3B38FD605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573" y="3900531"/>
                  <a:ext cx="239431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036" t="-8197" b="-2623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7123C19-021D-9F4E-98E3-A0A69AB4019D}"/>
                </a:ext>
              </a:extLst>
            </p:cNvPr>
            <p:cNvSpPr/>
            <p:nvPr/>
          </p:nvSpPr>
          <p:spPr>
            <a:xfrm>
              <a:off x="1409435" y="4941168"/>
              <a:ext cx="10743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17A806"/>
                  </a:solidFill>
                  <a:latin typeface="Comic Sans MS" panose="030F0702030302020204" pitchFamily="66" charset="0"/>
                </a:rPr>
                <a:t>300 </a:t>
              </a:r>
              <a:r>
                <a:rPr lang="en-US" altLang="zh-CN" dirty="0" err="1">
                  <a:solidFill>
                    <a:srgbClr val="17A806"/>
                  </a:solidFill>
                  <a:latin typeface="Comic Sans MS" panose="030F0702030302020204" pitchFamily="66" charset="0"/>
                </a:rPr>
                <a:t>neV</a:t>
              </a:r>
              <a:endParaRPr lang="zh-CN" altLang="en-US" dirty="0">
                <a:solidFill>
                  <a:srgbClr val="17A806"/>
                </a:solidFill>
                <a:latin typeface="Comic Sans MS" panose="030F0702030302020204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D2044029-F1F0-DB4F-899D-DCD27FC7E2D9}"/>
                    </a:ext>
                  </a:extLst>
                </p:cNvPr>
                <p:cNvSpPr/>
                <p:nvPr/>
              </p:nvSpPr>
              <p:spPr>
                <a:xfrm>
                  <a:off x="3499118" y="3923764"/>
                  <a:ext cx="127291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zh-CN" alt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0FAF93A8-915C-47AD-8A05-B575533BC4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9118" y="3923764"/>
                  <a:ext cx="1272913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2452FB1B-91E8-3643-B69B-22AF358753C2}"/>
                    </a:ext>
                  </a:extLst>
                </p:cNvPr>
                <p:cNvSpPr/>
                <p:nvPr/>
              </p:nvSpPr>
              <p:spPr>
                <a:xfrm>
                  <a:off x="5436096" y="3967891"/>
                  <a:ext cx="1346972" cy="3919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𝑔h</m:t>
                        </m:r>
                      </m:oMath>
                    </m:oMathPara>
                  </a14:m>
                  <a:endParaRPr lang="zh-CN" altLang="en-US" dirty="0">
                    <a:solidFill>
                      <a:srgbClr val="0000FF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C503D92D-C65B-42C2-8DC8-3D67C497A7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6096" y="3967891"/>
                  <a:ext cx="1346972" cy="391902"/>
                </a:xfrm>
                <a:prstGeom prst="rect">
                  <a:avLst/>
                </a:prstGeom>
                <a:blipFill>
                  <a:blip r:embed="rId5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06461B59-3561-5849-A47E-8C6FF71F37EA}"/>
                    </a:ext>
                  </a:extLst>
                </p:cNvPr>
                <p:cNvSpPr/>
                <p:nvPr/>
              </p:nvSpPr>
              <p:spPr>
                <a:xfrm>
                  <a:off x="3622451" y="4941168"/>
                  <a:ext cx="13815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60 </a:t>
                  </a:r>
                  <a:r>
                    <a:rPr lang="en-US" altLang="zh-CN" dirty="0" err="1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neV</a:t>
                  </a:r>
                  <a:r>
                    <a:rPr lang="en-US" altLang="zh-CN" dirty="0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endParaRPr lang="zh-CN" altLang="en-US" dirty="0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6FB96D45-DE4F-4545-A32F-757EA57643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2451" y="4941168"/>
                  <a:ext cx="1381597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524" t="-8333" b="-28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D43104EC-A1A8-3D4E-83BE-400683AE1A9D}"/>
                    </a:ext>
                  </a:extLst>
                </p:cNvPr>
                <p:cNvSpPr/>
                <p:nvPr/>
              </p:nvSpPr>
              <p:spPr>
                <a:xfrm>
                  <a:off x="5511875" y="4931876"/>
                  <a:ext cx="151586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0000FF"/>
                      </a:solidFill>
                      <a:latin typeface="Comic Sans MS" panose="030F0702030302020204" pitchFamily="66" charset="0"/>
                    </a:rPr>
                    <a:t>100 </a:t>
                  </a:r>
                  <a:r>
                    <a:rPr lang="en-US" altLang="zh-CN" dirty="0" err="1">
                      <a:solidFill>
                        <a:srgbClr val="0000FF"/>
                      </a:solidFill>
                      <a:latin typeface="Comic Sans MS" panose="030F0702030302020204" pitchFamily="66" charset="0"/>
                    </a:rPr>
                    <a:t>neV</a:t>
                  </a:r>
                  <a14:m>
                    <m:oMath xmlns:m="http://schemas.openxmlformats.org/officeDocument/2006/math">
                      <m:r>
                        <a:rPr lang="en-US" altLang="zh-CN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endParaRPr lang="zh-CN" altLang="en-US" dirty="0">
                    <a:solidFill>
                      <a:srgbClr val="0000FF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56E9A7AE-BD49-436D-9883-4FE3D17199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1875" y="4931876"/>
                  <a:ext cx="1515864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3213" t="-6557" b="-2623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下箭头 18">
              <a:extLst>
                <a:ext uri="{FF2B5EF4-FFF2-40B4-BE49-F238E27FC236}">
                  <a16:creationId xmlns:a16="http://schemas.microsoft.com/office/drawing/2014/main" id="{6C0AA321-F1B1-EF4F-BBEA-7B041B8C5EB4}"/>
                </a:ext>
              </a:extLst>
            </p:cNvPr>
            <p:cNvSpPr/>
            <p:nvPr/>
          </p:nvSpPr>
          <p:spPr>
            <a:xfrm flipH="1">
              <a:off x="1763688" y="4390868"/>
              <a:ext cx="273836" cy="479081"/>
            </a:xfrm>
            <a:prstGeom prst="downArrow">
              <a:avLst/>
            </a:prstGeom>
            <a:solidFill>
              <a:srgbClr val="17A80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b="1" i="1">
                <a:latin typeface="Cambria Math" panose="02040503050406030204" pitchFamily="18" charset="0"/>
              </a:endParaRPr>
            </a:p>
          </p:txBody>
        </p:sp>
        <p:sp>
          <p:nvSpPr>
            <p:cNvPr id="27" name="下箭头 31">
              <a:extLst>
                <a:ext uri="{FF2B5EF4-FFF2-40B4-BE49-F238E27FC236}">
                  <a16:creationId xmlns:a16="http://schemas.microsoft.com/office/drawing/2014/main" id="{4FE1AB6B-1B99-5842-9F2C-40DBC55F7E7D}"/>
                </a:ext>
              </a:extLst>
            </p:cNvPr>
            <p:cNvSpPr/>
            <p:nvPr/>
          </p:nvSpPr>
          <p:spPr>
            <a:xfrm flipH="1">
              <a:off x="4028056" y="4380121"/>
              <a:ext cx="273836" cy="479081"/>
            </a:xfrm>
            <a:prstGeom prst="downArrow">
              <a:avLst/>
            </a:prstGeom>
            <a:solidFill>
              <a:srgbClr val="FF000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b="1" i="1">
                <a:latin typeface="Cambria Math" panose="02040503050406030204" pitchFamily="18" charset="0"/>
              </a:endParaRPr>
            </a:p>
          </p:txBody>
        </p:sp>
        <p:sp>
          <p:nvSpPr>
            <p:cNvPr id="28" name="下箭头 32">
              <a:extLst>
                <a:ext uri="{FF2B5EF4-FFF2-40B4-BE49-F238E27FC236}">
                  <a16:creationId xmlns:a16="http://schemas.microsoft.com/office/drawing/2014/main" id="{12C9A98C-E044-624E-B297-AC9D3CBF4ECF}"/>
                </a:ext>
              </a:extLst>
            </p:cNvPr>
            <p:cNvSpPr/>
            <p:nvPr/>
          </p:nvSpPr>
          <p:spPr>
            <a:xfrm flipH="1">
              <a:off x="5936012" y="4437112"/>
              <a:ext cx="273836" cy="479081"/>
            </a:xfrm>
            <a:prstGeom prst="downArrow">
              <a:avLst/>
            </a:prstGeom>
            <a:solidFill>
              <a:srgbClr val="0000FF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b="1" i="1">
                <a:latin typeface="Cambria Math" panose="02040503050406030204" pitchFamily="18" charset="0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244FA888-6E06-A54D-8522-D4023221B958}"/>
              </a:ext>
            </a:extLst>
          </p:cNvPr>
          <p:cNvSpPr txBox="1"/>
          <p:nvPr/>
        </p:nvSpPr>
        <p:spPr>
          <a:xfrm>
            <a:off x="1293956" y="1406244"/>
            <a:ext cx="323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1.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易储存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DDCF542-5441-3847-BF36-316C30488B37}"/>
              </a:ext>
            </a:extLst>
          </p:cNvPr>
          <p:cNvSpPr txBox="1"/>
          <p:nvPr/>
        </p:nvSpPr>
        <p:spPr>
          <a:xfrm>
            <a:off x="5624444" y="1402524"/>
            <a:ext cx="3763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2.</a:t>
            </a:r>
            <a:r>
              <a:rPr kumimoji="1"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易于被操作</a:t>
            </a:r>
            <a:endParaRPr kumimoji="1" lang="en-US" altLang="zh-CN" sz="2800" b="1" spc="300" dirty="0">
              <a:solidFill>
                <a:schemeClr val="accent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EDFF607-860A-7B47-8F68-00CC70011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5864" y="2261351"/>
            <a:ext cx="811401" cy="2487630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A5F77E5F-DBF4-F941-A1AE-4E1A4B353BF1}"/>
              </a:ext>
            </a:extLst>
          </p:cNvPr>
          <p:cNvSpPr txBox="1"/>
          <p:nvPr/>
        </p:nvSpPr>
        <p:spPr>
          <a:xfrm>
            <a:off x="1123487" y="4991527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tx1"/>
                </a:solidFill>
                <a:latin typeface="Comic Sans MS" panose="030F0702030302020204" pitchFamily="66" charset="0"/>
              </a:rPr>
              <a:t>E &lt; 335 </a:t>
            </a:r>
            <a:r>
              <a:rPr lang="en-US" altLang="zh-CN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neV</a:t>
            </a:r>
            <a:r>
              <a:rPr lang="en-US" altLang="zh-CN" b="1" dirty="0">
                <a:solidFill>
                  <a:schemeClr val="tx1"/>
                </a:solidFill>
                <a:latin typeface="Comic Sans MS" panose="030F0702030302020204" pitchFamily="66" charset="0"/>
              </a:rPr>
              <a:t> (Ni</a:t>
            </a:r>
            <a:r>
              <a:rPr lang="en-US" altLang="zh-CN" b="1" baseline="30000" dirty="0">
                <a:solidFill>
                  <a:schemeClr val="tx1"/>
                </a:solidFill>
                <a:latin typeface="Comic Sans MS" panose="030F0702030302020204" pitchFamily="66" charset="0"/>
              </a:rPr>
              <a:t>58</a:t>
            </a:r>
            <a:r>
              <a:rPr lang="en-US" altLang="zh-CN" b="1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en-US" altLang="zh-CN" sz="3200" b="1" dirty="0">
              <a:solidFill>
                <a:schemeClr val="tx1"/>
              </a:solidFill>
            </a:endParaRP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E283E4C6-796D-8A4C-B21E-24F2E44D1FC3}"/>
              </a:ext>
            </a:extLst>
          </p:cNvPr>
          <p:cNvSpPr txBox="1"/>
          <p:nvPr/>
        </p:nvSpPr>
        <p:spPr>
          <a:xfrm>
            <a:off x="908335" y="5669151"/>
            <a:ext cx="1044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Comic Sans MS" panose="030F0702030302020204" pitchFamily="66" charset="0"/>
              </a:rPr>
              <a:t>正是基于</a:t>
            </a:r>
            <a:r>
              <a:rPr lang="zh-CN" alt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超冷中子有易存储，易操作的性质，因此被广泛应用于基础物理学研究。</a:t>
            </a:r>
            <a:endParaRPr lang="en-US" altLang="zh-CN" sz="3200" b="1" dirty="0">
              <a:solidFill>
                <a:schemeClr val="tx1"/>
              </a:solidFill>
            </a:endParaRPr>
          </a:p>
        </p:txBody>
      </p:sp>
      <p:sp>
        <p:nvSpPr>
          <p:cNvPr id="35" name="灯片编号占位符 3">
            <a:extLst>
              <a:ext uri="{FF2B5EF4-FFF2-40B4-BE49-F238E27FC236}">
                <a16:creationId xmlns:a16="http://schemas.microsoft.com/office/drawing/2014/main" id="{F8BCCC43-C17F-374D-A8F0-D55F77B8349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C9B6D-65B9-0641-A6B8-4E0CD99C35AB}" type="slidenum">
              <a:rPr kumimoji="1" lang="zh-CN" altLang="en-US" sz="2800" smtClean="0">
                <a:ln>
                  <a:solidFill>
                    <a:srgbClr val="FFFF00"/>
                  </a:solidFill>
                </a:ln>
              </a:rPr>
              <a:pPr/>
              <a:t>5</a:t>
            </a:fld>
            <a:endParaRPr kumimoji="1" lang="zh-CN" altLang="en-US" sz="28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4024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C33F0D-3C0C-BA4D-B506-3ADADAD2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超冷中子发现的历史</a:t>
            </a:r>
            <a:endParaRPr kumimoji="1" lang="zh-CN" altLang="en-US" dirty="0"/>
          </a:p>
        </p:txBody>
      </p:sp>
      <p:sp>
        <p:nvSpPr>
          <p:cNvPr id="34" name="灯片编号占位符 3">
            <a:extLst>
              <a:ext uri="{FF2B5EF4-FFF2-40B4-BE49-F238E27FC236}">
                <a16:creationId xmlns:a16="http://schemas.microsoft.com/office/drawing/2014/main" id="{7441194C-687F-3446-8DEC-79A6BEA8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2323" y="6143756"/>
            <a:ext cx="2743200" cy="365125"/>
          </a:xfrm>
        </p:spPr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6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0059B1E-8FC9-2340-BA21-4709094DA5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4" y="1474540"/>
            <a:ext cx="2512054" cy="4475643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BA22D5C-A77B-9B41-9E8E-7DC797ED9FE7}"/>
              </a:ext>
            </a:extLst>
          </p:cNvPr>
          <p:cNvSpPr/>
          <p:nvPr/>
        </p:nvSpPr>
        <p:spPr>
          <a:xfrm>
            <a:off x="6961570" y="4179686"/>
            <a:ext cx="3294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0000FF"/>
                </a:solidFill>
                <a:latin typeface="宋体" panose="02010600030101010101" pitchFamily="2" charset="-122"/>
              </a:rPr>
              <a:t>• </a:t>
            </a: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Gravitational deceleration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358BBE7-AED8-CC48-AF4E-B2BE6360A70F}"/>
              </a:ext>
            </a:extLst>
          </p:cNvPr>
          <p:cNvSpPr/>
          <p:nvPr/>
        </p:nvSpPr>
        <p:spPr>
          <a:xfrm>
            <a:off x="6951560" y="5178506"/>
            <a:ext cx="3682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0000FF"/>
                </a:solidFill>
                <a:latin typeface="宋体" panose="02010600030101010101" pitchFamily="2" charset="-122"/>
              </a:rPr>
              <a:t>• </a:t>
            </a: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Turbine deceleration (25m/s)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4443729-A2E6-A846-A5AB-67C7DED793B3}"/>
              </a:ext>
            </a:extLst>
          </p:cNvPr>
          <p:cNvSpPr/>
          <p:nvPr/>
        </p:nvSpPr>
        <p:spPr>
          <a:xfrm>
            <a:off x="7190062" y="4467720"/>
            <a:ext cx="4019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dirty="0">
                <a:solidFill>
                  <a:srgbClr val="000000"/>
                </a:solidFill>
                <a:latin typeface="Rubik"/>
              </a:rPr>
              <a:t>selected neutron an average speed of 50 m/s.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723A87B-8FD7-F645-8430-3F07E023979B}"/>
              </a:ext>
            </a:extLst>
          </p:cNvPr>
          <p:cNvSpPr/>
          <p:nvPr/>
        </p:nvSpPr>
        <p:spPr>
          <a:xfrm>
            <a:off x="7220812" y="5403824"/>
            <a:ext cx="4019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dirty="0">
                <a:solidFill>
                  <a:srgbClr val="000000"/>
                </a:solidFill>
                <a:latin typeface="Rubik"/>
              </a:rPr>
              <a:t>selected neutron an average speed of 5 m/s.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239D912-6B92-0B41-8F7E-42B35AFCB2C2}"/>
              </a:ext>
            </a:extLst>
          </p:cNvPr>
          <p:cNvSpPr/>
          <p:nvPr/>
        </p:nvSpPr>
        <p:spPr>
          <a:xfrm>
            <a:off x="6984936" y="6041733"/>
            <a:ext cx="3818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0000FF"/>
                </a:solidFill>
                <a:latin typeface="宋体" panose="02010600030101010101" pitchFamily="2" charset="-122"/>
              </a:rPr>
              <a:t>• </a:t>
            </a: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Super-thermal UCN converter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0882DE6-71A3-714C-B0D6-DF95F8BDE404}"/>
              </a:ext>
            </a:extLst>
          </p:cNvPr>
          <p:cNvSpPr/>
          <p:nvPr/>
        </p:nvSpPr>
        <p:spPr>
          <a:xfrm>
            <a:off x="7171490" y="1307530"/>
            <a:ext cx="28191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0000FF"/>
                </a:solidFill>
                <a:latin typeface="宋体" panose="02010600030101010101" pitchFamily="2" charset="-122"/>
              </a:rPr>
              <a:t>• </a:t>
            </a: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First observed by Shapiro(1968) at</a:t>
            </a:r>
          </a:p>
          <a:p>
            <a:pPr defTabSz="914400"/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JINR(</a:t>
            </a:r>
            <a:r>
              <a:rPr lang="en-US" altLang="zh-CN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Dubna</a:t>
            </a: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) and independently by </a:t>
            </a:r>
          </a:p>
          <a:p>
            <a:pPr defTabSz="914400"/>
            <a:r>
              <a:rPr lang="en-US" altLang="zh-CN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Steyerl</a:t>
            </a: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 at FRM in Munich.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4F1D288C-6D6D-D748-A2E5-189772660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582" y="1428799"/>
            <a:ext cx="1665396" cy="17783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5E10B38C-5F07-3648-892F-9A2DD15165BC}"/>
              </a:ext>
            </a:extLst>
          </p:cNvPr>
          <p:cNvSpPr/>
          <p:nvPr/>
        </p:nvSpPr>
        <p:spPr>
          <a:xfrm>
            <a:off x="7220812" y="2995472"/>
            <a:ext cx="2539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dirty="0">
                <a:solidFill>
                  <a:prstClr val="black"/>
                </a:solidFill>
              </a:rPr>
              <a:t>long copper guide tube</a:t>
            </a:r>
          </a:p>
          <a:p>
            <a:pPr defTabSz="914400"/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en-US" altLang="zh-CN" b="1" dirty="0">
                <a:solidFill>
                  <a:prstClr val="black"/>
                </a:solidFill>
              </a:rPr>
              <a:t>10.5 m long </a:t>
            </a:r>
          </a:p>
          <a:p>
            <a:pPr defTabSz="914400"/>
            <a:r>
              <a:rPr lang="en-US" altLang="zh-CN" dirty="0">
                <a:solidFill>
                  <a:prstClr val="black"/>
                </a:solidFill>
              </a:rPr>
              <a:t>internal diameter </a:t>
            </a:r>
            <a:r>
              <a:rPr lang="en-US" altLang="zh-CN" b="1" dirty="0">
                <a:solidFill>
                  <a:prstClr val="black"/>
                </a:solidFill>
              </a:rPr>
              <a:t>9.4 cm</a:t>
            </a:r>
          </a:p>
          <a:p>
            <a:pPr defTabSz="914400"/>
            <a:r>
              <a:rPr lang="en-US" altLang="zh-CN" dirty="0">
                <a:solidFill>
                  <a:prstClr val="black"/>
                </a:solidFill>
              </a:rPr>
              <a:t>massive paraffin outside.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0B2C89D-86C1-2B4C-A80D-B209D7040917}"/>
              </a:ext>
            </a:extLst>
          </p:cNvPr>
          <p:cNvSpPr/>
          <p:nvPr/>
        </p:nvSpPr>
        <p:spPr>
          <a:xfrm>
            <a:off x="7220812" y="639918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altLang="zh-CN" sz="1000" b="1" dirty="0">
                <a:solidFill>
                  <a:srgbClr val="FF0000"/>
                </a:solidFill>
                <a:latin typeface="Arial" panose="020B0604020202020204" pitchFamily="34" charset="0"/>
              </a:rPr>
              <a:t>[</a:t>
            </a:r>
            <a:r>
              <a:rPr lang="en-US" altLang="zh-CN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Pokotilovski</a:t>
            </a:r>
            <a:r>
              <a:rPr lang="en-US" altLang="zh-CN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Y N. Experiments with </a:t>
            </a:r>
            <a:r>
              <a:rPr lang="en-US" altLang="zh-CN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ultracold</a:t>
            </a:r>
            <a:r>
              <a:rPr lang="en-US" altLang="zh-CN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neutrons-first 50 years].</a:t>
            </a:r>
            <a:endParaRPr lang="zh-CN" altLang="en-US" sz="1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65EC153-0B65-0545-B4E2-C3AFF16994DA}"/>
                  </a:ext>
                </a:extLst>
              </p:cNvPr>
              <p:cNvSpPr txBox="1"/>
              <p:nvPr/>
            </p:nvSpPr>
            <p:spPr>
              <a:xfrm>
                <a:off x="3361977" y="1283897"/>
                <a:ext cx="3556102" cy="5244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𝑘𝑇</m:t>
                          </m:r>
                        </m:den>
                      </m:f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65EC153-0B65-0545-B4E2-C3AFF1699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977" y="1283897"/>
                <a:ext cx="3556102" cy="524439"/>
              </a:xfrm>
              <a:prstGeom prst="rect">
                <a:avLst/>
              </a:prstGeom>
              <a:blipFill>
                <a:blip r:embed="rId4"/>
                <a:stretch>
                  <a:fillRect l="-356" t="-45238" b="-59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矩形 45">
            <a:extLst>
              <a:ext uri="{FF2B5EF4-FFF2-40B4-BE49-F238E27FC236}">
                <a16:creationId xmlns:a16="http://schemas.microsoft.com/office/drawing/2014/main" id="{F21A0410-C409-AD49-B30B-0F116D35B1BD}"/>
              </a:ext>
            </a:extLst>
          </p:cNvPr>
          <p:cNvSpPr/>
          <p:nvPr/>
        </p:nvSpPr>
        <p:spPr>
          <a:xfrm>
            <a:off x="3448348" y="1928010"/>
            <a:ext cx="247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0000FF"/>
                </a:solidFill>
                <a:latin typeface="宋体" panose="02010600030101010101" pitchFamily="2" charset="-122"/>
              </a:rPr>
              <a:t>• </a:t>
            </a: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300K thermal flux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160C9B3-A504-DC4C-858E-144673291C25}"/>
              </a:ext>
            </a:extLst>
          </p:cNvPr>
          <p:cNvSpPr/>
          <p:nvPr/>
        </p:nvSpPr>
        <p:spPr>
          <a:xfrm>
            <a:off x="3423464" y="315785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0000FF"/>
                </a:solidFill>
                <a:latin typeface="宋体" panose="02010600030101010101" pitchFamily="2" charset="-122"/>
              </a:rPr>
              <a:t>• </a:t>
            </a: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30K cold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9CB12628-A345-734E-82C3-5E0BF0A175C0}"/>
                  </a:ext>
                </a:extLst>
              </p:cNvPr>
              <p:cNvSpPr txBox="1"/>
              <p:nvPr/>
            </p:nvSpPr>
            <p:spPr>
              <a:xfrm>
                <a:off x="3337031" y="2406727"/>
                <a:ext cx="3023713" cy="622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300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𝑛𝑒𝑉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−11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9CB12628-A345-734E-82C3-5E0BF0A17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031" y="2406727"/>
                <a:ext cx="3023713" cy="622927"/>
              </a:xfrm>
              <a:prstGeom prst="rect">
                <a:avLst/>
              </a:prstGeom>
              <a:blipFill>
                <a:blip r:embed="rId5"/>
                <a:stretch>
                  <a:fillRect l="-31381" t="-180000" r="-418" b="-26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DC67131C-FF82-9B40-8682-6AB719DEBE5D}"/>
                  </a:ext>
                </a:extLst>
              </p:cNvPr>
              <p:cNvSpPr txBox="1"/>
              <p:nvPr/>
            </p:nvSpPr>
            <p:spPr>
              <a:xfrm>
                <a:off x="3167304" y="3556759"/>
                <a:ext cx="2921121" cy="622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300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𝑛𝑒𝑉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−9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DC67131C-FF82-9B40-8682-6AB719DEB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304" y="3556759"/>
                <a:ext cx="2921121" cy="622927"/>
              </a:xfrm>
              <a:prstGeom prst="rect">
                <a:avLst/>
              </a:prstGeom>
              <a:blipFill>
                <a:blip r:embed="rId6"/>
                <a:stretch>
                  <a:fillRect l="-32468" t="-176471" r="-433" b="-2627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49">
            <a:extLst>
              <a:ext uri="{FF2B5EF4-FFF2-40B4-BE49-F238E27FC236}">
                <a16:creationId xmlns:a16="http://schemas.microsoft.com/office/drawing/2014/main" id="{740FBBFC-8C17-7E4F-9BEF-0AA49729E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170" y="4102516"/>
            <a:ext cx="2778650" cy="2428795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FEF3DA16-BE6B-0C42-A41E-0DEA00916B81}"/>
              </a:ext>
            </a:extLst>
          </p:cNvPr>
          <p:cNvSpPr/>
          <p:nvPr/>
        </p:nvSpPr>
        <p:spPr>
          <a:xfrm>
            <a:off x="277437" y="5955273"/>
            <a:ext cx="34003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0" b="1" dirty="0">
                <a:solidFill>
                  <a:srgbClr val="FF0000"/>
                </a:solidFill>
                <a:latin typeface="Arial" panose="020B0604020202020204" pitchFamily="34" charset="0"/>
              </a:rPr>
              <a:t>【Graphic from ILL web built in 1986】</a:t>
            </a:r>
          </a:p>
        </p:txBody>
      </p:sp>
    </p:spTree>
    <p:extLst>
      <p:ext uri="{BB962C8B-B14F-4D97-AF65-F5344CB8AC3E}">
        <p14:creationId xmlns:p14="http://schemas.microsoft.com/office/powerpoint/2010/main" val="781722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70856" y="478651"/>
            <a:ext cx="82296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Super-thermal process</a:t>
            </a:r>
          </a:p>
          <a:p>
            <a:pPr marL="0" indent="0">
              <a:buNone/>
            </a:pPr>
            <a:r>
              <a:rPr lang="zh-CN" altLang="en-US" sz="17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endParaRPr lang="en-US" altLang="zh-CN" sz="17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1700" b="1" dirty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en-US" altLang="zh-CN" sz="1900" b="1" dirty="0"/>
              <a:t>           </a:t>
            </a:r>
          </a:p>
          <a:p>
            <a:pPr marL="0" indent="0">
              <a:buNone/>
            </a:pPr>
            <a:r>
              <a:rPr lang="zh-CN" altLang="en-US" sz="1600" b="1" dirty="0"/>
              <a:t>                                                                                                                                               </a:t>
            </a:r>
            <a:endParaRPr lang="en-US" altLang="zh-CN" sz="1600" b="1" dirty="0"/>
          </a:p>
          <a:p>
            <a:pPr marL="0" indent="0">
              <a:buNone/>
            </a:pPr>
            <a:r>
              <a:rPr lang="en-US" altLang="zh-CN" sz="1800" b="1" dirty="0"/>
              <a:t>             </a:t>
            </a:r>
            <a:endParaRPr lang="en-US" altLang="zh-CN" sz="1600" b="1" dirty="0">
              <a:latin typeface="+mn-ea"/>
            </a:endParaRP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AutoShape 5" descr="http://img3.imgtn.bdimg.com/it/u=642161580,2696590401&amp;fm=21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48128" y="6093299"/>
            <a:ext cx="2520280" cy="32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21918" y="5926458"/>
            <a:ext cx="82907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15438" y="1219977"/>
            <a:ext cx="6161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Comic Sans MS" panose="030F0702030302020204" pitchFamily="66" charset="0"/>
                <a:sym typeface="SimSun"/>
              </a:rPr>
              <a:t> </a:t>
            </a:r>
            <a:endParaRPr lang="en-US" altLang="zh-CN" b="1" dirty="0">
              <a:solidFill>
                <a:prstClr val="black"/>
              </a:solidFill>
              <a:latin typeface="Comic Sans MS" panose="030F0702030302020204" pitchFamily="66" charset="0"/>
              <a:sym typeface="Arial"/>
            </a:endParaRPr>
          </a:p>
          <a:p>
            <a:pPr defTabSz="914400"/>
            <a:endParaRPr lang="en-US" altLang="zh-CN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CN" altLang="en-US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702" y="1014996"/>
            <a:ext cx="6585908" cy="22152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79576" y="3779748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dirty="0">
                <a:solidFill>
                  <a:srgbClr val="FF0000"/>
                </a:solidFill>
              </a:rPr>
              <a:t>[Golub and </a:t>
            </a:r>
            <a:r>
              <a:rPr lang="en-US" altLang="zh-CN" dirty="0" err="1">
                <a:solidFill>
                  <a:srgbClr val="FF0000"/>
                </a:solidFill>
              </a:rPr>
              <a:t>Pendlebury</a:t>
            </a:r>
            <a:r>
              <a:rPr lang="en-US" altLang="zh-CN" dirty="0">
                <a:solidFill>
                  <a:srgbClr val="FF0000"/>
                </a:solidFill>
              </a:rPr>
              <a:t>, PL62A(1977)337] superfluid He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79576" y="4211796"/>
            <a:ext cx="4348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dirty="0">
                <a:solidFill>
                  <a:srgbClr val="FF0000"/>
                </a:solidFill>
              </a:rPr>
              <a:t>[Golub and </a:t>
            </a:r>
            <a:r>
              <a:rPr lang="en-US" altLang="zh-CN" dirty="0" err="1">
                <a:solidFill>
                  <a:srgbClr val="FF0000"/>
                </a:solidFill>
              </a:rPr>
              <a:t>Böning</a:t>
            </a:r>
            <a:r>
              <a:rPr lang="en-US" altLang="zh-CN" dirty="0">
                <a:solidFill>
                  <a:srgbClr val="FF0000"/>
                </a:solidFill>
              </a:rPr>
              <a:t>, ZPB51(1983)95] solid D</a:t>
            </a:r>
            <a:r>
              <a:rPr lang="en-US" altLang="zh-CN" baseline="-25000" dirty="0">
                <a:solidFill>
                  <a:srgbClr val="FF0000"/>
                </a:solidFill>
              </a:rPr>
              <a:t>2</a:t>
            </a:r>
            <a:endParaRPr lang="zh-CN" altLang="en-US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4472831" y="4581131"/>
                <a:ext cx="300877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𝑢𝑐𝑛</m:t>
                          </m:r>
                        </m:sub>
                      </m:sSub>
                      <m:r>
                        <a:rPr lang="en-US" altLang="zh-C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  <m:sub>
                          <m:r>
                            <a:rPr lang="en-US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𝑐𝑛</m:t>
                          </m:r>
                        </m:sub>
                      </m:sSub>
                      <m:r>
                        <a:rPr lang="el-GR" altLang="zh-C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l-GR" altLang="zh-CN" sz="3200">
                          <a:solidFill>
                            <a:prstClr val="black"/>
                          </a:solidFill>
                        </a:rPr>
                        <m:t>Σ</m:t>
                      </m:r>
                      <m:r>
                        <a:rPr lang="el-GR" altLang="zh-C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zh-CN" altLang="el-GR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zh-CN" alt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831" y="4581131"/>
                <a:ext cx="3008772" cy="492443"/>
              </a:xfrm>
              <a:prstGeom prst="rect">
                <a:avLst/>
              </a:prstGeom>
              <a:blipFill>
                <a:blip r:embed="rId4"/>
                <a:stretch>
                  <a:fillRect l="-2954" r="-1266" b="-2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2381758" y="5157192"/>
                <a:ext cx="659456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altLang="zh-CN" b="1" dirty="0">
                    <a:solidFill>
                      <a:srgbClr val="0000FF"/>
                    </a:solidFill>
                    <a:latin typeface="宋体" panose="02010600030101010101" pitchFamily="2" charset="-122"/>
                  </a:rPr>
                  <a:t>•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l-GR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𝒖𝒄𝒏</m:t>
                        </m:r>
                      </m:sub>
                    </m:sSub>
                    <m:r>
                      <a:rPr lang="el-GR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: the density of produced </a:t>
                </a:r>
                <a:r>
                  <a:rPr lang="en-US" altLang="zh-CN" b="1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ucn</a:t>
                </a:r>
                <a:endParaRPr lang="en-US" altLang="zh-CN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  <a:p>
                <a:pPr defTabSz="914400"/>
                <a:r>
                  <a:rPr lang="en-US" altLang="zh-CN" b="1" dirty="0">
                    <a:solidFill>
                      <a:srgbClr val="0000FF"/>
                    </a:solidFill>
                    <a:latin typeface="宋体" panose="02010600030101010101" pitchFamily="2" charset="-122"/>
                  </a:rPr>
                  <a:t>•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l-GR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𝒄𝒏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:   cold neutron flux</a:t>
                </a:r>
                <a:endParaRPr lang="en-US" altLang="zh-CN" b="1" dirty="0">
                  <a:solidFill>
                    <a:srgbClr val="0000FF"/>
                  </a:solidFill>
                  <a:latin typeface="宋体" panose="02010600030101010101" pitchFamily="2" charset="-122"/>
                </a:endParaRPr>
              </a:p>
              <a:p>
                <a:pPr defTabSz="914400"/>
                <a:r>
                  <a:rPr lang="en-US" altLang="zh-CN" b="1" dirty="0">
                    <a:solidFill>
                      <a:srgbClr val="0000FF"/>
                    </a:solidFill>
                    <a:latin typeface="宋体" panose="02010600030101010101" pitchFamily="2" charset="-122"/>
                  </a:rPr>
                  <a:t>•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altLang="zh-CN" b="1">
                        <a:solidFill>
                          <a:srgbClr val="0000FF"/>
                        </a:solidFill>
                      </a:rPr>
                      <m:t>Σ</m:t>
                    </m:r>
                    <m:r>
                      <a:rPr lang="el-GR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:     macroscopic of down-scattering reaction</a:t>
                </a:r>
              </a:p>
              <a:p>
                <a:pPr defTabSz="914400"/>
                <a:r>
                  <a:rPr lang="en-US" altLang="zh-CN" b="1" dirty="0">
                    <a:solidFill>
                      <a:srgbClr val="0000FF"/>
                    </a:solidFill>
                    <a:latin typeface="宋体" panose="02010600030101010101" pitchFamily="2" charset="-122"/>
                  </a:rPr>
                  <a:t>• </a:t>
                </a:r>
                <a14:m>
                  <m:oMath xmlns:m="http://schemas.openxmlformats.org/officeDocument/2006/math">
                    <m:r>
                      <a:rPr lang="zh-CN" altLang="el-GR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:     </a:t>
                </a:r>
                <a:r>
                  <a:rPr lang="en-US" altLang="zh-CN" b="1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ucn</a:t>
                </a: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life time in the material</a:t>
                </a:r>
              </a:p>
              <a:p>
                <a:pPr defTabSz="914400"/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        (up-scattering, nuclear absorption)</a:t>
                </a: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58" y="5157192"/>
                <a:ext cx="6594562" cy="1477328"/>
              </a:xfrm>
              <a:prstGeom prst="rect">
                <a:avLst/>
              </a:prstGeom>
              <a:blipFill>
                <a:blip r:embed="rId5"/>
                <a:stretch>
                  <a:fillRect l="-769" t="-4274"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3361218" y="3186630"/>
                <a:ext cx="5147050" cy="530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altLang="zh-C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𝑑𝑜𝑤𝑛</m:t>
                          </m:r>
                        </m:sub>
                      </m:sSub>
                      <m:r>
                        <a:rPr lang="el-GR" altLang="zh-C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n-US" altLang="zh-C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type m:val="lin"/>
                          <m:ctrlPr>
                            <a:rPr lang="en-US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C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𝑘𝑇</m:t>
                          </m:r>
                        </m:den>
                      </m:f>
                      <m:r>
                        <a:rPr lang="en-US" altLang="zh-C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218" y="3186630"/>
                <a:ext cx="5147050" cy="530402"/>
              </a:xfrm>
              <a:prstGeom prst="rect">
                <a:avLst/>
              </a:prstGeom>
              <a:blipFill>
                <a:blip r:embed="rId6"/>
                <a:stretch>
                  <a:fillRect l="-491" t="-157143" r="-2211" b="-2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8964" y="3867157"/>
            <a:ext cx="2244243" cy="1517058"/>
          </a:xfrm>
          <a:prstGeom prst="rect">
            <a:avLst/>
          </a:prstGeom>
        </p:spPr>
      </p:pic>
      <p:sp>
        <p:nvSpPr>
          <p:cNvPr id="18" name="灯片编号占位符 3">
            <a:extLst>
              <a:ext uri="{FF2B5EF4-FFF2-40B4-BE49-F238E27FC236}">
                <a16:creationId xmlns:a16="http://schemas.microsoft.com/office/drawing/2014/main" id="{DC3EDF2C-29EA-7C49-B4F5-0646286F9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2323" y="6143756"/>
            <a:ext cx="2743200" cy="365125"/>
          </a:xfrm>
        </p:spPr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7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1760343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313" r="691"/>
          <a:stretch/>
        </p:blipFill>
        <p:spPr>
          <a:xfrm>
            <a:off x="2102813" y="3186144"/>
            <a:ext cx="7965691" cy="326719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70856" y="478651"/>
            <a:ext cx="82296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UCN converter comparison</a:t>
            </a:r>
          </a:p>
          <a:p>
            <a:pPr marL="0" indent="0">
              <a:buNone/>
            </a:pPr>
            <a:r>
              <a:rPr lang="zh-CN" altLang="en-US" sz="17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endParaRPr lang="en-US" altLang="zh-CN" sz="17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1700" b="1" dirty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en-US" altLang="zh-CN" sz="1900" b="1" dirty="0"/>
              <a:t>           </a:t>
            </a:r>
          </a:p>
          <a:p>
            <a:pPr marL="0" indent="0">
              <a:buNone/>
            </a:pPr>
            <a:r>
              <a:rPr lang="zh-CN" altLang="en-US" sz="1600" b="1" dirty="0"/>
              <a:t>                                                                                                                                               </a:t>
            </a:r>
            <a:endParaRPr lang="en-US" altLang="zh-CN" sz="1600" b="1" dirty="0"/>
          </a:p>
          <a:p>
            <a:pPr marL="0" indent="0">
              <a:buNone/>
            </a:pPr>
            <a:r>
              <a:rPr lang="en-US" altLang="zh-CN" sz="1800" b="1" dirty="0"/>
              <a:t>             </a:t>
            </a:r>
            <a:endParaRPr lang="en-US" altLang="zh-CN" sz="1600" b="1" dirty="0">
              <a:latin typeface="+mn-ea"/>
            </a:endParaRP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en-US" altLang="zh-CN" sz="1800" b="1" dirty="0"/>
              <a:t>                </a:t>
            </a:r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r>
              <a:rPr lang="zh-CN" altLang="en-US" sz="1800" b="1" dirty="0"/>
              <a:t>  </a:t>
            </a:r>
            <a:endParaRPr lang="en-US" altLang="zh-CN" sz="1800" b="1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u="sng" dirty="0"/>
          </a:p>
          <a:p>
            <a:pPr marL="0" indent="0">
              <a:buNone/>
            </a:pPr>
            <a:endParaRPr lang="en-US" altLang="zh-CN" sz="1800" b="1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AutoShape 5" descr="http://img3.imgtn.bdimg.com/it/u=642161580,2696590401&amp;fm=21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15438" y="1219977"/>
            <a:ext cx="6161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Comic Sans MS" panose="030F0702030302020204" pitchFamily="66" charset="0"/>
                <a:sym typeface="SimSun"/>
              </a:rPr>
              <a:t> </a:t>
            </a:r>
            <a:endParaRPr lang="en-US" altLang="zh-CN" b="1" dirty="0">
              <a:solidFill>
                <a:prstClr val="black"/>
              </a:solidFill>
              <a:latin typeface="Comic Sans MS" panose="030F0702030302020204" pitchFamily="66" charset="0"/>
              <a:sym typeface="Arial"/>
            </a:endParaRPr>
          </a:p>
          <a:p>
            <a:pPr defTabSz="914400"/>
            <a:endParaRPr lang="en-US" altLang="zh-CN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CN" altLang="en-US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21" name="矩形 20"/>
          <p:cNvSpPr/>
          <p:nvPr/>
        </p:nvSpPr>
        <p:spPr>
          <a:xfrm>
            <a:off x="1984378" y="1124744"/>
            <a:ext cx="2599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0000FF"/>
                </a:solidFill>
                <a:latin typeface="宋体" panose="02010600030101010101" pitchFamily="2" charset="-122"/>
              </a:rPr>
              <a:t>• </a:t>
            </a: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Source comparison</a:t>
            </a:r>
          </a:p>
        </p:txBody>
      </p:sp>
      <p:sp>
        <p:nvSpPr>
          <p:cNvPr id="14" name="矩形 13"/>
          <p:cNvSpPr/>
          <p:nvPr/>
        </p:nvSpPr>
        <p:spPr>
          <a:xfrm>
            <a:off x="2078796" y="2771636"/>
            <a:ext cx="308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0000FF"/>
                </a:solidFill>
                <a:latin typeface="宋体" panose="02010600030101010101" pitchFamily="2" charset="-122"/>
              </a:rPr>
              <a:t>• </a:t>
            </a: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</a:rPr>
              <a:t>UCN source worldwide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/>
              <p:cNvGraphicFramePr>
                <a:graphicFrameLocks noGrp="1"/>
              </p:cNvGraphicFramePr>
              <p:nvPr/>
            </p:nvGraphicFramePr>
            <p:xfrm>
              <a:off x="2291842" y="1611640"/>
              <a:ext cx="7692590" cy="1097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851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385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3851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3851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3851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6484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l-GR" altLang="zh-CN" sz="1800" b="1" smtClean="0"/>
                                <m:t>Σ</m:t>
                              </m:r>
                            </m:oMath>
                          </a14:m>
                          <a:r>
                            <a:rPr lang="zh-CN" altLang="en-US" b="1" dirty="0"/>
                            <a:t> </a:t>
                          </a:r>
                          <a:r>
                            <a:rPr lang="en-US" altLang="zh-CN" b="1" dirty="0"/>
                            <a:t>/ cm-1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l-GR" sz="1800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oMath>
                          </a14:m>
                          <a:r>
                            <a:rPr lang="zh-CN" altLang="en-US" sz="1800" b="1" dirty="0"/>
                            <a:t> </a:t>
                          </a:r>
                          <a:r>
                            <a:rPr lang="en-US" altLang="zh-CN" sz="1800" b="1" dirty="0"/>
                            <a:t>/ s</a:t>
                          </a:r>
                          <a:endParaRPr lang="zh-CN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altLang="zh-CN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∅</m:t>
                                    </m:r>
                                  </m:e>
                                  <m:sub>
                                    <m: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</a:rPr>
                                      <m:t>𝒄𝒏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T / K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48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Solid D</a:t>
                          </a:r>
                          <a:r>
                            <a:rPr lang="en-US" altLang="zh-CN" b="1" baseline="-25000" dirty="0"/>
                            <a:t>2</a:t>
                          </a:r>
                          <a:endParaRPr lang="zh-CN" altLang="en-US" b="1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10</a:t>
                          </a:r>
                          <a:r>
                            <a:rPr lang="en-US" altLang="zh-CN" b="1" baseline="30000" dirty="0"/>
                            <a:t>-8</a:t>
                          </a:r>
                          <a:endParaRPr lang="zh-CN" altLang="en-US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0.03…0.1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High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altLang="zh-CN" b="1" dirty="0"/>
                            <a:t>5 K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48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SF-He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1" dirty="0"/>
                            <a:t>1…3</a:t>
                          </a:r>
                          <a:r>
                            <a:rPr lang="en-US" altLang="zh-CN" b="1" dirty="0">
                              <a:latin typeface="宋体" panose="02010600030101010101" pitchFamily="2" charset="-122"/>
                              <a:ea typeface="宋体" panose="02010600030101010101" pitchFamily="2" charset="-122"/>
                            </a:rPr>
                            <a:t>×</a:t>
                          </a:r>
                          <a:r>
                            <a:rPr lang="en-US" altLang="zh-CN" b="1" dirty="0"/>
                            <a:t>10</a:t>
                          </a:r>
                          <a:r>
                            <a:rPr lang="en-US" altLang="zh-CN" b="1" baseline="30000" dirty="0"/>
                            <a:t>-9</a:t>
                          </a:r>
                          <a:endParaRPr lang="zh-CN" altLang="en-US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10…1000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Low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altLang="zh-CN" b="1" dirty="0"/>
                            <a:t>0.5 K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/>
              <p:cNvGraphicFramePr>
                <a:graphicFrameLocks noGrp="1"/>
              </p:cNvGraphicFramePr>
              <p:nvPr/>
            </p:nvGraphicFramePr>
            <p:xfrm>
              <a:off x="2291842" y="1611640"/>
              <a:ext cx="7692590" cy="1097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851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385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3851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3851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3851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6897" r="-300000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01653" t="-6897" r="-202479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99180" t="-6897" r="-100820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T / K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Solid D</a:t>
                          </a:r>
                          <a:r>
                            <a:rPr lang="en-US" altLang="zh-CN" b="1" baseline="-25000" dirty="0"/>
                            <a:t>2</a:t>
                          </a:r>
                          <a:endParaRPr lang="zh-CN" altLang="en-US" b="1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10</a:t>
                          </a:r>
                          <a:r>
                            <a:rPr lang="en-US" altLang="zh-CN" b="1" baseline="30000" dirty="0"/>
                            <a:t>-8</a:t>
                          </a:r>
                          <a:endParaRPr lang="zh-CN" altLang="en-US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0.03…0.1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High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02479" t="-103333" r="-1653" b="-1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SF-He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1" dirty="0"/>
                            <a:t>1…3</a:t>
                          </a:r>
                          <a:r>
                            <a:rPr lang="en-US" altLang="zh-CN" b="1" dirty="0">
                              <a:latin typeface="宋体" panose="02010600030101010101" pitchFamily="2" charset="-122"/>
                              <a:ea typeface="宋体" panose="02010600030101010101" pitchFamily="2" charset="-122"/>
                            </a:rPr>
                            <a:t>×</a:t>
                          </a:r>
                          <a:r>
                            <a:rPr lang="en-US" altLang="zh-CN" b="1" dirty="0"/>
                            <a:t>10</a:t>
                          </a:r>
                          <a:r>
                            <a:rPr lang="en-US" altLang="zh-CN" b="1" baseline="30000" dirty="0"/>
                            <a:t>-9</a:t>
                          </a:r>
                          <a:endParaRPr lang="zh-CN" altLang="en-US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10…1000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Low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02479" t="-210345" r="-1653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矩形 9"/>
          <p:cNvSpPr/>
          <p:nvPr/>
        </p:nvSpPr>
        <p:spPr>
          <a:xfrm>
            <a:off x="1970856" y="6093296"/>
            <a:ext cx="32098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19539" y="6093296"/>
            <a:ext cx="307467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BFC467CE-AC75-2947-BB34-0667787D0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2323" y="6143756"/>
            <a:ext cx="2743200" cy="365125"/>
          </a:xfrm>
        </p:spPr>
        <p:txBody>
          <a:bodyPr/>
          <a:lstStyle/>
          <a:p>
            <a:fld id="{683C9B6D-65B9-0641-A6B8-4E0CD99C35AB}" type="slidenum">
              <a:rPr kumimoji="1" lang="zh-CN" altLang="en-US" smtClean="0">
                <a:ln>
                  <a:solidFill>
                    <a:srgbClr val="FFFF00"/>
                  </a:solidFill>
                </a:ln>
              </a:rPr>
              <a:t>8</a:t>
            </a:fld>
            <a:endParaRPr kumimoji="1" lang="zh-CN" altLang="en-US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4248965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7.06.14"/>
  <p:tag name="AS_TITLE" val="Aspose.Slides for .NET 4.0 Client Profile"/>
  <p:tag name="AS_VERSION" val="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245,&quot;width&quot;:19092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09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18224</TotalTime>
  <Words>2320</Words>
  <Application>Microsoft Macintosh PowerPoint</Application>
  <PresentationFormat>宽屏</PresentationFormat>
  <Paragraphs>524</Paragraphs>
  <Slides>37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61" baseType="lpstr">
      <vt:lpstr>等线</vt:lpstr>
      <vt:lpstr>黑体</vt:lpstr>
      <vt:lpstr>宋体</vt:lpstr>
      <vt:lpstr>Microsoft YaHei</vt:lpstr>
      <vt:lpstr>Microsoft YaHei</vt:lpstr>
      <vt:lpstr>Accelerate</vt:lpstr>
      <vt:lpstr>PingFangSC-Regular</vt:lpstr>
      <vt:lpstr>Rubik</vt:lpstr>
      <vt:lpstr>TimesNewRomanPSMT</vt:lpstr>
      <vt:lpstr>TT15Ct00</vt:lpstr>
      <vt:lpstr>Arial</vt:lpstr>
      <vt:lpstr>Calibri</vt:lpstr>
      <vt:lpstr>Calibri Light</vt:lpstr>
      <vt:lpstr>Cambria Math</vt:lpstr>
      <vt:lpstr>Comic Sans MS</vt:lpstr>
      <vt:lpstr>Helvetica Neue</vt:lpstr>
      <vt:lpstr>Helvetica Neue Light</vt:lpstr>
      <vt:lpstr>Helvetica Neue Medium</vt:lpstr>
      <vt:lpstr>Merriweather</vt:lpstr>
      <vt:lpstr>Times New Roman</vt:lpstr>
      <vt:lpstr>Wingdings</vt:lpstr>
      <vt:lpstr>Wingdings 2</vt:lpstr>
      <vt:lpstr>Office 主题​​</vt:lpstr>
      <vt:lpstr>21_BasicWhite</vt:lpstr>
      <vt:lpstr>超冷中子物理实验及探测器</vt:lpstr>
      <vt:lpstr>PowerPoint 演示文稿</vt:lpstr>
      <vt:lpstr>建设历程</vt:lpstr>
      <vt:lpstr>PowerPoint 演示文稿</vt:lpstr>
      <vt:lpstr>超冷中子简介</vt:lpstr>
      <vt:lpstr>超冷中子的性质</vt:lpstr>
      <vt:lpstr>超冷中子发现的历史</vt:lpstr>
      <vt:lpstr>PowerPoint 演示文稿</vt:lpstr>
      <vt:lpstr>PowerPoint 演示文稿</vt:lpstr>
      <vt:lpstr>PowerPoint 演示文稿</vt:lpstr>
      <vt:lpstr>PowerPoint 演示文稿</vt:lpstr>
      <vt:lpstr>UCN source in the worldview</vt:lpstr>
      <vt:lpstr>超冷中子的基础物理研究</vt:lpstr>
      <vt:lpstr>超冷中子的基础物理研究</vt:lpstr>
      <vt:lpstr>中子电偶极矩测量研究背景</vt:lpstr>
      <vt:lpstr>中子电偶极矩测量原理</vt:lpstr>
      <vt:lpstr>如何测量中子磁矩?</vt:lpstr>
      <vt:lpstr>中子极化器的原理</vt:lpstr>
      <vt:lpstr>如何测量中子磁矩？</vt:lpstr>
      <vt:lpstr>是否可以通过Ramsey方法测量nEDM？</vt:lpstr>
      <vt:lpstr>如何测量nEDM？</vt:lpstr>
      <vt:lpstr>如何测量nEDM？</vt:lpstr>
      <vt:lpstr>nEDM测量现状</vt:lpstr>
      <vt:lpstr>PowerPoint 演示文稿</vt:lpstr>
      <vt:lpstr>PowerPoint 演示文稿</vt:lpstr>
      <vt:lpstr>超冷中子探测器</vt:lpstr>
      <vt:lpstr>超冷中子探测器 Gadget</vt:lpstr>
      <vt:lpstr>超冷中子探测器 Gadget性能</vt:lpstr>
      <vt:lpstr>新探测器设计的灵感</vt:lpstr>
      <vt:lpstr>传统“聚乙烯+3He管”探测器的应用</vt:lpstr>
      <vt:lpstr>探测器性能的对比</vt:lpstr>
      <vt:lpstr>热中子探测器单元设计 </vt:lpstr>
      <vt:lpstr>总结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263</cp:revision>
  <dcterms:created xsi:type="dcterms:W3CDTF">2023-10-03T02:43:04Z</dcterms:created>
  <dcterms:modified xsi:type="dcterms:W3CDTF">2025-04-21T00:19:03Z</dcterms:modified>
</cp:coreProperties>
</file>