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handoutMasterIdLst>
    <p:handoutMasterId r:id="rId47"/>
  </p:handoutMasterIdLst>
  <p:sldIdLst>
    <p:sldId id="256" r:id="rId2"/>
    <p:sldId id="2143" r:id="rId3"/>
    <p:sldId id="2110" r:id="rId4"/>
    <p:sldId id="1081" r:id="rId5"/>
    <p:sldId id="1668" r:id="rId6"/>
    <p:sldId id="2113" r:id="rId7"/>
    <p:sldId id="2116" r:id="rId8"/>
    <p:sldId id="2115" r:id="rId9"/>
    <p:sldId id="2117" r:id="rId10"/>
    <p:sldId id="2111" r:id="rId11"/>
    <p:sldId id="2114" r:id="rId12"/>
    <p:sldId id="1617" r:id="rId13"/>
    <p:sldId id="1662" r:id="rId14"/>
    <p:sldId id="410" r:id="rId15"/>
    <p:sldId id="2122" r:id="rId16"/>
    <p:sldId id="2126" r:id="rId17"/>
    <p:sldId id="5458" r:id="rId18"/>
    <p:sldId id="2147" r:id="rId19"/>
    <p:sldId id="2148" r:id="rId20"/>
    <p:sldId id="775" r:id="rId21"/>
    <p:sldId id="1644" r:id="rId22"/>
    <p:sldId id="1669" r:id="rId23"/>
    <p:sldId id="1672" r:id="rId24"/>
    <p:sldId id="1528" r:id="rId25"/>
    <p:sldId id="2119" r:id="rId26"/>
    <p:sldId id="1658" r:id="rId27"/>
    <p:sldId id="2120" r:id="rId28"/>
    <p:sldId id="1743" r:id="rId29"/>
    <p:sldId id="2144" r:id="rId30"/>
    <p:sldId id="5445" r:id="rId31"/>
    <p:sldId id="5457" r:id="rId32"/>
    <p:sldId id="5450" r:id="rId33"/>
    <p:sldId id="2142" r:id="rId34"/>
    <p:sldId id="2123" r:id="rId35"/>
    <p:sldId id="293" r:id="rId36"/>
    <p:sldId id="1036" r:id="rId37"/>
    <p:sldId id="2124" r:id="rId38"/>
    <p:sldId id="2145" r:id="rId39"/>
    <p:sldId id="2135" r:id="rId40"/>
    <p:sldId id="2136" r:id="rId41"/>
    <p:sldId id="2129" r:id="rId42"/>
    <p:sldId id="2146" r:id="rId43"/>
    <p:sldId id="261" r:id="rId44"/>
    <p:sldId id="2149"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7070" autoAdjust="0"/>
  </p:normalViewPr>
  <p:slideViewPr>
    <p:cSldViewPr snapToGrid="0">
      <p:cViewPr varScale="1">
        <p:scale>
          <a:sx n="73" d="100"/>
          <a:sy n="73" d="100"/>
        </p:scale>
        <p:origin x="1061" y="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319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9D593-BE15-44F2-8A3D-3672A4ED177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zh-CN" altLang="en-US"/>
        </a:p>
      </dgm:t>
    </dgm:pt>
    <dgm:pt modelId="{A886A565-982A-4C1E-AF27-BFD653142FCF}">
      <dgm:prSet phldrT="[文本]"/>
      <dgm:spPr/>
      <dgm:t>
        <a:bodyPr/>
        <a:lstStyle/>
        <a:p>
          <a:r>
            <a:rPr lang="zh-CN" altLang="en-US" dirty="0"/>
            <a:t>中子与原子核相互作用的基本对称性破缺研究</a:t>
          </a:r>
        </a:p>
      </dgm:t>
    </dgm:pt>
    <dgm:pt modelId="{52953946-5B3B-4127-8357-C1F98541B422}" type="parTrans" cxnId="{1B379030-6FFB-49AE-9ECC-606804403565}">
      <dgm:prSet/>
      <dgm:spPr/>
      <dgm:t>
        <a:bodyPr/>
        <a:lstStyle/>
        <a:p>
          <a:endParaRPr lang="zh-CN" altLang="en-US"/>
        </a:p>
      </dgm:t>
    </dgm:pt>
    <dgm:pt modelId="{00F66E00-BCE8-40D6-8B47-B545BF0D16AB}" type="sibTrans" cxnId="{1B379030-6FFB-49AE-9ECC-606804403565}">
      <dgm:prSet/>
      <dgm:spPr/>
      <dgm:t>
        <a:bodyPr/>
        <a:lstStyle/>
        <a:p>
          <a:endParaRPr lang="zh-CN" altLang="en-US"/>
        </a:p>
      </dgm:t>
    </dgm:pt>
    <dgm:pt modelId="{2644E0A4-CF51-4543-BC3A-CF09643D79F0}">
      <dgm:prSet phldrT="[文本]"/>
      <dgm:spPr/>
      <dgm:t>
        <a:bodyPr/>
        <a:lstStyle/>
        <a:p>
          <a:r>
            <a:rPr lang="zh-CN" altLang="en-US" dirty="0"/>
            <a:t>宇称破缺的放大效应</a:t>
          </a:r>
        </a:p>
      </dgm:t>
    </dgm:pt>
    <dgm:pt modelId="{44C403E6-0312-4C3E-8937-4667E7F052EC}" type="parTrans" cxnId="{B2259D16-B25B-42B9-981B-3385FFFAB2EB}">
      <dgm:prSet/>
      <dgm:spPr/>
      <dgm:t>
        <a:bodyPr/>
        <a:lstStyle/>
        <a:p>
          <a:endParaRPr lang="zh-CN" altLang="en-US"/>
        </a:p>
      </dgm:t>
    </dgm:pt>
    <dgm:pt modelId="{314D5FF3-0239-46F7-9868-D88F33ADE585}" type="sibTrans" cxnId="{B2259D16-B25B-42B9-981B-3385FFFAB2EB}">
      <dgm:prSet/>
      <dgm:spPr/>
      <dgm:t>
        <a:bodyPr/>
        <a:lstStyle/>
        <a:p>
          <a:endParaRPr lang="zh-CN" altLang="en-US"/>
        </a:p>
      </dgm:t>
    </dgm:pt>
    <dgm:pt modelId="{38E801A4-912E-45DE-8578-9B07C44CB594}">
      <dgm:prSet phldrT="[文本]"/>
      <dgm:spPr/>
      <dgm:t>
        <a:bodyPr/>
        <a:lstStyle/>
        <a:p>
          <a:r>
            <a:rPr lang="zh-CN" altLang="en-US" dirty="0"/>
            <a:t>裂变截面中的宇称破缺</a:t>
          </a:r>
        </a:p>
      </dgm:t>
    </dgm:pt>
    <dgm:pt modelId="{E8253187-5EF0-421A-BECB-9D254650DC9D}" type="parTrans" cxnId="{3C2F7BC2-46C0-4797-95FA-7CFC5BD22C25}">
      <dgm:prSet/>
      <dgm:spPr/>
      <dgm:t>
        <a:bodyPr/>
        <a:lstStyle/>
        <a:p>
          <a:endParaRPr lang="zh-CN" altLang="en-US"/>
        </a:p>
      </dgm:t>
    </dgm:pt>
    <dgm:pt modelId="{B790595E-CB2E-4105-89BA-A26A464EF99E}" type="sibTrans" cxnId="{3C2F7BC2-46C0-4797-95FA-7CFC5BD22C25}">
      <dgm:prSet/>
      <dgm:spPr/>
      <dgm:t>
        <a:bodyPr/>
        <a:lstStyle/>
        <a:p>
          <a:endParaRPr lang="zh-CN" altLang="en-US"/>
        </a:p>
      </dgm:t>
    </dgm:pt>
    <dgm:pt modelId="{9203B316-371B-4CFF-ABCB-5810E3885F05}">
      <dgm:prSet phldrT="[文本]"/>
      <dgm:spPr/>
      <dgm:t>
        <a:bodyPr/>
        <a:lstStyle/>
        <a:p>
          <a:r>
            <a:rPr lang="zh-CN" altLang="en-US" dirty="0"/>
            <a:t>共振俘获中的宇称破缺</a:t>
          </a:r>
        </a:p>
      </dgm:t>
    </dgm:pt>
    <dgm:pt modelId="{88F3BF5C-CD0E-4909-AA66-8BD3F9962F45}" type="parTrans" cxnId="{B5F85F65-E9D5-4BD7-BB87-C3376A353FCF}">
      <dgm:prSet/>
      <dgm:spPr/>
      <dgm:t>
        <a:bodyPr/>
        <a:lstStyle/>
        <a:p>
          <a:endParaRPr lang="zh-CN" altLang="en-US"/>
        </a:p>
      </dgm:t>
    </dgm:pt>
    <dgm:pt modelId="{D6EDD7B6-A6E3-4241-A87E-144EEEA8BB17}" type="sibTrans" cxnId="{B5F85F65-E9D5-4BD7-BB87-C3376A353FCF}">
      <dgm:prSet/>
      <dgm:spPr/>
      <dgm:t>
        <a:bodyPr/>
        <a:lstStyle/>
        <a:p>
          <a:endParaRPr lang="zh-CN" altLang="en-US"/>
        </a:p>
      </dgm:t>
    </dgm:pt>
    <dgm:pt modelId="{103B5CE4-5EB3-496B-819B-603ACB0982F4}">
      <dgm:prSet phldrT="[文本]"/>
      <dgm:spPr/>
      <dgm:t>
        <a:bodyPr/>
        <a:lstStyle/>
        <a:p>
          <a:r>
            <a:rPr lang="zh-CN" altLang="en-US" dirty="0"/>
            <a:t>时间反演破缺</a:t>
          </a:r>
        </a:p>
      </dgm:t>
    </dgm:pt>
    <dgm:pt modelId="{BF57CCAC-BF12-4235-BBC2-49C70B3660EA}" type="parTrans" cxnId="{AE58B512-8E1B-42B4-834A-8563745D0862}">
      <dgm:prSet/>
      <dgm:spPr/>
      <dgm:t>
        <a:bodyPr/>
        <a:lstStyle/>
        <a:p>
          <a:endParaRPr lang="zh-CN" altLang="en-US"/>
        </a:p>
      </dgm:t>
    </dgm:pt>
    <dgm:pt modelId="{4F4F79BF-AC2D-4761-95F7-0B3ABC79EA3C}" type="sibTrans" cxnId="{AE58B512-8E1B-42B4-834A-8563745D0862}">
      <dgm:prSet/>
      <dgm:spPr/>
      <dgm:t>
        <a:bodyPr/>
        <a:lstStyle/>
        <a:p>
          <a:endParaRPr lang="zh-CN" altLang="en-US"/>
        </a:p>
      </dgm:t>
    </dgm:pt>
    <dgm:pt modelId="{9AD5DBC2-2DA2-4DEA-A3AA-533D247F67A9}">
      <dgm:prSet phldrT="[文本]"/>
      <dgm:spPr/>
      <dgm:t>
        <a:bodyPr/>
        <a:lstStyle/>
        <a:p>
          <a:r>
            <a:rPr lang="zh-CN" altLang="en-US" dirty="0"/>
            <a:t>放大效应中的时间反演</a:t>
          </a:r>
        </a:p>
      </dgm:t>
    </dgm:pt>
    <dgm:pt modelId="{AF1CFC2F-B5B6-4EE9-8FDC-0D53093E3DA9}" type="parTrans" cxnId="{4A510EFB-661D-49AD-A0BA-02A0B7D9E66F}">
      <dgm:prSet/>
      <dgm:spPr/>
      <dgm:t>
        <a:bodyPr/>
        <a:lstStyle/>
        <a:p>
          <a:endParaRPr lang="zh-CN" altLang="en-US"/>
        </a:p>
      </dgm:t>
    </dgm:pt>
    <dgm:pt modelId="{4AE50D0B-25A3-4E19-AEC4-0D937645479A}" type="sibTrans" cxnId="{4A510EFB-661D-49AD-A0BA-02A0B7D9E66F}">
      <dgm:prSet/>
      <dgm:spPr/>
      <dgm:t>
        <a:bodyPr/>
        <a:lstStyle/>
        <a:p>
          <a:endParaRPr lang="zh-CN" altLang="en-US"/>
        </a:p>
      </dgm:t>
    </dgm:pt>
    <dgm:pt modelId="{9AC42B27-3E29-46DA-AE19-0EA8B84375CE}">
      <dgm:prSet phldrT="[文本]"/>
      <dgm:spPr/>
      <dgm:t>
        <a:bodyPr/>
        <a:lstStyle/>
        <a:p>
          <a:r>
            <a:rPr lang="zh-CN" altLang="en-US" dirty="0"/>
            <a:t>宇称破缺研究</a:t>
          </a:r>
        </a:p>
      </dgm:t>
    </dgm:pt>
    <dgm:pt modelId="{C0B042BA-AEE2-4467-82CD-AE823069AD92}" type="parTrans" cxnId="{0C31DAA4-31F8-48F3-95F7-E5C40F571BD1}">
      <dgm:prSet/>
      <dgm:spPr/>
      <dgm:t>
        <a:bodyPr/>
        <a:lstStyle/>
        <a:p>
          <a:endParaRPr lang="zh-CN" altLang="en-US"/>
        </a:p>
      </dgm:t>
    </dgm:pt>
    <dgm:pt modelId="{5D13A1E7-445D-4008-AB8C-2FB67BDA08CD}" type="sibTrans" cxnId="{0C31DAA4-31F8-48F3-95F7-E5C40F571BD1}">
      <dgm:prSet/>
      <dgm:spPr/>
      <dgm:t>
        <a:bodyPr/>
        <a:lstStyle/>
        <a:p>
          <a:endParaRPr lang="zh-CN" altLang="en-US"/>
        </a:p>
      </dgm:t>
    </dgm:pt>
    <dgm:pt modelId="{8A748A6B-58B4-4812-94A2-0008213F77E7}">
      <dgm:prSet phldrT="[文本]"/>
      <dgm:spPr/>
      <dgm:t>
        <a:bodyPr/>
        <a:lstStyle/>
        <a:p>
          <a:r>
            <a:rPr lang="zh-CN" altLang="en-US" dirty="0"/>
            <a:t>中子与轻核相互作用</a:t>
          </a:r>
        </a:p>
      </dgm:t>
    </dgm:pt>
    <dgm:pt modelId="{201D4B50-A3AB-4665-B1CC-3AC6DB453E37}" type="parTrans" cxnId="{75F2FA24-6D41-4F70-9FB4-94234454C044}">
      <dgm:prSet/>
      <dgm:spPr/>
      <dgm:t>
        <a:bodyPr/>
        <a:lstStyle/>
        <a:p>
          <a:endParaRPr lang="zh-CN" altLang="en-US"/>
        </a:p>
      </dgm:t>
    </dgm:pt>
    <dgm:pt modelId="{53359B11-08CF-4CB7-9B1B-EADC499505FE}" type="sibTrans" cxnId="{75F2FA24-6D41-4F70-9FB4-94234454C044}">
      <dgm:prSet/>
      <dgm:spPr/>
      <dgm:t>
        <a:bodyPr/>
        <a:lstStyle/>
        <a:p>
          <a:endParaRPr lang="zh-CN" altLang="en-US"/>
        </a:p>
      </dgm:t>
    </dgm:pt>
    <dgm:pt modelId="{308BF705-8E44-49F3-BEAE-AEB8E58C18BF}" type="pres">
      <dgm:prSet presAssocID="{BBB9D593-BE15-44F2-8A3D-3672A4ED1770}" presName="hierChild1" presStyleCnt="0">
        <dgm:presLayoutVars>
          <dgm:orgChart val="1"/>
          <dgm:chPref val="1"/>
          <dgm:dir/>
          <dgm:animOne val="branch"/>
          <dgm:animLvl val="lvl"/>
          <dgm:resizeHandles/>
        </dgm:presLayoutVars>
      </dgm:prSet>
      <dgm:spPr/>
    </dgm:pt>
    <dgm:pt modelId="{C90E0302-B968-4852-9AEF-3F6313EE0791}" type="pres">
      <dgm:prSet presAssocID="{A886A565-982A-4C1E-AF27-BFD653142FCF}" presName="hierRoot1" presStyleCnt="0">
        <dgm:presLayoutVars>
          <dgm:hierBranch val="init"/>
        </dgm:presLayoutVars>
      </dgm:prSet>
      <dgm:spPr/>
    </dgm:pt>
    <dgm:pt modelId="{9323BB30-E5DD-4331-AD26-C4023B9193CE}" type="pres">
      <dgm:prSet presAssocID="{A886A565-982A-4C1E-AF27-BFD653142FCF}" presName="rootComposite1" presStyleCnt="0"/>
      <dgm:spPr/>
    </dgm:pt>
    <dgm:pt modelId="{BE2C354A-1C7D-4CC7-B3A8-C887718897FA}" type="pres">
      <dgm:prSet presAssocID="{A886A565-982A-4C1E-AF27-BFD653142FCF}" presName="rootText1" presStyleLbl="node0" presStyleIdx="0" presStyleCnt="1">
        <dgm:presLayoutVars>
          <dgm:chPref val="3"/>
        </dgm:presLayoutVars>
      </dgm:prSet>
      <dgm:spPr/>
    </dgm:pt>
    <dgm:pt modelId="{79F407CF-803C-4AD2-975C-2BA946B432A6}" type="pres">
      <dgm:prSet presAssocID="{A886A565-982A-4C1E-AF27-BFD653142FCF}" presName="rootConnector1" presStyleLbl="node1" presStyleIdx="0" presStyleCnt="0"/>
      <dgm:spPr/>
    </dgm:pt>
    <dgm:pt modelId="{AB38C94A-E66F-4C39-95A1-946D25A5BDC5}" type="pres">
      <dgm:prSet presAssocID="{A886A565-982A-4C1E-AF27-BFD653142FCF}" presName="hierChild2" presStyleCnt="0"/>
      <dgm:spPr/>
    </dgm:pt>
    <dgm:pt modelId="{5BCACD62-A777-46E8-B275-3B7721898C69}" type="pres">
      <dgm:prSet presAssocID="{C0B042BA-AEE2-4467-82CD-AE823069AD92}" presName="Name64" presStyleLbl="parChTrans1D2" presStyleIdx="0" presStyleCnt="3"/>
      <dgm:spPr/>
    </dgm:pt>
    <dgm:pt modelId="{754E92F0-DC2C-4EF4-98DF-6CFDBB84E7B1}" type="pres">
      <dgm:prSet presAssocID="{9AC42B27-3E29-46DA-AE19-0EA8B84375CE}" presName="hierRoot2" presStyleCnt="0">
        <dgm:presLayoutVars>
          <dgm:hierBranch val="init"/>
        </dgm:presLayoutVars>
      </dgm:prSet>
      <dgm:spPr/>
    </dgm:pt>
    <dgm:pt modelId="{235AD1B9-C8EF-470D-A7CC-AB525946F83A}" type="pres">
      <dgm:prSet presAssocID="{9AC42B27-3E29-46DA-AE19-0EA8B84375CE}" presName="rootComposite" presStyleCnt="0"/>
      <dgm:spPr/>
    </dgm:pt>
    <dgm:pt modelId="{EFDCA993-C98C-4D50-A9C8-9872025AF78B}" type="pres">
      <dgm:prSet presAssocID="{9AC42B27-3E29-46DA-AE19-0EA8B84375CE}" presName="rootText" presStyleLbl="node2" presStyleIdx="0" presStyleCnt="3">
        <dgm:presLayoutVars>
          <dgm:chPref val="3"/>
        </dgm:presLayoutVars>
      </dgm:prSet>
      <dgm:spPr/>
    </dgm:pt>
    <dgm:pt modelId="{CADD5D16-0EDB-4013-8445-070F8617514F}" type="pres">
      <dgm:prSet presAssocID="{9AC42B27-3E29-46DA-AE19-0EA8B84375CE}" presName="rootConnector" presStyleLbl="node2" presStyleIdx="0" presStyleCnt="3"/>
      <dgm:spPr/>
    </dgm:pt>
    <dgm:pt modelId="{34F12BB1-A1BC-4377-886F-0F48418043F2}" type="pres">
      <dgm:prSet presAssocID="{9AC42B27-3E29-46DA-AE19-0EA8B84375CE}" presName="hierChild4" presStyleCnt="0"/>
      <dgm:spPr/>
    </dgm:pt>
    <dgm:pt modelId="{049701B8-14D0-4A39-AA4B-95EFD9E36169}" type="pres">
      <dgm:prSet presAssocID="{201D4B50-A3AB-4665-B1CC-3AC6DB453E37}" presName="Name64" presStyleLbl="parChTrans1D3" presStyleIdx="0" presStyleCnt="4"/>
      <dgm:spPr/>
    </dgm:pt>
    <dgm:pt modelId="{2CB9B632-E648-43D0-87D4-9A7660C86896}" type="pres">
      <dgm:prSet presAssocID="{8A748A6B-58B4-4812-94A2-0008213F77E7}" presName="hierRoot2" presStyleCnt="0">
        <dgm:presLayoutVars>
          <dgm:hierBranch val="init"/>
        </dgm:presLayoutVars>
      </dgm:prSet>
      <dgm:spPr/>
    </dgm:pt>
    <dgm:pt modelId="{19AC0BA6-5780-4AF2-8D12-BF61CA4D1912}" type="pres">
      <dgm:prSet presAssocID="{8A748A6B-58B4-4812-94A2-0008213F77E7}" presName="rootComposite" presStyleCnt="0"/>
      <dgm:spPr/>
    </dgm:pt>
    <dgm:pt modelId="{469F7F36-41BA-4EAC-A877-8959A1E50490}" type="pres">
      <dgm:prSet presAssocID="{8A748A6B-58B4-4812-94A2-0008213F77E7}" presName="rootText" presStyleLbl="node3" presStyleIdx="0" presStyleCnt="4">
        <dgm:presLayoutVars>
          <dgm:chPref val="3"/>
        </dgm:presLayoutVars>
      </dgm:prSet>
      <dgm:spPr/>
    </dgm:pt>
    <dgm:pt modelId="{DF6AC3B6-B6A2-4870-926A-F0AFDBEC01B4}" type="pres">
      <dgm:prSet presAssocID="{8A748A6B-58B4-4812-94A2-0008213F77E7}" presName="rootConnector" presStyleLbl="node3" presStyleIdx="0" presStyleCnt="4"/>
      <dgm:spPr/>
    </dgm:pt>
    <dgm:pt modelId="{D3ABE1C0-2869-4208-B0B3-618E2630F988}" type="pres">
      <dgm:prSet presAssocID="{8A748A6B-58B4-4812-94A2-0008213F77E7}" presName="hierChild4" presStyleCnt="0"/>
      <dgm:spPr/>
    </dgm:pt>
    <dgm:pt modelId="{7B1C26C6-FDE8-4E81-AD36-3A4613C71D8E}" type="pres">
      <dgm:prSet presAssocID="{8A748A6B-58B4-4812-94A2-0008213F77E7}" presName="hierChild5" presStyleCnt="0"/>
      <dgm:spPr/>
    </dgm:pt>
    <dgm:pt modelId="{81D883AC-EB57-43BA-A4A4-A1CE9AB960B7}" type="pres">
      <dgm:prSet presAssocID="{9AC42B27-3E29-46DA-AE19-0EA8B84375CE}" presName="hierChild5" presStyleCnt="0"/>
      <dgm:spPr/>
    </dgm:pt>
    <dgm:pt modelId="{CF322954-B554-447F-AC6F-F520E608A09A}" type="pres">
      <dgm:prSet presAssocID="{44C403E6-0312-4C3E-8937-4667E7F052EC}" presName="Name64" presStyleLbl="parChTrans1D2" presStyleIdx="1" presStyleCnt="3"/>
      <dgm:spPr/>
    </dgm:pt>
    <dgm:pt modelId="{04970137-6D87-46DF-85A9-EC9E4D21BA8B}" type="pres">
      <dgm:prSet presAssocID="{2644E0A4-CF51-4543-BC3A-CF09643D79F0}" presName="hierRoot2" presStyleCnt="0">
        <dgm:presLayoutVars>
          <dgm:hierBranch val="init"/>
        </dgm:presLayoutVars>
      </dgm:prSet>
      <dgm:spPr/>
    </dgm:pt>
    <dgm:pt modelId="{EC9F34F1-79BE-4281-A898-481C270C9958}" type="pres">
      <dgm:prSet presAssocID="{2644E0A4-CF51-4543-BC3A-CF09643D79F0}" presName="rootComposite" presStyleCnt="0"/>
      <dgm:spPr/>
    </dgm:pt>
    <dgm:pt modelId="{C187FA92-E05A-4D84-9D4F-878D6322A31F}" type="pres">
      <dgm:prSet presAssocID="{2644E0A4-CF51-4543-BC3A-CF09643D79F0}" presName="rootText" presStyleLbl="node2" presStyleIdx="1" presStyleCnt="3">
        <dgm:presLayoutVars>
          <dgm:chPref val="3"/>
        </dgm:presLayoutVars>
      </dgm:prSet>
      <dgm:spPr/>
    </dgm:pt>
    <dgm:pt modelId="{2A9F6078-CDC6-4762-BE13-FBEA4798E696}" type="pres">
      <dgm:prSet presAssocID="{2644E0A4-CF51-4543-BC3A-CF09643D79F0}" presName="rootConnector" presStyleLbl="node2" presStyleIdx="1" presStyleCnt="3"/>
      <dgm:spPr/>
    </dgm:pt>
    <dgm:pt modelId="{0264D6B7-CC6D-4187-8817-ABAAAF215733}" type="pres">
      <dgm:prSet presAssocID="{2644E0A4-CF51-4543-BC3A-CF09643D79F0}" presName="hierChild4" presStyleCnt="0"/>
      <dgm:spPr/>
    </dgm:pt>
    <dgm:pt modelId="{F25477AC-1018-4F53-8E10-489D3FCF3346}" type="pres">
      <dgm:prSet presAssocID="{E8253187-5EF0-421A-BECB-9D254650DC9D}" presName="Name64" presStyleLbl="parChTrans1D3" presStyleIdx="1" presStyleCnt="4"/>
      <dgm:spPr/>
    </dgm:pt>
    <dgm:pt modelId="{8634169F-2EB7-4B34-AFC1-633AC4FA5FAD}" type="pres">
      <dgm:prSet presAssocID="{38E801A4-912E-45DE-8578-9B07C44CB594}" presName="hierRoot2" presStyleCnt="0">
        <dgm:presLayoutVars>
          <dgm:hierBranch val="init"/>
        </dgm:presLayoutVars>
      </dgm:prSet>
      <dgm:spPr/>
    </dgm:pt>
    <dgm:pt modelId="{14B2DBA0-8422-4F98-9745-A274A78ABBD1}" type="pres">
      <dgm:prSet presAssocID="{38E801A4-912E-45DE-8578-9B07C44CB594}" presName="rootComposite" presStyleCnt="0"/>
      <dgm:spPr/>
    </dgm:pt>
    <dgm:pt modelId="{6381FCE7-5476-4CD6-ADAD-6CB434D5B644}" type="pres">
      <dgm:prSet presAssocID="{38E801A4-912E-45DE-8578-9B07C44CB594}" presName="rootText" presStyleLbl="node3" presStyleIdx="1" presStyleCnt="4">
        <dgm:presLayoutVars>
          <dgm:chPref val="3"/>
        </dgm:presLayoutVars>
      </dgm:prSet>
      <dgm:spPr/>
    </dgm:pt>
    <dgm:pt modelId="{267F3836-8185-48A8-9D61-7ECC9B1FCCE8}" type="pres">
      <dgm:prSet presAssocID="{38E801A4-912E-45DE-8578-9B07C44CB594}" presName="rootConnector" presStyleLbl="node3" presStyleIdx="1" presStyleCnt="4"/>
      <dgm:spPr/>
    </dgm:pt>
    <dgm:pt modelId="{929231E9-74A4-438D-A604-E21A8B5E89C0}" type="pres">
      <dgm:prSet presAssocID="{38E801A4-912E-45DE-8578-9B07C44CB594}" presName="hierChild4" presStyleCnt="0"/>
      <dgm:spPr/>
    </dgm:pt>
    <dgm:pt modelId="{5F9AD26B-EF91-4BF2-A7D6-C0C48AEBB378}" type="pres">
      <dgm:prSet presAssocID="{38E801A4-912E-45DE-8578-9B07C44CB594}" presName="hierChild5" presStyleCnt="0"/>
      <dgm:spPr/>
    </dgm:pt>
    <dgm:pt modelId="{61D0B85C-9E1F-40DB-AA11-D26B33666718}" type="pres">
      <dgm:prSet presAssocID="{88F3BF5C-CD0E-4909-AA66-8BD3F9962F45}" presName="Name64" presStyleLbl="parChTrans1D3" presStyleIdx="2" presStyleCnt="4"/>
      <dgm:spPr/>
    </dgm:pt>
    <dgm:pt modelId="{AB0738B6-821F-481A-8B71-5CF423ADB2A4}" type="pres">
      <dgm:prSet presAssocID="{9203B316-371B-4CFF-ABCB-5810E3885F05}" presName="hierRoot2" presStyleCnt="0">
        <dgm:presLayoutVars>
          <dgm:hierBranch val="init"/>
        </dgm:presLayoutVars>
      </dgm:prSet>
      <dgm:spPr/>
    </dgm:pt>
    <dgm:pt modelId="{7E430CD1-3F8B-4AF7-B187-11D0261EC2CC}" type="pres">
      <dgm:prSet presAssocID="{9203B316-371B-4CFF-ABCB-5810E3885F05}" presName="rootComposite" presStyleCnt="0"/>
      <dgm:spPr/>
    </dgm:pt>
    <dgm:pt modelId="{76C42A6E-C5BA-4C0A-90C2-DF6C236770E0}" type="pres">
      <dgm:prSet presAssocID="{9203B316-371B-4CFF-ABCB-5810E3885F05}" presName="rootText" presStyleLbl="node3" presStyleIdx="2" presStyleCnt="4">
        <dgm:presLayoutVars>
          <dgm:chPref val="3"/>
        </dgm:presLayoutVars>
      </dgm:prSet>
      <dgm:spPr/>
    </dgm:pt>
    <dgm:pt modelId="{C1941B14-EC78-412D-8E3B-BF29CF479BDB}" type="pres">
      <dgm:prSet presAssocID="{9203B316-371B-4CFF-ABCB-5810E3885F05}" presName="rootConnector" presStyleLbl="node3" presStyleIdx="2" presStyleCnt="4"/>
      <dgm:spPr/>
    </dgm:pt>
    <dgm:pt modelId="{E576B865-4F9F-49F7-A3B2-DF77BBBFEC75}" type="pres">
      <dgm:prSet presAssocID="{9203B316-371B-4CFF-ABCB-5810E3885F05}" presName="hierChild4" presStyleCnt="0"/>
      <dgm:spPr/>
    </dgm:pt>
    <dgm:pt modelId="{C90133DE-98BA-4822-BB77-16A5F6F9488C}" type="pres">
      <dgm:prSet presAssocID="{9203B316-371B-4CFF-ABCB-5810E3885F05}" presName="hierChild5" presStyleCnt="0"/>
      <dgm:spPr/>
    </dgm:pt>
    <dgm:pt modelId="{5147EE1F-1F0D-4182-BA8C-2A85813C9EB0}" type="pres">
      <dgm:prSet presAssocID="{2644E0A4-CF51-4543-BC3A-CF09643D79F0}" presName="hierChild5" presStyleCnt="0"/>
      <dgm:spPr/>
    </dgm:pt>
    <dgm:pt modelId="{78E404CD-7ACC-4D90-AD90-CBAB1FF18AA3}" type="pres">
      <dgm:prSet presAssocID="{BF57CCAC-BF12-4235-BBC2-49C70B3660EA}" presName="Name64" presStyleLbl="parChTrans1D2" presStyleIdx="2" presStyleCnt="3"/>
      <dgm:spPr/>
    </dgm:pt>
    <dgm:pt modelId="{23F00DA3-9E7C-42BC-B553-2119C28FAB46}" type="pres">
      <dgm:prSet presAssocID="{103B5CE4-5EB3-496B-819B-603ACB0982F4}" presName="hierRoot2" presStyleCnt="0">
        <dgm:presLayoutVars>
          <dgm:hierBranch val="init"/>
        </dgm:presLayoutVars>
      </dgm:prSet>
      <dgm:spPr/>
    </dgm:pt>
    <dgm:pt modelId="{5CBBBD56-1AE3-43F6-B85B-796CDEB1BEBE}" type="pres">
      <dgm:prSet presAssocID="{103B5CE4-5EB3-496B-819B-603ACB0982F4}" presName="rootComposite" presStyleCnt="0"/>
      <dgm:spPr/>
    </dgm:pt>
    <dgm:pt modelId="{CEE4F384-D988-4849-A918-E723859E5D63}" type="pres">
      <dgm:prSet presAssocID="{103B5CE4-5EB3-496B-819B-603ACB0982F4}" presName="rootText" presStyleLbl="node2" presStyleIdx="2" presStyleCnt="3">
        <dgm:presLayoutVars>
          <dgm:chPref val="3"/>
        </dgm:presLayoutVars>
      </dgm:prSet>
      <dgm:spPr/>
    </dgm:pt>
    <dgm:pt modelId="{6F95B075-F2F1-4170-9AE8-1D2244E1C6F2}" type="pres">
      <dgm:prSet presAssocID="{103B5CE4-5EB3-496B-819B-603ACB0982F4}" presName="rootConnector" presStyleLbl="node2" presStyleIdx="2" presStyleCnt="3"/>
      <dgm:spPr/>
    </dgm:pt>
    <dgm:pt modelId="{8ED210D3-7503-4BAC-AC8E-DC70341AD94C}" type="pres">
      <dgm:prSet presAssocID="{103B5CE4-5EB3-496B-819B-603ACB0982F4}" presName="hierChild4" presStyleCnt="0"/>
      <dgm:spPr/>
    </dgm:pt>
    <dgm:pt modelId="{EE3A3EF6-B9EF-4062-AF00-3D4FF779CC4D}" type="pres">
      <dgm:prSet presAssocID="{AF1CFC2F-B5B6-4EE9-8FDC-0D53093E3DA9}" presName="Name64" presStyleLbl="parChTrans1D3" presStyleIdx="3" presStyleCnt="4"/>
      <dgm:spPr/>
    </dgm:pt>
    <dgm:pt modelId="{877F71A4-D2CC-4FCE-8123-51EC2F5EFD72}" type="pres">
      <dgm:prSet presAssocID="{9AD5DBC2-2DA2-4DEA-A3AA-533D247F67A9}" presName="hierRoot2" presStyleCnt="0">
        <dgm:presLayoutVars>
          <dgm:hierBranch val="init"/>
        </dgm:presLayoutVars>
      </dgm:prSet>
      <dgm:spPr/>
    </dgm:pt>
    <dgm:pt modelId="{16FBB6C5-BA77-4F9B-9860-BE9334046754}" type="pres">
      <dgm:prSet presAssocID="{9AD5DBC2-2DA2-4DEA-A3AA-533D247F67A9}" presName="rootComposite" presStyleCnt="0"/>
      <dgm:spPr/>
    </dgm:pt>
    <dgm:pt modelId="{1108AB62-221F-4D8C-A60A-F43F92F71DF6}" type="pres">
      <dgm:prSet presAssocID="{9AD5DBC2-2DA2-4DEA-A3AA-533D247F67A9}" presName="rootText" presStyleLbl="node3" presStyleIdx="3" presStyleCnt="4">
        <dgm:presLayoutVars>
          <dgm:chPref val="3"/>
        </dgm:presLayoutVars>
      </dgm:prSet>
      <dgm:spPr/>
    </dgm:pt>
    <dgm:pt modelId="{3C0BFBEF-CEC6-4A4A-9B8F-487EEA922174}" type="pres">
      <dgm:prSet presAssocID="{9AD5DBC2-2DA2-4DEA-A3AA-533D247F67A9}" presName="rootConnector" presStyleLbl="node3" presStyleIdx="3" presStyleCnt="4"/>
      <dgm:spPr/>
    </dgm:pt>
    <dgm:pt modelId="{F3CC7576-CA47-4937-A72B-F257A8CC38AF}" type="pres">
      <dgm:prSet presAssocID="{9AD5DBC2-2DA2-4DEA-A3AA-533D247F67A9}" presName="hierChild4" presStyleCnt="0"/>
      <dgm:spPr/>
    </dgm:pt>
    <dgm:pt modelId="{C77E23C0-CE26-4BAA-A35E-FECA738D58C7}" type="pres">
      <dgm:prSet presAssocID="{9AD5DBC2-2DA2-4DEA-A3AA-533D247F67A9}" presName="hierChild5" presStyleCnt="0"/>
      <dgm:spPr/>
    </dgm:pt>
    <dgm:pt modelId="{ABC7BF0A-CBEE-482F-8D6E-172C9381A540}" type="pres">
      <dgm:prSet presAssocID="{103B5CE4-5EB3-496B-819B-603ACB0982F4}" presName="hierChild5" presStyleCnt="0"/>
      <dgm:spPr/>
    </dgm:pt>
    <dgm:pt modelId="{9E4B26FE-8294-4E46-ACE5-D88AC3FE4901}" type="pres">
      <dgm:prSet presAssocID="{A886A565-982A-4C1E-AF27-BFD653142FCF}" presName="hierChild3" presStyleCnt="0"/>
      <dgm:spPr/>
    </dgm:pt>
  </dgm:ptLst>
  <dgm:cxnLst>
    <dgm:cxn modelId="{59B21B0F-881F-4418-8AE4-68E128878289}" type="presOf" srcId="{AF1CFC2F-B5B6-4EE9-8FDC-0D53093E3DA9}" destId="{EE3A3EF6-B9EF-4062-AF00-3D4FF779CC4D}" srcOrd="0" destOrd="0" presId="urn:microsoft.com/office/officeart/2009/3/layout/HorizontalOrganizationChart"/>
    <dgm:cxn modelId="{EF2EEE0F-01FE-4BCD-BF82-F2B7288F0329}" type="presOf" srcId="{8A748A6B-58B4-4812-94A2-0008213F77E7}" destId="{DF6AC3B6-B6A2-4870-926A-F0AFDBEC01B4}" srcOrd="1" destOrd="0" presId="urn:microsoft.com/office/officeart/2009/3/layout/HorizontalOrganizationChart"/>
    <dgm:cxn modelId="{AE58B512-8E1B-42B4-834A-8563745D0862}" srcId="{A886A565-982A-4C1E-AF27-BFD653142FCF}" destId="{103B5CE4-5EB3-496B-819B-603ACB0982F4}" srcOrd="2" destOrd="0" parTransId="{BF57CCAC-BF12-4235-BBC2-49C70B3660EA}" sibTransId="{4F4F79BF-AC2D-4761-95F7-0B3ABC79EA3C}"/>
    <dgm:cxn modelId="{B2259D16-B25B-42B9-981B-3385FFFAB2EB}" srcId="{A886A565-982A-4C1E-AF27-BFD653142FCF}" destId="{2644E0A4-CF51-4543-BC3A-CF09643D79F0}" srcOrd="1" destOrd="0" parTransId="{44C403E6-0312-4C3E-8937-4667E7F052EC}" sibTransId="{314D5FF3-0239-46F7-9868-D88F33ADE585}"/>
    <dgm:cxn modelId="{1BF7171A-1543-450B-98E2-0B2A1E541109}" type="presOf" srcId="{A886A565-982A-4C1E-AF27-BFD653142FCF}" destId="{79F407CF-803C-4AD2-975C-2BA946B432A6}" srcOrd="1" destOrd="0" presId="urn:microsoft.com/office/officeart/2009/3/layout/HorizontalOrganizationChart"/>
    <dgm:cxn modelId="{F5B2B81C-544B-46E5-9E59-E262FC4AEDC4}" type="presOf" srcId="{2644E0A4-CF51-4543-BC3A-CF09643D79F0}" destId="{C187FA92-E05A-4D84-9D4F-878D6322A31F}" srcOrd="0" destOrd="0" presId="urn:microsoft.com/office/officeart/2009/3/layout/HorizontalOrganizationChart"/>
    <dgm:cxn modelId="{CDD7E51F-3030-444E-A04C-BAD17211D09F}" type="presOf" srcId="{2644E0A4-CF51-4543-BC3A-CF09643D79F0}" destId="{2A9F6078-CDC6-4762-BE13-FBEA4798E696}" srcOrd="1" destOrd="0" presId="urn:microsoft.com/office/officeart/2009/3/layout/HorizontalOrganizationChart"/>
    <dgm:cxn modelId="{75F2FA24-6D41-4F70-9FB4-94234454C044}" srcId="{9AC42B27-3E29-46DA-AE19-0EA8B84375CE}" destId="{8A748A6B-58B4-4812-94A2-0008213F77E7}" srcOrd="0" destOrd="0" parTransId="{201D4B50-A3AB-4665-B1CC-3AC6DB453E37}" sibTransId="{53359B11-08CF-4CB7-9B1B-EADC499505FE}"/>
    <dgm:cxn modelId="{1B379030-6FFB-49AE-9ECC-606804403565}" srcId="{BBB9D593-BE15-44F2-8A3D-3672A4ED1770}" destId="{A886A565-982A-4C1E-AF27-BFD653142FCF}" srcOrd="0" destOrd="0" parTransId="{52953946-5B3B-4127-8357-C1F98541B422}" sibTransId="{00F66E00-BCE8-40D6-8B47-B545BF0D16AB}"/>
    <dgm:cxn modelId="{90965335-F327-43B1-AC22-EE648E3F146E}" type="presOf" srcId="{9203B316-371B-4CFF-ABCB-5810E3885F05}" destId="{76C42A6E-C5BA-4C0A-90C2-DF6C236770E0}" srcOrd="0" destOrd="0" presId="urn:microsoft.com/office/officeart/2009/3/layout/HorizontalOrganizationChart"/>
    <dgm:cxn modelId="{B98CBE38-B394-47C4-BCCA-023B51ADE568}" type="presOf" srcId="{8A748A6B-58B4-4812-94A2-0008213F77E7}" destId="{469F7F36-41BA-4EAC-A877-8959A1E50490}" srcOrd="0" destOrd="0" presId="urn:microsoft.com/office/officeart/2009/3/layout/HorizontalOrganizationChart"/>
    <dgm:cxn modelId="{B5F85F65-E9D5-4BD7-BB87-C3376A353FCF}" srcId="{2644E0A4-CF51-4543-BC3A-CF09643D79F0}" destId="{9203B316-371B-4CFF-ABCB-5810E3885F05}" srcOrd="1" destOrd="0" parTransId="{88F3BF5C-CD0E-4909-AA66-8BD3F9962F45}" sibTransId="{D6EDD7B6-A6E3-4241-A87E-144EEEA8BB17}"/>
    <dgm:cxn modelId="{C5212B49-34DB-4F4B-85EA-C3D9D137E04D}" type="presOf" srcId="{38E801A4-912E-45DE-8578-9B07C44CB594}" destId="{6381FCE7-5476-4CD6-ADAD-6CB434D5B644}" srcOrd="0" destOrd="0" presId="urn:microsoft.com/office/officeart/2009/3/layout/HorizontalOrganizationChart"/>
    <dgm:cxn modelId="{4231E472-DD4C-4158-BCE9-1721FEEDC2FD}" type="presOf" srcId="{E8253187-5EF0-421A-BECB-9D254650DC9D}" destId="{F25477AC-1018-4F53-8E10-489D3FCF3346}" srcOrd="0" destOrd="0" presId="urn:microsoft.com/office/officeart/2009/3/layout/HorizontalOrganizationChart"/>
    <dgm:cxn modelId="{43D83179-F2ED-4701-B91E-7093A270E0B1}" type="presOf" srcId="{BBB9D593-BE15-44F2-8A3D-3672A4ED1770}" destId="{308BF705-8E44-49F3-BEAE-AEB8E58C18BF}" srcOrd="0" destOrd="0" presId="urn:microsoft.com/office/officeart/2009/3/layout/HorizontalOrganizationChart"/>
    <dgm:cxn modelId="{CF82247B-D76C-4266-85DC-48917DF95F94}" type="presOf" srcId="{9AC42B27-3E29-46DA-AE19-0EA8B84375CE}" destId="{EFDCA993-C98C-4D50-A9C8-9872025AF78B}" srcOrd="0" destOrd="0" presId="urn:microsoft.com/office/officeart/2009/3/layout/HorizontalOrganizationChart"/>
    <dgm:cxn modelId="{3D72C07C-5AC8-4982-8797-E02EA9902E13}" type="presOf" srcId="{9AD5DBC2-2DA2-4DEA-A3AA-533D247F67A9}" destId="{3C0BFBEF-CEC6-4A4A-9B8F-487EEA922174}" srcOrd="1" destOrd="0" presId="urn:microsoft.com/office/officeart/2009/3/layout/HorizontalOrganizationChart"/>
    <dgm:cxn modelId="{3667418F-6445-4263-810E-4C8662319A47}" type="presOf" srcId="{88F3BF5C-CD0E-4909-AA66-8BD3F9962F45}" destId="{61D0B85C-9E1F-40DB-AA11-D26B33666718}" srcOrd="0" destOrd="0" presId="urn:microsoft.com/office/officeart/2009/3/layout/HorizontalOrganizationChart"/>
    <dgm:cxn modelId="{0C31DAA4-31F8-48F3-95F7-E5C40F571BD1}" srcId="{A886A565-982A-4C1E-AF27-BFD653142FCF}" destId="{9AC42B27-3E29-46DA-AE19-0EA8B84375CE}" srcOrd="0" destOrd="0" parTransId="{C0B042BA-AEE2-4467-82CD-AE823069AD92}" sibTransId="{5D13A1E7-445D-4008-AB8C-2FB67BDA08CD}"/>
    <dgm:cxn modelId="{BD59EDB3-9012-42FA-9C93-7485C2A213D0}" type="presOf" srcId="{103B5CE4-5EB3-496B-819B-603ACB0982F4}" destId="{6F95B075-F2F1-4170-9AE8-1D2244E1C6F2}" srcOrd="1" destOrd="0" presId="urn:microsoft.com/office/officeart/2009/3/layout/HorizontalOrganizationChart"/>
    <dgm:cxn modelId="{5D8959B4-98E0-4629-B0A6-9BB7F6FF594C}" type="presOf" srcId="{9AC42B27-3E29-46DA-AE19-0EA8B84375CE}" destId="{CADD5D16-0EDB-4013-8445-070F8617514F}" srcOrd="1" destOrd="0" presId="urn:microsoft.com/office/officeart/2009/3/layout/HorizontalOrganizationChart"/>
    <dgm:cxn modelId="{3C2F7BC2-46C0-4797-95FA-7CFC5BD22C25}" srcId="{2644E0A4-CF51-4543-BC3A-CF09643D79F0}" destId="{38E801A4-912E-45DE-8578-9B07C44CB594}" srcOrd="0" destOrd="0" parTransId="{E8253187-5EF0-421A-BECB-9D254650DC9D}" sibTransId="{B790595E-CB2E-4105-89BA-A26A464EF99E}"/>
    <dgm:cxn modelId="{7BF780C7-CD9D-465A-9282-5BAC678C2FEE}" type="presOf" srcId="{38E801A4-912E-45DE-8578-9B07C44CB594}" destId="{267F3836-8185-48A8-9D61-7ECC9B1FCCE8}" srcOrd="1" destOrd="0" presId="urn:microsoft.com/office/officeart/2009/3/layout/HorizontalOrganizationChart"/>
    <dgm:cxn modelId="{0809CCC9-C00A-422B-B7DC-7C12F8A87034}" type="presOf" srcId="{C0B042BA-AEE2-4467-82CD-AE823069AD92}" destId="{5BCACD62-A777-46E8-B275-3B7721898C69}" srcOrd="0" destOrd="0" presId="urn:microsoft.com/office/officeart/2009/3/layout/HorizontalOrganizationChart"/>
    <dgm:cxn modelId="{2CCB1ACD-78A9-417F-B9DE-3CD4AAA89B42}" type="presOf" srcId="{44C403E6-0312-4C3E-8937-4667E7F052EC}" destId="{CF322954-B554-447F-AC6F-F520E608A09A}" srcOrd="0" destOrd="0" presId="urn:microsoft.com/office/officeart/2009/3/layout/HorizontalOrganizationChart"/>
    <dgm:cxn modelId="{D326CAD4-1E90-4D6E-9FE3-0E5450ACF327}" type="presOf" srcId="{201D4B50-A3AB-4665-B1CC-3AC6DB453E37}" destId="{049701B8-14D0-4A39-AA4B-95EFD9E36169}" srcOrd="0" destOrd="0" presId="urn:microsoft.com/office/officeart/2009/3/layout/HorizontalOrganizationChart"/>
    <dgm:cxn modelId="{B5928ADA-447C-4CD6-A4A6-AABD25FD0374}" type="presOf" srcId="{9AD5DBC2-2DA2-4DEA-A3AA-533D247F67A9}" destId="{1108AB62-221F-4D8C-A60A-F43F92F71DF6}" srcOrd="0" destOrd="0" presId="urn:microsoft.com/office/officeart/2009/3/layout/HorizontalOrganizationChart"/>
    <dgm:cxn modelId="{C7973ADB-D808-4046-93AE-2926CCDC1442}" type="presOf" srcId="{103B5CE4-5EB3-496B-819B-603ACB0982F4}" destId="{CEE4F384-D988-4849-A918-E723859E5D63}" srcOrd="0" destOrd="0" presId="urn:microsoft.com/office/officeart/2009/3/layout/HorizontalOrganizationChart"/>
    <dgm:cxn modelId="{2F5E66E9-0541-4F90-B952-20400DBE2BE6}" type="presOf" srcId="{BF57CCAC-BF12-4235-BBC2-49C70B3660EA}" destId="{78E404CD-7ACC-4D90-AD90-CBAB1FF18AA3}" srcOrd="0" destOrd="0" presId="urn:microsoft.com/office/officeart/2009/3/layout/HorizontalOrganizationChart"/>
    <dgm:cxn modelId="{FA3AE1F9-3C31-41D6-B442-8E08824684FF}" type="presOf" srcId="{A886A565-982A-4C1E-AF27-BFD653142FCF}" destId="{BE2C354A-1C7D-4CC7-B3A8-C887718897FA}" srcOrd="0" destOrd="0" presId="urn:microsoft.com/office/officeart/2009/3/layout/HorizontalOrganizationChart"/>
    <dgm:cxn modelId="{4A510EFB-661D-49AD-A0BA-02A0B7D9E66F}" srcId="{103B5CE4-5EB3-496B-819B-603ACB0982F4}" destId="{9AD5DBC2-2DA2-4DEA-A3AA-533D247F67A9}" srcOrd="0" destOrd="0" parTransId="{AF1CFC2F-B5B6-4EE9-8FDC-0D53093E3DA9}" sibTransId="{4AE50D0B-25A3-4E19-AEC4-0D937645479A}"/>
    <dgm:cxn modelId="{44CDB1FC-56A4-472C-9E4D-6098B6AD7132}" type="presOf" srcId="{9203B316-371B-4CFF-ABCB-5810E3885F05}" destId="{C1941B14-EC78-412D-8E3B-BF29CF479BDB}" srcOrd="1" destOrd="0" presId="urn:microsoft.com/office/officeart/2009/3/layout/HorizontalOrganizationChart"/>
    <dgm:cxn modelId="{2D6B7086-E137-41E1-BB9C-796DAC0D17CA}" type="presParOf" srcId="{308BF705-8E44-49F3-BEAE-AEB8E58C18BF}" destId="{C90E0302-B968-4852-9AEF-3F6313EE0791}" srcOrd="0" destOrd="0" presId="urn:microsoft.com/office/officeart/2009/3/layout/HorizontalOrganizationChart"/>
    <dgm:cxn modelId="{41F9FED5-B05E-4A0C-BB58-D444DEE281B2}" type="presParOf" srcId="{C90E0302-B968-4852-9AEF-3F6313EE0791}" destId="{9323BB30-E5DD-4331-AD26-C4023B9193CE}" srcOrd="0" destOrd="0" presId="urn:microsoft.com/office/officeart/2009/3/layout/HorizontalOrganizationChart"/>
    <dgm:cxn modelId="{D6CB84F2-50C7-47E4-A9D0-9D88261A11B3}" type="presParOf" srcId="{9323BB30-E5DD-4331-AD26-C4023B9193CE}" destId="{BE2C354A-1C7D-4CC7-B3A8-C887718897FA}" srcOrd="0" destOrd="0" presId="urn:microsoft.com/office/officeart/2009/3/layout/HorizontalOrganizationChart"/>
    <dgm:cxn modelId="{7D4807A9-4F4C-42B5-BE42-F592D73EB778}" type="presParOf" srcId="{9323BB30-E5DD-4331-AD26-C4023B9193CE}" destId="{79F407CF-803C-4AD2-975C-2BA946B432A6}" srcOrd="1" destOrd="0" presId="urn:microsoft.com/office/officeart/2009/3/layout/HorizontalOrganizationChart"/>
    <dgm:cxn modelId="{9A793120-5079-4EB2-AE1A-3CBFB67EFE79}" type="presParOf" srcId="{C90E0302-B968-4852-9AEF-3F6313EE0791}" destId="{AB38C94A-E66F-4C39-95A1-946D25A5BDC5}" srcOrd="1" destOrd="0" presId="urn:microsoft.com/office/officeart/2009/3/layout/HorizontalOrganizationChart"/>
    <dgm:cxn modelId="{A83DF047-39C6-4CC5-AC40-C5707BE2F1AD}" type="presParOf" srcId="{AB38C94A-E66F-4C39-95A1-946D25A5BDC5}" destId="{5BCACD62-A777-46E8-B275-3B7721898C69}" srcOrd="0" destOrd="0" presId="urn:microsoft.com/office/officeart/2009/3/layout/HorizontalOrganizationChart"/>
    <dgm:cxn modelId="{552D1572-3AE0-4DDE-AABF-D835B7493430}" type="presParOf" srcId="{AB38C94A-E66F-4C39-95A1-946D25A5BDC5}" destId="{754E92F0-DC2C-4EF4-98DF-6CFDBB84E7B1}" srcOrd="1" destOrd="0" presId="urn:microsoft.com/office/officeart/2009/3/layout/HorizontalOrganizationChart"/>
    <dgm:cxn modelId="{6FA7705F-41CF-4F34-82BA-6A58D3C74531}" type="presParOf" srcId="{754E92F0-DC2C-4EF4-98DF-6CFDBB84E7B1}" destId="{235AD1B9-C8EF-470D-A7CC-AB525946F83A}" srcOrd="0" destOrd="0" presId="urn:microsoft.com/office/officeart/2009/3/layout/HorizontalOrganizationChart"/>
    <dgm:cxn modelId="{6E80A247-18B4-4148-A372-377F3835FCAA}" type="presParOf" srcId="{235AD1B9-C8EF-470D-A7CC-AB525946F83A}" destId="{EFDCA993-C98C-4D50-A9C8-9872025AF78B}" srcOrd="0" destOrd="0" presId="urn:microsoft.com/office/officeart/2009/3/layout/HorizontalOrganizationChart"/>
    <dgm:cxn modelId="{163F8506-C30C-410A-9E86-86B036AF3CE1}" type="presParOf" srcId="{235AD1B9-C8EF-470D-A7CC-AB525946F83A}" destId="{CADD5D16-0EDB-4013-8445-070F8617514F}" srcOrd="1" destOrd="0" presId="urn:microsoft.com/office/officeart/2009/3/layout/HorizontalOrganizationChart"/>
    <dgm:cxn modelId="{55A669F4-3FFC-4955-8182-D1148FEA6835}" type="presParOf" srcId="{754E92F0-DC2C-4EF4-98DF-6CFDBB84E7B1}" destId="{34F12BB1-A1BC-4377-886F-0F48418043F2}" srcOrd="1" destOrd="0" presId="urn:microsoft.com/office/officeart/2009/3/layout/HorizontalOrganizationChart"/>
    <dgm:cxn modelId="{4A69690F-4E61-4422-91F3-616B65AE3724}" type="presParOf" srcId="{34F12BB1-A1BC-4377-886F-0F48418043F2}" destId="{049701B8-14D0-4A39-AA4B-95EFD9E36169}" srcOrd="0" destOrd="0" presId="urn:microsoft.com/office/officeart/2009/3/layout/HorizontalOrganizationChart"/>
    <dgm:cxn modelId="{EF25C20E-81A1-4405-8BF4-AE3284EDDAB5}" type="presParOf" srcId="{34F12BB1-A1BC-4377-886F-0F48418043F2}" destId="{2CB9B632-E648-43D0-87D4-9A7660C86896}" srcOrd="1" destOrd="0" presId="urn:microsoft.com/office/officeart/2009/3/layout/HorizontalOrganizationChart"/>
    <dgm:cxn modelId="{C22156FA-544D-4932-818C-B9C88A345915}" type="presParOf" srcId="{2CB9B632-E648-43D0-87D4-9A7660C86896}" destId="{19AC0BA6-5780-4AF2-8D12-BF61CA4D1912}" srcOrd="0" destOrd="0" presId="urn:microsoft.com/office/officeart/2009/3/layout/HorizontalOrganizationChart"/>
    <dgm:cxn modelId="{496FB1AF-FE2F-4CB3-86D2-839C19A56F8E}" type="presParOf" srcId="{19AC0BA6-5780-4AF2-8D12-BF61CA4D1912}" destId="{469F7F36-41BA-4EAC-A877-8959A1E50490}" srcOrd="0" destOrd="0" presId="urn:microsoft.com/office/officeart/2009/3/layout/HorizontalOrganizationChart"/>
    <dgm:cxn modelId="{C88C3520-3310-475E-BE21-1D50E7E2D9AA}" type="presParOf" srcId="{19AC0BA6-5780-4AF2-8D12-BF61CA4D1912}" destId="{DF6AC3B6-B6A2-4870-926A-F0AFDBEC01B4}" srcOrd="1" destOrd="0" presId="urn:microsoft.com/office/officeart/2009/3/layout/HorizontalOrganizationChart"/>
    <dgm:cxn modelId="{DE1EC245-73F5-4AF2-BFF8-F98E7722C8F6}" type="presParOf" srcId="{2CB9B632-E648-43D0-87D4-9A7660C86896}" destId="{D3ABE1C0-2869-4208-B0B3-618E2630F988}" srcOrd="1" destOrd="0" presId="urn:microsoft.com/office/officeart/2009/3/layout/HorizontalOrganizationChart"/>
    <dgm:cxn modelId="{A62ED97E-B42D-4AD4-BA23-70D3E572E3AF}" type="presParOf" srcId="{2CB9B632-E648-43D0-87D4-9A7660C86896}" destId="{7B1C26C6-FDE8-4E81-AD36-3A4613C71D8E}" srcOrd="2" destOrd="0" presId="urn:microsoft.com/office/officeart/2009/3/layout/HorizontalOrganizationChart"/>
    <dgm:cxn modelId="{0A8527E5-8117-4666-98F9-6442DB520CA6}" type="presParOf" srcId="{754E92F0-DC2C-4EF4-98DF-6CFDBB84E7B1}" destId="{81D883AC-EB57-43BA-A4A4-A1CE9AB960B7}" srcOrd="2" destOrd="0" presId="urn:microsoft.com/office/officeart/2009/3/layout/HorizontalOrganizationChart"/>
    <dgm:cxn modelId="{EC664091-C6E0-4AC7-9EDD-C08CC4816F17}" type="presParOf" srcId="{AB38C94A-E66F-4C39-95A1-946D25A5BDC5}" destId="{CF322954-B554-447F-AC6F-F520E608A09A}" srcOrd="2" destOrd="0" presId="urn:microsoft.com/office/officeart/2009/3/layout/HorizontalOrganizationChart"/>
    <dgm:cxn modelId="{F5876530-64E3-4602-B8F5-D67DFCDF6FBD}" type="presParOf" srcId="{AB38C94A-E66F-4C39-95A1-946D25A5BDC5}" destId="{04970137-6D87-46DF-85A9-EC9E4D21BA8B}" srcOrd="3" destOrd="0" presId="urn:microsoft.com/office/officeart/2009/3/layout/HorizontalOrganizationChart"/>
    <dgm:cxn modelId="{572F948B-8A85-44AF-8951-1D7A56895CDC}" type="presParOf" srcId="{04970137-6D87-46DF-85A9-EC9E4D21BA8B}" destId="{EC9F34F1-79BE-4281-A898-481C270C9958}" srcOrd="0" destOrd="0" presId="urn:microsoft.com/office/officeart/2009/3/layout/HorizontalOrganizationChart"/>
    <dgm:cxn modelId="{ACDDE509-F766-47AC-8814-88B16CF52568}" type="presParOf" srcId="{EC9F34F1-79BE-4281-A898-481C270C9958}" destId="{C187FA92-E05A-4D84-9D4F-878D6322A31F}" srcOrd="0" destOrd="0" presId="urn:microsoft.com/office/officeart/2009/3/layout/HorizontalOrganizationChart"/>
    <dgm:cxn modelId="{BD0B80CD-CBC6-4232-8FDE-F7D12B8C91A4}" type="presParOf" srcId="{EC9F34F1-79BE-4281-A898-481C270C9958}" destId="{2A9F6078-CDC6-4762-BE13-FBEA4798E696}" srcOrd="1" destOrd="0" presId="urn:microsoft.com/office/officeart/2009/3/layout/HorizontalOrganizationChart"/>
    <dgm:cxn modelId="{953C83D8-F63C-4D7C-A0B2-01F118998731}" type="presParOf" srcId="{04970137-6D87-46DF-85A9-EC9E4D21BA8B}" destId="{0264D6B7-CC6D-4187-8817-ABAAAF215733}" srcOrd="1" destOrd="0" presId="urn:microsoft.com/office/officeart/2009/3/layout/HorizontalOrganizationChart"/>
    <dgm:cxn modelId="{FC2206D1-149D-47BA-BFC3-3C420D01CD71}" type="presParOf" srcId="{0264D6B7-CC6D-4187-8817-ABAAAF215733}" destId="{F25477AC-1018-4F53-8E10-489D3FCF3346}" srcOrd="0" destOrd="0" presId="urn:microsoft.com/office/officeart/2009/3/layout/HorizontalOrganizationChart"/>
    <dgm:cxn modelId="{C2F79542-DF02-4AF1-9C87-4182C586F3A0}" type="presParOf" srcId="{0264D6B7-CC6D-4187-8817-ABAAAF215733}" destId="{8634169F-2EB7-4B34-AFC1-633AC4FA5FAD}" srcOrd="1" destOrd="0" presId="urn:microsoft.com/office/officeart/2009/3/layout/HorizontalOrganizationChart"/>
    <dgm:cxn modelId="{9C29A685-3F30-4FEB-AA50-B815A7AC8AE4}" type="presParOf" srcId="{8634169F-2EB7-4B34-AFC1-633AC4FA5FAD}" destId="{14B2DBA0-8422-4F98-9745-A274A78ABBD1}" srcOrd="0" destOrd="0" presId="urn:microsoft.com/office/officeart/2009/3/layout/HorizontalOrganizationChart"/>
    <dgm:cxn modelId="{7DCF0B40-1902-4792-BB21-4F699F10A3D4}" type="presParOf" srcId="{14B2DBA0-8422-4F98-9745-A274A78ABBD1}" destId="{6381FCE7-5476-4CD6-ADAD-6CB434D5B644}" srcOrd="0" destOrd="0" presId="urn:microsoft.com/office/officeart/2009/3/layout/HorizontalOrganizationChart"/>
    <dgm:cxn modelId="{F47A4E7E-2476-4C2A-849D-040276791778}" type="presParOf" srcId="{14B2DBA0-8422-4F98-9745-A274A78ABBD1}" destId="{267F3836-8185-48A8-9D61-7ECC9B1FCCE8}" srcOrd="1" destOrd="0" presId="urn:microsoft.com/office/officeart/2009/3/layout/HorizontalOrganizationChart"/>
    <dgm:cxn modelId="{1907DFB0-A5F8-4DFA-A136-8561F63E6AF1}" type="presParOf" srcId="{8634169F-2EB7-4B34-AFC1-633AC4FA5FAD}" destId="{929231E9-74A4-438D-A604-E21A8B5E89C0}" srcOrd="1" destOrd="0" presId="urn:microsoft.com/office/officeart/2009/3/layout/HorizontalOrganizationChart"/>
    <dgm:cxn modelId="{CC4F3DC3-6C84-43C3-A1D8-6A313B944DEA}" type="presParOf" srcId="{8634169F-2EB7-4B34-AFC1-633AC4FA5FAD}" destId="{5F9AD26B-EF91-4BF2-A7D6-C0C48AEBB378}" srcOrd="2" destOrd="0" presId="urn:microsoft.com/office/officeart/2009/3/layout/HorizontalOrganizationChart"/>
    <dgm:cxn modelId="{0933418A-B8B9-4ECD-BD41-BFF27B0EFBDE}" type="presParOf" srcId="{0264D6B7-CC6D-4187-8817-ABAAAF215733}" destId="{61D0B85C-9E1F-40DB-AA11-D26B33666718}" srcOrd="2" destOrd="0" presId="urn:microsoft.com/office/officeart/2009/3/layout/HorizontalOrganizationChart"/>
    <dgm:cxn modelId="{D2D05DC1-101A-4706-94A8-31B0ABC1FFF9}" type="presParOf" srcId="{0264D6B7-CC6D-4187-8817-ABAAAF215733}" destId="{AB0738B6-821F-481A-8B71-5CF423ADB2A4}" srcOrd="3" destOrd="0" presId="urn:microsoft.com/office/officeart/2009/3/layout/HorizontalOrganizationChart"/>
    <dgm:cxn modelId="{9A4C8DED-3F87-4A62-BB0A-3B462F065A43}" type="presParOf" srcId="{AB0738B6-821F-481A-8B71-5CF423ADB2A4}" destId="{7E430CD1-3F8B-4AF7-B187-11D0261EC2CC}" srcOrd="0" destOrd="0" presId="urn:microsoft.com/office/officeart/2009/3/layout/HorizontalOrganizationChart"/>
    <dgm:cxn modelId="{FCD8E18A-A00B-4B5D-AF05-7C7F8EED1E7D}" type="presParOf" srcId="{7E430CD1-3F8B-4AF7-B187-11D0261EC2CC}" destId="{76C42A6E-C5BA-4C0A-90C2-DF6C236770E0}" srcOrd="0" destOrd="0" presId="urn:microsoft.com/office/officeart/2009/3/layout/HorizontalOrganizationChart"/>
    <dgm:cxn modelId="{65760EC2-C4C7-4238-8D2C-D59490B42831}" type="presParOf" srcId="{7E430CD1-3F8B-4AF7-B187-11D0261EC2CC}" destId="{C1941B14-EC78-412D-8E3B-BF29CF479BDB}" srcOrd="1" destOrd="0" presId="urn:microsoft.com/office/officeart/2009/3/layout/HorizontalOrganizationChart"/>
    <dgm:cxn modelId="{2CCDB050-A664-467F-842E-7D229D57850E}" type="presParOf" srcId="{AB0738B6-821F-481A-8B71-5CF423ADB2A4}" destId="{E576B865-4F9F-49F7-A3B2-DF77BBBFEC75}" srcOrd="1" destOrd="0" presId="urn:microsoft.com/office/officeart/2009/3/layout/HorizontalOrganizationChart"/>
    <dgm:cxn modelId="{DA7D997C-32F2-41F9-8596-72A9F65EA399}" type="presParOf" srcId="{AB0738B6-821F-481A-8B71-5CF423ADB2A4}" destId="{C90133DE-98BA-4822-BB77-16A5F6F9488C}" srcOrd="2" destOrd="0" presId="urn:microsoft.com/office/officeart/2009/3/layout/HorizontalOrganizationChart"/>
    <dgm:cxn modelId="{F48530B6-B045-4221-88EE-F998E7821C9E}" type="presParOf" srcId="{04970137-6D87-46DF-85A9-EC9E4D21BA8B}" destId="{5147EE1F-1F0D-4182-BA8C-2A85813C9EB0}" srcOrd="2" destOrd="0" presId="urn:microsoft.com/office/officeart/2009/3/layout/HorizontalOrganizationChart"/>
    <dgm:cxn modelId="{4D65608B-E4DD-4815-8355-80C822473641}" type="presParOf" srcId="{AB38C94A-E66F-4C39-95A1-946D25A5BDC5}" destId="{78E404CD-7ACC-4D90-AD90-CBAB1FF18AA3}" srcOrd="4" destOrd="0" presId="urn:microsoft.com/office/officeart/2009/3/layout/HorizontalOrganizationChart"/>
    <dgm:cxn modelId="{CF3F0FEC-2CEE-4EA2-8D4D-44F14C43F438}" type="presParOf" srcId="{AB38C94A-E66F-4C39-95A1-946D25A5BDC5}" destId="{23F00DA3-9E7C-42BC-B553-2119C28FAB46}" srcOrd="5" destOrd="0" presId="urn:microsoft.com/office/officeart/2009/3/layout/HorizontalOrganizationChart"/>
    <dgm:cxn modelId="{394B8310-2BF2-447E-B381-45F02693DEB0}" type="presParOf" srcId="{23F00DA3-9E7C-42BC-B553-2119C28FAB46}" destId="{5CBBBD56-1AE3-43F6-B85B-796CDEB1BEBE}" srcOrd="0" destOrd="0" presId="urn:microsoft.com/office/officeart/2009/3/layout/HorizontalOrganizationChart"/>
    <dgm:cxn modelId="{FDC8013B-1B44-4BE4-9C2D-D08C63CA2C3D}" type="presParOf" srcId="{5CBBBD56-1AE3-43F6-B85B-796CDEB1BEBE}" destId="{CEE4F384-D988-4849-A918-E723859E5D63}" srcOrd="0" destOrd="0" presId="urn:microsoft.com/office/officeart/2009/3/layout/HorizontalOrganizationChart"/>
    <dgm:cxn modelId="{0B2A0679-B011-4CA9-801A-2D70C7E00175}" type="presParOf" srcId="{5CBBBD56-1AE3-43F6-B85B-796CDEB1BEBE}" destId="{6F95B075-F2F1-4170-9AE8-1D2244E1C6F2}" srcOrd="1" destOrd="0" presId="urn:microsoft.com/office/officeart/2009/3/layout/HorizontalOrganizationChart"/>
    <dgm:cxn modelId="{94DDC094-70C2-4F8C-925A-A29711C92F7A}" type="presParOf" srcId="{23F00DA3-9E7C-42BC-B553-2119C28FAB46}" destId="{8ED210D3-7503-4BAC-AC8E-DC70341AD94C}" srcOrd="1" destOrd="0" presId="urn:microsoft.com/office/officeart/2009/3/layout/HorizontalOrganizationChart"/>
    <dgm:cxn modelId="{59846A98-2D91-459C-A2A8-1B8A373A8A7B}" type="presParOf" srcId="{8ED210D3-7503-4BAC-AC8E-DC70341AD94C}" destId="{EE3A3EF6-B9EF-4062-AF00-3D4FF779CC4D}" srcOrd="0" destOrd="0" presId="urn:microsoft.com/office/officeart/2009/3/layout/HorizontalOrganizationChart"/>
    <dgm:cxn modelId="{89377C29-6B72-472E-910A-D38A060361AF}" type="presParOf" srcId="{8ED210D3-7503-4BAC-AC8E-DC70341AD94C}" destId="{877F71A4-D2CC-4FCE-8123-51EC2F5EFD72}" srcOrd="1" destOrd="0" presId="urn:microsoft.com/office/officeart/2009/3/layout/HorizontalOrganizationChart"/>
    <dgm:cxn modelId="{550435FB-157B-4631-9BBD-F182CFAA7C30}" type="presParOf" srcId="{877F71A4-D2CC-4FCE-8123-51EC2F5EFD72}" destId="{16FBB6C5-BA77-4F9B-9860-BE9334046754}" srcOrd="0" destOrd="0" presId="urn:microsoft.com/office/officeart/2009/3/layout/HorizontalOrganizationChart"/>
    <dgm:cxn modelId="{B9B4C9C3-4186-473D-9324-FE432AC2F199}" type="presParOf" srcId="{16FBB6C5-BA77-4F9B-9860-BE9334046754}" destId="{1108AB62-221F-4D8C-A60A-F43F92F71DF6}" srcOrd="0" destOrd="0" presId="urn:microsoft.com/office/officeart/2009/3/layout/HorizontalOrganizationChart"/>
    <dgm:cxn modelId="{3899D277-7AA4-4A86-B99E-8AE82337FD0D}" type="presParOf" srcId="{16FBB6C5-BA77-4F9B-9860-BE9334046754}" destId="{3C0BFBEF-CEC6-4A4A-9B8F-487EEA922174}" srcOrd="1" destOrd="0" presId="urn:microsoft.com/office/officeart/2009/3/layout/HorizontalOrganizationChart"/>
    <dgm:cxn modelId="{86747D43-F350-4DFD-AE9D-695C6FDBD282}" type="presParOf" srcId="{877F71A4-D2CC-4FCE-8123-51EC2F5EFD72}" destId="{F3CC7576-CA47-4937-A72B-F257A8CC38AF}" srcOrd="1" destOrd="0" presId="urn:microsoft.com/office/officeart/2009/3/layout/HorizontalOrganizationChart"/>
    <dgm:cxn modelId="{ADD44BA9-D2B9-458A-AD36-68F1938E1329}" type="presParOf" srcId="{877F71A4-D2CC-4FCE-8123-51EC2F5EFD72}" destId="{C77E23C0-CE26-4BAA-A35E-FECA738D58C7}" srcOrd="2" destOrd="0" presId="urn:microsoft.com/office/officeart/2009/3/layout/HorizontalOrganizationChart"/>
    <dgm:cxn modelId="{452632A7-6AD1-4FC5-B939-C34D2BC5C96F}" type="presParOf" srcId="{23F00DA3-9E7C-42BC-B553-2119C28FAB46}" destId="{ABC7BF0A-CBEE-482F-8D6E-172C9381A540}" srcOrd="2" destOrd="0" presId="urn:microsoft.com/office/officeart/2009/3/layout/HorizontalOrganizationChart"/>
    <dgm:cxn modelId="{941EBA03-7372-4B1B-B9A0-62D998782FA3}" type="presParOf" srcId="{C90E0302-B968-4852-9AEF-3F6313EE0791}" destId="{9E4B26FE-8294-4E46-ACE5-D88AC3FE490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03489C-5FC0-4A00-A180-9F2AFA73F217}" type="doc">
      <dgm:prSet loTypeId="urn:microsoft.com/office/officeart/2005/8/layout/hierarchy2" loCatId="hierarchy" qsTypeId="urn:microsoft.com/office/officeart/2005/8/quickstyle/3d2" qsCatId="3D" csTypeId="urn:microsoft.com/office/officeart/2005/8/colors/accent1_3" csCatId="accent1" phldr="1"/>
      <dgm:spPr/>
      <dgm:t>
        <a:bodyPr/>
        <a:lstStyle/>
        <a:p>
          <a:endParaRPr lang="zh-CN" altLang="en-US"/>
        </a:p>
      </dgm:t>
    </dgm:pt>
    <dgm:pt modelId="{0E85154B-5545-4F45-936D-E449970F36FA}">
      <dgm:prSet phldrT="[文本]"/>
      <dgm:spPr/>
      <dgm:t>
        <a:bodyPr/>
        <a:lstStyle/>
        <a:p>
          <a:r>
            <a:rPr lang="en-US" altLang="zh-CN" dirty="0"/>
            <a:t>NOPTREX</a:t>
          </a:r>
          <a:endParaRPr lang="zh-CN" altLang="en-US" dirty="0"/>
        </a:p>
      </dgm:t>
    </dgm:pt>
    <dgm:pt modelId="{DABFA327-46B7-402D-B393-BD9B49414F03}" type="parTrans" cxnId="{1B5016D2-C460-4C39-B206-672160E94CA0}">
      <dgm:prSet/>
      <dgm:spPr/>
      <dgm:t>
        <a:bodyPr/>
        <a:lstStyle/>
        <a:p>
          <a:endParaRPr lang="zh-CN" altLang="en-US"/>
        </a:p>
      </dgm:t>
    </dgm:pt>
    <dgm:pt modelId="{04FA7934-6545-4BDF-B9B5-C2FB85B3548F}" type="sibTrans" cxnId="{1B5016D2-C460-4C39-B206-672160E94CA0}">
      <dgm:prSet/>
      <dgm:spPr/>
      <dgm:t>
        <a:bodyPr/>
        <a:lstStyle/>
        <a:p>
          <a:endParaRPr lang="zh-CN" altLang="en-US"/>
        </a:p>
      </dgm:t>
    </dgm:pt>
    <dgm:pt modelId="{ECE7E266-1BB1-4663-8CEA-917B4E6F1B83}">
      <dgm:prSet phldrT="[文本]"/>
      <dgm:spPr/>
      <dgm:t>
        <a:bodyPr/>
        <a:lstStyle/>
        <a:p>
          <a:r>
            <a:rPr lang="en-US" altLang="en-US" dirty="0"/>
            <a:t>Selection of target nuclei with high t-violation amplification factor</a:t>
          </a:r>
          <a:endParaRPr lang="zh-CN" altLang="en-US" dirty="0"/>
        </a:p>
      </dgm:t>
    </dgm:pt>
    <dgm:pt modelId="{6CEC5303-16FF-4DD8-822C-CD27E520CBBC}" type="parTrans" cxnId="{A9D001BA-7D4E-43E0-9660-16007934F123}">
      <dgm:prSet/>
      <dgm:spPr/>
      <dgm:t>
        <a:bodyPr/>
        <a:lstStyle/>
        <a:p>
          <a:endParaRPr lang="zh-CN" altLang="en-US"/>
        </a:p>
      </dgm:t>
    </dgm:pt>
    <dgm:pt modelId="{F8C9A62F-2F1B-4445-BDF5-BF900E1207BC}" type="sibTrans" cxnId="{A9D001BA-7D4E-43E0-9660-16007934F123}">
      <dgm:prSet/>
      <dgm:spPr/>
      <dgm:t>
        <a:bodyPr/>
        <a:lstStyle/>
        <a:p>
          <a:endParaRPr lang="zh-CN" altLang="en-US"/>
        </a:p>
      </dgm:t>
    </dgm:pt>
    <dgm:pt modelId="{D82A25C3-3656-41E4-97ED-87E2B84C9626}">
      <dgm:prSet phldrT="[文本]"/>
      <dgm:spPr/>
      <dgm:t>
        <a:bodyPr/>
        <a:lstStyle/>
        <a:p>
          <a:r>
            <a:rPr lang="en-US" altLang="en-US" dirty="0"/>
            <a:t>Development of nuclear polarization technology</a:t>
          </a:r>
          <a:endParaRPr lang="zh-CN" altLang="en-US" dirty="0"/>
        </a:p>
      </dgm:t>
    </dgm:pt>
    <dgm:pt modelId="{FB5636D4-D228-45A2-B400-B630B03240B4}" type="parTrans" cxnId="{5B51EF52-8849-4E99-AFDC-8E0EB38E1ED1}">
      <dgm:prSet/>
      <dgm:spPr/>
      <dgm:t>
        <a:bodyPr/>
        <a:lstStyle/>
        <a:p>
          <a:endParaRPr lang="zh-CN" altLang="en-US"/>
        </a:p>
      </dgm:t>
    </dgm:pt>
    <dgm:pt modelId="{E3D4F9EA-73C7-40F0-A824-BFD4C54B6886}" type="sibTrans" cxnId="{5B51EF52-8849-4E99-AFDC-8E0EB38E1ED1}">
      <dgm:prSet/>
      <dgm:spPr/>
      <dgm:t>
        <a:bodyPr/>
        <a:lstStyle/>
        <a:p>
          <a:endParaRPr lang="zh-CN" altLang="en-US"/>
        </a:p>
      </dgm:t>
    </dgm:pt>
    <dgm:pt modelId="{9123FBEC-76CC-42D9-836B-E61AA8D593AD}">
      <dgm:prSet phldrT="[文本]"/>
      <dgm:spPr/>
      <dgm:t>
        <a:bodyPr/>
        <a:lstStyle/>
        <a:p>
          <a:r>
            <a:rPr lang="en-US" altLang="zh-CN" dirty="0"/>
            <a:t>Neutron detection</a:t>
          </a:r>
          <a:endParaRPr lang="zh-CN" altLang="en-US" dirty="0"/>
        </a:p>
      </dgm:t>
    </dgm:pt>
    <dgm:pt modelId="{AC8338DE-8F1D-4301-AA1E-3E62A16AF1CF}" type="parTrans" cxnId="{7455DCED-96D8-4C0F-8F32-E837D5414E37}">
      <dgm:prSet/>
      <dgm:spPr/>
      <dgm:t>
        <a:bodyPr/>
        <a:lstStyle/>
        <a:p>
          <a:endParaRPr lang="zh-CN" altLang="en-US"/>
        </a:p>
      </dgm:t>
    </dgm:pt>
    <dgm:pt modelId="{FAEC2B9A-90A0-4465-910F-D0A71C1DC59E}" type="sibTrans" cxnId="{7455DCED-96D8-4C0F-8F32-E837D5414E37}">
      <dgm:prSet/>
      <dgm:spPr/>
      <dgm:t>
        <a:bodyPr/>
        <a:lstStyle/>
        <a:p>
          <a:endParaRPr lang="zh-CN" altLang="en-US"/>
        </a:p>
      </dgm:t>
    </dgm:pt>
    <dgm:pt modelId="{94914491-589B-4857-B682-34DE5FAF95B5}">
      <dgm:prSet phldrT="[文本]"/>
      <dgm:spPr/>
      <dgm:t>
        <a:bodyPr/>
        <a:lstStyle/>
        <a:p>
          <a:r>
            <a:rPr lang="en-US" altLang="en-US" dirty="0"/>
            <a:t>Development of neutron polarization technology</a:t>
          </a:r>
          <a:endParaRPr lang="zh-CN" altLang="en-US" dirty="0"/>
        </a:p>
      </dgm:t>
    </dgm:pt>
    <dgm:pt modelId="{DFBB2115-5A35-4FA8-BA8C-14465AFD7136}" type="parTrans" cxnId="{5BCE41BF-D6D5-475B-85F8-625840455CA9}">
      <dgm:prSet/>
      <dgm:spPr/>
      <dgm:t>
        <a:bodyPr/>
        <a:lstStyle/>
        <a:p>
          <a:endParaRPr lang="zh-CN" altLang="en-US"/>
        </a:p>
      </dgm:t>
    </dgm:pt>
    <dgm:pt modelId="{ACD1E907-E9BC-4034-9359-A1E3FBF3C035}" type="sibTrans" cxnId="{5BCE41BF-D6D5-475B-85F8-625840455CA9}">
      <dgm:prSet/>
      <dgm:spPr/>
      <dgm:t>
        <a:bodyPr/>
        <a:lstStyle/>
        <a:p>
          <a:endParaRPr lang="zh-CN" altLang="en-US"/>
        </a:p>
      </dgm:t>
    </dgm:pt>
    <dgm:pt modelId="{9567525E-5BA7-42F6-B227-38C5D4B83E54}">
      <dgm:prSet phldrT="[文本]"/>
      <dgm:spPr/>
      <dgm:t>
        <a:bodyPr/>
        <a:lstStyle/>
        <a:p>
          <a:r>
            <a:rPr lang="en-US" altLang="en-US" dirty="0"/>
            <a:t>Validating the S-P Mixing Model</a:t>
          </a:r>
          <a:endParaRPr lang="zh-CN" altLang="en-US" dirty="0"/>
        </a:p>
      </dgm:t>
    </dgm:pt>
    <dgm:pt modelId="{DAC79C79-3E3B-428E-8AF5-3840388A1554}" type="parTrans" cxnId="{96223342-A5C1-45F0-B840-5AFB5B26B96D}">
      <dgm:prSet/>
      <dgm:spPr/>
      <dgm:t>
        <a:bodyPr/>
        <a:lstStyle/>
        <a:p>
          <a:endParaRPr lang="zh-CN" altLang="en-US"/>
        </a:p>
      </dgm:t>
    </dgm:pt>
    <dgm:pt modelId="{019A7ACA-5A35-4474-A5E0-F6E01445001B}" type="sibTrans" cxnId="{96223342-A5C1-45F0-B840-5AFB5B26B96D}">
      <dgm:prSet/>
      <dgm:spPr/>
      <dgm:t>
        <a:bodyPr/>
        <a:lstStyle/>
        <a:p>
          <a:endParaRPr lang="zh-CN" altLang="en-US"/>
        </a:p>
      </dgm:t>
    </dgm:pt>
    <dgm:pt modelId="{23CDD907-14CE-442C-B1C3-AAD867A0D856}">
      <dgm:prSet phldrT="[文本]"/>
      <dgm:spPr/>
      <dgm:t>
        <a:bodyPr/>
        <a:lstStyle/>
        <a:p>
          <a:r>
            <a:rPr lang="en-US" altLang="zh-CN" dirty="0"/>
            <a:t>Epithermal neutron</a:t>
          </a:r>
          <a:endParaRPr lang="zh-CN" altLang="en-US" dirty="0"/>
        </a:p>
      </dgm:t>
    </dgm:pt>
    <dgm:pt modelId="{2571B0AD-9570-4398-805A-D8508F81C038}" type="parTrans" cxnId="{1EB12BE0-82F3-43BD-820D-00A102CCDB81}">
      <dgm:prSet/>
      <dgm:spPr/>
      <dgm:t>
        <a:bodyPr/>
        <a:lstStyle/>
        <a:p>
          <a:endParaRPr lang="zh-CN" altLang="en-US"/>
        </a:p>
      </dgm:t>
    </dgm:pt>
    <dgm:pt modelId="{35767663-015D-4FF5-95D8-77A5599F4D06}" type="sibTrans" cxnId="{1EB12BE0-82F3-43BD-820D-00A102CCDB81}">
      <dgm:prSet/>
      <dgm:spPr/>
      <dgm:t>
        <a:bodyPr/>
        <a:lstStyle/>
        <a:p>
          <a:endParaRPr lang="zh-CN" altLang="en-US"/>
        </a:p>
      </dgm:t>
    </dgm:pt>
    <dgm:pt modelId="{F2EF15DF-1F78-4B43-B56B-ED1DF9D8D0EE}" type="pres">
      <dgm:prSet presAssocID="{D303489C-5FC0-4A00-A180-9F2AFA73F217}" presName="diagram" presStyleCnt="0">
        <dgm:presLayoutVars>
          <dgm:chPref val="1"/>
          <dgm:dir/>
          <dgm:animOne val="branch"/>
          <dgm:animLvl val="lvl"/>
          <dgm:resizeHandles val="exact"/>
        </dgm:presLayoutVars>
      </dgm:prSet>
      <dgm:spPr/>
    </dgm:pt>
    <dgm:pt modelId="{1C3C4A7A-E1CA-4376-9459-2E39AA51CAB6}" type="pres">
      <dgm:prSet presAssocID="{0E85154B-5545-4F45-936D-E449970F36FA}" presName="root1" presStyleCnt="0"/>
      <dgm:spPr/>
    </dgm:pt>
    <dgm:pt modelId="{481834D2-8BB6-4AA5-A8E4-7B1FB94CFC54}" type="pres">
      <dgm:prSet presAssocID="{0E85154B-5545-4F45-936D-E449970F36FA}" presName="LevelOneTextNode" presStyleLbl="node0" presStyleIdx="0" presStyleCnt="1">
        <dgm:presLayoutVars>
          <dgm:chPref val="3"/>
        </dgm:presLayoutVars>
      </dgm:prSet>
      <dgm:spPr/>
    </dgm:pt>
    <dgm:pt modelId="{0D0DBD05-2D81-4A10-B4AA-57CA336E44ED}" type="pres">
      <dgm:prSet presAssocID="{0E85154B-5545-4F45-936D-E449970F36FA}" presName="level2hierChild" presStyleCnt="0"/>
      <dgm:spPr/>
    </dgm:pt>
    <dgm:pt modelId="{3F3712B4-7FFC-4DCF-A5C8-A958DB063681}" type="pres">
      <dgm:prSet presAssocID="{2571B0AD-9570-4398-805A-D8508F81C038}" presName="conn2-1" presStyleLbl="parChTrans1D2" presStyleIdx="0" presStyleCnt="3"/>
      <dgm:spPr/>
    </dgm:pt>
    <dgm:pt modelId="{A51012EA-292F-4CA7-B132-A8AEB8691AAD}" type="pres">
      <dgm:prSet presAssocID="{2571B0AD-9570-4398-805A-D8508F81C038}" presName="connTx" presStyleLbl="parChTrans1D2" presStyleIdx="0" presStyleCnt="3"/>
      <dgm:spPr/>
    </dgm:pt>
    <dgm:pt modelId="{1972FBF7-555D-4A60-BF18-E5634BB199CA}" type="pres">
      <dgm:prSet presAssocID="{23CDD907-14CE-442C-B1C3-AAD867A0D856}" presName="root2" presStyleCnt="0"/>
      <dgm:spPr/>
    </dgm:pt>
    <dgm:pt modelId="{719EE130-A001-4E06-8937-F117113FB11D}" type="pres">
      <dgm:prSet presAssocID="{23CDD907-14CE-442C-B1C3-AAD867A0D856}" presName="LevelTwoTextNode" presStyleLbl="node2" presStyleIdx="0" presStyleCnt="3">
        <dgm:presLayoutVars>
          <dgm:chPref val="3"/>
        </dgm:presLayoutVars>
      </dgm:prSet>
      <dgm:spPr/>
    </dgm:pt>
    <dgm:pt modelId="{BA2EB39D-CDD3-481E-BEFD-4E88BE5D4C35}" type="pres">
      <dgm:prSet presAssocID="{23CDD907-14CE-442C-B1C3-AAD867A0D856}" presName="level3hierChild" presStyleCnt="0"/>
      <dgm:spPr/>
    </dgm:pt>
    <dgm:pt modelId="{6CAC885A-9415-41BF-B43D-1F90286F6F56}" type="pres">
      <dgm:prSet presAssocID="{6CEC5303-16FF-4DD8-822C-CD27E520CBBC}" presName="conn2-1" presStyleLbl="parChTrans1D2" presStyleIdx="1" presStyleCnt="3"/>
      <dgm:spPr/>
    </dgm:pt>
    <dgm:pt modelId="{182FCC97-46B2-43E5-BFD0-FB500FEB2FDA}" type="pres">
      <dgm:prSet presAssocID="{6CEC5303-16FF-4DD8-822C-CD27E520CBBC}" presName="connTx" presStyleLbl="parChTrans1D2" presStyleIdx="1" presStyleCnt="3"/>
      <dgm:spPr/>
    </dgm:pt>
    <dgm:pt modelId="{486DD199-6E8C-4DC7-8C7A-60BDB855D543}" type="pres">
      <dgm:prSet presAssocID="{ECE7E266-1BB1-4663-8CEA-917B4E6F1B83}" presName="root2" presStyleCnt="0"/>
      <dgm:spPr/>
    </dgm:pt>
    <dgm:pt modelId="{344014D2-7C06-40C2-BE9D-1A7AFC31357E}" type="pres">
      <dgm:prSet presAssocID="{ECE7E266-1BB1-4663-8CEA-917B4E6F1B83}" presName="LevelTwoTextNode" presStyleLbl="node2" presStyleIdx="1" presStyleCnt="3">
        <dgm:presLayoutVars>
          <dgm:chPref val="3"/>
        </dgm:presLayoutVars>
      </dgm:prSet>
      <dgm:spPr/>
    </dgm:pt>
    <dgm:pt modelId="{10B1A778-57D7-4575-86E1-E617FF46B7D1}" type="pres">
      <dgm:prSet presAssocID="{ECE7E266-1BB1-4663-8CEA-917B4E6F1B83}" presName="level3hierChild" presStyleCnt="0"/>
      <dgm:spPr/>
    </dgm:pt>
    <dgm:pt modelId="{27A4EC6A-BE62-4147-9FEE-7D3992476898}" type="pres">
      <dgm:prSet presAssocID="{DFBB2115-5A35-4FA8-BA8C-14465AFD7136}" presName="conn2-1" presStyleLbl="parChTrans1D3" presStyleIdx="0" presStyleCnt="3"/>
      <dgm:spPr/>
    </dgm:pt>
    <dgm:pt modelId="{896C374B-ED34-48E1-850F-A4D11B6EB1E6}" type="pres">
      <dgm:prSet presAssocID="{DFBB2115-5A35-4FA8-BA8C-14465AFD7136}" presName="connTx" presStyleLbl="parChTrans1D3" presStyleIdx="0" presStyleCnt="3"/>
      <dgm:spPr/>
    </dgm:pt>
    <dgm:pt modelId="{6A2E52C8-FAEA-49B9-995C-81B406EDC1EA}" type="pres">
      <dgm:prSet presAssocID="{94914491-589B-4857-B682-34DE5FAF95B5}" presName="root2" presStyleCnt="0"/>
      <dgm:spPr/>
    </dgm:pt>
    <dgm:pt modelId="{4691E1A7-86A9-4B5B-B146-E83758A02847}" type="pres">
      <dgm:prSet presAssocID="{94914491-589B-4857-B682-34DE5FAF95B5}" presName="LevelTwoTextNode" presStyleLbl="node3" presStyleIdx="0" presStyleCnt="3">
        <dgm:presLayoutVars>
          <dgm:chPref val="3"/>
        </dgm:presLayoutVars>
      </dgm:prSet>
      <dgm:spPr/>
    </dgm:pt>
    <dgm:pt modelId="{40D6BB80-2E14-499D-BC4A-693952E96F1C}" type="pres">
      <dgm:prSet presAssocID="{94914491-589B-4857-B682-34DE5FAF95B5}" presName="level3hierChild" presStyleCnt="0"/>
      <dgm:spPr/>
    </dgm:pt>
    <dgm:pt modelId="{0111A323-E994-4C44-8463-53F6573E7A25}" type="pres">
      <dgm:prSet presAssocID="{FB5636D4-D228-45A2-B400-B630B03240B4}" presName="conn2-1" presStyleLbl="parChTrans1D3" presStyleIdx="1" presStyleCnt="3"/>
      <dgm:spPr/>
    </dgm:pt>
    <dgm:pt modelId="{BC3B1446-847D-43A6-BF22-13B0EE3651C6}" type="pres">
      <dgm:prSet presAssocID="{FB5636D4-D228-45A2-B400-B630B03240B4}" presName="connTx" presStyleLbl="parChTrans1D3" presStyleIdx="1" presStyleCnt="3"/>
      <dgm:spPr/>
    </dgm:pt>
    <dgm:pt modelId="{C77E42DF-95C0-4386-B097-B015243344E3}" type="pres">
      <dgm:prSet presAssocID="{D82A25C3-3656-41E4-97ED-87E2B84C9626}" presName="root2" presStyleCnt="0"/>
      <dgm:spPr/>
    </dgm:pt>
    <dgm:pt modelId="{27B0B911-1E3A-4601-87F2-BE4A621425BE}" type="pres">
      <dgm:prSet presAssocID="{D82A25C3-3656-41E4-97ED-87E2B84C9626}" presName="LevelTwoTextNode" presStyleLbl="node3" presStyleIdx="1" presStyleCnt="3">
        <dgm:presLayoutVars>
          <dgm:chPref val="3"/>
        </dgm:presLayoutVars>
      </dgm:prSet>
      <dgm:spPr/>
    </dgm:pt>
    <dgm:pt modelId="{5726D7FF-9015-4885-BE96-91037467D1D3}" type="pres">
      <dgm:prSet presAssocID="{D82A25C3-3656-41E4-97ED-87E2B84C9626}" presName="level3hierChild" presStyleCnt="0"/>
      <dgm:spPr/>
    </dgm:pt>
    <dgm:pt modelId="{99D3E641-10B9-450A-A0BD-59F7ED696C9C}" type="pres">
      <dgm:prSet presAssocID="{AC8338DE-8F1D-4301-AA1E-3E62A16AF1CF}" presName="conn2-1" presStyleLbl="parChTrans1D3" presStyleIdx="2" presStyleCnt="3"/>
      <dgm:spPr/>
    </dgm:pt>
    <dgm:pt modelId="{0E84CDA6-A224-41BC-86C3-C32CC923C66D}" type="pres">
      <dgm:prSet presAssocID="{AC8338DE-8F1D-4301-AA1E-3E62A16AF1CF}" presName="connTx" presStyleLbl="parChTrans1D3" presStyleIdx="2" presStyleCnt="3"/>
      <dgm:spPr/>
    </dgm:pt>
    <dgm:pt modelId="{47E4ABE0-BD4C-4C8E-B8E1-13FE5E0BD40D}" type="pres">
      <dgm:prSet presAssocID="{9123FBEC-76CC-42D9-836B-E61AA8D593AD}" presName="root2" presStyleCnt="0"/>
      <dgm:spPr/>
    </dgm:pt>
    <dgm:pt modelId="{DEB87075-FB00-42C2-835E-749EADC37E0A}" type="pres">
      <dgm:prSet presAssocID="{9123FBEC-76CC-42D9-836B-E61AA8D593AD}" presName="LevelTwoTextNode" presStyleLbl="node3" presStyleIdx="2" presStyleCnt="3">
        <dgm:presLayoutVars>
          <dgm:chPref val="3"/>
        </dgm:presLayoutVars>
      </dgm:prSet>
      <dgm:spPr/>
    </dgm:pt>
    <dgm:pt modelId="{C4B02497-46D5-480C-9205-67DAB2094FE9}" type="pres">
      <dgm:prSet presAssocID="{9123FBEC-76CC-42D9-836B-E61AA8D593AD}" presName="level3hierChild" presStyleCnt="0"/>
      <dgm:spPr/>
    </dgm:pt>
    <dgm:pt modelId="{09EE6EDA-4DCC-480A-88EC-F7537D5FED94}" type="pres">
      <dgm:prSet presAssocID="{DAC79C79-3E3B-428E-8AF5-3840388A1554}" presName="conn2-1" presStyleLbl="parChTrans1D2" presStyleIdx="2" presStyleCnt="3"/>
      <dgm:spPr/>
    </dgm:pt>
    <dgm:pt modelId="{9F674A89-82B7-4A07-BB74-0714CDBF862B}" type="pres">
      <dgm:prSet presAssocID="{DAC79C79-3E3B-428E-8AF5-3840388A1554}" presName="connTx" presStyleLbl="parChTrans1D2" presStyleIdx="2" presStyleCnt="3"/>
      <dgm:spPr/>
    </dgm:pt>
    <dgm:pt modelId="{8D83F7A1-6510-46CF-A40E-13596D477AE0}" type="pres">
      <dgm:prSet presAssocID="{9567525E-5BA7-42F6-B227-38C5D4B83E54}" presName="root2" presStyleCnt="0"/>
      <dgm:spPr/>
    </dgm:pt>
    <dgm:pt modelId="{323305A0-4EF4-4F55-8F3E-2428C543B084}" type="pres">
      <dgm:prSet presAssocID="{9567525E-5BA7-42F6-B227-38C5D4B83E54}" presName="LevelTwoTextNode" presStyleLbl="node2" presStyleIdx="2" presStyleCnt="3">
        <dgm:presLayoutVars>
          <dgm:chPref val="3"/>
        </dgm:presLayoutVars>
      </dgm:prSet>
      <dgm:spPr/>
    </dgm:pt>
    <dgm:pt modelId="{8E7E9E47-7D84-47BC-9198-9B4781F0468E}" type="pres">
      <dgm:prSet presAssocID="{9567525E-5BA7-42F6-B227-38C5D4B83E54}" presName="level3hierChild" presStyleCnt="0"/>
      <dgm:spPr/>
    </dgm:pt>
  </dgm:ptLst>
  <dgm:cxnLst>
    <dgm:cxn modelId="{0BDB0E00-DF3A-4CE6-9650-B60670487265}" type="presOf" srcId="{2571B0AD-9570-4398-805A-D8508F81C038}" destId="{A51012EA-292F-4CA7-B132-A8AEB8691AAD}" srcOrd="1" destOrd="0" presId="urn:microsoft.com/office/officeart/2005/8/layout/hierarchy2"/>
    <dgm:cxn modelId="{03EF0010-D727-43CA-BE1E-E9C3E12A3315}" type="presOf" srcId="{DAC79C79-3E3B-428E-8AF5-3840388A1554}" destId="{09EE6EDA-4DCC-480A-88EC-F7537D5FED94}" srcOrd="0" destOrd="0" presId="urn:microsoft.com/office/officeart/2005/8/layout/hierarchy2"/>
    <dgm:cxn modelId="{FE471A14-F0FD-439A-9DB6-DD6057555B95}" type="presOf" srcId="{FB5636D4-D228-45A2-B400-B630B03240B4}" destId="{BC3B1446-847D-43A6-BF22-13B0EE3651C6}" srcOrd="1" destOrd="0" presId="urn:microsoft.com/office/officeart/2005/8/layout/hierarchy2"/>
    <dgm:cxn modelId="{AC7A7321-4C52-47E8-94B7-51375187B611}" type="presOf" srcId="{ECE7E266-1BB1-4663-8CEA-917B4E6F1B83}" destId="{344014D2-7C06-40C2-BE9D-1A7AFC31357E}" srcOrd="0" destOrd="0" presId="urn:microsoft.com/office/officeart/2005/8/layout/hierarchy2"/>
    <dgm:cxn modelId="{BB250C62-D488-4CEF-8302-DE5C46B45846}" type="presOf" srcId="{6CEC5303-16FF-4DD8-822C-CD27E520CBBC}" destId="{6CAC885A-9415-41BF-B43D-1F90286F6F56}" srcOrd="0" destOrd="0" presId="urn:microsoft.com/office/officeart/2005/8/layout/hierarchy2"/>
    <dgm:cxn modelId="{96223342-A5C1-45F0-B840-5AFB5B26B96D}" srcId="{0E85154B-5545-4F45-936D-E449970F36FA}" destId="{9567525E-5BA7-42F6-B227-38C5D4B83E54}" srcOrd="2" destOrd="0" parTransId="{DAC79C79-3E3B-428E-8AF5-3840388A1554}" sibTransId="{019A7ACA-5A35-4474-A5E0-F6E01445001B}"/>
    <dgm:cxn modelId="{1451E743-9F6E-4466-B91C-7A35325CE6FA}" type="presOf" srcId="{AC8338DE-8F1D-4301-AA1E-3E62A16AF1CF}" destId="{99D3E641-10B9-450A-A0BD-59F7ED696C9C}" srcOrd="0" destOrd="0" presId="urn:microsoft.com/office/officeart/2005/8/layout/hierarchy2"/>
    <dgm:cxn modelId="{1330FB6D-1134-4B49-B983-77B191228B6A}" type="presOf" srcId="{AC8338DE-8F1D-4301-AA1E-3E62A16AF1CF}" destId="{0E84CDA6-A224-41BC-86C3-C32CC923C66D}" srcOrd="1" destOrd="0" presId="urn:microsoft.com/office/officeart/2005/8/layout/hierarchy2"/>
    <dgm:cxn modelId="{87501A4F-9C38-4F34-845F-633F85D0E125}" type="presOf" srcId="{9567525E-5BA7-42F6-B227-38C5D4B83E54}" destId="{323305A0-4EF4-4F55-8F3E-2428C543B084}" srcOrd="0" destOrd="0" presId="urn:microsoft.com/office/officeart/2005/8/layout/hierarchy2"/>
    <dgm:cxn modelId="{2230C770-B04D-4F90-9BC6-9FD1089FAE59}" type="presOf" srcId="{9123FBEC-76CC-42D9-836B-E61AA8D593AD}" destId="{DEB87075-FB00-42C2-835E-749EADC37E0A}" srcOrd="0" destOrd="0" presId="urn:microsoft.com/office/officeart/2005/8/layout/hierarchy2"/>
    <dgm:cxn modelId="{5B51EF52-8849-4E99-AFDC-8E0EB38E1ED1}" srcId="{ECE7E266-1BB1-4663-8CEA-917B4E6F1B83}" destId="{D82A25C3-3656-41E4-97ED-87E2B84C9626}" srcOrd="1" destOrd="0" parTransId="{FB5636D4-D228-45A2-B400-B630B03240B4}" sibTransId="{E3D4F9EA-73C7-40F0-A824-BFD4C54B6886}"/>
    <dgm:cxn modelId="{A66C837C-A1EE-42C6-90A8-003A005FC547}" type="presOf" srcId="{D303489C-5FC0-4A00-A180-9F2AFA73F217}" destId="{F2EF15DF-1F78-4B43-B56B-ED1DF9D8D0EE}" srcOrd="0" destOrd="0" presId="urn:microsoft.com/office/officeart/2005/8/layout/hierarchy2"/>
    <dgm:cxn modelId="{76376A88-621C-4BF3-9352-98390B2C9D3E}" type="presOf" srcId="{6CEC5303-16FF-4DD8-822C-CD27E520CBBC}" destId="{182FCC97-46B2-43E5-BFD0-FB500FEB2FDA}" srcOrd="1" destOrd="0" presId="urn:microsoft.com/office/officeart/2005/8/layout/hierarchy2"/>
    <dgm:cxn modelId="{E8732F8F-6FEA-4AF8-8723-320484B3353A}" type="presOf" srcId="{DFBB2115-5A35-4FA8-BA8C-14465AFD7136}" destId="{27A4EC6A-BE62-4147-9FEE-7D3992476898}" srcOrd="0" destOrd="0" presId="urn:microsoft.com/office/officeart/2005/8/layout/hierarchy2"/>
    <dgm:cxn modelId="{79D5F498-2337-4A6E-BC64-EEE441680D78}" type="presOf" srcId="{D82A25C3-3656-41E4-97ED-87E2B84C9626}" destId="{27B0B911-1E3A-4601-87F2-BE4A621425BE}" srcOrd="0" destOrd="0" presId="urn:microsoft.com/office/officeart/2005/8/layout/hierarchy2"/>
    <dgm:cxn modelId="{0C4E77AD-0421-4909-BDC4-C923A3DA7B48}" type="presOf" srcId="{2571B0AD-9570-4398-805A-D8508F81C038}" destId="{3F3712B4-7FFC-4DCF-A5C8-A958DB063681}" srcOrd="0" destOrd="0" presId="urn:microsoft.com/office/officeart/2005/8/layout/hierarchy2"/>
    <dgm:cxn modelId="{A9D001BA-7D4E-43E0-9660-16007934F123}" srcId="{0E85154B-5545-4F45-936D-E449970F36FA}" destId="{ECE7E266-1BB1-4663-8CEA-917B4E6F1B83}" srcOrd="1" destOrd="0" parTransId="{6CEC5303-16FF-4DD8-822C-CD27E520CBBC}" sibTransId="{F8C9A62F-2F1B-4445-BDF5-BF900E1207BC}"/>
    <dgm:cxn modelId="{5BCE41BF-D6D5-475B-85F8-625840455CA9}" srcId="{ECE7E266-1BB1-4663-8CEA-917B4E6F1B83}" destId="{94914491-589B-4857-B682-34DE5FAF95B5}" srcOrd="0" destOrd="0" parTransId="{DFBB2115-5A35-4FA8-BA8C-14465AFD7136}" sibTransId="{ACD1E907-E9BC-4034-9359-A1E3FBF3C035}"/>
    <dgm:cxn modelId="{0E122DC8-E62D-43EC-98D4-7A2DFCD8055F}" type="presOf" srcId="{FB5636D4-D228-45A2-B400-B630B03240B4}" destId="{0111A323-E994-4C44-8463-53F6573E7A25}" srcOrd="0" destOrd="0" presId="urn:microsoft.com/office/officeart/2005/8/layout/hierarchy2"/>
    <dgm:cxn modelId="{2C5A3FCB-354C-4E81-BC1D-CEE51F7C3095}" type="presOf" srcId="{23CDD907-14CE-442C-B1C3-AAD867A0D856}" destId="{719EE130-A001-4E06-8937-F117113FB11D}" srcOrd="0" destOrd="0" presId="urn:microsoft.com/office/officeart/2005/8/layout/hierarchy2"/>
    <dgm:cxn modelId="{CD2FB9CF-03C4-439C-B393-B71096B83A07}" type="presOf" srcId="{DAC79C79-3E3B-428E-8AF5-3840388A1554}" destId="{9F674A89-82B7-4A07-BB74-0714CDBF862B}" srcOrd="1" destOrd="0" presId="urn:microsoft.com/office/officeart/2005/8/layout/hierarchy2"/>
    <dgm:cxn modelId="{1B5016D2-C460-4C39-B206-672160E94CA0}" srcId="{D303489C-5FC0-4A00-A180-9F2AFA73F217}" destId="{0E85154B-5545-4F45-936D-E449970F36FA}" srcOrd="0" destOrd="0" parTransId="{DABFA327-46B7-402D-B393-BD9B49414F03}" sibTransId="{04FA7934-6545-4BDF-B9B5-C2FB85B3548F}"/>
    <dgm:cxn modelId="{36E408D4-A6E1-4C32-8FF7-0DE8A7C1738D}" type="presOf" srcId="{94914491-589B-4857-B682-34DE5FAF95B5}" destId="{4691E1A7-86A9-4B5B-B146-E83758A02847}" srcOrd="0" destOrd="0" presId="urn:microsoft.com/office/officeart/2005/8/layout/hierarchy2"/>
    <dgm:cxn modelId="{1EB12BE0-82F3-43BD-820D-00A102CCDB81}" srcId="{0E85154B-5545-4F45-936D-E449970F36FA}" destId="{23CDD907-14CE-442C-B1C3-AAD867A0D856}" srcOrd="0" destOrd="0" parTransId="{2571B0AD-9570-4398-805A-D8508F81C038}" sibTransId="{35767663-015D-4FF5-95D8-77A5599F4D06}"/>
    <dgm:cxn modelId="{7455DCED-96D8-4C0F-8F32-E837D5414E37}" srcId="{ECE7E266-1BB1-4663-8CEA-917B4E6F1B83}" destId="{9123FBEC-76CC-42D9-836B-E61AA8D593AD}" srcOrd="2" destOrd="0" parTransId="{AC8338DE-8F1D-4301-AA1E-3E62A16AF1CF}" sibTransId="{FAEC2B9A-90A0-4465-910F-D0A71C1DC59E}"/>
    <dgm:cxn modelId="{98715DF2-9F08-4523-9FE7-43B16D2F4147}" type="presOf" srcId="{0E85154B-5545-4F45-936D-E449970F36FA}" destId="{481834D2-8BB6-4AA5-A8E4-7B1FB94CFC54}" srcOrd="0" destOrd="0" presId="urn:microsoft.com/office/officeart/2005/8/layout/hierarchy2"/>
    <dgm:cxn modelId="{56C3F6FB-3F82-4595-A9C6-EA61BBFCC1CD}" type="presOf" srcId="{DFBB2115-5A35-4FA8-BA8C-14465AFD7136}" destId="{896C374B-ED34-48E1-850F-A4D11B6EB1E6}" srcOrd="1" destOrd="0" presId="urn:microsoft.com/office/officeart/2005/8/layout/hierarchy2"/>
    <dgm:cxn modelId="{D1B69F46-09FA-4D52-BD7B-EED909E9FFBE}" type="presParOf" srcId="{F2EF15DF-1F78-4B43-B56B-ED1DF9D8D0EE}" destId="{1C3C4A7A-E1CA-4376-9459-2E39AA51CAB6}" srcOrd="0" destOrd="0" presId="urn:microsoft.com/office/officeart/2005/8/layout/hierarchy2"/>
    <dgm:cxn modelId="{FA4C38CA-00B6-4181-8559-AAB4FF9A0BC3}" type="presParOf" srcId="{1C3C4A7A-E1CA-4376-9459-2E39AA51CAB6}" destId="{481834D2-8BB6-4AA5-A8E4-7B1FB94CFC54}" srcOrd="0" destOrd="0" presId="urn:microsoft.com/office/officeart/2005/8/layout/hierarchy2"/>
    <dgm:cxn modelId="{A74F2700-E918-4963-B17F-A33186D07A04}" type="presParOf" srcId="{1C3C4A7A-E1CA-4376-9459-2E39AA51CAB6}" destId="{0D0DBD05-2D81-4A10-B4AA-57CA336E44ED}" srcOrd="1" destOrd="0" presId="urn:microsoft.com/office/officeart/2005/8/layout/hierarchy2"/>
    <dgm:cxn modelId="{573674D9-66B3-45CF-B2B3-DB92AFD1FC27}" type="presParOf" srcId="{0D0DBD05-2D81-4A10-B4AA-57CA336E44ED}" destId="{3F3712B4-7FFC-4DCF-A5C8-A958DB063681}" srcOrd="0" destOrd="0" presId="urn:microsoft.com/office/officeart/2005/8/layout/hierarchy2"/>
    <dgm:cxn modelId="{A48813DE-D227-4CB8-90CF-320B87F8985E}" type="presParOf" srcId="{3F3712B4-7FFC-4DCF-A5C8-A958DB063681}" destId="{A51012EA-292F-4CA7-B132-A8AEB8691AAD}" srcOrd="0" destOrd="0" presId="urn:microsoft.com/office/officeart/2005/8/layout/hierarchy2"/>
    <dgm:cxn modelId="{417B8A91-EA30-4A12-A4F8-4D135CFD00E0}" type="presParOf" srcId="{0D0DBD05-2D81-4A10-B4AA-57CA336E44ED}" destId="{1972FBF7-555D-4A60-BF18-E5634BB199CA}" srcOrd="1" destOrd="0" presId="urn:microsoft.com/office/officeart/2005/8/layout/hierarchy2"/>
    <dgm:cxn modelId="{215C46A4-6E38-431F-8D3A-A7AE8EA1AFAA}" type="presParOf" srcId="{1972FBF7-555D-4A60-BF18-E5634BB199CA}" destId="{719EE130-A001-4E06-8937-F117113FB11D}" srcOrd="0" destOrd="0" presId="urn:microsoft.com/office/officeart/2005/8/layout/hierarchy2"/>
    <dgm:cxn modelId="{3661C3B1-F796-4E78-BB45-C9A67BBA6389}" type="presParOf" srcId="{1972FBF7-555D-4A60-BF18-E5634BB199CA}" destId="{BA2EB39D-CDD3-481E-BEFD-4E88BE5D4C35}" srcOrd="1" destOrd="0" presId="urn:microsoft.com/office/officeart/2005/8/layout/hierarchy2"/>
    <dgm:cxn modelId="{2C2CD8FB-E331-4D6C-84D0-FCE00833DE99}" type="presParOf" srcId="{0D0DBD05-2D81-4A10-B4AA-57CA336E44ED}" destId="{6CAC885A-9415-41BF-B43D-1F90286F6F56}" srcOrd="2" destOrd="0" presId="urn:microsoft.com/office/officeart/2005/8/layout/hierarchy2"/>
    <dgm:cxn modelId="{6DB5F2CA-4E30-4E59-B577-320A03B27C3A}" type="presParOf" srcId="{6CAC885A-9415-41BF-B43D-1F90286F6F56}" destId="{182FCC97-46B2-43E5-BFD0-FB500FEB2FDA}" srcOrd="0" destOrd="0" presId="urn:microsoft.com/office/officeart/2005/8/layout/hierarchy2"/>
    <dgm:cxn modelId="{AB9D26AF-82A8-4A3C-BEC1-51EF36A19C23}" type="presParOf" srcId="{0D0DBD05-2D81-4A10-B4AA-57CA336E44ED}" destId="{486DD199-6E8C-4DC7-8C7A-60BDB855D543}" srcOrd="3" destOrd="0" presId="urn:microsoft.com/office/officeart/2005/8/layout/hierarchy2"/>
    <dgm:cxn modelId="{93E13072-01DA-465B-B1E9-06FF1E62C989}" type="presParOf" srcId="{486DD199-6E8C-4DC7-8C7A-60BDB855D543}" destId="{344014D2-7C06-40C2-BE9D-1A7AFC31357E}" srcOrd="0" destOrd="0" presId="urn:microsoft.com/office/officeart/2005/8/layout/hierarchy2"/>
    <dgm:cxn modelId="{7D3BBFE3-B412-495E-91D8-2BB351BAE390}" type="presParOf" srcId="{486DD199-6E8C-4DC7-8C7A-60BDB855D543}" destId="{10B1A778-57D7-4575-86E1-E617FF46B7D1}" srcOrd="1" destOrd="0" presId="urn:microsoft.com/office/officeart/2005/8/layout/hierarchy2"/>
    <dgm:cxn modelId="{5AA7AC21-FBBF-491D-8F04-BA5E80225D45}" type="presParOf" srcId="{10B1A778-57D7-4575-86E1-E617FF46B7D1}" destId="{27A4EC6A-BE62-4147-9FEE-7D3992476898}" srcOrd="0" destOrd="0" presId="urn:microsoft.com/office/officeart/2005/8/layout/hierarchy2"/>
    <dgm:cxn modelId="{DA0AFF1B-8C5D-468C-8CF0-DA3D887EC8A3}" type="presParOf" srcId="{27A4EC6A-BE62-4147-9FEE-7D3992476898}" destId="{896C374B-ED34-48E1-850F-A4D11B6EB1E6}" srcOrd="0" destOrd="0" presId="urn:microsoft.com/office/officeart/2005/8/layout/hierarchy2"/>
    <dgm:cxn modelId="{79F997EA-F541-4442-B064-32D41A613ABF}" type="presParOf" srcId="{10B1A778-57D7-4575-86E1-E617FF46B7D1}" destId="{6A2E52C8-FAEA-49B9-995C-81B406EDC1EA}" srcOrd="1" destOrd="0" presId="urn:microsoft.com/office/officeart/2005/8/layout/hierarchy2"/>
    <dgm:cxn modelId="{E8AA00D2-408B-436C-85DB-BAB187A9752F}" type="presParOf" srcId="{6A2E52C8-FAEA-49B9-995C-81B406EDC1EA}" destId="{4691E1A7-86A9-4B5B-B146-E83758A02847}" srcOrd="0" destOrd="0" presId="urn:microsoft.com/office/officeart/2005/8/layout/hierarchy2"/>
    <dgm:cxn modelId="{3CED7ACE-FE8D-4C0A-A6BA-F3AC02A5979E}" type="presParOf" srcId="{6A2E52C8-FAEA-49B9-995C-81B406EDC1EA}" destId="{40D6BB80-2E14-499D-BC4A-693952E96F1C}" srcOrd="1" destOrd="0" presId="urn:microsoft.com/office/officeart/2005/8/layout/hierarchy2"/>
    <dgm:cxn modelId="{2DADD38A-1371-4335-8066-454FBC00A98C}" type="presParOf" srcId="{10B1A778-57D7-4575-86E1-E617FF46B7D1}" destId="{0111A323-E994-4C44-8463-53F6573E7A25}" srcOrd="2" destOrd="0" presId="urn:microsoft.com/office/officeart/2005/8/layout/hierarchy2"/>
    <dgm:cxn modelId="{0F976387-F6D3-4663-BE4E-1D134FECF145}" type="presParOf" srcId="{0111A323-E994-4C44-8463-53F6573E7A25}" destId="{BC3B1446-847D-43A6-BF22-13B0EE3651C6}" srcOrd="0" destOrd="0" presId="urn:microsoft.com/office/officeart/2005/8/layout/hierarchy2"/>
    <dgm:cxn modelId="{4A95EA8D-5FCA-4624-B342-7872A102D8C3}" type="presParOf" srcId="{10B1A778-57D7-4575-86E1-E617FF46B7D1}" destId="{C77E42DF-95C0-4386-B097-B015243344E3}" srcOrd="3" destOrd="0" presId="urn:microsoft.com/office/officeart/2005/8/layout/hierarchy2"/>
    <dgm:cxn modelId="{C82636A7-FF7D-48B8-9B29-9EC4FCEFB2E4}" type="presParOf" srcId="{C77E42DF-95C0-4386-B097-B015243344E3}" destId="{27B0B911-1E3A-4601-87F2-BE4A621425BE}" srcOrd="0" destOrd="0" presId="urn:microsoft.com/office/officeart/2005/8/layout/hierarchy2"/>
    <dgm:cxn modelId="{1259FB9E-CA00-4AC5-B43A-48F95AD95D28}" type="presParOf" srcId="{C77E42DF-95C0-4386-B097-B015243344E3}" destId="{5726D7FF-9015-4885-BE96-91037467D1D3}" srcOrd="1" destOrd="0" presId="urn:microsoft.com/office/officeart/2005/8/layout/hierarchy2"/>
    <dgm:cxn modelId="{76B3F35D-D61F-4A2E-A6CF-20381AE0E3E8}" type="presParOf" srcId="{10B1A778-57D7-4575-86E1-E617FF46B7D1}" destId="{99D3E641-10B9-450A-A0BD-59F7ED696C9C}" srcOrd="4" destOrd="0" presId="urn:microsoft.com/office/officeart/2005/8/layout/hierarchy2"/>
    <dgm:cxn modelId="{97759F3E-84A5-4560-B550-B5EC492E63B6}" type="presParOf" srcId="{99D3E641-10B9-450A-A0BD-59F7ED696C9C}" destId="{0E84CDA6-A224-41BC-86C3-C32CC923C66D}" srcOrd="0" destOrd="0" presId="urn:microsoft.com/office/officeart/2005/8/layout/hierarchy2"/>
    <dgm:cxn modelId="{5FF75B47-0133-4FDB-A2A5-A9CE7913BDD3}" type="presParOf" srcId="{10B1A778-57D7-4575-86E1-E617FF46B7D1}" destId="{47E4ABE0-BD4C-4C8E-B8E1-13FE5E0BD40D}" srcOrd="5" destOrd="0" presId="urn:microsoft.com/office/officeart/2005/8/layout/hierarchy2"/>
    <dgm:cxn modelId="{64A9B517-BD5D-4F30-B760-1280708CA4C4}" type="presParOf" srcId="{47E4ABE0-BD4C-4C8E-B8E1-13FE5E0BD40D}" destId="{DEB87075-FB00-42C2-835E-749EADC37E0A}" srcOrd="0" destOrd="0" presId="urn:microsoft.com/office/officeart/2005/8/layout/hierarchy2"/>
    <dgm:cxn modelId="{2D900878-62DD-49CC-B811-F4B4248B0F3D}" type="presParOf" srcId="{47E4ABE0-BD4C-4C8E-B8E1-13FE5E0BD40D}" destId="{C4B02497-46D5-480C-9205-67DAB2094FE9}" srcOrd="1" destOrd="0" presId="urn:microsoft.com/office/officeart/2005/8/layout/hierarchy2"/>
    <dgm:cxn modelId="{35805B94-D730-47B5-A183-C16EC34ABC30}" type="presParOf" srcId="{0D0DBD05-2D81-4A10-B4AA-57CA336E44ED}" destId="{09EE6EDA-4DCC-480A-88EC-F7537D5FED94}" srcOrd="4" destOrd="0" presId="urn:microsoft.com/office/officeart/2005/8/layout/hierarchy2"/>
    <dgm:cxn modelId="{F1F2222A-AD51-4026-B3DC-747F6E5BEFA2}" type="presParOf" srcId="{09EE6EDA-4DCC-480A-88EC-F7537D5FED94}" destId="{9F674A89-82B7-4A07-BB74-0714CDBF862B}" srcOrd="0" destOrd="0" presId="urn:microsoft.com/office/officeart/2005/8/layout/hierarchy2"/>
    <dgm:cxn modelId="{3DCA1AD0-CC0D-4C05-9FB6-FB642F1B8FCC}" type="presParOf" srcId="{0D0DBD05-2D81-4A10-B4AA-57CA336E44ED}" destId="{8D83F7A1-6510-46CF-A40E-13596D477AE0}" srcOrd="5" destOrd="0" presId="urn:microsoft.com/office/officeart/2005/8/layout/hierarchy2"/>
    <dgm:cxn modelId="{A55588AC-6FBE-4D24-99EB-90160EA1069F}" type="presParOf" srcId="{8D83F7A1-6510-46CF-A40E-13596D477AE0}" destId="{323305A0-4EF4-4F55-8F3E-2428C543B084}" srcOrd="0" destOrd="0" presId="urn:microsoft.com/office/officeart/2005/8/layout/hierarchy2"/>
    <dgm:cxn modelId="{A5DB3C0F-F417-47AC-9E0D-21C641B5D605}" type="presParOf" srcId="{8D83F7A1-6510-46CF-A40E-13596D477AE0}" destId="{8E7E9E47-7D84-47BC-9198-9B4781F0468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9D593-BE15-44F2-8A3D-3672A4ED177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zh-CN" altLang="en-US"/>
        </a:p>
      </dgm:t>
    </dgm:pt>
    <dgm:pt modelId="{A886A565-982A-4C1E-AF27-BFD653142FCF}">
      <dgm:prSet phldrT="[文本]"/>
      <dgm:spPr/>
      <dgm:t>
        <a:bodyPr/>
        <a:lstStyle/>
        <a:p>
          <a:r>
            <a:rPr lang="zh-CN" altLang="en-US" dirty="0"/>
            <a:t>中子与原子核相互作用的基本对称性破缺研究</a:t>
          </a:r>
        </a:p>
      </dgm:t>
    </dgm:pt>
    <dgm:pt modelId="{52953946-5B3B-4127-8357-C1F98541B422}" type="parTrans" cxnId="{1B379030-6FFB-49AE-9ECC-606804403565}">
      <dgm:prSet/>
      <dgm:spPr/>
      <dgm:t>
        <a:bodyPr/>
        <a:lstStyle/>
        <a:p>
          <a:endParaRPr lang="zh-CN" altLang="en-US"/>
        </a:p>
      </dgm:t>
    </dgm:pt>
    <dgm:pt modelId="{00F66E00-BCE8-40D6-8B47-B545BF0D16AB}" type="sibTrans" cxnId="{1B379030-6FFB-49AE-9ECC-606804403565}">
      <dgm:prSet/>
      <dgm:spPr/>
      <dgm:t>
        <a:bodyPr/>
        <a:lstStyle/>
        <a:p>
          <a:endParaRPr lang="zh-CN" altLang="en-US"/>
        </a:p>
      </dgm:t>
    </dgm:pt>
    <dgm:pt modelId="{2644E0A4-CF51-4543-BC3A-CF09643D79F0}">
      <dgm:prSet phldrT="[文本]"/>
      <dgm:spPr/>
      <dgm:t>
        <a:bodyPr/>
        <a:lstStyle/>
        <a:p>
          <a:r>
            <a:rPr lang="zh-CN" altLang="en-US" dirty="0"/>
            <a:t>宇称破缺的放大效应</a:t>
          </a:r>
        </a:p>
      </dgm:t>
    </dgm:pt>
    <dgm:pt modelId="{44C403E6-0312-4C3E-8937-4667E7F052EC}" type="parTrans" cxnId="{B2259D16-B25B-42B9-981B-3385FFFAB2EB}">
      <dgm:prSet/>
      <dgm:spPr/>
      <dgm:t>
        <a:bodyPr/>
        <a:lstStyle/>
        <a:p>
          <a:endParaRPr lang="zh-CN" altLang="en-US"/>
        </a:p>
      </dgm:t>
    </dgm:pt>
    <dgm:pt modelId="{314D5FF3-0239-46F7-9868-D88F33ADE585}" type="sibTrans" cxnId="{B2259D16-B25B-42B9-981B-3385FFFAB2EB}">
      <dgm:prSet/>
      <dgm:spPr/>
      <dgm:t>
        <a:bodyPr/>
        <a:lstStyle/>
        <a:p>
          <a:endParaRPr lang="zh-CN" altLang="en-US"/>
        </a:p>
      </dgm:t>
    </dgm:pt>
    <dgm:pt modelId="{38E801A4-912E-45DE-8578-9B07C44CB594}">
      <dgm:prSet phldrT="[文本]"/>
      <dgm:spPr>
        <a:solidFill>
          <a:schemeClr val="accent2"/>
        </a:solidFill>
      </dgm:spPr>
      <dgm:t>
        <a:bodyPr/>
        <a:lstStyle/>
        <a:p>
          <a:r>
            <a:rPr lang="zh-CN" altLang="en-US" dirty="0"/>
            <a:t>超热中子能区</a:t>
          </a:r>
        </a:p>
      </dgm:t>
    </dgm:pt>
    <dgm:pt modelId="{E8253187-5EF0-421A-BECB-9D254650DC9D}" type="parTrans" cxnId="{3C2F7BC2-46C0-4797-95FA-7CFC5BD22C25}">
      <dgm:prSet/>
      <dgm:spPr/>
      <dgm:t>
        <a:bodyPr/>
        <a:lstStyle/>
        <a:p>
          <a:endParaRPr lang="zh-CN" altLang="en-US"/>
        </a:p>
      </dgm:t>
    </dgm:pt>
    <dgm:pt modelId="{B790595E-CB2E-4105-89BA-A26A464EF99E}" type="sibTrans" cxnId="{3C2F7BC2-46C0-4797-95FA-7CFC5BD22C25}">
      <dgm:prSet/>
      <dgm:spPr/>
      <dgm:t>
        <a:bodyPr/>
        <a:lstStyle/>
        <a:p>
          <a:endParaRPr lang="zh-CN" altLang="en-US"/>
        </a:p>
      </dgm:t>
    </dgm:pt>
    <dgm:pt modelId="{103B5CE4-5EB3-496B-819B-603ACB0982F4}">
      <dgm:prSet phldrT="[文本]"/>
      <dgm:spPr/>
      <dgm:t>
        <a:bodyPr/>
        <a:lstStyle/>
        <a:p>
          <a:r>
            <a:rPr lang="zh-CN" altLang="en-US" dirty="0"/>
            <a:t>时间反演破缺</a:t>
          </a:r>
        </a:p>
      </dgm:t>
    </dgm:pt>
    <dgm:pt modelId="{BF57CCAC-BF12-4235-BBC2-49C70B3660EA}" type="parTrans" cxnId="{AE58B512-8E1B-42B4-834A-8563745D0862}">
      <dgm:prSet/>
      <dgm:spPr/>
      <dgm:t>
        <a:bodyPr/>
        <a:lstStyle/>
        <a:p>
          <a:endParaRPr lang="zh-CN" altLang="en-US"/>
        </a:p>
      </dgm:t>
    </dgm:pt>
    <dgm:pt modelId="{4F4F79BF-AC2D-4761-95F7-0B3ABC79EA3C}" type="sibTrans" cxnId="{AE58B512-8E1B-42B4-834A-8563745D0862}">
      <dgm:prSet/>
      <dgm:spPr/>
      <dgm:t>
        <a:bodyPr/>
        <a:lstStyle/>
        <a:p>
          <a:endParaRPr lang="zh-CN" altLang="en-US"/>
        </a:p>
      </dgm:t>
    </dgm:pt>
    <dgm:pt modelId="{9AD5DBC2-2DA2-4DEA-A3AA-533D247F67A9}">
      <dgm:prSet phldrT="[文本]"/>
      <dgm:spPr>
        <a:solidFill>
          <a:schemeClr val="accent2"/>
        </a:solidFill>
      </dgm:spPr>
      <dgm:t>
        <a:bodyPr/>
        <a:lstStyle/>
        <a:p>
          <a:r>
            <a:rPr lang="zh-CN" altLang="en-US" dirty="0"/>
            <a:t>？？？</a:t>
          </a:r>
        </a:p>
      </dgm:t>
    </dgm:pt>
    <dgm:pt modelId="{AF1CFC2F-B5B6-4EE9-8FDC-0D53093E3DA9}" type="parTrans" cxnId="{4A510EFB-661D-49AD-A0BA-02A0B7D9E66F}">
      <dgm:prSet/>
      <dgm:spPr/>
      <dgm:t>
        <a:bodyPr/>
        <a:lstStyle/>
        <a:p>
          <a:endParaRPr lang="zh-CN" altLang="en-US"/>
        </a:p>
      </dgm:t>
    </dgm:pt>
    <dgm:pt modelId="{4AE50D0B-25A3-4E19-AEC4-0D937645479A}" type="sibTrans" cxnId="{4A510EFB-661D-49AD-A0BA-02A0B7D9E66F}">
      <dgm:prSet/>
      <dgm:spPr/>
      <dgm:t>
        <a:bodyPr/>
        <a:lstStyle/>
        <a:p>
          <a:endParaRPr lang="zh-CN" altLang="en-US"/>
        </a:p>
      </dgm:t>
    </dgm:pt>
    <dgm:pt modelId="{9AC42B27-3E29-46DA-AE19-0EA8B84375CE}">
      <dgm:prSet phldrT="[文本]"/>
      <dgm:spPr/>
      <dgm:t>
        <a:bodyPr/>
        <a:lstStyle/>
        <a:p>
          <a:r>
            <a:rPr lang="zh-CN" altLang="en-US" dirty="0"/>
            <a:t>宇称破缺研究</a:t>
          </a:r>
        </a:p>
      </dgm:t>
    </dgm:pt>
    <dgm:pt modelId="{C0B042BA-AEE2-4467-82CD-AE823069AD92}" type="parTrans" cxnId="{0C31DAA4-31F8-48F3-95F7-E5C40F571BD1}">
      <dgm:prSet/>
      <dgm:spPr/>
      <dgm:t>
        <a:bodyPr/>
        <a:lstStyle/>
        <a:p>
          <a:endParaRPr lang="zh-CN" altLang="en-US"/>
        </a:p>
      </dgm:t>
    </dgm:pt>
    <dgm:pt modelId="{5D13A1E7-445D-4008-AB8C-2FB67BDA08CD}" type="sibTrans" cxnId="{0C31DAA4-31F8-48F3-95F7-E5C40F571BD1}">
      <dgm:prSet/>
      <dgm:spPr/>
      <dgm:t>
        <a:bodyPr/>
        <a:lstStyle/>
        <a:p>
          <a:endParaRPr lang="zh-CN" altLang="en-US"/>
        </a:p>
      </dgm:t>
    </dgm:pt>
    <dgm:pt modelId="{8A748A6B-58B4-4812-94A2-0008213F77E7}">
      <dgm:prSet phldrT="[文本]"/>
      <dgm:spPr>
        <a:solidFill>
          <a:schemeClr val="accent2"/>
        </a:solidFill>
      </dgm:spPr>
      <dgm:t>
        <a:bodyPr/>
        <a:lstStyle/>
        <a:p>
          <a:r>
            <a:rPr lang="zh-CN" altLang="en-US" dirty="0"/>
            <a:t>高通量冷中子源</a:t>
          </a:r>
        </a:p>
      </dgm:t>
    </dgm:pt>
    <dgm:pt modelId="{201D4B50-A3AB-4665-B1CC-3AC6DB453E37}" type="parTrans" cxnId="{75F2FA24-6D41-4F70-9FB4-94234454C044}">
      <dgm:prSet/>
      <dgm:spPr/>
      <dgm:t>
        <a:bodyPr/>
        <a:lstStyle/>
        <a:p>
          <a:endParaRPr lang="zh-CN" altLang="en-US"/>
        </a:p>
      </dgm:t>
    </dgm:pt>
    <dgm:pt modelId="{53359B11-08CF-4CB7-9B1B-EADC499505FE}" type="sibTrans" cxnId="{75F2FA24-6D41-4F70-9FB4-94234454C044}">
      <dgm:prSet/>
      <dgm:spPr/>
      <dgm:t>
        <a:bodyPr/>
        <a:lstStyle/>
        <a:p>
          <a:endParaRPr lang="zh-CN" altLang="en-US"/>
        </a:p>
      </dgm:t>
    </dgm:pt>
    <dgm:pt modelId="{308BF705-8E44-49F3-BEAE-AEB8E58C18BF}" type="pres">
      <dgm:prSet presAssocID="{BBB9D593-BE15-44F2-8A3D-3672A4ED1770}" presName="hierChild1" presStyleCnt="0">
        <dgm:presLayoutVars>
          <dgm:orgChart val="1"/>
          <dgm:chPref val="1"/>
          <dgm:dir/>
          <dgm:animOne val="branch"/>
          <dgm:animLvl val="lvl"/>
          <dgm:resizeHandles/>
        </dgm:presLayoutVars>
      </dgm:prSet>
      <dgm:spPr/>
    </dgm:pt>
    <dgm:pt modelId="{C90E0302-B968-4852-9AEF-3F6313EE0791}" type="pres">
      <dgm:prSet presAssocID="{A886A565-982A-4C1E-AF27-BFD653142FCF}" presName="hierRoot1" presStyleCnt="0">
        <dgm:presLayoutVars>
          <dgm:hierBranch val="init"/>
        </dgm:presLayoutVars>
      </dgm:prSet>
      <dgm:spPr/>
    </dgm:pt>
    <dgm:pt modelId="{9323BB30-E5DD-4331-AD26-C4023B9193CE}" type="pres">
      <dgm:prSet presAssocID="{A886A565-982A-4C1E-AF27-BFD653142FCF}" presName="rootComposite1" presStyleCnt="0"/>
      <dgm:spPr/>
    </dgm:pt>
    <dgm:pt modelId="{BE2C354A-1C7D-4CC7-B3A8-C887718897FA}" type="pres">
      <dgm:prSet presAssocID="{A886A565-982A-4C1E-AF27-BFD653142FCF}" presName="rootText1" presStyleLbl="node0" presStyleIdx="0" presStyleCnt="1">
        <dgm:presLayoutVars>
          <dgm:chPref val="3"/>
        </dgm:presLayoutVars>
      </dgm:prSet>
      <dgm:spPr/>
    </dgm:pt>
    <dgm:pt modelId="{79F407CF-803C-4AD2-975C-2BA946B432A6}" type="pres">
      <dgm:prSet presAssocID="{A886A565-982A-4C1E-AF27-BFD653142FCF}" presName="rootConnector1" presStyleLbl="node1" presStyleIdx="0" presStyleCnt="0"/>
      <dgm:spPr/>
    </dgm:pt>
    <dgm:pt modelId="{AB38C94A-E66F-4C39-95A1-946D25A5BDC5}" type="pres">
      <dgm:prSet presAssocID="{A886A565-982A-4C1E-AF27-BFD653142FCF}" presName="hierChild2" presStyleCnt="0"/>
      <dgm:spPr/>
    </dgm:pt>
    <dgm:pt modelId="{5BCACD62-A777-46E8-B275-3B7721898C69}" type="pres">
      <dgm:prSet presAssocID="{C0B042BA-AEE2-4467-82CD-AE823069AD92}" presName="Name64" presStyleLbl="parChTrans1D2" presStyleIdx="0" presStyleCnt="3"/>
      <dgm:spPr/>
    </dgm:pt>
    <dgm:pt modelId="{754E92F0-DC2C-4EF4-98DF-6CFDBB84E7B1}" type="pres">
      <dgm:prSet presAssocID="{9AC42B27-3E29-46DA-AE19-0EA8B84375CE}" presName="hierRoot2" presStyleCnt="0">
        <dgm:presLayoutVars>
          <dgm:hierBranch val="init"/>
        </dgm:presLayoutVars>
      </dgm:prSet>
      <dgm:spPr/>
    </dgm:pt>
    <dgm:pt modelId="{235AD1B9-C8EF-470D-A7CC-AB525946F83A}" type="pres">
      <dgm:prSet presAssocID="{9AC42B27-3E29-46DA-AE19-0EA8B84375CE}" presName="rootComposite" presStyleCnt="0"/>
      <dgm:spPr/>
    </dgm:pt>
    <dgm:pt modelId="{EFDCA993-C98C-4D50-A9C8-9872025AF78B}" type="pres">
      <dgm:prSet presAssocID="{9AC42B27-3E29-46DA-AE19-0EA8B84375CE}" presName="rootText" presStyleLbl="node2" presStyleIdx="0" presStyleCnt="3">
        <dgm:presLayoutVars>
          <dgm:chPref val="3"/>
        </dgm:presLayoutVars>
      </dgm:prSet>
      <dgm:spPr/>
    </dgm:pt>
    <dgm:pt modelId="{CADD5D16-0EDB-4013-8445-070F8617514F}" type="pres">
      <dgm:prSet presAssocID="{9AC42B27-3E29-46DA-AE19-0EA8B84375CE}" presName="rootConnector" presStyleLbl="node2" presStyleIdx="0" presStyleCnt="3"/>
      <dgm:spPr/>
    </dgm:pt>
    <dgm:pt modelId="{34F12BB1-A1BC-4377-886F-0F48418043F2}" type="pres">
      <dgm:prSet presAssocID="{9AC42B27-3E29-46DA-AE19-0EA8B84375CE}" presName="hierChild4" presStyleCnt="0"/>
      <dgm:spPr/>
    </dgm:pt>
    <dgm:pt modelId="{049701B8-14D0-4A39-AA4B-95EFD9E36169}" type="pres">
      <dgm:prSet presAssocID="{201D4B50-A3AB-4665-B1CC-3AC6DB453E37}" presName="Name64" presStyleLbl="parChTrans1D3" presStyleIdx="0" presStyleCnt="3"/>
      <dgm:spPr/>
    </dgm:pt>
    <dgm:pt modelId="{2CB9B632-E648-43D0-87D4-9A7660C86896}" type="pres">
      <dgm:prSet presAssocID="{8A748A6B-58B4-4812-94A2-0008213F77E7}" presName="hierRoot2" presStyleCnt="0">
        <dgm:presLayoutVars>
          <dgm:hierBranch val="init"/>
        </dgm:presLayoutVars>
      </dgm:prSet>
      <dgm:spPr/>
    </dgm:pt>
    <dgm:pt modelId="{19AC0BA6-5780-4AF2-8D12-BF61CA4D1912}" type="pres">
      <dgm:prSet presAssocID="{8A748A6B-58B4-4812-94A2-0008213F77E7}" presName="rootComposite" presStyleCnt="0"/>
      <dgm:spPr/>
    </dgm:pt>
    <dgm:pt modelId="{469F7F36-41BA-4EAC-A877-8959A1E50490}" type="pres">
      <dgm:prSet presAssocID="{8A748A6B-58B4-4812-94A2-0008213F77E7}" presName="rootText" presStyleLbl="node3" presStyleIdx="0" presStyleCnt="3">
        <dgm:presLayoutVars>
          <dgm:chPref val="3"/>
        </dgm:presLayoutVars>
      </dgm:prSet>
      <dgm:spPr/>
    </dgm:pt>
    <dgm:pt modelId="{DF6AC3B6-B6A2-4870-926A-F0AFDBEC01B4}" type="pres">
      <dgm:prSet presAssocID="{8A748A6B-58B4-4812-94A2-0008213F77E7}" presName="rootConnector" presStyleLbl="node3" presStyleIdx="0" presStyleCnt="3"/>
      <dgm:spPr/>
    </dgm:pt>
    <dgm:pt modelId="{D3ABE1C0-2869-4208-B0B3-618E2630F988}" type="pres">
      <dgm:prSet presAssocID="{8A748A6B-58B4-4812-94A2-0008213F77E7}" presName="hierChild4" presStyleCnt="0"/>
      <dgm:spPr/>
    </dgm:pt>
    <dgm:pt modelId="{7B1C26C6-FDE8-4E81-AD36-3A4613C71D8E}" type="pres">
      <dgm:prSet presAssocID="{8A748A6B-58B4-4812-94A2-0008213F77E7}" presName="hierChild5" presStyleCnt="0"/>
      <dgm:spPr/>
    </dgm:pt>
    <dgm:pt modelId="{81D883AC-EB57-43BA-A4A4-A1CE9AB960B7}" type="pres">
      <dgm:prSet presAssocID="{9AC42B27-3E29-46DA-AE19-0EA8B84375CE}" presName="hierChild5" presStyleCnt="0"/>
      <dgm:spPr/>
    </dgm:pt>
    <dgm:pt modelId="{CF322954-B554-447F-AC6F-F520E608A09A}" type="pres">
      <dgm:prSet presAssocID="{44C403E6-0312-4C3E-8937-4667E7F052EC}" presName="Name64" presStyleLbl="parChTrans1D2" presStyleIdx="1" presStyleCnt="3"/>
      <dgm:spPr/>
    </dgm:pt>
    <dgm:pt modelId="{04970137-6D87-46DF-85A9-EC9E4D21BA8B}" type="pres">
      <dgm:prSet presAssocID="{2644E0A4-CF51-4543-BC3A-CF09643D79F0}" presName="hierRoot2" presStyleCnt="0">
        <dgm:presLayoutVars>
          <dgm:hierBranch val="init"/>
        </dgm:presLayoutVars>
      </dgm:prSet>
      <dgm:spPr/>
    </dgm:pt>
    <dgm:pt modelId="{EC9F34F1-79BE-4281-A898-481C270C9958}" type="pres">
      <dgm:prSet presAssocID="{2644E0A4-CF51-4543-BC3A-CF09643D79F0}" presName="rootComposite" presStyleCnt="0"/>
      <dgm:spPr/>
    </dgm:pt>
    <dgm:pt modelId="{C187FA92-E05A-4D84-9D4F-878D6322A31F}" type="pres">
      <dgm:prSet presAssocID="{2644E0A4-CF51-4543-BC3A-CF09643D79F0}" presName="rootText" presStyleLbl="node2" presStyleIdx="1" presStyleCnt="3">
        <dgm:presLayoutVars>
          <dgm:chPref val="3"/>
        </dgm:presLayoutVars>
      </dgm:prSet>
      <dgm:spPr/>
    </dgm:pt>
    <dgm:pt modelId="{2A9F6078-CDC6-4762-BE13-FBEA4798E696}" type="pres">
      <dgm:prSet presAssocID="{2644E0A4-CF51-4543-BC3A-CF09643D79F0}" presName="rootConnector" presStyleLbl="node2" presStyleIdx="1" presStyleCnt="3"/>
      <dgm:spPr/>
    </dgm:pt>
    <dgm:pt modelId="{0264D6B7-CC6D-4187-8817-ABAAAF215733}" type="pres">
      <dgm:prSet presAssocID="{2644E0A4-CF51-4543-BC3A-CF09643D79F0}" presName="hierChild4" presStyleCnt="0"/>
      <dgm:spPr/>
    </dgm:pt>
    <dgm:pt modelId="{F25477AC-1018-4F53-8E10-489D3FCF3346}" type="pres">
      <dgm:prSet presAssocID="{E8253187-5EF0-421A-BECB-9D254650DC9D}" presName="Name64" presStyleLbl="parChTrans1D3" presStyleIdx="1" presStyleCnt="3"/>
      <dgm:spPr/>
    </dgm:pt>
    <dgm:pt modelId="{8634169F-2EB7-4B34-AFC1-633AC4FA5FAD}" type="pres">
      <dgm:prSet presAssocID="{38E801A4-912E-45DE-8578-9B07C44CB594}" presName="hierRoot2" presStyleCnt="0">
        <dgm:presLayoutVars>
          <dgm:hierBranch val="init"/>
        </dgm:presLayoutVars>
      </dgm:prSet>
      <dgm:spPr/>
    </dgm:pt>
    <dgm:pt modelId="{14B2DBA0-8422-4F98-9745-A274A78ABBD1}" type="pres">
      <dgm:prSet presAssocID="{38E801A4-912E-45DE-8578-9B07C44CB594}" presName="rootComposite" presStyleCnt="0"/>
      <dgm:spPr/>
    </dgm:pt>
    <dgm:pt modelId="{6381FCE7-5476-4CD6-ADAD-6CB434D5B644}" type="pres">
      <dgm:prSet presAssocID="{38E801A4-912E-45DE-8578-9B07C44CB594}" presName="rootText" presStyleLbl="node3" presStyleIdx="1" presStyleCnt="3">
        <dgm:presLayoutVars>
          <dgm:chPref val="3"/>
        </dgm:presLayoutVars>
      </dgm:prSet>
      <dgm:spPr/>
    </dgm:pt>
    <dgm:pt modelId="{267F3836-8185-48A8-9D61-7ECC9B1FCCE8}" type="pres">
      <dgm:prSet presAssocID="{38E801A4-912E-45DE-8578-9B07C44CB594}" presName="rootConnector" presStyleLbl="node3" presStyleIdx="1" presStyleCnt="3"/>
      <dgm:spPr/>
    </dgm:pt>
    <dgm:pt modelId="{929231E9-74A4-438D-A604-E21A8B5E89C0}" type="pres">
      <dgm:prSet presAssocID="{38E801A4-912E-45DE-8578-9B07C44CB594}" presName="hierChild4" presStyleCnt="0"/>
      <dgm:spPr/>
    </dgm:pt>
    <dgm:pt modelId="{5F9AD26B-EF91-4BF2-A7D6-C0C48AEBB378}" type="pres">
      <dgm:prSet presAssocID="{38E801A4-912E-45DE-8578-9B07C44CB594}" presName="hierChild5" presStyleCnt="0"/>
      <dgm:spPr/>
    </dgm:pt>
    <dgm:pt modelId="{5147EE1F-1F0D-4182-BA8C-2A85813C9EB0}" type="pres">
      <dgm:prSet presAssocID="{2644E0A4-CF51-4543-BC3A-CF09643D79F0}" presName="hierChild5" presStyleCnt="0"/>
      <dgm:spPr/>
    </dgm:pt>
    <dgm:pt modelId="{78E404CD-7ACC-4D90-AD90-CBAB1FF18AA3}" type="pres">
      <dgm:prSet presAssocID="{BF57CCAC-BF12-4235-BBC2-49C70B3660EA}" presName="Name64" presStyleLbl="parChTrans1D2" presStyleIdx="2" presStyleCnt="3"/>
      <dgm:spPr/>
    </dgm:pt>
    <dgm:pt modelId="{23F00DA3-9E7C-42BC-B553-2119C28FAB46}" type="pres">
      <dgm:prSet presAssocID="{103B5CE4-5EB3-496B-819B-603ACB0982F4}" presName="hierRoot2" presStyleCnt="0">
        <dgm:presLayoutVars>
          <dgm:hierBranch val="init"/>
        </dgm:presLayoutVars>
      </dgm:prSet>
      <dgm:spPr/>
    </dgm:pt>
    <dgm:pt modelId="{5CBBBD56-1AE3-43F6-B85B-796CDEB1BEBE}" type="pres">
      <dgm:prSet presAssocID="{103B5CE4-5EB3-496B-819B-603ACB0982F4}" presName="rootComposite" presStyleCnt="0"/>
      <dgm:spPr/>
    </dgm:pt>
    <dgm:pt modelId="{CEE4F384-D988-4849-A918-E723859E5D63}" type="pres">
      <dgm:prSet presAssocID="{103B5CE4-5EB3-496B-819B-603ACB0982F4}" presName="rootText" presStyleLbl="node2" presStyleIdx="2" presStyleCnt="3">
        <dgm:presLayoutVars>
          <dgm:chPref val="3"/>
        </dgm:presLayoutVars>
      </dgm:prSet>
      <dgm:spPr/>
    </dgm:pt>
    <dgm:pt modelId="{6F95B075-F2F1-4170-9AE8-1D2244E1C6F2}" type="pres">
      <dgm:prSet presAssocID="{103B5CE4-5EB3-496B-819B-603ACB0982F4}" presName="rootConnector" presStyleLbl="node2" presStyleIdx="2" presStyleCnt="3"/>
      <dgm:spPr/>
    </dgm:pt>
    <dgm:pt modelId="{8ED210D3-7503-4BAC-AC8E-DC70341AD94C}" type="pres">
      <dgm:prSet presAssocID="{103B5CE4-5EB3-496B-819B-603ACB0982F4}" presName="hierChild4" presStyleCnt="0"/>
      <dgm:spPr/>
    </dgm:pt>
    <dgm:pt modelId="{EE3A3EF6-B9EF-4062-AF00-3D4FF779CC4D}" type="pres">
      <dgm:prSet presAssocID="{AF1CFC2F-B5B6-4EE9-8FDC-0D53093E3DA9}" presName="Name64" presStyleLbl="parChTrans1D3" presStyleIdx="2" presStyleCnt="3"/>
      <dgm:spPr/>
    </dgm:pt>
    <dgm:pt modelId="{877F71A4-D2CC-4FCE-8123-51EC2F5EFD72}" type="pres">
      <dgm:prSet presAssocID="{9AD5DBC2-2DA2-4DEA-A3AA-533D247F67A9}" presName="hierRoot2" presStyleCnt="0">
        <dgm:presLayoutVars>
          <dgm:hierBranch val="init"/>
        </dgm:presLayoutVars>
      </dgm:prSet>
      <dgm:spPr/>
    </dgm:pt>
    <dgm:pt modelId="{16FBB6C5-BA77-4F9B-9860-BE9334046754}" type="pres">
      <dgm:prSet presAssocID="{9AD5DBC2-2DA2-4DEA-A3AA-533D247F67A9}" presName="rootComposite" presStyleCnt="0"/>
      <dgm:spPr/>
    </dgm:pt>
    <dgm:pt modelId="{1108AB62-221F-4D8C-A60A-F43F92F71DF6}" type="pres">
      <dgm:prSet presAssocID="{9AD5DBC2-2DA2-4DEA-A3AA-533D247F67A9}" presName="rootText" presStyleLbl="node3" presStyleIdx="2" presStyleCnt="3">
        <dgm:presLayoutVars>
          <dgm:chPref val="3"/>
        </dgm:presLayoutVars>
      </dgm:prSet>
      <dgm:spPr/>
    </dgm:pt>
    <dgm:pt modelId="{3C0BFBEF-CEC6-4A4A-9B8F-487EEA922174}" type="pres">
      <dgm:prSet presAssocID="{9AD5DBC2-2DA2-4DEA-A3AA-533D247F67A9}" presName="rootConnector" presStyleLbl="node3" presStyleIdx="2" presStyleCnt="3"/>
      <dgm:spPr/>
    </dgm:pt>
    <dgm:pt modelId="{F3CC7576-CA47-4937-A72B-F257A8CC38AF}" type="pres">
      <dgm:prSet presAssocID="{9AD5DBC2-2DA2-4DEA-A3AA-533D247F67A9}" presName="hierChild4" presStyleCnt="0"/>
      <dgm:spPr/>
    </dgm:pt>
    <dgm:pt modelId="{C77E23C0-CE26-4BAA-A35E-FECA738D58C7}" type="pres">
      <dgm:prSet presAssocID="{9AD5DBC2-2DA2-4DEA-A3AA-533D247F67A9}" presName="hierChild5" presStyleCnt="0"/>
      <dgm:spPr/>
    </dgm:pt>
    <dgm:pt modelId="{ABC7BF0A-CBEE-482F-8D6E-172C9381A540}" type="pres">
      <dgm:prSet presAssocID="{103B5CE4-5EB3-496B-819B-603ACB0982F4}" presName="hierChild5" presStyleCnt="0"/>
      <dgm:spPr/>
    </dgm:pt>
    <dgm:pt modelId="{9E4B26FE-8294-4E46-ACE5-D88AC3FE4901}" type="pres">
      <dgm:prSet presAssocID="{A886A565-982A-4C1E-AF27-BFD653142FCF}" presName="hierChild3" presStyleCnt="0"/>
      <dgm:spPr/>
    </dgm:pt>
  </dgm:ptLst>
  <dgm:cxnLst>
    <dgm:cxn modelId="{59B21B0F-881F-4418-8AE4-68E128878289}" type="presOf" srcId="{AF1CFC2F-B5B6-4EE9-8FDC-0D53093E3DA9}" destId="{EE3A3EF6-B9EF-4062-AF00-3D4FF779CC4D}" srcOrd="0" destOrd="0" presId="urn:microsoft.com/office/officeart/2009/3/layout/HorizontalOrganizationChart"/>
    <dgm:cxn modelId="{EF2EEE0F-01FE-4BCD-BF82-F2B7288F0329}" type="presOf" srcId="{8A748A6B-58B4-4812-94A2-0008213F77E7}" destId="{DF6AC3B6-B6A2-4870-926A-F0AFDBEC01B4}" srcOrd="1" destOrd="0" presId="urn:microsoft.com/office/officeart/2009/3/layout/HorizontalOrganizationChart"/>
    <dgm:cxn modelId="{AE58B512-8E1B-42B4-834A-8563745D0862}" srcId="{A886A565-982A-4C1E-AF27-BFD653142FCF}" destId="{103B5CE4-5EB3-496B-819B-603ACB0982F4}" srcOrd="2" destOrd="0" parTransId="{BF57CCAC-BF12-4235-BBC2-49C70B3660EA}" sibTransId="{4F4F79BF-AC2D-4761-95F7-0B3ABC79EA3C}"/>
    <dgm:cxn modelId="{B2259D16-B25B-42B9-981B-3385FFFAB2EB}" srcId="{A886A565-982A-4C1E-AF27-BFD653142FCF}" destId="{2644E0A4-CF51-4543-BC3A-CF09643D79F0}" srcOrd="1" destOrd="0" parTransId="{44C403E6-0312-4C3E-8937-4667E7F052EC}" sibTransId="{314D5FF3-0239-46F7-9868-D88F33ADE585}"/>
    <dgm:cxn modelId="{1BF7171A-1543-450B-98E2-0B2A1E541109}" type="presOf" srcId="{A886A565-982A-4C1E-AF27-BFD653142FCF}" destId="{79F407CF-803C-4AD2-975C-2BA946B432A6}" srcOrd="1" destOrd="0" presId="urn:microsoft.com/office/officeart/2009/3/layout/HorizontalOrganizationChart"/>
    <dgm:cxn modelId="{F5B2B81C-544B-46E5-9E59-E262FC4AEDC4}" type="presOf" srcId="{2644E0A4-CF51-4543-BC3A-CF09643D79F0}" destId="{C187FA92-E05A-4D84-9D4F-878D6322A31F}" srcOrd="0" destOrd="0" presId="urn:microsoft.com/office/officeart/2009/3/layout/HorizontalOrganizationChart"/>
    <dgm:cxn modelId="{CDD7E51F-3030-444E-A04C-BAD17211D09F}" type="presOf" srcId="{2644E0A4-CF51-4543-BC3A-CF09643D79F0}" destId="{2A9F6078-CDC6-4762-BE13-FBEA4798E696}" srcOrd="1" destOrd="0" presId="urn:microsoft.com/office/officeart/2009/3/layout/HorizontalOrganizationChart"/>
    <dgm:cxn modelId="{75F2FA24-6D41-4F70-9FB4-94234454C044}" srcId="{9AC42B27-3E29-46DA-AE19-0EA8B84375CE}" destId="{8A748A6B-58B4-4812-94A2-0008213F77E7}" srcOrd="0" destOrd="0" parTransId="{201D4B50-A3AB-4665-B1CC-3AC6DB453E37}" sibTransId="{53359B11-08CF-4CB7-9B1B-EADC499505FE}"/>
    <dgm:cxn modelId="{1B379030-6FFB-49AE-9ECC-606804403565}" srcId="{BBB9D593-BE15-44F2-8A3D-3672A4ED1770}" destId="{A886A565-982A-4C1E-AF27-BFD653142FCF}" srcOrd="0" destOrd="0" parTransId="{52953946-5B3B-4127-8357-C1F98541B422}" sibTransId="{00F66E00-BCE8-40D6-8B47-B545BF0D16AB}"/>
    <dgm:cxn modelId="{B98CBE38-B394-47C4-BCCA-023B51ADE568}" type="presOf" srcId="{8A748A6B-58B4-4812-94A2-0008213F77E7}" destId="{469F7F36-41BA-4EAC-A877-8959A1E50490}" srcOrd="0" destOrd="0" presId="urn:microsoft.com/office/officeart/2009/3/layout/HorizontalOrganizationChart"/>
    <dgm:cxn modelId="{C5212B49-34DB-4F4B-85EA-C3D9D137E04D}" type="presOf" srcId="{38E801A4-912E-45DE-8578-9B07C44CB594}" destId="{6381FCE7-5476-4CD6-ADAD-6CB434D5B644}" srcOrd="0" destOrd="0" presId="urn:microsoft.com/office/officeart/2009/3/layout/HorizontalOrganizationChart"/>
    <dgm:cxn modelId="{4231E472-DD4C-4158-BCE9-1721FEEDC2FD}" type="presOf" srcId="{E8253187-5EF0-421A-BECB-9D254650DC9D}" destId="{F25477AC-1018-4F53-8E10-489D3FCF3346}" srcOrd="0" destOrd="0" presId="urn:microsoft.com/office/officeart/2009/3/layout/HorizontalOrganizationChart"/>
    <dgm:cxn modelId="{43D83179-F2ED-4701-B91E-7093A270E0B1}" type="presOf" srcId="{BBB9D593-BE15-44F2-8A3D-3672A4ED1770}" destId="{308BF705-8E44-49F3-BEAE-AEB8E58C18BF}" srcOrd="0" destOrd="0" presId="urn:microsoft.com/office/officeart/2009/3/layout/HorizontalOrganizationChart"/>
    <dgm:cxn modelId="{CF82247B-D76C-4266-85DC-48917DF95F94}" type="presOf" srcId="{9AC42B27-3E29-46DA-AE19-0EA8B84375CE}" destId="{EFDCA993-C98C-4D50-A9C8-9872025AF78B}" srcOrd="0" destOrd="0" presId="urn:microsoft.com/office/officeart/2009/3/layout/HorizontalOrganizationChart"/>
    <dgm:cxn modelId="{3D72C07C-5AC8-4982-8797-E02EA9902E13}" type="presOf" srcId="{9AD5DBC2-2DA2-4DEA-A3AA-533D247F67A9}" destId="{3C0BFBEF-CEC6-4A4A-9B8F-487EEA922174}" srcOrd="1" destOrd="0" presId="urn:microsoft.com/office/officeart/2009/3/layout/HorizontalOrganizationChart"/>
    <dgm:cxn modelId="{0C31DAA4-31F8-48F3-95F7-E5C40F571BD1}" srcId="{A886A565-982A-4C1E-AF27-BFD653142FCF}" destId="{9AC42B27-3E29-46DA-AE19-0EA8B84375CE}" srcOrd="0" destOrd="0" parTransId="{C0B042BA-AEE2-4467-82CD-AE823069AD92}" sibTransId="{5D13A1E7-445D-4008-AB8C-2FB67BDA08CD}"/>
    <dgm:cxn modelId="{BD59EDB3-9012-42FA-9C93-7485C2A213D0}" type="presOf" srcId="{103B5CE4-5EB3-496B-819B-603ACB0982F4}" destId="{6F95B075-F2F1-4170-9AE8-1D2244E1C6F2}" srcOrd="1" destOrd="0" presId="urn:microsoft.com/office/officeart/2009/3/layout/HorizontalOrganizationChart"/>
    <dgm:cxn modelId="{5D8959B4-98E0-4629-B0A6-9BB7F6FF594C}" type="presOf" srcId="{9AC42B27-3E29-46DA-AE19-0EA8B84375CE}" destId="{CADD5D16-0EDB-4013-8445-070F8617514F}" srcOrd="1" destOrd="0" presId="urn:microsoft.com/office/officeart/2009/3/layout/HorizontalOrganizationChart"/>
    <dgm:cxn modelId="{3C2F7BC2-46C0-4797-95FA-7CFC5BD22C25}" srcId="{2644E0A4-CF51-4543-BC3A-CF09643D79F0}" destId="{38E801A4-912E-45DE-8578-9B07C44CB594}" srcOrd="0" destOrd="0" parTransId="{E8253187-5EF0-421A-BECB-9D254650DC9D}" sibTransId="{B790595E-CB2E-4105-89BA-A26A464EF99E}"/>
    <dgm:cxn modelId="{7BF780C7-CD9D-465A-9282-5BAC678C2FEE}" type="presOf" srcId="{38E801A4-912E-45DE-8578-9B07C44CB594}" destId="{267F3836-8185-48A8-9D61-7ECC9B1FCCE8}" srcOrd="1" destOrd="0" presId="urn:microsoft.com/office/officeart/2009/3/layout/HorizontalOrganizationChart"/>
    <dgm:cxn modelId="{0809CCC9-C00A-422B-B7DC-7C12F8A87034}" type="presOf" srcId="{C0B042BA-AEE2-4467-82CD-AE823069AD92}" destId="{5BCACD62-A777-46E8-B275-3B7721898C69}" srcOrd="0" destOrd="0" presId="urn:microsoft.com/office/officeart/2009/3/layout/HorizontalOrganizationChart"/>
    <dgm:cxn modelId="{2CCB1ACD-78A9-417F-B9DE-3CD4AAA89B42}" type="presOf" srcId="{44C403E6-0312-4C3E-8937-4667E7F052EC}" destId="{CF322954-B554-447F-AC6F-F520E608A09A}" srcOrd="0" destOrd="0" presId="urn:microsoft.com/office/officeart/2009/3/layout/HorizontalOrganizationChart"/>
    <dgm:cxn modelId="{D326CAD4-1E90-4D6E-9FE3-0E5450ACF327}" type="presOf" srcId="{201D4B50-A3AB-4665-B1CC-3AC6DB453E37}" destId="{049701B8-14D0-4A39-AA4B-95EFD9E36169}" srcOrd="0" destOrd="0" presId="urn:microsoft.com/office/officeart/2009/3/layout/HorizontalOrganizationChart"/>
    <dgm:cxn modelId="{B5928ADA-447C-4CD6-A4A6-AABD25FD0374}" type="presOf" srcId="{9AD5DBC2-2DA2-4DEA-A3AA-533D247F67A9}" destId="{1108AB62-221F-4D8C-A60A-F43F92F71DF6}" srcOrd="0" destOrd="0" presId="urn:microsoft.com/office/officeart/2009/3/layout/HorizontalOrganizationChart"/>
    <dgm:cxn modelId="{C7973ADB-D808-4046-93AE-2926CCDC1442}" type="presOf" srcId="{103B5CE4-5EB3-496B-819B-603ACB0982F4}" destId="{CEE4F384-D988-4849-A918-E723859E5D63}" srcOrd="0" destOrd="0" presId="urn:microsoft.com/office/officeart/2009/3/layout/HorizontalOrganizationChart"/>
    <dgm:cxn modelId="{2F5E66E9-0541-4F90-B952-20400DBE2BE6}" type="presOf" srcId="{BF57CCAC-BF12-4235-BBC2-49C70B3660EA}" destId="{78E404CD-7ACC-4D90-AD90-CBAB1FF18AA3}" srcOrd="0" destOrd="0" presId="urn:microsoft.com/office/officeart/2009/3/layout/HorizontalOrganizationChart"/>
    <dgm:cxn modelId="{FA3AE1F9-3C31-41D6-B442-8E08824684FF}" type="presOf" srcId="{A886A565-982A-4C1E-AF27-BFD653142FCF}" destId="{BE2C354A-1C7D-4CC7-B3A8-C887718897FA}" srcOrd="0" destOrd="0" presId="urn:microsoft.com/office/officeart/2009/3/layout/HorizontalOrganizationChart"/>
    <dgm:cxn modelId="{4A510EFB-661D-49AD-A0BA-02A0B7D9E66F}" srcId="{103B5CE4-5EB3-496B-819B-603ACB0982F4}" destId="{9AD5DBC2-2DA2-4DEA-A3AA-533D247F67A9}" srcOrd="0" destOrd="0" parTransId="{AF1CFC2F-B5B6-4EE9-8FDC-0D53093E3DA9}" sibTransId="{4AE50D0B-25A3-4E19-AEC4-0D937645479A}"/>
    <dgm:cxn modelId="{2D6B7086-E137-41E1-BB9C-796DAC0D17CA}" type="presParOf" srcId="{308BF705-8E44-49F3-BEAE-AEB8E58C18BF}" destId="{C90E0302-B968-4852-9AEF-3F6313EE0791}" srcOrd="0" destOrd="0" presId="urn:microsoft.com/office/officeart/2009/3/layout/HorizontalOrganizationChart"/>
    <dgm:cxn modelId="{41F9FED5-B05E-4A0C-BB58-D444DEE281B2}" type="presParOf" srcId="{C90E0302-B968-4852-9AEF-3F6313EE0791}" destId="{9323BB30-E5DD-4331-AD26-C4023B9193CE}" srcOrd="0" destOrd="0" presId="urn:microsoft.com/office/officeart/2009/3/layout/HorizontalOrganizationChart"/>
    <dgm:cxn modelId="{D6CB84F2-50C7-47E4-A9D0-9D88261A11B3}" type="presParOf" srcId="{9323BB30-E5DD-4331-AD26-C4023B9193CE}" destId="{BE2C354A-1C7D-4CC7-B3A8-C887718897FA}" srcOrd="0" destOrd="0" presId="urn:microsoft.com/office/officeart/2009/3/layout/HorizontalOrganizationChart"/>
    <dgm:cxn modelId="{7D4807A9-4F4C-42B5-BE42-F592D73EB778}" type="presParOf" srcId="{9323BB30-E5DD-4331-AD26-C4023B9193CE}" destId="{79F407CF-803C-4AD2-975C-2BA946B432A6}" srcOrd="1" destOrd="0" presId="urn:microsoft.com/office/officeart/2009/3/layout/HorizontalOrganizationChart"/>
    <dgm:cxn modelId="{9A793120-5079-4EB2-AE1A-3CBFB67EFE79}" type="presParOf" srcId="{C90E0302-B968-4852-9AEF-3F6313EE0791}" destId="{AB38C94A-E66F-4C39-95A1-946D25A5BDC5}" srcOrd="1" destOrd="0" presId="urn:microsoft.com/office/officeart/2009/3/layout/HorizontalOrganizationChart"/>
    <dgm:cxn modelId="{A83DF047-39C6-4CC5-AC40-C5707BE2F1AD}" type="presParOf" srcId="{AB38C94A-E66F-4C39-95A1-946D25A5BDC5}" destId="{5BCACD62-A777-46E8-B275-3B7721898C69}" srcOrd="0" destOrd="0" presId="urn:microsoft.com/office/officeart/2009/3/layout/HorizontalOrganizationChart"/>
    <dgm:cxn modelId="{552D1572-3AE0-4DDE-AABF-D835B7493430}" type="presParOf" srcId="{AB38C94A-E66F-4C39-95A1-946D25A5BDC5}" destId="{754E92F0-DC2C-4EF4-98DF-6CFDBB84E7B1}" srcOrd="1" destOrd="0" presId="urn:microsoft.com/office/officeart/2009/3/layout/HorizontalOrganizationChart"/>
    <dgm:cxn modelId="{6FA7705F-41CF-4F34-82BA-6A58D3C74531}" type="presParOf" srcId="{754E92F0-DC2C-4EF4-98DF-6CFDBB84E7B1}" destId="{235AD1B9-C8EF-470D-A7CC-AB525946F83A}" srcOrd="0" destOrd="0" presId="urn:microsoft.com/office/officeart/2009/3/layout/HorizontalOrganizationChart"/>
    <dgm:cxn modelId="{6E80A247-18B4-4148-A372-377F3835FCAA}" type="presParOf" srcId="{235AD1B9-C8EF-470D-A7CC-AB525946F83A}" destId="{EFDCA993-C98C-4D50-A9C8-9872025AF78B}" srcOrd="0" destOrd="0" presId="urn:microsoft.com/office/officeart/2009/3/layout/HorizontalOrganizationChart"/>
    <dgm:cxn modelId="{163F8506-C30C-410A-9E86-86B036AF3CE1}" type="presParOf" srcId="{235AD1B9-C8EF-470D-A7CC-AB525946F83A}" destId="{CADD5D16-0EDB-4013-8445-070F8617514F}" srcOrd="1" destOrd="0" presId="urn:microsoft.com/office/officeart/2009/3/layout/HorizontalOrganizationChart"/>
    <dgm:cxn modelId="{55A669F4-3FFC-4955-8182-D1148FEA6835}" type="presParOf" srcId="{754E92F0-DC2C-4EF4-98DF-6CFDBB84E7B1}" destId="{34F12BB1-A1BC-4377-886F-0F48418043F2}" srcOrd="1" destOrd="0" presId="urn:microsoft.com/office/officeart/2009/3/layout/HorizontalOrganizationChart"/>
    <dgm:cxn modelId="{4A69690F-4E61-4422-91F3-616B65AE3724}" type="presParOf" srcId="{34F12BB1-A1BC-4377-886F-0F48418043F2}" destId="{049701B8-14D0-4A39-AA4B-95EFD9E36169}" srcOrd="0" destOrd="0" presId="urn:microsoft.com/office/officeart/2009/3/layout/HorizontalOrganizationChart"/>
    <dgm:cxn modelId="{EF25C20E-81A1-4405-8BF4-AE3284EDDAB5}" type="presParOf" srcId="{34F12BB1-A1BC-4377-886F-0F48418043F2}" destId="{2CB9B632-E648-43D0-87D4-9A7660C86896}" srcOrd="1" destOrd="0" presId="urn:microsoft.com/office/officeart/2009/3/layout/HorizontalOrganizationChart"/>
    <dgm:cxn modelId="{C22156FA-544D-4932-818C-B9C88A345915}" type="presParOf" srcId="{2CB9B632-E648-43D0-87D4-9A7660C86896}" destId="{19AC0BA6-5780-4AF2-8D12-BF61CA4D1912}" srcOrd="0" destOrd="0" presId="urn:microsoft.com/office/officeart/2009/3/layout/HorizontalOrganizationChart"/>
    <dgm:cxn modelId="{496FB1AF-FE2F-4CB3-86D2-839C19A56F8E}" type="presParOf" srcId="{19AC0BA6-5780-4AF2-8D12-BF61CA4D1912}" destId="{469F7F36-41BA-4EAC-A877-8959A1E50490}" srcOrd="0" destOrd="0" presId="urn:microsoft.com/office/officeart/2009/3/layout/HorizontalOrganizationChart"/>
    <dgm:cxn modelId="{C88C3520-3310-475E-BE21-1D50E7E2D9AA}" type="presParOf" srcId="{19AC0BA6-5780-4AF2-8D12-BF61CA4D1912}" destId="{DF6AC3B6-B6A2-4870-926A-F0AFDBEC01B4}" srcOrd="1" destOrd="0" presId="urn:microsoft.com/office/officeart/2009/3/layout/HorizontalOrganizationChart"/>
    <dgm:cxn modelId="{DE1EC245-73F5-4AF2-BFF8-F98E7722C8F6}" type="presParOf" srcId="{2CB9B632-E648-43D0-87D4-9A7660C86896}" destId="{D3ABE1C0-2869-4208-B0B3-618E2630F988}" srcOrd="1" destOrd="0" presId="urn:microsoft.com/office/officeart/2009/3/layout/HorizontalOrganizationChart"/>
    <dgm:cxn modelId="{A62ED97E-B42D-4AD4-BA23-70D3E572E3AF}" type="presParOf" srcId="{2CB9B632-E648-43D0-87D4-9A7660C86896}" destId="{7B1C26C6-FDE8-4E81-AD36-3A4613C71D8E}" srcOrd="2" destOrd="0" presId="urn:microsoft.com/office/officeart/2009/3/layout/HorizontalOrganizationChart"/>
    <dgm:cxn modelId="{0A8527E5-8117-4666-98F9-6442DB520CA6}" type="presParOf" srcId="{754E92F0-DC2C-4EF4-98DF-6CFDBB84E7B1}" destId="{81D883AC-EB57-43BA-A4A4-A1CE9AB960B7}" srcOrd="2" destOrd="0" presId="urn:microsoft.com/office/officeart/2009/3/layout/HorizontalOrganizationChart"/>
    <dgm:cxn modelId="{EC664091-C6E0-4AC7-9EDD-C08CC4816F17}" type="presParOf" srcId="{AB38C94A-E66F-4C39-95A1-946D25A5BDC5}" destId="{CF322954-B554-447F-AC6F-F520E608A09A}" srcOrd="2" destOrd="0" presId="urn:microsoft.com/office/officeart/2009/3/layout/HorizontalOrganizationChart"/>
    <dgm:cxn modelId="{F5876530-64E3-4602-B8F5-D67DFCDF6FBD}" type="presParOf" srcId="{AB38C94A-E66F-4C39-95A1-946D25A5BDC5}" destId="{04970137-6D87-46DF-85A9-EC9E4D21BA8B}" srcOrd="3" destOrd="0" presId="urn:microsoft.com/office/officeart/2009/3/layout/HorizontalOrganizationChart"/>
    <dgm:cxn modelId="{572F948B-8A85-44AF-8951-1D7A56895CDC}" type="presParOf" srcId="{04970137-6D87-46DF-85A9-EC9E4D21BA8B}" destId="{EC9F34F1-79BE-4281-A898-481C270C9958}" srcOrd="0" destOrd="0" presId="urn:microsoft.com/office/officeart/2009/3/layout/HorizontalOrganizationChart"/>
    <dgm:cxn modelId="{ACDDE509-F766-47AC-8814-88B16CF52568}" type="presParOf" srcId="{EC9F34F1-79BE-4281-A898-481C270C9958}" destId="{C187FA92-E05A-4D84-9D4F-878D6322A31F}" srcOrd="0" destOrd="0" presId="urn:microsoft.com/office/officeart/2009/3/layout/HorizontalOrganizationChart"/>
    <dgm:cxn modelId="{BD0B80CD-CBC6-4232-8FDE-F7D12B8C91A4}" type="presParOf" srcId="{EC9F34F1-79BE-4281-A898-481C270C9958}" destId="{2A9F6078-CDC6-4762-BE13-FBEA4798E696}" srcOrd="1" destOrd="0" presId="urn:microsoft.com/office/officeart/2009/3/layout/HorizontalOrganizationChart"/>
    <dgm:cxn modelId="{953C83D8-F63C-4D7C-A0B2-01F118998731}" type="presParOf" srcId="{04970137-6D87-46DF-85A9-EC9E4D21BA8B}" destId="{0264D6B7-CC6D-4187-8817-ABAAAF215733}" srcOrd="1" destOrd="0" presId="urn:microsoft.com/office/officeart/2009/3/layout/HorizontalOrganizationChart"/>
    <dgm:cxn modelId="{FC2206D1-149D-47BA-BFC3-3C420D01CD71}" type="presParOf" srcId="{0264D6B7-CC6D-4187-8817-ABAAAF215733}" destId="{F25477AC-1018-4F53-8E10-489D3FCF3346}" srcOrd="0" destOrd="0" presId="urn:microsoft.com/office/officeart/2009/3/layout/HorizontalOrganizationChart"/>
    <dgm:cxn modelId="{C2F79542-DF02-4AF1-9C87-4182C586F3A0}" type="presParOf" srcId="{0264D6B7-CC6D-4187-8817-ABAAAF215733}" destId="{8634169F-2EB7-4B34-AFC1-633AC4FA5FAD}" srcOrd="1" destOrd="0" presId="urn:microsoft.com/office/officeart/2009/3/layout/HorizontalOrganizationChart"/>
    <dgm:cxn modelId="{9C29A685-3F30-4FEB-AA50-B815A7AC8AE4}" type="presParOf" srcId="{8634169F-2EB7-4B34-AFC1-633AC4FA5FAD}" destId="{14B2DBA0-8422-4F98-9745-A274A78ABBD1}" srcOrd="0" destOrd="0" presId="urn:microsoft.com/office/officeart/2009/3/layout/HorizontalOrganizationChart"/>
    <dgm:cxn modelId="{7DCF0B40-1902-4792-BB21-4F699F10A3D4}" type="presParOf" srcId="{14B2DBA0-8422-4F98-9745-A274A78ABBD1}" destId="{6381FCE7-5476-4CD6-ADAD-6CB434D5B644}" srcOrd="0" destOrd="0" presId="urn:microsoft.com/office/officeart/2009/3/layout/HorizontalOrganizationChart"/>
    <dgm:cxn modelId="{F47A4E7E-2476-4C2A-849D-040276791778}" type="presParOf" srcId="{14B2DBA0-8422-4F98-9745-A274A78ABBD1}" destId="{267F3836-8185-48A8-9D61-7ECC9B1FCCE8}" srcOrd="1" destOrd="0" presId="urn:microsoft.com/office/officeart/2009/3/layout/HorizontalOrganizationChart"/>
    <dgm:cxn modelId="{1907DFB0-A5F8-4DFA-A136-8561F63E6AF1}" type="presParOf" srcId="{8634169F-2EB7-4B34-AFC1-633AC4FA5FAD}" destId="{929231E9-74A4-438D-A604-E21A8B5E89C0}" srcOrd="1" destOrd="0" presId="urn:microsoft.com/office/officeart/2009/3/layout/HorizontalOrganizationChart"/>
    <dgm:cxn modelId="{CC4F3DC3-6C84-43C3-A1D8-6A313B944DEA}" type="presParOf" srcId="{8634169F-2EB7-4B34-AFC1-633AC4FA5FAD}" destId="{5F9AD26B-EF91-4BF2-A7D6-C0C48AEBB378}" srcOrd="2" destOrd="0" presId="urn:microsoft.com/office/officeart/2009/3/layout/HorizontalOrganizationChart"/>
    <dgm:cxn modelId="{F48530B6-B045-4221-88EE-F998E7821C9E}" type="presParOf" srcId="{04970137-6D87-46DF-85A9-EC9E4D21BA8B}" destId="{5147EE1F-1F0D-4182-BA8C-2A85813C9EB0}" srcOrd="2" destOrd="0" presId="urn:microsoft.com/office/officeart/2009/3/layout/HorizontalOrganizationChart"/>
    <dgm:cxn modelId="{4D65608B-E4DD-4815-8355-80C822473641}" type="presParOf" srcId="{AB38C94A-E66F-4C39-95A1-946D25A5BDC5}" destId="{78E404CD-7ACC-4D90-AD90-CBAB1FF18AA3}" srcOrd="4" destOrd="0" presId="urn:microsoft.com/office/officeart/2009/3/layout/HorizontalOrganizationChart"/>
    <dgm:cxn modelId="{CF3F0FEC-2CEE-4EA2-8D4D-44F14C43F438}" type="presParOf" srcId="{AB38C94A-E66F-4C39-95A1-946D25A5BDC5}" destId="{23F00DA3-9E7C-42BC-B553-2119C28FAB46}" srcOrd="5" destOrd="0" presId="urn:microsoft.com/office/officeart/2009/3/layout/HorizontalOrganizationChart"/>
    <dgm:cxn modelId="{394B8310-2BF2-447E-B381-45F02693DEB0}" type="presParOf" srcId="{23F00DA3-9E7C-42BC-B553-2119C28FAB46}" destId="{5CBBBD56-1AE3-43F6-B85B-796CDEB1BEBE}" srcOrd="0" destOrd="0" presId="urn:microsoft.com/office/officeart/2009/3/layout/HorizontalOrganizationChart"/>
    <dgm:cxn modelId="{FDC8013B-1B44-4BE4-9C2D-D08C63CA2C3D}" type="presParOf" srcId="{5CBBBD56-1AE3-43F6-B85B-796CDEB1BEBE}" destId="{CEE4F384-D988-4849-A918-E723859E5D63}" srcOrd="0" destOrd="0" presId="urn:microsoft.com/office/officeart/2009/3/layout/HorizontalOrganizationChart"/>
    <dgm:cxn modelId="{0B2A0679-B011-4CA9-801A-2D70C7E00175}" type="presParOf" srcId="{5CBBBD56-1AE3-43F6-B85B-796CDEB1BEBE}" destId="{6F95B075-F2F1-4170-9AE8-1D2244E1C6F2}" srcOrd="1" destOrd="0" presId="urn:microsoft.com/office/officeart/2009/3/layout/HorizontalOrganizationChart"/>
    <dgm:cxn modelId="{94DDC094-70C2-4F8C-925A-A29711C92F7A}" type="presParOf" srcId="{23F00DA3-9E7C-42BC-B553-2119C28FAB46}" destId="{8ED210D3-7503-4BAC-AC8E-DC70341AD94C}" srcOrd="1" destOrd="0" presId="urn:microsoft.com/office/officeart/2009/3/layout/HorizontalOrganizationChart"/>
    <dgm:cxn modelId="{59846A98-2D91-459C-A2A8-1B8A373A8A7B}" type="presParOf" srcId="{8ED210D3-7503-4BAC-AC8E-DC70341AD94C}" destId="{EE3A3EF6-B9EF-4062-AF00-3D4FF779CC4D}" srcOrd="0" destOrd="0" presId="urn:microsoft.com/office/officeart/2009/3/layout/HorizontalOrganizationChart"/>
    <dgm:cxn modelId="{89377C29-6B72-472E-910A-D38A060361AF}" type="presParOf" srcId="{8ED210D3-7503-4BAC-AC8E-DC70341AD94C}" destId="{877F71A4-D2CC-4FCE-8123-51EC2F5EFD72}" srcOrd="1" destOrd="0" presId="urn:microsoft.com/office/officeart/2009/3/layout/HorizontalOrganizationChart"/>
    <dgm:cxn modelId="{550435FB-157B-4631-9BBD-F182CFAA7C30}" type="presParOf" srcId="{877F71A4-D2CC-4FCE-8123-51EC2F5EFD72}" destId="{16FBB6C5-BA77-4F9B-9860-BE9334046754}" srcOrd="0" destOrd="0" presId="urn:microsoft.com/office/officeart/2009/3/layout/HorizontalOrganizationChart"/>
    <dgm:cxn modelId="{B9B4C9C3-4186-473D-9324-FE432AC2F199}" type="presParOf" srcId="{16FBB6C5-BA77-4F9B-9860-BE9334046754}" destId="{1108AB62-221F-4D8C-A60A-F43F92F71DF6}" srcOrd="0" destOrd="0" presId="urn:microsoft.com/office/officeart/2009/3/layout/HorizontalOrganizationChart"/>
    <dgm:cxn modelId="{3899D277-7AA4-4A86-B99E-8AE82337FD0D}" type="presParOf" srcId="{16FBB6C5-BA77-4F9B-9860-BE9334046754}" destId="{3C0BFBEF-CEC6-4A4A-9B8F-487EEA922174}" srcOrd="1" destOrd="0" presId="urn:microsoft.com/office/officeart/2009/3/layout/HorizontalOrganizationChart"/>
    <dgm:cxn modelId="{86747D43-F350-4DFD-AE9D-695C6FDBD282}" type="presParOf" srcId="{877F71A4-D2CC-4FCE-8123-51EC2F5EFD72}" destId="{F3CC7576-CA47-4937-A72B-F257A8CC38AF}" srcOrd="1" destOrd="0" presId="urn:microsoft.com/office/officeart/2009/3/layout/HorizontalOrganizationChart"/>
    <dgm:cxn modelId="{ADD44BA9-D2B9-458A-AD36-68F1938E1329}" type="presParOf" srcId="{877F71A4-D2CC-4FCE-8123-51EC2F5EFD72}" destId="{C77E23C0-CE26-4BAA-A35E-FECA738D58C7}" srcOrd="2" destOrd="0" presId="urn:microsoft.com/office/officeart/2009/3/layout/HorizontalOrganizationChart"/>
    <dgm:cxn modelId="{452632A7-6AD1-4FC5-B939-C34D2BC5C96F}" type="presParOf" srcId="{23F00DA3-9E7C-42BC-B553-2119C28FAB46}" destId="{ABC7BF0A-CBEE-482F-8D6E-172C9381A540}" srcOrd="2" destOrd="0" presId="urn:microsoft.com/office/officeart/2009/3/layout/HorizontalOrganizationChart"/>
    <dgm:cxn modelId="{941EBA03-7372-4B1B-B9A0-62D998782FA3}" type="presParOf" srcId="{C90E0302-B968-4852-9AEF-3F6313EE0791}" destId="{9E4B26FE-8294-4E46-ACE5-D88AC3FE490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A3EF6-B9EF-4062-AF00-3D4FF779CC4D}">
      <dsp:nvSpPr>
        <dsp:cNvPr id="0" name=""/>
        <dsp:cNvSpPr/>
      </dsp:nvSpPr>
      <dsp:spPr>
        <a:xfrm>
          <a:off x="6123890" y="4457925"/>
          <a:ext cx="556375" cy="91440"/>
        </a:xfrm>
        <a:custGeom>
          <a:avLst/>
          <a:gdLst/>
          <a:ahLst/>
          <a:cxnLst/>
          <a:rect l="0" t="0" r="0" b="0"/>
          <a:pathLst>
            <a:path>
              <a:moveTo>
                <a:pt x="0" y="45720"/>
              </a:moveTo>
              <a:lnTo>
                <a:pt x="55637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E404CD-7ACC-4D90-AD90-CBAB1FF18AA3}">
      <dsp:nvSpPr>
        <dsp:cNvPr id="0" name=""/>
        <dsp:cNvSpPr/>
      </dsp:nvSpPr>
      <dsp:spPr>
        <a:xfrm>
          <a:off x="2785634" y="2709333"/>
          <a:ext cx="556375" cy="1794312"/>
        </a:xfrm>
        <a:custGeom>
          <a:avLst/>
          <a:gdLst/>
          <a:ahLst/>
          <a:cxnLst/>
          <a:rect l="0" t="0" r="0" b="0"/>
          <a:pathLst>
            <a:path>
              <a:moveTo>
                <a:pt x="0" y="0"/>
              </a:moveTo>
              <a:lnTo>
                <a:pt x="278187" y="0"/>
              </a:lnTo>
              <a:lnTo>
                <a:pt x="278187" y="1794312"/>
              </a:lnTo>
              <a:lnTo>
                <a:pt x="556375" y="17943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D0B85C-9E1F-40DB-AA11-D26B33666718}">
      <dsp:nvSpPr>
        <dsp:cNvPr id="0" name=""/>
        <dsp:cNvSpPr/>
      </dsp:nvSpPr>
      <dsp:spPr>
        <a:xfrm>
          <a:off x="6123890" y="2709333"/>
          <a:ext cx="556375" cy="598104"/>
        </a:xfrm>
        <a:custGeom>
          <a:avLst/>
          <a:gdLst/>
          <a:ahLst/>
          <a:cxnLst/>
          <a:rect l="0" t="0" r="0" b="0"/>
          <a:pathLst>
            <a:path>
              <a:moveTo>
                <a:pt x="0" y="0"/>
              </a:moveTo>
              <a:lnTo>
                <a:pt x="278187" y="0"/>
              </a:lnTo>
              <a:lnTo>
                <a:pt x="278187" y="598104"/>
              </a:lnTo>
              <a:lnTo>
                <a:pt x="556375" y="5981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477AC-1018-4F53-8E10-489D3FCF3346}">
      <dsp:nvSpPr>
        <dsp:cNvPr id="0" name=""/>
        <dsp:cNvSpPr/>
      </dsp:nvSpPr>
      <dsp:spPr>
        <a:xfrm>
          <a:off x="6123890" y="2111229"/>
          <a:ext cx="556375" cy="598104"/>
        </a:xfrm>
        <a:custGeom>
          <a:avLst/>
          <a:gdLst/>
          <a:ahLst/>
          <a:cxnLst/>
          <a:rect l="0" t="0" r="0" b="0"/>
          <a:pathLst>
            <a:path>
              <a:moveTo>
                <a:pt x="0" y="598104"/>
              </a:moveTo>
              <a:lnTo>
                <a:pt x="278187" y="598104"/>
              </a:lnTo>
              <a:lnTo>
                <a:pt x="278187" y="0"/>
              </a:lnTo>
              <a:lnTo>
                <a:pt x="556375"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322954-B554-447F-AC6F-F520E608A09A}">
      <dsp:nvSpPr>
        <dsp:cNvPr id="0" name=""/>
        <dsp:cNvSpPr/>
      </dsp:nvSpPr>
      <dsp:spPr>
        <a:xfrm>
          <a:off x="2785634" y="2663613"/>
          <a:ext cx="556375" cy="91440"/>
        </a:xfrm>
        <a:custGeom>
          <a:avLst/>
          <a:gdLst/>
          <a:ahLst/>
          <a:cxnLst/>
          <a:rect l="0" t="0" r="0" b="0"/>
          <a:pathLst>
            <a:path>
              <a:moveTo>
                <a:pt x="0" y="45720"/>
              </a:moveTo>
              <a:lnTo>
                <a:pt x="55637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701B8-14D0-4A39-AA4B-95EFD9E36169}">
      <dsp:nvSpPr>
        <dsp:cNvPr id="0" name=""/>
        <dsp:cNvSpPr/>
      </dsp:nvSpPr>
      <dsp:spPr>
        <a:xfrm>
          <a:off x="6123890" y="869301"/>
          <a:ext cx="556375" cy="91440"/>
        </a:xfrm>
        <a:custGeom>
          <a:avLst/>
          <a:gdLst/>
          <a:ahLst/>
          <a:cxnLst/>
          <a:rect l="0" t="0" r="0" b="0"/>
          <a:pathLst>
            <a:path>
              <a:moveTo>
                <a:pt x="0" y="45720"/>
              </a:moveTo>
              <a:lnTo>
                <a:pt x="55637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CACD62-A777-46E8-B275-3B7721898C69}">
      <dsp:nvSpPr>
        <dsp:cNvPr id="0" name=""/>
        <dsp:cNvSpPr/>
      </dsp:nvSpPr>
      <dsp:spPr>
        <a:xfrm>
          <a:off x="2785634" y="915021"/>
          <a:ext cx="556375" cy="1794312"/>
        </a:xfrm>
        <a:custGeom>
          <a:avLst/>
          <a:gdLst/>
          <a:ahLst/>
          <a:cxnLst/>
          <a:rect l="0" t="0" r="0" b="0"/>
          <a:pathLst>
            <a:path>
              <a:moveTo>
                <a:pt x="0" y="1794312"/>
              </a:moveTo>
              <a:lnTo>
                <a:pt x="278187" y="1794312"/>
              </a:lnTo>
              <a:lnTo>
                <a:pt x="278187" y="0"/>
              </a:lnTo>
              <a:lnTo>
                <a:pt x="5563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C354A-1C7D-4CC7-B3A8-C887718897FA}">
      <dsp:nvSpPr>
        <dsp:cNvPr id="0" name=""/>
        <dsp:cNvSpPr/>
      </dsp:nvSpPr>
      <dsp:spPr>
        <a:xfrm>
          <a:off x="3755" y="2285096"/>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中子与原子核相互作用的基本对称性破缺研究</a:t>
          </a:r>
        </a:p>
      </dsp:txBody>
      <dsp:txXfrm>
        <a:off x="3755" y="2285096"/>
        <a:ext cx="2781879" cy="848473"/>
      </dsp:txXfrm>
    </dsp:sp>
    <dsp:sp modelId="{EFDCA993-C98C-4D50-A9C8-9872025AF78B}">
      <dsp:nvSpPr>
        <dsp:cNvPr id="0" name=""/>
        <dsp:cNvSpPr/>
      </dsp:nvSpPr>
      <dsp:spPr>
        <a:xfrm>
          <a:off x="3342010" y="490784"/>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宇称破缺研究</a:t>
          </a:r>
        </a:p>
      </dsp:txBody>
      <dsp:txXfrm>
        <a:off x="3342010" y="490784"/>
        <a:ext cx="2781879" cy="848473"/>
      </dsp:txXfrm>
    </dsp:sp>
    <dsp:sp modelId="{469F7F36-41BA-4EAC-A877-8959A1E50490}">
      <dsp:nvSpPr>
        <dsp:cNvPr id="0" name=""/>
        <dsp:cNvSpPr/>
      </dsp:nvSpPr>
      <dsp:spPr>
        <a:xfrm>
          <a:off x="6680266" y="490784"/>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中子与轻核相互作用</a:t>
          </a:r>
        </a:p>
      </dsp:txBody>
      <dsp:txXfrm>
        <a:off x="6680266" y="490784"/>
        <a:ext cx="2781879" cy="848473"/>
      </dsp:txXfrm>
    </dsp:sp>
    <dsp:sp modelId="{C187FA92-E05A-4D84-9D4F-878D6322A31F}">
      <dsp:nvSpPr>
        <dsp:cNvPr id="0" name=""/>
        <dsp:cNvSpPr/>
      </dsp:nvSpPr>
      <dsp:spPr>
        <a:xfrm>
          <a:off x="3342010" y="2285096"/>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宇称破缺的放大效应</a:t>
          </a:r>
        </a:p>
      </dsp:txBody>
      <dsp:txXfrm>
        <a:off x="3342010" y="2285096"/>
        <a:ext cx="2781879" cy="848473"/>
      </dsp:txXfrm>
    </dsp:sp>
    <dsp:sp modelId="{6381FCE7-5476-4CD6-ADAD-6CB434D5B644}">
      <dsp:nvSpPr>
        <dsp:cNvPr id="0" name=""/>
        <dsp:cNvSpPr/>
      </dsp:nvSpPr>
      <dsp:spPr>
        <a:xfrm>
          <a:off x="6680266" y="1686992"/>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裂变截面中的宇称破缺</a:t>
          </a:r>
        </a:p>
      </dsp:txBody>
      <dsp:txXfrm>
        <a:off x="6680266" y="1686992"/>
        <a:ext cx="2781879" cy="848473"/>
      </dsp:txXfrm>
    </dsp:sp>
    <dsp:sp modelId="{76C42A6E-C5BA-4C0A-90C2-DF6C236770E0}">
      <dsp:nvSpPr>
        <dsp:cNvPr id="0" name=""/>
        <dsp:cNvSpPr/>
      </dsp:nvSpPr>
      <dsp:spPr>
        <a:xfrm>
          <a:off x="6680266" y="2883200"/>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共振俘获中的宇称破缺</a:t>
          </a:r>
        </a:p>
      </dsp:txBody>
      <dsp:txXfrm>
        <a:off x="6680266" y="2883200"/>
        <a:ext cx="2781879" cy="848473"/>
      </dsp:txXfrm>
    </dsp:sp>
    <dsp:sp modelId="{CEE4F384-D988-4849-A918-E723859E5D63}">
      <dsp:nvSpPr>
        <dsp:cNvPr id="0" name=""/>
        <dsp:cNvSpPr/>
      </dsp:nvSpPr>
      <dsp:spPr>
        <a:xfrm>
          <a:off x="3342010" y="4079409"/>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时间反演破缺</a:t>
          </a:r>
        </a:p>
      </dsp:txBody>
      <dsp:txXfrm>
        <a:off x="3342010" y="4079409"/>
        <a:ext cx="2781879" cy="848473"/>
      </dsp:txXfrm>
    </dsp:sp>
    <dsp:sp modelId="{1108AB62-221F-4D8C-A60A-F43F92F71DF6}">
      <dsp:nvSpPr>
        <dsp:cNvPr id="0" name=""/>
        <dsp:cNvSpPr/>
      </dsp:nvSpPr>
      <dsp:spPr>
        <a:xfrm>
          <a:off x="6680266" y="4079409"/>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放大效应中的时间反演</a:t>
          </a:r>
        </a:p>
      </dsp:txBody>
      <dsp:txXfrm>
        <a:off x="6680266" y="4079409"/>
        <a:ext cx="2781879" cy="848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834D2-8BB6-4AA5-A8E4-7B1FB94CFC54}">
      <dsp:nvSpPr>
        <dsp:cNvPr id="0" name=""/>
        <dsp:cNvSpPr/>
      </dsp:nvSpPr>
      <dsp:spPr>
        <a:xfrm>
          <a:off x="2850" y="2396829"/>
          <a:ext cx="1965978" cy="98298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NOPTREX</a:t>
          </a:r>
          <a:endParaRPr lang="zh-CN" altLang="en-US" sz="1600" kern="1200" dirty="0"/>
        </a:p>
      </dsp:txBody>
      <dsp:txXfrm>
        <a:off x="31641" y="2425620"/>
        <a:ext cx="1908396" cy="925407"/>
      </dsp:txXfrm>
    </dsp:sp>
    <dsp:sp modelId="{3F3712B4-7FFC-4DCF-A5C8-A958DB063681}">
      <dsp:nvSpPr>
        <dsp:cNvPr id="0" name=""/>
        <dsp:cNvSpPr/>
      </dsp:nvSpPr>
      <dsp:spPr>
        <a:xfrm rot="18289469">
          <a:off x="1673494" y="2307790"/>
          <a:ext cx="1377062" cy="30629"/>
        </a:xfrm>
        <a:custGeom>
          <a:avLst/>
          <a:gdLst/>
          <a:ahLst/>
          <a:cxnLst/>
          <a:rect l="0" t="0" r="0" b="0"/>
          <a:pathLst>
            <a:path>
              <a:moveTo>
                <a:pt x="0" y="15314"/>
              </a:moveTo>
              <a:lnTo>
                <a:pt x="1377062" y="15314"/>
              </a:lnTo>
            </a:path>
          </a:pathLst>
        </a:custGeom>
        <a:noFill/>
        <a:ln w="1270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27598" y="2288679"/>
        <a:ext cx="68853" cy="68853"/>
      </dsp:txXfrm>
    </dsp:sp>
    <dsp:sp modelId="{719EE130-A001-4E06-8937-F117113FB11D}">
      <dsp:nvSpPr>
        <dsp:cNvPr id="0" name=""/>
        <dsp:cNvSpPr/>
      </dsp:nvSpPr>
      <dsp:spPr>
        <a:xfrm>
          <a:off x="2755221" y="1266392"/>
          <a:ext cx="1965978" cy="982989"/>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Epithermal neutron</a:t>
          </a:r>
          <a:endParaRPr lang="zh-CN" altLang="en-US" sz="1600" kern="1200" dirty="0"/>
        </a:p>
      </dsp:txBody>
      <dsp:txXfrm>
        <a:off x="2784012" y="1295183"/>
        <a:ext cx="1908396" cy="925407"/>
      </dsp:txXfrm>
    </dsp:sp>
    <dsp:sp modelId="{6CAC885A-9415-41BF-B43D-1F90286F6F56}">
      <dsp:nvSpPr>
        <dsp:cNvPr id="0" name=""/>
        <dsp:cNvSpPr/>
      </dsp:nvSpPr>
      <dsp:spPr>
        <a:xfrm>
          <a:off x="1968829" y="2873009"/>
          <a:ext cx="786391" cy="30629"/>
        </a:xfrm>
        <a:custGeom>
          <a:avLst/>
          <a:gdLst/>
          <a:ahLst/>
          <a:cxnLst/>
          <a:rect l="0" t="0" r="0" b="0"/>
          <a:pathLst>
            <a:path>
              <a:moveTo>
                <a:pt x="0" y="15314"/>
              </a:moveTo>
              <a:lnTo>
                <a:pt x="786391" y="15314"/>
              </a:lnTo>
            </a:path>
          </a:pathLst>
        </a:custGeom>
        <a:noFill/>
        <a:ln w="1270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42365" y="2868664"/>
        <a:ext cx="39319" cy="39319"/>
      </dsp:txXfrm>
    </dsp:sp>
    <dsp:sp modelId="{344014D2-7C06-40C2-BE9D-1A7AFC31357E}">
      <dsp:nvSpPr>
        <dsp:cNvPr id="0" name=""/>
        <dsp:cNvSpPr/>
      </dsp:nvSpPr>
      <dsp:spPr>
        <a:xfrm>
          <a:off x="2755221" y="2396829"/>
          <a:ext cx="1965978" cy="982989"/>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Selection of target nuclei with high t-violation amplification factor</a:t>
          </a:r>
          <a:endParaRPr lang="zh-CN" altLang="en-US" sz="1600" kern="1200" dirty="0"/>
        </a:p>
      </dsp:txBody>
      <dsp:txXfrm>
        <a:off x="2784012" y="2425620"/>
        <a:ext cx="1908396" cy="925407"/>
      </dsp:txXfrm>
    </dsp:sp>
    <dsp:sp modelId="{27A4EC6A-BE62-4147-9FEE-7D3992476898}">
      <dsp:nvSpPr>
        <dsp:cNvPr id="0" name=""/>
        <dsp:cNvSpPr/>
      </dsp:nvSpPr>
      <dsp:spPr>
        <a:xfrm rot="18289469">
          <a:off x="4425864" y="2307790"/>
          <a:ext cx="1377062" cy="30629"/>
        </a:xfrm>
        <a:custGeom>
          <a:avLst/>
          <a:gdLst/>
          <a:ahLst/>
          <a:cxnLst/>
          <a:rect l="0" t="0" r="0" b="0"/>
          <a:pathLst>
            <a:path>
              <a:moveTo>
                <a:pt x="0" y="15314"/>
              </a:moveTo>
              <a:lnTo>
                <a:pt x="1377062" y="15314"/>
              </a:lnTo>
            </a:path>
          </a:pathLst>
        </a:custGeom>
        <a:noFill/>
        <a:ln w="12700" cap="flat" cmpd="sng" algn="ctr">
          <a:solidFill>
            <a:schemeClr val="accent1">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079969" y="2288679"/>
        <a:ext cx="68853" cy="68853"/>
      </dsp:txXfrm>
    </dsp:sp>
    <dsp:sp modelId="{4691E1A7-86A9-4B5B-B146-E83758A02847}">
      <dsp:nvSpPr>
        <dsp:cNvPr id="0" name=""/>
        <dsp:cNvSpPr/>
      </dsp:nvSpPr>
      <dsp:spPr>
        <a:xfrm>
          <a:off x="5507591" y="1266392"/>
          <a:ext cx="1965978" cy="982989"/>
        </a:xfrm>
        <a:prstGeom prst="roundRect">
          <a:avLst>
            <a:gd name="adj" fmla="val 10000"/>
          </a:avLst>
        </a:prstGeom>
        <a:gradFill rotWithShape="0">
          <a:gsLst>
            <a:gs pos="0">
              <a:schemeClr val="accent1">
                <a:tint val="80000"/>
                <a:hueOff val="0"/>
                <a:satOff val="0"/>
                <a:lumOff val="0"/>
                <a:alphaOff val="0"/>
                <a:satMod val="103000"/>
                <a:lumMod val="102000"/>
                <a:tint val="94000"/>
              </a:schemeClr>
            </a:gs>
            <a:gs pos="50000">
              <a:schemeClr val="accent1">
                <a:tint val="80000"/>
                <a:hueOff val="0"/>
                <a:satOff val="0"/>
                <a:lumOff val="0"/>
                <a:alphaOff val="0"/>
                <a:satMod val="110000"/>
                <a:lumMod val="100000"/>
                <a:shade val="100000"/>
              </a:schemeClr>
            </a:gs>
            <a:gs pos="100000">
              <a:schemeClr val="accent1">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Development of neutron polarization technology</a:t>
          </a:r>
          <a:endParaRPr lang="zh-CN" altLang="en-US" sz="1600" kern="1200" dirty="0"/>
        </a:p>
      </dsp:txBody>
      <dsp:txXfrm>
        <a:off x="5536382" y="1295183"/>
        <a:ext cx="1908396" cy="925407"/>
      </dsp:txXfrm>
    </dsp:sp>
    <dsp:sp modelId="{0111A323-E994-4C44-8463-53F6573E7A25}">
      <dsp:nvSpPr>
        <dsp:cNvPr id="0" name=""/>
        <dsp:cNvSpPr/>
      </dsp:nvSpPr>
      <dsp:spPr>
        <a:xfrm>
          <a:off x="4721199" y="2873009"/>
          <a:ext cx="786391" cy="30629"/>
        </a:xfrm>
        <a:custGeom>
          <a:avLst/>
          <a:gdLst/>
          <a:ahLst/>
          <a:cxnLst/>
          <a:rect l="0" t="0" r="0" b="0"/>
          <a:pathLst>
            <a:path>
              <a:moveTo>
                <a:pt x="0" y="15314"/>
              </a:moveTo>
              <a:lnTo>
                <a:pt x="786391" y="15314"/>
              </a:lnTo>
            </a:path>
          </a:pathLst>
        </a:custGeom>
        <a:noFill/>
        <a:ln w="12700" cap="flat" cmpd="sng" algn="ctr">
          <a:solidFill>
            <a:schemeClr val="accent1">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094735" y="2868664"/>
        <a:ext cx="39319" cy="39319"/>
      </dsp:txXfrm>
    </dsp:sp>
    <dsp:sp modelId="{27B0B911-1E3A-4601-87F2-BE4A621425BE}">
      <dsp:nvSpPr>
        <dsp:cNvPr id="0" name=""/>
        <dsp:cNvSpPr/>
      </dsp:nvSpPr>
      <dsp:spPr>
        <a:xfrm>
          <a:off x="5507591" y="2396829"/>
          <a:ext cx="1965978" cy="982989"/>
        </a:xfrm>
        <a:prstGeom prst="roundRect">
          <a:avLst>
            <a:gd name="adj" fmla="val 10000"/>
          </a:avLst>
        </a:prstGeom>
        <a:gradFill rotWithShape="0">
          <a:gsLst>
            <a:gs pos="0">
              <a:schemeClr val="accent1">
                <a:tint val="80000"/>
                <a:hueOff val="0"/>
                <a:satOff val="0"/>
                <a:lumOff val="0"/>
                <a:alphaOff val="0"/>
                <a:satMod val="103000"/>
                <a:lumMod val="102000"/>
                <a:tint val="94000"/>
              </a:schemeClr>
            </a:gs>
            <a:gs pos="50000">
              <a:schemeClr val="accent1">
                <a:tint val="80000"/>
                <a:hueOff val="0"/>
                <a:satOff val="0"/>
                <a:lumOff val="0"/>
                <a:alphaOff val="0"/>
                <a:satMod val="110000"/>
                <a:lumMod val="100000"/>
                <a:shade val="100000"/>
              </a:schemeClr>
            </a:gs>
            <a:gs pos="100000">
              <a:schemeClr val="accent1">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Development of nuclear polarization technology</a:t>
          </a:r>
          <a:endParaRPr lang="zh-CN" altLang="en-US" sz="1600" kern="1200" dirty="0"/>
        </a:p>
      </dsp:txBody>
      <dsp:txXfrm>
        <a:off x="5536382" y="2425620"/>
        <a:ext cx="1908396" cy="925407"/>
      </dsp:txXfrm>
    </dsp:sp>
    <dsp:sp modelId="{99D3E641-10B9-450A-A0BD-59F7ED696C9C}">
      <dsp:nvSpPr>
        <dsp:cNvPr id="0" name=""/>
        <dsp:cNvSpPr/>
      </dsp:nvSpPr>
      <dsp:spPr>
        <a:xfrm rot="3310531">
          <a:off x="4425864" y="3438228"/>
          <a:ext cx="1377062" cy="30629"/>
        </a:xfrm>
        <a:custGeom>
          <a:avLst/>
          <a:gdLst/>
          <a:ahLst/>
          <a:cxnLst/>
          <a:rect l="0" t="0" r="0" b="0"/>
          <a:pathLst>
            <a:path>
              <a:moveTo>
                <a:pt x="0" y="15314"/>
              </a:moveTo>
              <a:lnTo>
                <a:pt x="1377062" y="15314"/>
              </a:lnTo>
            </a:path>
          </a:pathLst>
        </a:custGeom>
        <a:noFill/>
        <a:ln w="12700" cap="flat" cmpd="sng" algn="ctr">
          <a:solidFill>
            <a:schemeClr val="accent1">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5079969" y="3419116"/>
        <a:ext cx="68853" cy="68853"/>
      </dsp:txXfrm>
    </dsp:sp>
    <dsp:sp modelId="{DEB87075-FB00-42C2-835E-749EADC37E0A}">
      <dsp:nvSpPr>
        <dsp:cNvPr id="0" name=""/>
        <dsp:cNvSpPr/>
      </dsp:nvSpPr>
      <dsp:spPr>
        <a:xfrm>
          <a:off x="5507591" y="3527267"/>
          <a:ext cx="1965978" cy="982989"/>
        </a:xfrm>
        <a:prstGeom prst="roundRect">
          <a:avLst>
            <a:gd name="adj" fmla="val 10000"/>
          </a:avLst>
        </a:prstGeom>
        <a:gradFill rotWithShape="0">
          <a:gsLst>
            <a:gs pos="0">
              <a:schemeClr val="accent1">
                <a:tint val="80000"/>
                <a:hueOff val="0"/>
                <a:satOff val="0"/>
                <a:lumOff val="0"/>
                <a:alphaOff val="0"/>
                <a:satMod val="103000"/>
                <a:lumMod val="102000"/>
                <a:tint val="94000"/>
              </a:schemeClr>
            </a:gs>
            <a:gs pos="50000">
              <a:schemeClr val="accent1">
                <a:tint val="80000"/>
                <a:hueOff val="0"/>
                <a:satOff val="0"/>
                <a:lumOff val="0"/>
                <a:alphaOff val="0"/>
                <a:satMod val="110000"/>
                <a:lumMod val="100000"/>
                <a:shade val="100000"/>
              </a:schemeClr>
            </a:gs>
            <a:gs pos="100000">
              <a:schemeClr val="accent1">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Neutron detection</a:t>
          </a:r>
          <a:endParaRPr lang="zh-CN" altLang="en-US" sz="1600" kern="1200" dirty="0"/>
        </a:p>
      </dsp:txBody>
      <dsp:txXfrm>
        <a:off x="5536382" y="3556058"/>
        <a:ext cx="1908396" cy="925407"/>
      </dsp:txXfrm>
    </dsp:sp>
    <dsp:sp modelId="{09EE6EDA-4DCC-480A-88EC-F7537D5FED94}">
      <dsp:nvSpPr>
        <dsp:cNvPr id="0" name=""/>
        <dsp:cNvSpPr/>
      </dsp:nvSpPr>
      <dsp:spPr>
        <a:xfrm rot="3310531">
          <a:off x="1673494" y="3438228"/>
          <a:ext cx="1377062" cy="30629"/>
        </a:xfrm>
        <a:custGeom>
          <a:avLst/>
          <a:gdLst/>
          <a:ahLst/>
          <a:cxnLst/>
          <a:rect l="0" t="0" r="0" b="0"/>
          <a:pathLst>
            <a:path>
              <a:moveTo>
                <a:pt x="0" y="15314"/>
              </a:moveTo>
              <a:lnTo>
                <a:pt x="1377062" y="15314"/>
              </a:lnTo>
            </a:path>
          </a:pathLst>
        </a:custGeom>
        <a:noFill/>
        <a:ln w="1270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327598" y="3419116"/>
        <a:ext cx="68853" cy="68853"/>
      </dsp:txXfrm>
    </dsp:sp>
    <dsp:sp modelId="{323305A0-4EF4-4F55-8F3E-2428C543B084}">
      <dsp:nvSpPr>
        <dsp:cNvPr id="0" name=""/>
        <dsp:cNvSpPr/>
      </dsp:nvSpPr>
      <dsp:spPr>
        <a:xfrm>
          <a:off x="2755221" y="3527267"/>
          <a:ext cx="1965978" cy="982989"/>
        </a:xfrm>
        <a:prstGeom prst="roundRect">
          <a:avLst>
            <a:gd name="adj" fmla="val 10000"/>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Validating the S-P Mixing Model</a:t>
          </a:r>
          <a:endParaRPr lang="zh-CN" altLang="en-US" sz="1600" kern="1200" dirty="0"/>
        </a:p>
      </dsp:txBody>
      <dsp:txXfrm>
        <a:off x="2784012" y="3556058"/>
        <a:ext cx="1908396" cy="925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A3EF6-B9EF-4062-AF00-3D4FF779CC4D}">
      <dsp:nvSpPr>
        <dsp:cNvPr id="0" name=""/>
        <dsp:cNvSpPr/>
      </dsp:nvSpPr>
      <dsp:spPr>
        <a:xfrm>
          <a:off x="6123890" y="3859821"/>
          <a:ext cx="556375" cy="91440"/>
        </a:xfrm>
        <a:custGeom>
          <a:avLst/>
          <a:gdLst/>
          <a:ahLst/>
          <a:cxnLst/>
          <a:rect l="0" t="0" r="0" b="0"/>
          <a:pathLst>
            <a:path>
              <a:moveTo>
                <a:pt x="0" y="45720"/>
              </a:moveTo>
              <a:lnTo>
                <a:pt x="55637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E404CD-7ACC-4D90-AD90-CBAB1FF18AA3}">
      <dsp:nvSpPr>
        <dsp:cNvPr id="0" name=""/>
        <dsp:cNvSpPr/>
      </dsp:nvSpPr>
      <dsp:spPr>
        <a:xfrm>
          <a:off x="2785634" y="2709333"/>
          <a:ext cx="556375" cy="1196208"/>
        </a:xfrm>
        <a:custGeom>
          <a:avLst/>
          <a:gdLst/>
          <a:ahLst/>
          <a:cxnLst/>
          <a:rect l="0" t="0" r="0" b="0"/>
          <a:pathLst>
            <a:path>
              <a:moveTo>
                <a:pt x="0" y="0"/>
              </a:moveTo>
              <a:lnTo>
                <a:pt x="278187" y="0"/>
              </a:lnTo>
              <a:lnTo>
                <a:pt x="278187" y="1196208"/>
              </a:lnTo>
              <a:lnTo>
                <a:pt x="556375" y="1196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477AC-1018-4F53-8E10-489D3FCF3346}">
      <dsp:nvSpPr>
        <dsp:cNvPr id="0" name=""/>
        <dsp:cNvSpPr/>
      </dsp:nvSpPr>
      <dsp:spPr>
        <a:xfrm>
          <a:off x="6123890" y="2663613"/>
          <a:ext cx="556375" cy="91440"/>
        </a:xfrm>
        <a:custGeom>
          <a:avLst/>
          <a:gdLst/>
          <a:ahLst/>
          <a:cxnLst/>
          <a:rect l="0" t="0" r="0" b="0"/>
          <a:pathLst>
            <a:path>
              <a:moveTo>
                <a:pt x="0" y="45720"/>
              </a:moveTo>
              <a:lnTo>
                <a:pt x="55637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322954-B554-447F-AC6F-F520E608A09A}">
      <dsp:nvSpPr>
        <dsp:cNvPr id="0" name=""/>
        <dsp:cNvSpPr/>
      </dsp:nvSpPr>
      <dsp:spPr>
        <a:xfrm>
          <a:off x="2785634" y="2663613"/>
          <a:ext cx="556375" cy="91440"/>
        </a:xfrm>
        <a:custGeom>
          <a:avLst/>
          <a:gdLst/>
          <a:ahLst/>
          <a:cxnLst/>
          <a:rect l="0" t="0" r="0" b="0"/>
          <a:pathLst>
            <a:path>
              <a:moveTo>
                <a:pt x="0" y="45720"/>
              </a:moveTo>
              <a:lnTo>
                <a:pt x="55637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701B8-14D0-4A39-AA4B-95EFD9E36169}">
      <dsp:nvSpPr>
        <dsp:cNvPr id="0" name=""/>
        <dsp:cNvSpPr/>
      </dsp:nvSpPr>
      <dsp:spPr>
        <a:xfrm>
          <a:off x="6123890" y="1467405"/>
          <a:ext cx="556375" cy="91440"/>
        </a:xfrm>
        <a:custGeom>
          <a:avLst/>
          <a:gdLst/>
          <a:ahLst/>
          <a:cxnLst/>
          <a:rect l="0" t="0" r="0" b="0"/>
          <a:pathLst>
            <a:path>
              <a:moveTo>
                <a:pt x="0" y="45720"/>
              </a:moveTo>
              <a:lnTo>
                <a:pt x="556375"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CACD62-A777-46E8-B275-3B7721898C69}">
      <dsp:nvSpPr>
        <dsp:cNvPr id="0" name=""/>
        <dsp:cNvSpPr/>
      </dsp:nvSpPr>
      <dsp:spPr>
        <a:xfrm>
          <a:off x="2785634" y="1513125"/>
          <a:ext cx="556375" cy="1196208"/>
        </a:xfrm>
        <a:custGeom>
          <a:avLst/>
          <a:gdLst/>
          <a:ahLst/>
          <a:cxnLst/>
          <a:rect l="0" t="0" r="0" b="0"/>
          <a:pathLst>
            <a:path>
              <a:moveTo>
                <a:pt x="0" y="1196208"/>
              </a:moveTo>
              <a:lnTo>
                <a:pt x="278187" y="1196208"/>
              </a:lnTo>
              <a:lnTo>
                <a:pt x="278187" y="0"/>
              </a:lnTo>
              <a:lnTo>
                <a:pt x="55637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C354A-1C7D-4CC7-B3A8-C887718897FA}">
      <dsp:nvSpPr>
        <dsp:cNvPr id="0" name=""/>
        <dsp:cNvSpPr/>
      </dsp:nvSpPr>
      <dsp:spPr>
        <a:xfrm>
          <a:off x="3755" y="2285096"/>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中子与原子核相互作用的基本对称性破缺研究</a:t>
          </a:r>
        </a:p>
      </dsp:txBody>
      <dsp:txXfrm>
        <a:off x="3755" y="2285096"/>
        <a:ext cx="2781879" cy="848473"/>
      </dsp:txXfrm>
    </dsp:sp>
    <dsp:sp modelId="{EFDCA993-C98C-4D50-A9C8-9872025AF78B}">
      <dsp:nvSpPr>
        <dsp:cNvPr id="0" name=""/>
        <dsp:cNvSpPr/>
      </dsp:nvSpPr>
      <dsp:spPr>
        <a:xfrm>
          <a:off x="3342010" y="1088888"/>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宇称破缺研究</a:t>
          </a:r>
        </a:p>
      </dsp:txBody>
      <dsp:txXfrm>
        <a:off x="3342010" y="1088888"/>
        <a:ext cx="2781879" cy="848473"/>
      </dsp:txXfrm>
    </dsp:sp>
    <dsp:sp modelId="{469F7F36-41BA-4EAC-A877-8959A1E50490}">
      <dsp:nvSpPr>
        <dsp:cNvPr id="0" name=""/>
        <dsp:cNvSpPr/>
      </dsp:nvSpPr>
      <dsp:spPr>
        <a:xfrm>
          <a:off x="6680266" y="1088888"/>
          <a:ext cx="2781879" cy="84847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高通量冷中子源</a:t>
          </a:r>
        </a:p>
      </dsp:txBody>
      <dsp:txXfrm>
        <a:off x="6680266" y="1088888"/>
        <a:ext cx="2781879" cy="848473"/>
      </dsp:txXfrm>
    </dsp:sp>
    <dsp:sp modelId="{C187FA92-E05A-4D84-9D4F-878D6322A31F}">
      <dsp:nvSpPr>
        <dsp:cNvPr id="0" name=""/>
        <dsp:cNvSpPr/>
      </dsp:nvSpPr>
      <dsp:spPr>
        <a:xfrm>
          <a:off x="3342010" y="2285096"/>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宇称破缺的放大效应</a:t>
          </a:r>
        </a:p>
      </dsp:txBody>
      <dsp:txXfrm>
        <a:off x="3342010" y="2285096"/>
        <a:ext cx="2781879" cy="848473"/>
      </dsp:txXfrm>
    </dsp:sp>
    <dsp:sp modelId="{6381FCE7-5476-4CD6-ADAD-6CB434D5B644}">
      <dsp:nvSpPr>
        <dsp:cNvPr id="0" name=""/>
        <dsp:cNvSpPr/>
      </dsp:nvSpPr>
      <dsp:spPr>
        <a:xfrm>
          <a:off x="6680266" y="2285096"/>
          <a:ext cx="2781879" cy="84847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超热中子能区</a:t>
          </a:r>
        </a:p>
      </dsp:txBody>
      <dsp:txXfrm>
        <a:off x="6680266" y="2285096"/>
        <a:ext cx="2781879" cy="848473"/>
      </dsp:txXfrm>
    </dsp:sp>
    <dsp:sp modelId="{CEE4F384-D988-4849-A918-E723859E5D63}">
      <dsp:nvSpPr>
        <dsp:cNvPr id="0" name=""/>
        <dsp:cNvSpPr/>
      </dsp:nvSpPr>
      <dsp:spPr>
        <a:xfrm>
          <a:off x="3342010" y="3481305"/>
          <a:ext cx="2781879" cy="8484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时间反演破缺</a:t>
          </a:r>
        </a:p>
      </dsp:txBody>
      <dsp:txXfrm>
        <a:off x="3342010" y="3481305"/>
        <a:ext cx="2781879" cy="848473"/>
      </dsp:txXfrm>
    </dsp:sp>
    <dsp:sp modelId="{1108AB62-221F-4D8C-A60A-F43F92F71DF6}">
      <dsp:nvSpPr>
        <dsp:cNvPr id="0" name=""/>
        <dsp:cNvSpPr/>
      </dsp:nvSpPr>
      <dsp:spPr>
        <a:xfrm>
          <a:off x="6680266" y="3481305"/>
          <a:ext cx="2781879" cy="84847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a:t>
          </a:r>
        </a:p>
      </dsp:txBody>
      <dsp:txXfrm>
        <a:off x="6680266" y="3481305"/>
        <a:ext cx="2781879" cy="84847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5EE640B-7C2E-4B46-9BB0-3E36228518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F4C194E-417D-4039-8C32-3111147CE7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19DE27-7CCE-4F1A-A9F1-EFBEE045D66D}" type="datetimeFigureOut">
              <a:rPr lang="zh-CN" altLang="en-US" smtClean="0"/>
              <a:t>2025/4/20</a:t>
            </a:fld>
            <a:endParaRPr lang="zh-CN" altLang="en-US"/>
          </a:p>
        </p:txBody>
      </p:sp>
      <p:sp>
        <p:nvSpPr>
          <p:cNvPr id="4" name="页脚占位符 3">
            <a:extLst>
              <a:ext uri="{FF2B5EF4-FFF2-40B4-BE49-F238E27FC236}">
                <a16:creationId xmlns:a16="http://schemas.microsoft.com/office/drawing/2014/main" id="{11C240EA-6B77-4EF2-B543-F91E98704B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6780644-AD85-4FED-83A9-B3E0F12CC4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2EAD62-D6D0-48A9-B2A1-423D65A3B90B}" type="slidenum">
              <a:rPr lang="zh-CN" altLang="en-US" smtClean="0"/>
              <a:t>‹#›</a:t>
            </a:fld>
            <a:endParaRPr lang="zh-CN" altLang="en-US"/>
          </a:p>
        </p:txBody>
      </p:sp>
    </p:spTree>
    <p:extLst>
      <p:ext uri="{BB962C8B-B14F-4D97-AF65-F5344CB8AC3E}">
        <p14:creationId xmlns:p14="http://schemas.microsoft.com/office/powerpoint/2010/main" val="4182962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75D95-BAF8-4D33-B1E5-6DD82DC4866C}" type="datetimeFigureOut">
              <a:rPr lang="zh-CN" altLang="en-US" smtClean="0"/>
              <a:t>2025/4/20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70DD6-68C1-4906-95C4-0DC34193E1D7}" type="slidenum">
              <a:rPr lang="zh-CN" altLang="en-US" smtClean="0"/>
              <a:t>‹#›</a:t>
            </a:fld>
            <a:endParaRPr lang="zh-CN" altLang="en-US"/>
          </a:p>
        </p:txBody>
      </p:sp>
    </p:spTree>
    <p:extLst>
      <p:ext uri="{BB962C8B-B14F-4D97-AF65-F5344CB8AC3E}">
        <p14:creationId xmlns:p14="http://schemas.microsoft.com/office/powerpoint/2010/main" val="74869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4</a:t>
            </a:fld>
            <a:endParaRPr lang="en-US"/>
          </a:p>
        </p:txBody>
      </p:sp>
    </p:spTree>
    <p:extLst>
      <p:ext uri="{BB962C8B-B14F-4D97-AF65-F5344CB8AC3E}">
        <p14:creationId xmlns:p14="http://schemas.microsoft.com/office/powerpoint/2010/main" val="43828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dirty="0"/>
                  <a:t>Optical Theorem: We treat the probed material like a material of cross section </a:t>
                </a:r>
                <a14:m>
                  <m:oMath xmlns:m="http://schemas.openxmlformats.org/officeDocument/2006/math">
                    <m:r>
                      <a:rPr lang="en-US" i="1" smtClean="0">
                        <a:latin typeface="Cambria Math" panose="02040503050406030204" pitchFamily="18" charset="0"/>
                      </a:rPr>
                      <m:t>𝜎</m:t>
                    </m:r>
                  </m:oMath>
                </a14:m>
                <a:r>
                  <a:rPr lang="en-US" dirty="0"/>
                  <a:t> and index of refraction n. The material will react to neutron with different helicity differently. </a:t>
                </a:r>
                <a:r>
                  <a:rPr lang="en-US" sz="1800" b="0" i="1" u="none" strike="noStrike" baseline="0" dirty="0">
                    <a:latin typeface="Times New Roman" panose="02020603050405020304" pitchFamily="18" charset="0"/>
                  </a:rPr>
                  <a:t>P-odd </a:t>
                </a:r>
                <a:r>
                  <a:rPr lang="en-US" sz="1800" b="0" i="0" u="none" strike="noStrike" baseline="0" dirty="0">
                    <a:latin typeface="Times New Roman" panose="02020603050405020304" pitchFamily="18" charset="0"/>
                  </a:rPr>
                  <a:t>dichroism means that the cross sections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𝜎</m:t>
                        </m:r>
                      </m:e>
                      <m:sub>
                        <m:r>
                          <a:rPr lang="en-US" sz="2800" b="0" i="1" smtClean="0">
                            <a:latin typeface="Cambria Math" panose="02040503050406030204" pitchFamily="18" charset="0"/>
                          </a:rPr>
                          <m:t>+</m:t>
                        </m:r>
                      </m:sub>
                    </m:sSub>
                  </m:oMath>
                </a14:m>
                <a:r>
                  <a:rPr lang="en-US" sz="1800" b="0" i="0" u="none" strike="noStrike" baseline="0" dirty="0">
                    <a:latin typeface="Times New Roman" panose="02020603050405020304" pitchFamily="18" charset="0"/>
                  </a:rPr>
                  <a:t>and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m:t>
                        </m:r>
                      </m:sub>
                    </m:sSub>
                  </m:oMath>
                </a14:m>
                <a:r>
                  <a:rPr lang="en-US" sz="1800" b="0" i="1"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for neutrons with opposite helicity are not equal. </a:t>
                </a:r>
                <a:r>
                  <a:rPr lang="en-US" sz="1200" b="0" i="0" u="none" strike="noStrike" kern="1200" baseline="0" dirty="0">
                    <a:solidFill>
                      <a:schemeClr val="tx1"/>
                    </a:solidFill>
                    <a:latin typeface="+mn-lt"/>
                    <a:ea typeface="+mn-ea"/>
                    <a:cs typeface="+mn-cs"/>
                  </a:rPr>
                  <a:t>The difference between n+ and n-</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(birefringence) leads to the rotation of neutron polarization around the neutron momentum.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the number of nuclei per unit volume of the target.</a:t>
                </a:r>
                <a:endParaRPr lang="en-US" dirty="0"/>
              </a:p>
            </p:txBody>
          </p:sp>
        </mc:Choice>
        <mc:Fallback xmlns="">
          <p:sp>
            <p:nvSpPr>
              <p:cNvPr id="3" name="备注占位符 2"/>
              <p:cNvSpPr>
                <a:spLocks noGrp="1"/>
              </p:cNvSpPr>
              <p:nvPr>
                <p:ph type="body" idx="1"/>
              </p:nvPr>
            </p:nvSpPr>
            <p:spPr/>
            <p:txBody>
              <a:bodyPr/>
              <a:lstStyle/>
              <a:p>
                <a:r>
                  <a:rPr lang="en-US" dirty="0"/>
                  <a:t>Optical Theorem: We treat the probed material like a material of cross section </a:t>
                </a:r>
                <a:r>
                  <a:rPr lang="en-US" i="0">
                    <a:latin typeface="Cambria Math" panose="02040503050406030204" pitchFamily="18" charset="0"/>
                  </a:rPr>
                  <a:t>𝜎</a:t>
                </a:r>
                <a:r>
                  <a:rPr lang="en-US" dirty="0"/>
                  <a:t> and index of refraction n. The material will react to neutron with different helicity differently. </a:t>
                </a:r>
                <a:r>
                  <a:rPr lang="en-US" sz="1800" b="0" i="1" u="none" strike="noStrike" baseline="0" dirty="0">
                    <a:latin typeface="Times New Roman" panose="02020603050405020304" pitchFamily="18" charset="0"/>
                  </a:rPr>
                  <a:t>P-odd </a:t>
                </a:r>
                <a:r>
                  <a:rPr lang="en-US" sz="1800" b="0" i="0" u="none" strike="noStrike" baseline="0" dirty="0">
                    <a:latin typeface="Times New Roman" panose="02020603050405020304" pitchFamily="18" charset="0"/>
                  </a:rPr>
                  <a:t>dichroism means that the cross sections </a:t>
                </a:r>
                <a:r>
                  <a:rPr lang="en-US" sz="2800" b="0" i="0">
                    <a:latin typeface="Cambria Math" panose="02040503050406030204" pitchFamily="18" charset="0"/>
                    <a:ea typeface="Cambria Math" panose="02040503050406030204" pitchFamily="18" charset="0"/>
                  </a:rPr>
                  <a:t>𝜎_</a:t>
                </a:r>
                <a:r>
                  <a:rPr lang="en-US" sz="2800" b="0" i="0">
                    <a:latin typeface="Cambria Math" panose="02040503050406030204" pitchFamily="18" charset="0"/>
                  </a:rPr>
                  <a:t>+</a:t>
                </a:r>
                <a:r>
                  <a:rPr lang="en-US" sz="1800" b="0" i="0" u="none" strike="noStrike" baseline="0" dirty="0">
                    <a:latin typeface="Times New Roman" panose="02020603050405020304" pitchFamily="18" charset="0"/>
                  </a:rPr>
                  <a:t>and </a:t>
                </a:r>
                <a:r>
                  <a:rPr lang="en-US" sz="1800" i="0">
                    <a:latin typeface="Cambria Math" panose="02040503050406030204" pitchFamily="18" charset="0"/>
                    <a:ea typeface="Cambria Math" panose="02040503050406030204" pitchFamily="18" charset="0"/>
                  </a:rPr>
                  <a:t>𝜎_</a:t>
                </a:r>
                <a:r>
                  <a:rPr lang="en-US" sz="1800" b="0" i="0">
                    <a:latin typeface="Cambria Math" panose="02040503050406030204" pitchFamily="18" charset="0"/>
                    <a:ea typeface="Cambria Math" panose="02040503050406030204" pitchFamily="18" charset="0"/>
                  </a:rPr>
                  <a:t>−</a:t>
                </a:r>
                <a:r>
                  <a:rPr lang="en-US" sz="1800" b="0" i="1" u="none" strike="noStrike" baseline="0" dirty="0">
                    <a:latin typeface="Times New Roman" panose="02020603050405020304" pitchFamily="18" charset="0"/>
                  </a:rPr>
                  <a:t> </a:t>
                </a:r>
                <a:r>
                  <a:rPr lang="en-US" sz="1800" b="0" i="0" u="none" strike="noStrike" baseline="0" dirty="0">
                    <a:latin typeface="Times New Roman" panose="02020603050405020304" pitchFamily="18" charset="0"/>
                  </a:rPr>
                  <a:t>for neutrons with opposite </a:t>
                </a:r>
                <a:r>
                  <a:rPr lang="en-US" sz="1800" b="0" i="0" u="none" strike="noStrike" baseline="0" dirty="0" err="1">
                    <a:latin typeface="Times New Roman" panose="02020603050405020304" pitchFamily="18" charset="0"/>
                  </a:rPr>
                  <a:t>helicites</a:t>
                </a:r>
                <a:r>
                  <a:rPr lang="en-US" sz="1800" b="0" i="0" u="none" strike="noStrike" baseline="0" dirty="0">
                    <a:latin typeface="Times New Roman" panose="02020603050405020304" pitchFamily="18" charset="0"/>
                  </a:rPr>
                  <a:t> are not equal. </a:t>
                </a:r>
                <a:r>
                  <a:rPr lang="en-US" sz="1200" b="0" i="0" u="none" strike="noStrike" kern="1200" baseline="0" dirty="0">
                    <a:solidFill>
                      <a:schemeClr val="tx1"/>
                    </a:solidFill>
                    <a:latin typeface="+mn-lt"/>
                    <a:ea typeface="+mn-ea"/>
                    <a:cs typeface="+mn-cs"/>
                  </a:rPr>
                  <a:t>The difference between n+ and n-</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(birefringence) leads to the rotation of neutron polarization around the neutron momentum.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the number of nuclei per unit volume of the target.</a:t>
                </a:r>
                <a:endParaRPr lang="en-US" dirty="0"/>
              </a:p>
            </p:txBody>
          </p:sp>
        </mc:Fallback>
      </mc:AlternateContent>
      <p:sp>
        <p:nvSpPr>
          <p:cNvPr id="4" name="灯片编号占位符 3"/>
          <p:cNvSpPr>
            <a:spLocks noGrp="1"/>
          </p:cNvSpPr>
          <p:nvPr>
            <p:ph type="sldNum" sz="quarter" idx="5"/>
          </p:nvPr>
        </p:nvSpPr>
        <p:spPr/>
        <p:txBody>
          <a:bodyPr/>
          <a:lstStyle/>
          <a:p>
            <a:fld id="{9706D261-4ACC-5E49-97C5-9D8FD2D9A3AF}" type="slidenum">
              <a:rPr lang="en-US" smtClean="0"/>
              <a:t>14</a:t>
            </a:fld>
            <a:endParaRPr lang="en-US"/>
          </a:p>
        </p:txBody>
      </p:sp>
    </p:spTree>
    <p:extLst>
      <p:ext uri="{BB962C8B-B14F-4D97-AF65-F5344CB8AC3E}">
        <p14:creationId xmlns:p14="http://schemas.microsoft.com/office/powerpoint/2010/main" val="79162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43CEA9B8-D41F-864A-B9D8-BA65CAD115F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5DFD9800-E120-D24F-8BE3-C0859CC04A92}"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20</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Text Box 1">
            <a:extLst>
              <a:ext uri="{FF2B5EF4-FFF2-40B4-BE49-F238E27FC236}">
                <a16:creationId xmlns:a16="http://schemas.microsoft.com/office/drawing/2014/main" id="{39D98E13-1A43-1748-A660-97B156B64965}"/>
              </a:ext>
            </a:extLst>
          </p:cNvPr>
          <p:cNvSpPr>
            <a:spLocks noGrp="1" noRot="1" noChangeAspect="1" noChangeArrowheads="1" noTextEdit="1"/>
          </p:cNvSpPr>
          <p:nvPr>
            <p:ph type="sldImg"/>
          </p:nvPr>
        </p:nvSpPr>
        <p:spPr>
          <a:xfrm>
            <a:off x="717550" y="841375"/>
            <a:ext cx="7372350" cy="41481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EFF25F6D-CAF3-1B48-8B2B-C4B008593F59}"/>
              </a:ext>
            </a:extLst>
          </p:cNvPr>
          <p:cNvSpPr>
            <a:spLocks noGrp="1" noChangeArrowheads="1"/>
          </p:cNvSpPr>
          <p:nvPr>
            <p:ph type="body" idx="1"/>
          </p:nvPr>
        </p:nvSpPr>
        <p:spPr>
          <a:xfrm>
            <a:off x="881063" y="5254625"/>
            <a:ext cx="7046912" cy="497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21</a:t>
            </a:fld>
            <a:endParaRPr lang="en-US"/>
          </a:p>
        </p:txBody>
      </p:sp>
    </p:spTree>
    <p:extLst>
      <p:ext uri="{BB962C8B-B14F-4D97-AF65-F5344CB8AC3E}">
        <p14:creationId xmlns:p14="http://schemas.microsoft.com/office/powerpoint/2010/main" val="201374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51DD61-21E9-4DFD-95D7-2CE6B27BBF70}" type="slidenum">
              <a:rPr lang="zh-CN" altLang="en-US" smtClean="0"/>
              <a:t>24</a:t>
            </a:fld>
            <a:endParaRPr lang="zh-CN" altLang="en-US"/>
          </a:p>
        </p:txBody>
      </p:sp>
    </p:spTree>
    <p:extLst>
      <p:ext uri="{BB962C8B-B14F-4D97-AF65-F5344CB8AC3E}">
        <p14:creationId xmlns:p14="http://schemas.microsoft.com/office/powerpoint/2010/main" val="204257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26</a:t>
            </a:fld>
            <a:endParaRPr lang="en-US"/>
          </a:p>
        </p:txBody>
      </p:sp>
    </p:spTree>
    <p:extLst>
      <p:ext uri="{BB962C8B-B14F-4D97-AF65-F5344CB8AC3E}">
        <p14:creationId xmlns:p14="http://schemas.microsoft.com/office/powerpoint/2010/main" val="263605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6D261-4ACC-5E49-97C5-9D8FD2D9A3A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98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3316FA9-FC2B-D848-816E-589EED84A652}"/>
              </a:ext>
            </a:extLst>
          </p:cNvPr>
          <p:cNvSpPr>
            <a:spLocks noGrp="1" noChangeArrowheads="1"/>
          </p:cNvSpPr>
          <p:nvPr>
            <p:ph type="sldNum"/>
          </p:nvPr>
        </p:nvSpPr>
        <p:spPr>
          <a:ln/>
        </p:spPr>
        <p:txBody>
          <a:bodyPr/>
          <a:lstStyle/>
          <a:p>
            <a:fld id="{552F895C-0853-9340-AD9B-C82C7E55AC11}" type="slidenum">
              <a:rPr lang="en-US" altLang="en-US"/>
              <a:pPr/>
              <a:t>35</a:t>
            </a:fld>
            <a:endParaRPr lang="en-US" altLang="en-US"/>
          </a:p>
        </p:txBody>
      </p:sp>
      <p:sp>
        <p:nvSpPr>
          <p:cNvPr id="78849" name="Text Box 1">
            <a:extLst>
              <a:ext uri="{FF2B5EF4-FFF2-40B4-BE49-F238E27FC236}">
                <a16:creationId xmlns:a16="http://schemas.microsoft.com/office/drawing/2014/main" id="{B23A2546-1F26-8A47-B0F7-7FDF1EC456CA}"/>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Text Box 2">
            <a:extLst>
              <a:ext uri="{FF2B5EF4-FFF2-40B4-BE49-F238E27FC236}">
                <a16:creationId xmlns:a16="http://schemas.microsoft.com/office/drawing/2014/main" id="{F51C438A-5690-A54E-B608-C586A067891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361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9">
            <a:extLst>
              <a:ext uri="{FF2B5EF4-FFF2-40B4-BE49-F238E27FC236}">
                <a16:creationId xmlns:a16="http://schemas.microsoft.com/office/drawing/2014/main" id="{8F4830BF-CA61-C34F-A6FD-36122E31AEED}"/>
              </a:ext>
            </a:extLst>
          </p:cNvPr>
          <p:cNvSpPr>
            <a:spLocks noGrp="1" noChangeArrowheads="1"/>
          </p:cNvSpPr>
          <p:nvPr>
            <p:ph type="sldNum"/>
          </p:nvPr>
        </p:nvSpPr>
        <p:spPr>
          <a:ln/>
        </p:spPr>
        <p:txBody>
          <a:bodyPr/>
          <a:lstStyle/>
          <a:p>
            <a:fld id="{DD546170-0C36-C04B-A70E-1E1F8BA632EA}" type="slidenum">
              <a:rPr lang="en-US" altLang="en-US"/>
              <a:pPr/>
              <a:t>36</a:t>
            </a:fld>
            <a:endParaRPr lang="en-US" altLang="en-US"/>
          </a:p>
        </p:txBody>
      </p:sp>
      <p:sp>
        <p:nvSpPr>
          <p:cNvPr id="76801" name="Text Box 1">
            <a:extLst>
              <a:ext uri="{FF2B5EF4-FFF2-40B4-BE49-F238E27FC236}">
                <a16:creationId xmlns:a16="http://schemas.microsoft.com/office/drawing/2014/main" id="{4320411B-9E4D-F848-9441-68CEAA1102ED}"/>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a:extLst>
              <a:ext uri="{FF2B5EF4-FFF2-40B4-BE49-F238E27FC236}">
                <a16:creationId xmlns:a16="http://schemas.microsoft.com/office/drawing/2014/main" id="{74EEFAE1-C4DA-9C43-90DE-558D949FD01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542900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流程图: 文档 6">
            <a:extLst>
              <a:ext uri="{FF2B5EF4-FFF2-40B4-BE49-F238E27FC236}">
                <a16:creationId xmlns:a16="http://schemas.microsoft.com/office/drawing/2014/main" id="{40CD4653-23ED-4F49-882C-3CD7B148CB9D}"/>
              </a:ext>
            </a:extLst>
          </p:cNvPr>
          <p:cNvSpPr/>
          <p:nvPr/>
        </p:nvSpPr>
        <p:spPr>
          <a:xfrm>
            <a:off x="0" y="-6350"/>
            <a:ext cx="12192000" cy="4321175"/>
          </a:xfrm>
          <a:prstGeom prst="flowChartDocument">
            <a:avLst/>
          </a:prstGeom>
          <a:blipFill dpi="0" rotWithShape="1">
            <a:blip r:embed="rId2">
              <a:extLst>
                <a:ext uri="{BEBA8EAE-BF5A-486C-A8C5-ECC9F3942E4B}">
                  <a14:imgProps xmlns:a14="http://schemas.microsoft.com/office/drawing/2010/main">
                    <a14:imgLayer r:embed="rId3">
                      <a14:imgEffect>
                        <a14:saturation sat="102000"/>
                      </a14:imgEffect>
                    </a14:imgLayer>
                  </a14:imgProps>
                </a:ext>
              </a:extLst>
            </a:blip>
            <a:srcRect/>
            <a:stretch>
              <a:fillRect l="-2073" r="1" b="-619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日期占位符 3">
            <a:extLst>
              <a:ext uri="{FF2B5EF4-FFF2-40B4-BE49-F238E27FC236}">
                <a16:creationId xmlns:a16="http://schemas.microsoft.com/office/drawing/2014/main" id="{31115FD0-AB32-4767-A1D2-B9868D699C39}"/>
              </a:ext>
            </a:extLst>
          </p:cNvPr>
          <p:cNvSpPr>
            <a:spLocks noGrp="1"/>
          </p:cNvSpPr>
          <p:nvPr>
            <p:ph type="dt" sz="half" idx="10"/>
          </p:nvPr>
        </p:nvSpPr>
        <p:spPr/>
        <p:txBody>
          <a:bodyPr/>
          <a:lstStyle/>
          <a:p>
            <a:r>
              <a:rPr lang="en-US" altLang="zh-CN"/>
              <a:t>2024/7/15</a:t>
            </a:r>
            <a:endParaRPr lang="zh-CN" altLang="en-US"/>
          </a:p>
        </p:txBody>
      </p:sp>
      <p:sp>
        <p:nvSpPr>
          <p:cNvPr id="5" name="页脚占位符 4">
            <a:extLst>
              <a:ext uri="{FF2B5EF4-FFF2-40B4-BE49-F238E27FC236}">
                <a16:creationId xmlns:a16="http://schemas.microsoft.com/office/drawing/2014/main" id="{C8D27DAB-1400-4235-8623-F3F581407E3B}"/>
              </a:ext>
            </a:extLst>
          </p:cNvPr>
          <p:cNvSpPr>
            <a:spLocks noGrp="1"/>
          </p:cNvSpPr>
          <p:nvPr>
            <p:ph type="ftr" sz="quarter" idx="11"/>
          </p:nvPr>
        </p:nvSpPr>
        <p:spPr/>
        <p:txBody>
          <a:body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55780CDC-D444-40AF-9A3C-8393C0D9D786}"/>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
        <p:nvSpPr>
          <p:cNvPr id="3" name="副标题 2">
            <a:extLst>
              <a:ext uri="{FF2B5EF4-FFF2-40B4-BE49-F238E27FC236}">
                <a16:creationId xmlns:a16="http://schemas.microsoft.com/office/drawing/2014/main" id="{22631902-42F3-44BA-8455-BA2B3F8023CA}"/>
              </a:ext>
            </a:extLst>
          </p:cNvPr>
          <p:cNvSpPr>
            <a:spLocks noGrp="1"/>
          </p:cNvSpPr>
          <p:nvPr>
            <p:ph type="subTitle" idx="1"/>
          </p:nvPr>
        </p:nvSpPr>
        <p:spPr>
          <a:xfrm>
            <a:off x="156881" y="5190367"/>
            <a:ext cx="8543366" cy="5912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9" name="流程图: 文档 8">
            <a:extLst>
              <a:ext uri="{FF2B5EF4-FFF2-40B4-BE49-F238E27FC236}">
                <a16:creationId xmlns:a16="http://schemas.microsoft.com/office/drawing/2014/main" id="{C0BBE66B-3C97-3767-A94C-CD0CEF39D245}"/>
              </a:ext>
            </a:extLst>
          </p:cNvPr>
          <p:cNvSpPr/>
          <p:nvPr/>
        </p:nvSpPr>
        <p:spPr>
          <a:xfrm>
            <a:off x="0" y="-6351"/>
            <a:ext cx="12192000" cy="4525011"/>
          </a:xfrm>
          <a:prstGeom prst="flowChartDocument">
            <a:avLst/>
          </a:prstGeom>
          <a:gradFill>
            <a:gsLst>
              <a:gs pos="0">
                <a:schemeClr val="accent1">
                  <a:lumMod val="5000"/>
                  <a:lumOff val="95000"/>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E254B470-67A7-4890-9AD7-96A2274040EC}"/>
              </a:ext>
            </a:extLst>
          </p:cNvPr>
          <p:cNvSpPr>
            <a:spLocks noGrp="1"/>
          </p:cNvSpPr>
          <p:nvPr>
            <p:ph type="ctrTitle"/>
          </p:nvPr>
        </p:nvSpPr>
        <p:spPr>
          <a:xfrm>
            <a:off x="156881" y="4116959"/>
            <a:ext cx="9426390" cy="934642"/>
          </a:xfrm>
        </p:spPr>
        <p:txBody>
          <a:bodyPr anchor="b">
            <a:normAutofit/>
          </a:bodyPr>
          <a:lstStyle>
            <a:lvl1pPr algn="l">
              <a:defRPr sz="5400"/>
            </a:lvl1pPr>
          </a:lstStyle>
          <a:p>
            <a:r>
              <a:rPr lang="zh-CN" altLang="en-US"/>
              <a:t>单击此处编辑母版标题样式</a:t>
            </a:r>
            <a:endParaRPr lang="zh-CN" altLang="en-US" dirty="0"/>
          </a:p>
        </p:txBody>
      </p:sp>
    </p:spTree>
    <p:extLst>
      <p:ext uri="{BB962C8B-B14F-4D97-AF65-F5344CB8AC3E}">
        <p14:creationId xmlns:p14="http://schemas.microsoft.com/office/powerpoint/2010/main" val="21998031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00489F-8848-45F4-BB8E-9AB6657F29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1D0EF91-73A4-4DE0-9845-B6506F2837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CD7870-49F6-4D0E-898F-CB48E2B6CC8E}"/>
              </a:ext>
            </a:extLst>
          </p:cNvPr>
          <p:cNvSpPr>
            <a:spLocks noGrp="1"/>
          </p:cNvSpPr>
          <p:nvPr>
            <p:ph type="dt" sz="half" idx="10"/>
          </p:nvPr>
        </p:nvSpPr>
        <p:spPr/>
        <p:txBody>
          <a:bodyPr/>
          <a:lstStyle/>
          <a:p>
            <a:r>
              <a:rPr lang="en-US" altLang="zh-CN"/>
              <a:t>2024/7/15</a:t>
            </a:r>
            <a:endParaRPr lang="zh-CN" altLang="en-US"/>
          </a:p>
        </p:txBody>
      </p:sp>
      <p:sp>
        <p:nvSpPr>
          <p:cNvPr id="5" name="页脚占位符 4">
            <a:extLst>
              <a:ext uri="{FF2B5EF4-FFF2-40B4-BE49-F238E27FC236}">
                <a16:creationId xmlns:a16="http://schemas.microsoft.com/office/drawing/2014/main" id="{05B88116-0351-4708-A562-8B0B4B080946}"/>
              </a:ext>
            </a:extLst>
          </p:cNvPr>
          <p:cNvSpPr>
            <a:spLocks noGrp="1"/>
          </p:cNvSpPr>
          <p:nvPr>
            <p:ph type="ftr" sz="quarter" idx="11"/>
          </p:nvPr>
        </p:nvSpPr>
        <p:spPr/>
        <p:txBody>
          <a:body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97B76D8E-FB4E-4150-AF49-01ECCF1D5CF1}"/>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363897546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E18F9CC-D49E-4439-B2F6-D74F112CF9A8}"/>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zh-CN" altLang="en-US"/>
              <a:t>单击此处编辑母版标题样式</a:t>
            </a:r>
            <a:endParaRPr lang="zh-CN" altLang="en-US" dirty="0"/>
          </a:p>
        </p:txBody>
      </p:sp>
      <p:sp>
        <p:nvSpPr>
          <p:cNvPr id="3" name="竖排文字占位符 2">
            <a:extLst>
              <a:ext uri="{FF2B5EF4-FFF2-40B4-BE49-F238E27FC236}">
                <a16:creationId xmlns:a16="http://schemas.microsoft.com/office/drawing/2014/main" id="{4DA94CD6-6280-4280-A2FE-F2CC8A1AA16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16A9BC-747B-4ECD-9576-58C90F8CBE27}"/>
              </a:ext>
            </a:extLst>
          </p:cNvPr>
          <p:cNvSpPr>
            <a:spLocks noGrp="1"/>
          </p:cNvSpPr>
          <p:nvPr>
            <p:ph type="dt" sz="half" idx="10"/>
          </p:nvPr>
        </p:nvSpPr>
        <p:spPr/>
        <p:txBody>
          <a:bodyPr/>
          <a:lstStyle/>
          <a:p>
            <a:r>
              <a:rPr lang="en-US" altLang="zh-CN"/>
              <a:t>2024/7/15</a:t>
            </a:r>
            <a:endParaRPr lang="zh-CN" altLang="en-US"/>
          </a:p>
        </p:txBody>
      </p:sp>
      <p:sp>
        <p:nvSpPr>
          <p:cNvPr id="5" name="页脚占位符 4">
            <a:extLst>
              <a:ext uri="{FF2B5EF4-FFF2-40B4-BE49-F238E27FC236}">
                <a16:creationId xmlns:a16="http://schemas.microsoft.com/office/drawing/2014/main" id="{26E6E168-76C5-4203-8A63-54980D4B075B}"/>
              </a:ext>
            </a:extLst>
          </p:cNvPr>
          <p:cNvSpPr>
            <a:spLocks noGrp="1"/>
          </p:cNvSpPr>
          <p:nvPr>
            <p:ph type="ftr" sz="quarter" idx="11"/>
          </p:nvPr>
        </p:nvSpPr>
        <p:spPr/>
        <p:txBody>
          <a:body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458DB4C9-4A8F-48F2-8D8E-DFC8298CDD40}"/>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80574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sz="2000"/>
            </a:lvl2pPr>
            <a:lvl3pPr>
              <a:defRPr sz="1800"/>
            </a:lvl3pPr>
            <a:lvl4pPr>
              <a:defRPr sz="1800"/>
            </a:lvl4pPr>
            <a:lvl5pPr>
              <a:defRPr sz="16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itle 4"/>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53421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1012094"/>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7" name="Text Placeholder 2"/>
          <p:cNvSpPr>
            <a:spLocks noGrp="1"/>
          </p:cNvSpPr>
          <p:nvPr>
            <p:ph idx="1" hasCustomPrompt="1"/>
          </p:nvPr>
        </p:nvSpPr>
        <p:spPr>
          <a:xfrm>
            <a:off x="691765" y="2172539"/>
            <a:ext cx="10687459" cy="3747511"/>
          </a:xfrm>
          <a:prstGeom prst="rect">
            <a:avLst/>
          </a:prstGeom>
        </p:spPr>
        <p:txBody>
          <a:bodyPr vert="horz" lIns="91440" tIns="45720" rIns="91440" bIns="45720" rtlCol="0">
            <a:normAutofit/>
          </a:bodyPr>
          <a:lstStyle>
            <a:lvl1pPr marL="463284" marR="0" indent="-463284" algn="l" defTabSz="609585" rtl="0" eaLnBrk="1" fontAlgn="auto" latinLnBrk="0" hangingPunct="1">
              <a:lnSpc>
                <a:spcPct val="90000"/>
              </a:lnSpc>
              <a:spcBef>
                <a:spcPts val="1000"/>
              </a:spcBef>
              <a:spcAft>
                <a:spcPts val="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9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a:p>
            <a:pPr lvl="1"/>
            <a:r>
              <a:rPr lang="en-US" dirty="0"/>
              <a:t>Click</a:t>
            </a:r>
          </a:p>
        </p:txBody>
      </p:sp>
      <p:sp>
        <p:nvSpPr>
          <p:cNvPr id="17" name="Rectangle 16">
            <a:extLst>
              <a:ext uri="{FF2B5EF4-FFF2-40B4-BE49-F238E27FC236}">
                <a16:creationId xmlns:a16="http://schemas.microsoft.com/office/drawing/2014/main" id="{077667A4-5AEC-E14A-9AB9-9E49A4C04EAE}"/>
              </a:ext>
            </a:extLst>
          </p:cNvPr>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B359F66-A8F8-7E4C-BCD7-1D35B3433ECC}"/>
              </a:ext>
            </a:extLst>
          </p:cNvPr>
          <p:cNvSpPr txBox="1"/>
          <p:nvPr userDrawn="1"/>
        </p:nvSpPr>
        <p:spPr>
          <a:xfrm>
            <a:off x="4741334" y="4721413"/>
            <a:ext cx="184731" cy="461665"/>
          </a:xfrm>
          <a:prstGeom prst="rect">
            <a:avLst/>
          </a:prstGeom>
          <a:noFill/>
        </p:spPr>
        <p:txBody>
          <a:bodyPr wrap="none" rtlCol="0">
            <a:spAutoFit/>
          </a:bodyPr>
          <a:lstStyle/>
          <a:p>
            <a:endParaRPr lang="en-US" sz="2400" dirty="0"/>
          </a:p>
        </p:txBody>
      </p:sp>
      <p:grpSp>
        <p:nvGrpSpPr>
          <p:cNvPr id="19" name="Group 18">
            <a:extLst>
              <a:ext uri="{FF2B5EF4-FFF2-40B4-BE49-F238E27FC236}">
                <a16:creationId xmlns:a16="http://schemas.microsoft.com/office/drawing/2014/main" id="{1CAE5BE7-5046-B142-95BA-3197E5B3B99C}"/>
              </a:ext>
            </a:extLst>
          </p:cNvPr>
          <p:cNvGrpSpPr/>
          <p:nvPr userDrawn="1"/>
        </p:nvGrpSpPr>
        <p:grpSpPr>
          <a:xfrm>
            <a:off x="-41050" y="6215357"/>
            <a:ext cx="12304889" cy="705284"/>
            <a:chOff x="-30788" y="4661517"/>
            <a:chExt cx="9228667" cy="528963"/>
          </a:xfrm>
        </p:grpSpPr>
        <p:sp>
          <p:nvSpPr>
            <p:cNvPr id="20" name="Rectangle 19">
              <a:extLst>
                <a:ext uri="{FF2B5EF4-FFF2-40B4-BE49-F238E27FC236}">
                  <a16:creationId xmlns:a16="http://schemas.microsoft.com/office/drawing/2014/main" id="{31A865A0-4E62-8643-9ED4-CC906D8F2964}"/>
                </a:ext>
              </a:extLst>
            </p:cNvPr>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6E0BB677-5468-474A-B4DB-761EE97EE919}"/>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descr="tab-rgb.eps">
              <a:extLst>
                <a:ext uri="{FF2B5EF4-FFF2-40B4-BE49-F238E27FC236}">
                  <a16:creationId xmlns:a16="http://schemas.microsoft.com/office/drawing/2014/main" id="{87D77F76-2D74-B542-8272-09CB2B989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4" name="TextBox 23">
              <a:extLst>
                <a:ext uri="{FF2B5EF4-FFF2-40B4-BE49-F238E27FC236}">
                  <a16:creationId xmlns:a16="http://schemas.microsoft.com/office/drawing/2014/main" id="{5BC8BFD4-F9A9-CE4A-93B6-D51F20E1D103}"/>
                </a:ext>
              </a:extLst>
            </p:cNvPr>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
        <p:nvSpPr>
          <p:cNvPr id="12" name="TextBox 11">
            <a:extLst>
              <a:ext uri="{FF2B5EF4-FFF2-40B4-BE49-F238E27FC236}">
                <a16:creationId xmlns:a16="http://schemas.microsoft.com/office/drawing/2014/main" id="{CC0C216A-DB1E-C14A-8FCC-2DCD62D1F596}"/>
              </a:ext>
            </a:extLst>
          </p:cNvPr>
          <p:cNvSpPr txBox="1"/>
          <p:nvPr userDrawn="1"/>
        </p:nvSpPr>
        <p:spPr>
          <a:xfrm>
            <a:off x="96890" y="6360795"/>
            <a:ext cx="687247" cy="461665"/>
          </a:xfrm>
          <a:prstGeom prst="rect">
            <a:avLst/>
          </a:prstGeom>
          <a:noFill/>
        </p:spPr>
        <p:txBody>
          <a:bodyPr wrap="square" rtlCol="0">
            <a:spAutoFit/>
          </a:bodyPr>
          <a:lstStyle/>
          <a:p>
            <a:pPr algn="ctr"/>
            <a:fld id="{6AB72E5D-E939-4C95-BFB8-E9B1197275E0}" type="slidenum">
              <a:rPr lang="en-US" sz="2400" smtClean="0">
                <a:solidFill>
                  <a:schemeClr val="bg1"/>
                </a:solidFill>
              </a:rPr>
              <a:t>‹#›</a:t>
            </a:fld>
            <a:endParaRPr lang="en-US" sz="2400" dirty="0">
              <a:solidFill>
                <a:schemeClr val="bg1"/>
              </a:solidFill>
            </a:endParaRPr>
          </a:p>
        </p:txBody>
      </p:sp>
    </p:spTree>
    <p:extLst>
      <p:ext uri="{BB962C8B-B14F-4D97-AF65-F5344CB8AC3E}">
        <p14:creationId xmlns:p14="http://schemas.microsoft.com/office/powerpoint/2010/main" val="185556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B39BEA-D704-4798-A501-EB5EECEF97AB}"/>
              </a:ext>
            </a:extLst>
          </p:cNvPr>
          <p:cNvSpPr>
            <a:spLocks noGrp="1"/>
          </p:cNvSpPr>
          <p:nvPr>
            <p:ph type="title"/>
          </p:nvPr>
        </p:nvSpPr>
        <p:spPr>
          <a:xfrm>
            <a:off x="216000" y="0"/>
            <a:ext cx="10515600" cy="1325563"/>
          </a:xfr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36AACB-784F-415F-8441-8C0A81BBAA8C}"/>
              </a:ext>
            </a:extLst>
          </p:cNvPr>
          <p:cNvSpPr>
            <a:spLocks noGrp="1"/>
          </p:cNvSpPr>
          <p:nvPr>
            <p:ph idx="1"/>
          </p:nvPr>
        </p:nvSpPr>
        <p:spPr>
          <a:xfrm>
            <a:off x="216000" y="1337703"/>
            <a:ext cx="11747400" cy="454762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0E0808B-4C7C-4F52-9295-C299C393A54A}"/>
              </a:ext>
            </a:extLst>
          </p:cNvPr>
          <p:cNvSpPr>
            <a:spLocks noGrp="1"/>
          </p:cNvSpPr>
          <p:nvPr>
            <p:ph type="dt" sz="half" idx="10"/>
          </p:nvPr>
        </p:nvSpPr>
        <p:spPr/>
        <p:txBody>
          <a:bodyPr/>
          <a:lstStyle/>
          <a:p>
            <a:r>
              <a:rPr lang="en-US" altLang="zh-CN"/>
              <a:t>2024/7/15</a:t>
            </a:r>
            <a:endParaRPr lang="zh-CN" altLang="en-US"/>
          </a:p>
        </p:txBody>
      </p:sp>
      <p:sp>
        <p:nvSpPr>
          <p:cNvPr id="5" name="页脚占位符 4">
            <a:extLst>
              <a:ext uri="{FF2B5EF4-FFF2-40B4-BE49-F238E27FC236}">
                <a16:creationId xmlns:a16="http://schemas.microsoft.com/office/drawing/2014/main" id="{76068995-11ED-4743-B221-DE7A02E10070}"/>
              </a:ext>
            </a:extLst>
          </p:cNvPr>
          <p:cNvSpPr>
            <a:spLocks noGrp="1"/>
          </p:cNvSpPr>
          <p:nvPr>
            <p:ph type="ftr" sz="quarter" idx="11"/>
          </p:nvPr>
        </p:nvSpPr>
        <p:spPr/>
        <p:txBody>
          <a:body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CF7C9D5C-DF6B-4105-8094-3C2F6EDEECFF}"/>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24935892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9DD89E-1AFA-46E5-BE35-E7BD9E7C8E31}"/>
              </a:ext>
            </a:extLst>
          </p:cNvPr>
          <p:cNvSpPr>
            <a:spLocks noGrp="1"/>
          </p:cNvSpPr>
          <p:nvPr>
            <p:ph type="title"/>
          </p:nvPr>
        </p:nvSpPr>
        <p:spPr>
          <a:xfrm>
            <a:off x="831850" y="1709738"/>
            <a:ext cx="10515600" cy="2852737"/>
          </a:xfrm>
        </p:spPr>
        <p:txBody>
          <a:bodyPr anchor="b">
            <a:normAutofit/>
          </a:bodyPr>
          <a:lstStyle>
            <a:lvl1pPr>
              <a:defRPr sz="4800"/>
            </a:lvl1pPr>
          </a:lstStyle>
          <a:p>
            <a:r>
              <a:rPr lang="zh-CN" altLang="en-US"/>
              <a:t>单击此处编辑母版标题样式</a:t>
            </a:r>
            <a:endParaRPr lang="zh-CN" altLang="en-US" dirty="0"/>
          </a:p>
        </p:txBody>
      </p:sp>
      <p:sp>
        <p:nvSpPr>
          <p:cNvPr id="3" name="文本占位符 2">
            <a:extLst>
              <a:ext uri="{FF2B5EF4-FFF2-40B4-BE49-F238E27FC236}">
                <a16:creationId xmlns:a16="http://schemas.microsoft.com/office/drawing/2014/main" id="{F32DBFDD-C7D9-49A7-91E2-FC3139ED7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8B565AB-DA16-41CA-9B37-1A8952E0130A}"/>
              </a:ext>
            </a:extLst>
          </p:cNvPr>
          <p:cNvSpPr>
            <a:spLocks noGrp="1"/>
          </p:cNvSpPr>
          <p:nvPr>
            <p:ph type="dt" sz="half" idx="10"/>
          </p:nvPr>
        </p:nvSpPr>
        <p:spPr/>
        <p:txBody>
          <a:bodyPr/>
          <a:lstStyle/>
          <a:p>
            <a:r>
              <a:rPr lang="en-US" altLang="zh-CN"/>
              <a:t>2024/7/15</a:t>
            </a:r>
            <a:endParaRPr lang="zh-CN" altLang="en-US"/>
          </a:p>
        </p:txBody>
      </p:sp>
      <p:sp>
        <p:nvSpPr>
          <p:cNvPr id="5" name="页脚占位符 4">
            <a:extLst>
              <a:ext uri="{FF2B5EF4-FFF2-40B4-BE49-F238E27FC236}">
                <a16:creationId xmlns:a16="http://schemas.microsoft.com/office/drawing/2014/main" id="{93ACE038-0D61-431B-9DE5-89A2C4C047C4}"/>
              </a:ext>
            </a:extLst>
          </p:cNvPr>
          <p:cNvSpPr>
            <a:spLocks noGrp="1"/>
          </p:cNvSpPr>
          <p:nvPr>
            <p:ph type="ftr" sz="quarter" idx="11"/>
          </p:nvPr>
        </p:nvSpPr>
        <p:spPr/>
        <p:txBody>
          <a:body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6A098B0E-0BDB-41D2-BC99-C82EF4929C21}"/>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27008696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6DD0EC-8C63-424E-9DCC-CED008DCE0EE}"/>
              </a:ext>
            </a:extLst>
          </p:cNvPr>
          <p:cNvSpPr>
            <a:spLocks noGrp="1"/>
          </p:cNvSpPr>
          <p:nvPr>
            <p:ph type="title"/>
          </p:nvPr>
        </p:nvSpPr>
        <p:spPr>
          <a:xfrm>
            <a:off x="216000" y="0"/>
            <a:ext cx="10515600" cy="1325563"/>
          </a:xfr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2DB1579-A8FC-4743-B450-C9ABB17EDB56}"/>
              </a:ext>
            </a:extLst>
          </p:cNvPr>
          <p:cNvSpPr>
            <a:spLocks noGrp="1"/>
          </p:cNvSpPr>
          <p:nvPr>
            <p:ph sz="half" idx="1"/>
          </p:nvPr>
        </p:nvSpPr>
        <p:spPr>
          <a:xfrm>
            <a:off x="216000" y="1328738"/>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2340CF1-D591-4121-981D-CE67D2F04566}"/>
              </a:ext>
            </a:extLst>
          </p:cNvPr>
          <p:cNvSpPr>
            <a:spLocks noGrp="1"/>
          </p:cNvSpPr>
          <p:nvPr>
            <p:ph sz="half" idx="2"/>
          </p:nvPr>
        </p:nvSpPr>
        <p:spPr>
          <a:xfrm>
            <a:off x="5550000" y="1328738"/>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936C029-0EF1-4112-A226-80661BB2C595}"/>
              </a:ext>
            </a:extLst>
          </p:cNvPr>
          <p:cNvSpPr>
            <a:spLocks noGrp="1"/>
          </p:cNvSpPr>
          <p:nvPr>
            <p:ph type="dt" sz="half" idx="10"/>
          </p:nvPr>
        </p:nvSpPr>
        <p:spPr/>
        <p:txBody>
          <a:bodyPr/>
          <a:lstStyle/>
          <a:p>
            <a:r>
              <a:rPr lang="en-US" altLang="zh-CN"/>
              <a:t>2024/7/15</a:t>
            </a:r>
            <a:endParaRPr lang="zh-CN" altLang="en-US"/>
          </a:p>
        </p:txBody>
      </p:sp>
      <p:sp>
        <p:nvSpPr>
          <p:cNvPr id="6" name="页脚占位符 5">
            <a:extLst>
              <a:ext uri="{FF2B5EF4-FFF2-40B4-BE49-F238E27FC236}">
                <a16:creationId xmlns:a16="http://schemas.microsoft.com/office/drawing/2014/main" id="{51DB3E20-2363-4670-8BBB-CA1867353DA1}"/>
              </a:ext>
            </a:extLst>
          </p:cNvPr>
          <p:cNvSpPr>
            <a:spLocks noGrp="1"/>
          </p:cNvSpPr>
          <p:nvPr>
            <p:ph type="ftr" sz="quarter" idx="11"/>
          </p:nvPr>
        </p:nvSpPr>
        <p:spPr/>
        <p:txBody>
          <a:bodyPr/>
          <a:lstStyle/>
          <a:p>
            <a:r>
              <a:rPr lang="zh-CN" altLang="en-US"/>
              <a:t>第二十二届全国核电子学与核探测技术学术年会</a:t>
            </a:r>
          </a:p>
        </p:txBody>
      </p:sp>
      <p:sp>
        <p:nvSpPr>
          <p:cNvPr id="7" name="灯片编号占位符 6">
            <a:extLst>
              <a:ext uri="{FF2B5EF4-FFF2-40B4-BE49-F238E27FC236}">
                <a16:creationId xmlns:a16="http://schemas.microsoft.com/office/drawing/2014/main" id="{FBB56527-F699-426C-B4A8-326A41F07485}"/>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40946802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673D9-CB43-452E-908B-46243D40B012}"/>
              </a:ext>
            </a:extLst>
          </p:cNvPr>
          <p:cNvSpPr>
            <a:spLocks noGrp="1"/>
          </p:cNvSpPr>
          <p:nvPr>
            <p:ph type="title"/>
          </p:nvPr>
        </p:nvSpPr>
        <p:spPr>
          <a:xfrm>
            <a:off x="216000" y="0"/>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C0C739-64DC-42D7-B493-AECF718CE227}"/>
              </a:ext>
            </a:extLst>
          </p:cNvPr>
          <p:cNvSpPr>
            <a:spLocks noGrp="1"/>
          </p:cNvSpPr>
          <p:nvPr>
            <p:ph type="body" idx="1"/>
          </p:nvPr>
        </p:nvSpPr>
        <p:spPr>
          <a:xfrm>
            <a:off x="216000" y="134302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BF49F53-BFCE-4330-B731-9B21CD203C20}"/>
              </a:ext>
            </a:extLst>
          </p:cNvPr>
          <p:cNvSpPr>
            <a:spLocks noGrp="1"/>
          </p:cNvSpPr>
          <p:nvPr>
            <p:ph sz="half" idx="2"/>
          </p:nvPr>
        </p:nvSpPr>
        <p:spPr>
          <a:xfrm>
            <a:off x="216000" y="2166938"/>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6E1226F-D857-4426-8063-D3D0D1AB3684}"/>
              </a:ext>
            </a:extLst>
          </p:cNvPr>
          <p:cNvSpPr>
            <a:spLocks noGrp="1"/>
          </p:cNvSpPr>
          <p:nvPr>
            <p:ph type="body" sz="quarter" idx="3"/>
          </p:nvPr>
        </p:nvSpPr>
        <p:spPr>
          <a:xfrm>
            <a:off x="5548412" y="13255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4391B639-EE7B-405F-BD58-C956816CDDD1}"/>
              </a:ext>
            </a:extLst>
          </p:cNvPr>
          <p:cNvSpPr>
            <a:spLocks noGrp="1"/>
          </p:cNvSpPr>
          <p:nvPr>
            <p:ph sz="quarter" idx="4"/>
          </p:nvPr>
        </p:nvSpPr>
        <p:spPr>
          <a:xfrm>
            <a:off x="5548412" y="21494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E151F06-E539-4AE1-B203-70D7F69BC987}"/>
              </a:ext>
            </a:extLst>
          </p:cNvPr>
          <p:cNvSpPr>
            <a:spLocks noGrp="1"/>
          </p:cNvSpPr>
          <p:nvPr>
            <p:ph type="dt" sz="half" idx="10"/>
          </p:nvPr>
        </p:nvSpPr>
        <p:spPr/>
        <p:txBody>
          <a:bodyPr/>
          <a:lstStyle/>
          <a:p>
            <a:r>
              <a:rPr lang="en-US" altLang="zh-CN"/>
              <a:t>2024/7/15</a:t>
            </a:r>
            <a:endParaRPr lang="zh-CN" altLang="en-US"/>
          </a:p>
        </p:txBody>
      </p:sp>
      <p:sp>
        <p:nvSpPr>
          <p:cNvPr id="8" name="页脚占位符 7">
            <a:extLst>
              <a:ext uri="{FF2B5EF4-FFF2-40B4-BE49-F238E27FC236}">
                <a16:creationId xmlns:a16="http://schemas.microsoft.com/office/drawing/2014/main" id="{C1ADE5F7-97FA-4AB9-BFD0-9FF8374F02FA}"/>
              </a:ext>
            </a:extLst>
          </p:cNvPr>
          <p:cNvSpPr>
            <a:spLocks noGrp="1"/>
          </p:cNvSpPr>
          <p:nvPr>
            <p:ph type="ftr" sz="quarter" idx="11"/>
          </p:nvPr>
        </p:nvSpPr>
        <p:spPr/>
        <p:txBody>
          <a:bodyPr/>
          <a:lstStyle/>
          <a:p>
            <a:r>
              <a:rPr lang="zh-CN" altLang="en-US"/>
              <a:t>第二十二届全国核电子学与核探测技术学术年会</a:t>
            </a:r>
          </a:p>
        </p:txBody>
      </p:sp>
      <p:sp>
        <p:nvSpPr>
          <p:cNvPr id="9" name="灯片编号占位符 8">
            <a:extLst>
              <a:ext uri="{FF2B5EF4-FFF2-40B4-BE49-F238E27FC236}">
                <a16:creationId xmlns:a16="http://schemas.microsoft.com/office/drawing/2014/main" id="{99680D7A-C1A5-4DB6-BE63-4AD78D09914E}"/>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1115588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7C960-84A0-4C2C-B533-80C555B5AC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99A6C1-3407-43AD-8D6E-953B0D2E4798}"/>
              </a:ext>
            </a:extLst>
          </p:cNvPr>
          <p:cNvSpPr>
            <a:spLocks noGrp="1"/>
          </p:cNvSpPr>
          <p:nvPr>
            <p:ph type="dt" sz="half" idx="10"/>
          </p:nvPr>
        </p:nvSpPr>
        <p:spPr/>
        <p:txBody>
          <a:bodyPr/>
          <a:lstStyle/>
          <a:p>
            <a:r>
              <a:rPr lang="en-US" altLang="zh-CN"/>
              <a:t>2024/7/15</a:t>
            </a:r>
            <a:endParaRPr lang="zh-CN" altLang="en-US"/>
          </a:p>
        </p:txBody>
      </p:sp>
      <p:sp>
        <p:nvSpPr>
          <p:cNvPr id="4" name="页脚占位符 3">
            <a:extLst>
              <a:ext uri="{FF2B5EF4-FFF2-40B4-BE49-F238E27FC236}">
                <a16:creationId xmlns:a16="http://schemas.microsoft.com/office/drawing/2014/main" id="{0383F705-5996-46C0-B6F1-440DD3626D84}"/>
              </a:ext>
            </a:extLst>
          </p:cNvPr>
          <p:cNvSpPr>
            <a:spLocks noGrp="1"/>
          </p:cNvSpPr>
          <p:nvPr>
            <p:ph type="ftr" sz="quarter" idx="11"/>
          </p:nvPr>
        </p:nvSpPr>
        <p:spPr/>
        <p:txBody>
          <a:bodyPr/>
          <a:lstStyle/>
          <a:p>
            <a:r>
              <a:rPr lang="zh-CN" altLang="en-US"/>
              <a:t>第二十二届全国核电子学与核探测技术学术年会</a:t>
            </a:r>
          </a:p>
        </p:txBody>
      </p:sp>
      <p:sp>
        <p:nvSpPr>
          <p:cNvPr id="5" name="灯片编号占位符 4">
            <a:extLst>
              <a:ext uri="{FF2B5EF4-FFF2-40B4-BE49-F238E27FC236}">
                <a16:creationId xmlns:a16="http://schemas.microsoft.com/office/drawing/2014/main" id="{E3CEAC7A-5095-4A89-8965-65F51D460BBB}"/>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10107809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281862-E842-4EFE-B74B-B6B24DB4800E}"/>
              </a:ext>
            </a:extLst>
          </p:cNvPr>
          <p:cNvSpPr>
            <a:spLocks noGrp="1"/>
          </p:cNvSpPr>
          <p:nvPr>
            <p:ph type="dt" sz="half" idx="10"/>
          </p:nvPr>
        </p:nvSpPr>
        <p:spPr/>
        <p:txBody>
          <a:bodyPr/>
          <a:lstStyle/>
          <a:p>
            <a:r>
              <a:rPr lang="en-US" altLang="zh-CN"/>
              <a:t>2024/7/15</a:t>
            </a:r>
            <a:endParaRPr lang="zh-CN" altLang="en-US"/>
          </a:p>
        </p:txBody>
      </p:sp>
      <p:sp>
        <p:nvSpPr>
          <p:cNvPr id="3" name="页脚占位符 2">
            <a:extLst>
              <a:ext uri="{FF2B5EF4-FFF2-40B4-BE49-F238E27FC236}">
                <a16:creationId xmlns:a16="http://schemas.microsoft.com/office/drawing/2014/main" id="{8EB2B049-4604-464D-A227-6C38D9FD43AB}"/>
              </a:ext>
            </a:extLst>
          </p:cNvPr>
          <p:cNvSpPr>
            <a:spLocks noGrp="1"/>
          </p:cNvSpPr>
          <p:nvPr>
            <p:ph type="ftr" sz="quarter" idx="11"/>
          </p:nvPr>
        </p:nvSpPr>
        <p:spPr/>
        <p:txBody>
          <a:bodyPr/>
          <a:lstStyle/>
          <a:p>
            <a:r>
              <a:rPr lang="zh-CN" altLang="en-US"/>
              <a:t>第二十二届全国核电子学与核探测技术学术年会</a:t>
            </a:r>
          </a:p>
        </p:txBody>
      </p:sp>
      <p:sp>
        <p:nvSpPr>
          <p:cNvPr id="4" name="灯片编号占位符 3">
            <a:extLst>
              <a:ext uri="{FF2B5EF4-FFF2-40B4-BE49-F238E27FC236}">
                <a16:creationId xmlns:a16="http://schemas.microsoft.com/office/drawing/2014/main" id="{EB1A599A-D231-4E1F-9675-9DB9910556F1}"/>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1922469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21CC4-210F-488F-A2DF-3A94F53418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67F1815-2966-42F6-B584-7D2561DFE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6378095-92D2-414A-9695-2A947B78D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FCBCD9-E4B4-48E9-A3ED-90914E20DF9D}"/>
              </a:ext>
            </a:extLst>
          </p:cNvPr>
          <p:cNvSpPr>
            <a:spLocks noGrp="1"/>
          </p:cNvSpPr>
          <p:nvPr>
            <p:ph type="dt" sz="half" idx="10"/>
          </p:nvPr>
        </p:nvSpPr>
        <p:spPr/>
        <p:txBody>
          <a:bodyPr/>
          <a:lstStyle/>
          <a:p>
            <a:r>
              <a:rPr lang="en-US" altLang="zh-CN"/>
              <a:t>2024/7/15</a:t>
            </a:r>
            <a:endParaRPr lang="zh-CN" altLang="en-US"/>
          </a:p>
        </p:txBody>
      </p:sp>
      <p:sp>
        <p:nvSpPr>
          <p:cNvPr id="6" name="页脚占位符 5">
            <a:extLst>
              <a:ext uri="{FF2B5EF4-FFF2-40B4-BE49-F238E27FC236}">
                <a16:creationId xmlns:a16="http://schemas.microsoft.com/office/drawing/2014/main" id="{11B32553-ADEF-4A39-BE3D-CFBBFF790328}"/>
              </a:ext>
            </a:extLst>
          </p:cNvPr>
          <p:cNvSpPr>
            <a:spLocks noGrp="1"/>
          </p:cNvSpPr>
          <p:nvPr>
            <p:ph type="ftr" sz="quarter" idx="11"/>
          </p:nvPr>
        </p:nvSpPr>
        <p:spPr/>
        <p:txBody>
          <a:bodyPr/>
          <a:lstStyle/>
          <a:p>
            <a:r>
              <a:rPr lang="zh-CN" altLang="en-US"/>
              <a:t>第二十二届全国核电子学与核探测技术学术年会</a:t>
            </a:r>
          </a:p>
        </p:txBody>
      </p:sp>
      <p:sp>
        <p:nvSpPr>
          <p:cNvPr id="7" name="灯片编号占位符 6">
            <a:extLst>
              <a:ext uri="{FF2B5EF4-FFF2-40B4-BE49-F238E27FC236}">
                <a16:creationId xmlns:a16="http://schemas.microsoft.com/office/drawing/2014/main" id="{EF2CF807-507B-457E-8710-ADC7B8083D9D}"/>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411688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083DA2-621A-435E-B292-44536A05AB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5037F90-237E-45B7-A74B-179B465C8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370921F9-892C-4A05-BEE0-C2CB31365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E0A7172-B2A1-4222-AC70-605A3722B807}"/>
              </a:ext>
            </a:extLst>
          </p:cNvPr>
          <p:cNvSpPr>
            <a:spLocks noGrp="1"/>
          </p:cNvSpPr>
          <p:nvPr>
            <p:ph type="dt" sz="half" idx="10"/>
          </p:nvPr>
        </p:nvSpPr>
        <p:spPr/>
        <p:txBody>
          <a:bodyPr/>
          <a:lstStyle/>
          <a:p>
            <a:r>
              <a:rPr lang="en-US" altLang="zh-CN"/>
              <a:t>2024/7/15</a:t>
            </a:r>
            <a:endParaRPr lang="zh-CN" altLang="en-US"/>
          </a:p>
        </p:txBody>
      </p:sp>
      <p:sp>
        <p:nvSpPr>
          <p:cNvPr id="6" name="页脚占位符 5">
            <a:extLst>
              <a:ext uri="{FF2B5EF4-FFF2-40B4-BE49-F238E27FC236}">
                <a16:creationId xmlns:a16="http://schemas.microsoft.com/office/drawing/2014/main" id="{2B0C07A7-BCEF-4391-9131-8428F2192735}"/>
              </a:ext>
            </a:extLst>
          </p:cNvPr>
          <p:cNvSpPr>
            <a:spLocks noGrp="1"/>
          </p:cNvSpPr>
          <p:nvPr>
            <p:ph type="ftr" sz="quarter" idx="11"/>
          </p:nvPr>
        </p:nvSpPr>
        <p:spPr/>
        <p:txBody>
          <a:bodyPr/>
          <a:lstStyle/>
          <a:p>
            <a:r>
              <a:rPr lang="zh-CN" altLang="en-US"/>
              <a:t>第二十二届全国核电子学与核探测技术学术年会</a:t>
            </a:r>
          </a:p>
        </p:txBody>
      </p:sp>
      <p:sp>
        <p:nvSpPr>
          <p:cNvPr id="7" name="灯片编号占位符 6">
            <a:extLst>
              <a:ext uri="{FF2B5EF4-FFF2-40B4-BE49-F238E27FC236}">
                <a16:creationId xmlns:a16="http://schemas.microsoft.com/office/drawing/2014/main" id="{C071B78F-966E-4425-BB92-E0E3921C3957}"/>
              </a:ext>
            </a:extLst>
          </p:cNvPr>
          <p:cNvSpPr>
            <a:spLocks noGrp="1"/>
          </p:cNvSpPr>
          <p:nvPr>
            <p:ph type="sldNum" sz="quarter" idx="12"/>
          </p:nvPr>
        </p:nvSpPr>
        <p:spPr/>
        <p:txBody>
          <a:bodyPr/>
          <a:lstStyle/>
          <a:p>
            <a:fld id="{A1E58103-ADB9-4ABD-874E-9CA6CA8B7BA1}" type="slidenum">
              <a:rPr lang="zh-CN" altLang="en-US" smtClean="0"/>
              <a:t>‹#›</a:t>
            </a:fld>
            <a:endParaRPr lang="zh-CN" altLang="en-US"/>
          </a:p>
        </p:txBody>
      </p:sp>
    </p:spTree>
    <p:extLst>
      <p:ext uri="{BB962C8B-B14F-4D97-AF65-F5344CB8AC3E}">
        <p14:creationId xmlns:p14="http://schemas.microsoft.com/office/powerpoint/2010/main" val="45318315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35FB32B-315B-4B98-BC56-59D3F1B83428}"/>
              </a:ext>
            </a:extLst>
          </p:cNvPr>
          <p:cNvSpPr/>
          <p:nvPr/>
        </p:nvSpPr>
        <p:spPr>
          <a:xfrm>
            <a:off x="0" y="6286500"/>
            <a:ext cx="12192000" cy="559360"/>
          </a:xfrm>
          <a:prstGeom prst="rect">
            <a:avLst/>
          </a:prstGeom>
          <a:gradFill>
            <a:gsLst>
              <a:gs pos="0">
                <a:schemeClr val="accent1">
                  <a:lumMod val="5000"/>
                  <a:lumOff val="95000"/>
                  <a:alpha val="4700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a:extLst>
              <a:ext uri="{FF2B5EF4-FFF2-40B4-BE49-F238E27FC236}">
                <a16:creationId xmlns:a16="http://schemas.microsoft.com/office/drawing/2014/main" id="{61925602-759F-4675-8FE5-CEFBD85C9A4E}"/>
              </a:ext>
            </a:extLst>
          </p:cNvPr>
          <p:cNvSpPr>
            <a:spLocks noGrp="1"/>
          </p:cNvSpPr>
          <p:nvPr>
            <p:ph type="title"/>
          </p:nvPr>
        </p:nvSpPr>
        <p:spPr>
          <a:xfrm>
            <a:off x="216000" y="0"/>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1EF4575-141F-4C7A-A9C1-D39A15919637}"/>
              </a:ext>
            </a:extLst>
          </p:cNvPr>
          <p:cNvSpPr>
            <a:spLocks noGrp="1"/>
          </p:cNvSpPr>
          <p:nvPr>
            <p:ph type="body" idx="1"/>
          </p:nvPr>
        </p:nvSpPr>
        <p:spPr>
          <a:xfrm>
            <a:off x="216000" y="1337703"/>
            <a:ext cx="11801190" cy="454762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39E0E-1DA9-47D9-AAB5-A45E7D5BE2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2024/7/15</a:t>
            </a:r>
            <a:endParaRPr lang="zh-CN" altLang="en-US"/>
          </a:p>
        </p:txBody>
      </p:sp>
      <p:sp>
        <p:nvSpPr>
          <p:cNvPr id="5" name="页脚占位符 4">
            <a:extLst>
              <a:ext uri="{FF2B5EF4-FFF2-40B4-BE49-F238E27FC236}">
                <a16:creationId xmlns:a16="http://schemas.microsoft.com/office/drawing/2014/main" id="{3347D590-3E86-4848-92FD-F7755BA6A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第二十二届全国核电子学与核探测技术学术年会</a:t>
            </a:r>
          </a:p>
        </p:txBody>
      </p:sp>
      <p:sp>
        <p:nvSpPr>
          <p:cNvPr id="6" name="灯片编号占位符 5">
            <a:extLst>
              <a:ext uri="{FF2B5EF4-FFF2-40B4-BE49-F238E27FC236}">
                <a16:creationId xmlns:a16="http://schemas.microsoft.com/office/drawing/2014/main" id="{40802A35-5EC5-400A-9E06-A0DBF3AFF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58103-ADB9-4ABD-874E-9CA6CA8B7BA1}" type="slidenum">
              <a:rPr lang="zh-CN" altLang="en-US" smtClean="0"/>
              <a:t>‹#›</a:t>
            </a:fld>
            <a:endParaRPr lang="zh-CN" altLang="en-US"/>
          </a:p>
        </p:txBody>
      </p:sp>
      <p:pic>
        <p:nvPicPr>
          <p:cNvPr id="7" name="Picture 2" descr="logo">
            <a:extLst>
              <a:ext uri="{FF2B5EF4-FFF2-40B4-BE49-F238E27FC236}">
                <a16:creationId xmlns:a16="http://schemas.microsoft.com/office/drawing/2014/main" id="{5EF252AA-3D09-41A8-953C-C2010A04352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128" r="72128" b="-1"/>
          <a:stretch/>
        </p:blipFill>
        <p:spPr bwMode="auto">
          <a:xfrm>
            <a:off x="11097998" y="199886"/>
            <a:ext cx="990628" cy="55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19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fade/>
  </p:transition>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science/article/pii/S0370157301000163#BIB64"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0.png"/></Relationships>
</file>

<file path=ppt/slides/_rels/slide15.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670.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22.xml.rels><?xml version="1.0" encoding="UTF-8" standalone="yes"?>
<Relationships xmlns="http://schemas.openxmlformats.org/package/2006/relationships"><Relationship Id="rId8" Type="http://schemas.openxmlformats.org/officeDocument/2006/relationships/image" Target="../media/image710.png"/><Relationship Id="rId13"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00.png"/><Relationship Id="rId12" Type="http://schemas.openxmlformats.org/officeDocument/2006/relationships/image" Target="../media/image620.png"/><Relationship Id="rId17" Type="http://schemas.openxmlformats.org/officeDocument/2006/relationships/image" Target="../media/image78.png"/><Relationship Id="rId2" Type="http://schemas.openxmlformats.org/officeDocument/2006/relationships/image" Target="../media/image42.png"/><Relationship Id="rId16"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690.png"/><Relationship Id="rId11" Type="http://schemas.openxmlformats.org/officeDocument/2006/relationships/image" Target="../media/image650.png"/><Relationship Id="rId5" Type="http://schemas.openxmlformats.org/officeDocument/2006/relationships/image" Target="../media/image68.png"/><Relationship Id="rId15" Type="http://schemas.openxmlformats.org/officeDocument/2006/relationships/image" Target="../media/image75.png"/><Relationship Id="rId10" Type="http://schemas.openxmlformats.org/officeDocument/2006/relationships/image" Target="../media/image580.png"/><Relationship Id="rId4" Type="http://schemas.openxmlformats.org/officeDocument/2006/relationships/image" Target="../media/image67.png"/><Relationship Id="rId9" Type="http://schemas.openxmlformats.org/officeDocument/2006/relationships/image" Target="../media/image43.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2.xml"/><Relationship Id="rId7" Type="http://schemas.openxmlformats.org/officeDocument/2006/relationships/image" Target="../media/image44.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0.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DA68446D-18AA-4D56-9494-B1F9C6303756}"/>
              </a:ext>
            </a:extLst>
          </p:cNvPr>
          <p:cNvSpPr>
            <a:spLocks noGrp="1"/>
          </p:cNvSpPr>
          <p:nvPr>
            <p:ph type="subTitle" idx="1"/>
          </p:nvPr>
        </p:nvSpPr>
        <p:spPr>
          <a:xfrm>
            <a:off x="156880" y="5190367"/>
            <a:ext cx="9457899" cy="1255700"/>
          </a:xfrm>
        </p:spPr>
        <p:txBody>
          <a:bodyPr/>
          <a:lstStyle/>
          <a:p>
            <a:r>
              <a:rPr lang="zh-CN" altLang="en-US" dirty="0"/>
              <a:t>报告人：樊瑞睿（中国科学院高能物理研究所）</a:t>
            </a:r>
            <a:endParaRPr lang="en-US" altLang="zh-CN" dirty="0"/>
          </a:p>
          <a:p>
            <a:r>
              <a:rPr lang="zh-CN" altLang="en-US" dirty="0"/>
              <a:t>报告内容来自：</a:t>
            </a:r>
            <a:r>
              <a:rPr lang="en-US" altLang="zh-CN" dirty="0"/>
              <a:t>NOPTREX</a:t>
            </a:r>
            <a:r>
              <a:rPr lang="zh-CN" altLang="en-US" dirty="0"/>
              <a:t>合作组，北京大学，</a:t>
            </a:r>
            <a:r>
              <a:rPr lang="en-US" altLang="zh-CN" dirty="0"/>
              <a:t>JINR-FLNP</a:t>
            </a:r>
            <a:endParaRPr lang="zh-CN" altLang="en-US" dirty="0"/>
          </a:p>
        </p:txBody>
      </p:sp>
      <p:sp>
        <p:nvSpPr>
          <p:cNvPr id="2" name="标题 1">
            <a:extLst>
              <a:ext uri="{FF2B5EF4-FFF2-40B4-BE49-F238E27FC236}">
                <a16:creationId xmlns:a16="http://schemas.microsoft.com/office/drawing/2014/main" id="{55138F58-53FA-45B3-9D24-DBAE4FB790DE}"/>
              </a:ext>
            </a:extLst>
          </p:cNvPr>
          <p:cNvSpPr>
            <a:spLocks noGrp="1"/>
          </p:cNvSpPr>
          <p:nvPr>
            <p:ph type="ctrTitle"/>
          </p:nvPr>
        </p:nvSpPr>
        <p:spPr>
          <a:xfrm>
            <a:off x="156880" y="4200808"/>
            <a:ext cx="12173939" cy="850793"/>
          </a:xfrm>
        </p:spPr>
        <p:txBody>
          <a:bodyPr>
            <a:normAutofit/>
          </a:bodyPr>
          <a:lstStyle/>
          <a:p>
            <a:r>
              <a:rPr lang="en-US" altLang="zh-CN" sz="4000" dirty="0"/>
              <a:t>Fundamental Asymmetry in the neutron nuclei interaction</a:t>
            </a:r>
            <a:endParaRPr lang="zh-CN" altLang="en-US" sz="4000" dirty="0"/>
          </a:p>
        </p:txBody>
      </p:sp>
    </p:spTree>
    <p:extLst>
      <p:ext uri="{BB962C8B-B14F-4D97-AF65-F5344CB8AC3E}">
        <p14:creationId xmlns:p14="http://schemas.microsoft.com/office/powerpoint/2010/main" val="18300117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3830A5F-0C99-F304-67D6-4049EDC90038}"/>
              </a:ext>
            </a:extLst>
          </p:cNvPr>
          <p:cNvSpPr/>
          <p:nvPr/>
        </p:nvSpPr>
        <p:spPr>
          <a:xfrm>
            <a:off x="3579953" y="2967335"/>
            <a:ext cx="5032147" cy="923330"/>
          </a:xfrm>
          <a:prstGeom prst="rect">
            <a:avLst/>
          </a:prstGeom>
          <a:noFill/>
        </p:spPr>
        <p:txBody>
          <a:bodyPr wrap="none" lIns="91440" tIns="45720" rIns="91440" bIns="45720">
            <a:spAutoFit/>
          </a:bodyPr>
          <a:lstStyle/>
          <a:p>
            <a:pPr algn="ctr"/>
            <a:r>
              <a:rPr lang="zh-CN" altLang="en-US" sz="5400" b="0" cap="none" spc="0" dirty="0">
                <a:ln w="0"/>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rPr>
              <a:t>宇称破缺的</a:t>
            </a:r>
            <a:r>
              <a:rPr lang="zh-CN" altLang="en-US" sz="54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rPr>
              <a:t>放大</a:t>
            </a:r>
            <a:endParaRPr lang="zh-CN" altLang="en-US" sz="5400" b="0" cap="none" spc="0" dirty="0">
              <a:ln w="0"/>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endParaRPr>
          </a:p>
        </p:txBody>
      </p:sp>
      <p:sp>
        <p:nvSpPr>
          <p:cNvPr id="10" name="矩形 9">
            <a:extLst>
              <a:ext uri="{FF2B5EF4-FFF2-40B4-BE49-F238E27FC236}">
                <a16:creationId xmlns:a16="http://schemas.microsoft.com/office/drawing/2014/main" id="{078DB939-F4CA-523D-8404-DF0579910418}"/>
              </a:ext>
            </a:extLst>
          </p:cNvPr>
          <p:cNvSpPr/>
          <p:nvPr/>
        </p:nvSpPr>
        <p:spPr>
          <a:xfrm>
            <a:off x="2013812" y="3700377"/>
            <a:ext cx="8164415" cy="830997"/>
          </a:xfrm>
          <a:prstGeom prst="rect">
            <a:avLst/>
          </a:prstGeom>
          <a:noFill/>
        </p:spPr>
        <p:txBody>
          <a:bodyPr wrap="none" lIns="91440" tIns="45720" rIns="91440" bIns="45720">
            <a:spAutoFit/>
          </a:bodyPr>
          <a:lstStyle/>
          <a:p>
            <a:pPr algn="ctr"/>
            <a:r>
              <a:rPr lang="en-US" altLang="zh-CN" sz="4800" dirty="0">
                <a:ln w="0"/>
                <a:gradFill>
                  <a:gsLst>
                    <a:gs pos="21000">
                      <a:srgbClr val="53575C"/>
                    </a:gs>
                    <a:gs pos="88000">
                      <a:srgbClr val="C5C7CA"/>
                    </a:gs>
                  </a:gsLst>
                  <a:lin ang="5400000"/>
                </a:gradFill>
                <a:latin typeface="Bradley Hand ITC" panose="03070402050302030203" pitchFamily="66" charset="0"/>
              </a:rPr>
              <a:t>Parity Violation Amplification</a:t>
            </a:r>
            <a:endParaRPr lang="zh-CN" altLang="en-US" sz="4800" b="0" cap="none" spc="0" dirty="0">
              <a:ln w="0"/>
              <a:gradFill>
                <a:gsLst>
                  <a:gs pos="21000">
                    <a:srgbClr val="53575C"/>
                  </a:gs>
                  <a:gs pos="88000">
                    <a:srgbClr val="C5C7CA"/>
                  </a:gs>
                </a:gsLst>
                <a:lin ang="5400000"/>
              </a:gradFill>
              <a:effectLst/>
              <a:latin typeface="Bradley Hand ITC" panose="03070402050302030203" pitchFamily="66" charset="0"/>
            </a:endParaRPr>
          </a:p>
        </p:txBody>
      </p:sp>
    </p:spTree>
    <p:extLst>
      <p:ext uri="{BB962C8B-B14F-4D97-AF65-F5344CB8AC3E}">
        <p14:creationId xmlns:p14="http://schemas.microsoft.com/office/powerpoint/2010/main" val="291894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0A2D18-9F10-42C8-8BE4-51034120DFF4}"/>
              </a:ext>
            </a:extLst>
          </p:cNvPr>
          <p:cNvSpPr>
            <a:spLocks noGrp="1"/>
          </p:cNvSpPr>
          <p:nvPr>
            <p:ph type="title"/>
          </p:nvPr>
        </p:nvSpPr>
        <p:spPr/>
        <p:txBody>
          <a:bodyPr/>
          <a:lstStyle/>
          <a:p>
            <a:r>
              <a:rPr lang="zh-CN" altLang="en-US"/>
              <a:t>宇称破坏的增强</a:t>
            </a:r>
            <a:endParaRPr lang="zh-CN" altLang="en-US" dirty="0"/>
          </a:p>
        </p:txBody>
      </p:sp>
      <p:sp>
        <p:nvSpPr>
          <p:cNvPr id="3" name="矩形 2">
            <a:extLst>
              <a:ext uri="{FF2B5EF4-FFF2-40B4-BE49-F238E27FC236}">
                <a16:creationId xmlns:a16="http://schemas.microsoft.com/office/drawing/2014/main" id="{65C6FEA2-538E-44F0-8B1A-D054C863D2E5}"/>
              </a:ext>
            </a:extLst>
          </p:cNvPr>
          <p:cNvSpPr/>
          <p:nvPr/>
        </p:nvSpPr>
        <p:spPr>
          <a:xfrm>
            <a:off x="216000" y="5905797"/>
            <a:ext cx="10315576" cy="646331"/>
          </a:xfrm>
          <a:prstGeom prst="rect">
            <a:avLst/>
          </a:prstGeom>
        </p:spPr>
        <p:txBody>
          <a:bodyPr wrap="square">
            <a:spAutoFit/>
          </a:bodyPr>
          <a:lstStyle/>
          <a:p>
            <a:pPr fontAlgn="base"/>
            <a:r>
              <a:rPr lang="en-US" altLang="zh-CN">
                <a:solidFill>
                  <a:srgbClr val="060607"/>
                </a:solidFill>
                <a:latin typeface="inherit"/>
              </a:rPr>
              <a:t>Flambaum, V. V., &amp; Gribakin, G. F. (1995). Enhancement of Parity and Time-Invariance Violating Effects in Compound Nuclei. </a:t>
            </a:r>
            <a:r>
              <a:rPr lang="en-US" altLang="zh-CN" i="1">
                <a:solidFill>
                  <a:srgbClr val="060607"/>
                </a:solidFill>
                <a:latin typeface="inherit"/>
              </a:rPr>
              <a:t>Physics Letters B</a:t>
            </a:r>
            <a:r>
              <a:rPr lang="en-US" altLang="zh-CN">
                <a:solidFill>
                  <a:srgbClr val="060607"/>
                </a:solidFill>
                <a:latin typeface="inherit"/>
              </a:rPr>
              <a:t>, 354(4), 423-503.</a:t>
            </a:r>
            <a:endParaRPr lang="en-US" altLang="zh-CN" b="0" i="0" dirty="0">
              <a:solidFill>
                <a:srgbClr val="060607"/>
              </a:solidFill>
              <a:effectLst/>
              <a:latin typeface="inherit"/>
            </a:endParaRPr>
          </a:p>
        </p:txBody>
      </p:sp>
      <p:pic>
        <p:nvPicPr>
          <p:cNvPr id="5" name="图片 4">
            <a:extLst>
              <a:ext uri="{FF2B5EF4-FFF2-40B4-BE49-F238E27FC236}">
                <a16:creationId xmlns:a16="http://schemas.microsoft.com/office/drawing/2014/main" id="{6599B1AE-EC6B-1DC5-B0C9-4BFBBF491BAE}"/>
              </a:ext>
            </a:extLst>
          </p:cNvPr>
          <p:cNvPicPr>
            <a:picLocks noChangeAspect="1"/>
          </p:cNvPicPr>
          <p:nvPr/>
        </p:nvPicPr>
        <p:blipFill>
          <a:blip r:embed="rId2"/>
          <a:stretch>
            <a:fillRect/>
          </a:stretch>
        </p:blipFill>
        <p:spPr>
          <a:xfrm>
            <a:off x="740356" y="1434031"/>
            <a:ext cx="9896475" cy="4152900"/>
          </a:xfrm>
          <a:prstGeom prst="rect">
            <a:avLst/>
          </a:prstGeom>
        </p:spPr>
      </p:pic>
      <p:sp>
        <p:nvSpPr>
          <p:cNvPr id="6" name="矩形 5">
            <a:extLst>
              <a:ext uri="{FF2B5EF4-FFF2-40B4-BE49-F238E27FC236}">
                <a16:creationId xmlns:a16="http://schemas.microsoft.com/office/drawing/2014/main" id="{8B3B11A1-F550-39B6-ABCF-BB6DCD97C57D}"/>
              </a:ext>
            </a:extLst>
          </p:cNvPr>
          <p:cNvSpPr/>
          <p:nvPr/>
        </p:nvSpPr>
        <p:spPr>
          <a:xfrm>
            <a:off x="6896100" y="1828800"/>
            <a:ext cx="3635476" cy="35242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90C011A-FDF1-D80F-DBBE-33655EA771CC}"/>
              </a:ext>
            </a:extLst>
          </p:cNvPr>
          <p:cNvSpPr/>
          <p:nvPr/>
        </p:nvSpPr>
        <p:spPr>
          <a:xfrm>
            <a:off x="740356" y="2181225"/>
            <a:ext cx="9791220" cy="35242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7E7A87F-717A-F2C8-96E7-5ECC0D1D0861}"/>
              </a:ext>
            </a:extLst>
          </p:cNvPr>
          <p:cNvSpPr/>
          <p:nvPr/>
        </p:nvSpPr>
        <p:spPr>
          <a:xfrm>
            <a:off x="740356" y="2533650"/>
            <a:ext cx="3822591" cy="35242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87042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F22FE-8537-CAE2-9F31-E13706EE3204}"/>
              </a:ext>
            </a:extLst>
          </p:cNvPr>
          <p:cNvSpPr>
            <a:spLocks noGrp="1"/>
          </p:cNvSpPr>
          <p:nvPr>
            <p:ph type="title"/>
          </p:nvPr>
        </p:nvSpPr>
        <p:spPr/>
        <p:txBody>
          <a:bodyPr/>
          <a:lstStyle/>
          <a:p>
            <a:r>
              <a:rPr lang="en-US" altLang="zh-CN" dirty="0"/>
              <a:t> Brief history of the experiments(1)</a:t>
            </a:r>
            <a:endParaRPr lang="zh-CN" altLang="en-US" dirty="0"/>
          </a:p>
        </p:txBody>
      </p:sp>
      <p:pic>
        <p:nvPicPr>
          <p:cNvPr id="5" name="图片 4" descr="图示&#10;&#10;描述已自动生成">
            <a:extLst>
              <a:ext uri="{FF2B5EF4-FFF2-40B4-BE49-F238E27FC236}">
                <a16:creationId xmlns:a16="http://schemas.microsoft.com/office/drawing/2014/main" id="{30E58FF9-1AB2-5ED8-3964-309F0675F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8" y="1657962"/>
            <a:ext cx="4762074" cy="2002413"/>
          </a:xfrm>
          <a:prstGeom prst="rect">
            <a:avLst/>
          </a:prstGeom>
        </p:spPr>
      </p:pic>
      <p:sp>
        <p:nvSpPr>
          <p:cNvPr id="7" name="文本框 6">
            <a:extLst>
              <a:ext uri="{FF2B5EF4-FFF2-40B4-BE49-F238E27FC236}">
                <a16:creationId xmlns:a16="http://schemas.microsoft.com/office/drawing/2014/main" id="{EA396FCC-4D33-E46F-B511-04316325A4C8}"/>
              </a:ext>
            </a:extLst>
          </p:cNvPr>
          <p:cNvSpPr txBox="1"/>
          <p:nvPr/>
        </p:nvSpPr>
        <p:spPr>
          <a:xfrm>
            <a:off x="286427" y="3737298"/>
            <a:ext cx="6094878" cy="1200329"/>
          </a:xfrm>
          <a:prstGeom prst="rect">
            <a:avLst/>
          </a:prstGeom>
          <a:noFill/>
        </p:spPr>
        <p:txBody>
          <a:bodyPr wrap="square">
            <a:spAutoFit/>
          </a:bodyPr>
          <a:lstStyle/>
          <a:p>
            <a:r>
              <a:rPr lang="en-US" altLang="zh-CN" b="0" i="0" dirty="0">
                <a:solidFill>
                  <a:srgbClr val="2E2E2E"/>
                </a:solidFill>
                <a:effectLst/>
                <a:latin typeface="ElsevierGulliver"/>
              </a:rPr>
              <a:t> in 1980 after the ILL measurements </a:t>
            </a:r>
            <a:r>
              <a:rPr lang="en-US" altLang="zh-CN" b="0" i="0" u="none" strike="noStrike" dirty="0">
                <a:solidFill>
                  <a:srgbClr val="0C7DBB"/>
                </a:solidFill>
                <a:effectLst/>
                <a:latin typeface="ElsevierGulliver"/>
                <a:hlinkClick r:id="rId3"/>
              </a:rPr>
              <a:t>[64]</a:t>
            </a:r>
            <a:r>
              <a:rPr lang="en-US" altLang="zh-CN" b="0" i="0" dirty="0">
                <a:solidFill>
                  <a:srgbClr val="2E2E2E"/>
                </a:solidFill>
                <a:effectLst/>
                <a:latin typeface="ElsevierGulliver"/>
              </a:rPr>
              <a:t> on tin with polarized cold neutrons. In </a:t>
            </a:r>
            <a:r>
              <a:rPr lang="en-US" altLang="zh-CN" b="0" i="0" baseline="30000" dirty="0">
                <a:solidFill>
                  <a:srgbClr val="2E2E2E"/>
                </a:solidFill>
                <a:effectLst/>
                <a:latin typeface="ElsevierGulliver"/>
              </a:rPr>
              <a:t>117</a:t>
            </a:r>
            <a:r>
              <a:rPr lang="en-US" altLang="zh-CN" b="0" i="0" dirty="0">
                <a:solidFill>
                  <a:srgbClr val="2E2E2E"/>
                </a:solidFill>
                <a:effectLst/>
                <a:latin typeface="ElsevierGulliver"/>
              </a:rPr>
              <a:t>Sn PNC effects were observed: the spin rotation angle Φ=(3.7±0.3)×10</a:t>
            </a:r>
            <a:r>
              <a:rPr lang="en-US" altLang="zh-CN" b="0" i="0" baseline="30000" dirty="0">
                <a:solidFill>
                  <a:srgbClr val="2E2E2E"/>
                </a:solidFill>
                <a:effectLst/>
                <a:latin typeface="ElsevierGulliver"/>
              </a:rPr>
              <a:t>−5</a:t>
            </a:r>
            <a:r>
              <a:rPr lang="en-US" altLang="zh-CN" b="0" i="0" dirty="0">
                <a:solidFill>
                  <a:srgbClr val="2E2E2E"/>
                </a:solidFill>
                <a:effectLst/>
                <a:latin typeface="ElsevierGulliver"/>
              </a:rPr>
              <a:t>rad/cm and the cross section longitudinal asymmetry </a:t>
            </a:r>
            <a:r>
              <a:rPr lang="en-US" altLang="zh-CN" b="0" i="1" dirty="0">
                <a:solidFill>
                  <a:srgbClr val="2E2E2E"/>
                </a:solidFill>
                <a:effectLst/>
                <a:latin typeface="ElsevierGulliver"/>
              </a:rPr>
              <a:t>A</a:t>
            </a:r>
            <a:r>
              <a:rPr lang="en-US" altLang="zh-CN" b="0" i="0" dirty="0">
                <a:solidFill>
                  <a:srgbClr val="2E2E2E"/>
                </a:solidFill>
                <a:effectLst/>
                <a:latin typeface="ElsevierGulliver"/>
              </a:rPr>
              <a:t>=(9.8±4.0)×10</a:t>
            </a:r>
            <a:r>
              <a:rPr lang="en-US" altLang="zh-CN" b="0" i="0" baseline="30000" dirty="0">
                <a:solidFill>
                  <a:srgbClr val="2E2E2E"/>
                </a:solidFill>
                <a:effectLst/>
                <a:latin typeface="ElsevierGulliver"/>
              </a:rPr>
              <a:t>−6</a:t>
            </a:r>
            <a:r>
              <a:rPr lang="en-US" altLang="zh-CN" b="0" i="0" dirty="0">
                <a:solidFill>
                  <a:srgbClr val="2E2E2E"/>
                </a:solidFill>
                <a:effectLst/>
                <a:latin typeface="ElsevierGulliver"/>
              </a:rPr>
              <a:t>. </a:t>
            </a:r>
            <a:endParaRPr lang="zh-CN" altLang="en-US" dirty="0"/>
          </a:p>
        </p:txBody>
      </p:sp>
      <p:sp>
        <p:nvSpPr>
          <p:cNvPr id="9" name="文本框 8">
            <a:extLst>
              <a:ext uri="{FF2B5EF4-FFF2-40B4-BE49-F238E27FC236}">
                <a16:creationId xmlns:a16="http://schemas.microsoft.com/office/drawing/2014/main" id="{A8BE3143-867B-04E0-C610-50CF9B3761CA}"/>
              </a:ext>
            </a:extLst>
          </p:cNvPr>
          <p:cNvSpPr txBox="1"/>
          <p:nvPr/>
        </p:nvSpPr>
        <p:spPr>
          <a:xfrm>
            <a:off x="286427" y="5488770"/>
            <a:ext cx="6095010" cy="923330"/>
          </a:xfrm>
          <a:prstGeom prst="rect">
            <a:avLst/>
          </a:prstGeom>
          <a:noFill/>
        </p:spPr>
        <p:txBody>
          <a:bodyPr wrap="square">
            <a:spAutoFit/>
          </a:bodyPr>
          <a:lstStyle/>
          <a:p>
            <a:r>
              <a:rPr lang="en-US" altLang="zh-CN" b="0" i="0" dirty="0">
                <a:solidFill>
                  <a:srgbClr val="737373"/>
                </a:solidFill>
                <a:effectLst/>
                <a:latin typeface="NexusSans"/>
              </a:rPr>
              <a:t>Phys. Rev. Lett., 45 (1980), p. 2088</a:t>
            </a:r>
          </a:p>
          <a:p>
            <a:r>
              <a:rPr lang="en-US" altLang="zh-CN" b="0" i="0" dirty="0" err="1">
                <a:solidFill>
                  <a:srgbClr val="737373"/>
                </a:solidFill>
                <a:effectLst/>
                <a:latin typeface="NexusSans"/>
              </a:rPr>
              <a:t>Nucl</a:t>
            </a:r>
            <a:r>
              <a:rPr lang="en-US" altLang="zh-CN" b="0" i="0" dirty="0">
                <a:solidFill>
                  <a:srgbClr val="737373"/>
                </a:solidFill>
                <a:effectLst/>
                <a:latin typeface="NexusSans"/>
              </a:rPr>
              <a:t>. Phys. A, 398 (1983), p. 93</a:t>
            </a:r>
          </a:p>
          <a:p>
            <a:pPr algn="l"/>
            <a:r>
              <a:rPr lang="nn-NO" altLang="zh-CN" b="0" i="0" dirty="0">
                <a:solidFill>
                  <a:srgbClr val="737373"/>
                </a:solidFill>
                <a:effectLst/>
                <a:latin typeface="NexusSans"/>
              </a:rPr>
              <a:t>Phys. Lett., 12 (1964), p. 334</a:t>
            </a:r>
          </a:p>
        </p:txBody>
      </p:sp>
      <p:pic>
        <p:nvPicPr>
          <p:cNvPr id="11" name="图片 10" descr="图示, 工程绘图&#10;&#10;描述已自动生成">
            <a:extLst>
              <a:ext uri="{FF2B5EF4-FFF2-40B4-BE49-F238E27FC236}">
                <a16:creationId xmlns:a16="http://schemas.microsoft.com/office/drawing/2014/main" id="{00B7F530-9464-0976-FC23-81EBBFF68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168" y="1525885"/>
            <a:ext cx="5879975" cy="2458209"/>
          </a:xfrm>
          <a:prstGeom prst="rect">
            <a:avLst/>
          </a:prstGeom>
        </p:spPr>
      </p:pic>
      <p:sp>
        <p:nvSpPr>
          <p:cNvPr id="13" name="文本框 12">
            <a:extLst>
              <a:ext uri="{FF2B5EF4-FFF2-40B4-BE49-F238E27FC236}">
                <a16:creationId xmlns:a16="http://schemas.microsoft.com/office/drawing/2014/main" id="{91314D99-F97D-6E78-8AAC-D35A9FFD3F7F}"/>
              </a:ext>
            </a:extLst>
          </p:cNvPr>
          <p:cNvSpPr txBox="1"/>
          <p:nvPr/>
        </p:nvSpPr>
        <p:spPr>
          <a:xfrm>
            <a:off x="6564453" y="4060464"/>
            <a:ext cx="5057404" cy="1754326"/>
          </a:xfrm>
          <a:prstGeom prst="rect">
            <a:avLst/>
          </a:prstGeom>
          <a:noFill/>
        </p:spPr>
        <p:txBody>
          <a:bodyPr wrap="square">
            <a:spAutoFit/>
          </a:bodyPr>
          <a:lstStyle/>
          <a:p>
            <a:r>
              <a:rPr lang="en-US" altLang="zh-CN" b="0" i="0" dirty="0">
                <a:solidFill>
                  <a:srgbClr val="2E2E2E"/>
                </a:solidFill>
                <a:effectLst/>
                <a:latin typeface="ElsevierGulliver"/>
              </a:rPr>
              <a:t>Experiments at Dubna were performed using the IBR-30 pulsed reactor as a neutron source for time-of-flight measurements. The proton-filter transmission technique for polarizing resonance neutrons was first developed at the Joint Institute of Nuclear Research (JINR) by another team.</a:t>
            </a:r>
            <a:endParaRPr lang="zh-CN" altLang="en-US" dirty="0"/>
          </a:p>
        </p:txBody>
      </p:sp>
    </p:spTree>
    <p:extLst>
      <p:ext uri="{BB962C8B-B14F-4D97-AF65-F5344CB8AC3E}">
        <p14:creationId xmlns:p14="http://schemas.microsoft.com/office/powerpoint/2010/main" val="22413864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F22FE-8537-CAE2-9F31-E13706EE3204}"/>
              </a:ext>
            </a:extLst>
          </p:cNvPr>
          <p:cNvSpPr>
            <a:spLocks noGrp="1"/>
          </p:cNvSpPr>
          <p:nvPr>
            <p:ph type="title"/>
          </p:nvPr>
        </p:nvSpPr>
        <p:spPr/>
        <p:txBody>
          <a:bodyPr/>
          <a:lstStyle/>
          <a:p>
            <a:r>
              <a:rPr lang="en-US" altLang="zh-CN" dirty="0"/>
              <a:t> Brief history of the experiments(2)</a:t>
            </a:r>
            <a:endParaRPr lang="zh-CN" altLang="en-US" dirty="0"/>
          </a:p>
        </p:txBody>
      </p:sp>
      <p:sp>
        <p:nvSpPr>
          <p:cNvPr id="3" name="箭头: 右 2">
            <a:extLst>
              <a:ext uri="{FF2B5EF4-FFF2-40B4-BE49-F238E27FC236}">
                <a16:creationId xmlns:a16="http://schemas.microsoft.com/office/drawing/2014/main" id="{5CEEC2D0-3D66-AA36-158C-E9BC8FA7E170}"/>
              </a:ext>
            </a:extLst>
          </p:cNvPr>
          <p:cNvSpPr/>
          <p:nvPr/>
        </p:nvSpPr>
        <p:spPr>
          <a:xfrm>
            <a:off x="552203" y="3063834"/>
            <a:ext cx="6509657" cy="510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AECD43D-6DF5-79FD-0C13-E8466B5D0359}"/>
              </a:ext>
            </a:extLst>
          </p:cNvPr>
          <p:cNvSpPr txBox="1"/>
          <p:nvPr/>
        </p:nvSpPr>
        <p:spPr>
          <a:xfrm>
            <a:off x="113349" y="5191970"/>
            <a:ext cx="7523454" cy="1200329"/>
          </a:xfrm>
          <a:prstGeom prst="rect">
            <a:avLst/>
          </a:prstGeom>
          <a:noFill/>
        </p:spPr>
        <p:txBody>
          <a:bodyPr wrap="square">
            <a:spAutoFit/>
          </a:bodyPr>
          <a:lstStyle>
            <a:defPPr>
              <a:defRPr lang="zh-CN"/>
            </a:defPPr>
            <a:lvl1pPr>
              <a:defRPr b="0" i="0">
                <a:solidFill>
                  <a:srgbClr val="737373"/>
                </a:solidFill>
                <a:effectLst/>
                <a:latin typeface="NexusSans"/>
              </a:defRPr>
            </a:lvl1pPr>
          </a:lstStyle>
          <a:p>
            <a:r>
              <a:rPr lang="da-DK" altLang="zh-CN" dirty="0"/>
              <a:t>S.A. Biryukov et al., Yad. Fiz. 45 (1987) 1511 [Sov. J. Nucl. Phys. 45 (1987) 937].</a:t>
            </a:r>
          </a:p>
          <a:p>
            <a:r>
              <a:rPr lang="en-US" altLang="zh-CN" dirty="0" err="1"/>
              <a:t>Nucl</a:t>
            </a:r>
            <a:r>
              <a:rPr lang="en-US" altLang="zh-CN" dirty="0"/>
              <a:t>. Phys. A, 504 (1989), p. 289</a:t>
            </a:r>
            <a:br>
              <a:rPr lang="en-US" altLang="zh-CN" dirty="0"/>
            </a:br>
            <a:r>
              <a:rPr lang="en-US" altLang="zh-CN" dirty="0"/>
              <a:t>Physics Reports, Volume 354, Issue 3, November 2001, Pages 157-241</a:t>
            </a:r>
          </a:p>
          <a:p>
            <a:endParaRPr lang="zh-CN" altLang="en-US" dirty="0"/>
          </a:p>
        </p:txBody>
      </p:sp>
      <p:sp>
        <p:nvSpPr>
          <p:cNvPr id="10" name="文本框 9">
            <a:extLst>
              <a:ext uri="{FF2B5EF4-FFF2-40B4-BE49-F238E27FC236}">
                <a16:creationId xmlns:a16="http://schemas.microsoft.com/office/drawing/2014/main" id="{C1C064B0-38FA-AB22-879E-D990EB5E73BA}"/>
              </a:ext>
            </a:extLst>
          </p:cNvPr>
          <p:cNvSpPr txBox="1"/>
          <p:nvPr/>
        </p:nvSpPr>
        <p:spPr>
          <a:xfrm>
            <a:off x="552203" y="1511268"/>
            <a:ext cx="1624675" cy="1754326"/>
          </a:xfrm>
          <a:prstGeom prst="rect">
            <a:avLst/>
          </a:prstGeom>
          <a:noFill/>
        </p:spPr>
        <p:txBody>
          <a:bodyPr wrap="square">
            <a:spAutoFit/>
          </a:bodyPr>
          <a:lstStyle/>
          <a:p>
            <a:r>
              <a:rPr lang="en-US" altLang="zh-CN" b="0" i="0" dirty="0">
                <a:solidFill>
                  <a:srgbClr val="2E2E2E"/>
                </a:solidFill>
                <a:effectLst/>
                <a:latin typeface="ElsevierGulliver"/>
              </a:rPr>
              <a:t>KIAE (Kurchatov Institute of Atomic Energy), Moscow </a:t>
            </a:r>
            <a:r>
              <a:rPr lang="en-US" altLang="zh-CN" b="0" i="0" baseline="30000" dirty="0">
                <a:solidFill>
                  <a:srgbClr val="2E2E2E"/>
                </a:solidFill>
                <a:effectLst/>
                <a:latin typeface="ElsevierGulliver"/>
              </a:rPr>
              <a:t>117</a:t>
            </a:r>
            <a:r>
              <a:rPr lang="en-US" altLang="zh-CN" b="0" i="0" dirty="0">
                <a:solidFill>
                  <a:srgbClr val="2E2E2E"/>
                </a:solidFill>
                <a:effectLst/>
                <a:latin typeface="ElsevierGulliver"/>
              </a:rPr>
              <a:t>Sn and </a:t>
            </a:r>
            <a:r>
              <a:rPr lang="en-US" altLang="zh-CN" b="0" i="0" baseline="30000" dirty="0">
                <a:solidFill>
                  <a:srgbClr val="2E2E2E"/>
                </a:solidFill>
                <a:effectLst/>
                <a:latin typeface="ElsevierGulliver"/>
              </a:rPr>
              <a:t>139</a:t>
            </a:r>
            <a:r>
              <a:rPr lang="en-US" altLang="zh-CN" b="0" i="0" dirty="0">
                <a:solidFill>
                  <a:srgbClr val="2E2E2E"/>
                </a:solidFill>
                <a:effectLst/>
                <a:latin typeface="ElsevierGulliver"/>
              </a:rPr>
              <a:t>La</a:t>
            </a:r>
            <a:endParaRPr lang="zh-CN" altLang="en-US" dirty="0"/>
          </a:p>
        </p:txBody>
      </p:sp>
      <p:sp>
        <p:nvSpPr>
          <p:cNvPr id="14" name="文本框 13">
            <a:extLst>
              <a:ext uri="{FF2B5EF4-FFF2-40B4-BE49-F238E27FC236}">
                <a16:creationId xmlns:a16="http://schemas.microsoft.com/office/drawing/2014/main" id="{2411C5C6-DE8B-8C57-5D8C-A0111B949F3B}"/>
              </a:ext>
            </a:extLst>
          </p:cNvPr>
          <p:cNvSpPr txBox="1"/>
          <p:nvPr/>
        </p:nvSpPr>
        <p:spPr>
          <a:xfrm>
            <a:off x="2931722" y="2219595"/>
            <a:ext cx="2198420" cy="923330"/>
          </a:xfrm>
          <a:prstGeom prst="rect">
            <a:avLst/>
          </a:prstGeom>
          <a:noFill/>
        </p:spPr>
        <p:txBody>
          <a:bodyPr wrap="square">
            <a:spAutoFit/>
          </a:bodyPr>
          <a:lstStyle/>
          <a:p>
            <a:r>
              <a:rPr lang="en-US" altLang="zh-CN" b="0" i="0" dirty="0">
                <a:solidFill>
                  <a:srgbClr val="2E2E2E"/>
                </a:solidFill>
                <a:effectLst/>
                <a:latin typeface="ElsevierGulliver"/>
              </a:rPr>
              <a:t>KEK (High Energy Institute), Tsukuba,  </a:t>
            </a:r>
            <a:r>
              <a:rPr lang="en-US" altLang="zh-CN" b="0" i="0" baseline="30000" dirty="0">
                <a:solidFill>
                  <a:srgbClr val="2E2E2E"/>
                </a:solidFill>
                <a:effectLst/>
                <a:latin typeface="ElsevierGulliver"/>
              </a:rPr>
              <a:t>139</a:t>
            </a:r>
            <a:r>
              <a:rPr lang="en-US" altLang="zh-CN" b="0" i="0" dirty="0">
                <a:solidFill>
                  <a:srgbClr val="2E2E2E"/>
                </a:solidFill>
                <a:effectLst/>
                <a:latin typeface="ElsevierGulliver"/>
              </a:rPr>
              <a:t>La</a:t>
            </a:r>
            <a:endParaRPr lang="zh-CN" altLang="en-US" dirty="0"/>
          </a:p>
        </p:txBody>
      </p:sp>
      <p:sp>
        <p:nvSpPr>
          <p:cNvPr id="16" name="文本框 15">
            <a:extLst>
              <a:ext uri="{FF2B5EF4-FFF2-40B4-BE49-F238E27FC236}">
                <a16:creationId xmlns:a16="http://schemas.microsoft.com/office/drawing/2014/main" id="{34803F27-A941-D793-8A81-C1F098EDA019}"/>
              </a:ext>
            </a:extLst>
          </p:cNvPr>
          <p:cNvSpPr txBox="1"/>
          <p:nvPr/>
        </p:nvSpPr>
        <p:spPr>
          <a:xfrm>
            <a:off x="5154937" y="2169802"/>
            <a:ext cx="2227118" cy="830997"/>
          </a:xfrm>
          <a:prstGeom prst="rect">
            <a:avLst/>
          </a:prstGeom>
          <a:noFill/>
        </p:spPr>
        <p:txBody>
          <a:bodyPr wrap="square">
            <a:spAutoFit/>
          </a:bodyPr>
          <a:lstStyle/>
          <a:p>
            <a:r>
              <a:rPr lang="en-US" altLang="zh-CN" sz="2400" b="1" i="0" dirty="0">
                <a:solidFill>
                  <a:srgbClr val="2E2E2E"/>
                </a:solidFill>
                <a:effectLst/>
                <a:latin typeface="ElsevierGulliver"/>
              </a:rPr>
              <a:t> TRIPLE Collaboration</a:t>
            </a:r>
            <a:endParaRPr lang="zh-CN" altLang="en-US" sz="2400" b="1" dirty="0"/>
          </a:p>
        </p:txBody>
      </p:sp>
      <p:pic>
        <p:nvPicPr>
          <p:cNvPr id="1026" name="Picture 2">
            <a:extLst>
              <a:ext uri="{FF2B5EF4-FFF2-40B4-BE49-F238E27FC236}">
                <a16:creationId xmlns:a16="http://schemas.microsoft.com/office/drawing/2014/main" id="{12BC7DF0-B80C-AF45-68F7-335B93F7B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151" y="887492"/>
            <a:ext cx="409575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8619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45EC-4C54-42B1-AAAA-E124CBE7CFB4}"/>
              </a:ext>
            </a:extLst>
          </p:cNvPr>
          <p:cNvSpPr>
            <a:spLocks noGrp="1"/>
          </p:cNvSpPr>
          <p:nvPr>
            <p:ph type="title"/>
          </p:nvPr>
        </p:nvSpPr>
        <p:spPr/>
        <p:txBody>
          <a:bodyPr>
            <a:normAutofit/>
          </a:bodyPr>
          <a:lstStyle/>
          <a:p>
            <a:r>
              <a:rPr lang="en-US" dirty="0" err="1"/>
              <a:t>s,p</a:t>
            </a:r>
            <a:r>
              <a:rPr lang="en-US" dirty="0"/>
              <a:t>-wave mixing enhances P-odd effects</a:t>
            </a:r>
          </a:p>
        </p:txBody>
      </p:sp>
      <p:pic>
        <p:nvPicPr>
          <p:cNvPr id="7" name="Content Placeholder 6">
            <a:extLst>
              <a:ext uri="{FF2B5EF4-FFF2-40B4-BE49-F238E27FC236}">
                <a16:creationId xmlns:a16="http://schemas.microsoft.com/office/drawing/2014/main" id="{F7A2342B-377E-41AB-996B-B7D7BCFF0E8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82033" y="2182192"/>
            <a:ext cx="4537075" cy="4221163"/>
          </a:xfr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23832E-CB82-4AE5-8443-26C13B912496}"/>
                  </a:ext>
                </a:extLst>
              </p:cNvPr>
              <p:cNvSpPr txBox="1"/>
              <p:nvPr/>
            </p:nvSpPr>
            <p:spPr>
              <a:xfrm>
                <a:off x="1486308" y="1818374"/>
                <a:ext cx="4799191" cy="276999"/>
              </a:xfrm>
              <a:prstGeom prst="rect">
                <a:avLst/>
              </a:prstGeom>
              <a:noFill/>
            </p:spPr>
            <p:txBody>
              <a:bodyPr wrap="square" lIns="0" tIns="0" rIns="0" bIns="0" rtlCol="0">
                <a:spAutoFit/>
              </a:bodyPr>
              <a:lstStyle/>
              <a:p>
                <a:r>
                  <a:rPr lang="en-US" dirty="0">
                    <a:solidFill>
                      <a:srgbClr val="FF0000"/>
                    </a:solidFill>
                  </a:rPr>
                  <a:t>Observed </a:t>
                </a:r>
                <a14:m>
                  <m:oMath xmlns:m="http://schemas.openxmlformats.org/officeDocument/2006/math">
                    <m:sSup>
                      <m:sSupPr>
                        <m:ctrlPr>
                          <a:rPr lang="en-US" i="1">
                            <a:solidFill>
                              <a:srgbClr val="FF0000"/>
                            </a:solidFill>
                            <a:latin typeface="Cambria Math" panose="02040503050406030204" pitchFamily="18" charset="0"/>
                          </a:rPr>
                        </m:ctrlPr>
                      </m:sSupPr>
                      <m:e>
                        <m:r>
                          <a:rPr lang="en-US">
                            <a:solidFill>
                              <a:srgbClr val="FF0000"/>
                            </a:solidFill>
                            <a:latin typeface="Cambria Math" panose="02040503050406030204" pitchFamily="18" charset="0"/>
                            <a:ea typeface="Cambria Math" panose="02040503050406030204" pitchFamily="18" charset="0"/>
                          </a:rPr>
                          <m:t>~</m:t>
                        </m:r>
                        <m:r>
                          <a:rPr lang="en-US">
                            <a:solidFill>
                              <a:srgbClr val="FF0000"/>
                            </a:solidFill>
                            <a:latin typeface="Cambria Math" panose="02040503050406030204" pitchFamily="18" charset="0"/>
                          </a:rPr>
                          <m:t>10</m:t>
                        </m:r>
                      </m:e>
                      <m:sup>
                        <m:r>
                          <a:rPr lang="en-US">
                            <a:solidFill>
                              <a:srgbClr val="FF0000"/>
                            </a:solidFill>
                            <a:latin typeface="Cambria Math" panose="02040503050406030204" pitchFamily="18" charset="0"/>
                          </a:rPr>
                          <m:t>6</m:t>
                        </m:r>
                      </m:sup>
                    </m:sSup>
                  </m:oMath>
                </a14:m>
                <a:r>
                  <a:rPr lang="en-US" dirty="0">
                    <a:solidFill>
                      <a:srgbClr val="FF0000"/>
                    </a:solidFill>
                  </a:rPr>
                  <a:t> enhancement of P-odd effects!</a:t>
                </a:r>
              </a:p>
            </p:txBody>
          </p:sp>
        </mc:Choice>
        <mc:Fallback xmlns="">
          <p:sp>
            <p:nvSpPr>
              <p:cNvPr id="4" name="TextBox 3">
                <a:extLst>
                  <a:ext uri="{FF2B5EF4-FFF2-40B4-BE49-F238E27FC236}">
                    <a16:creationId xmlns:a16="http://schemas.microsoft.com/office/drawing/2014/main" id="{7123832E-CB82-4AE5-8443-26C13B912496}"/>
                  </a:ext>
                </a:extLst>
              </p:cNvPr>
              <p:cNvSpPr txBox="1">
                <a:spLocks noRot="1" noChangeAspect="1" noMove="1" noResize="1" noEditPoints="1" noAdjustHandles="1" noChangeArrowheads="1" noChangeShapeType="1" noTextEdit="1"/>
              </p:cNvSpPr>
              <p:nvPr/>
            </p:nvSpPr>
            <p:spPr>
              <a:xfrm>
                <a:off x="1486308" y="1818374"/>
                <a:ext cx="4799191" cy="276999"/>
              </a:xfrm>
              <a:prstGeom prst="rect">
                <a:avLst/>
              </a:prstGeom>
              <a:blipFill>
                <a:blip r:embed="rId4"/>
                <a:stretch>
                  <a:fillRect l="-3050" t="-28261"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8FA7A80-0CB9-403C-AF84-E0813366427F}"/>
                  </a:ext>
                </a:extLst>
              </p:cNvPr>
              <p:cNvSpPr txBox="1"/>
              <p:nvPr/>
            </p:nvSpPr>
            <p:spPr>
              <a:xfrm>
                <a:off x="1284909" y="1412381"/>
                <a:ext cx="5221481" cy="369332"/>
              </a:xfrm>
              <a:prstGeom prst="rect">
                <a:avLst/>
              </a:prstGeom>
              <a:noFill/>
            </p:spPr>
            <p:txBody>
              <a:bodyPr wrap="square" rtlCol="0">
                <a:spAutoFit/>
              </a:bodyPr>
              <a:lstStyle/>
              <a:p>
                <a:r>
                  <a:rPr lang="en-US" dirty="0"/>
                  <a:t>Weak NN interaction amplitude:       </a:t>
                </a:r>
                <a14:m>
                  <m:oMath xmlns:m="http://schemas.openxmlformats.org/officeDocument/2006/math">
                    <m:r>
                      <m:rPr>
                        <m:sty m:val="p"/>
                      </m:rPr>
                      <a:rPr lang="en-US">
                        <a:latin typeface="Cambria Math" panose="02040503050406030204" pitchFamily="18" charset="0"/>
                      </a:rPr>
                      <m:t>G</m:t>
                    </m:r>
                    <m:sSubSup>
                      <m:sSubSupPr>
                        <m:ctrlPr>
                          <a:rPr lang="en-US" i="1">
                            <a:latin typeface="Cambria Math" panose="02040503050406030204" pitchFamily="18" charset="0"/>
                          </a:rPr>
                        </m:ctrlPr>
                      </m:sSubSupPr>
                      <m:e>
                        <m:r>
                          <m:rPr>
                            <m:sty m:val="p"/>
                          </m:rPr>
                          <a:rPr lang="en-US">
                            <a:latin typeface="Cambria Math" panose="02040503050406030204" pitchFamily="18" charset="0"/>
                          </a:rPr>
                          <m:t>m</m:t>
                        </m:r>
                      </m:e>
                      <m:sub>
                        <m:r>
                          <m:rPr>
                            <m:sty m:val="p"/>
                          </m:rPr>
                          <a:rPr lang="en-US">
                            <a:latin typeface="Cambria Math" panose="02040503050406030204" pitchFamily="18" charset="0"/>
                            <a:ea typeface="Cambria Math" panose="02040503050406030204" pitchFamily="18" charset="0"/>
                          </a:rPr>
                          <m:t>π</m:t>
                        </m:r>
                      </m:sub>
                      <m:sup>
                        <m:r>
                          <a:rPr lang="en-US">
                            <a:latin typeface="Cambria Math" panose="02040503050406030204" pitchFamily="18" charset="0"/>
                          </a:rPr>
                          <m:t>2</m:t>
                        </m:r>
                      </m:sup>
                    </m:sSubSup>
                    <m:r>
                      <a:rPr lang="en-US">
                        <a:latin typeface="Cambria Math" panose="02040503050406030204" pitchFamily="18" charset="0"/>
                      </a:rPr>
                      <m:t> </m:t>
                    </m:r>
                    <m:r>
                      <a:rPr lang="en-US">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10</m:t>
                        </m:r>
                      </m:e>
                      <m:sup>
                        <m:r>
                          <a:rPr lang="en-US">
                            <a:latin typeface="Cambria Math" panose="02040503050406030204" pitchFamily="18" charset="0"/>
                          </a:rPr>
                          <m:t>−7</m:t>
                        </m:r>
                      </m:sup>
                    </m:sSup>
                  </m:oMath>
                </a14:m>
                <a:endParaRPr lang="en-US" dirty="0"/>
              </a:p>
            </p:txBody>
          </p:sp>
        </mc:Choice>
        <mc:Fallback xmlns="">
          <p:sp>
            <p:nvSpPr>
              <p:cNvPr id="8" name="TextBox 7">
                <a:extLst>
                  <a:ext uri="{FF2B5EF4-FFF2-40B4-BE49-F238E27FC236}">
                    <a16:creationId xmlns:a16="http://schemas.microsoft.com/office/drawing/2014/main" id="{E8FA7A80-0CB9-403C-AF84-E0813366427F}"/>
                  </a:ext>
                </a:extLst>
              </p:cNvPr>
              <p:cNvSpPr txBox="1">
                <a:spLocks noRot="1" noChangeAspect="1" noMove="1" noResize="1" noEditPoints="1" noAdjustHandles="1" noChangeArrowheads="1" noChangeShapeType="1" noTextEdit="1"/>
              </p:cNvSpPr>
              <p:nvPr/>
            </p:nvSpPr>
            <p:spPr>
              <a:xfrm>
                <a:off x="1284909" y="1412381"/>
                <a:ext cx="5221481" cy="369332"/>
              </a:xfrm>
              <a:prstGeom prst="rect">
                <a:avLst/>
              </a:prstGeom>
              <a:blipFill>
                <a:blip r:embed="rId5"/>
                <a:stretch>
                  <a:fillRect l="-1051" t="-10000" b="-26667"/>
                </a:stretch>
              </a:blipFill>
            </p:spPr>
            <p:txBody>
              <a:bodyPr/>
              <a:lstStyle/>
              <a:p>
                <a:r>
                  <a:rPr lang="zh-CN" altLang="en-US">
                    <a:noFill/>
                  </a:rPr>
                  <a:t> </a:t>
                </a:r>
              </a:p>
            </p:txBody>
          </p:sp>
        </mc:Fallback>
      </mc:AlternateContent>
      <p:sp>
        <p:nvSpPr>
          <p:cNvPr id="10" name="TextBox 9">
            <a:extLst>
              <a:ext uri="{FF2B5EF4-FFF2-40B4-BE49-F238E27FC236}">
                <a16:creationId xmlns:a16="http://schemas.microsoft.com/office/drawing/2014/main" id="{640E9CA1-D3AB-4FE3-ABA3-C991AA537490}"/>
              </a:ext>
            </a:extLst>
          </p:cNvPr>
          <p:cNvSpPr txBox="1"/>
          <p:nvPr/>
        </p:nvSpPr>
        <p:spPr>
          <a:xfrm rot="10800000">
            <a:off x="862294" y="2449844"/>
            <a:ext cx="553998" cy="2695056"/>
          </a:xfrm>
          <a:prstGeom prst="rect">
            <a:avLst/>
          </a:prstGeom>
          <a:noFill/>
        </p:spPr>
        <p:txBody>
          <a:bodyPr vert="eaVert" wrap="square" rtlCol="0">
            <a:spAutoFit/>
          </a:bodyPr>
          <a:lstStyle/>
          <a:p>
            <a:r>
              <a:rPr lang="en-US" sz="2400" dirty="0"/>
              <a:t>P-odd Asymmetry</a:t>
            </a:r>
          </a:p>
        </p:txBody>
      </p:sp>
      <p:pic>
        <p:nvPicPr>
          <p:cNvPr id="3" name="Picture 11">
            <a:extLst>
              <a:ext uri="{FF2B5EF4-FFF2-40B4-BE49-F238E27FC236}">
                <a16:creationId xmlns:a16="http://schemas.microsoft.com/office/drawing/2014/main" id="{566C051B-3C4C-4EC7-93EC-2BE306F901E8}"/>
              </a:ext>
            </a:extLst>
          </p:cNvPr>
          <p:cNvPicPr>
            <a:picLocks noChangeAspect="1"/>
          </p:cNvPicPr>
          <p:nvPr/>
        </p:nvPicPr>
        <p:blipFill>
          <a:blip r:embed="rId6"/>
          <a:stretch>
            <a:fillRect/>
          </a:stretch>
        </p:blipFill>
        <p:spPr>
          <a:xfrm>
            <a:off x="7093673" y="1271839"/>
            <a:ext cx="4627387" cy="2525533"/>
          </a:xfrm>
          <a:prstGeom prst="rect">
            <a:avLst/>
          </a:prstGeom>
        </p:spPr>
      </p:pic>
      <p:pic>
        <p:nvPicPr>
          <p:cNvPr id="6" name="Picture 3" descr="A picture containing text, clock&#10;&#10;Description automatically generated">
            <a:extLst>
              <a:ext uri="{FF2B5EF4-FFF2-40B4-BE49-F238E27FC236}">
                <a16:creationId xmlns:a16="http://schemas.microsoft.com/office/drawing/2014/main" id="{0DAEA789-16E3-4B08-841F-3BAF7B8EDE16}"/>
              </a:ext>
            </a:extLst>
          </p:cNvPr>
          <p:cNvPicPr>
            <a:picLocks noChangeAspect="1"/>
          </p:cNvPicPr>
          <p:nvPr/>
        </p:nvPicPr>
        <p:blipFill>
          <a:blip r:embed="rId7"/>
          <a:stretch>
            <a:fillRect/>
          </a:stretch>
        </p:blipFill>
        <p:spPr>
          <a:xfrm>
            <a:off x="7004816" y="4298148"/>
            <a:ext cx="4927600" cy="1525653"/>
          </a:xfrm>
          <a:prstGeom prst="rect">
            <a:avLst/>
          </a:prstGeom>
        </p:spPr>
      </p:pic>
      <p:sp>
        <p:nvSpPr>
          <p:cNvPr id="9" name="文本框 8">
            <a:extLst>
              <a:ext uri="{FF2B5EF4-FFF2-40B4-BE49-F238E27FC236}">
                <a16:creationId xmlns:a16="http://schemas.microsoft.com/office/drawing/2014/main" id="{31DAC51A-F04C-4F21-B8A6-E154BB8E0B55}"/>
              </a:ext>
            </a:extLst>
          </p:cNvPr>
          <p:cNvSpPr txBox="1"/>
          <p:nvPr/>
        </p:nvSpPr>
        <p:spPr>
          <a:xfrm>
            <a:off x="8127266" y="5868500"/>
            <a:ext cx="2682701" cy="297454"/>
          </a:xfrm>
          <a:prstGeom prst="rect">
            <a:avLst/>
          </a:prstGeom>
          <a:noFill/>
        </p:spPr>
        <p:txBody>
          <a:bodyPr wrap="square" rtlCol="0">
            <a:spAutoFit/>
          </a:bodyPr>
          <a:lstStyle/>
          <a:p>
            <a:r>
              <a:rPr lang="en-US" sz="1333" dirty="0"/>
              <a:t>Feynman diagram of (n, </a:t>
            </a:r>
            <a:r>
              <a:rPr lang="el-GR" sz="1333" dirty="0"/>
              <a:t>γ</a:t>
            </a:r>
            <a:r>
              <a:rPr lang="en-US" sz="1333" dirty="0"/>
              <a:t>) channel</a:t>
            </a:r>
          </a:p>
        </p:txBody>
      </p:sp>
      <p:sp>
        <p:nvSpPr>
          <p:cNvPr id="14" name="TextBox 1">
            <a:extLst>
              <a:ext uri="{FF2B5EF4-FFF2-40B4-BE49-F238E27FC236}">
                <a16:creationId xmlns:a16="http://schemas.microsoft.com/office/drawing/2014/main" id="{878C1D48-C1FA-8149-B391-3C4232E74DF4}"/>
              </a:ext>
            </a:extLst>
          </p:cNvPr>
          <p:cNvSpPr txBox="1"/>
          <p:nvPr/>
        </p:nvSpPr>
        <p:spPr>
          <a:xfrm>
            <a:off x="7607671" y="4642065"/>
            <a:ext cx="481659" cy="256545"/>
          </a:xfrm>
          <a:prstGeom prst="rect">
            <a:avLst/>
          </a:prstGeom>
          <a:noFill/>
        </p:spPr>
        <p:txBody>
          <a:bodyPr wrap="square" rtlCol="0">
            <a:spAutoFit/>
          </a:bodyPr>
          <a:lstStyle/>
          <a:p>
            <a:r>
              <a:rPr lang="en-US" sz="1067" dirty="0"/>
              <a:t>s</a:t>
            </a:r>
          </a:p>
        </p:txBody>
      </p:sp>
      <p:sp>
        <p:nvSpPr>
          <p:cNvPr id="15" name="TextBox 13">
            <a:extLst>
              <a:ext uri="{FF2B5EF4-FFF2-40B4-BE49-F238E27FC236}">
                <a16:creationId xmlns:a16="http://schemas.microsoft.com/office/drawing/2014/main" id="{AE5D90A1-80AE-9C4E-9A9F-691F3D41FA13}"/>
              </a:ext>
            </a:extLst>
          </p:cNvPr>
          <p:cNvSpPr txBox="1"/>
          <p:nvPr/>
        </p:nvSpPr>
        <p:spPr>
          <a:xfrm>
            <a:off x="8297335" y="4636021"/>
            <a:ext cx="481659" cy="256545"/>
          </a:xfrm>
          <a:prstGeom prst="rect">
            <a:avLst/>
          </a:prstGeom>
          <a:noFill/>
        </p:spPr>
        <p:txBody>
          <a:bodyPr wrap="square" rtlCol="0">
            <a:spAutoFit/>
          </a:bodyPr>
          <a:lstStyle/>
          <a:p>
            <a:r>
              <a:rPr lang="en-US" sz="1067" dirty="0"/>
              <a:t>s</a:t>
            </a:r>
          </a:p>
        </p:txBody>
      </p:sp>
      <p:sp>
        <p:nvSpPr>
          <p:cNvPr id="16" name="TextBox 14">
            <a:extLst>
              <a:ext uri="{FF2B5EF4-FFF2-40B4-BE49-F238E27FC236}">
                <a16:creationId xmlns:a16="http://schemas.microsoft.com/office/drawing/2014/main" id="{8106E5C2-8348-0A42-8E73-E02963029F86}"/>
              </a:ext>
            </a:extLst>
          </p:cNvPr>
          <p:cNvSpPr txBox="1"/>
          <p:nvPr/>
        </p:nvSpPr>
        <p:spPr>
          <a:xfrm>
            <a:off x="10268147" y="4642065"/>
            <a:ext cx="481659" cy="256545"/>
          </a:xfrm>
          <a:prstGeom prst="rect">
            <a:avLst/>
          </a:prstGeom>
          <a:noFill/>
        </p:spPr>
        <p:txBody>
          <a:bodyPr wrap="square" rtlCol="0">
            <a:spAutoFit/>
          </a:bodyPr>
          <a:lstStyle/>
          <a:p>
            <a:r>
              <a:rPr lang="en-US" sz="1067" dirty="0"/>
              <a:t>s</a:t>
            </a:r>
          </a:p>
        </p:txBody>
      </p:sp>
      <p:sp>
        <p:nvSpPr>
          <p:cNvPr id="17" name="TextBox 15">
            <a:extLst>
              <a:ext uri="{FF2B5EF4-FFF2-40B4-BE49-F238E27FC236}">
                <a16:creationId xmlns:a16="http://schemas.microsoft.com/office/drawing/2014/main" id="{FD1D11DA-359B-E54C-B7F7-3BEB8ABAEDE1}"/>
              </a:ext>
            </a:extLst>
          </p:cNvPr>
          <p:cNvSpPr txBox="1"/>
          <p:nvPr/>
        </p:nvSpPr>
        <p:spPr>
          <a:xfrm>
            <a:off x="10957811" y="4636021"/>
            <a:ext cx="481659" cy="256545"/>
          </a:xfrm>
          <a:prstGeom prst="rect">
            <a:avLst/>
          </a:prstGeom>
          <a:noFill/>
        </p:spPr>
        <p:txBody>
          <a:bodyPr wrap="square" rtlCol="0">
            <a:spAutoFit/>
          </a:bodyPr>
          <a:lstStyle/>
          <a:p>
            <a:r>
              <a:rPr lang="en-US" sz="1067" dirty="0"/>
              <a:t>p</a:t>
            </a:r>
          </a:p>
        </p:txBody>
      </p:sp>
      <p:sp>
        <p:nvSpPr>
          <p:cNvPr id="18" name="TextBox 16">
            <a:extLst>
              <a:ext uri="{FF2B5EF4-FFF2-40B4-BE49-F238E27FC236}">
                <a16:creationId xmlns:a16="http://schemas.microsoft.com/office/drawing/2014/main" id="{D6DBA4A1-11E5-E549-8B0F-42A1D179AB0D}"/>
              </a:ext>
            </a:extLst>
          </p:cNvPr>
          <p:cNvSpPr txBox="1"/>
          <p:nvPr/>
        </p:nvSpPr>
        <p:spPr>
          <a:xfrm>
            <a:off x="7607671" y="4850910"/>
            <a:ext cx="481659" cy="256545"/>
          </a:xfrm>
          <a:prstGeom prst="rect">
            <a:avLst/>
          </a:prstGeom>
          <a:noFill/>
        </p:spPr>
        <p:txBody>
          <a:bodyPr wrap="square" rtlCol="0">
            <a:spAutoFit/>
          </a:bodyPr>
          <a:lstStyle/>
          <a:p>
            <a:r>
              <a:rPr lang="en-US" sz="1067" dirty="0"/>
              <a:t>p</a:t>
            </a:r>
          </a:p>
        </p:txBody>
      </p:sp>
      <p:sp>
        <p:nvSpPr>
          <p:cNvPr id="19" name="TextBox 17">
            <a:extLst>
              <a:ext uri="{FF2B5EF4-FFF2-40B4-BE49-F238E27FC236}">
                <a16:creationId xmlns:a16="http://schemas.microsoft.com/office/drawing/2014/main" id="{20C6DA1B-D53A-DB47-AB19-F0A74C82FC3C}"/>
              </a:ext>
            </a:extLst>
          </p:cNvPr>
          <p:cNvSpPr txBox="1"/>
          <p:nvPr/>
        </p:nvSpPr>
        <p:spPr>
          <a:xfrm>
            <a:off x="8297335" y="4844866"/>
            <a:ext cx="481659" cy="256545"/>
          </a:xfrm>
          <a:prstGeom prst="rect">
            <a:avLst/>
          </a:prstGeom>
          <a:noFill/>
        </p:spPr>
        <p:txBody>
          <a:bodyPr wrap="square" rtlCol="0">
            <a:spAutoFit/>
          </a:bodyPr>
          <a:lstStyle/>
          <a:p>
            <a:r>
              <a:rPr lang="en-US" sz="1067" dirty="0"/>
              <a:t>p</a:t>
            </a:r>
          </a:p>
        </p:txBody>
      </p:sp>
      <p:sp>
        <p:nvSpPr>
          <p:cNvPr id="20" name="TextBox 18">
            <a:extLst>
              <a:ext uri="{FF2B5EF4-FFF2-40B4-BE49-F238E27FC236}">
                <a16:creationId xmlns:a16="http://schemas.microsoft.com/office/drawing/2014/main" id="{E226D5C3-3D90-C847-A718-07A869D52E1B}"/>
              </a:ext>
            </a:extLst>
          </p:cNvPr>
          <p:cNvSpPr txBox="1"/>
          <p:nvPr/>
        </p:nvSpPr>
        <p:spPr>
          <a:xfrm>
            <a:off x="10268147" y="4852842"/>
            <a:ext cx="481659" cy="256545"/>
          </a:xfrm>
          <a:prstGeom prst="rect">
            <a:avLst/>
          </a:prstGeom>
          <a:noFill/>
        </p:spPr>
        <p:txBody>
          <a:bodyPr wrap="square" rtlCol="0">
            <a:spAutoFit/>
          </a:bodyPr>
          <a:lstStyle/>
          <a:p>
            <a:r>
              <a:rPr lang="en-US" sz="1067" dirty="0"/>
              <a:t>p</a:t>
            </a:r>
          </a:p>
        </p:txBody>
      </p:sp>
      <p:sp>
        <p:nvSpPr>
          <p:cNvPr id="21" name="TextBox 19">
            <a:extLst>
              <a:ext uri="{FF2B5EF4-FFF2-40B4-BE49-F238E27FC236}">
                <a16:creationId xmlns:a16="http://schemas.microsoft.com/office/drawing/2014/main" id="{E35A755B-D598-B747-B254-74A95D8B55ED}"/>
              </a:ext>
            </a:extLst>
          </p:cNvPr>
          <p:cNvSpPr txBox="1"/>
          <p:nvPr/>
        </p:nvSpPr>
        <p:spPr>
          <a:xfrm>
            <a:off x="10957811" y="4846798"/>
            <a:ext cx="481659" cy="256545"/>
          </a:xfrm>
          <a:prstGeom prst="rect">
            <a:avLst/>
          </a:prstGeom>
          <a:noFill/>
        </p:spPr>
        <p:txBody>
          <a:bodyPr wrap="square" rtlCol="0">
            <a:spAutoFit/>
          </a:bodyPr>
          <a:lstStyle/>
          <a:p>
            <a:r>
              <a:rPr lang="en-US" sz="1067" dirty="0"/>
              <a:t>s</a:t>
            </a:r>
          </a:p>
        </p:txBody>
      </p:sp>
    </p:spTree>
    <p:extLst>
      <p:ext uri="{BB962C8B-B14F-4D97-AF65-F5344CB8AC3E}">
        <p14:creationId xmlns:p14="http://schemas.microsoft.com/office/powerpoint/2010/main" val="35943254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21BBA-EBD1-CA14-4653-357848F19AC1}"/>
              </a:ext>
            </a:extLst>
          </p:cNvPr>
          <p:cNvSpPr>
            <a:spLocks noGrp="1"/>
          </p:cNvSpPr>
          <p:nvPr>
            <p:ph type="title"/>
          </p:nvPr>
        </p:nvSpPr>
        <p:spPr/>
        <p:txBody>
          <a:bodyPr/>
          <a:lstStyle/>
          <a:p>
            <a:r>
              <a:rPr lang="zh-CN" altLang="en-US" dirty="0"/>
              <a:t>另一个故事</a:t>
            </a:r>
          </a:p>
        </p:txBody>
      </p:sp>
      <p:sp>
        <p:nvSpPr>
          <p:cNvPr id="4" name="文本框 3">
            <a:extLst>
              <a:ext uri="{FF2B5EF4-FFF2-40B4-BE49-F238E27FC236}">
                <a16:creationId xmlns:a16="http://schemas.microsoft.com/office/drawing/2014/main" id="{F0459315-1E36-5ACE-705C-2E58D4577C9D}"/>
              </a:ext>
            </a:extLst>
          </p:cNvPr>
          <p:cNvSpPr txBox="1"/>
          <p:nvPr/>
        </p:nvSpPr>
        <p:spPr>
          <a:xfrm>
            <a:off x="216000" y="4881356"/>
            <a:ext cx="9634169" cy="1477328"/>
          </a:xfrm>
          <a:prstGeom prst="rect">
            <a:avLst/>
          </a:prstGeom>
          <a:noFill/>
        </p:spPr>
        <p:txBody>
          <a:bodyPr wrap="square">
            <a:spAutoFit/>
          </a:bodyPr>
          <a:lstStyle/>
          <a:p>
            <a:pPr marL="342900" indent="-342900">
              <a:buFont typeface="+mj-lt"/>
              <a:buAutoNum type="arabicPeriod"/>
            </a:pPr>
            <a:r>
              <a:rPr lang="en-US" altLang="zh-CN" dirty="0"/>
              <a:t>JETP Lett. 1979, 30, 470. 99. </a:t>
            </a:r>
          </a:p>
          <a:p>
            <a:pPr marL="342900" indent="-342900">
              <a:buFont typeface="+mj-lt"/>
              <a:buAutoNum type="arabicPeriod"/>
            </a:pPr>
            <a:r>
              <a:rPr lang="en-US" altLang="zh-CN" dirty="0"/>
              <a:t>JETP Lett. 1979, 30, 527. 100. </a:t>
            </a:r>
          </a:p>
          <a:p>
            <a:pPr marL="342900" indent="-342900">
              <a:buFont typeface="+mj-lt"/>
              <a:buAutoNum type="arabicPeriod"/>
            </a:pPr>
            <a:r>
              <a:rPr lang="en-US" altLang="zh-CN" dirty="0"/>
              <a:t>JETP Lett. 1980, 32, 41. 101. </a:t>
            </a:r>
          </a:p>
          <a:p>
            <a:pPr marL="342900" indent="-342900">
              <a:buFont typeface="+mj-lt"/>
              <a:buAutoNum type="arabicPeriod"/>
            </a:pPr>
            <a:r>
              <a:rPr lang="en-US" altLang="zh-CN" dirty="0" err="1"/>
              <a:t>Sov</a:t>
            </a:r>
            <a:r>
              <a:rPr lang="en-US" altLang="zh-CN" dirty="0"/>
              <a:t>. Phys. </a:t>
            </a:r>
            <a:r>
              <a:rPr lang="en-US" altLang="zh-CN" dirty="0" err="1"/>
              <a:t>Usp</a:t>
            </a:r>
            <a:r>
              <a:rPr lang="en-US" altLang="zh-CN" dirty="0"/>
              <a:t>. 1980, 23, 3231.</a:t>
            </a:r>
          </a:p>
          <a:p>
            <a:pPr marL="342900" indent="-342900">
              <a:buFont typeface="+mj-lt"/>
              <a:buAutoNum type="arabicPeriod"/>
            </a:pPr>
            <a:r>
              <a:rPr lang="en-US" altLang="zh-CN" dirty="0"/>
              <a:t>Z. </a:t>
            </a:r>
            <a:r>
              <a:rPr lang="en-US" altLang="zh-CN" dirty="0" err="1"/>
              <a:t>Physik</a:t>
            </a:r>
            <a:r>
              <a:rPr lang="en-US" altLang="zh-CN" dirty="0"/>
              <a:t> A - Hadrons and Nuclei 351, 281–288 (1995). </a:t>
            </a:r>
            <a:endParaRPr lang="zh-CN" altLang="en-US" dirty="0"/>
          </a:p>
        </p:txBody>
      </p:sp>
      <p:pic>
        <p:nvPicPr>
          <p:cNvPr id="6" name="图片 5">
            <a:extLst>
              <a:ext uri="{FF2B5EF4-FFF2-40B4-BE49-F238E27FC236}">
                <a16:creationId xmlns:a16="http://schemas.microsoft.com/office/drawing/2014/main" id="{A2DFE096-BC98-5F10-ADF0-C57D31EA0EB4}"/>
              </a:ext>
            </a:extLst>
          </p:cNvPr>
          <p:cNvPicPr>
            <a:picLocks noChangeAspect="1"/>
          </p:cNvPicPr>
          <p:nvPr/>
        </p:nvPicPr>
        <p:blipFill>
          <a:blip r:embed="rId2"/>
          <a:stretch>
            <a:fillRect/>
          </a:stretch>
        </p:blipFill>
        <p:spPr>
          <a:xfrm>
            <a:off x="4164595" y="1159568"/>
            <a:ext cx="7242772" cy="4402301"/>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4E79521-E7C7-2091-5333-E50F25788133}"/>
                  </a:ext>
                </a:extLst>
              </p:cNvPr>
              <p:cNvSpPr txBox="1"/>
              <p:nvPr/>
            </p:nvSpPr>
            <p:spPr>
              <a:xfrm>
                <a:off x="202333" y="2249770"/>
                <a:ext cx="367177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𝑊</m:t>
                      </m:r>
                      <m:d>
                        <m:dPr>
                          <m:ctrlPr>
                            <a:rPr lang="en-US" altLang="zh-CN" sz="2000" b="0" i="1" smtClean="0">
                              <a:latin typeface="Cambria Math" panose="02040503050406030204" pitchFamily="18" charset="0"/>
                            </a:rPr>
                          </m:ctrlPr>
                        </m:dPr>
                        <m:e>
                          <m:r>
                            <a:rPr lang="zh-CN" altLang="en-US" sz="2000" b="0" i="1" smtClean="0">
                              <a:latin typeface="Cambria Math" panose="02040503050406030204" pitchFamily="18" charset="0"/>
                            </a:rPr>
                            <m:t>𝜃</m:t>
                          </m:r>
                        </m:e>
                      </m:d>
                      <m:r>
                        <a:rPr lang="en-US" altLang="zh-CN" sz="2000" b="0" i="1" smtClean="0">
                          <a:latin typeface="Cambria Math" panose="02040503050406030204" pitchFamily="18" charset="0"/>
                        </a:rPr>
                        <m:t>=1+</m:t>
                      </m:r>
                      <m:r>
                        <a:rPr lang="zh-CN" altLang="en-US" sz="2000" b="0" i="1" smtClean="0">
                          <a:latin typeface="Cambria Math" panose="02040503050406030204" pitchFamily="18" charset="0"/>
                        </a:rPr>
                        <m:t>𝛼</m:t>
                      </m:r>
                      <m:acc>
                        <m:accPr>
                          <m:chr m:val="⃑"/>
                          <m:ctrlPr>
                            <a:rPr lang="zh-CN" altLang="en-US" sz="2000" b="1" i="1" smtClean="0">
                              <a:latin typeface="Cambria Math" panose="02040503050406030204" pitchFamily="18" charset="0"/>
                            </a:rPr>
                          </m:ctrlPr>
                        </m:accPr>
                        <m:e>
                          <m:r>
                            <a:rPr lang="zh-CN" altLang="en-US" sz="2000" b="1" i="1" smtClean="0">
                              <a:latin typeface="Cambria Math" panose="02040503050406030204" pitchFamily="18" charset="0"/>
                            </a:rPr>
                            <m:t>𝝈</m:t>
                          </m:r>
                        </m:e>
                      </m:acc>
                      <m:r>
                        <a:rPr lang="en-US" altLang="zh-CN" sz="2000" b="0" i="1" smtClean="0">
                          <a:latin typeface="Cambria Math" panose="02040503050406030204" pitchFamily="18" charset="0"/>
                          <a:ea typeface="Cambria Math" panose="02040503050406030204" pitchFamily="18" charset="0"/>
                        </a:rPr>
                        <m:t>∙</m:t>
                      </m:r>
                      <m:acc>
                        <m:accPr>
                          <m:chr m:val="⃑"/>
                          <m:ctrlPr>
                            <a:rPr lang="en-US" altLang="zh-CN" sz="2000" b="1" i="1" smtClean="0">
                              <a:latin typeface="Cambria Math" panose="02040503050406030204" pitchFamily="18" charset="0"/>
                              <a:ea typeface="Cambria Math" panose="02040503050406030204" pitchFamily="18" charset="0"/>
                            </a:rPr>
                          </m:ctrlPr>
                        </m:accPr>
                        <m:e>
                          <m:r>
                            <a:rPr lang="en-US" altLang="zh-CN" sz="2000" b="1" i="1" smtClean="0">
                              <a:latin typeface="Cambria Math" panose="02040503050406030204" pitchFamily="18" charset="0"/>
                              <a:ea typeface="Cambria Math" panose="02040503050406030204" pitchFamily="18" charset="0"/>
                            </a:rPr>
                            <m:t>𝒑</m:t>
                          </m:r>
                        </m:e>
                      </m:acc>
                      <m:r>
                        <a:rPr lang="en-US" altLang="zh-CN" sz="2000" b="0" i="1" smtClean="0">
                          <a:latin typeface="Cambria Math" panose="02040503050406030204" pitchFamily="18" charset="0"/>
                        </a:rPr>
                        <m:t>=1+</m:t>
                      </m:r>
                      <m:r>
                        <a:rPr lang="zh-CN" altLang="en-US" sz="2000" b="0" i="1" smtClean="0">
                          <a:latin typeface="Cambria Math" panose="02040503050406030204" pitchFamily="18" charset="0"/>
                        </a:rPr>
                        <m:t>𝛼</m:t>
                      </m:r>
                      <m:func>
                        <m:funcPr>
                          <m:ctrlPr>
                            <a:rPr lang="en-US" altLang="zh-CN" sz="2000" b="0" i="1" smtClean="0">
                              <a:latin typeface="Cambria Math" panose="02040503050406030204" pitchFamily="18" charset="0"/>
                            </a:rPr>
                          </m:ctrlPr>
                        </m:funcPr>
                        <m:fName>
                          <m:r>
                            <m:rPr>
                              <m:sty m:val="p"/>
                            </m:rPr>
                            <a:rPr lang="en-US" altLang="zh-CN" sz="2000" b="0" i="0" smtClean="0">
                              <a:latin typeface="Cambria Math" panose="02040503050406030204" pitchFamily="18" charset="0"/>
                            </a:rPr>
                            <m:t>cos</m:t>
                          </m:r>
                        </m:fName>
                        <m:e>
                          <m:r>
                            <a:rPr lang="zh-CN" altLang="en-US" sz="2000" b="0" i="1" smtClean="0">
                              <a:latin typeface="Cambria Math" panose="02040503050406030204" pitchFamily="18" charset="0"/>
                            </a:rPr>
                            <m:t>𝜃</m:t>
                          </m:r>
                        </m:e>
                      </m:func>
                    </m:oMath>
                  </m:oMathPara>
                </a14:m>
                <a:endParaRPr lang="zh-CN" altLang="en-US" sz="2000" dirty="0"/>
              </a:p>
            </p:txBody>
          </p:sp>
        </mc:Choice>
        <mc:Fallback xmlns="">
          <p:sp>
            <p:nvSpPr>
              <p:cNvPr id="9" name="文本框 8">
                <a:extLst>
                  <a:ext uri="{FF2B5EF4-FFF2-40B4-BE49-F238E27FC236}">
                    <a16:creationId xmlns:a16="http://schemas.microsoft.com/office/drawing/2014/main" id="{A4E79521-E7C7-2091-5333-E50F25788133}"/>
                  </a:ext>
                </a:extLst>
              </p:cNvPr>
              <p:cNvSpPr txBox="1">
                <a:spLocks noRot="1" noChangeAspect="1" noMove="1" noResize="1" noEditPoints="1" noAdjustHandles="1" noChangeArrowheads="1" noChangeShapeType="1" noTextEdit="1"/>
              </p:cNvSpPr>
              <p:nvPr/>
            </p:nvSpPr>
            <p:spPr>
              <a:xfrm>
                <a:off x="202333" y="2249770"/>
                <a:ext cx="3671774" cy="307777"/>
              </a:xfrm>
              <a:prstGeom prst="rect">
                <a:avLst/>
              </a:prstGeom>
              <a:blipFill>
                <a:blip r:embed="rId3"/>
                <a:stretch>
                  <a:fillRect l="-1161" r="-995" b="-25490"/>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4D56A61A-F3CC-EA55-CC34-2A73AD78E4A3}"/>
              </a:ext>
            </a:extLst>
          </p:cNvPr>
          <p:cNvSpPr txBox="1"/>
          <p:nvPr/>
        </p:nvSpPr>
        <p:spPr>
          <a:xfrm>
            <a:off x="322109" y="3120550"/>
            <a:ext cx="3291029" cy="646331"/>
          </a:xfrm>
          <a:prstGeom prst="rect">
            <a:avLst/>
          </a:prstGeom>
          <a:noFill/>
        </p:spPr>
        <p:txBody>
          <a:bodyPr wrap="square" rtlCol="0">
            <a:spAutoFit/>
          </a:bodyPr>
          <a:lstStyle/>
          <a:p>
            <a:r>
              <a:rPr lang="en-US" altLang="zh-CN" dirty="0"/>
              <a:t>The asymmetry coefficient for the group of light fission fragments is</a:t>
            </a:r>
            <a:endParaRPr lang="zh-CN" altLang="en-US" dirty="0"/>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75E2C7E6-30EF-34CA-F8A0-38DDAAD2A572}"/>
                  </a:ext>
                </a:extLst>
              </p:cNvPr>
              <p:cNvSpPr txBox="1"/>
              <p:nvPr/>
            </p:nvSpPr>
            <p:spPr>
              <a:xfrm>
                <a:off x="322109" y="4108230"/>
                <a:ext cx="34322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b="0" i="1" smtClean="0">
                          <a:latin typeface="Cambria Math" panose="02040503050406030204" pitchFamily="18" charset="0"/>
                        </a:rPr>
                        <m:t>𝛼</m:t>
                      </m:r>
                      <m:r>
                        <a:rPr lang="en-US" altLang="zh-CN" sz="2400" b="0" i="1" smtClean="0">
                          <a:latin typeface="Cambria Math" panose="02040503050406030204" pitchFamily="18" charset="0"/>
                        </a:rPr>
                        <m:t>=(3.29</m:t>
                      </m:r>
                      <m:r>
                        <a:rPr lang="en-US" altLang="zh-CN" sz="2400" b="0" i="1" smtClean="0">
                          <a:latin typeface="Cambria Math" panose="02040503050406030204" pitchFamily="18" charset="0"/>
                          <a:ea typeface="Cambria Math" panose="02040503050406030204" pitchFamily="18" charset="0"/>
                        </a:rPr>
                        <m:t>±0.31</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m:t>
                      </m:r>
                      <m:sSup>
                        <m:sSupPr>
                          <m:ctrlPr>
                            <a:rPr lang="en-US" altLang="zh-CN" sz="2400" b="0" i="1" smtClean="0">
                              <a:latin typeface="Cambria Math" panose="02040503050406030204" pitchFamily="18" charset="0"/>
                              <a:ea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10</m:t>
                          </m:r>
                        </m:e>
                        <m:sup>
                          <m:r>
                            <a:rPr lang="en-US" altLang="zh-CN" sz="2400" b="0" i="1" smtClean="0">
                              <a:latin typeface="Cambria Math" panose="02040503050406030204" pitchFamily="18" charset="0"/>
                              <a:ea typeface="Cambria Math" panose="02040503050406030204" pitchFamily="18" charset="0"/>
                            </a:rPr>
                            <m:t>−4</m:t>
                          </m:r>
                        </m:sup>
                      </m:sSup>
                    </m:oMath>
                  </m:oMathPara>
                </a14:m>
                <a:endParaRPr lang="zh-CN" altLang="en-US" sz="2400" dirty="0"/>
              </a:p>
            </p:txBody>
          </p:sp>
        </mc:Choice>
        <mc:Fallback xmlns="">
          <p:sp>
            <p:nvSpPr>
              <p:cNvPr id="11" name="文本框 10">
                <a:extLst>
                  <a:ext uri="{FF2B5EF4-FFF2-40B4-BE49-F238E27FC236}">
                    <a16:creationId xmlns:a16="http://schemas.microsoft.com/office/drawing/2014/main" id="{75E2C7E6-30EF-34CA-F8A0-38DDAAD2A572}"/>
                  </a:ext>
                </a:extLst>
              </p:cNvPr>
              <p:cNvSpPr txBox="1">
                <a:spLocks noRot="1" noChangeAspect="1" noMove="1" noResize="1" noEditPoints="1" noAdjustHandles="1" noChangeArrowheads="1" noChangeShapeType="1" noTextEdit="1"/>
              </p:cNvSpPr>
              <p:nvPr/>
            </p:nvSpPr>
            <p:spPr>
              <a:xfrm>
                <a:off x="322109" y="4108230"/>
                <a:ext cx="3432222" cy="369332"/>
              </a:xfrm>
              <a:prstGeom prst="rect">
                <a:avLst/>
              </a:prstGeom>
              <a:blipFill>
                <a:blip r:embed="rId4"/>
                <a:stretch>
                  <a:fillRect l="-888" r="-533" b="-3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48434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0491E-6E0A-D839-B980-A9D8523AD8FD}"/>
              </a:ext>
            </a:extLst>
          </p:cNvPr>
          <p:cNvSpPr>
            <a:spLocks noGrp="1"/>
          </p:cNvSpPr>
          <p:nvPr>
            <p:ph type="title"/>
          </p:nvPr>
        </p:nvSpPr>
        <p:spPr/>
        <p:txBody>
          <a:bodyPr/>
          <a:lstStyle/>
          <a:p>
            <a:r>
              <a:rPr lang="zh-CN" altLang="en-US" dirty="0"/>
              <a:t>三分裂变</a:t>
            </a:r>
          </a:p>
        </p:txBody>
      </p:sp>
      <p:sp>
        <p:nvSpPr>
          <p:cNvPr id="4" name="文本框 3">
            <a:extLst>
              <a:ext uri="{FF2B5EF4-FFF2-40B4-BE49-F238E27FC236}">
                <a16:creationId xmlns:a16="http://schemas.microsoft.com/office/drawing/2014/main" id="{82FB2686-2461-095E-D731-C1A54FBA9AB5}"/>
              </a:ext>
            </a:extLst>
          </p:cNvPr>
          <p:cNvSpPr txBox="1"/>
          <p:nvPr/>
        </p:nvSpPr>
        <p:spPr>
          <a:xfrm>
            <a:off x="5091933" y="3703645"/>
            <a:ext cx="6418907" cy="1920847"/>
          </a:xfrm>
          <a:prstGeom prst="rect">
            <a:avLst/>
          </a:prstGeom>
          <a:noFill/>
        </p:spPr>
        <p:txBody>
          <a:bodyPr wrap="square">
            <a:spAutoFit/>
          </a:bodyPr>
          <a:lstStyle/>
          <a:p>
            <a:pPr algn="l" fontAlgn="base">
              <a:lnSpc>
                <a:spcPts val="1800"/>
              </a:lnSpc>
              <a:buFont typeface="+mj-lt"/>
              <a:buAutoNum type="arabicPeriod"/>
            </a:pPr>
            <a:r>
              <a:rPr lang="zh-CN" altLang="en-US" sz="1200" b="1" i="0" dirty="0">
                <a:solidFill>
                  <a:srgbClr val="060607"/>
                </a:solidFill>
                <a:effectLst/>
                <a:latin typeface="inherit"/>
              </a:rPr>
              <a:t>宇称不守恒相关性</a:t>
            </a:r>
            <a:r>
              <a:rPr lang="zh-CN" altLang="en-US" sz="1200" b="0" i="0" dirty="0">
                <a:solidFill>
                  <a:srgbClr val="060607"/>
                </a:solidFill>
                <a:effectLst/>
                <a:latin typeface="inherit"/>
              </a:rPr>
              <a:t>：实验测得的三元裂变与二元裂变的宇称不守恒不对称性系数比值接近</a:t>
            </a:r>
            <a:r>
              <a:rPr lang="en-US" altLang="zh-CN" sz="1200" b="0" i="0" dirty="0">
                <a:solidFill>
                  <a:srgbClr val="060607"/>
                </a:solidFill>
                <a:effectLst/>
                <a:latin typeface="inherit"/>
              </a:rPr>
              <a:t>1</a:t>
            </a:r>
            <a:r>
              <a:rPr lang="zh-CN" altLang="en-US" sz="1200" b="0" i="0" dirty="0">
                <a:solidFill>
                  <a:srgbClr val="060607"/>
                </a:solidFill>
                <a:effectLst/>
                <a:latin typeface="inherit"/>
              </a:rPr>
              <a:t>，表明两者在宇称不守恒方面没有显著差异。</a:t>
            </a:r>
          </a:p>
          <a:p>
            <a:pPr algn="l" fontAlgn="base">
              <a:lnSpc>
                <a:spcPts val="1800"/>
              </a:lnSpc>
              <a:buFont typeface="+mj-lt"/>
              <a:buAutoNum type="arabicPeriod"/>
            </a:pPr>
            <a:r>
              <a:rPr lang="zh-CN" altLang="en-US" sz="1200" b="1" i="0" dirty="0">
                <a:solidFill>
                  <a:srgbClr val="060607"/>
                </a:solidFill>
                <a:effectLst/>
                <a:latin typeface="inherit"/>
              </a:rPr>
              <a:t>三元裂变的发射时机</a:t>
            </a:r>
            <a:r>
              <a:rPr lang="zh-CN" altLang="en-US" sz="1200" b="0" i="0" dirty="0">
                <a:solidFill>
                  <a:srgbClr val="060607"/>
                </a:solidFill>
                <a:effectLst/>
                <a:latin typeface="inherit"/>
              </a:rPr>
              <a:t>：根据实验结果和理论模型，三元裂变中的轻粒子（如</a:t>
            </a:r>
            <a:r>
              <a:rPr lang="en-US" altLang="zh-CN" sz="1200" b="0" i="0" dirty="0">
                <a:solidFill>
                  <a:srgbClr val="060607"/>
                </a:solidFill>
                <a:effectLst/>
                <a:latin typeface="inherit"/>
              </a:rPr>
              <a:t>α</a:t>
            </a:r>
            <a:r>
              <a:rPr lang="zh-CN" altLang="en-US" sz="1200" b="0" i="0" dirty="0">
                <a:solidFill>
                  <a:srgbClr val="060607"/>
                </a:solidFill>
                <a:effectLst/>
                <a:latin typeface="inherit"/>
              </a:rPr>
              <a:t>粒子）在裂变过程的最后阶段才被发射，即在通过双峰裂变势垒的外鞍点之后。</a:t>
            </a:r>
          </a:p>
          <a:p>
            <a:pPr algn="l" fontAlgn="base">
              <a:lnSpc>
                <a:spcPts val="1800"/>
              </a:lnSpc>
              <a:buFont typeface="+mj-lt"/>
              <a:buAutoNum type="arabicPeriod"/>
            </a:pPr>
            <a:r>
              <a:rPr lang="zh-CN" altLang="en-US" sz="1200" b="1" i="0" dirty="0">
                <a:solidFill>
                  <a:srgbClr val="060607"/>
                </a:solidFill>
                <a:effectLst/>
                <a:latin typeface="inherit"/>
              </a:rPr>
              <a:t>裂变路径的一致性</a:t>
            </a:r>
            <a:r>
              <a:rPr lang="zh-CN" altLang="en-US" sz="1200" b="0" i="0" dirty="0">
                <a:solidFill>
                  <a:srgbClr val="060607"/>
                </a:solidFill>
                <a:effectLst/>
                <a:latin typeface="inherit"/>
              </a:rPr>
              <a:t>：实验结果表明，无论是二元还是三元裂变，裂变核在变形空间中的路径在通过第二鞍点之前是一致的。</a:t>
            </a:r>
          </a:p>
          <a:p>
            <a:pPr algn="l" fontAlgn="base">
              <a:lnSpc>
                <a:spcPts val="1800"/>
              </a:lnSpc>
              <a:buFont typeface="+mj-lt"/>
              <a:buAutoNum type="arabicPeriod"/>
            </a:pPr>
            <a:r>
              <a:rPr lang="zh-CN" altLang="en-US" sz="1200" b="1" i="0" dirty="0">
                <a:solidFill>
                  <a:srgbClr val="060607"/>
                </a:solidFill>
                <a:effectLst/>
                <a:latin typeface="inherit"/>
              </a:rPr>
              <a:t>理论模型的支持</a:t>
            </a:r>
            <a:r>
              <a:rPr lang="zh-CN" altLang="en-US" sz="1200" b="0" i="0" dirty="0">
                <a:solidFill>
                  <a:srgbClr val="060607"/>
                </a:solidFill>
                <a:effectLst/>
                <a:latin typeface="inherit"/>
              </a:rPr>
              <a:t>：实验结果与现有理论模型一致，支持了三元裂变是一个两步过程的观点，即在接近分裂点时，二元裂变后序贯发射第三个轻粒子。</a:t>
            </a:r>
          </a:p>
        </p:txBody>
      </p:sp>
      <p:sp>
        <p:nvSpPr>
          <p:cNvPr id="5" name="文本框 4">
            <a:extLst>
              <a:ext uri="{FF2B5EF4-FFF2-40B4-BE49-F238E27FC236}">
                <a16:creationId xmlns:a16="http://schemas.microsoft.com/office/drawing/2014/main" id="{A22FDA8C-A34D-E3A3-FFDC-EB774D7A0729}"/>
              </a:ext>
            </a:extLst>
          </p:cNvPr>
          <p:cNvSpPr txBox="1"/>
          <p:nvPr/>
        </p:nvSpPr>
        <p:spPr>
          <a:xfrm>
            <a:off x="216000" y="5745796"/>
            <a:ext cx="9588902" cy="646331"/>
          </a:xfrm>
          <a:prstGeom prst="rect">
            <a:avLst/>
          </a:prstGeom>
          <a:noFill/>
        </p:spPr>
        <p:txBody>
          <a:bodyPr wrap="square">
            <a:spAutoFit/>
          </a:bodyPr>
          <a:lstStyle/>
          <a:p>
            <a:r>
              <a:rPr lang="en-US" altLang="zh-CN" dirty="0"/>
              <a:t>Z </a:t>
            </a:r>
            <a:r>
              <a:rPr lang="en-US" altLang="zh-CN" dirty="0" err="1"/>
              <a:t>Physik</a:t>
            </a:r>
            <a:r>
              <a:rPr lang="en-US" altLang="zh-CN" dirty="0"/>
              <a:t> A 321, 271–274 (1985).</a:t>
            </a:r>
          </a:p>
          <a:p>
            <a:r>
              <a:rPr lang="en-US" altLang="zh-CN" dirty="0"/>
              <a:t>Nuclear Physics A Volume 567, Issue 2, 17 January 1994, Pages 303-316</a:t>
            </a:r>
            <a:endParaRPr lang="zh-CN" altLang="en-US" dirty="0"/>
          </a:p>
        </p:txBody>
      </p:sp>
      <p:pic>
        <p:nvPicPr>
          <p:cNvPr id="7" name="图片 6">
            <a:extLst>
              <a:ext uri="{FF2B5EF4-FFF2-40B4-BE49-F238E27FC236}">
                <a16:creationId xmlns:a16="http://schemas.microsoft.com/office/drawing/2014/main" id="{25C20B91-FE7D-7C6F-7835-B8A163177EF2}"/>
              </a:ext>
            </a:extLst>
          </p:cNvPr>
          <p:cNvPicPr>
            <a:picLocks noChangeAspect="1"/>
          </p:cNvPicPr>
          <p:nvPr/>
        </p:nvPicPr>
        <p:blipFill>
          <a:blip r:embed="rId2"/>
          <a:stretch>
            <a:fillRect/>
          </a:stretch>
        </p:blipFill>
        <p:spPr>
          <a:xfrm>
            <a:off x="5473800" y="518369"/>
            <a:ext cx="4512172" cy="2805006"/>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D34F2008-BE6A-0B46-3353-308F48590D7B}"/>
                  </a:ext>
                </a:extLst>
              </p:cNvPr>
              <p:cNvSpPr txBox="1"/>
              <p:nvPr/>
            </p:nvSpPr>
            <p:spPr>
              <a:xfrm>
                <a:off x="1000249" y="2895120"/>
                <a:ext cx="3368999" cy="694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rPr>
                          </m:ctrlPr>
                        </m:fPr>
                        <m:num>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𝛼</m:t>
                              </m:r>
                            </m:e>
                            <m:sub>
                              <m:r>
                                <a:rPr lang="en-US" altLang="zh-CN" b="0" i="1" smtClean="0">
                                  <a:latin typeface="Cambria Math" panose="02040503050406030204" pitchFamily="18" charset="0"/>
                                </a:rPr>
                                <m:t>𝑛𝑓</m:t>
                              </m:r>
                            </m:sub>
                            <m:sup>
                              <m:r>
                                <a:rPr lang="en-US" altLang="zh-CN" b="0" i="1" smtClean="0">
                                  <a:latin typeface="Cambria Math" panose="02040503050406030204" pitchFamily="18" charset="0"/>
                                </a:rPr>
                                <m:t>𝑡𝑒𝑟</m:t>
                              </m:r>
                            </m:sup>
                          </m:sSubSup>
                        </m:num>
                        <m:den>
                          <m:sSubSup>
                            <m:sSubSupPr>
                              <m:ctrlPr>
                                <a:rPr lang="en-US" altLang="zh-CN" i="1">
                                  <a:latin typeface="Cambria Math" panose="02040503050406030204" pitchFamily="18" charset="0"/>
                                </a:rPr>
                              </m:ctrlPr>
                            </m:sSubSupPr>
                            <m:e>
                              <m:r>
                                <a:rPr lang="zh-CN" altLang="en-US" i="1">
                                  <a:latin typeface="Cambria Math" panose="02040503050406030204" pitchFamily="18" charset="0"/>
                                </a:rPr>
                                <m:t>𝛼</m:t>
                              </m:r>
                            </m:e>
                            <m:sub>
                              <m:r>
                                <a:rPr lang="en-US" altLang="zh-CN" i="1">
                                  <a:latin typeface="Cambria Math" panose="02040503050406030204" pitchFamily="18" charset="0"/>
                                </a:rPr>
                                <m:t>𝑛𝑓</m:t>
                              </m:r>
                            </m:sub>
                            <m:sup>
                              <m:r>
                                <a:rPr lang="en-US" altLang="zh-CN" b="0" i="1" smtClean="0">
                                  <a:latin typeface="Cambria Math" panose="02040503050406030204" pitchFamily="18" charset="0"/>
                                </a:rPr>
                                <m:t>𝑏𝑖𝑛</m:t>
                              </m:r>
                            </m:sup>
                          </m:sSubSup>
                        </m:den>
                      </m:f>
                      <m:r>
                        <a:rPr lang="en-US" altLang="zh-CN" b="0" i="1" smtClean="0">
                          <a:latin typeface="Cambria Math" panose="02040503050406030204" pitchFamily="18" charset="0"/>
                        </a:rPr>
                        <m:t>=1.12</m:t>
                      </m:r>
                      <m:r>
                        <a:rPr lang="en-US" altLang="zh-CN" b="0" i="1" smtClean="0">
                          <a:latin typeface="Cambria Math" panose="02040503050406030204" pitchFamily="18" charset="0"/>
                          <a:ea typeface="Cambria Math" panose="02040503050406030204" pitchFamily="18" charset="0"/>
                        </a:rPr>
                        <m:t>±0.08 </m:t>
                      </m:r>
                      <m:r>
                        <a:rPr lang="en-US" altLang="zh-CN" b="0" i="1" smtClean="0">
                          <a:latin typeface="Cambria Math" panose="02040503050406030204" pitchFamily="18" charset="0"/>
                          <a:ea typeface="Cambria Math" panose="02040503050406030204" pitchFamily="18" charset="0"/>
                        </a:rPr>
                        <m:t>𝑖𝑛</m:t>
                      </m:r>
                      <m:r>
                        <a:rPr lang="en-US" altLang="zh-CN" b="0" i="1" smtClean="0">
                          <a:latin typeface="Cambria Math" panose="02040503050406030204" pitchFamily="18" charset="0"/>
                          <a:ea typeface="Cambria Math" panose="02040503050406030204" pitchFamily="18" charset="0"/>
                        </a:rPr>
                        <m:t> </m:t>
                      </m:r>
                      <m:sPre>
                        <m:sPrePr>
                          <m:ctrlPr>
                            <a:rPr lang="en-US" altLang="zh-CN" b="0" i="1" smtClean="0">
                              <a:latin typeface="Cambria Math" panose="02040503050406030204" pitchFamily="18" charset="0"/>
                              <a:ea typeface="Cambria Math" panose="02040503050406030204" pitchFamily="18" charset="0"/>
                            </a:rPr>
                          </m:ctrlPr>
                        </m:sPrePr>
                        <m:sub/>
                        <m:sup>
                          <m:r>
                            <a:rPr lang="en-US" altLang="zh-CN" b="0" i="1" smtClean="0">
                              <a:latin typeface="Cambria Math" panose="02040503050406030204" pitchFamily="18" charset="0"/>
                            </a:rPr>
                            <m:t>239</m:t>
                          </m:r>
                        </m:sup>
                        <m:e>
                          <m:r>
                            <a:rPr lang="en-US" altLang="zh-CN" b="0" i="1" smtClean="0">
                              <a:latin typeface="Cambria Math" panose="02040503050406030204" pitchFamily="18" charset="0"/>
                            </a:rPr>
                            <m:t>𝑃𝑢</m:t>
                          </m:r>
                        </m:e>
                      </m:sPre>
                      <m:r>
                        <a:rPr lang="en-US" altLang="zh-CN" b="0" i="1" smtClean="0">
                          <a:latin typeface="Cambria Math" panose="02040503050406030204" pitchFamily="18" charset="0"/>
                        </a:rPr>
                        <m:t>(</m:t>
                      </m:r>
                      <m:r>
                        <a:rPr lang="en-US" altLang="zh-CN" b="0" i="1" smtClean="0">
                          <a:latin typeface="Cambria Math" panose="02040503050406030204" pitchFamily="18" charset="0"/>
                        </a:rPr>
                        <m:t>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𝑓</m:t>
                      </m:r>
                      <m:r>
                        <a:rPr lang="en-US" altLang="zh-CN" b="0" i="1" smtClean="0">
                          <a:latin typeface="Cambria Math" panose="02040503050406030204" pitchFamily="18" charset="0"/>
                        </a:rPr>
                        <m:t>)</m:t>
                      </m:r>
                    </m:oMath>
                  </m:oMathPara>
                </a14:m>
                <a:endParaRPr lang="zh-CN" altLang="en-US" dirty="0"/>
              </a:p>
            </p:txBody>
          </p:sp>
        </mc:Choice>
        <mc:Fallback xmlns="">
          <p:sp>
            <p:nvSpPr>
              <p:cNvPr id="9" name="文本框 8">
                <a:extLst>
                  <a:ext uri="{FF2B5EF4-FFF2-40B4-BE49-F238E27FC236}">
                    <a16:creationId xmlns:a16="http://schemas.microsoft.com/office/drawing/2014/main" id="{D34F2008-BE6A-0B46-3353-308F48590D7B}"/>
                  </a:ext>
                </a:extLst>
              </p:cNvPr>
              <p:cNvSpPr txBox="1">
                <a:spLocks noRot="1" noChangeAspect="1" noMove="1" noResize="1" noEditPoints="1" noAdjustHandles="1" noChangeArrowheads="1" noChangeShapeType="1" noTextEdit="1"/>
              </p:cNvSpPr>
              <p:nvPr/>
            </p:nvSpPr>
            <p:spPr>
              <a:xfrm>
                <a:off x="1000249" y="2895120"/>
                <a:ext cx="3368999" cy="69461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AAFEC3F-8472-0B2B-994D-E0B23147DF36}"/>
                  </a:ext>
                </a:extLst>
              </p:cNvPr>
              <p:cNvSpPr txBox="1"/>
              <p:nvPr/>
            </p:nvSpPr>
            <p:spPr>
              <a:xfrm>
                <a:off x="1000249" y="1984850"/>
                <a:ext cx="2411558" cy="681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𝛼</m:t>
                          </m:r>
                        </m:e>
                        <m:sub>
                          <m:r>
                            <a:rPr lang="en-US" altLang="zh-CN" b="0" i="1" smtClean="0">
                              <a:latin typeface="Cambria Math" panose="02040503050406030204" pitchFamily="18" charset="0"/>
                            </a:rPr>
                            <m:t>𝑛𝑓</m:t>
                          </m:r>
                        </m:sub>
                        <m:sup>
                          <m:r>
                            <a:rPr lang="en-US" altLang="zh-CN" b="0" i="1" smtClean="0">
                              <a:latin typeface="Cambria Math" panose="02040503050406030204" pitchFamily="18" charset="0"/>
                            </a:rPr>
                            <m:t>𝑒𝑥𝑝</m:t>
                          </m:r>
                        </m:sup>
                      </m:sSub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𝑁</m:t>
                              </m:r>
                            </m:e>
                          </m:acc>
                          <m:r>
                            <a:rPr lang="en-US" altLang="zh-CN" b="0" i="1" smtClean="0">
                              <a:latin typeface="Cambria Math" panose="02040503050406030204" pitchFamily="18" charset="0"/>
                            </a:rPr>
                            <m:t>−</m:t>
                          </m:r>
                          <m:acc>
                            <m:accPr>
                              <m:chr m:val="⃖"/>
                              <m:ctrlPr>
                                <a:rPr lang="en-US" altLang="zh-CN" i="1" smtClean="0">
                                  <a:latin typeface="Cambria Math" panose="02040503050406030204" pitchFamily="18" charset="0"/>
                                </a:rPr>
                              </m:ctrlPr>
                            </m:accPr>
                            <m:e>
                              <m:r>
                                <a:rPr lang="en-US" altLang="zh-CN" b="0" i="1" smtClean="0">
                                  <a:latin typeface="Cambria Math" panose="02040503050406030204" pitchFamily="18" charset="0"/>
                                </a:rPr>
                                <m:t>𝑁</m:t>
                              </m:r>
                            </m:e>
                          </m:acc>
                          <m:r>
                            <a:rPr lang="en-US" altLang="zh-CN" b="0" i="1" smtClean="0">
                              <a:latin typeface="Cambria Math" panose="02040503050406030204" pitchFamily="18" charset="0"/>
                            </a:rPr>
                            <m:t>)</m:t>
                          </m:r>
                        </m:num>
                        <m:den>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𝑁</m:t>
                              </m:r>
                            </m:e>
                          </m:acc>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𝑁</m:t>
                              </m:r>
                            </m:e>
                          </m:acc>
                          <m:r>
                            <a:rPr lang="en-US" altLang="zh-CN" b="0" i="1" smtClean="0">
                              <a:latin typeface="Cambria Math" panose="02040503050406030204" pitchFamily="18" charset="0"/>
                            </a:rPr>
                            <m:t>)</m:t>
                          </m:r>
                        </m:den>
                      </m:f>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−4</m:t>
                          </m:r>
                        </m:sup>
                      </m:sSup>
                    </m:oMath>
                  </m:oMathPara>
                </a14:m>
                <a:endParaRPr lang="zh-CN" altLang="en-US" dirty="0"/>
              </a:p>
            </p:txBody>
          </p:sp>
        </mc:Choice>
        <mc:Fallback xmlns="">
          <p:sp>
            <p:nvSpPr>
              <p:cNvPr id="10" name="文本框 9">
                <a:extLst>
                  <a:ext uri="{FF2B5EF4-FFF2-40B4-BE49-F238E27FC236}">
                    <a16:creationId xmlns:a16="http://schemas.microsoft.com/office/drawing/2014/main" id="{4AAFEC3F-8472-0B2B-994D-E0B23147DF36}"/>
                  </a:ext>
                </a:extLst>
              </p:cNvPr>
              <p:cNvSpPr txBox="1">
                <a:spLocks noRot="1" noChangeAspect="1" noMove="1" noResize="1" noEditPoints="1" noAdjustHandles="1" noChangeArrowheads="1" noChangeShapeType="1" noTextEdit="1"/>
              </p:cNvSpPr>
              <p:nvPr/>
            </p:nvSpPr>
            <p:spPr>
              <a:xfrm>
                <a:off x="1000249" y="1984850"/>
                <a:ext cx="2411558" cy="68140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F43387F-A9AC-8A72-3B3F-445FFAAD9A0F}"/>
                  </a:ext>
                </a:extLst>
              </p:cNvPr>
              <p:cNvSpPr txBox="1"/>
              <p:nvPr/>
            </p:nvSpPr>
            <p:spPr>
              <a:xfrm>
                <a:off x="1000248" y="3729548"/>
                <a:ext cx="3175613" cy="694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rPr>
                          </m:ctrlPr>
                        </m:fPr>
                        <m:num>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𝛼</m:t>
                              </m:r>
                            </m:e>
                            <m:sub>
                              <m:r>
                                <a:rPr lang="en-US" altLang="zh-CN" b="0" i="1" smtClean="0">
                                  <a:latin typeface="Cambria Math" panose="02040503050406030204" pitchFamily="18" charset="0"/>
                                </a:rPr>
                                <m:t>𝑛𝑓</m:t>
                              </m:r>
                            </m:sub>
                            <m:sup>
                              <m:r>
                                <a:rPr lang="en-US" altLang="zh-CN" b="0" i="1" smtClean="0">
                                  <a:latin typeface="Cambria Math" panose="02040503050406030204" pitchFamily="18" charset="0"/>
                                </a:rPr>
                                <m:t>𝑡𝑒𝑟</m:t>
                              </m:r>
                            </m:sup>
                          </m:sSubSup>
                        </m:num>
                        <m:den>
                          <m:sSubSup>
                            <m:sSubSupPr>
                              <m:ctrlPr>
                                <a:rPr lang="en-US" altLang="zh-CN" i="1">
                                  <a:latin typeface="Cambria Math" panose="02040503050406030204" pitchFamily="18" charset="0"/>
                                </a:rPr>
                              </m:ctrlPr>
                            </m:sSubSupPr>
                            <m:e>
                              <m:r>
                                <a:rPr lang="zh-CN" altLang="en-US" i="1">
                                  <a:latin typeface="Cambria Math" panose="02040503050406030204" pitchFamily="18" charset="0"/>
                                </a:rPr>
                                <m:t>𝛼</m:t>
                              </m:r>
                            </m:e>
                            <m:sub>
                              <m:r>
                                <a:rPr lang="en-US" altLang="zh-CN" i="1">
                                  <a:latin typeface="Cambria Math" panose="02040503050406030204" pitchFamily="18" charset="0"/>
                                </a:rPr>
                                <m:t>𝑛𝑓</m:t>
                              </m:r>
                            </m:sub>
                            <m:sup>
                              <m:r>
                                <a:rPr lang="en-US" altLang="zh-CN" b="0" i="1" smtClean="0">
                                  <a:latin typeface="Cambria Math" panose="02040503050406030204" pitchFamily="18" charset="0"/>
                                </a:rPr>
                                <m:t>𝑏𝑖𝑛</m:t>
                              </m:r>
                            </m:sup>
                          </m:sSubSup>
                        </m:den>
                      </m:f>
                      <m:r>
                        <a:rPr lang="en-US" altLang="zh-CN" b="0" i="1" smtClean="0">
                          <a:latin typeface="Cambria Math" panose="02040503050406030204" pitchFamily="18" charset="0"/>
                        </a:rPr>
                        <m:t>=1.05</m:t>
                      </m:r>
                      <m:r>
                        <a:rPr lang="en-US" altLang="zh-CN" b="0" i="1" smtClean="0">
                          <a:latin typeface="Cambria Math" panose="02040503050406030204" pitchFamily="18" charset="0"/>
                          <a:ea typeface="Cambria Math" panose="02040503050406030204" pitchFamily="18" charset="0"/>
                        </a:rPr>
                        <m:t>±0.1 </m:t>
                      </m:r>
                      <m:r>
                        <a:rPr lang="en-US" altLang="zh-CN" b="0" i="1" smtClean="0">
                          <a:latin typeface="Cambria Math" panose="02040503050406030204" pitchFamily="18" charset="0"/>
                          <a:ea typeface="Cambria Math" panose="02040503050406030204" pitchFamily="18" charset="0"/>
                        </a:rPr>
                        <m:t>𝑖𝑛</m:t>
                      </m:r>
                      <m:r>
                        <a:rPr lang="en-US" altLang="zh-CN" b="0" i="1" smtClean="0">
                          <a:latin typeface="Cambria Math" panose="02040503050406030204" pitchFamily="18" charset="0"/>
                          <a:ea typeface="Cambria Math" panose="02040503050406030204" pitchFamily="18" charset="0"/>
                        </a:rPr>
                        <m:t> </m:t>
                      </m:r>
                      <m:sPre>
                        <m:sPrePr>
                          <m:ctrlPr>
                            <a:rPr lang="en-US" altLang="zh-CN" b="0" i="1" smtClean="0">
                              <a:latin typeface="Cambria Math" panose="02040503050406030204" pitchFamily="18" charset="0"/>
                              <a:ea typeface="Cambria Math" panose="02040503050406030204" pitchFamily="18" charset="0"/>
                            </a:rPr>
                          </m:ctrlPr>
                        </m:sPrePr>
                        <m:sub/>
                        <m:sup>
                          <m:r>
                            <a:rPr lang="en-US" altLang="zh-CN" b="0" i="1" smtClean="0">
                              <a:latin typeface="Cambria Math" panose="02040503050406030204" pitchFamily="18" charset="0"/>
                            </a:rPr>
                            <m:t>233</m:t>
                          </m:r>
                        </m:sup>
                        <m:e>
                          <m:r>
                            <a:rPr lang="en-US" altLang="zh-CN" b="0" i="1" smtClean="0">
                              <a:latin typeface="Cambria Math" panose="02040503050406030204" pitchFamily="18" charset="0"/>
                            </a:rPr>
                            <m:t>𝑈</m:t>
                          </m:r>
                        </m:e>
                      </m:sPre>
                      <m:r>
                        <a:rPr lang="en-US" altLang="zh-CN" b="0" i="1" smtClean="0">
                          <a:latin typeface="Cambria Math" panose="02040503050406030204" pitchFamily="18" charset="0"/>
                        </a:rPr>
                        <m:t>(</m:t>
                      </m:r>
                      <m:r>
                        <a:rPr lang="en-US" altLang="zh-CN" b="0" i="1" smtClean="0">
                          <a:latin typeface="Cambria Math" panose="02040503050406030204" pitchFamily="18" charset="0"/>
                        </a:rPr>
                        <m:t>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𝑓</m:t>
                      </m:r>
                      <m:r>
                        <a:rPr lang="en-US" altLang="zh-CN" b="0" i="1" smtClean="0">
                          <a:latin typeface="Cambria Math" panose="02040503050406030204" pitchFamily="18" charset="0"/>
                        </a:rPr>
                        <m:t>)</m:t>
                      </m:r>
                    </m:oMath>
                  </m:oMathPara>
                </a14:m>
                <a:endParaRPr lang="zh-CN" altLang="en-US" dirty="0"/>
              </a:p>
            </p:txBody>
          </p:sp>
        </mc:Choice>
        <mc:Fallback xmlns="">
          <p:sp>
            <p:nvSpPr>
              <p:cNvPr id="12" name="文本框 11">
                <a:extLst>
                  <a:ext uri="{FF2B5EF4-FFF2-40B4-BE49-F238E27FC236}">
                    <a16:creationId xmlns:a16="http://schemas.microsoft.com/office/drawing/2014/main" id="{AF43387F-A9AC-8A72-3B3F-445FFAAD9A0F}"/>
                  </a:ext>
                </a:extLst>
              </p:cNvPr>
              <p:cNvSpPr txBox="1">
                <a:spLocks noRot="1" noChangeAspect="1" noMove="1" noResize="1" noEditPoints="1" noAdjustHandles="1" noChangeArrowheads="1" noChangeShapeType="1" noTextEdit="1"/>
              </p:cNvSpPr>
              <p:nvPr/>
            </p:nvSpPr>
            <p:spPr>
              <a:xfrm>
                <a:off x="1000248" y="3729548"/>
                <a:ext cx="3175613" cy="694614"/>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504430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3830A5F-0C99-F304-67D6-4049EDC90038}"/>
              </a:ext>
            </a:extLst>
          </p:cNvPr>
          <p:cNvSpPr/>
          <p:nvPr/>
        </p:nvSpPr>
        <p:spPr>
          <a:xfrm>
            <a:off x="3926202" y="2967335"/>
            <a:ext cx="4339650" cy="923330"/>
          </a:xfrm>
          <a:prstGeom prst="rect">
            <a:avLst/>
          </a:prstGeom>
          <a:noFill/>
        </p:spPr>
        <p:txBody>
          <a:bodyPr wrap="none" lIns="91440" tIns="45720" rIns="91440" bIns="45720">
            <a:spAutoFit/>
          </a:bodyPr>
          <a:lstStyle/>
          <a:p>
            <a:pPr algn="ctr"/>
            <a:r>
              <a:rPr lang="zh-CN" altLang="en-US" sz="5400" b="0" cap="none" spc="0" dirty="0">
                <a:ln w="0"/>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rPr>
              <a:t>时间反演破缺</a:t>
            </a:r>
          </a:p>
        </p:txBody>
      </p:sp>
      <p:sp>
        <p:nvSpPr>
          <p:cNvPr id="10" name="矩形 9">
            <a:extLst>
              <a:ext uri="{FF2B5EF4-FFF2-40B4-BE49-F238E27FC236}">
                <a16:creationId xmlns:a16="http://schemas.microsoft.com/office/drawing/2014/main" id="{078DB939-F4CA-523D-8404-DF0579910418}"/>
              </a:ext>
            </a:extLst>
          </p:cNvPr>
          <p:cNvSpPr/>
          <p:nvPr/>
        </p:nvSpPr>
        <p:spPr>
          <a:xfrm>
            <a:off x="3088631" y="3700377"/>
            <a:ext cx="6014788" cy="830997"/>
          </a:xfrm>
          <a:prstGeom prst="rect">
            <a:avLst/>
          </a:prstGeom>
          <a:noFill/>
        </p:spPr>
        <p:txBody>
          <a:bodyPr wrap="none" lIns="91440" tIns="45720" rIns="91440" bIns="45720">
            <a:spAutoFit/>
          </a:bodyPr>
          <a:lstStyle/>
          <a:p>
            <a:pPr algn="ctr"/>
            <a:r>
              <a:rPr lang="en-US" altLang="zh-CN" sz="4800" dirty="0">
                <a:ln w="0"/>
                <a:gradFill>
                  <a:gsLst>
                    <a:gs pos="21000">
                      <a:srgbClr val="53575C"/>
                    </a:gs>
                    <a:gs pos="88000">
                      <a:srgbClr val="C5C7CA"/>
                    </a:gs>
                  </a:gsLst>
                  <a:lin ang="5400000"/>
                </a:gradFill>
                <a:latin typeface="Bradley Hand ITC" panose="03070402050302030203" pitchFamily="66" charset="0"/>
              </a:rPr>
              <a:t>Time reversal violation</a:t>
            </a:r>
            <a:endParaRPr lang="zh-CN" altLang="en-US" sz="4800" b="0" cap="none" spc="0" dirty="0">
              <a:ln w="0"/>
              <a:gradFill>
                <a:gsLst>
                  <a:gs pos="21000">
                    <a:srgbClr val="53575C"/>
                  </a:gs>
                  <a:gs pos="88000">
                    <a:srgbClr val="C5C7CA"/>
                  </a:gs>
                </a:gsLst>
                <a:lin ang="5400000"/>
              </a:gradFill>
              <a:effectLst/>
              <a:latin typeface="Bradley Hand ITC" panose="03070402050302030203" pitchFamily="66" charset="0"/>
            </a:endParaRPr>
          </a:p>
        </p:txBody>
      </p:sp>
    </p:spTree>
    <p:extLst>
      <p:ext uri="{BB962C8B-B14F-4D97-AF65-F5344CB8AC3E}">
        <p14:creationId xmlns:p14="http://schemas.microsoft.com/office/powerpoint/2010/main" val="438107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BB88E-3A58-838C-83AB-785CFBCE1974}"/>
              </a:ext>
            </a:extLst>
          </p:cNvPr>
          <p:cNvSpPr>
            <a:spLocks noGrp="1"/>
          </p:cNvSpPr>
          <p:nvPr>
            <p:ph type="title"/>
          </p:nvPr>
        </p:nvSpPr>
        <p:spPr/>
        <p:txBody>
          <a:bodyPr/>
          <a:lstStyle/>
          <a:p>
            <a:r>
              <a:rPr lang="en-US" altLang="zh-CN" b="1" dirty="0"/>
              <a:t>New Limit on Time-Reversal Violation in Beta Decay</a:t>
            </a:r>
          </a:p>
        </p:txBody>
      </p:sp>
      <p:sp>
        <p:nvSpPr>
          <p:cNvPr id="4" name="文本框 3">
            <a:extLst>
              <a:ext uri="{FF2B5EF4-FFF2-40B4-BE49-F238E27FC236}">
                <a16:creationId xmlns:a16="http://schemas.microsoft.com/office/drawing/2014/main" id="{BE47FAF0-8B25-A4E1-073F-FDF1BBFA2AB4}"/>
              </a:ext>
            </a:extLst>
          </p:cNvPr>
          <p:cNvSpPr txBox="1"/>
          <p:nvPr/>
        </p:nvSpPr>
        <p:spPr>
          <a:xfrm>
            <a:off x="125858" y="6013130"/>
            <a:ext cx="6097508" cy="369332"/>
          </a:xfrm>
          <a:prstGeom prst="rect">
            <a:avLst/>
          </a:prstGeom>
          <a:noFill/>
        </p:spPr>
        <p:txBody>
          <a:bodyPr wrap="square">
            <a:spAutoFit/>
          </a:bodyPr>
          <a:lstStyle/>
          <a:p>
            <a:r>
              <a:rPr lang="en-US" altLang="zh-CN" b="0" i="0" dirty="0">
                <a:solidFill>
                  <a:srgbClr val="000000"/>
                </a:solidFill>
                <a:effectLst/>
                <a:latin typeface="Noto Sans" panose="020B0502040504020204" pitchFamily="34" charset="0"/>
              </a:rPr>
              <a:t>Phys. Rev. Lett. </a:t>
            </a:r>
            <a:r>
              <a:rPr lang="en-US" altLang="zh-CN" b="1" i="0" dirty="0">
                <a:solidFill>
                  <a:srgbClr val="000000"/>
                </a:solidFill>
                <a:effectLst/>
                <a:latin typeface="Noto Sans" panose="020B0502040504020204" pitchFamily="34" charset="0"/>
              </a:rPr>
              <a:t>107</a:t>
            </a:r>
            <a:r>
              <a:rPr lang="en-US" altLang="zh-CN" b="0" i="0" dirty="0">
                <a:solidFill>
                  <a:srgbClr val="000000"/>
                </a:solidFill>
                <a:effectLst/>
                <a:latin typeface="Noto Sans" panose="020B0502040504020204" pitchFamily="34" charset="0"/>
              </a:rPr>
              <a:t>, 102301</a:t>
            </a:r>
            <a:endParaRPr lang="zh-CN" altLang="en-US" dirty="0"/>
          </a:p>
        </p:txBody>
      </p:sp>
      <p:pic>
        <p:nvPicPr>
          <p:cNvPr id="1026" name="Picture 2">
            <a:extLst>
              <a:ext uri="{FF2B5EF4-FFF2-40B4-BE49-F238E27FC236}">
                <a16:creationId xmlns:a16="http://schemas.microsoft.com/office/drawing/2014/main" id="{2AC23E6F-E337-07FB-CE12-C49A89BA4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13" y="3429000"/>
            <a:ext cx="5797853" cy="1484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E7E5E7A-C400-E84C-6F79-A926F2A10B5F}"/>
                  </a:ext>
                </a:extLst>
              </p:cNvPr>
              <p:cNvSpPr txBox="1"/>
              <p:nvPr/>
            </p:nvSpPr>
            <p:spPr>
              <a:xfrm>
                <a:off x="425513" y="2098241"/>
                <a:ext cx="5913863" cy="539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𝑑𝑊</m:t>
                      </m:r>
                      <m:r>
                        <a:rPr lang="en-US" altLang="zh-CN" b="0" i="1" smtClean="0">
                          <a:latin typeface="Cambria Math" panose="02040503050406030204" pitchFamily="18" charset="0"/>
                          <a:ea typeface="Cambria Math" panose="02040503050406030204" pitchFamily="18" charset="0"/>
                        </a:rPr>
                        <m:t>∝1+</m:t>
                      </m:r>
                      <m:r>
                        <a:rPr lang="zh-CN" altLang="en-US" b="0" i="1" smtClean="0">
                          <a:latin typeface="Cambria Math" panose="02040503050406030204" pitchFamily="18" charset="0"/>
                          <a:ea typeface="Cambria Math" panose="02040503050406030204" pitchFamily="18" charset="0"/>
                        </a:rPr>
                        <m:t>𝛼</m:t>
                      </m:r>
                      <m:f>
                        <m:fPr>
                          <m:ctrlPr>
                            <a:rPr lang="en-US" altLang="zh-CN" b="0" i="1" smtClean="0">
                              <a:latin typeface="Cambria Math" panose="02040503050406030204" pitchFamily="18" charset="0"/>
                              <a:ea typeface="Cambria Math" panose="02040503050406030204" pitchFamily="18" charset="0"/>
                            </a:rPr>
                          </m:ctrlPr>
                        </m:fPr>
                        <m:num>
                          <m:sSub>
                            <m:sSubPr>
                              <m:ctrlPr>
                                <a:rPr lang="en-US" altLang="zh-CN" b="0" i="1" smtClean="0">
                                  <a:latin typeface="Cambria Math" panose="02040503050406030204" pitchFamily="18" charset="0"/>
                                  <a:ea typeface="Cambria Math" panose="02040503050406030204" pitchFamily="18" charset="0"/>
                                </a:rPr>
                              </m:ctrlPr>
                            </m:sSubPr>
                            <m:e>
                              <m:r>
                                <a:rPr lang="en-US" altLang="zh-CN" b="1" i="1" smtClean="0">
                                  <a:latin typeface="Cambria Math" panose="02040503050406030204" pitchFamily="18" charset="0"/>
                                  <a:ea typeface="Cambria Math" panose="02040503050406030204" pitchFamily="18" charset="0"/>
                                </a:rPr>
                                <m:t>𝒑</m:t>
                              </m:r>
                            </m:e>
                            <m:sub>
                              <m:r>
                                <a:rPr lang="en-US" altLang="zh-CN" b="0" i="1" smtClean="0">
                                  <a:latin typeface="Cambria Math" panose="02040503050406030204" pitchFamily="18" charset="0"/>
                                  <a:ea typeface="Cambria Math" panose="02040503050406030204" pitchFamily="18" charset="0"/>
                                </a:rPr>
                                <m:t>𝑒</m:t>
                              </m:r>
                            </m:sub>
                          </m:sSub>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Cambria Math" panose="02040503050406030204" pitchFamily="18" charset="0"/>
                                </a:rPr>
                                <m:t>𝒑</m:t>
                              </m:r>
                            </m:e>
                            <m:sub>
                              <m:r>
                                <a:rPr lang="zh-CN" altLang="en-US" b="1" i="1" smtClean="0">
                                  <a:latin typeface="Cambria Math" panose="02040503050406030204" pitchFamily="18" charset="0"/>
                                  <a:ea typeface="Cambria Math" panose="02040503050406030204" pitchFamily="18" charset="0"/>
                                </a:rPr>
                                <m:t>𝜈</m:t>
                              </m:r>
                            </m:sub>
                          </m:sSub>
                        </m:num>
                        <m:den>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𝑒</m:t>
                              </m:r>
                            </m:sub>
                          </m:sSub>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zh-CN" altLang="en-US" b="0" i="1" smtClean="0">
                                  <a:latin typeface="Cambria Math" panose="02040503050406030204" pitchFamily="18" charset="0"/>
                                  <a:ea typeface="Cambria Math" panose="02040503050406030204" pitchFamily="18" charset="0"/>
                                </a:rPr>
                                <m:t>𝜈</m:t>
                              </m:r>
                            </m:sub>
                          </m:sSub>
                        </m:den>
                      </m:f>
                      <m:r>
                        <a:rPr lang="en-US" altLang="zh-CN" b="0" i="0"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𝑏</m:t>
                      </m:r>
                      <m:f>
                        <m:fPr>
                          <m:ctrlPr>
                            <a:rPr lang="en-US" altLang="zh-CN" b="0" i="1" smtClean="0">
                              <a:latin typeface="Cambria Math" panose="02040503050406030204" pitchFamily="18" charset="0"/>
                              <a:ea typeface="Cambria Math" panose="02040503050406030204" pitchFamily="18" charset="0"/>
                            </a:rPr>
                          </m:ctrlPr>
                        </m:fPr>
                        <m:num>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𝑚</m:t>
                              </m:r>
                            </m:e>
                            <m:sub>
                              <m:r>
                                <a:rPr lang="en-US" altLang="zh-CN" b="0" i="1" smtClean="0">
                                  <a:latin typeface="Cambria Math" panose="02040503050406030204" pitchFamily="18" charset="0"/>
                                  <a:ea typeface="Cambria Math" panose="02040503050406030204" pitchFamily="18" charset="0"/>
                                </a:rPr>
                                <m:t>𝑒</m:t>
                              </m:r>
                            </m:sub>
                          </m:sSub>
                        </m:num>
                        <m:den>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𝑒</m:t>
                              </m:r>
                            </m:sub>
                          </m:sSub>
                        </m:den>
                      </m:f>
                      <m:r>
                        <a:rPr lang="en-US" altLang="zh-CN" b="0"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𝑷</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𝐴</m:t>
                      </m:r>
                      <m:f>
                        <m:fPr>
                          <m:ctrlPr>
                            <a:rPr lang="en-US" altLang="zh-CN" i="1">
                              <a:latin typeface="Cambria Math" panose="02040503050406030204" pitchFamily="18" charset="0"/>
                              <a:ea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Cambria Math" panose="02040503050406030204" pitchFamily="18" charset="0"/>
                                </a:rPr>
                                <m:t>𝒑</m:t>
                              </m:r>
                            </m:e>
                            <m:sub>
                              <m:r>
                                <a:rPr lang="en-US" altLang="zh-CN" i="1">
                                  <a:latin typeface="Cambria Math" panose="02040503050406030204" pitchFamily="18" charset="0"/>
                                  <a:ea typeface="Cambria Math" panose="02040503050406030204" pitchFamily="18" charset="0"/>
                                </a:rPr>
                                <m:t>𝑒</m:t>
                              </m:r>
                            </m:sub>
                          </m:sSub>
                        </m:num>
                        <m:den>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𝐸</m:t>
                              </m:r>
                            </m:e>
                            <m:sub>
                              <m:r>
                                <a:rPr lang="en-US" altLang="zh-CN" i="1">
                                  <a:latin typeface="Cambria Math" panose="02040503050406030204" pitchFamily="18" charset="0"/>
                                  <a:ea typeface="Cambria Math" panose="02040503050406030204" pitchFamily="18" charset="0"/>
                                </a:rPr>
                                <m:t>𝑒</m:t>
                              </m:r>
                            </m:sub>
                          </m:sSub>
                        </m:den>
                      </m:f>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𝐵</m:t>
                      </m:r>
                      <m:f>
                        <m:fPr>
                          <m:ctrlPr>
                            <a:rPr lang="en-US" altLang="zh-CN" i="1">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1" i="1">
                                  <a:latin typeface="Cambria Math" panose="02040503050406030204" pitchFamily="18" charset="0"/>
                                  <a:ea typeface="Cambria Math" panose="02040503050406030204" pitchFamily="18" charset="0"/>
                                </a:rPr>
                                <m:t>𝒑</m:t>
                              </m:r>
                            </m:e>
                            <m:sub>
                              <m:r>
                                <a:rPr lang="zh-CN" altLang="en-US" b="1" i="1">
                                  <a:latin typeface="Cambria Math" panose="02040503050406030204" pitchFamily="18" charset="0"/>
                                  <a:ea typeface="Cambria Math" panose="02040503050406030204" pitchFamily="18" charset="0"/>
                                </a:rPr>
                                <m:t>𝜈</m:t>
                              </m:r>
                            </m:sub>
                          </m:sSub>
                        </m:num>
                        <m:den>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𝐸</m:t>
                              </m:r>
                            </m:e>
                            <m:sub>
                              <m:r>
                                <a:rPr lang="zh-CN" altLang="en-US" i="1">
                                  <a:latin typeface="Cambria Math" panose="02040503050406030204" pitchFamily="18" charset="0"/>
                                  <a:ea typeface="Cambria Math" panose="02040503050406030204" pitchFamily="18" charset="0"/>
                                </a:rPr>
                                <m:t>𝜈</m:t>
                              </m:r>
                            </m:sub>
                          </m:sSub>
                        </m:den>
                      </m:f>
                      <m:r>
                        <a:rPr lang="en-US" altLang="zh-CN" b="0" i="1" smtClean="0">
                          <a:latin typeface="Cambria Math" panose="02040503050406030204" pitchFamily="18" charset="0"/>
                          <a:ea typeface="Cambria Math" panose="02040503050406030204" pitchFamily="18" charset="0"/>
                        </a:rPr>
                        <m:t>+</m:t>
                      </m:r>
                      <m:r>
                        <a:rPr lang="en-US" altLang="zh-CN" b="1" i="1" smtClean="0">
                          <a:solidFill>
                            <a:srgbClr val="FF0000"/>
                          </a:solidFill>
                          <a:latin typeface="Cambria Math" panose="02040503050406030204" pitchFamily="18" charset="0"/>
                          <a:ea typeface="Cambria Math" panose="02040503050406030204" pitchFamily="18" charset="0"/>
                        </a:rPr>
                        <m:t>𝑫</m:t>
                      </m:r>
                      <m:f>
                        <m:fPr>
                          <m:ctrlPr>
                            <a:rPr lang="en-US" altLang="zh-CN" b="1" i="1">
                              <a:solidFill>
                                <a:srgbClr val="FF0000"/>
                              </a:solidFill>
                              <a:latin typeface="Cambria Math" panose="02040503050406030204" pitchFamily="18" charset="0"/>
                              <a:ea typeface="Cambria Math" panose="02040503050406030204" pitchFamily="18" charset="0"/>
                            </a:rPr>
                          </m:ctrlPr>
                        </m:fPr>
                        <m:num>
                          <m:sSub>
                            <m:sSubPr>
                              <m:ctrlPr>
                                <a:rPr lang="en-US" altLang="zh-CN" b="1" i="1">
                                  <a:solidFill>
                                    <a:srgbClr val="FF0000"/>
                                  </a:solidFill>
                                  <a:latin typeface="Cambria Math" panose="02040503050406030204" pitchFamily="18" charset="0"/>
                                  <a:ea typeface="Cambria Math" panose="02040503050406030204" pitchFamily="18" charset="0"/>
                                </a:rPr>
                              </m:ctrlPr>
                            </m:sSubPr>
                            <m:e>
                              <m:r>
                                <a:rPr lang="en-US" altLang="zh-CN" b="1" i="1">
                                  <a:solidFill>
                                    <a:srgbClr val="FF0000"/>
                                  </a:solidFill>
                                  <a:latin typeface="Cambria Math" panose="02040503050406030204" pitchFamily="18" charset="0"/>
                                  <a:ea typeface="Cambria Math" panose="02040503050406030204" pitchFamily="18" charset="0"/>
                                </a:rPr>
                                <m:t>𝒑</m:t>
                              </m:r>
                            </m:e>
                            <m:sub>
                              <m:r>
                                <a:rPr lang="en-US" altLang="zh-CN" b="1" i="1">
                                  <a:solidFill>
                                    <a:srgbClr val="FF0000"/>
                                  </a:solidFill>
                                  <a:latin typeface="Cambria Math" panose="02040503050406030204" pitchFamily="18" charset="0"/>
                                  <a:ea typeface="Cambria Math" panose="02040503050406030204" pitchFamily="18" charset="0"/>
                                </a:rPr>
                                <m:t>𝒆</m:t>
                              </m:r>
                            </m:sub>
                          </m:sSub>
                          <m:r>
                            <a:rPr lang="en-US" altLang="zh-CN" b="1" i="1" smtClean="0">
                              <a:solidFill>
                                <a:srgbClr val="FF0000"/>
                              </a:solidFill>
                              <a:latin typeface="Cambria Math" panose="02040503050406030204" pitchFamily="18" charset="0"/>
                              <a:ea typeface="Cambria Math" panose="02040503050406030204" pitchFamily="18" charset="0"/>
                            </a:rPr>
                            <m:t>×</m:t>
                          </m:r>
                          <m:sSub>
                            <m:sSubPr>
                              <m:ctrlPr>
                                <a:rPr lang="en-US" altLang="zh-CN" b="1" i="1">
                                  <a:solidFill>
                                    <a:srgbClr val="FF0000"/>
                                  </a:solidFill>
                                  <a:latin typeface="Cambria Math" panose="02040503050406030204" pitchFamily="18" charset="0"/>
                                  <a:ea typeface="Cambria Math" panose="02040503050406030204" pitchFamily="18" charset="0"/>
                                </a:rPr>
                              </m:ctrlPr>
                            </m:sSubPr>
                            <m:e>
                              <m:r>
                                <a:rPr lang="en-US" altLang="zh-CN" b="1" i="1">
                                  <a:solidFill>
                                    <a:srgbClr val="FF0000"/>
                                  </a:solidFill>
                                  <a:latin typeface="Cambria Math" panose="02040503050406030204" pitchFamily="18" charset="0"/>
                                  <a:ea typeface="Cambria Math" panose="02040503050406030204" pitchFamily="18" charset="0"/>
                                </a:rPr>
                                <m:t>𝒑</m:t>
                              </m:r>
                            </m:e>
                            <m:sub>
                              <m:r>
                                <a:rPr lang="zh-CN" altLang="en-US" b="1" i="1">
                                  <a:solidFill>
                                    <a:srgbClr val="FF0000"/>
                                  </a:solidFill>
                                  <a:latin typeface="Cambria Math" panose="02040503050406030204" pitchFamily="18" charset="0"/>
                                  <a:ea typeface="Cambria Math" panose="02040503050406030204" pitchFamily="18" charset="0"/>
                                </a:rPr>
                                <m:t>𝝂</m:t>
                              </m:r>
                            </m:sub>
                          </m:sSub>
                        </m:num>
                        <m:den>
                          <m:sSub>
                            <m:sSubPr>
                              <m:ctrlPr>
                                <a:rPr lang="en-US" altLang="zh-CN" b="1" i="1">
                                  <a:solidFill>
                                    <a:srgbClr val="FF0000"/>
                                  </a:solidFill>
                                  <a:latin typeface="Cambria Math" panose="02040503050406030204" pitchFamily="18" charset="0"/>
                                  <a:ea typeface="Cambria Math" panose="02040503050406030204" pitchFamily="18" charset="0"/>
                                </a:rPr>
                              </m:ctrlPr>
                            </m:sSubPr>
                            <m:e>
                              <m:r>
                                <a:rPr lang="en-US" altLang="zh-CN" b="1" i="1">
                                  <a:solidFill>
                                    <a:srgbClr val="FF0000"/>
                                  </a:solidFill>
                                  <a:latin typeface="Cambria Math" panose="02040503050406030204" pitchFamily="18" charset="0"/>
                                  <a:ea typeface="Cambria Math" panose="02040503050406030204" pitchFamily="18" charset="0"/>
                                </a:rPr>
                                <m:t>𝑬</m:t>
                              </m:r>
                            </m:e>
                            <m:sub>
                              <m:r>
                                <a:rPr lang="en-US" altLang="zh-CN" b="1" i="1">
                                  <a:solidFill>
                                    <a:srgbClr val="FF0000"/>
                                  </a:solidFill>
                                  <a:latin typeface="Cambria Math" panose="02040503050406030204" pitchFamily="18" charset="0"/>
                                  <a:ea typeface="Cambria Math" panose="02040503050406030204" pitchFamily="18" charset="0"/>
                                </a:rPr>
                                <m:t>𝒆</m:t>
                              </m:r>
                            </m:sub>
                          </m:sSub>
                          <m:sSub>
                            <m:sSubPr>
                              <m:ctrlPr>
                                <a:rPr lang="en-US" altLang="zh-CN" b="1" i="1">
                                  <a:solidFill>
                                    <a:srgbClr val="FF0000"/>
                                  </a:solidFill>
                                  <a:latin typeface="Cambria Math" panose="02040503050406030204" pitchFamily="18" charset="0"/>
                                  <a:ea typeface="Cambria Math" panose="02040503050406030204" pitchFamily="18" charset="0"/>
                                </a:rPr>
                              </m:ctrlPr>
                            </m:sSubPr>
                            <m:e>
                              <m:r>
                                <a:rPr lang="en-US" altLang="zh-CN" b="1" i="1">
                                  <a:solidFill>
                                    <a:srgbClr val="FF0000"/>
                                  </a:solidFill>
                                  <a:latin typeface="Cambria Math" panose="02040503050406030204" pitchFamily="18" charset="0"/>
                                  <a:ea typeface="Cambria Math" panose="02040503050406030204" pitchFamily="18" charset="0"/>
                                </a:rPr>
                                <m:t>𝑬</m:t>
                              </m:r>
                            </m:e>
                            <m:sub>
                              <m:r>
                                <a:rPr lang="zh-CN" altLang="en-US" b="1" i="1">
                                  <a:solidFill>
                                    <a:srgbClr val="FF0000"/>
                                  </a:solidFill>
                                  <a:latin typeface="Cambria Math" panose="02040503050406030204" pitchFamily="18" charset="0"/>
                                  <a:ea typeface="Cambria Math" panose="02040503050406030204" pitchFamily="18" charset="0"/>
                                </a:rPr>
                                <m:t>𝝂</m:t>
                              </m:r>
                            </m:sub>
                          </m:sSub>
                        </m:den>
                      </m:f>
                      <m:r>
                        <a:rPr lang="en-US" altLang="zh-CN" b="0" i="1" smtClean="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7" name="文本框 6">
                <a:extLst>
                  <a:ext uri="{FF2B5EF4-FFF2-40B4-BE49-F238E27FC236}">
                    <a16:creationId xmlns:a16="http://schemas.microsoft.com/office/drawing/2014/main" id="{9E7E5E7A-C400-E84C-6F79-A926F2A10B5F}"/>
                  </a:ext>
                </a:extLst>
              </p:cNvPr>
              <p:cNvSpPr txBox="1">
                <a:spLocks noRot="1" noChangeAspect="1" noMove="1" noResize="1" noEditPoints="1" noAdjustHandles="1" noChangeArrowheads="1" noChangeShapeType="1" noTextEdit="1"/>
              </p:cNvSpPr>
              <p:nvPr/>
            </p:nvSpPr>
            <p:spPr>
              <a:xfrm>
                <a:off x="425513" y="2098241"/>
                <a:ext cx="5913863" cy="539250"/>
              </a:xfrm>
              <a:prstGeom prst="rect">
                <a:avLst/>
              </a:prstGeom>
              <a:blipFill>
                <a:blip r:embed="rId3"/>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C60F5ADA-8A08-BE6F-BA2D-FADD3A20F685}"/>
              </a:ext>
            </a:extLst>
          </p:cNvPr>
          <p:cNvSpPr txBox="1"/>
          <p:nvPr/>
        </p:nvSpPr>
        <p:spPr>
          <a:xfrm>
            <a:off x="425513" y="1481273"/>
            <a:ext cx="3534942" cy="369332"/>
          </a:xfrm>
          <a:prstGeom prst="rect">
            <a:avLst/>
          </a:prstGeom>
          <a:noFill/>
        </p:spPr>
        <p:txBody>
          <a:bodyPr wrap="none" rtlCol="0">
            <a:spAutoFit/>
          </a:bodyPr>
          <a:lstStyle/>
          <a:p>
            <a:r>
              <a:rPr lang="zh-CN" altLang="en-US" dirty="0"/>
              <a:t>极化中子衰变概率</a:t>
            </a:r>
            <a:r>
              <a:rPr lang="en-US" altLang="zh-CN" i="1" dirty="0" err="1">
                <a:latin typeface="Times New Roman" panose="02020603050405020304" pitchFamily="18" charset="0"/>
                <a:cs typeface="Times New Roman" panose="02020603050405020304" pitchFamily="18" charset="0"/>
              </a:rPr>
              <a:t>dW</a:t>
            </a:r>
            <a:r>
              <a:rPr lang="zh-CN" altLang="en-US" dirty="0"/>
              <a:t>可以表示为</a:t>
            </a:r>
          </a:p>
        </p:txBody>
      </p:sp>
      <p:pic>
        <p:nvPicPr>
          <p:cNvPr id="10" name="图片 9">
            <a:extLst>
              <a:ext uri="{FF2B5EF4-FFF2-40B4-BE49-F238E27FC236}">
                <a16:creationId xmlns:a16="http://schemas.microsoft.com/office/drawing/2014/main" id="{022639E0-B25E-72B3-3BEA-635FAC4D060B}"/>
              </a:ext>
            </a:extLst>
          </p:cNvPr>
          <p:cNvPicPr>
            <a:picLocks noChangeAspect="1"/>
          </p:cNvPicPr>
          <p:nvPr/>
        </p:nvPicPr>
        <p:blipFill>
          <a:blip r:embed="rId4"/>
          <a:stretch>
            <a:fillRect/>
          </a:stretch>
        </p:blipFill>
        <p:spPr>
          <a:xfrm>
            <a:off x="6564470" y="2236725"/>
            <a:ext cx="4762500" cy="2676525"/>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7D3D8F6-3209-137C-073B-38A404C17A56}"/>
                  </a:ext>
                </a:extLst>
              </p:cNvPr>
              <p:cNvSpPr txBox="1"/>
              <p:nvPr/>
            </p:nvSpPr>
            <p:spPr>
              <a:xfrm>
                <a:off x="6840245" y="5101289"/>
                <a:ext cx="46173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𝐷</m:t>
                      </m:r>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−0.96</m:t>
                          </m:r>
                          <m:r>
                            <a:rPr lang="en-US" altLang="zh-CN" b="0" i="1" smtClean="0">
                              <a:latin typeface="Cambria Math" panose="02040503050406030204" pitchFamily="18" charset="0"/>
                              <a:ea typeface="Cambria Math" panose="02040503050406030204" pitchFamily="18" charset="0"/>
                            </a:rPr>
                            <m:t>±1.89(</m:t>
                          </m:r>
                          <m:r>
                            <a:rPr lang="en-US" altLang="zh-CN" b="0" i="1" smtClean="0">
                              <a:latin typeface="Cambria Math" panose="02040503050406030204" pitchFamily="18" charset="0"/>
                              <a:ea typeface="Cambria Math" panose="02040503050406030204" pitchFamily="18" charset="0"/>
                            </a:rPr>
                            <m:t>𝑠𝑡𝑎𝑡</m:t>
                          </m:r>
                          <m:r>
                            <a:rPr lang="en-US" altLang="zh-CN" b="0" i="1" smtClean="0">
                              <a:latin typeface="Cambria Math" panose="02040503050406030204" pitchFamily="18" charset="0"/>
                              <a:ea typeface="Cambria Math" panose="02040503050406030204" pitchFamily="18" charset="0"/>
                            </a:rPr>
                            <m:t>)±1.01(</m:t>
                          </m:r>
                          <m:r>
                            <a:rPr lang="en-US" altLang="zh-CN" b="0" i="1" smtClean="0">
                              <a:latin typeface="Cambria Math" panose="02040503050406030204" pitchFamily="18" charset="0"/>
                              <a:ea typeface="Cambria Math" panose="02040503050406030204" pitchFamily="18" charset="0"/>
                            </a:rPr>
                            <m:t>𝑠𝑦𝑠</m:t>
                          </m:r>
                          <m:r>
                            <a:rPr lang="en-US" altLang="zh-CN" b="0" i="1" smtClean="0">
                              <a:latin typeface="Cambria Math" panose="02040503050406030204" pitchFamily="18" charset="0"/>
                              <a:ea typeface="Cambria Math" panose="02040503050406030204" pitchFamily="18" charset="0"/>
                            </a:rPr>
                            <m:t>)</m:t>
                          </m:r>
                        </m:e>
                      </m:d>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−4</m:t>
                          </m:r>
                        </m:sup>
                      </m:sSup>
                    </m:oMath>
                  </m:oMathPara>
                </a14:m>
                <a:endParaRPr lang="zh-CN" altLang="en-US" dirty="0"/>
              </a:p>
            </p:txBody>
          </p:sp>
        </mc:Choice>
        <mc:Fallback xmlns="">
          <p:sp>
            <p:nvSpPr>
              <p:cNvPr id="11" name="文本框 10">
                <a:extLst>
                  <a:ext uri="{FF2B5EF4-FFF2-40B4-BE49-F238E27FC236}">
                    <a16:creationId xmlns:a16="http://schemas.microsoft.com/office/drawing/2014/main" id="{C7D3D8F6-3209-137C-073B-38A404C17A56}"/>
                  </a:ext>
                </a:extLst>
              </p:cNvPr>
              <p:cNvSpPr txBox="1">
                <a:spLocks noRot="1" noChangeAspect="1" noMove="1" noResize="1" noEditPoints="1" noAdjustHandles="1" noChangeArrowheads="1" noChangeShapeType="1" noTextEdit="1"/>
              </p:cNvSpPr>
              <p:nvPr/>
            </p:nvSpPr>
            <p:spPr>
              <a:xfrm>
                <a:off x="6840245" y="5101289"/>
                <a:ext cx="4617354" cy="276999"/>
              </a:xfrm>
              <a:prstGeom prst="rect">
                <a:avLst/>
              </a:prstGeom>
              <a:blipFill>
                <a:blip r:embed="rId5"/>
                <a:stretch>
                  <a:fillRect l="-660" t="-4444" r="-132" b="-35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65903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55B86-DBE6-4E62-8675-AD2D9507F652}"/>
              </a:ext>
            </a:extLst>
          </p:cNvPr>
          <p:cNvSpPr>
            <a:spLocks noGrp="1"/>
          </p:cNvSpPr>
          <p:nvPr>
            <p:ph type="title"/>
          </p:nvPr>
        </p:nvSpPr>
        <p:spPr/>
        <p:txBody>
          <a:bodyPr/>
          <a:lstStyle/>
          <a:p>
            <a:r>
              <a:rPr lang="zh-CN" altLang="en-US" dirty="0"/>
              <a:t>杜布纳团队的三体裂变测量尝试</a:t>
            </a:r>
          </a:p>
        </p:txBody>
      </p:sp>
      <p:pic>
        <p:nvPicPr>
          <p:cNvPr id="3" name="图片 2" descr="图示&#10;&#10;AI 生成的内容可能不正确。">
            <a:extLst>
              <a:ext uri="{FF2B5EF4-FFF2-40B4-BE49-F238E27FC236}">
                <a16:creationId xmlns:a16="http://schemas.microsoft.com/office/drawing/2014/main" id="{213C1E94-CC5B-41BF-9787-49684EFAAD82}"/>
              </a:ext>
            </a:extLst>
          </p:cNvPr>
          <p:cNvPicPr/>
          <p:nvPr/>
        </p:nvPicPr>
        <p:blipFill>
          <a:blip r:embed="rId2"/>
          <a:stretch>
            <a:fillRect/>
          </a:stretch>
        </p:blipFill>
        <p:spPr>
          <a:xfrm>
            <a:off x="8149481" y="2263479"/>
            <a:ext cx="3648055" cy="2816351"/>
          </a:xfrm>
          <a:prstGeom prst="rect">
            <a:avLst/>
          </a:prstGeom>
        </p:spPr>
      </p:pic>
      <p:sp>
        <p:nvSpPr>
          <p:cNvPr id="4" name="矩形 3">
            <a:extLst>
              <a:ext uri="{FF2B5EF4-FFF2-40B4-BE49-F238E27FC236}">
                <a16:creationId xmlns:a16="http://schemas.microsoft.com/office/drawing/2014/main" id="{01B39D05-E6F5-4ADF-B22A-5A86A1A0EB83}"/>
              </a:ext>
            </a:extLst>
          </p:cNvPr>
          <p:cNvSpPr/>
          <p:nvPr/>
        </p:nvSpPr>
        <p:spPr>
          <a:xfrm>
            <a:off x="325701" y="1573068"/>
            <a:ext cx="10704576" cy="461665"/>
          </a:xfrm>
          <a:prstGeom prst="rect">
            <a:avLst/>
          </a:prstGeom>
        </p:spPr>
        <p:txBody>
          <a:bodyPr wrap="square">
            <a:spAutoFit/>
          </a:bodyPr>
          <a:lstStyle/>
          <a:p>
            <a:r>
              <a:rPr lang="zh-CN" altLang="en-US" sz="2400" dirty="0">
                <a:solidFill>
                  <a:srgbClr val="060607"/>
                </a:solidFill>
                <a:latin typeface="-apple-system"/>
              </a:rPr>
              <a:t>实验观察到的 </a:t>
            </a:r>
            <a:r>
              <a:rPr lang="en-US" altLang="zh-CN" sz="2400" dirty="0">
                <a:solidFill>
                  <a:srgbClr val="060607"/>
                </a:solidFill>
                <a:latin typeface="-apple-system"/>
              </a:rPr>
              <a:t>B </a:t>
            </a:r>
            <a:r>
              <a:rPr lang="zh-CN" altLang="en-US" sz="2400" dirty="0">
                <a:solidFill>
                  <a:srgbClr val="060607"/>
                </a:solidFill>
                <a:latin typeface="-apple-system"/>
              </a:rPr>
              <a:t>的期望值 为 </a:t>
            </a:r>
            <a:r>
              <a:rPr lang="en-US" altLang="zh-CN" sz="2400" dirty="0">
                <a:solidFill>
                  <a:srgbClr val="060607"/>
                </a:solidFill>
                <a:latin typeface="-apple-system"/>
              </a:rPr>
              <a:t>-(2.35 ± 0.05) × 10⁻³</a:t>
            </a:r>
            <a:r>
              <a:rPr lang="zh-CN" altLang="en-US" sz="2400" dirty="0">
                <a:solidFill>
                  <a:srgbClr val="060607"/>
                </a:solidFill>
                <a:latin typeface="-apple-system"/>
              </a:rPr>
              <a:t>，这个值远大于预期</a:t>
            </a:r>
            <a:endParaRPr lang="zh-CN" altLang="en-US" sz="2400"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B161C0B0-424E-4C95-BE22-19DA20D40659}"/>
                  </a:ext>
                </a:extLst>
              </p:cNvPr>
              <p:cNvSpPr txBox="1"/>
              <p:nvPr/>
            </p:nvSpPr>
            <p:spPr>
              <a:xfrm>
                <a:off x="437224" y="4587387"/>
                <a:ext cx="344658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𝐵</m:t>
                      </m:r>
                      <m:r>
                        <a:rPr lang="en-US" altLang="zh-CN" sz="3200" b="0" i="1" smtClean="0">
                          <a:latin typeface="Cambria Math" panose="02040503050406030204" pitchFamily="18" charset="0"/>
                        </a:rPr>
                        <m:t>=</m:t>
                      </m:r>
                      <m:acc>
                        <m:accPr>
                          <m:chr m:val="̂"/>
                          <m:ctrlPr>
                            <a:rPr lang="en-US" altLang="zh-CN" sz="3200" b="0" i="1" smtClean="0">
                              <a:latin typeface="Cambria Math" panose="02040503050406030204" pitchFamily="18" charset="0"/>
                            </a:rPr>
                          </m:ctrlPr>
                        </m:accPr>
                        <m:e>
                          <m:r>
                            <a:rPr lang="en-US" altLang="zh-CN" sz="3200" i="1">
                              <a:latin typeface="Cambria Math" panose="02040503050406030204" pitchFamily="18" charset="0"/>
                              <a:ea typeface="Cambria Math" panose="02040503050406030204" pitchFamily="18" charset="0"/>
                            </a:rPr>
                            <m:t>𝜎</m:t>
                          </m:r>
                        </m:e>
                      </m:acc>
                      <m:r>
                        <a:rPr lang="en-US" altLang="zh-CN" sz="3200" b="0" i="1" smtClean="0">
                          <a:latin typeface="Cambria Math" panose="02040503050406030204" pitchFamily="18" charset="0"/>
                          <a:ea typeface="Cambria Math" panose="02040503050406030204" pitchFamily="18" charset="0"/>
                        </a:rPr>
                        <m:t>∙</m:t>
                      </m:r>
                      <m:d>
                        <m:dPr>
                          <m:begChr m:val="["/>
                          <m:endChr m:val="]"/>
                          <m:ctrlPr>
                            <a:rPr lang="en-US" altLang="zh-CN" sz="3200" b="0" i="1" smtClean="0">
                              <a:latin typeface="Cambria Math" panose="02040503050406030204" pitchFamily="18" charset="0"/>
                              <a:ea typeface="Cambria Math" panose="02040503050406030204" pitchFamily="18" charset="0"/>
                            </a:rPr>
                          </m:ctrlPr>
                        </m:dPr>
                        <m:e>
                          <m:acc>
                            <m:accPr>
                              <m:chr m:val="̂"/>
                              <m:ctrlPr>
                                <a:rPr lang="en-US" altLang="zh-CN" sz="3200" i="1">
                                  <a:latin typeface="Cambria Math" panose="02040503050406030204" pitchFamily="18" charset="0"/>
                                </a:rPr>
                              </m:ctrlPr>
                            </m:accPr>
                            <m:e>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𝑝</m:t>
                                  </m:r>
                                </m:e>
                                <m:sub>
                                  <m:r>
                                    <a:rPr lang="en-US" altLang="zh-CN" sz="3200" b="0" i="1" smtClean="0">
                                      <a:latin typeface="Cambria Math" panose="02040503050406030204" pitchFamily="18" charset="0"/>
                                    </a:rPr>
                                    <m:t>𝐿𝐹</m:t>
                                  </m:r>
                                </m:sub>
                              </m:sSub>
                            </m:e>
                          </m:acc>
                          <m:r>
                            <a:rPr lang="en-US" altLang="zh-CN" sz="3200" i="1" smtClean="0">
                              <a:latin typeface="Cambria Math" panose="02040503050406030204" pitchFamily="18" charset="0"/>
                              <a:ea typeface="Cambria Math" panose="02040503050406030204" pitchFamily="18" charset="0"/>
                            </a:rPr>
                            <m:t>×</m:t>
                          </m:r>
                          <m:acc>
                            <m:accPr>
                              <m:chr m:val="̂"/>
                              <m:ctrlPr>
                                <a:rPr lang="en-US" altLang="zh-CN" sz="3200" i="1">
                                  <a:latin typeface="Cambria Math" panose="02040503050406030204" pitchFamily="18" charset="0"/>
                                </a:rPr>
                              </m:ctrlPr>
                            </m:accPr>
                            <m:e>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𝑝</m:t>
                                  </m:r>
                                </m:e>
                                <m:sub>
                                  <m:r>
                                    <a:rPr lang="en-US" altLang="zh-CN" sz="3200" b="0" i="1" smtClean="0">
                                      <a:latin typeface="Cambria Math" panose="02040503050406030204" pitchFamily="18" charset="0"/>
                                    </a:rPr>
                                    <m:t>𝑇𝑃</m:t>
                                  </m:r>
                                </m:sub>
                              </m:sSub>
                            </m:e>
                          </m:acc>
                        </m:e>
                      </m:d>
                    </m:oMath>
                  </m:oMathPara>
                </a14:m>
                <a:endParaRPr lang="zh-CN" altLang="en-US" sz="3200" dirty="0"/>
              </a:p>
            </p:txBody>
          </p:sp>
        </mc:Choice>
        <mc:Fallback xmlns="">
          <p:sp>
            <p:nvSpPr>
              <p:cNvPr id="5" name="文本框 4">
                <a:extLst>
                  <a:ext uri="{FF2B5EF4-FFF2-40B4-BE49-F238E27FC236}">
                    <a16:creationId xmlns:a16="http://schemas.microsoft.com/office/drawing/2014/main" id="{B161C0B0-424E-4C95-BE22-19DA20D40659}"/>
                  </a:ext>
                </a:extLst>
              </p:cNvPr>
              <p:cNvSpPr txBox="1">
                <a:spLocks noRot="1" noChangeAspect="1" noMove="1" noResize="1" noEditPoints="1" noAdjustHandles="1" noChangeArrowheads="1" noChangeShapeType="1" noTextEdit="1"/>
              </p:cNvSpPr>
              <p:nvPr/>
            </p:nvSpPr>
            <p:spPr>
              <a:xfrm>
                <a:off x="437224" y="4587387"/>
                <a:ext cx="3446585" cy="492443"/>
              </a:xfrm>
              <a:prstGeom prst="rect">
                <a:avLst/>
              </a:prstGeom>
              <a:blipFill>
                <a:blip r:embed="rId3"/>
                <a:stretch>
                  <a:fillRect/>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8A0A6C1F-C12F-4183-BDE0-732C091C1AE0}"/>
              </a:ext>
            </a:extLst>
          </p:cNvPr>
          <p:cNvSpPr txBox="1"/>
          <p:nvPr/>
        </p:nvSpPr>
        <p:spPr>
          <a:xfrm>
            <a:off x="371192" y="5655588"/>
            <a:ext cx="8444196" cy="923330"/>
          </a:xfrm>
          <a:prstGeom prst="rect">
            <a:avLst/>
          </a:prstGeom>
          <a:noFill/>
        </p:spPr>
        <p:txBody>
          <a:bodyPr wrap="square">
            <a:spAutoFit/>
          </a:bodyPr>
          <a:lstStyle/>
          <a:p>
            <a:r>
              <a:rPr lang="pl-PL" altLang="zh-CN" dirty="0"/>
              <a:t>AIP Conf. Proc. 447, 395–404 (1998)</a:t>
            </a:r>
            <a:endParaRPr lang="en-US" altLang="zh-CN" dirty="0"/>
          </a:p>
          <a:p>
            <a:r>
              <a:rPr lang="pl-PL" altLang="zh-CN" dirty="0"/>
              <a:t>AIP Conf. Proc. 529, 577–585 (2000)</a:t>
            </a:r>
            <a:endParaRPr lang="en-US" altLang="zh-CN" dirty="0"/>
          </a:p>
          <a:p>
            <a:r>
              <a:rPr lang="en-US" altLang="zh-CN" dirty="0"/>
              <a:t>Nuclear Instruments and Methods in Physics Research A 440 (2000) 618-625</a:t>
            </a:r>
            <a:endParaRPr lang="zh-CN" altLang="en-US" dirty="0"/>
          </a:p>
        </p:txBody>
      </p:sp>
      <p:pic>
        <p:nvPicPr>
          <p:cNvPr id="7" name="图片 6">
            <a:extLst>
              <a:ext uri="{FF2B5EF4-FFF2-40B4-BE49-F238E27FC236}">
                <a16:creationId xmlns:a16="http://schemas.microsoft.com/office/drawing/2014/main" id="{EFCB5F94-2D76-48DE-A1E5-C99F21040AE5}"/>
              </a:ext>
            </a:extLst>
          </p:cNvPr>
          <p:cNvPicPr>
            <a:picLocks noChangeAspect="1"/>
          </p:cNvPicPr>
          <p:nvPr/>
        </p:nvPicPr>
        <p:blipFill>
          <a:blip r:embed="rId4"/>
          <a:stretch>
            <a:fillRect/>
          </a:stretch>
        </p:blipFill>
        <p:spPr>
          <a:xfrm>
            <a:off x="261357" y="2608757"/>
            <a:ext cx="3886889" cy="1640486"/>
          </a:xfrm>
          <a:prstGeom prst="rect">
            <a:avLst/>
          </a:prstGeom>
        </p:spPr>
      </p:pic>
      <p:pic>
        <p:nvPicPr>
          <p:cNvPr id="8" name="图片 7">
            <a:extLst>
              <a:ext uri="{FF2B5EF4-FFF2-40B4-BE49-F238E27FC236}">
                <a16:creationId xmlns:a16="http://schemas.microsoft.com/office/drawing/2014/main" id="{9C2B6620-6186-44F6-B90F-E9CA0CDB813E}"/>
              </a:ext>
            </a:extLst>
          </p:cNvPr>
          <p:cNvPicPr>
            <a:picLocks noChangeAspect="1"/>
          </p:cNvPicPr>
          <p:nvPr/>
        </p:nvPicPr>
        <p:blipFill>
          <a:blip r:embed="rId5"/>
          <a:stretch>
            <a:fillRect/>
          </a:stretch>
        </p:blipFill>
        <p:spPr>
          <a:xfrm>
            <a:off x="4148246" y="2509409"/>
            <a:ext cx="3648055" cy="2098414"/>
          </a:xfrm>
          <a:prstGeom prst="rect">
            <a:avLst/>
          </a:prstGeom>
        </p:spPr>
      </p:pic>
    </p:spTree>
    <p:extLst>
      <p:ext uri="{BB962C8B-B14F-4D97-AF65-F5344CB8AC3E}">
        <p14:creationId xmlns:p14="http://schemas.microsoft.com/office/powerpoint/2010/main" val="29641268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A8DC033-31EA-7D03-5EAF-ACEC968A046C}"/>
              </a:ext>
            </a:extLst>
          </p:cNvPr>
          <p:cNvSpPr>
            <a:spLocks noGrp="1"/>
          </p:cNvSpPr>
          <p:nvPr>
            <p:ph type="title"/>
          </p:nvPr>
        </p:nvSpPr>
        <p:spPr/>
        <p:txBody>
          <a:bodyPr/>
          <a:lstStyle/>
          <a:p>
            <a:r>
              <a:rPr lang="zh-CN" altLang="en-US" dirty="0"/>
              <a:t>中子与原子核相互作用</a:t>
            </a:r>
          </a:p>
        </p:txBody>
      </p:sp>
      <p:graphicFrame>
        <p:nvGraphicFramePr>
          <p:cNvPr id="5" name="图示 4">
            <a:extLst>
              <a:ext uri="{FF2B5EF4-FFF2-40B4-BE49-F238E27FC236}">
                <a16:creationId xmlns:a16="http://schemas.microsoft.com/office/drawing/2014/main" id="{8212C087-2EC2-B625-7991-A39FE3A0AA19}"/>
              </a:ext>
            </a:extLst>
          </p:cNvPr>
          <p:cNvGraphicFramePr/>
          <p:nvPr>
            <p:extLst>
              <p:ext uri="{D42A27DB-BD31-4B8C-83A1-F6EECF244321}">
                <p14:modId xmlns:p14="http://schemas.microsoft.com/office/powerpoint/2010/main" val="906261718"/>
              </p:ext>
            </p:extLst>
          </p:nvPr>
        </p:nvGraphicFramePr>
        <p:xfrm>
          <a:off x="1099492" y="1163286"/>
          <a:ext cx="94659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a:extLst>
              <a:ext uri="{FF2B5EF4-FFF2-40B4-BE49-F238E27FC236}">
                <a16:creationId xmlns:a16="http://schemas.microsoft.com/office/drawing/2014/main" id="{4B1F0F9C-B106-400D-B051-1F8970D96545}"/>
              </a:ext>
            </a:extLst>
          </p:cNvPr>
          <p:cNvSpPr txBox="1"/>
          <p:nvPr/>
        </p:nvSpPr>
        <p:spPr>
          <a:xfrm>
            <a:off x="10778837" y="1823574"/>
            <a:ext cx="731290" cy="523220"/>
          </a:xfrm>
          <a:prstGeom prst="rect">
            <a:avLst/>
          </a:prstGeom>
          <a:noFill/>
        </p:spPr>
        <p:txBody>
          <a:bodyPr wrap="none" rtlCol="0">
            <a:spAutoFit/>
          </a:bodyPr>
          <a:lstStyle/>
          <a:p>
            <a:r>
              <a:rPr lang="en-US" altLang="zh-CN" sz="2800" b="1" dirty="0">
                <a:effectLst>
                  <a:outerShdw blurRad="38100" dist="38100" dir="2700000" algn="tl">
                    <a:srgbClr val="000000">
                      <a:alpha val="43137"/>
                    </a:srgbClr>
                  </a:outerShdw>
                </a:effectLst>
              </a:rPr>
              <a:t>10</a:t>
            </a:r>
            <a:r>
              <a:rPr lang="en-US" altLang="zh-CN" sz="2800" b="1" baseline="30000" dirty="0">
                <a:effectLst>
                  <a:outerShdw blurRad="38100" dist="38100" dir="2700000" algn="tl">
                    <a:srgbClr val="000000">
                      <a:alpha val="43137"/>
                    </a:srgbClr>
                  </a:outerShdw>
                </a:effectLst>
              </a:rPr>
              <a:t>-7</a:t>
            </a:r>
            <a:endParaRPr lang="zh-CN" altLang="en-US" sz="2800" b="1" baseline="30000" dirty="0">
              <a:effectLst>
                <a:outerShdw blurRad="38100" dist="38100" dir="2700000" algn="tl">
                  <a:srgbClr val="000000">
                    <a:alpha val="43137"/>
                  </a:srgbClr>
                </a:outerShdw>
              </a:effectLst>
            </a:endParaRPr>
          </a:p>
        </p:txBody>
      </p:sp>
      <p:sp>
        <p:nvSpPr>
          <p:cNvPr id="6" name="文本框 5">
            <a:extLst>
              <a:ext uri="{FF2B5EF4-FFF2-40B4-BE49-F238E27FC236}">
                <a16:creationId xmlns:a16="http://schemas.microsoft.com/office/drawing/2014/main" id="{8567AC11-CA57-4667-91E3-CD871D5CC648}"/>
              </a:ext>
            </a:extLst>
          </p:cNvPr>
          <p:cNvSpPr txBox="1"/>
          <p:nvPr/>
        </p:nvSpPr>
        <p:spPr>
          <a:xfrm>
            <a:off x="10778837" y="3611009"/>
            <a:ext cx="731290" cy="523220"/>
          </a:xfrm>
          <a:prstGeom prst="rect">
            <a:avLst/>
          </a:prstGeom>
          <a:noFill/>
        </p:spPr>
        <p:txBody>
          <a:bodyPr wrap="none" rtlCol="0">
            <a:spAutoFit/>
          </a:bodyPr>
          <a:lstStyle/>
          <a:p>
            <a:r>
              <a:rPr lang="en-US" altLang="zh-CN" sz="2800" b="1" dirty="0">
                <a:effectLst>
                  <a:outerShdw blurRad="38100" dist="38100" dir="2700000" algn="tl">
                    <a:srgbClr val="000000">
                      <a:alpha val="43137"/>
                    </a:srgbClr>
                  </a:outerShdw>
                </a:effectLst>
              </a:rPr>
              <a:t>10</a:t>
            </a:r>
            <a:r>
              <a:rPr lang="en-US" altLang="zh-CN" sz="2800" b="1" baseline="30000" dirty="0">
                <a:effectLst>
                  <a:outerShdw blurRad="38100" dist="38100" dir="2700000" algn="tl">
                    <a:srgbClr val="000000">
                      <a:alpha val="43137"/>
                    </a:srgbClr>
                  </a:outerShdw>
                </a:effectLst>
              </a:rPr>
              <a:t>-3</a:t>
            </a:r>
            <a:endParaRPr lang="zh-CN" altLang="en-US" sz="2800" b="1" baseline="30000" dirty="0">
              <a:effectLst>
                <a:outerShdw blurRad="38100" dist="38100" dir="2700000" algn="tl">
                  <a:srgbClr val="000000">
                    <a:alpha val="43137"/>
                  </a:srgbClr>
                </a:outerShdw>
              </a:effectLst>
            </a:endParaRPr>
          </a:p>
        </p:txBody>
      </p:sp>
      <p:sp>
        <p:nvSpPr>
          <p:cNvPr id="7" name="文本框 6">
            <a:extLst>
              <a:ext uri="{FF2B5EF4-FFF2-40B4-BE49-F238E27FC236}">
                <a16:creationId xmlns:a16="http://schemas.microsoft.com/office/drawing/2014/main" id="{86EE6D5B-6C1E-4CEE-8ABB-6151B906C2E7}"/>
              </a:ext>
            </a:extLst>
          </p:cNvPr>
          <p:cNvSpPr txBox="1"/>
          <p:nvPr/>
        </p:nvSpPr>
        <p:spPr>
          <a:xfrm>
            <a:off x="10825863" y="5445034"/>
            <a:ext cx="721672" cy="523220"/>
          </a:xfrm>
          <a:prstGeom prst="rect">
            <a:avLst/>
          </a:prstGeom>
          <a:noFill/>
        </p:spPr>
        <p:txBody>
          <a:bodyPr wrap="none" rtlCol="0">
            <a:spAutoFit/>
          </a:bodyPr>
          <a:lstStyle/>
          <a:p>
            <a:r>
              <a:rPr lang="en-US" altLang="zh-CN" sz="2800" b="1" dirty="0">
                <a:effectLst>
                  <a:outerShdw blurRad="38100" dist="38100" dir="2700000" algn="tl">
                    <a:srgbClr val="000000">
                      <a:alpha val="43137"/>
                    </a:srgbClr>
                  </a:outerShdw>
                </a:effectLst>
              </a:rPr>
              <a:t>10</a:t>
            </a:r>
            <a:r>
              <a:rPr lang="en-US" altLang="zh-CN" sz="2800" b="1" baseline="30000" dirty="0">
                <a:effectLst>
                  <a:outerShdw blurRad="38100" dist="38100" dir="2700000" algn="tl">
                    <a:srgbClr val="000000">
                      <a:alpha val="43137"/>
                    </a:srgbClr>
                  </a:outerShdw>
                </a:effectLst>
              </a:rPr>
              <a:t>-?</a:t>
            </a:r>
            <a:endParaRPr lang="zh-CN" altLang="en-US" sz="2800" b="1"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66166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FA56D26C-22FD-B741-BE4C-BC150B63EFE9}"/>
              </a:ext>
            </a:extLst>
          </p:cNvPr>
          <p:cNvSpPr>
            <a:spLocks noGrp="1" noChangeArrowheads="1"/>
          </p:cNvSpPr>
          <p:nvPr>
            <p:ph type="title"/>
          </p:nvPr>
        </p:nvSpPr>
        <p:spPr>
          <a:xfrm>
            <a:off x="1" y="121628"/>
            <a:ext cx="12076771" cy="444248"/>
          </a:xfrm>
        </p:spPr>
        <p:txBody>
          <a:bodyPr>
            <a:normAutofit fontScale="90000"/>
          </a:bodyPr>
          <a:lstStyle/>
          <a:p>
            <a:pPr>
              <a:tabLst>
                <a:tab pos="0" algn="l"/>
                <a:tab pos="343030" algn="l"/>
                <a:tab pos="686062" algn="l"/>
                <a:tab pos="1029093" algn="l"/>
                <a:tab pos="1372123" algn="l"/>
                <a:tab pos="1715154" algn="l"/>
                <a:tab pos="2058183" algn="l"/>
                <a:tab pos="2401215" algn="l"/>
                <a:tab pos="2744246" algn="l"/>
                <a:tab pos="3087276" algn="l"/>
                <a:tab pos="3430308" algn="l"/>
                <a:tab pos="3773339" algn="l"/>
                <a:tab pos="4116370" algn="l"/>
                <a:tab pos="4459399" algn="l"/>
                <a:tab pos="4802431" algn="l"/>
                <a:tab pos="5145462" algn="l"/>
                <a:tab pos="5488492" algn="l"/>
                <a:tab pos="5831522" algn="l"/>
                <a:tab pos="6174554" algn="l"/>
                <a:tab pos="6517585" algn="l"/>
                <a:tab pos="6860615" algn="l"/>
              </a:tabLst>
            </a:pPr>
            <a:r>
              <a:rPr lang="en-US" altLang="en-US" dirty="0"/>
              <a:t>NOPTREX Collaboration List October 2022</a:t>
            </a:r>
          </a:p>
        </p:txBody>
      </p:sp>
      <p:sp>
        <p:nvSpPr>
          <p:cNvPr id="16387" name="Text Box 2">
            <a:extLst>
              <a:ext uri="{FF2B5EF4-FFF2-40B4-BE49-F238E27FC236}">
                <a16:creationId xmlns:a16="http://schemas.microsoft.com/office/drawing/2014/main" id="{C52DA039-5C03-364A-B6C3-8ACA5AC6429B}"/>
              </a:ext>
            </a:extLst>
          </p:cNvPr>
          <p:cNvSpPr txBox="1">
            <a:spLocks noChangeArrowheads="1"/>
          </p:cNvSpPr>
          <p:nvPr/>
        </p:nvSpPr>
        <p:spPr bwMode="auto">
          <a:xfrm>
            <a:off x="115229" y="565877"/>
            <a:ext cx="11865756" cy="6170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23" tIns="33761" rIns="67523" bIns="33761"/>
          <a:lstStyle>
            <a:lvl1pPr>
              <a:lnSpc>
                <a:spcPct val="92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a:lnSpc>
                <a:spcPct val="92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2pPr>
            <a:lvl3pPr>
              <a:lnSpc>
                <a:spcPct val="92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3pPr>
            <a:lvl4pPr>
              <a:lnSpc>
                <a:spcPct val="92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a:lnSpc>
                <a:spcPct val="92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9pPr>
          </a:lstStyle>
          <a:p>
            <a:pPr>
              <a:lnSpc>
                <a:spcPct val="100000"/>
              </a:lnSpc>
              <a:spcBef>
                <a:spcPts val="525"/>
              </a:spcBef>
              <a:spcAft>
                <a:spcPct val="0"/>
              </a:spcAft>
              <a:buClrTx/>
              <a:defRPr/>
            </a:pPr>
            <a:r>
              <a:rPr lang="en-US" altLang="en-US" sz="1500" dirty="0"/>
              <a:t>C. Auton</a:t>
            </a:r>
            <a:r>
              <a:rPr lang="en-US" altLang="en-US" sz="1500" baseline="30000" dirty="0"/>
              <a:t>16</a:t>
            </a:r>
            <a:r>
              <a:rPr lang="en-US" altLang="en-US" sz="1500" dirty="0"/>
              <a:t>, E. Babcock</a:t>
            </a:r>
            <a:r>
              <a:rPr lang="en-US" altLang="en-US" sz="1500" baseline="30000" dirty="0"/>
              <a:t>29</a:t>
            </a:r>
            <a:r>
              <a:rPr lang="en-US" altLang="en-US" sz="1500" dirty="0"/>
              <a:t>, M. Barlow</a:t>
            </a:r>
            <a:r>
              <a:rPr lang="en-US" altLang="en-US" sz="1500" baseline="30000" dirty="0"/>
              <a:t>30</a:t>
            </a:r>
            <a:r>
              <a:rPr lang="en-US" altLang="en-US" sz="1500" dirty="0"/>
              <a:t>, L. Barron-Palos</a:t>
            </a:r>
            <a:r>
              <a:rPr lang="en-US" altLang="en-US" sz="1500" baseline="30000" dirty="0"/>
              <a:t>27</a:t>
            </a:r>
            <a:r>
              <a:rPr lang="en-US" altLang="en-US" sz="1500" dirty="0"/>
              <a:t>, J. D. Bowman</a:t>
            </a:r>
            <a:r>
              <a:rPr lang="en-US" altLang="en-US" sz="1500" baseline="30000" dirty="0"/>
              <a:t>18</a:t>
            </a:r>
            <a:r>
              <a:rPr lang="en-US" altLang="en-US" sz="1500" dirty="0"/>
              <a:t>, J. Carini</a:t>
            </a:r>
            <a:r>
              <a:rPr lang="en-US" altLang="en-US" sz="1500" baseline="30000" dirty="0"/>
              <a:t>16</a:t>
            </a:r>
            <a:r>
              <a:rPr lang="en-US" altLang="en-US" sz="1500" dirty="0"/>
              <a:t>, L. E. Charon-Garcia</a:t>
            </a:r>
            <a:r>
              <a:rPr lang="en-US" altLang="en-US" sz="1500" baseline="30000" dirty="0"/>
              <a:t>27</a:t>
            </a:r>
            <a:r>
              <a:rPr lang="en-US" altLang="en-US" sz="1500" dirty="0"/>
              <a:t>, </a:t>
            </a:r>
            <a:r>
              <a:rPr lang="en-US" sz="1500" dirty="0"/>
              <a:t>E. Y. Chekmenev</a:t>
            </a:r>
            <a:r>
              <a:rPr lang="en-US" sz="1500" baseline="30000" dirty="0"/>
              <a:t>32</a:t>
            </a:r>
            <a:r>
              <a:rPr lang="en-US" sz="1500" dirty="0"/>
              <a:t>,  </a:t>
            </a:r>
            <a:r>
              <a:rPr lang="en-US" altLang="en-US" sz="1500" dirty="0"/>
              <a:t>C. Crawford</a:t>
            </a:r>
            <a:r>
              <a:rPr lang="en-US" altLang="en-US" sz="1500" baseline="30000" dirty="0"/>
              <a:t>19</a:t>
            </a:r>
            <a:r>
              <a:rPr lang="en-US" altLang="en-US" sz="1500" dirty="0"/>
              <a:t>, J. Curole</a:t>
            </a:r>
            <a:r>
              <a:rPr lang="en-US" altLang="en-US" sz="1500" baseline="30000" dirty="0"/>
              <a:t>16</a:t>
            </a:r>
            <a:r>
              <a:rPr lang="en-US" altLang="en-US" sz="1500" dirty="0"/>
              <a:t>, K. Dickerson</a:t>
            </a:r>
            <a:r>
              <a:rPr lang="en-US" altLang="en-US" sz="1500" baseline="30000" dirty="0"/>
              <a:t>16</a:t>
            </a:r>
            <a:r>
              <a:rPr lang="en-US" altLang="en-US" sz="1500" dirty="0"/>
              <a:t>, J. Doskow</a:t>
            </a:r>
            <a:r>
              <a:rPr lang="en-US" altLang="en-US" sz="1500" baseline="30000" dirty="0"/>
              <a:t>16</a:t>
            </a:r>
            <a:r>
              <a:rPr lang="en-US" altLang="en-US" sz="1500" dirty="0"/>
              <a:t>, D. Eigelbach</a:t>
            </a:r>
            <a:r>
              <a:rPr lang="en-US" altLang="en-US" sz="1500" baseline="30000" dirty="0"/>
              <a:t>20</a:t>
            </a:r>
            <a:r>
              <a:rPr lang="en-US" altLang="en-US" sz="1500" dirty="0"/>
              <a:t>, S. Endoh</a:t>
            </a:r>
            <a:r>
              <a:rPr lang="en-US" altLang="en-US" sz="1500" baseline="30000" dirty="0"/>
              <a:t>1,3</a:t>
            </a:r>
            <a:r>
              <a:rPr lang="en-US" altLang="en-US" sz="1500" dirty="0"/>
              <a:t>, R. Fan</a:t>
            </a:r>
            <a:r>
              <a:rPr lang="en-US" altLang="en-US" sz="1500" baseline="30000" dirty="0"/>
              <a:t>15</a:t>
            </a:r>
            <a:r>
              <a:rPr lang="en-US" altLang="en-US" sz="1500" dirty="0"/>
              <a:t>,  J. Fry</a:t>
            </a:r>
            <a:r>
              <a:rPr lang="en-US" altLang="en-US" sz="1500" baseline="30000" dirty="0"/>
              <a:t>24</a:t>
            </a:r>
            <a:r>
              <a:rPr lang="en-US" altLang="en-US" sz="1500" dirty="0"/>
              <a:t>, H. Fujioka</a:t>
            </a:r>
            <a:r>
              <a:rPr lang="en-US" altLang="en-US" sz="1500" baseline="30000" dirty="0"/>
              <a:t>7</a:t>
            </a:r>
            <a:r>
              <a:rPr lang="en-US" altLang="en-US" sz="1500" dirty="0"/>
              <a:t>, B. M. Goodson</a:t>
            </a:r>
            <a:r>
              <a:rPr lang="en-US" altLang="en-US" sz="1500" baseline="30000" dirty="0"/>
              <a:t>22</a:t>
            </a:r>
            <a:r>
              <a:rPr lang="en-US" altLang="en-US" sz="1500" dirty="0"/>
              <a:t>, V. Gudkov</a:t>
            </a:r>
            <a:r>
              <a:rPr lang="en-US" altLang="en-US" sz="1500" baseline="30000" dirty="0"/>
              <a:t>17</a:t>
            </a:r>
            <a:r>
              <a:rPr lang="en-US" altLang="en-US" sz="1500" dirty="0"/>
              <a:t>, C. Haddock</a:t>
            </a:r>
            <a:r>
              <a:rPr lang="en-US" altLang="en-US" sz="1500" baseline="30000" dirty="0"/>
              <a:t>21</a:t>
            </a:r>
            <a:r>
              <a:rPr lang="en-US" altLang="en-US" sz="1500" dirty="0"/>
              <a:t>, K. Hagino</a:t>
            </a:r>
            <a:r>
              <a:rPr lang="en-US" altLang="en-US" sz="1500" baseline="30000" dirty="0"/>
              <a:t>11</a:t>
            </a:r>
            <a:r>
              <a:rPr lang="en-US" altLang="en-US" sz="1500" dirty="0"/>
              <a:t>, H. Harada</a:t>
            </a:r>
            <a:r>
              <a:rPr lang="en-US" altLang="en-US" sz="1500" baseline="30000" dirty="0"/>
              <a:t>3</a:t>
            </a:r>
            <a:r>
              <a:rPr lang="en-US" altLang="en-US" sz="1500" dirty="0"/>
              <a:t>, P. Hautle</a:t>
            </a:r>
            <a:r>
              <a:rPr lang="en-US" altLang="en-US" sz="1500" baseline="30000" dirty="0"/>
              <a:t>28</a:t>
            </a:r>
            <a:r>
              <a:rPr lang="en-US" altLang="en-US" sz="1500" dirty="0"/>
              <a:t>, M. Hino</a:t>
            </a:r>
            <a:r>
              <a:rPr lang="en-US" altLang="en-US" sz="1500" baseline="30000" dirty="0"/>
              <a:t>11</a:t>
            </a:r>
            <a:r>
              <a:rPr lang="en-US" altLang="en-US" sz="1500" dirty="0"/>
              <a:t>, K. Hirota</a:t>
            </a:r>
            <a:r>
              <a:rPr lang="en-US" altLang="en-US" sz="1500" baseline="30000" dirty="0"/>
              <a:t>1</a:t>
            </a:r>
            <a:r>
              <a:rPr lang="en-US" altLang="en-US" sz="1500" dirty="0"/>
              <a:t>, I. Ide</a:t>
            </a:r>
            <a:r>
              <a:rPr lang="en-US" altLang="en-US" sz="1500" baseline="30000" dirty="0"/>
              <a:t>1</a:t>
            </a:r>
            <a:r>
              <a:rPr lang="en-US" altLang="en-US" sz="1500" dirty="0"/>
              <a:t>, M. Iinuma</a:t>
            </a:r>
            <a:r>
              <a:rPr lang="en-US" altLang="en-US" sz="1500" baseline="30000" dirty="0"/>
              <a:t>6</a:t>
            </a:r>
            <a:r>
              <a:rPr lang="en-US" altLang="en-US" sz="1500" dirty="0"/>
              <a:t>, H. Ikegami</a:t>
            </a:r>
            <a:r>
              <a:rPr lang="en-US" altLang="en-US" sz="1500" baseline="30000" dirty="0"/>
              <a:t>10</a:t>
            </a:r>
            <a:r>
              <a:rPr lang="en-US" altLang="en-US" sz="1500" dirty="0"/>
              <a:t>, T. Ino</a:t>
            </a:r>
            <a:r>
              <a:rPr lang="en-US" altLang="en-US" sz="1500" baseline="30000" dirty="0"/>
              <a:t>4</a:t>
            </a:r>
            <a:r>
              <a:rPr lang="en-US" altLang="en-US" sz="1500" dirty="0"/>
              <a:t>, R. Ishiguro</a:t>
            </a:r>
            <a:r>
              <a:rPr lang="en-US" altLang="en-US" sz="1500" baseline="30000" dirty="0"/>
              <a:t>13</a:t>
            </a:r>
            <a:r>
              <a:rPr lang="en-US" altLang="en-US" sz="1500" dirty="0"/>
              <a:t>, S. Ishimoto</a:t>
            </a:r>
            <a:r>
              <a:rPr lang="en-US" altLang="en-US" sz="1500" baseline="30000" dirty="0"/>
              <a:t>4</a:t>
            </a:r>
            <a:r>
              <a:rPr lang="en-US" altLang="en-US" sz="1500" dirty="0"/>
              <a:t>,  K. Ishizaki</a:t>
            </a:r>
            <a:r>
              <a:rPr lang="en-US" altLang="en-US" sz="1500" baseline="30000" dirty="0"/>
              <a:t>1</a:t>
            </a:r>
            <a:r>
              <a:rPr lang="en-US" altLang="en-US" sz="1500" dirty="0"/>
              <a:t>, T. Iwata</a:t>
            </a:r>
            <a:r>
              <a:rPr lang="en-US" altLang="en-US" sz="1500" baseline="30000" dirty="0"/>
              <a:t>9</a:t>
            </a:r>
            <a:r>
              <a:rPr lang="en-US" altLang="en-US" sz="1500" dirty="0"/>
              <a:t>, C. Jiang</a:t>
            </a:r>
            <a:r>
              <a:rPr lang="en-US" altLang="en-US" sz="1500" baseline="30000" dirty="0"/>
              <a:t>18</a:t>
            </a:r>
            <a:r>
              <a:rPr lang="en-US" altLang="en-US" sz="1500" dirty="0"/>
              <a:t>, W. Jiang</a:t>
            </a:r>
            <a:r>
              <a:rPr lang="en-US" altLang="en-US" sz="1500" baseline="30000" dirty="0"/>
              <a:t>15</a:t>
            </a:r>
            <a:r>
              <a:rPr lang="en-US" altLang="en-US" sz="1500" dirty="0"/>
              <a:t>,  K. Kameda</a:t>
            </a:r>
            <a:r>
              <a:rPr lang="en-US" altLang="en-US" sz="1500" baseline="30000" dirty="0"/>
              <a:t>7</a:t>
            </a:r>
            <a:r>
              <a:rPr lang="en-US" altLang="en-US" sz="1500" dirty="0"/>
              <a:t>, G. N. Kim</a:t>
            </a:r>
            <a:r>
              <a:rPr lang="en-US" altLang="en-US" sz="1500" baseline="30000" dirty="0"/>
              <a:t>14</a:t>
            </a:r>
            <a:r>
              <a:rPr lang="en-US" altLang="en-US" sz="1500" dirty="0"/>
              <a:t>, A. Kimura</a:t>
            </a:r>
            <a:r>
              <a:rPr lang="en-US" altLang="en-US" sz="1500" baseline="30000" dirty="0"/>
              <a:t>3</a:t>
            </a:r>
            <a:r>
              <a:rPr lang="en-US" altLang="en-US" sz="1500" dirty="0"/>
              <a:t>, P. King</a:t>
            </a:r>
            <a:r>
              <a:rPr lang="en-US" altLang="en-US" sz="1500" baseline="30000" dirty="0"/>
              <a:t>23</a:t>
            </a:r>
            <a:r>
              <a:rPr lang="en-US" altLang="en-US" sz="1500" dirty="0"/>
              <a:t>, M. Kitaguchi</a:t>
            </a:r>
            <a:r>
              <a:rPr lang="en-US" altLang="en-US" sz="1500" baseline="30000" dirty="0"/>
              <a:t>1</a:t>
            </a:r>
            <a:r>
              <a:rPr lang="en-US" altLang="en-US" sz="1500" dirty="0"/>
              <a:t>, Y. Kiyanagi</a:t>
            </a:r>
            <a:r>
              <a:rPr lang="en-US" altLang="en-US" sz="1500" baseline="30000" dirty="0"/>
              <a:t>1</a:t>
            </a:r>
            <a:r>
              <a:rPr lang="en-US" altLang="en-US" sz="1500" dirty="0"/>
              <a:t>, J. Koga</a:t>
            </a:r>
            <a:r>
              <a:rPr lang="en-US" altLang="en-US" sz="1500" baseline="30000" dirty="0"/>
              <a:t>2</a:t>
            </a:r>
            <a:r>
              <a:rPr lang="en-US" altLang="en-US" sz="1500" dirty="0"/>
              <a:t>, H. Kohri</a:t>
            </a:r>
            <a:r>
              <a:rPr lang="en-US" altLang="en-US" sz="1500" baseline="30000" dirty="0"/>
              <a:t>8</a:t>
            </a:r>
            <a:r>
              <a:rPr lang="en-US" altLang="en-US" sz="1500" dirty="0"/>
              <a:t>, A. Komives</a:t>
            </a:r>
            <a:r>
              <a:rPr lang="en-US" altLang="en-US" sz="1500" baseline="30000" dirty="0"/>
              <a:t>31</a:t>
            </a:r>
            <a:r>
              <a:rPr lang="en-US" altLang="en-US" sz="1500" dirty="0"/>
              <a:t>, S. W. Lee</a:t>
            </a:r>
            <a:r>
              <a:rPr lang="en-US" altLang="en-US" sz="1500" baseline="30000" dirty="0"/>
              <a:t>14</a:t>
            </a:r>
            <a:r>
              <a:rPr lang="en-US" altLang="en-US" sz="1500" dirty="0"/>
              <a:t>, H. Lu</a:t>
            </a:r>
            <a:r>
              <a:rPr lang="en-US" altLang="en-US" sz="1500" baseline="30000" dirty="0"/>
              <a:t>16</a:t>
            </a:r>
            <a:r>
              <a:rPr lang="en-US" altLang="en-US" sz="1500" dirty="0"/>
              <a:t>, G. Luan</a:t>
            </a:r>
            <a:r>
              <a:rPr lang="en-US" altLang="en-US" sz="1500" baseline="30000" dirty="0"/>
              <a:t>34</a:t>
            </a:r>
            <a:r>
              <a:rPr lang="en-US" altLang="en-US" sz="1500" dirty="0"/>
              <a:t>, D. Lutes</a:t>
            </a:r>
            <a:r>
              <a:rPr lang="en-US" altLang="en-US" sz="1500" baseline="30000" dirty="0"/>
              <a:t>16</a:t>
            </a:r>
            <a:r>
              <a:rPr lang="en-US" altLang="en-US" sz="1500" dirty="0"/>
              <a:t>, M. Luxnat</a:t>
            </a:r>
            <a:r>
              <a:rPr lang="en-US" altLang="en-US" sz="1500" baseline="30000" dirty="0"/>
              <a:t>16</a:t>
            </a:r>
            <a:r>
              <a:rPr lang="en-US" altLang="en-US" sz="1500" dirty="0"/>
              <a:t>, T. Matsushita</a:t>
            </a:r>
            <a:r>
              <a:rPr lang="en-US" altLang="en-US" sz="1500" baseline="30000" dirty="0"/>
              <a:t>1</a:t>
            </a:r>
            <a:r>
              <a:rPr lang="en-US" altLang="en-US" sz="1500" dirty="0"/>
              <a:t>, M. McCrea</a:t>
            </a:r>
            <a:r>
              <a:rPr lang="en-US" altLang="en-US" sz="1500" baseline="30000" dirty="0"/>
              <a:t>36</a:t>
            </a:r>
            <a:r>
              <a:rPr lang="en-US" altLang="en-US" sz="1500" dirty="0"/>
              <a:t>, K. Mishima</a:t>
            </a:r>
            <a:r>
              <a:rPr lang="en-US" altLang="en-US" sz="1500" baseline="30000" dirty="0"/>
              <a:t>4</a:t>
            </a:r>
            <a:r>
              <a:rPr lang="en-US" altLang="en-US" sz="1500" dirty="0"/>
              <a:t>, Y. Miyachi</a:t>
            </a:r>
            <a:r>
              <a:rPr lang="en-US" altLang="en-US" sz="1500" baseline="30000" dirty="0"/>
              <a:t>9</a:t>
            </a:r>
            <a:r>
              <a:rPr lang="en-US" altLang="en-US" sz="1500" dirty="0"/>
              <a:t>, T. Momose</a:t>
            </a:r>
            <a:r>
              <a:rPr lang="en-US" altLang="en-US" sz="1500" baseline="30000" dirty="0"/>
              <a:t>5</a:t>
            </a:r>
            <a:r>
              <a:rPr lang="en-US" altLang="en-US" sz="1500" dirty="0"/>
              <a:t>, T. Morishima</a:t>
            </a:r>
            <a:r>
              <a:rPr lang="en-US" altLang="en-US" sz="1500" baseline="30000" dirty="0"/>
              <a:t>1</a:t>
            </a:r>
            <a:r>
              <a:rPr lang="en-US" altLang="en-US" sz="1500" dirty="0"/>
              <a:t>, Y. Niinomi</a:t>
            </a:r>
            <a:r>
              <a:rPr lang="en-US" altLang="en-US" sz="1500" baseline="30000" dirty="0"/>
              <a:t>1</a:t>
            </a:r>
            <a:r>
              <a:rPr lang="en-US" altLang="en-US" sz="1500" dirty="0"/>
              <a:t>, I. Novikov</a:t>
            </a:r>
            <a:r>
              <a:rPr lang="en-US" altLang="en-US" sz="1500" baseline="30000" dirty="0"/>
              <a:t>25</a:t>
            </a:r>
            <a:r>
              <a:rPr lang="en-US" altLang="en-US" sz="1500" dirty="0"/>
              <a:t>, T. Okudaira</a:t>
            </a:r>
            <a:r>
              <a:rPr lang="en-US" altLang="en-US" sz="1500" baseline="30000" dirty="0"/>
              <a:t>1</a:t>
            </a:r>
            <a:r>
              <a:rPr lang="en-US" altLang="en-US" sz="1500" dirty="0"/>
              <a:t>, K. Ogata</a:t>
            </a:r>
            <a:r>
              <a:rPr lang="en-US" altLang="en-US" sz="1500" baseline="30000" dirty="0"/>
              <a:t>8</a:t>
            </a:r>
            <a:r>
              <a:rPr lang="en-US" altLang="en-US" sz="1500" dirty="0"/>
              <a:t>, T. Oku</a:t>
            </a:r>
            <a:r>
              <a:rPr lang="en-US" altLang="en-US" sz="1500" baseline="30000" dirty="0"/>
              <a:t>3</a:t>
            </a:r>
            <a:r>
              <a:rPr lang="en-US" altLang="en-US" sz="1500" dirty="0"/>
              <a:t>, G. Otero</a:t>
            </a:r>
            <a:r>
              <a:rPr lang="en-US" altLang="en-US" sz="1500" baseline="30000" dirty="0"/>
              <a:t>16</a:t>
            </a:r>
            <a:r>
              <a:rPr lang="en-US" altLang="en-US" sz="1500" dirty="0"/>
              <a:t>, J. Peck</a:t>
            </a:r>
            <a:r>
              <a:rPr lang="en-US" altLang="en-US" sz="1500" baseline="30000" dirty="0"/>
              <a:t>19</a:t>
            </a:r>
            <a:r>
              <a:rPr lang="en-US" altLang="en-US" sz="1500" dirty="0"/>
              <a:t>, S. Penttila</a:t>
            </a:r>
            <a:r>
              <a:rPr lang="en-US" altLang="en-US" sz="1500" baseline="30000" dirty="0"/>
              <a:t>18</a:t>
            </a:r>
            <a:r>
              <a:rPr lang="en-US" altLang="en-US" sz="1500" dirty="0"/>
              <a:t>, A. Perez-Martin</a:t>
            </a:r>
            <a:r>
              <a:rPr lang="en-US" altLang="en-US" sz="1500" baseline="30000" dirty="0"/>
              <a:t>27</a:t>
            </a:r>
            <a:r>
              <a:rPr lang="en-US" altLang="en-US" sz="1500" dirty="0"/>
              <a:t>, B. Plaster</a:t>
            </a:r>
            <a:r>
              <a:rPr lang="en-US" altLang="en-US" sz="1500" baseline="30000" dirty="0"/>
              <a:t>19</a:t>
            </a:r>
            <a:r>
              <a:rPr lang="en-US" altLang="en-US" sz="1500" dirty="0"/>
              <a:t>, X. Ruan</a:t>
            </a:r>
            <a:r>
              <a:rPr lang="en-US" altLang="en-US" sz="1500" baseline="30000" dirty="0"/>
              <a:t>34</a:t>
            </a:r>
            <a:r>
              <a:rPr lang="en-US" altLang="en-US" sz="1500" dirty="0"/>
              <a:t>, D. Sahibnazarova</a:t>
            </a:r>
            <a:r>
              <a:rPr lang="en-US" altLang="en-US" sz="1500" baseline="30000" dirty="0"/>
              <a:t>19</a:t>
            </a:r>
            <a:r>
              <a:rPr lang="en-US" altLang="en-US" sz="1500" dirty="0"/>
              <a:t>, K. Sakai</a:t>
            </a:r>
            <a:r>
              <a:rPr lang="en-US" altLang="en-US" sz="1500" baseline="30000" dirty="0"/>
              <a:t>3</a:t>
            </a:r>
            <a:r>
              <a:rPr lang="en-US" altLang="en-US" sz="1500" dirty="0"/>
              <a:t>, S. Samiei</a:t>
            </a:r>
            <a:r>
              <a:rPr lang="en-US" altLang="en-US" sz="1500" baseline="30000" dirty="0"/>
              <a:t>16</a:t>
            </a:r>
            <a:r>
              <a:rPr lang="en-US" altLang="en-US" sz="1500" dirty="0"/>
              <a:t>,D. Schaper</a:t>
            </a:r>
            <a:r>
              <a:rPr lang="en-US" altLang="en-US" sz="1500" baseline="30000" dirty="0"/>
              <a:t>20</a:t>
            </a:r>
            <a:r>
              <a:rPr lang="en-US" altLang="en-US" sz="1500" dirty="0"/>
              <a:t>, </a:t>
            </a:r>
            <a:r>
              <a:rPr lang="en-US" altLang="en-US" sz="1500" dirty="0">
                <a:cs typeface="Calibri" panose="020F0502020204030204" pitchFamily="34" charset="0"/>
              </a:rPr>
              <a:t>R. Shchepin</a:t>
            </a:r>
            <a:r>
              <a:rPr lang="en-US" altLang="en-US" sz="1500" baseline="30000" dirty="0">
                <a:cs typeface="Calibri" panose="020F0502020204030204" pitchFamily="34" charset="0"/>
              </a:rPr>
              <a:t>33</a:t>
            </a:r>
            <a:r>
              <a:rPr lang="en-US" altLang="en-US" sz="1500" dirty="0">
                <a:cs typeface="Calibri" panose="020F0502020204030204" pitchFamily="34" charset="0"/>
              </a:rPr>
              <a:t> ,</a:t>
            </a:r>
            <a:r>
              <a:rPr lang="en-US" altLang="en-US" sz="1500" dirty="0"/>
              <a:t>T. Shima</a:t>
            </a:r>
            <a:r>
              <a:rPr lang="en-US" altLang="en-US" sz="1500" baseline="30000" dirty="0"/>
              <a:t>8</a:t>
            </a:r>
            <a:r>
              <a:rPr lang="en-US" altLang="en-US" sz="1500" dirty="0"/>
              <a:t>, H. M. Shimizu</a:t>
            </a:r>
            <a:r>
              <a:rPr lang="en-US" altLang="en-US" sz="1500" baseline="30000" dirty="0"/>
              <a:t>1</a:t>
            </a:r>
            <a:r>
              <a:rPr lang="en-US" altLang="en-US" sz="1500" dirty="0"/>
              <a:t>, W. M. Snow</a:t>
            </a:r>
            <a:r>
              <a:rPr lang="en-US" altLang="en-US" sz="1500" baseline="30000" dirty="0"/>
              <a:t>16</a:t>
            </a:r>
            <a:r>
              <a:rPr lang="en-US" altLang="en-US" sz="1500" dirty="0"/>
              <a:t>, D. Spayde</a:t>
            </a:r>
            <a:r>
              <a:rPr lang="en-US" altLang="en-US" sz="1500" baseline="30000" dirty="0"/>
              <a:t>35</a:t>
            </a:r>
            <a:r>
              <a:rPr lang="en-US" altLang="en-US" sz="1500" dirty="0"/>
              <a:t>, H. Tada</a:t>
            </a:r>
            <a:r>
              <a:rPr lang="en-US" altLang="en-US" sz="1500" baseline="30000" dirty="0"/>
              <a:t>1</a:t>
            </a:r>
            <a:r>
              <a:rPr lang="en-US" altLang="en-US" sz="1500" dirty="0"/>
              <a:t>, J. Tang</a:t>
            </a:r>
            <a:r>
              <a:rPr lang="en-US" altLang="en-US" sz="1500" baseline="30000" dirty="0"/>
              <a:t>15</a:t>
            </a:r>
            <a:r>
              <a:rPr lang="en-US" altLang="en-US" sz="1500" dirty="0"/>
              <a:t>, Z. Tang</a:t>
            </a:r>
            <a:r>
              <a:rPr lang="en-US" altLang="en-US" sz="1500" baseline="30000" dirty="0"/>
              <a:t>20</a:t>
            </a:r>
            <a:r>
              <a:rPr lang="en-US" altLang="en-US" sz="1500" dirty="0"/>
              <a:t>, Y. Tani</a:t>
            </a:r>
            <a:r>
              <a:rPr lang="en-US" altLang="en-US" sz="1500" baseline="30000" dirty="0"/>
              <a:t>7</a:t>
            </a:r>
            <a:r>
              <a:rPr lang="en-US" altLang="en-US" sz="1500" dirty="0"/>
              <a:t>, S. Takada</a:t>
            </a:r>
            <a:r>
              <a:rPr lang="en-US" altLang="en-US" sz="1500" baseline="30000" dirty="0"/>
              <a:t>2</a:t>
            </a:r>
            <a:r>
              <a:rPr lang="en-US" altLang="en-US" sz="1500" dirty="0"/>
              <a:t>, Y. I. Takahashi</a:t>
            </a:r>
            <a:r>
              <a:rPr lang="en-US" altLang="en-US" sz="1500" baseline="30000" dirty="0"/>
              <a:t>11</a:t>
            </a:r>
            <a:r>
              <a:rPr lang="en-US" altLang="en-US" sz="1500" dirty="0"/>
              <a:t>, D. Takahaski</a:t>
            </a:r>
            <a:r>
              <a:rPr lang="en-US" altLang="en-US" sz="1500" baseline="30000" dirty="0"/>
              <a:t>12</a:t>
            </a:r>
            <a:r>
              <a:rPr lang="en-US" altLang="en-US" sz="1500" dirty="0"/>
              <a:t>, K. Taketani</a:t>
            </a:r>
            <a:r>
              <a:rPr lang="en-US" altLang="en-US" sz="1500" baseline="30000" dirty="0"/>
              <a:t>8</a:t>
            </a:r>
            <a:r>
              <a:rPr lang="en-US" altLang="en-US" sz="1500" dirty="0"/>
              <a:t>, K. Tateishi</a:t>
            </a:r>
            <a:r>
              <a:rPr lang="en-US" altLang="en-US" sz="1500" baseline="30000" dirty="0"/>
              <a:t>10</a:t>
            </a:r>
            <a:r>
              <a:rPr lang="en-US" altLang="en-US" sz="1500" dirty="0"/>
              <a:t>, X. Tong</a:t>
            </a:r>
            <a:r>
              <a:rPr lang="en-US" altLang="en-US" sz="1500" baseline="30000" dirty="0"/>
              <a:t>15</a:t>
            </a:r>
            <a:r>
              <a:rPr lang="en-US" altLang="en-US" sz="1500" dirty="0"/>
              <a:t>, T. Uesaka</a:t>
            </a:r>
            <a:r>
              <a:rPr lang="en-US" altLang="en-US" sz="1500" baseline="30000" dirty="0"/>
              <a:t>10</a:t>
            </a:r>
            <a:r>
              <a:rPr lang="en-US" altLang="en-US" sz="1500" dirty="0"/>
              <a:t>, J. Vanderwerp</a:t>
            </a:r>
            <a:r>
              <a:rPr lang="en-US" altLang="en-US" sz="1500" baseline="30000" dirty="0"/>
              <a:t>16</a:t>
            </a:r>
            <a:r>
              <a:rPr lang="en-US" altLang="en-US" sz="1500" dirty="0"/>
              <a:t>, M. Veillette</a:t>
            </a:r>
            <a:r>
              <a:rPr lang="en-US" altLang="en-US" sz="1500" baseline="30000" dirty="0"/>
              <a:t>26</a:t>
            </a:r>
            <a:r>
              <a:rPr lang="en-US" altLang="en-US" sz="1500" dirty="0"/>
              <a:t>, G. Visser</a:t>
            </a:r>
            <a:r>
              <a:rPr lang="en-US" altLang="en-US" sz="1500" baseline="30000" dirty="0"/>
              <a:t>16</a:t>
            </a:r>
            <a:r>
              <a:rPr lang="en-US" altLang="en-US" sz="1500" dirty="0"/>
              <a:t>, N. Wada</a:t>
            </a:r>
            <a:r>
              <a:rPr lang="en-US" altLang="en-US" sz="1500" baseline="30000" dirty="0"/>
              <a:t>1</a:t>
            </a:r>
            <a:r>
              <a:rPr lang="en-US" altLang="en-US" sz="1500" dirty="0"/>
              <a:t>, Y. Wang</a:t>
            </a:r>
            <a:r>
              <a:rPr lang="en-US" altLang="en-US" sz="1500" baseline="30000" dirty="0"/>
              <a:t>19</a:t>
            </a:r>
            <a:r>
              <a:rPr lang="en-US" altLang="en-US" sz="1500" dirty="0"/>
              <a:t>, T. Yamamoto</a:t>
            </a:r>
            <a:r>
              <a:rPr lang="en-US" altLang="en-US" sz="1500" baseline="30000" dirty="0"/>
              <a:t>1</a:t>
            </a:r>
            <a:r>
              <a:rPr lang="en-US" altLang="en-US" sz="1500" dirty="0"/>
              <a:t>, Y. Yamagata</a:t>
            </a:r>
            <a:r>
              <a:rPr lang="en-US" altLang="en-US" sz="1500" baseline="30000" dirty="0"/>
              <a:t>10</a:t>
            </a:r>
            <a:r>
              <a:rPr lang="en-US" altLang="en-US" sz="1500" dirty="0"/>
              <a:t>, X. Yamanaka</a:t>
            </a:r>
            <a:r>
              <a:rPr lang="en-US" altLang="en-US" sz="1500" baseline="30000" dirty="0"/>
              <a:t>1</a:t>
            </a:r>
            <a:r>
              <a:rPr lang="en-US" altLang="en-US" sz="1500" dirty="0"/>
              <a:t> , H. Yoshikawa</a:t>
            </a:r>
            <a:r>
              <a:rPr lang="en-US" altLang="en-US" sz="1500" baseline="30000" dirty="0"/>
              <a:t>8</a:t>
            </a:r>
            <a:r>
              <a:rPr lang="en-US" altLang="en-US" sz="1500" dirty="0"/>
              <a:t>, T. Yoshioka</a:t>
            </a:r>
            <a:r>
              <a:rPr lang="en-US" altLang="en-US" sz="1500" baseline="30000" dirty="0"/>
              <a:t>2</a:t>
            </a:r>
            <a:r>
              <a:rPr lang="en-US" altLang="en-US" sz="1500" dirty="0"/>
              <a:t>, M. Yosoi</a:t>
            </a:r>
            <a:r>
              <a:rPr lang="en-US" altLang="en-US" sz="1500" baseline="30000" dirty="0"/>
              <a:t>8 </a:t>
            </a:r>
            <a:r>
              <a:rPr lang="en-US" altLang="en-US" sz="1500" dirty="0"/>
              <a:t>, M. Zhang</a:t>
            </a:r>
            <a:r>
              <a:rPr lang="en-US" altLang="en-US" sz="1500" baseline="30000" dirty="0"/>
              <a:t>15,16</a:t>
            </a:r>
            <a:r>
              <a:rPr lang="en-US" altLang="en-US" sz="1500" dirty="0"/>
              <a:t>, Q. Zhang</a:t>
            </a:r>
            <a:r>
              <a:rPr lang="en-US" altLang="en-US" sz="1500" baseline="30000" dirty="0"/>
              <a:t>34</a:t>
            </a:r>
            <a:r>
              <a:rPr lang="en-US" altLang="en-US" sz="1500" dirty="0"/>
              <a:t>, G. Ziemyte</a:t>
            </a:r>
            <a:r>
              <a:rPr lang="en-US" altLang="en-US" sz="1500" baseline="30000" dirty="0"/>
              <a:t>19</a:t>
            </a:r>
          </a:p>
          <a:p>
            <a:pPr>
              <a:lnSpc>
                <a:spcPct val="100000"/>
              </a:lnSpc>
              <a:spcBef>
                <a:spcPts val="525"/>
              </a:spcBef>
              <a:spcAft>
                <a:spcPct val="0"/>
              </a:spcAft>
              <a:buClrTx/>
              <a:defRPr/>
            </a:pPr>
            <a:r>
              <a:rPr lang="en-US" altLang="en-US" sz="1500" baseline="30000" dirty="0"/>
              <a:t>____________________________________________________________________________________________________________________________________</a:t>
            </a:r>
          </a:p>
          <a:p>
            <a:pPr>
              <a:lnSpc>
                <a:spcPct val="100000"/>
              </a:lnSpc>
              <a:spcBef>
                <a:spcPts val="525"/>
              </a:spcBef>
              <a:spcAft>
                <a:spcPct val="0"/>
              </a:spcAft>
              <a:buClrTx/>
              <a:defRPr/>
            </a:pPr>
            <a:r>
              <a:rPr lang="en-US" altLang="en-US" sz="1500" baseline="30000" dirty="0"/>
              <a:t>1</a:t>
            </a:r>
            <a:r>
              <a:rPr lang="en-US" altLang="en-US" sz="1500" dirty="0"/>
              <a:t>Nagoya, </a:t>
            </a:r>
            <a:r>
              <a:rPr lang="en-US" altLang="en-US" sz="1500" baseline="30000" dirty="0"/>
              <a:t>2</a:t>
            </a:r>
            <a:r>
              <a:rPr lang="en-US" altLang="en-US" sz="1500" dirty="0"/>
              <a:t>Kyushu, </a:t>
            </a:r>
            <a:r>
              <a:rPr lang="en-US" altLang="en-US" sz="1500" baseline="30000" dirty="0"/>
              <a:t>3</a:t>
            </a:r>
            <a:r>
              <a:rPr lang="en-US" altLang="en-US" sz="1500" dirty="0"/>
              <a:t>JAEA, </a:t>
            </a:r>
            <a:r>
              <a:rPr lang="en-US" altLang="en-US" sz="1500" baseline="30000" dirty="0"/>
              <a:t>4</a:t>
            </a:r>
            <a:r>
              <a:rPr lang="en-US" altLang="en-US" sz="1500" dirty="0"/>
              <a:t>KEK, </a:t>
            </a:r>
            <a:r>
              <a:rPr lang="en-US" altLang="en-US" sz="1500" baseline="30000" dirty="0"/>
              <a:t>5</a:t>
            </a:r>
            <a:r>
              <a:rPr lang="en-US" altLang="en-US" sz="1500" dirty="0"/>
              <a:t>British Columbia, </a:t>
            </a:r>
            <a:r>
              <a:rPr lang="en-US" altLang="en-US" sz="1500" baseline="30000" dirty="0"/>
              <a:t>6</a:t>
            </a:r>
            <a:r>
              <a:rPr lang="en-US" altLang="en-US" sz="1500" dirty="0"/>
              <a:t>Hiroshima, </a:t>
            </a:r>
            <a:r>
              <a:rPr lang="en-US" altLang="en-US" sz="1500" baseline="30000" dirty="0"/>
              <a:t>7</a:t>
            </a:r>
            <a:r>
              <a:rPr lang="en-US" altLang="en-US" sz="1500" dirty="0"/>
              <a:t>Tokyo Inst. Tech., </a:t>
            </a:r>
            <a:r>
              <a:rPr lang="en-US" altLang="en-US" sz="1500" baseline="30000" dirty="0"/>
              <a:t>8</a:t>
            </a:r>
            <a:r>
              <a:rPr lang="en-US" altLang="en-US" sz="1500" dirty="0"/>
              <a:t>Osaka, </a:t>
            </a:r>
            <a:r>
              <a:rPr lang="en-US" altLang="en-US" sz="1500" baseline="30000" dirty="0"/>
              <a:t>9</a:t>
            </a:r>
            <a:r>
              <a:rPr lang="en-US" altLang="en-US" sz="1500" dirty="0"/>
              <a:t>Yamagata, </a:t>
            </a:r>
            <a:r>
              <a:rPr lang="en-US" altLang="en-US" sz="1500" baseline="30000" dirty="0"/>
              <a:t>10</a:t>
            </a:r>
            <a:r>
              <a:rPr lang="en-US" altLang="en-US" sz="1500" dirty="0"/>
              <a:t>RIKEN, </a:t>
            </a:r>
            <a:r>
              <a:rPr lang="en-US" altLang="en-US" sz="1500" baseline="30000" dirty="0"/>
              <a:t>11</a:t>
            </a:r>
            <a:r>
              <a:rPr lang="en-US" altLang="en-US" sz="1500" dirty="0"/>
              <a:t>Kyoto, </a:t>
            </a:r>
            <a:r>
              <a:rPr lang="en-US" altLang="en-US" sz="1500" baseline="30000" dirty="0"/>
              <a:t>12</a:t>
            </a:r>
            <a:r>
              <a:rPr lang="en-US" altLang="en-US" sz="1500" dirty="0"/>
              <a:t>Ashikaga, </a:t>
            </a:r>
            <a:r>
              <a:rPr lang="en-US" altLang="en-US" sz="1500" baseline="30000" dirty="0"/>
              <a:t>13</a:t>
            </a:r>
            <a:r>
              <a:rPr lang="en-US" altLang="en-US" sz="1500" dirty="0"/>
              <a:t>Japan Women’s, </a:t>
            </a:r>
            <a:r>
              <a:rPr lang="en-US" altLang="en-US" sz="1500" baseline="30000" dirty="0"/>
              <a:t>14</a:t>
            </a:r>
            <a:r>
              <a:rPr lang="en-US" altLang="en-US" sz="1500" dirty="0"/>
              <a:t>Kyungpook, </a:t>
            </a:r>
            <a:r>
              <a:rPr lang="en-US" altLang="en-US" sz="1500" baseline="30000" dirty="0"/>
              <a:t>15</a:t>
            </a:r>
            <a:r>
              <a:rPr lang="en-US" altLang="en-US" sz="1500" dirty="0">
                <a:solidFill>
                  <a:srgbClr val="FF0000"/>
                </a:solidFill>
              </a:rPr>
              <a:t>CSNS</a:t>
            </a:r>
            <a:r>
              <a:rPr lang="en-US" altLang="en-US" sz="1500" dirty="0"/>
              <a:t>, </a:t>
            </a:r>
            <a:r>
              <a:rPr lang="en-US" altLang="en-US" sz="1500" baseline="30000" dirty="0"/>
              <a:t>16</a:t>
            </a:r>
            <a:r>
              <a:rPr lang="en-US" altLang="en-US" sz="1500" dirty="0"/>
              <a:t>Indiana, </a:t>
            </a:r>
            <a:r>
              <a:rPr lang="en-US" altLang="en-US" sz="1500" baseline="30000" dirty="0"/>
              <a:t>17</a:t>
            </a:r>
            <a:r>
              <a:rPr lang="en-US" altLang="en-US" sz="1500" dirty="0"/>
              <a:t>South Carolina, </a:t>
            </a:r>
            <a:r>
              <a:rPr lang="en-US" altLang="en-US" sz="1500" baseline="30000" dirty="0"/>
              <a:t>18</a:t>
            </a:r>
            <a:r>
              <a:rPr lang="en-US" altLang="en-US" sz="1500" dirty="0"/>
              <a:t>ORNL, </a:t>
            </a:r>
            <a:r>
              <a:rPr lang="en-US" altLang="en-US" sz="1500" baseline="30000" dirty="0"/>
              <a:t>19</a:t>
            </a:r>
            <a:r>
              <a:rPr lang="en-US" altLang="en-US" sz="1500" dirty="0"/>
              <a:t>Kentucky, </a:t>
            </a:r>
            <a:r>
              <a:rPr lang="en-US" altLang="en-US" sz="1500" baseline="30000" dirty="0"/>
              <a:t>20</a:t>
            </a:r>
            <a:r>
              <a:rPr lang="en-US" altLang="en-US" sz="1500" dirty="0"/>
              <a:t>LANL, </a:t>
            </a:r>
            <a:r>
              <a:rPr lang="en-US" altLang="en-US" sz="1500" baseline="30000" dirty="0"/>
              <a:t>21</a:t>
            </a:r>
            <a:r>
              <a:rPr lang="en-US" altLang="en-US" sz="1500" dirty="0"/>
              <a:t>Phase III Physics, </a:t>
            </a:r>
            <a:r>
              <a:rPr lang="en-US" altLang="en-US" sz="1500" baseline="30000" dirty="0"/>
              <a:t>22</a:t>
            </a:r>
            <a:r>
              <a:rPr lang="en-US" altLang="en-US" sz="1500" dirty="0"/>
              <a:t>Southern Illinois, </a:t>
            </a:r>
            <a:r>
              <a:rPr lang="en-US" altLang="en-US" sz="1500" baseline="30000" dirty="0"/>
              <a:t>23</a:t>
            </a:r>
            <a:r>
              <a:rPr lang="en-US" altLang="en-US" sz="1500" dirty="0"/>
              <a:t>Ohio, </a:t>
            </a:r>
            <a:r>
              <a:rPr lang="en-US" altLang="en-US" sz="1500" baseline="30000" dirty="0"/>
              <a:t>24</a:t>
            </a:r>
            <a:r>
              <a:rPr lang="en-US" altLang="en-US" sz="1500" dirty="0"/>
              <a:t>Eastern Kentucky, </a:t>
            </a:r>
            <a:r>
              <a:rPr lang="en-US" altLang="en-US" sz="1500" baseline="30000" dirty="0"/>
              <a:t>25</a:t>
            </a:r>
            <a:r>
              <a:rPr lang="en-US" altLang="en-US" sz="1500" dirty="0"/>
              <a:t>Western Kentucky, </a:t>
            </a:r>
            <a:r>
              <a:rPr lang="en-US" altLang="en-US" sz="1500" baseline="30000" dirty="0"/>
              <a:t>26</a:t>
            </a:r>
            <a:r>
              <a:rPr lang="en-US" altLang="en-US" sz="1500" dirty="0"/>
              <a:t>Berea, </a:t>
            </a:r>
            <a:r>
              <a:rPr lang="en-US" altLang="en-US" sz="1500" baseline="30000" dirty="0"/>
              <a:t>27</a:t>
            </a:r>
            <a:r>
              <a:rPr lang="en-US" altLang="en-US" sz="1500" dirty="0"/>
              <a:t>UNAM, </a:t>
            </a:r>
            <a:r>
              <a:rPr lang="en-US" altLang="en-US" sz="1500" baseline="30000" dirty="0"/>
              <a:t>28</a:t>
            </a:r>
            <a:r>
              <a:rPr lang="en-US" altLang="en-US" sz="1500" dirty="0"/>
              <a:t>PSI, </a:t>
            </a:r>
            <a:r>
              <a:rPr lang="en-US" altLang="en-US" sz="1500" baseline="30000" dirty="0"/>
              <a:t>29</a:t>
            </a:r>
            <a:r>
              <a:rPr lang="en-US" altLang="en-US" sz="1500" dirty="0"/>
              <a:t>Juelich, </a:t>
            </a:r>
            <a:r>
              <a:rPr lang="en-US" altLang="en-US" sz="1500" baseline="30000" dirty="0"/>
              <a:t>30</a:t>
            </a:r>
            <a:r>
              <a:rPr lang="en-US" altLang="en-US" sz="1500" dirty="0"/>
              <a:t>Nottingham, </a:t>
            </a:r>
            <a:r>
              <a:rPr lang="en-US" altLang="en-US" sz="1500" baseline="30000" dirty="0"/>
              <a:t>31</a:t>
            </a:r>
            <a:r>
              <a:rPr lang="en-US" altLang="en-US" sz="1500" dirty="0"/>
              <a:t>DePauw, </a:t>
            </a:r>
            <a:r>
              <a:rPr lang="en-US" altLang="en-US" sz="1500" baseline="30000" dirty="0"/>
              <a:t>32</a:t>
            </a:r>
            <a:r>
              <a:rPr lang="en-US" altLang="en-US" sz="1500" dirty="0"/>
              <a:t>Wayne State, </a:t>
            </a:r>
            <a:r>
              <a:rPr lang="en-US" altLang="en-US" sz="1500" baseline="30000" dirty="0"/>
              <a:t>33</a:t>
            </a:r>
            <a:r>
              <a:rPr lang="en-US" altLang="en-US" sz="1500" dirty="0"/>
              <a:t>SDSM&amp;T, </a:t>
            </a:r>
            <a:r>
              <a:rPr lang="en-US" altLang="en-US" sz="1500" baseline="30000" dirty="0"/>
              <a:t>34</a:t>
            </a:r>
            <a:r>
              <a:rPr lang="en-US" altLang="en-US" sz="1500" dirty="0">
                <a:solidFill>
                  <a:srgbClr val="FF0000"/>
                </a:solidFill>
              </a:rPr>
              <a:t>CIAE</a:t>
            </a:r>
            <a:r>
              <a:rPr lang="en-US" altLang="en-US" sz="1500" dirty="0"/>
              <a:t>, </a:t>
            </a:r>
            <a:r>
              <a:rPr lang="en-US" altLang="en-US" sz="1500" baseline="30000" dirty="0"/>
              <a:t>35</a:t>
            </a:r>
            <a:r>
              <a:rPr lang="en-US" altLang="en-US" sz="1500" dirty="0"/>
              <a:t>Hendrix, </a:t>
            </a:r>
            <a:r>
              <a:rPr lang="en-US" altLang="en-US" sz="1500" baseline="30000" dirty="0"/>
              <a:t>36</a:t>
            </a:r>
            <a:r>
              <a:rPr lang="en-US" altLang="en-US" sz="1500" dirty="0"/>
              <a:t>Manitoba</a:t>
            </a:r>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051"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r>
              <a:rPr lang="en-US" altLang="en-US" sz="900" dirty="0"/>
              <a:t> </a:t>
            </a:r>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900"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125" dirty="0"/>
          </a:p>
          <a:p>
            <a:pPr defTabSz="343063">
              <a:lnSpc>
                <a:spcPct val="100000"/>
              </a:lnSpc>
              <a:spcBef>
                <a:spcPts val="525"/>
              </a:spcBef>
              <a:spcAft>
                <a:spcPct val="0"/>
              </a:spcAft>
              <a:buClrTx/>
              <a:tabLst>
                <a:tab pos="0" algn="l"/>
                <a:tab pos="321583" algn="l"/>
                <a:tab pos="643163" algn="l"/>
                <a:tab pos="964744" algn="l"/>
                <a:tab pos="1286325" algn="l"/>
                <a:tab pos="1607906" algn="l"/>
                <a:tab pos="1929488" algn="l"/>
                <a:tab pos="2251069" algn="l"/>
                <a:tab pos="2572650" algn="l"/>
                <a:tab pos="2894230" algn="l"/>
                <a:tab pos="3215813" algn="l"/>
                <a:tab pos="3537394" algn="l"/>
                <a:tab pos="3858976" algn="l"/>
                <a:tab pos="4180557" algn="l"/>
                <a:tab pos="4502138" algn="l"/>
                <a:tab pos="4823719" algn="l"/>
                <a:tab pos="5145299" algn="l"/>
                <a:tab pos="5466882" algn="l"/>
                <a:tab pos="5788463" algn="l"/>
                <a:tab pos="6110045" algn="l"/>
                <a:tab pos="6431626" algn="l"/>
              </a:tabLst>
              <a:defRPr/>
            </a:pPr>
            <a:endParaRPr lang="en-US" altLang="en-US" sz="1125" dirty="0"/>
          </a:p>
        </p:txBody>
      </p:sp>
      <p:pic>
        <p:nvPicPr>
          <p:cNvPr id="16388" name="Picture 2" descr="Map&#10;&#10;Description automatically generated">
            <a:extLst>
              <a:ext uri="{FF2B5EF4-FFF2-40B4-BE49-F238E27FC236}">
                <a16:creationId xmlns:a16="http://schemas.microsoft.com/office/drawing/2014/main" id="{BCA6DDFA-029E-8B4D-8F7D-85AD90E0A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09" y="3708559"/>
            <a:ext cx="5981783" cy="302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EC6665-63FC-8242-94D9-B803068A3A28}"/>
              </a:ext>
            </a:extLst>
          </p:cNvPr>
          <p:cNvSpPr txBox="1"/>
          <p:nvPr/>
        </p:nvSpPr>
        <p:spPr>
          <a:xfrm>
            <a:off x="-693261" y="1816958"/>
            <a:ext cx="184731" cy="287323"/>
          </a:xfrm>
          <a:prstGeom prst="rect">
            <a:avLst/>
          </a:prstGeom>
          <a:noFill/>
        </p:spPr>
        <p:txBody>
          <a:bodyPr wrap="none" rtlCol="0">
            <a:spAutoFit/>
          </a:bodyPr>
          <a:lstStyle/>
          <a:p>
            <a:endParaRPr lang="en-US" sz="1267" dirty="0"/>
          </a:p>
        </p:txBody>
      </p:sp>
      <p:pic>
        <p:nvPicPr>
          <p:cNvPr id="4" name="Picture 3">
            <a:extLst>
              <a:ext uri="{FF2B5EF4-FFF2-40B4-BE49-F238E27FC236}">
                <a16:creationId xmlns:a16="http://schemas.microsoft.com/office/drawing/2014/main" id="{91D7F65F-109A-AE42-B924-B8BF2A492CF1}"/>
              </a:ext>
            </a:extLst>
          </p:cNvPr>
          <p:cNvPicPr>
            <a:picLocks noChangeAspect="1"/>
          </p:cNvPicPr>
          <p:nvPr/>
        </p:nvPicPr>
        <p:blipFill>
          <a:blip r:embed="rId4"/>
          <a:stretch>
            <a:fillRect/>
          </a:stretch>
        </p:blipFill>
        <p:spPr>
          <a:xfrm>
            <a:off x="6920122" y="4388664"/>
            <a:ext cx="4253548" cy="1783415"/>
          </a:xfrm>
          <a:prstGeom prst="rect">
            <a:avLst/>
          </a:prstGeom>
        </p:spPr>
      </p:pic>
      <p:sp>
        <p:nvSpPr>
          <p:cNvPr id="3" name="文本框 2">
            <a:extLst>
              <a:ext uri="{FF2B5EF4-FFF2-40B4-BE49-F238E27FC236}">
                <a16:creationId xmlns:a16="http://schemas.microsoft.com/office/drawing/2014/main" id="{1C2F6DEE-D972-A2D1-52DC-06B2ECF04485}"/>
              </a:ext>
            </a:extLst>
          </p:cNvPr>
          <p:cNvSpPr txBox="1"/>
          <p:nvPr/>
        </p:nvSpPr>
        <p:spPr>
          <a:xfrm>
            <a:off x="6598694" y="4019266"/>
            <a:ext cx="5097438" cy="646331"/>
          </a:xfrm>
          <a:prstGeom prst="rect">
            <a:avLst/>
          </a:prstGeom>
          <a:noFill/>
        </p:spPr>
        <p:txBody>
          <a:bodyPr wrap="square" rtlCol="0">
            <a:spAutoFit/>
          </a:bodyPr>
          <a:lstStyle/>
          <a:p>
            <a:r>
              <a:rPr lang="zh-CN" altLang="en-US" b="1" dirty="0">
                <a:solidFill>
                  <a:srgbClr val="FF0000"/>
                </a:solidFill>
              </a:rPr>
              <a:t>中国组成员：高能所、原子能院、理化所、山东大学、大湾区大学</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BC75D5-2418-D4E8-3894-EC1BCA935B35}"/>
              </a:ext>
            </a:extLst>
          </p:cNvPr>
          <p:cNvSpPr>
            <a:spLocks noGrp="1"/>
          </p:cNvSpPr>
          <p:nvPr>
            <p:ph type="title"/>
          </p:nvPr>
        </p:nvSpPr>
        <p:spPr/>
        <p:txBody>
          <a:bodyPr/>
          <a:lstStyle/>
          <a:p>
            <a:r>
              <a:rPr lang="en-US" dirty="0"/>
              <a:t>NOPTREX Theoretical Framework</a:t>
            </a:r>
          </a:p>
        </p:txBody>
      </p:sp>
      <p:grpSp>
        <p:nvGrpSpPr>
          <p:cNvPr id="2" name="Group 1">
            <a:extLst>
              <a:ext uri="{FF2B5EF4-FFF2-40B4-BE49-F238E27FC236}">
                <a16:creationId xmlns:a16="http://schemas.microsoft.com/office/drawing/2014/main" id="{12116A72-40D2-DC6D-2D9F-DA0A4AB1241C}"/>
              </a:ext>
            </a:extLst>
          </p:cNvPr>
          <p:cNvGrpSpPr/>
          <p:nvPr/>
        </p:nvGrpSpPr>
        <p:grpSpPr>
          <a:xfrm>
            <a:off x="7094837" y="3567863"/>
            <a:ext cx="5097164" cy="2726316"/>
            <a:chOff x="6935372" y="3285130"/>
            <a:chExt cx="4853352" cy="2401962"/>
          </a:xfrm>
        </p:grpSpPr>
        <p:pic>
          <p:nvPicPr>
            <p:cNvPr id="3" name="Picture 2">
              <a:extLst>
                <a:ext uri="{FF2B5EF4-FFF2-40B4-BE49-F238E27FC236}">
                  <a16:creationId xmlns:a16="http://schemas.microsoft.com/office/drawing/2014/main" id="{B5367EC4-5777-0F62-658F-E053435C7207}"/>
                </a:ext>
              </a:extLst>
            </p:cNvPr>
            <p:cNvPicPr>
              <a:picLocks noChangeAspect="1"/>
            </p:cNvPicPr>
            <p:nvPr/>
          </p:nvPicPr>
          <p:blipFill>
            <a:blip r:embed="rId3"/>
            <a:stretch>
              <a:fillRect/>
            </a:stretch>
          </p:blipFill>
          <p:spPr>
            <a:xfrm>
              <a:off x="7132289" y="3285130"/>
              <a:ext cx="4656435" cy="2401962"/>
            </a:xfrm>
            <a:prstGeom prst="rect">
              <a:avLst/>
            </a:prstGeom>
          </p:spPr>
        </p:pic>
        <p:sp>
          <p:nvSpPr>
            <p:cNvPr id="6" name="Rectangle 5">
              <a:extLst>
                <a:ext uri="{FF2B5EF4-FFF2-40B4-BE49-F238E27FC236}">
                  <a16:creationId xmlns:a16="http://schemas.microsoft.com/office/drawing/2014/main" id="{C050F822-BDFC-5EA4-1716-4C4E37C6F335}"/>
                </a:ext>
              </a:extLst>
            </p:cNvPr>
            <p:cNvSpPr/>
            <p:nvPr/>
          </p:nvSpPr>
          <p:spPr>
            <a:xfrm>
              <a:off x="6935372" y="3559126"/>
              <a:ext cx="1041010" cy="25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953F5219-113A-A241-BC72-86C72AFAB845}"/>
                </a:ext>
              </a:extLst>
            </p:cNvPr>
            <p:cNvSpPr/>
            <p:nvPr/>
          </p:nvSpPr>
          <p:spPr>
            <a:xfrm>
              <a:off x="8522675" y="3964745"/>
              <a:ext cx="1845213" cy="480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613018-F6F0-971C-FA88-AAF8F7334533}"/>
                  </a:ext>
                </a:extLst>
              </p:cNvPr>
              <p:cNvSpPr txBox="1"/>
              <p:nvPr/>
            </p:nvSpPr>
            <p:spPr>
              <a:xfrm>
                <a:off x="301189" y="2639749"/>
                <a:ext cx="8422216" cy="2349361"/>
              </a:xfrm>
              <a:prstGeom prst="rect">
                <a:avLst/>
              </a:prstGeom>
              <a:noFill/>
            </p:spPr>
            <p:txBody>
              <a:bodyPr wrap="square" rtlCol="0">
                <a:spAutoFit/>
              </a:bodyPr>
              <a:lstStyle/>
              <a:p>
                <a:pPr algn="just">
                  <a:spcBef>
                    <a:spcPts val="800"/>
                  </a:spcBef>
                </a:pPr>
                <a14:m>
                  <m:oMath xmlns:m="http://schemas.openxmlformats.org/officeDocument/2006/math">
                    <m:sSub>
                      <m:sSubPr>
                        <m:ctrlPr>
                          <a:rPr lang="en-US" sz="2400" i="1">
                            <a:solidFill>
                              <a:srgbClr val="7030A0"/>
                            </a:solidFill>
                            <a:latin typeface="Cambria Math" panose="02040503050406030204" pitchFamily="18" charset="0"/>
                            <a:ea typeface="Cambria Math" panose="02040503050406030204" pitchFamily="18" charset="0"/>
                          </a:rPr>
                        </m:ctrlPr>
                      </m:sSubPr>
                      <m:e>
                        <m:r>
                          <a:rPr lang="en-US" sz="2400" i="1">
                            <a:solidFill>
                              <a:srgbClr val="7030A0"/>
                            </a:solidFill>
                            <a:latin typeface="Cambria Math" panose="02040503050406030204" pitchFamily="18" charset="0"/>
                            <a:ea typeface="Cambria Math" panose="02040503050406030204" pitchFamily="18" charset="0"/>
                          </a:rPr>
                          <m:t>𝑓</m:t>
                        </m:r>
                      </m:e>
                      <m:sub>
                        <m:r>
                          <a:rPr lang="en-US" sz="2400" i="1">
                            <a:solidFill>
                              <a:srgbClr val="7030A0"/>
                            </a:solidFill>
                            <a:latin typeface="Cambria Math" panose="02040503050406030204" pitchFamily="18" charset="0"/>
                            <a:ea typeface="Cambria Math" panose="02040503050406030204" pitchFamily="18" charset="0"/>
                          </a:rPr>
                          <m:t>0</m:t>
                        </m:r>
                      </m:sub>
                    </m:sSub>
                  </m:oMath>
                </a14:m>
                <a:r>
                  <a:rPr lang="en-US" sz="2400" dirty="0">
                    <a:solidFill>
                      <a:srgbClr val="7030A0"/>
                    </a:solidFill>
                    <a:latin typeface="Cambria Math" panose="02040503050406030204" pitchFamily="18" charset="0"/>
                    <a:ea typeface="Cambria Math" panose="02040503050406030204" pitchFamily="18" charset="0"/>
                  </a:rPr>
                  <a:t>=P-even, T-even Spin Independent </a:t>
                </a:r>
              </a:p>
              <a:p>
                <a:pPr algn="just">
                  <a:spcBef>
                    <a:spcPts val="800"/>
                  </a:spcBef>
                </a:pPr>
                <a14:m>
                  <m:oMath xmlns:m="http://schemas.openxmlformats.org/officeDocument/2006/math">
                    <m:sSub>
                      <m:sSubPr>
                        <m:ctrlPr>
                          <a:rPr lang="en-US" sz="2400" i="1">
                            <a:solidFill>
                              <a:srgbClr val="00B050"/>
                            </a:solidFill>
                            <a:latin typeface="Cambria Math" panose="02040503050406030204" pitchFamily="18" charset="0"/>
                            <a:ea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𝑓</m:t>
                        </m:r>
                      </m:e>
                      <m:sub>
                        <m:r>
                          <a:rPr lang="en-US" sz="2400" i="1">
                            <a:solidFill>
                              <a:srgbClr val="00B050"/>
                            </a:solidFill>
                            <a:latin typeface="Cambria Math" panose="02040503050406030204" pitchFamily="18" charset="0"/>
                            <a:ea typeface="Cambria Math" panose="02040503050406030204" pitchFamily="18" charset="0"/>
                          </a:rPr>
                          <m:t>1</m:t>
                        </m:r>
                      </m:sub>
                    </m:sSub>
                  </m:oMath>
                </a14:m>
                <a:r>
                  <a:rPr lang="en-US" sz="2400" dirty="0">
                    <a:solidFill>
                      <a:srgbClr val="00B050"/>
                    </a:solidFill>
                    <a:latin typeface="Cambria Math" panose="02040503050406030204" pitchFamily="18" charset="0"/>
                    <a:ea typeface="Cambria Math" panose="02040503050406030204" pitchFamily="18" charset="0"/>
                  </a:rPr>
                  <a:t>=P-even, T-even Spin Independent (pseudomagnetic) </a:t>
                </a:r>
              </a:p>
              <a:p>
                <a:pPr algn="just">
                  <a:spcBef>
                    <a:spcPts val="800"/>
                  </a:spcBef>
                </a:pPr>
                <a14:m>
                  <m:oMath xmlns:m="http://schemas.openxmlformats.org/officeDocument/2006/math">
                    <m:sSub>
                      <m:sSubPr>
                        <m:ctrlPr>
                          <a:rPr lang="en-US" sz="2400" i="1">
                            <a:solidFill>
                              <a:srgbClr val="0070C0"/>
                            </a:solidFill>
                            <a:latin typeface="Cambria Math" panose="02040503050406030204" pitchFamily="18" charset="0"/>
                            <a:ea typeface="Cambria Math" panose="02040503050406030204" pitchFamily="18" charset="0"/>
                          </a:rPr>
                        </m:ctrlPr>
                      </m:sSubPr>
                      <m:e>
                        <m:r>
                          <a:rPr lang="en-US" sz="2400" i="1">
                            <a:solidFill>
                              <a:srgbClr val="0070C0"/>
                            </a:solidFill>
                            <a:latin typeface="Cambria Math" panose="02040503050406030204" pitchFamily="18" charset="0"/>
                            <a:ea typeface="Cambria Math" panose="02040503050406030204" pitchFamily="18" charset="0"/>
                          </a:rPr>
                          <m:t>𝑓</m:t>
                        </m:r>
                      </m:e>
                      <m:sub>
                        <m:r>
                          <a:rPr lang="en-US" sz="2400" i="1">
                            <a:solidFill>
                              <a:srgbClr val="0070C0"/>
                            </a:solidFill>
                            <a:latin typeface="Cambria Math" panose="02040503050406030204" pitchFamily="18" charset="0"/>
                            <a:ea typeface="Cambria Math" panose="02040503050406030204" pitchFamily="18" charset="0"/>
                          </a:rPr>
                          <m:t>2</m:t>
                        </m:r>
                      </m:sub>
                    </m:sSub>
                  </m:oMath>
                </a14:m>
                <a:r>
                  <a:rPr lang="en-US" sz="2400" dirty="0">
                    <a:solidFill>
                      <a:srgbClr val="0070C0"/>
                    </a:solidFill>
                    <a:latin typeface="Cambria Math" panose="02040503050406030204" pitchFamily="18" charset="0"/>
                    <a:ea typeface="Cambria Math" panose="02040503050406030204" pitchFamily="18" charset="0"/>
                  </a:rPr>
                  <a:t>=P-odd, T-even P-violation</a:t>
                </a:r>
              </a:p>
              <a:p>
                <a:pPr algn="just">
                  <a:spcBef>
                    <a:spcPts val="800"/>
                  </a:spcBef>
                </a:pPr>
                <a14:m>
                  <m:oMath xmlns:m="http://schemas.openxmlformats.org/officeDocument/2006/math">
                    <m:sSub>
                      <m:sSubPr>
                        <m:ctrlPr>
                          <a:rPr lang="en-US" sz="2400" i="1">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𝑓</m:t>
                        </m:r>
                      </m:e>
                      <m:sub>
                        <m:r>
                          <a:rPr lang="en-US" sz="2400" i="1">
                            <a:solidFill>
                              <a:srgbClr val="FF0000"/>
                            </a:solidFill>
                            <a:latin typeface="Cambria Math" panose="02040503050406030204" pitchFamily="18" charset="0"/>
                            <a:ea typeface="Cambria Math" panose="02040503050406030204" pitchFamily="18" charset="0"/>
                          </a:rPr>
                          <m:t>3</m:t>
                        </m:r>
                      </m:sub>
                    </m:sSub>
                  </m:oMath>
                </a14:m>
                <a:r>
                  <a:rPr lang="en-US" sz="2400" dirty="0">
                    <a:solidFill>
                      <a:srgbClr val="FF0000"/>
                    </a:solidFill>
                    <a:latin typeface="Cambria Math" panose="02040503050406030204" pitchFamily="18" charset="0"/>
                    <a:ea typeface="Cambria Math" panose="02040503050406030204" pitchFamily="18" charset="0"/>
                  </a:rPr>
                  <a:t>=P-odd, T-odd TP-violation</a:t>
                </a:r>
              </a:p>
              <a:p>
                <a:pPr defTabSz="914377">
                  <a:spcBef>
                    <a:spcPts val="800"/>
                  </a:spcBef>
                </a:pPr>
                <a14:m>
                  <m:oMath xmlns:m="http://schemas.openxmlformats.org/officeDocument/2006/math">
                    <m:sSub>
                      <m:sSubPr>
                        <m:ctrlPr>
                          <a:rPr lang="en-US" sz="2400" i="1">
                            <a:solidFill>
                              <a:srgbClr val="7030A0"/>
                            </a:solidFill>
                            <a:latin typeface="Cambria Math" panose="02040503050406030204" pitchFamily="18" charset="0"/>
                            <a:ea typeface="Cambria Math" panose="02040503050406030204" pitchFamily="18" charset="0"/>
                          </a:rPr>
                        </m:ctrlPr>
                      </m:sSubPr>
                      <m:e>
                        <m:r>
                          <a:rPr lang="en-US" sz="2400" i="1">
                            <a:solidFill>
                              <a:srgbClr val="7030A0"/>
                            </a:solidFill>
                            <a:latin typeface="Cambria Math" panose="02040503050406030204" pitchFamily="18" charset="0"/>
                            <a:ea typeface="Cambria Math" panose="02040503050406030204" pitchFamily="18" charset="0"/>
                          </a:rPr>
                          <m:t>𝑓</m:t>
                        </m:r>
                      </m:e>
                      <m:sub>
                        <m:r>
                          <a:rPr lang="en-US" sz="2400" i="1">
                            <a:solidFill>
                              <a:srgbClr val="7030A0"/>
                            </a:solidFill>
                            <a:latin typeface="Cambria Math" panose="02040503050406030204" pitchFamily="18" charset="0"/>
                            <a:ea typeface="Cambria Math" panose="02040503050406030204" pitchFamily="18" charset="0"/>
                          </a:rPr>
                          <m:t>4</m:t>
                        </m:r>
                      </m:sub>
                    </m:sSub>
                  </m:oMath>
                </a14:m>
                <a:r>
                  <a:rPr lang="en-US" sz="2400" dirty="0">
                    <a:solidFill>
                      <a:srgbClr val="7030A0"/>
                    </a:solidFill>
                    <a:latin typeface="Cambria Math" panose="02040503050406030204" pitchFamily="18" charset="0"/>
                    <a:ea typeface="Cambria Math" panose="02040503050406030204" pitchFamily="18" charset="0"/>
                  </a:rPr>
                  <a:t>=P-even, T-odd T-violation</a:t>
                </a:r>
              </a:p>
            </p:txBody>
          </p:sp>
        </mc:Choice>
        <mc:Fallback xmlns="">
          <p:sp>
            <p:nvSpPr>
              <p:cNvPr id="11" name="TextBox 10">
                <a:extLst>
                  <a:ext uri="{FF2B5EF4-FFF2-40B4-BE49-F238E27FC236}">
                    <a16:creationId xmlns:a16="http://schemas.microsoft.com/office/drawing/2014/main" id="{A2613018-F6F0-971C-FA88-AAF8F7334533}"/>
                  </a:ext>
                </a:extLst>
              </p:cNvPr>
              <p:cNvSpPr txBox="1">
                <a:spLocks noRot="1" noChangeAspect="1" noMove="1" noResize="1" noEditPoints="1" noAdjustHandles="1" noChangeArrowheads="1" noChangeShapeType="1" noTextEdit="1"/>
              </p:cNvSpPr>
              <p:nvPr/>
            </p:nvSpPr>
            <p:spPr>
              <a:xfrm>
                <a:off x="301189" y="2639749"/>
                <a:ext cx="8422216" cy="2349361"/>
              </a:xfrm>
              <a:prstGeom prst="rect">
                <a:avLst/>
              </a:prstGeom>
              <a:blipFill>
                <a:blip r:embed="rId4"/>
                <a:stretch>
                  <a:fillRect l="-579" t="-2078" b="-49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C532E-D169-46AE-9802-BEA960D512EC}"/>
                  </a:ext>
                </a:extLst>
              </p:cNvPr>
              <p:cNvSpPr txBox="1"/>
              <p:nvPr/>
            </p:nvSpPr>
            <p:spPr>
              <a:xfrm>
                <a:off x="400912" y="1447722"/>
                <a:ext cx="11390177" cy="6531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a:latin typeface="Cambria Math" panose="02040503050406030204" pitchFamily="18" charset="0"/>
                        </a:rPr>
                        <m:t>𝒇</m:t>
                      </m:r>
                      <m:r>
                        <a:rPr lang="en-US" sz="2400" b="1" i="1">
                          <a:latin typeface="Cambria Math" panose="02040503050406030204" pitchFamily="18" charset="0"/>
                        </a:rPr>
                        <m:t>=</m:t>
                      </m:r>
                      <m:sSub>
                        <m:sSubPr>
                          <m:ctrlPr>
                            <a:rPr lang="en-US" sz="2400" b="1" i="1">
                              <a:solidFill>
                                <a:srgbClr val="7030A0"/>
                              </a:solidFill>
                              <a:latin typeface="Cambria Math" panose="02040503050406030204" pitchFamily="18" charset="0"/>
                            </a:rPr>
                          </m:ctrlPr>
                        </m:sSubPr>
                        <m:e>
                          <m:r>
                            <a:rPr lang="en-US" sz="2400" b="1" i="1">
                              <a:solidFill>
                                <a:srgbClr val="7030A0"/>
                              </a:solidFill>
                              <a:latin typeface="Cambria Math" panose="02040503050406030204" pitchFamily="18" charset="0"/>
                            </a:rPr>
                            <m:t>𝒇</m:t>
                          </m:r>
                        </m:e>
                        <m:sub>
                          <m:r>
                            <a:rPr lang="en-US" sz="2400" b="1" i="1">
                              <a:solidFill>
                                <a:srgbClr val="7030A0"/>
                              </a:solidFill>
                              <a:latin typeface="Cambria Math" panose="02040503050406030204" pitchFamily="18" charset="0"/>
                            </a:rPr>
                            <m:t>𝟎</m:t>
                          </m:r>
                        </m:sub>
                      </m:sSub>
                      <m:r>
                        <a:rPr lang="en-US" sz="2400" b="1" i="1">
                          <a:latin typeface="Cambria Math" panose="02040503050406030204" pitchFamily="18" charset="0"/>
                        </a:rPr>
                        <m:t>+</m:t>
                      </m:r>
                      <m:sSub>
                        <m:sSubPr>
                          <m:ctrlPr>
                            <a:rPr lang="en-US" sz="2400" b="1" i="1">
                              <a:solidFill>
                                <a:srgbClr val="00B050"/>
                              </a:solidFill>
                              <a:latin typeface="Cambria Math" panose="02040503050406030204" pitchFamily="18" charset="0"/>
                            </a:rPr>
                          </m:ctrlPr>
                        </m:sSubPr>
                        <m:e>
                          <m:r>
                            <a:rPr lang="en-US" sz="2400" b="1" i="1">
                              <a:solidFill>
                                <a:srgbClr val="00B050"/>
                              </a:solidFill>
                              <a:latin typeface="Cambria Math" panose="02040503050406030204" pitchFamily="18" charset="0"/>
                            </a:rPr>
                            <m:t>𝒇</m:t>
                          </m:r>
                        </m:e>
                        <m:sub>
                          <m:r>
                            <a:rPr lang="en-US" sz="2400" b="1" i="1">
                              <a:solidFill>
                                <a:srgbClr val="00B050"/>
                              </a:solidFill>
                              <a:latin typeface="Cambria Math" panose="02040503050406030204" pitchFamily="18" charset="0"/>
                            </a:rPr>
                            <m:t>𝟏</m:t>
                          </m:r>
                        </m:sub>
                      </m:sSub>
                      <m:d>
                        <m:dPr>
                          <m:ctrlPr>
                            <a:rPr lang="en-US" sz="2400" b="1" i="1">
                              <a:solidFill>
                                <a:srgbClr val="00B050"/>
                              </a:solidFill>
                              <a:latin typeface="Cambria Math" panose="02040503050406030204" pitchFamily="18" charset="0"/>
                            </a:rPr>
                          </m:ctrlPr>
                        </m:dPr>
                        <m:e>
                          <m:sSub>
                            <m:sSubPr>
                              <m:ctrlPr>
                                <a:rPr lang="en-US" sz="2400" b="1" i="1">
                                  <a:solidFill>
                                    <a:srgbClr val="00B050"/>
                                  </a:solidFill>
                                  <a:latin typeface="Cambria Math" panose="02040503050406030204" pitchFamily="18" charset="0"/>
                                </a:rPr>
                              </m:ctrlPr>
                            </m:sSubPr>
                            <m:e>
                              <m:r>
                                <a:rPr lang="en-US" sz="2400" b="1" i="1">
                                  <a:solidFill>
                                    <a:srgbClr val="00B050"/>
                                  </a:solidFill>
                                  <a:latin typeface="Cambria Math" panose="02040503050406030204" pitchFamily="18" charset="0"/>
                                </a:rPr>
                                <m:t> </m:t>
                              </m:r>
                              <m:acc>
                                <m:accPr>
                                  <m:chr m:val="⃑"/>
                                  <m:ctrlPr>
                                    <a:rPr lang="en-US" sz="2400" b="1" i="1">
                                      <a:solidFill>
                                        <a:srgbClr val="00B050"/>
                                      </a:solidFill>
                                      <a:latin typeface="Cambria Math" panose="02040503050406030204" pitchFamily="18" charset="0"/>
                                    </a:rPr>
                                  </m:ctrlPr>
                                </m:accPr>
                                <m:e>
                                  <m:r>
                                    <a:rPr lang="en-US" sz="2400" b="1" i="1">
                                      <a:solidFill>
                                        <a:srgbClr val="00B050"/>
                                      </a:solidFill>
                                      <a:latin typeface="Cambria Math" panose="02040503050406030204" pitchFamily="18" charset="0"/>
                                      <a:ea typeface="Cambria Math" panose="02040503050406030204" pitchFamily="18" charset="0"/>
                                    </a:rPr>
                                    <m:t>𝝈</m:t>
                                  </m:r>
                                </m:e>
                              </m:acc>
                            </m:e>
                            <m:sub>
                              <m:r>
                                <a:rPr lang="en-US" sz="2400" b="1" i="1">
                                  <a:solidFill>
                                    <a:srgbClr val="00B050"/>
                                  </a:solidFill>
                                  <a:latin typeface="Cambria Math" panose="02040503050406030204" pitchFamily="18" charset="0"/>
                                </a:rPr>
                                <m:t>𝒏</m:t>
                              </m:r>
                            </m:sub>
                          </m:sSub>
                          <m:r>
                            <a:rPr lang="en-US" sz="2400" b="1" i="1">
                              <a:solidFill>
                                <a:srgbClr val="00B050"/>
                              </a:solidFill>
                              <a:latin typeface="Cambria Math" panose="02040503050406030204" pitchFamily="18" charset="0"/>
                              <a:ea typeface="Cambria Math" panose="02040503050406030204" pitchFamily="18" charset="0"/>
                            </a:rPr>
                            <m:t>∙</m:t>
                          </m:r>
                          <m:acc>
                            <m:accPr>
                              <m:chr m:val="⃑"/>
                              <m:ctrlPr>
                                <a:rPr lang="en-US" sz="2400" b="1" i="1">
                                  <a:solidFill>
                                    <a:srgbClr val="00B050"/>
                                  </a:solidFill>
                                  <a:latin typeface="Cambria Math" panose="02040503050406030204" pitchFamily="18" charset="0"/>
                                  <a:ea typeface="Cambria Math" panose="02040503050406030204" pitchFamily="18" charset="0"/>
                                </a:rPr>
                              </m:ctrlPr>
                            </m:accPr>
                            <m:e>
                              <m:r>
                                <a:rPr lang="en-US" sz="2400" b="1" i="1">
                                  <a:solidFill>
                                    <a:srgbClr val="00B050"/>
                                  </a:solidFill>
                                  <a:latin typeface="Cambria Math" panose="02040503050406030204" pitchFamily="18" charset="0"/>
                                  <a:ea typeface="Cambria Math" panose="02040503050406030204" pitchFamily="18" charset="0"/>
                                </a:rPr>
                                <m:t>𝑰</m:t>
                              </m:r>
                            </m:e>
                          </m:acc>
                          <m:r>
                            <a:rPr lang="en-US" sz="2400" b="1" i="1">
                              <a:solidFill>
                                <a:srgbClr val="00B050"/>
                              </a:solidFill>
                              <a:latin typeface="Cambria Math" panose="02040503050406030204" pitchFamily="18" charset="0"/>
                              <a:ea typeface="Cambria Math" panose="02040503050406030204" pitchFamily="18" charset="0"/>
                            </a:rPr>
                            <m:t> </m:t>
                          </m:r>
                        </m:e>
                      </m:d>
                      <m:r>
                        <a:rPr lang="en-US" sz="2400" b="1" i="1">
                          <a:latin typeface="Cambria Math" panose="02040503050406030204" pitchFamily="18" charset="0"/>
                        </a:rPr>
                        <m:t>+</m:t>
                      </m:r>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𝒇</m:t>
                          </m:r>
                        </m:e>
                        <m:sub>
                          <m:r>
                            <a:rPr lang="en-US" sz="2400" b="1" i="1">
                              <a:solidFill>
                                <a:srgbClr val="0070C0"/>
                              </a:solidFill>
                              <a:latin typeface="Cambria Math" panose="02040503050406030204" pitchFamily="18" charset="0"/>
                            </a:rPr>
                            <m:t>𝟐</m:t>
                          </m:r>
                        </m:sub>
                      </m:sSub>
                      <m:d>
                        <m:dPr>
                          <m:ctrlPr>
                            <a:rPr lang="en-US" sz="2400" b="1" i="1">
                              <a:solidFill>
                                <a:srgbClr val="0070C0"/>
                              </a:solidFill>
                              <a:latin typeface="Cambria Math" panose="02040503050406030204" pitchFamily="18" charset="0"/>
                            </a:rPr>
                          </m:ctrlPr>
                        </m:dPr>
                        <m:e>
                          <m:sSub>
                            <m:sSubPr>
                              <m:ctrlPr>
                                <a:rPr lang="en-US" sz="2400" b="1"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 </m:t>
                              </m:r>
                              <m:acc>
                                <m:accPr>
                                  <m:chr m:val="⃑"/>
                                  <m:ctrlPr>
                                    <a:rPr lang="en-US" sz="2400" b="1" i="1">
                                      <a:solidFill>
                                        <a:srgbClr val="0070C0"/>
                                      </a:solidFill>
                                      <a:latin typeface="Cambria Math" panose="02040503050406030204" pitchFamily="18" charset="0"/>
                                    </a:rPr>
                                  </m:ctrlPr>
                                </m:accPr>
                                <m:e>
                                  <m:r>
                                    <a:rPr lang="en-US" sz="2400" b="1" i="1">
                                      <a:solidFill>
                                        <a:srgbClr val="0070C0"/>
                                      </a:solidFill>
                                      <a:latin typeface="Cambria Math" panose="02040503050406030204" pitchFamily="18" charset="0"/>
                                      <a:ea typeface="Cambria Math" panose="02040503050406030204" pitchFamily="18" charset="0"/>
                                    </a:rPr>
                                    <m:t>𝝈</m:t>
                                  </m:r>
                                </m:e>
                              </m:acc>
                            </m:e>
                            <m:sub>
                              <m:r>
                                <a:rPr lang="en-US" sz="2400" b="1" i="1">
                                  <a:solidFill>
                                    <a:srgbClr val="0070C0"/>
                                  </a:solidFill>
                                  <a:latin typeface="Cambria Math" panose="02040503050406030204" pitchFamily="18" charset="0"/>
                                </a:rPr>
                                <m:t>𝒏</m:t>
                              </m:r>
                            </m:sub>
                          </m:sSub>
                          <m:r>
                            <a:rPr lang="en-US" sz="2400" b="1" i="1">
                              <a:solidFill>
                                <a:srgbClr val="0070C0"/>
                              </a:solidFill>
                              <a:latin typeface="Cambria Math" panose="02040503050406030204" pitchFamily="18" charset="0"/>
                              <a:ea typeface="Cambria Math" panose="02040503050406030204" pitchFamily="18" charset="0"/>
                            </a:rPr>
                            <m:t>∙</m:t>
                          </m:r>
                          <m:sSub>
                            <m:sSubPr>
                              <m:ctrlPr>
                                <a:rPr lang="en-US" sz="2400" b="1" i="1">
                                  <a:solidFill>
                                    <a:srgbClr val="0070C0"/>
                                  </a:solidFill>
                                  <a:latin typeface="Cambria Math" panose="02040503050406030204" pitchFamily="18" charset="0"/>
                                  <a:ea typeface="Cambria Math" panose="02040503050406030204" pitchFamily="18" charset="0"/>
                                </a:rPr>
                              </m:ctrlPr>
                            </m:sSubPr>
                            <m:e>
                              <m:acc>
                                <m:accPr>
                                  <m:chr m:val="⃑"/>
                                  <m:ctrlPr>
                                    <a:rPr lang="en-US" sz="2400" b="1" i="1">
                                      <a:solidFill>
                                        <a:srgbClr val="0070C0"/>
                                      </a:solidFill>
                                      <a:latin typeface="Cambria Math" panose="02040503050406030204" pitchFamily="18" charset="0"/>
                                      <a:ea typeface="Cambria Math" panose="02040503050406030204" pitchFamily="18" charset="0"/>
                                    </a:rPr>
                                  </m:ctrlPr>
                                </m:accPr>
                                <m:e>
                                  <m:r>
                                    <a:rPr lang="en-US" sz="2400" b="1" i="1">
                                      <a:solidFill>
                                        <a:srgbClr val="0070C0"/>
                                      </a:solidFill>
                                      <a:latin typeface="Cambria Math" panose="02040503050406030204" pitchFamily="18" charset="0"/>
                                      <a:ea typeface="Cambria Math" panose="02040503050406030204" pitchFamily="18" charset="0"/>
                                    </a:rPr>
                                    <m:t>𝒌</m:t>
                                  </m:r>
                                </m:e>
                              </m:acc>
                            </m:e>
                            <m:sub>
                              <m:r>
                                <a:rPr lang="en-US" sz="2400" b="1" i="1">
                                  <a:solidFill>
                                    <a:srgbClr val="0070C0"/>
                                  </a:solidFill>
                                  <a:latin typeface="Cambria Math" panose="02040503050406030204" pitchFamily="18" charset="0"/>
                                  <a:ea typeface="Cambria Math" panose="02040503050406030204" pitchFamily="18" charset="0"/>
                                </a:rPr>
                                <m:t>𝒏</m:t>
                              </m:r>
                            </m:sub>
                          </m:sSub>
                          <m:r>
                            <a:rPr lang="en-US" sz="2400" b="1" i="1">
                              <a:solidFill>
                                <a:srgbClr val="0070C0"/>
                              </a:solidFill>
                              <a:latin typeface="Cambria Math" panose="02040503050406030204" pitchFamily="18" charset="0"/>
                              <a:ea typeface="Cambria Math" panose="02040503050406030204" pitchFamily="18" charset="0"/>
                            </a:rPr>
                            <m:t> </m:t>
                          </m:r>
                        </m:e>
                      </m:d>
                      <m:r>
                        <a:rPr lang="en-US" sz="2400" b="1" i="1">
                          <a:latin typeface="Cambria Math" panose="02040503050406030204" pitchFamily="18" charset="0"/>
                          <a:ea typeface="Cambria Math" panose="02040503050406030204" pitchFamily="18" charset="0"/>
                        </a:rPr>
                        <m:t>+</m:t>
                      </m:r>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𝒇</m:t>
                          </m:r>
                        </m:e>
                        <m:sub>
                          <m:r>
                            <a:rPr lang="en-US" sz="2400" b="1" i="1">
                              <a:solidFill>
                                <a:srgbClr val="FF0000"/>
                              </a:solidFill>
                              <a:latin typeface="Cambria Math" panose="02040503050406030204" pitchFamily="18" charset="0"/>
                              <a:ea typeface="Cambria Math" panose="02040503050406030204" pitchFamily="18" charset="0"/>
                            </a:rPr>
                            <m:t>𝟑</m:t>
                          </m:r>
                        </m:sub>
                      </m:sSub>
                      <m:d>
                        <m:dPr>
                          <m:ctrlPr>
                            <a:rPr lang="en-US" sz="2400" b="1" i="1">
                              <a:solidFill>
                                <a:srgbClr val="FF0000"/>
                              </a:solidFill>
                              <a:latin typeface="Cambria Math" panose="02040503050406030204" pitchFamily="18" charset="0"/>
                            </a:rPr>
                          </m:ctrlPr>
                        </m:dPr>
                        <m:e>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 </m:t>
                              </m:r>
                              <m:acc>
                                <m:accPr>
                                  <m:chr m:val="⃑"/>
                                  <m:ctrlPr>
                                    <a:rPr lang="en-US" sz="2400" b="1" i="1">
                                      <a:solidFill>
                                        <a:srgbClr val="FF0000"/>
                                      </a:solidFill>
                                      <a:latin typeface="Cambria Math" panose="02040503050406030204" pitchFamily="18" charset="0"/>
                                    </a:rPr>
                                  </m:ctrlPr>
                                </m:accPr>
                                <m:e>
                                  <m:r>
                                    <a:rPr lang="en-US" sz="2400" b="1" i="1">
                                      <a:solidFill>
                                        <a:srgbClr val="FF0000"/>
                                      </a:solidFill>
                                      <a:latin typeface="Cambria Math" panose="02040503050406030204" pitchFamily="18" charset="0"/>
                                      <a:ea typeface="Cambria Math" panose="02040503050406030204" pitchFamily="18" charset="0"/>
                                    </a:rPr>
                                    <m:t>𝝈</m:t>
                                  </m:r>
                                </m:e>
                              </m:acc>
                            </m:e>
                            <m:sub>
                              <m:r>
                                <a:rPr lang="en-US" sz="2400" b="1" i="1">
                                  <a:solidFill>
                                    <a:srgbClr val="FF0000"/>
                                  </a:solidFill>
                                  <a:latin typeface="Cambria Math" panose="02040503050406030204" pitchFamily="18" charset="0"/>
                                </a:rPr>
                                <m:t>𝒏</m:t>
                              </m:r>
                            </m:sub>
                          </m:sSub>
                          <m:r>
                            <a:rPr lang="en-US" sz="2400" b="1" i="1">
                              <a:solidFill>
                                <a:srgbClr val="FF0000"/>
                              </a:solidFill>
                              <a:latin typeface="Cambria Math" panose="02040503050406030204" pitchFamily="18" charset="0"/>
                              <a:ea typeface="Cambria Math" panose="02040503050406030204" pitchFamily="18" charset="0"/>
                            </a:rPr>
                            <m:t>∙</m:t>
                          </m:r>
                          <m:d>
                            <m:dPr>
                              <m:begChr m:val="["/>
                              <m:endChr m:val="]"/>
                              <m:ctrlPr>
                                <a:rPr lang="en-US" sz="2400" b="1" i="1">
                                  <a:solidFill>
                                    <a:srgbClr val="FF0000"/>
                                  </a:solidFill>
                                  <a:latin typeface="Cambria Math" panose="02040503050406030204" pitchFamily="18" charset="0"/>
                                  <a:ea typeface="Cambria Math" panose="02040503050406030204" pitchFamily="18" charset="0"/>
                                </a:rPr>
                              </m:ctrlPr>
                            </m:dPr>
                            <m:e>
                              <m:sSub>
                                <m:sSubPr>
                                  <m:ctrlPr>
                                    <a:rPr lang="en-US" sz="2400" b="1" i="1">
                                      <a:solidFill>
                                        <a:srgbClr val="FF0000"/>
                                      </a:solidFill>
                                      <a:latin typeface="Cambria Math" panose="02040503050406030204" pitchFamily="18" charset="0"/>
                                      <a:ea typeface="Cambria Math" panose="02040503050406030204" pitchFamily="18" charset="0"/>
                                    </a:rPr>
                                  </m:ctrlPr>
                                </m:sSubPr>
                                <m:e>
                                  <m:r>
                                    <a:rPr lang="en-US" sz="2400" b="1" i="1">
                                      <a:solidFill>
                                        <a:srgbClr val="FF0000"/>
                                      </a:solidFill>
                                      <a:latin typeface="Cambria Math" panose="02040503050406030204" pitchFamily="18" charset="0"/>
                                      <a:ea typeface="Cambria Math" panose="02040503050406030204" pitchFamily="18" charset="0"/>
                                    </a:rPr>
                                    <m:t> </m:t>
                                  </m:r>
                                  <m:acc>
                                    <m:accPr>
                                      <m:chr m:val="⃑"/>
                                      <m:ctrlPr>
                                        <a:rPr lang="en-US" sz="2400" b="1" i="1">
                                          <a:solidFill>
                                            <a:srgbClr val="FF0000"/>
                                          </a:solidFill>
                                          <a:latin typeface="Cambria Math" panose="02040503050406030204" pitchFamily="18" charset="0"/>
                                          <a:ea typeface="Cambria Math" panose="02040503050406030204" pitchFamily="18" charset="0"/>
                                        </a:rPr>
                                      </m:ctrlPr>
                                    </m:accPr>
                                    <m:e>
                                      <m:r>
                                        <a:rPr lang="en-US" sz="2400" b="1" i="1">
                                          <a:solidFill>
                                            <a:srgbClr val="FF0000"/>
                                          </a:solidFill>
                                          <a:latin typeface="Cambria Math" panose="02040503050406030204" pitchFamily="18" charset="0"/>
                                          <a:ea typeface="Cambria Math" panose="02040503050406030204" pitchFamily="18" charset="0"/>
                                        </a:rPr>
                                        <m:t>𝒌</m:t>
                                      </m:r>
                                    </m:e>
                                  </m:acc>
                                </m:e>
                                <m:sub>
                                  <m:r>
                                    <a:rPr lang="en-US" sz="2400" b="1" i="1">
                                      <a:solidFill>
                                        <a:srgbClr val="FF0000"/>
                                      </a:solidFill>
                                      <a:latin typeface="Cambria Math" panose="02040503050406030204" pitchFamily="18" charset="0"/>
                                      <a:ea typeface="Cambria Math" panose="02040503050406030204" pitchFamily="18" charset="0"/>
                                    </a:rPr>
                                    <m:t>𝒏</m:t>
                                  </m:r>
                                </m:sub>
                              </m:sSub>
                              <m:r>
                                <a:rPr lang="en-US" sz="2400" b="1" i="1">
                                  <a:solidFill>
                                    <a:srgbClr val="FF0000"/>
                                  </a:solidFill>
                                  <a:latin typeface="Cambria Math" panose="02040503050406030204" pitchFamily="18" charset="0"/>
                                  <a:ea typeface="Cambria Math" panose="02040503050406030204" pitchFamily="18" charset="0"/>
                                </a:rPr>
                                <m:t>×</m:t>
                              </m:r>
                              <m:acc>
                                <m:accPr>
                                  <m:chr m:val="⃑"/>
                                  <m:ctrlPr>
                                    <a:rPr lang="en-US" sz="2400" b="1" i="1">
                                      <a:solidFill>
                                        <a:srgbClr val="FF0000"/>
                                      </a:solidFill>
                                      <a:latin typeface="Cambria Math" panose="02040503050406030204" pitchFamily="18" charset="0"/>
                                      <a:ea typeface="Cambria Math" panose="02040503050406030204" pitchFamily="18" charset="0"/>
                                    </a:rPr>
                                  </m:ctrlPr>
                                </m:accPr>
                                <m:e>
                                  <m:r>
                                    <a:rPr lang="en-US" sz="2400" b="1" i="1">
                                      <a:solidFill>
                                        <a:srgbClr val="FF0000"/>
                                      </a:solidFill>
                                      <a:latin typeface="Cambria Math" panose="02040503050406030204" pitchFamily="18" charset="0"/>
                                      <a:ea typeface="Cambria Math" panose="02040503050406030204" pitchFamily="18" charset="0"/>
                                    </a:rPr>
                                    <m:t>𝑰</m:t>
                                  </m:r>
                                </m:e>
                              </m:acc>
                              <m:r>
                                <a:rPr lang="en-US" sz="2400" b="1" i="1">
                                  <a:solidFill>
                                    <a:srgbClr val="FF0000"/>
                                  </a:solidFill>
                                  <a:latin typeface="Cambria Math" panose="02040503050406030204" pitchFamily="18" charset="0"/>
                                </a:rPr>
                                <m:t> </m:t>
                              </m:r>
                            </m:e>
                          </m:d>
                          <m:r>
                            <a:rPr lang="en-US" sz="2400" b="1" i="1">
                              <a:solidFill>
                                <a:srgbClr val="FF0000"/>
                              </a:solidFill>
                              <a:latin typeface="Cambria Math" panose="02040503050406030204" pitchFamily="18" charset="0"/>
                              <a:ea typeface="Cambria Math" panose="02040503050406030204" pitchFamily="18" charset="0"/>
                            </a:rPr>
                            <m:t> </m:t>
                          </m:r>
                        </m:e>
                      </m:d>
                      <m:r>
                        <a:rPr lang="en-US" sz="2400" b="1" i="1">
                          <a:latin typeface="Cambria Math" panose="02040503050406030204" pitchFamily="18" charset="0"/>
                          <a:ea typeface="Cambria Math" panose="02040503050406030204" pitchFamily="18" charset="0"/>
                        </a:rPr>
                        <m:t>+</m:t>
                      </m:r>
                      <m:sSub>
                        <m:sSubPr>
                          <m:ctrlPr>
                            <a:rPr lang="en-US" sz="2400" b="1" i="1">
                              <a:solidFill>
                                <a:schemeClr val="accent2">
                                  <a:lumMod val="50000"/>
                                </a:schemeClr>
                              </a:solidFill>
                              <a:latin typeface="Cambria Math" panose="02040503050406030204" pitchFamily="18" charset="0"/>
                              <a:ea typeface="Cambria Math" panose="02040503050406030204" pitchFamily="18" charset="0"/>
                            </a:rPr>
                          </m:ctrlPr>
                        </m:sSubPr>
                        <m:e>
                          <m:r>
                            <a:rPr lang="en-US" sz="2400" b="1" i="1">
                              <a:solidFill>
                                <a:schemeClr val="accent2">
                                  <a:lumMod val="50000"/>
                                </a:schemeClr>
                              </a:solidFill>
                              <a:latin typeface="Cambria Math" panose="02040503050406030204" pitchFamily="18" charset="0"/>
                              <a:ea typeface="Cambria Math" panose="02040503050406030204" pitchFamily="18" charset="0"/>
                            </a:rPr>
                            <m:t>𝒇</m:t>
                          </m:r>
                        </m:e>
                        <m:sub>
                          <m:r>
                            <a:rPr lang="en-US" sz="2400" b="1" i="1">
                              <a:solidFill>
                                <a:schemeClr val="accent2">
                                  <a:lumMod val="50000"/>
                                </a:schemeClr>
                              </a:solidFill>
                              <a:latin typeface="Cambria Math" panose="02040503050406030204" pitchFamily="18" charset="0"/>
                              <a:ea typeface="Cambria Math" panose="02040503050406030204" pitchFamily="18" charset="0"/>
                            </a:rPr>
                            <m:t>𝟒</m:t>
                          </m:r>
                        </m:sub>
                      </m:sSub>
                      <m:d>
                        <m:dPr>
                          <m:ctrlPr>
                            <a:rPr lang="en-US" sz="2400" b="1" i="1">
                              <a:solidFill>
                                <a:schemeClr val="accent2">
                                  <a:lumMod val="50000"/>
                                </a:schemeClr>
                              </a:solidFill>
                              <a:latin typeface="Cambria Math" panose="02040503050406030204" pitchFamily="18" charset="0"/>
                            </a:rPr>
                          </m:ctrlPr>
                        </m:dPr>
                        <m:e>
                          <m:sSub>
                            <m:sSubPr>
                              <m:ctrlPr>
                                <a:rPr lang="en-US" sz="2400" b="1" i="1">
                                  <a:solidFill>
                                    <a:schemeClr val="accent2">
                                      <a:lumMod val="50000"/>
                                    </a:schemeClr>
                                  </a:solidFill>
                                  <a:latin typeface="Cambria Math" panose="02040503050406030204" pitchFamily="18" charset="0"/>
                                </a:rPr>
                              </m:ctrlPr>
                            </m:sSubPr>
                            <m:e>
                              <m:r>
                                <a:rPr lang="en-US" sz="2400" b="1" i="1">
                                  <a:solidFill>
                                    <a:schemeClr val="accent2">
                                      <a:lumMod val="50000"/>
                                    </a:schemeClr>
                                  </a:solidFill>
                                  <a:latin typeface="Cambria Math" panose="02040503050406030204" pitchFamily="18" charset="0"/>
                                </a:rPr>
                                <m:t> </m:t>
                              </m:r>
                              <m:acc>
                                <m:accPr>
                                  <m:chr m:val="⃑"/>
                                  <m:ctrlPr>
                                    <a:rPr lang="en-US" sz="2400" b="1" i="1">
                                      <a:solidFill>
                                        <a:schemeClr val="accent2">
                                          <a:lumMod val="50000"/>
                                        </a:schemeClr>
                                      </a:solidFill>
                                      <a:latin typeface="Cambria Math" panose="02040503050406030204" pitchFamily="18" charset="0"/>
                                    </a:rPr>
                                  </m:ctrlPr>
                                </m:accPr>
                                <m:e>
                                  <m:r>
                                    <a:rPr lang="en-US" sz="2400" b="1" i="1">
                                      <a:solidFill>
                                        <a:schemeClr val="accent2">
                                          <a:lumMod val="50000"/>
                                        </a:schemeClr>
                                      </a:solidFill>
                                      <a:latin typeface="Cambria Math" panose="02040503050406030204" pitchFamily="18" charset="0"/>
                                      <a:ea typeface="Cambria Math" panose="02040503050406030204" pitchFamily="18" charset="0"/>
                                    </a:rPr>
                                    <m:t>𝝈</m:t>
                                  </m:r>
                                </m:e>
                              </m:acc>
                            </m:e>
                            <m:sub>
                              <m:r>
                                <a:rPr lang="en-US" sz="2400" b="1" i="1">
                                  <a:solidFill>
                                    <a:schemeClr val="accent2">
                                      <a:lumMod val="50000"/>
                                    </a:schemeClr>
                                  </a:solidFill>
                                  <a:latin typeface="Cambria Math" panose="02040503050406030204" pitchFamily="18" charset="0"/>
                                </a:rPr>
                                <m:t>𝒏</m:t>
                              </m:r>
                            </m:sub>
                          </m:sSub>
                          <m:r>
                            <a:rPr lang="en-US" sz="2400" b="1" i="1">
                              <a:solidFill>
                                <a:schemeClr val="accent2">
                                  <a:lumMod val="50000"/>
                                </a:schemeClr>
                              </a:solidFill>
                              <a:latin typeface="Cambria Math" panose="02040503050406030204" pitchFamily="18" charset="0"/>
                              <a:ea typeface="Cambria Math" panose="02040503050406030204" pitchFamily="18" charset="0"/>
                            </a:rPr>
                            <m:t>∙</m:t>
                          </m:r>
                          <m:d>
                            <m:dPr>
                              <m:ctrlPr>
                                <a:rPr lang="en-US" sz="2400" b="1"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sz="2400" b="1" i="1">
                                      <a:solidFill>
                                        <a:schemeClr val="accent2">
                                          <a:lumMod val="50000"/>
                                        </a:schemeClr>
                                      </a:solidFill>
                                      <a:latin typeface="Cambria Math" panose="02040503050406030204" pitchFamily="18" charset="0"/>
                                      <a:ea typeface="Cambria Math" panose="02040503050406030204" pitchFamily="18" charset="0"/>
                                    </a:rPr>
                                  </m:ctrlPr>
                                </m:accPr>
                                <m:e>
                                  <m:r>
                                    <a:rPr lang="en-US" sz="2400" b="1" i="1">
                                      <a:solidFill>
                                        <a:schemeClr val="accent2">
                                          <a:lumMod val="50000"/>
                                        </a:schemeClr>
                                      </a:solidFill>
                                      <a:latin typeface="Cambria Math" panose="02040503050406030204" pitchFamily="18" charset="0"/>
                                      <a:ea typeface="Cambria Math" panose="02040503050406030204" pitchFamily="18" charset="0"/>
                                    </a:rPr>
                                    <m:t>𝑰</m:t>
                                  </m:r>
                                </m:e>
                              </m:acc>
                              <m:r>
                                <a:rPr lang="en-US" sz="2400" b="1" i="1">
                                  <a:solidFill>
                                    <a:schemeClr val="accent2">
                                      <a:lumMod val="50000"/>
                                    </a:schemeClr>
                                  </a:solidFill>
                                  <a:latin typeface="Cambria Math" panose="02040503050406030204" pitchFamily="18" charset="0"/>
                                  <a:ea typeface="Cambria Math" panose="02040503050406030204" pitchFamily="18" charset="0"/>
                                </a:rPr>
                                <m:t>×</m:t>
                              </m:r>
                              <m:sSub>
                                <m:sSubPr>
                                  <m:ctrlPr>
                                    <a:rPr lang="en-US" sz="2400" b="1" i="1">
                                      <a:solidFill>
                                        <a:schemeClr val="accent2">
                                          <a:lumMod val="50000"/>
                                        </a:schemeClr>
                                      </a:solidFill>
                                      <a:latin typeface="Cambria Math" panose="02040503050406030204" pitchFamily="18" charset="0"/>
                                      <a:ea typeface="Cambria Math" panose="02040503050406030204" pitchFamily="18" charset="0"/>
                                    </a:rPr>
                                  </m:ctrlPr>
                                </m:sSubPr>
                                <m:e>
                                  <m:r>
                                    <a:rPr lang="en-US" sz="2400" b="1" i="1">
                                      <a:solidFill>
                                        <a:schemeClr val="accent2">
                                          <a:lumMod val="50000"/>
                                        </a:schemeClr>
                                      </a:solidFill>
                                      <a:latin typeface="Cambria Math" panose="02040503050406030204" pitchFamily="18" charset="0"/>
                                      <a:ea typeface="Cambria Math" panose="02040503050406030204" pitchFamily="18" charset="0"/>
                                    </a:rPr>
                                    <m:t> </m:t>
                                  </m:r>
                                  <m:acc>
                                    <m:accPr>
                                      <m:chr m:val="⃑"/>
                                      <m:ctrlPr>
                                        <a:rPr lang="en-US" sz="2400" b="1" i="1">
                                          <a:solidFill>
                                            <a:schemeClr val="accent2">
                                              <a:lumMod val="50000"/>
                                            </a:schemeClr>
                                          </a:solidFill>
                                          <a:latin typeface="Cambria Math" panose="02040503050406030204" pitchFamily="18" charset="0"/>
                                          <a:ea typeface="Cambria Math" panose="02040503050406030204" pitchFamily="18" charset="0"/>
                                        </a:rPr>
                                      </m:ctrlPr>
                                    </m:accPr>
                                    <m:e>
                                      <m:r>
                                        <a:rPr lang="en-US" sz="2400" b="1" i="1">
                                          <a:solidFill>
                                            <a:schemeClr val="accent2">
                                              <a:lumMod val="50000"/>
                                            </a:schemeClr>
                                          </a:solidFill>
                                          <a:latin typeface="Cambria Math" panose="02040503050406030204" pitchFamily="18" charset="0"/>
                                          <a:ea typeface="Cambria Math" panose="02040503050406030204" pitchFamily="18" charset="0"/>
                                        </a:rPr>
                                        <m:t>𝒌</m:t>
                                      </m:r>
                                    </m:e>
                                  </m:acc>
                                </m:e>
                                <m:sub>
                                  <m:r>
                                    <a:rPr lang="en-US" sz="2400" b="1" i="1">
                                      <a:solidFill>
                                        <a:schemeClr val="accent2">
                                          <a:lumMod val="50000"/>
                                        </a:schemeClr>
                                      </a:solidFill>
                                      <a:latin typeface="Cambria Math" panose="02040503050406030204" pitchFamily="18" charset="0"/>
                                      <a:ea typeface="Cambria Math" panose="02040503050406030204" pitchFamily="18" charset="0"/>
                                    </a:rPr>
                                    <m:t>𝒏</m:t>
                                  </m:r>
                                </m:sub>
                              </m:sSub>
                            </m:e>
                          </m:d>
                          <m:d>
                            <m:dPr>
                              <m:ctrlPr>
                                <a:rPr lang="en-US" sz="2400" b="1"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sz="2400" b="1" i="1">
                                      <a:solidFill>
                                        <a:schemeClr val="accent2">
                                          <a:lumMod val="50000"/>
                                        </a:schemeClr>
                                      </a:solidFill>
                                      <a:latin typeface="Cambria Math" panose="02040503050406030204" pitchFamily="18" charset="0"/>
                                      <a:ea typeface="Cambria Math" panose="02040503050406030204" pitchFamily="18" charset="0"/>
                                    </a:rPr>
                                  </m:ctrlPr>
                                </m:accPr>
                                <m:e>
                                  <m:r>
                                    <a:rPr lang="en-US" sz="2400" b="1" i="1">
                                      <a:solidFill>
                                        <a:schemeClr val="accent2">
                                          <a:lumMod val="50000"/>
                                        </a:schemeClr>
                                      </a:solidFill>
                                      <a:latin typeface="Cambria Math" panose="02040503050406030204" pitchFamily="18" charset="0"/>
                                      <a:ea typeface="Cambria Math" panose="02040503050406030204" pitchFamily="18" charset="0"/>
                                    </a:rPr>
                                    <m:t>𝑰</m:t>
                                  </m:r>
                                </m:e>
                              </m:acc>
                              <m:r>
                                <a:rPr lang="en-US" sz="2400" b="1" i="1">
                                  <a:solidFill>
                                    <a:schemeClr val="accent2">
                                      <a:lumMod val="50000"/>
                                    </a:schemeClr>
                                  </a:solidFill>
                                  <a:latin typeface="Cambria Math" panose="02040503050406030204" pitchFamily="18" charset="0"/>
                                  <a:ea typeface="Cambria Math" panose="02040503050406030204" pitchFamily="18" charset="0"/>
                                </a:rPr>
                                <m:t>∙</m:t>
                              </m:r>
                              <m:sSub>
                                <m:sSubPr>
                                  <m:ctrlPr>
                                    <a:rPr lang="en-US" sz="2400" b="1" i="1">
                                      <a:solidFill>
                                        <a:schemeClr val="accent2">
                                          <a:lumMod val="50000"/>
                                        </a:schemeClr>
                                      </a:solidFill>
                                      <a:latin typeface="Cambria Math" panose="02040503050406030204" pitchFamily="18" charset="0"/>
                                      <a:ea typeface="Cambria Math" panose="02040503050406030204" pitchFamily="18" charset="0"/>
                                    </a:rPr>
                                  </m:ctrlPr>
                                </m:sSubPr>
                                <m:e>
                                  <m:r>
                                    <a:rPr lang="en-US" sz="2400" b="1" i="1">
                                      <a:solidFill>
                                        <a:schemeClr val="accent2">
                                          <a:lumMod val="50000"/>
                                        </a:schemeClr>
                                      </a:solidFill>
                                      <a:latin typeface="Cambria Math" panose="02040503050406030204" pitchFamily="18" charset="0"/>
                                      <a:ea typeface="Cambria Math" panose="02040503050406030204" pitchFamily="18" charset="0"/>
                                    </a:rPr>
                                    <m:t> </m:t>
                                  </m:r>
                                  <m:acc>
                                    <m:accPr>
                                      <m:chr m:val="⃑"/>
                                      <m:ctrlPr>
                                        <a:rPr lang="en-US" sz="2400" b="1" i="1">
                                          <a:solidFill>
                                            <a:schemeClr val="accent2">
                                              <a:lumMod val="50000"/>
                                            </a:schemeClr>
                                          </a:solidFill>
                                          <a:latin typeface="Cambria Math" panose="02040503050406030204" pitchFamily="18" charset="0"/>
                                          <a:ea typeface="Cambria Math" panose="02040503050406030204" pitchFamily="18" charset="0"/>
                                        </a:rPr>
                                      </m:ctrlPr>
                                    </m:accPr>
                                    <m:e>
                                      <m:r>
                                        <a:rPr lang="en-US" sz="2400" b="1" i="1">
                                          <a:solidFill>
                                            <a:schemeClr val="accent2">
                                              <a:lumMod val="50000"/>
                                            </a:schemeClr>
                                          </a:solidFill>
                                          <a:latin typeface="Cambria Math" panose="02040503050406030204" pitchFamily="18" charset="0"/>
                                          <a:ea typeface="Cambria Math" panose="02040503050406030204" pitchFamily="18" charset="0"/>
                                        </a:rPr>
                                        <m:t>𝒌</m:t>
                                      </m:r>
                                    </m:e>
                                  </m:acc>
                                </m:e>
                                <m:sub>
                                  <m:r>
                                    <a:rPr lang="en-US" sz="2400" b="1" i="1">
                                      <a:solidFill>
                                        <a:schemeClr val="accent2">
                                          <a:lumMod val="50000"/>
                                        </a:schemeClr>
                                      </a:solidFill>
                                      <a:latin typeface="Cambria Math" panose="02040503050406030204" pitchFamily="18" charset="0"/>
                                      <a:ea typeface="Cambria Math" panose="02040503050406030204" pitchFamily="18" charset="0"/>
                                    </a:rPr>
                                    <m:t>𝒏</m:t>
                                  </m:r>
                                </m:sub>
                              </m:sSub>
                            </m:e>
                          </m:d>
                        </m:e>
                      </m:d>
                    </m:oMath>
                  </m:oMathPara>
                </a14:m>
                <a:endParaRPr lang="en-US" sz="2400" b="1" i="1" dirty="0"/>
              </a:p>
            </p:txBody>
          </p:sp>
        </mc:Choice>
        <mc:Fallback xmlns="">
          <p:sp>
            <p:nvSpPr>
              <p:cNvPr id="13" name="TextBox 12">
                <a:extLst>
                  <a:ext uri="{FF2B5EF4-FFF2-40B4-BE49-F238E27FC236}">
                    <a16:creationId xmlns:a16="http://schemas.microsoft.com/office/drawing/2014/main" id="{C0BC532E-D169-46AE-9802-BEA960D512EC}"/>
                  </a:ext>
                </a:extLst>
              </p:cNvPr>
              <p:cNvSpPr txBox="1">
                <a:spLocks noRot="1" noChangeAspect="1" noMove="1" noResize="1" noEditPoints="1" noAdjustHandles="1" noChangeArrowheads="1" noChangeShapeType="1" noTextEdit="1"/>
              </p:cNvSpPr>
              <p:nvPr/>
            </p:nvSpPr>
            <p:spPr>
              <a:xfrm>
                <a:off x="400912" y="1447722"/>
                <a:ext cx="11390177" cy="653128"/>
              </a:xfrm>
              <a:prstGeom prst="rect">
                <a:avLst/>
              </a:prstGeom>
              <a:blipFill>
                <a:blip r:embed="rId5"/>
                <a:stretch>
                  <a:fillRect/>
                </a:stretch>
              </a:blipFill>
            </p:spPr>
            <p:txBody>
              <a:bodyPr/>
              <a:lstStyle/>
              <a:p>
                <a:r>
                  <a:rPr lang="zh-CN" altLang="en-US">
                    <a:noFill/>
                  </a:rPr>
                  <a:t> </a:t>
                </a:r>
              </a:p>
            </p:txBody>
          </p:sp>
        </mc:Fallback>
      </mc:AlternateContent>
      <p:sp>
        <p:nvSpPr>
          <p:cNvPr id="15" name="Right Brace 14">
            <a:extLst>
              <a:ext uri="{FF2B5EF4-FFF2-40B4-BE49-F238E27FC236}">
                <a16:creationId xmlns:a16="http://schemas.microsoft.com/office/drawing/2014/main" id="{6FDF5BD0-E364-282D-2C60-82231EB3681E}"/>
              </a:ext>
            </a:extLst>
          </p:cNvPr>
          <p:cNvSpPr/>
          <p:nvPr/>
        </p:nvSpPr>
        <p:spPr>
          <a:xfrm>
            <a:off x="4336832" y="3755075"/>
            <a:ext cx="254400" cy="11207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TextBox 15">
            <a:extLst>
              <a:ext uri="{FF2B5EF4-FFF2-40B4-BE49-F238E27FC236}">
                <a16:creationId xmlns:a16="http://schemas.microsoft.com/office/drawing/2014/main" id="{B17BF65E-0ED5-F783-5CF8-CB8CD30F3F0B}"/>
              </a:ext>
            </a:extLst>
          </p:cNvPr>
          <p:cNvSpPr txBox="1"/>
          <p:nvPr/>
        </p:nvSpPr>
        <p:spPr>
          <a:xfrm>
            <a:off x="4612115" y="3699915"/>
            <a:ext cx="2510195" cy="1200329"/>
          </a:xfrm>
          <a:prstGeom prst="rect">
            <a:avLst/>
          </a:prstGeom>
          <a:noFill/>
        </p:spPr>
        <p:txBody>
          <a:bodyPr wrap="square" rtlCol="0">
            <a:spAutoFit/>
          </a:bodyPr>
          <a:lstStyle/>
          <a:p>
            <a:r>
              <a:rPr lang="en-US" sz="2400" b="1" dirty="0">
                <a:ea typeface="Cambria Math" panose="02040503050406030204" pitchFamily="18" charset="0"/>
              </a:rPr>
              <a:t>What we are mostly interested in!</a:t>
            </a:r>
            <a:endParaRPr lang="en-US" sz="24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BDBBA2-68FB-8E57-AEE7-4DD4AC29E28A}"/>
                  </a:ext>
                </a:extLst>
              </p:cNvPr>
              <p:cNvSpPr txBox="1"/>
              <p:nvPr/>
            </p:nvSpPr>
            <p:spPr>
              <a:xfrm>
                <a:off x="7932479" y="2807231"/>
                <a:ext cx="3287760" cy="1299908"/>
              </a:xfrm>
              <a:prstGeom prst="rect">
                <a:avLst/>
              </a:prstGeom>
              <a:noFill/>
            </p:spPr>
            <p:txBody>
              <a:bodyPr wrap="none" rtlCol="0">
                <a:spAutoFit/>
              </a:bodyPr>
              <a:lstStyle/>
              <a:p>
                <a:pPr defTabSz="914377"/>
                <a14:m>
                  <m:oMath xmlns:m="http://schemas.openxmlformats.org/officeDocument/2006/math">
                    <m:sSub>
                      <m:sSubPr>
                        <m:ctrlPr>
                          <a:rPr lang="en-US" sz="2400" b="1" i="1" dirty="0">
                            <a:solidFill>
                              <a:prstClr val="black"/>
                            </a:solidFill>
                            <a:latin typeface="Cambria Math" panose="02040503050406030204" pitchFamily="18" charset="0"/>
                          </a:rPr>
                        </m:ctrlPr>
                      </m:sSubPr>
                      <m:e>
                        <m:acc>
                          <m:accPr>
                            <m:chr m:val="⃗"/>
                            <m:ctrlPr>
                              <a:rPr lang="en-US" sz="2400" b="1" i="1">
                                <a:solidFill>
                                  <a:prstClr val="black"/>
                                </a:solidFill>
                                <a:latin typeface="Cambria Math" panose="02040503050406030204" pitchFamily="18" charset="0"/>
                              </a:rPr>
                            </m:ctrlPr>
                          </m:accPr>
                          <m:e>
                            <m:r>
                              <a:rPr lang="en-US" sz="2400" b="1" i="1">
                                <a:solidFill>
                                  <a:prstClr val="black"/>
                                </a:solidFill>
                                <a:latin typeface="Cambria Math" panose="02040503050406030204" pitchFamily="18" charset="0"/>
                              </a:rPr>
                              <m:t>𝒌</m:t>
                            </m:r>
                          </m:e>
                        </m:acc>
                      </m:e>
                      <m:sub>
                        <m:r>
                          <a:rPr lang="en-US" sz="2400" b="1" i="1" dirty="0">
                            <a:solidFill>
                              <a:prstClr val="black"/>
                            </a:solidFill>
                            <a:latin typeface="Cambria Math" panose="02040503050406030204" pitchFamily="18" charset="0"/>
                          </a:rPr>
                          <m:t>𝒏</m:t>
                        </m:r>
                      </m:sub>
                    </m:sSub>
                  </m:oMath>
                </a14:m>
                <a:r>
                  <a:rPr lang="en-US" sz="2400" b="1" dirty="0">
                    <a:solidFill>
                      <a:prstClr val="black"/>
                    </a:solidFill>
                    <a:latin typeface="Calibri" panose="020F0502020204030204"/>
                  </a:rPr>
                  <a:t>: neutron momentum</a:t>
                </a:r>
              </a:p>
              <a:p>
                <a:pPr defTabSz="914377"/>
                <a14:m>
                  <m:oMath xmlns:m="http://schemas.openxmlformats.org/officeDocument/2006/math">
                    <m:sSub>
                      <m:sSubPr>
                        <m:ctrlPr>
                          <a:rPr lang="en-US" sz="2400" b="1" i="1" dirty="0">
                            <a:solidFill>
                              <a:prstClr val="black"/>
                            </a:solidFill>
                            <a:latin typeface="Cambria Math" panose="02040503050406030204" pitchFamily="18" charset="0"/>
                          </a:rPr>
                        </m:ctrlPr>
                      </m:sSubPr>
                      <m:e>
                        <m:acc>
                          <m:accPr>
                            <m:chr m:val="⃗"/>
                            <m:ctrlPr>
                              <a:rPr lang="en-US" sz="2400" b="1" i="1">
                                <a:solidFill>
                                  <a:prstClr val="black"/>
                                </a:solidFill>
                                <a:latin typeface="Cambria Math" panose="02040503050406030204" pitchFamily="18" charset="0"/>
                              </a:rPr>
                            </m:ctrlPr>
                          </m:accPr>
                          <m:e>
                            <m:r>
                              <a:rPr lang="en-US" sz="2400" b="1" i="1">
                                <a:solidFill>
                                  <a:prstClr val="black"/>
                                </a:solidFill>
                                <a:latin typeface="Cambria Math" panose="02040503050406030204" pitchFamily="18" charset="0"/>
                              </a:rPr>
                              <m:t>𝝈</m:t>
                            </m:r>
                          </m:e>
                        </m:acc>
                      </m:e>
                      <m:sub>
                        <m:r>
                          <a:rPr lang="en-US" sz="2400" b="1" i="1" dirty="0">
                            <a:solidFill>
                              <a:prstClr val="black"/>
                            </a:solidFill>
                            <a:latin typeface="Cambria Math" panose="02040503050406030204" pitchFamily="18" charset="0"/>
                          </a:rPr>
                          <m:t>𝒏</m:t>
                        </m:r>
                      </m:sub>
                    </m:sSub>
                  </m:oMath>
                </a14:m>
                <a:r>
                  <a:rPr lang="en-US" sz="2400" b="1" dirty="0">
                    <a:solidFill>
                      <a:prstClr val="black"/>
                    </a:solidFill>
                    <a:latin typeface="Calibri" panose="020F0502020204030204"/>
                  </a:rPr>
                  <a:t>: neutron spin</a:t>
                </a:r>
              </a:p>
              <a:p>
                <a:pPr defTabSz="914377"/>
                <a14:m>
                  <m:oMath xmlns:m="http://schemas.openxmlformats.org/officeDocument/2006/math">
                    <m:acc>
                      <m:accPr>
                        <m:chr m:val="⃗"/>
                        <m:ctrlPr>
                          <a:rPr lang="en-US" sz="2400" b="1" i="1">
                            <a:solidFill>
                              <a:prstClr val="black"/>
                            </a:solidFill>
                            <a:latin typeface="Cambria Math" panose="02040503050406030204" pitchFamily="18" charset="0"/>
                          </a:rPr>
                        </m:ctrlPr>
                      </m:accPr>
                      <m:e>
                        <m:r>
                          <a:rPr lang="en-US" sz="2400" b="1" i="1">
                            <a:solidFill>
                              <a:prstClr val="black"/>
                            </a:solidFill>
                            <a:latin typeface="Cambria Math" panose="02040503050406030204" pitchFamily="18" charset="0"/>
                          </a:rPr>
                          <m:t>𝑰</m:t>
                        </m:r>
                      </m:e>
                    </m:acc>
                  </m:oMath>
                </a14:m>
                <a:r>
                  <a:rPr lang="en-US" sz="2400" b="1" dirty="0">
                    <a:solidFill>
                      <a:prstClr val="black"/>
                    </a:solidFill>
                    <a:latin typeface="Calibri" panose="020F0502020204030204"/>
                  </a:rPr>
                  <a:t>: spin of the target</a:t>
                </a:r>
              </a:p>
            </p:txBody>
          </p:sp>
        </mc:Choice>
        <mc:Fallback xmlns="">
          <p:sp>
            <p:nvSpPr>
              <p:cNvPr id="5" name="TextBox 4">
                <a:extLst>
                  <a:ext uri="{FF2B5EF4-FFF2-40B4-BE49-F238E27FC236}">
                    <a16:creationId xmlns:a16="http://schemas.microsoft.com/office/drawing/2014/main" id="{D0BDBBA2-68FB-8E57-AEE7-4DD4AC29E28A}"/>
                  </a:ext>
                </a:extLst>
              </p:cNvPr>
              <p:cNvSpPr txBox="1">
                <a:spLocks noRot="1" noChangeAspect="1" noMove="1" noResize="1" noEditPoints="1" noAdjustHandles="1" noChangeArrowheads="1" noChangeShapeType="1" noTextEdit="1"/>
              </p:cNvSpPr>
              <p:nvPr/>
            </p:nvSpPr>
            <p:spPr>
              <a:xfrm>
                <a:off x="7932479" y="2807231"/>
                <a:ext cx="3287760" cy="1299908"/>
              </a:xfrm>
              <a:prstGeom prst="rect">
                <a:avLst/>
              </a:prstGeom>
              <a:blipFill>
                <a:blip r:embed="rId6"/>
                <a:stretch>
                  <a:fillRect r="-2037" b="-98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078646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BC1A241-F1DE-F484-4141-24042C3F150E}"/>
              </a:ext>
            </a:extLst>
          </p:cNvPr>
          <p:cNvSpPr>
            <a:spLocks noGrp="1"/>
          </p:cNvSpPr>
          <p:nvPr>
            <p:ph type="title"/>
          </p:nvPr>
        </p:nvSpPr>
        <p:spPr/>
        <p:txBody>
          <a:bodyPr/>
          <a:lstStyle/>
          <a:p>
            <a:r>
              <a:rPr lang="en-US" altLang="zh-CN" dirty="0"/>
              <a:t>Basic idea of NOPTREX</a:t>
            </a:r>
            <a:endParaRPr lang="zh-CN" altLang="en-US" dirty="0"/>
          </a:p>
        </p:txBody>
      </p:sp>
      <p:pic>
        <p:nvPicPr>
          <p:cNvPr id="2" name="Picture 1">
            <a:extLst>
              <a:ext uri="{FF2B5EF4-FFF2-40B4-BE49-F238E27FC236}">
                <a16:creationId xmlns:a16="http://schemas.microsoft.com/office/drawing/2014/main" id="{4A73C761-6B4D-0F04-F907-6502B97B654F}"/>
              </a:ext>
            </a:extLst>
          </p:cNvPr>
          <p:cNvPicPr>
            <a:picLocks noChangeAspect="1"/>
          </p:cNvPicPr>
          <p:nvPr/>
        </p:nvPicPr>
        <p:blipFill>
          <a:blip r:embed="rId2"/>
          <a:stretch>
            <a:fillRect/>
          </a:stretch>
        </p:blipFill>
        <p:spPr>
          <a:xfrm>
            <a:off x="973123" y="1595181"/>
            <a:ext cx="5336381" cy="2139902"/>
          </a:xfrm>
          <a:prstGeom prst="rect">
            <a:avLst/>
          </a:prstGeom>
        </p:spPr>
      </p:pic>
      <p:grpSp>
        <p:nvGrpSpPr>
          <p:cNvPr id="3" name="Group 2">
            <a:extLst>
              <a:ext uri="{FF2B5EF4-FFF2-40B4-BE49-F238E27FC236}">
                <a16:creationId xmlns:a16="http://schemas.microsoft.com/office/drawing/2014/main" id="{96D5DD27-E5D0-3060-FC70-234F26B9B3A1}"/>
              </a:ext>
            </a:extLst>
          </p:cNvPr>
          <p:cNvGrpSpPr/>
          <p:nvPr/>
        </p:nvGrpSpPr>
        <p:grpSpPr>
          <a:xfrm>
            <a:off x="5519603" y="1719036"/>
            <a:ext cx="555171" cy="994172"/>
            <a:chOff x="8418288" y="1984831"/>
            <a:chExt cx="740228" cy="1325563"/>
          </a:xfrm>
        </p:grpSpPr>
        <p:cxnSp>
          <p:nvCxnSpPr>
            <p:cNvPr id="5" name="Straight Arrow Connector 3">
              <a:extLst>
                <a:ext uri="{FF2B5EF4-FFF2-40B4-BE49-F238E27FC236}">
                  <a16:creationId xmlns:a16="http://schemas.microsoft.com/office/drawing/2014/main" id="{6EA918DF-43D4-868E-1A8D-6534677B9E5F}"/>
                </a:ext>
              </a:extLst>
            </p:cNvPr>
            <p:cNvCxnSpPr>
              <a:cxnSpLocks/>
            </p:cNvCxnSpPr>
            <p:nvPr/>
          </p:nvCxnSpPr>
          <p:spPr>
            <a:xfrm>
              <a:off x="8418289" y="2783116"/>
              <a:ext cx="483813" cy="5272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4">
              <a:extLst>
                <a:ext uri="{FF2B5EF4-FFF2-40B4-BE49-F238E27FC236}">
                  <a16:creationId xmlns:a16="http://schemas.microsoft.com/office/drawing/2014/main" id="{361992A4-4846-0B41-1E5D-EAFF3CA2E990}"/>
                </a:ext>
              </a:extLst>
            </p:cNvPr>
            <p:cNvCxnSpPr/>
            <p:nvPr/>
          </p:nvCxnSpPr>
          <p:spPr>
            <a:xfrm flipV="1">
              <a:off x="8418288" y="1984831"/>
              <a:ext cx="0" cy="798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5">
              <a:extLst>
                <a:ext uri="{FF2B5EF4-FFF2-40B4-BE49-F238E27FC236}">
                  <a16:creationId xmlns:a16="http://schemas.microsoft.com/office/drawing/2014/main" id="{348D1BF3-932A-6022-D3E0-AC9F0FF46ADA}"/>
                </a:ext>
              </a:extLst>
            </p:cNvPr>
            <p:cNvCxnSpPr>
              <a:cxnSpLocks/>
            </p:cNvCxnSpPr>
            <p:nvPr/>
          </p:nvCxnSpPr>
          <p:spPr>
            <a:xfrm flipV="1">
              <a:off x="8418288" y="2783116"/>
              <a:ext cx="7402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 name="TextBox 6">
                <a:extLst>
                  <a:ext uri="{FF2B5EF4-FFF2-40B4-BE49-F238E27FC236}">
                    <a16:creationId xmlns:a16="http://schemas.microsoft.com/office/drawing/2014/main" id="{A38B9CF1-B280-4EF2-29A5-A2E85848BAF3}"/>
                  </a:ext>
                </a:extLst>
              </p:cNvPr>
              <p:cNvSpPr txBox="1"/>
              <p:nvPr/>
            </p:nvSpPr>
            <p:spPr>
              <a:xfrm>
                <a:off x="5015472" y="1517084"/>
                <a:ext cx="1110343"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𝒛</m:t>
                          </m:r>
                        </m:e>
                      </m:acc>
                    </m:oMath>
                  </m:oMathPara>
                </a14:m>
                <a:endParaRPr lang="en-US" sz="1350" b="1" dirty="0">
                  <a:solidFill>
                    <a:prstClr val="black"/>
                  </a:solidFill>
                  <a:latin typeface="Calibri" panose="020F0502020204030204"/>
                </a:endParaRPr>
              </a:p>
            </p:txBody>
          </p:sp>
        </mc:Choice>
        <mc:Fallback xmlns="">
          <p:sp>
            <p:nvSpPr>
              <p:cNvPr id="9" name="TextBox 6">
                <a:extLst>
                  <a:ext uri="{FF2B5EF4-FFF2-40B4-BE49-F238E27FC236}">
                    <a16:creationId xmlns:a16="http://schemas.microsoft.com/office/drawing/2014/main" id="{A38B9CF1-B280-4EF2-29A5-A2E85848BAF3}"/>
                  </a:ext>
                </a:extLst>
              </p:cNvPr>
              <p:cNvSpPr txBox="1">
                <a:spLocks noRot="1" noChangeAspect="1" noMove="1" noResize="1" noEditPoints="1" noAdjustHandles="1" noChangeArrowheads="1" noChangeShapeType="1" noTextEdit="1"/>
              </p:cNvSpPr>
              <p:nvPr/>
            </p:nvSpPr>
            <p:spPr>
              <a:xfrm>
                <a:off x="5015472" y="1517084"/>
                <a:ext cx="1110343" cy="300082"/>
              </a:xfrm>
              <a:prstGeom prst="rect">
                <a:avLst/>
              </a:prstGeom>
              <a:blipFill>
                <a:blip r:embed="rId3"/>
                <a:stretch>
                  <a:fillRect/>
                </a:stretch>
              </a:blipFill>
            </p:spPr>
            <p:txBody>
              <a:bodyPr/>
              <a:lstStyle/>
              <a:p>
                <a:r>
                  <a:rPr lang="zh-CN" altLang="en-US">
                    <a:noFill/>
                  </a:rPr>
                  <a:t> </a:t>
                </a:r>
              </a:p>
            </p:txBody>
          </p:sp>
        </mc:Fallback>
      </mc:AlternateContent>
      <p:sp>
        <p:nvSpPr>
          <p:cNvPr id="10" name="Arrow: Right 7">
            <a:extLst>
              <a:ext uri="{FF2B5EF4-FFF2-40B4-BE49-F238E27FC236}">
                <a16:creationId xmlns:a16="http://schemas.microsoft.com/office/drawing/2014/main" id="{3E7FFE5F-038D-1F17-6681-779B68CBF73C}"/>
              </a:ext>
            </a:extLst>
          </p:cNvPr>
          <p:cNvSpPr/>
          <p:nvPr/>
        </p:nvSpPr>
        <p:spPr>
          <a:xfrm rot="6458367">
            <a:off x="2481902" y="3030074"/>
            <a:ext cx="651031" cy="202159"/>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Arrow: Right 8">
            <a:extLst>
              <a:ext uri="{FF2B5EF4-FFF2-40B4-BE49-F238E27FC236}">
                <a16:creationId xmlns:a16="http://schemas.microsoft.com/office/drawing/2014/main" id="{FF657658-153D-79FA-8E40-85EC91928773}"/>
              </a:ext>
            </a:extLst>
          </p:cNvPr>
          <p:cNvSpPr/>
          <p:nvPr/>
        </p:nvSpPr>
        <p:spPr>
          <a:xfrm rot="16200000">
            <a:off x="4042399" y="2498188"/>
            <a:ext cx="593409" cy="182329"/>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Arrow: Right 9">
            <a:extLst>
              <a:ext uri="{FF2B5EF4-FFF2-40B4-BE49-F238E27FC236}">
                <a16:creationId xmlns:a16="http://schemas.microsoft.com/office/drawing/2014/main" id="{941E486C-F860-50F9-7640-CBCDDB1BBB62}"/>
              </a:ext>
            </a:extLst>
          </p:cNvPr>
          <p:cNvSpPr/>
          <p:nvPr/>
        </p:nvSpPr>
        <p:spPr>
          <a:xfrm>
            <a:off x="1863158" y="2589353"/>
            <a:ext cx="693812" cy="12106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3" name="TextBox 10">
                <a:extLst>
                  <a:ext uri="{FF2B5EF4-FFF2-40B4-BE49-F238E27FC236}">
                    <a16:creationId xmlns:a16="http://schemas.microsoft.com/office/drawing/2014/main" id="{35930F39-951C-114B-7490-8A1EBFCC35AD}"/>
                  </a:ext>
                </a:extLst>
              </p:cNvPr>
              <p:cNvSpPr txBox="1"/>
              <p:nvPr/>
            </p:nvSpPr>
            <p:spPr>
              <a:xfrm>
                <a:off x="1946936" y="1721097"/>
                <a:ext cx="263128" cy="887231"/>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4500" i="1">
                              <a:ln>
                                <a:solidFill>
                                  <a:prstClr val="black"/>
                                </a:solidFill>
                              </a:ln>
                              <a:solidFill>
                                <a:srgbClr val="FFFF00"/>
                              </a:solidFill>
                              <a:latin typeface="Cambria Math" panose="02040503050406030204" pitchFamily="18" charset="0"/>
                            </a:rPr>
                          </m:ctrlPr>
                        </m:sSubPr>
                        <m:e>
                          <m:acc>
                            <m:accPr>
                              <m:chr m:val="⃗"/>
                              <m:ctrlPr>
                                <a:rPr lang="en-US" sz="4500" i="1">
                                  <a:ln>
                                    <a:solidFill>
                                      <a:prstClr val="black"/>
                                    </a:solidFill>
                                  </a:ln>
                                  <a:solidFill>
                                    <a:srgbClr val="FFFF00"/>
                                  </a:solidFill>
                                  <a:latin typeface="Cambria Math" panose="02040503050406030204" pitchFamily="18" charset="0"/>
                                </a:rPr>
                              </m:ctrlPr>
                            </m:accPr>
                            <m:e>
                              <m:r>
                                <a:rPr lang="en-US" sz="4500" i="1">
                                  <a:ln>
                                    <a:solidFill>
                                      <a:prstClr val="black"/>
                                    </a:solidFill>
                                  </a:ln>
                                  <a:solidFill>
                                    <a:srgbClr val="FFFF00"/>
                                  </a:solidFill>
                                  <a:latin typeface="Cambria Math" panose="02040503050406030204" pitchFamily="18" charset="0"/>
                                </a:rPr>
                                <m:t>𝑘</m:t>
                              </m:r>
                            </m:e>
                          </m:acc>
                        </m:e>
                        <m:sub>
                          <m:r>
                            <a:rPr lang="en-US" sz="4500" i="1">
                              <a:ln>
                                <a:solidFill>
                                  <a:prstClr val="black"/>
                                </a:solidFill>
                              </a:ln>
                              <a:solidFill>
                                <a:srgbClr val="FFFF00"/>
                              </a:solidFill>
                              <a:latin typeface="Cambria Math" panose="02040503050406030204" pitchFamily="18" charset="0"/>
                            </a:rPr>
                            <m:t>𝑛</m:t>
                          </m:r>
                        </m:sub>
                      </m:sSub>
                    </m:oMath>
                  </m:oMathPara>
                </a14:m>
                <a:endParaRPr lang="en-US" sz="1350" dirty="0">
                  <a:ln>
                    <a:solidFill>
                      <a:prstClr val="black"/>
                    </a:solidFill>
                  </a:ln>
                  <a:solidFill>
                    <a:srgbClr val="FFFF00"/>
                  </a:solidFill>
                  <a:latin typeface="Calibri" panose="020F0502020204030204"/>
                </a:endParaRPr>
              </a:p>
            </p:txBody>
          </p:sp>
        </mc:Choice>
        <mc:Fallback xmlns="">
          <p:sp>
            <p:nvSpPr>
              <p:cNvPr id="13" name="TextBox 10">
                <a:extLst>
                  <a:ext uri="{FF2B5EF4-FFF2-40B4-BE49-F238E27FC236}">
                    <a16:creationId xmlns:a16="http://schemas.microsoft.com/office/drawing/2014/main" id="{35930F39-951C-114B-7490-8A1EBFCC35AD}"/>
                  </a:ext>
                </a:extLst>
              </p:cNvPr>
              <p:cNvSpPr txBox="1">
                <a:spLocks noRot="1" noChangeAspect="1" noMove="1" noResize="1" noEditPoints="1" noAdjustHandles="1" noChangeArrowheads="1" noChangeShapeType="1" noTextEdit="1"/>
              </p:cNvSpPr>
              <p:nvPr/>
            </p:nvSpPr>
            <p:spPr>
              <a:xfrm>
                <a:off x="1946936" y="1721097"/>
                <a:ext cx="263128" cy="887231"/>
              </a:xfrm>
              <a:prstGeom prst="rect">
                <a:avLst/>
              </a:prstGeom>
              <a:blipFill>
                <a:blip r:embed="rId4"/>
                <a:stretch>
                  <a:fillRect r="-15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1">
                <a:extLst>
                  <a:ext uri="{FF2B5EF4-FFF2-40B4-BE49-F238E27FC236}">
                    <a16:creationId xmlns:a16="http://schemas.microsoft.com/office/drawing/2014/main" id="{76C61C0E-3D38-AF70-2D2D-59E7A35E9DF4}"/>
                  </a:ext>
                </a:extLst>
              </p:cNvPr>
              <p:cNvSpPr txBox="1"/>
              <p:nvPr/>
            </p:nvSpPr>
            <p:spPr>
              <a:xfrm>
                <a:off x="2811884" y="2951188"/>
                <a:ext cx="380999" cy="86895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4500" i="1">
                              <a:ln>
                                <a:solidFill>
                                  <a:prstClr val="black"/>
                                </a:solidFill>
                              </a:ln>
                              <a:solidFill>
                                <a:srgbClr val="7030A0"/>
                              </a:solidFill>
                              <a:latin typeface="Cambria Math" panose="02040503050406030204" pitchFamily="18" charset="0"/>
                            </a:rPr>
                          </m:ctrlPr>
                        </m:accPr>
                        <m:e>
                          <m:r>
                            <a:rPr lang="en-US" sz="4500" i="1">
                              <a:ln>
                                <a:solidFill>
                                  <a:prstClr val="black"/>
                                </a:solidFill>
                              </a:ln>
                              <a:solidFill>
                                <a:srgbClr val="7030A0"/>
                              </a:solidFill>
                              <a:latin typeface="Cambria Math" panose="02040503050406030204" pitchFamily="18" charset="0"/>
                            </a:rPr>
                            <m:t>𝐼</m:t>
                          </m:r>
                        </m:e>
                      </m:acc>
                    </m:oMath>
                  </m:oMathPara>
                </a14:m>
                <a:endParaRPr lang="en-US" sz="1350" dirty="0">
                  <a:ln>
                    <a:solidFill>
                      <a:prstClr val="black"/>
                    </a:solidFill>
                  </a:ln>
                  <a:solidFill>
                    <a:srgbClr val="7030A0"/>
                  </a:solidFill>
                  <a:latin typeface="Calibri" panose="020F0502020204030204"/>
                </a:endParaRPr>
              </a:p>
            </p:txBody>
          </p:sp>
        </mc:Choice>
        <mc:Fallback xmlns="">
          <p:sp>
            <p:nvSpPr>
              <p:cNvPr id="14" name="TextBox 11">
                <a:extLst>
                  <a:ext uri="{FF2B5EF4-FFF2-40B4-BE49-F238E27FC236}">
                    <a16:creationId xmlns:a16="http://schemas.microsoft.com/office/drawing/2014/main" id="{76C61C0E-3D38-AF70-2D2D-59E7A35E9DF4}"/>
                  </a:ext>
                </a:extLst>
              </p:cNvPr>
              <p:cNvSpPr txBox="1">
                <a:spLocks noRot="1" noChangeAspect="1" noMove="1" noResize="1" noEditPoints="1" noAdjustHandles="1" noChangeArrowheads="1" noChangeShapeType="1" noTextEdit="1"/>
              </p:cNvSpPr>
              <p:nvPr/>
            </p:nvSpPr>
            <p:spPr>
              <a:xfrm>
                <a:off x="2811884" y="2951188"/>
                <a:ext cx="380999" cy="868956"/>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2">
                <a:extLst>
                  <a:ext uri="{FF2B5EF4-FFF2-40B4-BE49-F238E27FC236}">
                    <a16:creationId xmlns:a16="http://schemas.microsoft.com/office/drawing/2014/main" id="{D13233DD-D49F-AF07-87A3-B2AD41ADEC33}"/>
                  </a:ext>
                </a:extLst>
              </p:cNvPr>
              <p:cNvSpPr txBox="1"/>
              <p:nvPr/>
            </p:nvSpPr>
            <p:spPr>
              <a:xfrm>
                <a:off x="5371253" y="2596350"/>
                <a:ext cx="1110343"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𝒙</m:t>
                          </m:r>
                        </m:e>
                      </m:acc>
                    </m:oMath>
                  </m:oMathPara>
                </a14:m>
                <a:endParaRPr lang="en-US" sz="1350" b="1" dirty="0">
                  <a:solidFill>
                    <a:prstClr val="black"/>
                  </a:solidFill>
                  <a:latin typeface="Calibri" panose="020F0502020204030204"/>
                </a:endParaRPr>
              </a:p>
            </p:txBody>
          </p:sp>
        </mc:Choice>
        <mc:Fallback xmlns="">
          <p:sp>
            <p:nvSpPr>
              <p:cNvPr id="15" name="TextBox 12">
                <a:extLst>
                  <a:ext uri="{FF2B5EF4-FFF2-40B4-BE49-F238E27FC236}">
                    <a16:creationId xmlns:a16="http://schemas.microsoft.com/office/drawing/2014/main" id="{D13233DD-D49F-AF07-87A3-B2AD41ADEC33}"/>
                  </a:ext>
                </a:extLst>
              </p:cNvPr>
              <p:cNvSpPr txBox="1">
                <a:spLocks noRot="1" noChangeAspect="1" noMove="1" noResize="1" noEditPoints="1" noAdjustHandles="1" noChangeArrowheads="1" noChangeShapeType="1" noTextEdit="1"/>
              </p:cNvSpPr>
              <p:nvPr/>
            </p:nvSpPr>
            <p:spPr>
              <a:xfrm>
                <a:off x="5371253" y="2596350"/>
                <a:ext cx="1110343" cy="30008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31">
                <a:extLst>
                  <a:ext uri="{FF2B5EF4-FFF2-40B4-BE49-F238E27FC236}">
                    <a16:creationId xmlns:a16="http://schemas.microsoft.com/office/drawing/2014/main" id="{AC7C40D9-8A8F-9BCB-48BF-9FDE444B0434}"/>
                  </a:ext>
                </a:extLst>
              </p:cNvPr>
              <p:cNvSpPr txBox="1"/>
              <p:nvPr/>
            </p:nvSpPr>
            <p:spPr>
              <a:xfrm>
                <a:off x="5579916" y="2143344"/>
                <a:ext cx="1110343" cy="30008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𝒚</m:t>
                          </m:r>
                        </m:e>
                      </m:acc>
                    </m:oMath>
                  </m:oMathPara>
                </a14:m>
                <a:endParaRPr lang="en-US" sz="1350" b="1" dirty="0">
                  <a:solidFill>
                    <a:prstClr val="black"/>
                  </a:solidFill>
                  <a:latin typeface="Calibri" panose="020F0502020204030204"/>
                </a:endParaRPr>
              </a:p>
            </p:txBody>
          </p:sp>
        </mc:Choice>
        <mc:Fallback xmlns="">
          <p:sp>
            <p:nvSpPr>
              <p:cNvPr id="16" name="TextBox 31">
                <a:extLst>
                  <a:ext uri="{FF2B5EF4-FFF2-40B4-BE49-F238E27FC236}">
                    <a16:creationId xmlns:a16="http://schemas.microsoft.com/office/drawing/2014/main" id="{AC7C40D9-8A8F-9BCB-48BF-9FDE444B0434}"/>
                  </a:ext>
                </a:extLst>
              </p:cNvPr>
              <p:cNvSpPr txBox="1">
                <a:spLocks noRot="1" noChangeAspect="1" noMove="1" noResize="1" noEditPoints="1" noAdjustHandles="1" noChangeArrowheads="1" noChangeShapeType="1" noTextEdit="1"/>
              </p:cNvSpPr>
              <p:nvPr/>
            </p:nvSpPr>
            <p:spPr>
              <a:xfrm>
                <a:off x="5579916" y="2143344"/>
                <a:ext cx="1110343" cy="300082"/>
              </a:xfrm>
              <a:prstGeom prst="rect">
                <a:avLst/>
              </a:prstGeom>
              <a:blipFill>
                <a:blip r:embed="rId7"/>
                <a:stretch>
                  <a:fillRect b="-20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32">
                <a:extLst>
                  <a:ext uri="{FF2B5EF4-FFF2-40B4-BE49-F238E27FC236}">
                    <a16:creationId xmlns:a16="http://schemas.microsoft.com/office/drawing/2014/main" id="{8CE8258A-BD6F-7ABA-4054-12C41D7C4EE6}"/>
                  </a:ext>
                </a:extLst>
              </p:cNvPr>
              <p:cNvSpPr txBox="1"/>
              <p:nvPr/>
            </p:nvSpPr>
            <p:spPr>
              <a:xfrm>
                <a:off x="4085451" y="1610508"/>
                <a:ext cx="380999" cy="784830"/>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4500" i="1">
                              <a:ln>
                                <a:solidFill>
                                  <a:prstClr val="black"/>
                                </a:solidFill>
                              </a:ln>
                              <a:solidFill>
                                <a:srgbClr val="92D050"/>
                              </a:solidFill>
                              <a:latin typeface="Cambria Math" panose="02040503050406030204" pitchFamily="18" charset="0"/>
                            </a:rPr>
                          </m:ctrlPr>
                        </m:sSubPr>
                        <m:e>
                          <m:acc>
                            <m:accPr>
                              <m:chr m:val="⃗"/>
                              <m:ctrlPr>
                                <a:rPr lang="en-US" sz="4500" i="1">
                                  <a:ln>
                                    <a:solidFill>
                                      <a:prstClr val="black"/>
                                    </a:solidFill>
                                  </a:ln>
                                  <a:solidFill>
                                    <a:srgbClr val="92D050"/>
                                  </a:solidFill>
                                  <a:latin typeface="Cambria Math" panose="02040503050406030204" pitchFamily="18" charset="0"/>
                                </a:rPr>
                              </m:ctrlPr>
                            </m:accPr>
                            <m:e>
                              <m:r>
                                <a:rPr lang="en-US" sz="4500" i="1">
                                  <a:ln>
                                    <a:solidFill>
                                      <a:prstClr val="black"/>
                                    </a:solidFill>
                                  </a:ln>
                                  <a:solidFill>
                                    <a:srgbClr val="92D050"/>
                                  </a:solidFill>
                                  <a:latin typeface="Cambria Math" panose="02040503050406030204" pitchFamily="18" charset="0"/>
                                </a:rPr>
                                <m:t>𝜎</m:t>
                              </m:r>
                            </m:e>
                          </m:acc>
                        </m:e>
                        <m:sub>
                          <m:r>
                            <a:rPr lang="en-US" sz="4500" i="1">
                              <a:ln>
                                <a:solidFill>
                                  <a:prstClr val="black"/>
                                </a:solidFill>
                              </a:ln>
                              <a:solidFill>
                                <a:srgbClr val="92D050"/>
                              </a:solidFill>
                              <a:latin typeface="Cambria Math" panose="02040503050406030204" pitchFamily="18" charset="0"/>
                            </a:rPr>
                            <m:t>𝑛</m:t>
                          </m:r>
                        </m:sub>
                      </m:sSub>
                    </m:oMath>
                  </m:oMathPara>
                </a14:m>
                <a:endParaRPr lang="en-US" sz="1350" dirty="0">
                  <a:ln>
                    <a:solidFill>
                      <a:prstClr val="black"/>
                    </a:solidFill>
                  </a:ln>
                  <a:solidFill>
                    <a:srgbClr val="92D050"/>
                  </a:solidFill>
                  <a:latin typeface="Calibri" panose="020F0502020204030204"/>
                </a:endParaRPr>
              </a:p>
            </p:txBody>
          </p:sp>
        </mc:Choice>
        <mc:Fallback xmlns="">
          <p:sp>
            <p:nvSpPr>
              <p:cNvPr id="17" name="TextBox 32">
                <a:extLst>
                  <a:ext uri="{FF2B5EF4-FFF2-40B4-BE49-F238E27FC236}">
                    <a16:creationId xmlns:a16="http://schemas.microsoft.com/office/drawing/2014/main" id="{8CE8258A-BD6F-7ABA-4054-12C41D7C4EE6}"/>
                  </a:ext>
                </a:extLst>
              </p:cNvPr>
              <p:cNvSpPr txBox="1">
                <a:spLocks noRot="1" noChangeAspect="1" noMove="1" noResize="1" noEditPoints="1" noAdjustHandles="1" noChangeArrowheads="1" noChangeShapeType="1" noTextEdit="1"/>
              </p:cNvSpPr>
              <p:nvPr/>
            </p:nvSpPr>
            <p:spPr>
              <a:xfrm>
                <a:off x="4085451" y="1610508"/>
                <a:ext cx="380999" cy="784830"/>
              </a:xfrm>
              <a:prstGeom prst="rect">
                <a:avLst/>
              </a:prstGeom>
              <a:blipFill>
                <a:blip r:embed="rId8"/>
                <a:stretch>
                  <a:fillRect r="-73016"/>
                </a:stretch>
              </a:blipFill>
            </p:spPr>
            <p:txBody>
              <a:bodyPr/>
              <a:lstStyle/>
              <a:p>
                <a:r>
                  <a:rPr lang="zh-CN" altLang="en-US">
                    <a:noFill/>
                  </a:rPr>
                  <a:t> </a:t>
                </a:r>
              </a:p>
            </p:txBody>
          </p:sp>
        </mc:Fallback>
      </mc:AlternateContent>
      <p:pic>
        <p:nvPicPr>
          <p:cNvPr id="18" name="Picture 33">
            <a:extLst>
              <a:ext uri="{FF2B5EF4-FFF2-40B4-BE49-F238E27FC236}">
                <a16:creationId xmlns:a16="http://schemas.microsoft.com/office/drawing/2014/main" id="{AD75F713-B2A5-1A3E-B798-6F1D0C1E8630}"/>
              </a:ext>
            </a:extLst>
          </p:cNvPr>
          <p:cNvPicPr>
            <a:picLocks noChangeAspect="1"/>
          </p:cNvPicPr>
          <p:nvPr/>
        </p:nvPicPr>
        <p:blipFill>
          <a:blip r:embed="rId9"/>
          <a:stretch>
            <a:fillRect/>
          </a:stretch>
        </p:blipFill>
        <p:spPr>
          <a:xfrm>
            <a:off x="973123" y="3704592"/>
            <a:ext cx="5336381" cy="2120463"/>
          </a:xfrm>
          <a:prstGeom prst="rect">
            <a:avLst/>
          </a:prstGeom>
        </p:spPr>
      </p:pic>
      <p:grpSp>
        <p:nvGrpSpPr>
          <p:cNvPr id="19" name="Group 34">
            <a:extLst>
              <a:ext uri="{FF2B5EF4-FFF2-40B4-BE49-F238E27FC236}">
                <a16:creationId xmlns:a16="http://schemas.microsoft.com/office/drawing/2014/main" id="{5039A227-ABE7-6EF8-469E-1E13A0F69F6E}"/>
              </a:ext>
            </a:extLst>
          </p:cNvPr>
          <p:cNvGrpSpPr/>
          <p:nvPr/>
        </p:nvGrpSpPr>
        <p:grpSpPr>
          <a:xfrm>
            <a:off x="4938915" y="3602500"/>
            <a:ext cx="1821986" cy="832881"/>
            <a:chOff x="5183196" y="3385561"/>
            <a:chExt cx="2429314" cy="1110508"/>
          </a:xfrm>
        </p:grpSpPr>
        <p:grpSp>
          <p:nvGrpSpPr>
            <p:cNvPr id="20" name="Group 35">
              <a:extLst>
                <a:ext uri="{FF2B5EF4-FFF2-40B4-BE49-F238E27FC236}">
                  <a16:creationId xmlns:a16="http://schemas.microsoft.com/office/drawing/2014/main" id="{333B63C7-094C-9092-56CF-5D1B6319F948}"/>
                </a:ext>
              </a:extLst>
            </p:cNvPr>
            <p:cNvGrpSpPr/>
            <p:nvPr/>
          </p:nvGrpSpPr>
          <p:grpSpPr>
            <a:xfrm>
              <a:off x="5957447" y="3602150"/>
              <a:ext cx="771818" cy="798287"/>
              <a:chOff x="7646471" y="1984831"/>
              <a:chExt cx="771818" cy="798287"/>
            </a:xfrm>
          </p:grpSpPr>
          <p:cxnSp>
            <p:nvCxnSpPr>
              <p:cNvPr id="24" name="Straight Arrow Connector 39">
                <a:extLst>
                  <a:ext uri="{FF2B5EF4-FFF2-40B4-BE49-F238E27FC236}">
                    <a16:creationId xmlns:a16="http://schemas.microsoft.com/office/drawing/2014/main" id="{7D82C9A4-2720-4EE4-59A0-0389ECA8F6B3}"/>
                  </a:ext>
                </a:extLst>
              </p:cNvPr>
              <p:cNvCxnSpPr>
                <a:cxnSpLocks/>
              </p:cNvCxnSpPr>
              <p:nvPr/>
            </p:nvCxnSpPr>
            <p:spPr>
              <a:xfrm flipH="1" flipV="1">
                <a:off x="7957600" y="2335616"/>
                <a:ext cx="460689" cy="447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40">
                <a:extLst>
                  <a:ext uri="{FF2B5EF4-FFF2-40B4-BE49-F238E27FC236}">
                    <a16:creationId xmlns:a16="http://schemas.microsoft.com/office/drawing/2014/main" id="{54A1F050-4C47-0CD6-96BD-F91B744A6375}"/>
                  </a:ext>
                </a:extLst>
              </p:cNvPr>
              <p:cNvCxnSpPr/>
              <p:nvPr/>
            </p:nvCxnSpPr>
            <p:spPr>
              <a:xfrm flipV="1">
                <a:off x="8418288" y="1984831"/>
                <a:ext cx="0" cy="798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1">
                <a:extLst>
                  <a:ext uri="{FF2B5EF4-FFF2-40B4-BE49-F238E27FC236}">
                    <a16:creationId xmlns:a16="http://schemas.microsoft.com/office/drawing/2014/main" id="{D16CE7F6-F55A-A8BE-A155-4B74B238ECE5}"/>
                  </a:ext>
                </a:extLst>
              </p:cNvPr>
              <p:cNvCxnSpPr>
                <a:cxnSpLocks/>
              </p:cNvCxnSpPr>
              <p:nvPr/>
            </p:nvCxnSpPr>
            <p:spPr>
              <a:xfrm flipH="1" flipV="1">
                <a:off x="7646471" y="2783117"/>
                <a:ext cx="771817"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36">
                  <a:extLst>
                    <a:ext uri="{FF2B5EF4-FFF2-40B4-BE49-F238E27FC236}">
                      <a16:creationId xmlns:a16="http://schemas.microsoft.com/office/drawing/2014/main" id="{A704A0ED-0AD7-B750-6EC9-BA55BE554E11}"/>
                    </a:ext>
                  </a:extLst>
                </p:cNvPr>
                <p:cNvSpPr txBox="1"/>
                <p:nvPr/>
              </p:nvSpPr>
              <p:spPr>
                <a:xfrm>
                  <a:off x="6132053" y="3385561"/>
                  <a:ext cx="1480457" cy="40010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𝒛</m:t>
                            </m:r>
                          </m:e>
                        </m:acc>
                      </m:oMath>
                    </m:oMathPara>
                  </a14:m>
                  <a:endParaRPr lang="en-US" sz="1350" b="1" dirty="0">
                    <a:solidFill>
                      <a:prstClr val="black"/>
                    </a:solidFill>
                    <a:latin typeface="Calibri" panose="020F0502020204030204"/>
                  </a:endParaRPr>
                </a:p>
              </p:txBody>
            </p:sp>
          </mc:Choice>
          <mc:Fallback xmlns="">
            <p:sp>
              <p:nvSpPr>
                <p:cNvPr id="37" name="TextBox 36">
                  <a:extLst>
                    <a:ext uri="{FF2B5EF4-FFF2-40B4-BE49-F238E27FC236}">
                      <a16:creationId xmlns:a16="http://schemas.microsoft.com/office/drawing/2014/main" id="{49CB322F-D2B7-10D4-3198-B7F6937B255A}"/>
                    </a:ext>
                  </a:extLst>
                </p:cNvPr>
                <p:cNvSpPr txBox="1">
                  <a:spLocks noRot="1" noChangeAspect="1" noMove="1" noResize="1" noEditPoints="1" noAdjustHandles="1" noChangeArrowheads="1" noChangeShapeType="1" noTextEdit="1"/>
                </p:cNvSpPr>
                <p:nvPr/>
              </p:nvSpPr>
              <p:spPr>
                <a:xfrm>
                  <a:off x="6132053" y="3385561"/>
                  <a:ext cx="1480457" cy="40010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37">
                  <a:extLst>
                    <a:ext uri="{FF2B5EF4-FFF2-40B4-BE49-F238E27FC236}">
                      <a16:creationId xmlns:a16="http://schemas.microsoft.com/office/drawing/2014/main" id="{5570E900-5696-C6E5-6DC1-2C9890C1AC44}"/>
                    </a:ext>
                  </a:extLst>
                </p:cNvPr>
                <p:cNvSpPr txBox="1"/>
                <p:nvPr/>
              </p:nvSpPr>
              <p:spPr>
                <a:xfrm>
                  <a:off x="5442176" y="3680904"/>
                  <a:ext cx="1480457" cy="40010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𝒙</m:t>
                            </m:r>
                          </m:e>
                        </m:acc>
                      </m:oMath>
                    </m:oMathPara>
                  </a14:m>
                  <a:endParaRPr lang="en-US" sz="1350" b="1" dirty="0">
                    <a:solidFill>
                      <a:prstClr val="black"/>
                    </a:solidFill>
                    <a:latin typeface="Calibri" panose="020F0502020204030204"/>
                  </a:endParaRPr>
                </a:p>
              </p:txBody>
            </p:sp>
          </mc:Choice>
          <mc:Fallback xmlns="">
            <p:sp>
              <p:nvSpPr>
                <p:cNvPr id="38" name="TextBox 37">
                  <a:extLst>
                    <a:ext uri="{FF2B5EF4-FFF2-40B4-BE49-F238E27FC236}">
                      <a16:creationId xmlns:a16="http://schemas.microsoft.com/office/drawing/2014/main" id="{42D5AD03-F8DA-F949-768D-E57D021DBFB9}"/>
                    </a:ext>
                  </a:extLst>
                </p:cNvPr>
                <p:cNvSpPr txBox="1">
                  <a:spLocks noRot="1" noChangeAspect="1" noMove="1" noResize="1" noEditPoints="1" noAdjustHandles="1" noChangeArrowheads="1" noChangeShapeType="1" noTextEdit="1"/>
                </p:cNvSpPr>
                <p:nvPr/>
              </p:nvSpPr>
              <p:spPr>
                <a:xfrm>
                  <a:off x="5442176" y="3680904"/>
                  <a:ext cx="1480457" cy="40010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38">
                  <a:extLst>
                    <a:ext uri="{FF2B5EF4-FFF2-40B4-BE49-F238E27FC236}">
                      <a16:creationId xmlns:a16="http://schemas.microsoft.com/office/drawing/2014/main" id="{4D27D865-5C83-DCAA-DE81-581B2685E61D}"/>
                    </a:ext>
                  </a:extLst>
                </p:cNvPr>
                <p:cNvSpPr txBox="1"/>
                <p:nvPr/>
              </p:nvSpPr>
              <p:spPr>
                <a:xfrm>
                  <a:off x="5183196" y="4095960"/>
                  <a:ext cx="1480457" cy="400109"/>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1350" b="1" i="1">
                                <a:solidFill>
                                  <a:prstClr val="black"/>
                                </a:solidFill>
                                <a:latin typeface="Cambria Math" panose="02040503050406030204" pitchFamily="18" charset="0"/>
                              </a:rPr>
                            </m:ctrlPr>
                          </m:accPr>
                          <m:e>
                            <m:r>
                              <a:rPr lang="en-US" sz="1350" b="1" i="1">
                                <a:solidFill>
                                  <a:prstClr val="black"/>
                                </a:solidFill>
                                <a:latin typeface="Cambria Math" panose="02040503050406030204" pitchFamily="18" charset="0"/>
                              </a:rPr>
                              <m:t>𝒚</m:t>
                            </m:r>
                          </m:e>
                        </m:acc>
                      </m:oMath>
                    </m:oMathPara>
                  </a14:m>
                  <a:endParaRPr lang="en-US" sz="1350" b="1" dirty="0">
                    <a:solidFill>
                      <a:prstClr val="black"/>
                    </a:solidFill>
                    <a:latin typeface="Calibri" panose="020F0502020204030204"/>
                  </a:endParaRPr>
                </a:p>
              </p:txBody>
            </p:sp>
          </mc:Choice>
          <mc:Fallback xmlns="">
            <p:sp>
              <p:nvSpPr>
                <p:cNvPr id="39" name="TextBox 38">
                  <a:extLst>
                    <a:ext uri="{FF2B5EF4-FFF2-40B4-BE49-F238E27FC236}">
                      <a16:creationId xmlns:a16="http://schemas.microsoft.com/office/drawing/2014/main" id="{7CE3AF3E-00D7-586E-54B8-159B3D22C6E6}"/>
                    </a:ext>
                  </a:extLst>
                </p:cNvPr>
                <p:cNvSpPr txBox="1">
                  <a:spLocks noRot="1" noChangeAspect="1" noMove="1" noResize="1" noEditPoints="1" noAdjustHandles="1" noChangeArrowheads="1" noChangeShapeType="1" noTextEdit="1"/>
                </p:cNvSpPr>
                <p:nvPr/>
              </p:nvSpPr>
              <p:spPr>
                <a:xfrm>
                  <a:off x="5183196" y="4095960"/>
                  <a:ext cx="1480457" cy="400109"/>
                </a:xfrm>
                <a:prstGeom prst="rect">
                  <a:avLst/>
                </a:prstGeom>
                <a:blipFill>
                  <a:blip r:embed="rId12"/>
                  <a:stretch>
                    <a:fillRect b="-2041"/>
                  </a:stretch>
                </a:blipFill>
              </p:spPr>
              <p:txBody>
                <a:bodyPr/>
                <a:lstStyle/>
                <a:p>
                  <a:r>
                    <a:rPr lang="en-US">
                      <a:noFill/>
                    </a:rPr>
                    <a:t> </a:t>
                  </a:r>
                </a:p>
              </p:txBody>
            </p:sp>
          </mc:Fallback>
        </mc:AlternateContent>
      </p:grpSp>
      <p:sp>
        <p:nvSpPr>
          <p:cNvPr id="27" name="Arrow: Right 42">
            <a:extLst>
              <a:ext uri="{FF2B5EF4-FFF2-40B4-BE49-F238E27FC236}">
                <a16:creationId xmlns:a16="http://schemas.microsoft.com/office/drawing/2014/main" id="{D6E9C451-1B65-E55D-8E9A-F2D6DFC04E85}"/>
              </a:ext>
            </a:extLst>
          </p:cNvPr>
          <p:cNvSpPr/>
          <p:nvPr/>
        </p:nvSpPr>
        <p:spPr>
          <a:xfrm rot="14642209">
            <a:off x="4150267" y="4098064"/>
            <a:ext cx="571703" cy="177526"/>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8" name="Arrow: Right 43">
            <a:extLst>
              <a:ext uri="{FF2B5EF4-FFF2-40B4-BE49-F238E27FC236}">
                <a16:creationId xmlns:a16="http://schemas.microsoft.com/office/drawing/2014/main" id="{B5B44275-CC37-038E-17BA-500EC7E42DB9}"/>
              </a:ext>
            </a:extLst>
          </p:cNvPr>
          <p:cNvSpPr/>
          <p:nvPr/>
        </p:nvSpPr>
        <p:spPr>
          <a:xfrm rot="5400000">
            <a:off x="2853217" y="4629738"/>
            <a:ext cx="593409" cy="182329"/>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9" name="Arrow: Right 44">
            <a:extLst>
              <a:ext uri="{FF2B5EF4-FFF2-40B4-BE49-F238E27FC236}">
                <a16:creationId xmlns:a16="http://schemas.microsoft.com/office/drawing/2014/main" id="{46745EE2-165B-E830-FC49-28887C85A140}"/>
              </a:ext>
            </a:extLst>
          </p:cNvPr>
          <p:cNvSpPr/>
          <p:nvPr/>
        </p:nvSpPr>
        <p:spPr>
          <a:xfrm>
            <a:off x="1680169" y="4609490"/>
            <a:ext cx="693812" cy="12106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0" name="TextBox 45">
                <a:extLst>
                  <a:ext uri="{FF2B5EF4-FFF2-40B4-BE49-F238E27FC236}">
                    <a16:creationId xmlns:a16="http://schemas.microsoft.com/office/drawing/2014/main" id="{89F54EA1-AFF2-7729-97D3-EF25A8C2212B}"/>
                  </a:ext>
                </a:extLst>
              </p:cNvPr>
              <p:cNvSpPr txBox="1"/>
              <p:nvPr/>
            </p:nvSpPr>
            <p:spPr>
              <a:xfrm>
                <a:off x="1692698" y="4657075"/>
                <a:ext cx="263128" cy="887231"/>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4500" i="1">
                              <a:ln>
                                <a:solidFill>
                                  <a:prstClr val="black"/>
                                </a:solidFill>
                              </a:ln>
                              <a:solidFill>
                                <a:srgbClr val="FFFF00"/>
                              </a:solidFill>
                              <a:latin typeface="Cambria Math" panose="02040503050406030204" pitchFamily="18" charset="0"/>
                            </a:rPr>
                          </m:ctrlPr>
                        </m:sSubPr>
                        <m:e>
                          <m:acc>
                            <m:accPr>
                              <m:chr m:val="⃗"/>
                              <m:ctrlPr>
                                <a:rPr lang="en-US" sz="4500" i="1">
                                  <a:ln>
                                    <a:solidFill>
                                      <a:prstClr val="black"/>
                                    </a:solidFill>
                                  </a:ln>
                                  <a:solidFill>
                                    <a:srgbClr val="FFFF00"/>
                                  </a:solidFill>
                                  <a:latin typeface="Cambria Math" panose="02040503050406030204" pitchFamily="18" charset="0"/>
                                </a:rPr>
                              </m:ctrlPr>
                            </m:accPr>
                            <m:e>
                              <m:r>
                                <a:rPr lang="en-US" sz="4500" i="1">
                                  <a:ln>
                                    <a:solidFill>
                                      <a:prstClr val="black"/>
                                    </a:solidFill>
                                  </a:ln>
                                  <a:solidFill>
                                    <a:srgbClr val="FFFF00"/>
                                  </a:solidFill>
                                  <a:latin typeface="Cambria Math" panose="02040503050406030204" pitchFamily="18" charset="0"/>
                                </a:rPr>
                                <m:t>𝑘</m:t>
                              </m:r>
                            </m:e>
                          </m:acc>
                        </m:e>
                        <m:sub>
                          <m:r>
                            <a:rPr lang="en-US" sz="4500" i="1">
                              <a:ln>
                                <a:solidFill>
                                  <a:prstClr val="black"/>
                                </a:solidFill>
                              </a:ln>
                              <a:solidFill>
                                <a:srgbClr val="FFFF00"/>
                              </a:solidFill>
                              <a:latin typeface="Cambria Math" panose="02040503050406030204" pitchFamily="18" charset="0"/>
                            </a:rPr>
                            <m:t>𝑛</m:t>
                          </m:r>
                        </m:sub>
                      </m:sSub>
                    </m:oMath>
                  </m:oMathPara>
                </a14:m>
                <a:endParaRPr lang="en-US" sz="1350" dirty="0">
                  <a:ln>
                    <a:solidFill>
                      <a:prstClr val="black"/>
                    </a:solidFill>
                  </a:ln>
                  <a:solidFill>
                    <a:srgbClr val="FFFF00"/>
                  </a:solidFill>
                  <a:latin typeface="Calibri" panose="020F0502020204030204"/>
                </a:endParaRPr>
              </a:p>
            </p:txBody>
          </p:sp>
        </mc:Choice>
        <mc:Fallback xmlns="">
          <p:sp>
            <p:nvSpPr>
              <p:cNvPr id="30" name="TextBox 45">
                <a:extLst>
                  <a:ext uri="{FF2B5EF4-FFF2-40B4-BE49-F238E27FC236}">
                    <a16:creationId xmlns:a16="http://schemas.microsoft.com/office/drawing/2014/main" id="{89F54EA1-AFF2-7729-97D3-EF25A8C2212B}"/>
                  </a:ext>
                </a:extLst>
              </p:cNvPr>
              <p:cNvSpPr txBox="1">
                <a:spLocks noRot="1" noChangeAspect="1" noMove="1" noResize="1" noEditPoints="1" noAdjustHandles="1" noChangeArrowheads="1" noChangeShapeType="1" noTextEdit="1"/>
              </p:cNvSpPr>
              <p:nvPr/>
            </p:nvSpPr>
            <p:spPr>
              <a:xfrm>
                <a:off x="1692698" y="4657075"/>
                <a:ext cx="263128" cy="887231"/>
              </a:xfrm>
              <a:prstGeom prst="rect">
                <a:avLst/>
              </a:prstGeom>
              <a:blipFill>
                <a:blip r:embed="rId13"/>
                <a:stretch>
                  <a:fillRect r="-16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46">
                <a:extLst>
                  <a:ext uri="{FF2B5EF4-FFF2-40B4-BE49-F238E27FC236}">
                    <a16:creationId xmlns:a16="http://schemas.microsoft.com/office/drawing/2014/main" id="{65F3B3B4-8F44-0558-E71A-72110AAD9128}"/>
                  </a:ext>
                </a:extLst>
              </p:cNvPr>
              <p:cNvSpPr txBox="1"/>
              <p:nvPr/>
            </p:nvSpPr>
            <p:spPr>
              <a:xfrm>
                <a:off x="4493447" y="3574174"/>
                <a:ext cx="380999" cy="86895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acc>
                        <m:accPr>
                          <m:chr m:val="⃗"/>
                          <m:ctrlPr>
                            <a:rPr lang="en-US" sz="4500" i="1">
                              <a:ln>
                                <a:solidFill>
                                  <a:prstClr val="black"/>
                                </a:solidFill>
                              </a:ln>
                              <a:solidFill>
                                <a:srgbClr val="7030A0"/>
                              </a:solidFill>
                              <a:latin typeface="Cambria Math" panose="02040503050406030204" pitchFamily="18" charset="0"/>
                            </a:rPr>
                          </m:ctrlPr>
                        </m:accPr>
                        <m:e>
                          <m:r>
                            <a:rPr lang="en-US" sz="4500" i="1">
                              <a:ln>
                                <a:solidFill>
                                  <a:prstClr val="black"/>
                                </a:solidFill>
                              </a:ln>
                              <a:solidFill>
                                <a:srgbClr val="7030A0"/>
                              </a:solidFill>
                              <a:latin typeface="Cambria Math" panose="02040503050406030204" pitchFamily="18" charset="0"/>
                            </a:rPr>
                            <m:t>𝐼</m:t>
                          </m:r>
                        </m:e>
                      </m:acc>
                    </m:oMath>
                  </m:oMathPara>
                </a14:m>
                <a:endParaRPr lang="en-US" sz="1350" dirty="0">
                  <a:ln>
                    <a:solidFill>
                      <a:prstClr val="black"/>
                    </a:solidFill>
                  </a:ln>
                  <a:solidFill>
                    <a:srgbClr val="7030A0"/>
                  </a:solidFill>
                  <a:latin typeface="Calibri" panose="020F0502020204030204"/>
                </a:endParaRPr>
              </a:p>
            </p:txBody>
          </p:sp>
        </mc:Choice>
        <mc:Fallback xmlns="">
          <p:sp>
            <p:nvSpPr>
              <p:cNvPr id="31" name="TextBox 46">
                <a:extLst>
                  <a:ext uri="{FF2B5EF4-FFF2-40B4-BE49-F238E27FC236}">
                    <a16:creationId xmlns:a16="http://schemas.microsoft.com/office/drawing/2014/main" id="{65F3B3B4-8F44-0558-E71A-72110AAD9128}"/>
                  </a:ext>
                </a:extLst>
              </p:cNvPr>
              <p:cNvSpPr txBox="1">
                <a:spLocks noRot="1" noChangeAspect="1" noMove="1" noResize="1" noEditPoints="1" noAdjustHandles="1" noChangeArrowheads="1" noChangeShapeType="1" noTextEdit="1"/>
              </p:cNvSpPr>
              <p:nvPr/>
            </p:nvSpPr>
            <p:spPr>
              <a:xfrm>
                <a:off x="4493447" y="3574174"/>
                <a:ext cx="380999" cy="868956"/>
              </a:xfrm>
              <a:prstGeom prst="rect">
                <a:avLst/>
              </a:prstGeom>
              <a:blipFill>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47">
                <a:extLst>
                  <a:ext uri="{FF2B5EF4-FFF2-40B4-BE49-F238E27FC236}">
                    <a16:creationId xmlns:a16="http://schemas.microsoft.com/office/drawing/2014/main" id="{23507707-7063-038B-23B7-352F7AC6FF1D}"/>
                  </a:ext>
                </a:extLst>
              </p:cNvPr>
              <p:cNvSpPr txBox="1"/>
              <p:nvPr/>
            </p:nvSpPr>
            <p:spPr>
              <a:xfrm>
                <a:off x="2868257" y="4986181"/>
                <a:ext cx="380999" cy="784830"/>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4500" i="1">
                              <a:ln>
                                <a:solidFill>
                                  <a:prstClr val="black"/>
                                </a:solidFill>
                              </a:ln>
                              <a:solidFill>
                                <a:srgbClr val="92D050"/>
                              </a:solidFill>
                              <a:latin typeface="Cambria Math" panose="02040503050406030204" pitchFamily="18" charset="0"/>
                            </a:rPr>
                          </m:ctrlPr>
                        </m:sSubPr>
                        <m:e>
                          <m:acc>
                            <m:accPr>
                              <m:chr m:val="⃗"/>
                              <m:ctrlPr>
                                <a:rPr lang="en-US" sz="4500" i="1">
                                  <a:ln>
                                    <a:solidFill>
                                      <a:prstClr val="black"/>
                                    </a:solidFill>
                                  </a:ln>
                                  <a:solidFill>
                                    <a:srgbClr val="92D050"/>
                                  </a:solidFill>
                                  <a:latin typeface="Cambria Math" panose="02040503050406030204" pitchFamily="18" charset="0"/>
                                </a:rPr>
                              </m:ctrlPr>
                            </m:accPr>
                            <m:e>
                              <m:r>
                                <a:rPr lang="en-US" sz="4500" i="1">
                                  <a:ln>
                                    <a:solidFill>
                                      <a:prstClr val="black"/>
                                    </a:solidFill>
                                  </a:ln>
                                  <a:solidFill>
                                    <a:srgbClr val="92D050"/>
                                  </a:solidFill>
                                  <a:latin typeface="Cambria Math" panose="02040503050406030204" pitchFamily="18" charset="0"/>
                                </a:rPr>
                                <m:t>𝜎</m:t>
                              </m:r>
                            </m:e>
                          </m:acc>
                        </m:e>
                        <m:sub>
                          <m:r>
                            <a:rPr lang="en-US" sz="4500" i="1">
                              <a:ln>
                                <a:solidFill>
                                  <a:prstClr val="black"/>
                                </a:solidFill>
                              </a:ln>
                              <a:solidFill>
                                <a:srgbClr val="92D050"/>
                              </a:solidFill>
                              <a:latin typeface="Cambria Math" panose="02040503050406030204" pitchFamily="18" charset="0"/>
                            </a:rPr>
                            <m:t>𝑛</m:t>
                          </m:r>
                        </m:sub>
                      </m:sSub>
                    </m:oMath>
                  </m:oMathPara>
                </a14:m>
                <a:endParaRPr lang="en-US" sz="1350" dirty="0">
                  <a:ln>
                    <a:solidFill>
                      <a:prstClr val="black"/>
                    </a:solidFill>
                  </a:ln>
                  <a:solidFill>
                    <a:srgbClr val="92D050"/>
                  </a:solidFill>
                  <a:latin typeface="Calibri" panose="020F0502020204030204"/>
                </a:endParaRPr>
              </a:p>
            </p:txBody>
          </p:sp>
        </mc:Choice>
        <mc:Fallback xmlns="">
          <p:sp>
            <p:nvSpPr>
              <p:cNvPr id="32" name="TextBox 47">
                <a:extLst>
                  <a:ext uri="{FF2B5EF4-FFF2-40B4-BE49-F238E27FC236}">
                    <a16:creationId xmlns:a16="http://schemas.microsoft.com/office/drawing/2014/main" id="{23507707-7063-038B-23B7-352F7AC6FF1D}"/>
                  </a:ext>
                </a:extLst>
              </p:cNvPr>
              <p:cNvSpPr txBox="1">
                <a:spLocks noRot="1" noChangeAspect="1" noMove="1" noResize="1" noEditPoints="1" noAdjustHandles="1" noChangeArrowheads="1" noChangeShapeType="1" noTextEdit="1"/>
              </p:cNvSpPr>
              <p:nvPr/>
            </p:nvSpPr>
            <p:spPr>
              <a:xfrm>
                <a:off x="2868257" y="4986181"/>
                <a:ext cx="380999" cy="784830"/>
              </a:xfrm>
              <a:prstGeom prst="rect">
                <a:avLst/>
              </a:prstGeom>
              <a:blipFill>
                <a:blip r:embed="rId15"/>
                <a:stretch>
                  <a:fillRect r="-758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Content Placeholder 2">
                <a:extLst>
                  <a:ext uri="{FF2B5EF4-FFF2-40B4-BE49-F238E27FC236}">
                    <a16:creationId xmlns:a16="http://schemas.microsoft.com/office/drawing/2014/main" id="{6E68E224-9447-6DEA-C3DF-AFFFCC121AAA}"/>
                  </a:ext>
                </a:extLst>
              </p:cNvPr>
              <p:cNvSpPr txBox="1">
                <a:spLocks/>
              </p:cNvSpPr>
              <p:nvPr/>
            </p:nvSpPr>
            <p:spPr>
              <a:xfrm>
                <a:off x="6660086" y="2423025"/>
                <a:ext cx="3873630" cy="4119327"/>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By isometry, the product of two reflections is equivalent to a rotation. A rotation about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𝑧</m:t>
                        </m:r>
                      </m:e>
                    </m:acc>
                  </m:oMath>
                </a14:m>
                <a:r>
                  <a:rPr lang="en-US" dirty="0"/>
                  <a:t> is equivalent to reflections about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𝑥</m:t>
                        </m:r>
                      </m:e>
                    </m:acc>
                    <m:r>
                      <a:rPr lang="en-US" i="1" dirty="0" smtClean="0">
                        <a:latin typeface="Cambria Math" panose="02040503050406030204" pitchFamily="18" charset="0"/>
                      </a:rPr>
                      <m:t>,</m:t>
                    </m:r>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𝑦</m:t>
                        </m:r>
                      </m:e>
                    </m:acc>
                  </m:oMath>
                </a14:m>
                <a:r>
                  <a:rPr lang="en-US" dirty="0"/>
                  <a:t>.</a:t>
                </a:r>
              </a:p>
              <a:p>
                <a:pPr marL="0" indent="0">
                  <a:buFont typeface="Arial" panose="020B0604020202020204" pitchFamily="34" charset="0"/>
                  <a:buNone/>
                </a:pPr>
                <a:r>
                  <a:rPr lang="en-US" dirty="0"/>
                  <a:t>→ The rotation inverts</a:t>
                </a:r>
                <a14:m>
                  <m:oMath xmlns:m="http://schemas.openxmlformats.org/officeDocument/2006/math">
                    <m:r>
                      <a:rPr lang="en-US" smtClean="0">
                        <a:latin typeface="Cambria Math" panose="02040503050406030204" pitchFamily="18" charset="0"/>
                      </a:rPr>
                      <m:t> </m:t>
                    </m:r>
                    <m:sSub>
                      <m:sSubPr>
                        <m:ctrlPr>
                          <a:rPr lang="en-US" i="1" dirty="0"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rPr>
                              <m:t>𝑘</m:t>
                            </m:r>
                          </m:e>
                        </m:acc>
                      </m:e>
                      <m:sub>
                        <m:r>
                          <a:rPr lang="en-US" i="1" dirty="0" smtClean="0">
                            <a:latin typeface="Cambria Math" panose="02040503050406030204" pitchFamily="18" charset="0"/>
                          </a:rPr>
                          <m:t>𝑛</m:t>
                        </m:r>
                      </m:sub>
                    </m:sSub>
                    <m:r>
                      <a:rPr lang="en-US" i="1" dirty="0" smtClean="0">
                        <a:latin typeface="Cambria Math" panose="02040503050406030204" pitchFamily="18" charset="0"/>
                      </a:rPr>
                      <m:t>.</m:t>
                    </m:r>
                  </m:oMath>
                </a14:m>
                <a:endParaRPr lang="en-US" dirty="0"/>
              </a:p>
              <a:p>
                <a:pPr marL="0" indent="0">
                  <a:buFont typeface="Arial" panose="020B0604020202020204" pitchFamily="34" charset="0"/>
                  <a:buNone/>
                </a:pPr>
                <a:r>
                  <a:rPr lang="en-US" dirty="0"/>
                  <a:t>→ Reversing the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𝐵</m:t>
                        </m:r>
                      </m:e>
                    </m:acc>
                  </m:oMath>
                </a14:m>
                <a:r>
                  <a:rPr lang="en-US" dirty="0"/>
                  <a:t> field     </a:t>
                </a:r>
              </a:p>
              <a:p>
                <a:pPr marL="0" indent="0">
                  <a:buFont typeface="Arial" panose="020B0604020202020204" pitchFamily="34" charset="0"/>
                  <a:buNone/>
                </a:pPr>
                <a:r>
                  <a:rPr lang="en-US" dirty="0"/>
                  <a:t>     polarizing the target reverses </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𝐼</m:t>
                        </m:r>
                      </m:e>
                    </m:acc>
                  </m:oMath>
                </a14:m>
                <a:r>
                  <a:rPr lang="en-US" dirty="0"/>
                  <a:t>.</a:t>
                </a:r>
              </a:p>
              <a:p>
                <a:pPr marL="0" indent="0">
                  <a:buFont typeface="Arial" panose="020B0604020202020204" pitchFamily="34" charset="0"/>
                  <a:buNone/>
                </a:pPr>
                <a:r>
                  <a:rPr lang="en-US" dirty="0"/>
                  <a:t>→  Flip the neutron spin to reverse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       </m:t>
                        </m:r>
                        <m:acc>
                          <m:accPr>
                            <m:chr m:val="⃗"/>
                            <m:ctrlPr>
                              <a:rPr lang="en-US" i="1" smtClean="0">
                                <a:latin typeface="Cambria Math" panose="02040503050406030204" pitchFamily="18" charset="0"/>
                              </a:rPr>
                            </m:ctrlPr>
                          </m:accPr>
                          <m:e>
                            <m:r>
                              <a:rPr lang="en-US" i="1" smtClean="0">
                                <a:latin typeface="Cambria Math" panose="02040503050406030204" pitchFamily="18" charset="0"/>
                              </a:rPr>
                              <m:t>𝜎</m:t>
                            </m:r>
                          </m:e>
                        </m:acc>
                      </m:e>
                      <m:sub>
                        <m:r>
                          <a:rPr lang="en-US" i="1" dirty="0" smtClean="0">
                            <a:latin typeface="Cambria Math" panose="02040503050406030204" pitchFamily="18" charset="0"/>
                          </a:rPr>
                          <m:t>𝑛</m:t>
                        </m:r>
                      </m:sub>
                    </m:sSub>
                    <m:r>
                      <a:rPr lang="en-US" i="1" dirty="0" smtClean="0">
                        <a:latin typeface="Cambria Math" panose="02040503050406030204" pitchFamily="18" charset="0"/>
                      </a:rPr>
                      <m:t>.</m:t>
                    </m:r>
                  </m:oMath>
                </a14:m>
                <a:endParaRPr lang="en-US" dirty="0"/>
              </a:p>
              <a:p>
                <a:pPr marL="0" indent="0">
                  <a:buFont typeface="Arial" panose="020B0604020202020204" pitchFamily="34" charset="0"/>
                  <a:buNone/>
                </a:pPr>
                <a:r>
                  <a:rPr lang="en-US" dirty="0"/>
                  <a:t>  Take a look at the direction of our  </a:t>
                </a:r>
              </a:p>
              <a:p>
                <a:pPr marL="0" indent="0">
                  <a:buFont typeface="Arial" panose="020B0604020202020204" pitchFamily="34" charset="0"/>
                  <a:buNone/>
                </a:pPr>
                <a:r>
                  <a:rPr lang="en-US" dirty="0"/>
                  <a:t>  observables—all reversed!</a:t>
                </a:r>
              </a:p>
              <a:p>
                <a:pPr marL="0" indent="0">
                  <a:buFont typeface="Arial" panose="020B0604020202020204" pitchFamily="34" charset="0"/>
                  <a:buNone/>
                </a:pPr>
                <a:endParaRPr lang="en-US" dirty="0"/>
              </a:p>
            </p:txBody>
          </p:sp>
        </mc:Choice>
        <mc:Fallback xmlns="">
          <p:sp>
            <p:nvSpPr>
              <p:cNvPr id="33" name="Content Placeholder 2">
                <a:extLst>
                  <a:ext uri="{FF2B5EF4-FFF2-40B4-BE49-F238E27FC236}">
                    <a16:creationId xmlns:a16="http://schemas.microsoft.com/office/drawing/2014/main" id="{6E68E224-9447-6DEA-C3DF-AFFFCC121AAA}"/>
                  </a:ext>
                </a:extLst>
              </p:cNvPr>
              <p:cNvSpPr txBox="1">
                <a:spLocks noRot="1" noChangeAspect="1" noMove="1" noResize="1" noEditPoints="1" noAdjustHandles="1" noChangeArrowheads="1" noChangeShapeType="1" noTextEdit="1"/>
              </p:cNvSpPr>
              <p:nvPr/>
            </p:nvSpPr>
            <p:spPr>
              <a:xfrm>
                <a:off x="6660086" y="2423025"/>
                <a:ext cx="3873630" cy="4119327"/>
              </a:xfrm>
              <a:prstGeom prst="rect">
                <a:avLst/>
              </a:prstGeom>
              <a:blipFill>
                <a:blip r:embed="rId16"/>
                <a:stretch>
                  <a:fillRect l="-1575" t="-1479" r="-6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TextBox 49">
                <a:extLst>
                  <a:ext uri="{FF2B5EF4-FFF2-40B4-BE49-F238E27FC236}">
                    <a16:creationId xmlns:a16="http://schemas.microsoft.com/office/drawing/2014/main" id="{84BAD34B-8ADC-65B9-8890-970436655AE0}"/>
                  </a:ext>
                </a:extLst>
              </p:cNvPr>
              <p:cNvSpPr txBox="1"/>
              <p:nvPr/>
            </p:nvSpPr>
            <p:spPr>
              <a:xfrm>
                <a:off x="6711139" y="1457267"/>
                <a:ext cx="2347275" cy="432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3</m:t>
                          </m:r>
                        </m:sub>
                      </m:sSub>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 </m:t>
                              </m:r>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ea typeface="Cambria Math" panose="02040503050406030204" pitchFamily="18" charset="0"/>
                                    </a:rPr>
                                    <m:t>𝜎</m:t>
                                  </m:r>
                                </m:e>
                              </m:acc>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ea typeface="Cambria Math" panose="02040503050406030204" pitchFamily="18" charset="0"/>
                            </a:rPr>
                            <m:t>∙</m:t>
                          </m:r>
                          <m:d>
                            <m:dPr>
                              <m:begChr m:val="["/>
                              <m:endChr m:val="]"/>
                              <m:ctrlPr>
                                <a:rPr lang="en-US" i="1">
                                  <a:solidFill>
                                    <a:srgbClr val="FF0000"/>
                                  </a:solidFill>
                                  <a:latin typeface="Cambria Math" panose="02040503050406030204" pitchFamily="18" charset="0"/>
                                  <a:ea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 </m:t>
                                  </m:r>
                                  <m:acc>
                                    <m:accPr>
                                      <m:chr m:val="⃑"/>
                                      <m:ctrlPr>
                                        <a:rPr lang="en-US" i="1">
                                          <a:solidFill>
                                            <a:srgbClr val="FF0000"/>
                                          </a:solidFill>
                                          <a:latin typeface="Cambria Math" panose="02040503050406030204" pitchFamily="18" charset="0"/>
                                          <a:ea typeface="Cambria Math" panose="02040503050406030204" pitchFamily="18" charset="0"/>
                                        </a:rPr>
                                      </m:ctrlPr>
                                    </m:accPr>
                                    <m:e>
                                      <m:r>
                                        <a:rPr lang="en-US" i="1">
                                          <a:solidFill>
                                            <a:srgbClr val="FF0000"/>
                                          </a:solidFill>
                                          <a:latin typeface="Cambria Math" panose="02040503050406030204" pitchFamily="18" charset="0"/>
                                          <a:ea typeface="Cambria Math" panose="02040503050406030204" pitchFamily="18" charset="0"/>
                                        </a:rPr>
                                        <m:t>𝑘</m:t>
                                      </m:r>
                                    </m:e>
                                  </m:acc>
                                </m:e>
                                <m:sub>
                                  <m:r>
                                    <a:rPr lang="en-US" i="1">
                                      <a:solidFill>
                                        <a:srgbClr val="FF0000"/>
                                      </a:solidFill>
                                      <a:latin typeface="Cambria Math" panose="02040503050406030204" pitchFamily="18" charset="0"/>
                                      <a:ea typeface="Cambria Math" panose="02040503050406030204" pitchFamily="18" charset="0"/>
                                    </a:rPr>
                                    <m:t>𝑛</m:t>
                                  </m:r>
                                </m:sub>
                              </m:sSub>
                              <m:r>
                                <a:rPr lang="en-US" i="1">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 </m:t>
                              </m:r>
                              <m:acc>
                                <m:accPr>
                                  <m:chr m:val="⃑"/>
                                  <m:ctrlPr>
                                    <a:rPr lang="en-US" i="1">
                                      <a:solidFill>
                                        <a:srgbClr val="FF0000"/>
                                      </a:solidFill>
                                      <a:latin typeface="Cambria Math" panose="02040503050406030204" pitchFamily="18" charset="0"/>
                                      <a:ea typeface="Cambria Math" panose="02040503050406030204" pitchFamily="18" charset="0"/>
                                    </a:rPr>
                                  </m:ctrlPr>
                                </m:accPr>
                                <m:e>
                                  <m:r>
                                    <a:rPr lang="en-US" i="1">
                                      <a:solidFill>
                                        <a:srgbClr val="FF0000"/>
                                      </a:solidFill>
                                      <a:latin typeface="Cambria Math" panose="02040503050406030204" pitchFamily="18" charset="0"/>
                                      <a:ea typeface="Cambria Math" panose="02040503050406030204" pitchFamily="18" charset="0"/>
                                    </a:rPr>
                                    <m:t>𝐼</m:t>
                                  </m:r>
                                </m:e>
                              </m:acc>
                              <m:r>
                                <a:rPr lang="en-US" i="1">
                                  <a:solidFill>
                                    <a:srgbClr val="FF0000"/>
                                  </a:solidFill>
                                  <a:latin typeface="Cambria Math" panose="02040503050406030204" pitchFamily="18" charset="0"/>
                                </a:rPr>
                                <m:t> </m:t>
                              </m:r>
                            </m:e>
                          </m:d>
                          <m:r>
                            <a:rPr lang="en-US" i="1">
                              <a:solidFill>
                                <a:srgbClr val="FF0000"/>
                              </a:solidFill>
                              <a:latin typeface="Cambria Math" panose="02040503050406030204" pitchFamily="18" charset="0"/>
                              <a:ea typeface="Cambria Math" panose="02040503050406030204" pitchFamily="18" charset="0"/>
                            </a:rPr>
                            <m:t> </m:t>
                          </m:r>
                        </m:e>
                      </m:d>
                    </m:oMath>
                  </m:oMathPara>
                </a14:m>
                <a:endParaRPr lang="en-US" dirty="0"/>
              </a:p>
            </p:txBody>
          </p:sp>
        </mc:Choice>
        <mc:Fallback xmlns="">
          <p:sp>
            <p:nvSpPr>
              <p:cNvPr id="34" name="TextBox 49">
                <a:extLst>
                  <a:ext uri="{FF2B5EF4-FFF2-40B4-BE49-F238E27FC236}">
                    <a16:creationId xmlns:a16="http://schemas.microsoft.com/office/drawing/2014/main" id="{84BAD34B-8ADC-65B9-8890-970436655AE0}"/>
                  </a:ext>
                </a:extLst>
              </p:cNvPr>
              <p:cNvSpPr txBox="1">
                <a:spLocks noRot="1" noChangeAspect="1" noMove="1" noResize="1" noEditPoints="1" noAdjustHandles="1" noChangeArrowheads="1" noChangeShapeType="1" noTextEdit="1"/>
              </p:cNvSpPr>
              <p:nvPr/>
            </p:nvSpPr>
            <p:spPr>
              <a:xfrm>
                <a:off x="6711139" y="1457267"/>
                <a:ext cx="2347275" cy="432554"/>
              </a:xfrm>
              <a:prstGeom prst="rect">
                <a:avLst/>
              </a:prstGeom>
              <a:blipFill>
                <a:blip r:embed="rId17"/>
                <a:stretch>
                  <a:fillRect b="-14085"/>
                </a:stretch>
              </a:blipFill>
            </p:spPr>
            <p:txBody>
              <a:bodyPr/>
              <a:lstStyle/>
              <a:p>
                <a:r>
                  <a:rPr lang="zh-CN" altLang="en-US">
                    <a:noFill/>
                  </a:rPr>
                  <a:t> </a:t>
                </a:r>
              </a:p>
            </p:txBody>
          </p:sp>
        </mc:Fallback>
      </mc:AlternateContent>
      <p:sp>
        <p:nvSpPr>
          <p:cNvPr id="35" name="TextBox 50">
            <a:extLst>
              <a:ext uri="{FF2B5EF4-FFF2-40B4-BE49-F238E27FC236}">
                <a16:creationId xmlns:a16="http://schemas.microsoft.com/office/drawing/2014/main" id="{5E9CD39D-1F00-7BEB-39A4-CA43EDCED289}"/>
              </a:ext>
            </a:extLst>
          </p:cNvPr>
          <p:cNvSpPr txBox="1"/>
          <p:nvPr/>
        </p:nvSpPr>
        <p:spPr>
          <a:xfrm>
            <a:off x="7208383" y="1889821"/>
            <a:ext cx="1291472" cy="600164"/>
          </a:xfrm>
          <a:prstGeom prst="rect">
            <a:avLst/>
          </a:prstGeom>
          <a:noFill/>
        </p:spPr>
        <p:txBody>
          <a:bodyPr wrap="square">
            <a:spAutoFit/>
          </a:bodyPr>
          <a:lstStyle/>
          <a:p>
            <a:pPr algn="ctr"/>
            <a:r>
              <a:rPr lang="en-US" sz="1100" dirty="0"/>
              <a:t>P-odd, T-odd forward scattering term </a:t>
            </a:r>
          </a:p>
        </p:txBody>
      </p:sp>
    </p:spTree>
    <p:extLst>
      <p:ext uri="{BB962C8B-B14F-4D97-AF65-F5344CB8AC3E}">
        <p14:creationId xmlns:p14="http://schemas.microsoft.com/office/powerpoint/2010/main" val="7644427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1777E-7FA0-4B09-D74E-BC0378D69C3E}"/>
              </a:ext>
            </a:extLst>
          </p:cNvPr>
          <p:cNvSpPr>
            <a:spLocks noGrp="1"/>
          </p:cNvSpPr>
          <p:nvPr>
            <p:ph type="title"/>
          </p:nvPr>
        </p:nvSpPr>
        <p:spPr/>
        <p:txBody>
          <a:bodyPr/>
          <a:lstStyle/>
          <a:p>
            <a:r>
              <a:rPr lang="en-US" altLang="zh-CN" dirty="0"/>
              <a:t>NOPTREX</a:t>
            </a:r>
            <a:endParaRPr lang="zh-CN" altLang="en-US" dirty="0"/>
          </a:p>
        </p:txBody>
      </p:sp>
      <p:graphicFrame>
        <p:nvGraphicFramePr>
          <p:cNvPr id="4" name="图示 3">
            <a:extLst>
              <a:ext uri="{FF2B5EF4-FFF2-40B4-BE49-F238E27FC236}">
                <a16:creationId xmlns:a16="http://schemas.microsoft.com/office/drawing/2014/main" id="{0A6ECB3D-5491-ED52-AE98-434A0AF9C842}"/>
              </a:ext>
            </a:extLst>
          </p:cNvPr>
          <p:cNvGraphicFramePr/>
          <p:nvPr>
            <p:extLst>
              <p:ext uri="{D42A27DB-BD31-4B8C-83A1-F6EECF244321}">
                <p14:modId xmlns:p14="http://schemas.microsoft.com/office/powerpoint/2010/main" val="33668580"/>
              </p:ext>
            </p:extLst>
          </p:nvPr>
        </p:nvGraphicFramePr>
        <p:xfrm>
          <a:off x="375074" y="540675"/>
          <a:ext cx="7476421" cy="5776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2">
            <a:extLst>
              <a:ext uri="{FF2B5EF4-FFF2-40B4-BE49-F238E27FC236}">
                <a16:creationId xmlns:a16="http://schemas.microsoft.com/office/drawing/2014/main" id="{B2D502F4-50D5-5AE6-7492-83F7B8EF610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44" b="15608"/>
          <a:stretch/>
        </p:blipFill>
        <p:spPr bwMode="auto">
          <a:xfrm>
            <a:off x="8533121" y="723332"/>
            <a:ext cx="2198479" cy="1471236"/>
          </a:xfrm>
          <a:prstGeom prst="rect">
            <a:avLst/>
          </a:prstGeom>
          <a:ln w="635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888C498C-7647-FAD9-5893-5047052544DA}"/>
              </a:ext>
            </a:extLst>
          </p:cNvPr>
          <p:cNvSpPr txBox="1"/>
          <p:nvPr/>
        </p:nvSpPr>
        <p:spPr>
          <a:xfrm>
            <a:off x="8533121" y="3838013"/>
            <a:ext cx="2938339" cy="369332"/>
          </a:xfrm>
          <a:prstGeom prst="rect">
            <a:avLst/>
          </a:prstGeom>
          <a:noFill/>
        </p:spPr>
        <p:txBody>
          <a:bodyPr wrap="square">
            <a:spAutoFit/>
          </a:bodyPr>
          <a:lstStyle/>
          <a:p>
            <a:pPr algn="l"/>
            <a:r>
              <a:rPr lang="en-US" altLang="zh-CN" b="1" i="0" dirty="0">
                <a:solidFill>
                  <a:srgbClr val="222222"/>
                </a:solidFill>
                <a:effectLst/>
                <a:latin typeface="Harding"/>
              </a:rPr>
              <a:t>dynamic nuclear polarization</a:t>
            </a:r>
          </a:p>
        </p:txBody>
      </p:sp>
      <p:sp>
        <p:nvSpPr>
          <p:cNvPr id="9" name="文本框 8">
            <a:extLst>
              <a:ext uri="{FF2B5EF4-FFF2-40B4-BE49-F238E27FC236}">
                <a16:creationId xmlns:a16="http://schemas.microsoft.com/office/drawing/2014/main" id="{9967B339-6111-58E6-CDCE-B91FA12EE65B}"/>
              </a:ext>
            </a:extLst>
          </p:cNvPr>
          <p:cNvSpPr txBox="1"/>
          <p:nvPr/>
        </p:nvSpPr>
        <p:spPr>
          <a:xfrm>
            <a:off x="8078716" y="2212456"/>
            <a:ext cx="3606234" cy="369332"/>
          </a:xfrm>
          <a:prstGeom prst="rect">
            <a:avLst/>
          </a:prstGeom>
          <a:noFill/>
        </p:spPr>
        <p:txBody>
          <a:bodyPr wrap="square">
            <a:spAutoFit/>
          </a:bodyPr>
          <a:lstStyle>
            <a:defPPr>
              <a:defRPr lang="zh-CN"/>
            </a:defPPr>
            <a:lvl1pPr>
              <a:defRPr b="1" i="0">
                <a:solidFill>
                  <a:srgbClr val="222222"/>
                </a:solidFill>
                <a:effectLst/>
                <a:latin typeface="Harding"/>
              </a:defRPr>
            </a:lvl1pPr>
          </a:lstStyle>
          <a:p>
            <a:r>
              <a:rPr lang="en-US" altLang="zh-CN" baseline="30000" dirty="0"/>
              <a:t>3</a:t>
            </a:r>
            <a:r>
              <a:rPr lang="en-US" altLang="zh-CN" dirty="0"/>
              <a:t>He spin-exchange optical pumping </a:t>
            </a:r>
            <a:endParaRPr lang="zh-CN" altLang="en-US" dirty="0"/>
          </a:p>
        </p:txBody>
      </p:sp>
      <p:pic>
        <p:nvPicPr>
          <p:cNvPr id="11" name="图片 10" descr="图片包含 建筑, 桌子, 大, 厨房&#10;&#10;描述已自动生成">
            <a:extLst>
              <a:ext uri="{FF2B5EF4-FFF2-40B4-BE49-F238E27FC236}">
                <a16:creationId xmlns:a16="http://schemas.microsoft.com/office/drawing/2014/main" id="{15F8DF17-0B71-E9A7-D930-A8E873F52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9226" y="2569447"/>
            <a:ext cx="1216250" cy="1364989"/>
          </a:xfrm>
          <a:prstGeom prst="rect">
            <a:avLst/>
          </a:prstGeom>
        </p:spPr>
      </p:pic>
      <p:pic>
        <p:nvPicPr>
          <p:cNvPr id="13" name="图片 12" descr="图形用户界面, 图示&#10;&#10;描述已自动生成">
            <a:extLst>
              <a:ext uri="{FF2B5EF4-FFF2-40B4-BE49-F238E27FC236}">
                <a16:creationId xmlns:a16="http://schemas.microsoft.com/office/drawing/2014/main" id="{B805D613-D54F-0E3D-3BE9-5706F9D9BC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434" y="4207345"/>
            <a:ext cx="2842798" cy="2134953"/>
          </a:xfrm>
          <a:prstGeom prst="rect">
            <a:avLst/>
          </a:prstGeom>
        </p:spPr>
      </p:pic>
      <p:sp>
        <p:nvSpPr>
          <p:cNvPr id="15" name="文本框 14">
            <a:extLst>
              <a:ext uri="{FF2B5EF4-FFF2-40B4-BE49-F238E27FC236}">
                <a16:creationId xmlns:a16="http://schemas.microsoft.com/office/drawing/2014/main" id="{A108C916-6080-32A4-691F-3581A0E9E89A}"/>
              </a:ext>
            </a:extLst>
          </p:cNvPr>
          <p:cNvSpPr txBox="1"/>
          <p:nvPr/>
        </p:nvSpPr>
        <p:spPr>
          <a:xfrm>
            <a:off x="8395354" y="6342298"/>
            <a:ext cx="3704282" cy="369332"/>
          </a:xfrm>
          <a:prstGeom prst="rect">
            <a:avLst/>
          </a:prstGeom>
          <a:noFill/>
        </p:spPr>
        <p:txBody>
          <a:bodyPr wrap="square">
            <a:spAutoFit/>
          </a:bodyPr>
          <a:lstStyle>
            <a:defPPr>
              <a:defRPr lang="zh-CN"/>
            </a:defPPr>
            <a:lvl1pPr>
              <a:defRPr b="1" i="0">
                <a:solidFill>
                  <a:srgbClr val="222222"/>
                </a:solidFill>
                <a:effectLst/>
                <a:latin typeface="Harding"/>
              </a:defRPr>
            </a:lvl1pPr>
          </a:lstStyle>
          <a:p>
            <a:r>
              <a:rPr lang="en-US" altLang="zh-CN" dirty="0"/>
              <a:t>Side view of the detector design</a:t>
            </a:r>
            <a:endParaRPr lang="zh-CN" altLang="en-US" dirty="0"/>
          </a:p>
        </p:txBody>
      </p:sp>
    </p:spTree>
    <p:extLst>
      <p:ext uri="{BB962C8B-B14F-4D97-AF65-F5344CB8AC3E}">
        <p14:creationId xmlns:p14="http://schemas.microsoft.com/office/powerpoint/2010/main" val="2468057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5071D5E-8920-40CB-82EF-BDCB5F6B9483}"/>
              </a:ext>
            </a:extLst>
          </p:cNvPr>
          <p:cNvSpPr>
            <a:spLocks noGrp="1"/>
          </p:cNvSpPr>
          <p:nvPr>
            <p:ph type="title"/>
          </p:nvPr>
        </p:nvSpPr>
        <p:spPr/>
        <p:txBody>
          <a:bodyPr/>
          <a:lstStyle/>
          <a:p>
            <a:r>
              <a:rPr lang="en-US" altLang="zh-CN" dirty="0">
                <a:latin typeface="+mn-lt"/>
              </a:rPr>
              <a:t>Back-n</a:t>
            </a:r>
            <a:endParaRPr lang="zh-CN" altLang="en-US" dirty="0">
              <a:latin typeface="+mn-lt"/>
            </a:endParaRPr>
          </a:p>
        </p:txBody>
      </p:sp>
      <p:pic>
        <p:nvPicPr>
          <p:cNvPr id="6" name="图片 5">
            <a:extLst>
              <a:ext uri="{FF2B5EF4-FFF2-40B4-BE49-F238E27FC236}">
                <a16:creationId xmlns:a16="http://schemas.microsoft.com/office/drawing/2014/main" id="{635F4ED4-73D0-4CEF-B628-E5438ABFAF04}"/>
              </a:ext>
            </a:extLst>
          </p:cNvPr>
          <p:cNvPicPr>
            <a:picLocks noChangeAspect="1"/>
          </p:cNvPicPr>
          <p:nvPr/>
        </p:nvPicPr>
        <p:blipFill>
          <a:blip r:embed="rId3"/>
          <a:stretch>
            <a:fillRect/>
          </a:stretch>
        </p:blipFill>
        <p:spPr>
          <a:xfrm>
            <a:off x="355680" y="3796319"/>
            <a:ext cx="7365839" cy="2345412"/>
          </a:xfrm>
          <a:prstGeom prst="rect">
            <a:avLst/>
          </a:prstGeom>
        </p:spPr>
      </p:pic>
      <p:sp>
        <p:nvSpPr>
          <p:cNvPr id="4" name="灯片编号占位符 3">
            <a:extLst>
              <a:ext uri="{FF2B5EF4-FFF2-40B4-BE49-F238E27FC236}">
                <a16:creationId xmlns:a16="http://schemas.microsoft.com/office/drawing/2014/main" id="{4582435C-A941-4034-87F0-88B73F3B5C12}"/>
              </a:ext>
            </a:extLst>
          </p:cNvPr>
          <p:cNvSpPr>
            <a:spLocks noGrp="1"/>
          </p:cNvSpPr>
          <p:nvPr>
            <p:ph type="sldNum" sz="quarter" idx="12"/>
          </p:nvPr>
        </p:nvSpPr>
        <p:spPr/>
        <p:txBody>
          <a:bodyPr/>
          <a:lstStyle/>
          <a:p>
            <a:fld id="{716D2C83-F69D-459D-8AE4-D205218AB0D4}" type="slidenum">
              <a:rPr lang="zh-CN" altLang="en-US" smtClean="0"/>
              <a:t>24</a:t>
            </a:fld>
            <a:endParaRPr lang="zh-CN" altLang="en-US" dirty="0"/>
          </a:p>
        </p:txBody>
      </p:sp>
      <p:sp>
        <p:nvSpPr>
          <p:cNvPr id="11" name="矩形 10">
            <a:extLst>
              <a:ext uri="{FF2B5EF4-FFF2-40B4-BE49-F238E27FC236}">
                <a16:creationId xmlns:a16="http://schemas.microsoft.com/office/drawing/2014/main" id="{3159E74A-45AD-402B-9D31-D5432573DC6D}"/>
              </a:ext>
            </a:extLst>
          </p:cNvPr>
          <p:cNvSpPr/>
          <p:nvPr/>
        </p:nvSpPr>
        <p:spPr>
          <a:xfrm>
            <a:off x="2133600" y="6185959"/>
            <a:ext cx="2581669" cy="523220"/>
          </a:xfrm>
          <a:prstGeom prst="rect">
            <a:avLst/>
          </a:prstGeom>
        </p:spPr>
        <p:txBody>
          <a:bodyPr wrap="none">
            <a:spAutoFit/>
          </a:bodyPr>
          <a:lstStyle/>
          <a:p>
            <a:pPr marL="342900" indent="-342900">
              <a:buFont typeface="+mj-lt"/>
              <a:buAutoNum type="arabicPeriod"/>
            </a:pPr>
            <a:r>
              <a:rPr lang="en-US" altLang="zh-CN" sz="1400" dirty="0"/>
              <a:t>2017 JINST 12 P07022</a:t>
            </a:r>
          </a:p>
          <a:p>
            <a:pPr marL="342900" indent="-342900">
              <a:buFont typeface="+mj-lt"/>
              <a:buAutoNum type="arabicPeriod"/>
            </a:pPr>
            <a:r>
              <a:rPr lang="en-US" altLang="zh-CN" sz="1400" dirty="0"/>
              <a:t>Eur. Phys. J. A (2019) 55: 115</a:t>
            </a:r>
            <a:endParaRPr lang="zh-CN" altLang="en-US" sz="1400" dirty="0"/>
          </a:p>
        </p:txBody>
      </p:sp>
      <p:pic>
        <p:nvPicPr>
          <p:cNvPr id="23" name="Picture 2">
            <a:extLst>
              <a:ext uri="{FF2B5EF4-FFF2-40B4-BE49-F238E27FC236}">
                <a16:creationId xmlns:a16="http://schemas.microsoft.com/office/drawing/2014/main" id="{7E5193AE-BF3E-E7D2-BCC7-65EFF7AB4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716269"/>
            <a:ext cx="9273922" cy="297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513F4B64-BA06-4672-9573-6D6BDC75501C}"/>
              </a:ext>
            </a:extLst>
          </p:cNvPr>
          <p:cNvSpPr txBox="1"/>
          <p:nvPr/>
        </p:nvSpPr>
        <p:spPr>
          <a:xfrm>
            <a:off x="297290" y="1369546"/>
            <a:ext cx="2106089" cy="369332"/>
          </a:xfrm>
          <a:prstGeom prst="rect">
            <a:avLst/>
          </a:prstGeom>
          <a:noFill/>
        </p:spPr>
        <p:txBody>
          <a:bodyPr wrap="none" rtlCol="0">
            <a:spAutoFit/>
          </a:bodyPr>
          <a:lstStyle/>
          <a:p>
            <a:r>
              <a:rPr lang="en-US" altLang="zh-CN" i="1" dirty="0"/>
              <a:t>Layout of the Back-n</a:t>
            </a:r>
            <a:endParaRPr lang="zh-CN" altLang="en-US" i="1" dirty="0"/>
          </a:p>
        </p:txBody>
      </p:sp>
      <p:sp>
        <p:nvSpPr>
          <p:cNvPr id="2" name="日期占位符 1">
            <a:extLst>
              <a:ext uri="{FF2B5EF4-FFF2-40B4-BE49-F238E27FC236}">
                <a16:creationId xmlns:a16="http://schemas.microsoft.com/office/drawing/2014/main" id="{FA7DCBD5-BD64-5D6A-6E95-74E62227FD88}"/>
              </a:ext>
            </a:extLst>
          </p:cNvPr>
          <p:cNvSpPr>
            <a:spLocks noGrp="1"/>
          </p:cNvSpPr>
          <p:nvPr>
            <p:ph type="dt" sz="half" idx="10"/>
          </p:nvPr>
        </p:nvSpPr>
        <p:spPr/>
        <p:txBody>
          <a:bodyPr/>
          <a:lstStyle/>
          <a:p>
            <a:r>
              <a:rPr lang="en-US" altLang="zh-CN"/>
              <a:t>May 23 - 25, 2023</a:t>
            </a:r>
            <a:endParaRPr lang="zh-CN" altLang="en-US"/>
          </a:p>
        </p:txBody>
      </p:sp>
      <p:sp>
        <p:nvSpPr>
          <p:cNvPr id="5" name="页脚占位符 4">
            <a:extLst>
              <a:ext uri="{FF2B5EF4-FFF2-40B4-BE49-F238E27FC236}">
                <a16:creationId xmlns:a16="http://schemas.microsoft.com/office/drawing/2014/main" id="{EFCDEE1B-4925-9EC0-4DEE-5101161349CC}"/>
              </a:ext>
            </a:extLst>
          </p:cNvPr>
          <p:cNvSpPr>
            <a:spLocks noGrp="1"/>
          </p:cNvSpPr>
          <p:nvPr>
            <p:ph type="ftr" sz="quarter" idx="11"/>
          </p:nvPr>
        </p:nvSpPr>
        <p:spPr/>
        <p:txBody>
          <a:bodyPr/>
          <a:lstStyle/>
          <a:p>
            <a:r>
              <a:rPr lang="en-US" altLang="zh-CN"/>
              <a:t>NOPTREX Collaboration Meeting</a:t>
            </a:r>
            <a:endParaRPr lang="zh-CN" altLang="en-US"/>
          </a:p>
        </p:txBody>
      </p:sp>
      <p:sp>
        <p:nvSpPr>
          <p:cNvPr id="12" name="箭头: 右 11">
            <a:extLst>
              <a:ext uri="{FF2B5EF4-FFF2-40B4-BE49-F238E27FC236}">
                <a16:creationId xmlns:a16="http://schemas.microsoft.com/office/drawing/2014/main" id="{5CBD2E95-B7F9-A985-C3E1-9589EF236C0F}"/>
              </a:ext>
            </a:extLst>
          </p:cNvPr>
          <p:cNvSpPr/>
          <p:nvPr/>
        </p:nvSpPr>
        <p:spPr>
          <a:xfrm>
            <a:off x="784478" y="1939747"/>
            <a:ext cx="1297172" cy="3752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1600" dirty="0"/>
              <a:t>neutron</a:t>
            </a:r>
            <a:endParaRPr lang="zh-CN" altLang="en-US" sz="1600" dirty="0"/>
          </a:p>
        </p:txBody>
      </p:sp>
      <p:sp>
        <p:nvSpPr>
          <p:cNvPr id="14" name="文本框 13">
            <a:extLst>
              <a:ext uri="{FF2B5EF4-FFF2-40B4-BE49-F238E27FC236}">
                <a16:creationId xmlns:a16="http://schemas.microsoft.com/office/drawing/2014/main" id="{47D334ED-7591-CCB5-13FC-757A550B18E6}"/>
              </a:ext>
            </a:extLst>
          </p:cNvPr>
          <p:cNvSpPr txBox="1"/>
          <p:nvPr/>
        </p:nvSpPr>
        <p:spPr>
          <a:xfrm>
            <a:off x="7649502" y="3827120"/>
            <a:ext cx="4459628" cy="2308324"/>
          </a:xfrm>
          <a:prstGeom prst="rect">
            <a:avLst/>
          </a:prstGeom>
          <a:noFill/>
        </p:spPr>
        <p:txBody>
          <a:bodyPr wrap="square">
            <a:spAutoFit/>
          </a:bodyPr>
          <a:lstStyle/>
          <a:p>
            <a:r>
              <a:rPr lang="en-US" altLang="zh-CN" sz="1600" dirty="0"/>
              <a:t>The back-streaming neutrons are leading to the Back-n tunnel, which has a long flight distance for the neutron time-of-flight method. Two end stations ES#1 and ES#2 are constructed for different nuclear data measurements. The ES#1 has a distance of about 55 m, and ES#2 is about 70 m from the target. Different sets of beam spots, collimator apertures and neutron fluxes at Back-n at 100 kW in proton beam power can be found in table. </a:t>
            </a:r>
            <a:endParaRPr lang="zh-CN" altLang="en-US" sz="1600" dirty="0"/>
          </a:p>
        </p:txBody>
      </p:sp>
    </p:spTree>
    <p:extLst>
      <p:ext uri="{BB962C8B-B14F-4D97-AF65-F5344CB8AC3E}">
        <p14:creationId xmlns:p14="http://schemas.microsoft.com/office/powerpoint/2010/main" val="4085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7011C-BE77-3610-0C6C-385CD890B841}"/>
              </a:ext>
            </a:extLst>
          </p:cNvPr>
          <p:cNvSpPr>
            <a:spLocks noGrp="1"/>
          </p:cNvSpPr>
          <p:nvPr>
            <p:ph type="title"/>
          </p:nvPr>
        </p:nvSpPr>
        <p:spPr/>
        <p:txBody>
          <a:bodyPr/>
          <a:lstStyle/>
          <a:p>
            <a:r>
              <a:rPr lang="en-US" altLang="zh-CN" baseline="30000" dirty="0"/>
              <a:t>3</a:t>
            </a:r>
            <a:r>
              <a:rPr lang="en-US" altLang="zh-CN" dirty="0"/>
              <a:t>He</a:t>
            </a:r>
            <a:r>
              <a:rPr lang="zh-CN" altLang="en-US" dirty="0"/>
              <a:t>中子极化装置</a:t>
            </a:r>
          </a:p>
        </p:txBody>
      </p:sp>
      <p:pic>
        <p:nvPicPr>
          <p:cNvPr id="4" name="图片 3">
            <a:extLst>
              <a:ext uri="{FF2B5EF4-FFF2-40B4-BE49-F238E27FC236}">
                <a16:creationId xmlns:a16="http://schemas.microsoft.com/office/drawing/2014/main" id="{B3BEA082-8FCC-45AE-4CD3-A22DFD632B7D}"/>
              </a:ext>
            </a:extLst>
          </p:cNvPr>
          <p:cNvPicPr>
            <a:picLocks noChangeAspect="1"/>
          </p:cNvPicPr>
          <p:nvPr/>
        </p:nvPicPr>
        <p:blipFill>
          <a:blip r:embed="rId2"/>
          <a:stretch>
            <a:fillRect/>
          </a:stretch>
        </p:blipFill>
        <p:spPr>
          <a:xfrm>
            <a:off x="216000" y="1493313"/>
            <a:ext cx="11058525" cy="5017449"/>
          </a:xfrm>
          <a:prstGeom prst="rect">
            <a:avLst/>
          </a:prstGeom>
        </p:spPr>
      </p:pic>
    </p:spTree>
    <p:extLst>
      <p:ext uri="{BB962C8B-B14F-4D97-AF65-F5344CB8AC3E}">
        <p14:creationId xmlns:p14="http://schemas.microsoft.com/office/powerpoint/2010/main" val="366809821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EB02E1-781F-E356-E9AC-52FAF5A91FC3}"/>
              </a:ext>
            </a:extLst>
          </p:cNvPr>
          <p:cNvSpPr txBox="1">
            <a:spLocks/>
          </p:cNvSpPr>
          <p:nvPr/>
        </p:nvSpPr>
        <p:spPr>
          <a:xfrm>
            <a:off x="293263" y="66862"/>
            <a:ext cx="8732783" cy="1325033"/>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Back-n polarized 3He transmission experiment</a:t>
            </a:r>
          </a:p>
        </p:txBody>
      </p:sp>
      <p:pic>
        <p:nvPicPr>
          <p:cNvPr id="15" name="图片 14">
            <a:extLst>
              <a:ext uri="{FF2B5EF4-FFF2-40B4-BE49-F238E27FC236}">
                <a16:creationId xmlns:a16="http://schemas.microsoft.com/office/drawing/2014/main" id="{7D3CFC84-757C-9D2F-E5E5-1F379D2102D2}"/>
              </a:ext>
            </a:extLst>
          </p:cNvPr>
          <p:cNvPicPr>
            <a:picLocks noChangeAspect="1"/>
          </p:cNvPicPr>
          <p:nvPr/>
        </p:nvPicPr>
        <p:blipFill>
          <a:blip r:embed="rId3"/>
          <a:stretch>
            <a:fillRect/>
          </a:stretch>
        </p:blipFill>
        <p:spPr>
          <a:xfrm>
            <a:off x="1890712" y="1479911"/>
            <a:ext cx="8410575" cy="4676775"/>
          </a:xfrm>
          <a:prstGeom prst="rect">
            <a:avLst/>
          </a:prstGeom>
        </p:spPr>
      </p:pic>
    </p:spTree>
    <p:extLst>
      <p:ext uri="{BB962C8B-B14F-4D97-AF65-F5344CB8AC3E}">
        <p14:creationId xmlns:p14="http://schemas.microsoft.com/office/powerpoint/2010/main" val="1376695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049FC6-9127-5D55-544E-D9A91BC64E1D}"/>
              </a:ext>
            </a:extLst>
          </p:cNvPr>
          <p:cNvPicPr>
            <a:picLocks noChangeAspect="1"/>
          </p:cNvPicPr>
          <p:nvPr/>
        </p:nvPicPr>
        <p:blipFill>
          <a:blip r:embed="rId2"/>
          <a:stretch>
            <a:fillRect/>
          </a:stretch>
        </p:blipFill>
        <p:spPr>
          <a:xfrm>
            <a:off x="323850" y="1431538"/>
            <a:ext cx="5623542" cy="4310062"/>
          </a:xfrm>
          <a:prstGeom prst="rect">
            <a:avLst/>
          </a:prstGeom>
        </p:spPr>
      </p:pic>
      <p:sp>
        <p:nvSpPr>
          <p:cNvPr id="6" name="标题 5">
            <a:extLst>
              <a:ext uri="{FF2B5EF4-FFF2-40B4-BE49-F238E27FC236}">
                <a16:creationId xmlns:a16="http://schemas.microsoft.com/office/drawing/2014/main" id="{567B9379-FB40-5DBA-9910-AE3F598F1CE5}"/>
              </a:ext>
            </a:extLst>
          </p:cNvPr>
          <p:cNvSpPr>
            <a:spLocks noGrp="1"/>
          </p:cNvSpPr>
          <p:nvPr>
            <p:ph type="title"/>
          </p:nvPr>
        </p:nvSpPr>
        <p:spPr/>
        <p:txBody>
          <a:bodyPr/>
          <a:lstStyle/>
          <a:p>
            <a:r>
              <a:rPr lang="zh-CN" altLang="en-US" dirty="0"/>
              <a:t>实验结果</a:t>
            </a:r>
          </a:p>
        </p:txBody>
      </p:sp>
      <p:pic>
        <p:nvPicPr>
          <p:cNvPr id="8" name="图片 7">
            <a:extLst>
              <a:ext uri="{FF2B5EF4-FFF2-40B4-BE49-F238E27FC236}">
                <a16:creationId xmlns:a16="http://schemas.microsoft.com/office/drawing/2014/main" id="{A96D906E-6A2C-2E70-6DCC-A16DB6176140}"/>
              </a:ext>
            </a:extLst>
          </p:cNvPr>
          <p:cNvPicPr>
            <a:picLocks noChangeAspect="1"/>
          </p:cNvPicPr>
          <p:nvPr/>
        </p:nvPicPr>
        <p:blipFill>
          <a:blip r:embed="rId3"/>
          <a:stretch>
            <a:fillRect/>
          </a:stretch>
        </p:blipFill>
        <p:spPr>
          <a:xfrm>
            <a:off x="6096000" y="1431538"/>
            <a:ext cx="5623542" cy="4326324"/>
          </a:xfrm>
          <a:prstGeom prst="rect">
            <a:avLst/>
          </a:prstGeom>
        </p:spPr>
      </p:pic>
      <p:cxnSp>
        <p:nvCxnSpPr>
          <p:cNvPr id="10" name="直接箭头连接符 9">
            <a:extLst>
              <a:ext uri="{FF2B5EF4-FFF2-40B4-BE49-F238E27FC236}">
                <a16:creationId xmlns:a16="http://schemas.microsoft.com/office/drawing/2014/main" id="{42F2771E-173E-24A8-FC7B-C82687D2B79B}"/>
              </a:ext>
            </a:extLst>
          </p:cNvPr>
          <p:cNvCxnSpPr>
            <a:cxnSpLocks/>
          </p:cNvCxnSpPr>
          <p:nvPr/>
        </p:nvCxnSpPr>
        <p:spPr>
          <a:xfrm>
            <a:off x="6900344" y="4590107"/>
            <a:ext cx="0" cy="511992"/>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文本框 10">
            <a:extLst>
              <a:ext uri="{FF2B5EF4-FFF2-40B4-BE49-F238E27FC236}">
                <a16:creationId xmlns:a16="http://schemas.microsoft.com/office/drawing/2014/main" id="{35028DC4-606F-0778-2A18-BB040F6BBBAA}"/>
              </a:ext>
            </a:extLst>
          </p:cNvPr>
          <p:cNvSpPr txBox="1"/>
          <p:nvPr/>
        </p:nvSpPr>
        <p:spPr>
          <a:xfrm>
            <a:off x="6900344" y="4661437"/>
            <a:ext cx="950901" cy="369332"/>
          </a:xfrm>
          <a:prstGeom prst="rect">
            <a:avLst/>
          </a:prstGeom>
          <a:noFill/>
        </p:spPr>
        <p:txBody>
          <a:bodyPr wrap="none" rtlCol="0">
            <a:spAutoFit/>
          </a:bodyPr>
          <a:lstStyle/>
          <a:p>
            <a:r>
              <a:rPr lang="en-US" altLang="zh-CN" dirty="0">
                <a:solidFill>
                  <a:schemeClr val="accent2"/>
                </a:solidFill>
              </a:rPr>
              <a:t>0.038eV</a:t>
            </a:r>
            <a:endParaRPr lang="zh-CN" altLang="en-US" dirty="0">
              <a:solidFill>
                <a:schemeClr val="accent2"/>
              </a:solidFill>
            </a:endParaRPr>
          </a:p>
        </p:txBody>
      </p:sp>
      <p:sp>
        <p:nvSpPr>
          <p:cNvPr id="2" name="矩形 1">
            <a:extLst>
              <a:ext uri="{FF2B5EF4-FFF2-40B4-BE49-F238E27FC236}">
                <a16:creationId xmlns:a16="http://schemas.microsoft.com/office/drawing/2014/main" id="{E22DCE5F-4F4B-4BAE-A3D2-A8FD9E853147}"/>
              </a:ext>
            </a:extLst>
          </p:cNvPr>
          <p:cNvSpPr/>
          <p:nvPr/>
        </p:nvSpPr>
        <p:spPr>
          <a:xfrm>
            <a:off x="649658" y="5829192"/>
            <a:ext cx="7527681" cy="646331"/>
          </a:xfrm>
          <a:prstGeom prst="rect">
            <a:avLst/>
          </a:prstGeom>
        </p:spPr>
        <p:txBody>
          <a:bodyPr wrap="square">
            <a:spAutoFit/>
          </a:bodyPr>
          <a:lstStyle/>
          <a:p>
            <a:r>
              <a:rPr lang="en-US" altLang="zh-CN" b="1" kern="0" dirty="0">
                <a:solidFill>
                  <a:srgbClr val="000000"/>
                </a:solidFill>
                <a:effectLst>
                  <a:outerShdw blurRad="38100" dist="38100" dir="2700000" algn="tl">
                    <a:srgbClr val="000000">
                      <a:alpha val="43137"/>
                    </a:srgbClr>
                  </a:outerShdw>
                </a:effectLst>
                <a:latin typeface="宋体" panose="02010600030101010101" pitchFamily="2" charset="-122"/>
                <a:cs typeface="Arial" panose="020B0604020202020204" pitchFamily="34" charset="0"/>
              </a:rPr>
              <a:t>First use of a polarized 3He neutron spin filter on the Back-n White Neutron Source of CSNS, NIMA, 1072,2025,170184</a:t>
            </a:r>
            <a:endParaRPr lang="zh-CN"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18661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6639CD7-50CB-4F13-B3E8-5C4C4B53FD1C}"/>
              </a:ext>
            </a:extLst>
          </p:cNvPr>
          <p:cNvSpPr>
            <a:spLocks noGrp="1"/>
          </p:cNvSpPr>
          <p:nvPr>
            <p:ph type="ctrTitle" idx="4294967295"/>
          </p:nvPr>
        </p:nvSpPr>
        <p:spPr>
          <a:xfrm>
            <a:off x="1027113" y="576263"/>
            <a:ext cx="11164887" cy="931862"/>
          </a:xfrm>
        </p:spPr>
        <p:txBody>
          <a:bodyPr>
            <a:normAutofit/>
          </a:bodyPr>
          <a:lstStyle/>
          <a:p>
            <a:r>
              <a:rPr lang="en-US" altLang="zh-CN" sz="3333" dirty="0"/>
              <a:t>Parity Violation in p-wave resonances of unmeasured nuclei</a:t>
            </a:r>
            <a:endParaRPr lang="en-US" sz="3333" dirty="0"/>
          </a:p>
        </p:txBody>
      </p:sp>
      <p:sp>
        <p:nvSpPr>
          <p:cNvPr id="6" name="Content Placeholder 3">
            <a:extLst>
              <a:ext uri="{FF2B5EF4-FFF2-40B4-BE49-F238E27FC236}">
                <a16:creationId xmlns:a16="http://schemas.microsoft.com/office/drawing/2014/main" id="{94EF8FA8-3127-1B2C-524A-16EEE8F3B4F4}"/>
              </a:ext>
            </a:extLst>
          </p:cNvPr>
          <p:cNvSpPr>
            <a:spLocks noGrp="1"/>
          </p:cNvSpPr>
          <p:nvPr>
            <p:ph idx="4294967295"/>
          </p:nvPr>
        </p:nvSpPr>
        <p:spPr>
          <a:xfrm>
            <a:off x="0" y="4498975"/>
            <a:ext cx="10999788" cy="1208088"/>
          </a:xfrm>
        </p:spPr>
        <p:txBody>
          <a:bodyPr>
            <a:normAutofit/>
          </a:bodyPr>
          <a:lstStyle/>
          <a:p>
            <a:pPr marL="0" indent="0">
              <a:buNone/>
            </a:pPr>
            <a:r>
              <a:rPr lang="en-US" altLang="zh-CN" dirty="0"/>
              <a:t>Beamtime: 240h</a:t>
            </a:r>
          </a:p>
          <a:p>
            <a:pPr marL="0" indent="0">
              <a:buNone/>
            </a:pPr>
            <a:r>
              <a:rPr lang="en-US" altLang="zh-CN" dirty="0"/>
              <a:t>Time: Dec 31</a:t>
            </a:r>
            <a:r>
              <a:rPr lang="en-US" altLang="zh-CN" baseline="30000" dirty="0"/>
              <a:t>st</a:t>
            </a:r>
            <a:r>
              <a:rPr lang="en-US" altLang="zh-CN" dirty="0"/>
              <a:t>, 2024 – Jan 11</a:t>
            </a:r>
            <a:r>
              <a:rPr lang="en-US" altLang="zh-CN" baseline="30000" dirty="0"/>
              <a:t>th</a:t>
            </a:r>
            <a:r>
              <a:rPr lang="en-US" altLang="zh-CN" dirty="0"/>
              <a:t>, 2025</a:t>
            </a:r>
          </a:p>
        </p:txBody>
      </p:sp>
      <p:grpSp>
        <p:nvGrpSpPr>
          <p:cNvPr id="2" name="组合 1">
            <a:extLst>
              <a:ext uri="{FF2B5EF4-FFF2-40B4-BE49-F238E27FC236}">
                <a16:creationId xmlns:a16="http://schemas.microsoft.com/office/drawing/2014/main" id="{B427BAA2-12F0-2947-C772-AFFEEEEC570E}"/>
              </a:ext>
            </a:extLst>
          </p:cNvPr>
          <p:cNvGrpSpPr/>
          <p:nvPr/>
        </p:nvGrpSpPr>
        <p:grpSpPr>
          <a:xfrm>
            <a:off x="819464" y="1967470"/>
            <a:ext cx="10214244" cy="2072630"/>
            <a:chOff x="823694" y="1527554"/>
            <a:chExt cx="10214244" cy="2072630"/>
          </a:xfrm>
        </p:grpSpPr>
        <p:sp>
          <p:nvSpPr>
            <p:cNvPr id="3" name="Rectangle 3">
              <a:extLst>
                <a:ext uri="{FF2B5EF4-FFF2-40B4-BE49-F238E27FC236}">
                  <a16:creationId xmlns:a16="http://schemas.microsoft.com/office/drawing/2014/main" id="{F78DCCA8-61C8-4E25-F198-A2B47EBFC9B1}"/>
                </a:ext>
              </a:extLst>
            </p:cNvPr>
            <p:cNvSpPr/>
            <p:nvPr/>
          </p:nvSpPr>
          <p:spPr>
            <a:xfrm>
              <a:off x="6284175" y="2619013"/>
              <a:ext cx="291488" cy="6925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Rectangle 3">
              <a:extLst>
                <a:ext uri="{FF2B5EF4-FFF2-40B4-BE49-F238E27FC236}">
                  <a16:creationId xmlns:a16="http://schemas.microsoft.com/office/drawing/2014/main" id="{A241188A-DB90-DFA8-94FD-19DECEECD942}"/>
                </a:ext>
              </a:extLst>
            </p:cNvPr>
            <p:cNvSpPr/>
            <p:nvPr/>
          </p:nvSpPr>
          <p:spPr>
            <a:xfrm>
              <a:off x="4000704" y="2663312"/>
              <a:ext cx="2167333" cy="631392"/>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Spin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Transport</a:t>
              </a:r>
            </a:p>
          </p:txBody>
        </p:sp>
        <p:sp>
          <p:nvSpPr>
            <p:cNvPr id="7" name="箭头: 右 28">
              <a:extLst>
                <a:ext uri="{FF2B5EF4-FFF2-40B4-BE49-F238E27FC236}">
                  <a16:creationId xmlns:a16="http://schemas.microsoft.com/office/drawing/2014/main" id="{FFDAFB9E-11E7-47A4-09A3-07EC2534C28A}"/>
                </a:ext>
              </a:extLst>
            </p:cNvPr>
            <p:cNvSpPr/>
            <p:nvPr/>
          </p:nvSpPr>
          <p:spPr>
            <a:xfrm>
              <a:off x="1446823" y="2849820"/>
              <a:ext cx="674624" cy="27072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DE8BF0A-433F-AEA1-37ED-FA6405006FF5}"/>
                    </a:ext>
                  </a:extLst>
                </p:cNvPr>
                <p:cNvSpPr txBox="1"/>
                <p:nvPr/>
              </p:nvSpPr>
              <p:spPr>
                <a:xfrm>
                  <a:off x="1535374" y="3179245"/>
                  <a:ext cx="533579" cy="37510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k</m:t>
                                </m:r>
                              </m:e>
                            </m:acc>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n</m:t>
                            </m:r>
                          </m:sub>
                        </m:sSub>
                      </m:oMath>
                    </m:oMathPara>
                  </a14:m>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mc:Choice>
          <mc:Fallback xmlns="">
            <p:sp>
              <p:nvSpPr>
                <p:cNvPr id="8" name="文本框 7">
                  <a:extLst>
                    <a:ext uri="{FF2B5EF4-FFF2-40B4-BE49-F238E27FC236}">
                      <a16:creationId xmlns:a16="http://schemas.microsoft.com/office/drawing/2014/main" id="{8DE8BF0A-433F-AEA1-37ED-FA6405006FF5}"/>
                    </a:ext>
                  </a:extLst>
                </p:cNvPr>
                <p:cNvSpPr txBox="1">
                  <a:spLocks noRot="1" noChangeAspect="1" noMove="1" noResize="1" noEditPoints="1" noAdjustHandles="1" noChangeArrowheads="1" noChangeShapeType="1" noTextEdit="1"/>
                </p:cNvSpPr>
                <p:nvPr/>
              </p:nvSpPr>
              <p:spPr>
                <a:xfrm>
                  <a:off x="1535374" y="3179245"/>
                  <a:ext cx="533579" cy="375103"/>
                </a:xfrm>
                <a:prstGeom prst="rect">
                  <a:avLst/>
                </a:prstGeom>
                <a:blipFill>
                  <a:blip r:embed="rId3"/>
                  <a:stretch>
                    <a:fillRect/>
                  </a:stretch>
                </a:blipFill>
              </p:spPr>
              <p:txBody>
                <a:bodyPr/>
                <a:lstStyle/>
                <a:p>
                  <a:r>
                    <a:rPr lang="zh-CN" altLang="en-US">
                      <a:noFill/>
                    </a:rPr>
                    <a:t> </a:t>
                  </a:r>
                </a:p>
              </p:txBody>
            </p:sp>
          </mc:Fallback>
        </mc:AlternateContent>
        <p:cxnSp>
          <p:nvCxnSpPr>
            <p:cNvPr id="9" name="直接箭头连接符 35">
              <a:extLst>
                <a:ext uri="{FF2B5EF4-FFF2-40B4-BE49-F238E27FC236}">
                  <a16:creationId xmlns:a16="http://schemas.microsoft.com/office/drawing/2014/main" id="{FCC09131-A355-B1F8-4B70-C166747D8867}"/>
                </a:ext>
              </a:extLst>
            </p:cNvPr>
            <p:cNvCxnSpPr>
              <a:cxnSpLocks/>
            </p:cNvCxnSpPr>
            <p:nvPr/>
          </p:nvCxnSpPr>
          <p:spPr>
            <a:xfrm>
              <a:off x="1535374" y="3600184"/>
              <a:ext cx="645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BF71616-4FC5-FC0F-8340-382F3CB41F9C}"/>
                    </a:ext>
                  </a:extLst>
                </p:cNvPr>
                <p:cNvSpPr txBox="1"/>
                <p:nvPr/>
              </p:nvSpPr>
              <p:spPr>
                <a:xfrm>
                  <a:off x="3350574" y="2299430"/>
                  <a:ext cx="524815" cy="33855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acc>
                          </m:e>
                          <m:sub>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sub>
                        </m:sSub>
                      </m:oMath>
                    </m:oMathPara>
                  </a14:m>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mc:Choice>
          <mc:Fallback xmlns="">
            <p:sp>
              <p:nvSpPr>
                <p:cNvPr id="10" name="文本框 9">
                  <a:extLst>
                    <a:ext uri="{FF2B5EF4-FFF2-40B4-BE49-F238E27FC236}">
                      <a16:creationId xmlns:a16="http://schemas.microsoft.com/office/drawing/2014/main" id="{DBF71616-4FC5-FC0F-8340-382F3CB41F9C}"/>
                    </a:ext>
                  </a:extLst>
                </p:cNvPr>
                <p:cNvSpPr txBox="1">
                  <a:spLocks noRot="1" noChangeAspect="1" noMove="1" noResize="1" noEditPoints="1" noAdjustHandles="1" noChangeArrowheads="1" noChangeShapeType="1" noTextEdit="1"/>
                </p:cNvSpPr>
                <p:nvPr/>
              </p:nvSpPr>
              <p:spPr>
                <a:xfrm>
                  <a:off x="3350574" y="2299430"/>
                  <a:ext cx="524815" cy="338555"/>
                </a:xfrm>
                <a:prstGeom prst="rect">
                  <a:avLst/>
                </a:prstGeom>
                <a:blipFill>
                  <a:blip r:embed="rId4"/>
                  <a:stretch>
                    <a:fillRect/>
                  </a:stretch>
                </a:blipFill>
              </p:spPr>
              <p:txBody>
                <a:bodyPr/>
                <a:lstStyle/>
                <a:p>
                  <a:r>
                    <a:rPr lang="zh-CN" altLang="en-US">
                      <a:noFill/>
                    </a:rPr>
                    <a:t> </a:t>
                  </a:r>
                </a:p>
              </p:txBody>
            </p:sp>
          </mc:Fallback>
        </mc:AlternateContent>
        <p:sp>
          <p:nvSpPr>
            <p:cNvPr id="11" name="箭头: 右 40">
              <a:extLst>
                <a:ext uri="{FF2B5EF4-FFF2-40B4-BE49-F238E27FC236}">
                  <a16:creationId xmlns:a16="http://schemas.microsoft.com/office/drawing/2014/main" id="{E73A696B-97E3-E5EA-1B4B-6B10BFA2320D}"/>
                </a:ext>
              </a:extLst>
            </p:cNvPr>
            <p:cNvSpPr/>
            <p:nvPr/>
          </p:nvSpPr>
          <p:spPr>
            <a:xfrm>
              <a:off x="3318342" y="2776249"/>
              <a:ext cx="589280" cy="120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箭头: 右 41">
              <a:extLst>
                <a:ext uri="{FF2B5EF4-FFF2-40B4-BE49-F238E27FC236}">
                  <a16:creationId xmlns:a16="http://schemas.microsoft.com/office/drawing/2014/main" id="{09A7DECE-910E-6529-3719-9CD328EC90F7}"/>
                </a:ext>
              </a:extLst>
            </p:cNvPr>
            <p:cNvSpPr/>
            <p:nvPr/>
          </p:nvSpPr>
          <p:spPr>
            <a:xfrm rot="10800000">
              <a:off x="3318342" y="3033905"/>
              <a:ext cx="589280" cy="120361"/>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3">
              <a:extLst>
                <a:ext uri="{FF2B5EF4-FFF2-40B4-BE49-F238E27FC236}">
                  <a16:creationId xmlns:a16="http://schemas.microsoft.com/office/drawing/2014/main" id="{1CFA0E57-BAEA-2A5E-68B7-A33F9D849F41}"/>
                </a:ext>
              </a:extLst>
            </p:cNvPr>
            <p:cNvSpPr/>
            <p:nvPr/>
          </p:nvSpPr>
          <p:spPr>
            <a:xfrm>
              <a:off x="5599197" y="2380004"/>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4" name="Rectangle 3">
              <a:extLst>
                <a:ext uri="{FF2B5EF4-FFF2-40B4-BE49-F238E27FC236}">
                  <a16:creationId xmlns:a16="http://schemas.microsoft.com/office/drawing/2014/main" id="{82C43884-8ED3-8BED-6879-66A50A31301C}"/>
                </a:ext>
              </a:extLst>
            </p:cNvPr>
            <p:cNvSpPr/>
            <p:nvPr/>
          </p:nvSpPr>
          <p:spPr>
            <a:xfrm>
              <a:off x="5839231" y="2380004"/>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5" name="Rectangle 3">
              <a:extLst>
                <a:ext uri="{FF2B5EF4-FFF2-40B4-BE49-F238E27FC236}">
                  <a16:creationId xmlns:a16="http://schemas.microsoft.com/office/drawing/2014/main" id="{D451719E-DAC4-FC61-BC3B-075BD6AEBCCB}"/>
                </a:ext>
              </a:extLst>
            </p:cNvPr>
            <p:cNvSpPr/>
            <p:nvPr/>
          </p:nvSpPr>
          <p:spPr>
            <a:xfrm>
              <a:off x="6079264" y="2380550"/>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6" name="Rectangle 3">
              <a:extLst>
                <a:ext uri="{FF2B5EF4-FFF2-40B4-BE49-F238E27FC236}">
                  <a16:creationId xmlns:a16="http://schemas.microsoft.com/office/drawing/2014/main" id="{E73B3C18-3033-6A21-6097-D102F8F1736D}"/>
                </a:ext>
              </a:extLst>
            </p:cNvPr>
            <p:cNvSpPr/>
            <p:nvPr/>
          </p:nvSpPr>
          <p:spPr>
            <a:xfrm>
              <a:off x="6309684" y="2380550"/>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Rectangle 3">
              <a:extLst>
                <a:ext uri="{FF2B5EF4-FFF2-40B4-BE49-F238E27FC236}">
                  <a16:creationId xmlns:a16="http://schemas.microsoft.com/office/drawing/2014/main" id="{20BA0B3A-E4A5-8E0A-3258-804F5F9AD4C7}"/>
                </a:ext>
              </a:extLst>
            </p:cNvPr>
            <p:cNvSpPr/>
            <p:nvPr/>
          </p:nvSpPr>
          <p:spPr>
            <a:xfrm>
              <a:off x="6540104" y="2380004"/>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8" name="Rectangle 3">
              <a:extLst>
                <a:ext uri="{FF2B5EF4-FFF2-40B4-BE49-F238E27FC236}">
                  <a16:creationId xmlns:a16="http://schemas.microsoft.com/office/drawing/2014/main" id="{A1D3C605-CEA3-6EBC-8EFC-7EEE1E8B7664}"/>
                </a:ext>
              </a:extLst>
            </p:cNvPr>
            <p:cNvSpPr/>
            <p:nvPr/>
          </p:nvSpPr>
          <p:spPr>
            <a:xfrm>
              <a:off x="6780137" y="2380550"/>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Rectangle 3">
              <a:extLst>
                <a:ext uri="{FF2B5EF4-FFF2-40B4-BE49-F238E27FC236}">
                  <a16:creationId xmlns:a16="http://schemas.microsoft.com/office/drawing/2014/main" id="{45D27731-AA10-BC7F-45A4-CD6DEBD548D9}"/>
                </a:ext>
              </a:extLst>
            </p:cNvPr>
            <p:cNvSpPr/>
            <p:nvPr/>
          </p:nvSpPr>
          <p:spPr>
            <a:xfrm>
              <a:off x="7020171" y="2380004"/>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0" name="Rectangle 3">
              <a:extLst>
                <a:ext uri="{FF2B5EF4-FFF2-40B4-BE49-F238E27FC236}">
                  <a16:creationId xmlns:a16="http://schemas.microsoft.com/office/drawing/2014/main" id="{4044B9ED-7945-8487-37A0-F46FF75C11EF}"/>
                </a:ext>
              </a:extLst>
            </p:cNvPr>
            <p:cNvSpPr/>
            <p:nvPr/>
          </p:nvSpPr>
          <p:spPr>
            <a:xfrm>
              <a:off x="5615093" y="3335421"/>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1" name="Rectangle 3">
              <a:extLst>
                <a:ext uri="{FF2B5EF4-FFF2-40B4-BE49-F238E27FC236}">
                  <a16:creationId xmlns:a16="http://schemas.microsoft.com/office/drawing/2014/main" id="{34D7CE16-51F5-423A-5AAA-BB607663C953}"/>
                </a:ext>
              </a:extLst>
            </p:cNvPr>
            <p:cNvSpPr/>
            <p:nvPr/>
          </p:nvSpPr>
          <p:spPr>
            <a:xfrm>
              <a:off x="5855127" y="3335421"/>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Rectangle 3">
              <a:extLst>
                <a:ext uri="{FF2B5EF4-FFF2-40B4-BE49-F238E27FC236}">
                  <a16:creationId xmlns:a16="http://schemas.microsoft.com/office/drawing/2014/main" id="{98EACD1A-D3A8-3B8D-3DB4-C8CB82101D3F}"/>
                </a:ext>
              </a:extLst>
            </p:cNvPr>
            <p:cNvSpPr/>
            <p:nvPr/>
          </p:nvSpPr>
          <p:spPr>
            <a:xfrm>
              <a:off x="6095160" y="3335967"/>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3" name="Rectangle 3">
              <a:extLst>
                <a:ext uri="{FF2B5EF4-FFF2-40B4-BE49-F238E27FC236}">
                  <a16:creationId xmlns:a16="http://schemas.microsoft.com/office/drawing/2014/main" id="{FF414594-58BF-AE46-9AE7-5D383B1FF0FE}"/>
                </a:ext>
              </a:extLst>
            </p:cNvPr>
            <p:cNvSpPr/>
            <p:nvPr/>
          </p:nvSpPr>
          <p:spPr>
            <a:xfrm>
              <a:off x="6325580" y="3335967"/>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Rectangle 3">
              <a:extLst>
                <a:ext uri="{FF2B5EF4-FFF2-40B4-BE49-F238E27FC236}">
                  <a16:creationId xmlns:a16="http://schemas.microsoft.com/office/drawing/2014/main" id="{48784A4C-C900-CDAC-F8F2-090FD0502039}"/>
                </a:ext>
              </a:extLst>
            </p:cNvPr>
            <p:cNvSpPr/>
            <p:nvPr/>
          </p:nvSpPr>
          <p:spPr>
            <a:xfrm>
              <a:off x="6556000" y="3335421"/>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5" name="Rectangle 3">
              <a:extLst>
                <a:ext uri="{FF2B5EF4-FFF2-40B4-BE49-F238E27FC236}">
                  <a16:creationId xmlns:a16="http://schemas.microsoft.com/office/drawing/2014/main" id="{056CAFF3-F0A7-A594-7957-AE0CA791D93E}"/>
                </a:ext>
              </a:extLst>
            </p:cNvPr>
            <p:cNvSpPr/>
            <p:nvPr/>
          </p:nvSpPr>
          <p:spPr>
            <a:xfrm>
              <a:off x="6796033" y="3335967"/>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6" name="Rectangle 3">
              <a:extLst>
                <a:ext uri="{FF2B5EF4-FFF2-40B4-BE49-F238E27FC236}">
                  <a16:creationId xmlns:a16="http://schemas.microsoft.com/office/drawing/2014/main" id="{191968CA-1384-49D9-AE85-D6F0B1D17451}"/>
                </a:ext>
              </a:extLst>
            </p:cNvPr>
            <p:cNvSpPr/>
            <p:nvPr/>
          </p:nvSpPr>
          <p:spPr>
            <a:xfrm>
              <a:off x="7036067" y="3335421"/>
              <a:ext cx="224137" cy="215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等线" panose="020F0502020204030204"/>
                  <a:ea typeface="+mn-ea"/>
                  <a:cs typeface="+mn-cs"/>
                </a:rPr>
                <a:t>γ</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文本框 26">
              <a:extLst>
                <a:ext uri="{FF2B5EF4-FFF2-40B4-BE49-F238E27FC236}">
                  <a16:creationId xmlns:a16="http://schemas.microsoft.com/office/drawing/2014/main" id="{C83C9EA4-6958-6D21-0864-08102C1787D0}"/>
                </a:ext>
              </a:extLst>
            </p:cNvPr>
            <p:cNvSpPr txBox="1"/>
            <p:nvPr/>
          </p:nvSpPr>
          <p:spPr>
            <a:xfrm>
              <a:off x="6100903" y="2776249"/>
              <a:ext cx="826183" cy="3231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Target</a:t>
              </a:r>
              <a:endParaRPr kumimoji="0" lang="en-US" sz="15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8" name="Rectangle 3">
              <a:extLst>
                <a:ext uri="{FF2B5EF4-FFF2-40B4-BE49-F238E27FC236}">
                  <a16:creationId xmlns:a16="http://schemas.microsoft.com/office/drawing/2014/main" id="{8A001C8B-5A45-20AE-42CA-83D7E8233A49}"/>
                </a:ext>
              </a:extLst>
            </p:cNvPr>
            <p:cNvSpPr/>
            <p:nvPr/>
          </p:nvSpPr>
          <p:spPr>
            <a:xfrm>
              <a:off x="2184944" y="2632288"/>
              <a:ext cx="1056712" cy="681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333"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3He SEOP NSF</a:t>
              </a:r>
              <a:endParaRPr kumimoji="0" lang="en-US" sz="1333"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9" name="文本框 55">
              <a:extLst>
                <a:ext uri="{FF2B5EF4-FFF2-40B4-BE49-F238E27FC236}">
                  <a16:creationId xmlns:a16="http://schemas.microsoft.com/office/drawing/2014/main" id="{ED7A0C3B-1609-15FD-0779-B41287BD69B8}"/>
                </a:ext>
              </a:extLst>
            </p:cNvPr>
            <p:cNvSpPr txBox="1"/>
            <p:nvPr/>
          </p:nvSpPr>
          <p:spPr>
            <a:xfrm>
              <a:off x="823694" y="2268356"/>
              <a:ext cx="1374984"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Unpolarized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Beam</a:t>
              </a:r>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0" name="矩形 29">
              <a:extLst>
                <a:ext uri="{FF2B5EF4-FFF2-40B4-BE49-F238E27FC236}">
                  <a16:creationId xmlns:a16="http://schemas.microsoft.com/office/drawing/2014/main" id="{61354AE4-06A6-E5F3-A457-C7BCE1751202}"/>
                </a:ext>
              </a:extLst>
            </p:cNvPr>
            <p:cNvSpPr/>
            <p:nvPr/>
          </p:nvSpPr>
          <p:spPr>
            <a:xfrm>
              <a:off x="9313074" y="2525083"/>
              <a:ext cx="145915" cy="71301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 name="弦形 30">
              <a:extLst>
                <a:ext uri="{FF2B5EF4-FFF2-40B4-BE49-F238E27FC236}">
                  <a16:creationId xmlns:a16="http://schemas.microsoft.com/office/drawing/2014/main" id="{0075B33E-546E-2CBF-1D1D-440DF57DF752}"/>
                </a:ext>
              </a:extLst>
            </p:cNvPr>
            <p:cNvSpPr/>
            <p:nvPr/>
          </p:nvSpPr>
          <p:spPr>
            <a:xfrm rot="12161782">
              <a:off x="9280336" y="2570666"/>
              <a:ext cx="629648" cy="625797"/>
            </a:xfrm>
            <a:prstGeom prst="chor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2" name="文本框 31">
              <a:extLst>
                <a:ext uri="{FF2B5EF4-FFF2-40B4-BE49-F238E27FC236}">
                  <a16:creationId xmlns:a16="http://schemas.microsoft.com/office/drawing/2014/main" id="{58BE036D-9A5F-9BC6-AD45-F41ECB976EDB}"/>
                </a:ext>
              </a:extLst>
            </p:cNvPr>
            <p:cNvSpPr txBox="1"/>
            <p:nvPr/>
          </p:nvSpPr>
          <p:spPr>
            <a:xfrm>
              <a:off x="9076810" y="1594591"/>
              <a:ext cx="1961128" cy="95430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67"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Current Mode 6Li </a:t>
              </a:r>
              <a:r>
                <a:rPr kumimoji="0" lang="en-US" sz="1867"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Neutron Detector</a:t>
              </a:r>
              <a:endParaRPr kumimoji="0" lang="en-US" sz="1867"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3" name="箭头: 右 32">
              <a:extLst>
                <a:ext uri="{FF2B5EF4-FFF2-40B4-BE49-F238E27FC236}">
                  <a16:creationId xmlns:a16="http://schemas.microsoft.com/office/drawing/2014/main" id="{8CC30B8E-50D7-7C86-EB04-F31D997AD097}"/>
                </a:ext>
              </a:extLst>
            </p:cNvPr>
            <p:cNvSpPr/>
            <p:nvPr/>
          </p:nvSpPr>
          <p:spPr>
            <a:xfrm>
              <a:off x="7904142" y="2697451"/>
              <a:ext cx="1228815" cy="129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箭头: 右 37">
              <a:extLst>
                <a:ext uri="{FF2B5EF4-FFF2-40B4-BE49-F238E27FC236}">
                  <a16:creationId xmlns:a16="http://schemas.microsoft.com/office/drawing/2014/main" id="{B6A6BA61-3692-FBEB-8B45-1BAFC2FAACAC}"/>
                </a:ext>
              </a:extLst>
            </p:cNvPr>
            <p:cNvSpPr/>
            <p:nvPr/>
          </p:nvSpPr>
          <p:spPr>
            <a:xfrm rot="10800000">
              <a:off x="7904141" y="2955107"/>
              <a:ext cx="1228815" cy="129539"/>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1834AF6-89F5-37F8-68CE-815B6C1C881F}"/>
                    </a:ext>
                  </a:extLst>
                </p:cNvPr>
                <p:cNvSpPr txBox="1"/>
                <p:nvPr/>
              </p:nvSpPr>
              <p:spPr>
                <a:xfrm>
                  <a:off x="8245517" y="2281903"/>
                  <a:ext cx="524815" cy="33855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oMath>
                    </m:oMathPara>
                  </a14:m>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mc:Choice>
          <mc:Fallback xmlns="">
            <p:sp>
              <p:nvSpPr>
                <p:cNvPr id="40" name="文本框 39">
                  <a:extLst>
                    <a:ext uri="{FF2B5EF4-FFF2-40B4-BE49-F238E27FC236}">
                      <a16:creationId xmlns:a16="http://schemas.microsoft.com/office/drawing/2014/main" id="{91834AF6-89F5-37F8-68CE-815B6C1C881F}"/>
                    </a:ext>
                  </a:extLst>
                </p:cNvPr>
                <p:cNvSpPr txBox="1">
                  <a:spLocks noRot="1" noChangeAspect="1" noMove="1" noResize="1" noEditPoints="1" noAdjustHandles="1" noChangeArrowheads="1" noChangeShapeType="1" noTextEdit="1"/>
                </p:cNvSpPr>
                <p:nvPr/>
              </p:nvSpPr>
              <p:spPr>
                <a:xfrm>
                  <a:off x="8245517" y="2281903"/>
                  <a:ext cx="524815" cy="33855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9A8880D4-5ADF-1516-115B-146D649F9732}"/>
                    </a:ext>
                  </a:extLst>
                </p:cNvPr>
                <p:cNvSpPr txBox="1"/>
                <p:nvPr/>
              </p:nvSpPr>
              <p:spPr>
                <a:xfrm>
                  <a:off x="8256141" y="3110267"/>
                  <a:ext cx="524815" cy="33855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b>
                        </m:sSub>
                      </m:oMath>
                    </m:oMathPara>
                  </a14:m>
                  <a:endParaRPr kumimoji="0" lang="en-US"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mc:Choice>
          <mc:Fallback xmlns="">
            <p:sp>
              <p:nvSpPr>
                <p:cNvPr id="59" name="文本框 58">
                  <a:extLst>
                    <a:ext uri="{FF2B5EF4-FFF2-40B4-BE49-F238E27FC236}">
                      <a16:creationId xmlns:a16="http://schemas.microsoft.com/office/drawing/2014/main" id="{9A8880D4-5ADF-1516-115B-146D649F9732}"/>
                    </a:ext>
                  </a:extLst>
                </p:cNvPr>
                <p:cNvSpPr txBox="1">
                  <a:spLocks noRot="1" noChangeAspect="1" noMove="1" noResize="1" noEditPoints="1" noAdjustHandles="1" noChangeArrowheads="1" noChangeShapeType="1" noTextEdit="1"/>
                </p:cNvSpPr>
                <p:nvPr/>
              </p:nvSpPr>
              <p:spPr>
                <a:xfrm>
                  <a:off x="8256141" y="3110267"/>
                  <a:ext cx="524815" cy="338555"/>
                </a:xfrm>
                <a:prstGeom prst="rect">
                  <a:avLst/>
                </a:prstGeom>
                <a:blipFill>
                  <a:blip r:embed="rId6"/>
                  <a:stretch>
                    <a:fillRect/>
                  </a:stretch>
                </a:blipFill>
              </p:spPr>
              <p:txBody>
                <a:bodyPr/>
                <a:lstStyle/>
                <a:p>
                  <a:r>
                    <a:rPr lang="zh-CN" altLang="en-US">
                      <a:noFill/>
                    </a:rPr>
                    <a:t> </a:t>
                  </a:r>
                </a:p>
              </p:txBody>
            </p:sp>
          </mc:Fallback>
        </mc:AlternateContent>
        <p:pic>
          <p:nvPicPr>
            <p:cNvPr id="60" name="图片 59">
              <a:extLst>
                <a:ext uri="{FF2B5EF4-FFF2-40B4-BE49-F238E27FC236}">
                  <a16:creationId xmlns:a16="http://schemas.microsoft.com/office/drawing/2014/main" id="{9C8FBF34-7DD7-5E16-C86E-49C55622D384}"/>
                </a:ext>
              </a:extLst>
            </p:cNvPr>
            <p:cNvPicPr>
              <a:picLocks noChangeAspect="1"/>
            </p:cNvPicPr>
            <p:nvPr/>
          </p:nvPicPr>
          <p:blipFill>
            <a:blip r:embed="rId7"/>
            <a:stretch>
              <a:fillRect/>
            </a:stretch>
          </p:blipFill>
          <p:spPr>
            <a:xfrm>
              <a:off x="7373400" y="1754779"/>
              <a:ext cx="487875" cy="1427925"/>
            </a:xfrm>
            <a:prstGeom prst="rect">
              <a:avLst/>
            </a:prstGeom>
          </p:spPr>
        </p:pic>
        <p:sp>
          <p:nvSpPr>
            <p:cNvPr id="62" name="文本框 61">
              <a:extLst>
                <a:ext uri="{FF2B5EF4-FFF2-40B4-BE49-F238E27FC236}">
                  <a16:creationId xmlns:a16="http://schemas.microsoft.com/office/drawing/2014/main" id="{03A9E7D0-C5C9-B3B0-7723-55B2F33E0FE9}"/>
                </a:ext>
              </a:extLst>
            </p:cNvPr>
            <p:cNvSpPr txBox="1"/>
            <p:nvPr/>
          </p:nvSpPr>
          <p:spPr>
            <a:xfrm>
              <a:off x="5791143" y="1571158"/>
              <a:ext cx="1293009" cy="6669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67"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GTAF-II</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black"/>
                  </a:solidFill>
                  <a:latin typeface="等线" panose="020F0502020204030204"/>
                  <a:ea typeface="等线" panose="02010600030101010101" pitchFamily="2" charset="-122"/>
                </a:rPr>
                <a:t>BaF2 array</a:t>
              </a:r>
              <a:endParaRPr kumimoji="0" lang="en-US" sz="1867"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文本框 62">
              <a:extLst>
                <a:ext uri="{FF2B5EF4-FFF2-40B4-BE49-F238E27FC236}">
                  <a16:creationId xmlns:a16="http://schemas.microsoft.com/office/drawing/2014/main" id="{DD16EC2D-07B5-9C65-3785-EBFA5316077D}"/>
                </a:ext>
              </a:extLst>
            </p:cNvPr>
            <p:cNvSpPr txBox="1"/>
            <p:nvPr/>
          </p:nvSpPr>
          <p:spPr>
            <a:xfrm>
              <a:off x="2121447" y="1527554"/>
              <a:ext cx="1293009" cy="95430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67"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In-situ #2 neutron polarizer</a:t>
              </a:r>
              <a:endParaRPr kumimoji="0" lang="en-US" sz="1867"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11463960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704C680-E4AC-BD78-03DC-942D81270E30}"/>
              </a:ext>
            </a:extLst>
          </p:cNvPr>
          <p:cNvSpPr>
            <a:spLocks noGrp="1"/>
          </p:cNvSpPr>
          <p:nvPr>
            <p:ph type="title"/>
          </p:nvPr>
        </p:nvSpPr>
        <p:spPr>
          <a:xfrm>
            <a:off x="216000" y="0"/>
            <a:ext cx="10515600" cy="1325563"/>
          </a:xfrm>
        </p:spPr>
        <p:txBody>
          <a:bodyPr/>
          <a:lstStyle/>
          <a:p>
            <a:r>
              <a:rPr lang="en-US" dirty="0"/>
              <a:t>2025</a:t>
            </a:r>
            <a:r>
              <a:rPr lang="zh-CN" altLang="en-US" dirty="0"/>
              <a:t>年</a:t>
            </a:r>
            <a:r>
              <a:rPr lang="en-US" altLang="zh-CN" dirty="0"/>
              <a:t>1</a:t>
            </a:r>
            <a:r>
              <a:rPr lang="zh-CN" altLang="en-US" dirty="0"/>
              <a:t>月的第一次尝试</a:t>
            </a:r>
            <a:endParaRPr lang="en-US" dirty="0"/>
          </a:p>
        </p:txBody>
      </p:sp>
      <p:pic>
        <p:nvPicPr>
          <p:cNvPr id="4" name="图片 3">
            <a:extLst>
              <a:ext uri="{FF2B5EF4-FFF2-40B4-BE49-F238E27FC236}">
                <a16:creationId xmlns:a16="http://schemas.microsoft.com/office/drawing/2014/main" id="{C5355765-444A-D29B-8462-1E8D71725B05}"/>
              </a:ext>
            </a:extLst>
          </p:cNvPr>
          <p:cNvPicPr>
            <a:picLocks noChangeAspect="1"/>
          </p:cNvPicPr>
          <p:nvPr/>
        </p:nvPicPr>
        <p:blipFill>
          <a:blip r:embed="rId2"/>
          <a:stretch>
            <a:fillRect/>
          </a:stretch>
        </p:blipFill>
        <p:spPr>
          <a:xfrm>
            <a:off x="662675" y="1458174"/>
            <a:ext cx="6480842" cy="4830024"/>
          </a:xfrm>
          <a:prstGeom prst="rect">
            <a:avLst/>
          </a:prstGeom>
        </p:spPr>
      </p:pic>
      <p:pic>
        <p:nvPicPr>
          <p:cNvPr id="8" name="图片 7">
            <a:extLst>
              <a:ext uri="{FF2B5EF4-FFF2-40B4-BE49-F238E27FC236}">
                <a16:creationId xmlns:a16="http://schemas.microsoft.com/office/drawing/2014/main" id="{9B655BC9-DA5D-BAFD-7326-7F77BF38F961}"/>
              </a:ext>
            </a:extLst>
          </p:cNvPr>
          <p:cNvPicPr>
            <a:picLocks noChangeAspect="1"/>
          </p:cNvPicPr>
          <p:nvPr/>
        </p:nvPicPr>
        <p:blipFill>
          <a:blip r:embed="rId3"/>
          <a:stretch>
            <a:fillRect/>
          </a:stretch>
        </p:blipFill>
        <p:spPr>
          <a:xfrm>
            <a:off x="7311792" y="2242264"/>
            <a:ext cx="4591387" cy="3089733"/>
          </a:xfrm>
          <a:prstGeom prst="rect">
            <a:avLst/>
          </a:prstGeom>
        </p:spPr>
      </p:pic>
    </p:spTree>
    <p:extLst>
      <p:ext uri="{BB962C8B-B14F-4D97-AF65-F5344CB8AC3E}">
        <p14:creationId xmlns:p14="http://schemas.microsoft.com/office/powerpoint/2010/main" val="32850769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3830A5F-0C99-F304-67D6-4049EDC90038}"/>
              </a:ext>
            </a:extLst>
          </p:cNvPr>
          <p:cNvSpPr/>
          <p:nvPr/>
        </p:nvSpPr>
        <p:spPr>
          <a:xfrm>
            <a:off x="3233696" y="2967335"/>
            <a:ext cx="5724644" cy="923330"/>
          </a:xfrm>
          <a:prstGeom prst="rect">
            <a:avLst/>
          </a:prstGeom>
          <a:noFill/>
        </p:spPr>
        <p:txBody>
          <a:bodyPr wrap="none" lIns="91440" tIns="45720" rIns="91440" bIns="45720">
            <a:spAutoFit/>
          </a:bodyPr>
          <a:lstStyle/>
          <a:p>
            <a:pPr algn="ctr"/>
            <a:r>
              <a:rPr lang="zh-CN" altLang="en-US" sz="5400" dirty="0">
                <a:ln w="0"/>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rPr>
              <a:t>核物理的宇称破坏</a:t>
            </a:r>
            <a:endParaRPr lang="zh-CN" altLang="en-US" sz="5400" b="0" cap="none" spc="0" dirty="0">
              <a:ln w="0"/>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endParaRPr>
          </a:p>
        </p:txBody>
      </p:sp>
      <p:sp>
        <p:nvSpPr>
          <p:cNvPr id="10" name="矩形 9">
            <a:extLst>
              <a:ext uri="{FF2B5EF4-FFF2-40B4-BE49-F238E27FC236}">
                <a16:creationId xmlns:a16="http://schemas.microsoft.com/office/drawing/2014/main" id="{078DB939-F4CA-523D-8404-DF0579910418}"/>
              </a:ext>
            </a:extLst>
          </p:cNvPr>
          <p:cNvSpPr/>
          <p:nvPr/>
        </p:nvSpPr>
        <p:spPr>
          <a:xfrm>
            <a:off x="1699619" y="3700377"/>
            <a:ext cx="8792793" cy="830997"/>
          </a:xfrm>
          <a:prstGeom prst="rect">
            <a:avLst/>
          </a:prstGeom>
          <a:noFill/>
        </p:spPr>
        <p:txBody>
          <a:bodyPr wrap="none" lIns="91440" tIns="45720" rIns="91440" bIns="45720">
            <a:spAutoFit/>
          </a:bodyPr>
          <a:lstStyle/>
          <a:p>
            <a:pPr algn="ctr"/>
            <a:r>
              <a:rPr lang="en-US" altLang="zh-CN" sz="4800" b="0" cap="none" spc="0" dirty="0">
                <a:ln w="0"/>
                <a:gradFill>
                  <a:gsLst>
                    <a:gs pos="21000">
                      <a:srgbClr val="53575C"/>
                    </a:gs>
                    <a:gs pos="88000">
                      <a:srgbClr val="C5C7CA"/>
                    </a:gs>
                  </a:gsLst>
                  <a:lin ang="5400000"/>
                </a:gradFill>
                <a:effectLst/>
                <a:latin typeface="Bradley Hand ITC" panose="03070402050302030203" pitchFamily="66" charset="0"/>
              </a:rPr>
              <a:t>The violation of Parity in nuclear</a:t>
            </a:r>
            <a:endParaRPr lang="zh-CN" altLang="en-US" sz="4800" b="0" cap="none" spc="0" dirty="0">
              <a:ln w="0"/>
              <a:gradFill>
                <a:gsLst>
                  <a:gs pos="21000">
                    <a:srgbClr val="53575C"/>
                  </a:gs>
                  <a:gs pos="88000">
                    <a:srgbClr val="C5C7CA"/>
                  </a:gs>
                </a:gsLst>
                <a:lin ang="5400000"/>
              </a:gradFill>
              <a:effectLst/>
              <a:latin typeface="Bradley Hand ITC" panose="03070402050302030203" pitchFamily="66" charset="0"/>
            </a:endParaRPr>
          </a:p>
        </p:txBody>
      </p:sp>
    </p:spTree>
    <p:extLst>
      <p:ext uri="{BB962C8B-B14F-4D97-AF65-F5344CB8AC3E}">
        <p14:creationId xmlns:p14="http://schemas.microsoft.com/office/powerpoint/2010/main" val="162133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BB8B846-333F-93B9-DB5A-A181D8F53C2A}"/>
              </a:ext>
            </a:extLst>
          </p:cNvPr>
          <p:cNvPicPr>
            <a:picLocks noChangeAspect="1"/>
          </p:cNvPicPr>
          <p:nvPr/>
        </p:nvPicPr>
        <p:blipFill>
          <a:blip r:embed="rId2"/>
          <a:stretch>
            <a:fillRect/>
          </a:stretch>
        </p:blipFill>
        <p:spPr>
          <a:xfrm>
            <a:off x="5746726" y="125286"/>
            <a:ext cx="4522850" cy="6037545"/>
          </a:xfrm>
          <a:prstGeom prst="rect">
            <a:avLst/>
          </a:prstGeom>
        </p:spPr>
      </p:pic>
      <p:pic>
        <p:nvPicPr>
          <p:cNvPr id="6" name="图片 5">
            <a:extLst>
              <a:ext uri="{FF2B5EF4-FFF2-40B4-BE49-F238E27FC236}">
                <a16:creationId xmlns:a16="http://schemas.microsoft.com/office/drawing/2014/main" id="{C2361175-2DB5-4F0A-DA3E-7BE7A0D1285A}"/>
              </a:ext>
            </a:extLst>
          </p:cNvPr>
          <p:cNvPicPr>
            <a:picLocks noChangeAspect="1"/>
          </p:cNvPicPr>
          <p:nvPr/>
        </p:nvPicPr>
        <p:blipFill>
          <a:blip r:embed="rId3"/>
          <a:stretch>
            <a:fillRect/>
          </a:stretch>
        </p:blipFill>
        <p:spPr>
          <a:xfrm>
            <a:off x="965239" y="125285"/>
            <a:ext cx="4522850" cy="6028111"/>
          </a:xfrm>
          <a:prstGeom prst="rect">
            <a:avLst/>
          </a:prstGeom>
        </p:spPr>
      </p:pic>
    </p:spTree>
    <p:extLst>
      <p:ext uri="{BB962C8B-B14F-4D97-AF65-F5344CB8AC3E}">
        <p14:creationId xmlns:p14="http://schemas.microsoft.com/office/powerpoint/2010/main" val="13600325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34266A-268C-9F49-1CA3-3090463DF47F}"/>
              </a:ext>
            </a:extLst>
          </p:cNvPr>
          <p:cNvPicPr>
            <a:picLocks noChangeAspect="1"/>
          </p:cNvPicPr>
          <p:nvPr/>
        </p:nvPicPr>
        <p:blipFill>
          <a:blip r:embed="rId2"/>
          <a:stretch>
            <a:fillRect/>
          </a:stretch>
        </p:blipFill>
        <p:spPr>
          <a:xfrm>
            <a:off x="1447309" y="0"/>
            <a:ext cx="4755783" cy="6338567"/>
          </a:xfrm>
          <a:prstGeom prst="rect">
            <a:avLst/>
          </a:prstGeom>
        </p:spPr>
      </p:pic>
      <p:pic>
        <p:nvPicPr>
          <p:cNvPr id="6" name="图片 5">
            <a:extLst>
              <a:ext uri="{FF2B5EF4-FFF2-40B4-BE49-F238E27FC236}">
                <a16:creationId xmlns:a16="http://schemas.microsoft.com/office/drawing/2014/main" id="{069ABC95-2003-2BAF-D213-046B8367DBD5}"/>
              </a:ext>
            </a:extLst>
          </p:cNvPr>
          <p:cNvPicPr>
            <a:picLocks noChangeAspect="1"/>
          </p:cNvPicPr>
          <p:nvPr/>
        </p:nvPicPr>
        <p:blipFill>
          <a:blip r:embed="rId3"/>
          <a:stretch>
            <a:fillRect/>
          </a:stretch>
        </p:blipFill>
        <p:spPr>
          <a:xfrm>
            <a:off x="6835001" y="0"/>
            <a:ext cx="4755783" cy="6338567"/>
          </a:xfrm>
          <a:prstGeom prst="rect">
            <a:avLst/>
          </a:prstGeom>
        </p:spPr>
      </p:pic>
    </p:spTree>
    <p:extLst>
      <p:ext uri="{BB962C8B-B14F-4D97-AF65-F5344CB8AC3E}">
        <p14:creationId xmlns:p14="http://schemas.microsoft.com/office/powerpoint/2010/main" val="41481374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E8D2C-087A-91DA-FD65-7CCC8A709461}"/>
              </a:ext>
            </a:extLst>
          </p:cNvPr>
          <p:cNvSpPr>
            <a:spLocks noGrp="1"/>
          </p:cNvSpPr>
          <p:nvPr>
            <p:ph type="ctrTitle" idx="4294967295"/>
          </p:nvPr>
        </p:nvSpPr>
        <p:spPr>
          <a:xfrm>
            <a:off x="0" y="448756"/>
            <a:ext cx="10672763" cy="931863"/>
          </a:xfrm>
        </p:spPr>
        <p:txBody>
          <a:bodyPr>
            <a:normAutofit/>
          </a:bodyPr>
          <a:lstStyle/>
          <a:p>
            <a:r>
              <a:rPr kumimoji="1" lang="zh-CN" altLang="en-US" dirty="0"/>
              <a:t>中子屏蔽的诸多问题</a:t>
            </a:r>
          </a:p>
        </p:txBody>
      </p:sp>
      <p:pic>
        <p:nvPicPr>
          <p:cNvPr id="7" name="内容占位符 6">
            <a:extLst>
              <a:ext uri="{FF2B5EF4-FFF2-40B4-BE49-F238E27FC236}">
                <a16:creationId xmlns:a16="http://schemas.microsoft.com/office/drawing/2014/main" id="{4B9B2712-111B-09D8-7C72-3E1D42029CA0}"/>
              </a:ext>
            </a:extLst>
          </p:cNvPr>
          <p:cNvPicPr>
            <a:picLocks noGrp="1" noChangeAspect="1"/>
          </p:cNvPicPr>
          <p:nvPr>
            <p:ph idx="4294967295"/>
          </p:nvPr>
        </p:nvPicPr>
        <p:blipFill>
          <a:blip r:embed="rId2"/>
          <a:stretch>
            <a:fillRect/>
          </a:stretch>
        </p:blipFill>
        <p:spPr>
          <a:xfrm>
            <a:off x="3430197" y="3285965"/>
            <a:ext cx="4179195" cy="3133426"/>
          </a:xfrm>
          <a:prstGeom prst="rect">
            <a:avLst/>
          </a:prstGeom>
        </p:spPr>
      </p:pic>
      <p:sp>
        <p:nvSpPr>
          <p:cNvPr id="8" name="文本框 7">
            <a:extLst>
              <a:ext uri="{FF2B5EF4-FFF2-40B4-BE49-F238E27FC236}">
                <a16:creationId xmlns:a16="http://schemas.microsoft.com/office/drawing/2014/main" id="{88B203F0-F419-251A-96FD-FB3AFDDB3676}"/>
              </a:ext>
            </a:extLst>
          </p:cNvPr>
          <p:cNvSpPr txBox="1"/>
          <p:nvPr/>
        </p:nvSpPr>
        <p:spPr>
          <a:xfrm>
            <a:off x="559443" y="1863521"/>
            <a:ext cx="3622877" cy="2308324"/>
          </a:xfrm>
          <a:prstGeom prst="rect">
            <a:avLst/>
          </a:prstGeom>
          <a:noFill/>
        </p:spPr>
        <p:txBody>
          <a:bodyPr wrap="square" rtlCol="0">
            <a:spAutoFit/>
          </a:bodyPr>
          <a:lstStyle/>
          <a:p>
            <a:endParaRPr kumimoji="1" lang="en-US" altLang="zh-CN" dirty="0"/>
          </a:p>
          <a:p>
            <a:pPr marL="342900" indent="-342900">
              <a:buAutoNum type="arabicPeriod"/>
            </a:pPr>
            <a:r>
              <a:rPr kumimoji="1" lang="en-US" altLang="zh-CN" dirty="0"/>
              <a:t>In-situ 3He neutron polarizer:</a:t>
            </a:r>
          </a:p>
          <a:p>
            <a:pPr marL="800100" lvl="1" indent="-342900">
              <a:buAutoNum type="arabicPeriod"/>
            </a:pPr>
            <a:r>
              <a:rPr kumimoji="1" lang="en-US" altLang="zh-CN" dirty="0"/>
              <a:t>4 face B 3mm shielding</a:t>
            </a:r>
          </a:p>
          <a:p>
            <a:pPr marL="800100" lvl="1" indent="-342900">
              <a:buAutoNum type="arabicPeriod"/>
            </a:pPr>
            <a:r>
              <a:rPr kumimoji="1" lang="en-US" altLang="zh-CN" dirty="0"/>
              <a:t>1 face Pb 1mm shielding </a:t>
            </a:r>
          </a:p>
          <a:p>
            <a:pPr marL="342900" indent="-342900">
              <a:buAutoNum type="arabicPeriod"/>
            </a:pPr>
            <a:r>
              <a:rPr kumimoji="1" lang="en-US" altLang="zh-CN" dirty="0"/>
              <a:t>Copper solenoid in place</a:t>
            </a:r>
          </a:p>
          <a:p>
            <a:pPr marL="342900" indent="-342900">
              <a:buAutoNum type="arabicPeriod"/>
            </a:pPr>
            <a:r>
              <a:rPr kumimoji="1" lang="en-US" altLang="zh-CN" dirty="0"/>
              <a:t>Sample in air</a:t>
            </a:r>
          </a:p>
          <a:p>
            <a:pPr marL="342900" indent="-342900">
              <a:buAutoNum type="arabicPeriod"/>
            </a:pPr>
            <a:r>
              <a:rPr kumimoji="1" lang="en-US" altLang="zh-CN" dirty="0"/>
              <a:t>6Li detector in place</a:t>
            </a:r>
          </a:p>
          <a:p>
            <a:pPr marL="342900" indent="-342900">
              <a:buAutoNum type="arabicPeriod"/>
            </a:pPr>
            <a:r>
              <a:rPr kumimoji="1" lang="en-US" altLang="zh-CN" dirty="0"/>
              <a:t>15mins data</a:t>
            </a:r>
          </a:p>
        </p:txBody>
      </p:sp>
      <p:pic>
        <p:nvPicPr>
          <p:cNvPr id="5" name="图片 4">
            <a:extLst>
              <a:ext uri="{FF2B5EF4-FFF2-40B4-BE49-F238E27FC236}">
                <a16:creationId xmlns:a16="http://schemas.microsoft.com/office/drawing/2014/main" id="{D10F6E40-3405-42B0-99D5-259B704B2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18" y="640837"/>
            <a:ext cx="5215711" cy="3911019"/>
          </a:xfrm>
          <a:prstGeom prst="rect">
            <a:avLst/>
          </a:prstGeom>
        </p:spPr>
      </p:pic>
    </p:spTree>
    <p:extLst>
      <p:ext uri="{BB962C8B-B14F-4D97-AF65-F5344CB8AC3E}">
        <p14:creationId xmlns:p14="http://schemas.microsoft.com/office/powerpoint/2010/main" val="42626177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天线, 物体, 桌子&#10;&#10;AI 生成的内容可能不正确。">
            <a:extLst>
              <a:ext uri="{FF2B5EF4-FFF2-40B4-BE49-F238E27FC236}">
                <a16:creationId xmlns:a16="http://schemas.microsoft.com/office/drawing/2014/main" id="{BCF97427-7F92-2A5A-1AC4-7B9F85115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2858"/>
            <a:ext cx="12192000" cy="2222379"/>
          </a:xfrm>
          <a:prstGeom prst="rect">
            <a:avLst/>
          </a:prstGeom>
        </p:spPr>
      </p:pic>
      <p:sp>
        <p:nvSpPr>
          <p:cNvPr id="2" name="标题 1">
            <a:extLst>
              <a:ext uri="{FF2B5EF4-FFF2-40B4-BE49-F238E27FC236}">
                <a16:creationId xmlns:a16="http://schemas.microsoft.com/office/drawing/2014/main" id="{130F42FA-DCAA-8941-B5A7-D671E56EDA03}"/>
              </a:ext>
            </a:extLst>
          </p:cNvPr>
          <p:cNvSpPr>
            <a:spLocks noGrp="1"/>
          </p:cNvSpPr>
          <p:nvPr>
            <p:ph type="title"/>
          </p:nvPr>
        </p:nvSpPr>
        <p:spPr/>
        <p:txBody>
          <a:bodyPr/>
          <a:lstStyle/>
          <a:p>
            <a:r>
              <a:rPr lang="zh-CN" altLang="en-US" dirty="0"/>
              <a:t>极化中子装置设计</a:t>
            </a:r>
          </a:p>
        </p:txBody>
      </p:sp>
      <p:sp>
        <p:nvSpPr>
          <p:cNvPr id="4" name="矩形: 圆角 3">
            <a:extLst>
              <a:ext uri="{FF2B5EF4-FFF2-40B4-BE49-F238E27FC236}">
                <a16:creationId xmlns:a16="http://schemas.microsoft.com/office/drawing/2014/main" id="{D3E2CE07-3FC4-45D0-9FF0-60797A05E305}"/>
              </a:ext>
            </a:extLst>
          </p:cNvPr>
          <p:cNvSpPr/>
          <p:nvPr/>
        </p:nvSpPr>
        <p:spPr>
          <a:xfrm>
            <a:off x="6096000" y="1377325"/>
            <a:ext cx="158496" cy="4373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92329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443B7-2983-D510-EA3D-480490F9F958}"/>
              </a:ext>
            </a:extLst>
          </p:cNvPr>
          <p:cNvSpPr>
            <a:spLocks noGrp="1"/>
          </p:cNvSpPr>
          <p:nvPr>
            <p:ph type="title"/>
          </p:nvPr>
        </p:nvSpPr>
        <p:spPr/>
        <p:txBody>
          <a:bodyPr/>
          <a:lstStyle/>
          <a:p>
            <a:r>
              <a:rPr lang="zh-CN" altLang="en-US" dirty="0"/>
              <a:t>高效率极化系统</a:t>
            </a:r>
          </a:p>
        </p:txBody>
      </p:sp>
      <p:pic>
        <p:nvPicPr>
          <p:cNvPr id="5" name="内容占位符 4">
            <a:extLst>
              <a:ext uri="{FF2B5EF4-FFF2-40B4-BE49-F238E27FC236}">
                <a16:creationId xmlns:a16="http://schemas.microsoft.com/office/drawing/2014/main" id="{93E4D848-B3C1-0DE6-E9A4-7064D231DD01}"/>
              </a:ext>
            </a:extLst>
          </p:cNvPr>
          <p:cNvPicPr>
            <a:picLocks noGrp="1" noChangeAspect="1"/>
          </p:cNvPicPr>
          <p:nvPr>
            <p:ph idx="1"/>
          </p:nvPr>
        </p:nvPicPr>
        <p:blipFill>
          <a:blip r:embed="rId2"/>
          <a:stretch>
            <a:fillRect/>
          </a:stretch>
        </p:blipFill>
        <p:spPr>
          <a:xfrm>
            <a:off x="728961" y="1646081"/>
            <a:ext cx="10734078" cy="4546600"/>
          </a:xfrm>
        </p:spPr>
      </p:pic>
      <p:sp>
        <p:nvSpPr>
          <p:cNvPr id="6" name="文本框 5">
            <a:extLst>
              <a:ext uri="{FF2B5EF4-FFF2-40B4-BE49-F238E27FC236}">
                <a16:creationId xmlns:a16="http://schemas.microsoft.com/office/drawing/2014/main" id="{54D25C3C-4021-4A0B-9E10-D65742FB858B}"/>
              </a:ext>
            </a:extLst>
          </p:cNvPr>
          <p:cNvSpPr txBox="1"/>
          <p:nvPr/>
        </p:nvSpPr>
        <p:spPr>
          <a:xfrm>
            <a:off x="382279" y="6061634"/>
            <a:ext cx="6097280" cy="369332"/>
          </a:xfrm>
          <a:prstGeom prst="rect">
            <a:avLst/>
          </a:prstGeom>
          <a:noFill/>
        </p:spPr>
        <p:txBody>
          <a:bodyPr wrap="square">
            <a:spAutoFit/>
          </a:bodyPr>
          <a:lstStyle/>
          <a:p>
            <a:pPr algn="l"/>
            <a:r>
              <a:rPr lang="en-CN" altLang="zh-CN" dirty="0">
                <a:latin typeface="Microsoft YaHei" panose="020B0503020204020204" pitchFamily="34" charset="-122"/>
                <a:ea typeface="Microsoft YaHei" panose="020B0503020204020204" pitchFamily="34" charset="-122"/>
              </a:rPr>
              <a:t>Courtesy</a:t>
            </a:r>
            <a:r>
              <a:rPr lang="en-US" altLang="zh-CN" dirty="0">
                <a:latin typeface="Microsoft YaHei" panose="020B0503020204020204" pitchFamily="34" charset="-122"/>
                <a:ea typeface="Microsoft YaHei" panose="020B0503020204020204" pitchFamily="34" charset="-122"/>
              </a:rPr>
              <a:t> of:</a:t>
            </a:r>
            <a:r>
              <a:rPr lang="zh-CN" altLang="en-US" dirty="0">
                <a:latin typeface="Microsoft YaHei" panose="020B0503020204020204" pitchFamily="34" charset="-122"/>
                <a:ea typeface="Microsoft YaHei" panose="020B0503020204020204" pitchFamily="34" charset="-122"/>
              </a:rPr>
              <a:t>  </a:t>
            </a:r>
            <a:r>
              <a:rPr lang="en-US" altLang="zh-CN" dirty="0">
                <a:effectLst/>
                <a:latin typeface="Microsoft YaHei" panose="020B0503020204020204" pitchFamily="34" charset="-122"/>
                <a:ea typeface="Microsoft YaHei" panose="020B0503020204020204" pitchFamily="34" charset="-122"/>
              </a:rPr>
              <a:t>Takuya</a:t>
            </a:r>
            <a:r>
              <a:rPr lang="en-US" altLang="zh-CN" dirty="0">
                <a:latin typeface="Microsoft YaHei" panose="020B0503020204020204" pitchFamily="34" charset="-122"/>
                <a:ea typeface="Microsoft YaHei" panose="020B0503020204020204" pitchFamily="34" charset="-122"/>
              </a:rPr>
              <a:t>(Nagoya Uni)</a:t>
            </a:r>
            <a:endParaRPr lang="en-US" altLang="zh-CN"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259257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307CF675-3D03-B548-AD7A-48D508BEA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34" r="-958"/>
          <a:stretch/>
        </p:blipFill>
        <p:spPr bwMode="auto">
          <a:xfrm>
            <a:off x="560712" y="498880"/>
            <a:ext cx="6507530" cy="5546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Rectangle 2">
            <a:extLst>
              <a:ext uri="{FF2B5EF4-FFF2-40B4-BE49-F238E27FC236}">
                <a16:creationId xmlns:a16="http://schemas.microsoft.com/office/drawing/2014/main" id="{8F75217A-30AE-954D-8874-D1AB28459F47}"/>
              </a:ext>
            </a:extLst>
          </p:cNvPr>
          <p:cNvSpPr>
            <a:spLocks noChangeArrowheads="1"/>
          </p:cNvSpPr>
          <p:nvPr/>
        </p:nvSpPr>
        <p:spPr bwMode="auto">
          <a:xfrm>
            <a:off x="4650464" y="3271975"/>
            <a:ext cx="2484526" cy="2616101"/>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9pPr>
          </a:lstStyle>
          <a:p>
            <a:pPr>
              <a:lnSpc>
                <a:spcPct val="100000"/>
              </a:lnSpc>
              <a:buClrTx/>
              <a:buFontTx/>
              <a:buNone/>
            </a:pPr>
            <a:r>
              <a:rPr lang="en-US" altLang="en-US" sz="3600" b="1" dirty="0">
                <a:latin typeface="Calibri" panose="020F0502020204030204" pitchFamily="34" charset="0"/>
                <a:cs typeface="Calibri" panose="020F0502020204030204" pitchFamily="34" charset="0"/>
              </a:rPr>
              <a:t>What about </a:t>
            </a:r>
          </a:p>
          <a:p>
            <a:pPr>
              <a:lnSpc>
                <a:spcPct val="100000"/>
              </a:lnSpc>
              <a:buClrTx/>
              <a:buFontTx/>
              <a:buNone/>
            </a:pPr>
            <a:r>
              <a:rPr lang="en-US" altLang="en-US" sz="3600" b="1" dirty="0">
                <a:latin typeface="Calibri" panose="020F0502020204030204" pitchFamily="34" charset="0"/>
                <a:cs typeface="Calibri" panose="020F0502020204030204" pitchFamily="34" charset="0"/>
              </a:rPr>
              <a:t>140&lt;A&lt;210?</a:t>
            </a:r>
          </a:p>
          <a:p>
            <a:pPr>
              <a:lnSpc>
                <a:spcPct val="100000"/>
              </a:lnSpc>
              <a:buClrTx/>
              <a:buFontTx/>
              <a:buNone/>
            </a:pPr>
            <a:r>
              <a:rPr lang="en-US" altLang="en-US" sz="3600" b="1" dirty="0">
                <a:latin typeface="Calibri" panose="020F0502020204030204" pitchFamily="34" charset="0"/>
                <a:cs typeface="Calibri" panose="020F0502020204030204" pitchFamily="34" charset="0"/>
              </a:rPr>
              <a:t> </a:t>
            </a:r>
          </a:p>
          <a:p>
            <a:pPr>
              <a:lnSpc>
                <a:spcPct val="100000"/>
              </a:lnSpc>
              <a:buClrTx/>
              <a:buFontTx/>
              <a:buNone/>
            </a:pPr>
            <a:r>
              <a:rPr lang="en-US" altLang="en-US" sz="3600" b="1" dirty="0">
                <a:latin typeface="Calibri" panose="020F0502020204030204" pitchFamily="34" charset="0"/>
                <a:cs typeface="Calibri" panose="020F0502020204030204" pitchFamily="34" charset="0"/>
              </a:rPr>
              <a:t>No data!</a:t>
            </a:r>
            <a:endParaRPr lang="en-US" altLang="en-US" sz="3600" dirty="0">
              <a:latin typeface="Calibri" panose="020F0502020204030204" pitchFamily="34" charset="0"/>
              <a:cs typeface="Calibri" panose="020F0502020204030204" pitchFamily="34" charset="0"/>
            </a:endParaRPr>
          </a:p>
          <a:p>
            <a:pPr>
              <a:lnSpc>
                <a:spcPct val="100000"/>
              </a:lnSpc>
              <a:buClrTx/>
              <a:buFontTx/>
              <a:buNone/>
            </a:pPr>
            <a:endParaRPr lang="en-US" altLang="en-US" sz="2000" dirty="0">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0C015951-9AE9-17BF-AF78-90F60066F266}"/>
              </a:ext>
            </a:extLst>
          </p:cNvPr>
          <p:cNvSpPr txBox="1"/>
          <p:nvPr/>
        </p:nvSpPr>
        <p:spPr>
          <a:xfrm>
            <a:off x="7541537" y="3010366"/>
            <a:ext cx="4421275" cy="523220"/>
          </a:xfrm>
          <a:prstGeom prst="rect">
            <a:avLst/>
          </a:prstGeom>
          <a:noFill/>
        </p:spPr>
        <p:txBody>
          <a:bodyPr wrap="none" rtlCol="0">
            <a:spAutoFit/>
          </a:bodyPr>
          <a:lstStyle/>
          <a:p>
            <a:r>
              <a:rPr lang="en-US" altLang="zh-CN" sz="2800" b="1" dirty="0"/>
              <a:t>NOPTREX</a:t>
            </a:r>
            <a:r>
              <a:rPr lang="zh-CN" altLang="en-US" sz="2800" b="1" dirty="0"/>
              <a:t>合作组下一步计划</a:t>
            </a:r>
          </a:p>
        </p:txBody>
      </p:sp>
      <p:sp>
        <p:nvSpPr>
          <p:cNvPr id="6" name="文本框 5">
            <a:extLst>
              <a:ext uri="{FF2B5EF4-FFF2-40B4-BE49-F238E27FC236}">
                <a16:creationId xmlns:a16="http://schemas.microsoft.com/office/drawing/2014/main" id="{0867D48A-D966-4C78-B712-B19F5E24A978}"/>
              </a:ext>
            </a:extLst>
          </p:cNvPr>
          <p:cNvSpPr txBox="1"/>
          <p:nvPr/>
        </p:nvSpPr>
        <p:spPr>
          <a:xfrm>
            <a:off x="382279" y="6061634"/>
            <a:ext cx="6097280" cy="369332"/>
          </a:xfrm>
          <a:prstGeom prst="rect">
            <a:avLst/>
          </a:prstGeom>
          <a:noFill/>
        </p:spPr>
        <p:txBody>
          <a:bodyPr wrap="square">
            <a:spAutoFit/>
          </a:bodyPr>
          <a:lstStyle/>
          <a:p>
            <a:pPr algn="l"/>
            <a:r>
              <a:rPr lang="en-CN" altLang="zh-CN" dirty="0">
                <a:latin typeface="Microsoft YaHei" panose="020B0503020204020204" pitchFamily="34" charset="-122"/>
                <a:ea typeface="Microsoft YaHei" panose="020B0503020204020204" pitchFamily="34" charset="-122"/>
              </a:rPr>
              <a:t>Courtesy</a:t>
            </a:r>
            <a:r>
              <a:rPr lang="en-US" altLang="zh-CN" dirty="0">
                <a:latin typeface="Microsoft YaHei" panose="020B0503020204020204" pitchFamily="34" charset="-122"/>
                <a:ea typeface="Microsoft YaHei" panose="020B0503020204020204" pitchFamily="34" charset="-122"/>
              </a:rPr>
              <a:t> of:</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W.</a:t>
            </a:r>
            <a:r>
              <a:rPr lang="zh-CN" altLang="en-US" dirty="0">
                <a:latin typeface="Microsoft YaHei" panose="020B0503020204020204" pitchFamily="34" charset="-122"/>
                <a:ea typeface="Microsoft YaHei" panose="020B0503020204020204" pitchFamily="34" charset="-122"/>
              </a:rPr>
              <a:t> </a:t>
            </a:r>
            <a:r>
              <a:rPr lang="en-US" altLang="zh-CN" dirty="0">
                <a:effectLst/>
                <a:latin typeface="Microsoft YaHei" panose="020B0503020204020204" pitchFamily="34" charset="-122"/>
                <a:ea typeface="Microsoft YaHei" panose="020B0503020204020204" pitchFamily="34" charset="-122"/>
              </a:rPr>
              <a:t>M</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Snow(Indiana Uni)</a:t>
            </a:r>
            <a:endParaRPr lang="en-US" altLang="zh-CN"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475882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1CF81A1E-71F2-1445-810D-F19798AD8E2A}"/>
              </a:ext>
            </a:extLst>
          </p:cNvPr>
          <p:cNvSpPr>
            <a:spLocks noChangeArrowheads="1"/>
          </p:cNvSpPr>
          <p:nvPr/>
        </p:nvSpPr>
        <p:spPr bwMode="auto">
          <a:xfrm>
            <a:off x="278296" y="803501"/>
            <a:ext cx="10389704"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SimSun" panose="02010600030101010101" pitchFamily="2" charset="-122"/>
              </a:defRPr>
            </a:lvl9pPr>
          </a:lstStyle>
          <a:p>
            <a:pPr marL="457200" indent="-457200">
              <a:buFontTx/>
              <a:buAutoNum type="arabicParenBoth"/>
            </a:pPr>
            <a:r>
              <a:rPr lang="en-US" altLang="en-US" sz="2400" dirty="0">
                <a:latin typeface="Calibri" panose="020F0502020204030204" pitchFamily="34" charset="0"/>
                <a:cs typeface="Calibri" panose="020F0502020204030204" pitchFamily="34" charset="0"/>
              </a:rPr>
              <a:t>Search for P-odd asymmetries in unmeasured nuclei, for:</a:t>
            </a:r>
          </a:p>
          <a:p>
            <a:pPr>
              <a:lnSpc>
                <a:spcPct val="100000"/>
              </a:lnSpc>
              <a:buClrTx/>
            </a:pPr>
            <a:r>
              <a:rPr lang="en-US" altLang="en-US" sz="2400" dirty="0">
                <a:latin typeface="Calibri" panose="020F0502020204030204" pitchFamily="34" charset="0"/>
                <a:cs typeface="Calibri" panose="020F0502020204030204" pitchFamily="34" charset="0"/>
              </a:rPr>
              <a:t>  </a:t>
            </a:r>
          </a:p>
          <a:p>
            <a:pPr marL="457200" indent="-457200">
              <a:buAutoNum type="alphaLcParenBoth"/>
            </a:pPr>
            <a:r>
              <a:rPr lang="en-US" altLang="en-US" sz="2400" dirty="0">
                <a:latin typeface="Calibri" panose="020F0502020204030204" pitchFamily="34" charset="0"/>
                <a:cs typeface="Calibri" panose="020F0502020204030204" pitchFamily="34" charset="0"/>
              </a:rPr>
              <a:t>New nuclei for P-odd/T-odd NOPTREX time reversal experiment </a:t>
            </a:r>
          </a:p>
          <a:p>
            <a:pPr marL="457200" indent="-457200">
              <a:buAutoNum type="alphaLcParenBoth"/>
            </a:pPr>
            <a:r>
              <a:rPr lang="en-US" altLang="en-US" sz="2400" dirty="0">
                <a:latin typeface="Calibri" panose="020F0502020204030204" pitchFamily="34" charset="0"/>
                <a:cs typeface="Calibri" panose="020F0502020204030204" pitchFamily="34" charset="0"/>
              </a:rPr>
              <a:t>Test of statistical theory of parity violation in heavy nuclei</a:t>
            </a:r>
          </a:p>
          <a:p>
            <a:endParaRPr lang="en-US" altLang="en-US" sz="2400" dirty="0">
              <a:latin typeface="Calibri" panose="020F0502020204030204" pitchFamily="34" charset="0"/>
              <a:cs typeface="Calibri" panose="020F0502020204030204" pitchFamily="34" charset="0"/>
            </a:endParaRPr>
          </a:p>
          <a:p>
            <a:r>
              <a:rPr lang="en-US" altLang="en-US" sz="2400" dirty="0">
                <a:latin typeface="Calibri" panose="020F0502020204030204" pitchFamily="34" charset="0"/>
                <a:cs typeface="Calibri" panose="020F0502020204030204" pitchFamily="34" charset="0"/>
              </a:rPr>
              <a:t>	(2)  Search for new p-wave resonances in unmeasured nuclei  </a:t>
            </a:r>
          </a:p>
        </p:txBody>
      </p:sp>
      <p:sp>
        <p:nvSpPr>
          <p:cNvPr id="35842" name="Rectangle 2">
            <a:extLst>
              <a:ext uri="{FF2B5EF4-FFF2-40B4-BE49-F238E27FC236}">
                <a16:creationId xmlns:a16="http://schemas.microsoft.com/office/drawing/2014/main" id="{E92B6FC9-F4FE-6047-BC0B-204F9DE3041B}"/>
              </a:ext>
            </a:extLst>
          </p:cNvPr>
          <p:cNvSpPr>
            <a:spLocks noGrp="1" noChangeArrowheads="1"/>
          </p:cNvSpPr>
          <p:nvPr>
            <p:ph type="title" idx="4294967295"/>
          </p:nvPr>
        </p:nvSpPr>
        <p:spPr>
          <a:xfrm>
            <a:off x="1524000" y="14289"/>
            <a:ext cx="8382000" cy="543852"/>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b="1" dirty="0"/>
              <a:t>JPARC P Violation Scientific Work 2021-202</a:t>
            </a:r>
            <a:r>
              <a:rPr lang="en-US" altLang="zh-CN" sz="2800" b="1" dirty="0"/>
              <a:t>5</a:t>
            </a:r>
            <a:endParaRPr lang="en-US" altLang="en-US" sz="2800" b="1" dirty="0"/>
          </a:p>
        </p:txBody>
      </p:sp>
      <p:pic>
        <p:nvPicPr>
          <p:cNvPr id="2" name="Picture 1">
            <a:extLst>
              <a:ext uri="{FF2B5EF4-FFF2-40B4-BE49-F238E27FC236}">
                <a16:creationId xmlns:a16="http://schemas.microsoft.com/office/drawing/2014/main" id="{D9C9CB27-486D-90C3-304E-00AB41F84D2D}"/>
              </a:ext>
            </a:extLst>
          </p:cNvPr>
          <p:cNvPicPr>
            <a:picLocks noChangeAspect="1"/>
          </p:cNvPicPr>
          <p:nvPr/>
        </p:nvPicPr>
        <p:blipFill>
          <a:blip r:embed="rId3"/>
          <a:stretch>
            <a:fillRect/>
          </a:stretch>
        </p:blipFill>
        <p:spPr>
          <a:xfrm>
            <a:off x="8158251" y="2715118"/>
            <a:ext cx="3838132" cy="2878600"/>
          </a:xfrm>
          <a:prstGeom prst="rect">
            <a:avLst/>
          </a:prstGeom>
        </p:spPr>
      </p:pic>
      <p:pic>
        <p:nvPicPr>
          <p:cNvPr id="3" name="Picture 2">
            <a:extLst>
              <a:ext uri="{FF2B5EF4-FFF2-40B4-BE49-F238E27FC236}">
                <a16:creationId xmlns:a16="http://schemas.microsoft.com/office/drawing/2014/main" id="{2C5687AA-119A-A466-D315-9096D3C2226D}"/>
              </a:ext>
            </a:extLst>
          </p:cNvPr>
          <p:cNvPicPr>
            <a:picLocks noChangeAspect="1"/>
          </p:cNvPicPr>
          <p:nvPr/>
        </p:nvPicPr>
        <p:blipFill>
          <a:blip r:embed="rId4"/>
          <a:stretch>
            <a:fillRect/>
          </a:stretch>
        </p:blipFill>
        <p:spPr>
          <a:xfrm>
            <a:off x="94759" y="3166878"/>
            <a:ext cx="3389083" cy="254181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BDEC9797-D3AC-D697-DE0C-52580260A948}"/>
              </a:ext>
            </a:extLst>
          </p:cNvPr>
          <p:cNvPicPr>
            <a:picLocks noChangeAspect="1"/>
          </p:cNvPicPr>
          <p:nvPr/>
        </p:nvPicPr>
        <p:blipFill>
          <a:blip r:embed="rId5"/>
          <a:stretch>
            <a:fillRect/>
          </a:stretch>
        </p:blipFill>
        <p:spPr>
          <a:xfrm>
            <a:off x="3670539" y="3166879"/>
            <a:ext cx="4296022" cy="2541813"/>
          </a:xfrm>
          <a:prstGeom prst="rect">
            <a:avLst/>
          </a:prstGeom>
        </p:spPr>
      </p:pic>
      <p:sp>
        <p:nvSpPr>
          <p:cNvPr id="7" name="TextBox 6">
            <a:extLst>
              <a:ext uri="{FF2B5EF4-FFF2-40B4-BE49-F238E27FC236}">
                <a16:creationId xmlns:a16="http://schemas.microsoft.com/office/drawing/2014/main" id="{4AFC3041-1E15-CD5E-92B9-B6CD3AFACEC7}"/>
              </a:ext>
            </a:extLst>
          </p:cNvPr>
          <p:cNvSpPr txBox="1"/>
          <p:nvPr/>
        </p:nvSpPr>
        <p:spPr>
          <a:xfrm>
            <a:off x="2122249" y="5823666"/>
            <a:ext cx="7947501"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First NOPTREX experiment with China, Japan, US groups!</a:t>
            </a:r>
            <a:endParaRPr lang="en-US" sz="2400" dirty="0"/>
          </a:p>
        </p:txBody>
      </p:sp>
    </p:spTree>
    <p:extLst>
      <p:ext uri="{BB962C8B-B14F-4D97-AF65-F5344CB8AC3E}">
        <p14:creationId xmlns:p14="http://schemas.microsoft.com/office/powerpoint/2010/main" val="38084637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D1CBD3F7-322B-1C4E-D804-BC9CDB64D390}"/>
              </a:ext>
            </a:extLst>
          </p:cNvPr>
          <p:cNvPicPr>
            <a:picLocks noGrp="1" noChangeAspect="1"/>
          </p:cNvPicPr>
          <p:nvPr>
            <p:ph idx="4294967295"/>
          </p:nvPr>
        </p:nvPicPr>
        <p:blipFill>
          <a:blip r:embed="rId2"/>
          <a:stretch>
            <a:fillRect/>
          </a:stretch>
        </p:blipFill>
        <p:spPr>
          <a:xfrm>
            <a:off x="247650" y="289498"/>
            <a:ext cx="10544175" cy="5909690"/>
          </a:xfrm>
        </p:spPr>
      </p:pic>
      <p:sp>
        <p:nvSpPr>
          <p:cNvPr id="3" name="文本框 2">
            <a:extLst>
              <a:ext uri="{FF2B5EF4-FFF2-40B4-BE49-F238E27FC236}">
                <a16:creationId xmlns:a16="http://schemas.microsoft.com/office/drawing/2014/main" id="{D4FAD1A5-5A5A-48C6-AE4C-F5C3280E4790}"/>
              </a:ext>
            </a:extLst>
          </p:cNvPr>
          <p:cNvSpPr txBox="1"/>
          <p:nvPr/>
        </p:nvSpPr>
        <p:spPr>
          <a:xfrm>
            <a:off x="350928" y="6199188"/>
            <a:ext cx="6097280" cy="369332"/>
          </a:xfrm>
          <a:prstGeom prst="rect">
            <a:avLst/>
          </a:prstGeom>
          <a:noFill/>
        </p:spPr>
        <p:txBody>
          <a:bodyPr wrap="square">
            <a:spAutoFit/>
          </a:bodyPr>
          <a:lstStyle/>
          <a:p>
            <a:pPr algn="l"/>
            <a:r>
              <a:rPr lang="en-CN" altLang="zh-CN" dirty="0">
                <a:latin typeface="Microsoft YaHei" panose="020B0503020204020204" pitchFamily="34" charset="-122"/>
                <a:ea typeface="Microsoft YaHei" panose="020B0503020204020204" pitchFamily="34" charset="-122"/>
              </a:rPr>
              <a:t>Courtesy</a:t>
            </a:r>
            <a:r>
              <a:rPr lang="en-US" altLang="zh-CN" dirty="0">
                <a:latin typeface="Microsoft YaHei" panose="020B0503020204020204" pitchFamily="34" charset="-122"/>
                <a:ea typeface="Microsoft YaHei" panose="020B0503020204020204" pitchFamily="34" charset="-122"/>
              </a:rPr>
              <a:t> of:</a:t>
            </a:r>
            <a:r>
              <a:rPr lang="zh-CN" altLang="en-US" dirty="0">
                <a:latin typeface="Microsoft YaHei" panose="020B0503020204020204" pitchFamily="34" charset="-122"/>
                <a:ea typeface="Microsoft YaHei" panose="020B0503020204020204" pitchFamily="34" charset="-122"/>
              </a:rPr>
              <a:t>  </a:t>
            </a:r>
            <a:r>
              <a:rPr lang="en-US" altLang="zh-CN" dirty="0">
                <a:effectLst/>
                <a:latin typeface="Microsoft YaHei" panose="020B0503020204020204" pitchFamily="34" charset="-122"/>
                <a:ea typeface="Microsoft YaHei" panose="020B0503020204020204" pitchFamily="34" charset="-122"/>
              </a:rPr>
              <a:t>Shimizu</a:t>
            </a:r>
            <a:r>
              <a:rPr lang="en-US" altLang="zh-CN" dirty="0">
                <a:latin typeface="Microsoft YaHei" panose="020B0503020204020204" pitchFamily="34" charset="-122"/>
                <a:ea typeface="Microsoft YaHei" panose="020B0503020204020204" pitchFamily="34" charset="-122"/>
              </a:rPr>
              <a:t>(Nagoya Uni)</a:t>
            </a:r>
            <a:endParaRPr lang="en-US" altLang="zh-CN"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9633366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593BE6-6A75-B711-2F7D-03056BA964EA}"/>
              </a:ext>
            </a:extLst>
          </p:cNvPr>
          <p:cNvSpPr>
            <a:spLocks noGrp="1"/>
          </p:cNvSpPr>
          <p:nvPr>
            <p:ph type="title"/>
          </p:nvPr>
        </p:nvSpPr>
        <p:spPr/>
        <p:txBody>
          <a:bodyPr/>
          <a:lstStyle/>
          <a:p>
            <a:r>
              <a:rPr lang="en-US" altLang="zh-CN" dirty="0"/>
              <a:t>JINR-FLNP</a:t>
            </a:r>
            <a:r>
              <a:rPr lang="zh-CN" altLang="en-US" dirty="0"/>
              <a:t>团队</a:t>
            </a:r>
          </a:p>
        </p:txBody>
      </p:sp>
      <p:pic>
        <p:nvPicPr>
          <p:cNvPr id="1025" name="Picture 1">
            <a:extLst>
              <a:ext uri="{FF2B5EF4-FFF2-40B4-BE49-F238E27FC236}">
                <a16:creationId xmlns:a16="http://schemas.microsoft.com/office/drawing/2014/main" id="{869C7558-AF95-A8CF-976C-631F8A47D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5" y="1585972"/>
            <a:ext cx="4869597" cy="36529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21597D9-9F65-BD96-78B4-84BB5ADE3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800" y="771091"/>
            <a:ext cx="5268036" cy="2657909"/>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a:extLst>
              <a:ext uri="{FF2B5EF4-FFF2-40B4-BE49-F238E27FC236}">
                <a16:creationId xmlns:a16="http://schemas.microsoft.com/office/drawing/2014/main" id="{66682B4E-3B0A-443B-98C5-0CA08581A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85308"/>
            <a:ext cx="4495800" cy="246856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36D261DE-18A1-47AD-A5BC-5C5F688D447B}"/>
              </a:ext>
            </a:extLst>
          </p:cNvPr>
          <p:cNvSpPr txBox="1"/>
          <p:nvPr/>
        </p:nvSpPr>
        <p:spPr>
          <a:xfrm>
            <a:off x="6183725" y="6253871"/>
            <a:ext cx="4320350" cy="369332"/>
          </a:xfrm>
          <a:prstGeom prst="rect">
            <a:avLst/>
          </a:prstGeom>
          <a:noFill/>
        </p:spPr>
        <p:txBody>
          <a:bodyPr wrap="square">
            <a:spAutoFit/>
          </a:bodyPr>
          <a:lstStyle/>
          <a:p>
            <a:pPr algn="l"/>
            <a:r>
              <a:rPr lang="en-CN" altLang="zh-CN" dirty="0">
                <a:latin typeface="Microsoft YaHei" panose="020B0503020204020204" pitchFamily="34" charset="-122"/>
                <a:ea typeface="Microsoft YaHei" panose="020B0503020204020204" pitchFamily="34" charset="-122"/>
              </a:rPr>
              <a:t>Courtesy</a:t>
            </a:r>
            <a:r>
              <a:rPr lang="en-US" altLang="zh-CN" dirty="0">
                <a:latin typeface="Microsoft YaHei" panose="020B0503020204020204" pitchFamily="34" charset="-122"/>
                <a:ea typeface="Microsoft YaHei" panose="020B0503020204020204" pitchFamily="34" charset="-122"/>
              </a:rPr>
              <a:t> of:</a:t>
            </a:r>
            <a:r>
              <a:rPr lang="zh-CN" altLang="en-US" dirty="0">
                <a:latin typeface="Microsoft YaHei" panose="020B0503020204020204" pitchFamily="34" charset="-122"/>
                <a:ea typeface="Microsoft YaHei" panose="020B0503020204020204" pitchFamily="34" charset="-122"/>
              </a:rPr>
              <a:t>  </a:t>
            </a:r>
            <a:r>
              <a:rPr lang="en-US" altLang="zh-CN" dirty="0" err="1">
                <a:effectLst/>
                <a:latin typeface="Microsoft YaHei" panose="020B0503020204020204" pitchFamily="34" charset="-122"/>
                <a:ea typeface="Microsoft YaHei" panose="020B0503020204020204" pitchFamily="34" charset="-122"/>
              </a:rPr>
              <a:t>Gadir</a:t>
            </a:r>
            <a:r>
              <a:rPr lang="en-US" altLang="zh-CN" dirty="0">
                <a:latin typeface="Microsoft YaHei" panose="020B0503020204020204" pitchFamily="34" charset="-122"/>
                <a:ea typeface="Microsoft YaHei" panose="020B0503020204020204" pitchFamily="34" charset="-122"/>
              </a:rPr>
              <a:t>(JINR FLNP)</a:t>
            </a:r>
            <a:endParaRPr lang="en-US" altLang="zh-CN"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7113862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672CC-6711-4578-A8BB-1CF604BD5B43}"/>
              </a:ext>
            </a:extLst>
          </p:cNvPr>
          <p:cNvSpPr>
            <a:spLocks noGrp="1"/>
          </p:cNvSpPr>
          <p:nvPr>
            <p:ph type="title"/>
          </p:nvPr>
        </p:nvSpPr>
        <p:spPr/>
        <p:txBody>
          <a:bodyPr/>
          <a:lstStyle/>
          <a:p>
            <a:r>
              <a:rPr lang="zh-CN" altLang="en-US" dirty="0"/>
              <a:t>共振态的宇称破坏测量</a:t>
            </a:r>
          </a:p>
        </p:txBody>
      </p:sp>
      <p:pic>
        <p:nvPicPr>
          <p:cNvPr id="3" name="图片 2">
            <a:extLst>
              <a:ext uri="{FF2B5EF4-FFF2-40B4-BE49-F238E27FC236}">
                <a16:creationId xmlns:a16="http://schemas.microsoft.com/office/drawing/2014/main" id="{5B894B7B-F578-472E-9DD4-201DFCA90403}"/>
              </a:ext>
            </a:extLst>
          </p:cNvPr>
          <p:cNvPicPr>
            <a:picLocks noChangeAspect="1"/>
          </p:cNvPicPr>
          <p:nvPr/>
        </p:nvPicPr>
        <p:blipFill rotWithShape="1">
          <a:blip r:embed="rId2"/>
          <a:srcRect t="1753"/>
          <a:stretch/>
        </p:blipFill>
        <p:spPr>
          <a:xfrm>
            <a:off x="216000" y="1171575"/>
            <a:ext cx="11697714" cy="5353286"/>
          </a:xfrm>
          <a:prstGeom prst="rect">
            <a:avLst/>
          </a:prstGeom>
        </p:spPr>
      </p:pic>
      <p:cxnSp>
        <p:nvCxnSpPr>
          <p:cNvPr id="5" name="直接箭头连接符 4">
            <a:extLst>
              <a:ext uri="{FF2B5EF4-FFF2-40B4-BE49-F238E27FC236}">
                <a16:creationId xmlns:a16="http://schemas.microsoft.com/office/drawing/2014/main" id="{7CF3849F-DE4A-4DE5-8729-D406F24D07EF}"/>
              </a:ext>
            </a:extLst>
          </p:cNvPr>
          <p:cNvCxnSpPr>
            <a:cxnSpLocks/>
          </p:cNvCxnSpPr>
          <p:nvPr/>
        </p:nvCxnSpPr>
        <p:spPr>
          <a:xfrm>
            <a:off x="5353050" y="2347913"/>
            <a:ext cx="0" cy="13906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矩形 6">
            <a:extLst>
              <a:ext uri="{FF2B5EF4-FFF2-40B4-BE49-F238E27FC236}">
                <a16:creationId xmlns:a16="http://schemas.microsoft.com/office/drawing/2014/main" id="{DEE6590F-66E8-4442-BF74-6A57AD65AABA}"/>
              </a:ext>
            </a:extLst>
          </p:cNvPr>
          <p:cNvSpPr/>
          <p:nvPr/>
        </p:nvSpPr>
        <p:spPr>
          <a:xfrm>
            <a:off x="4897476" y="1978581"/>
            <a:ext cx="911147" cy="369332"/>
          </a:xfrm>
          <a:prstGeom prst="rect">
            <a:avLst/>
          </a:prstGeom>
        </p:spPr>
        <p:txBody>
          <a:bodyPr wrap="none">
            <a:spAutoFit/>
          </a:bodyPr>
          <a:lstStyle/>
          <a:p>
            <a:r>
              <a:rPr lang="en-US" altLang="zh-CN" kern="100" spc="20" dirty="0">
                <a:solidFill>
                  <a:srgbClr val="060607"/>
                </a:solidFill>
                <a:latin typeface="inherit"/>
                <a:ea typeface="宋体" panose="02010600030101010101" pitchFamily="2" charset="-122"/>
                <a:cs typeface="Times New Roman" panose="02020603050405020304" pitchFamily="18" charset="0"/>
              </a:rPr>
              <a:t>1.14 eV</a:t>
            </a:r>
            <a:endParaRPr lang="zh-CN" altLang="en-US" dirty="0"/>
          </a:p>
        </p:txBody>
      </p:sp>
      <p:cxnSp>
        <p:nvCxnSpPr>
          <p:cNvPr id="8" name="直接箭头连接符 7">
            <a:extLst>
              <a:ext uri="{FF2B5EF4-FFF2-40B4-BE49-F238E27FC236}">
                <a16:creationId xmlns:a16="http://schemas.microsoft.com/office/drawing/2014/main" id="{55486BB3-1F9C-4C51-A51B-84741671E664}"/>
              </a:ext>
            </a:extLst>
          </p:cNvPr>
          <p:cNvCxnSpPr>
            <a:cxnSpLocks/>
          </p:cNvCxnSpPr>
          <p:nvPr/>
        </p:nvCxnSpPr>
        <p:spPr>
          <a:xfrm>
            <a:off x="4843463" y="2228851"/>
            <a:ext cx="0" cy="13906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 name="矩形 9">
            <a:extLst>
              <a:ext uri="{FF2B5EF4-FFF2-40B4-BE49-F238E27FC236}">
                <a16:creationId xmlns:a16="http://schemas.microsoft.com/office/drawing/2014/main" id="{31DBBF4B-D612-4CE2-9566-F0124F0E8FD7}"/>
              </a:ext>
            </a:extLst>
          </p:cNvPr>
          <p:cNvSpPr/>
          <p:nvPr/>
        </p:nvSpPr>
        <p:spPr>
          <a:xfrm>
            <a:off x="4414897" y="1717676"/>
            <a:ext cx="791563" cy="369332"/>
          </a:xfrm>
          <a:prstGeom prst="rect">
            <a:avLst/>
          </a:prstGeom>
        </p:spPr>
        <p:txBody>
          <a:bodyPr wrap="none">
            <a:spAutoFit/>
          </a:bodyPr>
          <a:lstStyle/>
          <a:p>
            <a:r>
              <a:rPr lang="en-US" altLang="zh-CN" kern="100" spc="20" dirty="0">
                <a:solidFill>
                  <a:srgbClr val="060607"/>
                </a:solidFill>
                <a:latin typeface="inherit"/>
                <a:ea typeface="宋体" panose="02010600030101010101" pitchFamily="2" charset="-122"/>
                <a:cs typeface="Times New Roman" panose="02020603050405020304" pitchFamily="18" charset="0"/>
              </a:rPr>
              <a:t>0.3 eV</a:t>
            </a:r>
            <a:endParaRPr lang="zh-CN" altLang="en-US" dirty="0"/>
          </a:p>
        </p:txBody>
      </p:sp>
      <p:sp>
        <p:nvSpPr>
          <p:cNvPr id="11" name="矩形: 圆角 10">
            <a:extLst>
              <a:ext uri="{FF2B5EF4-FFF2-40B4-BE49-F238E27FC236}">
                <a16:creationId xmlns:a16="http://schemas.microsoft.com/office/drawing/2014/main" id="{00C7BEA6-0E37-4671-B402-FD6CFA4E2E35}"/>
              </a:ext>
            </a:extLst>
          </p:cNvPr>
          <p:cNvSpPr/>
          <p:nvPr/>
        </p:nvSpPr>
        <p:spPr>
          <a:xfrm>
            <a:off x="4081463" y="2928939"/>
            <a:ext cx="2143126" cy="2571750"/>
          </a:xfrm>
          <a:prstGeom prst="roundRect">
            <a:avLst>
              <a:gd name="adj" fmla="val 6223"/>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dirty="0"/>
              <a:t>Back-n</a:t>
            </a:r>
            <a:r>
              <a:rPr lang="zh-CN" altLang="en-US" dirty="0"/>
              <a:t>覆盖能区</a:t>
            </a:r>
          </a:p>
        </p:txBody>
      </p:sp>
    </p:spTree>
    <p:extLst>
      <p:ext uri="{BB962C8B-B14F-4D97-AF65-F5344CB8AC3E}">
        <p14:creationId xmlns:p14="http://schemas.microsoft.com/office/powerpoint/2010/main" val="41393846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C86615-3131-4F58-88AF-095C44657CCE}"/>
              </a:ext>
            </a:extLst>
          </p:cNvPr>
          <p:cNvSpPr txBox="1"/>
          <p:nvPr/>
        </p:nvSpPr>
        <p:spPr>
          <a:xfrm>
            <a:off x="196372" y="5700010"/>
            <a:ext cx="519781" cy="461665"/>
          </a:xfrm>
          <a:prstGeom prst="rect">
            <a:avLst/>
          </a:prstGeom>
          <a:noFill/>
        </p:spPr>
        <p:txBody>
          <a:bodyPr wrap="square" rtlCol="0">
            <a:spAutoFit/>
          </a:bodyPr>
          <a:lstStyle/>
          <a:p>
            <a:endParaRPr lang="en-US" sz="2400" dirty="0"/>
          </a:p>
        </p:txBody>
      </p:sp>
      <p:sp>
        <p:nvSpPr>
          <p:cNvPr id="5" name="TextBox 4">
            <a:extLst>
              <a:ext uri="{FF2B5EF4-FFF2-40B4-BE49-F238E27FC236}">
                <a16:creationId xmlns:a16="http://schemas.microsoft.com/office/drawing/2014/main" id="{3707F561-3A8B-453B-88FE-5D483D78064C}"/>
              </a:ext>
            </a:extLst>
          </p:cNvPr>
          <p:cNvSpPr txBox="1"/>
          <p:nvPr/>
        </p:nvSpPr>
        <p:spPr>
          <a:xfrm>
            <a:off x="112639" y="5784182"/>
            <a:ext cx="687247" cy="461665"/>
          </a:xfrm>
          <a:prstGeom prst="rect">
            <a:avLst/>
          </a:prstGeom>
          <a:noFill/>
        </p:spPr>
        <p:txBody>
          <a:bodyPr wrap="square" rtlCol="0">
            <a:spAutoFit/>
          </a:bodyPr>
          <a:lstStyle/>
          <a:p>
            <a:pPr algn="ctr"/>
            <a:fld id="{6AB72E5D-E939-4C95-BFB8-E9B1197275E0}" type="slidenum">
              <a:rPr lang="en-US" sz="2400">
                <a:solidFill>
                  <a:schemeClr val="bg1"/>
                </a:solidFill>
              </a:rPr>
              <a:t>4</a:t>
            </a:fld>
            <a:endParaRPr lang="en-US" sz="2400" dirty="0">
              <a:solidFill>
                <a:schemeClr val="bg1"/>
              </a:solidFill>
            </a:endParaRPr>
          </a:p>
        </p:txBody>
      </p:sp>
      <p:sp>
        <p:nvSpPr>
          <p:cNvPr id="7" name="Title 6">
            <a:extLst>
              <a:ext uri="{FF2B5EF4-FFF2-40B4-BE49-F238E27FC236}">
                <a16:creationId xmlns:a16="http://schemas.microsoft.com/office/drawing/2014/main" id="{FCBC75D5-2418-D4E8-3894-EC1BCA935B35}"/>
              </a:ext>
            </a:extLst>
          </p:cNvPr>
          <p:cNvSpPr>
            <a:spLocks noGrp="1"/>
          </p:cNvSpPr>
          <p:nvPr>
            <p:ph type="title"/>
          </p:nvPr>
        </p:nvSpPr>
        <p:spPr/>
        <p:txBody>
          <a:bodyPr/>
          <a:lstStyle/>
          <a:p>
            <a:r>
              <a:rPr lang="en-US" dirty="0"/>
              <a:t>Theoretical Framework</a:t>
            </a:r>
          </a:p>
        </p:txBody>
      </p:sp>
      <p:sp>
        <p:nvSpPr>
          <p:cNvPr id="15" name="TextBox 14">
            <a:extLst>
              <a:ext uri="{FF2B5EF4-FFF2-40B4-BE49-F238E27FC236}">
                <a16:creationId xmlns:a16="http://schemas.microsoft.com/office/drawing/2014/main" id="{CC2C9CF3-5191-2CEA-5C5D-1B7C5BCFECDE}"/>
              </a:ext>
            </a:extLst>
          </p:cNvPr>
          <p:cNvSpPr txBox="1"/>
          <p:nvPr/>
        </p:nvSpPr>
        <p:spPr>
          <a:xfrm>
            <a:off x="456261" y="1316881"/>
            <a:ext cx="10939200" cy="1569660"/>
          </a:xfrm>
          <a:prstGeom prst="rect">
            <a:avLst/>
          </a:prstGeom>
          <a:noFill/>
        </p:spPr>
        <p:txBody>
          <a:bodyPr wrap="square" rtlCol="0">
            <a:spAutoFit/>
          </a:bodyPr>
          <a:lstStyle/>
          <a:p>
            <a:r>
              <a:rPr lang="en-US" sz="2400" dirty="0"/>
              <a:t>We could understand the vectors characteristics under Parity and Time transformation with their classical expression. </a:t>
            </a:r>
          </a:p>
          <a:p>
            <a:endParaRPr lang="en-US" sz="2400" dirty="0"/>
          </a:p>
          <a:p>
            <a:r>
              <a:rPr lang="en-US" sz="2400" b="1" dirty="0"/>
              <a:t>Parity Transformation:</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C6494AA-C58E-6B47-EC04-251617839D9A}"/>
                  </a:ext>
                </a:extLst>
              </p:cNvPr>
              <p:cNvSpPr txBox="1"/>
              <p:nvPr/>
            </p:nvSpPr>
            <p:spPr>
              <a:xfrm>
                <a:off x="799886" y="3092622"/>
                <a:ext cx="1924822" cy="1063817"/>
              </a:xfrm>
              <a:prstGeom prst="rect">
                <a:avLst/>
              </a:prstGeom>
              <a:noFill/>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𝑘</m:t>
                          </m:r>
                        </m:e>
                      </m:acc>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𝑚</m:t>
                      </m:r>
                      <m:f>
                        <m:fPr>
                          <m:ctrlPr>
                            <a:rPr lang="en-US" sz="3200" i="1">
                              <a:solidFill>
                                <a:prstClr val="black"/>
                              </a:solidFill>
                              <a:latin typeface="Cambria Math" panose="02040503050406030204" pitchFamily="18" charset="0"/>
                            </a:rPr>
                          </m:ctrlPr>
                        </m:fPr>
                        <m:num>
                          <m:r>
                            <a:rPr lang="en-US" sz="3200" i="1">
                              <a:solidFill>
                                <a:prstClr val="black"/>
                              </a:solidFill>
                              <a:latin typeface="Cambria Math" panose="02040503050406030204" pitchFamily="18" charset="0"/>
                            </a:rPr>
                            <m:t>𝑑</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num>
                        <m:den>
                          <m:r>
                            <a:rPr lang="en-US" sz="3200" i="1">
                              <a:solidFill>
                                <a:prstClr val="black"/>
                              </a:solidFill>
                              <a:latin typeface="Cambria Math" panose="02040503050406030204" pitchFamily="18" charset="0"/>
                            </a:rPr>
                            <m:t>𝑑𝑡</m:t>
                          </m:r>
                        </m:den>
                      </m:f>
                    </m:oMath>
                  </m:oMathPara>
                </a14:m>
                <a:endParaRPr lang="en-US" sz="3200" dirty="0">
                  <a:solidFill>
                    <a:prstClr val="black"/>
                  </a:solidFill>
                  <a:latin typeface="Calibri" panose="020F0502020204030204"/>
                </a:endParaRPr>
              </a:p>
            </p:txBody>
          </p:sp>
        </mc:Choice>
        <mc:Fallback xmlns="">
          <p:sp>
            <p:nvSpPr>
              <p:cNvPr id="34" name="TextBox 33">
                <a:extLst>
                  <a:ext uri="{FF2B5EF4-FFF2-40B4-BE49-F238E27FC236}">
                    <a16:creationId xmlns:a16="http://schemas.microsoft.com/office/drawing/2014/main" id="{EC6494AA-C58E-6B47-EC04-251617839D9A}"/>
                  </a:ext>
                </a:extLst>
              </p:cNvPr>
              <p:cNvSpPr txBox="1">
                <a:spLocks noRot="1" noChangeAspect="1" noMove="1" noResize="1" noEditPoints="1" noAdjustHandles="1" noChangeArrowheads="1" noChangeShapeType="1" noTextEdit="1"/>
              </p:cNvSpPr>
              <p:nvPr/>
            </p:nvSpPr>
            <p:spPr>
              <a:xfrm>
                <a:off x="799886" y="3092622"/>
                <a:ext cx="1924822" cy="106381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FB040A5-91F7-2A2B-BADA-DF78F167A648}"/>
                  </a:ext>
                </a:extLst>
              </p:cNvPr>
              <p:cNvSpPr txBox="1"/>
              <p:nvPr/>
            </p:nvSpPr>
            <p:spPr>
              <a:xfrm>
                <a:off x="716154" y="4459061"/>
                <a:ext cx="3064365" cy="1198854"/>
              </a:xfrm>
              <a:prstGeom prst="rect">
                <a:avLst/>
              </a:prstGeom>
              <a:noFill/>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𝐿</m:t>
                          </m:r>
                        </m:e>
                      </m:acc>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𝑚</m:t>
                      </m:r>
                      <m:d>
                        <m:dPr>
                          <m:ctrlPr>
                            <a:rPr lang="en-US" sz="3200" i="1">
                              <a:solidFill>
                                <a:prstClr val="black"/>
                              </a:solidFill>
                              <a:latin typeface="Cambria Math" panose="02040503050406030204" pitchFamily="18" charset="0"/>
                            </a:rPr>
                          </m:ctrlPr>
                        </m:dPr>
                        <m:e>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r>
                            <a:rPr lang="en-US" sz="3200" i="1">
                              <a:solidFill>
                                <a:prstClr val="black"/>
                              </a:solidFill>
                              <a:latin typeface="Cambria Math" panose="02040503050406030204" pitchFamily="18" charset="0"/>
                            </a:rPr>
                            <m:t>×</m:t>
                          </m:r>
                          <m:f>
                            <m:fPr>
                              <m:ctrlPr>
                                <a:rPr lang="en-US" sz="3200" i="1">
                                  <a:solidFill>
                                    <a:prstClr val="black"/>
                                  </a:solidFill>
                                  <a:latin typeface="Cambria Math" panose="02040503050406030204" pitchFamily="18" charset="0"/>
                                </a:rPr>
                              </m:ctrlPr>
                            </m:fPr>
                            <m:num>
                              <m:r>
                                <a:rPr lang="en-US" sz="3200" i="1">
                                  <a:solidFill>
                                    <a:prstClr val="black"/>
                                  </a:solidFill>
                                  <a:latin typeface="Cambria Math" panose="02040503050406030204" pitchFamily="18" charset="0"/>
                                </a:rPr>
                                <m:t>𝑑</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num>
                            <m:den>
                              <m:r>
                                <a:rPr lang="en-US" sz="3200" i="1">
                                  <a:solidFill>
                                    <a:prstClr val="black"/>
                                  </a:solidFill>
                                  <a:latin typeface="Cambria Math" panose="02040503050406030204" pitchFamily="18" charset="0"/>
                                </a:rPr>
                                <m:t>𝑑𝑡</m:t>
                              </m:r>
                            </m:den>
                          </m:f>
                        </m:e>
                      </m:d>
                    </m:oMath>
                  </m:oMathPara>
                </a14:m>
                <a:endParaRPr lang="en-US" sz="3200" dirty="0">
                  <a:solidFill>
                    <a:prstClr val="black"/>
                  </a:solidFill>
                  <a:latin typeface="Calibri" panose="020F0502020204030204"/>
                </a:endParaRPr>
              </a:p>
            </p:txBody>
          </p:sp>
        </mc:Choice>
        <mc:Fallback xmlns="">
          <p:sp>
            <p:nvSpPr>
              <p:cNvPr id="35" name="TextBox 34">
                <a:extLst>
                  <a:ext uri="{FF2B5EF4-FFF2-40B4-BE49-F238E27FC236}">
                    <a16:creationId xmlns:a16="http://schemas.microsoft.com/office/drawing/2014/main" id="{3FB040A5-91F7-2A2B-BADA-DF78F167A648}"/>
                  </a:ext>
                </a:extLst>
              </p:cNvPr>
              <p:cNvSpPr txBox="1">
                <a:spLocks noRot="1" noChangeAspect="1" noMove="1" noResize="1" noEditPoints="1" noAdjustHandles="1" noChangeArrowheads="1" noChangeShapeType="1" noTextEdit="1"/>
              </p:cNvSpPr>
              <p:nvPr/>
            </p:nvSpPr>
            <p:spPr>
              <a:xfrm>
                <a:off x="716154" y="4459061"/>
                <a:ext cx="3064365" cy="119885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979626A-530D-27F8-DA8D-0D75B60E1E3C}"/>
                  </a:ext>
                </a:extLst>
              </p:cNvPr>
              <p:cNvSpPr txBox="1"/>
              <p:nvPr/>
            </p:nvSpPr>
            <p:spPr>
              <a:xfrm>
                <a:off x="3986060" y="3102822"/>
                <a:ext cx="2570832" cy="1063817"/>
              </a:xfrm>
              <a:prstGeom prst="rect">
                <a:avLst/>
              </a:prstGeom>
              <a:noFill/>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𝑘</m:t>
                          </m:r>
                        </m:e>
                      </m:acc>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𝑚</m:t>
                      </m:r>
                      <m:f>
                        <m:fPr>
                          <m:ctrlPr>
                            <a:rPr lang="en-US" sz="3200" i="1">
                              <a:solidFill>
                                <a:prstClr val="black"/>
                              </a:solidFill>
                              <a:latin typeface="Cambria Math" panose="02040503050406030204" pitchFamily="18" charset="0"/>
                            </a:rPr>
                          </m:ctrlPr>
                        </m:fPr>
                        <m:num>
                          <m:r>
                            <a:rPr lang="en-US" sz="3200" i="1">
                              <a:solidFill>
                                <a:prstClr val="black"/>
                              </a:solidFill>
                              <a:latin typeface="Cambria Math" panose="02040503050406030204" pitchFamily="18" charset="0"/>
                            </a:rPr>
                            <m:t>𝑑</m:t>
                          </m:r>
                          <m:r>
                            <a:rPr lang="en-US" sz="3200" i="1">
                              <a:solidFill>
                                <a:prstClr val="black"/>
                              </a:solidFill>
                              <a:latin typeface="Cambria Math" panose="02040503050406030204" pitchFamily="18" charset="0"/>
                            </a:rPr>
                            <m:t>(−</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r>
                            <a:rPr lang="en-US" sz="3200" i="1">
                              <a:solidFill>
                                <a:prstClr val="black"/>
                              </a:solidFill>
                              <a:latin typeface="Cambria Math" panose="02040503050406030204" pitchFamily="18" charset="0"/>
                            </a:rPr>
                            <m:t>)</m:t>
                          </m:r>
                        </m:num>
                        <m:den>
                          <m:r>
                            <a:rPr lang="en-US" sz="3200" i="1">
                              <a:solidFill>
                                <a:prstClr val="black"/>
                              </a:solidFill>
                              <a:latin typeface="Cambria Math" panose="02040503050406030204" pitchFamily="18" charset="0"/>
                            </a:rPr>
                            <m:t>𝑑𝑡</m:t>
                          </m:r>
                        </m:den>
                      </m:f>
                    </m:oMath>
                  </m:oMathPara>
                </a14:m>
                <a:endParaRPr lang="en-US" sz="3200" dirty="0">
                  <a:solidFill>
                    <a:prstClr val="black"/>
                  </a:solidFill>
                  <a:latin typeface="Calibri" panose="020F0502020204030204"/>
                </a:endParaRPr>
              </a:p>
            </p:txBody>
          </p:sp>
        </mc:Choice>
        <mc:Fallback xmlns="">
          <p:sp>
            <p:nvSpPr>
              <p:cNvPr id="36" name="TextBox 35">
                <a:extLst>
                  <a:ext uri="{FF2B5EF4-FFF2-40B4-BE49-F238E27FC236}">
                    <a16:creationId xmlns:a16="http://schemas.microsoft.com/office/drawing/2014/main" id="{0979626A-530D-27F8-DA8D-0D75B60E1E3C}"/>
                  </a:ext>
                </a:extLst>
              </p:cNvPr>
              <p:cNvSpPr txBox="1">
                <a:spLocks noRot="1" noChangeAspect="1" noMove="1" noResize="1" noEditPoints="1" noAdjustHandles="1" noChangeArrowheads="1" noChangeShapeType="1" noTextEdit="1"/>
              </p:cNvSpPr>
              <p:nvPr/>
            </p:nvSpPr>
            <p:spPr>
              <a:xfrm>
                <a:off x="3986060" y="3102822"/>
                <a:ext cx="2570832" cy="106381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E7FF5AF-FD42-2F3A-3070-D72159CCED03}"/>
                  </a:ext>
                </a:extLst>
              </p:cNvPr>
              <p:cNvSpPr txBox="1"/>
              <p:nvPr/>
            </p:nvSpPr>
            <p:spPr>
              <a:xfrm>
                <a:off x="3986061" y="4451563"/>
                <a:ext cx="4356385" cy="1198854"/>
              </a:xfrm>
              <a:prstGeom prst="rect">
                <a:avLst/>
              </a:prstGeom>
              <a:noFill/>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𝐿</m:t>
                          </m:r>
                        </m:e>
                      </m:acc>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𝑚</m:t>
                      </m:r>
                      <m:d>
                        <m:dPr>
                          <m:ctrlPr>
                            <a:rPr lang="en-US" sz="3200" i="1">
                              <a:solidFill>
                                <a:prstClr val="black"/>
                              </a:solidFill>
                              <a:latin typeface="Cambria Math" panose="02040503050406030204" pitchFamily="18" charset="0"/>
                            </a:rPr>
                          </m:ctrlPr>
                        </m:dPr>
                        <m:e>
                          <m:r>
                            <a:rPr lang="en-US" sz="3200" i="1">
                              <a:solidFill>
                                <a:prstClr val="black"/>
                              </a:solidFill>
                              <a:latin typeface="Cambria Math" panose="02040503050406030204" pitchFamily="18" charset="0"/>
                            </a:rPr>
                            <m:t>(−</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r>
                            <a:rPr lang="en-US" sz="3200" i="1">
                              <a:solidFill>
                                <a:prstClr val="black"/>
                              </a:solidFill>
                              <a:latin typeface="Cambria Math" panose="02040503050406030204" pitchFamily="18" charset="0"/>
                            </a:rPr>
                            <m:t>)×</m:t>
                          </m:r>
                          <m:f>
                            <m:fPr>
                              <m:ctrlPr>
                                <a:rPr lang="en-US" sz="3200" i="1">
                                  <a:solidFill>
                                    <a:prstClr val="black"/>
                                  </a:solidFill>
                                  <a:latin typeface="Cambria Math" panose="02040503050406030204" pitchFamily="18" charset="0"/>
                                </a:rPr>
                              </m:ctrlPr>
                            </m:fPr>
                            <m:num>
                              <m:r>
                                <a:rPr lang="en-US" sz="3200" i="1">
                                  <a:solidFill>
                                    <a:prstClr val="black"/>
                                  </a:solidFill>
                                  <a:latin typeface="Cambria Math" panose="02040503050406030204" pitchFamily="18" charset="0"/>
                                </a:rPr>
                                <m:t>𝑑</m:t>
                              </m:r>
                              <m:r>
                                <a:rPr lang="en-US" sz="3200" i="1">
                                  <a:solidFill>
                                    <a:prstClr val="black"/>
                                  </a:solidFill>
                                  <a:latin typeface="Cambria Math" panose="02040503050406030204" pitchFamily="18" charset="0"/>
                                </a:rPr>
                                <m:t>(−</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𝑟</m:t>
                                  </m:r>
                                </m:e>
                              </m:acc>
                              <m:r>
                                <a:rPr lang="en-US" sz="3200" i="1">
                                  <a:solidFill>
                                    <a:prstClr val="black"/>
                                  </a:solidFill>
                                  <a:latin typeface="Cambria Math" panose="02040503050406030204" pitchFamily="18" charset="0"/>
                                </a:rPr>
                                <m:t>)</m:t>
                              </m:r>
                            </m:num>
                            <m:den>
                              <m:r>
                                <a:rPr lang="en-US" sz="3200" i="1">
                                  <a:solidFill>
                                    <a:prstClr val="black"/>
                                  </a:solidFill>
                                  <a:latin typeface="Cambria Math" panose="02040503050406030204" pitchFamily="18" charset="0"/>
                                </a:rPr>
                                <m:t>𝑑𝑡</m:t>
                              </m:r>
                            </m:den>
                          </m:f>
                        </m:e>
                      </m:d>
                    </m:oMath>
                  </m:oMathPara>
                </a14:m>
                <a:endParaRPr lang="en-US" sz="3200" dirty="0">
                  <a:solidFill>
                    <a:prstClr val="black"/>
                  </a:solidFill>
                  <a:latin typeface="Calibri" panose="020F0502020204030204"/>
                </a:endParaRPr>
              </a:p>
            </p:txBody>
          </p:sp>
        </mc:Choice>
        <mc:Fallback xmlns="">
          <p:sp>
            <p:nvSpPr>
              <p:cNvPr id="37" name="TextBox 36">
                <a:extLst>
                  <a:ext uri="{FF2B5EF4-FFF2-40B4-BE49-F238E27FC236}">
                    <a16:creationId xmlns:a16="http://schemas.microsoft.com/office/drawing/2014/main" id="{AE7FF5AF-FD42-2F3A-3070-D72159CCED03}"/>
                  </a:ext>
                </a:extLst>
              </p:cNvPr>
              <p:cNvSpPr txBox="1">
                <a:spLocks noRot="1" noChangeAspect="1" noMove="1" noResize="1" noEditPoints="1" noAdjustHandles="1" noChangeArrowheads="1" noChangeShapeType="1" noTextEdit="1"/>
              </p:cNvSpPr>
              <p:nvPr/>
            </p:nvSpPr>
            <p:spPr>
              <a:xfrm>
                <a:off x="3986061" y="4451563"/>
                <a:ext cx="4356385" cy="1198854"/>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75F4BE5-532F-8E23-5755-4E2E6BC39208}"/>
                  </a:ext>
                </a:extLst>
              </p:cNvPr>
              <p:cNvSpPr txBox="1"/>
              <p:nvPr/>
            </p:nvSpPr>
            <p:spPr>
              <a:xfrm>
                <a:off x="8370731" y="3127927"/>
                <a:ext cx="1632626" cy="657681"/>
              </a:xfrm>
              <a:prstGeom prst="rect">
                <a:avLst/>
              </a:prstGeom>
              <a:noFill/>
              <a:ln>
                <a:solidFill>
                  <a:schemeClr val="tx1"/>
                </a:solidFill>
              </a:ln>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𝑘</m:t>
                          </m:r>
                        </m:e>
                      </m:acc>
                      <m:r>
                        <a:rPr lang="en-US" sz="3200" i="1">
                          <a:solidFill>
                            <a:prstClr val="black"/>
                          </a:solidFill>
                          <a:latin typeface="Cambria Math" panose="02040503050406030204" pitchFamily="18" charset="0"/>
                        </a:rPr>
                        <m:t>→−</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𝑘</m:t>
                          </m:r>
                        </m:e>
                      </m:acc>
                    </m:oMath>
                  </m:oMathPara>
                </a14:m>
                <a:endParaRPr lang="en-US" sz="3200" dirty="0">
                  <a:solidFill>
                    <a:prstClr val="black"/>
                  </a:solidFill>
                  <a:latin typeface="Calibri" panose="020F0502020204030204"/>
                </a:endParaRPr>
              </a:p>
            </p:txBody>
          </p:sp>
        </mc:Choice>
        <mc:Fallback xmlns="">
          <p:sp>
            <p:nvSpPr>
              <p:cNvPr id="38" name="TextBox 37">
                <a:extLst>
                  <a:ext uri="{FF2B5EF4-FFF2-40B4-BE49-F238E27FC236}">
                    <a16:creationId xmlns:a16="http://schemas.microsoft.com/office/drawing/2014/main" id="{B75F4BE5-532F-8E23-5755-4E2E6BC39208}"/>
                  </a:ext>
                </a:extLst>
              </p:cNvPr>
              <p:cNvSpPr txBox="1">
                <a:spLocks noRot="1" noChangeAspect="1" noMove="1" noResize="1" noEditPoints="1" noAdjustHandles="1" noChangeArrowheads="1" noChangeShapeType="1" noTextEdit="1"/>
              </p:cNvSpPr>
              <p:nvPr/>
            </p:nvSpPr>
            <p:spPr>
              <a:xfrm>
                <a:off x="8370731" y="3127927"/>
                <a:ext cx="1632626" cy="657681"/>
              </a:xfrm>
              <a:prstGeom prst="rect">
                <a:avLst/>
              </a:prstGeom>
              <a:blipFill>
                <a:blip r:embed="rId7"/>
                <a:stretch>
                  <a:fillRect/>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496A81-0341-8BA3-FC75-0BCFC4BA737D}"/>
                  </a:ext>
                </a:extLst>
              </p:cNvPr>
              <p:cNvSpPr txBox="1"/>
              <p:nvPr/>
            </p:nvSpPr>
            <p:spPr>
              <a:xfrm>
                <a:off x="8395182" y="4691335"/>
                <a:ext cx="1609287" cy="644664"/>
              </a:xfrm>
              <a:prstGeom prst="rect">
                <a:avLst/>
              </a:prstGeom>
              <a:noFill/>
              <a:ln>
                <a:solidFill>
                  <a:schemeClr val="tx1"/>
                </a:solidFill>
              </a:ln>
            </p:spPr>
            <p:txBody>
              <a:bodyPr wrap="none" rtlCol="0">
                <a:spAutoFit/>
              </a:bodyPr>
              <a:lstStyle/>
              <a:p>
                <a:pPr defTabSz="914377"/>
                <a14:m>
                  <m:oMathPara xmlns:m="http://schemas.openxmlformats.org/officeDocument/2006/math">
                    <m:oMathParaPr>
                      <m:jc m:val="centerGroup"/>
                    </m:oMathParaPr>
                    <m:oMath xmlns:m="http://schemas.openxmlformats.org/officeDocument/2006/math">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𝐿</m:t>
                          </m:r>
                        </m:e>
                      </m:acc>
                      <m:r>
                        <a:rPr lang="en-US" sz="3200" i="1">
                          <a:solidFill>
                            <a:prstClr val="black"/>
                          </a:solidFill>
                          <a:latin typeface="Cambria Math" panose="02040503050406030204" pitchFamily="18" charset="0"/>
                        </a:rPr>
                        <m:t>→+</m:t>
                      </m:r>
                      <m:acc>
                        <m:accPr>
                          <m:chr m:val="⃗"/>
                          <m:ctrlPr>
                            <a:rPr lang="en-US" sz="3200" i="1">
                              <a:solidFill>
                                <a:prstClr val="black"/>
                              </a:solidFill>
                              <a:latin typeface="Cambria Math" panose="02040503050406030204" pitchFamily="18" charset="0"/>
                            </a:rPr>
                          </m:ctrlPr>
                        </m:accPr>
                        <m:e>
                          <m:r>
                            <a:rPr lang="en-US" sz="3200" i="1">
                              <a:solidFill>
                                <a:prstClr val="black"/>
                              </a:solidFill>
                              <a:latin typeface="Cambria Math" panose="02040503050406030204" pitchFamily="18" charset="0"/>
                            </a:rPr>
                            <m:t>𝐿</m:t>
                          </m:r>
                        </m:e>
                      </m:acc>
                    </m:oMath>
                  </m:oMathPara>
                </a14:m>
                <a:endParaRPr lang="en-US" sz="3200" dirty="0">
                  <a:solidFill>
                    <a:prstClr val="black"/>
                  </a:solidFill>
                  <a:latin typeface="Calibri" panose="020F0502020204030204"/>
                </a:endParaRPr>
              </a:p>
            </p:txBody>
          </p:sp>
        </mc:Choice>
        <mc:Fallback xmlns="">
          <p:sp>
            <p:nvSpPr>
              <p:cNvPr id="39" name="TextBox 38">
                <a:extLst>
                  <a:ext uri="{FF2B5EF4-FFF2-40B4-BE49-F238E27FC236}">
                    <a16:creationId xmlns:a16="http://schemas.microsoft.com/office/drawing/2014/main" id="{C2496A81-0341-8BA3-FC75-0BCFC4BA737D}"/>
                  </a:ext>
                </a:extLst>
              </p:cNvPr>
              <p:cNvSpPr txBox="1">
                <a:spLocks noRot="1" noChangeAspect="1" noMove="1" noResize="1" noEditPoints="1" noAdjustHandles="1" noChangeArrowheads="1" noChangeShapeType="1" noTextEdit="1"/>
              </p:cNvSpPr>
              <p:nvPr/>
            </p:nvSpPr>
            <p:spPr>
              <a:xfrm>
                <a:off x="8395182" y="4691335"/>
                <a:ext cx="1609287" cy="644664"/>
              </a:xfrm>
              <a:prstGeom prst="rect">
                <a:avLst/>
              </a:prstGeom>
              <a:blipFill>
                <a:blip r:embed="rId8"/>
                <a:stretch>
                  <a:fillRect/>
                </a:stretch>
              </a:blipFill>
              <a:ln>
                <a:solidFill>
                  <a:schemeClr val="tx1"/>
                </a:solidFill>
              </a:ln>
            </p:spPr>
            <p:txBody>
              <a:bodyPr/>
              <a:lstStyle/>
              <a:p>
                <a:r>
                  <a:rPr lang="zh-CN" altLang="en-US">
                    <a:noFill/>
                  </a:rPr>
                  <a:t> </a:t>
                </a:r>
              </a:p>
            </p:txBody>
          </p:sp>
        </mc:Fallback>
      </mc:AlternateContent>
      <p:sp>
        <p:nvSpPr>
          <p:cNvPr id="40" name="TextBox 39">
            <a:extLst>
              <a:ext uri="{FF2B5EF4-FFF2-40B4-BE49-F238E27FC236}">
                <a16:creationId xmlns:a16="http://schemas.microsoft.com/office/drawing/2014/main" id="{E0E90CE9-3958-4E49-7F2C-E86A69922E90}"/>
              </a:ext>
            </a:extLst>
          </p:cNvPr>
          <p:cNvSpPr txBox="1"/>
          <p:nvPr/>
        </p:nvSpPr>
        <p:spPr>
          <a:xfrm>
            <a:off x="10355201" y="3472082"/>
            <a:ext cx="902811" cy="461665"/>
          </a:xfrm>
          <a:prstGeom prst="rect">
            <a:avLst/>
          </a:prstGeom>
          <a:noFill/>
        </p:spPr>
        <p:txBody>
          <a:bodyPr wrap="none" rtlCol="0">
            <a:spAutoFit/>
          </a:bodyPr>
          <a:lstStyle/>
          <a:p>
            <a:r>
              <a:rPr lang="en-US" sz="2400" b="1" dirty="0"/>
              <a:t>P-odd</a:t>
            </a:r>
          </a:p>
        </p:txBody>
      </p:sp>
      <p:sp>
        <p:nvSpPr>
          <p:cNvPr id="41" name="TextBox 40">
            <a:extLst>
              <a:ext uri="{FF2B5EF4-FFF2-40B4-BE49-F238E27FC236}">
                <a16:creationId xmlns:a16="http://schemas.microsoft.com/office/drawing/2014/main" id="{FD1D8D61-2B4C-BA31-C507-D0370B74FE39}"/>
              </a:ext>
            </a:extLst>
          </p:cNvPr>
          <p:cNvSpPr txBox="1"/>
          <p:nvPr/>
        </p:nvSpPr>
        <p:spPr>
          <a:xfrm>
            <a:off x="10355201" y="4782728"/>
            <a:ext cx="1015343" cy="461665"/>
          </a:xfrm>
          <a:prstGeom prst="rect">
            <a:avLst/>
          </a:prstGeom>
          <a:noFill/>
        </p:spPr>
        <p:txBody>
          <a:bodyPr wrap="none" rtlCol="0">
            <a:spAutoFit/>
          </a:bodyPr>
          <a:lstStyle/>
          <a:p>
            <a:r>
              <a:rPr lang="en-US" sz="2400" b="1" dirty="0"/>
              <a:t>P-even</a:t>
            </a:r>
          </a:p>
        </p:txBody>
      </p:sp>
    </p:spTree>
    <p:extLst>
      <p:ext uri="{BB962C8B-B14F-4D97-AF65-F5344CB8AC3E}">
        <p14:creationId xmlns:p14="http://schemas.microsoft.com/office/powerpoint/2010/main" val="178601653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3F6554-2046-4F42-B863-F81B0712DD04}"/>
              </a:ext>
            </a:extLst>
          </p:cNvPr>
          <p:cNvSpPr>
            <a:spLocks noGrp="1"/>
          </p:cNvSpPr>
          <p:nvPr>
            <p:ph type="title"/>
          </p:nvPr>
        </p:nvSpPr>
        <p:spPr/>
        <p:txBody>
          <a:bodyPr/>
          <a:lstStyle/>
          <a:p>
            <a:r>
              <a:rPr lang="zh-CN" altLang="en-US" dirty="0"/>
              <a:t>为什么是</a:t>
            </a:r>
            <a:r>
              <a:rPr lang="en-US" altLang="zh-CN" dirty="0"/>
              <a:t>1.14eV</a:t>
            </a:r>
            <a:r>
              <a:rPr lang="zh-CN" altLang="en-US" dirty="0"/>
              <a:t>？</a:t>
            </a:r>
          </a:p>
        </p:txBody>
      </p:sp>
      <p:sp>
        <p:nvSpPr>
          <p:cNvPr id="3" name="矩形 2">
            <a:extLst>
              <a:ext uri="{FF2B5EF4-FFF2-40B4-BE49-F238E27FC236}">
                <a16:creationId xmlns:a16="http://schemas.microsoft.com/office/drawing/2014/main" id="{68590613-AB64-406A-B8EF-1669EDC56B90}"/>
              </a:ext>
            </a:extLst>
          </p:cNvPr>
          <p:cNvSpPr/>
          <p:nvPr/>
        </p:nvSpPr>
        <p:spPr>
          <a:xfrm>
            <a:off x="561974" y="1442562"/>
            <a:ext cx="10677526" cy="784830"/>
          </a:xfrm>
          <a:prstGeom prst="rect">
            <a:avLst/>
          </a:prstGeom>
        </p:spPr>
        <p:txBody>
          <a:bodyPr wrap="square">
            <a:spAutoFit/>
          </a:bodyPr>
          <a:lstStyle/>
          <a:p>
            <a:pPr algn="just" fontAlgn="base">
              <a:lnSpc>
                <a:spcPts val="1800"/>
              </a:lnSpc>
              <a:spcAft>
                <a:spcPts val="0"/>
              </a:spcAft>
            </a:pPr>
            <a:r>
              <a:rPr lang="zh-CN" altLang="zh-CN" kern="100" spc="20" dirty="0">
                <a:solidFill>
                  <a:srgbClr val="060607"/>
                </a:solidFill>
                <a:latin typeface="Helvetica" panose="020B0604020202020204" pitchFamily="34" charset="0"/>
                <a:ea typeface="宋体" panose="02010600030101010101" pitchFamily="2" charset="-122"/>
              </a:rPr>
              <a:t>选择在</a:t>
            </a:r>
            <a:r>
              <a:rPr lang="en-US" altLang="zh-CN" kern="100" spc="20" dirty="0">
                <a:solidFill>
                  <a:srgbClr val="060607"/>
                </a:solidFill>
                <a:latin typeface="Helvetica" panose="020B0604020202020204" pitchFamily="34" charset="0"/>
                <a:ea typeface="宋体" panose="02010600030101010101" pitchFamily="2" charset="-122"/>
              </a:rPr>
              <a:t>1.14 eV</a:t>
            </a:r>
            <a:r>
              <a:rPr lang="zh-CN" altLang="zh-CN" kern="100" spc="20" dirty="0">
                <a:solidFill>
                  <a:srgbClr val="060607"/>
                </a:solidFill>
                <a:latin typeface="Helvetica" panose="020B0604020202020204" pitchFamily="34" charset="0"/>
                <a:ea typeface="宋体" panose="02010600030101010101" pitchFamily="2" charset="-122"/>
              </a:rPr>
              <a:t>处测量</a:t>
            </a:r>
            <a:r>
              <a:rPr lang="en-US" altLang="zh-CN" kern="100" spc="20" dirty="0">
                <a:solidFill>
                  <a:srgbClr val="060607"/>
                </a:solidFill>
                <a:latin typeface="Helvetica" panose="020B0604020202020204" pitchFamily="34" charset="0"/>
                <a:ea typeface="宋体" panose="02010600030101010101" pitchFamily="2" charset="-122"/>
              </a:rPr>
              <a:t>PV</a:t>
            </a:r>
            <a:r>
              <a:rPr lang="zh-CN" altLang="zh-CN" kern="100" spc="20" dirty="0">
                <a:solidFill>
                  <a:srgbClr val="060607"/>
                </a:solidFill>
                <a:latin typeface="Helvetica" panose="020B0604020202020204" pitchFamily="34" charset="0"/>
                <a:ea typeface="宋体" panose="02010600030101010101" pitchFamily="2" charset="-122"/>
              </a:rPr>
              <a:t>效应，主要是因为这个能量点是</a:t>
            </a:r>
            <a:r>
              <a:rPr lang="en-US" altLang="zh-CN" kern="100" spc="20" dirty="0">
                <a:solidFill>
                  <a:srgbClr val="060607"/>
                </a:solidFill>
                <a:latin typeface="Helvetica" panose="020B0604020202020204" pitchFamily="34" charset="0"/>
                <a:ea typeface="宋体" panose="02010600030101010101" pitchFamily="2" charset="-122"/>
              </a:rPr>
              <a:t>²³⁵U</a:t>
            </a:r>
            <a:r>
              <a:rPr lang="zh-CN" altLang="zh-CN" kern="100" spc="20" dirty="0">
                <a:solidFill>
                  <a:srgbClr val="060607"/>
                </a:solidFill>
                <a:latin typeface="Helvetica" panose="020B0604020202020204" pitchFamily="34" charset="0"/>
                <a:ea typeface="宋体" panose="02010600030101010101" pitchFamily="2" charset="-122"/>
              </a:rPr>
              <a:t>核的一个纯共振态，主要由</a:t>
            </a:r>
            <a:r>
              <a:rPr lang="en-US" altLang="zh-CN" kern="100" spc="20" dirty="0">
                <a:solidFill>
                  <a:srgbClr val="060607"/>
                </a:solidFill>
                <a:latin typeface="Helvetica" panose="020B0604020202020204" pitchFamily="34" charset="0"/>
                <a:ea typeface="宋体" panose="02010600030101010101" pitchFamily="2" charset="-122"/>
              </a:rPr>
              <a:t>J = 4</a:t>
            </a:r>
            <a:r>
              <a:rPr lang="zh-CN" altLang="zh-CN" kern="100" spc="20" dirty="0">
                <a:solidFill>
                  <a:srgbClr val="060607"/>
                </a:solidFill>
                <a:latin typeface="Helvetica" panose="020B0604020202020204" pitchFamily="34" charset="0"/>
                <a:ea typeface="宋体" panose="02010600030101010101" pitchFamily="2" charset="-122"/>
              </a:rPr>
              <a:t>的自旋态贡献。这使得实验结果更加清晰，能够直接反映单一自旋态对</a:t>
            </a:r>
            <a:r>
              <a:rPr lang="zh-CN" altLang="en-US" kern="100" spc="20" dirty="0">
                <a:solidFill>
                  <a:srgbClr val="060607"/>
                </a:solidFill>
                <a:latin typeface="Helvetica" panose="020B0604020202020204" pitchFamily="34" charset="0"/>
                <a:ea typeface="宋体" panose="02010600030101010101" pitchFamily="2" charset="-122"/>
              </a:rPr>
              <a:t>宇称破缺</a:t>
            </a:r>
            <a:r>
              <a:rPr lang="zh-CN" altLang="zh-CN" kern="100" spc="20" dirty="0">
                <a:solidFill>
                  <a:srgbClr val="060607"/>
                </a:solidFill>
                <a:latin typeface="Helvetica" panose="020B0604020202020204" pitchFamily="34" charset="0"/>
                <a:ea typeface="宋体" panose="02010600030101010101" pitchFamily="2" charset="-122"/>
              </a:rPr>
              <a:t>效应的贡献，从而验证理论模型并深入理解裂变机制。此外，这个能量点的实验条件相对成熟，适合在现有的极化中子源上进行研究</a:t>
            </a:r>
            <a:endParaRPr lang="zh-CN" altLang="zh-CN" kern="100" dirty="0">
              <a:latin typeface="Times New Roman" panose="02020603050405020304" pitchFamily="18" charset="0"/>
              <a:ea typeface="宋体" panose="02010600030101010101" pitchFamily="2" charset="-122"/>
            </a:endParaRPr>
          </a:p>
        </p:txBody>
      </p:sp>
      <p:pic>
        <p:nvPicPr>
          <p:cNvPr id="4" name="图片 3">
            <a:extLst>
              <a:ext uri="{FF2B5EF4-FFF2-40B4-BE49-F238E27FC236}">
                <a16:creationId xmlns:a16="http://schemas.microsoft.com/office/drawing/2014/main" id="{69C8F90E-682B-498A-A86F-A0CC21132CC2}"/>
              </a:ext>
            </a:extLst>
          </p:cNvPr>
          <p:cNvPicPr>
            <a:picLocks noChangeAspect="1"/>
          </p:cNvPicPr>
          <p:nvPr/>
        </p:nvPicPr>
        <p:blipFill>
          <a:blip r:embed="rId2"/>
          <a:stretch>
            <a:fillRect/>
          </a:stretch>
        </p:blipFill>
        <p:spPr>
          <a:xfrm>
            <a:off x="216000" y="2227392"/>
            <a:ext cx="6867908" cy="4169105"/>
          </a:xfrm>
          <a:prstGeom prst="rect">
            <a:avLst/>
          </a:prstGeom>
        </p:spPr>
      </p:pic>
      <p:sp>
        <p:nvSpPr>
          <p:cNvPr id="5" name="矩形 4">
            <a:extLst>
              <a:ext uri="{FF2B5EF4-FFF2-40B4-BE49-F238E27FC236}">
                <a16:creationId xmlns:a16="http://schemas.microsoft.com/office/drawing/2014/main" id="{CA4E0A5A-654B-48A6-8B9A-CE353865F362}"/>
              </a:ext>
            </a:extLst>
          </p:cNvPr>
          <p:cNvSpPr/>
          <p:nvPr/>
        </p:nvSpPr>
        <p:spPr>
          <a:xfrm>
            <a:off x="7124699" y="2580978"/>
            <a:ext cx="4462463" cy="2862322"/>
          </a:xfrm>
          <a:prstGeom prst="rect">
            <a:avLst/>
          </a:prstGeom>
        </p:spPr>
        <p:txBody>
          <a:bodyPr wrap="square">
            <a:spAutoFit/>
          </a:bodyPr>
          <a:lstStyle/>
          <a:p>
            <a:r>
              <a:rPr lang="en-US" altLang="zh-CN" dirty="0"/>
              <a:t>When a </a:t>
            </a:r>
            <a:r>
              <a:rPr lang="en-US" altLang="zh-CN" baseline="30000" dirty="0"/>
              <a:t>235</a:t>
            </a:r>
            <a:r>
              <a:rPr lang="en-US" altLang="zh-CN" dirty="0"/>
              <a:t>U nucleus in its ground state (spin I = 7/2 ) captures an s wave neutron (with an orbital angular momentum of 0), a compound </a:t>
            </a:r>
            <a:r>
              <a:rPr lang="en-US" altLang="zh-CN" baseline="30000" dirty="0"/>
              <a:t>236</a:t>
            </a:r>
            <a:r>
              <a:rPr lang="en-US" altLang="zh-CN" dirty="0"/>
              <a:t>U nucleus is formed in states with </a:t>
            </a:r>
          </a:p>
          <a:p>
            <a:r>
              <a:rPr lang="en-US" altLang="zh-CN" dirty="0"/>
              <a:t>spins</a:t>
            </a:r>
            <a:r>
              <a:rPr lang="en-US" altLang="zh-CN" b="1" dirty="0"/>
              <a:t> </a:t>
            </a:r>
            <a:r>
              <a:rPr lang="en-US" altLang="zh-CN" b="1" dirty="0">
                <a:solidFill>
                  <a:srgbClr val="FF0000"/>
                </a:solidFill>
              </a:rPr>
              <a:t>J+ = 1 + 1/2 = 4 </a:t>
            </a:r>
            <a:r>
              <a:rPr lang="en-US" altLang="zh-CN" dirty="0"/>
              <a:t>and </a:t>
            </a:r>
            <a:r>
              <a:rPr lang="en-US" altLang="zh-CN" b="1" dirty="0">
                <a:solidFill>
                  <a:srgbClr val="FF0000"/>
                </a:solidFill>
              </a:rPr>
              <a:t>J = 1 – 1/2 = 3</a:t>
            </a:r>
            <a:r>
              <a:rPr lang="en-US" altLang="zh-CN" dirty="0"/>
              <a:t>.</a:t>
            </a:r>
          </a:p>
          <a:p>
            <a:r>
              <a:rPr lang="en-US" altLang="zh-CN" dirty="0"/>
              <a:t>Spin-separated Fission cross sections for </a:t>
            </a:r>
            <a:r>
              <a:rPr lang="en-US" altLang="zh-CN" baseline="30000" dirty="0"/>
              <a:t>236</a:t>
            </a:r>
            <a:r>
              <a:rPr lang="en-US" altLang="zh-CN" dirty="0"/>
              <a:t>U* depending on the energy of the incident neutron. Red line corresponds to J = 3 spin, blue line to J = 4 spin, black line to the sum of both, respectively. Calculated by SAMMY</a:t>
            </a:r>
            <a:endParaRPr lang="zh-CN" altLang="en-US" dirty="0"/>
          </a:p>
        </p:txBody>
      </p:sp>
      <p:sp>
        <p:nvSpPr>
          <p:cNvPr id="6" name="文本框 5">
            <a:extLst>
              <a:ext uri="{FF2B5EF4-FFF2-40B4-BE49-F238E27FC236}">
                <a16:creationId xmlns:a16="http://schemas.microsoft.com/office/drawing/2014/main" id="{8E2EA655-EDC6-41D3-9F46-828DA86F7D7F}"/>
              </a:ext>
            </a:extLst>
          </p:cNvPr>
          <p:cNvSpPr txBox="1"/>
          <p:nvPr/>
        </p:nvSpPr>
        <p:spPr>
          <a:xfrm>
            <a:off x="6908482" y="5975797"/>
            <a:ext cx="4916016" cy="369332"/>
          </a:xfrm>
          <a:prstGeom prst="rect">
            <a:avLst/>
          </a:prstGeom>
          <a:noFill/>
        </p:spPr>
        <p:txBody>
          <a:bodyPr wrap="square">
            <a:spAutoFit/>
          </a:bodyPr>
          <a:lstStyle/>
          <a:p>
            <a:pPr algn="l"/>
            <a:r>
              <a:rPr lang="en-CN" altLang="zh-CN" dirty="0">
                <a:latin typeface="Microsoft YaHei" panose="020B0503020204020204" pitchFamily="34" charset="-122"/>
                <a:ea typeface="Microsoft YaHei" panose="020B0503020204020204" pitchFamily="34" charset="-122"/>
              </a:rPr>
              <a:t>Courtesy</a:t>
            </a:r>
            <a:r>
              <a:rPr lang="en-US" altLang="zh-CN" dirty="0">
                <a:latin typeface="Microsoft YaHei" panose="020B0503020204020204" pitchFamily="34" charset="-122"/>
                <a:ea typeface="Microsoft YaHei" panose="020B0503020204020204" pitchFamily="34" charset="-122"/>
              </a:rPr>
              <a:t> of:</a:t>
            </a:r>
            <a:r>
              <a:rPr lang="zh-CN" altLang="en-US" dirty="0">
                <a:latin typeface="Microsoft YaHei" panose="020B0503020204020204" pitchFamily="34" charset="-122"/>
                <a:ea typeface="Microsoft YaHei" panose="020B0503020204020204" pitchFamily="34" charset="-122"/>
              </a:rPr>
              <a:t>  </a:t>
            </a:r>
            <a:r>
              <a:rPr lang="en-US" altLang="zh-CN" dirty="0">
                <a:effectLst/>
                <a:latin typeface="Microsoft YaHei" panose="020B0503020204020204" pitchFamily="34" charset="-122"/>
                <a:ea typeface="Microsoft YaHei" panose="020B0503020204020204" pitchFamily="34" charset="-122"/>
              </a:rPr>
              <a:t>Daniyar</a:t>
            </a:r>
            <a:r>
              <a:rPr lang="en-US" altLang="zh-CN" dirty="0">
                <a:latin typeface="Microsoft YaHei" panose="020B0503020204020204" pitchFamily="34" charset="-122"/>
                <a:ea typeface="Microsoft YaHei" panose="020B0503020204020204" pitchFamily="34" charset="-122"/>
              </a:rPr>
              <a:t>(JINR FLNP)</a:t>
            </a:r>
            <a:endParaRPr lang="en-US" altLang="zh-CN"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566514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波形 142">
            <a:extLst>
              <a:ext uri="{FF2B5EF4-FFF2-40B4-BE49-F238E27FC236}">
                <a16:creationId xmlns:a16="http://schemas.microsoft.com/office/drawing/2014/main" id="{8113F026-134D-37F8-0B59-E4F014654755}"/>
              </a:ext>
            </a:extLst>
          </p:cNvPr>
          <p:cNvSpPr/>
          <p:nvPr/>
        </p:nvSpPr>
        <p:spPr>
          <a:xfrm>
            <a:off x="5549774" y="4800600"/>
            <a:ext cx="3523068" cy="930244"/>
          </a:xfrm>
          <a:prstGeom prst="wav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DCBB2311-F9E7-4638-A9D2-CDA2F4C743D5}"/>
              </a:ext>
            </a:extLst>
          </p:cNvPr>
          <p:cNvSpPr>
            <a:spLocks noGrp="1"/>
          </p:cNvSpPr>
          <p:nvPr>
            <p:ph type="title"/>
          </p:nvPr>
        </p:nvSpPr>
        <p:spPr/>
        <p:txBody>
          <a:bodyPr/>
          <a:lstStyle/>
          <a:p>
            <a:r>
              <a:rPr lang="zh-CN" altLang="en-US" dirty="0"/>
              <a:t>一个初步的实验方案</a:t>
            </a:r>
          </a:p>
        </p:txBody>
      </p:sp>
      <p:sp>
        <p:nvSpPr>
          <p:cNvPr id="3" name="泪滴形 2">
            <a:extLst>
              <a:ext uri="{FF2B5EF4-FFF2-40B4-BE49-F238E27FC236}">
                <a16:creationId xmlns:a16="http://schemas.microsoft.com/office/drawing/2014/main" id="{BA0D2694-3D6E-4886-B934-A6C43857C57F}"/>
              </a:ext>
            </a:extLst>
          </p:cNvPr>
          <p:cNvSpPr/>
          <p:nvPr/>
        </p:nvSpPr>
        <p:spPr>
          <a:xfrm rot="236590">
            <a:off x="1879092" y="3277174"/>
            <a:ext cx="330852" cy="305727"/>
          </a:xfrm>
          <a:prstGeom prst="teardrop">
            <a:avLst>
              <a:gd name="adj" fmla="val 16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glow rad="101600">
              <a:schemeClr val="accent4">
                <a:satMod val="175000"/>
                <a:alpha val="40000"/>
              </a:schemeClr>
            </a:glo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 name="圆柱体 1">
            <a:extLst>
              <a:ext uri="{FF2B5EF4-FFF2-40B4-BE49-F238E27FC236}">
                <a16:creationId xmlns:a16="http://schemas.microsoft.com/office/drawing/2014/main" id="{C204C697-C125-4C56-A3E8-7E965EFB7618}"/>
              </a:ext>
            </a:extLst>
          </p:cNvPr>
          <p:cNvSpPr/>
          <p:nvPr/>
        </p:nvSpPr>
        <p:spPr>
          <a:xfrm rot="5400000">
            <a:off x="1623060" y="2157984"/>
            <a:ext cx="1508760" cy="2011680"/>
          </a:xfrm>
          <a:prstGeom prst="can">
            <a:avLst>
              <a:gd name="adj" fmla="val 15385"/>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5" name="椭圆 4">
            <a:extLst>
              <a:ext uri="{FF2B5EF4-FFF2-40B4-BE49-F238E27FC236}">
                <a16:creationId xmlns:a16="http://schemas.microsoft.com/office/drawing/2014/main" id="{19720B7A-A751-4E21-8B60-4A785F4BED83}"/>
              </a:ext>
            </a:extLst>
          </p:cNvPr>
          <p:cNvSpPr/>
          <p:nvPr/>
        </p:nvSpPr>
        <p:spPr>
          <a:xfrm>
            <a:off x="2256557" y="2409444"/>
            <a:ext cx="215807" cy="150876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6" name="泪滴形 5">
            <a:extLst>
              <a:ext uri="{FF2B5EF4-FFF2-40B4-BE49-F238E27FC236}">
                <a16:creationId xmlns:a16="http://schemas.microsoft.com/office/drawing/2014/main" id="{A4C946E4-777A-4603-A0F8-88273441E390}"/>
              </a:ext>
            </a:extLst>
          </p:cNvPr>
          <p:cNvSpPr/>
          <p:nvPr/>
        </p:nvSpPr>
        <p:spPr>
          <a:xfrm rot="11174801">
            <a:off x="2540399" y="2744746"/>
            <a:ext cx="330852" cy="305727"/>
          </a:xfrm>
          <a:prstGeom prst="teardrop">
            <a:avLst>
              <a:gd name="adj" fmla="val 16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glow rad="101600">
              <a:schemeClr val="accent4">
                <a:satMod val="175000"/>
                <a:alpha val="40000"/>
              </a:schemeClr>
            </a:glo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7A3A21B9-D705-49AB-9B5F-F5CB174985BC}"/>
              </a:ext>
            </a:extLst>
          </p:cNvPr>
          <p:cNvGrpSpPr/>
          <p:nvPr/>
        </p:nvGrpSpPr>
        <p:grpSpPr>
          <a:xfrm>
            <a:off x="3151971" y="2409444"/>
            <a:ext cx="231309" cy="1508760"/>
            <a:chOff x="6096000" y="2674620"/>
            <a:chExt cx="1431959" cy="1508760"/>
          </a:xfrm>
        </p:grpSpPr>
        <p:sp>
          <p:nvSpPr>
            <p:cNvPr id="8" name="椭圆 7">
              <a:extLst>
                <a:ext uri="{FF2B5EF4-FFF2-40B4-BE49-F238E27FC236}">
                  <a16:creationId xmlns:a16="http://schemas.microsoft.com/office/drawing/2014/main" id="{4F4EB931-F04A-434F-B5A0-CD219D60CD8A}"/>
                </a:ext>
              </a:extLst>
            </p:cNvPr>
            <p:cNvSpPr/>
            <p:nvPr/>
          </p:nvSpPr>
          <p:spPr>
            <a:xfrm>
              <a:off x="6096000" y="2674620"/>
              <a:ext cx="1431959" cy="150876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DF09D88-1B7B-42B7-B597-B2F81DDFE35E}"/>
                </a:ext>
              </a:extLst>
            </p:cNvPr>
            <p:cNvSpPr/>
            <p:nvPr/>
          </p:nvSpPr>
          <p:spPr>
            <a:xfrm>
              <a:off x="6811979" y="3402302"/>
              <a:ext cx="45719" cy="53396"/>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FDC816B-68A0-4CDC-92F3-F5A419C0A191}"/>
                </a:ext>
              </a:extLst>
            </p:cNvPr>
            <p:cNvSpPr/>
            <p:nvPr/>
          </p:nvSpPr>
          <p:spPr>
            <a:xfrm>
              <a:off x="6892942" y="3375604"/>
              <a:ext cx="45719" cy="53396"/>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6C99092-0934-4F07-9877-EA0565EFE816}"/>
                </a:ext>
              </a:extLst>
            </p:cNvPr>
            <p:cNvSpPr/>
            <p:nvPr/>
          </p:nvSpPr>
          <p:spPr>
            <a:xfrm>
              <a:off x="6821202" y="3322208"/>
              <a:ext cx="45719" cy="53396"/>
            </a:xfrm>
            <a:prstGeom prst="rect">
              <a:avLst/>
            </a:prstGeom>
            <a:solidFill>
              <a:srgbClr val="FFFF00"/>
            </a:solidFill>
            <a:ln>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0E626BD-A416-4BE4-A94E-2464BE58CD61}"/>
                </a:ext>
              </a:extLst>
            </p:cNvPr>
            <p:cNvSpPr/>
            <p:nvPr/>
          </p:nvSpPr>
          <p:spPr>
            <a:xfrm>
              <a:off x="6892941" y="3268812"/>
              <a:ext cx="45719" cy="53396"/>
            </a:xfrm>
            <a:prstGeom prst="rect">
              <a:avLst/>
            </a:prstGeom>
            <a:solidFill>
              <a:srgbClr val="FFFF00"/>
            </a:solidFill>
            <a:ln>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BA73574-2F1A-4659-B86C-B05545177A20}"/>
                </a:ext>
              </a:extLst>
            </p:cNvPr>
            <p:cNvSpPr/>
            <p:nvPr/>
          </p:nvSpPr>
          <p:spPr>
            <a:xfrm>
              <a:off x="6834838" y="3228765"/>
              <a:ext cx="45719" cy="53396"/>
            </a:xfrm>
            <a:prstGeom prst="rect">
              <a:avLst/>
            </a:prstGeom>
            <a:solidFill>
              <a:schemeClr val="accent6"/>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7599B5F-82A5-4016-9E13-D77B7D7C72BF}"/>
                </a:ext>
              </a:extLst>
            </p:cNvPr>
            <p:cNvSpPr/>
            <p:nvPr/>
          </p:nvSpPr>
          <p:spPr>
            <a:xfrm>
              <a:off x="6894068" y="3175369"/>
              <a:ext cx="45719" cy="53396"/>
            </a:xfrm>
            <a:prstGeom prst="rect">
              <a:avLst/>
            </a:prstGeom>
            <a:solidFill>
              <a:schemeClr val="accent6"/>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944B6DB-699F-403E-8558-2F44505A2D80}"/>
                </a:ext>
              </a:extLst>
            </p:cNvPr>
            <p:cNvSpPr/>
            <p:nvPr/>
          </p:nvSpPr>
          <p:spPr>
            <a:xfrm>
              <a:off x="6938660" y="3109389"/>
              <a:ext cx="45719" cy="53396"/>
            </a:xfrm>
            <a:prstGeom prst="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C2BD62E-73A5-4627-ACE6-159D5BAAF002}"/>
                </a:ext>
              </a:extLst>
            </p:cNvPr>
            <p:cNvSpPr/>
            <p:nvPr/>
          </p:nvSpPr>
          <p:spPr>
            <a:xfrm>
              <a:off x="6984379" y="3050222"/>
              <a:ext cx="45719" cy="53396"/>
            </a:xfrm>
            <a:prstGeom prst="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ED8BD11-7EBA-445B-91E4-D15035C742F6}"/>
              </a:ext>
            </a:extLst>
          </p:cNvPr>
          <p:cNvGrpSpPr/>
          <p:nvPr/>
        </p:nvGrpSpPr>
        <p:grpSpPr>
          <a:xfrm rot="10800000">
            <a:off x="1371600" y="2409444"/>
            <a:ext cx="215807" cy="1508760"/>
            <a:chOff x="6096000" y="2674620"/>
            <a:chExt cx="1431959" cy="1508760"/>
          </a:xfrm>
        </p:grpSpPr>
        <p:sp>
          <p:nvSpPr>
            <p:cNvPr id="18" name="椭圆 17">
              <a:extLst>
                <a:ext uri="{FF2B5EF4-FFF2-40B4-BE49-F238E27FC236}">
                  <a16:creationId xmlns:a16="http://schemas.microsoft.com/office/drawing/2014/main" id="{151E61DE-58DF-4070-8AE8-2FA5F7416D8E}"/>
                </a:ext>
              </a:extLst>
            </p:cNvPr>
            <p:cNvSpPr/>
            <p:nvPr/>
          </p:nvSpPr>
          <p:spPr>
            <a:xfrm>
              <a:off x="6096000" y="2674620"/>
              <a:ext cx="1431959" cy="150876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F1384DD-3211-4064-8F5D-E12D37F99EA6}"/>
                </a:ext>
              </a:extLst>
            </p:cNvPr>
            <p:cNvSpPr/>
            <p:nvPr/>
          </p:nvSpPr>
          <p:spPr>
            <a:xfrm>
              <a:off x="6811979" y="3402302"/>
              <a:ext cx="45719" cy="53396"/>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80D7CDA-D913-48B5-A616-0C0327638D1C}"/>
                </a:ext>
              </a:extLst>
            </p:cNvPr>
            <p:cNvSpPr/>
            <p:nvPr/>
          </p:nvSpPr>
          <p:spPr>
            <a:xfrm>
              <a:off x="6892942" y="3375604"/>
              <a:ext cx="45719" cy="53396"/>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758C683-7628-4DA6-8D07-0ABC294708BA}"/>
                </a:ext>
              </a:extLst>
            </p:cNvPr>
            <p:cNvSpPr/>
            <p:nvPr/>
          </p:nvSpPr>
          <p:spPr>
            <a:xfrm>
              <a:off x="6821202" y="3322208"/>
              <a:ext cx="45719" cy="53396"/>
            </a:xfrm>
            <a:prstGeom prst="rect">
              <a:avLst/>
            </a:prstGeom>
            <a:solidFill>
              <a:srgbClr val="FFFF00"/>
            </a:solidFill>
            <a:ln>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0F3B0B9A-F225-4B72-9387-B15BE5B73CF0}"/>
                </a:ext>
              </a:extLst>
            </p:cNvPr>
            <p:cNvSpPr/>
            <p:nvPr/>
          </p:nvSpPr>
          <p:spPr>
            <a:xfrm>
              <a:off x="6892941" y="3268812"/>
              <a:ext cx="45719" cy="53396"/>
            </a:xfrm>
            <a:prstGeom prst="rect">
              <a:avLst/>
            </a:prstGeom>
            <a:solidFill>
              <a:srgbClr val="FFFF00"/>
            </a:solidFill>
            <a:ln>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8BE80E5-1277-4D8E-A35E-39DCA2DD4B80}"/>
                </a:ext>
              </a:extLst>
            </p:cNvPr>
            <p:cNvSpPr/>
            <p:nvPr/>
          </p:nvSpPr>
          <p:spPr>
            <a:xfrm>
              <a:off x="6834838" y="3228765"/>
              <a:ext cx="45719" cy="53396"/>
            </a:xfrm>
            <a:prstGeom prst="rect">
              <a:avLst/>
            </a:prstGeom>
            <a:solidFill>
              <a:schemeClr val="accent6"/>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8B0F562-9061-41A8-84B1-E9A02E7C3480}"/>
                </a:ext>
              </a:extLst>
            </p:cNvPr>
            <p:cNvSpPr/>
            <p:nvPr/>
          </p:nvSpPr>
          <p:spPr>
            <a:xfrm>
              <a:off x="6894068" y="3175369"/>
              <a:ext cx="45719" cy="53396"/>
            </a:xfrm>
            <a:prstGeom prst="rect">
              <a:avLst/>
            </a:prstGeom>
            <a:solidFill>
              <a:schemeClr val="accent6"/>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8EA399C1-43BC-4CC0-B815-E12364D92BDA}"/>
                </a:ext>
              </a:extLst>
            </p:cNvPr>
            <p:cNvSpPr/>
            <p:nvPr/>
          </p:nvSpPr>
          <p:spPr>
            <a:xfrm>
              <a:off x="6938660" y="3109389"/>
              <a:ext cx="45719" cy="53396"/>
            </a:xfrm>
            <a:prstGeom prst="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2D9C93E0-3B7B-4592-A5FD-CF33848A2B72}"/>
                </a:ext>
              </a:extLst>
            </p:cNvPr>
            <p:cNvSpPr/>
            <p:nvPr/>
          </p:nvSpPr>
          <p:spPr>
            <a:xfrm>
              <a:off x="6984379" y="3050222"/>
              <a:ext cx="45719" cy="53396"/>
            </a:xfrm>
            <a:prstGeom prst="rect">
              <a:avLst/>
            </a:prstGeom>
            <a:solidFill>
              <a:schemeClr val="accent6">
                <a:lumMod val="40000"/>
                <a:lumOff val="60000"/>
              </a:schemeClr>
            </a:solidFill>
            <a:ln>
              <a:solidFill>
                <a:schemeClr val="accent6">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05E9E3A0-B5AC-4DE1-BE9A-D8FA7E690DCF}"/>
              </a:ext>
            </a:extLst>
          </p:cNvPr>
          <p:cNvGrpSpPr/>
          <p:nvPr/>
        </p:nvGrpSpPr>
        <p:grpSpPr>
          <a:xfrm>
            <a:off x="4330468" y="3123735"/>
            <a:ext cx="480918" cy="190281"/>
            <a:chOff x="4365402" y="2838442"/>
            <a:chExt cx="856835" cy="315428"/>
          </a:xfrm>
        </p:grpSpPr>
        <p:cxnSp>
          <p:nvCxnSpPr>
            <p:cNvPr id="28" name="直接箭头连接符 27">
              <a:extLst>
                <a:ext uri="{FF2B5EF4-FFF2-40B4-BE49-F238E27FC236}">
                  <a16:creationId xmlns:a16="http://schemas.microsoft.com/office/drawing/2014/main" id="{CDA60872-7B56-4866-A03A-6838A2AD1CAA}"/>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流程图: 接点 28">
              <a:extLst>
                <a:ext uri="{FF2B5EF4-FFF2-40B4-BE49-F238E27FC236}">
                  <a16:creationId xmlns:a16="http://schemas.microsoft.com/office/drawing/2014/main" id="{123CAE9E-E315-4B92-B00B-4E3B5EA4A7CA}"/>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0" name="箭头: 下弧形 29">
              <a:extLst>
                <a:ext uri="{FF2B5EF4-FFF2-40B4-BE49-F238E27FC236}">
                  <a16:creationId xmlns:a16="http://schemas.microsoft.com/office/drawing/2014/main" id="{3669903F-6D4D-4111-996E-4EA30D3550BB}"/>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31" name="直接箭头连接符 30">
              <a:extLst>
                <a:ext uri="{FF2B5EF4-FFF2-40B4-BE49-F238E27FC236}">
                  <a16:creationId xmlns:a16="http://schemas.microsoft.com/office/drawing/2014/main" id="{42AACA77-8C78-4761-A752-60941C462FCF}"/>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2" name="组合 31">
            <a:extLst>
              <a:ext uri="{FF2B5EF4-FFF2-40B4-BE49-F238E27FC236}">
                <a16:creationId xmlns:a16="http://schemas.microsoft.com/office/drawing/2014/main" id="{41B9C8BA-56E9-4883-9C0B-23492C85A247}"/>
              </a:ext>
            </a:extLst>
          </p:cNvPr>
          <p:cNvGrpSpPr/>
          <p:nvPr/>
        </p:nvGrpSpPr>
        <p:grpSpPr>
          <a:xfrm>
            <a:off x="4021461" y="3323971"/>
            <a:ext cx="480918" cy="190281"/>
            <a:chOff x="4365402" y="2838442"/>
            <a:chExt cx="856835" cy="315428"/>
          </a:xfrm>
        </p:grpSpPr>
        <p:cxnSp>
          <p:nvCxnSpPr>
            <p:cNvPr id="33" name="直接箭头连接符 32">
              <a:extLst>
                <a:ext uri="{FF2B5EF4-FFF2-40B4-BE49-F238E27FC236}">
                  <a16:creationId xmlns:a16="http://schemas.microsoft.com/office/drawing/2014/main" id="{81771808-6DAA-43C6-82A3-71CEF6A810AE}"/>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流程图: 接点 33">
              <a:extLst>
                <a:ext uri="{FF2B5EF4-FFF2-40B4-BE49-F238E27FC236}">
                  <a16:creationId xmlns:a16="http://schemas.microsoft.com/office/drawing/2014/main" id="{768FD7BA-2BDC-4287-A754-37D6910ADA10}"/>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5" name="箭头: 下弧形 34">
              <a:extLst>
                <a:ext uri="{FF2B5EF4-FFF2-40B4-BE49-F238E27FC236}">
                  <a16:creationId xmlns:a16="http://schemas.microsoft.com/office/drawing/2014/main" id="{98242D83-A16A-4E71-84DC-B5880BBAB6DC}"/>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36" name="直接箭头连接符 35">
              <a:extLst>
                <a:ext uri="{FF2B5EF4-FFF2-40B4-BE49-F238E27FC236}">
                  <a16:creationId xmlns:a16="http://schemas.microsoft.com/office/drawing/2014/main" id="{A21F2CB6-BBCD-46CC-8B0C-A45FA0C0561C}"/>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7" name="组合 36">
            <a:extLst>
              <a:ext uri="{FF2B5EF4-FFF2-40B4-BE49-F238E27FC236}">
                <a16:creationId xmlns:a16="http://schemas.microsoft.com/office/drawing/2014/main" id="{D5C450BB-6AE6-4D4D-B79E-A11C82429AEC}"/>
              </a:ext>
            </a:extLst>
          </p:cNvPr>
          <p:cNvGrpSpPr/>
          <p:nvPr/>
        </p:nvGrpSpPr>
        <p:grpSpPr>
          <a:xfrm>
            <a:off x="3862903" y="3068642"/>
            <a:ext cx="480918" cy="190281"/>
            <a:chOff x="4365402" y="2838442"/>
            <a:chExt cx="856835" cy="315428"/>
          </a:xfrm>
        </p:grpSpPr>
        <p:cxnSp>
          <p:nvCxnSpPr>
            <p:cNvPr id="38" name="直接箭头连接符 37">
              <a:extLst>
                <a:ext uri="{FF2B5EF4-FFF2-40B4-BE49-F238E27FC236}">
                  <a16:creationId xmlns:a16="http://schemas.microsoft.com/office/drawing/2014/main" id="{A3E2702A-F899-4007-8D27-04C702EA2D2D}"/>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9" name="流程图: 接点 38">
              <a:extLst>
                <a:ext uri="{FF2B5EF4-FFF2-40B4-BE49-F238E27FC236}">
                  <a16:creationId xmlns:a16="http://schemas.microsoft.com/office/drawing/2014/main" id="{1DAEE2F1-439E-48C5-B01D-0475F32F5C65}"/>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0" name="箭头: 下弧形 39">
              <a:extLst>
                <a:ext uri="{FF2B5EF4-FFF2-40B4-BE49-F238E27FC236}">
                  <a16:creationId xmlns:a16="http://schemas.microsoft.com/office/drawing/2014/main" id="{07619BA4-4CFB-4B97-B7E3-765767401DF3}"/>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41" name="直接箭头连接符 40">
              <a:extLst>
                <a:ext uri="{FF2B5EF4-FFF2-40B4-BE49-F238E27FC236}">
                  <a16:creationId xmlns:a16="http://schemas.microsoft.com/office/drawing/2014/main" id="{59F472FC-3643-4124-8CB0-FC2F63BB53DE}"/>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42" name="组合 41">
            <a:extLst>
              <a:ext uri="{FF2B5EF4-FFF2-40B4-BE49-F238E27FC236}">
                <a16:creationId xmlns:a16="http://schemas.microsoft.com/office/drawing/2014/main" id="{B7DC0F0A-446A-4702-96BF-514C5282A401}"/>
              </a:ext>
            </a:extLst>
          </p:cNvPr>
          <p:cNvGrpSpPr/>
          <p:nvPr/>
        </p:nvGrpSpPr>
        <p:grpSpPr>
          <a:xfrm>
            <a:off x="3487342" y="3278483"/>
            <a:ext cx="480918" cy="190281"/>
            <a:chOff x="4365402" y="2838442"/>
            <a:chExt cx="856835" cy="315428"/>
          </a:xfrm>
        </p:grpSpPr>
        <p:cxnSp>
          <p:nvCxnSpPr>
            <p:cNvPr id="43" name="直接箭头连接符 42">
              <a:extLst>
                <a:ext uri="{FF2B5EF4-FFF2-40B4-BE49-F238E27FC236}">
                  <a16:creationId xmlns:a16="http://schemas.microsoft.com/office/drawing/2014/main" id="{FAD9F914-3D07-41BD-8DB7-DFF31B76F159}"/>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4" name="流程图: 接点 43">
              <a:extLst>
                <a:ext uri="{FF2B5EF4-FFF2-40B4-BE49-F238E27FC236}">
                  <a16:creationId xmlns:a16="http://schemas.microsoft.com/office/drawing/2014/main" id="{7DCCA278-F858-4DFB-B953-449C94098D65}"/>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5" name="箭头: 下弧形 44">
              <a:extLst>
                <a:ext uri="{FF2B5EF4-FFF2-40B4-BE49-F238E27FC236}">
                  <a16:creationId xmlns:a16="http://schemas.microsoft.com/office/drawing/2014/main" id="{0FA41CEE-965B-4179-AD6A-AE3F3C796AAE}"/>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46" name="直接箭头连接符 45">
              <a:extLst>
                <a:ext uri="{FF2B5EF4-FFF2-40B4-BE49-F238E27FC236}">
                  <a16:creationId xmlns:a16="http://schemas.microsoft.com/office/drawing/2014/main" id="{C1E7599D-4677-4C75-AAE6-EDBB61B8FC51}"/>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47" name="组合 46">
            <a:extLst>
              <a:ext uri="{FF2B5EF4-FFF2-40B4-BE49-F238E27FC236}">
                <a16:creationId xmlns:a16="http://schemas.microsoft.com/office/drawing/2014/main" id="{E0504508-6235-4758-80B1-263293AFE16B}"/>
              </a:ext>
            </a:extLst>
          </p:cNvPr>
          <p:cNvGrpSpPr/>
          <p:nvPr/>
        </p:nvGrpSpPr>
        <p:grpSpPr>
          <a:xfrm>
            <a:off x="4740893" y="3323971"/>
            <a:ext cx="480918" cy="190281"/>
            <a:chOff x="4365402" y="2838442"/>
            <a:chExt cx="856835" cy="315428"/>
          </a:xfrm>
        </p:grpSpPr>
        <p:cxnSp>
          <p:nvCxnSpPr>
            <p:cNvPr id="48" name="直接箭头连接符 47">
              <a:extLst>
                <a:ext uri="{FF2B5EF4-FFF2-40B4-BE49-F238E27FC236}">
                  <a16:creationId xmlns:a16="http://schemas.microsoft.com/office/drawing/2014/main" id="{4A2E0705-2ADB-4F8B-BF67-C8CD876C0DDD}"/>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流程图: 接点 48">
              <a:extLst>
                <a:ext uri="{FF2B5EF4-FFF2-40B4-BE49-F238E27FC236}">
                  <a16:creationId xmlns:a16="http://schemas.microsoft.com/office/drawing/2014/main" id="{01DB3134-7D08-4259-9380-7829F4826113}"/>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0" name="箭头: 下弧形 49">
              <a:extLst>
                <a:ext uri="{FF2B5EF4-FFF2-40B4-BE49-F238E27FC236}">
                  <a16:creationId xmlns:a16="http://schemas.microsoft.com/office/drawing/2014/main" id="{F1F55952-E2F5-4A1D-BF5D-D1A3C43A15EE}"/>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51" name="直接箭头连接符 50">
              <a:extLst>
                <a:ext uri="{FF2B5EF4-FFF2-40B4-BE49-F238E27FC236}">
                  <a16:creationId xmlns:a16="http://schemas.microsoft.com/office/drawing/2014/main" id="{DD1A40CC-3508-4EE0-8323-ED17251683E1}"/>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2" name="组合 51">
            <a:extLst>
              <a:ext uri="{FF2B5EF4-FFF2-40B4-BE49-F238E27FC236}">
                <a16:creationId xmlns:a16="http://schemas.microsoft.com/office/drawing/2014/main" id="{225CABE6-56CC-44E5-BC8C-06447024AA95}"/>
              </a:ext>
            </a:extLst>
          </p:cNvPr>
          <p:cNvGrpSpPr/>
          <p:nvPr/>
        </p:nvGrpSpPr>
        <p:grpSpPr>
          <a:xfrm>
            <a:off x="4743595" y="3031058"/>
            <a:ext cx="480918" cy="190281"/>
            <a:chOff x="4365402" y="2838442"/>
            <a:chExt cx="856835" cy="315428"/>
          </a:xfrm>
        </p:grpSpPr>
        <p:cxnSp>
          <p:nvCxnSpPr>
            <p:cNvPr id="53" name="直接箭头连接符 52">
              <a:extLst>
                <a:ext uri="{FF2B5EF4-FFF2-40B4-BE49-F238E27FC236}">
                  <a16:creationId xmlns:a16="http://schemas.microsoft.com/office/drawing/2014/main" id="{45ECE5D6-D738-402F-B093-62AF6A56BB1F}"/>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4" name="流程图: 接点 53">
              <a:extLst>
                <a:ext uri="{FF2B5EF4-FFF2-40B4-BE49-F238E27FC236}">
                  <a16:creationId xmlns:a16="http://schemas.microsoft.com/office/drawing/2014/main" id="{5512B264-B480-4D7A-ACA5-65B5ACB8FB0E}"/>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55" name="箭头: 下弧形 54">
              <a:extLst>
                <a:ext uri="{FF2B5EF4-FFF2-40B4-BE49-F238E27FC236}">
                  <a16:creationId xmlns:a16="http://schemas.microsoft.com/office/drawing/2014/main" id="{F4CB74D4-A0F2-4342-93CE-C8BB99303233}"/>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56" name="直接箭头连接符 55">
              <a:extLst>
                <a:ext uri="{FF2B5EF4-FFF2-40B4-BE49-F238E27FC236}">
                  <a16:creationId xmlns:a16="http://schemas.microsoft.com/office/drawing/2014/main" id="{05CE4843-87F4-462D-8830-FB00A1AE0B72}"/>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7" name="组合 56">
            <a:extLst>
              <a:ext uri="{FF2B5EF4-FFF2-40B4-BE49-F238E27FC236}">
                <a16:creationId xmlns:a16="http://schemas.microsoft.com/office/drawing/2014/main" id="{50077905-D086-41D9-AF26-77955634EA3D}"/>
              </a:ext>
            </a:extLst>
          </p:cNvPr>
          <p:cNvGrpSpPr/>
          <p:nvPr/>
        </p:nvGrpSpPr>
        <p:grpSpPr>
          <a:xfrm>
            <a:off x="3427830" y="2948699"/>
            <a:ext cx="480918" cy="190281"/>
            <a:chOff x="4365402" y="2838442"/>
            <a:chExt cx="856835" cy="315428"/>
          </a:xfrm>
        </p:grpSpPr>
        <p:cxnSp>
          <p:nvCxnSpPr>
            <p:cNvPr id="58" name="直接箭头连接符 57">
              <a:extLst>
                <a:ext uri="{FF2B5EF4-FFF2-40B4-BE49-F238E27FC236}">
                  <a16:creationId xmlns:a16="http://schemas.microsoft.com/office/drawing/2014/main" id="{EFA90629-ADB9-4C13-9389-E20E4D230680}"/>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流程图: 接点 58">
              <a:extLst>
                <a:ext uri="{FF2B5EF4-FFF2-40B4-BE49-F238E27FC236}">
                  <a16:creationId xmlns:a16="http://schemas.microsoft.com/office/drawing/2014/main" id="{5CB8AEC3-9CC2-4A26-A26A-A95E6147B54C}"/>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60" name="箭头: 下弧形 59">
              <a:extLst>
                <a:ext uri="{FF2B5EF4-FFF2-40B4-BE49-F238E27FC236}">
                  <a16:creationId xmlns:a16="http://schemas.microsoft.com/office/drawing/2014/main" id="{8AE60A0F-561D-4948-967F-F2BAB1E9A5DE}"/>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61" name="直接箭头连接符 60">
              <a:extLst>
                <a:ext uri="{FF2B5EF4-FFF2-40B4-BE49-F238E27FC236}">
                  <a16:creationId xmlns:a16="http://schemas.microsoft.com/office/drawing/2014/main" id="{D978A041-FA37-4CAD-92CA-74AB979F056E}"/>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62" name="组合 61">
            <a:extLst>
              <a:ext uri="{FF2B5EF4-FFF2-40B4-BE49-F238E27FC236}">
                <a16:creationId xmlns:a16="http://schemas.microsoft.com/office/drawing/2014/main" id="{872496A7-56D8-4236-864D-A95D80C4E75A}"/>
              </a:ext>
            </a:extLst>
          </p:cNvPr>
          <p:cNvGrpSpPr/>
          <p:nvPr/>
        </p:nvGrpSpPr>
        <p:grpSpPr>
          <a:xfrm>
            <a:off x="4277594" y="2941828"/>
            <a:ext cx="480918" cy="190281"/>
            <a:chOff x="4365402" y="2838442"/>
            <a:chExt cx="856835" cy="315428"/>
          </a:xfrm>
        </p:grpSpPr>
        <p:cxnSp>
          <p:nvCxnSpPr>
            <p:cNvPr id="63" name="直接箭头连接符 62">
              <a:extLst>
                <a:ext uri="{FF2B5EF4-FFF2-40B4-BE49-F238E27FC236}">
                  <a16:creationId xmlns:a16="http://schemas.microsoft.com/office/drawing/2014/main" id="{48168439-825B-4921-A3D9-D1E967D35667}"/>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流程图: 接点 63">
              <a:extLst>
                <a:ext uri="{FF2B5EF4-FFF2-40B4-BE49-F238E27FC236}">
                  <a16:creationId xmlns:a16="http://schemas.microsoft.com/office/drawing/2014/main" id="{AC479F5D-2046-4C91-9319-0E2FCDB997A9}"/>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65" name="箭头: 下弧形 64">
              <a:extLst>
                <a:ext uri="{FF2B5EF4-FFF2-40B4-BE49-F238E27FC236}">
                  <a16:creationId xmlns:a16="http://schemas.microsoft.com/office/drawing/2014/main" id="{355DA03F-9134-4B79-B54A-EF7D31AB9E25}"/>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66" name="直接箭头连接符 65">
              <a:extLst>
                <a:ext uri="{FF2B5EF4-FFF2-40B4-BE49-F238E27FC236}">
                  <a16:creationId xmlns:a16="http://schemas.microsoft.com/office/drawing/2014/main" id="{E393A73F-D7FC-4E65-8FE4-DB24BF427E57}"/>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7" name="圆柱体 71">
            <a:extLst>
              <a:ext uri="{FF2B5EF4-FFF2-40B4-BE49-F238E27FC236}">
                <a16:creationId xmlns:a16="http://schemas.microsoft.com/office/drawing/2014/main" id="{CB8DA52C-22D9-4A46-BC39-A22D72E53E59}"/>
              </a:ext>
            </a:extLst>
          </p:cNvPr>
          <p:cNvSpPr/>
          <p:nvPr/>
        </p:nvSpPr>
        <p:spPr>
          <a:xfrm rot="5400000">
            <a:off x="5408597" y="2799409"/>
            <a:ext cx="1068413" cy="940254"/>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8" name="组合 67">
            <a:extLst>
              <a:ext uri="{FF2B5EF4-FFF2-40B4-BE49-F238E27FC236}">
                <a16:creationId xmlns:a16="http://schemas.microsoft.com/office/drawing/2014/main" id="{803A2AD3-681D-4BBB-A66B-45AFC374BB41}"/>
              </a:ext>
            </a:extLst>
          </p:cNvPr>
          <p:cNvGrpSpPr/>
          <p:nvPr/>
        </p:nvGrpSpPr>
        <p:grpSpPr>
          <a:xfrm rot="10800000">
            <a:off x="7972565" y="2878120"/>
            <a:ext cx="480918" cy="190281"/>
            <a:chOff x="4365402" y="2838442"/>
            <a:chExt cx="856835" cy="315428"/>
          </a:xfrm>
        </p:grpSpPr>
        <p:cxnSp>
          <p:nvCxnSpPr>
            <p:cNvPr id="69" name="直接箭头连接符 68">
              <a:extLst>
                <a:ext uri="{FF2B5EF4-FFF2-40B4-BE49-F238E27FC236}">
                  <a16:creationId xmlns:a16="http://schemas.microsoft.com/office/drawing/2014/main" id="{F958E3F8-7290-4AF0-8E94-D62A474DE099}"/>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0" name="流程图: 接点 69">
              <a:extLst>
                <a:ext uri="{FF2B5EF4-FFF2-40B4-BE49-F238E27FC236}">
                  <a16:creationId xmlns:a16="http://schemas.microsoft.com/office/drawing/2014/main" id="{34FC5323-9143-420E-A29F-CB23EA14E3C4}"/>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1" name="箭头: 下弧形 70">
              <a:extLst>
                <a:ext uri="{FF2B5EF4-FFF2-40B4-BE49-F238E27FC236}">
                  <a16:creationId xmlns:a16="http://schemas.microsoft.com/office/drawing/2014/main" id="{52B6FAC0-DAF1-470B-A5A5-7FF909997D0B}"/>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72" name="直接箭头连接符 71">
              <a:extLst>
                <a:ext uri="{FF2B5EF4-FFF2-40B4-BE49-F238E27FC236}">
                  <a16:creationId xmlns:a16="http://schemas.microsoft.com/office/drawing/2014/main" id="{ADD9DCD0-48CA-4B05-864F-FC9CB2F77784}"/>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3" name="组合 72">
            <a:extLst>
              <a:ext uri="{FF2B5EF4-FFF2-40B4-BE49-F238E27FC236}">
                <a16:creationId xmlns:a16="http://schemas.microsoft.com/office/drawing/2014/main" id="{A95E32D7-2113-4BA7-A595-4131A4532B65}"/>
              </a:ext>
            </a:extLst>
          </p:cNvPr>
          <p:cNvGrpSpPr/>
          <p:nvPr/>
        </p:nvGrpSpPr>
        <p:grpSpPr>
          <a:xfrm rot="10800000">
            <a:off x="6811046" y="2952937"/>
            <a:ext cx="480918" cy="190281"/>
            <a:chOff x="4365402" y="2838442"/>
            <a:chExt cx="856835" cy="315428"/>
          </a:xfrm>
        </p:grpSpPr>
        <p:cxnSp>
          <p:nvCxnSpPr>
            <p:cNvPr id="74" name="直接箭头连接符 73">
              <a:extLst>
                <a:ext uri="{FF2B5EF4-FFF2-40B4-BE49-F238E27FC236}">
                  <a16:creationId xmlns:a16="http://schemas.microsoft.com/office/drawing/2014/main" id="{76B6F8DF-A7F6-447C-A11F-0CB547EC9CDE}"/>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5" name="流程图: 接点 74">
              <a:extLst>
                <a:ext uri="{FF2B5EF4-FFF2-40B4-BE49-F238E27FC236}">
                  <a16:creationId xmlns:a16="http://schemas.microsoft.com/office/drawing/2014/main" id="{256DF478-570C-4CFF-B472-D22774ABE83F}"/>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6" name="箭头: 下弧形 75">
              <a:extLst>
                <a:ext uri="{FF2B5EF4-FFF2-40B4-BE49-F238E27FC236}">
                  <a16:creationId xmlns:a16="http://schemas.microsoft.com/office/drawing/2014/main" id="{0F70DC09-5828-4CC1-8963-9574294E9F01}"/>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77" name="直接箭头连接符 76">
              <a:extLst>
                <a:ext uri="{FF2B5EF4-FFF2-40B4-BE49-F238E27FC236}">
                  <a16:creationId xmlns:a16="http://schemas.microsoft.com/office/drawing/2014/main" id="{28C1C95A-A547-48C8-91A2-B29DF3F83143}"/>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8" name="组合 77">
            <a:extLst>
              <a:ext uri="{FF2B5EF4-FFF2-40B4-BE49-F238E27FC236}">
                <a16:creationId xmlns:a16="http://schemas.microsoft.com/office/drawing/2014/main" id="{EE5000F9-3164-4B38-8DE5-8FAF92DC2AEE}"/>
              </a:ext>
            </a:extLst>
          </p:cNvPr>
          <p:cNvGrpSpPr/>
          <p:nvPr/>
        </p:nvGrpSpPr>
        <p:grpSpPr>
          <a:xfrm>
            <a:off x="7429728" y="3036032"/>
            <a:ext cx="480918" cy="190281"/>
            <a:chOff x="4365402" y="2838442"/>
            <a:chExt cx="856835" cy="315428"/>
          </a:xfrm>
        </p:grpSpPr>
        <p:cxnSp>
          <p:nvCxnSpPr>
            <p:cNvPr id="79" name="直接箭头连接符 78">
              <a:extLst>
                <a:ext uri="{FF2B5EF4-FFF2-40B4-BE49-F238E27FC236}">
                  <a16:creationId xmlns:a16="http://schemas.microsoft.com/office/drawing/2014/main" id="{8C1A830A-B4C2-4D7A-B690-6B753D9FC32A}"/>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0" name="流程图: 接点 79">
              <a:extLst>
                <a:ext uri="{FF2B5EF4-FFF2-40B4-BE49-F238E27FC236}">
                  <a16:creationId xmlns:a16="http://schemas.microsoft.com/office/drawing/2014/main" id="{2536A0A5-BEE3-4BDE-9800-B8051A7C5FC4}"/>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81" name="箭头: 下弧形 80">
              <a:extLst>
                <a:ext uri="{FF2B5EF4-FFF2-40B4-BE49-F238E27FC236}">
                  <a16:creationId xmlns:a16="http://schemas.microsoft.com/office/drawing/2014/main" id="{CFA9BF5F-B561-4B8D-B48C-B41E1D9B2889}"/>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82" name="直接箭头连接符 81">
              <a:extLst>
                <a:ext uri="{FF2B5EF4-FFF2-40B4-BE49-F238E27FC236}">
                  <a16:creationId xmlns:a16="http://schemas.microsoft.com/office/drawing/2014/main" id="{3E667F06-01D1-4683-8991-4F504A00831C}"/>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3" name="组合 82">
            <a:extLst>
              <a:ext uri="{FF2B5EF4-FFF2-40B4-BE49-F238E27FC236}">
                <a16:creationId xmlns:a16="http://schemas.microsoft.com/office/drawing/2014/main" id="{B5C8753C-F22B-4C21-A225-CF692D072449}"/>
              </a:ext>
            </a:extLst>
          </p:cNvPr>
          <p:cNvGrpSpPr/>
          <p:nvPr/>
        </p:nvGrpSpPr>
        <p:grpSpPr>
          <a:xfrm rot="10800000">
            <a:off x="7175159" y="3209233"/>
            <a:ext cx="480918" cy="190281"/>
            <a:chOff x="4365402" y="2838442"/>
            <a:chExt cx="856835" cy="315428"/>
          </a:xfrm>
        </p:grpSpPr>
        <p:cxnSp>
          <p:nvCxnSpPr>
            <p:cNvPr id="84" name="直接箭头连接符 83">
              <a:extLst>
                <a:ext uri="{FF2B5EF4-FFF2-40B4-BE49-F238E27FC236}">
                  <a16:creationId xmlns:a16="http://schemas.microsoft.com/office/drawing/2014/main" id="{EAC61674-E833-46E4-8C2A-23068BFF1AEB}"/>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流程图: 接点 84">
              <a:extLst>
                <a:ext uri="{FF2B5EF4-FFF2-40B4-BE49-F238E27FC236}">
                  <a16:creationId xmlns:a16="http://schemas.microsoft.com/office/drawing/2014/main" id="{E7C487A2-00DA-4D72-95E5-536E6CB5A750}"/>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86" name="箭头: 下弧形 85">
              <a:extLst>
                <a:ext uri="{FF2B5EF4-FFF2-40B4-BE49-F238E27FC236}">
                  <a16:creationId xmlns:a16="http://schemas.microsoft.com/office/drawing/2014/main" id="{6F2A1AAC-1718-45BD-A4C0-EBC50D03DCF0}"/>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87" name="直接箭头连接符 86">
              <a:extLst>
                <a:ext uri="{FF2B5EF4-FFF2-40B4-BE49-F238E27FC236}">
                  <a16:creationId xmlns:a16="http://schemas.microsoft.com/office/drawing/2014/main" id="{B794D71A-53C9-4153-97E5-D95C4AD9CED4}"/>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8" name="组合 87">
            <a:extLst>
              <a:ext uri="{FF2B5EF4-FFF2-40B4-BE49-F238E27FC236}">
                <a16:creationId xmlns:a16="http://schemas.microsoft.com/office/drawing/2014/main" id="{70E8BAC7-0516-41C4-A2F7-AD147DE8D359}"/>
              </a:ext>
            </a:extLst>
          </p:cNvPr>
          <p:cNvGrpSpPr/>
          <p:nvPr/>
        </p:nvGrpSpPr>
        <p:grpSpPr>
          <a:xfrm rot="10800000">
            <a:off x="8309838" y="3151531"/>
            <a:ext cx="480918" cy="190281"/>
            <a:chOff x="4365402" y="2838442"/>
            <a:chExt cx="856835" cy="315428"/>
          </a:xfrm>
        </p:grpSpPr>
        <p:cxnSp>
          <p:nvCxnSpPr>
            <p:cNvPr id="89" name="直接箭头连接符 88">
              <a:extLst>
                <a:ext uri="{FF2B5EF4-FFF2-40B4-BE49-F238E27FC236}">
                  <a16:creationId xmlns:a16="http://schemas.microsoft.com/office/drawing/2014/main" id="{28FA3B42-A814-4230-B564-108DFF31E522}"/>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0" name="流程图: 接点 89">
              <a:extLst>
                <a:ext uri="{FF2B5EF4-FFF2-40B4-BE49-F238E27FC236}">
                  <a16:creationId xmlns:a16="http://schemas.microsoft.com/office/drawing/2014/main" id="{8B552CA5-E750-4600-889A-7A44FC9FB154}"/>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91" name="箭头: 下弧形 90">
              <a:extLst>
                <a:ext uri="{FF2B5EF4-FFF2-40B4-BE49-F238E27FC236}">
                  <a16:creationId xmlns:a16="http://schemas.microsoft.com/office/drawing/2014/main" id="{996DE184-8A18-4A7A-840B-BF6284388C8A}"/>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92" name="直接箭头连接符 91">
              <a:extLst>
                <a:ext uri="{FF2B5EF4-FFF2-40B4-BE49-F238E27FC236}">
                  <a16:creationId xmlns:a16="http://schemas.microsoft.com/office/drawing/2014/main" id="{A1E08058-635E-4A40-9331-81BE44793F1D}"/>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3" name="组合 92">
            <a:extLst>
              <a:ext uri="{FF2B5EF4-FFF2-40B4-BE49-F238E27FC236}">
                <a16:creationId xmlns:a16="http://schemas.microsoft.com/office/drawing/2014/main" id="{D16DCBAD-E1B4-4566-88FB-F7834A45F604}"/>
              </a:ext>
            </a:extLst>
          </p:cNvPr>
          <p:cNvGrpSpPr/>
          <p:nvPr/>
        </p:nvGrpSpPr>
        <p:grpSpPr>
          <a:xfrm>
            <a:off x="7770924" y="3301125"/>
            <a:ext cx="480918" cy="190281"/>
            <a:chOff x="4365402" y="2838442"/>
            <a:chExt cx="856835" cy="315428"/>
          </a:xfrm>
        </p:grpSpPr>
        <p:cxnSp>
          <p:nvCxnSpPr>
            <p:cNvPr id="94" name="直接箭头连接符 93">
              <a:extLst>
                <a:ext uri="{FF2B5EF4-FFF2-40B4-BE49-F238E27FC236}">
                  <a16:creationId xmlns:a16="http://schemas.microsoft.com/office/drawing/2014/main" id="{36F83738-42B3-4BE2-8E23-E2D7682D0F3A}"/>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5" name="流程图: 接点 94">
              <a:extLst>
                <a:ext uri="{FF2B5EF4-FFF2-40B4-BE49-F238E27FC236}">
                  <a16:creationId xmlns:a16="http://schemas.microsoft.com/office/drawing/2014/main" id="{D71E29C3-0A4F-43E6-8B04-E7D1FEB1368F}"/>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96" name="箭头: 下弧形 95">
              <a:extLst>
                <a:ext uri="{FF2B5EF4-FFF2-40B4-BE49-F238E27FC236}">
                  <a16:creationId xmlns:a16="http://schemas.microsoft.com/office/drawing/2014/main" id="{B6AA5E17-F098-402C-9979-0BF20F23F467}"/>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97" name="直接箭头连接符 96">
              <a:extLst>
                <a:ext uri="{FF2B5EF4-FFF2-40B4-BE49-F238E27FC236}">
                  <a16:creationId xmlns:a16="http://schemas.microsoft.com/office/drawing/2014/main" id="{7B0E1253-930C-4F78-A5DC-154A325DC473}"/>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8" name="组合 97">
            <a:extLst>
              <a:ext uri="{FF2B5EF4-FFF2-40B4-BE49-F238E27FC236}">
                <a16:creationId xmlns:a16="http://schemas.microsoft.com/office/drawing/2014/main" id="{FB7A0968-2803-4871-877F-37538A0A7FAA}"/>
              </a:ext>
            </a:extLst>
          </p:cNvPr>
          <p:cNvGrpSpPr/>
          <p:nvPr/>
        </p:nvGrpSpPr>
        <p:grpSpPr>
          <a:xfrm>
            <a:off x="8596976" y="2952937"/>
            <a:ext cx="480918" cy="190281"/>
            <a:chOff x="4365402" y="2838442"/>
            <a:chExt cx="856835" cy="315428"/>
          </a:xfrm>
        </p:grpSpPr>
        <p:cxnSp>
          <p:nvCxnSpPr>
            <p:cNvPr id="99" name="直接箭头连接符 98">
              <a:extLst>
                <a:ext uri="{FF2B5EF4-FFF2-40B4-BE49-F238E27FC236}">
                  <a16:creationId xmlns:a16="http://schemas.microsoft.com/office/drawing/2014/main" id="{37BE1A3D-01F0-4632-AFE3-B5C9DDABF62E}"/>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0" name="流程图: 接点 99">
              <a:extLst>
                <a:ext uri="{FF2B5EF4-FFF2-40B4-BE49-F238E27FC236}">
                  <a16:creationId xmlns:a16="http://schemas.microsoft.com/office/drawing/2014/main" id="{68EDB8A7-133C-42DC-A922-507E95A7B300}"/>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1" name="箭头: 下弧形 100">
              <a:extLst>
                <a:ext uri="{FF2B5EF4-FFF2-40B4-BE49-F238E27FC236}">
                  <a16:creationId xmlns:a16="http://schemas.microsoft.com/office/drawing/2014/main" id="{5DE69CED-42C5-4409-A6B4-DE7CC047231F}"/>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02" name="直接箭头连接符 101">
              <a:extLst>
                <a:ext uri="{FF2B5EF4-FFF2-40B4-BE49-F238E27FC236}">
                  <a16:creationId xmlns:a16="http://schemas.microsoft.com/office/drawing/2014/main" id="{E83B9FBD-0F1F-4DC1-9E79-1D4A4FB42A15}"/>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03" name="组合 102">
            <a:extLst>
              <a:ext uri="{FF2B5EF4-FFF2-40B4-BE49-F238E27FC236}">
                <a16:creationId xmlns:a16="http://schemas.microsoft.com/office/drawing/2014/main" id="{D2A71FDE-09DB-4D43-A2CD-48743DC8BC12}"/>
              </a:ext>
            </a:extLst>
          </p:cNvPr>
          <p:cNvGrpSpPr/>
          <p:nvPr/>
        </p:nvGrpSpPr>
        <p:grpSpPr>
          <a:xfrm rot="10800000">
            <a:off x="6652478" y="3355076"/>
            <a:ext cx="480918" cy="190281"/>
            <a:chOff x="4365402" y="2838442"/>
            <a:chExt cx="856835" cy="315428"/>
          </a:xfrm>
        </p:grpSpPr>
        <p:cxnSp>
          <p:nvCxnSpPr>
            <p:cNvPr id="104" name="直接箭头连接符 103">
              <a:extLst>
                <a:ext uri="{FF2B5EF4-FFF2-40B4-BE49-F238E27FC236}">
                  <a16:creationId xmlns:a16="http://schemas.microsoft.com/office/drawing/2014/main" id="{60657470-1900-42BF-AB9B-05C6E3F532C6}"/>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5" name="流程图: 接点 104">
              <a:extLst>
                <a:ext uri="{FF2B5EF4-FFF2-40B4-BE49-F238E27FC236}">
                  <a16:creationId xmlns:a16="http://schemas.microsoft.com/office/drawing/2014/main" id="{A8E9A9B5-0221-43ED-B4C7-86222114EAD5}"/>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06" name="箭头: 下弧形 105">
              <a:extLst>
                <a:ext uri="{FF2B5EF4-FFF2-40B4-BE49-F238E27FC236}">
                  <a16:creationId xmlns:a16="http://schemas.microsoft.com/office/drawing/2014/main" id="{6E21693D-42C9-42B8-B916-86E436D1A0D6}"/>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07" name="直接箭头连接符 106">
              <a:extLst>
                <a:ext uri="{FF2B5EF4-FFF2-40B4-BE49-F238E27FC236}">
                  <a16:creationId xmlns:a16="http://schemas.microsoft.com/office/drawing/2014/main" id="{1CADC858-A58B-4F80-9604-C77A4C26E084}"/>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08" name="组合 107">
            <a:extLst>
              <a:ext uri="{FF2B5EF4-FFF2-40B4-BE49-F238E27FC236}">
                <a16:creationId xmlns:a16="http://schemas.microsoft.com/office/drawing/2014/main" id="{861EA217-5A8E-4F75-A528-3E4FCFA1BAA7}"/>
              </a:ext>
            </a:extLst>
          </p:cNvPr>
          <p:cNvGrpSpPr/>
          <p:nvPr/>
        </p:nvGrpSpPr>
        <p:grpSpPr>
          <a:xfrm rot="10800000">
            <a:off x="9102839" y="2937125"/>
            <a:ext cx="480918" cy="190281"/>
            <a:chOff x="4365402" y="2838442"/>
            <a:chExt cx="856835" cy="315428"/>
          </a:xfrm>
        </p:grpSpPr>
        <p:cxnSp>
          <p:nvCxnSpPr>
            <p:cNvPr id="109" name="直接箭头连接符 108">
              <a:extLst>
                <a:ext uri="{FF2B5EF4-FFF2-40B4-BE49-F238E27FC236}">
                  <a16:creationId xmlns:a16="http://schemas.microsoft.com/office/drawing/2014/main" id="{23FE108C-4C2C-4FCA-B68E-0816B667DEA3}"/>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0" name="流程图: 接点 109">
              <a:extLst>
                <a:ext uri="{FF2B5EF4-FFF2-40B4-BE49-F238E27FC236}">
                  <a16:creationId xmlns:a16="http://schemas.microsoft.com/office/drawing/2014/main" id="{7DF442E5-A069-44C4-919E-01F59B8D554D}"/>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1" name="箭头: 下弧形 110">
              <a:extLst>
                <a:ext uri="{FF2B5EF4-FFF2-40B4-BE49-F238E27FC236}">
                  <a16:creationId xmlns:a16="http://schemas.microsoft.com/office/drawing/2014/main" id="{655A7A3C-83AF-46CE-9069-519DDF14E923}"/>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12" name="直接箭头连接符 111">
              <a:extLst>
                <a:ext uri="{FF2B5EF4-FFF2-40B4-BE49-F238E27FC236}">
                  <a16:creationId xmlns:a16="http://schemas.microsoft.com/office/drawing/2014/main" id="{92924C37-8F93-47B4-BD5C-AB06BE85F1A1}"/>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13" name="组合 112">
            <a:extLst>
              <a:ext uri="{FF2B5EF4-FFF2-40B4-BE49-F238E27FC236}">
                <a16:creationId xmlns:a16="http://schemas.microsoft.com/office/drawing/2014/main" id="{8D4DBF17-C21F-486C-A0B6-096A33282B3A}"/>
              </a:ext>
            </a:extLst>
          </p:cNvPr>
          <p:cNvGrpSpPr/>
          <p:nvPr/>
        </p:nvGrpSpPr>
        <p:grpSpPr>
          <a:xfrm>
            <a:off x="9721521" y="3020220"/>
            <a:ext cx="480918" cy="190281"/>
            <a:chOff x="4365402" y="2838442"/>
            <a:chExt cx="856835" cy="315428"/>
          </a:xfrm>
        </p:grpSpPr>
        <p:cxnSp>
          <p:nvCxnSpPr>
            <p:cNvPr id="114" name="直接箭头连接符 113">
              <a:extLst>
                <a:ext uri="{FF2B5EF4-FFF2-40B4-BE49-F238E27FC236}">
                  <a16:creationId xmlns:a16="http://schemas.microsoft.com/office/drawing/2014/main" id="{C1A3A788-8061-4476-9E2E-CAB6ED93F674}"/>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5" name="流程图: 接点 114">
              <a:extLst>
                <a:ext uri="{FF2B5EF4-FFF2-40B4-BE49-F238E27FC236}">
                  <a16:creationId xmlns:a16="http://schemas.microsoft.com/office/drawing/2014/main" id="{8CE237DB-E790-4BA2-88B7-5093EF046793}"/>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6" name="箭头: 下弧形 115">
              <a:extLst>
                <a:ext uri="{FF2B5EF4-FFF2-40B4-BE49-F238E27FC236}">
                  <a16:creationId xmlns:a16="http://schemas.microsoft.com/office/drawing/2014/main" id="{52A6101D-1807-400B-B85A-F8B147F74C26}"/>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17" name="直接箭头连接符 116">
              <a:extLst>
                <a:ext uri="{FF2B5EF4-FFF2-40B4-BE49-F238E27FC236}">
                  <a16:creationId xmlns:a16="http://schemas.microsoft.com/office/drawing/2014/main" id="{E2AD492A-214C-420B-B1B2-4D219B93C11A}"/>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18" name="组合 117">
            <a:extLst>
              <a:ext uri="{FF2B5EF4-FFF2-40B4-BE49-F238E27FC236}">
                <a16:creationId xmlns:a16="http://schemas.microsoft.com/office/drawing/2014/main" id="{AF18711C-191F-40BD-BF75-217C8503D9FE}"/>
              </a:ext>
            </a:extLst>
          </p:cNvPr>
          <p:cNvGrpSpPr/>
          <p:nvPr/>
        </p:nvGrpSpPr>
        <p:grpSpPr>
          <a:xfrm rot="10800000">
            <a:off x="9466952" y="3193421"/>
            <a:ext cx="480918" cy="190281"/>
            <a:chOff x="4365402" y="2838442"/>
            <a:chExt cx="856835" cy="315428"/>
          </a:xfrm>
        </p:grpSpPr>
        <p:cxnSp>
          <p:nvCxnSpPr>
            <p:cNvPr id="119" name="直接箭头连接符 118">
              <a:extLst>
                <a:ext uri="{FF2B5EF4-FFF2-40B4-BE49-F238E27FC236}">
                  <a16:creationId xmlns:a16="http://schemas.microsoft.com/office/drawing/2014/main" id="{DBE9A797-C2E8-40AE-8B7F-D6209359C96E}"/>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0" name="流程图: 接点 119">
              <a:extLst>
                <a:ext uri="{FF2B5EF4-FFF2-40B4-BE49-F238E27FC236}">
                  <a16:creationId xmlns:a16="http://schemas.microsoft.com/office/drawing/2014/main" id="{D7C363A7-F476-4C30-8263-A3147BAC18DA}"/>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21" name="箭头: 下弧形 120">
              <a:extLst>
                <a:ext uri="{FF2B5EF4-FFF2-40B4-BE49-F238E27FC236}">
                  <a16:creationId xmlns:a16="http://schemas.microsoft.com/office/drawing/2014/main" id="{C30921E6-037D-4FEB-A3BE-F38C4B690035}"/>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22" name="直接箭头连接符 121">
              <a:extLst>
                <a:ext uri="{FF2B5EF4-FFF2-40B4-BE49-F238E27FC236}">
                  <a16:creationId xmlns:a16="http://schemas.microsoft.com/office/drawing/2014/main" id="{04CA4D9E-E5C9-45AE-A7D8-CDCA599B2E1E}"/>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23" name="组合 122">
            <a:extLst>
              <a:ext uri="{FF2B5EF4-FFF2-40B4-BE49-F238E27FC236}">
                <a16:creationId xmlns:a16="http://schemas.microsoft.com/office/drawing/2014/main" id="{07741024-0B2E-4E47-A1C1-A8288D63FEEF}"/>
              </a:ext>
            </a:extLst>
          </p:cNvPr>
          <p:cNvGrpSpPr/>
          <p:nvPr/>
        </p:nvGrpSpPr>
        <p:grpSpPr>
          <a:xfrm rot="10800000">
            <a:off x="8896965" y="3314372"/>
            <a:ext cx="480918" cy="190281"/>
            <a:chOff x="4365402" y="2838442"/>
            <a:chExt cx="856835" cy="315428"/>
          </a:xfrm>
        </p:grpSpPr>
        <p:cxnSp>
          <p:nvCxnSpPr>
            <p:cNvPr id="124" name="直接箭头连接符 123">
              <a:extLst>
                <a:ext uri="{FF2B5EF4-FFF2-40B4-BE49-F238E27FC236}">
                  <a16:creationId xmlns:a16="http://schemas.microsoft.com/office/drawing/2014/main" id="{0CFB53EF-2639-4F4B-B975-53140BF8FFCC}"/>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5" name="流程图: 接点 124">
              <a:extLst>
                <a:ext uri="{FF2B5EF4-FFF2-40B4-BE49-F238E27FC236}">
                  <a16:creationId xmlns:a16="http://schemas.microsoft.com/office/drawing/2014/main" id="{7498533D-EF4C-45F2-B738-984B25217BA2}"/>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26" name="箭头: 下弧形 125">
              <a:extLst>
                <a:ext uri="{FF2B5EF4-FFF2-40B4-BE49-F238E27FC236}">
                  <a16:creationId xmlns:a16="http://schemas.microsoft.com/office/drawing/2014/main" id="{EF2219F3-ED84-49A3-90CD-64AB06878E0B}"/>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27" name="直接箭头连接符 126">
              <a:extLst>
                <a:ext uri="{FF2B5EF4-FFF2-40B4-BE49-F238E27FC236}">
                  <a16:creationId xmlns:a16="http://schemas.microsoft.com/office/drawing/2014/main" id="{39E2D664-1E5C-48C7-B279-52E40FBAC287}"/>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28" name="组合 127">
            <a:extLst>
              <a:ext uri="{FF2B5EF4-FFF2-40B4-BE49-F238E27FC236}">
                <a16:creationId xmlns:a16="http://schemas.microsoft.com/office/drawing/2014/main" id="{8AAE098C-6757-471E-A8E1-04FFE3FC7F98}"/>
              </a:ext>
            </a:extLst>
          </p:cNvPr>
          <p:cNvGrpSpPr/>
          <p:nvPr/>
        </p:nvGrpSpPr>
        <p:grpSpPr>
          <a:xfrm>
            <a:off x="10062717" y="3285313"/>
            <a:ext cx="480918" cy="190281"/>
            <a:chOff x="4365402" y="2838442"/>
            <a:chExt cx="856835" cy="315428"/>
          </a:xfrm>
        </p:grpSpPr>
        <p:cxnSp>
          <p:nvCxnSpPr>
            <p:cNvPr id="129" name="直接箭头连接符 128">
              <a:extLst>
                <a:ext uri="{FF2B5EF4-FFF2-40B4-BE49-F238E27FC236}">
                  <a16:creationId xmlns:a16="http://schemas.microsoft.com/office/drawing/2014/main" id="{0357F062-B171-434B-B0B2-AB6D5DF3287E}"/>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0" name="流程图: 接点 129">
              <a:extLst>
                <a:ext uri="{FF2B5EF4-FFF2-40B4-BE49-F238E27FC236}">
                  <a16:creationId xmlns:a16="http://schemas.microsoft.com/office/drawing/2014/main" id="{2FED958A-0E40-4295-9A87-785EC8BDFB51}"/>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31" name="箭头: 下弧形 130">
              <a:extLst>
                <a:ext uri="{FF2B5EF4-FFF2-40B4-BE49-F238E27FC236}">
                  <a16:creationId xmlns:a16="http://schemas.microsoft.com/office/drawing/2014/main" id="{FDD99C55-8830-402D-9A1F-C9D5AB8A9F95}"/>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32" name="直接箭头连接符 131">
              <a:extLst>
                <a:ext uri="{FF2B5EF4-FFF2-40B4-BE49-F238E27FC236}">
                  <a16:creationId xmlns:a16="http://schemas.microsoft.com/office/drawing/2014/main" id="{878D139C-0CB4-4B72-B3DE-5526A98F190B}"/>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33" name="组合 132">
            <a:extLst>
              <a:ext uri="{FF2B5EF4-FFF2-40B4-BE49-F238E27FC236}">
                <a16:creationId xmlns:a16="http://schemas.microsoft.com/office/drawing/2014/main" id="{CA6D3B91-4C5A-4620-AD8C-D743AEEC5FAB}"/>
              </a:ext>
            </a:extLst>
          </p:cNvPr>
          <p:cNvGrpSpPr/>
          <p:nvPr/>
        </p:nvGrpSpPr>
        <p:grpSpPr>
          <a:xfrm>
            <a:off x="7276889" y="3429893"/>
            <a:ext cx="480918" cy="190281"/>
            <a:chOff x="4365402" y="2838442"/>
            <a:chExt cx="856835" cy="315428"/>
          </a:xfrm>
        </p:grpSpPr>
        <p:cxnSp>
          <p:nvCxnSpPr>
            <p:cNvPr id="134" name="直接箭头连接符 133">
              <a:extLst>
                <a:ext uri="{FF2B5EF4-FFF2-40B4-BE49-F238E27FC236}">
                  <a16:creationId xmlns:a16="http://schemas.microsoft.com/office/drawing/2014/main" id="{1B790F37-C30E-46D5-9D11-3606CE0640BB}"/>
                </a:ext>
              </a:extLst>
            </p:cNvPr>
            <p:cNvCxnSpPr>
              <a:cxnSpLocks/>
            </p:cNvCxnSpPr>
            <p:nvPr/>
          </p:nvCxnSpPr>
          <p:spPr>
            <a:xfrm>
              <a:off x="4620240" y="2980175"/>
              <a:ext cx="60199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5" name="流程图: 接点 134">
              <a:extLst>
                <a:ext uri="{FF2B5EF4-FFF2-40B4-BE49-F238E27FC236}">
                  <a16:creationId xmlns:a16="http://schemas.microsoft.com/office/drawing/2014/main" id="{98CB2A3B-A752-4323-BAC3-B0D3F8F376FE}"/>
                </a:ext>
              </a:extLst>
            </p:cNvPr>
            <p:cNvSpPr/>
            <p:nvPr/>
          </p:nvSpPr>
          <p:spPr>
            <a:xfrm rot="16200000">
              <a:off x="4358564" y="2895570"/>
              <a:ext cx="182880" cy="169204"/>
            </a:xfrm>
            <a:prstGeom prst="flowChartConnector">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36" name="箭头: 下弧形 135">
              <a:extLst>
                <a:ext uri="{FF2B5EF4-FFF2-40B4-BE49-F238E27FC236}">
                  <a16:creationId xmlns:a16="http://schemas.microsoft.com/office/drawing/2014/main" id="{E039A9B7-040C-42DD-A9EF-201E37638827}"/>
                </a:ext>
              </a:extLst>
            </p:cNvPr>
            <p:cNvSpPr/>
            <p:nvPr/>
          </p:nvSpPr>
          <p:spPr>
            <a:xfrm>
              <a:off x="4741022" y="2838442"/>
              <a:ext cx="360435" cy="315428"/>
            </a:xfrm>
            <a:prstGeom prst="curvedUpArrow">
              <a:avLst>
                <a:gd name="adj1" fmla="val 20640"/>
                <a:gd name="adj2" fmla="val 71682"/>
                <a:gd name="adj3" fmla="val 25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cxnSp>
          <p:nvCxnSpPr>
            <p:cNvPr id="137" name="直接箭头连接符 136">
              <a:extLst>
                <a:ext uri="{FF2B5EF4-FFF2-40B4-BE49-F238E27FC236}">
                  <a16:creationId xmlns:a16="http://schemas.microsoft.com/office/drawing/2014/main" id="{6B396FD4-84F6-46E9-82F0-8B8498501D68}"/>
                </a:ext>
              </a:extLst>
            </p:cNvPr>
            <p:cNvCxnSpPr>
              <a:cxnSpLocks/>
            </p:cNvCxnSpPr>
            <p:nvPr/>
          </p:nvCxnSpPr>
          <p:spPr>
            <a:xfrm>
              <a:off x="4894198" y="2980172"/>
              <a:ext cx="242405" cy="0"/>
            </a:xfrm>
            <a:prstGeom prst="straightConnector1">
              <a:avLst/>
            </a:prstGeom>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38" name="文本框 137">
            <a:extLst>
              <a:ext uri="{FF2B5EF4-FFF2-40B4-BE49-F238E27FC236}">
                <a16:creationId xmlns:a16="http://schemas.microsoft.com/office/drawing/2014/main" id="{0D00EA33-D2F3-4BB1-A15C-DA1E7F75B71C}"/>
              </a:ext>
            </a:extLst>
          </p:cNvPr>
          <p:cNvSpPr txBox="1"/>
          <p:nvPr/>
        </p:nvSpPr>
        <p:spPr>
          <a:xfrm>
            <a:off x="5178442" y="3941620"/>
            <a:ext cx="1821332" cy="307777"/>
          </a:xfrm>
          <a:prstGeom prst="rect">
            <a:avLst/>
          </a:prstGeom>
          <a:noFill/>
        </p:spPr>
        <p:txBody>
          <a:bodyPr wrap="none" rtlCol="0">
            <a:spAutoFit/>
          </a:bodyPr>
          <a:lstStyle/>
          <a:p>
            <a:r>
              <a:rPr lang="en-US" altLang="zh-CN" sz="1400" dirty="0">
                <a:latin typeface="ADLaM Display" panose="02010000000000000000" pitchFamily="2" charset="0"/>
                <a:ea typeface="ADLaM Display" panose="02010000000000000000" pitchFamily="2" charset="0"/>
                <a:cs typeface="ADLaM Display" panose="02010000000000000000" pitchFamily="2" charset="0"/>
              </a:rPr>
              <a:t>Neutron Spin Filter</a:t>
            </a:r>
            <a:endParaRPr lang="zh-CN" altLang="en-US" sz="1400" dirty="0">
              <a:latin typeface="ADLaM Display" panose="02010000000000000000" pitchFamily="2" charset="0"/>
              <a:cs typeface="ADLaM Display" panose="02010000000000000000" pitchFamily="2" charset="0"/>
            </a:endParaRPr>
          </a:p>
        </p:txBody>
      </p:sp>
      <p:sp>
        <p:nvSpPr>
          <p:cNvPr id="139" name="文本框 138">
            <a:extLst>
              <a:ext uri="{FF2B5EF4-FFF2-40B4-BE49-F238E27FC236}">
                <a16:creationId xmlns:a16="http://schemas.microsoft.com/office/drawing/2014/main" id="{738B04CB-7F60-4C1A-A775-E6BCD36926A6}"/>
              </a:ext>
            </a:extLst>
          </p:cNvPr>
          <p:cNvSpPr txBox="1"/>
          <p:nvPr/>
        </p:nvSpPr>
        <p:spPr>
          <a:xfrm>
            <a:off x="1328915" y="4082524"/>
            <a:ext cx="2097049" cy="307777"/>
          </a:xfrm>
          <a:prstGeom prst="rect">
            <a:avLst/>
          </a:prstGeom>
          <a:noFill/>
        </p:spPr>
        <p:txBody>
          <a:bodyPr wrap="none" rtlCol="0">
            <a:spAutoFit/>
          </a:bodyPr>
          <a:lstStyle/>
          <a:p>
            <a:r>
              <a:rPr lang="en-US" altLang="zh-CN" sz="1400" dirty="0">
                <a:latin typeface="ADLaM Display" panose="02010000000000000000" pitchFamily="2" charset="0"/>
                <a:ea typeface="ADLaM Display" panose="02010000000000000000" pitchFamily="2" charset="0"/>
                <a:cs typeface="ADLaM Display" panose="02010000000000000000" pitchFamily="2" charset="0"/>
              </a:rPr>
              <a:t>Time Project Chamber</a:t>
            </a:r>
            <a:endParaRPr lang="zh-CN" altLang="en-US" sz="1400" dirty="0">
              <a:latin typeface="ADLaM Display" panose="02010000000000000000" pitchFamily="2" charset="0"/>
              <a:cs typeface="ADLaM Display" panose="02010000000000000000" pitchFamily="2" charset="0"/>
            </a:endParaRPr>
          </a:p>
        </p:txBody>
      </p:sp>
      <p:sp>
        <p:nvSpPr>
          <p:cNvPr id="140" name="箭头: 左 139">
            <a:extLst>
              <a:ext uri="{FF2B5EF4-FFF2-40B4-BE49-F238E27FC236}">
                <a16:creationId xmlns:a16="http://schemas.microsoft.com/office/drawing/2014/main" id="{8BCCD26B-1958-4406-A964-66D9EC5CB3A4}"/>
              </a:ext>
            </a:extLst>
          </p:cNvPr>
          <p:cNvSpPr/>
          <p:nvPr/>
        </p:nvSpPr>
        <p:spPr>
          <a:xfrm>
            <a:off x="4721242" y="1875671"/>
            <a:ext cx="5081126" cy="223392"/>
          </a:xfrm>
          <a:prstGeom prst="leftArrow">
            <a:avLst>
              <a:gd name="adj1" fmla="val 50000"/>
              <a:gd name="adj2" fmla="val 20554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1" name="文本框 140">
                <a:extLst>
                  <a:ext uri="{FF2B5EF4-FFF2-40B4-BE49-F238E27FC236}">
                    <a16:creationId xmlns:a16="http://schemas.microsoft.com/office/drawing/2014/main" id="{BC387316-01FE-7F51-ED9E-FD25223E4064}"/>
                  </a:ext>
                </a:extLst>
              </p:cNvPr>
              <p:cNvSpPr txBox="1"/>
              <p:nvPr/>
            </p:nvSpPr>
            <p:spPr>
              <a:xfrm>
                <a:off x="5626257" y="5055245"/>
                <a:ext cx="344658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𝐵</m:t>
                      </m:r>
                      <m:r>
                        <a:rPr lang="en-US" altLang="zh-CN" sz="3200" b="0" i="1" smtClean="0">
                          <a:latin typeface="Cambria Math" panose="02040503050406030204" pitchFamily="18" charset="0"/>
                        </a:rPr>
                        <m:t>=</m:t>
                      </m:r>
                      <m:acc>
                        <m:accPr>
                          <m:chr m:val="̂"/>
                          <m:ctrlPr>
                            <a:rPr lang="en-US" altLang="zh-CN" sz="3200" b="0" i="1" smtClean="0">
                              <a:latin typeface="Cambria Math" panose="02040503050406030204" pitchFamily="18" charset="0"/>
                            </a:rPr>
                          </m:ctrlPr>
                        </m:accPr>
                        <m:e>
                          <m:r>
                            <a:rPr lang="en-US" altLang="zh-CN" sz="3200" i="1">
                              <a:latin typeface="Cambria Math" panose="02040503050406030204" pitchFamily="18" charset="0"/>
                              <a:ea typeface="Cambria Math" panose="02040503050406030204" pitchFamily="18" charset="0"/>
                            </a:rPr>
                            <m:t>𝜎</m:t>
                          </m:r>
                        </m:e>
                      </m:acc>
                      <m:r>
                        <a:rPr lang="en-US" altLang="zh-CN" sz="3200" b="0" i="1" smtClean="0">
                          <a:latin typeface="Cambria Math" panose="02040503050406030204" pitchFamily="18" charset="0"/>
                          <a:ea typeface="Cambria Math" panose="02040503050406030204" pitchFamily="18" charset="0"/>
                        </a:rPr>
                        <m:t>∙</m:t>
                      </m:r>
                      <m:d>
                        <m:dPr>
                          <m:begChr m:val="["/>
                          <m:endChr m:val="]"/>
                          <m:ctrlPr>
                            <a:rPr lang="en-US" altLang="zh-CN" sz="3200" b="0" i="1" smtClean="0">
                              <a:latin typeface="Cambria Math" panose="02040503050406030204" pitchFamily="18" charset="0"/>
                              <a:ea typeface="Cambria Math" panose="02040503050406030204" pitchFamily="18" charset="0"/>
                            </a:rPr>
                          </m:ctrlPr>
                        </m:dPr>
                        <m:e>
                          <m:acc>
                            <m:accPr>
                              <m:chr m:val="̂"/>
                              <m:ctrlPr>
                                <a:rPr lang="en-US" altLang="zh-CN" sz="3200" i="1">
                                  <a:latin typeface="Cambria Math" panose="02040503050406030204" pitchFamily="18" charset="0"/>
                                </a:rPr>
                              </m:ctrlPr>
                            </m:accPr>
                            <m:e>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𝑝</m:t>
                                  </m:r>
                                </m:e>
                                <m:sub>
                                  <m:r>
                                    <a:rPr lang="en-US" altLang="zh-CN" sz="3200" b="0" i="1" smtClean="0">
                                      <a:latin typeface="Cambria Math" panose="02040503050406030204" pitchFamily="18" charset="0"/>
                                    </a:rPr>
                                    <m:t>𝐿𝐹</m:t>
                                  </m:r>
                                </m:sub>
                              </m:sSub>
                            </m:e>
                          </m:acc>
                          <m:r>
                            <a:rPr lang="en-US" altLang="zh-CN" sz="3200" i="1" smtClean="0">
                              <a:latin typeface="Cambria Math" panose="02040503050406030204" pitchFamily="18" charset="0"/>
                              <a:ea typeface="Cambria Math" panose="02040503050406030204" pitchFamily="18" charset="0"/>
                            </a:rPr>
                            <m:t>×</m:t>
                          </m:r>
                          <m:acc>
                            <m:accPr>
                              <m:chr m:val="̂"/>
                              <m:ctrlPr>
                                <a:rPr lang="en-US" altLang="zh-CN" sz="3200" i="1">
                                  <a:latin typeface="Cambria Math" panose="02040503050406030204" pitchFamily="18" charset="0"/>
                                </a:rPr>
                              </m:ctrlPr>
                            </m:accPr>
                            <m:e>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𝑝</m:t>
                                  </m:r>
                                </m:e>
                                <m:sub>
                                  <m:r>
                                    <a:rPr lang="en-US" altLang="zh-CN" sz="3200" b="0" i="1" smtClean="0">
                                      <a:latin typeface="Cambria Math" panose="02040503050406030204" pitchFamily="18" charset="0"/>
                                    </a:rPr>
                                    <m:t>𝑇𝑃</m:t>
                                  </m:r>
                                </m:sub>
                              </m:sSub>
                            </m:e>
                          </m:acc>
                        </m:e>
                      </m:d>
                    </m:oMath>
                  </m:oMathPara>
                </a14:m>
                <a:endParaRPr lang="zh-CN" altLang="en-US" sz="3200" dirty="0"/>
              </a:p>
            </p:txBody>
          </p:sp>
        </mc:Choice>
        <mc:Fallback xmlns="">
          <p:sp>
            <p:nvSpPr>
              <p:cNvPr id="141" name="文本框 140">
                <a:extLst>
                  <a:ext uri="{FF2B5EF4-FFF2-40B4-BE49-F238E27FC236}">
                    <a16:creationId xmlns:a16="http://schemas.microsoft.com/office/drawing/2014/main" id="{BC387316-01FE-7F51-ED9E-FD25223E4064}"/>
                  </a:ext>
                </a:extLst>
              </p:cNvPr>
              <p:cNvSpPr txBox="1">
                <a:spLocks noRot="1" noChangeAspect="1" noMove="1" noResize="1" noEditPoints="1" noAdjustHandles="1" noChangeArrowheads="1" noChangeShapeType="1" noTextEdit="1"/>
              </p:cNvSpPr>
              <p:nvPr/>
            </p:nvSpPr>
            <p:spPr>
              <a:xfrm>
                <a:off x="5626257" y="5055245"/>
                <a:ext cx="3446585" cy="492443"/>
              </a:xfrm>
              <a:prstGeom prst="rect">
                <a:avLst/>
              </a:prstGeom>
              <a:blipFill>
                <a:blip r:embed="rId2"/>
                <a:stretch>
                  <a:fillRect/>
                </a:stretch>
              </a:blipFill>
            </p:spPr>
            <p:txBody>
              <a:bodyPr/>
              <a:lstStyle/>
              <a:p>
                <a:r>
                  <a:rPr lang="zh-CN" altLang="en-US">
                    <a:noFill/>
                  </a:rPr>
                  <a:t> </a:t>
                </a:r>
              </a:p>
            </p:txBody>
          </p:sp>
        </mc:Fallback>
      </mc:AlternateContent>
      <p:pic>
        <p:nvPicPr>
          <p:cNvPr id="144" name="内容占位符 5">
            <a:extLst>
              <a:ext uri="{FF2B5EF4-FFF2-40B4-BE49-F238E27FC236}">
                <a16:creationId xmlns:a16="http://schemas.microsoft.com/office/drawing/2014/main" id="{DB0E6D3C-4D61-4EAE-8DD6-2203D6D6FF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231" y="4520745"/>
            <a:ext cx="3035346" cy="1867041"/>
          </a:xfrm>
          <a:prstGeom prst="rect">
            <a:avLst/>
          </a:prstGeom>
        </p:spPr>
      </p:pic>
    </p:spTree>
    <p:extLst>
      <p:ext uri="{BB962C8B-B14F-4D97-AF65-F5344CB8AC3E}">
        <p14:creationId xmlns:p14="http://schemas.microsoft.com/office/powerpoint/2010/main" val="644504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A8DC033-31EA-7D03-5EAF-ACEC968A046C}"/>
              </a:ext>
            </a:extLst>
          </p:cNvPr>
          <p:cNvSpPr>
            <a:spLocks noGrp="1"/>
          </p:cNvSpPr>
          <p:nvPr>
            <p:ph type="title"/>
          </p:nvPr>
        </p:nvSpPr>
        <p:spPr/>
        <p:txBody>
          <a:bodyPr/>
          <a:lstStyle/>
          <a:p>
            <a:r>
              <a:rPr lang="zh-CN" altLang="en-US" dirty="0"/>
              <a:t>中子与原子核相互作用</a:t>
            </a:r>
          </a:p>
        </p:txBody>
      </p:sp>
      <p:graphicFrame>
        <p:nvGraphicFramePr>
          <p:cNvPr id="5" name="图示 4">
            <a:extLst>
              <a:ext uri="{FF2B5EF4-FFF2-40B4-BE49-F238E27FC236}">
                <a16:creationId xmlns:a16="http://schemas.microsoft.com/office/drawing/2014/main" id="{8212C087-2EC2-B625-7991-A39FE3A0AA19}"/>
              </a:ext>
            </a:extLst>
          </p:cNvPr>
          <p:cNvGraphicFramePr/>
          <p:nvPr>
            <p:extLst>
              <p:ext uri="{D42A27DB-BD31-4B8C-83A1-F6EECF244321}">
                <p14:modId xmlns:p14="http://schemas.microsoft.com/office/powerpoint/2010/main" val="3087306502"/>
              </p:ext>
            </p:extLst>
          </p:nvPr>
        </p:nvGraphicFramePr>
        <p:xfrm>
          <a:off x="1099492" y="1163286"/>
          <a:ext cx="94659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184920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62B060-DEF8-CAE9-22C3-52448AED8253}"/>
              </a:ext>
            </a:extLst>
          </p:cNvPr>
          <p:cNvSpPr>
            <a:spLocks noGrp="1"/>
          </p:cNvSpPr>
          <p:nvPr>
            <p:ph type="title"/>
          </p:nvPr>
        </p:nvSpPr>
        <p:spPr>
          <a:xfrm>
            <a:off x="612648" y="600075"/>
            <a:ext cx="6035040" cy="1529932"/>
          </a:xfrm>
        </p:spPr>
        <p:txBody>
          <a:bodyPr anchor="b">
            <a:normAutofit/>
          </a:bodyPr>
          <a:lstStyle/>
          <a:p>
            <a:r>
              <a:rPr lang="en-US" altLang="zh-CN" dirty="0"/>
              <a:t>ISINN31</a:t>
            </a:r>
            <a:endParaRPr lang="zh-CN" altLang="en-US" dirty="0"/>
          </a:p>
        </p:txBody>
      </p:sp>
      <p:sp>
        <p:nvSpPr>
          <p:cNvPr id="8" name="Content Placeholder 7">
            <a:extLst>
              <a:ext uri="{FF2B5EF4-FFF2-40B4-BE49-F238E27FC236}">
                <a16:creationId xmlns:a16="http://schemas.microsoft.com/office/drawing/2014/main" id="{FEA47FEA-0AAD-7301-EDF7-50FD918DCC16}"/>
              </a:ext>
            </a:extLst>
          </p:cNvPr>
          <p:cNvSpPr>
            <a:spLocks noGrp="1"/>
          </p:cNvSpPr>
          <p:nvPr>
            <p:ph idx="1"/>
          </p:nvPr>
        </p:nvSpPr>
        <p:spPr>
          <a:xfrm>
            <a:off x="612648" y="2212848"/>
            <a:ext cx="6035040" cy="4096512"/>
          </a:xfrm>
        </p:spPr>
        <p:txBody>
          <a:bodyPr>
            <a:normAutofit/>
          </a:bodyPr>
          <a:lstStyle/>
          <a:p>
            <a:r>
              <a:rPr lang="en-US" sz="1800" dirty="0"/>
              <a:t>The ISINN conference is the International Seminar on Neutron and Nuclear Reactions organized by the FLNP of JINR and is held annually. </a:t>
            </a:r>
          </a:p>
          <a:p>
            <a:r>
              <a:rPr lang="en-US" sz="1800" dirty="0">
                <a:solidFill>
                  <a:srgbClr val="FF0000"/>
                </a:solidFill>
              </a:rPr>
              <a:t>In 2025, it will be hosted by CSNS from May 26 to 31</a:t>
            </a:r>
            <a:r>
              <a:rPr lang="en-US" sz="1800" dirty="0"/>
              <a:t>.</a:t>
            </a:r>
          </a:p>
          <a:p>
            <a:r>
              <a:rPr lang="en-US" sz="1800" dirty="0"/>
              <a:t>This conference is highly relevant to the NOPTREX experiment's theme, and I warmly welcome everyone to attend in Dongguan.</a:t>
            </a:r>
          </a:p>
        </p:txBody>
      </p:sp>
      <p:sp>
        <p:nvSpPr>
          <p:cNvPr id="9" name="文本框 8">
            <a:extLst>
              <a:ext uri="{FF2B5EF4-FFF2-40B4-BE49-F238E27FC236}">
                <a16:creationId xmlns:a16="http://schemas.microsoft.com/office/drawing/2014/main" id="{81567D37-63FA-7E59-FFB8-C3E8011C9B8E}"/>
              </a:ext>
            </a:extLst>
          </p:cNvPr>
          <p:cNvSpPr txBox="1"/>
          <p:nvPr/>
        </p:nvSpPr>
        <p:spPr>
          <a:xfrm>
            <a:off x="771179" y="4886332"/>
            <a:ext cx="6094268" cy="369332"/>
          </a:xfrm>
          <a:prstGeom prst="rect">
            <a:avLst/>
          </a:prstGeom>
          <a:noFill/>
        </p:spPr>
        <p:txBody>
          <a:bodyPr wrap="square">
            <a:spAutoFit/>
          </a:bodyPr>
          <a:lstStyle/>
          <a:p>
            <a:r>
              <a:rPr lang="en-US" altLang="zh-CN" dirty="0"/>
              <a:t>https://indico.ihep.ac.cn/event/23550/</a:t>
            </a:r>
            <a:endParaRPr lang="zh-CN" altLang="en-US" dirty="0"/>
          </a:p>
        </p:txBody>
      </p:sp>
      <p:pic>
        <p:nvPicPr>
          <p:cNvPr id="1026" name="Picture 2">
            <a:extLst>
              <a:ext uri="{FF2B5EF4-FFF2-40B4-BE49-F238E27FC236}">
                <a16:creationId xmlns:a16="http://schemas.microsoft.com/office/drawing/2014/main" id="{1062E6FE-B40B-3A19-60DC-8FC2E4AEA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596" y="2352808"/>
            <a:ext cx="5841709" cy="292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1475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s/zhxw/2023/07/10/1688957641629009136.jpg">
            <a:extLst>
              <a:ext uri="{FF2B5EF4-FFF2-40B4-BE49-F238E27FC236}">
                <a16:creationId xmlns:a16="http://schemas.microsoft.com/office/drawing/2014/main" id="{627B5D1D-B632-41DC-A4F2-454AB584C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0"/>
            <a:ext cx="12192000" cy="684756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A91A2AF5-C088-4B85-8CBE-764D4A296654}"/>
              </a:ext>
            </a:extLst>
          </p:cNvPr>
          <p:cNvSpPr/>
          <p:nvPr/>
        </p:nvSpPr>
        <p:spPr>
          <a:xfrm>
            <a:off x="0" y="0"/>
            <a:ext cx="12192000" cy="6858000"/>
          </a:xfrm>
          <a:prstGeom prst="rect">
            <a:avLst/>
          </a:prstGeom>
          <a:gradFill>
            <a:gsLst>
              <a:gs pos="0">
                <a:schemeClr val="accent1">
                  <a:lumMod val="5000"/>
                  <a:lumOff val="95000"/>
                  <a:alpha val="0"/>
                </a:schemeClr>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标题 2">
            <a:extLst>
              <a:ext uri="{FF2B5EF4-FFF2-40B4-BE49-F238E27FC236}">
                <a16:creationId xmlns:a16="http://schemas.microsoft.com/office/drawing/2014/main" id="{919D33B9-0725-4056-BD4B-2EBBD225CC75}"/>
              </a:ext>
            </a:extLst>
          </p:cNvPr>
          <p:cNvSpPr>
            <a:spLocks noGrp="1"/>
          </p:cNvSpPr>
          <p:nvPr>
            <p:ph type="title"/>
          </p:nvPr>
        </p:nvSpPr>
        <p:spPr>
          <a:xfrm>
            <a:off x="0" y="3130885"/>
            <a:ext cx="10515600" cy="2852737"/>
          </a:xfrm>
        </p:spPr>
        <p:txBody>
          <a:bodyPr/>
          <a:lstStyle/>
          <a:p>
            <a:r>
              <a:rPr lang="zh-CN" altLang="en-US" dirty="0"/>
              <a:t>感谢各位老师聆听！</a:t>
            </a:r>
          </a:p>
        </p:txBody>
      </p:sp>
      <p:sp>
        <p:nvSpPr>
          <p:cNvPr id="4" name="文本占位符 3">
            <a:extLst>
              <a:ext uri="{FF2B5EF4-FFF2-40B4-BE49-F238E27FC236}">
                <a16:creationId xmlns:a16="http://schemas.microsoft.com/office/drawing/2014/main" id="{F568EE2D-5B69-4EBE-AC27-471263EB5613}"/>
              </a:ext>
            </a:extLst>
          </p:cNvPr>
          <p:cNvSpPr>
            <a:spLocks noGrp="1"/>
          </p:cNvSpPr>
          <p:nvPr>
            <p:ph type="body" idx="1"/>
          </p:nvPr>
        </p:nvSpPr>
        <p:spPr>
          <a:xfrm>
            <a:off x="0" y="6157261"/>
            <a:ext cx="10515600" cy="510022"/>
          </a:xfrm>
        </p:spPr>
        <p:txBody>
          <a:bodyPr/>
          <a:lstStyle/>
          <a:p>
            <a:r>
              <a:rPr lang="zh-CN" altLang="en-US" dirty="0"/>
              <a:t>欢迎加入我们</a:t>
            </a:r>
          </a:p>
        </p:txBody>
      </p:sp>
    </p:spTree>
    <p:extLst>
      <p:ext uri="{BB962C8B-B14F-4D97-AF65-F5344CB8AC3E}">
        <p14:creationId xmlns:p14="http://schemas.microsoft.com/office/powerpoint/2010/main" val="9178623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6F31778-6B7E-412E-E75B-EFE135AE692D}"/>
                  </a:ext>
                </a:extLst>
              </p:cNvPr>
              <p:cNvSpPr txBox="1"/>
              <p:nvPr/>
            </p:nvSpPr>
            <p:spPr>
              <a:xfrm>
                <a:off x="216000" y="4514021"/>
                <a:ext cx="5204747" cy="953274"/>
              </a:xfrm>
              <a:prstGeom prst="rect">
                <a:avLst/>
              </a:prstGeom>
              <a:noFill/>
            </p:spPr>
            <p:txBody>
              <a:bodyPr wrap="square">
                <a:spAutoFit/>
              </a:bodyPr>
              <a:lstStyle/>
              <a:p>
                <a:pPr marL="0" indent="0">
                  <a:buNone/>
                </a:pPr>
                <a:r>
                  <a:rPr lang="en-US" altLang="zh-CN" dirty="0"/>
                  <a:t>In 1957, Lee and Yang proposed that perhaps the weak interaction did not respect parity. This was confirmed by Wu et al using weak </a:t>
                </a:r>
                <a14:m>
                  <m:oMath xmlns:m="http://schemas.openxmlformats.org/officeDocument/2006/math">
                    <m:r>
                      <a:rPr lang="en-US" altLang="zh-CN" b="0" i="1" smtClean="0">
                        <a:latin typeface="Cambria Math" panose="02040503050406030204" pitchFamily="18" charset="0"/>
                      </a:rPr>
                      <m:t>𝛽</m:t>
                    </m:r>
                  </m:oMath>
                </a14:m>
                <a:r>
                  <a:rPr lang="en-US" altLang="zh-CN" dirty="0"/>
                  <a:t>-decay in </a:t>
                </a:r>
                <a14:m>
                  <m:oMath xmlns:m="http://schemas.openxmlformats.org/officeDocument/2006/math">
                    <m:sPre>
                      <m:sPrePr>
                        <m:ctrlPr>
                          <a:rPr lang="en-US" altLang="zh-CN" b="0" i="1" smtClean="0">
                            <a:latin typeface="Cambria Math" panose="02040503050406030204" pitchFamily="18" charset="0"/>
                          </a:rPr>
                        </m:ctrlPr>
                      </m:sPrePr>
                      <m:sub/>
                      <m:sup>
                        <m:r>
                          <a:rPr lang="en-US" altLang="zh-CN" b="0" i="0" smtClean="0">
                            <a:latin typeface="Cambria Math" panose="02040503050406030204" pitchFamily="18" charset="0"/>
                          </a:rPr>
                          <m:t>60</m:t>
                        </m:r>
                      </m:sup>
                      <m:e>
                        <m:r>
                          <m:rPr>
                            <m:sty m:val="p"/>
                          </m:rPr>
                          <a:rPr lang="en-US" altLang="zh-CN" b="0" i="0" smtClean="0">
                            <a:latin typeface="Cambria Math" panose="02040503050406030204" pitchFamily="18" charset="0"/>
                          </a:rPr>
                          <m:t>C</m:t>
                        </m:r>
                      </m:e>
                    </m:sPre>
                    <m:r>
                      <m:rPr>
                        <m:sty m:val="p"/>
                      </m:rPr>
                      <a:rPr lang="en-US" altLang="zh-CN" b="0" i="0" smtClean="0">
                        <a:latin typeface="Cambria Math" panose="02040503050406030204" pitchFamily="18" charset="0"/>
                      </a:rPr>
                      <m:t>o</m:t>
                    </m:r>
                  </m:oMath>
                </a14:m>
                <a:r>
                  <a:rPr lang="en-US" altLang="zh-CN" dirty="0"/>
                  <a:t>.</a:t>
                </a:r>
              </a:p>
            </p:txBody>
          </p:sp>
        </mc:Choice>
        <mc:Fallback xmlns="">
          <p:sp>
            <p:nvSpPr>
              <p:cNvPr id="7" name="文本框 6">
                <a:extLst>
                  <a:ext uri="{FF2B5EF4-FFF2-40B4-BE49-F238E27FC236}">
                    <a16:creationId xmlns:a16="http://schemas.microsoft.com/office/drawing/2014/main" id="{B6F31778-6B7E-412E-E75B-EFE135AE692D}"/>
                  </a:ext>
                </a:extLst>
              </p:cNvPr>
              <p:cNvSpPr txBox="1">
                <a:spLocks noRot="1" noChangeAspect="1" noMove="1" noResize="1" noEditPoints="1" noAdjustHandles="1" noChangeArrowheads="1" noChangeShapeType="1" noTextEdit="1"/>
              </p:cNvSpPr>
              <p:nvPr/>
            </p:nvSpPr>
            <p:spPr>
              <a:xfrm>
                <a:off x="216000" y="4514021"/>
                <a:ext cx="5204747" cy="953274"/>
              </a:xfrm>
              <a:prstGeom prst="rect">
                <a:avLst/>
              </a:prstGeom>
              <a:blipFill>
                <a:blip r:embed="rId2"/>
                <a:stretch>
                  <a:fillRect l="-937" t="-3185" b="-8280"/>
                </a:stretch>
              </a:blipFill>
            </p:spPr>
            <p:txBody>
              <a:bodyPr/>
              <a:lstStyle/>
              <a:p>
                <a:r>
                  <a:rPr lang="zh-CN" altLang="en-US">
                    <a:noFill/>
                  </a:rPr>
                  <a:t> </a:t>
                </a:r>
              </a:p>
            </p:txBody>
          </p:sp>
        </mc:Fallback>
      </mc:AlternateContent>
      <p:pic>
        <p:nvPicPr>
          <p:cNvPr id="8" name="Picture 2" descr="Image result for parity violation cs wu">
            <a:extLst>
              <a:ext uri="{FF2B5EF4-FFF2-40B4-BE49-F238E27FC236}">
                <a16:creationId xmlns:a16="http://schemas.microsoft.com/office/drawing/2014/main" id="{128BC09D-1A99-4314-079C-264953ED5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07" y="1668689"/>
            <a:ext cx="4308918" cy="2545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标题 10">
            <a:extLst>
              <a:ext uri="{FF2B5EF4-FFF2-40B4-BE49-F238E27FC236}">
                <a16:creationId xmlns:a16="http://schemas.microsoft.com/office/drawing/2014/main" id="{E05AD828-1498-74C6-3434-86A016C69687}"/>
              </a:ext>
            </a:extLst>
          </p:cNvPr>
          <p:cNvSpPr>
            <a:spLocks noGrp="1"/>
          </p:cNvSpPr>
          <p:nvPr>
            <p:ph type="title"/>
          </p:nvPr>
        </p:nvSpPr>
        <p:spPr/>
        <p:txBody>
          <a:bodyPr/>
          <a:lstStyle/>
          <a:p>
            <a:r>
              <a:rPr lang="en-US" altLang="zh-CN" dirty="0"/>
              <a:t>Parity transformation</a:t>
            </a:r>
            <a:endParaRPr lang="zh-CN" altLang="en-US" dirty="0"/>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F06CEBD-7BE8-4A5E-83BE-72917CCC4888}"/>
                  </a:ext>
                </a:extLst>
              </p:cNvPr>
              <p:cNvSpPr txBox="1"/>
              <p:nvPr/>
            </p:nvSpPr>
            <p:spPr>
              <a:xfrm>
                <a:off x="6673571" y="1705333"/>
                <a:ext cx="172297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4000" b="0" i="1" smtClean="0">
                              <a:latin typeface="Cambria Math" panose="02040503050406030204" pitchFamily="18" charset="0"/>
                            </a:rPr>
                          </m:ctrlPr>
                        </m:accPr>
                        <m:e>
                          <m:r>
                            <a:rPr lang="en-US" altLang="zh-CN" sz="4000" b="0" i="1" smtClean="0">
                              <a:latin typeface="Cambria Math" panose="02040503050406030204" pitchFamily="18" charset="0"/>
                            </a:rPr>
                            <m:t>𝑟</m:t>
                          </m:r>
                        </m:e>
                      </m:acc>
                      <m:r>
                        <a:rPr lang="en-US" altLang="zh-CN" sz="4000" b="0" i="1" smtClean="0">
                          <a:latin typeface="Cambria Math" panose="02040503050406030204" pitchFamily="18" charset="0"/>
                          <a:ea typeface="Cambria Math" panose="02040503050406030204" pitchFamily="18" charset="0"/>
                        </a:rPr>
                        <m:t>→−</m:t>
                      </m:r>
                      <m:acc>
                        <m:accPr>
                          <m:chr m:val="⃑"/>
                          <m:ctrlPr>
                            <a:rPr lang="en-US" altLang="zh-CN" sz="4000" b="0" i="1" smtClean="0">
                              <a:latin typeface="Cambria Math" panose="02040503050406030204" pitchFamily="18" charset="0"/>
                              <a:ea typeface="Cambria Math" panose="02040503050406030204" pitchFamily="18" charset="0"/>
                            </a:rPr>
                          </m:ctrlPr>
                        </m:accPr>
                        <m:e>
                          <m:r>
                            <a:rPr lang="en-US" altLang="zh-CN" sz="4000" b="0" i="1" smtClean="0">
                              <a:latin typeface="Cambria Math" panose="02040503050406030204" pitchFamily="18" charset="0"/>
                              <a:ea typeface="Cambria Math" panose="02040503050406030204" pitchFamily="18" charset="0"/>
                            </a:rPr>
                            <m:t>𝑟</m:t>
                          </m:r>
                        </m:e>
                      </m:acc>
                    </m:oMath>
                  </m:oMathPara>
                </a14:m>
                <a:endParaRPr lang="zh-CN" altLang="en-US" sz="4000" dirty="0"/>
              </a:p>
            </p:txBody>
          </p:sp>
        </mc:Choice>
        <mc:Fallback xmlns="">
          <p:sp>
            <p:nvSpPr>
              <p:cNvPr id="2" name="文本框 1">
                <a:extLst>
                  <a:ext uri="{FF2B5EF4-FFF2-40B4-BE49-F238E27FC236}">
                    <a16:creationId xmlns:a16="http://schemas.microsoft.com/office/drawing/2014/main" id="{DF06CEBD-7BE8-4A5E-83BE-72917CCC4888}"/>
                  </a:ext>
                </a:extLst>
              </p:cNvPr>
              <p:cNvSpPr txBox="1">
                <a:spLocks noRot="1" noChangeAspect="1" noMove="1" noResize="1" noEditPoints="1" noAdjustHandles="1" noChangeArrowheads="1" noChangeShapeType="1" noTextEdit="1"/>
              </p:cNvSpPr>
              <p:nvPr/>
            </p:nvSpPr>
            <p:spPr>
              <a:xfrm>
                <a:off x="6673571" y="1705333"/>
                <a:ext cx="1722972" cy="615553"/>
              </a:xfrm>
              <a:prstGeom prst="rect">
                <a:avLst/>
              </a:prstGeom>
              <a:blipFill>
                <a:blip r:embed="rId4"/>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7E584E28-8236-4EE7-9298-EBA6AEE1894E}"/>
              </a:ext>
            </a:extLst>
          </p:cNvPr>
          <p:cNvSpPr txBox="1"/>
          <p:nvPr/>
        </p:nvSpPr>
        <p:spPr>
          <a:xfrm>
            <a:off x="5257799" y="1782278"/>
            <a:ext cx="1415772" cy="461665"/>
          </a:xfrm>
          <a:prstGeom prst="rect">
            <a:avLst/>
          </a:prstGeom>
          <a:noFill/>
        </p:spPr>
        <p:txBody>
          <a:bodyPr wrap="none" rtlCol="0">
            <a:spAutoFit/>
          </a:bodyPr>
          <a:lstStyle/>
          <a:p>
            <a:r>
              <a:rPr lang="zh-CN" altLang="en-US" sz="2400" dirty="0"/>
              <a:t>宇称变换</a:t>
            </a:r>
          </a:p>
        </p:txBody>
      </p:sp>
      <p:sp>
        <p:nvSpPr>
          <p:cNvPr id="9" name="文本框 8">
            <a:extLst>
              <a:ext uri="{FF2B5EF4-FFF2-40B4-BE49-F238E27FC236}">
                <a16:creationId xmlns:a16="http://schemas.microsoft.com/office/drawing/2014/main" id="{E8E4DE8E-9A06-4519-9FB6-A6A8CDD9A5AD}"/>
              </a:ext>
            </a:extLst>
          </p:cNvPr>
          <p:cNvSpPr txBox="1"/>
          <p:nvPr/>
        </p:nvSpPr>
        <p:spPr>
          <a:xfrm>
            <a:off x="5257799" y="3120152"/>
            <a:ext cx="6862763" cy="1569660"/>
          </a:xfrm>
          <a:prstGeom prst="rect">
            <a:avLst/>
          </a:prstGeom>
          <a:noFill/>
        </p:spPr>
        <p:txBody>
          <a:bodyPr wrap="square" rtlCol="0">
            <a:spAutoFit/>
          </a:bodyPr>
          <a:lstStyle/>
          <a:p>
            <a:r>
              <a:rPr lang="zh-CN" altLang="en-US" sz="2400" dirty="0"/>
              <a:t>常见概念中的镜像（</a:t>
            </a:r>
            <a:r>
              <a:rPr lang="en-US" altLang="zh-CN" sz="2400" dirty="0"/>
              <a:t>x</a:t>
            </a:r>
            <a:r>
              <a:rPr lang="zh-CN" altLang="en-US" sz="2400" dirty="0"/>
              <a:t>）→（</a:t>
            </a:r>
            <a:r>
              <a:rPr lang="en-US" altLang="zh-CN" sz="2400" dirty="0"/>
              <a:t>-x</a:t>
            </a:r>
            <a:r>
              <a:rPr lang="zh-CN" altLang="en-US" sz="2400" dirty="0"/>
              <a:t>）并不能与宇称变换等价，所以宇称检验的核心在于检验赝标量期望值守恒。</a:t>
            </a:r>
            <a:endParaRPr lang="en-US" altLang="zh-CN" sz="2400" dirty="0"/>
          </a:p>
          <a:p>
            <a:r>
              <a:rPr lang="zh-CN" altLang="en-US" sz="2400" dirty="0"/>
              <a:t>最常见的赝标量就是：</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CD4F3DA-46E0-4086-AD4A-723A406A9759}"/>
                  </a:ext>
                </a:extLst>
              </p:cNvPr>
              <p:cNvSpPr txBox="1"/>
              <p:nvPr/>
            </p:nvSpPr>
            <p:spPr>
              <a:xfrm>
                <a:off x="7330048" y="4801554"/>
                <a:ext cx="184601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600" b="0" i="1" smtClean="0">
                          <a:latin typeface="Cambria Math" panose="02040503050406030204" pitchFamily="18" charset="0"/>
                        </a:rPr>
                        <m:t>&lt;</m:t>
                      </m:r>
                      <m:r>
                        <a:rPr lang="en-US" altLang="zh-CN" sz="3600" b="0" i="1" smtClean="0">
                          <a:latin typeface="Cambria Math" panose="02040503050406030204" pitchFamily="18" charset="0"/>
                        </a:rPr>
                        <m:t>𝐼</m:t>
                      </m:r>
                      <m:r>
                        <a:rPr lang="en-US" altLang="zh-CN" sz="3600" b="0" i="1" smtClean="0">
                          <a:latin typeface="Cambria Math" panose="02040503050406030204" pitchFamily="18" charset="0"/>
                          <a:ea typeface="Cambria Math" panose="02040503050406030204" pitchFamily="18" charset="0"/>
                        </a:rPr>
                        <m:t>∙</m:t>
                      </m:r>
                      <m:r>
                        <a:rPr lang="en-US" altLang="zh-CN" sz="3600" b="0" i="1" smtClean="0">
                          <a:latin typeface="Cambria Math" panose="02040503050406030204" pitchFamily="18" charset="0"/>
                          <a:ea typeface="Cambria Math" panose="02040503050406030204" pitchFamily="18" charset="0"/>
                        </a:rPr>
                        <m:t>𝑘</m:t>
                      </m:r>
                      <m:r>
                        <a:rPr lang="en-US" altLang="zh-CN" sz="3600" b="0" i="1" smtClean="0">
                          <a:latin typeface="Cambria Math" panose="02040503050406030204" pitchFamily="18" charset="0"/>
                        </a:rPr>
                        <m:t>&gt;</m:t>
                      </m:r>
                    </m:oMath>
                  </m:oMathPara>
                </a14:m>
                <a:endParaRPr lang="zh-CN" altLang="en-US" sz="3600" dirty="0"/>
              </a:p>
            </p:txBody>
          </p:sp>
        </mc:Choice>
        <mc:Fallback xmlns="">
          <p:sp>
            <p:nvSpPr>
              <p:cNvPr id="4" name="文本框 3">
                <a:extLst>
                  <a:ext uri="{FF2B5EF4-FFF2-40B4-BE49-F238E27FC236}">
                    <a16:creationId xmlns:a16="http://schemas.microsoft.com/office/drawing/2014/main" id="{BCD4F3DA-46E0-4086-AD4A-723A406A9759}"/>
                  </a:ext>
                </a:extLst>
              </p:cNvPr>
              <p:cNvSpPr txBox="1">
                <a:spLocks noRot="1" noChangeAspect="1" noMove="1" noResize="1" noEditPoints="1" noAdjustHandles="1" noChangeArrowheads="1" noChangeShapeType="1" noTextEdit="1"/>
              </p:cNvSpPr>
              <p:nvPr/>
            </p:nvSpPr>
            <p:spPr>
              <a:xfrm>
                <a:off x="7330048" y="4801554"/>
                <a:ext cx="1846018" cy="553998"/>
              </a:xfrm>
              <a:prstGeom prst="rect">
                <a:avLst/>
              </a:prstGeom>
              <a:blipFill>
                <a:blip r:embed="rId5"/>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364793A2-8ACF-4896-A4A7-97288B15FCC9}"/>
              </a:ext>
            </a:extLst>
          </p:cNvPr>
          <p:cNvSpPr txBox="1"/>
          <p:nvPr/>
        </p:nvSpPr>
        <p:spPr>
          <a:xfrm>
            <a:off x="5257799" y="5489079"/>
            <a:ext cx="5519737" cy="461665"/>
          </a:xfrm>
          <a:prstGeom prst="rect">
            <a:avLst/>
          </a:prstGeom>
          <a:noFill/>
        </p:spPr>
        <p:txBody>
          <a:bodyPr wrap="square" rtlCol="0">
            <a:spAutoFit/>
          </a:bodyPr>
          <a:lstStyle/>
          <a:p>
            <a:r>
              <a:rPr lang="zh-CN" altLang="en-US" sz="2400" dirty="0"/>
              <a:t>其中</a:t>
            </a:r>
            <a:r>
              <a:rPr lang="en-US" altLang="zh-CN" sz="2400" i="1" dirty="0">
                <a:latin typeface="Times New Roman" panose="02020603050405020304" pitchFamily="18" charset="0"/>
                <a:cs typeface="Times New Roman" panose="02020603050405020304" pitchFamily="18" charset="0"/>
              </a:rPr>
              <a:t>I</a:t>
            </a:r>
            <a:r>
              <a:rPr lang="zh-CN" altLang="en-US" sz="2400" dirty="0"/>
              <a:t>为自旋或角动量，</a:t>
            </a:r>
            <a:r>
              <a:rPr lang="en-US" altLang="zh-CN" sz="2400" i="1" dirty="0">
                <a:latin typeface="Times New Roman" panose="02020603050405020304" pitchFamily="18" charset="0"/>
                <a:cs typeface="Times New Roman" panose="02020603050405020304" pitchFamily="18" charset="0"/>
              </a:rPr>
              <a:t>k</a:t>
            </a:r>
            <a:r>
              <a:rPr lang="zh-CN" altLang="en-US" sz="2400" dirty="0"/>
              <a:t>为动量或速度</a:t>
            </a:r>
          </a:p>
        </p:txBody>
      </p:sp>
      <p:pic>
        <p:nvPicPr>
          <p:cNvPr id="6" name="图片 5">
            <a:extLst>
              <a:ext uri="{FF2B5EF4-FFF2-40B4-BE49-F238E27FC236}">
                <a16:creationId xmlns:a16="http://schemas.microsoft.com/office/drawing/2014/main" id="{B0B6D12E-E232-473D-9723-E129B7E1879D}"/>
              </a:ext>
            </a:extLst>
          </p:cNvPr>
          <p:cNvPicPr>
            <a:picLocks noChangeAspect="1"/>
          </p:cNvPicPr>
          <p:nvPr/>
        </p:nvPicPr>
        <p:blipFill>
          <a:blip r:embed="rId6"/>
          <a:stretch>
            <a:fillRect/>
          </a:stretch>
        </p:blipFill>
        <p:spPr>
          <a:xfrm>
            <a:off x="8794127" y="1105899"/>
            <a:ext cx="2700338" cy="1750864"/>
          </a:xfrm>
          <a:prstGeom prst="rect">
            <a:avLst/>
          </a:prstGeom>
        </p:spPr>
      </p:pic>
    </p:spTree>
    <p:extLst>
      <p:ext uri="{BB962C8B-B14F-4D97-AF65-F5344CB8AC3E}">
        <p14:creationId xmlns:p14="http://schemas.microsoft.com/office/powerpoint/2010/main" val="20501040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0C7B3B-70DF-4361-8CE0-13344013DB1E}"/>
              </a:ext>
            </a:extLst>
          </p:cNvPr>
          <p:cNvSpPr>
            <a:spLocks noGrp="1"/>
          </p:cNvSpPr>
          <p:nvPr>
            <p:ph type="title"/>
          </p:nvPr>
        </p:nvSpPr>
        <p:spPr/>
        <p:txBody>
          <a:bodyPr/>
          <a:lstStyle/>
          <a:p>
            <a:r>
              <a:rPr lang="zh-CN" altLang="en-US" dirty="0"/>
              <a:t>极化束流</a:t>
            </a:r>
          </a:p>
        </p:txBody>
      </p:sp>
      <p:sp>
        <p:nvSpPr>
          <p:cNvPr id="3" name="文本框 2">
            <a:extLst>
              <a:ext uri="{FF2B5EF4-FFF2-40B4-BE49-F238E27FC236}">
                <a16:creationId xmlns:a16="http://schemas.microsoft.com/office/drawing/2014/main" id="{FB105054-6C75-4A81-A581-CB93F89E261C}"/>
              </a:ext>
            </a:extLst>
          </p:cNvPr>
          <p:cNvSpPr txBox="1"/>
          <p:nvPr/>
        </p:nvSpPr>
        <p:spPr>
          <a:xfrm>
            <a:off x="695326" y="5700713"/>
            <a:ext cx="11315918" cy="523220"/>
          </a:xfrm>
          <a:prstGeom prst="rect">
            <a:avLst/>
          </a:prstGeom>
          <a:noFill/>
        </p:spPr>
        <p:txBody>
          <a:bodyPr wrap="none" rtlCol="0">
            <a:spAutoFit/>
          </a:bodyPr>
          <a:lstStyle/>
          <a:p>
            <a:r>
              <a:rPr lang="zh-CN" altLang="en-US" sz="2800" b="1" dirty="0"/>
              <a:t>极化束流或极化的靶是在真实物理实验中构建赝标物理量的最好方式。</a:t>
            </a:r>
          </a:p>
        </p:txBody>
      </p:sp>
      <mc:AlternateContent xmlns:mc="http://schemas.openxmlformats.org/markup-compatibility/2006" xmlns:a14="http://schemas.microsoft.com/office/drawing/2010/main">
        <mc:Choice Requires="a14">
          <p:sp>
            <p:nvSpPr>
              <p:cNvPr id="4" name="TextBox 1">
                <a:extLst>
                  <a:ext uri="{FF2B5EF4-FFF2-40B4-BE49-F238E27FC236}">
                    <a16:creationId xmlns:a16="http://schemas.microsoft.com/office/drawing/2014/main" id="{D53AC3FF-1E6C-41BF-A4ED-B94B6C0FD66A}"/>
                  </a:ext>
                </a:extLst>
              </p:cNvPr>
              <p:cNvSpPr txBox="1"/>
              <p:nvPr/>
            </p:nvSpPr>
            <p:spPr>
              <a:xfrm>
                <a:off x="173530" y="1215553"/>
                <a:ext cx="11844940" cy="2308324"/>
              </a:xfrm>
              <a:prstGeom prst="rect">
                <a:avLst/>
              </a:prstGeom>
              <a:noFill/>
            </p:spPr>
            <p:txBody>
              <a:bodyPr wrap="square" rtlCol="0">
                <a:spAutoFit/>
              </a:bodyPr>
              <a:lstStyle/>
              <a:p>
                <a:pPr defTabSz="914377"/>
                <a:r>
                  <a:rPr lang="en-US" sz="2400" dirty="0">
                    <a:solidFill>
                      <a:prstClr val="black"/>
                    </a:solidFill>
                    <a:latin typeface="Calibri" panose="020F0502020204030204"/>
                  </a:rPr>
                  <a:t>We have a little bit of freedom when it comes to how we write </a:t>
                </a:r>
                <a14:m>
                  <m:oMath xmlns:m="http://schemas.openxmlformats.org/officeDocument/2006/math">
                    <m:r>
                      <a:rPr lang="en-US" sz="2400" b="1" i="1">
                        <a:solidFill>
                          <a:prstClr val="black"/>
                        </a:solidFill>
                        <a:latin typeface="Cambria Math" panose="02040503050406030204" pitchFamily="18" charset="0"/>
                      </a:rPr>
                      <m:t>𝒇</m:t>
                    </m:r>
                  </m:oMath>
                </a14:m>
                <a:r>
                  <a:rPr lang="en-US" sz="2400" dirty="0">
                    <a:solidFill>
                      <a:prstClr val="black"/>
                    </a:solidFill>
                    <a:latin typeface="Calibri" panose="020F0502020204030204"/>
                  </a:rPr>
                  <a:t>, our </a:t>
                </a:r>
                <a:r>
                  <a:rPr lang="en-US" sz="2400" b="1" dirty="0">
                    <a:solidFill>
                      <a:prstClr val="black"/>
                    </a:solidFill>
                    <a:latin typeface="Calibri" panose="020F0502020204030204"/>
                  </a:rPr>
                  <a:t>forward scattering amplitude</a:t>
                </a:r>
                <a:r>
                  <a:rPr lang="en-US" sz="2400" dirty="0">
                    <a:solidFill>
                      <a:prstClr val="black"/>
                    </a:solidFill>
                    <a:latin typeface="Calibri" panose="020F0502020204030204"/>
                  </a:rPr>
                  <a:t>. What are some easy to control/understand experimental observables when it comes to scattering neutrons off of (polarized) nuclei?</a:t>
                </a:r>
              </a:p>
              <a:p>
                <a:pPr defTabSz="914377"/>
                <a:endParaRPr lang="en-US" sz="2400" b="1" dirty="0">
                  <a:solidFill>
                    <a:prstClr val="black"/>
                  </a:solidFill>
                  <a:latin typeface="Calibri" panose="020F0502020204030204"/>
                </a:endParaRPr>
              </a:p>
              <a:p>
                <a:pPr defTabSz="914377"/>
                <a:endParaRPr lang="en-US" sz="2400" b="1" dirty="0">
                  <a:solidFill>
                    <a:prstClr val="black"/>
                  </a:solidFill>
                  <a:latin typeface="Calibri" panose="020F0502020204030204"/>
                </a:endParaRPr>
              </a:p>
              <a:p>
                <a:pPr defTabSz="914377"/>
                <a:endParaRPr lang="en-US" sz="2400" b="1" dirty="0">
                  <a:solidFill>
                    <a:prstClr val="black"/>
                  </a:solidFill>
                  <a:latin typeface="Calibri" panose="020F0502020204030204"/>
                </a:endParaRPr>
              </a:p>
            </p:txBody>
          </p:sp>
        </mc:Choice>
        <mc:Fallback xmlns="">
          <p:sp>
            <p:nvSpPr>
              <p:cNvPr id="4" name="TextBox 1">
                <a:extLst>
                  <a:ext uri="{FF2B5EF4-FFF2-40B4-BE49-F238E27FC236}">
                    <a16:creationId xmlns:a16="http://schemas.microsoft.com/office/drawing/2014/main" id="{D53AC3FF-1E6C-41BF-A4ED-B94B6C0FD66A}"/>
                  </a:ext>
                </a:extLst>
              </p:cNvPr>
              <p:cNvSpPr txBox="1">
                <a:spLocks noRot="1" noChangeAspect="1" noMove="1" noResize="1" noEditPoints="1" noAdjustHandles="1" noChangeArrowheads="1" noChangeShapeType="1" noTextEdit="1"/>
              </p:cNvSpPr>
              <p:nvPr/>
            </p:nvSpPr>
            <p:spPr>
              <a:xfrm>
                <a:off x="173530" y="1215553"/>
                <a:ext cx="11844940" cy="2308324"/>
              </a:xfrm>
              <a:prstGeom prst="rect">
                <a:avLst/>
              </a:prstGeom>
              <a:blipFill>
                <a:blip r:embed="rId2"/>
                <a:stretch>
                  <a:fillRect l="-772" t="-2111"/>
                </a:stretch>
              </a:blipFill>
            </p:spPr>
            <p:txBody>
              <a:bodyPr/>
              <a:lstStyle/>
              <a:p>
                <a:r>
                  <a:rPr lang="zh-CN" altLang="en-US">
                    <a:noFill/>
                  </a:rPr>
                  <a:t> </a:t>
                </a:r>
              </a:p>
            </p:txBody>
          </p:sp>
        </mc:Fallback>
      </mc:AlternateContent>
      <p:cxnSp>
        <p:nvCxnSpPr>
          <p:cNvPr id="9" name="直接箭头连接符 8">
            <a:extLst>
              <a:ext uri="{FF2B5EF4-FFF2-40B4-BE49-F238E27FC236}">
                <a16:creationId xmlns:a16="http://schemas.microsoft.com/office/drawing/2014/main" id="{2C13B7EC-45A3-45A2-93BE-9E11BB92B9A9}"/>
              </a:ext>
            </a:extLst>
          </p:cNvPr>
          <p:cNvCxnSpPr>
            <a:cxnSpLocks/>
          </p:cNvCxnSpPr>
          <p:nvPr/>
        </p:nvCxnSpPr>
        <p:spPr>
          <a:xfrm flipV="1">
            <a:off x="1030477" y="4488774"/>
            <a:ext cx="682580" cy="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0" name="TextBox 4">
                <a:extLst>
                  <a:ext uri="{FF2B5EF4-FFF2-40B4-BE49-F238E27FC236}">
                    <a16:creationId xmlns:a16="http://schemas.microsoft.com/office/drawing/2014/main" id="{826EA4D2-2414-4244-8298-D7F679786B1A}"/>
                  </a:ext>
                </a:extLst>
              </p:cNvPr>
              <p:cNvSpPr txBox="1"/>
              <p:nvPr/>
            </p:nvSpPr>
            <p:spPr>
              <a:xfrm>
                <a:off x="1127975" y="2658819"/>
                <a:ext cx="3287760" cy="885820"/>
              </a:xfrm>
              <a:prstGeom prst="rect">
                <a:avLst/>
              </a:prstGeom>
              <a:noFill/>
            </p:spPr>
            <p:txBody>
              <a:bodyPr wrap="none" rtlCol="0">
                <a:spAutoFit/>
              </a:bodyPr>
              <a:lstStyle/>
              <a:p>
                <a:pPr defTabSz="914377"/>
                <a14:m>
                  <m:oMath xmlns:m="http://schemas.openxmlformats.org/officeDocument/2006/math">
                    <m:sSub>
                      <m:sSubPr>
                        <m:ctrlPr>
                          <a:rPr lang="en-US" sz="2400" b="1" i="1" dirty="0" smtClean="0">
                            <a:solidFill>
                              <a:schemeClr val="accent2"/>
                            </a:solidFill>
                            <a:latin typeface="Cambria Math" panose="02040503050406030204" pitchFamily="18" charset="0"/>
                          </a:rPr>
                        </m:ctrlPr>
                      </m:sSubPr>
                      <m:e>
                        <m:acc>
                          <m:accPr>
                            <m:chr m:val="⃗"/>
                            <m:ctrlPr>
                              <a:rPr lang="en-US" sz="2400" b="1" i="1">
                                <a:solidFill>
                                  <a:schemeClr val="accent2"/>
                                </a:solidFill>
                                <a:latin typeface="Cambria Math" panose="02040503050406030204" pitchFamily="18" charset="0"/>
                              </a:rPr>
                            </m:ctrlPr>
                          </m:accPr>
                          <m:e>
                            <m:r>
                              <a:rPr lang="en-US" sz="2400" b="1" i="1">
                                <a:solidFill>
                                  <a:schemeClr val="accent2"/>
                                </a:solidFill>
                                <a:latin typeface="Cambria Math" panose="02040503050406030204" pitchFamily="18" charset="0"/>
                              </a:rPr>
                              <m:t>𝒌</m:t>
                            </m:r>
                          </m:e>
                        </m:acc>
                      </m:e>
                      <m:sub>
                        <m:r>
                          <a:rPr lang="en-US" sz="2400" b="1" i="1" dirty="0">
                            <a:solidFill>
                              <a:schemeClr val="accent2"/>
                            </a:solidFill>
                            <a:latin typeface="Cambria Math" panose="02040503050406030204" pitchFamily="18" charset="0"/>
                          </a:rPr>
                          <m:t>𝒏</m:t>
                        </m:r>
                      </m:sub>
                    </m:sSub>
                  </m:oMath>
                </a14:m>
                <a:r>
                  <a:rPr lang="en-US" sz="2400" b="1" dirty="0">
                    <a:solidFill>
                      <a:schemeClr val="accent2"/>
                    </a:solidFill>
                    <a:latin typeface="Calibri" panose="020F0502020204030204"/>
                  </a:rPr>
                  <a:t>: neutron momentum</a:t>
                </a:r>
              </a:p>
              <a:p>
                <a:pPr defTabSz="914377"/>
                <a14:m>
                  <m:oMath xmlns:m="http://schemas.openxmlformats.org/officeDocument/2006/math">
                    <m:sSub>
                      <m:sSubPr>
                        <m:ctrlPr>
                          <a:rPr lang="en-US" sz="2400" b="1" i="1" dirty="0">
                            <a:solidFill>
                              <a:prstClr val="black"/>
                            </a:solidFill>
                            <a:latin typeface="Cambria Math" panose="02040503050406030204" pitchFamily="18" charset="0"/>
                          </a:rPr>
                        </m:ctrlPr>
                      </m:sSubPr>
                      <m:e>
                        <m:acc>
                          <m:accPr>
                            <m:chr m:val="⃗"/>
                            <m:ctrlPr>
                              <a:rPr lang="en-US" sz="2400" b="1" i="1">
                                <a:solidFill>
                                  <a:prstClr val="black"/>
                                </a:solidFill>
                                <a:latin typeface="Cambria Math" panose="02040503050406030204" pitchFamily="18" charset="0"/>
                              </a:rPr>
                            </m:ctrlPr>
                          </m:accPr>
                          <m:e>
                            <m:r>
                              <a:rPr lang="en-US" sz="2400" b="1" i="1">
                                <a:solidFill>
                                  <a:prstClr val="black"/>
                                </a:solidFill>
                                <a:latin typeface="Cambria Math" panose="02040503050406030204" pitchFamily="18" charset="0"/>
                              </a:rPr>
                              <m:t>𝝈</m:t>
                            </m:r>
                          </m:e>
                        </m:acc>
                      </m:e>
                      <m:sub>
                        <m:r>
                          <a:rPr lang="en-US" sz="2400" b="1" i="1" dirty="0">
                            <a:solidFill>
                              <a:prstClr val="black"/>
                            </a:solidFill>
                            <a:latin typeface="Cambria Math" panose="02040503050406030204" pitchFamily="18" charset="0"/>
                          </a:rPr>
                          <m:t>𝒏</m:t>
                        </m:r>
                      </m:sub>
                    </m:sSub>
                  </m:oMath>
                </a14:m>
                <a:r>
                  <a:rPr lang="en-US" sz="2400" b="1" dirty="0">
                    <a:solidFill>
                      <a:prstClr val="black"/>
                    </a:solidFill>
                    <a:latin typeface="Calibri" panose="020F0502020204030204"/>
                  </a:rPr>
                  <a:t>: neutron spin</a:t>
                </a:r>
              </a:p>
            </p:txBody>
          </p:sp>
        </mc:Choice>
        <mc:Fallback xmlns="">
          <p:sp>
            <p:nvSpPr>
              <p:cNvPr id="10" name="TextBox 4">
                <a:extLst>
                  <a:ext uri="{FF2B5EF4-FFF2-40B4-BE49-F238E27FC236}">
                    <a16:creationId xmlns:a16="http://schemas.microsoft.com/office/drawing/2014/main" id="{826EA4D2-2414-4244-8298-D7F679786B1A}"/>
                  </a:ext>
                </a:extLst>
              </p:cNvPr>
              <p:cNvSpPr txBox="1">
                <a:spLocks noRot="1" noChangeAspect="1" noMove="1" noResize="1" noEditPoints="1" noAdjustHandles="1" noChangeArrowheads="1" noChangeShapeType="1" noTextEdit="1"/>
              </p:cNvSpPr>
              <p:nvPr/>
            </p:nvSpPr>
            <p:spPr>
              <a:xfrm>
                <a:off x="1127975" y="2658819"/>
                <a:ext cx="3287760" cy="885820"/>
              </a:xfrm>
              <a:prstGeom prst="rect">
                <a:avLst/>
              </a:prstGeom>
              <a:blipFill>
                <a:blip r:embed="rId3"/>
                <a:stretch>
                  <a:fillRect r="-2226" b="-15172"/>
                </a:stretch>
              </a:blipFill>
            </p:spPr>
            <p:txBody>
              <a:bodyPr/>
              <a:lstStyle/>
              <a:p>
                <a:r>
                  <a:rPr lang="zh-CN" altLang="en-US">
                    <a:noFill/>
                  </a:rPr>
                  <a:t> </a:t>
                </a:r>
              </a:p>
            </p:txBody>
          </p:sp>
        </mc:Fallback>
      </mc:AlternateContent>
      <p:sp>
        <p:nvSpPr>
          <p:cNvPr id="11" name="椭圆 10">
            <a:extLst>
              <a:ext uri="{FF2B5EF4-FFF2-40B4-BE49-F238E27FC236}">
                <a16:creationId xmlns:a16="http://schemas.microsoft.com/office/drawing/2014/main" id="{E99997C9-7218-439C-90C9-27810BD8FC6B}"/>
              </a:ext>
            </a:extLst>
          </p:cNvPr>
          <p:cNvSpPr/>
          <p:nvPr/>
        </p:nvSpPr>
        <p:spPr>
          <a:xfrm>
            <a:off x="1127975" y="4310398"/>
            <a:ext cx="399245" cy="36512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50DA3869-453E-4A01-BD02-121C3276D608}"/>
              </a:ext>
            </a:extLst>
          </p:cNvPr>
          <p:cNvSpPr/>
          <p:nvPr/>
        </p:nvSpPr>
        <p:spPr>
          <a:xfrm>
            <a:off x="4092855" y="3897130"/>
            <a:ext cx="1240071" cy="11916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46EF3CF-BE94-4304-9D29-876F8ACB3BB2}"/>
                  </a:ext>
                </a:extLst>
              </p:cNvPr>
              <p:cNvSpPr txBox="1"/>
              <p:nvPr/>
            </p:nvSpPr>
            <p:spPr>
              <a:xfrm>
                <a:off x="1572656" y="4488774"/>
                <a:ext cx="475797" cy="369332"/>
              </a:xfrm>
              <a:prstGeom prst="rect">
                <a:avLst/>
              </a:prstGeom>
              <a:noFill/>
            </p:spPr>
            <p:txBody>
              <a:bodyPr wrap="square">
                <a:spAutoFit/>
              </a:bodyPr>
              <a:lstStyle/>
              <a:p>
                <a:pPr defTabSz="914377"/>
                <a14:m>
                  <m:oMathPara xmlns:m="http://schemas.openxmlformats.org/officeDocument/2006/math">
                    <m:oMathParaPr>
                      <m:jc m:val="centerGroup"/>
                    </m:oMathParaPr>
                    <m:oMath xmlns:m="http://schemas.openxmlformats.org/officeDocument/2006/math">
                      <m:sSub>
                        <m:sSubPr>
                          <m:ctrlPr>
                            <a:rPr lang="en-US" altLang="zh-CN" sz="1800" b="1" i="1" dirty="0" smtClean="0">
                              <a:solidFill>
                                <a:prstClr val="black"/>
                              </a:solidFill>
                              <a:latin typeface="Cambria Math" panose="02040503050406030204" pitchFamily="18" charset="0"/>
                            </a:rPr>
                          </m:ctrlPr>
                        </m:sSubPr>
                        <m:e>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𝝈</m:t>
                              </m:r>
                            </m:e>
                          </m:acc>
                        </m:e>
                        <m:sub>
                          <m:r>
                            <a:rPr lang="en-US" altLang="zh-CN" sz="1800" b="1" i="1" dirty="0">
                              <a:solidFill>
                                <a:prstClr val="black"/>
                              </a:solidFill>
                              <a:latin typeface="Cambria Math" panose="02040503050406030204" pitchFamily="18" charset="0"/>
                            </a:rPr>
                            <m:t>𝒏</m:t>
                          </m:r>
                        </m:sub>
                      </m:sSub>
                    </m:oMath>
                  </m:oMathPara>
                </a14:m>
                <a:endParaRPr lang="en-US" altLang="zh-CN" sz="1800" b="1" dirty="0">
                  <a:solidFill>
                    <a:prstClr val="black"/>
                  </a:solidFill>
                  <a:latin typeface="Calibri" panose="020F0502020204030204"/>
                </a:endParaRPr>
              </a:p>
            </p:txBody>
          </p:sp>
        </mc:Choice>
        <mc:Fallback xmlns="">
          <p:sp>
            <p:nvSpPr>
              <p:cNvPr id="13" name="文本框 12">
                <a:extLst>
                  <a:ext uri="{FF2B5EF4-FFF2-40B4-BE49-F238E27FC236}">
                    <a16:creationId xmlns:a16="http://schemas.microsoft.com/office/drawing/2014/main" id="{846EF3CF-BE94-4304-9D29-876F8ACB3BB2}"/>
                  </a:ext>
                </a:extLst>
              </p:cNvPr>
              <p:cNvSpPr txBox="1">
                <a:spLocks noRot="1" noChangeAspect="1" noMove="1" noResize="1" noEditPoints="1" noAdjustHandles="1" noChangeArrowheads="1" noChangeShapeType="1" noTextEdit="1"/>
              </p:cNvSpPr>
              <p:nvPr/>
            </p:nvSpPr>
            <p:spPr>
              <a:xfrm>
                <a:off x="1572656" y="4488774"/>
                <a:ext cx="475797" cy="369332"/>
              </a:xfrm>
              <a:prstGeom prst="rect">
                <a:avLst/>
              </a:prstGeom>
              <a:blipFill>
                <a:blip r:embed="rId4"/>
                <a:stretch>
                  <a:fillRect/>
                </a:stretch>
              </a:blipFill>
            </p:spPr>
            <p:txBody>
              <a:bodyPr/>
              <a:lstStyle/>
              <a:p>
                <a:r>
                  <a:rPr lang="zh-CN" altLang="en-US">
                    <a:noFill/>
                  </a:rPr>
                  <a:t> </a:t>
                </a:r>
              </a:p>
            </p:txBody>
          </p:sp>
        </mc:Fallback>
      </mc:AlternateContent>
      <p:cxnSp>
        <p:nvCxnSpPr>
          <p:cNvPr id="14" name="直接箭头连接符 13">
            <a:extLst>
              <a:ext uri="{FF2B5EF4-FFF2-40B4-BE49-F238E27FC236}">
                <a16:creationId xmlns:a16="http://schemas.microsoft.com/office/drawing/2014/main" id="{08DBB8BD-CF87-4A31-8724-E6A536CD7EC1}"/>
              </a:ext>
            </a:extLst>
          </p:cNvPr>
          <p:cNvCxnSpPr/>
          <p:nvPr/>
        </p:nvCxnSpPr>
        <p:spPr>
          <a:xfrm>
            <a:off x="1128142" y="4085017"/>
            <a:ext cx="283425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B71E7378-DA8B-448B-A947-9005108858A2}"/>
                  </a:ext>
                </a:extLst>
              </p:cNvPr>
              <p:cNvSpPr txBox="1"/>
              <p:nvPr/>
            </p:nvSpPr>
            <p:spPr>
              <a:xfrm>
                <a:off x="2276102" y="3714750"/>
                <a:ext cx="533935" cy="410497"/>
              </a:xfrm>
              <a:prstGeom prst="rect">
                <a:avLst/>
              </a:prstGeom>
              <a:noFill/>
            </p:spPr>
            <p:txBody>
              <a:bodyPr wrap="square">
                <a:spAutoFit/>
              </a:bodyPr>
              <a:lstStyle/>
              <a:p>
                <a:pPr defTabSz="914377"/>
                <a14:m>
                  <m:oMathPara xmlns:m="http://schemas.openxmlformats.org/officeDocument/2006/math">
                    <m:oMathParaPr>
                      <m:jc m:val="centerGroup"/>
                    </m:oMathParaPr>
                    <m:oMath xmlns:m="http://schemas.openxmlformats.org/officeDocument/2006/math">
                      <m:sSub>
                        <m:sSubPr>
                          <m:ctrlPr>
                            <a:rPr lang="en-US" altLang="zh-CN" sz="1800" b="1" i="1" dirty="0" smtClean="0">
                              <a:solidFill>
                                <a:schemeClr val="accent2"/>
                              </a:solidFill>
                              <a:latin typeface="Cambria Math" panose="02040503050406030204" pitchFamily="18" charset="0"/>
                            </a:rPr>
                          </m:ctrlPr>
                        </m:sSubPr>
                        <m:e>
                          <m:acc>
                            <m:accPr>
                              <m:chr m:val="⃗"/>
                              <m:ctrlPr>
                                <a:rPr lang="en-US" altLang="zh-CN" sz="1800" b="1" i="1">
                                  <a:solidFill>
                                    <a:schemeClr val="accent2"/>
                                  </a:solidFill>
                                  <a:latin typeface="Cambria Math" panose="02040503050406030204" pitchFamily="18" charset="0"/>
                                </a:rPr>
                              </m:ctrlPr>
                            </m:accPr>
                            <m:e>
                              <m:r>
                                <a:rPr lang="en-US" altLang="zh-CN" sz="1800" b="1" i="1">
                                  <a:solidFill>
                                    <a:schemeClr val="accent2"/>
                                  </a:solidFill>
                                  <a:latin typeface="Cambria Math" panose="02040503050406030204" pitchFamily="18" charset="0"/>
                                </a:rPr>
                                <m:t>𝒌</m:t>
                              </m:r>
                            </m:e>
                          </m:acc>
                        </m:e>
                        <m:sub>
                          <m:r>
                            <a:rPr lang="en-US" altLang="zh-CN" sz="1800" b="1" i="1" dirty="0">
                              <a:solidFill>
                                <a:schemeClr val="accent2"/>
                              </a:solidFill>
                              <a:latin typeface="Cambria Math" panose="02040503050406030204" pitchFamily="18" charset="0"/>
                            </a:rPr>
                            <m:t>𝒏</m:t>
                          </m:r>
                        </m:sub>
                      </m:sSub>
                    </m:oMath>
                  </m:oMathPara>
                </a14:m>
                <a:endParaRPr lang="en-US" altLang="zh-CN" sz="1800" b="1" dirty="0">
                  <a:solidFill>
                    <a:schemeClr val="accent2"/>
                  </a:solidFill>
                  <a:latin typeface="Calibri" panose="020F0502020204030204"/>
                </a:endParaRPr>
              </a:p>
            </p:txBody>
          </p:sp>
        </mc:Choice>
        <mc:Fallback xmlns="">
          <p:sp>
            <p:nvSpPr>
              <p:cNvPr id="15" name="文本框 14">
                <a:extLst>
                  <a:ext uri="{FF2B5EF4-FFF2-40B4-BE49-F238E27FC236}">
                    <a16:creationId xmlns:a16="http://schemas.microsoft.com/office/drawing/2014/main" id="{B71E7378-DA8B-448B-A947-9005108858A2}"/>
                  </a:ext>
                </a:extLst>
              </p:cNvPr>
              <p:cNvSpPr txBox="1">
                <a:spLocks noRot="1" noChangeAspect="1" noMove="1" noResize="1" noEditPoints="1" noAdjustHandles="1" noChangeArrowheads="1" noChangeShapeType="1" noTextEdit="1"/>
              </p:cNvSpPr>
              <p:nvPr/>
            </p:nvSpPr>
            <p:spPr>
              <a:xfrm>
                <a:off x="2276102" y="3714750"/>
                <a:ext cx="533935" cy="410497"/>
              </a:xfrm>
              <a:prstGeom prst="rect">
                <a:avLst/>
              </a:prstGeom>
              <a:blipFill>
                <a:blip r:embed="rId5"/>
                <a:stretch>
                  <a:fillRect/>
                </a:stretch>
              </a:blipFill>
            </p:spPr>
            <p:txBody>
              <a:bodyPr/>
              <a:lstStyle/>
              <a:p>
                <a:r>
                  <a:rPr lang="zh-CN" altLang="en-US">
                    <a:noFill/>
                  </a:rPr>
                  <a:t> </a:t>
                </a:r>
              </a:p>
            </p:txBody>
          </p:sp>
        </mc:Fallback>
      </mc:AlternateContent>
      <p:cxnSp>
        <p:nvCxnSpPr>
          <p:cNvPr id="16" name="直接连接符 15">
            <a:extLst>
              <a:ext uri="{FF2B5EF4-FFF2-40B4-BE49-F238E27FC236}">
                <a16:creationId xmlns:a16="http://schemas.microsoft.com/office/drawing/2014/main" id="{3FAB4D18-F259-45E5-B781-7D9349B8E3E6}"/>
              </a:ext>
            </a:extLst>
          </p:cNvPr>
          <p:cNvCxnSpPr/>
          <p:nvPr/>
        </p:nvCxnSpPr>
        <p:spPr>
          <a:xfrm>
            <a:off x="5800859" y="2393039"/>
            <a:ext cx="0" cy="346441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椭圆 16">
            <a:extLst>
              <a:ext uri="{FF2B5EF4-FFF2-40B4-BE49-F238E27FC236}">
                <a16:creationId xmlns:a16="http://schemas.microsoft.com/office/drawing/2014/main" id="{2DECCF28-7FC1-4162-B0D4-6F10B8426AC5}"/>
              </a:ext>
            </a:extLst>
          </p:cNvPr>
          <p:cNvSpPr/>
          <p:nvPr/>
        </p:nvSpPr>
        <p:spPr>
          <a:xfrm>
            <a:off x="6397081" y="3897130"/>
            <a:ext cx="1240071" cy="11916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DC945A9C-5290-42FD-A961-6A19A90C4999}"/>
              </a:ext>
            </a:extLst>
          </p:cNvPr>
          <p:cNvCxnSpPr>
            <a:cxnSpLocks/>
          </p:cNvCxnSpPr>
          <p:nvPr/>
        </p:nvCxnSpPr>
        <p:spPr>
          <a:xfrm flipH="1" flipV="1">
            <a:off x="7785221" y="4064938"/>
            <a:ext cx="2870179" cy="4023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88469E6E-FB14-4BF9-954E-AE89401F8B7C}"/>
                  </a:ext>
                </a:extLst>
              </p:cNvPr>
              <p:cNvSpPr txBox="1"/>
              <p:nvPr/>
            </p:nvSpPr>
            <p:spPr>
              <a:xfrm>
                <a:off x="9237921" y="3694671"/>
                <a:ext cx="533935" cy="410497"/>
              </a:xfrm>
              <a:prstGeom prst="rect">
                <a:avLst/>
              </a:prstGeom>
              <a:noFill/>
            </p:spPr>
            <p:txBody>
              <a:bodyPr wrap="square">
                <a:spAutoFit/>
              </a:bodyPr>
              <a:lstStyle/>
              <a:p>
                <a:pPr defTabSz="914377"/>
                <a14:m>
                  <m:oMathPara xmlns:m="http://schemas.openxmlformats.org/officeDocument/2006/math">
                    <m:oMathParaPr>
                      <m:jc m:val="centerGroup"/>
                    </m:oMathParaPr>
                    <m:oMath xmlns:m="http://schemas.openxmlformats.org/officeDocument/2006/math">
                      <m:sSub>
                        <m:sSubPr>
                          <m:ctrlPr>
                            <a:rPr lang="en-US" altLang="zh-CN" sz="1800" b="1" i="1" dirty="0" smtClean="0">
                              <a:solidFill>
                                <a:schemeClr val="accent2"/>
                              </a:solidFill>
                              <a:latin typeface="Cambria Math" panose="02040503050406030204" pitchFamily="18" charset="0"/>
                            </a:rPr>
                          </m:ctrlPr>
                        </m:sSubPr>
                        <m:e>
                          <m:acc>
                            <m:accPr>
                              <m:chr m:val="⃗"/>
                              <m:ctrlPr>
                                <a:rPr lang="en-US" altLang="zh-CN" sz="1800" b="1" i="1">
                                  <a:solidFill>
                                    <a:schemeClr val="accent2"/>
                                  </a:solidFill>
                                  <a:latin typeface="Cambria Math" panose="02040503050406030204" pitchFamily="18" charset="0"/>
                                </a:rPr>
                              </m:ctrlPr>
                            </m:accPr>
                            <m:e>
                              <m:r>
                                <a:rPr lang="en-US" altLang="zh-CN" sz="1800" b="1" i="1">
                                  <a:solidFill>
                                    <a:schemeClr val="accent2"/>
                                  </a:solidFill>
                                  <a:latin typeface="Cambria Math" panose="02040503050406030204" pitchFamily="18" charset="0"/>
                                </a:rPr>
                                <m:t>𝒌</m:t>
                              </m:r>
                            </m:e>
                          </m:acc>
                        </m:e>
                        <m:sub>
                          <m:r>
                            <a:rPr lang="en-US" altLang="zh-CN" sz="1800" b="1" i="1" dirty="0">
                              <a:solidFill>
                                <a:schemeClr val="accent2"/>
                              </a:solidFill>
                              <a:latin typeface="Cambria Math" panose="02040503050406030204" pitchFamily="18" charset="0"/>
                            </a:rPr>
                            <m:t>𝒏</m:t>
                          </m:r>
                        </m:sub>
                      </m:sSub>
                    </m:oMath>
                  </m:oMathPara>
                </a14:m>
                <a:endParaRPr lang="en-US" altLang="zh-CN" sz="1800" b="1" dirty="0">
                  <a:solidFill>
                    <a:schemeClr val="accent2"/>
                  </a:solidFill>
                  <a:latin typeface="Calibri" panose="020F0502020204030204"/>
                </a:endParaRPr>
              </a:p>
            </p:txBody>
          </p:sp>
        </mc:Choice>
        <mc:Fallback xmlns="">
          <p:sp>
            <p:nvSpPr>
              <p:cNvPr id="19" name="文本框 18">
                <a:extLst>
                  <a:ext uri="{FF2B5EF4-FFF2-40B4-BE49-F238E27FC236}">
                    <a16:creationId xmlns:a16="http://schemas.microsoft.com/office/drawing/2014/main" id="{88469E6E-FB14-4BF9-954E-AE89401F8B7C}"/>
                  </a:ext>
                </a:extLst>
              </p:cNvPr>
              <p:cNvSpPr txBox="1">
                <a:spLocks noRot="1" noChangeAspect="1" noMove="1" noResize="1" noEditPoints="1" noAdjustHandles="1" noChangeArrowheads="1" noChangeShapeType="1" noTextEdit="1"/>
              </p:cNvSpPr>
              <p:nvPr/>
            </p:nvSpPr>
            <p:spPr>
              <a:xfrm>
                <a:off x="9237921" y="3694671"/>
                <a:ext cx="533935" cy="410497"/>
              </a:xfrm>
              <a:prstGeom prst="rect">
                <a:avLst/>
              </a:prstGeom>
              <a:blipFill>
                <a:blip r:embed="rId6"/>
                <a:stretch>
                  <a:fillRect/>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789DB43C-808F-4BD5-A110-DCC00D783BB3}"/>
              </a:ext>
            </a:extLst>
          </p:cNvPr>
          <p:cNvCxnSpPr>
            <a:cxnSpLocks/>
          </p:cNvCxnSpPr>
          <p:nvPr/>
        </p:nvCxnSpPr>
        <p:spPr>
          <a:xfrm flipV="1">
            <a:off x="10358279" y="4442679"/>
            <a:ext cx="682580" cy="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椭圆 20">
            <a:extLst>
              <a:ext uri="{FF2B5EF4-FFF2-40B4-BE49-F238E27FC236}">
                <a16:creationId xmlns:a16="http://schemas.microsoft.com/office/drawing/2014/main" id="{FD412C54-F88C-4846-9514-E8C168A1AEC9}"/>
              </a:ext>
            </a:extLst>
          </p:cNvPr>
          <p:cNvSpPr/>
          <p:nvPr/>
        </p:nvSpPr>
        <p:spPr>
          <a:xfrm>
            <a:off x="10455777" y="4264303"/>
            <a:ext cx="399245" cy="36512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233E6451-B8BC-4AAC-80BF-110167E58225}"/>
                  </a:ext>
                </a:extLst>
              </p:cNvPr>
              <p:cNvSpPr txBox="1"/>
              <p:nvPr/>
            </p:nvSpPr>
            <p:spPr>
              <a:xfrm>
                <a:off x="10895879" y="4442679"/>
                <a:ext cx="475797" cy="369332"/>
              </a:xfrm>
              <a:prstGeom prst="rect">
                <a:avLst/>
              </a:prstGeom>
              <a:noFill/>
            </p:spPr>
            <p:txBody>
              <a:bodyPr wrap="square">
                <a:spAutoFit/>
              </a:bodyPr>
              <a:lstStyle/>
              <a:p>
                <a:pPr defTabSz="914377"/>
                <a14:m>
                  <m:oMathPara xmlns:m="http://schemas.openxmlformats.org/officeDocument/2006/math">
                    <m:oMathParaPr>
                      <m:jc m:val="centerGroup"/>
                    </m:oMathParaPr>
                    <m:oMath xmlns:m="http://schemas.openxmlformats.org/officeDocument/2006/math">
                      <m:sSub>
                        <m:sSubPr>
                          <m:ctrlPr>
                            <a:rPr lang="en-US" altLang="zh-CN" sz="1800" b="1" i="1" dirty="0" smtClean="0">
                              <a:solidFill>
                                <a:prstClr val="black"/>
                              </a:solidFill>
                              <a:latin typeface="Cambria Math" panose="02040503050406030204" pitchFamily="18" charset="0"/>
                            </a:rPr>
                          </m:ctrlPr>
                        </m:sSubPr>
                        <m:e>
                          <m:acc>
                            <m:accPr>
                              <m:chr m:val="⃗"/>
                              <m:ctrlPr>
                                <a:rPr lang="en-US" altLang="zh-CN" sz="1800" b="1" i="1">
                                  <a:solidFill>
                                    <a:prstClr val="black"/>
                                  </a:solidFill>
                                  <a:latin typeface="Cambria Math" panose="02040503050406030204" pitchFamily="18" charset="0"/>
                                </a:rPr>
                              </m:ctrlPr>
                            </m:accPr>
                            <m:e>
                              <m:r>
                                <a:rPr lang="en-US" altLang="zh-CN" sz="1800" b="1" i="1">
                                  <a:solidFill>
                                    <a:prstClr val="black"/>
                                  </a:solidFill>
                                  <a:latin typeface="Cambria Math" panose="02040503050406030204" pitchFamily="18" charset="0"/>
                                </a:rPr>
                                <m:t>𝝈</m:t>
                              </m:r>
                            </m:e>
                          </m:acc>
                        </m:e>
                        <m:sub>
                          <m:r>
                            <a:rPr lang="en-US" altLang="zh-CN" sz="1800" b="1" i="1" dirty="0">
                              <a:solidFill>
                                <a:prstClr val="black"/>
                              </a:solidFill>
                              <a:latin typeface="Cambria Math" panose="02040503050406030204" pitchFamily="18" charset="0"/>
                            </a:rPr>
                            <m:t>𝒏</m:t>
                          </m:r>
                        </m:sub>
                      </m:sSub>
                    </m:oMath>
                  </m:oMathPara>
                </a14:m>
                <a:endParaRPr lang="en-US" altLang="zh-CN" sz="1800" b="1" dirty="0">
                  <a:solidFill>
                    <a:prstClr val="black"/>
                  </a:solidFill>
                  <a:latin typeface="Calibri" panose="020F0502020204030204"/>
                </a:endParaRPr>
              </a:p>
            </p:txBody>
          </p:sp>
        </mc:Choice>
        <mc:Fallback xmlns="">
          <p:sp>
            <p:nvSpPr>
              <p:cNvPr id="22" name="文本框 21">
                <a:extLst>
                  <a:ext uri="{FF2B5EF4-FFF2-40B4-BE49-F238E27FC236}">
                    <a16:creationId xmlns:a16="http://schemas.microsoft.com/office/drawing/2014/main" id="{233E6451-B8BC-4AAC-80BF-110167E58225}"/>
                  </a:ext>
                </a:extLst>
              </p:cNvPr>
              <p:cNvSpPr txBox="1">
                <a:spLocks noRot="1" noChangeAspect="1" noMove="1" noResize="1" noEditPoints="1" noAdjustHandles="1" noChangeArrowheads="1" noChangeShapeType="1" noTextEdit="1"/>
              </p:cNvSpPr>
              <p:nvPr/>
            </p:nvSpPr>
            <p:spPr>
              <a:xfrm>
                <a:off x="10895879" y="4442679"/>
                <a:ext cx="475797" cy="369332"/>
              </a:xfrm>
              <a:prstGeom prst="rect">
                <a:avLst/>
              </a:prstGeom>
              <a:blipFill>
                <a:blip r:embed="rId7"/>
                <a:stretch>
                  <a:fillRect/>
                </a:stretch>
              </a:blipFill>
            </p:spPr>
            <p:txBody>
              <a:bodyPr/>
              <a:lstStyle/>
              <a:p>
                <a:r>
                  <a:rPr lang="zh-CN" altLang="en-US">
                    <a:noFill/>
                  </a:rPr>
                  <a:t> </a:t>
                </a:r>
              </a:p>
            </p:txBody>
          </p:sp>
        </mc:Fallback>
      </mc:AlternateContent>
      <p:sp>
        <p:nvSpPr>
          <p:cNvPr id="23" name="矩形 22">
            <a:extLst>
              <a:ext uri="{FF2B5EF4-FFF2-40B4-BE49-F238E27FC236}">
                <a16:creationId xmlns:a16="http://schemas.microsoft.com/office/drawing/2014/main" id="{98A9A31D-11C1-4661-BC01-7D01B014F03E}"/>
              </a:ext>
            </a:extLst>
          </p:cNvPr>
          <p:cNvSpPr/>
          <p:nvPr/>
        </p:nvSpPr>
        <p:spPr>
          <a:xfrm>
            <a:off x="4916225" y="3039201"/>
            <a:ext cx="1769267" cy="923330"/>
          </a:xfrm>
          <a:prstGeom prst="rect">
            <a:avLst/>
          </a:prstGeom>
          <a:noFill/>
        </p:spPr>
        <p:txBody>
          <a:bodyPr wrap="none" lIns="91440" tIns="45720" rIns="91440" bIns="45720">
            <a:spAutoFit/>
          </a:bodyPr>
          <a:lstStyle/>
          <a:p>
            <a:pPr algn="ctr"/>
            <a:r>
              <a:rPr lang="en-US" altLang="zh-CN" sz="5400" b="0" cap="none" spc="0" dirty="0">
                <a:ln w="0"/>
                <a:solidFill>
                  <a:schemeClr val="tx1"/>
                </a:solidFill>
                <a:effectLst>
                  <a:outerShdw blurRad="38100" dist="19050" dir="2700000" algn="tl" rotWithShape="0">
                    <a:schemeClr val="dk1">
                      <a:alpha val="40000"/>
                    </a:schemeClr>
                  </a:outerShdw>
                </a:effectLst>
              </a:rPr>
              <a:t>Parity</a:t>
            </a:r>
            <a:endParaRPr lang="zh-CN" alt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313127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17F6-3A93-4E9E-809C-9EE807D25790}"/>
              </a:ext>
            </a:extLst>
          </p:cNvPr>
          <p:cNvSpPr>
            <a:spLocks noGrp="1"/>
          </p:cNvSpPr>
          <p:nvPr>
            <p:ph type="title"/>
          </p:nvPr>
        </p:nvSpPr>
        <p:spPr/>
        <p:txBody>
          <a:bodyPr/>
          <a:lstStyle/>
          <a:p>
            <a:r>
              <a:rPr lang="zh-CN" altLang="en-US" dirty="0"/>
              <a:t>探索宇称破坏的实验</a:t>
            </a:r>
          </a:p>
        </p:txBody>
      </p:sp>
      <p:sp>
        <p:nvSpPr>
          <p:cNvPr id="5" name="文本框 4">
            <a:extLst>
              <a:ext uri="{FF2B5EF4-FFF2-40B4-BE49-F238E27FC236}">
                <a16:creationId xmlns:a16="http://schemas.microsoft.com/office/drawing/2014/main" id="{FAD46FA1-C913-4B35-8C4F-885E7C211706}"/>
              </a:ext>
            </a:extLst>
          </p:cNvPr>
          <p:cNvSpPr txBox="1"/>
          <p:nvPr/>
        </p:nvSpPr>
        <p:spPr>
          <a:xfrm>
            <a:off x="4431349" y="1910329"/>
            <a:ext cx="6559465" cy="1569660"/>
          </a:xfrm>
          <a:prstGeom prst="rect">
            <a:avLst/>
          </a:prstGeom>
          <a:noFill/>
        </p:spPr>
        <p:txBody>
          <a:bodyPr wrap="square" rtlCol="0">
            <a:spAutoFit/>
          </a:bodyPr>
          <a:lstStyle/>
          <a:p>
            <a:r>
              <a:rPr lang="zh-CN" altLang="en-US" sz="3200" dirty="0"/>
              <a:t>通过纵向极化的质子与非极化的质子靶散射测量的实验有四组，结果如下：</a:t>
            </a:r>
          </a:p>
        </p:txBody>
      </p:sp>
      <p:sp>
        <p:nvSpPr>
          <p:cNvPr id="6" name="矩形 5">
            <a:extLst>
              <a:ext uri="{FF2B5EF4-FFF2-40B4-BE49-F238E27FC236}">
                <a16:creationId xmlns:a16="http://schemas.microsoft.com/office/drawing/2014/main" id="{C4FA066D-BD13-4B74-B919-327899458A7F}"/>
              </a:ext>
            </a:extLst>
          </p:cNvPr>
          <p:cNvSpPr/>
          <p:nvPr/>
        </p:nvSpPr>
        <p:spPr>
          <a:xfrm>
            <a:off x="123724" y="5267337"/>
            <a:ext cx="11125302" cy="1200329"/>
          </a:xfrm>
          <a:prstGeom prst="rect">
            <a:avLst/>
          </a:prstGeom>
        </p:spPr>
        <p:txBody>
          <a:bodyPr wrap="square">
            <a:spAutoFit/>
          </a:bodyPr>
          <a:lstStyle/>
          <a:p>
            <a:r>
              <a:rPr lang="en-US" altLang="zh-CN" dirty="0"/>
              <a:t>Parity violation in proton </a:t>
            </a:r>
            <a:r>
              <a:rPr lang="en-US" altLang="zh-CN" dirty="0" err="1"/>
              <a:t>proton</a:t>
            </a:r>
            <a:r>
              <a:rPr lang="en-US" altLang="zh-CN" dirty="0"/>
              <a:t> scattering at 13.6-MeV. Phys Lett B. (1991) 256:11–4. </a:t>
            </a:r>
          </a:p>
          <a:p>
            <a:r>
              <a:rPr lang="en-US" altLang="zh-CN" dirty="0"/>
              <a:t>Parity violation in the scattering of 15 MeV protons by hydrogen. AIP Conf Proc. (1979) 51:224–30. </a:t>
            </a:r>
          </a:p>
          <a:p>
            <a:r>
              <a:rPr lang="en-US" altLang="zh-CN" dirty="0"/>
              <a:t>Precision measurement of parity violation in proton </a:t>
            </a:r>
            <a:r>
              <a:rPr lang="en-US" altLang="zh-CN" dirty="0" err="1"/>
              <a:t>proton</a:t>
            </a:r>
            <a:r>
              <a:rPr lang="en-US" altLang="zh-CN" dirty="0"/>
              <a:t> scattering at 45-MeV.Phys Rev Lett. (1987) 58:1616. </a:t>
            </a:r>
          </a:p>
          <a:p>
            <a:r>
              <a:rPr lang="en-US" altLang="zh-CN" dirty="0"/>
              <a:t>Parity violation in proton </a:t>
            </a:r>
            <a:r>
              <a:rPr lang="en-US" altLang="zh-CN" dirty="0" err="1"/>
              <a:t>proton</a:t>
            </a:r>
            <a:r>
              <a:rPr lang="en-US" altLang="zh-CN" dirty="0"/>
              <a:t> scattering at 221-MeV. Phys Rev C. (2003) 68:034004. </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892088C-3A2A-4349-81AF-8F6785B7502C}"/>
                  </a:ext>
                </a:extLst>
              </p:cNvPr>
              <p:cNvSpPr txBox="1"/>
              <p:nvPr/>
            </p:nvSpPr>
            <p:spPr>
              <a:xfrm>
                <a:off x="675517" y="2708302"/>
                <a:ext cx="290156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600" b="0" i="1" smtClean="0">
                              <a:latin typeface="Cambria Math" panose="02040503050406030204" pitchFamily="18" charset="0"/>
                            </a:rPr>
                          </m:ctrlPr>
                        </m:accPr>
                        <m:e>
                          <m:r>
                            <a:rPr lang="en-US" altLang="zh-CN" sz="3600" b="0" i="1" smtClean="0">
                              <a:latin typeface="Cambria Math" panose="02040503050406030204" pitchFamily="18" charset="0"/>
                            </a:rPr>
                            <m:t>𝑝</m:t>
                          </m:r>
                        </m:e>
                      </m:acc>
                      <m:r>
                        <a:rPr lang="en-US" altLang="zh-CN" sz="3600" b="0" i="1" smtClean="0">
                          <a:latin typeface="Cambria Math" panose="02040503050406030204" pitchFamily="18" charset="0"/>
                        </a:rPr>
                        <m:t>+</m:t>
                      </m:r>
                      <m:r>
                        <a:rPr lang="en-US" altLang="zh-CN" sz="3600" b="0" i="1" smtClean="0">
                          <a:latin typeface="Cambria Math" panose="02040503050406030204" pitchFamily="18" charset="0"/>
                        </a:rPr>
                        <m:t>𝑝</m:t>
                      </m:r>
                      <m:r>
                        <a:rPr lang="en-US" altLang="zh-CN" sz="3600" b="0" i="1" smtClean="0">
                          <a:latin typeface="Cambria Math" panose="02040503050406030204" pitchFamily="18" charset="0"/>
                          <a:ea typeface="Cambria Math" panose="02040503050406030204" pitchFamily="18" charset="0"/>
                        </a:rPr>
                        <m:t>→</m:t>
                      </m:r>
                      <m:r>
                        <a:rPr lang="en-US" altLang="zh-CN" sz="3600" b="0" i="1" smtClean="0">
                          <a:latin typeface="Cambria Math" panose="02040503050406030204" pitchFamily="18" charset="0"/>
                          <a:ea typeface="Cambria Math" panose="02040503050406030204" pitchFamily="18" charset="0"/>
                        </a:rPr>
                        <m:t>𝑝</m:t>
                      </m:r>
                      <m:r>
                        <a:rPr lang="en-US" altLang="zh-CN" sz="3600" b="0" i="1" smtClean="0">
                          <a:latin typeface="Cambria Math" panose="02040503050406030204" pitchFamily="18" charset="0"/>
                          <a:ea typeface="Cambria Math" panose="02040503050406030204" pitchFamily="18" charset="0"/>
                        </a:rPr>
                        <m:t>+</m:t>
                      </m:r>
                      <m:r>
                        <a:rPr lang="en-US" altLang="zh-CN" sz="3600" b="0" i="1" smtClean="0">
                          <a:latin typeface="Cambria Math" panose="02040503050406030204" pitchFamily="18" charset="0"/>
                          <a:ea typeface="Cambria Math" panose="02040503050406030204" pitchFamily="18" charset="0"/>
                        </a:rPr>
                        <m:t>𝑝</m:t>
                      </m:r>
                    </m:oMath>
                  </m:oMathPara>
                </a14:m>
                <a:endParaRPr lang="zh-CN" altLang="en-US" sz="3600" dirty="0"/>
              </a:p>
            </p:txBody>
          </p:sp>
        </mc:Choice>
        <mc:Fallback xmlns="">
          <p:sp>
            <p:nvSpPr>
              <p:cNvPr id="8" name="文本框 7">
                <a:extLst>
                  <a:ext uri="{FF2B5EF4-FFF2-40B4-BE49-F238E27FC236}">
                    <a16:creationId xmlns:a16="http://schemas.microsoft.com/office/drawing/2014/main" id="{4892088C-3A2A-4349-81AF-8F6785B7502C}"/>
                  </a:ext>
                </a:extLst>
              </p:cNvPr>
              <p:cNvSpPr txBox="1">
                <a:spLocks noRot="1" noChangeAspect="1" noMove="1" noResize="1" noEditPoints="1" noAdjustHandles="1" noChangeArrowheads="1" noChangeShapeType="1" noTextEdit="1"/>
              </p:cNvSpPr>
              <p:nvPr/>
            </p:nvSpPr>
            <p:spPr>
              <a:xfrm>
                <a:off x="675517" y="2708302"/>
                <a:ext cx="2901564" cy="553998"/>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EB9BF5B0-DE41-412A-990E-7E0915D8639B}"/>
                  </a:ext>
                </a:extLst>
              </p:cNvPr>
              <p:cNvSpPr/>
              <p:nvPr/>
            </p:nvSpPr>
            <p:spPr>
              <a:xfrm>
                <a:off x="4431349" y="3800386"/>
                <a:ext cx="6096000" cy="1200329"/>
              </a:xfrm>
              <a:prstGeom prst="rect">
                <a:avLst/>
              </a:prstGeom>
            </p:spPr>
            <p:txBody>
              <a:bodyPr>
                <a:spAutoFit/>
              </a:bodyPr>
              <a:lstStyle/>
              <a:p>
                <a:pPr indent="348615" algn="just">
                  <a:spcAft>
                    <a:spcPts val="0"/>
                  </a:spcAft>
                </a:pPr>
                <a14:m>
                  <m:oMathPara xmlns:m="http://schemas.openxmlformats.org/officeDocument/2006/math">
                    <m:oMathParaPr>
                      <m:jc m:val="centerGroup"/>
                    </m:oMathParaPr>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楷体_GB2312"/>
                            </a:rPr>
                          </m:ctrlPr>
                        </m:sSubPr>
                        <m:e>
                          <m:r>
                            <a:rPr lang="en-US" altLang="zh-CN" i="1" kern="100">
                              <a:latin typeface="Cambria Math" panose="02040503050406030204" pitchFamily="18" charset="0"/>
                              <a:ea typeface="宋体" panose="02010600030101010101" pitchFamily="2" charset="-122"/>
                              <a:cs typeface="楷体_GB2312"/>
                            </a:rPr>
                            <m:t>𝐴</m:t>
                          </m:r>
                        </m:e>
                        <m:sub>
                          <m:r>
                            <a:rPr lang="en-US" altLang="zh-CN" i="1" kern="100">
                              <a:latin typeface="Cambria Math" panose="02040503050406030204" pitchFamily="18" charset="0"/>
                              <a:ea typeface="宋体" panose="02010600030101010101" pitchFamily="2" charset="-122"/>
                              <a:cs typeface="楷体_GB2312"/>
                            </a:rPr>
                            <m:t>𝐿</m:t>
                          </m:r>
                        </m:sub>
                      </m:sSub>
                      <m:d>
                        <m:dPr>
                          <m:ctrlPr>
                            <a:rPr lang="zh-CN" altLang="zh-CN" i="1" kern="100">
                              <a:latin typeface="Cambria Math" panose="02040503050406030204" pitchFamily="18" charset="0"/>
                              <a:ea typeface="Cambria Math" panose="02040503050406030204" pitchFamily="18" charset="0"/>
                              <a:cs typeface="楷体_GB2312"/>
                            </a:rPr>
                          </m:ctrlPr>
                        </m:dPr>
                        <m:e>
                          <m:acc>
                            <m:accPr>
                              <m:chr m:val="̅"/>
                              <m:ctrlPr>
                                <a:rPr lang="zh-CN" altLang="zh-CN" i="1" kern="100">
                                  <a:latin typeface="Cambria Math" panose="02040503050406030204" pitchFamily="18" charset="0"/>
                                  <a:ea typeface="Cambria Math" panose="02040503050406030204" pitchFamily="18" charset="0"/>
                                  <a:cs typeface="楷体_GB2312"/>
                                </a:rPr>
                              </m:ctrlPr>
                            </m:accPr>
                            <m:e>
                              <m:r>
                                <a:rPr lang="en-US" altLang="zh-CN" i="1" kern="100">
                                  <a:latin typeface="Cambria Math" panose="02040503050406030204" pitchFamily="18" charset="0"/>
                                  <a:ea typeface="宋体" panose="02010600030101010101" pitchFamily="2" charset="-122"/>
                                  <a:cs typeface="楷体_GB2312"/>
                                </a:rPr>
                                <m:t>𝑝</m:t>
                              </m:r>
                            </m:e>
                          </m:acc>
                          <m:r>
                            <a:rPr lang="en-US" altLang="zh-CN" i="1" kern="100">
                              <a:latin typeface="Cambria Math" panose="02040503050406030204" pitchFamily="18" charset="0"/>
                              <a:ea typeface="宋体" panose="02010600030101010101" pitchFamily="2" charset="-122"/>
                              <a:cs typeface="楷体_GB2312"/>
                            </a:rPr>
                            <m:t>𝑝</m:t>
                          </m:r>
                          <m:r>
                            <a:rPr lang="en-US" altLang="zh-CN" i="1" kern="100">
                              <a:latin typeface="Cambria Math" panose="02040503050406030204" pitchFamily="18" charset="0"/>
                              <a:ea typeface="宋体" panose="02010600030101010101" pitchFamily="2" charset="-122"/>
                              <a:cs typeface="楷体_GB2312"/>
                            </a:rPr>
                            <m:t>;13.6 </m:t>
                          </m:r>
                          <m:r>
                            <a:rPr lang="en-US" altLang="zh-CN" i="1" kern="100">
                              <a:latin typeface="Cambria Math" panose="02040503050406030204" pitchFamily="18" charset="0"/>
                              <a:ea typeface="宋体" panose="02010600030101010101" pitchFamily="2" charset="-122"/>
                              <a:cs typeface="楷体_GB2312"/>
                            </a:rPr>
                            <m:t>𝑀𝑒𝑉</m:t>
                          </m:r>
                        </m:e>
                      </m:d>
                      <m:r>
                        <a:rPr lang="en-US" altLang="zh-CN" i="1" kern="100">
                          <a:latin typeface="Cambria Math" panose="02040503050406030204" pitchFamily="18" charset="0"/>
                          <a:ea typeface="宋体" panose="02010600030101010101" pitchFamily="2" charset="-122"/>
                          <a:cs typeface="楷体_GB2312"/>
                        </a:rPr>
                        <m:t>=(−0.93±0.20±0.05)×</m:t>
                      </m:r>
                      <m:sSup>
                        <m:sSupPr>
                          <m:ctrlPr>
                            <a:rPr lang="zh-CN" altLang="zh-CN" i="1" kern="100">
                              <a:latin typeface="Cambria Math" panose="02040503050406030204" pitchFamily="18" charset="0"/>
                              <a:ea typeface="Cambria Math" panose="02040503050406030204" pitchFamily="18" charset="0"/>
                              <a:cs typeface="楷体_GB2312"/>
                            </a:rPr>
                          </m:ctrlPr>
                        </m:sSupPr>
                        <m:e>
                          <m:r>
                            <a:rPr lang="en-US" altLang="zh-CN" i="1" kern="100">
                              <a:latin typeface="Cambria Math" panose="02040503050406030204" pitchFamily="18" charset="0"/>
                              <a:ea typeface="宋体" panose="02010600030101010101" pitchFamily="2" charset="-122"/>
                              <a:cs typeface="楷体_GB2312"/>
                            </a:rPr>
                            <m:t>10</m:t>
                          </m:r>
                        </m:e>
                        <m:sup>
                          <m:r>
                            <a:rPr lang="en-US" altLang="zh-CN" i="1" kern="100">
                              <a:latin typeface="Cambria Math" panose="02040503050406030204" pitchFamily="18" charset="0"/>
                              <a:ea typeface="宋体" panose="02010600030101010101" pitchFamily="2" charset="-122"/>
                              <a:cs typeface="楷体_GB2312"/>
                            </a:rPr>
                            <m:t>−7</m:t>
                          </m:r>
                        </m:sup>
                      </m:sSup>
                    </m:oMath>
                  </m:oMathPara>
                </a14:m>
                <a:endParaRPr lang="zh-CN" altLang="zh-CN" sz="1200" kern="100" dirty="0">
                  <a:effectLst/>
                  <a:latin typeface="Times New Roman" panose="02020603050405020304" pitchFamily="18" charset="0"/>
                  <a:ea typeface="宋体" panose="02010600030101010101" pitchFamily="2" charset="-122"/>
                </a:endParaRPr>
              </a:p>
              <a:p>
                <a:pPr indent="348615" algn="just">
                  <a:spcAft>
                    <a:spcPts val="0"/>
                  </a:spcAft>
                </a:pPr>
                <a14:m>
                  <m:oMathPara xmlns:m="http://schemas.openxmlformats.org/officeDocument/2006/math">
                    <m:oMathParaPr>
                      <m:jc m:val="centerGroup"/>
                    </m:oMathParaPr>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楷体_GB2312"/>
                            </a:rPr>
                          </m:ctrlPr>
                        </m:sSubPr>
                        <m:e>
                          <m:r>
                            <a:rPr lang="en-US" altLang="zh-CN" i="1" kern="100">
                              <a:latin typeface="Cambria Math" panose="02040503050406030204" pitchFamily="18" charset="0"/>
                              <a:ea typeface="宋体" panose="02010600030101010101" pitchFamily="2" charset="-122"/>
                              <a:cs typeface="楷体_GB2312"/>
                            </a:rPr>
                            <m:t>𝐴</m:t>
                          </m:r>
                        </m:e>
                        <m:sub>
                          <m:r>
                            <a:rPr lang="en-US" altLang="zh-CN" i="1" kern="100">
                              <a:latin typeface="Cambria Math" panose="02040503050406030204" pitchFamily="18" charset="0"/>
                              <a:ea typeface="宋体" panose="02010600030101010101" pitchFamily="2" charset="-122"/>
                              <a:cs typeface="楷体_GB2312"/>
                            </a:rPr>
                            <m:t>𝐿</m:t>
                          </m:r>
                        </m:sub>
                      </m:sSub>
                      <m:d>
                        <m:dPr>
                          <m:ctrlPr>
                            <a:rPr lang="zh-CN" altLang="zh-CN" i="1" kern="100">
                              <a:latin typeface="Cambria Math" panose="02040503050406030204" pitchFamily="18" charset="0"/>
                              <a:ea typeface="Cambria Math" panose="02040503050406030204" pitchFamily="18" charset="0"/>
                              <a:cs typeface="楷体_GB2312"/>
                            </a:rPr>
                          </m:ctrlPr>
                        </m:dPr>
                        <m:e>
                          <m:acc>
                            <m:accPr>
                              <m:chr m:val="̅"/>
                              <m:ctrlPr>
                                <a:rPr lang="zh-CN" altLang="zh-CN" i="1" kern="100">
                                  <a:latin typeface="Cambria Math" panose="02040503050406030204" pitchFamily="18" charset="0"/>
                                  <a:ea typeface="Cambria Math" panose="02040503050406030204" pitchFamily="18" charset="0"/>
                                  <a:cs typeface="楷体_GB2312"/>
                                </a:rPr>
                              </m:ctrlPr>
                            </m:accPr>
                            <m:e>
                              <m:r>
                                <a:rPr lang="en-US" altLang="zh-CN" i="1" kern="100">
                                  <a:latin typeface="Cambria Math" panose="02040503050406030204" pitchFamily="18" charset="0"/>
                                  <a:ea typeface="宋体" panose="02010600030101010101" pitchFamily="2" charset="-122"/>
                                  <a:cs typeface="楷体_GB2312"/>
                                </a:rPr>
                                <m:t>𝑝</m:t>
                              </m:r>
                            </m:e>
                          </m:acc>
                          <m:r>
                            <a:rPr lang="en-US" altLang="zh-CN" i="1" kern="100">
                              <a:latin typeface="Cambria Math" panose="02040503050406030204" pitchFamily="18" charset="0"/>
                              <a:ea typeface="宋体" panose="02010600030101010101" pitchFamily="2" charset="-122"/>
                              <a:cs typeface="楷体_GB2312"/>
                            </a:rPr>
                            <m:t>𝑝</m:t>
                          </m:r>
                          <m:r>
                            <a:rPr lang="en-US" altLang="zh-CN" i="1" kern="100">
                              <a:latin typeface="Cambria Math" panose="02040503050406030204" pitchFamily="18" charset="0"/>
                              <a:ea typeface="宋体" panose="02010600030101010101" pitchFamily="2" charset="-122"/>
                              <a:cs typeface="楷体_GB2312"/>
                            </a:rPr>
                            <m:t>;15 </m:t>
                          </m:r>
                          <m:r>
                            <a:rPr lang="en-US" altLang="zh-CN" i="1" kern="100">
                              <a:latin typeface="Cambria Math" panose="02040503050406030204" pitchFamily="18" charset="0"/>
                              <a:ea typeface="宋体" panose="02010600030101010101" pitchFamily="2" charset="-122"/>
                              <a:cs typeface="楷体_GB2312"/>
                            </a:rPr>
                            <m:t>𝑀𝑒𝑉</m:t>
                          </m:r>
                        </m:e>
                      </m:d>
                      <m:r>
                        <a:rPr lang="en-US" altLang="zh-CN" i="1" kern="100">
                          <a:latin typeface="Cambria Math" panose="02040503050406030204" pitchFamily="18" charset="0"/>
                          <a:ea typeface="宋体" panose="02010600030101010101" pitchFamily="2" charset="-122"/>
                          <a:cs typeface="楷体_GB2312"/>
                        </a:rPr>
                        <m:t>=(−1.7±0.8)</m:t>
                      </m:r>
                      <m:r>
                        <a:rPr lang="en-US" altLang="zh-CN" i="1" kern="100" smtClean="0">
                          <a:latin typeface="Cambria Math" panose="02040503050406030204" pitchFamily="18" charset="0"/>
                          <a:ea typeface="宋体" panose="02010600030101010101" pitchFamily="2" charset="-122"/>
                          <a:cs typeface="楷体_GB2312"/>
                        </a:rPr>
                        <m:t>×</m:t>
                      </m:r>
                      <m:sSup>
                        <m:sSupPr>
                          <m:ctrlPr>
                            <a:rPr lang="zh-CN" altLang="zh-CN" i="1" kern="100" smtClean="0">
                              <a:latin typeface="Cambria Math" panose="02040503050406030204" pitchFamily="18" charset="0"/>
                              <a:ea typeface="Cambria Math" panose="02040503050406030204" pitchFamily="18" charset="0"/>
                              <a:cs typeface="楷体_GB2312"/>
                            </a:rPr>
                          </m:ctrlPr>
                        </m:sSupPr>
                        <m:e>
                          <m:r>
                            <a:rPr lang="en-US" altLang="zh-CN" i="1" kern="100">
                              <a:latin typeface="Cambria Math" panose="02040503050406030204" pitchFamily="18" charset="0"/>
                              <a:ea typeface="宋体" panose="02010600030101010101" pitchFamily="2" charset="-122"/>
                              <a:cs typeface="楷体_GB2312"/>
                            </a:rPr>
                            <m:t>10</m:t>
                          </m:r>
                        </m:e>
                        <m:sup>
                          <m:r>
                            <a:rPr lang="en-US" altLang="zh-CN" i="1" kern="100">
                              <a:latin typeface="Cambria Math" panose="02040503050406030204" pitchFamily="18" charset="0"/>
                              <a:ea typeface="宋体" panose="02010600030101010101" pitchFamily="2" charset="-122"/>
                              <a:cs typeface="楷体_GB2312"/>
                            </a:rPr>
                            <m:t>−7</m:t>
                          </m:r>
                        </m:sup>
                      </m:sSup>
                    </m:oMath>
                  </m:oMathPara>
                </a14:m>
                <a:endParaRPr lang="zh-CN" altLang="zh-CN" sz="1200" kern="100" dirty="0">
                  <a:effectLst/>
                  <a:latin typeface="Times New Roman" panose="02020603050405020304" pitchFamily="18" charset="0"/>
                  <a:ea typeface="宋体" panose="02010600030101010101" pitchFamily="2" charset="-122"/>
                </a:endParaRPr>
              </a:p>
              <a:p>
                <a:pPr indent="348615" algn="just">
                  <a:spcAft>
                    <a:spcPts val="0"/>
                  </a:spcAft>
                </a:pPr>
                <a14:m>
                  <m:oMathPara xmlns:m="http://schemas.openxmlformats.org/officeDocument/2006/math">
                    <m:oMathParaPr>
                      <m:jc m:val="centerGroup"/>
                    </m:oMathParaPr>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楷体_GB2312"/>
                            </a:rPr>
                          </m:ctrlPr>
                        </m:sSubPr>
                        <m:e>
                          <m:r>
                            <a:rPr lang="en-US" altLang="zh-CN" i="1" kern="100">
                              <a:latin typeface="Cambria Math" panose="02040503050406030204" pitchFamily="18" charset="0"/>
                              <a:ea typeface="宋体" panose="02010600030101010101" pitchFamily="2" charset="-122"/>
                              <a:cs typeface="楷体_GB2312"/>
                            </a:rPr>
                            <m:t>𝐴</m:t>
                          </m:r>
                        </m:e>
                        <m:sub>
                          <m:r>
                            <a:rPr lang="en-US" altLang="zh-CN" i="1" kern="100">
                              <a:latin typeface="Cambria Math" panose="02040503050406030204" pitchFamily="18" charset="0"/>
                              <a:ea typeface="宋体" panose="02010600030101010101" pitchFamily="2" charset="-122"/>
                              <a:cs typeface="楷体_GB2312"/>
                            </a:rPr>
                            <m:t>𝐿</m:t>
                          </m:r>
                        </m:sub>
                      </m:sSub>
                      <m:d>
                        <m:dPr>
                          <m:ctrlPr>
                            <a:rPr lang="zh-CN" altLang="zh-CN" i="1" kern="100">
                              <a:latin typeface="Cambria Math" panose="02040503050406030204" pitchFamily="18" charset="0"/>
                              <a:ea typeface="Cambria Math" panose="02040503050406030204" pitchFamily="18" charset="0"/>
                              <a:cs typeface="楷体_GB2312"/>
                            </a:rPr>
                          </m:ctrlPr>
                        </m:dPr>
                        <m:e>
                          <m:acc>
                            <m:accPr>
                              <m:chr m:val="̅"/>
                              <m:ctrlPr>
                                <a:rPr lang="zh-CN" altLang="zh-CN" i="1" kern="100">
                                  <a:latin typeface="Cambria Math" panose="02040503050406030204" pitchFamily="18" charset="0"/>
                                  <a:ea typeface="Cambria Math" panose="02040503050406030204" pitchFamily="18" charset="0"/>
                                  <a:cs typeface="楷体_GB2312"/>
                                </a:rPr>
                              </m:ctrlPr>
                            </m:accPr>
                            <m:e>
                              <m:r>
                                <a:rPr lang="en-US" altLang="zh-CN" i="1" kern="100">
                                  <a:latin typeface="Cambria Math" panose="02040503050406030204" pitchFamily="18" charset="0"/>
                                  <a:ea typeface="宋体" panose="02010600030101010101" pitchFamily="2" charset="-122"/>
                                  <a:cs typeface="楷体_GB2312"/>
                                </a:rPr>
                                <m:t>𝑝</m:t>
                              </m:r>
                            </m:e>
                          </m:acc>
                          <m:r>
                            <a:rPr lang="en-US" altLang="zh-CN" i="1" kern="100">
                              <a:latin typeface="Cambria Math" panose="02040503050406030204" pitchFamily="18" charset="0"/>
                              <a:ea typeface="宋体" panose="02010600030101010101" pitchFamily="2" charset="-122"/>
                              <a:cs typeface="楷体_GB2312"/>
                            </a:rPr>
                            <m:t>𝑝</m:t>
                          </m:r>
                          <m:r>
                            <a:rPr lang="en-US" altLang="zh-CN" i="1" kern="100">
                              <a:latin typeface="Cambria Math" panose="02040503050406030204" pitchFamily="18" charset="0"/>
                              <a:ea typeface="宋体" panose="02010600030101010101" pitchFamily="2" charset="-122"/>
                              <a:cs typeface="楷体_GB2312"/>
                            </a:rPr>
                            <m:t>;45 </m:t>
                          </m:r>
                          <m:r>
                            <a:rPr lang="en-US" altLang="zh-CN" i="1" kern="100">
                              <a:latin typeface="Cambria Math" panose="02040503050406030204" pitchFamily="18" charset="0"/>
                              <a:ea typeface="宋体" panose="02010600030101010101" pitchFamily="2" charset="-122"/>
                              <a:cs typeface="楷体_GB2312"/>
                            </a:rPr>
                            <m:t>𝑀𝑒𝑉</m:t>
                          </m:r>
                        </m:e>
                      </m:d>
                      <m:r>
                        <a:rPr lang="en-US" altLang="zh-CN" i="1" kern="100">
                          <a:latin typeface="Cambria Math" panose="02040503050406030204" pitchFamily="18" charset="0"/>
                          <a:ea typeface="宋体" panose="02010600030101010101" pitchFamily="2" charset="-122"/>
                          <a:cs typeface="楷体_GB2312"/>
                        </a:rPr>
                        <m:t>=(−1.57±0.23)×</m:t>
                      </m:r>
                      <m:sSup>
                        <m:sSupPr>
                          <m:ctrlPr>
                            <a:rPr lang="zh-CN" altLang="zh-CN" i="1" kern="100">
                              <a:latin typeface="Cambria Math" panose="02040503050406030204" pitchFamily="18" charset="0"/>
                              <a:ea typeface="Cambria Math" panose="02040503050406030204" pitchFamily="18" charset="0"/>
                              <a:cs typeface="楷体_GB2312"/>
                            </a:rPr>
                          </m:ctrlPr>
                        </m:sSupPr>
                        <m:e>
                          <m:r>
                            <a:rPr lang="en-US" altLang="zh-CN" i="1" kern="100">
                              <a:latin typeface="Cambria Math" panose="02040503050406030204" pitchFamily="18" charset="0"/>
                              <a:ea typeface="宋体" panose="02010600030101010101" pitchFamily="2" charset="-122"/>
                              <a:cs typeface="楷体_GB2312"/>
                            </a:rPr>
                            <m:t>10</m:t>
                          </m:r>
                        </m:e>
                        <m:sup>
                          <m:r>
                            <a:rPr lang="en-US" altLang="zh-CN" i="1" kern="100">
                              <a:latin typeface="Cambria Math" panose="02040503050406030204" pitchFamily="18" charset="0"/>
                              <a:ea typeface="宋体" panose="02010600030101010101" pitchFamily="2" charset="-122"/>
                              <a:cs typeface="楷体_GB2312"/>
                            </a:rPr>
                            <m:t>−7</m:t>
                          </m:r>
                        </m:sup>
                      </m:sSup>
                    </m:oMath>
                  </m:oMathPara>
                </a14:m>
                <a:endParaRPr lang="zh-CN" altLang="zh-CN" sz="1200" kern="100" dirty="0">
                  <a:effectLst/>
                  <a:latin typeface="Times New Roman" panose="02020603050405020304" pitchFamily="18" charset="0"/>
                  <a:ea typeface="宋体" panose="02010600030101010101" pitchFamily="2" charset="-122"/>
                </a:endParaRPr>
              </a:p>
              <a:p>
                <a:pPr indent="348615" algn="just">
                  <a:spcAft>
                    <a:spcPts val="0"/>
                  </a:spcAft>
                </a:pPr>
                <a14:m>
                  <m:oMathPara xmlns:m="http://schemas.openxmlformats.org/officeDocument/2006/math">
                    <m:oMathParaPr>
                      <m:jc m:val="centerGroup"/>
                    </m:oMathParaPr>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楷体_GB2312"/>
                            </a:rPr>
                          </m:ctrlPr>
                        </m:sSubPr>
                        <m:e>
                          <m:r>
                            <a:rPr lang="en-US" altLang="zh-CN" i="1" kern="100">
                              <a:latin typeface="Cambria Math" panose="02040503050406030204" pitchFamily="18" charset="0"/>
                              <a:ea typeface="宋体" panose="02010600030101010101" pitchFamily="2" charset="-122"/>
                              <a:cs typeface="楷体_GB2312"/>
                            </a:rPr>
                            <m:t>𝐴</m:t>
                          </m:r>
                        </m:e>
                        <m:sub>
                          <m:r>
                            <a:rPr lang="en-US" altLang="zh-CN" i="1" kern="100">
                              <a:latin typeface="Cambria Math" panose="02040503050406030204" pitchFamily="18" charset="0"/>
                              <a:ea typeface="宋体" panose="02010600030101010101" pitchFamily="2" charset="-122"/>
                              <a:cs typeface="楷体_GB2312"/>
                            </a:rPr>
                            <m:t>𝐿</m:t>
                          </m:r>
                        </m:sub>
                      </m:sSub>
                      <m:d>
                        <m:dPr>
                          <m:ctrlPr>
                            <a:rPr lang="zh-CN" altLang="zh-CN" i="1" kern="100">
                              <a:latin typeface="Cambria Math" panose="02040503050406030204" pitchFamily="18" charset="0"/>
                              <a:ea typeface="Cambria Math" panose="02040503050406030204" pitchFamily="18" charset="0"/>
                              <a:cs typeface="楷体_GB2312"/>
                            </a:rPr>
                          </m:ctrlPr>
                        </m:dPr>
                        <m:e>
                          <m:acc>
                            <m:accPr>
                              <m:chr m:val="̅"/>
                              <m:ctrlPr>
                                <a:rPr lang="zh-CN" altLang="zh-CN" i="1" kern="100">
                                  <a:latin typeface="Cambria Math" panose="02040503050406030204" pitchFamily="18" charset="0"/>
                                  <a:ea typeface="Cambria Math" panose="02040503050406030204" pitchFamily="18" charset="0"/>
                                  <a:cs typeface="楷体_GB2312"/>
                                </a:rPr>
                              </m:ctrlPr>
                            </m:accPr>
                            <m:e>
                              <m:r>
                                <a:rPr lang="en-US" altLang="zh-CN" i="1" kern="100">
                                  <a:latin typeface="Cambria Math" panose="02040503050406030204" pitchFamily="18" charset="0"/>
                                  <a:ea typeface="宋体" panose="02010600030101010101" pitchFamily="2" charset="-122"/>
                                  <a:cs typeface="楷体_GB2312"/>
                                </a:rPr>
                                <m:t>𝑝</m:t>
                              </m:r>
                            </m:e>
                          </m:acc>
                          <m:r>
                            <a:rPr lang="en-US" altLang="zh-CN" i="1" kern="100">
                              <a:latin typeface="Cambria Math" panose="02040503050406030204" pitchFamily="18" charset="0"/>
                              <a:ea typeface="宋体" panose="02010600030101010101" pitchFamily="2" charset="-122"/>
                              <a:cs typeface="楷体_GB2312"/>
                            </a:rPr>
                            <m:t>𝑝</m:t>
                          </m:r>
                          <m:r>
                            <a:rPr lang="en-US" altLang="zh-CN" i="1" kern="100">
                              <a:latin typeface="Cambria Math" panose="02040503050406030204" pitchFamily="18" charset="0"/>
                              <a:ea typeface="宋体" panose="02010600030101010101" pitchFamily="2" charset="-122"/>
                              <a:cs typeface="楷体_GB2312"/>
                            </a:rPr>
                            <m:t>;221 </m:t>
                          </m:r>
                          <m:r>
                            <a:rPr lang="en-US" altLang="zh-CN" i="1" kern="100">
                              <a:latin typeface="Cambria Math" panose="02040503050406030204" pitchFamily="18" charset="0"/>
                              <a:ea typeface="宋体" panose="02010600030101010101" pitchFamily="2" charset="-122"/>
                              <a:cs typeface="楷体_GB2312"/>
                            </a:rPr>
                            <m:t>𝑀𝑒𝑉</m:t>
                          </m:r>
                        </m:e>
                      </m:d>
                      <m:r>
                        <a:rPr lang="en-US" altLang="zh-CN" i="1" kern="100">
                          <a:latin typeface="Cambria Math" panose="02040503050406030204" pitchFamily="18" charset="0"/>
                          <a:ea typeface="宋体" panose="02010600030101010101" pitchFamily="2" charset="-122"/>
                          <a:cs typeface="楷体_GB2312"/>
                        </a:rPr>
                        <m:t>=(+0.84±0.34)×</m:t>
                      </m:r>
                      <m:sSup>
                        <m:sSupPr>
                          <m:ctrlPr>
                            <a:rPr lang="zh-CN" altLang="zh-CN" i="1" kern="100">
                              <a:latin typeface="Cambria Math" panose="02040503050406030204" pitchFamily="18" charset="0"/>
                              <a:ea typeface="Cambria Math" panose="02040503050406030204" pitchFamily="18" charset="0"/>
                              <a:cs typeface="楷体_GB2312"/>
                            </a:rPr>
                          </m:ctrlPr>
                        </m:sSupPr>
                        <m:e>
                          <m:r>
                            <a:rPr lang="en-US" altLang="zh-CN" i="1" kern="100">
                              <a:latin typeface="Cambria Math" panose="02040503050406030204" pitchFamily="18" charset="0"/>
                              <a:ea typeface="宋体" panose="02010600030101010101" pitchFamily="2" charset="-122"/>
                              <a:cs typeface="楷体_GB2312"/>
                            </a:rPr>
                            <m:t>10</m:t>
                          </m:r>
                        </m:e>
                        <m:sup>
                          <m:r>
                            <a:rPr lang="en-US" altLang="zh-CN" i="1" kern="100">
                              <a:latin typeface="Cambria Math" panose="02040503050406030204" pitchFamily="18" charset="0"/>
                              <a:ea typeface="宋体" panose="02010600030101010101" pitchFamily="2" charset="-122"/>
                              <a:cs typeface="楷体_GB2312"/>
                            </a:rPr>
                            <m:t>−7</m:t>
                          </m:r>
                        </m:sup>
                      </m:sSup>
                    </m:oMath>
                  </m:oMathPara>
                </a14:m>
                <a:endParaRPr lang="zh-CN" altLang="zh-CN" sz="1200" kern="100" dirty="0">
                  <a:effectLst/>
                  <a:latin typeface="Times New Roman" panose="02020603050405020304" pitchFamily="18" charset="0"/>
                  <a:ea typeface="宋体" panose="02010600030101010101" pitchFamily="2" charset="-122"/>
                </a:endParaRPr>
              </a:p>
            </p:txBody>
          </p:sp>
        </mc:Choice>
        <mc:Fallback xmlns="">
          <p:sp>
            <p:nvSpPr>
              <p:cNvPr id="9" name="矩形 8">
                <a:extLst>
                  <a:ext uri="{FF2B5EF4-FFF2-40B4-BE49-F238E27FC236}">
                    <a16:creationId xmlns:a16="http://schemas.microsoft.com/office/drawing/2014/main" id="{EB9BF5B0-DE41-412A-990E-7E0915D8639B}"/>
                  </a:ext>
                </a:extLst>
              </p:cNvPr>
              <p:cNvSpPr>
                <a:spLocks noRot="1" noChangeAspect="1" noMove="1" noResize="1" noEditPoints="1" noAdjustHandles="1" noChangeArrowheads="1" noChangeShapeType="1" noTextEdit="1"/>
              </p:cNvSpPr>
              <p:nvPr/>
            </p:nvSpPr>
            <p:spPr>
              <a:xfrm>
                <a:off x="4431349" y="3800386"/>
                <a:ext cx="6096000" cy="1200329"/>
              </a:xfrm>
              <a:prstGeom prst="rect">
                <a:avLst/>
              </a:prstGeom>
              <a:blipFill>
                <a:blip r:embed="rId3"/>
                <a:stretch>
                  <a:fillRect b="-40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664461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17F6-3A93-4E9E-809C-9EE807D25790}"/>
              </a:ext>
            </a:extLst>
          </p:cNvPr>
          <p:cNvSpPr>
            <a:spLocks noGrp="1"/>
          </p:cNvSpPr>
          <p:nvPr>
            <p:ph type="title"/>
          </p:nvPr>
        </p:nvSpPr>
        <p:spPr/>
        <p:txBody>
          <a:bodyPr/>
          <a:lstStyle/>
          <a:p>
            <a:r>
              <a:rPr lang="zh-CN" altLang="en-US" dirty="0"/>
              <a:t>探索宇称破坏的实验</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6F7CA58-54C7-4745-BA7C-1C9E1FBFABA0}"/>
                  </a:ext>
                </a:extLst>
              </p:cNvPr>
              <p:cNvSpPr txBox="1"/>
              <p:nvPr/>
            </p:nvSpPr>
            <p:spPr>
              <a:xfrm>
                <a:off x="675517" y="2708302"/>
                <a:ext cx="291958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600" b="0" i="1" smtClean="0">
                              <a:latin typeface="Cambria Math" panose="02040503050406030204" pitchFamily="18" charset="0"/>
                            </a:rPr>
                          </m:ctrlPr>
                        </m:accPr>
                        <m:e>
                          <m:r>
                            <a:rPr lang="en-US" altLang="zh-CN" sz="3600" b="0" i="1" smtClean="0">
                              <a:latin typeface="Cambria Math" panose="02040503050406030204" pitchFamily="18" charset="0"/>
                            </a:rPr>
                            <m:t>𝑛</m:t>
                          </m:r>
                        </m:e>
                      </m:acc>
                      <m:r>
                        <a:rPr lang="en-US" altLang="zh-CN" sz="3600" b="0" i="1" smtClean="0">
                          <a:latin typeface="Cambria Math" panose="02040503050406030204" pitchFamily="18" charset="0"/>
                        </a:rPr>
                        <m:t>+</m:t>
                      </m:r>
                      <m:r>
                        <a:rPr lang="en-US" altLang="zh-CN" sz="3600" b="0" i="1" smtClean="0">
                          <a:latin typeface="Cambria Math" panose="02040503050406030204" pitchFamily="18" charset="0"/>
                        </a:rPr>
                        <m:t>𝑝</m:t>
                      </m:r>
                      <m:r>
                        <a:rPr lang="en-US" altLang="zh-CN" sz="3600" b="0" i="1" smtClean="0">
                          <a:latin typeface="Cambria Math" panose="02040503050406030204" pitchFamily="18" charset="0"/>
                          <a:ea typeface="Cambria Math" panose="02040503050406030204" pitchFamily="18" charset="0"/>
                        </a:rPr>
                        <m:t>→</m:t>
                      </m:r>
                      <m:r>
                        <a:rPr lang="en-US" altLang="zh-CN" sz="3600" b="0" i="1" smtClean="0">
                          <a:latin typeface="Cambria Math" panose="02040503050406030204" pitchFamily="18" charset="0"/>
                          <a:ea typeface="Cambria Math" panose="02040503050406030204" pitchFamily="18" charset="0"/>
                        </a:rPr>
                        <m:t>𝑑</m:t>
                      </m:r>
                      <m:r>
                        <a:rPr lang="en-US" altLang="zh-CN" sz="3600" b="0" i="1" smtClean="0">
                          <a:latin typeface="Cambria Math" panose="02040503050406030204" pitchFamily="18" charset="0"/>
                          <a:ea typeface="Cambria Math" panose="02040503050406030204" pitchFamily="18" charset="0"/>
                        </a:rPr>
                        <m:t>+</m:t>
                      </m:r>
                      <m:r>
                        <a:rPr lang="zh-CN" altLang="en-US" sz="3600" b="0" i="1" smtClean="0">
                          <a:latin typeface="Cambria Math" panose="02040503050406030204" pitchFamily="18" charset="0"/>
                          <a:ea typeface="Cambria Math" panose="02040503050406030204" pitchFamily="18" charset="0"/>
                        </a:rPr>
                        <m:t>𝛾</m:t>
                      </m:r>
                    </m:oMath>
                  </m:oMathPara>
                </a14:m>
                <a:endParaRPr lang="zh-CN" altLang="en-US" sz="3600" dirty="0"/>
              </a:p>
            </p:txBody>
          </p:sp>
        </mc:Choice>
        <mc:Fallback xmlns="">
          <p:sp>
            <p:nvSpPr>
              <p:cNvPr id="4" name="文本框 3">
                <a:extLst>
                  <a:ext uri="{FF2B5EF4-FFF2-40B4-BE49-F238E27FC236}">
                    <a16:creationId xmlns:a16="http://schemas.microsoft.com/office/drawing/2014/main" id="{C6F7CA58-54C7-4745-BA7C-1C9E1FBFABA0}"/>
                  </a:ext>
                </a:extLst>
              </p:cNvPr>
              <p:cNvSpPr txBox="1">
                <a:spLocks noRot="1" noChangeAspect="1" noMove="1" noResize="1" noEditPoints="1" noAdjustHandles="1" noChangeArrowheads="1" noChangeShapeType="1" noTextEdit="1"/>
              </p:cNvSpPr>
              <p:nvPr/>
            </p:nvSpPr>
            <p:spPr>
              <a:xfrm>
                <a:off x="675517" y="2708302"/>
                <a:ext cx="2919581" cy="553998"/>
              </a:xfrm>
              <a:prstGeom prst="rect">
                <a:avLst/>
              </a:prstGeom>
              <a:blipFill>
                <a:blip r:embed="rId2"/>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FAD46FA1-C913-4B35-8C4F-885E7C211706}"/>
              </a:ext>
            </a:extLst>
          </p:cNvPr>
          <p:cNvSpPr txBox="1"/>
          <p:nvPr/>
        </p:nvSpPr>
        <p:spPr>
          <a:xfrm>
            <a:off x="4502787" y="2154709"/>
            <a:ext cx="6559465" cy="1569660"/>
          </a:xfrm>
          <a:prstGeom prst="rect">
            <a:avLst/>
          </a:prstGeom>
          <a:noFill/>
        </p:spPr>
        <p:txBody>
          <a:bodyPr wrap="square" rtlCol="0">
            <a:spAutoFit/>
          </a:bodyPr>
          <a:lstStyle/>
          <a:p>
            <a:r>
              <a:rPr lang="en-US" altLang="zh-CN" sz="3200" dirty="0"/>
              <a:t>NPD</a:t>
            </a:r>
            <a:r>
              <a:rPr lang="zh-CN" altLang="en-US" sz="3200" dirty="0"/>
              <a:t>实验使用极化中子轰击质子，寻找被质子俘获后</a:t>
            </a:r>
            <a:r>
              <a:rPr lang="en-US" altLang="zh-CN" sz="3200" dirty="0"/>
              <a:t>γ</a:t>
            </a:r>
            <a:r>
              <a:rPr lang="zh-CN" altLang="en-US" sz="3200" dirty="0"/>
              <a:t>出射角度与中子极化方向不对称性关系。最终结果：</a:t>
            </a:r>
          </a:p>
        </p:txBody>
      </p:sp>
      <p:sp>
        <p:nvSpPr>
          <p:cNvPr id="6" name="矩形 5">
            <a:extLst>
              <a:ext uri="{FF2B5EF4-FFF2-40B4-BE49-F238E27FC236}">
                <a16:creationId xmlns:a16="http://schemas.microsoft.com/office/drawing/2014/main" id="{C4FA066D-BD13-4B74-B919-327899458A7F}"/>
              </a:ext>
            </a:extLst>
          </p:cNvPr>
          <p:cNvSpPr/>
          <p:nvPr/>
        </p:nvSpPr>
        <p:spPr>
          <a:xfrm>
            <a:off x="71336" y="5362272"/>
            <a:ext cx="6096000" cy="923330"/>
          </a:xfrm>
          <a:prstGeom prst="rect">
            <a:avLst/>
          </a:prstGeom>
        </p:spPr>
        <p:txBody>
          <a:bodyPr>
            <a:spAutoFit/>
          </a:bodyPr>
          <a:lstStyle/>
          <a:p>
            <a:r>
              <a:rPr lang="zh-CN" altLang="en-US" dirty="0"/>
              <a:t>Blyth D, Fry J, Fomin N, Alarcon R, Alonzi L, Askanazi E,et al. First observation of P-odd γ asymmetry in polarizedneutron capture on hydrogen. Phys Rev Lett. (2018) 121:242002.</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5C59AE4-6BA0-449D-8719-0FAF6E001026}"/>
                  </a:ext>
                </a:extLst>
              </p:cNvPr>
              <p:cNvSpPr/>
              <p:nvPr/>
            </p:nvSpPr>
            <p:spPr>
              <a:xfrm>
                <a:off x="4395404" y="4068860"/>
                <a:ext cx="7150612" cy="7017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600" i="1" dirty="0" smtClean="0">
                              <a:latin typeface="Cambria Math" panose="02040503050406030204" pitchFamily="18" charset="0"/>
                            </a:rPr>
                          </m:ctrlPr>
                        </m:sSubPr>
                        <m:e>
                          <m:r>
                            <a:rPr lang="zh-CN" altLang="en-US" sz="3600" i="1" dirty="0" smtClean="0">
                              <a:latin typeface="Cambria Math" panose="02040503050406030204" pitchFamily="18" charset="0"/>
                            </a:rPr>
                            <m:t>𝛼</m:t>
                          </m:r>
                        </m:e>
                        <m:sub>
                          <m:r>
                            <a:rPr lang="zh-CN" altLang="en-US" sz="3600" i="1" dirty="0" smtClean="0">
                              <a:latin typeface="Cambria Math" panose="02040503050406030204" pitchFamily="18" charset="0"/>
                            </a:rPr>
                            <m:t>𝛾</m:t>
                          </m:r>
                        </m:sub>
                      </m:sSub>
                      <m:r>
                        <a:rPr lang="zh-CN" altLang="en-US" sz="3600" i="1" dirty="0" smtClean="0">
                          <a:latin typeface="Cambria Math" panose="02040503050406030204" pitchFamily="18" charset="0"/>
                        </a:rPr>
                        <m:t> = (−3.0 ± 1.4 ± 0.2) · </m:t>
                      </m:r>
                      <m:sSup>
                        <m:sSupPr>
                          <m:ctrlPr>
                            <a:rPr lang="en-US" altLang="zh-CN" sz="3600" i="1" dirty="0" smtClean="0">
                              <a:latin typeface="Cambria Math" panose="02040503050406030204" pitchFamily="18" charset="0"/>
                            </a:rPr>
                          </m:ctrlPr>
                        </m:sSupPr>
                        <m:e>
                          <m:r>
                            <a:rPr lang="en-US" altLang="zh-CN" sz="3600" b="0" i="1" dirty="0" smtClean="0">
                              <a:latin typeface="Cambria Math" panose="02040503050406030204" pitchFamily="18" charset="0"/>
                            </a:rPr>
                            <m:t>10</m:t>
                          </m:r>
                        </m:e>
                        <m:sup>
                          <m:r>
                            <a:rPr lang="en-US" altLang="zh-CN" sz="3600" b="0" i="1" dirty="0" smtClean="0">
                              <a:latin typeface="Cambria Math" panose="02040503050406030204" pitchFamily="18" charset="0"/>
                            </a:rPr>
                            <m:t>−8</m:t>
                          </m:r>
                        </m:sup>
                      </m:sSup>
                    </m:oMath>
                  </m:oMathPara>
                </a14:m>
                <a:endParaRPr lang="zh-CN" altLang="en-US" sz="3600" dirty="0"/>
              </a:p>
            </p:txBody>
          </p:sp>
        </mc:Choice>
        <mc:Fallback xmlns="">
          <p:sp>
            <p:nvSpPr>
              <p:cNvPr id="7" name="矩形 6">
                <a:extLst>
                  <a:ext uri="{FF2B5EF4-FFF2-40B4-BE49-F238E27FC236}">
                    <a16:creationId xmlns:a16="http://schemas.microsoft.com/office/drawing/2014/main" id="{B5C59AE4-6BA0-449D-8719-0FAF6E001026}"/>
                  </a:ext>
                </a:extLst>
              </p:cNvPr>
              <p:cNvSpPr>
                <a:spLocks noRot="1" noChangeAspect="1" noMove="1" noResize="1" noEditPoints="1" noAdjustHandles="1" noChangeArrowheads="1" noChangeShapeType="1" noTextEdit="1"/>
              </p:cNvSpPr>
              <p:nvPr/>
            </p:nvSpPr>
            <p:spPr>
              <a:xfrm>
                <a:off x="4395404" y="4068860"/>
                <a:ext cx="7150612" cy="701731"/>
              </a:xfrm>
              <a:prstGeom prst="rect">
                <a:avLst/>
              </a:prstGeom>
              <a:blipFill>
                <a:blip r:embed="rId3"/>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3B821113-DA51-408A-ED67-41616366C279}"/>
              </a:ext>
            </a:extLst>
          </p:cNvPr>
          <p:cNvSpPr txBox="1"/>
          <p:nvPr/>
        </p:nvSpPr>
        <p:spPr>
          <a:xfrm>
            <a:off x="7296992" y="5688197"/>
            <a:ext cx="3714183" cy="461665"/>
          </a:xfrm>
          <a:prstGeom prst="rect">
            <a:avLst/>
          </a:prstGeom>
          <a:noFill/>
        </p:spPr>
        <p:txBody>
          <a:bodyPr wrap="square">
            <a:spAutoFit/>
          </a:bodyPr>
          <a:lstStyle/>
          <a:p>
            <a:pPr algn="l"/>
            <a:r>
              <a:rPr lang="en-US" altLang="zh-CN" sz="2400" i="0" dirty="0" err="1">
                <a:ln w="0"/>
                <a:effectLst>
                  <a:outerShdw blurRad="38100" dist="19050" dir="2700000" algn="tl" rotWithShape="0">
                    <a:schemeClr val="dk1">
                      <a:alpha val="40000"/>
                    </a:schemeClr>
                  </a:outerShdw>
                </a:effectLst>
                <a:latin typeface="Linux Libertine"/>
              </a:rPr>
              <a:t>NPDGamma</a:t>
            </a:r>
            <a:r>
              <a:rPr lang="en-US" altLang="zh-CN" sz="2400" i="0" dirty="0">
                <a:ln w="0"/>
                <a:effectLst>
                  <a:outerShdw blurRad="38100" dist="19050" dir="2700000" algn="tl" rotWithShape="0">
                    <a:schemeClr val="dk1">
                      <a:alpha val="40000"/>
                    </a:schemeClr>
                  </a:outerShdw>
                </a:effectLst>
                <a:latin typeface="Linux Libertine"/>
              </a:rPr>
              <a:t> experiment</a:t>
            </a:r>
          </a:p>
        </p:txBody>
      </p:sp>
    </p:spTree>
    <p:extLst>
      <p:ext uri="{BB962C8B-B14F-4D97-AF65-F5344CB8AC3E}">
        <p14:creationId xmlns:p14="http://schemas.microsoft.com/office/powerpoint/2010/main" val="14346446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A617F6-3A93-4E9E-809C-9EE807D25790}"/>
              </a:ext>
            </a:extLst>
          </p:cNvPr>
          <p:cNvSpPr>
            <a:spLocks noGrp="1"/>
          </p:cNvSpPr>
          <p:nvPr>
            <p:ph type="title"/>
          </p:nvPr>
        </p:nvSpPr>
        <p:spPr/>
        <p:txBody>
          <a:bodyPr/>
          <a:lstStyle/>
          <a:p>
            <a:r>
              <a:rPr lang="zh-CN" altLang="en-US" dirty="0"/>
              <a:t>探索宇称破坏的实验</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6F7CA58-54C7-4745-BA7C-1C9E1FBFABA0}"/>
                  </a:ext>
                </a:extLst>
              </p:cNvPr>
              <p:cNvSpPr txBox="1"/>
              <p:nvPr/>
            </p:nvSpPr>
            <p:spPr>
              <a:xfrm>
                <a:off x="675517" y="2708302"/>
                <a:ext cx="36487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600" b="0" i="1" smtClean="0">
                              <a:latin typeface="Cambria Math" panose="02040503050406030204" pitchFamily="18" charset="0"/>
                            </a:rPr>
                          </m:ctrlPr>
                        </m:accPr>
                        <m:e>
                          <m:r>
                            <a:rPr lang="en-US" altLang="zh-CN" sz="3600" b="0" i="1" smtClean="0">
                              <a:latin typeface="Cambria Math" panose="02040503050406030204" pitchFamily="18" charset="0"/>
                            </a:rPr>
                            <m:t>𝑛</m:t>
                          </m:r>
                        </m:e>
                      </m:acc>
                      <m:r>
                        <a:rPr lang="en-US" altLang="zh-CN" sz="3600" b="0" i="1" smtClean="0">
                          <a:latin typeface="Cambria Math" panose="02040503050406030204" pitchFamily="18" charset="0"/>
                        </a:rPr>
                        <m:t>+</m:t>
                      </m:r>
                      <m:r>
                        <a:rPr lang="en-US" altLang="zh-CN" sz="3600" b="0" i="1" baseline="30000" smtClean="0">
                          <a:latin typeface="Cambria Math" panose="02040503050406030204" pitchFamily="18" charset="0"/>
                        </a:rPr>
                        <m:t>3</m:t>
                      </m:r>
                      <m:r>
                        <a:rPr lang="en-US" altLang="zh-CN" sz="3600" b="0" i="1" smtClean="0">
                          <a:latin typeface="Cambria Math" panose="02040503050406030204" pitchFamily="18" charset="0"/>
                        </a:rPr>
                        <m:t>𝐻𝑒</m:t>
                      </m:r>
                      <m:r>
                        <a:rPr lang="en-US" altLang="zh-CN" sz="3600" b="0" i="1" smtClean="0">
                          <a:latin typeface="Cambria Math" panose="02040503050406030204" pitchFamily="18" charset="0"/>
                          <a:ea typeface="Cambria Math" panose="02040503050406030204" pitchFamily="18" charset="0"/>
                        </a:rPr>
                        <m:t>→</m:t>
                      </m:r>
                      <m:r>
                        <a:rPr lang="en-US" altLang="zh-CN" sz="3600" b="0" i="1" smtClean="0">
                          <a:latin typeface="Cambria Math" panose="02040503050406030204" pitchFamily="18" charset="0"/>
                          <a:ea typeface="Cambria Math" panose="02040503050406030204" pitchFamily="18" charset="0"/>
                        </a:rPr>
                        <m:t>𝑝</m:t>
                      </m:r>
                      <m:r>
                        <a:rPr lang="en-US" altLang="zh-CN" sz="3600" b="0" i="1" smtClean="0">
                          <a:latin typeface="Cambria Math" panose="02040503050406030204" pitchFamily="18" charset="0"/>
                          <a:ea typeface="Cambria Math" panose="02040503050406030204" pitchFamily="18" charset="0"/>
                        </a:rPr>
                        <m:t>+3</m:t>
                      </m:r>
                      <m:r>
                        <a:rPr lang="en-US" altLang="zh-CN" sz="3600" i="1">
                          <a:latin typeface="Cambria Math" panose="02040503050406030204" pitchFamily="18" charset="0"/>
                        </a:rPr>
                        <m:t>𝐻</m:t>
                      </m:r>
                    </m:oMath>
                  </m:oMathPara>
                </a14:m>
                <a:endParaRPr lang="zh-CN" altLang="en-US" sz="3600" dirty="0"/>
              </a:p>
            </p:txBody>
          </p:sp>
        </mc:Choice>
        <mc:Fallback xmlns="">
          <p:sp>
            <p:nvSpPr>
              <p:cNvPr id="4" name="文本框 3">
                <a:extLst>
                  <a:ext uri="{FF2B5EF4-FFF2-40B4-BE49-F238E27FC236}">
                    <a16:creationId xmlns:a16="http://schemas.microsoft.com/office/drawing/2014/main" id="{C6F7CA58-54C7-4745-BA7C-1C9E1FBFABA0}"/>
                  </a:ext>
                </a:extLst>
              </p:cNvPr>
              <p:cNvSpPr txBox="1">
                <a:spLocks noRot="1" noChangeAspect="1" noMove="1" noResize="1" noEditPoints="1" noAdjustHandles="1" noChangeArrowheads="1" noChangeShapeType="1" noTextEdit="1"/>
              </p:cNvSpPr>
              <p:nvPr/>
            </p:nvSpPr>
            <p:spPr>
              <a:xfrm>
                <a:off x="675517" y="2708302"/>
                <a:ext cx="3648756" cy="553998"/>
              </a:xfrm>
              <a:prstGeom prst="rect">
                <a:avLst/>
              </a:prstGeom>
              <a:blipFill>
                <a:blip r:embed="rId2"/>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FAD46FA1-C913-4B35-8C4F-885E7C211706}"/>
              </a:ext>
            </a:extLst>
          </p:cNvPr>
          <p:cNvSpPr txBox="1"/>
          <p:nvPr/>
        </p:nvSpPr>
        <p:spPr>
          <a:xfrm>
            <a:off x="4502787" y="2154709"/>
            <a:ext cx="6559465" cy="1569660"/>
          </a:xfrm>
          <a:prstGeom prst="rect">
            <a:avLst/>
          </a:prstGeom>
          <a:noFill/>
        </p:spPr>
        <p:txBody>
          <a:bodyPr wrap="square" rtlCol="0">
            <a:spAutoFit/>
          </a:bodyPr>
          <a:lstStyle/>
          <a:p>
            <a:r>
              <a:rPr lang="zh-CN" altLang="en-US" sz="3200" dirty="0"/>
              <a:t>实验使用极化中子轰击</a:t>
            </a:r>
            <a:r>
              <a:rPr lang="en-US" altLang="zh-CN" sz="3200" baseline="30000" dirty="0"/>
              <a:t>3</a:t>
            </a:r>
            <a:r>
              <a:rPr lang="en-US" altLang="zh-CN" sz="3200" dirty="0"/>
              <a:t>He</a:t>
            </a:r>
            <a:r>
              <a:rPr lang="zh-CN" altLang="en-US" sz="3200" dirty="0"/>
              <a:t>，寻找出射质子与入射中子夹角不对称性关系。最终结果：</a:t>
            </a:r>
          </a:p>
        </p:txBody>
      </p:sp>
      <p:sp>
        <p:nvSpPr>
          <p:cNvPr id="6" name="矩形 5">
            <a:extLst>
              <a:ext uri="{FF2B5EF4-FFF2-40B4-BE49-F238E27FC236}">
                <a16:creationId xmlns:a16="http://schemas.microsoft.com/office/drawing/2014/main" id="{C4FA066D-BD13-4B74-B919-327899458A7F}"/>
              </a:ext>
            </a:extLst>
          </p:cNvPr>
          <p:cNvSpPr/>
          <p:nvPr/>
        </p:nvSpPr>
        <p:spPr>
          <a:xfrm>
            <a:off x="99910" y="5405432"/>
            <a:ext cx="11720616" cy="1077218"/>
          </a:xfrm>
          <a:prstGeom prst="rect">
            <a:avLst/>
          </a:prstGeom>
        </p:spPr>
        <p:txBody>
          <a:bodyPr wrap="square">
            <a:spAutoFit/>
          </a:bodyPr>
          <a:lstStyle/>
          <a:p>
            <a:r>
              <a:rPr lang="en-US" altLang="zh-CN" sz="1600" dirty="0"/>
              <a:t>The n3He experiment: parity violation in polarized neutron capture on 3He.  </a:t>
            </a:r>
            <a:r>
              <a:rPr lang="en-US" altLang="zh-CN" sz="1600" dirty="0" err="1"/>
              <a:t>arXiv</a:t>
            </a:r>
            <a:r>
              <a:rPr lang="en-US" altLang="zh-CN" sz="1600" dirty="0"/>
              <a:t> preprint arXiv:2004.10889 (2020).</a:t>
            </a:r>
          </a:p>
          <a:p>
            <a:r>
              <a:rPr lang="en-US" altLang="zh-CN" sz="1600" dirty="0"/>
              <a:t>The Parity violating asymmetry in the 3He(</a:t>
            </a:r>
            <a:r>
              <a:rPr lang="en-US" altLang="zh-CN" sz="1600" dirty="0" err="1"/>
              <a:t>n,p</a:t>
            </a:r>
            <a:r>
              <a:rPr lang="en-US" altLang="zh-CN" sz="1600" dirty="0"/>
              <a:t>)3H reaction. Phys Rev C. (2010) 82:044001</a:t>
            </a:r>
          </a:p>
          <a:p>
            <a:r>
              <a:rPr lang="en-US" altLang="zh-CN" sz="1600" dirty="0"/>
              <a:t> First precision measurement of the parity violating asymmetry in cold neutron capture on 3He. </a:t>
            </a:r>
            <a:r>
              <a:rPr lang="en-US" altLang="zh-CN" sz="1600" dirty="0" err="1"/>
              <a:t>arXiv</a:t>
            </a:r>
            <a:r>
              <a:rPr lang="en-US" altLang="zh-CN" sz="1600" dirty="0"/>
              <a:t> preprint arXiv:2004.11535 (2020).</a:t>
            </a:r>
          </a:p>
          <a:p>
            <a:endParaRPr lang="zh-CN" altLang="en-US" sz="1600" dirty="0"/>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5C59AE4-6BA0-449D-8719-0FAF6E001026}"/>
                  </a:ext>
                </a:extLst>
              </p:cNvPr>
              <p:cNvSpPr/>
              <p:nvPr/>
            </p:nvSpPr>
            <p:spPr>
              <a:xfrm>
                <a:off x="4395404" y="4068860"/>
                <a:ext cx="779014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600" i="1" dirty="0" smtClean="0">
                              <a:latin typeface="Cambria Math" panose="02040503050406030204" pitchFamily="18" charset="0"/>
                            </a:rPr>
                          </m:ctrlPr>
                        </m:sSubPr>
                        <m:e>
                          <m:r>
                            <a:rPr lang="zh-CN" altLang="en-US" sz="3600" i="1" dirty="0" smtClean="0">
                              <a:latin typeface="Cambria Math" panose="02040503050406030204" pitchFamily="18" charset="0"/>
                            </a:rPr>
                            <m:t>𝛼</m:t>
                          </m:r>
                        </m:e>
                        <m:sub>
                          <m:r>
                            <a:rPr lang="en-US" altLang="zh-CN" sz="3600" b="0" i="1" dirty="0" smtClean="0">
                              <a:latin typeface="Cambria Math" panose="02040503050406030204" pitchFamily="18" charset="0"/>
                            </a:rPr>
                            <m:t>𝑧</m:t>
                          </m:r>
                        </m:sub>
                      </m:sSub>
                      <m:r>
                        <a:rPr lang="zh-CN" altLang="en-US" sz="3600" i="1" dirty="0" smtClean="0">
                          <a:latin typeface="Cambria Math" panose="02040503050406030204" pitchFamily="18" charset="0"/>
                        </a:rPr>
                        <m:t> = (−</m:t>
                      </m:r>
                      <m:r>
                        <a:rPr lang="en-US" altLang="zh-CN" sz="3600" b="0" i="1" dirty="0" smtClean="0">
                          <a:latin typeface="Cambria Math" panose="02040503050406030204" pitchFamily="18" charset="0"/>
                        </a:rPr>
                        <m:t>1</m:t>
                      </m:r>
                      <m:r>
                        <a:rPr lang="zh-CN" altLang="en-US" sz="3600" i="1" dirty="0" smtClean="0">
                          <a:latin typeface="Cambria Math" panose="02040503050406030204" pitchFamily="18" charset="0"/>
                        </a:rPr>
                        <m:t>.</m:t>
                      </m:r>
                      <m:r>
                        <a:rPr lang="en-US" altLang="zh-CN" sz="3600" b="0" i="1" dirty="0" smtClean="0">
                          <a:latin typeface="Cambria Math" panose="02040503050406030204" pitchFamily="18" charset="0"/>
                        </a:rPr>
                        <m:t>5</m:t>
                      </m:r>
                      <m:r>
                        <a:rPr lang="en-US" altLang="zh-CN" sz="3600" i="1" dirty="0">
                          <a:latin typeface="Cambria Math" panose="02040503050406030204" pitchFamily="18" charset="0"/>
                        </a:rPr>
                        <m:t>5</m:t>
                      </m:r>
                      <m:r>
                        <a:rPr lang="zh-CN" altLang="en-US" sz="3600" i="1" dirty="0" smtClean="0">
                          <a:latin typeface="Cambria Math" panose="02040503050406030204" pitchFamily="18" charset="0"/>
                        </a:rPr>
                        <m:t> ±</m:t>
                      </m:r>
                      <m:r>
                        <a:rPr lang="en-US" altLang="zh-CN" sz="3600" b="0" i="1" dirty="0" smtClean="0">
                          <a:latin typeface="Cambria Math" panose="02040503050406030204" pitchFamily="18" charset="0"/>
                        </a:rPr>
                        <m:t>0.97</m:t>
                      </m:r>
                      <m:r>
                        <a:rPr lang="zh-CN" altLang="en-US" sz="3600" i="1" dirty="0" smtClean="0">
                          <a:latin typeface="Cambria Math" panose="02040503050406030204" pitchFamily="18" charset="0"/>
                        </a:rPr>
                        <m:t> ± 0.2</m:t>
                      </m:r>
                      <m:r>
                        <a:rPr lang="en-US" altLang="zh-CN" sz="3600" b="0" i="1" dirty="0" smtClean="0">
                          <a:latin typeface="Cambria Math" panose="02040503050406030204" pitchFamily="18" charset="0"/>
                        </a:rPr>
                        <m:t>4</m:t>
                      </m:r>
                      <m:r>
                        <a:rPr lang="zh-CN" altLang="en-US" sz="3600" i="1" dirty="0" smtClean="0">
                          <a:latin typeface="Cambria Math" panose="02040503050406030204" pitchFamily="18" charset="0"/>
                        </a:rPr>
                        <m:t>) · </m:t>
                      </m:r>
                      <m:sSup>
                        <m:sSupPr>
                          <m:ctrlPr>
                            <a:rPr lang="en-US" altLang="zh-CN" sz="3600" i="1" dirty="0" smtClean="0">
                              <a:latin typeface="Cambria Math" panose="02040503050406030204" pitchFamily="18" charset="0"/>
                            </a:rPr>
                          </m:ctrlPr>
                        </m:sSupPr>
                        <m:e>
                          <m:r>
                            <a:rPr lang="en-US" altLang="zh-CN" sz="3600" b="0" i="1" dirty="0" smtClean="0">
                              <a:latin typeface="Cambria Math" panose="02040503050406030204" pitchFamily="18" charset="0"/>
                            </a:rPr>
                            <m:t>10</m:t>
                          </m:r>
                        </m:e>
                        <m:sup>
                          <m:r>
                            <a:rPr lang="en-US" altLang="zh-CN" sz="3600" b="0" i="1" dirty="0" smtClean="0">
                              <a:latin typeface="Cambria Math" panose="02040503050406030204" pitchFamily="18" charset="0"/>
                            </a:rPr>
                            <m:t>−8</m:t>
                          </m:r>
                        </m:sup>
                      </m:sSup>
                    </m:oMath>
                  </m:oMathPara>
                </a14:m>
                <a:endParaRPr lang="zh-CN" altLang="en-US" sz="3600" dirty="0"/>
              </a:p>
            </p:txBody>
          </p:sp>
        </mc:Choice>
        <mc:Fallback xmlns="">
          <p:sp>
            <p:nvSpPr>
              <p:cNvPr id="7" name="矩形 6">
                <a:extLst>
                  <a:ext uri="{FF2B5EF4-FFF2-40B4-BE49-F238E27FC236}">
                    <a16:creationId xmlns:a16="http://schemas.microsoft.com/office/drawing/2014/main" id="{B5C59AE4-6BA0-449D-8719-0FAF6E001026}"/>
                  </a:ext>
                </a:extLst>
              </p:cNvPr>
              <p:cNvSpPr>
                <a:spLocks noRot="1" noChangeAspect="1" noMove="1" noResize="1" noEditPoints="1" noAdjustHandles="1" noChangeArrowheads="1" noChangeShapeType="1" noTextEdit="1"/>
              </p:cNvSpPr>
              <p:nvPr/>
            </p:nvSpPr>
            <p:spPr>
              <a:xfrm>
                <a:off x="4395404" y="4068860"/>
                <a:ext cx="7790146" cy="646331"/>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8816386"/>
      </p:ext>
    </p:extLst>
  </p:cSld>
  <p:clrMapOvr>
    <a:masterClrMapping/>
  </p:clrMapOvr>
  <p:transition>
    <p:fade/>
  </p:transition>
</p:sld>
</file>

<file path=ppt/theme/theme1.xml><?xml version="1.0" encoding="utf-8"?>
<a:theme xmlns:a="http://schemas.openxmlformats.org/drawingml/2006/main" name="1_cs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Calibri Light"/>
        <a:ea typeface="华文细黑"/>
        <a:cs typeface=""/>
      </a:majorFont>
      <a:minorFont>
        <a:latin typeface="Calibri Light"/>
        <a:ea typeface="华文细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ns.potx" id="{98BCBD41-8599-4C98-8EAF-3D251BA867EF}" vid="{5BD6CA40-D8F1-4550-9C11-C34112E3C2A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中国散裂中子源束流扩展应用平台</Template>
  <TotalTime>1379</TotalTime>
  <Words>3009</Words>
  <Application>Microsoft Office PowerPoint</Application>
  <PresentationFormat>宽屏</PresentationFormat>
  <Paragraphs>310</Paragraphs>
  <Slides>44</Slides>
  <Notes>9</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44</vt:i4>
      </vt:variant>
    </vt:vector>
  </HeadingPairs>
  <TitlesOfParts>
    <vt:vector size="67" baseType="lpstr">
      <vt:lpstr>ADLaM Display</vt:lpstr>
      <vt:lpstr>-apple-system</vt:lpstr>
      <vt:lpstr>ElsevierGulliver</vt:lpstr>
      <vt:lpstr>Harding</vt:lpstr>
      <vt:lpstr>inherit</vt:lpstr>
      <vt:lpstr>Linux Libertine</vt:lpstr>
      <vt:lpstr>NexusSans</vt:lpstr>
      <vt:lpstr>Noto Sans</vt:lpstr>
      <vt:lpstr>等线</vt:lpstr>
      <vt:lpstr>华文楷体</vt:lpstr>
      <vt:lpstr>华文细黑</vt:lpstr>
      <vt:lpstr>楷体_GB2312</vt:lpstr>
      <vt:lpstr>SimSun</vt:lpstr>
      <vt:lpstr>SimSun</vt:lpstr>
      <vt:lpstr>Microsoft YaHei</vt:lpstr>
      <vt:lpstr>Arial</vt:lpstr>
      <vt:lpstr>Bradley Hand ITC</vt:lpstr>
      <vt:lpstr>Calibri</vt:lpstr>
      <vt:lpstr>Calibri Light</vt:lpstr>
      <vt:lpstr>Cambria Math</vt:lpstr>
      <vt:lpstr>Helvetica</vt:lpstr>
      <vt:lpstr>Times New Roman</vt:lpstr>
      <vt:lpstr>1_csns</vt:lpstr>
      <vt:lpstr>Fundamental Asymmetry in the neutron nuclei interaction</vt:lpstr>
      <vt:lpstr>中子与原子核相互作用</vt:lpstr>
      <vt:lpstr>PowerPoint 演示文稿</vt:lpstr>
      <vt:lpstr>Theoretical Framework</vt:lpstr>
      <vt:lpstr>Parity transformation</vt:lpstr>
      <vt:lpstr>极化束流</vt:lpstr>
      <vt:lpstr>探索宇称破坏的实验</vt:lpstr>
      <vt:lpstr>探索宇称破坏的实验</vt:lpstr>
      <vt:lpstr>探索宇称破坏的实验</vt:lpstr>
      <vt:lpstr>PowerPoint 演示文稿</vt:lpstr>
      <vt:lpstr>宇称破坏的增强</vt:lpstr>
      <vt:lpstr> Brief history of the experiments(1)</vt:lpstr>
      <vt:lpstr> Brief history of the experiments(2)</vt:lpstr>
      <vt:lpstr>s,p-wave mixing enhances P-odd effects</vt:lpstr>
      <vt:lpstr>另一个故事</vt:lpstr>
      <vt:lpstr>三分裂变</vt:lpstr>
      <vt:lpstr>PowerPoint 演示文稿</vt:lpstr>
      <vt:lpstr>New Limit on Time-Reversal Violation in Beta Decay</vt:lpstr>
      <vt:lpstr>杜布纳团队的三体裂变测量尝试</vt:lpstr>
      <vt:lpstr>NOPTREX Collaboration List October 2022</vt:lpstr>
      <vt:lpstr>NOPTREX Theoretical Framework</vt:lpstr>
      <vt:lpstr>Basic idea of NOPTREX</vt:lpstr>
      <vt:lpstr>NOPTREX</vt:lpstr>
      <vt:lpstr>Back-n</vt:lpstr>
      <vt:lpstr>3He中子极化装置</vt:lpstr>
      <vt:lpstr>PowerPoint 演示文稿</vt:lpstr>
      <vt:lpstr>实验结果</vt:lpstr>
      <vt:lpstr>Parity Violation in p-wave resonances of unmeasured nuclei</vt:lpstr>
      <vt:lpstr>2025年1月的第一次尝试</vt:lpstr>
      <vt:lpstr>PowerPoint 演示文稿</vt:lpstr>
      <vt:lpstr>PowerPoint 演示文稿</vt:lpstr>
      <vt:lpstr>中子屏蔽的诸多问题</vt:lpstr>
      <vt:lpstr>极化中子装置设计</vt:lpstr>
      <vt:lpstr>高效率极化系统</vt:lpstr>
      <vt:lpstr>PowerPoint 演示文稿</vt:lpstr>
      <vt:lpstr>JPARC P Violation Scientific Work 2021-2025</vt:lpstr>
      <vt:lpstr>PowerPoint 演示文稿</vt:lpstr>
      <vt:lpstr>JINR-FLNP团队</vt:lpstr>
      <vt:lpstr>共振态的宇称破坏测量</vt:lpstr>
      <vt:lpstr>为什么是1.14eV？</vt:lpstr>
      <vt:lpstr>一个初步的实验方案</vt:lpstr>
      <vt:lpstr>中子与原子核相互作用</vt:lpstr>
      <vt:lpstr>ISINN31</vt:lpstr>
      <vt:lpstr>感谢各位老师聆听！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核相互作用中的宇称破缺</dc:title>
  <dc:creator>rui fan</dc:creator>
  <cp:lastModifiedBy>rui fan</cp:lastModifiedBy>
  <cp:revision>61</cp:revision>
  <dcterms:created xsi:type="dcterms:W3CDTF">2025-02-13T11:15:32Z</dcterms:created>
  <dcterms:modified xsi:type="dcterms:W3CDTF">2025-04-20T11:49:37Z</dcterms:modified>
</cp:coreProperties>
</file>