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5" r:id="rId4"/>
    <p:sldMasterId id="2147483670" r:id="rId5"/>
    <p:sldMasterId id="2147483675" r:id="rId6"/>
    <p:sldMasterId id="2147483680" r:id="rId7"/>
  </p:sldMasterIdLst>
  <p:notesMasterIdLst>
    <p:notesMasterId r:id="rId30"/>
  </p:notesMasterIdLst>
  <p:handoutMasterIdLst>
    <p:handoutMasterId r:id="rId42"/>
  </p:handoutMasterIdLst>
  <p:sldIdLst>
    <p:sldId id="16967" r:id="rId8"/>
    <p:sldId id="17249" r:id="rId9"/>
    <p:sldId id="17251" r:id="rId10"/>
    <p:sldId id="17250" r:id="rId11"/>
    <p:sldId id="17252" r:id="rId12"/>
    <p:sldId id="17253" r:id="rId13"/>
    <p:sldId id="17254" r:id="rId14"/>
    <p:sldId id="17256" r:id="rId15"/>
    <p:sldId id="17257" r:id="rId16"/>
    <p:sldId id="17255" r:id="rId17"/>
    <p:sldId id="17258" r:id="rId18"/>
    <p:sldId id="17271" r:id="rId19"/>
    <p:sldId id="17260" r:id="rId20"/>
    <p:sldId id="17263" r:id="rId21"/>
    <p:sldId id="17266" r:id="rId22"/>
    <p:sldId id="17265" r:id="rId23"/>
    <p:sldId id="17264" r:id="rId24"/>
    <p:sldId id="17267" r:id="rId25"/>
    <p:sldId id="17268" r:id="rId26"/>
    <p:sldId id="17278" r:id="rId27"/>
    <p:sldId id="17269" r:id="rId28"/>
    <p:sldId id="17270" r:id="rId29"/>
    <p:sldId id="17272" r:id="rId31"/>
    <p:sldId id="17273" r:id="rId32"/>
    <p:sldId id="17259" r:id="rId33"/>
    <p:sldId id="17275" r:id="rId34"/>
    <p:sldId id="17276" r:id="rId35"/>
    <p:sldId id="17277" r:id="rId36"/>
    <p:sldId id="17280" r:id="rId37"/>
    <p:sldId id="17281" r:id="rId38"/>
    <p:sldId id="17279" r:id="rId39"/>
    <p:sldId id="17274" r:id="rId40"/>
    <p:sldId id="16971" r:id="rId41"/>
  </p:sldIdLst>
  <p:sldSz cx="12190095" cy="6859270"/>
  <p:notesSz cx="6760845" cy="9881870"/>
  <p:custDataLst>
    <p:tags r:id="rId47"/>
  </p:custDataLst>
  <p:defaultTex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4" userDrawn="1">
          <p15:clr>
            <a:srgbClr val="A4A3A4"/>
          </p15:clr>
        </p15:guide>
        <p15:guide id="2" pos="3884" userDrawn="1">
          <p15:clr>
            <a:srgbClr val="A4A3A4"/>
          </p15:clr>
        </p15:guide>
        <p15:guide id="3" pos="7458" userDrawn="1">
          <p15:clr>
            <a:srgbClr val="A4A3A4"/>
          </p15:clr>
        </p15:guide>
        <p15:guide id="4" pos="4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cp" initials="d" lastIdx="0" clrIdx="0"/>
  <p:cmAuthor id="1" name="lenn" initials="l" lastIdx="1" clrIdx="0"/>
  <p:cmAuthor id="2" name="jsc4" initials="j" lastIdx="1" clrIdx="1"/>
  <p:cmAuthor id="3" name="gshen" initials="g" lastIdx="1" clrIdx="0"/>
  <p:cmAuthor id="4" name="郭 宇" initials="郭" lastIdx="1" clrIdx="1"/>
  <p:cmAuthor id="5" name="李婉君" initials="李" lastIdx="2" clrIdx="3"/>
  <p:cmAuthor id="6" name="ming qiu" initials="m" lastIdx="17" clrIdx="1"/>
  <p:cmAuthor id="7" name="1206988966@qq.com" initials="1" lastIdx="1" clrIdx="2"/>
  <p:cmAuthor id="8" name="姜伟光" initials="姜" lastIdx="1" clrIdx="0"/>
  <p:cmAuthor id="9" name="李 奇峰" initials="李" lastIdx="1" clrIdx="4"/>
  <p:cmAuthor id="10" name="Yue Ke" initials="YK" lastIdx="1" clrIdx="5"/>
  <p:cmAuthor id="75" name="作者" initials="A" lastIdx="0" clrIdx="24"/>
  <p:cmAuthor id="76" name="Windows10" initials="W" lastIdx="1" clrIdx="25"/>
  <p:cmAuthor id="77" name="Windows User" initials="WU" lastIdx="2" clrIdx="26"/>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4098"/>
    <a:srgbClr val="0432FF"/>
    <a:srgbClr val="4F81BD"/>
    <a:srgbClr val="0000FF"/>
    <a:srgbClr val="006DBF"/>
    <a:srgbClr val="D0D8E8"/>
    <a:srgbClr val="00AC47"/>
    <a:srgbClr val="F3F6F9"/>
    <a:srgbClr val="366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40" autoAdjust="0"/>
    <p:restoredTop sz="96349" autoAdjust="0"/>
  </p:normalViewPr>
  <p:slideViewPr>
    <p:cSldViewPr showGuides="1">
      <p:cViewPr>
        <p:scale>
          <a:sx n="143" d="100"/>
          <a:sy n="143" d="100"/>
        </p:scale>
        <p:origin x="488" y="616"/>
      </p:cViewPr>
      <p:guideLst>
        <p:guide orient="horz" pos="4034"/>
        <p:guide pos="3884"/>
        <p:guide pos="7458"/>
        <p:guide pos="41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4" d="100"/>
          <a:sy n="114" d="100"/>
        </p:scale>
        <p:origin x="209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gs" Target="tags/tag62.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3" y="1"/>
            <a:ext cx="2930531" cy="494195"/>
          </a:xfrm>
          <a:prstGeom prst="rect">
            <a:avLst/>
          </a:prstGeom>
        </p:spPr>
        <p:txBody>
          <a:bodyPr vert="horz" lIns="91440" tIns="45720" rIns="91440" bIns="45720" rtlCol="0"/>
          <a:lstStyle>
            <a:lvl1pPr algn="l">
              <a:defRPr sz="900"/>
            </a:lvl1pPr>
          </a:lstStyle>
          <a:p>
            <a:endParaRPr lang="zh-CN" altLang="en-US"/>
          </a:p>
        </p:txBody>
      </p:sp>
      <p:sp>
        <p:nvSpPr>
          <p:cNvPr id="3" name="日期占位符 2"/>
          <p:cNvSpPr>
            <a:spLocks noGrp="1"/>
          </p:cNvSpPr>
          <p:nvPr>
            <p:ph type="dt" sz="quarter" idx="1"/>
          </p:nvPr>
        </p:nvSpPr>
        <p:spPr>
          <a:xfrm>
            <a:off x="3828955" y="1"/>
            <a:ext cx="2930531" cy="494195"/>
          </a:xfrm>
          <a:prstGeom prst="rect">
            <a:avLst/>
          </a:prstGeom>
        </p:spPr>
        <p:txBody>
          <a:bodyPr vert="horz" lIns="91440" tIns="45720" rIns="91440" bIns="45720" rtlCol="0"/>
          <a:lstStyle>
            <a:lvl1pPr algn="r">
              <a:defRPr sz="900"/>
            </a:lvl1pPr>
          </a:lstStyle>
          <a:p>
            <a:fld id="{D2EB428A-7A9D-48E9-916E-248B700A7DBE}" type="datetimeFigureOut">
              <a:rPr lang="zh-CN" altLang="en-US" smtClean="0"/>
            </a:fld>
            <a:endParaRPr lang="zh-CN" altLang="en-US"/>
          </a:p>
        </p:txBody>
      </p:sp>
      <p:sp>
        <p:nvSpPr>
          <p:cNvPr id="4" name="页脚占位符 3"/>
          <p:cNvSpPr>
            <a:spLocks noGrp="1"/>
          </p:cNvSpPr>
          <p:nvPr>
            <p:ph type="ftr" sz="quarter" idx="2"/>
          </p:nvPr>
        </p:nvSpPr>
        <p:spPr>
          <a:xfrm>
            <a:off x="3" y="9386551"/>
            <a:ext cx="2930531" cy="494195"/>
          </a:xfrm>
          <a:prstGeom prst="rect">
            <a:avLst/>
          </a:prstGeom>
        </p:spPr>
        <p:txBody>
          <a:bodyPr vert="horz" lIns="91440" tIns="45720" rIns="91440" bIns="45720" rtlCol="0" anchor="b"/>
          <a:lstStyle>
            <a:lvl1pPr algn="l">
              <a:defRPr sz="900"/>
            </a:lvl1pPr>
          </a:lstStyle>
          <a:p>
            <a:endParaRPr lang="zh-CN" altLang="en-US"/>
          </a:p>
        </p:txBody>
      </p:sp>
      <p:sp>
        <p:nvSpPr>
          <p:cNvPr id="5" name="灯片编号占位符 4"/>
          <p:cNvSpPr>
            <a:spLocks noGrp="1"/>
          </p:cNvSpPr>
          <p:nvPr>
            <p:ph type="sldNum" sz="quarter" idx="3"/>
          </p:nvPr>
        </p:nvSpPr>
        <p:spPr>
          <a:xfrm>
            <a:off x="3828955" y="9386551"/>
            <a:ext cx="2930531" cy="494195"/>
          </a:xfrm>
          <a:prstGeom prst="rect">
            <a:avLst/>
          </a:prstGeom>
        </p:spPr>
        <p:txBody>
          <a:bodyPr vert="horz" lIns="91440" tIns="45720" rIns="91440" bIns="45720" rtlCol="0" anchor="b"/>
          <a:lstStyle>
            <a:lvl1pPr algn="r">
              <a:defRPr sz="900"/>
            </a:lvl1pPr>
          </a:lstStyle>
          <a:p>
            <a:fld id="{7832A62A-5473-454A-85F7-24713D763964}"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3"/>
            <a:ext cx="2929794" cy="4941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06" y="3"/>
            <a:ext cx="2929794" cy="494115"/>
          </a:xfrm>
          <a:prstGeom prst="rect">
            <a:avLst/>
          </a:prstGeom>
        </p:spPr>
        <p:txBody>
          <a:bodyPr vert="horz" lIns="91440" tIns="45720" rIns="91440" bIns="45720" rtlCol="0"/>
          <a:lstStyle>
            <a:lvl1pPr algn="r">
              <a:defRPr sz="1200"/>
            </a:lvl1pPr>
          </a:lstStyle>
          <a:p>
            <a:fld id="{AEE7DCBB-6939-4F61-8CD0-0BBB525BEB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86807" y="740190"/>
            <a:ext cx="6587449" cy="3707906"/>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07" y="4694110"/>
            <a:ext cx="5408850" cy="4447052"/>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1" y="9386507"/>
            <a:ext cx="2929794" cy="49411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06" y="9386507"/>
            <a:ext cx="2929794" cy="494115"/>
          </a:xfrm>
          <a:prstGeom prst="rect">
            <a:avLst/>
          </a:prstGeom>
        </p:spPr>
        <p:txBody>
          <a:bodyPr vert="horz" lIns="91440" tIns="45720" rIns="91440" bIns="45720" rtlCol="0" anchor="b"/>
          <a:lstStyle>
            <a:lvl1pPr algn="r">
              <a:defRPr sz="1200"/>
            </a:lvl1pPr>
          </a:lstStyle>
          <a:p>
            <a:fld id="{DC9BE238-F9CB-4EE8-B7F2-E8A4B94788C8}"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1088390" rtl="0" eaLnBrk="1" latinLnBrk="0" hangingPunct="1">
      <a:defRPr sz="1400" kern="1200">
        <a:solidFill>
          <a:schemeClr val="tx1"/>
        </a:solidFill>
        <a:latin typeface="+mn-lt"/>
        <a:ea typeface="+mn-ea"/>
        <a:cs typeface="+mn-cs"/>
      </a:defRPr>
    </a:lvl1pPr>
    <a:lvl2pPr marL="544195" algn="l" defTabSz="1088390" rtl="0" eaLnBrk="1" latinLnBrk="0" hangingPunct="1">
      <a:defRPr sz="1400" kern="1200">
        <a:solidFill>
          <a:schemeClr val="tx1"/>
        </a:solidFill>
        <a:latin typeface="+mn-lt"/>
        <a:ea typeface="+mn-ea"/>
        <a:cs typeface="+mn-cs"/>
      </a:defRPr>
    </a:lvl2pPr>
    <a:lvl3pPr marL="1088390" algn="l" defTabSz="1088390" rtl="0" eaLnBrk="1" latinLnBrk="0" hangingPunct="1">
      <a:defRPr sz="1400" kern="1200">
        <a:solidFill>
          <a:schemeClr val="tx1"/>
        </a:solidFill>
        <a:latin typeface="+mn-lt"/>
        <a:ea typeface="+mn-ea"/>
        <a:cs typeface="+mn-cs"/>
      </a:defRPr>
    </a:lvl3pPr>
    <a:lvl4pPr marL="1632585" algn="l" defTabSz="1088390" rtl="0" eaLnBrk="1" latinLnBrk="0" hangingPunct="1">
      <a:defRPr sz="1400" kern="1200">
        <a:solidFill>
          <a:schemeClr val="tx1"/>
        </a:solidFill>
        <a:latin typeface="+mn-lt"/>
        <a:ea typeface="+mn-ea"/>
        <a:cs typeface="+mn-cs"/>
      </a:defRPr>
    </a:lvl4pPr>
    <a:lvl5pPr marL="2176780" algn="l" defTabSz="1088390" rtl="0" eaLnBrk="1" latinLnBrk="0" hangingPunct="1">
      <a:defRPr sz="1400" kern="1200">
        <a:solidFill>
          <a:schemeClr val="tx1"/>
        </a:solidFill>
        <a:latin typeface="+mn-lt"/>
        <a:ea typeface="+mn-ea"/>
        <a:cs typeface="+mn-cs"/>
      </a:defRPr>
    </a:lvl5pPr>
    <a:lvl6pPr marL="2720975" algn="l" defTabSz="1088390" rtl="0" eaLnBrk="1" latinLnBrk="0" hangingPunct="1">
      <a:defRPr sz="1400" kern="1200">
        <a:solidFill>
          <a:schemeClr val="tx1"/>
        </a:solidFill>
        <a:latin typeface="+mn-lt"/>
        <a:ea typeface="+mn-ea"/>
        <a:cs typeface="+mn-cs"/>
      </a:defRPr>
    </a:lvl6pPr>
    <a:lvl7pPr marL="3265805" algn="l" defTabSz="1088390" rtl="0" eaLnBrk="1" latinLnBrk="0" hangingPunct="1">
      <a:defRPr sz="1400" kern="1200">
        <a:solidFill>
          <a:schemeClr val="tx1"/>
        </a:solidFill>
        <a:latin typeface="+mn-lt"/>
        <a:ea typeface="+mn-ea"/>
        <a:cs typeface="+mn-cs"/>
      </a:defRPr>
    </a:lvl7pPr>
    <a:lvl8pPr marL="3810000" algn="l" defTabSz="1088390" rtl="0" eaLnBrk="1" latinLnBrk="0" hangingPunct="1">
      <a:defRPr sz="1400" kern="1200">
        <a:solidFill>
          <a:schemeClr val="tx1"/>
        </a:solidFill>
        <a:latin typeface="+mn-lt"/>
        <a:ea typeface="+mn-ea"/>
        <a:cs typeface="+mn-cs"/>
      </a:defRPr>
    </a:lvl8pPr>
    <a:lvl9pPr marL="4354195" algn="l" defTabSz="108839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5725" y="739775"/>
            <a:ext cx="6589713" cy="37084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5725" y="739775"/>
            <a:ext cx="6589713" cy="37084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pic>
        <p:nvPicPr>
          <p:cNvPr id="3" name="Picture 2"/>
          <p:cNvPicPr>
            <a:picLocks noChangeArrowheads="1"/>
          </p:cNvPicPr>
          <p:nvPr/>
        </p:nvPicPr>
        <p:blipFill>
          <a:blip r:embed="rId2">
            <a:duotone>
              <a:schemeClr val="accent1">
                <a:shade val="45000"/>
                <a:satMod val="135000"/>
              </a:schemeClr>
              <a:prstClr val="white"/>
            </a:duotone>
          </a:blip>
          <a:srcRect/>
          <a:stretch>
            <a:fillRect/>
          </a:stretch>
        </p:blipFill>
        <p:spPr bwMode="auto">
          <a:xfrm>
            <a:off x="-7199" y="565281"/>
            <a:ext cx="12202411" cy="6294307"/>
          </a:xfrm>
          <a:prstGeom prst="rect">
            <a:avLst/>
          </a:prstGeom>
          <a:noFill/>
          <a:ln>
            <a:noFill/>
          </a:ln>
        </p:spPr>
      </p:pic>
      <p:pic>
        <p:nvPicPr>
          <p:cNvPr id="16" name="图片 15"/>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199" y="-14399"/>
            <a:ext cx="12204000" cy="602431"/>
          </a:xfrm>
          <a:prstGeom prst="rect">
            <a:avLst/>
          </a:prstGeom>
        </p:spPr>
      </p:pic>
      <p:pic>
        <p:nvPicPr>
          <p:cNvPr id="6" name="图片 8"/>
          <p:cNvPicPr>
            <a:picLocks noChangeAspect="1" noChangeArrowheads="1"/>
          </p:cNvPicPr>
          <p:nvPr userDrawn="1"/>
        </p:nvPicPr>
        <p:blipFill>
          <a:blip r:embed="rId5" cstate="screen"/>
          <a:srcRect/>
          <a:stretch>
            <a:fillRect/>
          </a:stretch>
        </p:blipFill>
        <p:spPr bwMode="auto">
          <a:xfrm>
            <a:off x="10122709" y="68814"/>
            <a:ext cx="436993" cy="4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p:cNvPicPr>
            <a:picLocks noChangeAspect="1" noChangeArrowheads="1"/>
          </p:cNvPicPr>
          <p:nvPr userDrawn="1"/>
        </p:nvPicPr>
        <p:blipFill>
          <a:blip r:embed="rId6" cstate="screen"/>
          <a:srcRect/>
          <a:stretch>
            <a:fillRect/>
          </a:stretch>
        </p:blipFill>
        <p:spPr bwMode="auto">
          <a:xfrm>
            <a:off x="10631711" y="101424"/>
            <a:ext cx="1190667" cy="37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标题 1"/>
          <p:cNvSpPr>
            <a:spLocks noGrp="1"/>
          </p:cNvSpPr>
          <p:nvPr>
            <p:ph type="title"/>
          </p:nvPr>
        </p:nvSpPr>
        <p:spPr>
          <a:xfrm>
            <a:off x="512680" y="41006"/>
            <a:ext cx="9245346" cy="546421"/>
          </a:xfrm>
          <a:prstGeom prst="rect">
            <a:avLst/>
          </a:prstGeom>
        </p:spPr>
        <p:txBody>
          <a:bodyPr>
            <a:normAutofit/>
          </a:bodyPr>
          <a:lstStyle>
            <a:lvl1pPr marL="0" algn="l" defTabSz="914400" rtl="0" eaLnBrk="1" latinLnBrk="0" hangingPunct="1">
              <a:lnSpc>
                <a:spcPct val="100000"/>
              </a:lnSpc>
              <a:defRPr lang="zh-CN" altLang="en-US" sz="2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noProof="1"/>
              <a:t>单击此处编辑母版标题样式</a:t>
            </a:r>
            <a:endParaRPr lang="zh-CN" altLang="en-US" noProof="1"/>
          </a:p>
        </p:txBody>
      </p:sp>
      <p:sp>
        <p:nvSpPr>
          <p:cNvPr id="11" name="TextBox 24"/>
          <p:cNvSpPr txBox="1">
            <a:spLocks noChangeArrowheads="1"/>
          </p:cNvSpPr>
          <p:nvPr userDrawn="1"/>
        </p:nvSpPr>
        <p:spPr bwMode="auto">
          <a:xfrm>
            <a:off x="10059408" y="6526139"/>
            <a:ext cx="2019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0"/>
              </a:spcBef>
              <a:spcAft>
                <a:spcPct val="0"/>
              </a:spcAft>
              <a:buFont typeface="Arial" panose="020B0604020202020204" pitchFamily="34" charset="0"/>
              <a:buNone/>
            </a:pPr>
            <a:r>
              <a:rPr lang="en-US" altLang="zh-CN" sz="1200" b="1"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t>  </a:t>
            </a:r>
            <a:fld id="{A3C46C76-AA87-4FD3-BB14-97458D1D8AD3}" type="slidenum">
              <a:rPr lang="zh-CN" altLang="en-US" sz="1200" b="1" dirty="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rPr>
            </a:fld>
            <a:r>
              <a:rPr lang="zh-CN" altLang="en-US" sz="1200" b="1"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zh-CN" altLang="en-US" sz="12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子标题">
    <p:spTree>
      <p:nvGrpSpPr>
        <p:cNvPr id="1" name=""/>
        <p:cNvGrpSpPr/>
        <p:nvPr/>
      </p:nvGrpSpPr>
      <p:grpSpPr>
        <a:xfrm>
          <a:off x="0" y="0"/>
          <a:ext cx="0" cy="0"/>
          <a:chOff x="0" y="0"/>
          <a:chExt cx="0" cy="0"/>
        </a:xfrm>
      </p:grpSpPr>
      <p:sp>
        <p:nvSpPr>
          <p:cNvPr id="5" name="标题 1"/>
          <p:cNvSpPr txBox="1"/>
          <p:nvPr userDrawn="1"/>
        </p:nvSpPr>
        <p:spPr>
          <a:xfrm>
            <a:off x="1575868" y="1830"/>
            <a:ext cx="9251438" cy="839989"/>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p>
        </p:txBody>
      </p:sp>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子标题">
    <p:spTree>
      <p:nvGrpSpPr>
        <p:cNvPr id="1" name=""/>
        <p:cNvGrpSpPr/>
        <p:nvPr/>
      </p:nvGrpSpPr>
      <p:grpSpPr>
        <a:xfrm>
          <a:off x="0" y="0"/>
          <a:ext cx="0" cy="0"/>
          <a:chOff x="0" y="0"/>
          <a:chExt cx="0" cy="0"/>
        </a:xfrm>
      </p:grpSpPr>
      <p:sp>
        <p:nvSpPr>
          <p:cNvPr id="5" name="标题 1"/>
          <p:cNvSpPr txBox="1"/>
          <p:nvPr userDrawn="1"/>
        </p:nvSpPr>
        <p:spPr>
          <a:xfrm>
            <a:off x="1575868" y="1830"/>
            <a:ext cx="9251438" cy="839989"/>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p>
        </p:txBody>
      </p:sp>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69" y="365193"/>
            <a:ext cx="10513957" cy="1325808"/>
          </a:xfrm>
        </p:spPr>
        <p:txBody>
          <a:bodyPr>
            <a:normAutofit/>
          </a:bodyPr>
          <a:lstStyle>
            <a:lvl1pPr>
              <a:defRPr sz="4000" b="1">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069" y="1825963"/>
            <a:ext cx="10513957" cy="4352144"/>
          </a:xfrm>
        </p:spPr>
        <p:txBody>
          <a:bodyPr/>
          <a:lstStyle>
            <a:lvl1pPr>
              <a:defRPr sz="2400" b="1">
                <a:latin typeface="微软雅黑" panose="020B0503020204020204" pitchFamily="34" charset="-122"/>
                <a:ea typeface="微软雅黑" panose="020B0503020204020204" pitchFamily="34" charset="-122"/>
              </a:defRPr>
            </a:lvl1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069" y="6357527"/>
            <a:ext cx="2742771" cy="365193"/>
          </a:xfrm>
        </p:spPr>
        <p:txBody>
          <a:bodyPr/>
          <a:lstStyle/>
          <a:p>
            <a:fld id="{45C693E0-0EFA-4CC3-8DD0-B0BCBBB2B400}" type="datetime1">
              <a:rPr lang="zh-CN" altLang="en-US" smtClean="0"/>
            </a:fld>
            <a:endParaRPr lang="zh-CN" altLang="en-US"/>
          </a:p>
        </p:txBody>
      </p:sp>
      <p:sp>
        <p:nvSpPr>
          <p:cNvPr id="5" name="页脚占位符 4"/>
          <p:cNvSpPr>
            <a:spLocks noGrp="1"/>
          </p:cNvSpPr>
          <p:nvPr>
            <p:ph type="ftr" sz="quarter" idx="11"/>
          </p:nvPr>
        </p:nvSpPr>
        <p:spPr>
          <a:xfrm>
            <a:off x="4037969" y="6357527"/>
            <a:ext cx="4114157" cy="365193"/>
          </a:xfrm>
        </p:spPr>
        <p:txBody>
          <a:bodyPr/>
          <a:lstStyle/>
          <a:p>
            <a:endParaRPr lang="zh-CN" altLang="en-US"/>
          </a:p>
        </p:txBody>
      </p:sp>
      <p:sp>
        <p:nvSpPr>
          <p:cNvPr id="6" name="灯片编号占位符 5"/>
          <p:cNvSpPr>
            <a:spLocks noGrp="1"/>
          </p:cNvSpPr>
          <p:nvPr>
            <p:ph type="sldNum" sz="quarter" idx="12"/>
          </p:nvPr>
        </p:nvSpPr>
        <p:spPr>
          <a:xfrm>
            <a:off x="8609255" y="6357527"/>
            <a:ext cx="2742771" cy="365193"/>
          </a:xfrm>
        </p:spPr>
        <p:txBody>
          <a:bodyPr/>
          <a:lstStyle/>
          <a:p>
            <a:fld id="{FA653DCE-8972-4A2C-8D2B-8C7524B68AB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子标题">
    <p:spTree>
      <p:nvGrpSpPr>
        <p:cNvPr id="1" name=""/>
        <p:cNvGrpSpPr/>
        <p:nvPr/>
      </p:nvGrpSpPr>
      <p:grpSpPr>
        <a:xfrm>
          <a:off x="0" y="0"/>
          <a:ext cx="0" cy="0"/>
          <a:chOff x="0" y="0"/>
          <a:chExt cx="0" cy="0"/>
        </a:xfrm>
      </p:grpSpPr>
      <p:sp>
        <p:nvSpPr>
          <p:cNvPr id="5" name="标题 1"/>
          <p:cNvSpPr txBox="1"/>
          <p:nvPr userDrawn="1"/>
        </p:nvSpPr>
        <p:spPr>
          <a:xfrm>
            <a:off x="1575868" y="1830"/>
            <a:ext cx="9251438" cy="839989"/>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p>
        </p:txBody>
      </p:sp>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762" y="1122571"/>
            <a:ext cx="9142571" cy="2388042"/>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762" y="3602705"/>
            <a:ext cx="9142571" cy="16560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069" y="365193"/>
            <a:ext cx="10513957" cy="1325808"/>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069" y="1825963"/>
            <a:ext cx="10513957" cy="435214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4" name="标题 1"/>
          <p:cNvSpPr>
            <a:spLocks noGrp="1"/>
          </p:cNvSpPr>
          <p:nvPr>
            <p:ph type="title"/>
          </p:nvPr>
        </p:nvSpPr>
        <p:spPr>
          <a:xfrm>
            <a:off x="1930313" y="13067"/>
            <a:ext cx="8240859" cy="839989"/>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endParaRPr lang="zh-CN" altLang="en-US" strike="noStrike" noProof="1"/>
          </a:p>
        </p:txBody>
      </p:sp>
      <p:sp>
        <p:nvSpPr>
          <p:cNvPr id="10" name="文本占位符 9"/>
          <p:cNvSpPr>
            <a:spLocks noGrp="1"/>
          </p:cNvSpPr>
          <p:nvPr>
            <p:ph type="body" sz="quarter" idx="11"/>
          </p:nvPr>
        </p:nvSpPr>
        <p:spPr>
          <a:xfrm>
            <a:off x="-1" y="825199"/>
            <a:ext cx="11188097" cy="376806"/>
          </a:xfrm>
          <a:prstGeom prst="rect">
            <a:avLst/>
          </a:prstGeom>
        </p:spPr>
        <p:txBody>
          <a:bodyPr/>
          <a:lstStyle>
            <a:lvl1pPr marL="0" indent="0">
              <a:buNone/>
              <a:defRPr sz="2030">
                <a:solidFill>
                  <a:srgbClr val="A50021"/>
                </a:solidFill>
                <a:latin typeface="黑体" panose="02010609060101010101" pitchFamily="49" charset="-122"/>
                <a:ea typeface="黑体" panose="02010609060101010101" pitchFamily="49" charset="-122"/>
              </a:defRPr>
            </a:lvl1pPr>
            <a:lvl2pPr>
              <a:defRPr sz="1660"/>
            </a:lvl2pPr>
            <a:lvl3pPr>
              <a:defRPr sz="1475"/>
            </a:lvl3pPr>
            <a:lvl4pPr>
              <a:defRPr sz="1475"/>
            </a:lvl4pPr>
            <a:lvl5pPr>
              <a:defRPr sz="1110"/>
            </a:lvl5pPr>
          </a:lstStyle>
          <a:p>
            <a:pPr lvl="0" fontAlgn="base"/>
            <a:r>
              <a:rPr lang="zh-CN" altLang="en-US" sz="2030" strike="noStrike" noProof="1"/>
              <a:t>单击此处编辑母版文本样式</a:t>
            </a:r>
            <a:endParaRPr lang="zh-CN" altLang="en-US" strike="noStrike" noProof="1"/>
          </a:p>
        </p:txBody>
      </p:sp>
      <p:sp>
        <p:nvSpPr>
          <p:cNvPr id="12" name="Rectangle 4"/>
          <p:cNvSpPr>
            <a:spLocks noGrp="1" noChangeArrowheads="1"/>
          </p:cNvSpPr>
          <p:nvPr>
            <p:ph type="sldNum" sz="quarter" idx="4"/>
          </p:nvPr>
        </p:nvSpPr>
        <p:spPr>
          <a:xfrm>
            <a:off x="11582178" y="6563940"/>
            <a:ext cx="626965" cy="295330"/>
          </a:xfrm>
          <a:prstGeom prst="rect">
            <a:avLst/>
          </a:prstGeom>
        </p:spPr>
        <p:txBody>
          <a:bodyPr/>
          <a:lstStyle>
            <a:lvl1pPr eaLnBrk="1" hangingPunct="1">
              <a:defRPr sz="2200">
                <a:solidFill>
                  <a:srgbClr val="A50021"/>
                </a:solidFill>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7ECEA12-5CBC-450D-BE68-F44462B1F1C2}" type="slidenum">
              <a:rPr kumimoji="0" lang="zh-CN" altLang="en-GB" sz="2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rPr>
            </a:fld>
            <a:endParaRPr kumimoji="0" lang="en-GB" altLang="zh-CN" sz="2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子标题">
    <p:spTree>
      <p:nvGrpSpPr>
        <p:cNvPr id="1" name=""/>
        <p:cNvGrpSpPr/>
        <p:nvPr/>
      </p:nvGrpSpPr>
      <p:grpSpPr>
        <a:xfrm>
          <a:off x="0" y="0"/>
          <a:ext cx="0" cy="0"/>
          <a:chOff x="0" y="0"/>
          <a:chExt cx="0" cy="0"/>
        </a:xfrm>
      </p:grpSpPr>
      <p:sp>
        <p:nvSpPr>
          <p:cNvPr id="5" name="标题 1"/>
          <p:cNvSpPr txBox="1"/>
          <p:nvPr userDrawn="1"/>
        </p:nvSpPr>
        <p:spPr>
          <a:xfrm>
            <a:off x="1575868" y="1830"/>
            <a:ext cx="9251438" cy="839989"/>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p>
        </p:txBody>
      </p:sp>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762" y="1122571"/>
            <a:ext cx="9142571" cy="2388042"/>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762" y="3602705"/>
            <a:ext cx="9142571" cy="16560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069" y="365193"/>
            <a:ext cx="10513957" cy="1325808"/>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069" y="1825963"/>
            <a:ext cx="10513957" cy="435214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4" name="标题 1"/>
          <p:cNvSpPr>
            <a:spLocks noGrp="1"/>
          </p:cNvSpPr>
          <p:nvPr>
            <p:ph type="title"/>
          </p:nvPr>
        </p:nvSpPr>
        <p:spPr>
          <a:xfrm>
            <a:off x="1930313" y="13067"/>
            <a:ext cx="8240859" cy="839989"/>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endParaRPr lang="zh-CN" altLang="en-US" strike="noStrike" noProof="1"/>
          </a:p>
        </p:txBody>
      </p:sp>
      <p:sp>
        <p:nvSpPr>
          <p:cNvPr id="10" name="文本占位符 9"/>
          <p:cNvSpPr>
            <a:spLocks noGrp="1"/>
          </p:cNvSpPr>
          <p:nvPr>
            <p:ph type="body" sz="quarter" idx="11"/>
          </p:nvPr>
        </p:nvSpPr>
        <p:spPr>
          <a:xfrm>
            <a:off x="-1" y="825199"/>
            <a:ext cx="11188097" cy="376806"/>
          </a:xfrm>
          <a:prstGeom prst="rect">
            <a:avLst/>
          </a:prstGeom>
        </p:spPr>
        <p:txBody>
          <a:bodyPr/>
          <a:lstStyle>
            <a:lvl1pPr marL="0" indent="0">
              <a:buNone/>
              <a:defRPr sz="2030">
                <a:solidFill>
                  <a:srgbClr val="A50021"/>
                </a:solidFill>
                <a:latin typeface="黑体" panose="02010609060101010101" pitchFamily="49" charset="-122"/>
                <a:ea typeface="黑体" panose="02010609060101010101" pitchFamily="49" charset="-122"/>
              </a:defRPr>
            </a:lvl1pPr>
            <a:lvl2pPr>
              <a:defRPr sz="1660"/>
            </a:lvl2pPr>
            <a:lvl3pPr>
              <a:defRPr sz="1475"/>
            </a:lvl3pPr>
            <a:lvl4pPr>
              <a:defRPr sz="1475"/>
            </a:lvl4pPr>
            <a:lvl5pPr>
              <a:defRPr sz="1110"/>
            </a:lvl5pPr>
          </a:lstStyle>
          <a:p>
            <a:pPr lvl="0" fontAlgn="base"/>
            <a:r>
              <a:rPr lang="zh-CN" altLang="en-US" sz="2030" strike="noStrike" noProof="1"/>
              <a:t>单击此处编辑母版文本样式</a:t>
            </a:r>
            <a:endParaRPr lang="zh-CN" altLang="en-US" strike="noStrike" noProof="1"/>
          </a:p>
        </p:txBody>
      </p:sp>
      <p:sp>
        <p:nvSpPr>
          <p:cNvPr id="12" name="Rectangle 4"/>
          <p:cNvSpPr>
            <a:spLocks noGrp="1" noChangeArrowheads="1"/>
          </p:cNvSpPr>
          <p:nvPr>
            <p:ph type="sldNum" sz="quarter" idx="4"/>
          </p:nvPr>
        </p:nvSpPr>
        <p:spPr>
          <a:xfrm>
            <a:off x="11582178" y="6563940"/>
            <a:ext cx="626965" cy="295330"/>
          </a:xfrm>
          <a:prstGeom prst="rect">
            <a:avLst/>
          </a:prstGeom>
        </p:spPr>
        <p:txBody>
          <a:bodyPr/>
          <a:lstStyle>
            <a:lvl1pPr eaLnBrk="1" hangingPunct="1">
              <a:defRPr sz="2200">
                <a:solidFill>
                  <a:srgbClr val="A50021"/>
                </a:solidFill>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7ECEA12-5CBC-450D-BE68-F44462B1F1C2}" type="slidenum">
              <a:rPr kumimoji="0" lang="zh-CN" altLang="en-GB" sz="2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rPr>
            </a:fld>
            <a:endParaRPr kumimoji="0" lang="en-GB" altLang="zh-CN" sz="2200" b="0" i="0" u="none" strike="noStrike" kern="1200" cap="none" spc="0" normalizeH="0" baseline="0" noProof="0">
              <a:ln>
                <a:noFill/>
              </a:ln>
              <a:solidFill>
                <a:srgbClr val="A50021"/>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副标题 2"/>
          <p:cNvSpPr>
            <a:spLocks noGrp="1"/>
          </p:cNvSpPr>
          <p:nvPr>
            <p:ph type="subTitle" idx="1"/>
          </p:nvPr>
        </p:nvSpPr>
        <p:spPr>
          <a:xfrm>
            <a:off x="1523762" y="3602705"/>
            <a:ext cx="9142571" cy="1656069"/>
          </a:xfrm>
          <a:prstGeom prst="rect">
            <a:avLst/>
          </a:prstGeom>
        </p:spPr>
        <p:txBody>
          <a:bodyPr/>
          <a:lstStyle>
            <a:lvl1pPr marL="0" indent="0" algn="ctr">
              <a:buNone/>
              <a:defRPr sz="2400" b="0">
                <a:latin typeface="等线" panose="02010600030101010101" charset="-122"/>
                <a:ea typeface="等线" panose="0201060003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dirty="0"/>
              <a:t>单击此处编辑母版副标题样式</a:t>
            </a:r>
            <a:endParaRPr lang="zh-CN" altLang="en-US" dirty="0"/>
          </a:p>
        </p:txBody>
      </p:sp>
      <p:sp>
        <p:nvSpPr>
          <p:cNvPr id="5" name="标题 1"/>
          <p:cNvSpPr>
            <a:spLocks noGrp="1"/>
          </p:cNvSpPr>
          <p:nvPr>
            <p:ph type="ctrTitle"/>
          </p:nvPr>
        </p:nvSpPr>
        <p:spPr>
          <a:xfrm>
            <a:off x="1523762" y="1122571"/>
            <a:ext cx="9142571" cy="2388042"/>
          </a:xfrm>
          <a:prstGeom prst="rect">
            <a:avLst/>
          </a:prstGeom>
        </p:spPr>
        <p:txBody>
          <a:bodyPr anchor="b"/>
          <a:lstStyle>
            <a:lvl1pPr algn="ctr">
              <a:defRPr sz="6000" b="0">
                <a:solidFill>
                  <a:schemeClr val="tx1"/>
                </a:solidFill>
                <a:latin typeface="等线 Light" panose="02010600030101010101" charset="-122"/>
                <a:ea typeface="等线 Light" panose="02010600030101010101"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idx="1"/>
          </p:nvPr>
        </p:nvSpPr>
        <p:spPr>
          <a:xfrm>
            <a:off x="831720" y="4590313"/>
            <a:ext cx="10513957" cy="1500465"/>
          </a:xfrm>
          <a:prstGeom prst="rect">
            <a:avLst/>
          </a:prstGeom>
        </p:spPr>
        <p:txBody>
          <a:bodyPr/>
          <a:lstStyle>
            <a:lvl1pPr marL="0" indent="0">
              <a:buNone/>
              <a:defRPr sz="2400" b="0">
                <a:solidFill>
                  <a:schemeClr val="tx1"/>
                </a:solidFill>
                <a:latin typeface="等线" panose="02010600030101010101" charset="-122"/>
                <a:ea typeface="等线" panose="02010600030101010101"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5" name="标题 1"/>
          <p:cNvSpPr>
            <a:spLocks noGrp="1"/>
          </p:cNvSpPr>
          <p:nvPr>
            <p:ph type="title"/>
          </p:nvPr>
        </p:nvSpPr>
        <p:spPr>
          <a:xfrm>
            <a:off x="831720" y="1710055"/>
            <a:ext cx="10513957" cy="2853265"/>
          </a:xfrm>
          <a:prstGeom prst="rect">
            <a:avLst/>
          </a:prstGeom>
        </p:spPr>
        <p:txBody>
          <a:bodyPr anchor="b"/>
          <a:lstStyle>
            <a:lvl1pPr algn="l">
              <a:defRPr sz="6000" b="0">
                <a:solidFill>
                  <a:schemeClr val="tx1"/>
                </a:solidFill>
                <a:latin typeface="等线 Light" panose="02010600030101010101" charset="-122"/>
                <a:ea typeface="等线 Light" panose="02010600030101010101"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00B05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en-US" altLang="zh-CN" dirty="0"/>
          </a:p>
          <a:p>
            <a:pPr lvl="1"/>
            <a:r>
              <a:rPr lang="zh-CN" altLang="en-US" dirty="0"/>
              <a:t>第二级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子标题">
    <p:spTree>
      <p:nvGrpSpPr>
        <p:cNvPr id="1" name=""/>
        <p:cNvGrpSpPr/>
        <p:nvPr/>
      </p:nvGrpSpPr>
      <p:grpSpPr>
        <a:xfrm>
          <a:off x="0" y="0"/>
          <a:ext cx="0" cy="0"/>
          <a:chOff x="0" y="0"/>
          <a:chExt cx="0" cy="0"/>
        </a:xfrm>
      </p:grpSpPr>
      <p:sp>
        <p:nvSpPr>
          <p:cNvPr id="5" name="标题 1"/>
          <p:cNvSpPr txBox="1"/>
          <p:nvPr userDrawn="1"/>
        </p:nvSpPr>
        <p:spPr>
          <a:xfrm>
            <a:off x="1575868" y="1830"/>
            <a:ext cx="9251438" cy="839989"/>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2955" kern="0" dirty="0"/>
          </a:p>
        </p:txBody>
      </p:sp>
      <p:sp>
        <p:nvSpPr>
          <p:cNvPr id="7" name="标题 1"/>
          <p:cNvSpPr>
            <a:spLocks noGrp="1"/>
          </p:cNvSpPr>
          <p:nvPr>
            <p:ph type="title"/>
          </p:nvPr>
        </p:nvSpPr>
        <p:spPr>
          <a:xfrm>
            <a:off x="1693402" y="18019"/>
            <a:ext cx="8515052" cy="710878"/>
          </a:xfrm>
          <a:prstGeom prst="rect">
            <a:avLst/>
          </a:prstGeom>
        </p:spPr>
        <p:txBody>
          <a:bodyPr anchor="ctr" anchorCtr="0"/>
          <a:lstStyle>
            <a:lvl1pPr algn="ctr">
              <a:defRPr sz="3600" baseline="0">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endParaRPr lang="zh-CN" altLang="en-US" dirty="0"/>
          </a:p>
        </p:txBody>
      </p:sp>
      <p:cxnSp>
        <p:nvCxnSpPr>
          <p:cNvPr id="4" name="直接连接符 3"/>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407794" y="886820"/>
            <a:ext cx="11374223" cy="5446866"/>
          </a:xfrm>
          <a:prstGeom prst="rect">
            <a:avLst/>
          </a:prstGeom>
          <a:ln w="3175" cmpd="sng">
            <a:solidFill>
              <a:srgbClr val="0066CC"/>
            </a:solidFill>
            <a:prstDash val="solid"/>
          </a:ln>
        </p:spPr>
        <p:txBody>
          <a:bodyPr/>
          <a:lstStyle>
            <a:lvl1pPr>
              <a:buClr>
                <a:srgbClr val="C00000"/>
              </a:buClr>
              <a:buFont typeface="Wingdings" panose="05000000000000000000" charset="0"/>
              <a:buChar char="n"/>
              <a:defRPr sz="2400">
                <a:solidFill>
                  <a:srgbClr val="002060"/>
                </a:solidFill>
                <a:latin typeface="黑体" panose="02010609060101010101" pitchFamily="49" charset="-122"/>
                <a:ea typeface="黑体" panose="02010609060101010101" pitchFamily="49" charset="-122"/>
              </a:defRPr>
            </a:lvl1pPr>
            <a:lvl2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2pPr>
            <a:lvl3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3pPr>
            <a:lvl4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4pPr>
            <a:lvl5pPr>
              <a:buClr>
                <a:srgbClr val="FF0000"/>
              </a:buClr>
              <a:buFont typeface="Wingdings" panose="05000000000000000000" pitchFamily="2" charset="2"/>
              <a:buChar char="p"/>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762" y="1122571"/>
            <a:ext cx="9142571" cy="2388042"/>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762" y="3602705"/>
            <a:ext cx="9142571" cy="16560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069" y="365193"/>
            <a:ext cx="10513957" cy="1325808"/>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069" y="1825963"/>
            <a:ext cx="10513957" cy="435214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838069" y="6357527"/>
            <a:ext cx="2742771" cy="365193"/>
          </a:xfr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4037969" y="6357527"/>
            <a:ext cx="4114157" cy="365193"/>
          </a:xfrm>
        </p:spPr>
        <p:txBody>
          <a:bodyPr/>
          <a:lstStyle/>
          <a:p>
            <a:endParaRPr lang="en-US" dirty="0"/>
          </a:p>
        </p:txBody>
      </p:sp>
      <p:sp>
        <p:nvSpPr>
          <p:cNvPr id="6" name="Slide Number Placeholder 5"/>
          <p:cNvSpPr>
            <a:spLocks noGrp="1"/>
          </p:cNvSpPr>
          <p:nvPr>
            <p:ph type="sldNum" sz="quarter" idx="12"/>
          </p:nvPr>
        </p:nvSpPr>
        <p:spPr>
          <a:xfrm>
            <a:off x="8609255" y="6357527"/>
            <a:ext cx="2742771" cy="365193"/>
          </a:xfrm>
        </p:spPr>
        <p:txBody>
          <a:bodyPr/>
          <a:lstStyle/>
          <a:p>
            <a:fld id="{48F63A3B-78C7-47BE-AE5E-E10140E04643}" type="slidenum">
              <a:rPr lang="en-US" dirty="0"/>
            </a:fld>
            <a:endParaRPr lang="en-US" dirty="0"/>
          </a:p>
        </p:txBody>
      </p:sp>
    </p:spTree>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AC63B8-8082-4172-8964-ADA65BC6F0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BEAC71-961D-4B12-BE73-85741D6C6D6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7.jpeg"/><Relationship Id="rId3" Type="http://schemas.openxmlformats.org/officeDocument/2006/relationships/image" Target="../media/image6.GIF"/><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7.jpeg"/><Relationship Id="rId4" Type="http://schemas.openxmlformats.org/officeDocument/2006/relationships/image" Target="../media/image6.GIF"/><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48AC63B8-8082-4172-8964-ADA65BC6F00A}" type="datetimeFigureOut">
              <a:rPr lang="zh-CN" altLang="en-US" smtClean="0"/>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BBEAC71-961D-4B12-BE73-85741D6C6D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6431568"/>
            <a:ext cx="12190095" cy="536575"/>
          </a:xfrm>
          <a:prstGeom prst="rect">
            <a:avLst/>
          </a:prstGeom>
          <a:solidFill>
            <a:srgbClr val="002060"/>
          </a:solidFill>
          <a:ln w="12700" cap="flat" cmpd="sng" algn="ctr">
            <a:solidFill>
              <a:schemeClr val="bg2"/>
            </a:solidFill>
            <a:prstDash val="solid"/>
            <a:round/>
            <a:headEnd type="none" w="med" len="med"/>
            <a:tailEnd type="none" w="med" len="med"/>
          </a:ln>
        </p:spPr>
        <p:txBody>
          <a:bodyPr vert="horz" wrap="square" lIns="125980" tIns="82787" rIns="125980" bIns="82787"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椭圆 16"/>
          <p:cNvSpPr/>
          <p:nvPr/>
        </p:nvSpPr>
        <p:spPr bwMode="auto">
          <a:xfrm>
            <a:off x="10437006" y="-1"/>
            <a:ext cx="1063337" cy="689473"/>
          </a:xfrm>
          <a:prstGeom prst="ellipse">
            <a:avLst/>
          </a:prstGeom>
          <a:solidFill>
            <a:schemeClr val="bg1"/>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p>
            <a:pPr>
              <a:lnSpc>
                <a:spcPct val="110000"/>
              </a:lnSpc>
              <a:spcAft>
                <a:spcPct val="35000"/>
              </a:spcAft>
            </a:pPr>
            <a:endParaRPr lang="zh-CN" altLang="en-US" sz="2030" b="1">
              <a:effectLst>
                <a:outerShdw blurRad="38100" dist="38100" dir="2700000" algn="tl">
                  <a:srgbClr val="000000">
                    <a:alpha val="43137"/>
                  </a:srgbClr>
                </a:outerShdw>
              </a:effectLst>
              <a:latin typeface="Arial" panose="020B0604020202020204"/>
            </a:endParaRPr>
          </a:p>
        </p:txBody>
      </p:sp>
      <p:sp>
        <p:nvSpPr>
          <p:cNvPr id="7" name="椭圆 6"/>
          <p:cNvSpPr/>
          <p:nvPr userDrawn="1"/>
        </p:nvSpPr>
        <p:spPr bwMode="auto">
          <a:xfrm>
            <a:off x="8480071" y="1376"/>
            <a:ext cx="856187"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10" name="椭圆 9"/>
          <p:cNvSpPr/>
          <p:nvPr userDrawn="1"/>
        </p:nvSpPr>
        <p:spPr bwMode="auto">
          <a:xfrm>
            <a:off x="10200129" y="10386"/>
            <a:ext cx="1053768"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21" name="TextBox 6"/>
          <p:cNvSpPr txBox="1"/>
          <p:nvPr userDrawn="1"/>
        </p:nvSpPr>
        <p:spPr bwMode="auto">
          <a:xfrm>
            <a:off x="11585414" y="6494734"/>
            <a:ext cx="448945" cy="318770"/>
          </a:xfrm>
          <a:prstGeom prst="rect">
            <a:avLst/>
          </a:prstGeom>
          <a:noFill/>
          <a:ln w="9525">
            <a:noFill/>
            <a:miter lim="800000"/>
          </a:ln>
        </p:spPr>
        <p:txBody>
          <a:bodyPr wrap="none" rtlCol="0">
            <a:spAutoFit/>
          </a:bodyPr>
          <a:lstStyle/>
          <a:p>
            <a:fld id="{6666605D-F742-46A5-9526-2ACEDBC5B4A2}" type="slidenum">
              <a:rPr lang="zh-CN" altLang="en-US" sz="1475" b="1" i="1" smtClean="0">
                <a:solidFill>
                  <a:schemeClr val="bg1"/>
                </a:solidFill>
                <a:latin typeface="Arial Narrow" panose="020B0606020202030204" pitchFamily="34" charset="0"/>
                <a:ea typeface="楷体_GB2312" pitchFamily="49" charset="-122"/>
                <a:cs typeface="Times New Roman" panose="02020603050405020304" pitchFamily="18" charset="0"/>
              </a:rPr>
            </a:fld>
            <a:endParaRPr lang="zh-CN" altLang="en-US" sz="1475" b="1" i="1" dirty="0">
              <a:solidFill>
                <a:schemeClr val="bg1"/>
              </a:solidFill>
              <a:latin typeface="Arial Narrow" panose="020B0606020202030204" pitchFamily="34" charset="0"/>
              <a:ea typeface="楷体_GB2312" pitchFamily="49" charset="-122"/>
              <a:cs typeface="Times New Roman" panose="02020603050405020304" pitchFamily="18" charset="0"/>
            </a:endParaRPr>
          </a:p>
        </p:txBody>
      </p:sp>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r="79695"/>
          <a:stretch>
            <a:fillRect/>
          </a:stretch>
        </p:blipFill>
        <p:spPr>
          <a:xfrm>
            <a:off x="20158" y="9513"/>
            <a:ext cx="1141137" cy="755644"/>
          </a:xfrm>
          <a:prstGeom prst="rect">
            <a:avLst/>
          </a:prstGeom>
        </p:spPr>
      </p:pic>
      <p:cxnSp>
        <p:nvCxnSpPr>
          <p:cNvPr id="11" name="直接连接符 10"/>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t="12548" b="9702"/>
          <a:stretch>
            <a:fillRect/>
          </a:stretch>
        </p:blipFill>
        <p:spPr>
          <a:xfrm>
            <a:off x="10825704" y="41284"/>
            <a:ext cx="1229941" cy="671667"/>
          </a:xfrm>
          <a:prstGeom prst="rect">
            <a:avLst/>
          </a:prstGeom>
          <a:noFill/>
        </p:spPr>
      </p:pic>
    </p:spTree>
  </p:cSld>
  <p:clrMap bg1="lt1" tx1="dk1" bg2="lt2" tx2="dk2" accent1="accent1" accent2="accent2" accent3="accent3" accent4="accent4" accent5="accent5" accent6="accent6" hlink="hlink" folHlink="folHlink"/>
  <p:sldLayoutIdLst>
    <p:sldLayoutId id="2147483663" r:id="rId1"/>
    <p:sldLayoutId id="2147483664" r:id="rId2"/>
  </p:sldLayoutIdLst>
  <p:hf sldNum="0" hdr="0"/>
  <p:txStyles>
    <p:titleStyle>
      <a:lvl1pPr algn="r" rtl="0" eaLnBrk="1" fontAlgn="base" hangingPunct="1">
        <a:spcBef>
          <a:spcPct val="0"/>
        </a:spcBef>
        <a:spcAft>
          <a:spcPct val="0"/>
        </a:spcAft>
        <a:defRPr sz="2955" b="1">
          <a:solidFill>
            <a:schemeClr val="bg1"/>
          </a:solidFill>
          <a:latin typeface="+mj-lt"/>
          <a:ea typeface="+mj-ea"/>
          <a:cs typeface="+mj-cs"/>
        </a:defRPr>
      </a:lvl1pPr>
      <a:lvl2pPr algn="r" rtl="0" eaLnBrk="1" fontAlgn="base" hangingPunct="1">
        <a:spcBef>
          <a:spcPct val="0"/>
        </a:spcBef>
        <a:spcAft>
          <a:spcPct val="0"/>
        </a:spcAft>
        <a:defRPr sz="2955" b="1">
          <a:solidFill>
            <a:schemeClr val="bg1"/>
          </a:solidFill>
          <a:latin typeface="Arial" panose="020B0604020202020204" pitchFamily="34" charset="0"/>
        </a:defRPr>
      </a:lvl2pPr>
      <a:lvl3pPr algn="r" rtl="0" eaLnBrk="1" fontAlgn="base" hangingPunct="1">
        <a:spcBef>
          <a:spcPct val="0"/>
        </a:spcBef>
        <a:spcAft>
          <a:spcPct val="0"/>
        </a:spcAft>
        <a:defRPr sz="2955" b="1">
          <a:solidFill>
            <a:schemeClr val="bg1"/>
          </a:solidFill>
          <a:latin typeface="Arial" panose="020B0604020202020204" pitchFamily="34" charset="0"/>
        </a:defRPr>
      </a:lvl3pPr>
      <a:lvl4pPr algn="r" rtl="0" eaLnBrk="1" fontAlgn="base" hangingPunct="1">
        <a:spcBef>
          <a:spcPct val="0"/>
        </a:spcBef>
        <a:spcAft>
          <a:spcPct val="0"/>
        </a:spcAft>
        <a:defRPr sz="2955" b="1">
          <a:solidFill>
            <a:schemeClr val="bg1"/>
          </a:solidFill>
          <a:latin typeface="Arial" panose="020B0604020202020204" pitchFamily="34" charset="0"/>
        </a:defRPr>
      </a:lvl4pPr>
      <a:lvl5pPr algn="r" rtl="0" eaLnBrk="1" fontAlgn="base" hangingPunct="1">
        <a:spcBef>
          <a:spcPct val="0"/>
        </a:spcBef>
        <a:spcAft>
          <a:spcPct val="0"/>
        </a:spcAft>
        <a:defRPr sz="2955"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p:titleStyle>
    <p:bodyStyle>
      <a:lvl1pPr marL="316230" indent="-316230" algn="l" rtl="0" eaLnBrk="1" fontAlgn="base" hangingPunct="1">
        <a:spcBef>
          <a:spcPct val="20000"/>
        </a:spcBef>
        <a:spcAft>
          <a:spcPct val="0"/>
        </a:spcAft>
        <a:buClr>
          <a:srgbClr val="F1AF00"/>
        </a:buClr>
        <a:buChar char="•"/>
        <a:defRPr sz="2215" b="1">
          <a:solidFill>
            <a:schemeClr val="tx1"/>
          </a:solidFill>
          <a:latin typeface="+mn-lt"/>
          <a:ea typeface="+mn-ea"/>
          <a:cs typeface="+mn-cs"/>
        </a:defRPr>
      </a:lvl1pPr>
      <a:lvl2pPr marL="685800" indent="-263525" algn="l" rtl="0" eaLnBrk="1" fontAlgn="base" hangingPunct="1">
        <a:spcBef>
          <a:spcPct val="20000"/>
        </a:spcBef>
        <a:spcAft>
          <a:spcPct val="0"/>
        </a:spcAft>
        <a:buClr>
          <a:srgbClr val="F1AF00"/>
        </a:buClr>
        <a:buFont typeface="Arial" panose="020B0604020202020204" pitchFamily="34" charset="0"/>
        <a:buChar char="–"/>
        <a:defRPr sz="1940">
          <a:solidFill>
            <a:srgbClr val="00338F"/>
          </a:solidFill>
          <a:latin typeface="+mn-lt"/>
        </a:defRPr>
      </a:lvl2pPr>
      <a:lvl3pPr marL="1055370" indent="-210820" algn="l" rtl="0" eaLnBrk="1" fontAlgn="base" hangingPunct="1">
        <a:spcBef>
          <a:spcPct val="20000"/>
        </a:spcBef>
        <a:spcAft>
          <a:spcPct val="0"/>
        </a:spcAft>
        <a:buClr>
          <a:srgbClr val="F1AF00"/>
        </a:buClr>
        <a:buFont typeface="Wingdings" panose="05000000000000000000" pitchFamily="2" charset="2"/>
        <a:buChar char="§"/>
        <a:defRPr sz="1755">
          <a:solidFill>
            <a:srgbClr val="00338F"/>
          </a:solidFill>
          <a:latin typeface="+mn-lt"/>
        </a:defRPr>
      </a:lvl3pPr>
      <a:lvl4pPr marL="1477010" indent="-210820" algn="l" rtl="0" eaLnBrk="1" fontAlgn="base" hangingPunct="1">
        <a:spcBef>
          <a:spcPct val="20000"/>
        </a:spcBef>
        <a:spcAft>
          <a:spcPct val="0"/>
        </a:spcAft>
        <a:buClr>
          <a:srgbClr val="F1AF00"/>
        </a:buClr>
        <a:buChar char="•"/>
        <a:defRPr sz="1845" i="1">
          <a:solidFill>
            <a:srgbClr val="00338F"/>
          </a:solidFill>
          <a:latin typeface="+mn-lt"/>
        </a:defRPr>
      </a:lvl4pPr>
      <a:lvl5pPr marL="1899285" indent="-210820" algn="l" rtl="0" eaLnBrk="1" fontAlgn="base" hangingPunct="1">
        <a:spcBef>
          <a:spcPct val="20000"/>
        </a:spcBef>
        <a:spcAft>
          <a:spcPct val="0"/>
        </a:spcAft>
        <a:buClr>
          <a:srgbClr val="F1AF00"/>
        </a:buClr>
        <a:buChar char="o"/>
        <a:defRPr sz="1475">
          <a:solidFill>
            <a:srgbClr val="00338F"/>
          </a:solidFill>
          <a:latin typeface="+mn-lt"/>
        </a:defRPr>
      </a:lvl5pPr>
      <a:lvl6pPr marL="2320290" indent="-210820" algn="l" rtl="0" eaLnBrk="1" fontAlgn="base" hangingPunct="1">
        <a:spcBef>
          <a:spcPct val="20000"/>
        </a:spcBef>
        <a:spcAft>
          <a:spcPct val="0"/>
        </a:spcAft>
        <a:buClr>
          <a:srgbClr val="F1AF00"/>
        </a:buClr>
        <a:buChar char="o"/>
        <a:defRPr sz="1475">
          <a:solidFill>
            <a:srgbClr val="00338F"/>
          </a:solidFill>
          <a:latin typeface="+mn-lt"/>
        </a:defRPr>
      </a:lvl6pPr>
      <a:lvl7pPr marL="2742565" indent="-210820" algn="l" rtl="0" eaLnBrk="1" fontAlgn="base" hangingPunct="1">
        <a:spcBef>
          <a:spcPct val="20000"/>
        </a:spcBef>
        <a:spcAft>
          <a:spcPct val="0"/>
        </a:spcAft>
        <a:buClr>
          <a:srgbClr val="F1AF00"/>
        </a:buClr>
        <a:buChar char="o"/>
        <a:defRPr sz="1475">
          <a:solidFill>
            <a:srgbClr val="00338F"/>
          </a:solidFill>
          <a:latin typeface="+mn-lt"/>
        </a:defRPr>
      </a:lvl7pPr>
      <a:lvl8pPr marL="3164840" indent="-210820" algn="l" rtl="0" eaLnBrk="1" fontAlgn="base" hangingPunct="1">
        <a:spcBef>
          <a:spcPct val="20000"/>
        </a:spcBef>
        <a:spcAft>
          <a:spcPct val="0"/>
        </a:spcAft>
        <a:buClr>
          <a:srgbClr val="F1AF00"/>
        </a:buClr>
        <a:buChar char="o"/>
        <a:defRPr sz="1475">
          <a:solidFill>
            <a:srgbClr val="00338F"/>
          </a:solidFill>
          <a:latin typeface="+mn-lt"/>
        </a:defRPr>
      </a:lvl8pPr>
      <a:lvl9pPr marL="3586480" indent="-210820" algn="l" rtl="0" eaLnBrk="1" fontAlgn="base" hangingPunct="1">
        <a:spcBef>
          <a:spcPct val="20000"/>
        </a:spcBef>
        <a:spcAft>
          <a:spcPct val="0"/>
        </a:spcAft>
        <a:buClr>
          <a:srgbClr val="F1AF00"/>
        </a:buClr>
        <a:buChar char="o"/>
        <a:defRPr sz="1475">
          <a:solidFill>
            <a:srgbClr val="00338F"/>
          </a:solidFill>
          <a:latin typeface="+mn-lt"/>
        </a:defRPr>
      </a:lvl9pPr>
    </p:bodyStyle>
    <p:otherStyle>
      <a:defPPr>
        <a:defRPr lang="zh-CN"/>
      </a:defPPr>
      <a:lvl1pPr marL="0" algn="l" defTabSz="843915" rtl="0" eaLnBrk="1" latinLnBrk="0" hangingPunct="1">
        <a:defRPr sz="1660" kern="1200">
          <a:solidFill>
            <a:schemeClr val="tx1"/>
          </a:solidFill>
          <a:latin typeface="+mn-lt"/>
          <a:ea typeface="+mn-ea"/>
          <a:cs typeface="+mn-cs"/>
        </a:defRPr>
      </a:lvl1pPr>
      <a:lvl2pPr marL="422275" algn="l" defTabSz="843915" rtl="0" eaLnBrk="1" latinLnBrk="0" hangingPunct="1">
        <a:defRPr sz="1660" kern="1200">
          <a:solidFill>
            <a:schemeClr val="tx1"/>
          </a:solidFill>
          <a:latin typeface="+mn-lt"/>
          <a:ea typeface="+mn-ea"/>
          <a:cs typeface="+mn-cs"/>
        </a:defRPr>
      </a:lvl2pPr>
      <a:lvl3pPr marL="843915" algn="l" defTabSz="843915" rtl="0" eaLnBrk="1" latinLnBrk="0" hangingPunct="1">
        <a:defRPr sz="1660" kern="1200">
          <a:solidFill>
            <a:schemeClr val="tx1"/>
          </a:solidFill>
          <a:latin typeface="+mn-lt"/>
          <a:ea typeface="+mn-ea"/>
          <a:cs typeface="+mn-cs"/>
        </a:defRPr>
      </a:lvl3pPr>
      <a:lvl4pPr marL="1266190" algn="l" defTabSz="843915" rtl="0" eaLnBrk="1" latinLnBrk="0" hangingPunct="1">
        <a:defRPr sz="1660" kern="1200">
          <a:solidFill>
            <a:schemeClr val="tx1"/>
          </a:solidFill>
          <a:latin typeface="+mn-lt"/>
          <a:ea typeface="+mn-ea"/>
          <a:cs typeface="+mn-cs"/>
        </a:defRPr>
      </a:lvl4pPr>
      <a:lvl5pPr marL="1688465" algn="l" defTabSz="843915" rtl="0" eaLnBrk="1" latinLnBrk="0" hangingPunct="1">
        <a:defRPr sz="1660" kern="1200">
          <a:solidFill>
            <a:schemeClr val="tx1"/>
          </a:solidFill>
          <a:latin typeface="+mn-lt"/>
          <a:ea typeface="+mn-ea"/>
          <a:cs typeface="+mn-cs"/>
        </a:defRPr>
      </a:lvl5pPr>
      <a:lvl6pPr marL="2109470" algn="l" defTabSz="843915" rtl="0" eaLnBrk="1" latinLnBrk="0" hangingPunct="1">
        <a:defRPr sz="1660" kern="1200">
          <a:solidFill>
            <a:schemeClr val="tx1"/>
          </a:solidFill>
          <a:latin typeface="+mn-lt"/>
          <a:ea typeface="+mn-ea"/>
          <a:cs typeface="+mn-cs"/>
        </a:defRPr>
      </a:lvl6pPr>
      <a:lvl7pPr marL="2531745" algn="l" defTabSz="843915" rtl="0" eaLnBrk="1" latinLnBrk="0" hangingPunct="1">
        <a:defRPr sz="1660" kern="1200">
          <a:solidFill>
            <a:schemeClr val="tx1"/>
          </a:solidFill>
          <a:latin typeface="+mn-lt"/>
          <a:ea typeface="+mn-ea"/>
          <a:cs typeface="+mn-cs"/>
        </a:defRPr>
      </a:lvl7pPr>
      <a:lvl8pPr marL="2953385" algn="l" defTabSz="843915" rtl="0" eaLnBrk="1" latinLnBrk="0" hangingPunct="1">
        <a:defRPr sz="1660" kern="1200">
          <a:solidFill>
            <a:schemeClr val="tx1"/>
          </a:solidFill>
          <a:latin typeface="+mn-lt"/>
          <a:ea typeface="+mn-ea"/>
          <a:cs typeface="+mn-cs"/>
        </a:defRPr>
      </a:lvl8pPr>
      <a:lvl9pPr marL="3375660" algn="l" defTabSz="843915" rtl="0" eaLnBrk="1" latinLnBrk="0" hangingPunct="1">
        <a:defRPr sz="16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6431568"/>
            <a:ext cx="12190095" cy="536575"/>
          </a:xfrm>
          <a:prstGeom prst="rect">
            <a:avLst/>
          </a:prstGeom>
          <a:solidFill>
            <a:srgbClr val="002060"/>
          </a:solidFill>
          <a:ln w="12700" cap="flat" cmpd="sng" algn="ctr">
            <a:solidFill>
              <a:schemeClr val="bg2"/>
            </a:solidFill>
            <a:prstDash val="solid"/>
            <a:round/>
            <a:headEnd type="none" w="med" len="med"/>
            <a:tailEnd type="none" w="med" len="med"/>
          </a:ln>
        </p:spPr>
        <p:txBody>
          <a:bodyPr vert="horz" wrap="square" lIns="125980" tIns="82787" rIns="125980" bIns="82787"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椭圆 16"/>
          <p:cNvSpPr/>
          <p:nvPr/>
        </p:nvSpPr>
        <p:spPr bwMode="auto">
          <a:xfrm>
            <a:off x="10437006" y="-1"/>
            <a:ext cx="1063337" cy="689473"/>
          </a:xfrm>
          <a:prstGeom prst="ellipse">
            <a:avLst/>
          </a:prstGeom>
          <a:solidFill>
            <a:schemeClr val="bg1"/>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p>
            <a:pPr>
              <a:lnSpc>
                <a:spcPct val="110000"/>
              </a:lnSpc>
              <a:spcAft>
                <a:spcPct val="35000"/>
              </a:spcAft>
            </a:pPr>
            <a:endParaRPr lang="zh-CN" altLang="en-US" sz="2030" b="1">
              <a:effectLst>
                <a:outerShdw blurRad="38100" dist="38100" dir="2700000" algn="tl">
                  <a:srgbClr val="000000">
                    <a:alpha val="43137"/>
                  </a:srgbClr>
                </a:outerShdw>
              </a:effectLst>
              <a:latin typeface="Arial" panose="020B0604020202020204"/>
            </a:endParaRPr>
          </a:p>
        </p:txBody>
      </p:sp>
      <p:sp>
        <p:nvSpPr>
          <p:cNvPr id="7" name="椭圆 6"/>
          <p:cNvSpPr/>
          <p:nvPr userDrawn="1"/>
        </p:nvSpPr>
        <p:spPr bwMode="auto">
          <a:xfrm>
            <a:off x="8480071" y="1376"/>
            <a:ext cx="856187"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10" name="椭圆 9"/>
          <p:cNvSpPr/>
          <p:nvPr userDrawn="1"/>
        </p:nvSpPr>
        <p:spPr bwMode="auto">
          <a:xfrm>
            <a:off x="10200129" y="10386"/>
            <a:ext cx="1053768"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21" name="TextBox 6"/>
          <p:cNvSpPr txBox="1"/>
          <p:nvPr userDrawn="1"/>
        </p:nvSpPr>
        <p:spPr bwMode="auto">
          <a:xfrm>
            <a:off x="11585414" y="6494734"/>
            <a:ext cx="448945" cy="318770"/>
          </a:xfrm>
          <a:prstGeom prst="rect">
            <a:avLst/>
          </a:prstGeom>
          <a:noFill/>
          <a:ln w="9525">
            <a:noFill/>
            <a:miter lim="800000"/>
          </a:ln>
        </p:spPr>
        <p:txBody>
          <a:bodyPr wrap="none" rtlCol="0">
            <a:spAutoFit/>
          </a:bodyPr>
          <a:lstStyle/>
          <a:p>
            <a:fld id="{6666605D-F742-46A5-9526-2ACEDBC5B4A2}" type="slidenum">
              <a:rPr lang="zh-CN" altLang="en-US" sz="1475" b="1" i="1" smtClean="0">
                <a:solidFill>
                  <a:schemeClr val="bg1"/>
                </a:solidFill>
                <a:latin typeface="Arial Narrow" panose="020B0606020202030204" pitchFamily="34" charset="0"/>
                <a:ea typeface="楷体_GB2312" pitchFamily="49" charset="-122"/>
                <a:cs typeface="Times New Roman" panose="02020603050405020304" pitchFamily="18" charset="0"/>
              </a:rPr>
            </a:fld>
            <a:endParaRPr lang="zh-CN" altLang="en-US" sz="1475" b="1" i="1" dirty="0">
              <a:solidFill>
                <a:schemeClr val="bg1"/>
              </a:solidFill>
              <a:latin typeface="Arial Narrow" panose="020B0606020202030204" pitchFamily="34" charset="0"/>
              <a:ea typeface="楷体_GB2312" pitchFamily="49" charset="-122"/>
              <a:cs typeface="Times New Roman" panose="02020603050405020304" pitchFamily="18" charset="0"/>
            </a:endParaRPr>
          </a:p>
        </p:txBody>
      </p:sp>
      <p:pic>
        <p:nvPicPr>
          <p:cNvPr id="4" name="图片 3"/>
          <p:cNvPicPr>
            <a:picLocks noChangeAspect="1"/>
          </p:cNvPicPr>
          <p:nvPr userDrawn="1"/>
        </p:nvPicPr>
        <p:blipFill rotWithShape="1">
          <a:blip r:embed="rId5">
            <a:extLst>
              <a:ext uri="{28A0092B-C50C-407E-A947-70E740481C1C}">
                <a14:useLocalDpi xmlns:a14="http://schemas.microsoft.com/office/drawing/2010/main" val="0"/>
              </a:ext>
            </a:extLst>
          </a:blip>
          <a:srcRect r="79695"/>
          <a:stretch>
            <a:fillRect/>
          </a:stretch>
        </p:blipFill>
        <p:spPr>
          <a:xfrm>
            <a:off x="20158" y="9513"/>
            <a:ext cx="1141137" cy="755644"/>
          </a:xfrm>
          <a:prstGeom prst="rect">
            <a:avLst/>
          </a:prstGeom>
        </p:spPr>
      </p:pic>
      <p:cxnSp>
        <p:nvCxnSpPr>
          <p:cNvPr id="11" name="直接连接符 10"/>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12548" b="9702"/>
          <a:stretch>
            <a:fillRect/>
          </a:stretch>
        </p:blipFill>
        <p:spPr>
          <a:xfrm>
            <a:off x="10825704" y="41284"/>
            <a:ext cx="1229941" cy="671667"/>
          </a:xfrm>
          <a:prstGeom prst="rect">
            <a:avLst/>
          </a:prstGeom>
          <a:noFill/>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p:txStyles>
    <p:titleStyle>
      <a:lvl1pPr algn="r" rtl="0" eaLnBrk="1" fontAlgn="base" hangingPunct="1">
        <a:spcBef>
          <a:spcPct val="0"/>
        </a:spcBef>
        <a:spcAft>
          <a:spcPct val="0"/>
        </a:spcAft>
        <a:defRPr sz="2955" b="1">
          <a:solidFill>
            <a:schemeClr val="bg1"/>
          </a:solidFill>
          <a:latin typeface="+mj-lt"/>
          <a:ea typeface="+mj-ea"/>
          <a:cs typeface="+mj-cs"/>
        </a:defRPr>
      </a:lvl1pPr>
      <a:lvl2pPr algn="r" rtl="0" eaLnBrk="1" fontAlgn="base" hangingPunct="1">
        <a:spcBef>
          <a:spcPct val="0"/>
        </a:spcBef>
        <a:spcAft>
          <a:spcPct val="0"/>
        </a:spcAft>
        <a:defRPr sz="2955" b="1">
          <a:solidFill>
            <a:schemeClr val="bg1"/>
          </a:solidFill>
          <a:latin typeface="Arial" panose="020B0604020202020204" pitchFamily="34" charset="0"/>
        </a:defRPr>
      </a:lvl2pPr>
      <a:lvl3pPr algn="r" rtl="0" eaLnBrk="1" fontAlgn="base" hangingPunct="1">
        <a:spcBef>
          <a:spcPct val="0"/>
        </a:spcBef>
        <a:spcAft>
          <a:spcPct val="0"/>
        </a:spcAft>
        <a:defRPr sz="2955" b="1">
          <a:solidFill>
            <a:schemeClr val="bg1"/>
          </a:solidFill>
          <a:latin typeface="Arial" panose="020B0604020202020204" pitchFamily="34" charset="0"/>
        </a:defRPr>
      </a:lvl3pPr>
      <a:lvl4pPr algn="r" rtl="0" eaLnBrk="1" fontAlgn="base" hangingPunct="1">
        <a:spcBef>
          <a:spcPct val="0"/>
        </a:spcBef>
        <a:spcAft>
          <a:spcPct val="0"/>
        </a:spcAft>
        <a:defRPr sz="2955" b="1">
          <a:solidFill>
            <a:schemeClr val="bg1"/>
          </a:solidFill>
          <a:latin typeface="Arial" panose="020B0604020202020204" pitchFamily="34" charset="0"/>
        </a:defRPr>
      </a:lvl4pPr>
      <a:lvl5pPr algn="r" rtl="0" eaLnBrk="1" fontAlgn="base" hangingPunct="1">
        <a:spcBef>
          <a:spcPct val="0"/>
        </a:spcBef>
        <a:spcAft>
          <a:spcPct val="0"/>
        </a:spcAft>
        <a:defRPr sz="2955"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p:titleStyle>
    <p:bodyStyle>
      <a:lvl1pPr marL="316230" indent="-316230" algn="l" rtl="0" eaLnBrk="1" fontAlgn="base" hangingPunct="1">
        <a:spcBef>
          <a:spcPct val="20000"/>
        </a:spcBef>
        <a:spcAft>
          <a:spcPct val="0"/>
        </a:spcAft>
        <a:buClr>
          <a:srgbClr val="F1AF00"/>
        </a:buClr>
        <a:buChar char="•"/>
        <a:defRPr sz="2215" b="1">
          <a:solidFill>
            <a:schemeClr val="tx1"/>
          </a:solidFill>
          <a:latin typeface="+mn-lt"/>
          <a:ea typeface="+mn-ea"/>
          <a:cs typeface="+mn-cs"/>
        </a:defRPr>
      </a:lvl1pPr>
      <a:lvl2pPr marL="685800" indent="-263525" algn="l" rtl="0" eaLnBrk="1" fontAlgn="base" hangingPunct="1">
        <a:spcBef>
          <a:spcPct val="20000"/>
        </a:spcBef>
        <a:spcAft>
          <a:spcPct val="0"/>
        </a:spcAft>
        <a:buClr>
          <a:srgbClr val="F1AF00"/>
        </a:buClr>
        <a:buFont typeface="Arial" panose="020B0604020202020204" pitchFamily="34" charset="0"/>
        <a:buChar char="–"/>
        <a:defRPr sz="1940">
          <a:solidFill>
            <a:srgbClr val="00338F"/>
          </a:solidFill>
          <a:latin typeface="+mn-lt"/>
        </a:defRPr>
      </a:lvl2pPr>
      <a:lvl3pPr marL="1055370" indent="-210820" algn="l" rtl="0" eaLnBrk="1" fontAlgn="base" hangingPunct="1">
        <a:spcBef>
          <a:spcPct val="20000"/>
        </a:spcBef>
        <a:spcAft>
          <a:spcPct val="0"/>
        </a:spcAft>
        <a:buClr>
          <a:srgbClr val="F1AF00"/>
        </a:buClr>
        <a:buFont typeface="Wingdings" panose="05000000000000000000" pitchFamily="2" charset="2"/>
        <a:buChar char="§"/>
        <a:defRPr sz="1755">
          <a:solidFill>
            <a:srgbClr val="00338F"/>
          </a:solidFill>
          <a:latin typeface="+mn-lt"/>
        </a:defRPr>
      </a:lvl3pPr>
      <a:lvl4pPr marL="1477010" indent="-210820" algn="l" rtl="0" eaLnBrk="1" fontAlgn="base" hangingPunct="1">
        <a:spcBef>
          <a:spcPct val="20000"/>
        </a:spcBef>
        <a:spcAft>
          <a:spcPct val="0"/>
        </a:spcAft>
        <a:buClr>
          <a:srgbClr val="F1AF00"/>
        </a:buClr>
        <a:buChar char="•"/>
        <a:defRPr sz="1845" i="1">
          <a:solidFill>
            <a:srgbClr val="00338F"/>
          </a:solidFill>
          <a:latin typeface="+mn-lt"/>
        </a:defRPr>
      </a:lvl4pPr>
      <a:lvl5pPr marL="1899285" indent="-210820" algn="l" rtl="0" eaLnBrk="1" fontAlgn="base" hangingPunct="1">
        <a:spcBef>
          <a:spcPct val="20000"/>
        </a:spcBef>
        <a:spcAft>
          <a:spcPct val="0"/>
        </a:spcAft>
        <a:buClr>
          <a:srgbClr val="F1AF00"/>
        </a:buClr>
        <a:buChar char="o"/>
        <a:defRPr sz="1475">
          <a:solidFill>
            <a:srgbClr val="00338F"/>
          </a:solidFill>
          <a:latin typeface="+mn-lt"/>
        </a:defRPr>
      </a:lvl5pPr>
      <a:lvl6pPr marL="2320290" indent="-210820" algn="l" rtl="0" eaLnBrk="1" fontAlgn="base" hangingPunct="1">
        <a:spcBef>
          <a:spcPct val="20000"/>
        </a:spcBef>
        <a:spcAft>
          <a:spcPct val="0"/>
        </a:spcAft>
        <a:buClr>
          <a:srgbClr val="F1AF00"/>
        </a:buClr>
        <a:buChar char="o"/>
        <a:defRPr sz="1475">
          <a:solidFill>
            <a:srgbClr val="00338F"/>
          </a:solidFill>
          <a:latin typeface="+mn-lt"/>
        </a:defRPr>
      </a:lvl6pPr>
      <a:lvl7pPr marL="2742565" indent="-210820" algn="l" rtl="0" eaLnBrk="1" fontAlgn="base" hangingPunct="1">
        <a:spcBef>
          <a:spcPct val="20000"/>
        </a:spcBef>
        <a:spcAft>
          <a:spcPct val="0"/>
        </a:spcAft>
        <a:buClr>
          <a:srgbClr val="F1AF00"/>
        </a:buClr>
        <a:buChar char="o"/>
        <a:defRPr sz="1475">
          <a:solidFill>
            <a:srgbClr val="00338F"/>
          </a:solidFill>
          <a:latin typeface="+mn-lt"/>
        </a:defRPr>
      </a:lvl7pPr>
      <a:lvl8pPr marL="3164840" indent="-210820" algn="l" rtl="0" eaLnBrk="1" fontAlgn="base" hangingPunct="1">
        <a:spcBef>
          <a:spcPct val="20000"/>
        </a:spcBef>
        <a:spcAft>
          <a:spcPct val="0"/>
        </a:spcAft>
        <a:buClr>
          <a:srgbClr val="F1AF00"/>
        </a:buClr>
        <a:buChar char="o"/>
        <a:defRPr sz="1475">
          <a:solidFill>
            <a:srgbClr val="00338F"/>
          </a:solidFill>
          <a:latin typeface="+mn-lt"/>
        </a:defRPr>
      </a:lvl8pPr>
      <a:lvl9pPr marL="3586480" indent="-210820" algn="l" rtl="0" eaLnBrk="1" fontAlgn="base" hangingPunct="1">
        <a:spcBef>
          <a:spcPct val="20000"/>
        </a:spcBef>
        <a:spcAft>
          <a:spcPct val="0"/>
        </a:spcAft>
        <a:buClr>
          <a:srgbClr val="F1AF00"/>
        </a:buClr>
        <a:buChar char="o"/>
        <a:defRPr sz="1475">
          <a:solidFill>
            <a:srgbClr val="00338F"/>
          </a:solidFill>
          <a:latin typeface="+mn-lt"/>
        </a:defRPr>
      </a:lvl9pPr>
    </p:bodyStyle>
    <p:otherStyle>
      <a:defPPr>
        <a:defRPr lang="zh-CN"/>
      </a:defPPr>
      <a:lvl1pPr marL="0" algn="l" defTabSz="843915" rtl="0" eaLnBrk="1" latinLnBrk="0" hangingPunct="1">
        <a:defRPr sz="1660" kern="1200">
          <a:solidFill>
            <a:schemeClr val="tx1"/>
          </a:solidFill>
          <a:latin typeface="+mn-lt"/>
          <a:ea typeface="+mn-ea"/>
          <a:cs typeface="+mn-cs"/>
        </a:defRPr>
      </a:lvl1pPr>
      <a:lvl2pPr marL="422275" algn="l" defTabSz="843915" rtl="0" eaLnBrk="1" latinLnBrk="0" hangingPunct="1">
        <a:defRPr sz="1660" kern="1200">
          <a:solidFill>
            <a:schemeClr val="tx1"/>
          </a:solidFill>
          <a:latin typeface="+mn-lt"/>
          <a:ea typeface="+mn-ea"/>
          <a:cs typeface="+mn-cs"/>
        </a:defRPr>
      </a:lvl2pPr>
      <a:lvl3pPr marL="843915" algn="l" defTabSz="843915" rtl="0" eaLnBrk="1" latinLnBrk="0" hangingPunct="1">
        <a:defRPr sz="1660" kern="1200">
          <a:solidFill>
            <a:schemeClr val="tx1"/>
          </a:solidFill>
          <a:latin typeface="+mn-lt"/>
          <a:ea typeface="+mn-ea"/>
          <a:cs typeface="+mn-cs"/>
        </a:defRPr>
      </a:lvl3pPr>
      <a:lvl4pPr marL="1266190" algn="l" defTabSz="843915" rtl="0" eaLnBrk="1" latinLnBrk="0" hangingPunct="1">
        <a:defRPr sz="1660" kern="1200">
          <a:solidFill>
            <a:schemeClr val="tx1"/>
          </a:solidFill>
          <a:latin typeface="+mn-lt"/>
          <a:ea typeface="+mn-ea"/>
          <a:cs typeface="+mn-cs"/>
        </a:defRPr>
      </a:lvl4pPr>
      <a:lvl5pPr marL="1688465" algn="l" defTabSz="843915" rtl="0" eaLnBrk="1" latinLnBrk="0" hangingPunct="1">
        <a:defRPr sz="1660" kern="1200">
          <a:solidFill>
            <a:schemeClr val="tx1"/>
          </a:solidFill>
          <a:latin typeface="+mn-lt"/>
          <a:ea typeface="+mn-ea"/>
          <a:cs typeface="+mn-cs"/>
        </a:defRPr>
      </a:lvl5pPr>
      <a:lvl6pPr marL="2109470" algn="l" defTabSz="843915" rtl="0" eaLnBrk="1" latinLnBrk="0" hangingPunct="1">
        <a:defRPr sz="1660" kern="1200">
          <a:solidFill>
            <a:schemeClr val="tx1"/>
          </a:solidFill>
          <a:latin typeface="+mn-lt"/>
          <a:ea typeface="+mn-ea"/>
          <a:cs typeface="+mn-cs"/>
        </a:defRPr>
      </a:lvl6pPr>
      <a:lvl7pPr marL="2531745" algn="l" defTabSz="843915" rtl="0" eaLnBrk="1" latinLnBrk="0" hangingPunct="1">
        <a:defRPr sz="1660" kern="1200">
          <a:solidFill>
            <a:schemeClr val="tx1"/>
          </a:solidFill>
          <a:latin typeface="+mn-lt"/>
          <a:ea typeface="+mn-ea"/>
          <a:cs typeface="+mn-cs"/>
        </a:defRPr>
      </a:lvl7pPr>
      <a:lvl8pPr marL="2953385" algn="l" defTabSz="843915" rtl="0" eaLnBrk="1" latinLnBrk="0" hangingPunct="1">
        <a:defRPr sz="1660" kern="1200">
          <a:solidFill>
            <a:schemeClr val="tx1"/>
          </a:solidFill>
          <a:latin typeface="+mn-lt"/>
          <a:ea typeface="+mn-ea"/>
          <a:cs typeface="+mn-cs"/>
        </a:defRPr>
      </a:lvl8pPr>
      <a:lvl9pPr marL="3375660" algn="l" defTabSz="843915" rtl="0" eaLnBrk="1" latinLnBrk="0" hangingPunct="1">
        <a:defRPr sz="16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6431568"/>
            <a:ext cx="12190095" cy="536575"/>
          </a:xfrm>
          <a:prstGeom prst="rect">
            <a:avLst/>
          </a:prstGeom>
          <a:solidFill>
            <a:srgbClr val="002060"/>
          </a:solidFill>
          <a:ln w="12700" cap="flat" cmpd="sng" algn="ctr">
            <a:solidFill>
              <a:schemeClr val="bg2"/>
            </a:solidFill>
            <a:prstDash val="solid"/>
            <a:round/>
            <a:headEnd type="none" w="med" len="med"/>
            <a:tailEnd type="none" w="med" len="med"/>
          </a:ln>
        </p:spPr>
        <p:txBody>
          <a:bodyPr vert="horz" wrap="square" lIns="125980" tIns="82787" rIns="125980" bIns="82787"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椭圆 16"/>
          <p:cNvSpPr/>
          <p:nvPr/>
        </p:nvSpPr>
        <p:spPr bwMode="auto">
          <a:xfrm>
            <a:off x="10437006" y="-1"/>
            <a:ext cx="1063337" cy="689473"/>
          </a:xfrm>
          <a:prstGeom prst="ellipse">
            <a:avLst/>
          </a:prstGeom>
          <a:solidFill>
            <a:schemeClr val="bg1"/>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p>
            <a:pPr>
              <a:lnSpc>
                <a:spcPct val="110000"/>
              </a:lnSpc>
              <a:spcAft>
                <a:spcPct val="35000"/>
              </a:spcAft>
            </a:pPr>
            <a:endParaRPr lang="zh-CN" altLang="en-US" sz="2030" b="1">
              <a:effectLst>
                <a:outerShdw blurRad="38100" dist="38100" dir="2700000" algn="tl">
                  <a:srgbClr val="000000">
                    <a:alpha val="43137"/>
                  </a:srgbClr>
                </a:outerShdw>
              </a:effectLst>
              <a:latin typeface="Arial" panose="020B0604020202020204"/>
            </a:endParaRPr>
          </a:p>
        </p:txBody>
      </p:sp>
      <p:sp>
        <p:nvSpPr>
          <p:cNvPr id="7" name="椭圆 6"/>
          <p:cNvSpPr/>
          <p:nvPr userDrawn="1"/>
        </p:nvSpPr>
        <p:spPr bwMode="auto">
          <a:xfrm>
            <a:off x="8480071" y="1376"/>
            <a:ext cx="856187"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10" name="椭圆 9"/>
          <p:cNvSpPr/>
          <p:nvPr userDrawn="1"/>
        </p:nvSpPr>
        <p:spPr bwMode="auto">
          <a:xfrm>
            <a:off x="10200129" y="10386"/>
            <a:ext cx="1053768"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21" name="TextBox 6"/>
          <p:cNvSpPr txBox="1"/>
          <p:nvPr userDrawn="1"/>
        </p:nvSpPr>
        <p:spPr bwMode="auto">
          <a:xfrm>
            <a:off x="11585414" y="6494734"/>
            <a:ext cx="448945" cy="318770"/>
          </a:xfrm>
          <a:prstGeom prst="rect">
            <a:avLst/>
          </a:prstGeom>
          <a:noFill/>
          <a:ln w="9525">
            <a:noFill/>
            <a:miter lim="800000"/>
          </a:ln>
        </p:spPr>
        <p:txBody>
          <a:bodyPr wrap="none" rtlCol="0">
            <a:spAutoFit/>
          </a:bodyPr>
          <a:lstStyle/>
          <a:p>
            <a:fld id="{6666605D-F742-46A5-9526-2ACEDBC5B4A2}" type="slidenum">
              <a:rPr lang="zh-CN" altLang="en-US" sz="1475" b="1" i="1" smtClean="0">
                <a:solidFill>
                  <a:schemeClr val="bg1"/>
                </a:solidFill>
                <a:latin typeface="Arial Narrow" panose="020B0606020202030204" pitchFamily="34" charset="0"/>
                <a:ea typeface="楷体_GB2312" pitchFamily="49" charset="-122"/>
                <a:cs typeface="Times New Roman" panose="02020603050405020304" pitchFamily="18" charset="0"/>
              </a:rPr>
            </a:fld>
            <a:endParaRPr lang="zh-CN" altLang="en-US" sz="1475" b="1" i="1" dirty="0">
              <a:solidFill>
                <a:schemeClr val="bg1"/>
              </a:solidFill>
              <a:latin typeface="Arial Narrow" panose="020B0606020202030204" pitchFamily="34" charset="0"/>
              <a:ea typeface="楷体_GB2312" pitchFamily="49" charset="-122"/>
              <a:cs typeface="Times New Roman" panose="02020603050405020304" pitchFamily="18" charset="0"/>
            </a:endParaRPr>
          </a:p>
        </p:txBody>
      </p:sp>
      <p:pic>
        <p:nvPicPr>
          <p:cNvPr id="4" name="图片 3"/>
          <p:cNvPicPr>
            <a:picLocks noChangeAspect="1"/>
          </p:cNvPicPr>
          <p:nvPr userDrawn="1"/>
        </p:nvPicPr>
        <p:blipFill rotWithShape="1">
          <a:blip r:embed="rId5">
            <a:extLst>
              <a:ext uri="{28A0092B-C50C-407E-A947-70E740481C1C}">
                <a14:useLocalDpi xmlns:a14="http://schemas.microsoft.com/office/drawing/2010/main" val="0"/>
              </a:ext>
            </a:extLst>
          </a:blip>
          <a:srcRect r="79695"/>
          <a:stretch>
            <a:fillRect/>
          </a:stretch>
        </p:blipFill>
        <p:spPr>
          <a:xfrm>
            <a:off x="20158" y="9513"/>
            <a:ext cx="1141137" cy="755644"/>
          </a:xfrm>
          <a:prstGeom prst="rect">
            <a:avLst/>
          </a:prstGeom>
        </p:spPr>
      </p:pic>
      <p:cxnSp>
        <p:nvCxnSpPr>
          <p:cNvPr id="11" name="直接连接符 10"/>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12548" b="9702"/>
          <a:stretch>
            <a:fillRect/>
          </a:stretch>
        </p:blipFill>
        <p:spPr>
          <a:xfrm>
            <a:off x="10825704" y="41284"/>
            <a:ext cx="1229941" cy="671667"/>
          </a:xfrm>
          <a:prstGeom prst="rect">
            <a:avLst/>
          </a:prstGeom>
          <a:noFill/>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p:txStyles>
    <p:titleStyle>
      <a:lvl1pPr algn="r" rtl="0" eaLnBrk="1" fontAlgn="base" hangingPunct="1">
        <a:spcBef>
          <a:spcPct val="0"/>
        </a:spcBef>
        <a:spcAft>
          <a:spcPct val="0"/>
        </a:spcAft>
        <a:defRPr sz="2955" b="1">
          <a:solidFill>
            <a:schemeClr val="bg1"/>
          </a:solidFill>
          <a:latin typeface="+mj-lt"/>
          <a:ea typeface="+mj-ea"/>
          <a:cs typeface="+mj-cs"/>
        </a:defRPr>
      </a:lvl1pPr>
      <a:lvl2pPr algn="r" rtl="0" eaLnBrk="1" fontAlgn="base" hangingPunct="1">
        <a:spcBef>
          <a:spcPct val="0"/>
        </a:spcBef>
        <a:spcAft>
          <a:spcPct val="0"/>
        </a:spcAft>
        <a:defRPr sz="2955" b="1">
          <a:solidFill>
            <a:schemeClr val="bg1"/>
          </a:solidFill>
          <a:latin typeface="Arial" panose="020B0604020202020204" pitchFamily="34" charset="0"/>
        </a:defRPr>
      </a:lvl2pPr>
      <a:lvl3pPr algn="r" rtl="0" eaLnBrk="1" fontAlgn="base" hangingPunct="1">
        <a:spcBef>
          <a:spcPct val="0"/>
        </a:spcBef>
        <a:spcAft>
          <a:spcPct val="0"/>
        </a:spcAft>
        <a:defRPr sz="2955" b="1">
          <a:solidFill>
            <a:schemeClr val="bg1"/>
          </a:solidFill>
          <a:latin typeface="Arial" panose="020B0604020202020204" pitchFamily="34" charset="0"/>
        </a:defRPr>
      </a:lvl3pPr>
      <a:lvl4pPr algn="r" rtl="0" eaLnBrk="1" fontAlgn="base" hangingPunct="1">
        <a:spcBef>
          <a:spcPct val="0"/>
        </a:spcBef>
        <a:spcAft>
          <a:spcPct val="0"/>
        </a:spcAft>
        <a:defRPr sz="2955" b="1">
          <a:solidFill>
            <a:schemeClr val="bg1"/>
          </a:solidFill>
          <a:latin typeface="Arial" panose="020B0604020202020204" pitchFamily="34" charset="0"/>
        </a:defRPr>
      </a:lvl4pPr>
      <a:lvl5pPr algn="r" rtl="0" eaLnBrk="1" fontAlgn="base" hangingPunct="1">
        <a:spcBef>
          <a:spcPct val="0"/>
        </a:spcBef>
        <a:spcAft>
          <a:spcPct val="0"/>
        </a:spcAft>
        <a:defRPr sz="2955"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p:titleStyle>
    <p:bodyStyle>
      <a:lvl1pPr marL="316230" indent="-316230" algn="l" rtl="0" eaLnBrk="1" fontAlgn="base" hangingPunct="1">
        <a:spcBef>
          <a:spcPct val="20000"/>
        </a:spcBef>
        <a:spcAft>
          <a:spcPct val="0"/>
        </a:spcAft>
        <a:buClr>
          <a:srgbClr val="F1AF00"/>
        </a:buClr>
        <a:buChar char="•"/>
        <a:defRPr sz="2215" b="1">
          <a:solidFill>
            <a:schemeClr val="tx1"/>
          </a:solidFill>
          <a:latin typeface="+mn-lt"/>
          <a:ea typeface="+mn-ea"/>
          <a:cs typeface="+mn-cs"/>
        </a:defRPr>
      </a:lvl1pPr>
      <a:lvl2pPr marL="685800" indent="-263525" algn="l" rtl="0" eaLnBrk="1" fontAlgn="base" hangingPunct="1">
        <a:spcBef>
          <a:spcPct val="20000"/>
        </a:spcBef>
        <a:spcAft>
          <a:spcPct val="0"/>
        </a:spcAft>
        <a:buClr>
          <a:srgbClr val="F1AF00"/>
        </a:buClr>
        <a:buFont typeface="Arial" panose="020B0604020202020204" pitchFamily="34" charset="0"/>
        <a:buChar char="–"/>
        <a:defRPr sz="1940">
          <a:solidFill>
            <a:srgbClr val="00338F"/>
          </a:solidFill>
          <a:latin typeface="+mn-lt"/>
        </a:defRPr>
      </a:lvl2pPr>
      <a:lvl3pPr marL="1055370" indent="-210820" algn="l" rtl="0" eaLnBrk="1" fontAlgn="base" hangingPunct="1">
        <a:spcBef>
          <a:spcPct val="20000"/>
        </a:spcBef>
        <a:spcAft>
          <a:spcPct val="0"/>
        </a:spcAft>
        <a:buClr>
          <a:srgbClr val="F1AF00"/>
        </a:buClr>
        <a:buFont typeface="Wingdings" panose="05000000000000000000" pitchFamily="2" charset="2"/>
        <a:buChar char="§"/>
        <a:defRPr sz="1755">
          <a:solidFill>
            <a:srgbClr val="00338F"/>
          </a:solidFill>
          <a:latin typeface="+mn-lt"/>
        </a:defRPr>
      </a:lvl3pPr>
      <a:lvl4pPr marL="1477010" indent="-210820" algn="l" rtl="0" eaLnBrk="1" fontAlgn="base" hangingPunct="1">
        <a:spcBef>
          <a:spcPct val="20000"/>
        </a:spcBef>
        <a:spcAft>
          <a:spcPct val="0"/>
        </a:spcAft>
        <a:buClr>
          <a:srgbClr val="F1AF00"/>
        </a:buClr>
        <a:buChar char="•"/>
        <a:defRPr sz="1845" i="1">
          <a:solidFill>
            <a:srgbClr val="00338F"/>
          </a:solidFill>
          <a:latin typeface="+mn-lt"/>
        </a:defRPr>
      </a:lvl4pPr>
      <a:lvl5pPr marL="1899285" indent="-210820" algn="l" rtl="0" eaLnBrk="1" fontAlgn="base" hangingPunct="1">
        <a:spcBef>
          <a:spcPct val="20000"/>
        </a:spcBef>
        <a:spcAft>
          <a:spcPct val="0"/>
        </a:spcAft>
        <a:buClr>
          <a:srgbClr val="F1AF00"/>
        </a:buClr>
        <a:buChar char="o"/>
        <a:defRPr sz="1475">
          <a:solidFill>
            <a:srgbClr val="00338F"/>
          </a:solidFill>
          <a:latin typeface="+mn-lt"/>
        </a:defRPr>
      </a:lvl5pPr>
      <a:lvl6pPr marL="2320290" indent="-210820" algn="l" rtl="0" eaLnBrk="1" fontAlgn="base" hangingPunct="1">
        <a:spcBef>
          <a:spcPct val="20000"/>
        </a:spcBef>
        <a:spcAft>
          <a:spcPct val="0"/>
        </a:spcAft>
        <a:buClr>
          <a:srgbClr val="F1AF00"/>
        </a:buClr>
        <a:buChar char="o"/>
        <a:defRPr sz="1475">
          <a:solidFill>
            <a:srgbClr val="00338F"/>
          </a:solidFill>
          <a:latin typeface="+mn-lt"/>
        </a:defRPr>
      </a:lvl6pPr>
      <a:lvl7pPr marL="2742565" indent="-210820" algn="l" rtl="0" eaLnBrk="1" fontAlgn="base" hangingPunct="1">
        <a:spcBef>
          <a:spcPct val="20000"/>
        </a:spcBef>
        <a:spcAft>
          <a:spcPct val="0"/>
        </a:spcAft>
        <a:buClr>
          <a:srgbClr val="F1AF00"/>
        </a:buClr>
        <a:buChar char="o"/>
        <a:defRPr sz="1475">
          <a:solidFill>
            <a:srgbClr val="00338F"/>
          </a:solidFill>
          <a:latin typeface="+mn-lt"/>
        </a:defRPr>
      </a:lvl7pPr>
      <a:lvl8pPr marL="3164840" indent="-210820" algn="l" rtl="0" eaLnBrk="1" fontAlgn="base" hangingPunct="1">
        <a:spcBef>
          <a:spcPct val="20000"/>
        </a:spcBef>
        <a:spcAft>
          <a:spcPct val="0"/>
        </a:spcAft>
        <a:buClr>
          <a:srgbClr val="F1AF00"/>
        </a:buClr>
        <a:buChar char="o"/>
        <a:defRPr sz="1475">
          <a:solidFill>
            <a:srgbClr val="00338F"/>
          </a:solidFill>
          <a:latin typeface="+mn-lt"/>
        </a:defRPr>
      </a:lvl8pPr>
      <a:lvl9pPr marL="3586480" indent="-210820" algn="l" rtl="0" eaLnBrk="1" fontAlgn="base" hangingPunct="1">
        <a:spcBef>
          <a:spcPct val="20000"/>
        </a:spcBef>
        <a:spcAft>
          <a:spcPct val="0"/>
        </a:spcAft>
        <a:buClr>
          <a:srgbClr val="F1AF00"/>
        </a:buClr>
        <a:buChar char="o"/>
        <a:defRPr sz="1475">
          <a:solidFill>
            <a:srgbClr val="00338F"/>
          </a:solidFill>
          <a:latin typeface="+mn-lt"/>
        </a:defRPr>
      </a:lvl9pPr>
    </p:bodyStyle>
    <p:otherStyle>
      <a:defPPr>
        <a:defRPr lang="zh-CN"/>
      </a:defPPr>
      <a:lvl1pPr marL="0" algn="l" defTabSz="843915" rtl="0" eaLnBrk="1" latinLnBrk="0" hangingPunct="1">
        <a:defRPr sz="1660" kern="1200">
          <a:solidFill>
            <a:schemeClr val="tx1"/>
          </a:solidFill>
          <a:latin typeface="+mn-lt"/>
          <a:ea typeface="+mn-ea"/>
          <a:cs typeface="+mn-cs"/>
        </a:defRPr>
      </a:lvl1pPr>
      <a:lvl2pPr marL="422275" algn="l" defTabSz="843915" rtl="0" eaLnBrk="1" latinLnBrk="0" hangingPunct="1">
        <a:defRPr sz="1660" kern="1200">
          <a:solidFill>
            <a:schemeClr val="tx1"/>
          </a:solidFill>
          <a:latin typeface="+mn-lt"/>
          <a:ea typeface="+mn-ea"/>
          <a:cs typeface="+mn-cs"/>
        </a:defRPr>
      </a:lvl2pPr>
      <a:lvl3pPr marL="843915" algn="l" defTabSz="843915" rtl="0" eaLnBrk="1" latinLnBrk="0" hangingPunct="1">
        <a:defRPr sz="1660" kern="1200">
          <a:solidFill>
            <a:schemeClr val="tx1"/>
          </a:solidFill>
          <a:latin typeface="+mn-lt"/>
          <a:ea typeface="+mn-ea"/>
          <a:cs typeface="+mn-cs"/>
        </a:defRPr>
      </a:lvl3pPr>
      <a:lvl4pPr marL="1266190" algn="l" defTabSz="843915" rtl="0" eaLnBrk="1" latinLnBrk="0" hangingPunct="1">
        <a:defRPr sz="1660" kern="1200">
          <a:solidFill>
            <a:schemeClr val="tx1"/>
          </a:solidFill>
          <a:latin typeface="+mn-lt"/>
          <a:ea typeface="+mn-ea"/>
          <a:cs typeface="+mn-cs"/>
        </a:defRPr>
      </a:lvl4pPr>
      <a:lvl5pPr marL="1688465" algn="l" defTabSz="843915" rtl="0" eaLnBrk="1" latinLnBrk="0" hangingPunct="1">
        <a:defRPr sz="1660" kern="1200">
          <a:solidFill>
            <a:schemeClr val="tx1"/>
          </a:solidFill>
          <a:latin typeface="+mn-lt"/>
          <a:ea typeface="+mn-ea"/>
          <a:cs typeface="+mn-cs"/>
        </a:defRPr>
      </a:lvl5pPr>
      <a:lvl6pPr marL="2109470" algn="l" defTabSz="843915" rtl="0" eaLnBrk="1" latinLnBrk="0" hangingPunct="1">
        <a:defRPr sz="1660" kern="1200">
          <a:solidFill>
            <a:schemeClr val="tx1"/>
          </a:solidFill>
          <a:latin typeface="+mn-lt"/>
          <a:ea typeface="+mn-ea"/>
          <a:cs typeface="+mn-cs"/>
        </a:defRPr>
      </a:lvl6pPr>
      <a:lvl7pPr marL="2531745" algn="l" defTabSz="843915" rtl="0" eaLnBrk="1" latinLnBrk="0" hangingPunct="1">
        <a:defRPr sz="1660" kern="1200">
          <a:solidFill>
            <a:schemeClr val="tx1"/>
          </a:solidFill>
          <a:latin typeface="+mn-lt"/>
          <a:ea typeface="+mn-ea"/>
          <a:cs typeface="+mn-cs"/>
        </a:defRPr>
      </a:lvl7pPr>
      <a:lvl8pPr marL="2953385" algn="l" defTabSz="843915" rtl="0" eaLnBrk="1" latinLnBrk="0" hangingPunct="1">
        <a:defRPr sz="1660" kern="1200">
          <a:solidFill>
            <a:schemeClr val="tx1"/>
          </a:solidFill>
          <a:latin typeface="+mn-lt"/>
          <a:ea typeface="+mn-ea"/>
          <a:cs typeface="+mn-cs"/>
        </a:defRPr>
      </a:lvl8pPr>
      <a:lvl9pPr marL="3375660" algn="l" defTabSz="843915" rtl="0" eaLnBrk="1" latinLnBrk="0" hangingPunct="1">
        <a:defRPr sz="16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6431568"/>
            <a:ext cx="12190095" cy="536575"/>
          </a:xfrm>
          <a:prstGeom prst="rect">
            <a:avLst/>
          </a:prstGeom>
          <a:solidFill>
            <a:srgbClr val="002060"/>
          </a:solidFill>
          <a:ln w="12700" cap="flat" cmpd="sng" algn="ctr">
            <a:solidFill>
              <a:schemeClr val="bg2"/>
            </a:solidFill>
            <a:prstDash val="solid"/>
            <a:round/>
            <a:headEnd type="none" w="med" len="med"/>
            <a:tailEnd type="none" w="med" len="med"/>
          </a:ln>
        </p:spPr>
        <p:txBody>
          <a:bodyPr vert="horz" wrap="square" lIns="125980" tIns="82787" rIns="125980" bIns="82787"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1" name="TextBox 6"/>
          <p:cNvSpPr txBox="1"/>
          <p:nvPr userDrawn="1"/>
        </p:nvSpPr>
        <p:spPr bwMode="auto">
          <a:xfrm>
            <a:off x="11585414" y="6494734"/>
            <a:ext cx="354330" cy="318770"/>
          </a:xfrm>
          <a:prstGeom prst="rect">
            <a:avLst/>
          </a:prstGeom>
          <a:noFill/>
          <a:ln w="9525">
            <a:noFill/>
            <a:miter lim="800000"/>
          </a:ln>
        </p:spPr>
        <p:txBody>
          <a:bodyPr wrap="none" rtlCol="0">
            <a:spAutoFit/>
          </a:bodyPr>
          <a:lstStyle/>
          <a:p>
            <a:fld id="{6666605D-F742-46A5-9526-2ACEDBC5B4A2}" type="slidenum">
              <a:rPr lang="zh-CN" altLang="en-US" sz="1475" b="1" i="1" smtClean="0">
                <a:solidFill>
                  <a:schemeClr val="bg1"/>
                </a:solidFill>
                <a:latin typeface="Arial Narrow" panose="020B0606020202030204" pitchFamily="34" charset="0"/>
                <a:ea typeface="楷体_GB2312" pitchFamily="49" charset="-122"/>
                <a:cs typeface="Times New Roman" panose="02020603050405020304" pitchFamily="18" charset="0"/>
              </a:rPr>
            </a:fld>
            <a:endParaRPr lang="zh-CN" altLang="en-US" sz="1475" b="1" i="1" dirty="0">
              <a:solidFill>
                <a:schemeClr val="bg1"/>
              </a:solidFill>
              <a:latin typeface="Arial Narrow" panose="020B0606020202030204" pitchFamily="34" charset="0"/>
              <a:ea typeface="楷体_GB2312" pitchFamily="49" charset="-122"/>
              <a:cs typeface="Times New Roman" panose="02020603050405020304" pitchFamily="18" charset="0"/>
            </a:endParaRPr>
          </a:p>
        </p:txBody>
      </p:sp>
      <p:pic>
        <p:nvPicPr>
          <p:cNvPr id="4" name="图片 3"/>
          <p:cNvPicPr>
            <a:picLocks noChangeAspect="1"/>
          </p:cNvPicPr>
          <p:nvPr userDrawn="1"/>
        </p:nvPicPr>
        <p:blipFill rotWithShape="1">
          <a:blip r:embed="rId5">
            <a:extLst>
              <a:ext uri="{28A0092B-C50C-407E-A947-70E740481C1C}">
                <a14:useLocalDpi xmlns:a14="http://schemas.microsoft.com/office/drawing/2010/main" val="0"/>
              </a:ext>
            </a:extLst>
          </a:blip>
          <a:srcRect r="79695"/>
          <a:stretch>
            <a:fillRect/>
          </a:stretch>
        </p:blipFill>
        <p:spPr>
          <a:xfrm>
            <a:off x="20158" y="9513"/>
            <a:ext cx="1141137" cy="755644"/>
          </a:xfrm>
          <a:prstGeom prst="rect">
            <a:avLst/>
          </a:prstGeom>
        </p:spPr>
      </p:pic>
      <p:cxnSp>
        <p:nvCxnSpPr>
          <p:cNvPr id="11" name="直接连接符 10"/>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t="12548" b="9702"/>
          <a:stretch>
            <a:fillRect/>
          </a:stretch>
        </p:blipFill>
        <p:spPr>
          <a:xfrm>
            <a:off x="10825704" y="41284"/>
            <a:ext cx="1229941" cy="671667"/>
          </a:xfrm>
          <a:prstGeom prst="rect">
            <a:avLst/>
          </a:prstGeom>
          <a:noFill/>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sldNum="0" hdr="0"/>
  <p:txStyles>
    <p:titleStyle>
      <a:lvl1pPr algn="r" rtl="0" eaLnBrk="1" fontAlgn="base" hangingPunct="1">
        <a:spcBef>
          <a:spcPct val="0"/>
        </a:spcBef>
        <a:spcAft>
          <a:spcPct val="0"/>
        </a:spcAft>
        <a:defRPr sz="2955" b="1">
          <a:solidFill>
            <a:schemeClr val="bg1"/>
          </a:solidFill>
          <a:latin typeface="+mj-lt"/>
          <a:ea typeface="+mj-ea"/>
          <a:cs typeface="+mj-cs"/>
        </a:defRPr>
      </a:lvl1pPr>
      <a:lvl2pPr algn="r" rtl="0" eaLnBrk="1" fontAlgn="base" hangingPunct="1">
        <a:spcBef>
          <a:spcPct val="0"/>
        </a:spcBef>
        <a:spcAft>
          <a:spcPct val="0"/>
        </a:spcAft>
        <a:defRPr sz="2955" b="1">
          <a:solidFill>
            <a:schemeClr val="bg1"/>
          </a:solidFill>
          <a:latin typeface="Arial" panose="020B0604020202020204" pitchFamily="34" charset="0"/>
        </a:defRPr>
      </a:lvl2pPr>
      <a:lvl3pPr algn="r" rtl="0" eaLnBrk="1" fontAlgn="base" hangingPunct="1">
        <a:spcBef>
          <a:spcPct val="0"/>
        </a:spcBef>
        <a:spcAft>
          <a:spcPct val="0"/>
        </a:spcAft>
        <a:defRPr sz="2955" b="1">
          <a:solidFill>
            <a:schemeClr val="bg1"/>
          </a:solidFill>
          <a:latin typeface="Arial" panose="020B0604020202020204" pitchFamily="34" charset="0"/>
        </a:defRPr>
      </a:lvl3pPr>
      <a:lvl4pPr algn="r" rtl="0" eaLnBrk="1" fontAlgn="base" hangingPunct="1">
        <a:spcBef>
          <a:spcPct val="0"/>
        </a:spcBef>
        <a:spcAft>
          <a:spcPct val="0"/>
        </a:spcAft>
        <a:defRPr sz="2955" b="1">
          <a:solidFill>
            <a:schemeClr val="bg1"/>
          </a:solidFill>
          <a:latin typeface="Arial" panose="020B0604020202020204" pitchFamily="34" charset="0"/>
        </a:defRPr>
      </a:lvl4pPr>
      <a:lvl5pPr algn="r" rtl="0" eaLnBrk="1" fontAlgn="base" hangingPunct="1">
        <a:spcBef>
          <a:spcPct val="0"/>
        </a:spcBef>
        <a:spcAft>
          <a:spcPct val="0"/>
        </a:spcAft>
        <a:defRPr sz="2955"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p:titleStyle>
    <p:bodyStyle>
      <a:lvl1pPr marL="316230" indent="-316230" algn="l" rtl="0" eaLnBrk="1" fontAlgn="base" hangingPunct="1">
        <a:spcBef>
          <a:spcPct val="20000"/>
        </a:spcBef>
        <a:spcAft>
          <a:spcPct val="0"/>
        </a:spcAft>
        <a:buClr>
          <a:srgbClr val="F1AF00"/>
        </a:buClr>
        <a:buChar char="•"/>
        <a:defRPr sz="2215" b="1">
          <a:solidFill>
            <a:schemeClr val="tx1"/>
          </a:solidFill>
          <a:latin typeface="+mn-lt"/>
          <a:ea typeface="+mn-ea"/>
          <a:cs typeface="+mn-cs"/>
        </a:defRPr>
      </a:lvl1pPr>
      <a:lvl2pPr marL="685800" indent="-263525" algn="l" rtl="0" eaLnBrk="1" fontAlgn="base" hangingPunct="1">
        <a:spcBef>
          <a:spcPct val="20000"/>
        </a:spcBef>
        <a:spcAft>
          <a:spcPct val="0"/>
        </a:spcAft>
        <a:buClr>
          <a:srgbClr val="F1AF00"/>
        </a:buClr>
        <a:buFont typeface="Arial" panose="020B0604020202020204" pitchFamily="34" charset="0"/>
        <a:buChar char="–"/>
        <a:defRPr sz="1940">
          <a:solidFill>
            <a:srgbClr val="00338F"/>
          </a:solidFill>
          <a:latin typeface="+mn-lt"/>
        </a:defRPr>
      </a:lvl2pPr>
      <a:lvl3pPr marL="1055370" indent="-210820" algn="l" rtl="0" eaLnBrk="1" fontAlgn="base" hangingPunct="1">
        <a:spcBef>
          <a:spcPct val="20000"/>
        </a:spcBef>
        <a:spcAft>
          <a:spcPct val="0"/>
        </a:spcAft>
        <a:buClr>
          <a:srgbClr val="F1AF00"/>
        </a:buClr>
        <a:buFont typeface="Wingdings" panose="05000000000000000000" pitchFamily="2" charset="2"/>
        <a:buChar char="§"/>
        <a:defRPr sz="1755">
          <a:solidFill>
            <a:srgbClr val="00338F"/>
          </a:solidFill>
          <a:latin typeface="+mn-lt"/>
        </a:defRPr>
      </a:lvl3pPr>
      <a:lvl4pPr marL="1477010" indent="-210820" algn="l" rtl="0" eaLnBrk="1" fontAlgn="base" hangingPunct="1">
        <a:spcBef>
          <a:spcPct val="20000"/>
        </a:spcBef>
        <a:spcAft>
          <a:spcPct val="0"/>
        </a:spcAft>
        <a:buClr>
          <a:srgbClr val="F1AF00"/>
        </a:buClr>
        <a:buChar char="•"/>
        <a:defRPr sz="1845" i="1">
          <a:solidFill>
            <a:srgbClr val="00338F"/>
          </a:solidFill>
          <a:latin typeface="+mn-lt"/>
        </a:defRPr>
      </a:lvl4pPr>
      <a:lvl5pPr marL="1899285" indent="-210820" algn="l" rtl="0" eaLnBrk="1" fontAlgn="base" hangingPunct="1">
        <a:spcBef>
          <a:spcPct val="20000"/>
        </a:spcBef>
        <a:spcAft>
          <a:spcPct val="0"/>
        </a:spcAft>
        <a:buClr>
          <a:srgbClr val="F1AF00"/>
        </a:buClr>
        <a:buChar char="o"/>
        <a:defRPr sz="1475">
          <a:solidFill>
            <a:srgbClr val="00338F"/>
          </a:solidFill>
          <a:latin typeface="+mn-lt"/>
        </a:defRPr>
      </a:lvl5pPr>
      <a:lvl6pPr marL="2320290" indent="-210820" algn="l" rtl="0" eaLnBrk="1" fontAlgn="base" hangingPunct="1">
        <a:spcBef>
          <a:spcPct val="20000"/>
        </a:spcBef>
        <a:spcAft>
          <a:spcPct val="0"/>
        </a:spcAft>
        <a:buClr>
          <a:srgbClr val="F1AF00"/>
        </a:buClr>
        <a:buChar char="o"/>
        <a:defRPr sz="1475">
          <a:solidFill>
            <a:srgbClr val="00338F"/>
          </a:solidFill>
          <a:latin typeface="+mn-lt"/>
        </a:defRPr>
      </a:lvl6pPr>
      <a:lvl7pPr marL="2742565" indent="-210820" algn="l" rtl="0" eaLnBrk="1" fontAlgn="base" hangingPunct="1">
        <a:spcBef>
          <a:spcPct val="20000"/>
        </a:spcBef>
        <a:spcAft>
          <a:spcPct val="0"/>
        </a:spcAft>
        <a:buClr>
          <a:srgbClr val="F1AF00"/>
        </a:buClr>
        <a:buChar char="o"/>
        <a:defRPr sz="1475">
          <a:solidFill>
            <a:srgbClr val="00338F"/>
          </a:solidFill>
          <a:latin typeface="+mn-lt"/>
        </a:defRPr>
      </a:lvl7pPr>
      <a:lvl8pPr marL="3164840" indent="-210820" algn="l" rtl="0" eaLnBrk="1" fontAlgn="base" hangingPunct="1">
        <a:spcBef>
          <a:spcPct val="20000"/>
        </a:spcBef>
        <a:spcAft>
          <a:spcPct val="0"/>
        </a:spcAft>
        <a:buClr>
          <a:srgbClr val="F1AF00"/>
        </a:buClr>
        <a:buChar char="o"/>
        <a:defRPr sz="1475">
          <a:solidFill>
            <a:srgbClr val="00338F"/>
          </a:solidFill>
          <a:latin typeface="+mn-lt"/>
        </a:defRPr>
      </a:lvl8pPr>
      <a:lvl9pPr marL="3586480" indent="-210820" algn="l" rtl="0" eaLnBrk="1" fontAlgn="base" hangingPunct="1">
        <a:spcBef>
          <a:spcPct val="20000"/>
        </a:spcBef>
        <a:spcAft>
          <a:spcPct val="0"/>
        </a:spcAft>
        <a:buClr>
          <a:srgbClr val="F1AF00"/>
        </a:buClr>
        <a:buChar char="o"/>
        <a:defRPr sz="1475">
          <a:solidFill>
            <a:srgbClr val="00338F"/>
          </a:solidFill>
          <a:latin typeface="+mn-lt"/>
        </a:defRPr>
      </a:lvl9pPr>
    </p:bodyStyle>
    <p:otherStyle>
      <a:defPPr>
        <a:defRPr lang="zh-CN"/>
      </a:defPPr>
      <a:lvl1pPr marL="0" algn="l" defTabSz="843915" rtl="0" eaLnBrk="1" latinLnBrk="0" hangingPunct="1">
        <a:defRPr sz="1660" kern="1200">
          <a:solidFill>
            <a:schemeClr val="tx1"/>
          </a:solidFill>
          <a:latin typeface="+mn-lt"/>
          <a:ea typeface="+mn-ea"/>
          <a:cs typeface="+mn-cs"/>
        </a:defRPr>
      </a:lvl1pPr>
      <a:lvl2pPr marL="422275" algn="l" defTabSz="843915" rtl="0" eaLnBrk="1" latinLnBrk="0" hangingPunct="1">
        <a:defRPr sz="1660" kern="1200">
          <a:solidFill>
            <a:schemeClr val="tx1"/>
          </a:solidFill>
          <a:latin typeface="+mn-lt"/>
          <a:ea typeface="+mn-ea"/>
          <a:cs typeface="+mn-cs"/>
        </a:defRPr>
      </a:lvl2pPr>
      <a:lvl3pPr marL="843915" algn="l" defTabSz="843915" rtl="0" eaLnBrk="1" latinLnBrk="0" hangingPunct="1">
        <a:defRPr sz="1660" kern="1200">
          <a:solidFill>
            <a:schemeClr val="tx1"/>
          </a:solidFill>
          <a:latin typeface="+mn-lt"/>
          <a:ea typeface="+mn-ea"/>
          <a:cs typeface="+mn-cs"/>
        </a:defRPr>
      </a:lvl3pPr>
      <a:lvl4pPr marL="1266190" algn="l" defTabSz="843915" rtl="0" eaLnBrk="1" latinLnBrk="0" hangingPunct="1">
        <a:defRPr sz="1660" kern="1200">
          <a:solidFill>
            <a:schemeClr val="tx1"/>
          </a:solidFill>
          <a:latin typeface="+mn-lt"/>
          <a:ea typeface="+mn-ea"/>
          <a:cs typeface="+mn-cs"/>
        </a:defRPr>
      </a:lvl4pPr>
      <a:lvl5pPr marL="1688465" algn="l" defTabSz="843915" rtl="0" eaLnBrk="1" latinLnBrk="0" hangingPunct="1">
        <a:defRPr sz="1660" kern="1200">
          <a:solidFill>
            <a:schemeClr val="tx1"/>
          </a:solidFill>
          <a:latin typeface="+mn-lt"/>
          <a:ea typeface="+mn-ea"/>
          <a:cs typeface="+mn-cs"/>
        </a:defRPr>
      </a:lvl5pPr>
      <a:lvl6pPr marL="2109470" algn="l" defTabSz="843915" rtl="0" eaLnBrk="1" latinLnBrk="0" hangingPunct="1">
        <a:defRPr sz="1660" kern="1200">
          <a:solidFill>
            <a:schemeClr val="tx1"/>
          </a:solidFill>
          <a:latin typeface="+mn-lt"/>
          <a:ea typeface="+mn-ea"/>
          <a:cs typeface="+mn-cs"/>
        </a:defRPr>
      </a:lvl6pPr>
      <a:lvl7pPr marL="2531745" algn="l" defTabSz="843915" rtl="0" eaLnBrk="1" latinLnBrk="0" hangingPunct="1">
        <a:defRPr sz="1660" kern="1200">
          <a:solidFill>
            <a:schemeClr val="tx1"/>
          </a:solidFill>
          <a:latin typeface="+mn-lt"/>
          <a:ea typeface="+mn-ea"/>
          <a:cs typeface="+mn-cs"/>
        </a:defRPr>
      </a:lvl7pPr>
      <a:lvl8pPr marL="2953385" algn="l" defTabSz="843915" rtl="0" eaLnBrk="1" latinLnBrk="0" hangingPunct="1">
        <a:defRPr sz="1660" kern="1200">
          <a:solidFill>
            <a:schemeClr val="tx1"/>
          </a:solidFill>
          <a:latin typeface="+mn-lt"/>
          <a:ea typeface="+mn-ea"/>
          <a:cs typeface="+mn-cs"/>
        </a:defRPr>
      </a:lvl8pPr>
      <a:lvl9pPr marL="3375660" algn="l" defTabSz="843915" rtl="0" eaLnBrk="1" latinLnBrk="0" hangingPunct="1">
        <a:defRPr sz="16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6431568"/>
            <a:ext cx="12190095" cy="536575"/>
          </a:xfrm>
          <a:prstGeom prst="rect">
            <a:avLst/>
          </a:prstGeom>
          <a:solidFill>
            <a:srgbClr val="002060"/>
          </a:solidFill>
          <a:ln w="12700" cap="flat" cmpd="sng" algn="ctr">
            <a:solidFill>
              <a:schemeClr val="bg2"/>
            </a:solidFill>
            <a:prstDash val="solid"/>
            <a:round/>
            <a:headEnd type="none" w="med" len="med"/>
            <a:tailEnd type="none" w="med" len="med"/>
          </a:ln>
        </p:spPr>
        <p:txBody>
          <a:bodyPr vert="horz" wrap="square" lIns="125980" tIns="82787" rIns="125980" bIns="82787"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椭圆 16"/>
          <p:cNvSpPr/>
          <p:nvPr/>
        </p:nvSpPr>
        <p:spPr bwMode="auto">
          <a:xfrm>
            <a:off x="10437006" y="-1"/>
            <a:ext cx="1063337" cy="689473"/>
          </a:xfrm>
          <a:prstGeom prst="ellipse">
            <a:avLst/>
          </a:prstGeom>
          <a:solidFill>
            <a:schemeClr val="bg1"/>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p>
            <a:pPr>
              <a:lnSpc>
                <a:spcPct val="110000"/>
              </a:lnSpc>
              <a:spcAft>
                <a:spcPct val="35000"/>
              </a:spcAft>
            </a:pPr>
            <a:endParaRPr lang="zh-CN" altLang="en-US" sz="2030" b="1">
              <a:effectLst>
                <a:outerShdw blurRad="38100" dist="38100" dir="2700000" algn="tl">
                  <a:srgbClr val="000000">
                    <a:alpha val="43137"/>
                  </a:srgbClr>
                </a:outerShdw>
              </a:effectLst>
              <a:latin typeface="Arial" panose="020B0604020202020204"/>
            </a:endParaRPr>
          </a:p>
        </p:txBody>
      </p:sp>
      <p:sp>
        <p:nvSpPr>
          <p:cNvPr id="7" name="椭圆 6"/>
          <p:cNvSpPr/>
          <p:nvPr userDrawn="1"/>
        </p:nvSpPr>
        <p:spPr bwMode="auto">
          <a:xfrm>
            <a:off x="8480071" y="1376"/>
            <a:ext cx="856187"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10" name="椭圆 9"/>
          <p:cNvSpPr/>
          <p:nvPr userDrawn="1"/>
        </p:nvSpPr>
        <p:spPr bwMode="auto">
          <a:xfrm>
            <a:off x="10200129" y="10386"/>
            <a:ext cx="1053768" cy="689473"/>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16289" tIns="76419" rIns="116289" bIns="76419"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a:lnSpc>
                <a:spcPct val="110000"/>
              </a:lnSpc>
              <a:spcAft>
                <a:spcPct val="35000"/>
              </a:spcAft>
              <a:defRPr/>
            </a:pPr>
            <a:endParaRPr lang="zh-CN" altLang="en-US" sz="2030" b="1">
              <a:effectLst>
                <a:outerShdw blurRad="38100" dist="38100" dir="2700000" algn="tl">
                  <a:srgbClr val="000000">
                    <a:alpha val="43137"/>
                  </a:srgbClr>
                </a:outerShdw>
              </a:effectLst>
            </a:endParaRPr>
          </a:p>
        </p:txBody>
      </p:sp>
      <p:sp>
        <p:nvSpPr>
          <p:cNvPr id="21" name="TextBox 6"/>
          <p:cNvSpPr txBox="1"/>
          <p:nvPr userDrawn="1"/>
        </p:nvSpPr>
        <p:spPr bwMode="auto">
          <a:xfrm>
            <a:off x="11585414" y="6494734"/>
            <a:ext cx="354330" cy="318770"/>
          </a:xfrm>
          <a:prstGeom prst="rect">
            <a:avLst/>
          </a:prstGeom>
          <a:noFill/>
          <a:ln w="9525">
            <a:noFill/>
            <a:miter lim="800000"/>
          </a:ln>
        </p:spPr>
        <p:txBody>
          <a:bodyPr wrap="none" rtlCol="0">
            <a:spAutoFit/>
          </a:bodyPr>
          <a:lstStyle/>
          <a:p>
            <a:fld id="{6666605D-F742-46A5-9526-2ACEDBC5B4A2}" type="slidenum">
              <a:rPr lang="zh-CN" altLang="en-US" sz="1475" b="1" i="1" smtClean="0">
                <a:solidFill>
                  <a:schemeClr val="bg1"/>
                </a:solidFill>
                <a:latin typeface="Arial Narrow" panose="020B0606020202030204" pitchFamily="34" charset="0"/>
                <a:ea typeface="楷体_GB2312" pitchFamily="49" charset="-122"/>
                <a:cs typeface="Times New Roman" panose="02020603050405020304" pitchFamily="18" charset="0"/>
              </a:rPr>
            </a:fld>
            <a:endParaRPr lang="zh-CN" altLang="en-US" sz="1475" b="1" i="1" dirty="0">
              <a:solidFill>
                <a:schemeClr val="bg1"/>
              </a:solidFill>
              <a:latin typeface="Arial Narrow" panose="020B0606020202030204" pitchFamily="34" charset="0"/>
              <a:ea typeface="楷体_GB2312" pitchFamily="49" charset="-122"/>
              <a:cs typeface="Times New Roman" panose="02020603050405020304" pitchFamily="18" charset="0"/>
            </a:endParaRPr>
          </a:p>
        </p:txBody>
      </p:sp>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r="79695"/>
          <a:stretch>
            <a:fillRect/>
          </a:stretch>
        </p:blipFill>
        <p:spPr>
          <a:xfrm>
            <a:off x="20158" y="9513"/>
            <a:ext cx="1141137" cy="755644"/>
          </a:xfrm>
          <a:prstGeom prst="rect">
            <a:avLst/>
          </a:prstGeom>
        </p:spPr>
      </p:pic>
      <p:cxnSp>
        <p:nvCxnSpPr>
          <p:cNvPr id="11" name="直接连接符 10"/>
          <p:cNvCxnSpPr/>
          <p:nvPr userDrawn="1"/>
        </p:nvCxnSpPr>
        <p:spPr>
          <a:xfrm>
            <a:off x="0" y="773898"/>
            <a:ext cx="12190095" cy="0"/>
          </a:xfrm>
          <a:prstGeom prst="line">
            <a:avLst/>
          </a:prstGeom>
          <a:ln w="76200" cmpd="thinThick">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t="12548" b="9702"/>
          <a:stretch>
            <a:fillRect/>
          </a:stretch>
        </p:blipFill>
        <p:spPr>
          <a:xfrm>
            <a:off x="10825704" y="41284"/>
            <a:ext cx="1229941" cy="671667"/>
          </a:xfrm>
          <a:prstGeom prst="rect">
            <a:avLst/>
          </a:prstGeom>
          <a:noFill/>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sldNum="0" hdr="0"/>
  <p:txStyles>
    <p:titleStyle>
      <a:lvl1pPr algn="r" rtl="0" eaLnBrk="1" fontAlgn="base" hangingPunct="1">
        <a:spcBef>
          <a:spcPct val="0"/>
        </a:spcBef>
        <a:spcAft>
          <a:spcPct val="0"/>
        </a:spcAft>
        <a:defRPr sz="2955" b="1">
          <a:solidFill>
            <a:schemeClr val="bg1"/>
          </a:solidFill>
          <a:latin typeface="+mj-lt"/>
          <a:ea typeface="+mj-ea"/>
          <a:cs typeface="+mj-cs"/>
        </a:defRPr>
      </a:lvl1pPr>
      <a:lvl2pPr algn="r" rtl="0" eaLnBrk="1" fontAlgn="base" hangingPunct="1">
        <a:spcBef>
          <a:spcPct val="0"/>
        </a:spcBef>
        <a:spcAft>
          <a:spcPct val="0"/>
        </a:spcAft>
        <a:defRPr sz="2955" b="1">
          <a:solidFill>
            <a:schemeClr val="bg1"/>
          </a:solidFill>
          <a:latin typeface="Arial" panose="020B0604020202020204" pitchFamily="34" charset="0"/>
        </a:defRPr>
      </a:lvl2pPr>
      <a:lvl3pPr algn="r" rtl="0" eaLnBrk="1" fontAlgn="base" hangingPunct="1">
        <a:spcBef>
          <a:spcPct val="0"/>
        </a:spcBef>
        <a:spcAft>
          <a:spcPct val="0"/>
        </a:spcAft>
        <a:defRPr sz="2955" b="1">
          <a:solidFill>
            <a:schemeClr val="bg1"/>
          </a:solidFill>
          <a:latin typeface="Arial" panose="020B0604020202020204" pitchFamily="34" charset="0"/>
        </a:defRPr>
      </a:lvl3pPr>
      <a:lvl4pPr algn="r" rtl="0" eaLnBrk="1" fontAlgn="base" hangingPunct="1">
        <a:spcBef>
          <a:spcPct val="0"/>
        </a:spcBef>
        <a:spcAft>
          <a:spcPct val="0"/>
        </a:spcAft>
        <a:defRPr sz="2955" b="1">
          <a:solidFill>
            <a:schemeClr val="bg1"/>
          </a:solidFill>
          <a:latin typeface="Arial" panose="020B0604020202020204" pitchFamily="34" charset="0"/>
        </a:defRPr>
      </a:lvl4pPr>
      <a:lvl5pPr algn="r" rtl="0" eaLnBrk="1" fontAlgn="base" hangingPunct="1">
        <a:spcBef>
          <a:spcPct val="0"/>
        </a:spcBef>
        <a:spcAft>
          <a:spcPct val="0"/>
        </a:spcAft>
        <a:defRPr sz="2955"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p:titleStyle>
    <p:bodyStyle>
      <a:lvl1pPr marL="316230" indent="-316230" algn="l" rtl="0" eaLnBrk="1" fontAlgn="base" hangingPunct="1">
        <a:spcBef>
          <a:spcPct val="20000"/>
        </a:spcBef>
        <a:spcAft>
          <a:spcPct val="0"/>
        </a:spcAft>
        <a:buClr>
          <a:srgbClr val="F1AF00"/>
        </a:buClr>
        <a:buChar char="•"/>
        <a:defRPr sz="2215" b="1">
          <a:solidFill>
            <a:schemeClr val="tx1"/>
          </a:solidFill>
          <a:latin typeface="+mn-lt"/>
          <a:ea typeface="+mn-ea"/>
          <a:cs typeface="+mn-cs"/>
        </a:defRPr>
      </a:lvl1pPr>
      <a:lvl2pPr marL="685800" indent="-263525" algn="l" rtl="0" eaLnBrk="1" fontAlgn="base" hangingPunct="1">
        <a:spcBef>
          <a:spcPct val="20000"/>
        </a:spcBef>
        <a:spcAft>
          <a:spcPct val="0"/>
        </a:spcAft>
        <a:buClr>
          <a:srgbClr val="F1AF00"/>
        </a:buClr>
        <a:buFont typeface="Arial" panose="020B0604020202020204" pitchFamily="34" charset="0"/>
        <a:buChar char="–"/>
        <a:defRPr sz="1940">
          <a:solidFill>
            <a:srgbClr val="00338F"/>
          </a:solidFill>
          <a:latin typeface="+mn-lt"/>
        </a:defRPr>
      </a:lvl2pPr>
      <a:lvl3pPr marL="1055370" indent="-210820" algn="l" rtl="0" eaLnBrk="1" fontAlgn="base" hangingPunct="1">
        <a:spcBef>
          <a:spcPct val="20000"/>
        </a:spcBef>
        <a:spcAft>
          <a:spcPct val="0"/>
        </a:spcAft>
        <a:buClr>
          <a:srgbClr val="F1AF00"/>
        </a:buClr>
        <a:buFont typeface="Wingdings" panose="05000000000000000000" pitchFamily="2" charset="2"/>
        <a:buChar char="§"/>
        <a:defRPr sz="1755">
          <a:solidFill>
            <a:srgbClr val="00338F"/>
          </a:solidFill>
          <a:latin typeface="+mn-lt"/>
        </a:defRPr>
      </a:lvl3pPr>
      <a:lvl4pPr marL="1477010" indent="-210820" algn="l" rtl="0" eaLnBrk="1" fontAlgn="base" hangingPunct="1">
        <a:spcBef>
          <a:spcPct val="20000"/>
        </a:spcBef>
        <a:spcAft>
          <a:spcPct val="0"/>
        </a:spcAft>
        <a:buClr>
          <a:srgbClr val="F1AF00"/>
        </a:buClr>
        <a:buChar char="•"/>
        <a:defRPr sz="1845" i="1">
          <a:solidFill>
            <a:srgbClr val="00338F"/>
          </a:solidFill>
          <a:latin typeface="+mn-lt"/>
        </a:defRPr>
      </a:lvl4pPr>
      <a:lvl5pPr marL="1899285" indent="-210820" algn="l" rtl="0" eaLnBrk="1" fontAlgn="base" hangingPunct="1">
        <a:spcBef>
          <a:spcPct val="20000"/>
        </a:spcBef>
        <a:spcAft>
          <a:spcPct val="0"/>
        </a:spcAft>
        <a:buClr>
          <a:srgbClr val="F1AF00"/>
        </a:buClr>
        <a:buChar char="o"/>
        <a:defRPr sz="1475">
          <a:solidFill>
            <a:srgbClr val="00338F"/>
          </a:solidFill>
          <a:latin typeface="+mn-lt"/>
        </a:defRPr>
      </a:lvl5pPr>
      <a:lvl6pPr marL="2320290" indent="-210820" algn="l" rtl="0" eaLnBrk="1" fontAlgn="base" hangingPunct="1">
        <a:spcBef>
          <a:spcPct val="20000"/>
        </a:spcBef>
        <a:spcAft>
          <a:spcPct val="0"/>
        </a:spcAft>
        <a:buClr>
          <a:srgbClr val="F1AF00"/>
        </a:buClr>
        <a:buChar char="o"/>
        <a:defRPr sz="1475">
          <a:solidFill>
            <a:srgbClr val="00338F"/>
          </a:solidFill>
          <a:latin typeface="+mn-lt"/>
        </a:defRPr>
      </a:lvl6pPr>
      <a:lvl7pPr marL="2742565" indent="-210820" algn="l" rtl="0" eaLnBrk="1" fontAlgn="base" hangingPunct="1">
        <a:spcBef>
          <a:spcPct val="20000"/>
        </a:spcBef>
        <a:spcAft>
          <a:spcPct val="0"/>
        </a:spcAft>
        <a:buClr>
          <a:srgbClr val="F1AF00"/>
        </a:buClr>
        <a:buChar char="o"/>
        <a:defRPr sz="1475">
          <a:solidFill>
            <a:srgbClr val="00338F"/>
          </a:solidFill>
          <a:latin typeface="+mn-lt"/>
        </a:defRPr>
      </a:lvl7pPr>
      <a:lvl8pPr marL="3164840" indent="-210820" algn="l" rtl="0" eaLnBrk="1" fontAlgn="base" hangingPunct="1">
        <a:spcBef>
          <a:spcPct val="20000"/>
        </a:spcBef>
        <a:spcAft>
          <a:spcPct val="0"/>
        </a:spcAft>
        <a:buClr>
          <a:srgbClr val="F1AF00"/>
        </a:buClr>
        <a:buChar char="o"/>
        <a:defRPr sz="1475">
          <a:solidFill>
            <a:srgbClr val="00338F"/>
          </a:solidFill>
          <a:latin typeface="+mn-lt"/>
        </a:defRPr>
      </a:lvl8pPr>
      <a:lvl9pPr marL="3586480" indent="-210820" algn="l" rtl="0" eaLnBrk="1" fontAlgn="base" hangingPunct="1">
        <a:spcBef>
          <a:spcPct val="20000"/>
        </a:spcBef>
        <a:spcAft>
          <a:spcPct val="0"/>
        </a:spcAft>
        <a:buClr>
          <a:srgbClr val="F1AF00"/>
        </a:buClr>
        <a:buChar char="o"/>
        <a:defRPr sz="1475">
          <a:solidFill>
            <a:srgbClr val="00338F"/>
          </a:solidFill>
          <a:latin typeface="+mn-lt"/>
        </a:defRPr>
      </a:lvl9pPr>
    </p:bodyStyle>
    <p:otherStyle>
      <a:defPPr>
        <a:defRPr lang="zh-CN"/>
      </a:defPPr>
      <a:lvl1pPr marL="0" algn="l" defTabSz="843915" rtl="0" eaLnBrk="1" latinLnBrk="0" hangingPunct="1">
        <a:defRPr sz="1660" kern="1200">
          <a:solidFill>
            <a:schemeClr val="tx1"/>
          </a:solidFill>
          <a:latin typeface="+mn-lt"/>
          <a:ea typeface="+mn-ea"/>
          <a:cs typeface="+mn-cs"/>
        </a:defRPr>
      </a:lvl1pPr>
      <a:lvl2pPr marL="422275" algn="l" defTabSz="843915" rtl="0" eaLnBrk="1" latinLnBrk="0" hangingPunct="1">
        <a:defRPr sz="1660" kern="1200">
          <a:solidFill>
            <a:schemeClr val="tx1"/>
          </a:solidFill>
          <a:latin typeface="+mn-lt"/>
          <a:ea typeface="+mn-ea"/>
          <a:cs typeface="+mn-cs"/>
        </a:defRPr>
      </a:lvl2pPr>
      <a:lvl3pPr marL="843915" algn="l" defTabSz="843915" rtl="0" eaLnBrk="1" latinLnBrk="0" hangingPunct="1">
        <a:defRPr sz="1660" kern="1200">
          <a:solidFill>
            <a:schemeClr val="tx1"/>
          </a:solidFill>
          <a:latin typeface="+mn-lt"/>
          <a:ea typeface="+mn-ea"/>
          <a:cs typeface="+mn-cs"/>
        </a:defRPr>
      </a:lvl3pPr>
      <a:lvl4pPr marL="1266190" algn="l" defTabSz="843915" rtl="0" eaLnBrk="1" latinLnBrk="0" hangingPunct="1">
        <a:defRPr sz="1660" kern="1200">
          <a:solidFill>
            <a:schemeClr val="tx1"/>
          </a:solidFill>
          <a:latin typeface="+mn-lt"/>
          <a:ea typeface="+mn-ea"/>
          <a:cs typeface="+mn-cs"/>
        </a:defRPr>
      </a:lvl4pPr>
      <a:lvl5pPr marL="1688465" algn="l" defTabSz="843915" rtl="0" eaLnBrk="1" latinLnBrk="0" hangingPunct="1">
        <a:defRPr sz="1660" kern="1200">
          <a:solidFill>
            <a:schemeClr val="tx1"/>
          </a:solidFill>
          <a:latin typeface="+mn-lt"/>
          <a:ea typeface="+mn-ea"/>
          <a:cs typeface="+mn-cs"/>
        </a:defRPr>
      </a:lvl5pPr>
      <a:lvl6pPr marL="2109470" algn="l" defTabSz="843915" rtl="0" eaLnBrk="1" latinLnBrk="0" hangingPunct="1">
        <a:defRPr sz="1660" kern="1200">
          <a:solidFill>
            <a:schemeClr val="tx1"/>
          </a:solidFill>
          <a:latin typeface="+mn-lt"/>
          <a:ea typeface="+mn-ea"/>
          <a:cs typeface="+mn-cs"/>
        </a:defRPr>
      </a:lvl6pPr>
      <a:lvl7pPr marL="2531745" algn="l" defTabSz="843915" rtl="0" eaLnBrk="1" latinLnBrk="0" hangingPunct="1">
        <a:defRPr sz="1660" kern="1200">
          <a:solidFill>
            <a:schemeClr val="tx1"/>
          </a:solidFill>
          <a:latin typeface="+mn-lt"/>
          <a:ea typeface="+mn-ea"/>
          <a:cs typeface="+mn-cs"/>
        </a:defRPr>
      </a:lvl7pPr>
      <a:lvl8pPr marL="2953385" algn="l" defTabSz="843915" rtl="0" eaLnBrk="1" latinLnBrk="0" hangingPunct="1">
        <a:defRPr sz="1660" kern="1200">
          <a:solidFill>
            <a:schemeClr val="tx1"/>
          </a:solidFill>
          <a:latin typeface="+mn-lt"/>
          <a:ea typeface="+mn-ea"/>
          <a:cs typeface="+mn-cs"/>
        </a:defRPr>
      </a:lvl8pPr>
      <a:lvl9pPr marL="3375660" algn="l" defTabSz="843915" rtl="0" eaLnBrk="1" latinLnBrk="0" hangingPunct="1">
        <a:defRPr sz="16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9.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4.emf"/><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5.png"/><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image" Target="../media/image59.png"/><Relationship Id="rId12" Type="http://schemas.openxmlformats.org/officeDocument/2006/relationships/slideLayout" Target="../slideLayouts/slideLayout12.xml"/><Relationship Id="rId11" Type="http://schemas.openxmlformats.org/officeDocument/2006/relationships/image" Target="../media/image61.png"/><Relationship Id="rId10" Type="http://schemas.openxmlformats.org/officeDocument/2006/relationships/image" Target="../media/image60.png"/><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0" Type="http://schemas.openxmlformats.org/officeDocument/2006/relationships/slideLayout" Target="../slideLayouts/slideLayout12.xml"/><Relationship Id="rId2" Type="http://schemas.openxmlformats.org/officeDocument/2006/relationships/tags" Target="../tags/tag48.xml"/><Relationship Id="rId19" Type="http://schemas.openxmlformats.org/officeDocument/2006/relationships/image" Target="../media/image65.png"/><Relationship Id="rId18" Type="http://schemas.openxmlformats.org/officeDocument/2006/relationships/image" Target="../media/image64.png"/><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63.png"/><Relationship Id="rId11" Type="http://schemas.openxmlformats.org/officeDocument/2006/relationships/tags" Target="../tags/tag56.xml"/><Relationship Id="rId10" Type="http://schemas.openxmlformats.org/officeDocument/2006/relationships/image" Target="../media/image62.png"/><Relationship Id="rId1" Type="http://schemas.openxmlformats.org/officeDocument/2006/relationships/tags" Target="../tags/tag47.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20.png"/><Relationship Id="rId2" Type="http://schemas.openxmlformats.org/officeDocument/2006/relationships/image" Target="../media/image69.png"/><Relationship Id="rId1" Type="http://schemas.openxmlformats.org/officeDocument/2006/relationships/image" Target="../media/image64.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9.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8.png"/><Relationship Id="rId11" Type="http://schemas.openxmlformats.org/officeDocument/2006/relationships/slideLayout" Target="../slideLayouts/slideLayout12.xml"/><Relationship Id="rId10" Type="http://schemas.openxmlformats.org/officeDocument/2006/relationships/tags" Target="../tags/tag8.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9" Type="http://schemas.openxmlformats.org/officeDocument/2006/relationships/slideLayout" Target="../slideLayouts/slideLayout12.xml"/><Relationship Id="rId28" Type="http://schemas.openxmlformats.org/officeDocument/2006/relationships/tags" Target="../tags/tag32.xml"/><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image" Target="../media/image10.jpeg"/><Relationship Id="rId19" Type="http://schemas.openxmlformats.org/officeDocument/2006/relationships/image" Target="../media/image13.png"/><Relationship Id="rId18" Type="http://schemas.openxmlformats.org/officeDocument/2006/relationships/tags" Target="../tags/tag23.xml"/><Relationship Id="rId17" Type="http://schemas.openxmlformats.org/officeDocument/2006/relationships/image" Target="../media/image12.png"/><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image" Target="../media/image11.jpeg"/><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8.png"/><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7.png"/><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nvSpPr>
        <p:spPr>
          <a:xfrm>
            <a:off x="1486535" y="1917700"/>
            <a:ext cx="9385935" cy="1158875"/>
          </a:xfrm>
          <a:prstGeom prst="rect">
            <a:avLst/>
          </a:prstGeom>
        </p:spPr>
        <p:txBody>
          <a:bodyPr rtlCol="0" anchor="ctr"/>
          <a:lstStyle>
            <a:lvl1pPr algn="ctr" rtl="0" eaLnBrk="0" fontAlgn="base" hangingPunct="0">
              <a:spcBef>
                <a:spcPct val="0"/>
              </a:spcBef>
              <a:spcAft>
                <a:spcPct val="0"/>
              </a:spcAft>
              <a:defRPr sz="29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0" fontAlgn="base" hangingPunct="0">
              <a:spcBef>
                <a:spcPct val="0"/>
              </a:spcBef>
              <a:spcAft>
                <a:spcPct val="0"/>
              </a:spcAft>
              <a:defRPr sz="2900" b="1">
                <a:solidFill>
                  <a:schemeClr val="bg1"/>
                </a:solidFill>
                <a:latin typeface="Arial" panose="020B0604020202020204" pitchFamily="34" charset="0"/>
              </a:defRPr>
            </a:lvl2pPr>
            <a:lvl3pPr algn="r" rtl="0" eaLnBrk="0" fontAlgn="base" hangingPunct="0">
              <a:spcBef>
                <a:spcPct val="0"/>
              </a:spcBef>
              <a:spcAft>
                <a:spcPct val="0"/>
              </a:spcAft>
              <a:defRPr sz="2900" b="1">
                <a:solidFill>
                  <a:schemeClr val="bg1"/>
                </a:solidFill>
                <a:latin typeface="Arial" panose="020B0604020202020204" pitchFamily="34" charset="0"/>
              </a:defRPr>
            </a:lvl3pPr>
            <a:lvl4pPr algn="r" rtl="0" eaLnBrk="0" fontAlgn="base" hangingPunct="0">
              <a:spcBef>
                <a:spcPct val="0"/>
              </a:spcBef>
              <a:spcAft>
                <a:spcPct val="0"/>
              </a:spcAft>
              <a:defRPr sz="2900" b="1">
                <a:solidFill>
                  <a:schemeClr val="bg1"/>
                </a:solidFill>
                <a:latin typeface="Arial" panose="020B0604020202020204" pitchFamily="34" charset="0"/>
              </a:defRPr>
            </a:lvl4pPr>
            <a:lvl5pPr algn="r" rtl="0" eaLnBrk="0" fontAlgn="base" hangingPunct="0">
              <a:spcBef>
                <a:spcPct val="0"/>
              </a:spcBef>
              <a:spcAft>
                <a:spcPct val="0"/>
              </a:spcAft>
              <a:defRPr sz="2900" b="1">
                <a:solidFill>
                  <a:schemeClr val="bg1"/>
                </a:solidFill>
                <a:latin typeface="Arial" panose="020B0604020202020204" pitchFamily="34" charset="0"/>
              </a:defRPr>
            </a:lvl5pPr>
            <a:lvl6pPr marL="422275" algn="r" rtl="0" eaLnBrk="1" fontAlgn="base" hangingPunct="1">
              <a:spcBef>
                <a:spcPct val="0"/>
              </a:spcBef>
              <a:spcAft>
                <a:spcPct val="0"/>
              </a:spcAft>
              <a:defRPr sz="2955" b="1">
                <a:solidFill>
                  <a:schemeClr val="bg1"/>
                </a:solidFill>
                <a:latin typeface="Arial" panose="020B0604020202020204" pitchFamily="34" charset="0"/>
              </a:defRPr>
            </a:lvl6pPr>
            <a:lvl7pPr marL="843915" algn="r" rtl="0" eaLnBrk="1" fontAlgn="base" hangingPunct="1">
              <a:spcBef>
                <a:spcPct val="0"/>
              </a:spcBef>
              <a:spcAft>
                <a:spcPct val="0"/>
              </a:spcAft>
              <a:defRPr sz="2955" b="1">
                <a:solidFill>
                  <a:schemeClr val="bg1"/>
                </a:solidFill>
                <a:latin typeface="Arial" panose="020B0604020202020204" pitchFamily="34" charset="0"/>
              </a:defRPr>
            </a:lvl7pPr>
            <a:lvl8pPr marL="1266190" algn="r" rtl="0" eaLnBrk="1" fontAlgn="base" hangingPunct="1">
              <a:spcBef>
                <a:spcPct val="0"/>
              </a:spcBef>
              <a:spcAft>
                <a:spcPct val="0"/>
              </a:spcAft>
              <a:defRPr sz="2955" b="1">
                <a:solidFill>
                  <a:schemeClr val="bg1"/>
                </a:solidFill>
                <a:latin typeface="Arial" panose="020B0604020202020204" pitchFamily="34" charset="0"/>
              </a:defRPr>
            </a:lvl8pPr>
            <a:lvl9pPr marL="1688465" algn="r" rtl="0" eaLnBrk="1" fontAlgn="base" hangingPunct="1">
              <a:spcBef>
                <a:spcPct val="0"/>
              </a:spcBef>
              <a:spcAft>
                <a:spcPct val="0"/>
              </a:spcAft>
              <a:defRPr sz="2955" b="1">
                <a:solidFill>
                  <a:schemeClr val="bg1"/>
                </a:solidFill>
                <a:latin typeface="Arial" panose="020B0604020202020204" pitchFamily="34" charset="0"/>
              </a:defRPr>
            </a:lvl9pPr>
          </a:lstStyle>
          <a:p>
            <a:pPr marR="0" lvl="0" indent="0" algn="ctr" defTabSz="914400" rtl="0" eaLnBrk="1" fontAlgn="auto" hangingPunct="1">
              <a:lnSpc>
                <a:spcPct val="150000"/>
              </a:lnSpc>
              <a:spcBef>
                <a:spcPct val="0"/>
              </a:spcBef>
              <a:spcAft>
                <a:spcPts val="0"/>
              </a:spcAft>
              <a:buClrTx/>
              <a:buSzTx/>
              <a:buFontTx/>
              <a:buNone/>
              <a:defRPr/>
            </a:pPr>
            <a:r>
              <a:rPr lang="en-GB" altLang="zh-CN" sz="4400" spc="1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CiADS</a:t>
            </a:r>
            <a:r>
              <a:rPr lang="zh-CN" altLang="en-US" sz="4400" spc="1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散裂靶热试终端及中子通道</a:t>
            </a:r>
            <a:endParaRPr lang="zh-CN" altLang="en-US" sz="4400" spc="1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3730" name="TextBox 3"/>
          <p:cNvSpPr txBox="1"/>
          <p:nvPr/>
        </p:nvSpPr>
        <p:spPr>
          <a:xfrm>
            <a:off x="2944177" y="4293890"/>
            <a:ext cx="6470650" cy="1788951"/>
          </a:xfrm>
          <a:prstGeom prst="rect">
            <a:avLst/>
          </a:prstGeom>
          <a:noFill/>
          <a:ln w="9525">
            <a:noFill/>
          </a:ln>
        </p:spPr>
        <p:txBody>
          <a:bodyPr anchor="t" anchorCtr="0">
            <a:spAutoFit/>
          </a:bodyPr>
          <a:lstStyle/>
          <a:p>
            <a:pPr algn="ctr">
              <a:lnSpc>
                <a:spcPct val="150000"/>
              </a:lnSpc>
            </a:pPr>
            <a:r>
              <a:rPr lang="zh-CN" altLang="en-US" sz="2800" dirty="0">
                <a:solidFill>
                  <a:srgbClr val="000000"/>
                </a:solidFill>
                <a:latin typeface="黑体" panose="02010609060101010101" pitchFamily="49" charset="-122"/>
                <a:ea typeface="黑体" panose="02010609060101010101" pitchFamily="49" charset="-122"/>
              </a:rPr>
              <a:t>先进核能中心</a:t>
            </a:r>
            <a:r>
              <a:rPr lang="en-US" altLang="zh-CN" sz="2800" dirty="0">
                <a:solidFill>
                  <a:srgbClr val="000000"/>
                </a:solidFill>
                <a:latin typeface="黑体" panose="02010609060101010101" pitchFamily="49" charset="-122"/>
                <a:ea typeface="黑体" panose="02010609060101010101" pitchFamily="49" charset="-122"/>
              </a:rPr>
              <a:t>-</a:t>
            </a:r>
            <a:r>
              <a:rPr lang="zh-CN" altLang="en-US" sz="2800" dirty="0">
                <a:solidFill>
                  <a:srgbClr val="000000"/>
                </a:solidFill>
                <a:latin typeface="黑体" panose="02010609060101010101" pitchFamily="49" charset="-122"/>
                <a:ea typeface="黑体" panose="02010609060101010101" pitchFamily="49" charset="-122"/>
              </a:rPr>
              <a:t>高功率靶室</a:t>
            </a:r>
            <a:endParaRPr lang="en-US" altLang="zh-CN" sz="2800" dirty="0">
              <a:solidFill>
                <a:srgbClr val="000000"/>
              </a:solidFill>
              <a:latin typeface="黑体" panose="02010609060101010101" pitchFamily="49" charset="-122"/>
              <a:ea typeface="黑体" panose="02010609060101010101" pitchFamily="49" charset="-122"/>
            </a:endParaRPr>
          </a:p>
          <a:p>
            <a:pPr algn="ctr">
              <a:lnSpc>
                <a:spcPct val="150000"/>
              </a:lnSpc>
            </a:pPr>
            <a:r>
              <a:rPr lang="zh-CN" altLang="en-US" sz="1600" dirty="0">
                <a:solidFill>
                  <a:srgbClr val="000000"/>
                </a:solidFill>
                <a:latin typeface="黑体" panose="02010609060101010101" pitchFamily="49" charset="-122"/>
                <a:ea typeface="黑体" panose="02010609060101010101" pitchFamily="49" charset="-122"/>
              </a:rPr>
              <a:t>张雪荧、马飞、万涛、杨伟峰、赵强、强成文、李龙、王飞、于潜、陈亮、葛红林、鞠永琴、邓维平、高志超、陈啸麟、纪斌、张凌云、邓涵予、程阳铖、崔帅、韩童、屈雯莉、张艳斌</a:t>
            </a:r>
            <a:endParaRPr lang="en-US" altLang="zh-CN" sz="1600" dirty="0">
              <a:solidFill>
                <a:srgbClr val="000000"/>
              </a:solidFill>
              <a:latin typeface="黑体" panose="02010609060101010101" pitchFamily="49" charset="-122"/>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a:t>散裂靶总体参数及系统构成</a:t>
            </a:r>
            <a:endParaRPr kumimoji="1" lang="zh-CN" altLang="en-US" dirty="0"/>
          </a:p>
        </p:txBody>
      </p:sp>
      <p:graphicFrame>
        <p:nvGraphicFramePr>
          <p:cNvPr id="3" name="表格 2"/>
          <p:cNvGraphicFramePr>
            <a:graphicFrameLocks noGrp="1"/>
          </p:cNvGraphicFramePr>
          <p:nvPr/>
        </p:nvGraphicFramePr>
        <p:xfrm>
          <a:off x="1657415" y="1437637"/>
          <a:ext cx="4085948" cy="4770120"/>
        </p:xfrm>
        <a:graphic>
          <a:graphicData uri="http://schemas.openxmlformats.org/drawingml/2006/table">
            <a:tbl>
              <a:tblPr firstRow="1" firstCol="1" bandRow="1">
                <a:effectLst>
                  <a:outerShdw blurRad="50800" dist="152400" dir="2700000" algn="tl" rotWithShape="0">
                    <a:prstClr val="black">
                      <a:alpha val="40000"/>
                    </a:prstClr>
                  </a:outerShdw>
                </a:effectLst>
                <a:tableStyleId>{5940675A-B579-460E-94D1-54222C63F5DA}</a:tableStyleId>
              </a:tblPr>
              <a:tblGrid>
                <a:gridCol w="1969770"/>
                <a:gridCol w="2116178"/>
              </a:tblGrid>
              <a:tr h="397510">
                <a:tc>
                  <a:txBody>
                    <a:bodyPr/>
                    <a:lstStyle/>
                    <a:p>
                      <a:pPr algn="ctr">
                        <a:lnSpc>
                          <a:spcPct val="150000"/>
                        </a:lnSpc>
                        <a:tabLst>
                          <a:tab pos="266700" algn="l"/>
                          <a:tab pos="5267960" algn="r"/>
                        </a:tabLst>
                      </a:pPr>
                      <a:r>
                        <a:rPr lang="zh-CN" sz="1600" b="1" kern="100" dirty="0">
                          <a:solidFill>
                            <a:sysClr val="window" lastClr="FFFFFF"/>
                          </a:solidFill>
                          <a:effectLst/>
                          <a:latin typeface="微软雅黑" panose="020B0503020204020204" pitchFamily="34" charset="-122"/>
                          <a:ea typeface="微软雅黑" panose="020B0503020204020204" pitchFamily="34" charset="-122"/>
                        </a:rPr>
                        <a:t>技术参数</a:t>
                      </a:r>
                      <a:endParaRPr lang="zh-CN" sz="1600" b="1" kern="100" dirty="0">
                        <a:solidFill>
                          <a:sysClr val="window" lastClr="FFFFFF"/>
                        </a:solidFill>
                        <a:effectLst/>
                        <a:latin typeface="微软雅黑" panose="020B0503020204020204" pitchFamily="34" charset="-122"/>
                        <a:ea typeface="微软雅黑" panose="020B0503020204020204" pitchFamily="34" charset="-122"/>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472C4"/>
                    </a:solidFill>
                  </a:tcPr>
                </a:tc>
                <a:tc>
                  <a:txBody>
                    <a:bodyPr/>
                    <a:lstStyle/>
                    <a:p>
                      <a:pPr algn="ctr">
                        <a:lnSpc>
                          <a:spcPct val="150000"/>
                        </a:lnSpc>
                        <a:tabLst>
                          <a:tab pos="266700" algn="l"/>
                          <a:tab pos="5267960" algn="r"/>
                        </a:tabLst>
                      </a:pPr>
                      <a:r>
                        <a:rPr lang="zh-CN" sz="1600" b="1" kern="100" dirty="0">
                          <a:solidFill>
                            <a:sysClr val="window" lastClr="FFFFFF"/>
                          </a:solidFill>
                          <a:effectLst/>
                          <a:latin typeface="微软雅黑" panose="020B0503020204020204" pitchFamily="34" charset="-122"/>
                          <a:ea typeface="微软雅黑" panose="020B0503020204020204" pitchFamily="34" charset="-122"/>
                        </a:rPr>
                        <a:t>技术指标</a:t>
                      </a:r>
                      <a:endParaRPr lang="zh-CN" sz="1600" b="1" kern="100" dirty="0">
                        <a:solidFill>
                          <a:sysClr val="window" lastClr="FFFFFF"/>
                        </a:solidFill>
                        <a:effectLst/>
                        <a:latin typeface="微软雅黑" panose="020B0503020204020204" pitchFamily="34" charset="-122"/>
                        <a:ea typeface="微软雅黑" panose="020B0503020204020204" pitchFamily="34" charset="-122"/>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472C4"/>
                    </a:solidFill>
                  </a:tcPr>
                </a:tc>
              </a:tr>
              <a:tr h="397510">
                <a:tc>
                  <a:txBody>
                    <a:bodyPr/>
                    <a:lstStyle/>
                    <a:p>
                      <a:pPr indent="0" algn="ctr">
                        <a:buNone/>
                      </a:pPr>
                      <a:r>
                        <a:rPr lang="en-US" sz="1600" b="1" dirty="0" err="1">
                          <a:solidFill>
                            <a:sysClr val="window" lastClr="FFFFFF"/>
                          </a:solidFill>
                          <a:latin typeface="微软雅黑" panose="020B0503020204020204" pitchFamily="34" charset="-122"/>
                          <a:ea typeface="微软雅黑" panose="020B0503020204020204" pitchFamily="34" charset="-122"/>
                        </a:rPr>
                        <a:t>靶材料</a:t>
                      </a:r>
                      <a:endParaRPr lang="en-US" altLang="en-US" sz="1600" b="1" dirty="0" err="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472C4"/>
                    </a:solidFill>
                  </a:tcPr>
                </a:tc>
                <a:tc>
                  <a:txBody>
                    <a:bodyPr/>
                    <a:lstStyle/>
                    <a:p>
                      <a:pPr indent="0" algn="ctr">
                        <a:buNone/>
                      </a:pPr>
                      <a:r>
                        <a:rPr lang="en-US" sz="1600" dirty="0">
                          <a:solidFill>
                            <a:sysClr val="windowText" lastClr="000000"/>
                          </a:solidFill>
                          <a:latin typeface="微软雅黑" panose="020B0503020204020204" pitchFamily="34" charset="-122"/>
                          <a:ea typeface="微软雅黑" panose="020B0503020204020204" pitchFamily="34" charset="-122"/>
                        </a:rPr>
                        <a:t>LBE</a:t>
                      </a:r>
                      <a:endParaRPr lang="en-US" altLang="en-US" sz="160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4472C4">
                        <a:tint val="4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束流种类</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indent="0" algn="ctr">
                        <a:buNone/>
                      </a:pPr>
                      <a:r>
                        <a:rPr lang="en-US" sz="1600">
                          <a:solidFill>
                            <a:sysClr val="windowText" lastClr="000000"/>
                          </a:solidFill>
                          <a:latin typeface="微软雅黑" panose="020B0503020204020204" pitchFamily="34" charset="-122"/>
                          <a:ea typeface="微软雅黑" panose="020B0503020204020204" pitchFamily="34" charset="-122"/>
                        </a:rPr>
                        <a:t>质子</a:t>
                      </a:r>
                      <a:endParaRPr lang="en-US" altLang="en-US" sz="160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2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束流能量</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ysClr val="windowText" lastClr="000000"/>
                          </a:solidFill>
                          <a:latin typeface="微软雅黑" panose="020B0503020204020204" pitchFamily="34" charset="-122"/>
                          <a:ea typeface="微软雅黑" panose="020B0503020204020204" pitchFamily="34" charset="-122"/>
                        </a:rPr>
                        <a:t>500MeV/</a:t>
                      </a:r>
                      <a:r>
                        <a:rPr lang="en-US" sz="1600" dirty="0">
                          <a:solidFill>
                            <a:sysClr val="windowText" lastClr="000000"/>
                          </a:solidFill>
                          <a:latin typeface="微软雅黑" panose="020B0503020204020204" pitchFamily="34" charset="-122"/>
                          <a:ea typeface="微软雅黑" panose="020B0503020204020204" pitchFamily="34" charset="-122"/>
                        </a:rPr>
                        <a:t>600 </a:t>
                      </a:r>
                      <a:r>
                        <a:rPr lang="en-US" altLang="zh-CN" sz="1600" dirty="0">
                          <a:solidFill>
                            <a:sysClr val="windowText" lastClr="000000"/>
                          </a:solidFill>
                          <a:latin typeface="微软雅黑" panose="020B0503020204020204" pitchFamily="34" charset="-122"/>
                          <a:ea typeface="微软雅黑" panose="020B0503020204020204" pitchFamily="34" charset="-122"/>
                        </a:rPr>
                        <a:t>MeV</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40000"/>
                      </a:srgbClr>
                    </a:solidFill>
                  </a:tcPr>
                </a:tc>
              </a:tr>
              <a:tr h="397510">
                <a:tc>
                  <a:txBody>
                    <a:bodyPr/>
                    <a:lstStyle/>
                    <a:p>
                      <a:pPr indent="0" algn="ctr">
                        <a:buNone/>
                      </a:pPr>
                      <a:r>
                        <a:rPr lang="en-US" sz="1600" b="1" dirty="0" err="1">
                          <a:solidFill>
                            <a:sysClr val="window" lastClr="FFFFFF"/>
                          </a:solidFill>
                          <a:latin typeface="微软雅黑" panose="020B0503020204020204" pitchFamily="34" charset="-122"/>
                          <a:ea typeface="微软雅黑" panose="020B0503020204020204" pitchFamily="34" charset="-122"/>
                        </a:rPr>
                        <a:t>最高束流强度</a:t>
                      </a:r>
                      <a:endParaRPr lang="en-US" altLang="en-US" sz="1600" b="1" dirty="0" err="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dirty="0">
                          <a:solidFill>
                            <a:sysClr val="windowText" lastClr="000000"/>
                          </a:solidFill>
                          <a:latin typeface="微软雅黑" panose="020B0503020204020204" pitchFamily="34" charset="-122"/>
                          <a:ea typeface="微软雅黑" panose="020B0503020204020204" pitchFamily="34" charset="-122"/>
                        </a:rPr>
                        <a:t>0-5 </a:t>
                      </a:r>
                      <a:r>
                        <a:rPr lang="en-US" altLang="zh-CN" sz="1600" dirty="0">
                          <a:solidFill>
                            <a:sysClr val="windowText" lastClr="000000"/>
                          </a:solidFill>
                          <a:latin typeface="微软雅黑" panose="020B0503020204020204" pitchFamily="34" charset="-122"/>
                          <a:ea typeface="微软雅黑" panose="020B0503020204020204" pitchFamily="34" charset="-122"/>
                        </a:rPr>
                        <a:t>mA</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2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入靶束斑直径</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dirty="0">
                          <a:solidFill>
                            <a:sysClr val="windowText" lastClr="000000"/>
                          </a:solidFill>
                          <a:latin typeface="微软雅黑" panose="020B0503020204020204" pitchFamily="34" charset="-122"/>
                          <a:ea typeface="微软雅黑" panose="020B0503020204020204" pitchFamily="34" charset="-122"/>
                        </a:rPr>
                        <a:t>≤ 22 </a:t>
                      </a:r>
                      <a:r>
                        <a:rPr lang="en-US" altLang="zh-CN" sz="1600" dirty="0">
                          <a:solidFill>
                            <a:sysClr val="windowText" lastClr="000000"/>
                          </a:solidFill>
                          <a:latin typeface="微软雅黑" panose="020B0503020204020204" pitchFamily="34" charset="-122"/>
                          <a:ea typeface="微软雅黑" panose="020B0503020204020204" pitchFamily="34" charset="-122"/>
                        </a:rPr>
                        <a:t>cm</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40000"/>
                      </a:srgbClr>
                    </a:solidFill>
                  </a:tcPr>
                </a:tc>
              </a:tr>
              <a:tr h="397510">
                <a:tc>
                  <a:txBody>
                    <a:bodyPr/>
                    <a:lstStyle/>
                    <a:p>
                      <a:pPr indent="0" algn="ctr">
                        <a:buNone/>
                      </a:pPr>
                      <a:r>
                        <a:rPr lang="en-US" sz="1600" b="1" dirty="0" err="1">
                          <a:solidFill>
                            <a:sysClr val="window" lastClr="FFFFFF"/>
                          </a:solidFill>
                          <a:latin typeface="微软雅黑" panose="020B0503020204020204" pitchFamily="34" charset="-122"/>
                          <a:ea typeface="微软雅黑" panose="020B0503020204020204" pitchFamily="34" charset="-122"/>
                        </a:rPr>
                        <a:t>LBE工作温度</a:t>
                      </a:r>
                      <a:endParaRPr lang="en-US" altLang="en-US" sz="1600" b="1" dirty="0" err="1">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dirty="0">
                          <a:solidFill>
                            <a:sysClr val="windowText" lastClr="000000"/>
                          </a:solidFill>
                          <a:latin typeface="微软雅黑" panose="020B0503020204020204" pitchFamily="34" charset="-122"/>
                          <a:ea typeface="微软雅黑" panose="020B0503020204020204" pitchFamily="34" charset="-122"/>
                        </a:rPr>
                        <a:t>200-400 </a:t>
                      </a:r>
                      <a:r>
                        <a:rPr lang="en-US" altLang="zh-CN" sz="1600" dirty="0">
                          <a:solidFill>
                            <a:sysClr val="windowText" lastClr="000000"/>
                          </a:solidFill>
                          <a:latin typeface="微软雅黑" panose="020B0503020204020204" pitchFamily="34" charset="-122"/>
                          <a:ea typeface="微软雅黑" panose="020B0503020204020204" pitchFamily="34" charset="-122"/>
                        </a:rPr>
                        <a:t>℃</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20000"/>
                      </a:srgbClr>
                    </a:solidFill>
                  </a:tcPr>
                </a:tc>
              </a:tr>
              <a:tr h="397510">
                <a:tc>
                  <a:txBody>
                    <a:bodyPr/>
                    <a:lstStyle/>
                    <a:p>
                      <a:pPr indent="0" algn="ctr">
                        <a:buNone/>
                      </a:pPr>
                      <a:r>
                        <a:rPr lang="en-US" sz="1600" b="1" dirty="0" err="1">
                          <a:solidFill>
                            <a:sysClr val="window" lastClr="FFFFFF"/>
                          </a:solidFill>
                          <a:latin typeface="微软雅黑" panose="020B0503020204020204" pitchFamily="34" charset="-122"/>
                          <a:ea typeface="微软雅黑" panose="020B0503020204020204" pitchFamily="34" charset="-122"/>
                        </a:rPr>
                        <a:t>LBE额定流量</a:t>
                      </a:r>
                      <a:endParaRPr lang="en-US" altLang="en-US" sz="1600" b="1" dirty="0" err="1">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dirty="0">
                          <a:solidFill>
                            <a:sysClr val="windowText" lastClr="000000"/>
                          </a:solidFill>
                          <a:latin typeface="微软雅黑" panose="020B0503020204020204" pitchFamily="34" charset="-122"/>
                          <a:ea typeface="微软雅黑" panose="020B0503020204020204" pitchFamily="34" charset="-122"/>
                        </a:rPr>
                        <a:t>0-170 </a:t>
                      </a:r>
                      <a:r>
                        <a:rPr lang="en-US" altLang="zh-CN" sz="1600" dirty="0">
                          <a:solidFill>
                            <a:sysClr val="windowText" lastClr="000000"/>
                          </a:solidFill>
                          <a:latin typeface="微软雅黑" panose="020B0503020204020204" pitchFamily="34" charset="-122"/>
                          <a:ea typeface="微软雅黑" panose="020B0503020204020204" pitchFamily="34" charset="-122"/>
                        </a:rPr>
                        <a:t>kg/s</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4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靶体结构材料</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indent="0" algn="ctr">
                        <a:buNone/>
                      </a:pPr>
                      <a:r>
                        <a:rPr lang="en-US" sz="1600">
                          <a:solidFill>
                            <a:sysClr val="windowText" lastClr="000000"/>
                          </a:solidFill>
                          <a:latin typeface="微软雅黑" panose="020B0503020204020204" pitchFamily="34" charset="-122"/>
                          <a:ea typeface="微软雅黑" panose="020B0503020204020204" pitchFamily="34" charset="-122"/>
                        </a:rPr>
                        <a:t>316L</a:t>
                      </a:r>
                      <a:endParaRPr lang="en-US" altLang="en-US" sz="160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2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靶窗</a:t>
                      </a:r>
                      <a:r>
                        <a:rPr lang="zh-CN" altLang="en-US" sz="1600" b="1">
                          <a:solidFill>
                            <a:sysClr val="window" lastClr="FFFFFF"/>
                          </a:solidFill>
                          <a:latin typeface="微软雅黑" panose="020B0503020204020204" pitchFamily="34" charset="-122"/>
                          <a:ea typeface="微软雅黑" panose="020B0503020204020204" pitchFamily="34" charset="-122"/>
                        </a:rPr>
                        <a:t>束管</a:t>
                      </a:r>
                      <a:r>
                        <a:rPr lang="en-US" sz="1600" b="1">
                          <a:solidFill>
                            <a:sysClr val="window" lastClr="FFFFFF"/>
                          </a:solidFill>
                          <a:latin typeface="微软雅黑" panose="020B0503020204020204" pitchFamily="34" charset="-122"/>
                          <a:ea typeface="微软雅黑" panose="020B0503020204020204" pitchFamily="34" charset="-122"/>
                        </a:rPr>
                        <a:t>材料</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indent="0" algn="ctr">
                        <a:buNone/>
                      </a:pPr>
                      <a:r>
                        <a:rPr lang="en-US" sz="1600">
                          <a:solidFill>
                            <a:sysClr val="windowText" lastClr="000000"/>
                          </a:solidFill>
                          <a:latin typeface="微软雅黑" panose="020B0503020204020204" pitchFamily="34" charset="-122"/>
                          <a:ea typeface="微软雅黑" panose="020B0503020204020204" pitchFamily="34" charset="-122"/>
                        </a:rPr>
                        <a:t>T91</a:t>
                      </a:r>
                      <a:endParaRPr lang="en-US" altLang="en-US" sz="160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4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出射中子产额</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ysClr val="windowText" lastClr="000000"/>
                          </a:solidFill>
                          <a:latin typeface="微软雅黑" panose="020B0503020204020204" pitchFamily="34" charset="-122"/>
                          <a:ea typeface="微软雅黑" panose="020B0503020204020204" pitchFamily="34" charset="-122"/>
                        </a:rPr>
                        <a:t>＞</a:t>
                      </a:r>
                      <a:r>
                        <a:rPr lang="en-US" altLang="zh-CN" sz="1600" dirty="0">
                          <a:solidFill>
                            <a:sysClr val="windowText" lastClr="000000"/>
                          </a:solidFill>
                          <a:latin typeface="微软雅黑" panose="020B0503020204020204" pitchFamily="34" charset="-122"/>
                          <a:ea typeface="微软雅黑" panose="020B0503020204020204" pitchFamily="34" charset="-122"/>
                        </a:rPr>
                        <a:t> </a:t>
                      </a:r>
                      <a:r>
                        <a:rPr lang="en-US" sz="1600" dirty="0">
                          <a:solidFill>
                            <a:sysClr val="windowText" lastClr="000000"/>
                          </a:solidFill>
                          <a:latin typeface="微软雅黑" panose="020B0503020204020204" pitchFamily="34" charset="-122"/>
                          <a:ea typeface="微软雅黑" panose="020B0503020204020204" pitchFamily="34" charset="-122"/>
                        </a:rPr>
                        <a:t>9 </a:t>
                      </a:r>
                      <a:r>
                        <a:rPr lang="en-US" altLang="zh-CN" sz="1600" dirty="0">
                          <a:solidFill>
                            <a:sysClr val="windowText" lastClr="000000"/>
                          </a:solidFill>
                          <a:latin typeface="微软雅黑" panose="020B0503020204020204" pitchFamily="34" charset="-122"/>
                          <a:ea typeface="微软雅黑" panose="020B0503020204020204" pitchFamily="34" charset="-122"/>
                        </a:rPr>
                        <a:t>n/p</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20000"/>
                      </a:srgbClr>
                    </a:solidFill>
                  </a:tcPr>
                </a:tc>
              </a:tr>
              <a:tr h="397510">
                <a:tc>
                  <a:txBody>
                    <a:bodyPr/>
                    <a:lstStyle/>
                    <a:p>
                      <a:pPr indent="0" algn="ctr">
                        <a:buNone/>
                      </a:pPr>
                      <a:r>
                        <a:rPr lang="en-US" sz="1600" b="1">
                          <a:solidFill>
                            <a:sysClr val="window" lastClr="FFFFFF"/>
                          </a:solidFill>
                          <a:latin typeface="微软雅黑" panose="020B0503020204020204" pitchFamily="34" charset="-122"/>
                          <a:ea typeface="微软雅黑" panose="020B0503020204020204" pitchFamily="34" charset="-122"/>
                        </a:rPr>
                        <a:t>换热功率</a:t>
                      </a:r>
                      <a:endParaRPr lang="en-US" altLang="en-US" sz="1600" b="1">
                        <a:solidFill>
                          <a:sysClr val="window" lastClr="FFFFFF"/>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dirty="0">
                          <a:solidFill>
                            <a:sysClr val="windowText" lastClr="000000"/>
                          </a:solidFill>
                          <a:latin typeface="微软雅黑" panose="020B0503020204020204" pitchFamily="34" charset="-122"/>
                          <a:ea typeface="微软雅黑" panose="020B0503020204020204" pitchFamily="34" charset="-122"/>
                        </a:rPr>
                        <a:t>250 kW/3.0 M</a:t>
                      </a:r>
                      <a:r>
                        <a:rPr lang="en-US" altLang="zh-CN" sz="1600" dirty="0">
                          <a:solidFill>
                            <a:sysClr val="windowText" lastClr="000000"/>
                          </a:solidFill>
                          <a:latin typeface="微软雅黑" panose="020B0503020204020204" pitchFamily="34" charset="-122"/>
                          <a:ea typeface="微软雅黑" panose="020B0503020204020204" pitchFamily="34" charset="-122"/>
                        </a:rPr>
                        <a:t>W</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472C4">
                        <a:tint val="40000"/>
                      </a:srgbClr>
                    </a:solidFill>
                  </a:tcPr>
                </a:tc>
              </a:tr>
            </a:tbl>
          </a:graphicData>
        </a:graphic>
      </p:graphicFrame>
      <p:sp>
        <p:nvSpPr>
          <p:cNvPr id="4" name="文本框 3"/>
          <p:cNvSpPr txBox="1"/>
          <p:nvPr/>
        </p:nvSpPr>
        <p:spPr>
          <a:xfrm>
            <a:off x="7535366" y="1413510"/>
            <a:ext cx="3620770" cy="4523105"/>
          </a:xfrm>
          <a:prstGeom prst="rect">
            <a:avLst/>
          </a:prstGeom>
          <a:noFill/>
        </p:spPr>
        <p:txBody>
          <a:bodyPr wrap="square" rtlCol="0">
            <a:spAutoFit/>
          </a:bodyPr>
          <a:lstStyle/>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靶体回路系统</a:t>
            </a:r>
            <a:r>
              <a:rPr lang="en-US" altLang="zh-CN" sz="2400" b="1" dirty="0">
                <a:solidFill>
                  <a:srgbClr val="002060"/>
                </a:solidFill>
                <a:latin typeface="微软雅黑" panose="020B0503020204020204" pitchFamily="34" charset="-122"/>
                <a:ea typeface="微软雅黑" panose="020B0503020204020204" pitchFamily="34" charset="-122"/>
              </a:rPr>
              <a:t> </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换热系统</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驱动系统</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气体处理系统</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靶窗结构监测系统</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安全保护系统</a:t>
            </a:r>
            <a:endParaRPr lang="zh-CN" altLang="en-US" sz="2400" b="1"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sym typeface="+mn-ea"/>
              </a:rPr>
              <a:t>靶遥操维护系统</a:t>
            </a:r>
            <a:endParaRPr lang="zh-CN" altLang="en-US" sz="2400" b="1" dirty="0">
              <a:solidFill>
                <a:srgbClr val="002060"/>
              </a:solidFill>
              <a:latin typeface="微软雅黑" panose="020B0503020204020204" pitchFamily="34" charset="-122"/>
              <a:ea typeface="微软雅黑" panose="020B0503020204020204" pitchFamily="34" charset="-122"/>
              <a:sym typeface="+mn-ea"/>
            </a:endParaRPr>
          </a:p>
          <a:p>
            <a:pPr marL="342900" indent="-342900" algn="l" fontAlgn="auto">
              <a:lnSpc>
                <a:spcPct val="150000"/>
              </a:lnSpc>
              <a:buFont typeface="Arial" panose="020B0604020202020204" pitchFamily="34" charset="0"/>
              <a:buChar char="•"/>
            </a:pPr>
            <a:r>
              <a:rPr lang="zh-CN" altLang="en-US" sz="2400" b="1" dirty="0">
                <a:solidFill>
                  <a:srgbClr val="002060"/>
                </a:solidFill>
                <a:latin typeface="微软雅黑" panose="020B0503020204020204" pitchFamily="34" charset="-122"/>
                <a:ea typeface="微软雅黑" panose="020B0503020204020204" pitchFamily="34" charset="-122"/>
              </a:rPr>
              <a:t>控制系统</a:t>
            </a:r>
            <a:endParaRPr lang="en-US" altLang="zh-CN" sz="24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999105" y="890270"/>
            <a:ext cx="1402080" cy="460375"/>
          </a:xfrm>
          <a:prstGeom prst="rect">
            <a:avLst/>
          </a:prstGeom>
          <a:noFill/>
        </p:spPr>
        <p:txBody>
          <a:bodyPr wrap="none" rtlCol="0" anchor="t">
            <a:spAutoFit/>
          </a:bodyPr>
          <a:lstStyle/>
          <a:p>
            <a:pPr indent="0" algn="l">
              <a:buFont typeface="Arial" panose="020B0604020202020204" pitchFamily="34" charset="0"/>
              <a:buNone/>
            </a:pPr>
            <a:r>
              <a:rPr lang="zh-CN" altLang="en-US" sz="2400" b="1" dirty="0">
                <a:solidFill>
                  <a:srgbClr val="C00000"/>
                </a:solidFill>
                <a:latin typeface="微软雅黑" panose="020B0503020204020204" pitchFamily="34" charset="-122"/>
                <a:ea typeface="微软雅黑" panose="020B0503020204020204" pitchFamily="34" charset="-122"/>
                <a:sym typeface="+mn-ea"/>
              </a:rPr>
              <a:t>主要参数</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热试终端布局</a:t>
            </a:r>
            <a:endParaRPr kumimoji="1" lang="zh-CN" altLang="en-US" dirty="0"/>
          </a:p>
        </p:txBody>
      </p:sp>
      <p:pic>
        <p:nvPicPr>
          <p:cNvPr id="3" name="图片 2"/>
          <p:cNvPicPr>
            <a:picLocks noChangeAspect="1"/>
          </p:cNvPicPr>
          <p:nvPr/>
        </p:nvPicPr>
        <p:blipFill>
          <a:blip r:embed="rId1"/>
          <a:stretch>
            <a:fillRect/>
          </a:stretch>
        </p:blipFill>
        <p:spPr>
          <a:xfrm>
            <a:off x="6743278" y="1053530"/>
            <a:ext cx="4378325" cy="5034915"/>
          </a:xfrm>
          <a:prstGeom prst="rect">
            <a:avLst/>
          </a:prstGeom>
        </p:spPr>
      </p:pic>
      <p:pic>
        <p:nvPicPr>
          <p:cNvPr id="4" name="图片 3"/>
          <p:cNvPicPr>
            <a:picLocks noChangeAspect="1"/>
          </p:cNvPicPr>
          <p:nvPr/>
        </p:nvPicPr>
        <p:blipFill>
          <a:blip r:embed="rId2"/>
          <a:stretch>
            <a:fillRect/>
          </a:stretch>
        </p:blipFill>
        <p:spPr>
          <a:xfrm>
            <a:off x="992718" y="963995"/>
            <a:ext cx="4507865" cy="5027295"/>
          </a:xfrm>
          <a:prstGeom prst="rect">
            <a:avLst/>
          </a:prstGeom>
        </p:spPr>
      </p:pic>
      <p:sp>
        <p:nvSpPr>
          <p:cNvPr id="5" name="文本框 4"/>
          <p:cNvSpPr txBox="1"/>
          <p:nvPr/>
        </p:nvSpPr>
        <p:spPr>
          <a:xfrm>
            <a:off x="1630258" y="6088445"/>
            <a:ext cx="4022090" cy="398780"/>
          </a:xfrm>
          <a:prstGeom prst="rect">
            <a:avLst/>
          </a:prstGeom>
          <a:noFill/>
        </p:spPr>
        <p:txBody>
          <a:bodyPr wrap="square" rtlCol="0" anchor="t">
            <a:spAutoFit/>
          </a:bodyPr>
          <a:lstStyle/>
          <a:p>
            <a:pPr algn="ctr">
              <a:buClrTx/>
              <a:buSzTx/>
              <a:buFontTx/>
            </a:pPr>
            <a:r>
              <a:rPr lang="en-US" altLang="zh-CN" sz="2000" b="1" dirty="0">
                <a:solidFill>
                  <a:prstClr val="black"/>
                </a:solidFill>
                <a:latin typeface="微软雅黑" panose="020B0503020204020204" pitchFamily="34" charset="-122"/>
                <a:ea typeface="微软雅黑" panose="020B0503020204020204" pitchFamily="34" charset="-122"/>
                <a:sym typeface="+mn-ea"/>
              </a:rPr>
              <a:t>-27.8m</a:t>
            </a:r>
            <a:r>
              <a:rPr lang="zh-CN" altLang="en-US" sz="2000" b="1" dirty="0">
                <a:solidFill>
                  <a:prstClr val="black"/>
                </a:solidFill>
                <a:latin typeface="微软雅黑" panose="020B0503020204020204" pitchFamily="34" charset="-122"/>
                <a:ea typeface="微软雅黑" panose="020B0503020204020204" pitchFamily="34" charset="-122"/>
                <a:sym typeface="+mn-ea"/>
              </a:rPr>
              <a:t>布置</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7031568" y="6088445"/>
            <a:ext cx="4424045" cy="398780"/>
          </a:xfrm>
          <a:prstGeom prst="rect">
            <a:avLst/>
          </a:prstGeom>
          <a:noFill/>
        </p:spPr>
        <p:txBody>
          <a:bodyPr wrap="square" rtlCol="0" anchor="t">
            <a:spAutoFit/>
          </a:bodyPr>
          <a:lstStyle/>
          <a:p>
            <a:pPr algn="ctr">
              <a:buClrTx/>
              <a:buSzTx/>
              <a:buFontTx/>
            </a:pPr>
            <a:r>
              <a:rPr lang="en-US" altLang="zh-CN" sz="2000" b="1" dirty="0">
                <a:solidFill>
                  <a:prstClr val="black"/>
                </a:solidFill>
                <a:latin typeface="微软雅黑" panose="020B0503020204020204" pitchFamily="34" charset="-122"/>
                <a:ea typeface="微软雅黑" panose="020B0503020204020204" pitchFamily="34" charset="-122"/>
                <a:sym typeface="+mn-ea"/>
              </a:rPr>
              <a:t>-20.8m</a:t>
            </a:r>
            <a:r>
              <a:rPr lang="zh-CN" altLang="en-US" sz="2000" b="1" dirty="0">
                <a:solidFill>
                  <a:prstClr val="black"/>
                </a:solidFill>
                <a:latin typeface="微软雅黑" panose="020B0503020204020204" pitchFamily="34" charset="-122"/>
                <a:ea typeface="微软雅黑" panose="020B0503020204020204" pitchFamily="34" charset="-122"/>
                <a:sym typeface="+mn-ea"/>
              </a:rPr>
              <a:t>布置（散裂靶摇操维护平台）</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2718013" y="3182050"/>
            <a:ext cx="1158875" cy="252539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8039313" y="3280475"/>
            <a:ext cx="1429385" cy="249872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线形标注 1 8"/>
          <p:cNvSpPr/>
          <p:nvPr/>
        </p:nvSpPr>
        <p:spPr>
          <a:xfrm>
            <a:off x="4583008" y="909385"/>
            <a:ext cx="1101725" cy="344170"/>
          </a:xfrm>
          <a:prstGeom prst="borderCallout1">
            <a:avLst>
              <a:gd name="adj1" fmla="val 18750"/>
              <a:gd name="adj2" fmla="val -8333"/>
              <a:gd name="adj3" fmla="val 183920"/>
              <a:gd name="adj4" fmla="val -3073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rgbClr val="C00000"/>
                </a:solidFill>
              </a:rPr>
              <a:t>换热系统</a:t>
            </a:r>
            <a:endParaRPr lang="zh-CN" altLang="en-US" sz="1800">
              <a:solidFill>
                <a:srgbClr val="C00000"/>
              </a:solidFill>
            </a:endParaRPr>
          </a:p>
        </p:txBody>
      </p:sp>
      <p:sp>
        <p:nvSpPr>
          <p:cNvPr id="10" name="线形标注 1 9"/>
          <p:cNvSpPr/>
          <p:nvPr/>
        </p:nvSpPr>
        <p:spPr>
          <a:xfrm>
            <a:off x="2638638" y="5368355"/>
            <a:ext cx="1007745" cy="267970"/>
          </a:xfrm>
          <a:prstGeom prst="borderCallout1">
            <a:avLst>
              <a:gd name="adj1" fmla="val -9976"/>
              <a:gd name="adj2" fmla="val 20241"/>
              <a:gd name="adj3" fmla="val -216666"/>
              <a:gd name="adj4" fmla="val 41999"/>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C00000"/>
                </a:solidFill>
              </a:rPr>
              <a:t>靶站间</a:t>
            </a:r>
            <a:endParaRPr lang="zh-CN" altLang="en-US" sz="1600">
              <a:solidFill>
                <a:srgbClr val="C00000"/>
              </a:solidFill>
            </a:endParaRPr>
          </a:p>
        </p:txBody>
      </p:sp>
      <p:sp>
        <p:nvSpPr>
          <p:cNvPr id="11" name="矩形 10"/>
          <p:cNvSpPr/>
          <p:nvPr/>
        </p:nvSpPr>
        <p:spPr>
          <a:xfrm>
            <a:off x="2638638" y="1336105"/>
            <a:ext cx="2597785" cy="174053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p:nvSpPr>
        <p:spPr>
          <a:xfrm>
            <a:off x="1414358" y="2272095"/>
            <a:ext cx="874395" cy="337629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线形标注 1 12"/>
          <p:cNvSpPr/>
          <p:nvPr/>
        </p:nvSpPr>
        <p:spPr>
          <a:xfrm>
            <a:off x="1347683" y="5723320"/>
            <a:ext cx="1007745" cy="267970"/>
          </a:xfrm>
          <a:prstGeom prst="borderCallout1">
            <a:avLst>
              <a:gd name="adj1" fmla="val -9976"/>
              <a:gd name="adj2" fmla="val 20241"/>
              <a:gd name="adj3" fmla="val -216666"/>
              <a:gd name="adj4" fmla="val 41999"/>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C00000"/>
                </a:solidFill>
              </a:rPr>
              <a:t>靶回路</a:t>
            </a:r>
            <a:endParaRPr lang="zh-CN" altLang="en-US" sz="1600">
              <a:solidFill>
                <a:srgbClr val="C00000"/>
              </a:solidFill>
            </a:endParaRPr>
          </a:p>
        </p:txBody>
      </p:sp>
      <p:sp>
        <p:nvSpPr>
          <p:cNvPr id="14" name="矩形 13"/>
          <p:cNvSpPr/>
          <p:nvPr/>
        </p:nvSpPr>
        <p:spPr>
          <a:xfrm>
            <a:off x="4077548" y="3182050"/>
            <a:ext cx="1158875" cy="252539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线形标注 1 14"/>
          <p:cNvSpPr/>
          <p:nvPr/>
        </p:nvSpPr>
        <p:spPr>
          <a:xfrm>
            <a:off x="4150573" y="5368355"/>
            <a:ext cx="1007745" cy="267970"/>
          </a:xfrm>
          <a:prstGeom prst="borderCallout1">
            <a:avLst>
              <a:gd name="adj1" fmla="val -9976"/>
              <a:gd name="adj2" fmla="val 20241"/>
              <a:gd name="adj3" fmla="val -216666"/>
              <a:gd name="adj4" fmla="val 41999"/>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C00000"/>
                </a:solidFill>
              </a:rPr>
              <a:t>核测间</a:t>
            </a:r>
            <a:endParaRPr lang="zh-CN" altLang="en-US" sz="1600">
              <a:solidFill>
                <a:srgbClr val="C00000"/>
              </a:solidFill>
            </a:endParaRPr>
          </a:p>
        </p:txBody>
      </p:sp>
      <p:sp>
        <p:nvSpPr>
          <p:cNvPr id="16" name="矩形 15"/>
          <p:cNvSpPr/>
          <p:nvPr/>
        </p:nvSpPr>
        <p:spPr>
          <a:xfrm>
            <a:off x="7966923" y="1336105"/>
            <a:ext cx="2640330" cy="174053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线形标注 1 16"/>
          <p:cNvSpPr/>
          <p:nvPr/>
        </p:nvSpPr>
        <p:spPr>
          <a:xfrm>
            <a:off x="8005658" y="5440110"/>
            <a:ext cx="1339215" cy="267970"/>
          </a:xfrm>
          <a:prstGeom prst="borderCallout1">
            <a:avLst>
              <a:gd name="adj1" fmla="val -9976"/>
              <a:gd name="adj2" fmla="val 20241"/>
              <a:gd name="adj3" fmla="val -260189"/>
              <a:gd name="adj4" fmla="val 4165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C00000"/>
                </a:solidFill>
              </a:rPr>
              <a:t>靶维护平台</a:t>
            </a:r>
            <a:endParaRPr lang="zh-CN" altLang="en-US" sz="1600">
              <a:solidFill>
                <a:srgbClr val="C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热试终端布局</a:t>
            </a:r>
            <a:endParaRPr kumimoji="1" lang="zh-CN" altLang="en-US" dirty="0"/>
          </a:p>
        </p:txBody>
      </p:sp>
      <p:sp>
        <p:nvSpPr>
          <p:cNvPr id="3" name="文本框 2"/>
          <p:cNvSpPr txBox="1"/>
          <p:nvPr/>
        </p:nvSpPr>
        <p:spPr>
          <a:xfrm>
            <a:off x="910590" y="5949950"/>
            <a:ext cx="3273425" cy="398780"/>
          </a:xfrm>
          <a:prstGeom prst="rect">
            <a:avLst/>
          </a:prstGeom>
          <a:noFill/>
        </p:spPr>
        <p:txBody>
          <a:bodyPr wrap="square" rtlCol="0" anchor="t">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sym typeface="+mn-ea"/>
              </a:rPr>
              <a:t>侧视图</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319010" y="5949950"/>
            <a:ext cx="3273425" cy="398780"/>
          </a:xfrm>
          <a:prstGeom prst="rect">
            <a:avLst/>
          </a:prstGeom>
          <a:noFill/>
        </p:spPr>
        <p:txBody>
          <a:bodyPr wrap="square" rtlCol="0" anchor="t">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sym typeface="+mn-ea"/>
              </a:rPr>
              <a:t>侧视图</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262255" y="1137920"/>
            <a:ext cx="4695190" cy="4728845"/>
          </a:xfrm>
          <a:prstGeom prst="rect">
            <a:avLst/>
          </a:prstGeom>
        </p:spPr>
      </p:pic>
      <p:pic>
        <p:nvPicPr>
          <p:cNvPr id="6" name="图片 5"/>
          <p:cNvPicPr>
            <a:picLocks noChangeAspect="1"/>
          </p:cNvPicPr>
          <p:nvPr/>
        </p:nvPicPr>
        <p:blipFill>
          <a:blip r:embed="rId2"/>
          <a:stretch>
            <a:fillRect/>
          </a:stretch>
        </p:blipFill>
        <p:spPr>
          <a:xfrm>
            <a:off x="5391785" y="1125855"/>
            <a:ext cx="6365240" cy="4752340"/>
          </a:xfrm>
          <a:prstGeom prst="rect">
            <a:avLst/>
          </a:prstGeom>
        </p:spPr>
      </p:pic>
      <p:sp>
        <p:nvSpPr>
          <p:cNvPr id="7" name="线形标注 1 6"/>
          <p:cNvSpPr/>
          <p:nvPr/>
        </p:nvSpPr>
        <p:spPr>
          <a:xfrm>
            <a:off x="1414145" y="5517515"/>
            <a:ext cx="1007745" cy="267970"/>
          </a:xfrm>
          <a:prstGeom prst="borderCallout1">
            <a:avLst>
              <a:gd name="adj1" fmla="val -9976"/>
              <a:gd name="adj2" fmla="val 20241"/>
              <a:gd name="adj3" fmla="val -178672"/>
              <a:gd name="adj4" fmla="val 4165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C00000"/>
                </a:solidFill>
              </a:rPr>
              <a:t>靶回路</a:t>
            </a:r>
            <a:endParaRPr lang="zh-CN" altLang="en-US" sz="1600">
              <a:solidFill>
                <a:srgbClr val="C00000"/>
              </a:solidFill>
            </a:endParaRPr>
          </a:p>
        </p:txBody>
      </p:sp>
      <p:sp>
        <p:nvSpPr>
          <p:cNvPr id="8" name="线形标注 1 7"/>
          <p:cNvSpPr/>
          <p:nvPr/>
        </p:nvSpPr>
        <p:spPr>
          <a:xfrm>
            <a:off x="2494280" y="2925445"/>
            <a:ext cx="1446530" cy="344170"/>
          </a:xfrm>
          <a:prstGeom prst="borderCallout1">
            <a:avLst>
              <a:gd name="adj1" fmla="val 107380"/>
              <a:gd name="adj2" fmla="val 15627"/>
              <a:gd name="adj3" fmla="val 276937"/>
              <a:gd name="adj4" fmla="val -57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rgbClr val="C00000"/>
                </a:solidFill>
              </a:rPr>
              <a:t>束靶耦合段</a:t>
            </a:r>
            <a:endParaRPr lang="zh-CN" altLang="en-US" sz="1800">
              <a:solidFill>
                <a:srgbClr val="C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核设计</a:t>
            </a:r>
            <a:endParaRPr kumimoji="1" lang="zh-CN" altLang="en-US" dirty="0"/>
          </a:p>
        </p:txBody>
      </p:sp>
      <p:graphicFrame>
        <p:nvGraphicFramePr>
          <p:cNvPr id="3" name="表格 2"/>
          <p:cNvGraphicFramePr>
            <a:graphicFrameLocks noGrp="1"/>
          </p:cNvGraphicFramePr>
          <p:nvPr/>
        </p:nvGraphicFramePr>
        <p:xfrm>
          <a:off x="361168" y="1337307"/>
          <a:ext cx="3373175" cy="1731645"/>
        </p:xfrm>
        <a:graphic>
          <a:graphicData uri="http://schemas.openxmlformats.org/drawingml/2006/table">
            <a:tbl>
              <a:tblPr firstRow="1" firstCol="1" bandRow="1">
                <a:tableStyleId>{5940675A-B579-460E-94D1-54222C63F5DA}</a:tableStyleId>
              </a:tblPr>
              <a:tblGrid>
                <a:gridCol w="1677592"/>
                <a:gridCol w="1695583"/>
              </a:tblGrid>
              <a:tr h="320040">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束流形状</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环形束</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r>
              <a:tr h="226855">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束流能量</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en-US" sz="1400" b="1" kern="1200" dirty="0">
                          <a:solidFill>
                            <a:schemeClr val="tx1"/>
                          </a:solidFill>
                          <a:latin typeface="微软雅黑" panose="020B0503020204020204" pitchFamily="34" charset="-122"/>
                          <a:ea typeface="微软雅黑" panose="020B0503020204020204" pitchFamily="34" charset="-122"/>
                          <a:cs typeface="+mn-cs"/>
                        </a:rPr>
                        <a:t>600 MeV</a:t>
                      </a:r>
                      <a:endParaRPr lang="en-US"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r>
              <a:tr h="226855">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束流功率</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en-US" sz="1400" b="1" kern="1200" dirty="0">
                          <a:solidFill>
                            <a:schemeClr val="tx1"/>
                          </a:solidFill>
                          <a:latin typeface="微软雅黑" panose="020B0503020204020204" pitchFamily="34" charset="-122"/>
                          <a:ea typeface="微软雅黑" panose="020B0503020204020204" pitchFamily="34" charset="-122"/>
                          <a:cs typeface="+mn-cs"/>
                        </a:rPr>
                        <a:t>3 MW</a:t>
                      </a:r>
                      <a:endParaRPr lang="en-US"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r>
              <a:tr h="226855">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束流密度最大值</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en-US" altLang="zh-CN" sz="1400" b="1" kern="1200" dirty="0">
                          <a:solidFill>
                            <a:srgbClr val="FF0000"/>
                          </a:solidFill>
                          <a:latin typeface="微软雅黑" panose="020B0503020204020204" pitchFamily="34" charset="-122"/>
                          <a:ea typeface="微软雅黑" panose="020B0503020204020204" pitchFamily="34" charset="-122"/>
                          <a:cs typeface="+mn-cs"/>
                        </a:rPr>
                        <a:t>34 </a:t>
                      </a:r>
                      <a:r>
                        <a:rPr lang="el-GR" altLang="zh-CN" sz="1400" b="1" kern="1200" dirty="0">
                          <a:solidFill>
                            <a:srgbClr val="FF0000"/>
                          </a:solidFill>
                          <a:latin typeface="微软雅黑" panose="020B0503020204020204" pitchFamily="34" charset="-122"/>
                          <a:ea typeface="微软雅黑" panose="020B0503020204020204" pitchFamily="34" charset="-122"/>
                          <a:cs typeface="+mn-cs"/>
                        </a:rPr>
                        <a:t>μ</a:t>
                      </a:r>
                      <a:r>
                        <a:rPr lang="en-US" altLang="zh-CN" sz="1400" b="1" kern="1200" dirty="0">
                          <a:solidFill>
                            <a:srgbClr val="FF0000"/>
                          </a:solidFill>
                          <a:latin typeface="微软雅黑" panose="020B0503020204020204" pitchFamily="34" charset="-122"/>
                          <a:ea typeface="微软雅黑" panose="020B0503020204020204" pitchFamily="34" charset="-122"/>
                          <a:cs typeface="+mn-cs"/>
                        </a:rPr>
                        <a:t>A/cm2</a:t>
                      </a:r>
                      <a:endParaRPr lang="en-US" altLang="zh-CN" sz="1400" b="1"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tc>
              </a:tr>
              <a:tr h="226855">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束管</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en-US" altLang="zh-CN" sz="1400" b="1" kern="1200" dirty="0">
                          <a:solidFill>
                            <a:srgbClr val="FF0000"/>
                          </a:solidFill>
                          <a:latin typeface="微软雅黑" panose="020B0503020204020204" pitchFamily="34" charset="-122"/>
                          <a:ea typeface="微软雅黑" panose="020B0503020204020204" pitchFamily="34" charset="-122"/>
                          <a:cs typeface="+mn-cs"/>
                        </a:rPr>
                        <a:t>T91</a:t>
                      </a:r>
                      <a:r>
                        <a:rPr lang="zh-CN" altLang="en-US" sz="1400" b="1" kern="1200" dirty="0">
                          <a:solidFill>
                            <a:srgbClr val="FF0000"/>
                          </a:solidFill>
                          <a:latin typeface="微软雅黑" panose="020B0503020204020204" pitchFamily="34" charset="-122"/>
                          <a:ea typeface="微软雅黑" panose="020B0503020204020204" pitchFamily="34" charset="-122"/>
                          <a:cs typeface="+mn-cs"/>
                        </a:rPr>
                        <a:t> </a:t>
                      </a:r>
                      <a:r>
                        <a:rPr lang="en-US" altLang="zh-CN" sz="1400" b="1" kern="1200" dirty="0">
                          <a:solidFill>
                            <a:srgbClr val="FF0000"/>
                          </a:solidFill>
                          <a:latin typeface="微软雅黑" panose="020B0503020204020204" pitchFamily="34" charset="-122"/>
                          <a:ea typeface="微软雅黑" panose="020B0503020204020204" pitchFamily="34" charset="-122"/>
                          <a:cs typeface="+mn-cs"/>
                        </a:rPr>
                        <a:t>d=0.5cm</a:t>
                      </a:r>
                      <a:endParaRPr lang="en-US" altLang="zh-CN" sz="1400" b="1"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tc>
              </a:tr>
              <a:tr h="226855">
                <a:tc>
                  <a:txBody>
                    <a:bodyPr/>
                    <a:lstStyle/>
                    <a:p>
                      <a:pPr indent="266700" algn="just">
                        <a:lnSpc>
                          <a:spcPct val="150000"/>
                        </a:lnSpc>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靶窗</a:t>
                      </a:r>
                      <a:endParaRPr lang="zh-CN" altLang="en-US" sz="14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tc>
                <a:tc>
                  <a:txBody>
                    <a:bodyPr/>
                    <a:lstStyle/>
                    <a:p>
                      <a:pPr indent="266700" algn="just">
                        <a:lnSpc>
                          <a:spcPct val="150000"/>
                        </a:lnSpc>
                      </a:pPr>
                      <a:r>
                        <a:rPr lang="en-US" altLang="zh-CN" sz="1400" b="1" kern="1200" dirty="0">
                          <a:solidFill>
                            <a:srgbClr val="FF0000"/>
                          </a:solidFill>
                          <a:latin typeface="微软雅黑" panose="020B0503020204020204" pitchFamily="34" charset="-122"/>
                          <a:ea typeface="微软雅黑" panose="020B0503020204020204" pitchFamily="34" charset="-122"/>
                          <a:cs typeface="+mn-cs"/>
                        </a:rPr>
                        <a:t>T91</a:t>
                      </a:r>
                      <a:r>
                        <a:rPr lang="zh-CN" altLang="en-US" sz="1400" b="1" kern="1200" dirty="0">
                          <a:solidFill>
                            <a:srgbClr val="FF0000"/>
                          </a:solidFill>
                          <a:latin typeface="微软雅黑" panose="020B0503020204020204" pitchFamily="34" charset="-122"/>
                          <a:ea typeface="微软雅黑" panose="020B0503020204020204" pitchFamily="34" charset="-122"/>
                          <a:cs typeface="+mn-cs"/>
                        </a:rPr>
                        <a:t> </a:t>
                      </a:r>
                      <a:r>
                        <a:rPr lang="en-US" altLang="zh-CN" sz="1400" b="1" kern="1200" dirty="0">
                          <a:solidFill>
                            <a:srgbClr val="FF0000"/>
                          </a:solidFill>
                          <a:latin typeface="微软雅黑" panose="020B0503020204020204" pitchFamily="34" charset="-122"/>
                          <a:ea typeface="微软雅黑" panose="020B0503020204020204" pitchFamily="34" charset="-122"/>
                          <a:cs typeface="+mn-cs"/>
                        </a:rPr>
                        <a:t>d=0.2cm</a:t>
                      </a:r>
                      <a:endParaRPr lang="en-US" altLang="zh-CN" sz="1400" b="1"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tc>
              </a:tr>
            </a:tbl>
          </a:graphicData>
        </a:graphic>
      </p:graphicFrame>
      <p:pic>
        <p:nvPicPr>
          <p:cNvPr id="4" name="图片 3"/>
          <p:cNvPicPr>
            <a:picLocks noChangeAspect="1"/>
          </p:cNvPicPr>
          <p:nvPr/>
        </p:nvPicPr>
        <p:blipFill>
          <a:blip r:embed="rId1"/>
          <a:stretch>
            <a:fillRect/>
          </a:stretch>
        </p:blipFill>
        <p:spPr>
          <a:xfrm>
            <a:off x="1761945" y="3482237"/>
            <a:ext cx="834092" cy="2478864"/>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l="2061" t="4674" r="7460" b="4330"/>
          <a:stretch>
            <a:fillRect/>
          </a:stretch>
        </p:blipFill>
        <p:spPr>
          <a:xfrm>
            <a:off x="4198176" y="923416"/>
            <a:ext cx="1815486" cy="1397565"/>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l="4795" t="7875" r="7776" b="4879"/>
          <a:stretch>
            <a:fillRect/>
          </a:stretch>
        </p:blipFill>
        <p:spPr>
          <a:xfrm>
            <a:off x="6013663" y="923416"/>
            <a:ext cx="1829602" cy="1397565"/>
          </a:xfrm>
          <a:prstGeom prst="rect">
            <a:avLst/>
          </a:prstGeom>
        </p:spPr>
      </p:pic>
      <p:grpSp>
        <p:nvGrpSpPr>
          <p:cNvPr id="7" name="组合 6"/>
          <p:cNvGrpSpPr/>
          <p:nvPr/>
        </p:nvGrpSpPr>
        <p:grpSpPr>
          <a:xfrm>
            <a:off x="4306797" y="2658942"/>
            <a:ext cx="3530884" cy="1331444"/>
            <a:chOff x="-473343" y="59796"/>
            <a:chExt cx="7057027" cy="2811101"/>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rcRect l="6865" t="5966" r="7561" b="4280"/>
            <a:stretch>
              <a:fillRect/>
            </a:stretch>
          </p:blipFill>
          <p:spPr>
            <a:xfrm>
              <a:off x="3082000" y="59796"/>
              <a:ext cx="3501684" cy="281109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l="2697" t="3502" r="4979" b="4150"/>
            <a:stretch>
              <a:fillRect/>
            </a:stretch>
          </p:blipFill>
          <p:spPr>
            <a:xfrm>
              <a:off x="-473343" y="59798"/>
              <a:ext cx="3618183" cy="2811099"/>
            </a:xfrm>
            <a:prstGeom prst="rect">
              <a:avLst/>
            </a:prstGeom>
          </p:spPr>
        </p:pic>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rcRect l="7236" t="7716" r="9274" b="4191"/>
          <a:stretch>
            <a:fillRect/>
          </a:stretch>
        </p:blipFill>
        <p:spPr>
          <a:xfrm>
            <a:off x="8022356" y="956750"/>
            <a:ext cx="1650440" cy="1332869"/>
          </a:xfrm>
          <a:prstGeom prst="rect">
            <a:avLst/>
          </a:prstGeom>
        </p:spPr>
      </p:pic>
      <p:sp>
        <p:nvSpPr>
          <p:cNvPr id="11" name="文本框 10"/>
          <p:cNvSpPr txBox="1"/>
          <p:nvPr/>
        </p:nvSpPr>
        <p:spPr>
          <a:xfrm>
            <a:off x="5350432" y="620634"/>
            <a:ext cx="2031325" cy="338554"/>
          </a:xfrm>
          <a:prstGeom prst="rect">
            <a:avLst/>
          </a:prstGeom>
          <a:noFill/>
        </p:spPr>
        <p:txBody>
          <a:bodyPr wrap="none" rtlCol="0">
            <a:spAutoFit/>
          </a:bodyPr>
          <a:lstStyle/>
          <a:p>
            <a:r>
              <a:rPr kumimoji="1" lang="zh-CN" altLang="en-US" sz="1600" dirty="0"/>
              <a:t>中子通量分布及能谱</a:t>
            </a:r>
            <a:endParaRPr kumimoji="1" lang="zh-CN" altLang="en-US" sz="1600" dirty="0"/>
          </a:p>
        </p:txBody>
      </p:sp>
      <p:sp>
        <p:nvSpPr>
          <p:cNvPr id="12" name="文本框 11"/>
          <p:cNvSpPr txBox="1"/>
          <p:nvPr/>
        </p:nvSpPr>
        <p:spPr>
          <a:xfrm>
            <a:off x="5439795" y="2318416"/>
            <a:ext cx="1415772" cy="338554"/>
          </a:xfrm>
          <a:prstGeom prst="rect">
            <a:avLst/>
          </a:prstGeom>
          <a:noFill/>
        </p:spPr>
        <p:txBody>
          <a:bodyPr wrap="none" rtlCol="0">
            <a:spAutoFit/>
          </a:bodyPr>
          <a:lstStyle/>
          <a:p>
            <a:r>
              <a:rPr kumimoji="1" lang="zh-CN" altLang="en-US" sz="1600" dirty="0"/>
              <a:t>能量沉积分布</a:t>
            </a:r>
            <a:endParaRPr kumimoji="1" lang="zh-CN" altLang="en-US" sz="1600" dirty="0"/>
          </a:p>
        </p:txBody>
      </p:sp>
      <p:graphicFrame>
        <p:nvGraphicFramePr>
          <p:cNvPr id="13" name="表格 12"/>
          <p:cNvGraphicFramePr>
            <a:graphicFrameLocks noGrp="1"/>
          </p:cNvGraphicFramePr>
          <p:nvPr/>
        </p:nvGraphicFramePr>
        <p:xfrm>
          <a:off x="9790623" y="1014409"/>
          <a:ext cx="2312812" cy="1188720"/>
        </p:xfrm>
        <a:graphic>
          <a:graphicData uri="http://schemas.openxmlformats.org/drawingml/2006/table">
            <a:tbl>
              <a:tblPr firstRow="1" bandRow="1">
                <a:tableStyleId>{B301B821-A1FF-4177-AEE7-76D212191A09}</a:tableStyleId>
              </a:tblPr>
              <a:tblGrid>
                <a:gridCol w="1148213"/>
                <a:gridCol w="575797"/>
                <a:gridCol w="588802"/>
              </a:tblGrid>
              <a:tr h="170734">
                <a:tc>
                  <a:txBody>
                    <a:bodyPr/>
                    <a:lstStyle/>
                    <a:p>
                      <a:pPr algn="ctr"/>
                      <a:r>
                        <a:rPr lang="zh-CN" altLang="en-US" sz="900" dirty="0"/>
                        <a:t>辐照时间</a:t>
                      </a:r>
                      <a:endParaRPr lang="zh-CN" altLang="en-US" sz="900" dirty="0"/>
                    </a:p>
                  </a:txBody>
                  <a:tcPr/>
                </a:tc>
                <a:tc>
                  <a:txBody>
                    <a:bodyPr/>
                    <a:lstStyle/>
                    <a:p>
                      <a:pPr algn="ctr"/>
                      <a:r>
                        <a:rPr lang="en-US" altLang="zh-CN" sz="900" dirty="0"/>
                        <a:t>90day</a:t>
                      </a:r>
                      <a:endParaRPr lang="en-US" altLang="zh-CN" sz="900" dirty="0"/>
                    </a:p>
                  </a:txBody>
                  <a:tcPr/>
                </a:tc>
                <a:tc>
                  <a:txBody>
                    <a:bodyPr/>
                    <a:lstStyle/>
                    <a:p>
                      <a:pPr algn="ctr"/>
                      <a:r>
                        <a:rPr lang="en-US" altLang="zh-CN" sz="900" dirty="0"/>
                        <a:t>1year</a:t>
                      </a:r>
                      <a:endParaRPr lang="en-US" altLang="zh-CN" sz="900" dirty="0"/>
                    </a:p>
                  </a:txBody>
                  <a:tcPr/>
                </a:tc>
              </a:tr>
              <a:tr h="273174">
                <a:tc>
                  <a:txBody>
                    <a:bodyPr/>
                    <a:lstStyle/>
                    <a:p>
                      <a:pPr marL="0" marR="0" lvl="0" indent="0" algn="ctr" defTabSz="843915" rtl="0" eaLnBrk="1" fontAlgn="auto" latinLnBrk="0" hangingPunct="1">
                        <a:lnSpc>
                          <a:spcPct val="100000"/>
                        </a:lnSpc>
                        <a:spcBef>
                          <a:spcPts val="0"/>
                        </a:spcBef>
                        <a:spcAft>
                          <a:spcPts val="0"/>
                        </a:spcAft>
                        <a:buClrTx/>
                        <a:buSzTx/>
                        <a:buFontTx/>
                        <a:buNone/>
                        <a:defRPr/>
                      </a:pPr>
                      <a:r>
                        <a:rPr lang="zh-CN" altLang="en-US" sz="900" dirty="0"/>
                        <a:t>中子引起靶窗</a:t>
                      </a:r>
                      <a:r>
                        <a:rPr lang="en-US" altLang="zh-CN" sz="900" dirty="0"/>
                        <a:t>DPA</a:t>
                      </a:r>
                      <a:r>
                        <a:rPr lang="zh-CN" altLang="en-US" sz="900" dirty="0"/>
                        <a:t>最大值</a:t>
                      </a:r>
                      <a:endParaRPr lang="zh-CN" altLang="en-US" sz="900" dirty="0"/>
                    </a:p>
                  </a:txBody>
                  <a:tcPr/>
                </a:tc>
                <a:tc>
                  <a:txBody>
                    <a:bodyPr/>
                    <a:lstStyle/>
                    <a:p>
                      <a:pPr algn="ctr"/>
                      <a:r>
                        <a:rPr lang="en-US" altLang="zh-CN" sz="900" dirty="0">
                          <a:solidFill>
                            <a:srgbClr val="FF0000"/>
                          </a:solidFill>
                        </a:rPr>
                        <a:t>5.08</a:t>
                      </a:r>
                      <a:endParaRPr lang="en-US" altLang="zh-CN" sz="900" dirty="0">
                        <a:solidFill>
                          <a:srgbClr val="FF0000"/>
                        </a:solidFill>
                      </a:endParaRPr>
                    </a:p>
                  </a:txBody>
                  <a:tcPr/>
                </a:tc>
                <a:tc>
                  <a:txBody>
                    <a:bodyPr/>
                    <a:lstStyle/>
                    <a:p>
                      <a:pPr algn="ctr"/>
                      <a:r>
                        <a:rPr lang="en-US" altLang="zh-CN" sz="900" dirty="0"/>
                        <a:t>20.61</a:t>
                      </a:r>
                      <a:endParaRPr lang="en-US" altLang="zh-CN" sz="900" dirty="0"/>
                    </a:p>
                  </a:txBody>
                  <a:tcPr/>
                </a:tc>
              </a:tr>
              <a:tr h="273174">
                <a:tc>
                  <a:txBody>
                    <a:bodyPr/>
                    <a:lstStyle/>
                    <a:p>
                      <a:pPr marL="0" marR="0" lvl="0" indent="0" algn="ctr" defTabSz="843915" rtl="0" eaLnBrk="1" fontAlgn="auto" latinLnBrk="0" hangingPunct="1">
                        <a:lnSpc>
                          <a:spcPct val="100000"/>
                        </a:lnSpc>
                        <a:spcBef>
                          <a:spcPts val="0"/>
                        </a:spcBef>
                        <a:spcAft>
                          <a:spcPts val="0"/>
                        </a:spcAft>
                        <a:buClrTx/>
                        <a:buSzTx/>
                        <a:buFontTx/>
                        <a:buNone/>
                        <a:defRPr/>
                      </a:pPr>
                      <a:r>
                        <a:rPr lang="zh-CN" altLang="en-US" sz="900" dirty="0"/>
                        <a:t>质子引起靶窗</a:t>
                      </a:r>
                      <a:r>
                        <a:rPr lang="en-US" altLang="zh-CN" sz="900" dirty="0"/>
                        <a:t>DPA</a:t>
                      </a:r>
                      <a:r>
                        <a:rPr lang="zh-CN" altLang="en-US" sz="900" dirty="0"/>
                        <a:t>最大值</a:t>
                      </a:r>
                      <a:endParaRPr lang="zh-CN" altLang="en-US" sz="900" dirty="0"/>
                    </a:p>
                  </a:txBody>
                  <a:tcPr/>
                </a:tc>
                <a:tc>
                  <a:txBody>
                    <a:bodyPr/>
                    <a:lstStyle/>
                    <a:p>
                      <a:pPr algn="ctr"/>
                      <a:r>
                        <a:rPr lang="en-US" altLang="zh-CN" sz="900" dirty="0">
                          <a:solidFill>
                            <a:srgbClr val="FF0000"/>
                          </a:solidFill>
                        </a:rPr>
                        <a:t>5.39</a:t>
                      </a:r>
                      <a:endParaRPr lang="en-US" altLang="zh-CN" sz="900" dirty="0">
                        <a:solidFill>
                          <a:srgbClr val="FF0000"/>
                        </a:solidFill>
                      </a:endParaRPr>
                    </a:p>
                  </a:txBody>
                  <a:tcPr/>
                </a:tc>
                <a:tc>
                  <a:txBody>
                    <a:bodyPr/>
                    <a:lstStyle/>
                    <a:p>
                      <a:pPr algn="ctr"/>
                      <a:r>
                        <a:rPr lang="en-US" altLang="zh-CN" sz="900" dirty="0"/>
                        <a:t>21.86</a:t>
                      </a:r>
                      <a:endParaRPr lang="en-US" altLang="zh-CN" sz="900" dirty="0"/>
                    </a:p>
                  </a:txBody>
                  <a:tcPr/>
                </a:tc>
              </a:tr>
              <a:tr h="170734">
                <a:tc>
                  <a:txBody>
                    <a:bodyPr/>
                    <a:lstStyle/>
                    <a:p>
                      <a:pPr algn="ctr"/>
                      <a:r>
                        <a:rPr lang="zh-CN" altLang="en-US" sz="900" dirty="0"/>
                        <a:t>靶窗</a:t>
                      </a:r>
                      <a:r>
                        <a:rPr lang="en-US" altLang="zh-CN" sz="900" dirty="0"/>
                        <a:t>DPA</a:t>
                      </a:r>
                      <a:r>
                        <a:rPr lang="zh-CN" altLang="en-US" sz="900" dirty="0"/>
                        <a:t>最大值</a:t>
                      </a:r>
                      <a:endParaRPr lang="zh-CN" altLang="en-US" sz="900" dirty="0"/>
                    </a:p>
                  </a:txBody>
                  <a:tcPr/>
                </a:tc>
                <a:tc>
                  <a:txBody>
                    <a:bodyPr/>
                    <a:lstStyle/>
                    <a:p>
                      <a:pPr algn="ctr"/>
                      <a:r>
                        <a:rPr lang="en-US" altLang="zh-CN" sz="900" dirty="0">
                          <a:solidFill>
                            <a:srgbClr val="FF0000"/>
                          </a:solidFill>
                        </a:rPr>
                        <a:t>10.47</a:t>
                      </a:r>
                      <a:endParaRPr lang="en-US" altLang="zh-CN" sz="900" dirty="0">
                        <a:solidFill>
                          <a:srgbClr val="FF0000"/>
                        </a:solidFill>
                      </a:endParaRPr>
                    </a:p>
                  </a:txBody>
                  <a:tcPr/>
                </a:tc>
                <a:tc>
                  <a:txBody>
                    <a:bodyPr/>
                    <a:lstStyle/>
                    <a:p>
                      <a:pPr algn="ctr"/>
                      <a:r>
                        <a:rPr lang="en-US" altLang="zh-CN" sz="900" dirty="0"/>
                        <a:t>42.45</a:t>
                      </a:r>
                      <a:endParaRPr lang="en-US" altLang="zh-CN" sz="900" dirty="0"/>
                    </a:p>
                  </a:txBody>
                  <a:tcPr/>
                </a:tc>
              </a:tr>
            </a:tbl>
          </a:graphicData>
        </a:graphic>
      </p:graphicFrame>
      <p:sp>
        <p:nvSpPr>
          <p:cNvPr id="14" name="文本框 13"/>
          <p:cNvSpPr txBox="1"/>
          <p:nvPr/>
        </p:nvSpPr>
        <p:spPr>
          <a:xfrm>
            <a:off x="1285664" y="899498"/>
            <a:ext cx="1338828" cy="369332"/>
          </a:xfrm>
          <a:prstGeom prst="rect">
            <a:avLst/>
          </a:prstGeom>
          <a:noFill/>
        </p:spPr>
        <p:txBody>
          <a:bodyPr wrap="none" rtlCol="0">
            <a:spAutoFit/>
          </a:bodyPr>
          <a:lstStyle/>
          <a:p>
            <a:r>
              <a:rPr kumimoji="1" lang="zh-CN" altLang="en-US" sz="1800" b="1" dirty="0"/>
              <a:t>散裂靶参数</a:t>
            </a:r>
            <a:endParaRPr kumimoji="1" lang="zh-CN" altLang="en-US" sz="1800" b="1" dirty="0"/>
          </a:p>
        </p:txBody>
      </p:sp>
      <p:sp>
        <p:nvSpPr>
          <p:cNvPr id="15" name="文本框 14"/>
          <p:cNvSpPr txBox="1"/>
          <p:nvPr/>
        </p:nvSpPr>
        <p:spPr>
          <a:xfrm>
            <a:off x="1299902" y="6166637"/>
            <a:ext cx="1531188" cy="415498"/>
          </a:xfrm>
          <a:prstGeom prst="rect">
            <a:avLst/>
          </a:prstGeom>
          <a:noFill/>
        </p:spPr>
        <p:txBody>
          <a:bodyPr wrap="none" rtlCol="0">
            <a:spAutoFit/>
          </a:bodyPr>
          <a:lstStyle/>
          <a:p>
            <a:r>
              <a:rPr kumimoji="1" lang="zh-CN" altLang="en-US" dirty="0"/>
              <a:t>散裂靶模型</a:t>
            </a:r>
            <a:endParaRPr kumimoji="1" lang="zh-CN" altLang="en-US" dirty="0"/>
          </a:p>
        </p:txBody>
      </p:sp>
      <p:sp>
        <p:nvSpPr>
          <p:cNvPr id="16" name="文本框 15"/>
          <p:cNvSpPr txBox="1"/>
          <p:nvPr/>
        </p:nvSpPr>
        <p:spPr>
          <a:xfrm>
            <a:off x="9144001" y="618196"/>
            <a:ext cx="1415772" cy="338554"/>
          </a:xfrm>
          <a:prstGeom prst="rect">
            <a:avLst/>
          </a:prstGeom>
          <a:noFill/>
        </p:spPr>
        <p:txBody>
          <a:bodyPr wrap="none" rtlCol="0">
            <a:spAutoFit/>
          </a:bodyPr>
          <a:lstStyle/>
          <a:p>
            <a:r>
              <a:rPr kumimoji="1" lang="zh-CN" altLang="en-US" sz="1600" dirty="0"/>
              <a:t>靶窗辐照损伤</a:t>
            </a:r>
            <a:endParaRPr kumimoji="1" lang="zh-CN" altLang="en-US" sz="1600" dirty="0"/>
          </a:p>
        </p:txBody>
      </p:sp>
      <p:cxnSp>
        <p:nvCxnSpPr>
          <p:cNvPr id="18" name="直线连接符 17"/>
          <p:cNvCxnSpPr/>
          <p:nvPr/>
        </p:nvCxnSpPr>
        <p:spPr>
          <a:xfrm>
            <a:off x="3934966" y="899498"/>
            <a:ext cx="0" cy="5554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7"/>
          <a:stretch>
            <a:fillRect/>
          </a:stretch>
        </p:blipFill>
        <p:spPr>
          <a:xfrm>
            <a:off x="4135590" y="4086286"/>
            <a:ext cx="4210447" cy="2365924"/>
          </a:xfrm>
          <a:prstGeom prst="rect">
            <a:avLst/>
          </a:prstGeom>
        </p:spPr>
      </p:pic>
      <p:sp>
        <p:nvSpPr>
          <p:cNvPr id="22" name="文本框 21"/>
          <p:cNvSpPr txBox="1"/>
          <p:nvPr/>
        </p:nvSpPr>
        <p:spPr>
          <a:xfrm>
            <a:off x="8399462" y="4317609"/>
            <a:ext cx="3267162" cy="1903278"/>
          </a:xfrm>
          <a:prstGeom prst="rect">
            <a:avLst/>
          </a:prstGeom>
          <a:noFill/>
        </p:spPr>
        <p:txBody>
          <a:bodyPr wrap="square">
            <a:spAutoFit/>
          </a:bodyPr>
          <a:lstStyle/>
          <a:p>
            <a:pPr marL="285750" indent="-285750" algn="just">
              <a:lnSpc>
                <a:spcPct val="130000"/>
              </a:lnSpc>
              <a:spcBef>
                <a:spcPts val="600"/>
              </a:spcBef>
              <a:buClr>
                <a:srgbClr val="12479C"/>
              </a:buClr>
              <a:buFont typeface="Arial" panose="020B0604020202020204" pitchFamily="34" charset="0"/>
              <a:buChar char="•"/>
            </a:pPr>
            <a:r>
              <a:rPr lang="zh-CN"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靶体中主要放射产物都是</a:t>
            </a:r>
            <a:r>
              <a:rPr lang="en-US"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Pb</a:t>
            </a:r>
            <a:r>
              <a:rPr lang="zh-CN"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Bi</a:t>
            </a:r>
            <a:r>
              <a:rPr lang="zh-CN"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的同位素或原子序数稍小于</a:t>
            </a:r>
            <a:r>
              <a:rPr lang="en-US"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Pb</a:t>
            </a:r>
            <a:r>
              <a:rPr lang="zh-CN"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的核素</a:t>
            </a:r>
            <a:r>
              <a:rPr lang="zh-CN" altLang="en-US"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，半衰期较短</a:t>
            </a: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30000"/>
              </a:lnSpc>
              <a:spcBef>
                <a:spcPts val="600"/>
              </a:spcBef>
              <a:buClr>
                <a:srgbClr val="12479C"/>
              </a:buClr>
              <a:buFont typeface="Arial" panose="020B0604020202020204" pitchFamily="34" charset="0"/>
              <a:buChar char="•"/>
            </a:pPr>
            <a:r>
              <a:rPr lang="zh-CN"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结构材料中的放射性活度整体上低于液态铅铋中核素的活度。</a:t>
            </a:r>
            <a:r>
              <a:rPr lang="zh-CN"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由于</a:t>
            </a:r>
            <a:r>
              <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T91 </a:t>
            </a:r>
            <a:r>
              <a:rPr lang="zh-CN"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钢的成分较为复杂，所以这些材料中放射性核素的质量范围分布也较</a:t>
            </a: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广；</a:t>
            </a:r>
            <a:endPar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30000"/>
              </a:lnSpc>
              <a:spcBef>
                <a:spcPts val="600"/>
              </a:spcBef>
              <a:buClr>
                <a:srgbClr val="12479C"/>
              </a:buClr>
              <a:buFont typeface="Arial" panose="020B0604020202020204" pitchFamily="34" charset="0"/>
              <a:buChar char="•"/>
            </a:pP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放射性产物</a:t>
            </a:r>
            <a:r>
              <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Po</a:t>
            </a: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、氚将在</a:t>
            </a:r>
            <a:r>
              <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LBE</a:t>
            </a:r>
            <a:r>
              <a:rPr lang="zh-CN" altLang="en-US"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中长期存在。</a:t>
            </a:r>
            <a:endParaRPr lang="en-US" altLang="zh-CN" sz="12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3" name="表格 22"/>
          <p:cNvGraphicFramePr>
            <a:graphicFrameLocks noGrp="1"/>
          </p:cNvGraphicFramePr>
          <p:nvPr/>
        </p:nvGraphicFramePr>
        <p:xfrm>
          <a:off x="8448066" y="2649004"/>
          <a:ext cx="3080622" cy="1217023"/>
        </p:xfrm>
        <a:graphic>
          <a:graphicData uri="http://schemas.openxmlformats.org/drawingml/2006/table">
            <a:tbl>
              <a:tblPr/>
              <a:tblGrid>
                <a:gridCol w="515729"/>
                <a:gridCol w="611998"/>
                <a:gridCol w="605123"/>
                <a:gridCol w="646380"/>
                <a:gridCol w="701392"/>
              </a:tblGrid>
              <a:tr h="261335">
                <a:tc>
                  <a:txBody>
                    <a:bodyPr/>
                    <a:lstStyle/>
                    <a:p>
                      <a:pPr algn="ctr" eaLnBrk="1" fontAlgn="b" latinLnBrk="0" hangingPunct="1"/>
                      <a:br>
                        <a:rPr lang="zh-CN" altLang="en-US" sz="700" b="1">
                          <a:solidFill>
                            <a:srgbClr val="FFFFFF"/>
                          </a:solidFill>
                          <a:effectLst/>
                          <a:latin typeface="微软雅黑" panose="020B0503020204020204" pitchFamily="34" charset="-122"/>
                          <a:ea typeface="微软雅黑" panose="020B0503020204020204" pitchFamily="34" charset="-122"/>
                        </a:rPr>
                      </a:br>
                      <a:endParaRPr lang="zh-CN" altLang="en-US"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F5597"/>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1/proton</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F5597"/>
                    </a:solidFill>
                  </a:tcPr>
                </a:tc>
                <a:tc>
                  <a:txBody>
                    <a:bodyPr/>
                    <a:lstStyle/>
                    <a:p>
                      <a:pPr algn="ctr" eaLnBrk="1" fontAlgn="b" latinLnBrk="0" hangingPunct="1"/>
                      <a:r>
                        <a:rPr lang="en-GB" sz="700" b="1" dirty="0" err="1">
                          <a:solidFill>
                            <a:srgbClr val="FFFFFF"/>
                          </a:solidFill>
                          <a:effectLst/>
                          <a:latin typeface="微软雅黑" panose="020B0503020204020204" pitchFamily="34" charset="-122"/>
                          <a:ea typeface="微软雅黑" panose="020B0503020204020204" pitchFamily="34" charset="-122"/>
                        </a:rPr>
                        <a:t>appm</a:t>
                      </a:r>
                      <a:r>
                        <a:rPr lang="en-GB" sz="700" b="1" dirty="0">
                          <a:solidFill>
                            <a:srgbClr val="FFFFFF"/>
                          </a:solidFill>
                          <a:effectLst/>
                          <a:latin typeface="微软雅黑" panose="020B0503020204020204" pitchFamily="34" charset="-122"/>
                          <a:ea typeface="微软雅黑" panose="020B0503020204020204" pitchFamily="34" charset="-122"/>
                        </a:rPr>
                        <a:t>/s</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F5597"/>
                    </a:solidFill>
                  </a:tcPr>
                </a:tc>
                <a:tc>
                  <a:txBody>
                    <a:bodyPr/>
                    <a:lstStyle/>
                    <a:p>
                      <a:pPr algn="ctr" eaLnBrk="1" fontAlgn="b" latinLnBrk="0" hangingPunct="1"/>
                      <a:r>
                        <a:rPr lang="en-GB" sz="700" b="1" dirty="0" err="1">
                          <a:solidFill>
                            <a:srgbClr val="FFFFFF"/>
                          </a:solidFill>
                          <a:effectLst/>
                          <a:latin typeface="微软雅黑" panose="020B0503020204020204" pitchFamily="34" charset="-122"/>
                          <a:ea typeface="微软雅黑" panose="020B0503020204020204" pitchFamily="34" charset="-122"/>
                        </a:rPr>
                        <a:t>appm</a:t>
                      </a:r>
                      <a:r>
                        <a:rPr lang="en-GB" sz="700" b="1" dirty="0">
                          <a:solidFill>
                            <a:srgbClr val="FFFFFF"/>
                          </a:solidFill>
                          <a:effectLst/>
                          <a:latin typeface="微软雅黑" panose="020B0503020204020204" pitchFamily="34" charset="-122"/>
                          <a:ea typeface="微软雅黑" panose="020B0503020204020204" pitchFamily="34" charset="-122"/>
                        </a:rPr>
                        <a:t>/day</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F5597"/>
                    </a:solidFill>
                  </a:tcPr>
                </a:tc>
                <a:tc>
                  <a:txBody>
                    <a:bodyPr/>
                    <a:lstStyle/>
                    <a:p>
                      <a:pPr algn="ctr" eaLnBrk="1" fontAlgn="b" latinLnBrk="0" hangingPunct="1"/>
                      <a:r>
                        <a:rPr lang="en-GB" sz="700" b="1" dirty="0" err="1">
                          <a:solidFill>
                            <a:srgbClr val="FFFFFF"/>
                          </a:solidFill>
                          <a:effectLst/>
                          <a:latin typeface="微软雅黑" panose="020B0503020204020204" pitchFamily="34" charset="-122"/>
                          <a:ea typeface="微软雅黑" panose="020B0503020204020204" pitchFamily="34" charset="-122"/>
                        </a:rPr>
                        <a:t>appm</a:t>
                      </a:r>
                      <a:r>
                        <a:rPr lang="en-GB" sz="700" b="1" dirty="0">
                          <a:solidFill>
                            <a:srgbClr val="FFFFFF"/>
                          </a:solidFill>
                          <a:effectLst/>
                          <a:latin typeface="微软雅黑" panose="020B0503020204020204" pitchFamily="34" charset="-122"/>
                          <a:ea typeface="微软雅黑" panose="020B0503020204020204" pitchFamily="34" charset="-122"/>
                        </a:rPr>
                        <a:t>/90day</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2F5597"/>
                    </a:solidFill>
                  </a:tcPr>
                </a:tc>
              </a:tr>
              <a:tr h="119461">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He3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1.12E-03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2.04E-06</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1.77E-01</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1.59E+01</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He4</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6.90E-03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1.26E-05</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1.09E+00</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9.77E+01</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He6</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2.48E-05</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4.51E-08</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3.90E-03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3.51E-01</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He8</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4.00E-06</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7.28E-09</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6.29E-04</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5.66E-02</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He-total</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8.05E-03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1.47E-05</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1.27E+00</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a:solidFill>
                            <a:srgbClr val="FF0000"/>
                          </a:solidFill>
                          <a:effectLst/>
                          <a:latin typeface="微软雅黑" panose="020B0503020204020204" pitchFamily="34" charset="-122"/>
                          <a:ea typeface="微软雅黑" panose="020B0503020204020204" pitchFamily="34" charset="-122"/>
                        </a:rPr>
                        <a:t>1.14E+02</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r>
              <a:tr h="119461">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H2</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8.99E-03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1.64E-05</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1.41E+00</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1.27E+02</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H3</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1.53E-03</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2.79E-06</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a:solidFill>
                            <a:srgbClr val="000000"/>
                          </a:solidFill>
                          <a:effectLst/>
                          <a:latin typeface="微软雅黑" panose="020B0503020204020204" pitchFamily="34" charset="-122"/>
                          <a:ea typeface="微软雅黑" panose="020B0503020204020204" pitchFamily="34" charset="-122"/>
                        </a:rPr>
                        <a:t>2.41E-01</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eaLnBrk="1" fontAlgn="b" latinLnBrk="0" hangingPunct="1"/>
                      <a:r>
                        <a:rPr lang="en-GB" sz="700" dirty="0">
                          <a:solidFill>
                            <a:srgbClr val="000000"/>
                          </a:solidFill>
                          <a:effectLst/>
                          <a:latin typeface="微软雅黑" panose="020B0503020204020204" pitchFamily="34" charset="-122"/>
                          <a:ea typeface="微软雅黑" panose="020B0503020204020204" pitchFamily="34" charset="-122"/>
                        </a:rPr>
                        <a:t>2.17E+01</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r>
              <a:tr h="119461">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H-total</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1.05E-02</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dirty="0">
                          <a:solidFill>
                            <a:srgbClr val="FFFFFF"/>
                          </a:solidFill>
                          <a:effectLst/>
                          <a:latin typeface="微软雅黑" panose="020B0503020204020204" pitchFamily="34" charset="-122"/>
                          <a:ea typeface="微软雅黑" panose="020B0503020204020204" pitchFamily="34" charset="-122"/>
                        </a:rPr>
                        <a:t>1.92E-05</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b="1">
                          <a:solidFill>
                            <a:srgbClr val="FFFFFF"/>
                          </a:solidFill>
                          <a:effectLst/>
                          <a:latin typeface="微软雅黑" panose="020B0503020204020204" pitchFamily="34" charset="-122"/>
                          <a:ea typeface="微软雅黑" panose="020B0503020204020204" pitchFamily="34" charset="-122"/>
                        </a:rPr>
                        <a:t>1.66E+00</a:t>
                      </a:r>
                      <a:endParaRPr lang="en-GB" sz="90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c>
                  <a:txBody>
                    <a:bodyPr/>
                    <a:lstStyle/>
                    <a:p>
                      <a:pPr algn="ctr" eaLnBrk="1" fontAlgn="b" latinLnBrk="0" hangingPunct="1"/>
                      <a:r>
                        <a:rPr lang="en-GB" sz="700" dirty="0">
                          <a:solidFill>
                            <a:srgbClr val="FF0000"/>
                          </a:solidFill>
                          <a:effectLst/>
                          <a:latin typeface="微软雅黑" panose="020B0503020204020204" pitchFamily="34" charset="-122"/>
                          <a:ea typeface="微软雅黑" panose="020B0503020204020204" pitchFamily="34" charset="-122"/>
                        </a:rPr>
                        <a:t>1.49E+02</a:t>
                      </a:r>
                      <a:endParaRPr lang="en-GB" sz="900" dirty="0">
                        <a:effectLst/>
                      </a:endParaRPr>
                    </a:p>
                  </a:txBody>
                  <a:tcPr marL="6350" marR="6350" marT="635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1C4"/>
                    </a:solidFill>
                  </a:tcPr>
                </a:tc>
              </a:tr>
            </a:tbl>
          </a:graphicData>
        </a:graphic>
      </p:graphicFrame>
      <p:sp>
        <p:nvSpPr>
          <p:cNvPr id="24" name="文本框 23"/>
          <p:cNvSpPr txBox="1"/>
          <p:nvPr/>
        </p:nvSpPr>
        <p:spPr>
          <a:xfrm>
            <a:off x="9214431" y="2316075"/>
            <a:ext cx="1415772" cy="338554"/>
          </a:xfrm>
          <a:prstGeom prst="rect">
            <a:avLst/>
          </a:prstGeom>
          <a:noFill/>
        </p:spPr>
        <p:txBody>
          <a:bodyPr wrap="none" rtlCol="0">
            <a:spAutoFit/>
          </a:bodyPr>
          <a:lstStyle/>
          <a:p>
            <a:r>
              <a:rPr kumimoji="1" lang="zh-CN" altLang="en-US" sz="1600" dirty="0"/>
              <a:t>靶窗气体产率</a:t>
            </a:r>
            <a:endParaRPr kumimoji="1" lang="zh-CN" alt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热工设计</a:t>
            </a:r>
            <a:endParaRPr kumimoji="1" lang="zh-CN" altLang="en-US" dirty="0"/>
          </a:p>
        </p:txBody>
      </p:sp>
      <p:sp>
        <p:nvSpPr>
          <p:cNvPr id="5" name="文本框 4"/>
          <p:cNvSpPr txBox="1"/>
          <p:nvPr/>
        </p:nvSpPr>
        <p:spPr>
          <a:xfrm>
            <a:off x="262558" y="660676"/>
            <a:ext cx="11521280" cy="1200329"/>
          </a:xfrm>
          <a:prstGeom prst="rect">
            <a:avLst/>
          </a:prstGeom>
          <a:noFill/>
        </p:spPr>
        <p:txBody>
          <a:bodyPr wrap="square">
            <a:spAutoFit/>
          </a:bodyPr>
          <a:lstStyle/>
          <a:p>
            <a:pPr marL="810895" lvl="2" algn="l" fontAlgn="base">
              <a:lnSpc>
                <a:spcPct val="100000"/>
              </a:lnSpc>
              <a:spcBef>
                <a:spcPts val="0"/>
              </a:spcBef>
              <a:spcAft>
                <a:spcPts val="0"/>
              </a:spcAft>
              <a:buSzTx/>
              <a:defRPr/>
            </a:pPr>
            <a:r>
              <a:rPr lang="zh-CN" altLang="en-US" sz="1800" dirty="0">
                <a:solidFill>
                  <a:srgbClr val="002060"/>
                </a:solidFill>
                <a:latin typeface="微软雅黑" panose="020B0503020204020204" pitchFamily="34" charset="-122"/>
                <a:ea typeface="微软雅黑" panose="020B0503020204020204" pitchFamily="34" charset="-122"/>
                <a:sym typeface="+mn-ea"/>
              </a:rPr>
              <a:t>设计目标</a:t>
            </a:r>
            <a:endParaRPr lang="en-US" altLang="zh-CN" sz="1800" dirty="0">
              <a:solidFill>
                <a:srgbClr val="002060"/>
              </a:solidFill>
              <a:latin typeface="微软雅黑" panose="020B0503020204020204" pitchFamily="34" charset="-122"/>
              <a:ea typeface="微软雅黑" panose="020B0503020204020204" pitchFamily="34" charset="-122"/>
              <a:sym typeface="+mn-ea"/>
            </a:endParaRPr>
          </a:p>
          <a:p>
            <a:pPr marL="1103630" lvl="2" indent="-292735" algn="l" fontAlgn="base">
              <a:lnSpc>
                <a:spcPct val="100000"/>
              </a:lnSpc>
              <a:spcBef>
                <a:spcPts val="0"/>
              </a:spcBef>
              <a:spcAft>
                <a:spcPts val="0"/>
              </a:spcAft>
              <a:buSzTx/>
              <a:buFont typeface="Wingdings" panose="05000000000000000000" charset="0"/>
              <a:buChar char="Ø"/>
              <a:defRPr/>
            </a:pPr>
            <a:r>
              <a:rPr lang="zh-CN" altLang="en-US" sz="1800" dirty="0">
                <a:solidFill>
                  <a:srgbClr val="002060"/>
                </a:solidFill>
                <a:latin typeface="微软雅黑" panose="020B0503020204020204" pitchFamily="34" charset="-122"/>
                <a:ea typeface="微软雅黑" panose="020B0503020204020204" pitchFamily="34" charset="-122"/>
                <a:sym typeface="+mn-ea"/>
              </a:rPr>
              <a:t>低温</a:t>
            </a:r>
            <a:r>
              <a:rPr lang="en-US" altLang="zh-CN" sz="1800" dirty="0" err="1">
                <a:solidFill>
                  <a:srgbClr val="002060"/>
                </a:solidFill>
                <a:latin typeface="微软雅黑" panose="020B0503020204020204" pitchFamily="34" charset="-122"/>
                <a:ea typeface="微软雅黑" panose="020B0503020204020204" pitchFamily="34" charset="-122"/>
                <a:sym typeface="+mn-ea"/>
              </a:rPr>
              <a:t>工况下</a:t>
            </a:r>
            <a:r>
              <a:rPr lang="zh-CN" altLang="en-US" sz="1800" dirty="0">
                <a:solidFill>
                  <a:srgbClr val="002060"/>
                </a:solidFill>
                <a:latin typeface="微软雅黑" panose="020B0503020204020204" pitchFamily="34" charset="-122"/>
                <a:ea typeface="微软雅黑" panose="020B0503020204020204" pitchFamily="34" charset="-122"/>
                <a:sym typeface="+mn-ea"/>
              </a:rPr>
              <a:t>（</a:t>
            </a:r>
            <a:r>
              <a:rPr lang="en-US" altLang="zh-CN" sz="1800" dirty="0">
                <a:solidFill>
                  <a:srgbClr val="002060"/>
                </a:solidFill>
                <a:latin typeface="微软雅黑" panose="020B0503020204020204" pitchFamily="34" charset="-122"/>
                <a:ea typeface="微软雅黑" panose="020B0503020204020204" pitchFamily="34" charset="-122"/>
                <a:sym typeface="+mn-ea"/>
              </a:rPr>
              <a:t>LBE</a:t>
            </a:r>
            <a:r>
              <a:rPr lang="zh-CN" altLang="en-US" sz="1800" dirty="0">
                <a:solidFill>
                  <a:srgbClr val="002060"/>
                </a:solidFill>
                <a:latin typeface="微软雅黑" panose="020B0503020204020204" pitchFamily="34" charset="-122"/>
                <a:ea typeface="微软雅黑" panose="020B0503020204020204" pitchFamily="34" charset="-122"/>
                <a:sym typeface="+mn-ea"/>
              </a:rPr>
              <a:t>入口温</a:t>
            </a:r>
            <a:r>
              <a:rPr lang="en-US" altLang="zh-CN" sz="1800" dirty="0">
                <a:solidFill>
                  <a:srgbClr val="002060"/>
                </a:solidFill>
                <a:latin typeface="微软雅黑" panose="020B0503020204020204" pitchFamily="34" charset="-122"/>
                <a:ea typeface="微软雅黑" panose="020B0503020204020204" pitchFamily="34" charset="-122"/>
                <a:sym typeface="+mn-ea"/>
              </a:rPr>
              <a:t>260℃</a:t>
            </a:r>
            <a:r>
              <a:rPr lang="zh-CN" altLang="en-US" sz="1800" dirty="0">
                <a:solidFill>
                  <a:srgbClr val="002060"/>
                </a:solidFill>
                <a:latin typeface="微软雅黑" panose="020B0503020204020204" pitchFamily="34" charset="-122"/>
                <a:ea typeface="微软雅黑" panose="020B0503020204020204" pitchFamily="34" charset="-122"/>
                <a:sym typeface="+mn-ea"/>
              </a:rPr>
              <a:t>）</a:t>
            </a:r>
            <a:r>
              <a:rPr lang="en-US" altLang="zh-CN" sz="1800" dirty="0">
                <a:solidFill>
                  <a:srgbClr val="002060"/>
                </a:solidFill>
                <a:latin typeface="微软雅黑" panose="020B0503020204020204" pitchFamily="34" charset="-122"/>
                <a:ea typeface="微软雅黑" panose="020B0503020204020204" pitchFamily="34" charset="-122"/>
                <a:sym typeface="+mn-ea"/>
              </a:rPr>
              <a:t>所有结构材料的最高温度应低于450℃，</a:t>
            </a:r>
            <a:r>
              <a:rPr lang="en-US" altLang="zh-CN" sz="1800" dirty="0" err="1">
                <a:solidFill>
                  <a:srgbClr val="002060"/>
                </a:solidFill>
                <a:latin typeface="微软雅黑" panose="020B0503020204020204" pitchFamily="34" charset="-122"/>
                <a:ea typeface="微软雅黑" panose="020B0503020204020204" pitchFamily="34" charset="-122"/>
                <a:sym typeface="+mn-ea"/>
              </a:rPr>
              <a:t>给结构安全留出足够裕量</a:t>
            </a:r>
            <a:r>
              <a:rPr lang="en-US" altLang="zh-CN" sz="1800" dirty="0">
                <a:solidFill>
                  <a:srgbClr val="002060"/>
                </a:solidFill>
                <a:latin typeface="微软雅黑" panose="020B0503020204020204" pitchFamily="34" charset="-122"/>
                <a:ea typeface="微软雅黑" panose="020B0503020204020204" pitchFamily="34" charset="-122"/>
                <a:sym typeface="+mn-ea"/>
              </a:rPr>
              <a:t>；</a:t>
            </a:r>
            <a:endParaRPr lang="en-US" altLang="zh-CN" sz="1800" dirty="0">
              <a:solidFill>
                <a:srgbClr val="002060"/>
              </a:solidFill>
              <a:latin typeface="微软雅黑" panose="020B0503020204020204" pitchFamily="34" charset="-122"/>
              <a:ea typeface="微软雅黑" panose="020B0503020204020204" pitchFamily="34" charset="-122"/>
              <a:sym typeface="+mn-ea"/>
            </a:endParaRPr>
          </a:p>
          <a:p>
            <a:pPr marL="1103630" lvl="2" indent="-292735" algn="l" fontAlgn="base">
              <a:lnSpc>
                <a:spcPct val="100000"/>
              </a:lnSpc>
              <a:spcBef>
                <a:spcPts val="0"/>
              </a:spcBef>
              <a:spcAft>
                <a:spcPts val="0"/>
              </a:spcAft>
              <a:buSzTx/>
              <a:buFont typeface="Wingdings" panose="05000000000000000000" charset="0"/>
              <a:buChar char="Ø"/>
              <a:defRPr/>
            </a:pPr>
            <a:r>
              <a:rPr lang="zh-CN" altLang="en-US" sz="1800" dirty="0">
                <a:solidFill>
                  <a:srgbClr val="002060"/>
                </a:solidFill>
                <a:latin typeface="微软雅黑" panose="020B0503020204020204" pitchFamily="34" charset="-122"/>
                <a:ea typeface="微软雅黑" panose="020B0503020204020204" pitchFamily="34" charset="-122"/>
                <a:sym typeface="+mn-ea"/>
              </a:rPr>
              <a:t>高温</a:t>
            </a:r>
            <a:r>
              <a:rPr lang="en-US" altLang="zh-CN" sz="1800" dirty="0" err="1">
                <a:solidFill>
                  <a:srgbClr val="002060"/>
                </a:solidFill>
                <a:latin typeface="微软雅黑" panose="020B0503020204020204" pitchFamily="34" charset="-122"/>
                <a:ea typeface="微软雅黑" panose="020B0503020204020204" pitchFamily="34" charset="-122"/>
                <a:sym typeface="+mn-ea"/>
              </a:rPr>
              <a:t>工况下</a:t>
            </a:r>
            <a:r>
              <a:rPr lang="zh-CN" altLang="en-US" sz="1800" dirty="0">
                <a:solidFill>
                  <a:srgbClr val="002060"/>
                </a:solidFill>
                <a:latin typeface="微软雅黑" panose="020B0503020204020204" pitchFamily="34" charset="-122"/>
                <a:ea typeface="微软雅黑" panose="020B0503020204020204" pitchFamily="34" charset="-122"/>
                <a:sym typeface="+mn-ea"/>
              </a:rPr>
              <a:t>（</a:t>
            </a:r>
            <a:r>
              <a:rPr lang="en-US" altLang="zh-CN" sz="1800" dirty="0">
                <a:solidFill>
                  <a:srgbClr val="002060"/>
                </a:solidFill>
                <a:latin typeface="微软雅黑" panose="020B0503020204020204" pitchFamily="34" charset="-122"/>
                <a:ea typeface="微软雅黑" panose="020B0503020204020204" pitchFamily="34" charset="-122"/>
                <a:sym typeface="+mn-ea"/>
              </a:rPr>
              <a:t>LBE</a:t>
            </a:r>
            <a:r>
              <a:rPr lang="zh-CN" altLang="en-US" sz="1800" dirty="0">
                <a:solidFill>
                  <a:srgbClr val="002060"/>
                </a:solidFill>
                <a:latin typeface="微软雅黑" panose="020B0503020204020204" pitchFamily="34" charset="-122"/>
                <a:ea typeface="微软雅黑" panose="020B0503020204020204" pitchFamily="34" charset="-122"/>
                <a:sym typeface="+mn-ea"/>
              </a:rPr>
              <a:t>入口温</a:t>
            </a:r>
            <a:r>
              <a:rPr lang="en-US" altLang="zh-CN" sz="1800" dirty="0">
                <a:solidFill>
                  <a:srgbClr val="002060"/>
                </a:solidFill>
                <a:latin typeface="微软雅黑" panose="020B0503020204020204" pitchFamily="34" charset="-122"/>
                <a:ea typeface="微软雅黑" panose="020B0503020204020204" pitchFamily="34" charset="-122"/>
                <a:sym typeface="+mn-ea"/>
              </a:rPr>
              <a:t>400℃</a:t>
            </a:r>
            <a:r>
              <a:rPr lang="zh-CN" altLang="en-US" sz="1800" dirty="0">
                <a:solidFill>
                  <a:srgbClr val="002060"/>
                </a:solidFill>
                <a:latin typeface="微软雅黑" panose="020B0503020204020204" pitchFamily="34" charset="-122"/>
                <a:ea typeface="微软雅黑" panose="020B0503020204020204" pitchFamily="34" charset="-122"/>
                <a:sym typeface="+mn-ea"/>
              </a:rPr>
              <a:t>）靶窗</a:t>
            </a:r>
            <a:r>
              <a:rPr lang="en-US" altLang="zh-CN" sz="1800" dirty="0">
                <a:solidFill>
                  <a:srgbClr val="002060"/>
                </a:solidFill>
                <a:latin typeface="微软雅黑" panose="020B0503020204020204" pitchFamily="34" charset="-122"/>
                <a:ea typeface="微软雅黑" panose="020B0503020204020204" pitchFamily="34" charset="-122"/>
                <a:sym typeface="+mn-ea"/>
              </a:rPr>
              <a:t>材料的最高温度应低于550℃</a:t>
            </a:r>
            <a:r>
              <a:rPr lang="zh-CN" altLang="en-US" sz="1800" dirty="0">
                <a:solidFill>
                  <a:srgbClr val="002060"/>
                </a:solidFill>
                <a:latin typeface="微软雅黑" panose="020B0503020204020204" pitchFamily="34" charset="-122"/>
                <a:ea typeface="微软雅黑" panose="020B0503020204020204" pitchFamily="34" charset="-122"/>
                <a:sym typeface="+mn-ea"/>
              </a:rPr>
              <a:t>；</a:t>
            </a:r>
            <a:endParaRPr lang="en-US" altLang="zh-CN" sz="1800" dirty="0">
              <a:solidFill>
                <a:srgbClr val="002060"/>
              </a:solidFill>
              <a:latin typeface="微软雅黑" panose="020B0503020204020204" pitchFamily="34" charset="-122"/>
              <a:ea typeface="微软雅黑" panose="020B0503020204020204" pitchFamily="34" charset="-122"/>
              <a:sym typeface="+mn-ea"/>
            </a:endParaRPr>
          </a:p>
          <a:p>
            <a:pPr marL="1103630" lvl="2" indent="-292735" algn="l" fontAlgn="base">
              <a:lnSpc>
                <a:spcPct val="100000"/>
              </a:lnSpc>
              <a:spcBef>
                <a:spcPts val="0"/>
              </a:spcBef>
              <a:spcAft>
                <a:spcPts val="0"/>
              </a:spcAft>
              <a:buSzTx/>
              <a:buFont typeface="Wingdings" panose="05000000000000000000" charset="0"/>
              <a:buChar char="Ø"/>
              <a:defRPr/>
            </a:pPr>
            <a:r>
              <a:rPr lang="en-US" altLang="zh-CN" sz="1800" dirty="0">
                <a:solidFill>
                  <a:srgbClr val="002060"/>
                </a:solidFill>
                <a:latin typeface="微软雅黑" panose="020B0503020204020204" pitchFamily="34" charset="-122"/>
                <a:ea typeface="微软雅黑" panose="020B0503020204020204" pitchFamily="34" charset="-122"/>
                <a:sym typeface="+mn-ea"/>
              </a:rPr>
              <a:t>LBE的最大流速应小于2m/</a:t>
            </a:r>
            <a:r>
              <a:rPr lang="en-US" altLang="zh-CN" sz="1800" dirty="0" err="1">
                <a:solidFill>
                  <a:srgbClr val="002060"/>
                </a:solidFill>
                <a:latin typeface="微软雅黑" panose="020B0503020204020204" pitchFamily="34" charset="-122"/>
                <a:ea typeface="微软雅黑" panose="020B0503020204020204" pitchFamily="34" charset="-122"/>
                <a:sym typeface="+mn-ea"/>
              </a:rPr>
              <a:t>s，以减少LBE对结构材料的侵蚀损伤</a:t>
            </a:r>
            <a:r>
              <a:rPr lang="en-US" altLang="zh-CN" sz="1800" dirty="0">
                <a:solidFill>
                  <a:srgbClr val="002060"/>
                </a:solidFill>
                <a:latin typeface="微软雅黑" panose="020B0503020204020204" pitchFamily="34" charset="-122"/>
                <a:ea typeface="微软雅黑" panose="020B0503020204020204" pitchFamily="34" charset="-122"/>
                <a:sym typeface="+mn-ea"/>
              </a:rPr>
              <a:t>。</a:t>
            </a:r>
            <a:endParaRPr lang="en-US" altLang="zh-CN" sz="1800" dirty="0">
              <a:solidFill>
                <a:srgbClr val="002060"/>
              </a:solidFill>
              <a:latin typeface="微软雅黑" panose="020B0503020204020204" pitchFamily="34" charset="-122"/>
              <a:ea typeface="微软雅黑" panose="020B0503020204020204" pitchFamily="34" charset="-122"/>
              <a:sym typeface="+mn-ea"/>
            </a:endParaRPr>
          </a:p>
        </p:txBody>
      </p:sp>
      <p:graphicFrame>
        <p:nvGraphicFramePr>
          <p:cNvPr id="9" name="表格 8"/>
          <p:cNvGraphicFramePr/>
          <p:nvPr/>
        </p:nvGraphicFramePr>
        <p:xfrm>
          <a:off x="7207016" y="2293412"/>
          <a:ext cx="4576822" cy="3869734"/>
        </p:xfrm>
        <a:graphic>
          <a:graphicData uri="http://schemas.openxmlformats.org/drawingml/2006/table">
            <a:tbl>
              <a:tblPr/>
              <a:tblGrid>
                <a:gridCol w="2288411"/>
                <a:gridCol w="2288411"/>
              </a:tblGrid>
              <a:tr h="289183">
                <a:tc>
                  <a:txBody>
                    <a:bodyPr/>
                    <a:lstStyle/>
                    <a:p>
                      <a:pPr indent="0" algn="ctr">
                        <a:buNone/>
                      </a:pPr>
                      <a:r>
                        <a:rPr lang="zh-CN" sz="16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主要参数</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472C4"/>
                    </a:solidFill>
                  </a:tcPr>
                </a:tc>
                <a:tc>
                  <a:txBody>
                    <a:bodyPr/>
                    <a:lstStyle/>
                    <a:p>
                      <a:pPr indent="0" algn="ctr">
                        <a:buNone/>
                      </a:pPr>
                      <a:r>
                        <a:rPr lang="zh-CN" sz="16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值</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472C4"/>
                    </a:solidFill>
                  </a:tcPr>
                </a:tc>
              </a:tr>
              <a:tr h="321314">
                <a:tc>
                  <a:txBody>
                    <a:bodyPr/>
                    <a:lstStyle/>
                    <a:p>
                      <a:pPr indent="0">
                        <a:buNone/>
                      </a:pP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束流条件</a:t>
                      </a:r>
                      <a:endParaRPr lang="zh-CN" altLang="en-US" sz="1400" b="0"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FD5EA"/>
                    </a:solidFill>
                  </a:tcPr>
                </a:tc>
                <a:tc>
                  <a:txBody>
                    <a:bodyPr/>
                    <a:lstStyle/>
                    <a:p>
                      <a:pPr indent="0">
                        <a:buNone/>
                      </a:pPr>
                      <a:r>
                        <a:rPr lang="en-US" altLang="zh-CN"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600 MeV@5 mA</a:t>
                      </a:r>
                      <a:endParaRPr lang="en-US" altLang="zh-CN"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lgn="ctr">
                      <a:solidFill>
                        <a:srgbClr val="FFFFFF"/>
                      </a:solidFill>
                      <a:prstDash val="solid"/>
                      <a:roun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FD5EA"/>
                    </a:solidFill>
                  </a:tcPr>
                </a:tc>
              </a:tr>
              <a:tr h="321314">
                <a:tc>
                  <a:txBody>
                    <a:bodyPr/>
                    <a:lstStyle/>
                    <a:p>
                      <a:pPr indent="0">
                        <a:buNone/>
                      </a:pPr>
                      <a:r>
                        <a:rPr 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LBE</a:t>
                      </a: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流量</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p>
                      <a:pPr indent="0">
                        <a:buNone/>
                      </a:pPr>
                      <a:r>
                        <a:rPr lang="en-US"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150 kg/s</a:t>
                      </a:r>
                      <a:endParaRPr lang="en-US" altLang="en-US"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321314">
                <a:tc>
                  <a:txBody>
                    <a:bodyPr/>
                    <a:lstStyle/>
                    <a:p>
                      <a:pPr indent="0">
                        <a:buNone/>
                      </a:pPr>
                      <a:r>
                        <a:rPr 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LBE</a:t>
                      </a: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入口温度</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sz="1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260  ℃ / 400 ℃</a:t>
                      </a:r>
                      <a:endParaRPr lang="en-US" altLang="en-US" sz="1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321314">
                <a:tc>
                  <a:txBody>
                    <a:bodyPr/>
                    <a:lstStyle/>
                    <a:p>
                      <a:pPr indent="0">
                        <a:buNone/>
                      </a:pP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靶窗厚度</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p>
                      <a:pPr indent="0">
                        <a:buNone/>
                      </a:pPr>
                      <a:r>
                        <a:rPr lang="en-US"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 mm</a:t>
                      </a:r>
                      <a:endParaRPr lang="en-US" altLang="en-US"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321314">
                <a:tc>
                  <a:txBody>
                    <a:bodyPr/>
                    <a:lstStyle/>
                    <a:p>
                      <a:pPr indent="0">
                        <a:buNone/>
                      </a:pP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导流管壁厚</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sz="1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 mm</a:t>
                      </a:r>
                      <a:endParaRPr lang="en-US" altLang="en-US" sz="1400" b="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321314">
                <a:tc>
                  <a:txBody>
                    <a:bodyPr/>
                    <a:lstStyle/>
                    <a:p>
                      <a:pPr indent="0">
                        <a:buNone/>
                      </a:pP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导流孔总数</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p>
                      <a:pPr indent="0">
                        <a:buNone/>
                      </a:pPr>
                      <a:r>
                        <a:rPr lang="en-US" alt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a:t>
                      </a:r>
                      <a:r>
                        <a:rPr 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321314">
                <a:tc>
                  <a:txBody>
                    <a:bodyPr/>
                    <a:lstStyle/>
                    <a:p>
                      <a:pPr indent="0">
                        <a:buNone/>
                      </a:pP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孔角度间隔</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altLang="zh-CN"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30</a:t>
                      </a:r>
                      <a:r>
                        <a:rPr 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321314">
                <a:tc>
                  <a:txBody>
                    <a:bodyPr/>
                    <a:lstStyle/>
                    <a:p>
                      <a:pPr indent="0">
                        <a:buNone/>
                      </a:pPr>
                      <a:r>
                        <a:rPr lang="zh-CN"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孔直径</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p>
                      <a:pPr indent="0">
                        <a:buNone/>
                      </a:pPr>
                      <a:r>
                        <a:rPr lang="en-US" alt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mm</a:t>
                      </a:r>
                      <a:endParaRPr lang="en-US"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321314">
                <a:tc>
                  <a:txBody>
                    <a:bodyPr/>
                    <a:lstStyle/>
                    <a:p>
                      <a:pPr indent="0">
                        <a:buNone/>
                      </a:pP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孔圆心与中心轴的距离</a:t>
                      </a:r>
                      <a:endParaRPr lang="zh-CN"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120 mm</a:t>
                      </a:r>
                      <a:endParaRPr lang="en-US" altLang="en-US"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321314">
                <a:tc>
                  <a:txBody>
                    <a:bodyPr/>
                    <a:lstStyle/>
                    <a:p>
                      <a:pPr indent="0">
                        <a:buNone/>
                      </a:pP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稳流器孔个数</a:t>
                      </a:r>
                      <a:endParaRPr lang="zh-CN" altLang="en-US" sz="1400" b="0"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altLang="zh-CN" sz="1400" b="0" dirty="0">
                          <a:latin typeface="微软雅黑" panose="020B0503020204020204" pitchFamily="34" charset="-122"/>
                          <a:ea typeface="微软雅黑" panose="020B0503020204020204" pitchFamily="34" charset="-122"/>
                          <a:cs typeface="微软雅黑" panose="020B0503020204020204" pitchFamily="34" charset="-122"/>
                        </a:rPr>
                        <a:t>61</a:t>
                      </a:r>
                      <a:endParaRPr lang="en-US" altLang="zh-CN" sz="1400" b="0"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321314">
                <a:tc>
                  <a:txBody>
                    <a:bodyPr/>
                    <a:lstStyle/>
                    <a:p>
                      <a:pPr indent="0">
                        <a:buNone/>
                      </a:pP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sym typeface="+mn-ea"/>
                        </a:rPr>
                        <a:t>稳流器孔径</a:t>
                      </a:r>
                      <a:endParaRPr lang="zh-CN" altLang="en-US" sz="1400" b="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p>
                      <a:pPr indent="0">
                        <a:buNone/>
                      </a:pPr>
                      <a:r>
                        <a:rPr lang="en-US" altLang="zh-CN" sz="1400" b="0" dirty="0">
                          <a:latin typeface="微软雅黑" panose="020B0503020204020204" pitchFamily="34" charset="-122"/>
                          <a:ea typeface="微软雅黑" panose="020B0503020204020204" pitchFamily="34" charset="-122"/>
                          <a:cs typeface="微软雅黑" panose="020B0503020204020204" pitchFamily="34" charset="-122"/>
                          <a:sym typeface="+mn-ea"/>
                        </a:rPr>
                        <a:t>20 mm</a:t>
                      </a:r>
                      <a:endParaRPr lang="en-US" altLang="zh-CN" sz="1400" b="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bl>
          </a:graphicData>
        </a:graphic>
      </p:graphicFrame>
      <p:pic>
        <p:nvPicPr>
          <p:cNvPr id="10" name="图片 9"/>
          <p:cNvPicPr>
            <a:picLocks noChangeAspect="1"/>
          </p:cNvPicPr>
          <p:nvPr/>
        </p:nvPicPr>
        <p:blipFill>
          <a:blip r:embed="rId1"/>
          <a:stretch>
            <a:fillRect/>
          </a:stretch>
        </p:blipFill>
        <p:spPr>
          <a:xfrm>
            <a:off x="2134766" y="2061642"/>
            <a:ext cx="4322429" cy="2062392"/>
          </a:xfrm>
          <a:prstGeom prst="rect">
            <a:avLst/>
          </a:prstGeom>
        </p:spPr>
      </p:pic>
      <p:pic>
        <p:nvPicPr>
          <p:cNvPr id="11" name="图片 10"/>
          <p:cNvPicPr>
            <a:picLocks noChangeAspect="1"/>
          </p:cNvPicPr>
          <p:nvPr/>
        </p:nvPicPr>
        <p:blipFill>
          <a:blip r:embed="rId2"/>
          <a:stretch>
            <a:fillRect/>
          </a:stretch>
        </p:blipFill>
        <p:spPr>
          <a:xfrm>
            <a:off x="2134765" y="4361544"/>
            <a:ext cx="4322429" cy="1979351"/>
          </a:xfrm>
          <a:prstGeom prst="rect">
            <a:avLst/>
          </a:prstGeom>
        </p:spPr>
      </p:pic>
      <p:pic>
        <p:nvPicPr>
          <p:cNvPr id="12" name="图片 11"/>
          <p:cNvPicPr>
            <a:picLocks noChangeAspect="1"/>
          </p:cNvPicPr>
          <p:nvPr/>
        </p:nvPicPr>
        <p:blipFill>
          <a:blip r:embed="rId3"/>
          <a:stretch>
            <a:fillRect/>
          </a:stretch>
        </p:blipFill>
        <p:spPr>
          <a:xfrm rot="5400000">
            <a:off x="-581554" y="3838825"/>
            <a:ext cx="4218186" cy="810318"/>
          </a:xfrm>
          <a:prstGeom prst="rect">
            <a:avLst/>
          </a:prstGeom>
        </p:spPr>
      </p:pic>
      <p:sp>
        <p:nvSpPr>
          <p:cNvPr id="13" name="右箭头 12"/>
          <p:cNvSpPr/>
          <p:nvPr/>
        </p:nvSpPr>
        <p:spPr>
          <a:xfrm>
            <a:off x="6699307" y="2649346"/>
            <a:ext cx="216024" cy="294937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驱动系统</a:t>
            </a:r>
            <a:endParaRPr kumimoji="1" lang="zh-CN" altLang="en-US" dirty="0"/>
          </a:p>
        </p:txBody>
      </p:sp>
      <p:graphicFrame>
        <p:nvGraphicFramePr>
          <p:cNvPr id="3" name="表格 10"/>
          <p:cNvGraphicFramePr>
            <a:graphicFrameLocks noGrp="1"/>
          </p:cNvGraphicFramePr>
          <p:nvPr/>
        </p:nvGraphicFramePr>
        <p:xfrm>
          <a:off x="934443" y="2970858"/>
          <a:ext cx="4968551" cy="2170956"/>
        </p:xfrm>
        <a:graphic>
          <a:graphicData uri="http://schemas.openxmlformats.org/drawingml/2006/table">
            <a:tbl>
              <a:tblPr firstRow="1" bandRow="1">
                <a:tableStyleId>{5C22544A-7EE6-4342-B048-85BDC9FD1C3A}</a:tableStyleId>
              </a:tblPr>
              <a:tblGrid>
                <a:gridCol w="2595595"/>
                <a:gridCol w="2372956"/>
              </a:tblGrid>
              <a:tr h="314139">
                <a:tc>
                  <a:txBody>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机械泵</a:t>
                      </a:r>
                      <a:endParaRPr lang="zh-CN" altLang="en-US" sz="12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电磁泵</a:t>
                      </a:r>
                      <a:endParaRPr lang="zh-CN" altLang="en-US" sz="12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139">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机械泵维护不便（需定期更换润滑油）</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基本不用维护</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139">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机械泵转轴容易出现故障</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没有动部件，不易出故障</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50">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机械泵需要配套设施多（保护气和冷却水）</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只有风冷设备</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139">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机械泵长时间运行后需要更换叶轮</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dirty="0">
                          <a:solidFill>
                            <a:schemeClr val="tx1"/>
                          </a:solidFill>
                          <a:latin typeface="微软雅黑" panose="020B0503020204020204" pitchFamily="34" charset="-122"/>
                          <a:ea typeface="微软雅黑" panose="020B0503020204020204" pitchFamily="34" charset="-122"/>
                        </a:rPr>
                        <a:t>管道腐蚀小，免维护</a:t>
                      </a:r>
                      <a:endParaRPr lang="zh-CN" altLang="en-US" sz="12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139">
                <a:tc>
                  <a:txBody>
                    <a:bodyPr/>
                    <a:lstStyle/>
                    <a:p>
                      <a:r>
                        <a:rPr lang="zh-CN" altLang="en-US" sz="1200" b="1" dirty="0">
                          <a:solidFill>
                            <a:schemeClr val="tx1"/>
                          </a:solidFill>
                          <a:latin typeface="微软雅黑" panose="020B0503020204020204" pitchFamily="34" charset="-122"/>
                          <a:ea typeface="微软雅黑" panose="020B0503020204020204" pitchFamily="34" charset="-122"/>
                        </a:rPr>
                        <a:t>优点：配电功率低</a:t>
                      </a:r>
                      <a:endParaRPr lang="zh-CN" altLang="en-US" sz="1200" b="1"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200" b="1" dirty="0">
                          <a:solidFill>
                            <a:schemeClr val="tx1"/>
                          </a:solidFill>
                          <a:latin typeface="微软雅黑" panose="020B0503020204020204" pitchFamily="34" charset="-122"/>
                          <a:ea typeface="微软雅黑" panose="020B0503020204020204" pitchFamily="34" charset="-122"/>
                        </a:rPr>
                        <a:t>缺点：效率较低，配电功率高</a:t>
                      </a:r>
                      <a:endParaRPr lang="zh-CN" altLang="en-US" sz="1200" b="1"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图片 3"/>
          <p:cNvPicPr>
            <a:picLocks noChangeAspect="1"/>
          </p:cNvPicPr>
          <p:nvPr/>
        </p:nvPicPr>
        <p:blipFill>
          <a:blip r:embed="rId1"/>
          <a:stretch>
            <a:fillRect/>
          </a:stretch>
        </p:blipFill>
        <p:spPr>
          <a:xfrm>
            <a:off x="6239225" y="2330514"/>
            <a:ext cx="3623522" cy="1671158"/>
          </a:xfrm>
          <a:prstGeom prst="rect">
            <a:avLst/>
          </a:prstGeom>
        </p:spPr>
      </p:pic>
      <p:sp>
        <p:nvSpPr>
          <p:cNvPr id="5" name="文本框 4"/>
          <p:cNvSpPr txBox="1"/>
          <p:nvPr/>
        </p:nvSpPr>
        <p:spPr>
          <a:xfrm>
            <a:off x="6913132" y="749986"/>
            <a:ext cx="4591685" cy="1383665"/>
          </a:xfrm>
          <a:prstGeom prst="rect">
            <a:avLst/>
          </a:prstGeom>
          <a:noFill/>
        </p:spPr>
        <p:txBody>
          <a:bodyPr wrap="square" rtlCol="0">
            <a:spAutoFit/>
          </a:bodyPr>
          <a:lstStyle/>
          <a:p>
            <a:pPr marL="342900" marR="0" lvl="0" indent="-342900" algn="l" defTabSz="1088390" rtl="0" fontAlgn="auto">
              <a:lnSpc>
                <a:spcPct val="150000"/>
              </a:lnSpc>
              <a:spcBef>
                <a:spcPts val="1200"/>
              </a:spcBef>
              <a:spcAft>
                <a:spcPts val="0"/>
              </a:spcAft>
              <a:buClrTx/>
              <a:buSzTx/>
              <a:buFont typeface="Arial" panose="020B0604020202020204" pitchFamily="34" charset="0"/>
              <a:buChar char="•"/>
              <a:defRPr/>
            </a:pPr>
            <a:r>
              <a:rPr lang="en-US" altLang="zh-CN" sz="1800" dirty="0">
                <a:solidFill>
                  <a:schemeClr val="tx1"/>
                </a:solidFill>
                <a:latin typeface="微软雅黑" panose="020B0503020204020204" pitchFamily="34" charset="-122"/>
                <a:ea typeface="微软雅黑" panose="020B0503020204020204" pitchFamily="34" charset="-122"/>
              </a:rPr>
              <a:t>2</a:t>
            </a:r>
            <a:r>
              <a:rPr lang="zh-CN" altLang="en-US" sz="1800" dirty="0">
                <a:solidFill>
                  <a:schemeClr val="tx1"/>
                </a:solidFill>
                <a:latin typeface="微软雅黑" panose="020B0503020204020204" pitchFamily="34" charset="-122"/>
                <a:ea typeface="微软雅黑" panose="020B0503020204020204" pitchFamily="34" charset="-122"/>
              </a:rPr>
              <a:t>台电磁泵</a:t>
            </a:r>
            <a:r>
              <a:rPr lang="en-US" altLang="zh-CN" sz="1800" dirty="0">
                <a:solidFill>
                  <a:schemeClr val="tx1"/>
                </a:solidFill>
                <a:latin typeface="微软雅黑" panose="020B0503020204020204" pitchFamily="34" charset="-122"/>
                <a:ea typeface="微软雅黑" panose="020B0503020204020204" pitchFamily="34" charset="-122"/>
              </a:rPr>
              <a:t>+1</a:t>
            </a:r>
            <a:r>
              <a:rPr lang="zh-CN" altLang="en-US" sz="1800" dirty="0">
                <a:solidFill>
                  <a:schemeClr val="tx1"/>
                </a:solidFill>
                <a:latin typeface="微软雅黑" panose="020B0503020204020204" pitchFamily="34" charset="-122"/>
                <a:ea typeface="微软雅黑" panose="020B0503020204020204" pitchFamily="34" charset="-122"/>
              </a:rPr>
              <a:t>套控制柜；</a:t>
            </a:r>
            <a:endParaRPr kumimoji="0" lang="en-US" altLang="zh-CN"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1088390" rtl="0" fontAlgn="auto">
              <a:lnSpc>
                <a:spcPct val="150000"/>
              </a:lnSpc>
              <a:spcBef>
                <a:spcPts val="0"/>
              </a:spcBef>
              <a:spcAft>
                <a:spcPts val="0"/>
              </a:spcAft>
              <a:buClrTx/>
              <a:buSzTx/>
              <a:buFont typeface="Arial" panose="020B0604020202020204" pitchFamily="34" charset="0"/>
              <a:buChar char="•"/>
              <a:defRPr/>
            </a:pPr>
            <a:r>
              <a:rPr lang="zh-CN" altLang="en-US" sz="1800" dirty="0">
                <a:solidFill>
                  <a:schemeClr val="tx1"/>
                </a:solidFill>
                <a:latin typeface="微软雅黑" panose="020B0503020204020204" pitchFamily="34" charset="-122"/>
                <a:ea typeface="微软雅黑" panose="020B0503020204020204" pitchFamily="34" charset="-122"/>
              </a:rPr>
              <a:t>主泵：安装在回路中，驱动</a:t>
            </a:r>
            <a:r>
              <a:rPr lang="en-US" altLang="zh-CN" sz="1800" dirty="0">
                <a:solidFill>
                  <a:schemeClr val="tx1"/>
                </a:solidFill>
                <a:latin typeface="微软雅黑" panose="020B0503020204020204" pitchFamily="34" charset="-122"/>
                <a:ea typeface="微软雅黑" panose="020B0503020204020204" pitchFamily="34" charset="-122"/>
              </a:rPr>
              <a:t>LBE</a:t>
            </a:r>
            <a:r>
              <a:rPr lang="zh-CN" altLang="en-US" sz="1800" dirty="0">
                <a:solidFill>
                  <a:schemeClr val="tx1"/>
                </a:solidFill>
                <a:latin typeface="微软雅黑" panose="020B0503020204020204" pitchFamily="34" charset="-122"/>
                <a:ea typeface="微软雅黑" panose="020B0503020204020204" pitchFamily="34" charset="-122"/>
              </a:rPr>
              <a:t>；</a:t>
            </a:r>
            <a:endParaRPr lang="en-US" altLang="zh-CN" sz="1800" dirty="0">
              <a:solidFill>
                <a:schemeClr val="tx1"/>
              </a:solidFill>
              <a:latin typeface="微软雅黑" panose="020B0503020204020204" pitchFamily="34" charset="-122"/>
              <a:ea typeface="微软雅黑" panose="020B0503020204020204" pitchFamily="34" charset="-122"/>
            </a:endParaRPr>
          </a:p>
          <a:p>
            <a:pPr marL="342900" marR="0" lvl="0" indent="-342900" algn="l" defTabSz="1088390" rtl="0" fontAlgn="auto">
              <a:lnSpc>
                <a:spcPct val="150000"/>
              </a:lnSpc>
              <a:spcBef>
                <a:spcPts val="0"/>
              </a:spcBef>
              <a:spcAft>
                <a:spcPts val="0"/>
              </a:spcAft>
              <a:buClrTx/>
              <a:buSzTx/>
              <a:buFont typeface="Arial" panose="020B0604020202020204" pitchFamily="34" charset="0"/>
              <a:buChar char="•"/>
              <a:defRPr/>
            </a:pPr>
            <a:r>
              <a:rPr lang="zh-CN" altLang="en-US" sz="1800" dirty="0">
                <a:solidFill>
                  <a:schemeClr val="tx1"/>
                </a:solidFill>
                <a:latin typeface="微软雅黑" panose="020B0503020204020204" pitchFamily="34" charset="-122"/>
                <a:ea typeface="微软雅黑" panose="020B0503020204020204" pitchFamily="34" charset="-122"/>
              </a:rPr>
              <a:t>备用泵：主泵出故障时更换备用泵</a:t>
            </a:r>
            <a:r>
              <a:rPr lang="zh-CN" altLang="en-US" sz="2000" b="1" dirty="0">
                <a:solidFill>
                  <a:schemeClr val="tx1"/>
                </a:solidFill>
                <a:latin typeface="微软雅黑" panose="020B0503020204020204" pitchFamily="34" charset="-122"/>
                <a:ea typeface="微软雅黑" panose="020B0503020204020204" pitchFamily="34" charset="-122"/>
              </a:rPr>
              <a:t>。</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6" name="表格 15"/>
          <p:cNvGraphicFramePr>
            <a:graphicFrameLocks noGrp="1"/>
          </p:cNvGraphicFramePr>
          <p:nvPr/>
        </p:nvGraphicFramePr>
        <p:xfrm>
          <a:off x="6913132" y="4054404"/>
          <a:ext cx="4367909" cy="2590800"/>
        </p:xfrm>
        <a:graphic>
          <a:graphicData uri="http://schemas.openxmlformats.org/drawingml/2006/table">
            <a:tbl>
              <a:tblPr firstRow="1" bandRow="1">
                <a:tableStyleId>{B301B821-A1FF-4177-AEE7-76D212191A09}</a:tableStyleId>
              </a:tblPr>
              <a:tblGrid>
                <a:gridCol w="1456067"/>
                <a:gridCol w="1163268"/>
                <a:gridCol w="1748574"/>
              </a:tblGrid>
              <a:tr h="247287">
                <a:tc>
                  <a:txBody>
                    <a:bodyPr/>
                    <a:lstStyle/>
                    <a:p>
                      <a:pPr algn="ctr"/>
                      <a:r>
                        <a:rPr lang="zh-CN" altLang="en-US" sz="1100" dirty="0">
                          <a:latin typeface="微软雅黑" panose="020B0503020204020204" pitchFamily="34" charset="-122"/>
                          <a:ea typeface="微软雅黑" panose="020B0503020204020204" pitchFamily="34" charset="-122"/>
                        </a:rPr>
                        <a:t>名称</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zh-CN" altLang="en-US" sz="1100" dirty="0">
                          <a:latin typeface="微软雅黑" panose="020B0503020204020204" pitchFamily="34" charset="-122"/>
                          <a:ea typeface="微软雅黑" panose="020B0503020204020204" pitchFamily="34" charset="-122"/>
                        </a:rPr>
                        <a:t>单位</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zh-CN" altLang="en-US" sz="1100" dirty="0">
                          <a:latin typeface="微软雅黑" panose="020B0503020204020204" pitchFamily="34" charset="-122"/>
                          <a:ea typeface="微软雅黑" panose="020B0503020204020204" pitchFamily="34" charset="-122"/>
                        </a:rPr>
                        <a:t>参数</a:t>
                      </a:r>
                      <a:endParaRPr lang="zh-CN" altLang="en-US" sz="1100" dirty="0">
                        <a:latin typeface="微软雅黑" panose="020B0503020204020204" pitchFamily="34" charset="-122"/>
                        <a:ea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流量</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kg/s</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170</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扬程</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kPa</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605</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效率</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6.26</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功率</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kW</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145</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en-US" altLang="zh-CN" sz="1100" dirty="0">
                          <a:latin typeface="微软雅黑" panose="020B0503020204020204" pitchFamily="34" charset="-122"/>
                          <a:ea typeface="微软雅黑" panose="020B0503020204020204" pitchFamily="34" charset="-122"/>
                          <a:cs typeface="微软雅黑" panose="020B0503020204020204" pitchFamily="34" charset="-122"/>
                        </a:rPr>
                        <a:t>LBE</a:t>
                      </a:r>
                      <a:r>
                        <a:rPr lang="zh-CN" altLang="en-US" sz="1100" dirty="0">
                          <a:latin typeface="微软雅黑" panose="020B0503020204020204" pitchFamily="34" charset="-122"/>
                          <a:ea typeface="微软雅黑" panose="020B0503020204020204" pitchFamily="34" charset="-122"/>
                          <a:cs typeface="微软雅黑" panose="020B0503020204020204" pitchFamily="34" charset="-122"/>
                        </a:rPr>
                        <a:t>温升</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r>
                        <a:rPr lang="zh-CN" altLang="en-US"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5</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zh-CN" altLang="en-US" sz="1100" kern="1200" dirty="0">
                          <a:latin typeface="微软雅黑" panose="020B0503020204020204" pitchFamily="34" charset="-122"/>
                          <a:ea typeface="微软雅黑" panose="020B0503020204020204" pitchFamily="34" charset="-122"/>
                        </a:rPr>
                        <a:t>长度</a:t>
                      </a:r>
                      <a:r>
                        <a:rPr lang="en-US" altLang="zh-CN" sz="1100" kern="1200" dirty="0">
                          <a:latin typeface="微软雅黑" panose="020B0503020204020204" pitchFamily="34" charset="-122"/>
                          <a:ea typeface="微软雅黑" panose="020B0503020204020204" pitchFamily="34" charset="-122"/>
                        </a:rPr>
                        <a:t>×</a:t>
                      </a:r>
                      <a:r>
                        <a:rPr lang="zh-CN" altLang="en-US" sz="1100" kern="1200" dirty="0">
                          <a:latin typeface="微软雅黑" panose="020B0503020204020204" pitchFamily="34" charset="-122"/>
                          <a:ea typeface="微软雅黑" panose="020B0503020204020204" pitchFamily="34" charset="-122"/>
                        </a:rPr>
                        <a:t>宽度</a:t>
                      </a:r>
                      <a:r>
                        <a:rPr lang="en-US" altLang="zh-CN" sz="1100" kern="1200" dirty="0">
                          <a:latin typeface="微软雅黑" panose="020B0503020204020204" pitchFamily="34" charset="-122"/>
                          <a:ea typeface="微软雅黑" panose="020B0503020204020204" pitchFamily="34" charset="-122"/>
                        </a:rPr>
                        <a:t>×</a:t>
                      </a:r>
                      <a:r>
                        <a:rPr lang="zh-CN" altLang="en-US" sz="1100" kern="1200" dirty="0">
                          <a:latin typeface="微软雅黑" panose="020B0503020204020204" pitchFamily="34" charset="-122"/>
                          <a:ea typeface="微软雅黑" panose="020B0503020204020204" pitchFamily="34" charset="-122"/>
                        </a:rPr>
                        <a:t>高度</a:t>
                      </a:r>
                      <a:endParaRPr lang="zh-CN" altLang="en-US" sz="1100" kern="12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kern="1200" dirty="0">
                          <a:latin typeface="微软雅黑" panose="020B0503020204020204" pitchFamily="34" charset="-122"/>
                          <a:ea typeface="微软雅黑" panose="020B0503020204020204" pitchFamily="34" charset="-122"/>
                        </a:rPr>
                        <a:t>mm</a:t>
                      </a:r>
                      <a:endParaRPr lang="en-US" altLang="zh-CN" sz="1100" kern="12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kern="1200" dirty="0">
                          <a:latin typeface="微软雅黑" panose="020B0503020204020204" pitchFamily="34" charset="-122"/>
                          <a:ea typeface="微软雅黑" panose="020B0503020204020204" pitchFamily="34" charset="-122"/>
                          <a:cs typeface="微软雅黑" panose="020B0503020204020204" pitchFamily="34" charset="-122"/>
                        </a:rPr>
                        <a:t>2300×700×700</a:t>
                      </a:r>
                      <a:endParaRPr lang="en-US" altLang="zh-CN" sz="1100" kern="1200"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重量</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t</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2.35</a:t>
                      </a:r>
                      <a:endParaRPr lang="en-US" altLang="zh-CN" sz="1100" dirty="0">
                        <a:latin typeface="微软雅黑" panose="020B0503020204020204" pitchFamily="34" charset="-122"/>
                        <a:ea typeface="微软雅黑" panose="020B0503020204020204" pitchFamily="34" charset="-122"/>
                      </a:endParaRPr>
                    </a:p>
                  </a:txBody>
                  <a:tcPr/>
                </a:tc>
              </a:tr>
              <a:tr h="247287">
                <a:tc>
                  <a:txBody>
                    <a:bodyPr/>
                    <a:lstStyle/>
                    <a:p>
                      <a:pPr algn="ctr"/>
                      <a:r>
                        <a:rPr lang="en-US" altLang="zh-CN" sz="1100" dirty="0">
                          <a:latin typeface="微软雅黑" panose="020B0503020204020204" pitchFamily="34" charset="-122"/>
                          <a:ea typeface="微软雅黑" panose="020B0503020204020204" pitchFamily="34" charset="-122"/>
                          <a:cs typeface="微软雅黑" panose="020B0503020204020204" pitchFamily="34" charset="-122"/>
                        </a:rPr>
                        <a:t>LBE</a:t>
                      </a:r>
                      <a:r>
                        <a:rPr lang="zh-CN" altLang="en-US" sz="1100" dirty="0">
                          <a:latin typeface="微软雅黑" panose="020B0503020204020204" pitchFamily="34" charset="-122"/>
                          <a:ea typeface="微软雅黑" panose="020B0503020204020204" pitchFamily="34" charset="-122"/>
                          <a:cs typeface="微软雅黑" panose="020B0503020204020204" pitchFamily="34" charset="-122"/>
                        </a:rPr>
                        <a:t>容量</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L</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zh-CN" altLang="en-US" sz="1100" dirty="0">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sz="1100" dirty="0">
                          <a:latin typeface="微软雅黑" panose="020B0503020204020204" pitchFamily="34" charset="-122"/>
                          <a:ea typeface="微软雅黑" panose="020B0503020204020204" pitchFamily="34" charset="-122"/>
                          <a:cs typeface="微软雅黑" panose="020B0503020204020204" pitchFamily="34" charset="-122"/>
                        </a:rPr>
                        <a:t>50</a:t>
                      </a:r>
                      <a:endParaRPr lang="en-US" altLang="zh-CN" sz="1100"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247287">
                <a:tc>
                  <a:txBody>
                    <a:bodyPr/>
                    <a:lstStyle/>
                    <a:p>
                      <a:pPr algn="ctr"/>
                      <a:r>
                        <a:rPr lang="zh-CN" altLang="en-US" sz="1100" dirty="0">
                          <a:latin typeface="微软雅黑" panose="020B0503020204020204" pitchFamily="34" charset="-122"/>
                          <a:ea typeface="微软雅黑" panose="020B0503020204020204" pitchFamily="34" charset="-122"/>
                        </a:rPr>
                        <a:t>冷却方式</a:t>
                      </a:r>
                      <a:endParaRPr lang="zh-CN" altLang="en-US" sz="1100" dirty="0">
                        <a:latin typeface="微软雅黑" panose="020B0503020204020204" pitchFamily="34" charset="-122"/>
                        <a:ea typeface="微软雅黑" panose="020B0503020204020204" pitchFamily="34" charset="-122"/>
                      </a:endParaRPr>
                    </a:p>
                  </a:txBody>
                  <a:tcPr/>
                </a:tc>
                <a:tc>
                  <a:txBody>
                    <a:bodyPr/>
                    <a:lstStyle/>
                    <a:p>
                      <a:pPr algn="ctr"/>
                      <a:r>
                        <a:rPr lang="en-US" altLang="zh-CN"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txBody>
                  <a:tcPr/>
                </a:tc>
                <a:tc>
                  <a:txBody>
                    <a:bodyPr/>
                    <a:lstStyle/>
                    <a:p>
                      <a:pPr algn="ctr"/>
                      <a:r>
                        <a:rPr lang="zh-CN" altLang="en-US" sz="1100" dirty="0">
                          <a:latin typeface="微软雅黑" panose="020B0503020204020204" pitchFamily="34" charset="-122"/>
                          <a:ea typeface="微软雅黑" panose="020B0503020204020204" pitchFamily="34" charset="-122"/>
                        </a:rPr>
                        <a:t>风冷</a:t>
                      </a:r>
                      <a:endParaRPr lang="zh-CN" altLang="en-US" sz="1100" dirty="0">
                        <a:latin typeface="微软雅黑" panose="020B0503020204020204" pitchFamily="34" charset="-122"/>
                        <a:ea typeface="微软雅黑" panose="020B0503020204020204" pitchFamily="34" charset="-122"/>
                      </a:endParaRPr>
                    </a:p>
                  </a:txBody>
                  <a:tcPr/>
                </a:tc>
              </a:tr>
            </a:tbl>
          </a:graphicData>
        </a:graphic>
      </p:graphicFrame>
      <p:pic>
        <p:nvPicPr>
          <p:cNvPr id="7" name="图片 6"/>
          <p:cNvPicPr>
            <a:picLocks noChangeAspect="1"/>
          </p:cNvPicPr>
          <p:nvPr/>
        </p:nvPicPr>
        <p:blipFill>
          <a:blip r:embed="rId2"/>
          <a:stretch>
            <a:fillRect/>
          </a:stretch>
        </p:blipFill>
        <p:spPr>
          <a:xfrm>
            <a:off x="9862747" y="2331194"/>
            <a:ext cx="2123530" cy="1671159"/>
          </a:xfrm>
          <a:prstGeom prst="rect">
            <a:avLst/>
          </a:prstGeom>
        </p:spPr>
      </p:pic>
      <p:sp>
        <p:nvSpPr>
          <p:cNvPr id="10" name="文本框 9"/>
          <p:cNvSpPr txBox="1"/>
          <p:nvPr/>
        </p:nvSpPr>
        <p:spPr>
          <a:xfrm>
            <a:off x="2294868" y="2493690"/>
            <a:ext cx="3056731" cy="400110"/>
          </a:xfrm>
          <a:prstGeom prst="rect">
            <a:avLst/>
          </a:prstGeom>
          <a:noFill/>
        </p:spPr>
        <p:txBody>
          <a:bodyPr wrap="square">
            <a:spAutoFit/>
          </a:bodyPr>
          <a:lstStyle/>
          <a:p>
            <a:r>
              <a:rPr lang="zh-CN" altLang="en-US" sz="2000" dirty="0"/>
              <a:t>各种泵类型优缺点</a:t>
            </a:r>
            <a:endParaRPr lang="zh-CN" altLang="en-US" sz="2000" dirty="0"/>
          </a:p>
        </p:txBody>
      </p:sp>
      <p:sp>
        <p:nvSpPr>
          <p:cNvPr id="12" name="文本框 11"/>
          <p:cNvSpPr txBox="1"/>
          <p:nvPr/>
        </p:nvSpPr>
        <p:spPr>
          <a:xfrm>
            <a:off x="531615" y="5295931"/>
            <a:ext cx="5688631" cy="646331"/>
          </a:xfrm>
          <a:prstGeom prst="rect">
            <a:avLst/>
          </a:prstGeom>
          <a:noFill/>
        </p:spPr>
        <p:txBody>
          <a:bodyPr wrap="square">
            <a:spAutoFit/>
          </a:bodyPr>
          <a:lstStyle/>
          <a:p>
            <a:r>
              <a:rPr kumimoji="1" lang="zh-CN" altLang="en-US" sz="1800" i="0" u="none" strike="noStrike" kern="1200" cap="none" spc="0" normalizeH="0" baseline="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电磁泵比机械泵</a:t>
            </a:r>
            <a:r>
              <a:rPr kumimoji="1" lang="zh-CN" altLang="en-US" sz="1800"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更可靠</a:t>
            </a:r>
            <a:r>
              <a:rPr kumimoji="1" lang="zh-CN" altLang="en-US" sz="1800" i="0" u="none" strike="noStrike" kern="1200" cap="none" spc="0" normalizeH="0" baseline="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，更</a:t>
            </a:r>
            <a:r>
              <a:rPr kumimoji="1" lang="zh-CN" altLang="en-US" sz="1800" i="0" u="none" strike="noStrike" kern="1200" cap="none" spc="0" normalizeH="0" baseline="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易于使用维护</a:t>
            </a:r>
            <a:r>
              <a:rPr kumimoji="1" lang="zh-CN" altLang="en-US" sz="1800" i="0" u="none" strike="noStrike" kern="1200" cap="none" spc="0" normalizeH="0" baseline="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，在扬程要求不大时，适合作为</a:t>
            </a:r>
            <a:r>
              <a:rPr kumimoji="1" lang="en-US" altLang="zh-CN" sz="1800" i="0" u="none" strike="noStrike" kern="1200" cap="none" spc="0" normalizeH="0" baseline="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LBE</a:t>
            </a:r>
            <a:r>
              <a:rPr kumimoji="1" lang="zh-CN" altLang="en-US" sz="1800" i="0" u="none" strike="noStrike" kern="1200" cap="none" spc="0" normalizeH="0" baseline="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散裂靶的驱动系统</a:t>
            </a:r>
            <a:endParaRPr lang="zh-CN" altLang="en-US" sz="1800" dirty="0"/>
          </a:p>
        </p:txBody>
      </p:sp>
      <p:sp>
        <p:nvSpPr>
          <p:cNvPr id="14" name="文本框 13"/>
          <p:cNvSpPr txBox="1"/>
          <p:nvPr/>
        </p:nvSpPr>
        <p:spPr>
          <a:xfrm>
            <a:off x="594134" y="1023788"/>
            <a:ext cx="5563591" cy="1014730"/>
          </a:xfrm>
          <a:prstGeom prst="rect">
            <a:avLst/>
          </a:prstGeom>
          <a:noFill/>
          <a:ln w="22225">
            <a:solidFill>
              <a:srgbClr val="FF0000"/>
            </a:solidFill>
          </a:ln>
        </p:spPr>
        <p:txBody>
          <a:bodyPr wrap="square">
            <a:spAutoFit/>
          </a:bodyPr>
          <a:lstStyle/>
          <a:p>
            <a:pPr marL="0" marR="0" algn="just">
              <a:spcBef>
                <a:spcPts val="0"/>
              </a:spcBef>
              <a:spcAft>
                <a:spcPts val="0"/>
              </a:spcAft>
            </a:pPr>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功能：驱动</a:t>
            </a:r>
            <a:r>
              <a:rPr lang="en-GB" altLang="zh-CN" sz="2000" kern="100" dirty="0">
                <a:effectLst/>
                <a:latin typeface="宋体" panose="02010600030101010101" pitchFamily="2" charset="-122"/>
                <a:ea typeface="宋体" panose="02010600030101010101" pitchFamily="2" charset="-122"/>
                <a:cs typeface="Times New Roman" panose="02020603050405020304" pitchFamily="18" charset="0"/>
              </a:rPr>
              <a:t>LBE</a:t>
            </a:r>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在靶体内循环流动，将沉积在束靶耦合段的热量随</a:t>
            </a:r>
            <a:r>
              <a:rPr lang="en-GB" altLang="zh-CN" sz="2000" kern="100" dirty="0">
                <a:effectLst/>
                <a:latin typeface="宋体" panose="02010600030101010101" pitchFamily="2" charset="-122"/>
                <a:ea typeface="宋体" panose="02010600030101010101" pitchFamily="2" charset="-122"/>
                <a:cs typeface="Times New Roman" panose="02020603050405020304" pitchFamily="18" charset="0"/>
              </a:rPr>
              <a:t>LBE</a:t>
            </a:r>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移动至换热器区域，最终由换热器移除至靶体外部。</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换热系统设计</a:t>
            </a:r>
            <a:endParaRPr kumimoji="1" lang="zh-CN" altLang="en-US" dirty="0"/>
          </a:p>
        </p:txBody>
      </p:sp>
      <p:pic>
        <p:nvPicPr>
          <p:cNvPr id="6" name="Picture 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15532" y="3612456"/>
            <a:ext cx="4356339" cy="2448272"/>
          </a:xfrm>
          <a:prstGeom prst="rect">
            <a:avLst/>
          </a:prstGeom>
          <a:noFill/>
          <a:ln>
            <a:noFill/>
          </a:ln>
          <a:effectLst/>
        </p:spPr>
      </p:pic>
      <p:sp>
        <p:nvSpPr>
          <p:cNvPr id="8" name="文本框 7"/>
          <p:cNvSpPr txBox="1"/>
          <p:nvPr/>
        </p:nvSpPr>
        <p:spPr>
          <a:xfrm>
            <a:off x="118543" y="765498"/>
            <a:ext cx="7596990" cy="6586418"/>
          </a:xfrm>
          <a:prstGeom prst="rect">
            <a:avLst/>
          </a:prstGeom>
          <a:noFill/>
        </p:spPr>
        <p:txBody>
          <a:bodyPr wrap="square">
            <a:spAutoFit/>
          </a:bodyPr>
          <a:lstStyle/>
          <a:p>
            <a:pPr marL="342900" indent="-342900" algn="l" defTabSz="914400">
              <a:spcBef>
                <a:spcPts val="600"/>
              </a:spcBef>
              <a:buClr>
                <a:srgbClr val="C00000"/>
              </a:buClr>
              <a:buSzTx/>
              <a:buFont typeface="Wingdings" panose="05000000000000000000" charset="0"/>
              <a:buChar char="n"/>
            </a:pPr>
            <a:r>
              <a:rPr lang="zh-CN" altLang="en-US" sz="1600" b="1" dirty="0">
                <a:solidFill>
                  <a:srgbClr val="002060"/>
                </a:solidFill>
                <a:latin typeface="微软雅黑" panose="020B0503020204020204" pitchFamily="34" charset="-122"/>
                <a:ea typeface="微软雅黑" panose="020B0503020204020204" pitchFamily="34" charset="-122"/>
              </a:rPr>
              <a:t>换热系统目标</a:t>
            </a:r>
            <a:endParaRPr lang="zh-CN" altLang="en-US" sz="1600" b="1" dirty="0">
              <a:solidFill>
                <a:srgbClr val="002060"/>
              </a:solidFill>
              <a:latin typeface="微软雅黑" panose="020B0503020204020204" pitchFamily="34" charset="-122"/>
              <a:ea typeface="微软雅黑" panose="020B0503020204020204" pitchFamily="34" charset="-122"/>
            </a:endParaRPr>
          </a:p>
          <a:p>
            <a:pPr marL="800100" lvl="1" indent="-342900" algn="l">
              <a:spcBef>
                <a:spcPts val="1200"/>
              </a:spcBef>
              <a:spcAft>
                <a:spcPts val="1200"/>
              </a:spcAft>
              <a:buClr>
                <a:srgbClr val="000000"/>
              </a:buClr>
              <a:buSzTx/>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通过LBE/氦气换热器将一回路LBE中的热量转移至二、三回路</a:t>
            </a:r>
            <a:endParaRPr lang="zh-CN" altLang="en-US"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保持一回路</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LBE</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温度不低于</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130</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同时具备</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250kW/3MW</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换热需求</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342900" indent="-342900" algn="l" defTabSz="914400">
              <a:spcBef>
                <a:spcPts val="600"/>
              </a:spcBef>
              <a:buClr>
                <a:srgbClr val="C00000"/>
              </a:buClr>
              <a:buSzTx/>
              <a:buFont typeface="Wingdings" panose="05000000000000000000" charset="0"/>
              <a:buChar char="n"/>
            </a:pPr>
            <a:r>
              <a:rPr lang="en-US" altLang="zh-CN" sz="1600" b="1" dirty="0">
                <a:solidFill>
                  <a:srgbClr val="002060"/>
                </a:solidFill>
                <a:latin typeface="微软雅黑" panose="020B0503020204020204" pitchFamily="34" charset="-122"/>
                <a:ea typeface="微软雅黑" panose="020B0503020204020204" pitchFamily="34" charset="-122"/>
              </a:rPr>
              <a:t> </a:t>
            </a:r>
            <a:r>
              <a:rPr lang="en-US" altLang="zh-CN" sz="1600" b="1" dirty="0" err="1">
                <a:solidFill>
                  <a:srgbClr val="002060"/>
                </a:solidFill>
                <a:latin typeface="微软雅黑" panose="020B0503020204020204" pitchFamily="34" charset="-122"/>
                <a:ea typeface="微软雅黑" panose="020B0503020204020204" pitchFamily="34" charset="-122"/>
              </a:rPr>
              <a:t>换热介质选择</a:t>
            </a:r>
            <a:endParaRPr lang="zh-CN" altLang="en-US"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lgn="just">
              <a:spcBef>
                <a:spcPts val="1200"/>
              </a:spcBef>
              <a:spcAft>
                <a:spcPts val="1200"/>
              </a:spcAft>
              <a:buClr>
                <a:srgbClr val="00B05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高温气冷堆和空间堆目前都选择闭式气体布雷顿循环；</a:t>
            </a:r>
            <a:endParaRPr lang="zh-CN" altLang="en-US" sz="1400" dirty="0">
              <a:solidFill>
                <a:srgbClr val="002060"/>
              </a:solidFill>
              <a:latin typeface="微软雅黑" panose="020B0503020204020204" pitchFamily="34" charset="-122"/>
              <a:ea typeface="微软雅黑" panose="020B0503020204020204" pitchFamily="34" charset="-122"/>
              <a:sym typeface="+mn-ea"/>
            </a:endParaRPr>
          </a:p>
          <a:p>
            <a:pPr marL="800100" lvl="1" indent="-342900" algn="just">
              <a:spcBef>
                <a:spcPts val="600"/>
              </a:spcBef>
              <a:spcAft>
                <a:spcPts val="1200"/>
              </a:spcAft>
              <a:buClr>
                <a:srgbClr val="00B05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氦气热力学性能极好，化学</a:t>
            </a:r>
            <a:r>
              <a:rPr lang="zh-CN" altLang="en-US" sz="1400" dirty="0">
                <a:solidFill>
                  <a:srgbClr val="FF0000"/>
                </a:solidFill>
                <a:latin typeface="微软雅黑" panose="020B0503020204020204" pitchFamily="34" charset="-122"/>
                <a:ea typeface="微软雅黑" panose="020B0503020204020204" pitchFamily="34" charset="-122"/>
                <a:cs typeface="+mn-ea"/>
                <a:sym typeface="+mn-ea"/>
              </a:rPr>
              <a:t>稳定性较好</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，具有较小的</a:t>
            </a:r>
            <a:r>
              <a:rPr lang="zh-CN" altLang="en-US" sz="1400" dirty="0">
                <a:solidFill>
                  <a:srgbClr val="FF0000"/>
                </a:solidFill>
                <a:latin typeface="微软雅黑" panose="020B0503020204020204" pitchFamily="34" charset="-122"/>
                <a:ea typeface="微软雅黑" panose="020B0503020204020204" pitchFamily="34" charset="-122"/>
                <a:cs typeface="+mn-ea"/>
                <a:sym typeface="+mn-ea"/>
              </a:rPr>
              <a:t>中子吸收截面</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，且</a:t>
            </a:r>
            <a:r>
              <a:rPr lang="zh-CN" altLang="en-US" sz="1400" dirty="0">
                <a:solidFill>
                  <a:srgbClr val="002060"/>
                </a:solidFill>
                <a:latin typeface="微软雅黑" panose="020B0503020204020204" pitchFamily="34" charset="-122"/>
                <a:ea typeface="微软雅黑" panose="020B0503020204020204" pitchFamily="34" charset="-122"/>
                <a:cs typeface="+mn-ea"/>
              </a:rPr>
              <a:t>不易被</a:t>
            </a:r>
            <a:r>
              <a:rPr lang="zh-CN" altLang="en-US" sz="1400" dirty="0">
                <a:solidFill>
                  <a:srgbClr val="FF0000"/>
                </a:solidFill>
                <a:latin typeface="微软雅黑" panose="020B0503020204020204" pitchFamily="34" charset="-122"/>
                <a:ea typeface="微软雅黑" panose="020B0503020204020204" pitchFamily="34" charset="-122"/>
                <a:cs typeface="+mn-ea"/>
              </a:rPr>
              <a:t>活化</a:t>
            </a:r>
            <a:r>
              <a:rPr lang="zh-CN" altLang="en-US" sz="1400" dirty="0">
                <a:solidFill>
                  <a:srgbClr val="002060"/>
                </a:solidFill>
                <a:latin typeface="微软雅黑" panose="020B0503020204020204" pitchFamily="34" charset="-122"/>
                <a:ea typeface="微软雅黑" panose="020B0503020204020204" pitchFamily="34" charset="-122"/>
                <a:cs typeface="+mn-ea"/>
              </a:rPr>
              <a:t>；</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lgn="just">
              <a:spcBef>
                <a:spcPts val="600"/>
              </a:spcBef>
              <a:spcAft>
                <a:spcPts val="1200"/>
              </a:spcAft>
              <a:buClr>
                <a:srgbClr val="00B05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具有更宽的</a:t>
            </a:r>
            <a:r>
              <a:rPr lang="zh-CN" altLang="en-US" sz="1400" dirty="0">
                <a:solidFill>
                  <a:srgbClr val="FF0000"/>
                </a:solidFill>
                <a:latin typeface="微软雅黑" panose="020B0503020204020204" pitchFamily="34" charset="-122"/>
                <a:ea typeface="微软雅黑" panose="020B0503020204020204" pitchFamily="34" charset="-122"/>
                <a:cs typeface="+mn-ea"/>
                <a:sym typeface="+mn-ea"/>
              </a:rPr>
              <a:t>工作温度区间</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，可扩展到更高束流功率和更高温差，利用更多热量；</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lgn="just">
              <a:spcBef>
                <a:spcPts val="600"/>
              </a:spcBef>
              <a:spcAft>
                <a:spcPts val="1200"/>
              </a:spcAft>
              <a:buClr>
                <a:srgbClr val="00B05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氦气布雷顿循环可实现透平发电，发电效率高，面向未来</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ADANES</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的</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ADS</a:t>
            </a: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燃烧器的发电需求。</a:t>
            </a:r>
            <a:endParaRPr lang="zh-CN" altLang="en-US" sz="1400" dirty="0">
              <a:solidFill>
                <a:srgbClr val="002060"/>
              </a:solidFill>
              <a:latin typeface="微软雅黑" panose="020B0503020204020204" pitchFamily="34" charset="-122"/>
              <a:ea typeface="微软雅黑" panose="020B0503020204020204" pitchFamily="34" charset="-122"/>
              <a:cs typeface="+mn-ea"/>
              <a:sym typeface="+mn-ea"/>
            </a:endParaRPr>
          </a:p>
          <a:p>
            <a:pPr algn="l" defTabSz="914400">
              <a:buClr>
                <a:srgbClr val="C00000"/>
              </a:buClr>
              <a:buSzTx/>
              <a:buFont typeface="Wingdings" panose="05000000000000000000" charset="0"/>
              <a:buChar char="n"/>
            </a:pPr>
            <a:r>
              <a:rPr lang="zh-CN" altLang="en-US" sz="1600" b="1" dirty="0">
                <a:solidFill>
                  <a:srgbClr val="002060"/>
                </a:solidFill>
                <a:latin typeface="微软雅黑" panose="020B0503020204020204" pitchFamily="34" charset="-122"/>
                <a:ea typeface="微软雅黑" panose="020B0503020204020204" pitchFamily="34" charset="-122"/>
              </a:rPr>
              <a:t>散裂靶系统需求</a:t>
            </a:r>
            <a:endParaRPr lang="zh-CN" altLang="en-US" sz="1600" b="1" dirty="0">
              <a:solidFill>
                <a:srgbClr val="002060"/>
              </a:solidFill>
              <a:latin typeface="微软雅黑" panose="020B0503020204020204" pitchFamily="34" charset="-122"/>
              <a:ea typeface="微软雅黑" panose="020B0503020204020204" pitchFamily="34" charset="-122"/>
            </a:endParaRPr>
          </a:p>
          <a:p>
            <a:pPr marL="800100" lvl="1" indent="-342900" eaLnBrk="1" latinLnBrk="0" hangingPunct="1">
              <a:spcBef>
                <a:spcPts val="12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换热功率：</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3MW</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一回路介质：液态</a:t>
            </a:r>
            <a:r>
              <a:rPr lang="en-US" altLang="zh-CN" sz="1400" dirty="0">
                <a:solidFill>
                  <a:srgbClr val="002060"/>
                </a:solidFill>
                <a:latin typeface="微软雅黑" panose="020B0503020204020204" pitchFamily="34" charset="-122"/>
                <a:ea typeface="微软雅黑" panose="020B0503020204020204" pitchFamily="34" charset="-122"/>
                <a:cs typeface="+mn-ea"/>
                <a:sym typeface="+mn-ea"/>
              </a:rPr>
              <a:t>LBE</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二回路介质：氦气</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r>
              <a:rPr lang="zh-CN" altLang="en-US" sz="1400" dirty="0">
                <a:solidFill>
                  <a:srgbClr val="002060"/>
                </a:solidFill>
                <a:latin typeface="微软雅黑" panose="020B0503020204020204" pitchFamily="34" charset="-122"/>
                <a:ea typeface="微软雅黑" panose="020B0503020204020204" pitchFamily="34" charset="-122"/>
                <a:cs typeface="+mn-ea"/>
                <a:sym typeface="+mn-ea"/>
              </a:rPr>
              <a:t>三回路介质：冷却水</a:t>
            </a:r>
            <a:endParaRPr lang="en-US" altLang="zh-CN" sz="1400" dirty="0">
              <a:solidFill>
                <a:srgbClr val="002060"/>
              </a:solidFill>
              <a:latin typeface="微软雅黑" panose="020B0503020204020204" pitchFamily="34" charset="-122"/>
              <a:ea typeface="微软雅黑" panose="020B0503020204020204" pitchFamily="34" charset="-122"/>
              <a:cs typeface="+mn-ea"/>
              <a:sym typeface="+mn-ea"/>
            </a:endParaRPr>
          </a:p>
          <a:p>
            <a:pPr marL="800100" lvl="1" indent="-342900">
              <a:spcBef>
                <a:spcPts val="600"/>
              </a:spcBef>
              <a:spcAft>
                <a:spcPts val="1200"/>
              </a:spcAft>
              <a:buClr>
                <a:srgbClr val="000000"/>
              </a:buClr>
              <a:buFont typeface="Wingdings" panose="05000000000000000000" charset="0"/>
              <a:buChar char="Ø"/>
            </a:pPr>
            <a:endParaRPr lang="en-US" altLang="zh-CN" sz="1600" dirty="0">
              <a:solidFill>
                <a:srgbClr val="002060"/>
              </a:solidFill>
              <a:latin typeface="微软雅黑" panose="020B0503020204020204" pitchFamily="34" charset="-122"/>
              <a:ea typeface="微软雅黑" panose="020B0503020204020204" pitchFamily="34" charset="-122"/>
              <a:cs typeface="+mn-ea"/>
              <a:sym typeface="+mn-ea"/>
            </a:endParaRPr>
          </a:p>
        </p:txBody>
      </p:sp>
      <p:pic>
        <p:nvPicPr>
          <p:cNvPr id="10" name="图片 9"/>
          <p:cNvPicPr>
            <a:picLocks noChangeAspect="1"/>
          </p:cNvPicPr>
          <p:nvPr/>
        </p:nvPicPr>
        <p:blipFill>
          <a:blip r:embed="rId2"/>
          <a:stretch>
            <a:fillRect/>
          </a:stretch>
        </p:blipFill>
        <p:spPr>
          <a:xfrm>
            <a:off x="7770476" y="765498"/>
            <a:ext cx="3975100" cy="2794000"/>
          </a:xfrm>
          <a:prstGeom prst="rect">
            <a:avLst/>
          </a:prstGeom>
        </p:spPr>
      </p:pic>
      <p:graphicFrame>
        <p:nvGraphicFramePr>
          <p:cNvPr id="11" name="表格 10"/>
          <p:cNvGraphicFramePr>
            <a:graphicFrameLocks noGrp="1"/>
          </p:cNvGraphicFramePr>
          <p:nvPr/>
        </p:nvGraphicFramePr>
        <p:xfrm>
          <a:off x="4078982" y="4836592"/>
          <a:ext cx="3240361" cy="1621190"/>
        </p:xfrm>
        <a:graphic>
          <a:graphicData uri="http://schemas.openxmlformats.org/drawingml/2006/table">
            <a:tbl>
              <a:tblPr firstRow="1" firstCol="1" bandRow="1">
                <a:tableStyleId>{5C22544A-7EE6-4342-B048-85BDC9FD1C3A}</a:tableStyleId>
              </a:tblPr>
              <a:tblGrid>
                <a:gridCol w="1338118"/>
                <a:gridCol w="951226"/>
                <a:gridCol w="951017"/>
              </a:tblGrid>
              <a:tr h="218785">
                <a:tc>
                  <a:txBody>
                    <a:bodyPr/>
                    <a:lstStyle/>
                    <a:p>
                      <a:pPr indent="0" algn="ctr" fontAlgn="ctr">
                        <a:spcBef>
                          <a:spcPts val="800"/>
                        </a:spcBef>
                        <a:spcAft>
                          <a:spcPts val="0"/>
                        </a:spcAft>
                      </a:pPr>
                      <a:r>
                        <a:rPr lang="zh-CN" sz="1200" kern="100" dirty="0">
                          <a:effectLst/>
                          <a:latin typeface="微软雅黑" panose="020B0503020204020204" pitchFamily="34" charset="-122"/>
                          <a:ea typeface="微软雅黑" panose="020B0503020204020204" pitchFamily="34" charset="-122"/>
                        </a:rPr>
                        <a:t>参数</a:t>
                      </a:r>
                      <a:endParaRPr 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indent="12065" algn="ctr" fontAlgn="ctr">
                        <a:spcBef>
                          <a:spcPts val="800"/>
                        </a:spcBef>
                        <a:spcAft>
                          <a:spcPts val="0"/>
                        </a:spcAft>
                      </a:pPr>
                      <a:r>
                        <a:rPr lang="zh-CN" sz="1200" kern="100" dirty="0">
                          <a:effectLst/>
                          <a:latin typeface="微软雅黑" panose="020B0503020204020204" pitchFamily="34" charset="-122"/>
                          <a:ea typeface="微软雅黑" panose="020B0503020204020204" pitchFamily="34" charset="-122"/>
                        </a:rPr>
                        <a:t>值</a:t>
                      </a:r>
                      <a:endParaRPr 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indent="46990" algn="ctr" fontAlgn="ctr">
                        <a:spcBef>
                          <a:spcPts val="800"/>
                        </a:spcBef>
                        <a:spcAft>
                          <a:spcPts val="0"/>
                        </a:spcAft>
                      </a:pPr>
                      <a:r>
                        <a:rPr lang="zh-CN" sz="1200" kern="100" dirty="0">
                          <a:effectLst/>
                          <a:latin typeface="微软雅黑" panose="020B0503020204020204" pitchFamily="34" charset="-122"/>
                          <a:ea typeface="微软雅黑" panose="020B0503020204020204" pitchFamily="34" charset="-122"/>
                        </a:rPr>
                        <a:t>单位</a:t>
                      </a:r>
                      <a:endParaRPr 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r>
              <a:tr h="280481">
                <a:tc>
                  <a:txBody>
                    <a:bodyPr/>
                    <a:lstStyle/>
                    <a:p>
                      <a:pPr algn="ctr" fontAlgn="ctr">
                        <a:spcBef>
                          <a:spcPts val="800"/>
                        </a:spcBef>
                        <a:spcAft>
                          <a:spcPts val="0"/>
                        </a:spcAft>
                      </a:pPr>
                      <a:r>
                        <a:rPr lang="zh-CN" altLang="en-US" sz="1200" kern="100" dirty="0">
                          <a:effectLst/>
                          <a:latin typeface="微软雅黑" panose="020B0503020204020204" pitchFamily="34" charset="-122"/>
                          <a:ea typeface="微软雅黑" panose="020B0503020204020204" pitchFamily="34" charset="-122"/>
                        </a:rPr>
                        <a:t>氦气运行流量</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sz="1200" kern="0" dirty="0">
                          <a:effectLst/>
                          <a:latin typeface="微软雅黑" panose="020B0503020204020204" pitchFamily="34" charset="-122"/>
                          <a:ea typeface="微软雅黑" panose="020B0503020204020204" pitchFamily="34" charset="-122"/>
                        </a:rPr>
                        <a:t>5</a:t>
                      </a:r>
                      <a:endParaRPr lang="en-US" sz="1200" kern="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altLang="zh-CN" sz="1200" kern="100" dirty="0">
                          <a:effectLst/>
                          <a:latin typeface="微软雅黑" panose="020B0503020204020204" pitchFamily="34" charset="-122"/>
                          <a:ea typeface="微软雅黑" panose="020B0503020204020204" pitchFamily="34" charset="-122"/>
                        </a:rPr>
                        <a:t>kg/s</a:t>
                      </a:r>
                      <a:endParaRPr lang="en-US" alt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r>
              <a:tr h="280481">
                <a:tc>
                  <a:txBody>
                    <a:bodyPr/>
                    <a:lstStyle/>
                    <a:p>
                      <a:pPr algn="ctr" fontAlgn="ctr">
                        <a:spcBef>
                          <a:spcPts val="800"/>
                        </a:spcBef>
                        <a:spcAft>
                          <a:spcPts val="0"/>
                        </a:spcAft>
                      </a:pPr>
                      <a:r>
                        <a:rPr lang="zh-CN" altLang="en-US" sz="1200" kern="0" dirty="0">
                          <a:effectLst/>
                          <a:latin typeface="微软雅黑" panose="020B0503020204020204" pitchFamily="34" charset="-122"/>
                          <a:ea typeface="微软雅黑" panose="020B0503020204020204" pitchFamily="34" charset="-122"/>
                        </a:rPr>
                        <a:t>氦气运行温度</a:t>
                      </a:r>
                      <a:endParaRPr lang="zh-CN" altLang="en-US" sz="1200" kern="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sz="1200" kern="0" dirty="0">
                          <a:effectLst/>
                          <a:latin typeface="微软雅黑" panose="020B0503020204020204" pitchFamily="34" charset="-122"/>
                          <a:ea typeface="微软雅黑" panose="020B0503020204020204" pitchFamily="34" charset="-122"/>
                        </a:rPr>
                        <a:t>140-360</a:t>
                      </a:r>
                      <a:endParaRPr lang="en-US" sz="1200" kern="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zh-CN" altLang="en-US" sz="1200" kern="100" dirty="0">
                          <a:effectLst/>
                          <a:latin typeface="微软雅黑" panose="020B0503020204020204" pitchFamily="34" charset="-122"/>
                          <a:ea typeface="微软雅黑" panose="020B0503020204020204" pitchFamily="34" charset="-122"/>
                        </a:rPr>
                        <a:t>℃</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r>
              <a:tr h="280481">
                <a:tc>
                  <a:txBody>
                    <a:bodyPr/>
                    <a:lstStyle/>
                    <a:p>
                      <a:pPr algn="ctr" fontAlgn="ctr">
                        <a:spcBef>
                          <a:spcPts val="800"/>
                        </a:spcBef>
                        <a:spcAft>
                          <a:spcPts val="0"/>
                        </a:spcAft>
                      </a:pPr>
                      <a:r>
                        <a:rPr lang="zh-CN" altLang="en-US" sz="1200" kern="100" dirty="0">
                          <a:effectLst/>
                          <a:latin typeface="微软雅黑" panose="020B0503020204020204" pitchFamily="34" charset="-122"/>
                          <a:ea typeface="微软雅黑" panose="020B0503020204020204" pitchFamily="34" charset="-122"/>
                        </a:rPr>
                        <a:t>氦气运行压力</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sz="1200" kern="0" dirty="0">
                          <a:effectLst/>
                          <a:latin typeface="微软雅黑" panose="020B0503020204020204" pitchFamily="34" charset="-122"/>
                          <a:ea typeface="微软雅黑" panose="020B0503020204020204" pitchFamily="34" charset="-122"/>
                        </a:rPr>
                        <a:t>3.5</a:t>
                      </a:r>
                      <a:endParaRPr lang="en-US" sz="1200" kern="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altLang="zh-CN" sz="1200" kern="0" dirty="0" err="1">
                          <a:effectLst/>
                          <a:latin typeface="微软雅黑" panose="020B0503020204020204" pitchFamily="34" charset="-122"/>
                          <a:ea typeface="微软雅黑" panose="020B0503020204020204" pitchFamily="34" charset="-122"/>
                        </a:rPr>
                        <a:t>MPa</a:t>
                      </a:r>
                      <a:endParaRPr lang="en-US" altLang="zh-CN" sz="1200" kern="0" dirty="0" err="1">
                        <a:effectLst/>
                        <a:latin typeface="微软雅黑" panose="020B0503020204020204" pitchFamily="34" charset="-122"/>
                        <a:ea typeface="微软雅黑" panose="020B0503020204020204" pitchFamily="34" charset="-122"/>
                      </a:endParaRPr>
                    </a:p>
                  </a:txBody>
                  <a:tcPr marL="9525" marR="9525" marT="9525" marB="9525" anchor="ctr"/>
                </a:tc>
              </a:tr>
              <a:tr h="280481">
                <a:tc>
                  <a:txBody>
                    <a:bodyPr/>
                    <a:lstStyle/>
                    <a:p>
                      <a:pPr algn="ctr" fontAlgn="ctr">
                        <a:spcBef>
                          <a:spcPts val="800"/>
                        </a:spcBef>
                        <a:spcAft>
                          <a:spcPts val="0"/>
                        </a:spcAft>
                      </a:pPr>
                      <a:r>
                        <a:rPr lang="zh-CN" altLang="en-US" sz="1200" kern="100" dirty="0">
                          <a:effectLst/>
                          <a:latin typeface="微软雅黑" panose="020B0503020204020204" pitchFamily="34" charset="-122"/>
                          <a:ea typeface="微软雅黑" panose="020B0503020204020204" pitchFamily="34" charset="-122"/>
                        </a:rPr>
                        <a:t>冷却水温度</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altLang="zh-CN" sz="1200" kern="100" dirty="0">
                          <a:effectLst/>
                          <a:latin typeface="微软雅黑" panose="020B0503020204020204" pitchFamily="34" charset="-122"/>
                          <a:ea typeface="微软雅黑" panose="020B0503020204020204" pitchFamily="34" charset="-122"/>
                        </a:rPr>
                        <a:t>32-42</a:t>
                      </a:r>
                      <a:endParaRPr lang="en-US" alt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marL="0" marR="0" indent="0" algn="ctr" defTabSz="843915" rtl="0" eaLnBrk="1" fontAlgn="ctr" latinLnBrk="0" hangingPunct="1">
                        <a:lnSpc>
                          <a:spcPct val="100000"/>
                        </a:lnSpc>
                        <a:spcBef>
                          <a:spcPts val="800"/>
                        </a:spcBef>
                        <a:spcAft>
                          <a:spcPts val="0"/>
                        </a:spcAft>
                        <a:buClrTx/>
                        <a:buSzTx/>
                        <a:buFontTx/>
                        <a:buNone/>
                        <a:defRPr/>
                      </a:pPr>
                      <a:r>
                        <a:rPr lang="zh-CN" altLang="en-US" sz="1200" kern="100" dirty="0">
                          <a:effectLst/>
                          <a:latin typeface="微软雅黑" panose="020B0503020204020204" pitchFamily="34" charset="-122"/>
                          <a:ea typeface="微软雅黑" panose="020B0503020204020204" pitchFamily="34" charset="-122"/>
                        </a:rPr>
                        <a:t>℃</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r>
              <a:tr h="280481">
                <a:tc>
                  <a:txBody>
                    <a:bodyPr/>
                    <a:lstStyle/>
                    <a:p>
                      <a:pPr algn="ctr" fontAlgn="ctr">
                        <a:spcBef>
                          <a:spcPts val="800"/>
                        </a:spcBef>
                        <a:spcAft>
                          <a:spcPts val="0"/>
                        </a:spcAft>
                      </a:pPr>
                      <a:r>
                        <a:rPr lang="zh-CN" altLang="en-US" sz="1200" kern="100" dirty="0">
                          <a:effectLst/>
                          <a:latin typeface="微软雅黑" panose="020B0503020204020204" pitchFamily="34" charset="-122"/>
                          <a:ea typeface="微软雅黑" panose="020B0503020204020204" pitchFamily="34" charset="-122"/>
                        </a:rPr>
                        <a:t>冷却水流量</a:t>
                      </a:r>
                      <a:endParaRPr lang="zh-CN" altLang="en-US"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altLang="zh-CN" sz="1200" kern="100" dirty="0">
                          <a:effectLst/>
                          <a:latin typeface="微软雅黑" panose="020B0503020204020204" pitchFamily="34" charset="-122"/>
                          <a:ea typeface="微软雅黑" panose="020B0503020204020204" pitchFamily="34" charset="-122"/>
                        </a:rPr>
                        <a:t>72</a:t>
                      </a:r>
                      <a:endParaRPr lang="en-US" alt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c>
                  <a:txBody>
                    <a:bodyPr/>
                    <a:lstStyle/>
                    <a:p>
                      <a:pPr algn="ctr" fontAlgn="ctr">
                        <a:spcBef>
                          <a:spcPts val="800"/>
                        </a:spcBef>
                        <a:spcAft>
                          <a:spcPts val="0"/>
                        </a:spcAft>
                      </a:pPr>
                      <a:r>
                        <a:rPr lang="en-US" altLang="zh-CN" sz="1200" kern="100" dirty="0">
                          <a:effectLst/>
                          <a:latin typeface="微软雅黑" panose="020B0503020204020204" pitchFamily="34" charset="-122"/>
                          <a:ea typeface="微软雅黑" panose="020B0503020204020204" pitchFamily="34" charset="-122"/>
                        </a:rPr>
                        <a:t>kg/s</a:t>
                      </a:r>
                      <a:endParaRPr lang="en-US" altLang="zh-CN" sz="1200" kern="100" dirty="0">
                        <a:effectLst/>
                        <a:latin typeface="微软雅黑" panose="020B0503020204020204" pitchFamily="34" charset="-122"/>
                        <a:ea typeface="微软雅黑" panose="020B0503020204020204" pitchFamily="34" charset="-122"/>
                      </a:endParaRPr>
                    </a:p>
                  </a:txBody>
                  <a:tcPr marL="9525" marR="9525" marT="9525" marB="9525"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回路系统设计</a:t>
            </a:r>
            <a:endParaRPr kumimoji="1" lang="zh-CN" altLang="en-US" dirty="0"/>
          </a:p>
        </p:txBody>
      </p:sp>
      <p:pic>
        <p:nvPicPr>
          <p:cNvPr id="3" name="图片 2"/>
          <p:cNvPicPr>
            <a:picLocks noChangeAspect="1"/>
          </p:cNvPicPr>
          <p:nvPr/>
        </p:nvPicPr>
        <p:blipFill>
          <a:blip r:embed="rId1"/>
          <a:stretch>
            <a:fillRect/>
          </a:stretch>
        </p:blipFill>
        <p:spPr>
          <a:xfrm>
            <a:off x="261991" y="3614184"/>
            <a:ext cx="2794685" cy="2012657"/>
          </a:xfrm>
          <a:prstGeom prst="rect">
            <a:avLst/>
          </a:prstGeom>
        </p:spPr>
      </p:pic>
      <p:sp>
        <p:nvSpPr>
          <p:cNvPr id="4" name="文本框 3"/>
          <p:cNvSpPr txBox="1"/>
          <p:nvPr/>
        </p:nvSpPr>
        <p:spPr>
          <a:xfrm>
            <a:off x="547503" y="5988821"/>
            <a:ext cx="2395181" cy="306705"/>
          </a:xfrm>
          <a:prstGeom prst="rect">
            <a:avLst/>
          </a:prstGeom>
          <a:noFill/>
        </p:spPr>
        <p:txBody>
          <a:bodyPr wrap="square">
            <a:spAutoFit/>
          </a:bodyPr>
          <a:lstStyle>
            <a:lvl1pPr lvl="0" algn="ctr">
              <a:defRPr>
                <a:latin typeface="微软雅黑" panose="020B0503020204020204" pitchFamily="34" charset="-122"/>
                <a:ea typeface="微软雅黑" panose="020B0503020204020204" pitchFamily="34" charset="-122"/>
              </a:defRPr>
            </a:lvl1pPr>
          </a:lstStyle>
          <a:p>
            <a:r>
              <a:rPr lang="zh-CN" altLang="en-US" sz="1400" b="1" dirty="0">
                <a:solidFill>
                  <a:srgbClr val="002060"/>
                </a:solidFill>
              </a:rPr>
              <a:t>系统运行示意图</a:t>
            </a:r>
            <a:endParaRPr lang="zh-CN" altLang="en-US" sz="1400" b="1" dirty="0">
              <a:solidFill>
                <a:srgbClr val="002060"/>
              </a:solidFill>
            </a:endParaRPr>
          </a:p>
        </p:txBody>
      </p:sp>
      <p:pic>
        <p:nvPicPr>
          <p:cNvPr id="5" name="图片 4"/>
          <p:cNvPicPr>
            <a:picLocks noChangeAspect="1"/>
          </p:cNvPicPr>
          <p:nvPr/>
        </p:nvPicPr>
        <p:blipFill>
          <a:blip r:embed="rId2"/>
          <a:stretch>
            <a:fillRect/>
          </a:stretch>
        </p:blipFill>
        <p:spPr>
          <a:xfrm>
            <a:off x="6601417" y="4023120"/>
            <a:ext cx="4095668" cy="1830365"/>
          </a:xfrm>
          <a:prstGeom prst="rect">
            <a:avLst/>
          </a:prstGeom>
        </p:spPr>
      </p:pic>
      <p:sp>
        <p:nvSpPr>
          <p:cNvPr id="7" name="文本框 6"/>
          <p:cNvSpPr txBox="1"/>
          <p:nvPr/>
        </p:nvSpPr>
        <p:spPr>
          <a:xfrm>
            <a:off x="512680" y="812539"/>
            <a:ext cx="5700017" cy="2330510"/>
          </a:xfrm>
          <a:prstGeom prst="rect">
            <a:avLst/>
          </a:prstGeom>
          <a:noFill/>
        </p:spPr>
        <p:txBody>
          <a:bodyPr wrap="square">
            <a:spAutoFit/>
          </a:bodyPr>
          <a:lstStyle/>
          <a:p>
            <a:pPr marL="342900" indent="-342900" algn="l">
              <a:lnSpc>
                <a:spcPct val="100000"/>
              </a:lnSpc>
              <a:buClr>
                <a:srgbClr val="C00000"/>
              </a:buClr>
              <a:buSzTx/>
              <a:buFont typeface="Wingdings" panose="05000000000000000000" charset="0"/>
              <a:buChar char="p"/>
            </a:pPr>
            <a:r>
              <a:rPr lang="zh-CN" altLang="en-US" sz="1600" b="1" dirty="0">
                <a:solidFill>
                  <a:srgbClr val="002060"/>
                </a:solidFill>
                <a:latin typeface="微软雅黑" panose="020B0503020204020204" pitchFamily="34" charset="-122"/>
                <a:ea typeface="微软雅黑" panose="020B0503020204020204" pitchFamily="34" charset="-122"/>
              </a:rPr>
              <a:t>靶体回路系统主要包含以下三个部分：</a:t>
            </a:r>
            <a:endParaRPr lang="zh-CN" altLang="en-US" sz="1600" b="1" dirty="0">
              <a:solidFill>
                <a:srgbClr val="002060"/>
              </a:solidFill>
              <a:latin typeface="微软雅黑" panose="020B0503020204020204" pitchFamily="34" charset="-122"/>
              <a:ea typeface="微软雅黑" panose="020B0503020204020204" pitchFamily="34" charset="-122"/>
            </a:endParaRPr>
          </a:p>
          <a:p>
            <a:pPr marL="800100" lvl="1" indent="-342900" algn="l">
              <a:lnSpc>
                <a:spcPts val="3200"/>
              </a:lnSpc>
              <a:buClrTx/>
              <a:buSzTx/>
              <a:buFont typeface="Wingdings" panose="05000000000000000000" pitchFamily="2" charset="2"/>
              <a:buChar char="Ø"/>
            </a:pPr>
            <a:r>
              <a:rPr lang="zh-CN" altLang="en-US" sz="1400" b="1" dirty="0">
                <a:solidFill>
                  <a:srgbClr val="002060"/>
                </a:solidFill>
                <a:latin typeface="微软雅黑" panose="020B0503020204020204" pitchFamily="34" charset="-122"/>
                <a:ea typeface="微软雅黑" panose="020B0503020204020204" pitchFamily="34" charset="-122"/>
                <a:sym typeface="+mn-ea"/>
              </a:rPr>
              <a:t>填充系统：用于靶材料装料、熔料、填充、过滤等。</a:t>
            </a:r>
            <a:endParaRPr lang="zh-CN" altLang="en-US" sz="1400" b="1" dirty="0">
              <a:solidFill>
                <a:srgbClr val="002060"/>
              </a:solidFill>
              <a:latin typeface="微软雅黑" panose="020B0503020204020204" pitchFamily="34" charset="-122"/>
              <a:ea typeface="微软雅黑" panose="020B0503020204020204" pitchFamily="34" charset="-122"/>
            </a:endParaRPr>
          </a:p>
          <a:p>
            <a:pPr marL="800100" lvl="1" indent="-342900">
              <a:lnSpc>
                <a:spcPts val="3200"/>
              </a:lnSpc>
              <a:buFont typeface="Wingdings" panose="05000000000000000000" pitchFamily="2" charset="2"/>
              <a:buChar char="Ø"/>
            </a:pPr>
            <a:r>
              <a:rPr lang="zh-CN" altLang="en-US" sz="1400" b="1" dirty="0">
                <a:solidFill>
                  <a:srgbClr val="002060"/>
                </a:solidFill>
                <a:latin typeface="微软雅黑" panose="020B0503020204020204" pitchFamily="34" charset="-122"/>
                <a:ea typeface="微软雅黑" panose="020B0503020204020204" pitchFamily="34" charset="-122"/>
              </a:rPr>
              <a:t>靶体系统：</a:t>
            </a:r>
            <a:r>
              <a:rPr lang="zh-CN" altLang="en-US" sz="1400" dirty="0">
                <a:solidFill>
                  <a:srgbClr val="002060"/>
                </a:solidFill>
                <a:latin typeface="微软雅黑" panose="020B0503020204020204" pitchFamily="34" charset="-122"/>
                <a:ea typeface="微软雅黑" panose="020B0503020204020204" pitchFamily="34" charset="-122"/>
              </a:rPr>
              <a:t>用于接受束流轰击，发生散裂反应产生中子，设置束管更换接口。</a:t>
            </a:r>
            <a:endParaRPr lang="zh-CN" altLang="en-US" sz="1400" dirty="0">
              <a:solidFill>
                <a:srgbClr val="002060"/>
              </a:solidFill>
              <a:latin typeface="微软雅黑" panose="020B0503020204020204" pitchFamily="34" charset="-122"/>
              <a:ea typeface="微软雅黑" panose="020B0503020204020204" pitchFamily="34" charset="-122"/>
            </a:endParaRPr>
          </a:p>
          <a:p>
            <a:pPr marL="800100" lvl="1" indent="-342900">
              <a:lnSpc>
                <a:spcPts val="3200"/>
              </a:lnSpc>
              <a:buFont typeface="Wingdings" panose="05000000000000000000" pitchFamily="2" charset="2"/>
              <a:buChar char="Ø"/>
            </a:pPr>
            <a:r>
              <a:rPr lang="zh-CN" altLang="en-US" sz="1400" b="1" dirty="0">
                <a:solidFill>
                  <a:srgbClr val="002060"/>
                </a:solidFill>
                <a:latin typeface="微软雅黑" panose="020B0503020204020204" pitchFamily="34" charset="-122"/>
                <a:ea typeface="微软雅黑" panose="020B0503020204020204" pitchFamily="34" charset="-122"/>
              </a:rPr>
              <a:t>回路系统：</a:t>
            </a:r>
            <a:r>
              <a:rPr lang="zh-CN" altLang="en-US" sz="1400" dirty="0">
                <a:solidFill>
                  <a:srgbClr val="002060"/>
                </a:solidFill>
                <a:latin typeface="微软雅黑" panose="020B0503020204020204" pitchFamily="34" charset="-122"/>
                <a:ea typeface="微软雅黑" panose="020B0503020204020204" pitchFamily="34" charset="-122"/>
              </a:rPr>
              <a:t>用于提供靶材料循环流动通路，提供各系统安装接口，运行结束后回收。</a:t>
            </a:r>
            <a:endParaRPr lang="en-US" altLang="zh-CN" sz="1400" dirty="0">
              <a:solidFill>
                <a:srgbClr val="00206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srcRect/>
          <a:stretch>
            <a:fillRect/>
          </a:stretch>
        </p:blipFill>
        <p:spPr>
          <a:xfrm>
            <a:off x="8910632" y="1294270"/>
            <a:ext cx="1810808" cy="2319913"/>
          </a:xfrm>
          <a:prstGeom prst="rect">
            <a:avLst/>
          </a:prstGeom>
        </p:spPr>
      </p:pic>
      <p:pic>
        <p:nvPicPr>
          <p:cNvPr id="10" name="图片 9"/>
          <p:cNvPicPr>
            <a:picLocks noChangeAspect="1"/>
          </p:cNvPicPr>
          <p:nvPr/>
        </p:nvPicPr>
        <p:blipFill>
          <a:blip r:embed="rId4"/>
          <a:srcRect t="37753" r="29941"/>
          <a:stretch>
            <a:fillRect/>
          </a:stretch>
        </p:blipFill>
        <p:spPr>
          <a:xfrm>
            <a:off x="6604171" y="1324914"/>
            <a:ext cx="2341046" cy="2289270"/>
          </a:xfrm>
          <a:prstGeom prst="rect">
            <a:avLst/>
          </a:prstGeom>
        </p:spPr>
      </p:pic>
      <p:sp>
        <p:nvSpPr>
          <p:cNvPr id="12" name="文本框 11"/>
          <p:cNvSpPr txBox="1"/>
          <p:nvPr/>
        </p:nvSpPr>
        <p:spPr>
          <a:xfrm>
            <a:off x="10741662" y="2467137"/>
            <a:ext cx="1543050" cy="369332"/>
          </a:xfrm>
          <a:prstGeom prst="rect">
            <a:avLst/>
          </a:prstGeom>
          <a:noFill/>
        </p:spPr>
        <p:txBody>
          <a:bodyPr wrap="square">
            <a:spAutoFit/>
          </a:bodyPr>
          <a:lstStyle/>
          <a:p>
            <a:pPr algn="ctr"/>
            <a:r>
              <a:rPr lang="zh-CN" altLang="en-US" sz="1800" b="0" dirty="0">
                <a:solidFill>
                  <a:srgbClr val="002060"/>
                </a:solidFill>
                <a:latin typeface="微软雅黑" panose="020B0503020204020204" pitchFamily="34" charset="-122"/>
                <a:ea typeface="微软雅黑" panose="020B0503020204020204" pitchFamily="34" charset="-122"/>
              </a:rPr>
              <a:t>回路构型</a:t>
            </a:r>
            <a:endParaRPr lang="zh-CN" altLang="zh-CN" sz="1800" b="0" dirty="0">
              <a:solidFill>
                <a:srgbClr val="00206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0771178" y="4797482"/>
            <a:ext cx="1543050" cy="369332"/>
          </a:xfrm>
          <a:prstGeom prst="rect">
            <a:avLst/>
          </a:prstGeom>
          <a:noFill/>
        </p:spPr>
        <p:txBody>
          <a:bodyPr wrap="square">
            <a:spAutoFit/>
          </a:bodyPr>
          <a:lstStyle/>
          <a:p>
            <a:pPr algn="ctr"/>
            <a:r>
              <a:rPr lang="zh-CN" altLang="en-US" sz="1800" dirty="0">
                <a:solidFill>
                  <a:srgbClr val="002060"/>
                </a:solidFill>
                <a:latin typeface="微软雅黑" panose="020B0503020204020204" pitchFamily="34" charset="-122"/>
                <a:ea typeface="微软雅黑" panose="020B0503020204020204" pitchFamily="34" charset="-122"/>
              </a:rPr>
              <a:t>靶回路设计</a:t>
            </a:r>
            <a:endParaRPr lang="zh-CN" altLang="zh-CN" sz="1800" b="0" dirty="0">
              <a:solidFill>
                <a:srgbClr val="00206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5"/>
          <a:stretch>
            <a:fillRect/>
          </a:stretch>
        </p:blipFill>
        <p:spPr>
          <a:xfrm>
            <a:off x="3473228" y="3368162"/>
            <a:ext cx="2622600" cy="2348731"/>
          </a:xfrm>
          <a:prstGeom prst="rect">
            <a:avLst/>
          </a:prstGeom>
        </p:spPr>
      </p:pic>
      <p:sp>
        <p:nvSpPr>
          <p:cNvPr id="15" name="文本框 14"/>
          <p:cNvSpPr txBox="1"/>
          <p:nvPr/>
        </p:nvSpPr>
        <p:spPr>
          <a:xfrm>
            <a:off x="3440858" y="5988821"/>
            <a:ext cx="2395181" cy="306705"/>
          </a:xfrm>
          <a:prstGeom prst="rect">
            <a:avLst/>
          </a:prstGeom>
          <a:noFill/>
        </p:spPr>
        <p:txBody>
          <a:bodyPr wrap="square">
            <a:spAutoFit/>
          </a:bodyPr>
          <a:lstStyle>
            <a:lvl1pPr lvl="0" algn="ctr">
              <a:defRPr>
                <a:latin typeface="微软雅黑" panose="020B0503020204020204" pitchFamily="34" charset="-122"/>
                <a:ea typeface="微软雅黑" panose="020B0503020204020204" pitchFamily="34" charset="-122"/>
              </a:defRPr>
            </a:lvl1pPr>
          </a:lstStyle>
          <a:p>
            <a:r>
              <a:rPr lang="zh-CN" altLang="en-US" sz="1400" b="1" dirty="0">
                <a:solidFill>
                  <a:srgbClr val="002060"/>
                </a:solidFill>
              </a:rPr>
              <a:t>回路布置</a:t>
            </a:r>
            <a:endParaRPr lang="zh-CN" altLang="en-US" sz="1400" b="1" dirty="0">
              <a:solidFill>
                <a:srgbClr val="00206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保护气系统</a:t>
            </a:r>
            <a:endParaRPr kumimoji="1" lang="zh-CN" altLang="en-US" dirty="0"/>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1390" y="2687554"/>
            <a:ext cx="4155737" cy="3399743"/>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3158" y="794665"/>
            <a:ext cx="3556933" cy="2768262"/>
          </a:xfrm>
          <a:prstGeom prst="rect">
            <a:avLst/>
          </a:prstGeom>
        </p:spPr>
      </p:pic>
      <p:sp>
        <p:nvSpPr>
          <p:cNvPr id="6" name="文本框 5"/>
          <p:cNvSpPr txBox="1"/>
          <p:nvPr/>
        </p:nvSpPr>
        <p:spPr>
          <a:xfrm>
            <a:off x="238808" y="958350"/>
            <a:ext cx="5136317" cy="3016210"/>
          </a:xfrm>
          <a:prstGeom prst="rect">
            <a:avLst/>
          </a:prstGeom>
          <a:noFill/>
        </p:spPr>
        <p:txBody>
          <a:bodyPr wrap="square">
            <a:spAutoFit/>
          </a:bodyPr>
          <a:lstStyle/>
          <a:p>
            <a:pPr>
              <a:spcAft>
                <a:spcPts val="1200"/>
              </a:spcAft>
              <a:buClr>
                <a:srgbClr val="C00000"/>
              </a:buClr>
              <a:buFont typeface="Wingdings" panose="05000000000000000000" charset="0"/>
              <a:buChar char="n"/>
            </a:pPr>
            <a:r>
              <a:rPr lang="zh-CN" altLang="en-US" sz="1800" b="1" dirty="0">
                <a:solidFill>
                  <a:srgbClr val="002060"/>
                </a:solidFill>
                <a:latin typeface="微软雅黑" panose="020B0503020204020204" pitchFamily="34" charset="-122"/>
                <a:ea typeface="微软雅黑" panose="020B0503020204020204" pitchFamily="34" charset="-122"/>
              </a:rPr>
              <a:t>系统组成</a:t>
            </a:r>
            <a:endParaRPr lang="zh-CN" altLang="en-US" sz="1800" b="1" dirty="0">
              <a:solidFill>
                <a:srgbClr val="002060"/>
              </a:solidFill>
              <a:latin typeface="微软雅黑" panose="020B0503020204020204" pitchFamily="34" charset="-122"/>
              <a:ea typeface="微软雅黑" panose="020B0503020204020204" pitchFamily="34" charset="-122"/>
            </a:endParaRPr>
          </a:p>
          <a:p>
            <a:pPr marL="889000" lvl="1" indent="-250190">
              <a:spcBef>
                <a:spcPts val="600"/>
              </a:spcBef>
              <a:spcAft>
                <a:spcPts val="1200"/>
              </a:spcAft>
              <a:buClr>
                <a:srgbClr val="325FAF"/>
              </a:buClr>
              <a:buFont typeface="Wingdings" panose="05000000000000000000" pitchFamily="2" charset="2"/>
              <a:buChar char="Ø"/>
            </a:pPr>
            <a:r>
              <a:rPr lang="zh-CN" altLang="en-US" sz="1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覆盖气系统</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负责调节散裂靶系统各设备氩气氛围压力，避免高温液态铅铋氧化；</a:t>
            </a:r>
            <a:endPar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889000" lvl="1" indent="-250190">
              <a:spcBef>
                <a:spcPts val="600"/>
              </a:spcBef>
              <a:spcAft>
                <a:spcPts val="1200"/>
              </a:spcAft>
              <a:buClr>
                <a:srgbClr val="325FAF"/>
              </a:buClr>
              <a:buFont typeface="Wingdings" panose="05000000000000000000" pitchFamily="2" charset="2"/>
              <a:buChar char="Ø"/>
            </a:pPr>
            <a:r>
              <a:rPr lang="zh-CN" altLang="en-US" sz="1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真空系统</a:t>
            </a: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负责提供靶体及回路、充排及回收系统所需的真空环境；</a:t>
            </a:r>
            <a:endParaRPr lang="en-US"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889000" lvl="1" indent="-250190">
              <a:spcBef>
                <a:spcPts val="600"/>
              </a:spcBef>
              <a:spcAft>
                <a:spcPts val="1200"/>
              </a:spcAft>
              <a:buClr>
                <a:srgbClr val="325FAF"/>
              </a:buClr>
              <a:buFont typeface="Wingdings" panose="05000000000000000000" pitchFamily="2" charset="2"/>
              <a:buChar char="Ø"/>
            </a:pPr>
            <a:r>
              <a:rPr lang="zh-CN" altLang="en-US" sz="1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放射性气体处理系统</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负责过滤净化、滞留衰变散裂靶运行产生的易挥发及气态放射性产物；</a:t>
            </a:r>
            <a:endPar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889000" lvl="1" indent="-250190">
              <a:spcBef>
                <a:spcPts val="600"/>
              </a:spcBef>
              <a:spcAft>
                <a:spcPts val="1200"/>
              </a:spcAft>
              <a:buClr>
                <a:srgbClr val="325FAF"/>
              </a:buClr>
              <a:buFont typeface="Wingdings" panose="05000000000000000000" pitchFamily="2" charset="2"/>
              <a:buChar char="Ø"/>
            </a:pPr>
            <a:r>
              <a:rPr lang="zh-CN" altLang="en-US" sz="1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放射性气体监测系统</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负责在线测量过滤前后的放射性气体源项数据；</a:t>
            </a:r>
            <a:endParaRPr lang="zh-CN"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523346" y="3816063"/>
            <a:ext cx="8247864" cy="3043525"/>
          </a:xfrm>
          <a:prstGeom prst="rect">
            <a:avLst/>
          </a:prstGeom>
          <a:noFill/>
        </p:spPr>
        <p:txBody>
          <a:bodyPr wrap="square">
            <a:spAutoFit/>
          </a:bodyPr>
          <a:lstStyle/>
          <a:p>
            <a:pPr indent="0" algn="l">
              <a:lnSpc>
                <a:spcPct val="200000"/>
              </a:lnSpc>
            </a:pPr>
            <a:r>
              <a:rPr lang="zh-CN" altLang="en-US"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根据易挥发及气态散裂产物性质分级吸附：</a:t>
            </a:r>
            <a:endParaRPr lang="en-US" altLang="zh-CN" sz="1400" b="1"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采用高效过滤器过滤气溶胶；</a:t>
            </a:r>
            <a:endParaRPr lang="en-US"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采用钋净化器吸附单质钋；</a:t>
            </a:r>
            <a:endPar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采用汞净化器吸附单质汞；</a:t>
            </a:r>
            <a:endParaRPr lang="en-US"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采用碘吸附器吸附含碘、溴产物；</a:t>
            </a:r>
            <a:endPar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采用惰性气体滞留床滞留</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衰变惰性气体及残余放射性核素；</a:t>
            </a:r>
            <a:endPar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200000"/>
              </a:lnSpc>
              <a:buFont typeface="Wingdings" panose="05000000000000000000" pitchFamily="2" charset="2"/>
              <a:buChar char="Ø"/>
            </a:pP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过滤设备</a:t>
            </a: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一用一备两条净化回路，可串（活度浓度降低</a:t>
            </a:r>
            <a:r>
              <a:rPr lang="en-US"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个量级）可并</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（活度浓度降低</a:t>
            </a:r>
            <a:r>
              <a:rPr lang="en-US" altLang="zh-CN"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个量级）</a:t>
            </a:r>
            <a:r>
              <a:rPr lang="zh-CN" altLang="en-US"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4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6239222" y="3549637"/>
            <a:ext cx="2029630" cy="306705"/>
          </a:xfrm>
          <a:prstGeom prst="rect">
            <a:avLst/>
          </a:prstGeom>
          <a:noFill/>
        </p:spPr>
        <p:txBody>
          <a:bodyPr wrap="square">
            <a:spAutoFit/>
          </a:bodyPr>
          <a:lstStyle/>
          <a:p>
            <a:pPr indent="304800" algn="l"/>
            <a:r>
              <a:rPr lang="zh-CN" altLang="en-US"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覆盖气系统三维图</a:t>
            </a:r>
            <a:endParaRPr lang="en-US" altLang="zh-CN"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a:off x="8975387" y="6154546"/>
            <a:ext cx="2707878" cy="306705"/>
          </a:xfrm>
          <a:prstGeom prst="rect">
            <a:avLst/>
          </a:prstGeom>
          <a:noFill/>
        </p:spPr>
        <p:txBody>
          <a:bodyPr wrap="square">
            <a:spAutoFit/>
          </a:bodyPr>
          <a:lstStyle/>
          <a:p>
            <a:pPr indent="304800" algn="l"/>
            <a:r>
              <a:rPr lang="zh-CN" altLang="en-US"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放射性气体处理系统三维图</a:t>
            </a:r>
            <a:endParaRPr lang="en-US" altLang="zh-CN"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靶窗结构监测</a:t>
            </a:r>
            <a:endParaRPr kumimoji="1" lang="zh-CN" altLang="en-US" dirty="0"/>
          </a:p>
        </p:txBody>
      </p:sp>
      <p:pic>
        <p:nvPicPr>
          <p:cNvPr id="3" name="图片 2"/>
          <p:cNvPicPr>
            <a:picLocks noChangeAspect="1"/>
          </p:cNvPicPr>
          <p:nvPr/>
        </p:nvPicPr>
        <p:blipFill>
          <a:blip r:embed="rId1"/>
          <a:srcRect l="4960" r="7853"/>
          <a:stretch>
            <a:fillRect/>
          </a:stretch>
        </p:blipFill>
        <p:spPr>
          <a:xfrm>
            <a:off x="847725" y="1833880"/>
            <a:ext cx="4903470" cy="1594485"/>
          </a:xfrm>
          <a:prstGeom prst="rect">
            <a:avLst/>
          </a:prstGeom>
        </p:spPr>
      </p:pic>
      <p:grpSp>
        <p:nvGrpSpPr>
          <p:cNvPr id="4" name="组合 3"/>
          <p:cNvGrpSpPr/>
          <p:nvPr/>
        </p:nvGrpSpPr>
        <p:grpSpPr>
          <a:xfrm>
            <a:off x="1057910" y="3930650"/>
            <a:ext cx="1656608" cy="1044364"/>
            <a:chOff x="5571449" y="2113608"/>
            <a:chExt cx="1710597" cy="1117312"/>
          </a:xfrm>
        </p:grpSpPr>
        <p:pic>
          <p:nvPicPr>
            <p:cNvPr id="5" name="Picture 3" descr="C:\Users\雷\Desktop\1549b8f4969bb4e41006a868e697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449" y="2113608"/>
              <a:ext cx="1489739" cy="78941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18"/>
            <p:cNvSpPr txBox="1"/>
            <p:nvPr/>
          </p:nvSpPr>
          <p:spPr>
            <a:xfrm>
              <a:off x="5729471" y="2902792"/>
              <a:ext cx="1552575" cy="328128"/>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r>
                <a:rPr lang="zh-CN" altLang="en-US" sz="1400" b="0" dirty="0">
                  <a:solidFill>
                    <a:srgbClr val="0066FF"/>
                  </a:solidFill>
                  <a:latin typeface="微软雅黑" panose="020B0503020204020204" pitchFamily="34" charset="-122"/>
                  <a:ea typeface="微软雅黑" panose="020B0503020204020204" pitchFamily="34" charset="-122"/>
                  <a:cs typeface="+mn-cs"/>
                </a:rPr>
                <a:t>激光超声监测</a:t>
              </a:r>
              <a:endParaRPr lang="zh-CN" altLang="en-US" sz="1400" b="0" dirty="0">
                <a:solidFill>
                  <a:srgbClr val="0066FF"/>
                </a:solidFill>
                <a:latin typeface="微软雅黑" panose="020B0503020204020204" pitchFamily="34" charset="-122"/>
                <a:ea typeface="微软雅黑" panose="020B0503020204020204" pitchFamily="34" charset="-122"/>
                <a:cs typeface="+mn-cs"/>
              </a:endParaRPr>
            </a:p>
          </p:txBody>
        </p:sp>
      </p:gr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090" y="3940175"/>
            <a:ext cx="1611630" cy="78295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5700" y="5217160"/>
            <a:ext cx="1723390" cy="920115"/>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4213"/>
          <a:stretch>
            <a:fillRect/>
          </a:stretch>
        </p:blipFill>
        <p:spPr>
          <a:xfrm>
            <a:off x="1003935" y="5193030"/>
            <a:ext cx="1626870" cy="864870"/>
          </a:xfrm>
          <a:prstGeom prst="rect">
            <a:avLst/>
          </a:prstGeom>
          <a:ln w="28575">
            <a:noFill/>
            <a:prstDash val="sysDash"/>
          </a:ln>
        </p:spPr>
      </p:pic>
      <p:sp>
        <p:nvSpPr>
          <p:cNvPr id="10" name="箭头: 右 20"/>
          <p:cNvSpPr/>
          <p:nvPr/>
        </p:nvSpPr>
        <p:spPr>
          <a:xfrm>
            <a:off x="2903855" y="4218305"/>
            <a:ext cx="553085" cy="363220"/>
          </a:xfrm>
          <a:prstGeom prst="rightArrow">
            <a:avLst/>
          </a:prstGeom>
          <a:noFill/>
          <a:ln w="25400">
            <a:solidFill>
              <a:srgbClr val="0066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箭头: 右 20"/>
          <p:cNvSpPr/>
          <p:nvPr/>
        </p:nvSpPr>
        <p:spPr>
          <a:xfrm rot="5400000">
            <a:off x="4553585" y="4904740"/>
            <a:ext cx="223520" cy="387985"/>
          </a:xfrm>
          <a:prstGeom prst="rightArrow">
            <a:avLst/>
          </a:prstGeom>
          <a:noFill/>
          <a:ln w="25400">
            <a:solidFill>
              <a:srgbClr val="0066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箭头: 右 20"/>
          <p:cNvSpPr/>
          <p:nvPr/>
        </p:nvSpPr>
        <p:spPr>
          <a:xfrm rot="10800000">
            <a:off x="2872740" y="5410200"/>
            <a:ext cx="553085" cy="363220"/>
          </a:xfrm>
          <a:prstGeom prst="rightArrow">
            <a:avLst/>
          </a:prstGeom>
          <a:noFill/>
          <a:ln w="25400">
            <a:solidFill>
              <a:srgbClr val="0066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文本框 18"/>
          <p:cNvSpPr txBox="1"/>
          <p:nvPr/>
        </p:nvSpPr>
        <p:spPr>
          <a:xfrm>
            <a:off x="3990975" y="4674235"/>
            <a:ext cx="1428115" cy="306705"/>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r>
              <a:rPr lang="zh-CN" altLang="en-US" sz="1400" b="0" dirty="0">
                <a:solidFill>
                  <a:srgbClr val="0066FF"/>
                </a:solidFill>
                <a:latin typeface="微软雅黑" panose="020B0503020204020204" pitchFamily="34" charset="-122"/>
                <a:ea typeface="微软雅黑" panose="020B0503020204020204" pitchFamily="34" charset="-122"/>
                <a:cs typeface="+mn-cs"/>
              </a:rPr>
              <a:t>超声时序信号</a:t>
            </a:r>
            <a:endParaRPr lang="zh-CN" altLang="en-US" sz="1400" b="0" dirty="0">
              <a:solidFill>
                <a:srgbClr val="0066FF"/>
              </a:solidFill>
              <a:latin typeface="微软雅黑" panose="020B0503020204020204" pitchFamily="34" charset="-122"/>
              <a:ea typeface="微软雅黑" panose="020B0503020204020204" pitchFamily="34" charset="-122"/>
              <a:cs typeface="+mn-cs"/>
            </a:endParaRPr>
          </a:p>
        </p:txBody>
      </p:sp>
      <p:sp>
        <p:nvSpPr>
          <p:cNvPr id="14" name="文本框 18"/>
          <p:cNvSpPr txBox="1"/>
          <p:nvPr/>
        </p:nvSpPr>
        <p:spPr>
          <a:xfrm>
            <a:off x="4272280" y="6093460"/>
            <a:ext cx="909320" cy="306705"/>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r>
              <a:rPr lang="zh-CN" altLang="en-US" sz="1400" b="0" dirty="0">
                <a:solidFill>
                  <a:srgbClr val="0066FF"/>
                </a:solidFill>
                <a:latin typeface="微软雅黑" panose="020B0503020204020204" pitchFamily="34" charset="-122"/>
                <a:ea typeface="微软雅黑" panose="020B0503020204020204" pitchFamily="34" charset="-122"/>
                <a:cs typeface="+mn-cs"/>
              </a:rPr>
              <a:t>时频图</a:t>
            </a:r>
            <a:endParaRPr lang="zh-CN" altLang="en-US" sz="1400" b="0" dirty="0">
              <a:solidFill>
                <a:srgbClr val="0066FF"/>
              </a:solidFill>
              <a:latin typeface="微软雅黑" panose="020B0503020204020204" pitchFamily="34" charset="-122"/>
              <a:ea typeface="微软雅黑" panose="020B0503020204020204" pitchFamily="34" charset="-122"/>
              <a:cs typeface="+mn-cs"/>
            </a:endParaRPr>
          </a:p>
        </p:txBody>
      </p:sp>
      <p:sp>
        <p:nvSpPr>
          <p:cNvPr id="15" name="文本框 18"/>
          <p:cNvSpPr txBox="1"/>
          <p:nvPr/>
        </p:nvSpPr>
        <p:spPr>
          <a:xfrm>
            <a:off x="995680" y="6053455"/>
            <a:ext cx="1718945" cy="306705"/>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r>
              <a:rPr lang="zh-CN" altLang="en-US" sz="1400" b="0" dirty="0">
                <a:solidFill>
                  <a:srgbClr val="0066FF"/>
                </a:solidFill>
                <a:latin typeface="微软雅黑" panose="020B0503020204020204" pitchFamily="34" charset="-122"/>
                <a:ea typeface="微软雅黑" panose="020B0503020204020204" pitchFamily="34" charset="-122"/>
                <a:cs typeface="+mn-cs"/>
              </a:rPr>
              <a:t>深度学习算法分析</a:t>
            </a:r>
            <a:endParaRPr lang="zh-CN" altLang="en-US" sz="1400" b="0" dirty="0">
              <a:solidFill>
                <a:srgbClr val="0066FF"/>
              </a:solidFill>
              <a:latin typeface="微软雅黑" panose="020B0503020204020204" pitchFamily="34" charset="-122"/>
              <a:ea typeface="微软雅黑" panose="020B0503020204020204" pitchFamily="34" charset="-122"/>
              <a:cs typeface="+mn-cs"/>
            </a:endParaRPr>
          </a:p>
        </p:txBody>
      </p:sp>
      <p:sp>
        <p:nvSpPr>
          <p:cNvPr id="16" name="文本框 18"/>
          <p:cNvSpPr txBox="1"/>
          <p:nvPr/>
        </p:nvSpPr>
        <p:spPr>
          <a:xfrm>
            <a:off x="690880" y="1459230"/>
            <a:ext cx="1852295" cy="368300"/>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285750" indent="-285750">
              <a:buFont typeface="Wingdings" panose="05000000000000000000" charset="0"/>
              <a:buChar char="n"/>
            </a:pPr>
            <a:r>
              <a:rPr lang="zh-CN" altLang="en-US" sz="1800" dirty="0">
                <a:solidFill>
                  <a:schemeClr val="tx1"/>
                </a:solidFill>
                <a:latin typeface="微软雅黑" panose="020B0503020204020204" pitchFamily="34" charset="-122"/>
                <a:ea typeface="微软雅黑" panose="020B0503020204020204" pitchFamily="34" charset="-122"/>
                <a:cs typeface="+mn-cs"/>
              </a:rPr>
              <a:t>信号采集系统：</a:t>
            </a:r>
            <a:endParaRPr lang="zh-CN" altLang="en-US" sz="1800" dirty="0">
              <a:solidFill>
                <a:schemeClr val="tx1"/>
              </a:solidFill>
              <a:latin typeface="微软雅黑" panose="020B0503020204020204" pitchFamily="34" charset="-122"/>
              <a:ea typeface="微软雅黑" panose="020B0503020204020204" pitchFamily="34" charset="-122"/>
              <a:cs typeface="+mn-cs"/>
            </a:endParaRPr>
          </a:p>
        </p:txBody>
      </p:sp>
      <p:sp>
        <p:nvSpPr>
          <p:cNvPr id="17" name="文本框 18"/>
          <p:cNvSpPr txBox="1"/>
          <p:nvPr/>
        </p:nvSpPr>
        <p:spPr>
          <a:xfrm>
            <a:off x="690880" y="3498215"/>
            <a:ext cx="1962150" cy="368300"/>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285750" lvl="0" indent="-285750" algn="l">
              <a:buClrTx/>
              <a:buSzTx/>
              <a:buFont typeface="Wingdings" panose="05000000000000000000" charset="0"/>
              <a:buChar char="n"/>
            </a:pPr>
            <a:r>
              <a:rPr lang="zh-CN" altLang="en-US" sz="1800" dirty="0">
                <a:solidFill>
                  <a:schemeClr val="tx1"/>
                </a:solidFill>
                <a:latin typeface="微软雅黑" panose="020B0503020204020204" pitchFamily="34" charset="-122"/>
                <a:ea typeface="微软雅黑" panose="020B0503020204020204" pitchFamily="34" charset="-122"/>
                <a:cs typeface="+mn-cs"/>
                <a:sym typeface="+mn-ea"/>
              </a:rPr>
              <a:t>信号处理系统：</a:t>
            </a:r>
            <a:endParaRPr lang="zh-CN" altLang="en-US" sz="1800" dirty="0">
              <a:solidFill>
                <a:schemeClr val="tx1"/>
              </a:solidFill>
              <a:latin typeface="微软雅黑" panose="020B0503020204020204" pitchFamily="34" charset="-122"/>
              <a:ea typeface="微软雅黑" panose="020B0503020204020204" pitchFamily="34" charset="-122"/>
              <a:cs typeface="+mn-cs"/>
              <a:sym typeface="+mn-ea"/>
            </a:endParaRPr>
          </a:p>
        </p:txBody>
      </p:sp>
      <p:sp>
        <p:nvSpPr>
          <p:cNvPr id="18" name="文本框 18"/>
          <p:cNvSpPr txBox="1"/>
          <p:nvPr/>
        </p:nvSpPr>
        <p:spPr>
          <a:xfrm>
            <a:off x="6245860" y="1451610"/>
            <a:ext cx="2284095" cy="368300"/>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285750" indent="-285750">
              <a:buFont typeface="Wingdings" panose="05000000000000000000" charset="0"/>
              <a:buChar char="n"/>
            </a:pPr>
            <a:r>
              <a:rPr lang="zh-CN" altLang="en-US" sz="1800" dirty="0">
                <a:solidFill>
                  <a:schemeClr val="tx1"/>
                </a:solidFill>
                <a:latin typeface="微软雅黑" panose="020B0503020204020204" pitchFamily="34" charset="-122"/>
                <a:ea typeface="微软雅黑" panose="020B0503020204020204" pitchFamily="34" charset="-122"/>
                <a:cs typeface="+mn-cs"/>
              </a:rPr>
              <a:t>在</a:t>
            </a:r>
            <a:r>
              <a:rPr lang="en-US" altLang="zh-CN" sz="1800" dirty="0">
                <a:solidFill>
                  <a:schemeClr val="tx1"/>
                </a:solidFill>
                <a:latin typeface="微软雅黑" panose="020B0503020204020204" pitchFamily="34" charset="-122"/>
                <a:ea typeface="微软雅黑" panose="020B0503020204020204" pitchFamily="34" charset="-122"/>
                <a:cs typeface="+mn-cs"/>
              </a:rPr>
              <a:t>B05</a:t>
            </a:r>
            <a:r>
              <a:rPr lang="zh-CN" altLang="en-US" sz="1800" dirty="0">
                <a:solidFill>
                  <a:schemeClr val="tx1"/>
                </a:solidFill>
                <a:latin typeface="微软雅黑" panose="020B0503020204020204" pitchFamily="34" charset="-122"/>
                <a:ea typeface="微软雅黑" panose="020B0503020204020204" pitchFamily="34" charset="-122"/>
                <a:cs typeface="+mn-cs"/>
              </a:rPr>
              <a:t>布置方案：</a:t>
            </a:r>
            <a:endParaRPr lang="zh-CN" altLang="en-US" sz="1800" dirty="0">
              <a:solidFill>
                <a:schemeClr val="tx1"/>
              </a:solidFill>
              <a:latin typeface="微软雅黑" panose="020B0503020204020204" pitchFamily="34" charset="-122"/>
              <a:ea typeface="微软雅黑" panose="020B0503020204020204" pitchFamily="34" charset="-122"/>
              <a:cs typeface="+mn-cs"/>
            </a:endParaRPr>
          </a:p>
        </p:txBody>
      </p:sp>
      <p:pic>
        <p:nvPicPr>
          <p:cNvPr id="19" name="图片 18" descr="54c5b6934faf25eb286ceb47335b524"/>
          <p:cNvPicPr>
            <a:picLocks noChangeAspect="1"/>
          </p:cNvPicPr>
          <p:nvPr/>
        </p:nvPicPr>
        <p:blipFill>
          <a:blip r:embed="rId6"/>
          <a:srcRect t="3926"/>
          <a:stretch>
            <a:fillRect/>
          </a:stretch>
        </p:blipFill>
        <p:spPr>
          <a:xfrm>
            <a:off x="6649085" y="1819910"/>
            <a:ext cx="4898390" cy="3655060"/>
          </a:xfrm>
          <a:prstGeom prst="rect">
            <a:avLst/>
          </a:prstGeom>
        </p:spPr>
      </p:pic>
      <p:sp>
        <p:nvSpPr>
          <p:cNvPr id="20" name="文本框 18"/>
          <p:cNvSpPr txBox="1"/>
          <p:nvPr/>
        </p:nvSpPr>
        <p:spPr>
          <a:xfrm>
            <a:off x="6324600" y="5478145"/>
            <a:ext cx="1952625" cy="368300"/>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285750" indent="-285750">
              <a:buFont typeface="Wingdings" panose="05000000000000000000" charset="0"/>
              <a:buChar char="n"/>
            </a:pPr>
            <a:r>
              <a:rPr lang="zh-CN" altLang="en-US" sz="1800" dirty="0">
                <a:solidFill>
                  <a:schemeClr val="tx1"/>
                </a:solidFill>
                <a:latin typeface="微软雅黑" panose="020B0503020204020204" pitchFamily="34" charset="-122"/>
                <a:ea typeface="微软雅黑" panose="020B0503020204020204" pitchFamily="34" charset="-122"/>
                <a:cs typeface="+mn-cs"/>
              </a:rPr>
              <a:t>监测分析能力：</a:t>
            </a:r>
            <a:endParaRPr lang="zh-CN" altLang="en-US" sz="1800" dirty="0">
              <a:solidFill>
                <a:schemeClr val="tx1"/>
              </a:solidFill>
              <a:latin typeface="微软雅黑" panose="020B0503020204020204" pitchFamily="34" charset="-122"/>
              <a:ea typeface="微软雅黑" panose="020B0503020204020204" pitchFamily="34" charset="-122"/>
              <a:cs typeface="+mn-cs"/>
            </a:endParaRPr>
          </a:p>
        </p:txBody>
      </p:sp>
      <p:sp>
        <p:nvSpPr>
          <p:cNvPr id="21" name="文本框 18"/>
          <p:cNvSpPr txBox="1"/>
          <p:nvPr/>
        </p:nvSpPr>
        <p:spPr>
          <a:xfrm>
            <a:off x="6557645" y="5918835"/>
            <a:ext cx="4641215" cy="368300"/>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285750" indent="-285750">
              <a:buFont typeface="Wingdings" panose="05000000000000000000" charset="0"/>
              <a:buChar char="Ø"/>
            </a:pPr>
            <a:r>
              <a:rPr lang="zh-CN" altLang="en-US" sz="1800" b="0" dirty="0">
                <a:solidFill>
                  <a:schemeClr val="tx1"/>
                </a:solidFill>
                <a:latin typeface="微软雅黑" panose="020B0503020204020204" pitchFamily="34" charset="-122"/>
                <a:ea typeface="微软雅黑" panose="020B0503020204020204" pitchFamily="34" charset="-122"/>
                <a:cs typeface="+mn-cs"/>
              </a:rPr>
              <a:t>实时分析靶窗腐蚀减薄厚度，误差</a:t>
            </a:r>
            <a:r>
              <a:rPr lang="zh-CN" altLang="en-US" sz="1800" b="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en-US" altLang="zh-CN" sz="1800" b="0" dirty="0">
                <a:solidFill>
                  <a:schemeClr val="tx1"/>
                </a:solidFill>
                <a:latin typeface="Arial" panose="020B0604020202020204" pitchFamily="34" charset="0"/>
                <a:ea typeface="微软雅黑" panose="020B0503020204020204" pitchFamily="34" charset="-122"/>
                <a:cs typeface="Arial" panose="020B0604020202020204" pitchFamily="34" charset="0"/>
              </a:rPr>
              <a:t>30%</a:t>
            </a:r>
            <a:endParaRPr lang="en-US" altLang="zh-CN" sz="18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18"/>
          <p:cNvSpPr txBox="1"/>
          <p:nvPr/>
        </p:nvSpPr>
        <p:spPr>
          <a:xfrm>
            <a:off x="346710" y="839470"/>
            <a:ext cx="8182610" cy="475615"/>
          </a:xfrm>
          <a:prstGeom prst="rect">
            <a:avLst/>
          </a:prstGeom>
        </p:spPr>
        <p:txBody>
          <a:bodyPr wrap="square">
            <a:spAutoFit/>
          </a:bodyPr>
          <a:lstStyle>
            <a:defPPr>
              <a:defRPr lang="zh-CN"/>
            </a:defPPr>
            <a:lvl1pPr>
              <a:defRPr sz="2000" b="1">
                <a:latin typeface="Calibri" panose="020F0502020204030204" pitchFamily="34" charset="0"/>
                <a:ea typeface="Cambria" panose="02040503050406030204" pitchFamily="18" charset="0"/>
                <a:cs typeface="Calibri" panose="020F0502020204030204" pitchFamily="34" charset="0"/>
              </a:defRPr>
            </a:lvl1pPr>
          </a:lstStyle>
          <a:p>
            <a:pPr marL="342900" indent="-342900" algn="l">
              <a:lnSpc>
                <a:spcPct val="125000"/>
              </a:lnSpc>
              <a:buClrTx/>
              <a:buSzTx/>
              <a:buFont typeface="Wingdings" panose="05000000000000000000" charset="0"/>
              <a:buChar char="p"/>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目标：结合深度学习技术对</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靶窗结构完整性</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在线监测和分析</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副标题 2"/>
          <p:cNvSpPr txBox="1"/>
          <p:nvPr/>
        </p:nvSpPr>
        <p:spPr>
          <a:xfrm>
            <a:off x="4006974" y="1267619"/>
            <a:ext cx="8352928" cy="4324350"/>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buClr>
                <a:srgbClr val="002060"/>
              </a:buClr>
              <a:buFont typeface="+mj-lt"/>
              <a:buAutoNum type="arabicPeriod"/>
            </a:pP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研究背景</a:t>
            </a:r>
            <a:endPar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Clr>
                <a:srgbClr val="002060"/>
              </a:buClr>
              <a:buFont typeface="+mj-lt"/>
              <a:buAutoNum type="arabicPeriod"/>
            </a:pP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热试终端</a:t>
            </a:r>
            <a:endPar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Clr>
                <a:srgbClr val="002060"/>
              </a:buClr>
              <a:buFont typeface="+mj-lt"/>
              <a:buAutoNum type="arabicPeriod"/>
            </a:pP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束靶耦合诊断平台</a:t>
            </a:r>
            <a:endPar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Clr>
                <a:srgbClr val="002060"/>
              </a:buClr>
              <a:buFont typeface="+mj-lt"/>
              <a:buAutoNum type="arabicPeriod"/>
            </a:pP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应用前景</a:t>
            </a:r>
            <a:endParaRPr lang="zh-CN"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靶维护系统</a:t>
            </a:r>
            <a:endParaRPr kumimoji="1" lang="zh-CN" altLang="en-US" dirty="0"/>
          </a:p>
        </p:txBody>
      </p:sp>
      <p:pic>
        <p:nvPicPr>
          <p:cNvPr id="4" name="图片 3"/>
          <p:cNvPicPr>
            <a:picLocks noChangeAspect="1"/>
          </p:cNvPicPr>
          <p:nvPr/>
        </p:nvPicPr>
        <p:blipFill>
          <a:blip r:embed="rId1"/>
          <a:stretch>
            <a:fillRect/>
          </a:stretch>
        </p:blipFill>
        <p:spPr>
          <a:xfrm>
            <a:off x="6303044" y="3993580"/>
            <a:ext cx="2941445" cy="2388542"/>
          </a:xfrm>
          <a:prstGeom prst="rect">
            <a:avLst/>
          </a:prstGeom>
        </p:spPr>
      </p:pic>
      <p:pic>
        <p:nvPicPr>
          <p:cNvPr id="5" name="图片 4"/>
          <p:cNvPicPr>
            <a:picLocks noChangeAspect="1"/>
          </p:cNvPicPr>
          <p:nvPr/>
        </p:nvPicPr>
        <p:blipFill>
          <a:blip r:embed="rId2"/>
          <a:stretch>
            <a:fillRect/>
          </a:stretch>
        </p:blipFill>
        <p:spPr>
          <a:xfrm>
            <a:off x="9253623" y="3993580"/>
            <a:ext cx="2392343" cy="2405000"/>
          </a:xfrm>
          <a:prstGeom prst="rect">
            <a:avLst/>
          </a:prstGeom>
        </p:spPr>
      </p:pic>
      <p:pic>
        <p:nvPicPr>
          <p:cNvPr id="6" name="图片 5"/>
          <p:cNvPicPr>
            <a:picLocks noChangeAspect="1"/>
          </p:cNvPicPr>
          <p:nvPr/>
        </p:nvPicPr>
        <p:blipFill>
          <a:blip r:embed="rId3"/>
          <a:stretch>
            <a:fillRect/>
          </a:stretch>
        </p:blipFill>
        <p:spPr>
          <a:xfrm>
            <a:off x="6311230" y="765498"/>
            <a:ext cx="5511800" cy="2832100"/>
          </a:xfrm>
          <a:prstGeom prst="rect">
            <a:avLst/>
          </a:prstGeom>
        </p:spPr>
      </p:pic>
      <p:sp>
        <p:nvSpPr>
          <p:cNvPr id="7" name="文本框 6"/>
          <p:cNvSpPr txBox="1"/>
          <p:nvPr/>
        </p:nvSpPr>
        <p:spPr>
          <a:xfrm>
            <a:off x="550590" y="1062009"/>
            <a:ext cx="5472607" cy="4324261"/>
          </a:xfrm>
          <a:prstGeom prst="rect">
            <a:avLst/>
          </a:prstGeom>
          <a:noFill/>
        </p:spPr>
        <p:txBody>
          <a:bodyPr wrap="square" rtlCol="0">
            <a:spAutoFit/>
          </a:bodyPr>
          <a:lstStyle/>
          <a:p>
            <a:r>
              <a:rPr lang="zh-CN" altLang="en-US" sz="2000" kern="100" dirty="0">
                <a:solidFill>
                  <a:srgbClr val="002060"/>
                </a:solidFill>
                <a:effectLst/>
                <a:latin typeface="宋体" panose="02010600030101010101" pitchFamily="2" charset="-122"/>
                <a:ea typeface="宋体" panose="02010600030101010101" pitchFamily="2" charset="-122"/>
              </a:rPr>
              <a:t>目标：解决高功率靶件的维护操作在未来工程应用中可能遇到的种种技术问题，研发用于对靶件在堆顶防护室内的维护工艺技术并开展试验工作。</a:t>
            </a:r>
            <a:endParaRPr lang="en-US" altLang="zh-CN" sz="2000" kern="100" dirty="0">
              <a:solidFill>
                <a:srgbClr val="002060"/>
              </a:solidFill>
              <a:effectLst/>
              <a:latin typeface="宋体" panose="02010600030101010101" pitchFamily="2" charset="-122"/>
              <a:ea typeface="宋体" panose="02010600030101010101" pitchFamily="2" charset="-122"/>
            </a:endParaRPr>
          </a:p>
          <a:p>
            <a:endParaRPr lang="en-US" altLang="zh-CN" sz="2000" kern="100" dirty="0">
              <a:solidFill>
                <a:srgbClr val="002060"/>
              </a:solidFill>
              <a:latin typeface="宋体" panose="02010600030101010101" pitchFamily="2" charset="-122"/>
              <a:ea typeface="宋体" panose="02010600030101010101" pitchFamily="2" charset="-122"/>
            </a:endParaRPr>
          </a:p>
          <a:p>
            <a:r>
              <a:rPr lang="zh-CN" altLang="en-US" sz="2000" kern="100" dirty="0">
                <a:solidFill>
                  <a:srgbClr val="002060"/>
                </a:solidFill>
                <a:latin typeface="宋体" panose="02010600030101010101" pitchFamily="2" charset="-122"/>
                <a:ea typeface="宋体" panose="02010600030101010101" pitchFamily="2" charset="-122"/>
              </a:rPr>
              <a:t>研究内容：</a:t>
            </a:r>
            <a:endParaRPr lang="en-US" altLang="zh-CN" sz="2000" kern="100" dirty="0">
              <a:solidFill>
                <a:srgbClr val="002060"/>
              </a:solidFill>
              <a:latin typeface="宋体" panose="02010600030101010101" pitchFamily="2" charset="-122"/>
              <a:ea typeface="宋体" panose="02010600030101010101" pitchFamily="2" charset="-122"/>
            </a:endParaRPr>
          </a:p>
          <a:p>
            <a:r>
              <a:rPr lang="zh-CN" altLang="en-US" sz="2000" kern="100" dirty="0">
                <a:solidFill>
                  <a:srgbClr val="002060"/>
                </a:solidFill>
                <a:latin typeface="宋体" panose="02010600030101010101" pitchFamily="2" charset="-122"/>
                <a:ea typeface="宋体" panose="02010600030101010101" pitchFamily="2" charset="-122"/>
              </a:rPr>
              <a:t>散裂靶</a:t>
            </a:r>
            <a:r>
              <a:rPr lang="zh-CN" altLang="en-US" sz="2000" kern="100" dirty="0">
                <a:solidFill>
                  <a:srgbClr val="FF0000"/>
                </a:solidFill>
                <a:latin typeface="宋体" panose="02010600030101010101" pitchFamily="2" charset="-122"/>
                <a:ea typeface="宋体" panose="02010600030101010101" pitchFamily="2" charset="-122"/>
              </a:rPr>
              <a:t>换靶</a:t>
            </a:r>
            <a:r>
              <a:rPr lang="zh-CN" altLang="en-US" sz="2000" kern="100" dirty="0">
                <a:solidFill>
                  <a:srgbClr val="002060"/>
                </a:solidFill>
                <a:latin typeface="宋体" panose="02010600030101010101" pitchFamily="2" charset="-122"/>
                <a:ea typeface="宋体" panose="02010600030101010101" pitchFamily="2" charset="-122"/>
              </a:rPr>
              <a:t>技术研究；</a:t>
            </a:r>
            <a:endParaRPr lang="zh-CN" altLang="en-US" sz="2000" kern="100" dirty="0">
              <a:solidFill>
                <a:srgbClr val="002060"/>
              </a:solidFill>
              <a:latin typeface="宋体" panose="02010600030101010101" pitchFamily="2" charset="-122"/>
              <a:ea typeface="宋体" panose="02010600030101010101" pitchFamily="2" charset="-122"/>
            </a:endParaRPr>
          </a:p>
          <a:p>
            <a:r>
              <a:rPr lang="zh-CN" altLang="en-US" sz="2000" kern="100" dirty="0">
                <a:solidFill>
                  <a:srgbClr val="002060"/>
                </a:solidFill>
                <a:latin typeface="宋体" panose="02010600030101010101" pitchFamily="2" charset="-122"/>
                <a:ea typeface="宋体" panose="02010600030101010101" pitchFamily="2" charset="-122"/>
              </a:rPr>
              <a:t>乏靶</a:t>
            </a:r>
            <a:r>
              <a:rPr lang="zh-CN" altLang="en-US" sz="2000" kern="100" dirty="0">
                <a:solidFill>
                  <a:srgbClr val="FF0000"/>
                </a:solidFill>
                <a:latin typeface="宋体" panose="02010600030101010101" pitchFamily="2" charset="-122"/>
                <a:ea typeface="宋体" panose="02010600030101010101" pitchFamily="2" charset="-122"/>
              </a:rPr>
              <a:t>暂存井及转运容器</a:t>
            </a:r>
            <a:r>
              <a:rPr lang="zh-CN" altLang="en-US" sz="2000" kern="100" dirty="0">
                <a:solidFill>
                  <a:srgbClr val="002060"/>
                </a:solidFill>
                <a:latin typeface="宋体" panose="02010600030101010101" pitchFamily="2" charset="-122"/>
                <a:ea typeface="宋体" panose="02010600030101010101" pitchFamily="2" charset="-122"/>
              </a:rPr>
              <a:t>设计；</a:t>
            </a:r>
            <a:endParaRPr lang="zh-CN" altLang="en-US" sz="2000" kern="100" dirty="0">
              <a:solidFill>
                <a:srgbClr val="002060"/>
              </a:solidFill>
              <a:latin typeface="宋体" panose="02010600030101010101" pitchFamily="2" charset="-122"/>
              <a:ea typeface="宋体" panose="02010600030101010101" pitchFamily="2" charset="-122"/>
            </a:endParaRPr>
          </a:p>
          <a:p>
            <a:r>
              <a:rPr lang="zh-CN" altLang="en-US" sz="2000" kern="100" dirty="0">
                <a:solidFill>
                  <a:srgbClr val="002060"/>
                </a:solidFill>
                <a:latin typeface="宋体" panose="02010600030101010101" pitchFamily="2" charset="-122"/>
                <a:ea typeface="宋体" panose="02010600030101010101" pitchFamily="2" charset="-122"/>
              </a:rPr>
              <a:t>适用于复杂环境的</a:t>
            </a:r>
            <a:r>
              <a:rPr lang="zh-CN" altLang="en-US" sz="2000" kern="100" dirty="0">
                <a:solidFill>
                  <a:srgbClr val="FF0000"/>
                </a:solidFill>
                <a:latin typeface="宋体" panose="02010600030101010101" pitchFamily="2" charset="-122"/>
                <a:ea typeface="宋体" panose="02010600030101010101" pitchFamily="2" charset="-122"/>
              </a:rPr>
              <a:t>机械手</a:t>
            </a:r>
            <a:r>
              <a:rPr lang="zh-CN" altLang="en-US" sz="2000" kern="100" dirty="0">
                <a:solidFill>
                  <a:srgbClr val="002060"/>
                </a:solidFill>
                <a:latin typeface="宋体" panose="02010600030101010101" pitchFamily="2" charset="-122"/>
                <a:ea typeface="宋体" panose="02010600030101010101" pitchFamily="2" charset="-122"/>
              </a:rPr>
              <a:t>研究；</a:t>
            </a:r>
            <a:endParaRPr lang="zh-CN" altLang="en-US" sz="2000" kern="100" dirty="0">
              <a:solidFill>
                <a:srgbClr val="002060"/>
              </a:solidFill>
              <a:latin typeface="宋体" panose="02010600030101010101" pitchFamily="2" charset="-122"/>
              <a:ea typeface="宋体" panose="02010600030101010101" pitchFamily="2" charset="-122"/>
            </a:endParaRPr>
          </a:p>
          <a:p>
            <a:endParaRPr lang="en-US" altLang="zh-CN" sz="2000" kern="100" dirty="0">
              <a:solidFill>
                <a:srgbClr val="002060"/>
              </a:solidFill>
              <a:latin typeface="宋体" panose="02010600030101010101" pitchFamily="2" charset="-122"/>
              <a:ea typeface="宋体" panose="02010600030101010101" pitchFamily="2" charset="-122"/>
            </a:endParaRPr>
          </a:p>
          <a:p>
            <a:endParaRPr lang="zh-CN" altLang="en-US" sz="1800" kern="100" dirty="0">
              <a:latin typeface="宋体" panose="02010600030101010101" pitchFamily="2" charset="-122"/>
              <a:ea typeface="宋体" panose="02010600030101010101" pitchFamily="2" charset="-122"/>
            </a:endParaRPr>
          </a:p>
          <a:p>
            <a:endParaRPr lang="zh-CN" altLang="en-US" sz="1800" kern="100" dirty="0">
              <a:latin typeface="宋体" panose="02010600030101010101" pitchFamily="2" charset="-122"/>
              <a:ea typeface="宋体" panose="02010600030101010101" pitchFamily="2" charset="-122"/>
            </a:endParaRPr>
          </a:p>
          <a:p>
            <a:endParaRPr lang="zh-CN" altLang="en-US" sz="1800" kern="100" dirty="0">
              <a:effectLst/>
            </a:endParaRPr>
          </a:p>
          <a:p>
            <a:endParaRPr kumimoji="1" lang="zh-CN" altLang="en-US" dirty="0"/>
          </a:p>
        </p:txBody>
      </p:sp>
      <p:pic>
        <p:nvPicPr>
          <p:cNvPr id="14" name="图片 13"/>
          <p:cNvPicPr>
            <a:picLocks noChangeAspect="1"/>
          </p:cNvPicPr>
          <p:nvPr/>
        </p:nvPicPr>
        <p:blipFill>
          <a:blip r:embed="rId4"/>
          <a:stretch>
            <a:fillRect/>
          </a:stretch>
        </p:blipFill>
        <p:spPr>
          <a:xfrm>
            <a:off x="1198662" y="4092354"/>
            <a:ext cx="4110759" cy="25878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安全保护</a:t>
            </a:r>
            <a:endParaRPr kumimoji="1" lang="zh-CN" altLang="en-US" dirty="0"/>
          </a:p>
        </p:txBody>
      </p:sp>
      <p:sp>
        <p:nvSpPr>
          <p:cNvPr id="3" name="文本框 2"/>
          <p:cNvSpPr txBox="1"/>
          <p:nvPr/>
        </p:nvSpPr>
        <p:spPr>
          <a:xfrm>
            <a:off x="76200" y="877966"/>
            <a:ext cx="6115050" cy="400110"/>
          </a:xfrm>
          <a:prstGeom prst="rect">
            <a:avLst/>
          </a:prstGeom>
        </p:spPr>
        <p:txBody>
          <a:bodyPr vert="horz" lIns="91440" tIns="45720" rIns="91440" bIns="45720" rtlCol="0" anchor="ctr">
            <a:noAutofit/>
          </a:bodyPr>
          <a:lstStyle>
            <a:defPPr>
              <a:defRPr lang="zh-CN"/>
            </a:defPPr>
            <a:lvl1pPr marL="457200" indent="-457200">
              <a:lnSpc>
                <a:spcPts val="3600"/>
              </a:lnSpc>
              <a:spcBef>
                <a:spcPct val="0"/>
              </a:spcBef>
              <a:buFont typeface="Wingdings" panose="05000000000000000000" pitchFamily="2" charset="2"/>
              <a:buChar char="p"/>
              <a:defRPr sz="2000" b="1">
                <a:latin typeface="微软雅黑" panose="020B0503020204020204" pitchFamily="34" charset="-122"/>
                <a:ea typeface="微软雅黑" panose="020B0503020204020204" pitchFamily="34" charset="-122"/>
                <a:cs typeface="+mn-ea"/>
              </a:defRPr>
            </a:lvl1pPr>
          </a:lstStyle>
          <a:p>
            <a:pPr marL="342900" indent="-342900" algn="l">
              <a:lnSpc>
                <a:spcPct val="100000"/>
              </a:lnSpc>
              <a:buClr>
                <a:srgbClr val="C00000"/>
              </a:buClr>
              <a:buSzTx/>
              <a:buChar char="n"/>
            </a:pPr>
            <a:r>
              <a:rPr lang="zh-CN" altLang="en-US" sz="2400" dirty="0">
                <a:solidFill>
                  <a:srgbClr val="002060"/>
                </a:solidFill>
                <a:cs typeface="+mn-cs"/>
              </a:rPr>
              <a:t>散裂靶安全保护系统概述</a:t>
            </a:r>
            <a:endParaRPr lang="zh-CN" altLang="en-US" sz="2400" dirty="0">
              <a:solidFill>
                <a:srgbClr val="002060"/>
              </a:solidFill>
              <a:cs typeface="+mn-cs"/>
            </a:endParaRPr>
          </a:p>
        </p:txBody>
      </p:sp>
      <p:sp>
        <p:nvSpPr>
          <p:cNvPr id="4" name="文本框 3"/>
          <p:cNvSpPr txBox="1"/>
          <p:nvPr/>
        </p:nvSpPr>
        <p:spPr>
          <a:xfrm>
            <a:off x="436245" y="1200785"/>
            <a:ext cx="8032750" cy="922020"/>
          </a:xfrm>
          <a:prstGeom prst="rect">
            <a:avLst/>
          </a:prstGeom>
          <a:noFill/>
        </p:spPr>
        <p:txBody>
          <a:bodyPr wrap="square">
            <a:spAutoFit/>
          </a:bodyPr>
          <a:lstStyle/>
          <a:p>
            <a:pPr marL="285750" indent="-285750" eaLnBrk="1" latinLnBrk="0" hangingPunct="1">
              <a:lnSpc>
                <a:spcPct val="100000"/>
              </a:lnSpc>
              <a:buFont typeface="Wingdings" panose="05000000000000000000" charset="0"/>
              <a:buChar char="Ø"/>
            </a:pP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实时监测散裂靶</a:t>
            </a:r>
            <a:r>
              <a:rPr lang="zh-CN" altLang="zh-CN" sz="18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各项关键运行参数</a:t>
            </a: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latinLnBrk="0" hangingPunct="1">
              <a:lnSpc>
                <a:spcPct val="100000"/>
              </a:lnSpc>
              <a:buFont typeface="Wingdings" panose="05000000000000000000" charset="0"/>
              <a:buChar char="Ø"/>
            </a:pP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在发生故障时，</a:t>
            </a:r>
            <a:r>
              <a:rPr lang="zh-CN" altLang="zh-CN" sz="18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发出报警信号，启动相应的故障处理程序</a:t>
            </a: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latinLnBrk="0" hangingPunct="1">
              <a:lnSpc>
                <a:spcPct val="100000"/>
              </a:lnSpc>
              <a:buFont typeface="Wingdings" panose="05000000000000000000" charset="0"/>
              <a:buChar char="Ø"/>
            </a:pP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进行</a:t>
            </a:r>
            <a:r>
              <a:rPr lang="zh-CN" altLang="zh-CN" sz="18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故障分析和处理</a:t>
            </a:r>
            <a:r>
              <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，启动散裂靶本地机器保护连锁保护程序</a:t>
            </a:r>
            <a:r>
              <a:rPr lang="zh-CN" altLang="en-US"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en-US" sz="1800"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7970405" y="2001998"/>
            <a:ext cx="4479290" cy="400050"/>
          </a:xfrm>
          <a:prstGeom prst="rect">
            <a:avLst/>
          </a:prstGeom>
        </p:spPr>
        <p:txBody>
          <a:bodyPr vert="horz" lIns="91440" tIns="45720" rIns="91440" bIns="45720" rtlCol="0" anchor="ctr">
            <a:noAutofit/>
          </a:bodyPr>
          <a:lstStyle>
            <a:defPPr>
              <a:defRPr lang="zh-CN"/>
            </a:defPPr>
            <a:lvl1pPr marL="457200" indent="-457200">
              <a:lnSpc>
                <a:spcPts val="3600"/>
              </a:lnSpc>
              <a:spcBef>
                <a:spcPct val="0"/>
              </a:spcBef>
              <a:buFont typeface="Wingdings" panose="05000000000000000000" pitchFamily="2" charset="2"/>
              <a:buChar char="p"/>
              <a:defRPr sz="2000" b="1">
                <a:latin typeface="微软雅黑" panose="020B0503020204020204" pitchFamily="34" charset="-122"/>
                <a:ea typeface="微软雅黑" panose="020B0503020204020204" pitchFamily="34" charset="-122"/>
                <a:cs typeface="+mn-ea"/>
              </a:defRPr>
            </a:lvl1pPr>
          </a:lstStyle>
          <a:p>
            <a:pPr marL="342900" indent="-342900" algn="l">
              <a:lnSpc>
                <a:spcPct val="100000"/>
              </a:lnSpc>
              <a:buClrTx/>
              <a:buSzTx/>
              <a:buFont typeface="Wingdings" panose="05000000000000000000" charset="0"/>
            </a:pPr>
            <a:r>
              <a:rPr lang="zh-CN" altLang="en-US" kern="100" dirty="0">
                <a:effectLst/>
                <a:cs typeface="Times New Roman" panose="02020603050405020304" pitchFamily="18" charset="0"/>
              </a:rPr>
              <a:t>关键监测点（</a:t>
            </a:r>
            <a:r>
              <a:rPr lang="en-US" altLang="zh-CN" kern="100" dirty="0">
                <a:effectLst/>
                <a:cs typeface="Times New Roman" panose="02020603050405020304" pitchFamily="18" charset="0"/>
              </a:rPr>
              <a:t>10</a:t>
            </a:r>
            <a:r>
              <a:rPr lang="zh-CN" altLang="en-US" kern="100" dirty="0">
                <a:effectLst/>
                <a:cs typeface="Times New Roman" panose="02020603050405020304" pitchFamily="18" charset="0"/>
              </a:rPr>
              <a:t>监测点，</a:t>
            </a:r>
            <a:r>
              <a:rPr lang="en-US" altLang="zh-CN" kern="100" dirty="0">
                <a:effectLst/>
                <a:cs typeface="Times New Roman" panose="02020603050405020304" pitchFamily="18" charset="0"/>
              </a:rPr>
              <a:t>24</a:t>
            </a:r>
            <a:r>
              <a:rPr lang="zh-CN" altLang="en-US" kern="100" dirty="0">
                <a:cs typeface="Times New Roman" panose="02020603050405020304" pitchFamily="18" charset="0"/>
              </a:rPr>
              <a:t>路</a:t>
            </a:r>
            <a:r>
              <a:rPr lang="zh-CN" altLang="en-US" kern="100" dirty="0">
                <a:effectLst/>
                <a:cs typeface="Times New Roman" panose="02020603050405020304" pitchFamily="18" charset="0"/>
              </a:rPr>
              <a:t>）</a:t>
            </a:r>
            <a:endParaRPr lang="zh-CN" altLang="en-US" kern="100" dirty="0">
              <a:effectLst/>
              <a:cs typeface="Times New Roman" panose="02020603050405020304" pitchFamily="18" charset="0"/>
            </a:endParaRPr>
          </a:p>
        </p:txBody>
      </p:sp>
      <p:sp>
        <p:nvSpPr>
          <p:cNvPr id="6" name="文本框 5"/>
          <p:cNvSpPr txBox="1"/>
          <p:nvPr/>
        </p:nvSpPr>
        <p:spPr>
          <a:xfrm>
            <a:off x="8231717" y="2386101"/>
            <a:ext cx="3610187" cy="3908378"/>
          </a:xfrm>
          <a:prstGeom prst="rect">
            <a:avLst/>
          </a:prstGeom>
          <a:noFill/>
        </p:spPr>
        <p:txBody>
          <a:bodyPr wrap="square">
            <a:spAutoFit/>
          </a:bodyPr>
          <a:lstStyle/>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靶窗周围温度</a:t>
            </a:r>
            <a:r>
              <a:rPr lang="en-US" altLang="zh-CN" sz="1600" dirty="0">
                <a:solidFill>
                  <a:srgbClr val="002060"/>
                </a:solidFill>
                <a:latin typeface="微软雅黑" panose="020B0503020204020204" pitchFamily="34" charset="-122"/>
                <a:ea typeface="微软雅黑" panose="020B0503020204020204" pitchFamily="34" charset="-122"/>
              </a:rPr>
              <a:t>3</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靶体导流道入口温度</a:t>
            </a:r>
            <a:r>
              <a:rPr lang="en-US" altLang="zh-CN" sz="1600" dirty="0">
                <a:solidFill>
                  <a:srgbClr val="002060"/>
                </a:solidFill>
                <a:latin typeface="微软雅黑" panose="020B0503020204020204" pitchFamily="34" charset="-122"/>
                <a:ea typeface="微软雅黑" panose="020B0503020204020204" pitchFamily="34" charset="-122"/>
              </a:rPr>
              <a:t>2</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靶体导流道出口温度</a:t>
            </a:r>
            <a:r>
              <a:rPr lang="en-US" altLang="zh-CN" sz="1600" dirty="0">
                <a:solidFill>
                  <a:srgbClr val="002060"/>
                </a:solidFill>
                <a:latin typeface="微软雅黑" panose="020B0503020204020204" pitchFamily="34" charset="-122"/>
                <a:ea typeface="微软雅黑" panose="020B0503020204020204" pitchFamily="34" charset="-122"/>
              </a:rPr>
              <a:t>2</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靶体周围核测系统核测中子</a:t>
            </a:r>
            <a:r>
              <a:rPr lang="en-US" altLang="zh-CN" sz="1600" dirty="0">
                <a:solidFill>
                  <a:srgbClr val="002060"/>
                </a:solidFill>
                <a:latin typeface="微软雅黑" panose="020B0503020204020204" pitchFamily="34" charset="-122"/>
                <a:ea typeface="微软雅黑" panose="020B0503020204020204" pitchFamily="34" charset="-122"/>
              </a:rPr>
              <a:t>7</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   </a:t>
            </a:r>
            <a:r>
              <a:rPr lang="en-US" altLang="zh-CN" sz="1600" dirty="0">
                <a:solidFill>
                  <a:srgbClr val="00B0F0"/>
                </a:solidFill>
                <a:latin typeface="微软雅黑" panose="020B0503020204020204" pitchFamily="34" charset="-122"/>
                <a:ea typeface="微软雅黑" panose="020B0503020204020204" pitchFamily="34" charset="-122"/>
              </a:rPr>
              <a:t>2</a:t>
            </a:r>
            <a:r>
              <a:rPr lang="zh-CN" altLang="en-US" sz="1600" dirty="0">
                <a:solidFill>
                  <a:srgbClr val="00B0F0"/>
                </a:solidFill>
                <a:latin typeface="微软雅黑" panose="020B0503020204020204" pitchFamily="34" charset="-122"/>
                <a:ea typeface="微软雅黑" panose="020B0503020204020204" pitchFamily="34" charset="-122"/>
              </a:rPr>
              <a:t>路源量程探测器，</a:t>
            </a:r>
            <a:endParaRPr lang="en-US" altLang="zh-CN" sz="1600" dirty="0">
              <a:solidFill>
                <a:srgbClr val="00B0F0"/>
              </a:solidFill>
              <a:latin typeface="微软雅黑" panose="020B0503020204020204" pitchFamily="34" charset="-122"/>
              <a:ea typeface="微软雅黑" panose="020B0503020204020204" pitchFamily="34" charset="-122"/>
            </a:endParaRPr>
          </a:p>
          <a:p>
            <a:pPr>
              <a:lnSpc>
                <a:spcPct val="120000"/>
              </a:lnSpc>
            </a:pPr>
            <a:r>
              <a:rPr lang="en-US" altLang="zh-CN" sz="1600" dirty="0">
                <a:solidFill>
                  <a:srgbClr val="00B0F0"/>
                </a:solidFill>
                <a:latin typeface="微软雅黑" panose="020B0503020204020204" pitchFamily="34" charset="-122"/>
                <a:ea typeface="微软雅黑" panose="020B0503020204020204" pitchFamily="34" charset="-122"/>
              </a:rPr>
              <a:t>   2</a:t>
            </a:r>
            <a:r>
              <a:rPr lang="zh-CN" altLang="en-US" sz="1600" dirty="0">
                <a:solidFill>
                  <a:srgbClr val="00B0F0"/>
                </a:solidFill>
                <a:latin typeface="微软雅黑" panose="020B0503020204020204" pitchFamily="34" charset="-122"/>
                <a:ea typeface="微软雅黑" panose="020B0503020204020204" pitchFamily="34" charset="-122"/>
              </a:rPr>
              <a:t>路中高量程探测器 </a:t>
            </a:r>
            <a:endParaRPr lang="en-US" altLang="zh-CN" sz="1600" dirty="0">
              <a:solidFill>
                <a:srgbClr val="00B0F0"/>
              </a:solidFill>
              <a:latin typeface="微软雅黑" panose="020B0503020204020204" pitchFamily="34" charset="-122"/>
              <a:ea typeface="微软雅黑" panose="020B0503020204020204" pitchFamily="34" charset="-122"/>
            </a:endParaRPr>
          </a:p>
          <a:p>
            <a:pPr>
              <a:lnSpc>
                <a:spcPct val="120000"/>
              </a:lnSpc>
            </a:pPr>
            <a:r>
              <a:rPr lang="en-US" altLang="zh-CN" sz="1600" dirty="0">
                <a:solidFill>
                  <a:srgbClr val="00B0F0"/>
                </a:solidFill>
                <a:latin typeface="微软雅黑" panose="020B0503020204020204" pitchFamily="34" charset="-122"/>
                <a:ea typeface="微软雅黑" panose="020B0503020204020204" pitchFamily="34" charset="-122"/>
              </a:rPr>
              <a:t>   3</a:t>
            </a:r>
            <a:r>
              <a:rPr lang="zh-CN" altLang="en-US" sz="1600" dirty="0">
                <a:solidFill>
                  <a:srgbClr val="00B0F0"/>
                </a:solidFill>
                <a:latin typeface="微软雅黑" panose="020B0503020204020204" pitchFamily="34" charset="-122"/>
                <a:ea typeface="微软雅黑" panose="020B0503020204020204" pitchFamily="34" charset="-122"/>
              </a:rPr>
              <a:t>路全量程探测器</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核测伽马剂量探测器</a:t>
            </a:r>
            <a:r>
              <a:rPr lang="en-US" altLang="zh-CN" sz="1600" dirty="0">
                <a:solidFill>
                  <a:srgbClr val="002060"/>
                </a:solidFill>
                <a:latin typeface="微软雅黑" panose="020B0503020204020204" pitchFamily="34" charset="-122"/>
                <a:ea typeface="微软雅黑" panose="020B0503020204020204" pitchFamily="34" charset="-122"/>
              </a:rPr>
              <a:t>5</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en-US" altLang="zh-CN" sz="1600" dirty="0">
                <a:solidFill>
                  <a:srgbClr val="002060"/>
                </a:solidFill>
                <a:latin typeface="微软雅黑" panose="020B0503020204020204" pitchFamily="34" charset="-122"/>
                <a:ea typeface="微软雅黑" panose="020B0503020204020204" pitchFamily="34" charset="-122"/>
              </a:rPr>
              <a:t>LBE</a:t>
            </a:r>
            <a:r>
              <a:rPr lang="zh-CN" altLang="en-US" sz="1600" dirty="0">
                <a:solidFill>
                  <a:srgbClr val="002060"/>
                </a:solidFill>
                <a:latin typeface="微软雅黑" panose="020B0503020204020204" pitchFamily="34" charset="-122"/>
                <a:ea typeface="微软雅黑" panose="020B0503020204020204" pitchFamily="34" charset="-122"/>
              </a:rPr>
              <a:t>泄漏监测</a:t>
            </a:r>
            <a:r>
              <a:rPr lang="en-US" altLang="zh-CN" sz="1600" dirty="0">
                <a:solidFill>
                  <a:srgbClr val="002060"/>
                </a:solidFill>
                <a:latin typeface="微软雅黑" panose="020B0503020204020204" pitchFamily="34" charset="-122"/>
                <a:ea typeface="微软雅黑" panose="020B0503020204020204" pitchFamily="34" charset="-122"/>
              </a:rPr>
              <a:t>1</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一回路流量计</a:t>
            </a:r>
            <a:r>
              <a:rPr lang="en-US" altLang="zh-CN" sz="1600" dirty="0">
                <a:solidFill>
                  <a:srgbClr val="002060"/>
                </a:solidFill>
                <a:latin typeface="微软雅黑" panose="020B0503020204020204" pitchFamily="34" charset="-122"/>
                <a:ea typeface="微软雅黑" panose="020B0503020204020204" pitchFamily="34" charset="-122"/>
              </a:rPr>
              <a:t>1</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换热系统温度</a:t>
            </a:r>
            <a:r>
              <a:rPr lang="en-US" altLang="zh-CN" sz="1600" dirty="0">
                <a:solidFill>
                  <a:srgbClr val="002060"/>
                </a:solidFill>
                <a:latin typeface="微软雅黑" panose="020B0503020204020204" pitchFamily="34" charset="-122"/>
                <a:ea typeface="微软雅黑" panose="020B0503020204020204" pitchFamily="34" charset="-122"/>
              </a:rPr>
              <a:t>1</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换热系统压力</a:t>
            </a:r>
            <a:r>
              <a:rPr lang="en-US" altLang="zh-CN" sz="1600" dirty="0">
                <a:solidFill>
                  <a:srgbClr val="002060"/>
                </a:solidFill>
                <a:latin typeface="微软雅黑" panose="020B0503020204020204" pitchFamily="34" charset="-122"/>
                <a:ea typeface="微软雅黑" panose="020B0503020204020204" pitchFamily="34" charset="-122"/>
              </a:rPr>
              <a:t>1</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rgbClr val="002060"/>
                </a:solidFill>
                <a:latin typeface="微软雅黑" panose="020B0503020204020204" pitchFamily="34" charset="-122"/>
                <a:ea typeface="微软雅黑" panose="020B0503020204020204" pitchFamily="34" charset="-122"/>
              </a:rPr>
              <a:t>保护气系统压力</a:t>
            </a:r>
            <a:r>
              <a:rPr lang="en-US" altLang="zh-CN" sz="1600" dirty="0">
                <a:solidFill>
                  <a:srgbClr val="002060"/>
                </a:solidFill>
                <a:latin typeface="微软雅黑" panose="020B0503020204020204" pitchFamily="34" charset="-122"/>
                <a:ea typeface="微软雅黑" panose="020B0503020204020204" pitchFamily="34" charset="-122"/>
              </a:rPr>
              <a:t>1</a:t>
            </a:r>
            <a:r>
              <a:rPr lang="zh-CN" altLang="en-US" sz="1600" dirty="0">
                <a:solidFill>
                  <a:srgbClr val="002060"/>
                </a:solidFill>
                <a:latin typeface="微软雅黑" panose="020B0503020204020204" pitchFamily="34" charset="-122"/>
                <a:ea typeface="微软雅黑" panose="020B0503020204020204" pitchFamily="34" charset="-122"/>
              </a:rPr>
              <a:t>路</a:t>
            </a:r>
            <a:endParaRPr lang="en-US" altLang="zh-CN" sz="1600" dirty="0">
              <a:solidFill>
                <a:srgbClr val="00206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5569643" y="2164664"/>
            <a:ext cx="2400762" cy="3872351"/>
          </a:xfrm>
          <a:prstGeom prst="rect">
            <a:avLst/>
          </a:prstGeom>
        </p:spPr>
      </p:pic>
      <p:sp>
        <p:nvSpPr>
          <p:cNvPr id="8" name="文本框 7"/>
          <p:cNvSpPr txBox="1"/>
          <p:nvPr/>
        </p:nvSpPr>
        <p:spPr>
          <a:xfrm>
            <a:off x="5830955" y="6001767"/>
            <a:ext cx="2270106" cy="338554"/>
          </a:xfrm>
          <a:prstGeom prst="rect">
            <a:avLst/>
          </a:prstGeom>
          <a:noFill/>
        </p:spPr>
        <p:txBody>
          <a:bodyPr wrap="square">
            <a:spAutoFit/>
          </a:bodyPr>
          <a:lstStyle/>
          <a:p>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靶体关键监测点</a:t>
            </a:r>
            <a:endParaRPr lang="zh-CN" altLang="en-US" sz="1600" b="1"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86116" y="2201719"/>
            <a:ext cx="5252871" cy="416473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控制系统</a:t>
            </a:r>
            <a:endParaRPr kumimoji="1" lang="zh-CN" altLang="en-US" dirty="0"/>
          </a:p>
        </p:txBody>
      </p:sp>
      <p:pic>
        <p:nvPicPr>
          <p:cNvPr id="4" name="图片 3"/>
          <p:cNvPicPr>
            <a:picLocks noChangeAspect="1"/>
          </p:cNvPicPr>
          <p:nvPr/>
        </p:nvPicPr>
        <p:blipFill>
          <a:blip r:embed="rId1"/>
          <a:stretch>
            <a:fillRect/>
          </a:stretch>
        </p:blipFill>
        <p:spPr>
          <a:xfrm>
            <a:off x="6233951" y="4077866"/>
            <a:ext cx="5708111" cy="2499152"/>
          </a:xfrm>
          <a:prstGeom prst="rect">
            <a:avLst/>
          </a:prstGeom>
        </p:spPr>
      </p:pic>
      <p:pic>
        <p:nvPicPr>
          <p:cNvPr id="5" name="图片 4"/>
          <p:cNvPicPr>
            <a:picLocks noChangeAspect="1"/>
          </p:cNvPicPr>
          <p:nvPr/>
        </p:nvPicPr>
        <p:blipFill>
          <a:blip r:embed="rId2"/>
          <a:stretch>
            <a:fillRect/>
          </a:stretch>
        </p:blipFill>
        <p:spPr>
          <a:xfrm>
            <a:off x="9479815" y="924285"/>
            <a:ext cx="2462247" cy="3138810"/>
          </a:xfrm>
          <a:prstGeom prst="rect">
            <a:avLst/>
          </a:prstGeom>
        </p:spPr>
      </p:pic>
      <p:pic>
        <p:nvPicPr>
          <p:cNvPr id="7" name="图片 6"/>
          <p:cNvPicPr>
            <a:picLocks noChangeAspect="1"/>
          </p:cNvPicPr>
          <p:nvPr/>
        </p:nvPicPr>
        <p:blipFill>
          <a:blip r:embed="rId3"/>
          <a:stretch>
            <a:fillRect/>
          </a:stretch>
        </p:blipFill>
        <p:spPr>
          <a:xfrm>
            <a:off x="6233950" y="884162"/>
            <a:ext cx="3245865" cy="3164162"/>
          </a:xfrm>
          <a:prstGeom prst="rect">
            <a:avLst/>
          </a:prstGeom>
        </p:spPr>
      </p:pic>
      <p:sp>
        <p:nvSpPr>
          <p:cNvPr id="10" name="文本框 9"/>
          <p:cNvSpPr txBox="1"/>
          <p:nvPr/>
        </p:nvSpPr>
        <p:spPr>
          <a:xfrm>
            <a:off x="397639" y="924285"/>
            <a:ext cx="5558823" cy="5282343"/>
          </a:xfrm>
          <a:prstGeom prst="rect">
            <a:avLst/>
          </a:prstGeom>
          <a:noFill/>
        </p:spPr>
        <p:txBody>
          <a:bodyPr wrap="square">
            <a:spAutoFit/>
          </a:bodyPr>
          <a:lstStyle/>
          <a:p>
            <a:pPr marL="342900" indent="-342900" algn="just">
              <a:lnSpc>
                <a:spcPct val="125000"/>
              </a:lnSpc>
              <a:spcBef>
                <a:spcPts val="1200"/>
              </a:spcBef>
              <a:buClr>
                <a:srgbClr val="000000"/>
              </a:buClr>
              <a:buFont typeface="Wingdings" panose="05000000000000000000" pitchFamily="2" charset="2"/>
              <a:buChar char="p"/>
            </a:pPr>
            <a:r>
              <a:rPr lang="zh-CN" altLang="en-US" sz="2400" b="1" dirty="0">
                <a:solidFill>
                  <a:srgbClr val="002060"/>
                </a:solidFill>
                <a:latin typeface="微软雅黑" panose="020B0503020204020204" pitchFamily="34" charset="-122"/>
                <a:ea typeface="微软雅黑" panose="020B0503020204020204" pitchFamily="34" charset="-122"/>
                <a:sym typeface="+mn-ea"/>
              </a:rPr>
              <a:t> 控制系统架构</a:t>
            </a:r>
            <a:endParaRPr lang="en-US" altLang="zh-CN" sz="2400" b="0" dirty="0">
              <a:solidFill>
                <a:srgbClr val="002060"/>
              </a:solidFill>
              <a:latin typeface="微软雅黑" panose="020B0503020204020204" pitchFamily="34" charset="-122"/>
              <a:ea typeface="微软雅黑" panose="020B0503020204020204" pitchFamily="34" charset="-122"/>
            </a:endParaRPr>
          </a:p>
          <a:p>
            <a:pPr algn="just">
              <a:lnSpc>
                <a:spcPct val="125000"/>
              </a:lnSpc>
              <a:spcBef>
                <a:spcPts val="1200"/>
              </a:spcBef>
              <a:buClr>
                <a:srgbClr val="000000"/>
              </a:buClr>
              <a:buFont typeface="Wingdings" panose="05000000000000000000" pitchFamily="2" charset="2"/>
              <a:buChar char="Ø"/>
            </a:pPr>
            <a:r>
              <a:rPr lang="zh-CN" altLang="en-US" sz="2400" b="0" dirty="0">
                <a:solidFill>
                  <a:srgbClr val="002060"/>
                </a:solidFill>
                <a:latin typeface="微软雅黑" panose="020B0503020204020204" pitchFamily="34" charset="-122"/>
                <a:ea typeface="微软雅黑" panose="020B0503020204020204" pitchFamily="34" charset="-122"/>
              </a:rPr>
              <a:t>基于</a:t>
            </a:r>
            <a:r>
              <a:rPr lang="en-US" altLang="zh-CN" sz="2400" b="0" dirty="0">
                <a:solidFill>
                  <a:srgbClr val="002060"/>
                </a:solidFill>
                <a:latin typeface="微软雅黑" panose="020B0503020204020204" pitchFamily="34" charset="-122"/>
                <a:ea typeface="微软雅黑" panose="020B0503020204020204" pitchFamily="34" charset="-122"/>
              </a:rPr>
              <a:t>EPICS</a:t>
            </a:r>
            <a:r>
              <a:rPr lang="zh-CN" altLang="en-US" sz="2400" b="0" dirty="0">
                <a:solidFill>
                  <a:srgbClr val="002060"/>
                </a:solidFill>
                <a:latin typeface="微软雅黑" panose="020B0503020204020204" pitchFamily="34" charset="-122"/>
                <a:ea typeface="微软雅黑" panose="020B0503020204020204" pitchFamily="34" charset="-122"/>
              </a:rPr>
              <a:t>架构平台开发，</a:t>
            </a:r>
            <a:r>
              <a:rPr lang="zh-CN" altLang="en-US" sz="2400" b="0" kern="1200" dirty="0">
                <a:solidFill>
                  <a:srgbClr val="002060"/>
                </a:solidFill>
                <a:latin typeface="微软雅黑" panose="020B0503020204020204" pitchFamily="34" charset="-122"/>
                <a:ea typeface="微软雅黑" panose="020B0503020204020204" pitchFamily="34" charset="-122"/>
              </a:rPr>
              <a:t>各</a:t>
            </a:r>
            <a:r>
              <a:rPr lang="zh-CN" altLang="en-US" sz="2400" b="0" kern="1200" dirty="0">
                <a:solidFill>
                  <a:srgbClr val="FF0000"/>
                </a:solidFill>
                <a:latin typeface="微软雅黑" panose="020B0503020204020204" pitchFamily="34" charset="-122"/>
                <a:ea typeface="微软雅黑" panose="020B0503020204020204" pitchFamily="34" charset="-122"/>
              </a:rPr>
              <a:t>子系统所配就地控制系统通过通讯总线远程集成</a:t>
            </a:r>
            <a:r>
              <a:rPr lang="zh-CN" altLang="en-US" sz="2400" b="0" kern="1200" dirty="0">
                <a:solidFill>
                  <a:srgbClr val="002060"/>
                </a:solidFill>
                <a:latin typeface="微软雅黑" panose="020B0503020204020204" pitchFamily="34" charset="-122"/>
                <a:ea typeface="微软雅黑" panose="020B0503020204020204" pitchFamily="34" charset="-122"/>
              </a:rPr>
              <a:t>到指定</a:t>
            </a:r>
            <a:r>
              <a:rPr lang="en-US" altLang="zh-CN" sz="2400" b="0" kern="1200" dirty="0">
                <a:solidFill>
                  <a:srgbClr val="002060"/>
                </a:solidFill>
                <a:latin typeface="微软雅黑" panose="020B0503020204020204" pitchFamily="34" charset="-122"/>
                <a:ea typeface="微软雅黑" panose="020B0503020204020204" pitchFamily="34" charset="-122"/>
              </a:rPr>
              <a:t>IOC</a:t>
            </a:r>
            <a:r>
              <a:rPr lang="zh-CN" altLang="en-US" sz="2400" b="0" kern="1200" dirty="0">
                <a:solidFill>
                  <a:srgbClr val="002060"/>
                </a:solidFill>
                <a:latin typeface="微软雅黑" panose="020B0503020204020204" pitchFamily="34" charset="-122"/>
                <a:ea typeface="微软雅黑" panose="020B0503020204020204" pitchFamily="34" charset="-122"/>
              </a:rPr>
              <a:t>；</a:t>
            </a:r>
            <a:endParaRPr lang="en-US" altLang="zh-CN" sz="2400" b="0" kern="1200" dirty="0">
              <a:solidFill>
                <a:srgbClr val="002060"/>
              </a:solidFill>
              <a:latin typeface="微软雅黑" panose="020B0503020204020204" pitchFamily="34" charset="-122"/>
              <a:ea typeface="微软雅黑" panose="020B0503020204020204" pitchFamily="34" charset="-122"/>
            </a:endParaRPr>
          </a:p>
          <a:p>
            <a:pPr>
              <a:lnSpc>
                <a:spcPct val="125000"/>
              </a:lnSpc>
              <a:spcBef>
                <a:spcPts val="1200"/>
              </a:spcBef>
              <a:buClr>
                <a:srgbClr val="000000"/>
              </a:buClr>
              <a:buFont typeface="Wingdings" panose="05000000000000000000" pitchFamily="2" charset="2"/>
              <a:buChar char="Ø"/>
            </a:pPr>
            <a:r>
              <a:rPr lang="zh-CN" altLang="en-US" sz="2400" b="0" dirty="0">
                <a:solidFill>
                  <a:srgbClr val="002060"/>
                </a:solidFill>
                <a:latin typeface="微软雅黑" panose="020B0503020204020204" pitchFamily="34" charset="-122"/>
                <a:ea typeface="微软雅黑" panose="020B0503020204020204" pitchFamily="34" charset="-122"/>
              </a:rPr>
              <a:t>靶</a:t>
            </a:r>
            <a:r>
              <a:rPr lang="zh-CN" altLang="en-US" sz="2400" b="0" dirty="0">
                <a:solidFill>
                  <a:srgbClr val="FF0000"/>
                </a:solidFill>
                <a:latin typeface="微软雅黑" panose="020B0503020204020204" pitchFamily="34" charset="-122"/>
                <a:ea typeface="微软雅黑" panose="020B0503020204020204" pitchFamily="34" charset="-122"/>
              </a:rPr>
              <a:t>控制系统拥有最高控制权限</a:t>
            </a:r>
            <a:r>
              <a:rPr lang="zh-CN" altLang="en-US" sz="2400" b="0" dirty="0">
                <a:solidFill>
                  <a:srgbClr val="002060"/>
                </a:solidFill>
                <a:latin typeface="微软雅黑" panose="020B0503020204020204" pitchFamily="34" charset="-122"/>
                <a:ea typeface="微软雅黑" panose="020B0503020204020204" pitchFamily="34" charset="-122"/>
              </a:rPr>
              <a:t>；</a:t>
            </a:r>
            <a:endParaRPr lang="en-US" altLang="zh-CN" sz="2400" b="0" dirty="0">
              <a:solidFill>
                <a:srgbClr val="002060"/>
              </a:solidFill>
              <a:latin typeface="微软雅黑" panose="020B0503020204020204" pitchFamily="34" charset="-122"/>
              <a:ea typeface="微软雅黑" panose="020B0503020204020204" pitchFamily="34" charset="-122"/>
            </a:endParaRPr>
          </a:p>
          <a:p>
            <a:pPr>
              <a:lnSpc>
                <a:spcPct val="125000"/>
              </a:lnSpc>
              <a:spcBef>
                <a:spcPts val="1200"/>
              </a:spcBef>
              <a:buClr>
                <a:srgbClr val="000000"/>
              </a:buClr>
              <a:buFont typeface="Wingdings" panose="05000000000000000000" pitchFamily="2" charset="2"/>
              <a:buChar char="Ø"/>
            </a:pPr>
            <a:r>
              <a:rPr lang="zh-CN" altLang="en-US" sz="2400" b="0" dirty="0">
                <a:solidFill>
                  <a:srgbClr val="002060"/>
                </a:solidFill>
                <a:latin typeface="微软雅黑" panose="020B0503020204020204" pitchFamily="34" charset="-122"/>
                <a:ea typeface="微软雅黑" panose="020B0503020204020204" pitchFamily="34" charset="-122"/>
              </a:rPr>
              <a:t>安全保护系统通过</a:t>
            </a:r>
            <a:r>
              <a:rPr lang="zh-CN" altLang="en-US" sz="2400" b="0" dirty="0">
                <a:solidFill>
                  <a:srgbClr val="FF0000"/>
                </a:solidFill>
                <a:latin typeface="微软雅黑" panose="020B0503020204020204" pitchFamily="34" charset="-122"/>
                <a:ea typeface="微软雅黑" panose="020B0503020204020204" pitchFamily="34" charset="-122"/>
              </a:rPr>
              <a:t>硬接线</a:t>
            </a:r>
            <a:r>
              <a:rPr lang="zh-CN" altLang="en-US" sz="2400" b="0" dirty="0">
                <a:solidFill>
                  <a:srgbClr val="002060"/>
                </a:solidFill>
                <a:latin typeface="微软雅黑" panose="020B0503020204020204" pitchFamily="34" charset="-122"/>
                <a:ea typeface="微软雅黑" panose="020B0503020204020204" pitchFamily="34" charset="-122"/>
              </a:rPr>
              <a:t>与加速器控制系统耦合；</a:t>
            </a:r>
            <a:endParaRPr lang="en-US" altLang="zh-CN" sz="2400" b="0" dirty="0">
              <a:solidFill>
                <a:srgbClr val="002060"/>
              </a:solidFill>
              <a:latin typeface="微软雅黑" panose="020B0503020204020204" pitchFamily="34" charset="-122"/>
              <a:ea typeface="微软雅黑" panose="020B0503020204020204" pitchFamily="34" charset="-122"/>
            </a:endParaRPr>
          </a:p>
          <a:p>
            <a:pPr algn="just">
              <a:lnSpc>
                <a:spcPct val="125000"/>
              </a:lnSpc>
              <a:spcBef>
                <a:spcPts val="1200"/>
              </a:spcBef>
              <a:buClr>
                <a:srgbClr val="000000"/>
              </a:buClr>
              <a:buFont typeface="Wingdings" panose="05000000000000000000" pitchFamily="2" charset="2"/>
              <a:buChar char="Ø"/>
            </a:pPr>
            <a:r>
              <a:rPr lang="zh-CN" altLang="en-US" sz="2400" b="0" kern="1200" dirty="0">
                <a:solidFill>
                  <a:srgbClr val="002060"/>
                </a:solidFill>
                <a:latin typeface="微软雅黑" panose="020B0503020204020204" pitchFamily="34" charset="-122"/>
                <a:ea typeface="微软雅黑" panose="020B0503020204020204" pitchFamily="34" charset="-122"/>
              </a:rPr>
              <a:t>靶控制系统通过</a:t>
            </a:r>
            <a:r>
              <a:rPr lang="zh-CN" altLang="en-US" sz="2400" b="0" kern="1200" dirty="0">
                <a:solidFill>
                  <a:srgbClr val="FF0000"/>
                </a:solidFill>
                <a:latin typeface="微软雅黑" panose="020B0503020204020204" pitchFamily="34" charset="-122"/>
                <a:ea typeface="微软雅黑" panose="020B0503020204020204" pitchFamily="34" charset="-122"/>
              </a:rPr>
              <a:t>以太网</a:t>
            </a:r>
            <a:r>
              <a:rPr lang="zh-CN" altLang="en-US" sz="2400" b="0" kern="1200" dirty="0">
                <a:solidFill>
                  <a:srgbClr val="002060"/>
                </a:solidFill>
                <a:latin typeface="微软雅黑" panose="020B0503020204020204" pitchFamily="34" charset="-122"/>
                <a:ea typeface="微软雅黑" panose="020B0503020204020204" pitchFamily="34" charset="-122"/>
              </a:rPr>
              <a:t>接入加速器控制系统的数据库系统进行</a:t>
            </a:r>
            <a:r>
              <a:rPr lang="zh-CN" altLang="en-US" sz="2400" b="0" kern="1200" dirty="0">
                <a:solidFill>
                  <a:srgbClr val="FF0000"/>
                </a:solidFill>
                <a:latin typeface="微软雅黑" panose="020B0503020204020204" pitchFamily="34" charset="-122"/>
                <a:ea typeface="微软雅黑" panose="020B0503020204020204" pitchFamily="34" charset="-122"/>
              </a:rPr>
              <a:t>实验数据存档</a:t>
            </a:r>
            <a:r>
              <a:rPr lang="zh-CN" altLang="en-US" sz="2400" b="0" kern="1200" dirty="0">
                <a:solidFill>
                  <a:srgbClr val="002060"/>
                </a:solidFill>
                <a:latin typeface="微软雅黑" panose="020B0503020204020204" pitchFamily="34" charset="-122"/>
                <a:ea typeface="微软雅黑" panose="020B0503020204020204" pitchFamily="34" charset="-122"/>
              </a:rPr>
              <a:t>，同时与其进行</a:t>
            </a:r>
            <a:r>
              <a:rPr lang="zh-CN" altLang="en-US" sz="2400" b="0" kern="1200" dirty="0">
                <a:solidFill>
                  <a:srgbClr val="FF0000"/>
                </a:solidFill>
                <a:latin typeface="微软雅黑" panose="020B0503020204020204" pitchFamily="34" charset="-122"/>
                <a:ea typeface="微软雅黑" panose="020B0503020204020204" pitchFamily="34" charset="-122"/>
              </a:rPr>
              <a:t>时钟同步校准</a:t>
            </a:r>
            <a:endParaRPr lang="zh-CN" altLang="en-US" sz="2400" b="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副标题 2"/>
          <p:cNvSpPr txBox="1"/>
          <p:nvPr/>
        </p:nvSpPr>
        <p:spPr>
          <a:xfrm>
            <a:off x="4006974" y="1267619"/>
            <a:ext cx="8352928" cy="4324350"/>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背景</a:t>
            </a:r>
            <a:endPar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热试终端</a:t>
            </a:r>
            <a:endParaRPr lang="zh-CN"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束靶耦合诊断平台</a:t>
            </a:r>
            <a:endPar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应用前景</a:t>
            </a:r>
            <a:endParaRPr lang="zh-CN"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束靶耦合诊断平台</a:t>
            </a:r>
            <a:endParaRPr kumimoji="1" lang="zh-CN" altLang="en-US" dirty="0"/>
          </a:p>
        </p:txBody>
      </p:sp>
      <p:sp>
        <p:nvSpPr>
          <p:cNvPr id="4" name="文本框 3"/>
          <p:cNvSpPr txBox="1"/>
          <p:nvPr/>
        </p:nvSpPr>
        <p:spPr>
          <a:xfrm>
            <a:off x="262890" y="882016"/>
            <a:ext cx="11556365" cy="1431314"/>
          </a:xfrm>
          <a:prstGeom prst="rect">
            <a:avLst/>
          </a:prstGeom>
          <a:noFill/>
        </p:spPr>
        <p:txBody>
          <a:bodyPr wrap="square"/>
          <a:lstStyle/>
          <a:p>
            <a:pPr marL="342900" indent="-342900">
              <a:buFont typeface="Wingdings" panose="05000000000000000000" pitchFamily="2" charset="2"/>
              <a:buChar char="Ø"/>
            </a:pPr>
            <a:r>
              <a:rPr kumimoji="1" lang="zh-CN" altLang="en-US" sz="2000" dirty="0"/>
              <a:t>目标：开展高功率束靶耦合诊断技术研究；建设高质量</a:t>
            </a:r>
            <a:r>
              <a:rPr kumimoji="1" lang="en-GB" altLang="zh-CN" sz="2000" dirty="0"/>
              <a:t>ANANES</a:t>
            </a:r>
            <a:r>
              <a:rPr kumimoji="1" lang="zh-CN" altLang="en-US" sz="2000" dirty="0"/>
              <a:t>专用核安全实验平台；通过监测中子通量、能谱等数据，建立多物理场耦合实时诊断能力；</a:t>
            </a:r>
            <a:endParaRPr kumimoji="1" lang="en-US" altLang="zh-CN" sz="2000" dirty="0"/>
          </a:p>
          <a:p>
            <a:pPr marL="342900" indent="-342900">
              <a:buFont typeface="Wingdings" panose="05000000000000000000" pitchFamily="2" charset="2"/>
              <a:buChar char="Ø"/>
            </a:pPr>
            <a:r>
              <a:rPr kumimoji="1" lang="zh-CN" altLang="en-US" sz="2000" dirty="0"/>
              <a:t>用途：依托液态金属散裂靶开展散裂反应中子学、反应产物、辐照剂量等测试，同时为</a:t>
            </a:r>
            <a:r>
              <a:rPr kumimoji="1" lang="en-GB" altLang="zh-CN" sz="2000" dirty="0"/>
              <a:t>ANANES</a:t>
            </a:r>
            <a:r>
              <a:rPr kumimoji="1" lang="zh-CN" altLang="en-US" sz="2000" dirty="0"/>
              <a:t>专用的核安全设备开展堆外测试验证。</a:t>
            </a:r>
            <a:endParaRPr lang="zh-CN" altLang="en-US" sz="2000" b="1" dirty="0">
              <a:solidFill>
                <a:srgbClr val="004098"/>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950931" y="6268593"/>
            <a:ext cx="4022090" cy="400110"/>
          </a:xfrm>
          <a:prstGeom prst="rect">
            <a:avLst/>
          </a:prstGeom>
          <a:noFill/>
        </p:spPr>
        <p:txBody>
          <a:bodyPr wrap="square" rtlCol="0" anchor="t">
            <a:spAutoFit/>
          </a:bodyPr>
          <a:lstStyle/>
          <a:p>
            <a:pPr algn="ctr">
              <a:buClrTx/>
              <a:buSzTx/>
              <a:buFontTx/>
            </a:pPr>
            <a:r>
              <a:rPr lang="zh-CN" altLang="en-US" sz="2000" b="1" dirty="0">
                <a:solidFill>
                  <a:prstClr val="black"/>
                </a:solidFill>
                <a:latin typeface="微软雅黑" panose="020B0503020204020204" pitchFamily="34" charset="-122"/>
                <a:ea typeface="微软雅黑" panose="020B0503020204020204" pitchFamily="34" charset="-122"/>
                <a:sym typeface="+mn-ea"/>
              </a:rPr>
              <a:t>束靶耦合诊断平台三维布置</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grpSp>
        <p:nvGrpSpPr>
          <p:cNvPr id="14" name="组合 13"/>
          <p:cNvGrpSpPr/>
          <p:nvPr/>
        </p:nvGrpSpPr>
        <p:grpSpPr>
          <a:xfrm>
            <a:off x="424608" y="2642713"/>
            <a:ext cx="5074736" cy="3417226"/>
            <a:chOff x="768472" y="1882975"/>
            <a:chExt cx="6321867" cy="3808483"/>
          </a:xfrm>
        </p:grpSpPr>
        <p:pic>
          <p:nvPicPr>
            <p:cNvPr id="15" name="图片 14"/>
            <p:cNvPicPr>
              <a:picLocks noChangeAspect="1"/>
            </p:cNvPicPr>
            <p:nvPr>
              <p:custDataLst>
                <p:tags r:id="rId1"/>
              </p:custDataLst>
            </p:nvPr>
          </p:nvPicPr>
          <p:blipFill>
            <a:blip r:embed="rId2"/>
            <a:srcRect l="6346" t="12464" r="11119" b="15628"/>
            <a:stretch>
              <a:fillRect/>
            </a:stretch>
          </p:blipFill>
          <p:spPr>
            <a:xfrm>
              <a:off x="964642" y="2444185"/>
              <a:ext cx="4664265" cy="2616229"/>
            </a:xfrm>
            <a:prstGeom prst="rect">
              <a:avLst/>
            </a:prstGeom>
          </p:spPr>
        </p:pic>
        <p:sp>
          <p:nvSpPr>
            <p:cNvPr id="17" name="矩形 16"/>
            <p:cNvSpPr/>
            <p:nvPr>
              <p:custDataLst>
                <p:tags r:id="rId3"/>
              </p:custDataLst>
            </p:nvPr>
          </p:nvSpPr>
          <p:spPr>
            <a:xfrm>
              <a:off x="768472" y="1882975"/>
              <a:ext cx="6321867" cy="3808483"/>
            </a:xfrm>
            <a:prstGeom prst="rect">
              <a:avLst/>
            </a:prstGeom>
            <a:noFill/>
            <a:ln w="28575" cap="flat" cmpd="sng">
              <a:solidFill>
                <a:schemeClr val="accent2">
                  <a:lumMod val="20000"/>
                  <a:lumOff val="80000"/>
                </a:schemeClr>
              </a:solidFill>
              <a:prstDash val="solid"/>
              <a:round/>
              <a:headEnd type="none" w="med" len="med"/>
              <a:tailEnd type="none" w="med" len="med"/>
            </a:ln>
          </p:spPr>
          <p:txBody>
            <a:bodyPr vert="horz" wrap="square" lIns="125935" tIns="82757" rIns="125935" bIns="82757" numCol="1" anchor="t" anchorCtr="0"/>
            <a:lstStyle/>
            <a:p>
              <a:pPr defTabSz="914400">
                <a:lnSpc>
                  <a:spcPct val="110000"/>
                </a:lnSpc>
                <a:spcBef>
                  <a:spcPct val="0"/>
                </a:spcBef>
                <a:spcAft>
                  <a:spcPct val="35000"/>
                </a:spcAft>
              </a:pPr>
              <a:endParaRPr lang="zh-CN" altLang="en-US" sz="1400" b="1">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18" name="标注: 线形 32"/>
            <p:cNvSpPr/>
            <p:nvPr>
              <p:custDataLst>
                <p:tags r:id="rId4"/>
              </p:custDataLst>
            </p:nvPr>
          </p:nvSpPr>
          <p:spPr>
            <a:xfrm>
              <a:off x="844655" y="4097976"/>
              <a:ext cx="1224632" cy="710401"/>
            </a:xfrm>
            <a:prstGeom prst="borderCallout1">
              <a:avLst>
                <a:gd name="adj1" fmla="val 56724"/>
                <a:gd name="adj2" fmla="val 97353"/>
                <a:gd name="adj3" fmla="val 46131"/>
                <a:gd name="adj4" fmla="val 193888"/>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defTabSz="914400">
                <a:spcBef>
                  <a:spcPct val="0"/>
                </a:spcBef>
              </a:pPr>
              <a:r>
                <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靶维护系统</a:t>
              </a:r>
              <a:endPar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19" name="标注: 线形 32"/>
            <p:cNvSpPr/>
            <p:nvPr>
              <p:custDataLst>
                <p:tags r:id="rId5"/>
              </p:custDataLst>
            </p:nvPr>
          </p:nvSpPr>
          <p:spPr>
            <a:xfrm>
              <a:off x="4673452" y="4453177"/>
              <a:ext cx="2252341" cy="685959"/>
            </a:xfrm>
            <a:prstGeom prst="borderCallout1">
              <a:avLst>
                <a:gd name="adj1" fmla="val 51527"/>
                <a:gd name="adj2" fmla="val 259"/>
                <a:gd name="adj3" fmla="val 24709"/>
                <a:gd name="adj4" fmla="val -32210"/>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algn="ctr" defTabSz="914400">
                <a:lnSpc>
                  <a:spcPct val="110000"/>
                </a:lnSpc>
                <a:spcBef>
                  <a:spcPct val="0"/>
                </a:spcBef>
                <a:spcAft>
                  <a:spcPct val="35000"/>
                </a:spcAft>
              </a:pPr>
              <a:r>
                <a:rPr lang="zh-CN" altLang="en-US" sz="12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束靶耦合诊断平台</a:t>
              </a:r>
              <a:endParaRPr lang="zh-CN" altLang="en-US" sz="12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20" name="标注: 线形 32"/>
            <p:cNvSpPr/>
            <p:nvPr>
              <p:custDataLst>
                <p:tags r:id="rId6"/>
              </p:custDataLst>
            </p:nvPr>
          </p:nvSpPr>
          <p:spPr>
            <a:xfrm>
              <a:off x="861796" y="2066447"/>
              <a:ext cx="1786476" cy="392974"/>
            </a:xfrm>
            <a:prstGeom prst="borderCallout1">
              <a:avLst>
                <a:gd name="adj1" fmla="val 100710"/>
                <a:gd name="adj2" fmla="val 51976"/>
                <a:gd name="adj3" fmla="val 313491"/>
                <a:gd name="adj4" fmla="val 125089"/>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defTabSz="914400">
                <a:lnSpc>
                  <a:spcPct val="110000"/>
                </a:lnSpc>
                <a:spcBef>
                  <a:spcPct val="0"/>
                </a:spcBef>
                <a:spcAft>
                  <a:spcPct val="35000"/>
                </a:spcAft>
              </a:pPr>
              <a:r>
                <a:rPr lang="zh-CN" altLang="en-US" sz="1100" b="1">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加速器入靶段</a:t>
              </a:r>
              <a:endParaRPr lang="zh-CN" altLang="en-US" sz="1100" b="1">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21" name="标注: 线形 32"/>
            <p:cNvSpPr/>
            <p:nvPr>
              <p:custDataLst>
                <p:tags r:id="rId7"/>
              </p:custDataLst>
            </p:nvPr>
          </p:nvSpPr>
          <p:spPr>
            <a:xfrm>
              <a:off x="2009611" y="4817900"/>
              <a:ext cx="1406199" cy="366945"/>
            </a:xfrm>
            <a:prstGeom prst="borderCallout1">
              <a:avLst>
                <a:gd name="adj1" fmla="val -2029"/>
                <a:gd name="adj2" fmla="val 49697"/>
                <a:gd name="adj3" fmla="val -136130"/>
                <a:gd name="adj4" fmla="val 91384"/>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defTabSz="914400">
                <a:lnSpc>
                  <a:spcPct val="110000"/>
                </a:lnSpc>
                <a:spcBef>
                  <a:spcPct val="0"/>
                </a:spcBef>
                <a:spcAft>
                  <a:spcPct val="35000"/>
                </a:spcAft>
              </a:pPr>
              <a:r>
                <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保护气系统</a:t>
              </a:r>
              <a:endPar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22" name="标注: 线形 32"/>
            <p:cNvSpPr/>
            <p:nvPr>
              <p:custDataLst>
                <p:tags r:id="rId8"/>
              </p:custDataLst>
            </p:nvPr>
          </p:nvSpPr>
          <p:spPr>
            <a:xfrm>
              <a:off x="5649857" y="2162310"/>
              <a:ext cx="1165590" cy="392974"/>
            </a:xfrm>
            <a:prstGeom prst="borderCallout1">
              <a:avLst>
                <a:gd name="adj1" fmla="val 50416"/>
                <a:gd name="adj2" fmla="val -1983"/>
                <a:gd name="adj3" fmla="val 252988"/>
                <a:gd name="adj4" fmla="val -101579"/>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defTabSz="914400">
                <a:lnSpc>
                  <a:spcPct val="110000"/>
                </a:lnSpc>
                <a:spcBef>
                  <a:spcPct val="0"/>
                </a:spcBef>
                <a:spcAft>
                  <a:spcPct val="35000"/>
                </a:spcAft>
              </a:pPr>
              <a:r>
                <a:rPr lang="zh-CN" altLang="en-US" sz="1100" b="1">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电气间</a:t>
              </a:r>
              <a:endParaRPr lang="zh-CN" altLang="en-US" sz="1100" b="1">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sp>
          <p:nvSpPr>
            <p:cNvPr id="23" name="标注: 线形 32"/>
            <p:cNvSpPr/>
            <p:nvPr>
              <p:custDataLst>
                <p:tags r:id="rId9"/>
              </p:custDataLst>
            </p:nvPr>
          </p:nvSpPr>
          <p:spPr>
            <a:xfrm>
              <a:off x="4601080" y="3882125"/>
              <a:ext cx="1421608" cy="366945"/>
            </a:xfrm>
            <a:prstGeom prst="borderCallout1">
              <a:avLst>
                <a:gd name="adj1" fmla="val 45737"/>
                <a:gd name="adj2" fmla="val -391"/>
                <a:gd name="adj3" fmla="val 100135"/>
                <a:gd name="adj4" fmla="val -55108"/>
              </a:avLst>
            </a:prstGeom>
            <a:solidFill>
              <a:schemeClr val="bg1"/>
            </a:solidFill>
            <a:ln w="12700" cap="flat" cmpd="sng">
              <a:solidFill>
                <a:srgbClr val="0070C0"/>
              </a:solidFill>
              <a:prstDash val="solid"/>
              <a:round/>
              <a:headEnd type="none" w="med" len="med"/>
              <a:tailEnd type="none" w="med" len="med"/>
            </a:ln>
          </p:spPr>
          <p:txBody>
            <a:bodyPr vert="horz" wrap="square" lIns="125935" tIns="82757" rIns="125935" bIns="82757" numCol="1" anchor="ctr" anchorCtr="0"/>
            <a:lstStyle/>
            <a:p>
              <a:pPr defTabSz="914400">
                <a:lnSpc>
                  <a:spcPct val="110000"/>
                </a:lnSpc>
                <a:spcBef>
                  <a:spcPct val="0"/>
                </a:spcBef>
                <a:spcAft>
                  <a:spcPct val="35000"/>
                </a:spcAft>
              </a:pPr>
              <a:r>
                <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rPr>
                <a:t>局部屏蔽系统</a:t>
              </a:r>
              <a:endParaRPr lang="zh-CN" altLang="en-US" sz="1100" b="1" dirty="0">
                <a:solidFill>
                  <a:srgbClr val="A50021"/>
                </a:solidFill>
                <a:effectLst>
                  <a:outerShdw blurRad="38100" dist="38100" dir="2700000" algn="tl">
                    <a:srgbClr val="000000">
                      <a:alpha val="43137"/>
                    </a:srgbClr>
                  </a:outerShdw>
                </a:effectLst>
                <a:latin typeface="Arial" panose="020B0604020202020204"/>
                <a:ea typeface="黑体" panose="02010609060101010101" pitchFamily="49" charset="-122"/>
              </a:endParaRPr>
            </a:p>
          </p:txBody>
        </p:sp>
      </p:grpSp>
      <p:pic>
        <p:nvPicPr>
          <p:cNvPr id="24" name="图片 23"/>
          <p:cNvPicPr>
            <a:picLocks noChangeAspect="1"/>
          </p:cNvPicPr>
          <p:nvPr/>
        </p:nvPicPr>
        <p:blipFill>
          <a:blip r:embed="rId10"/>
          <a:stretch>
            <a:fillRect/>
          </a:stretch>
        </p:blipFill>
        <p:spPr>
          <a:xfrm>
            <a:off x="5772731" y="3209762"/>
            <a:ext cx="2661197" cy="1768944"/>
          </a:xfrm>
          <a:prstGeom prst="rect">
            <a:avLst/>
          </a:prstGeom>
        </p:spPr>
      </p:pic>
      <p:pic>
        <p:nvPicPr>
          <p:cNvPr id="25"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1800" y="3209761"/>
            <a:ext cx="3148074" cy="1787526"/>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p:cNvSpPr txBox="1"/>
          <p:nvPr/>
        </p:nvSpPr>
        <p:spPr>
          <a:xfrm>
            <a:off x="5606665" y="2959123"/>
            <a:ext cx="6336704" cy="2798035"/>
          </a:xfrm>
          <a:prstGeom prst="rect">
            <a:avLst/>
          </a:prstGeom>
          <a:noFill/>
          <a:ln w="25400">
            <a:solidFill>
              <a:srgbClr val="FF3300"/>
            </a:solidFill>
          </a:ln>
        </p:spPr>
        <p:txBody>
          <a:bodyPr wrap="square" rtlCol="0">
            <a:spAutoFit/>
          </a:bodyPr>
          <a:lstStyle/>
          <a:p>
            <a:endParaRPr kumimoji="1" lang="zh-CN" altLang="en-US" dirty="0"/>
          </a:p>
        </p:txBody>
      </p:sp>
      <p:sp>
        <p:nvSpPr>
          <p:cNvPr id="27" name="文本框 26"/>
          <p:cNvSpPr txBox="1"/>
          <p:nvPr/>
        </p:nvSpPr>
        <p:spPr>
          <a:xfrm>
            <a:off x="6077047" y="5227247"/>
            <a:ext cx="5074735" cy="400110"/>
          </a:xfrm>
          <a:prstGeom prst="rect">
            <a:avLst/>
          </a:prstGeom>
          <a:noFill/>
        </p:spPr>
        <p:txBody>
          <a:bodyPr wrap="square" rtlCol="0" anchor="t">
            <a:spAutoFit/>
          </a:bodyPr>
          <a:lstStyle/>
          <a:p>
            <a:pPr algn="ctr">
              <a:buClrTx/>
              <a:buSzTx/>
              <a:buFontTx/>
            </a:pPr>
            <a:r>
              <a:rPr lang="zh-CN" altLang="en-US" sz="2000" b="1" dirty="0">
                <a:solidFill>
                  <a:prstClr val="black"/>
                </a:solidFill>
                <a:latin typeface="微软雅黑" panose="020B0503020204020204" pitchFamily="34" charset="-122"/>
                <a:ea typeface="微软雅黑" panose="020B0503020204020204" pitchFamily="34" charset="-122"/>
                <a:sym typeface="+mn-ea"/>
              </a:rPr>
              <a:t>束靶耦合诊断平台平面布置及平台组成</a:t>
            </a:r>
            <a:endParaRPr lang="zh-CN" altLang="en-US" sz="2000" b="1" dirty="0">
              <a:solidFill>
                <a:prstClr val="black"/>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zh-CN" altLang="en-US" dirty="0"/>
              <a:t>束靶耦合诊断平台组成</a:t>
            </a:r>
            <a:endParaRPr kumimoji="1" lang="zh-CN" altLang="en-US" dirty="0"/>
          </a:p>
        </p:txBody>
      </p:sp>
      <p:sp>
        <p:nvSpPr>
          <p:cNvPr id="4" name="圆角矩形 3"/>
          <p:cNvSpPr/>
          <p:nvPr>
            <p:custDataLst>
              <p:tags r:id="rId1"/>
            </p:custDataLst>
          </p:nvPr>
        </p:nvSpPr>
        <p:spPr>
          <a:xfrm>
            <a:off x="512697" y="1258670"/>
            <a:ext cx="2376335" cy="4896544"/>
          </a:xfrm>
          <a:prstGeom prst="roundRect">
            <a:avLst/>
          </a:prstGeom>
          <a:noFill/>
          <a:ln w="381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圆角矩形 4"/>
          <p:cNvSpPr/>
          <p:nvPr>
            <p:custDataLst>
              <p:tags r:id="rId2"/>
            </p:custDataLst>
          </p:nvPr>
        </p:nvSpPr>
        <p:spPr>
          <a:xfrm>
            <a:off x="3194888" y="1258680"/>
            <a:ext cx="2376335" cy="4896544"/>
          </a:xfrm>
          <a:prstGeom prst="roundRect">
            <a:avLst/>
          </a:prstGeom>
          <a:noFill/>
          <a:ln w="381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p:cNvSpPr/>
          <p:nvPr>
            <p:custDataLst>
              <p:tags r:id="rId3"/>
            </p:custDataLst>
          </p:nvPr>
        </p:nvSpPr>
        <p:spPr>
          <a:xfrm>
            <a:off x="5949185" y="1258680"/>
            <a:ext cx="2376335" cy="4896544"/>
          </a:xfrm>
          <a:prstGeom prst="roundRect">
            <a:avLst/>
          </a:prstGeom>
          <a:noFill/>
          <a:ln w="381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p:cNvSpPr/>
          <p:nvPr>
            <p:custDataLst>
              <p:tags r:id="rId4"/>
            </p:custDataLst>
          </p:nvPr>
        </p:nvSpPr>
        <p:spPr>
          <a:xfrm>
            <a:off x="8701609" y="1258680"/>
            <a:ext cx="2376335" cy="4896544"/>
          </a:xfrm>
          <a:prstGeom prst="roundRect">
            <a:avLst/>
          </a:prstGeom>
          <a:noFill/>
          <a:ln w="381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custDataLst>
              <p:tags r:id="rId5"/>
            </p:custDataLst>
          </p:nvPr>
        </p:nvSpPr>
        <p:spPr>
          <a:xfrm>
            <a:off x="782146" y="1417271"/>
            <a:ext cx="1837541" cy="308610"/>
          </a:xfrm>
          <a:prstGeom prst="rect">
            <a:avLst/>
          </a:prstGeom>
          <a:noFill/>
        </p:spPr>
        <p:txBody>
          <a:bodyPr wrap="square" rtlCol="0">
            <a:noAutofit/>
          </a:bodyPr>
          <a:lstStyle/>
          <a:p>
            <a:pPr algn="ctr"/>
            <a:r>
              <a:rPr kumimoji="1" lang="zh-CN" altLang="en-US" sz="1400" dirty="0">
                <a:solidFill>
                  <a:srgbClr val="FF0000"/>
                </a:solidFill>
              </a:rPr>
              <a:t>中子准直腔系统</a:t>
            </a:r>
            <a:endParaRPr kumimoji="1" lang="zh-CN" altLang="en-US" sz="1400" dirty="0">
              <a:solidFill>
                <a:srgbClr val="FF0000"/>
              </a:solidFill>
            </a:endParaRPr>
          </a:p>
        </p:txBody>
      </p:sp>
      <p:sp>
        <p:nvSpPr>
          <p:cNvPr id="9" name="文本框 8"/>
          <p:cNvSpPr txBox="1"/>
          <p:nvPr>
            <p:custDataLst>
              <p:tags r:id="rId6"/>
            </p:custDataLst>
          </p:nvPr>
        </p:nvSpPr>
        <p:spPr>
          <a:xfrm>
            <a:off x="3464322" y="1417301"/>
            <a:ext cx="1837541" cy="308610"/>
          </a:xfrm>
          <a:prstGeom prst="rect">
            <a:avLst/>
          </a:prstGeom>
          <a:noFill/>
        </p:spPr>
        <p:txBody>
          <a:bodyPr wrap="square" rtlCol="0">
            <a:noAutofit/>
          </a:bodyPr>
          <a:lstStyle/>
          <a:p>
            <a:pPr algn="ctr"/>
            <a:r>
              <a:rPr kumimoji="1" lang="zh-CN" altLang="en-US" sz="1400" dirty="0">
                <a:solidFill>
                  <a:srgbClr val="FF0000"/>
                </a:solidFill>
              </a:rPr>
              <a:t>中子束流捕集器</a:t>
            </a:r>
            <a:endParaRPr kumimoji="1" lang="zh-CN" altLang="en-US" sz="1400" dirty="0">
              <a:solidFill>
                <a:srgbClr val="FF0000"/>
              </a:solidFill>
            </a:endParaRPr>
          </a:p>
        </p:txBody>
      </p:sp>
      <p:sp>
        <p:nvSpPr>
          <p:cNvPr id="10" name="文本框 9"/>
          <p:cNvSpPr txBox="1"/>
          <p:nvPr>
            <p:custDataLst>
              <p:tags r:id="rId7"/>
            </p:custDataLst>
          </p:nvPr>
        </p:nvSpPr>
        <p:spPr>
          <a:xfrm>
            <a:off x="6218619" y="1417301"/>
            <a:ext cx="1837541" cy="308610"/>
          </a:xfrm>
          <a:prstGeom prst="rect">
            <a:avLst/>
          </a:prstGeom>
          <a:noFill/>
        </p:spPr>
        <p:txBody>
          <a:bodyPr wrap="square" rtlCol="0">
            <a:noAutofit/>
          </a:bodyPr>
          <a:lstStyle/>
          <a:p>
            <a:pPr algn="ctr"/>
            <a:r>
              <a:rPr kumimoji="1" lang="zh-CN" altLang="en-US" sz="1400" dirty="0">
                <a:solidFill>
                  <a:srgbClr val="FF0000"/>
                </a:solidFill>
              </a:rPr>
              <a:t>中子通量控制系统</a:t>
            </a:r>
            <a:endParaRPr lang="zh-CN" altLang="en-US">
              <a:solidFill>
                <a:srgbClr val="FF0000"/>
              </a:solidFill>
            </a:endParaRPr>
          </a:p>
        </p:txBody>
      </p:sp>
      <p:sp>
        <p:nvSpPr>
          <p:cNvPr id="11" name="文本框 10"/>
          <p:cNvSpPr txBox="1"/>
          <p:nvPr>
            <p:custDataLst>
              <p:tags r:id="rId8"/>
            </p:custDataLst>
          </p:nvPr>
        </p:nvSpPr>
        <p:spPr>
          <a:xfrm>
            <a:off x="8971036" y="1417301"/>
            <a:ext cx="1837541" cy="308610"/>
          </a:xfrm>
          <a:prstGeom prst="rect">
            <a:avLst/>
          </a:prstGeom>
          <a:noFill/>
        </p:spPr>
        <p:txBody>
          <a:bodyPr wrap="square" rtlCol="0">
            <a:noAutofit/>
          </a:bodyPr>
          <a:lstStyle/>
          <a:p>
            <a:pPr algn="ctr"/>
            <a:r>
              <a:rPr kumimoji="1" lang="zh-CN" altLang="en-US" sz="1400" dirty="0">
                <a:solidFill>
                  <a:srgbClr val="FF0000"/>
                </a:solidFill>
              </a:rPr>
              <a:t>测量及联锁系统</a:t>
            </a:r>
            <a:endParaRPr lang="zh-CN" altLang="en-US">
              <a:solidFill>
                <a:srgbClr val="FF0000"/>
              </a:solidFill>
            </a:endParaRPr>
          </a:p>
        </p:txBody>
      </p:sp>
      <p:pic>
        <p:nvPicPr>
          <p:cNvPr id="13" name="图片 2"/>
          <p:cNvPicPr>
            <a:picLocks noChangeAspect="1"/>
          </p:cNvPicPr>
          <p:nvPr>
            <p:custDataLst>
              <p:tags r:id="rId9"/>
            </p:custDataLst>
          </p:nvPr>
        </p:nvPicPr>
        <p:blipFill>
          <a:blip r:embed="rId10"/>
          <a:stretch>
            <a:fillRect/>
          </a:stretch>
        </p:blipFill>
        <p:spPr>
          <a:xfrm>
            <a:off x="6313145" y="2391960"/>
            <a:ext cx="1743015" cy="823575"/>
          </a:xfrm>
          <a:prstGeom prst="rect">
            <a:avLst/>
          </a:prstGeom>
          <a:noFill/>
          <a:ln>
            <a:noFill/>
          </a:ln>
        </p:spPr>
      </p:pic>
      <p:pic>
        <p:nvPicPr>
          <p:cNvPr id="15" name="图片 14" descr="upload_post_object_v2_3709124437"/>
          <p:cNvPicPr>
            <a:picLocks noChangeAspect="1"/>
          </p:cNvPicPr>
          <p:nvPr>
            <p:custDataLst>
              <p:tags r:id="rId11"/>
            </p:custDataLst>
          </p:nvPr>
        </p:nvPicPr>
        <p:blipFill>
          <a:blip r:embed="rId12"/>
          <a:stretch>
            <a:fillRect/>
          </a:stretch>
        </p:blipFill>
        <p:spPr>
          <a:xfrm>
            <a:off x="8849466" y="2195363"/>
            <a:ext cx="2080681" cy="1303029"/>
          </a:xfrm>
          <a:prstGeom prst="rect">
            <a:avLst/>
          </a:prstGeom>
        </p:spPr>
      </p:pic>
      <p:sp>
        <p:nvSpPr>
          <p:cNvPr id="16" name="文本框 15"/>
          <p:cNvSpPr txBox="1"/>
          <p:nvPr>
            <p:custDataLst>
              <p:tags r:id="rId13"/>
            </p:custDataLst>
          </p:nvPr>
        </p:nvSpPr>
        <p:spPr>
          <a:xfrm>
            <a:off x="782154" y="4475551"/>
            <a:ext cx="1837541" cy="1370508"/>
          </a:xfrm>
          <a:prstGeom prst="rect">
            <a:avLst/>
          </a:prstGeom>
          <a:noFill/>
        </p:spPr>
        <p:txBody>
          <a:bodyPr wrap="square" rtlCol="0">
            <a:noAutofit/>
          </a:bodyPr>
          <a:lstStyle/>
          <a:p>
            <a:pPr algn="l"/>
            <a:r>
              <a:rPr kumimoji="1" lang="zh-CN" altLang="en-US" sz="1400" dirty="0">
                <a:sym typeface="+mn-ea"/>
              </a:rPr>
              <a:t>获取散裂靶初始中子能谱，合理设计准直器尺寸、材料及安装位置。控制初始中子通量，为验证平台提供实验条件。</a:t>
            </a:r>
            <a:endParaRPr kumimoji="1" lang="zh-CN" altLang="en-US" sz="1400" dirty="0"/>
          </a:p>
        </p:txBody>
      </p:sp>
      <p:sp>
        <p:nvSpPr>
          <p:cNvPr id="18" name="文本框 17"/>
          <p:cNvSpPr txBox="1"/>
          <p:nvPr>
            <p:custDataLst>
              <p:tags r:id="rId14"/>
            </p:custDataLst>
          </p:nvPr>
        </p:nvSpPr>
        <p:spPr>
          <a:xfrm>
            <a:off x="3477051" y="4475566"/>
            <a:ext cx="1837541" cy="1370508"/>
          </a:xfrm>
          <a:prstGeom prst="rect">
            <a:avLst/>
          </a:prstGeom>
          <a:noFill/>
        </p:spPr>
        <p:txBody>
          <a:bodyPr wrap="square" rtlCol="0">
            <a:noAutofit/>
          </a:bodyPr>
          <a:lstStyle/>
          <a:p>
            <a:pPr algn="l"/>
            <a:r>
              <a:rPr kumimoji="1" lang="zh-CN" altLang="en-US" sz="1400" dirty="0">
                <a:sym typeface="+mn-ea"/>
              </a:rPr>
              <a:t>作为平台关键设备，起到吸收中子废束、保障平台辐射安全的作用。</a:t>
            </a:r>
            <a:endParaRPr kumimoji="1" lang="zh-CN" altLang="en-US" sz="1400" dirty="0"/>
          </a:p>
        </p:txBody>
      </p:sp>
      <p:sp>
        <p:nvSpPr>
          <p:cNvPr id="20" name="文本框 19"/>
          <p:cNvSpPr txBox="1"/>
          <p:nvPr>
            <p:custDataLst>
              <p:tags r:id="rId15"/>
            </p:custDataLst>
          </p:nvPr>
        </p:nvSpPr>
        <p:spPr>
          <a:xfrm>
            <a:off x="6218627" y="4475566"/>
            <a:ext cx="1837541" cy="1370508"/>
          </a:xfrm>
          <a:prstGeom prst="rect">
            <a:avLst/>
          </a:prstGeom>
          <a:noFill/>
        </p:spPr>
        <p:txBody>
          <a:bodyPr wrap="square" rtlCol="0">
            <a:noAutofit/>
          </a:bodyPr>
          <a:lstStyle/>
          <a:p>
            <a:pPr algn="l"/>
            <a:r>
              <a:rPr kumimoji="1" lang="zh-CN" altLang="en-US" sz="1400" dirty="0">
                <a:sym typeface="+mn-ea"/>
              </a:rPr>
              <a:t>在开展核安全级设备验证实验过程中，中子通量控制系统可以模拟不同应用条件，为设备入堆提供技术储备。</a:t>
            </a:r>
            <a:endParaRPr kumimoji="1" lang="zh-CN" altLang="en-US" sz="1400" dirty="0"/>
          </a:p>
        </p:txBody>
      </p:sp>
      <p:sp>
        <p:nvSpPr>
          <p:cNvPr id="21" name="文本框 20"/>
          <p:cNvSpPr txBox="1"/>
          <p:nvPr>
            <p:custDataLst>
              <p:tags r:id="rId16"/>
            </p:custDataLst>
          </p:nvPr>
        </p:nvSpPr>
        <p:spPr>
          <a:xfrm>
            <a:off x="8971043" y="4475566"/>
            <a:ext cx="1837541" cy="1370508"/>
          </a:xfrm>
          <a:prstGeom prst="rect">
            <a:avLst/>
          </a:prstGeom>
          <a:noFill/>
        </p:spPr>
        <p:txBody>
          <a:bodyPr wrap="square" rtlCol="0">
            <a:noAutofit/>
          </a:bodyPr>
          <a:lstStyle/>
          <a:p>
            <a:pPr algn="l"/>
            <a:r>
              <a:rPr kumimoji="1" lang="zh-CN" altLang="en-US" sz="1400" dirty="0">
                <a:sym typeface="+mn-ea"/>
              </a:rPr>
              <a:t>保障诊断系统运行安全及人员安全。同时获取诊断平台辐射数据，实现平台的无死角监测。</a:t>
            </a:r>
            <a:endParaRPr kumimoji="1" lang="zh-CN" altLang="en-US" sz="1400" dirty="0"/>
          </a:p>
        </p:txBody>
      </p:sp>
      <p:pic>
        <p:nvPicPr>
          <p:cNvPr id="22" name="图片 21"/>
          <p:cNvPicPr>
            <a:picLocks noChangeAspect="1"/>
          </p:cNvPicPr>
          <p:nvPr>
            <p:custDataLst>
              <p:tags r:id="rId17"/>
            </p:custDataLst>
          </p:nvPr>
        </p:nvPicPr>
        <p:blipFill>
          <a:blip r:embed="rId18"/>
          <a:stretch>
            <a:fillRect/>
          </a:stretch>
        </p:blipFill>
        <p:spPr>
          <a:xfrm>
            <a:off x="3646934" y="2205507"/>
            <a:ext cx="1497407" cy="1370508"/>
          </a:xfrm>
          <a:prstGeom prst="rect">
            <a:avLst/>
          </a:prstGeom>
        </p:spPr>
      </p:pic>
      <p:pic>
        <p:nvPicPr>
          <p:cNvPr id="49" name="图片 45"/>
          <p:cNvPicPr>
            <a:picLocks noChangeAspect="1"/>
          </p:cNvPicPr>
          <p:nvPr/>
        </p:nvPicPr>
        <p:blipFill>
          <a:blip r:embed="rId19"/>
          <a:stretch>
            <a:fillRect/>
          </a:stretch>
        </p:blipFill>
        <p:spPr>
          <a:xfrm>
            <a:off x="731520" y="2567305"/>
            <a:ext cx="2000250" cy="8623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束靶耦合诊断平台物理设计</a:t>
            </a:r>
            <a:endParaRPr kumimoji="1" lang="zh-CN" altLang="en-US" dirty="0"/>
          </a:p>
        </p:txBody>
      </p:sp>
      <p:pic>
        <p:nvPicPr>
          <p:cNvPr id="3" name="图片 2"/>
          <p:cNvPicPr>
            <a:picLocks noChangeAspect="1"/>
          </p:cNvPicPr>
          <p:nvPr/>
        </p:nvPicPr>
        <p:blipFill>
          <a:blip r:embed="rId1"/>
          <a:stretch>
            <a:fillRect/>
          </a:stretch>
        </p:blipFill>
        <p:spPr>
          <a:xfrm>
            <a:off x="512680" y="1213393"/>
            <a:ext cx="5038328" cy="3000532"/>
          </a:xfrm>
          <a:prstGeom prst="rect">
            <a:avLst/>
          </a:prstGeom>
        </p:spPr>
      </p:pic>
      <p:cxnSp>
        <p:nvCxnSpPr>
          <p:cNvPr id="5" name="直线连接符 4"/>
          <p:cNvCxnSpPr/>
          <p:nvPr/>
        </p:nvCxnSpPr>
        <p:spPr>
          <a:xfrm>
            <a:off x="5879182" y="1341562"/>
            <a:ext cx="0" cy="511256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6195924" y="729621"/>
            <a:ext cx="5807171" cy="1585722"/>
          </a:xfrm>
          <a:prstGeom prst="rect">
            <a:avLst/>
          </a:prstGeom>
        </p:spPr>
      </p:pic>
      <p:sp>
        <p:nvSpPr>
          <p:cNvPr id="8" name="文本框 7"/>
          <p:cNvSpPr txBox="1"/>
          <p:nvPr/>
        </p:nvSpPr>
        <p:spPr>
          <a:xfrm>
            <a:off x="1871911" y="4369843"/>
            <a:ext cx="2319866" cy="415498"/>
          </a:xfrm>
          <a:prstGeom prst="rect">
            <a:avLst/>
          </a:prstGeom>
          <a:noFill/>
        </p:spPr>
        <p:txBody>
          <a:bodyPr wrap="none" rtlCol="0">
            <a:spAutoFit/>
          </a:bodyPr>
          <a:lstStyle/>
          <a:p>
            <a:r>
              <a:rPr kumimoji="1" lang="zh-CN" altLang="en-US" dirty="0"/>
              <a:t>诊断平台物理模型</a:t>
            </a:r>
            <a:endParaRPr kumimoji="1" lang="zh-CN" altLang="en-US" dirty="0"/>
          </a:p>
        </p:txBody>
      </p:sp>
      <p:sp>
        <p:nvSpPr>
          <p:cNvPr id="9" name="文本框 8"/>
          <p:cNvSpPr txBox="1"/>
          <p:nvPr/>
        </p:nvSpPr>
        <p:spPr>
          <a:xfrm>
            <a:off x="7391349" y="2423943"/>
            <a:ext cx="3416320" cy="415498"/>
          </a:xfrm>
          <a:prstGeom prst="rect">
            <a:avLst/>
          </a:prstGeom>
          <a:noFill/>
        </p:spPr>
        <p:txBody>
          <a:bodyPr wrap="none" rtlCol="0">
            <a:spAutoFit/>
          </a:bodyPr>
          <a:lstStyle/>
          <a:p>
            <a:r>
              <a:rPr kumimoji="1" lang="zh-CN" altLang="en-US" dirty="0"/>
              <a:t>散裂靶出射中子及伽马能谱</a:t>
            </a:r>
            <a:endParaRPr kumimoji="1" lang="zh-CN" altLang="en-US" dirty="0"/>
          </a:p>
        </p:txBody>
      </p:sp>
      <p:sp>
        <p:nvSpPr>
          <p:cNvPr id="10" name="文本框 9"/>
          <p:cNvSpPr txBox="1"/>
          <p:nvPr/>
        </p:nvSpPr>
        <p:spPr>
          <a:xfrm>
            <a:off x="8064610" y="6042854"/>
            <a:ext cx="2069797" cy="415498"/>
          </a:xfrm>
          <a:prstGeom prst="rect">
            <a:avLst/>
          </a:prstGeom>
          <a:noFill/>
        </p:spPr>
        <p:txBody>
          <a:bodyPr wrap="none" rtlCol="0">
            <a:spAutoFit/>
          </a:bodyPr>
          <a:lstStyle/>
          <a:p>
            <a:r>
              <a:rPr kumimoji="1" lang="zh-CN" altLang="en-US" dirty="0"/>
              <a:t>散裂靶中子分布</a:t>
            </a:r>
            <a:endParaRPr kumimoji="1" lang="zh-CN" altLang="en-US" dirty="0"/>
          </a:p>
        </p:txBody>
      </p:sp>
      <p:graphicFrame>
        <p:nvGraphicFramePr>
          <p:cNvPr id="13" name="表格 12"/>
          <p:cNvGraphicFramePr>
            <a:graphicFrameLocks noGrp="1"/>
          </p:cNvGraphicFramePr>
          <p:nvPr/>
        </p:nvGraphicFramePr>
        <p:xfrm>
          <a:off x="512680" y="4941259"/>
          <a:ext cx="4783550" cy="1112520"/>
        </p:xfrm>
        <a:graphic>
          <a:graphicData uri="http://schemas.openxmlformats.org/drawingml/2006/table">
            <a:tbl>
              <a:tblPr firstRow="1" bandRow="1">
                <a:tableStyleId>{2D5ABB26-0587-4C30-8999-92F81FD0307C}</a:tableStyleId>
              </a:tblPr>
              <a:tblGrid>
                <a:gridCol w="2391775"/>
                <a:gridCol w="2391775"/>
              </a:tblGrid>
              <a:tr h="370840">
                <a:tc>
                  <a:txBody>
                    <a:bodyPr/>
                    <a:lstStyle/>
                    <a:p>
                      <a:r>
                        <a:rPr lang="zh-CN" altLang="en-US" b="0" dirty="0"/>
                        <a:t>束斑尺寸</a:t>
                      </a:r>
                      <a:endParaRPr lang="zh-CN" altLang="en-US" b="0" dirty="0">
                        <a:latin typeface="宋体" panose="02010600030101010101" pitchFamily="2" charset="-122"/>
                        <a:ea typeface="宋体" panose="02010600030101010101" pitchFamily="2" charset="-122"/>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b="0" dirty="0"/>
                        <a:t> </a:t>
                      </a:r>
                      <a:r>
                        <a:rPr lang="el-GR" altLang="zh-CN" b="0" dirty="0"/>
                        <a:t>φ</a:t>
                      </a:r>
                      <a:r>
                        <a:rPr lang="en-US" altLang="zh-CN" b="0" dirty="0"/>
                        <a:t>100/φ75/φ50mm</a:t>
                      </a:r>
                      <a:endParaRPr lang="zh-CN" altLang="en-US" b="0" dirty="0">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zh-CN" altLang="en-US" b="0" dirty="0"/>
                        <a:t>中子通量</a:t>
                      </a:r>
                      <a:endParaRPr lang="zh-CN" altLang="en-US" b="0" dirty="0">
                        <a:latin typeface="宋体" panose="02010600030101010101" pitchFamily="2" charset="-122"/>
                        <a:ea typeface="宋体" panose="02010600030101010101" pitchFamily="2" charset="-122"/>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b="0" dirty="0">
                          <a:latin typeface="宋体" panose="02010600030101010101" pitchFamily="2" charset="-122"/>
                          <a:ea typeface="宋体" panose="02010600030101010101" pitchFamily="2" charset="-122"/>
                        </a:rPr>
                        <a:t>10</a:t>
                      </a:r>
                      <a:r>
                        <a:rPr lang="en-US" altLang="zh-CN" b="0" baseline="30000" dirty="0">
                          <a:latin typeface="宋体" panose="02010600030101010101" pitchFamily="2" charset="-122"/>
                          <a:ea typeface="宋体" panose="02010600030101010101" pitchFamily="2" charset="-122"/>
                        </a:rPr>
                        <a:t>7</a:t>
                      </a:r>
                      <a:r>
                        <a:rPr lang="en-US" altLang="zh-CN" b="0" dirty="0">
                          <a:latin typeface="宋体" panose="02010600030101010101" pitchFamily="2" charset="-122"/>
                          <a:ea typeface="宋体" panose="02010600030101010101" pitchFamily="2" charset="-122"/>
                        </a:rPr>
                        <a:t>~10</a:t>
                      </a:r>
                      <a:r>
                        <a:rPr lang="en-US" altLang="zh-CN" b="0" baseline="30000" dirty="0">
                          <a:latin typeface="宋体" panose="02010600030101010101" pitchFamily="2" charset="-122"/>
                          <a:ea typeface="宋体" panose="02010600030101010101" pitchFamily="2" charset="-122"/>
                        </a:rPr>
                        <a:t>9</a:t>
                      </a:r>
                      <a:r>
                        <a:rPr lang="en-US" altLang="zh-CN" b="0" dirty="0">
                          <a:latin typeface="宋体" panose="02010600030101010101" pitchFamily="2" charset="-122"/>
                          <a:ea typeface="宋体" panose="02010600030101010101" pitchFamily="2" charset="-122"/>
                        </a:rPr>
                        <a:t>n/cm</a:t>
                      </a:r>
                      <a:r>
                        <a:rPr lang="en-US" altLang="zh-CN" b="0" baseline="30000" dirty="0">
                          <a:latin typeface="宋体" panose="02010600030101010101" pitchFamily="2" charset="-122"/>
                          <a:ea typeface="宋体" panose="02010600030101010101" pitchFamily="2" charset="-122"/>
                        </a:rPr>
                        <a:t>2</a:t>
                      </a:r>
                      <a:r>
                        <a:rPr lang="en-US" altLang="zh-CN" b="0" dirty="0">
                          <a:latin typeface="宋体" panose="02010600030101010101" pitchFamily="2" charset="-122"/>
                          <a:ea typeface="宋体" panose="02010600030101010101" pitchFamily="2" charset="-122"/>
                        </a:rPr>
                        <a:t>/s</a:t>
                      </a:r>
                      <a:endParaRPr lang="zh-CN" altLang="en-US" b="0" dirty="0">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zh-CN" altLang="en-US" b="0" dirty="0">
                          <a:latin typeface="宋体" panose="02010600030101010101" pitchFamily="2" charset="-122"/>
                          <a:ea typeface="宋体" panose="02010600030101010101" pitchFamily="2" charset="-122"/>
                        </a:rPr>
                        <a:t>中子能量</a:t>
                      </a:r>
                      <a:endParaRPr lang="zh-CN" altLang="en-US" b="0" dirty="0">
                        <a:latin typeface="宋体" panose="02010600030101010101" pitchFamily="2" charset="-122"/>
                        <a:ea typeface="宋体" panose="02010600030101010101" pitchFamily="2" charset="-122"/>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b="0" dirty="0">
                          <a:latin typeface="宋体" panose="02010600030101010101" pitchFamily="2" charset="-122"/>
                          <a:ea typeface="宋体" panose="02010600030101010101" pitchFamily="2" charset="-122"/>
                        </a:rPr>
                        <a:t>1eV~100MeV</a:t>
                      </a:r>
                      <a:endParaRPr lang="zh-CN" altLang="en-US" b="0" dirty="0">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4" name="图片 13"/>
          <p:cNvPicPr>
            <a:picLocks noChangeAspect="1"/>
          </p:cNvPicPr>
          <p:nvPr/>
        </p:nvPicPr>
        <p:blipFill>
          <a:blip r:embed="rId3"/>
          <a:stretch>
            <a:fillRect/>
          </a:stretch>
        </p:blipFill>
        <p:spPr>
          <a:xfrm>
            <a:off x="6671270" y="3165112"/>
            <a:ext cx="4701653" cy="261643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832908" y="837506"/>
            <a:ext cx="6950930" cy="2977639"/>
          </a:xfrm>
          <a:prstGeom prst="rect">
            <a:avLst/>
          </a:prstGeom>
          <a:noFill/>
          <a:ln w="38100">
            <a:solidFill>
              <a:srgbClr val="FF0000"/>
            </a:solidFill>
          </a:ln>
        </p:spPr>
        <p:txBody>
          <a:bodyPr wrap="square" rtlCol="0">
            <a:spAutoFit/>
          </a:bodyPr>
          <a:lstStyle/>
          <a:p>
            <a:endParaRPr kumimoji="1" lang="zh-CN" altLang="en-US" dirty="0"/>
          </a:p>
        </p:txBody>
      </p:sp>
      <p:sp>
        <p:nvSpPr>
          <p:cNvPr id="2" name="标题 1"/>
          <p:cNvSpPr>
            <a:spLocks noGrp="1"/>
          </p:cNvSpPr>
          <p:nvPr>
            <p:ph type="title"/>
          </p:nvPr>
        </p:nvSpPr>
        <p:spPr/>
        <p:txBody>
          <a:bodyPr/>
          <a:lstStyle/>
          <a:p>
            <a:r>
              <a:rPr kumimoji="1" lang="zh-CN" altLang="en-US" dirty="0"/>
              <a:t>束靶耦合诊断平台布局</a:t>
            </a:r>
            <a:endParaRPr kumimoji="1" lang="zh-CN" altLang="en-US" dirty="0"/>
          </a:p>
        </p:txBody>
      </p:sp>
      <p:pic>
        <p:nvPicPr>
          <p:cNvPr id="3" name="图片 2"/>
          <p:cNvPicPr>
            <a:picLocks noChangeAspect="1"/>
          </p:cNvPicPr>
          <p:nvPr/>
        </p:nvPicPr>
        <p:blipFill>
          <a:blip r:embed="rId1"/>
          <a:stretch>
            <a:fillRect/>
          </a:stretch>
        </p:blipFill>
        <p:spPr>
          <a:xfrm>
            <a:off x="4832908" y="3944721"/>
            <a:ext cx="2524595" cy="2310647"/>
          </a:xfrm>
          <a:prstGeom prst="rect">
            <a:avLst/>
          </a:prstGeom>
        </p:spPr>
      </p:pic>
      <p:pic>
        <p:nvPicPr>
          <p:cNvPr id="4" name="图片 3"/>
          <p:cNvPicPr>
            <a:picLocks noChangeAspect="1"/>
          </p:cNvPicPr>
          <p:nvPr/>
        </p:nvPicPr>
        <p:blipFill>
          <a:blip r:embed="rId2"/>
          <a:stretch>
            <a:fillRect/>
          </a:stretch>
        </p:blipFill>
        <p:spPr>
          <a:xfrm>
            <a:off x="4943078" y="890647"/>
            <a:ext cx="6692280" cy="1378355"/>
          </a:xfrm>
          <a:prstGeom prst="rect">
            <a:avLst/>
          </a:prstGeom>
        </p:spPr>
      </p:pic>
      <p:pic>
        <p:nvPicPr>
          <p:cNvPr id="5" name="图片 4"/>
          <p:cNvPicPr>
            <a:picLocks noChangeAspect="1"/>
          </p:cNvPicPr>
          <p:nvPr/>
        </p:nvPicPr>
        <p:blipFill>
          <a:blip r:embed="rId3"/>
          <a:stretch>
            <a:fillRect/>
          </a:stretch>
        </p:blipFill>
        <p:spPr>
          <a:xfrm>
            <a:off x="406574" y="1773610"/>
            <a:ext cx="3889796" cy="4338007"/>
          </a:xfrm>
          <a:prstGeom prst="rect">
            <a:avLst/>
          </a:prstGeom>
        </p:spPr>
      </p:pic>
      <p:cxnSp>
        <p:nvCxnSpPr>
          <p:cNvPr id="7" name="直线箭头连接符 6"/>
          <p:cNvCxnSpPr/>
          <p:nvPr/>
        </p:nvCxnSpPr>
        <p:spPr>
          <a:xfrm flipV="1">
            <a:off x="3142878" y="2287869"/>
            <a:ext cx="1584176" cy="2006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7"/>
          <p:cNvCxnSpPr/>
          <p:nvPr/>
        </p:nvCxnSpPr>
        <p:spPr>
          <a:xfrm>
            <a:off x="3916288" y="4432804"/>
            <a:ext cx="810766" cy="509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4"/>
          <a:stretch>
            <a:fillRect/>
          </a:stretch>
        </p:blipFill>
        <p:spPr>
          <a:xfrm>
            <a:off x="7431732" y="2282372"/>
            <a:ext cx="4174232" cy="1116481"/>
          </a:xfrm>
          <a:prstGeom prst="rect">
            <a:avLst/>
          </a:prstGeom>
        </p:spPr>
      </p:pic>
      <p:pic>
        <p:nvPicPr>
          <p:cNvPr id="12" name="图片 11"/>
          <p:cNvPicPr>
            <a:picLocks noChangeAspect="1"/>
          </p:cNvPicPr>
          <p:nvPr/>
        </p:nvPicPr>
        <p:blipFill>
          <a:blip r:embed="rId5"/>
          <a:stretch>
            <a:fillRect/>
          </a:stretch>
        </p:blipFill>
        <p:spPr>
          <a:xfrm>
            <a:off x="7531972" y="3998205"/>
            <a:ext cx="4060154" cy="1378355"/>
          </a:xfrm>
          <a:prstGeom prst="rect">
            <a:avLst/>
          </a:prstGeom>
        </p:spPr>
      </p:pic>
      <p:sp>
        <p:nvSpPr>
          <p:cNvPr id="13" name="文本框 12"/>
          <p:cNvSpPr txBox="1"/>
          <p:nvPr/>
        </p:nvSpPr>
        <p:spPr>
          <a:xfrm>
            <a:off x="6581058" y="3399647"/>
            <a:ext cx="3416320" cy="415498"/>
          </a:xfrm>
          <a:prstGeom prst="rect">
            <a:avLst/>
          </a:prstGeom>
          <a:noFill/>
        </p:spPr>
        <p:txBody>
          <a:bodyPr wrap="none" rtlCol="0">
            <a:spAutoFit/>
          </a:bodyPr>
          <a:lstStyle/>
          <a:p>
            <a:r>
              <a:rPr kumimoji="1" lang="zh-CN" altLang="en-US" dirty="0"/>
              <a:t>中子引出准直器及模拟结果</a:t>
            </a:r>
            <a:endParaRPr kumimoji="1" lang="zh-CN" altLang="en-US" dirty="0"/>
          </a:p>
        </p:txBody>
      </p:sp>
      <p:sp>
        <p:nvSpPr>
          <p:cNvPr id="14" name="文本框 13"/>
          <p:cNvSpPr txBox="1"/>
          <p:nvPr/>
        </p:nvSpPr>
        <p:spPr>
          <a:xfrm>
            <a:off x="7823398" y="5761192"/>
            <a:ext cx="2877711" cy="415498"/>
          </a:xfrm>
          <a:prstGeom prst="rect">
            <a:avLst/>
          </a:prstGeom>
          <a:noFill/>
        </p:spPr>
        <p:txBody>
          <a:bodyPr wrap="none" rtlCol="0">
            <a:spAutoFit/>
          </a:bodyPr>
          <a:lstStyle/>
          <a:p>
            <a:r>
              <a:rPr kumimoji="1" lang="zh-CN" altLang="en-US" dirty="0"/>
              <a:t>捕集器设计及模拟结果</a:t>
            </a:r>
            <a:endParaRPr kumimoji="1" lang="zh-CN" altLang="en-US" dirty="0"/>
          </a:p>
        </p:txBody>
      </p:sp>
      <p:sp>
        <p:nvSpPr>
          <p:cNvPr id="16" name="文本框 15"/>
          <p:cNvSpPr txBox="1"/>
          <p:nvPr/>
        </p:nvSpPr>
        <p:spPr>
          <a:xfrm>
            <a:off x="4838166" y="3942613"/>
            <a:ext cx="6945672" cy="2310647"/>
          </a:xfrm>
          <a:prstGeom prst="rect">
            <a:avLst/>
          </a:prstGeom>
          <a:noFill/>
          <a:ln w="38100">
            <a:solidFill>
              <a:srgbClr val="FF0000"/>
            </a:solidFill>
          </a:ln>
        </p:spPr>
        <p:txBody>
          <a:bodyPr wrap="square" rtlCol="0">
            <a:spAutoFit/>
          </a:bodyPr>
          <a:lstStyle/>
          <a:p>
            <a:endParaRPr kumimoji="1" lang="zh-CN" altLang="en-US" dirty="0"/>
          </a:p>
        </p:txBody>
      </p:sp>
      <p:pic>
        <p:nvPicPr>
          <p:cNvPr id="17" name="图片 16"/>
          <p:cNvPicPr>
            <a:picLocks noChangeAspect="1"/>
          </p:cNvPicPr>
          <p:nvPr/>
        </p:nvPicPr>
        <p:blipFill>
          <a:blip r:embed="rId6"/>
          <a:stretch>
            <a:fillRect/>
          </a:stretch>
        </p:blipFill>
        <p:spPr>
          <a:xfrm>
            <a:off x="4943078" y="2267982"/>
            <a:ext cx="2488654" cy="116181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束靶耦合诊断平台核测</a:t>
            </a:r>
            <a:endParaRPr kumimoji="1" lang="zh-CN" altLang="en-US" dirty="0"/>
          </a:p>
        </p:txBody>
      </p:sp>
      <p:sp>
        <p:nvSpPr>
          <p:cNvPr id="4" name="文本框 3"/>
          <p:cNvSpPr txBox="1"/>
          <p:nvPr/>
        </p:nvSpPr>
        <p:spPr>
          <a:xfrm>
            <a:off x="4150990" y="1485578"/>
            <a:ext cx="2088232" cy="2520280"/>
          </a:xfrm>
          <a:prstGeom prst="rect">
            <a:avLst/>
          </a:prstGeom>
          <a:noFill/>
        </p:spPr>
        <p:txBody>
          <a:bodyPr wrap="square" rtlCol="0">
            <a:noAutofit/>
          </a:bodyPr>
          <a:lstStyle/>
          <a:p>
            <a:pPr defTabSz="914400"/>
            <a:r>
              <a:rPr lang="zh-CN" altLang="en-US" sz="1600" b="1" dirty="0">
                <a:solidFill>
                  <a:prstClr val="black"/>
                </a:solidFill>
                <a:latin typeface="微软雅黑" panose="020B0503020204020204" pitchFamily="34" charset="-122"/>
                <a:ea typeface="微软雅黑" panose="020B0503020204020204" pitchFamily="34" charset="-122"/>
              </a:rPr>
              <a:t>测量点选取</a:t>
            </a:r>
            <a:endParaRPr lang="en-US" altLang="zh-CN" sz="1400" b="1" dirty="0">
              <a:solidFill>
                <a:srgbClr val="004098"/>
              </a:solidFill>
              <a:latin typeface="微软雅黑" panose="020B0503020204020204" pitchFamily="34" charset="-122"/>
              <a:ea typeface="微软雅黑" panose="020B0503020204020204" pitchFamily="34" charset="-122"/>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散裂靶底部：</a:t>
            </a:r>
            <a:r>
              <a:rPr lang="en-US" altLang="zh-CN" sz="1200" b="1" dirty="0">
                <a:solidFill>
                  <a:srgbClr val="004098"/>
                </a:solidFill>
                <a:latin typeface="微软雅黑" panose="020B0503020204020204" pitchFamily="34" charset="-122"/>
                <a:ea typeface="微软雅黑" panose="020B0503020204020204" pitchFamily="34" charset="-122"/>
                <a:sym typeface="+mn-ea"/>
              </a:rPr>
              <a:t>3</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散裂靶中下部：</a:t>
            </a:r>
            <a:r>
              <a:rPr lang="en-US" altLang="zh-CN" sz="1200" b="1" dirty="0">
                <a:solidFill>
                  <a:srgbClr val="004098"/>
                </a:solidFill>
                <a:latin typeface="微软雅黑" panose="020B0503020204020204" pitchFamily="34" charset="-122"/>
                <a:ea typeface="微软雅黑" panose="020B0503020204020204" pitchFamily="34" charset="-122"/>
                <a:sym typeface="+mn-ea"/>
              </a:rPr>
              <a:t>3</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靶顶防护间处：</a:t>
            </a:r>
            <a:r>
              <a:rPr lang="en-US" altLang="zh-CN" sz="1200" b="1" dirty="0">
                <a:solidFill>
                  <a:srgbClr val="004098"/>
                </a:solidFill>
                <a:latin typeface="微软雅黑" panose="020B0503020204020204" pitchFamily="34" charset="-122"/>
                <a:ea typeface="微软雅黑" panose="020B0503020204020204" pitchFamily="34" charset="-122"/>
                <a:sym typeface="+mn-ea"/>
              </a:rPr>
              <a:t>3</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准直器入口处：</a:t>
            </a:r>
            <a:r>
              <a:rPr lang="en-US" altLang="zh-CN" sz="1200" b="1" dirty="0">
                <a:solidFill>
                  <a:srgbClr val="004098"/>
                </a:solidFill>
                <a:latin typeface="微软雅黑" panose="020B0503020204020204" pitchFamily="34" charset="-122"/>
                <a:ea typeface="微软雅黑" panose="020B0503020204020204" pitchFamily="34" charset="-122"/>
                <a:sym typeface="+mn-ea"/>
              </a:rPr>
              <a:t>1</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准直器出口处：</a:t>
            </a:r>
            <a:r>
              <a:rPr lang="en-US" altLang="zh-CN" sz="1200" b="1" dirty="0">
                <a:solidFill>
                  <a:srgbClr val="004098"/>
                </a:solidFill>
                <a:latin typeface="微软雅黑" panose="020B0503020204020204" pitchFamily="34" charset="-122"/>
                <a:ea typeface="微软雅黑" panose="020B0503020204020204" pitchFamily="34" charset="-122"/>
                <a:sym typeface="+mn-ea"/>
              </a:rPr>
              <a:t>1</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r>
              <a:rPr lang="zh-CN" altLang="en-US" sz="1200" b="1" dirty="0">
                <a:solidFill>
                  <a:srgbClr val="004098"/>
                </a:solidFill>
                <a:latin typeface="微软雅黑" panose="020B0503020204020204" pitchFamily="34" charset="-122"/>
                <a:ea typeface="微软雅黑" panose="020B0503020204020204" pitchFamily="34" charset="-122"/>
                <a:sym typeface="+mn-ea"/>
              </a:rPr>
              <a:t>核测间：</a:t>
            </a:r>
            <a:r>
              <a:rPr lang="en-US" altLang="zh-CN" sz="1200" b="1" dirty="0">
                <a:solidFill>
                  <a:srgbClr val="004098"/>
                </a:solidFill>
                <a:latin typeface="微软雅黑" panose="020B0503020204020204" pitchFamily="34" charset="-122"/>
                <a:ea typeface="微软雅黑" panose="020B0503020204020204" pitchFamily="34" charset="-122"/>
                <a:sym typeface="+mn-ea"/>
              </a:rPr>
              <a:t>8</a:t>
            </a:r>
            <a:r>
              <a:rPr lang="zh-CN" altLang="en-US" sz="1200" b="1" dirty="0">
                <a:solidFill>
                  <a:srgbClr val="004098"/>
                </a:solidFill>
                <a:latin typeface="微软雅黑" panose="020B0503020204020204" pitchFamily="34" charset="-122"/>
                <a:ea typeface="微软雅黑" panose="020B0503020204020204" pitchFamily="34" charset="-122"/>
                <a:sym typeface="+mn-ea"/>
              </a:rPr>
              <a:t>个</a:t>
            </a:r>
            <a:endParaRPr lang="en-US" altLang="zh-CN" sz="1200" b="1" dirty="0">
              <a:solidFill>
                <a:srgbClr val="004098"/>
              </a:solidFill>
              <a:latin typeface="微软雅黑" panose="020B0503020204020204" pitchFamily="34" charset="-122"/>
              <a:ea typeface="微软雅黑" panose="020B0503020204020204" pitchFamily="34" charset="-122"/>
              <a:sym typeface="+mn-ea"/>
            </a:endParaRPr>
          </a:p>
          <a:p>
            <a:pPr marL="342900" indent="-342900" defTabSz="914400">
              <a:spcBef>
                <a:spcPts val="1200"/>
              </a:spcBef>
              <a:buFont typeface="Wingdings" panose="05000000000000000000" pitchFamily="2" charset="2"/>
              <a:buChar char="l"/>
            </a:pPr>
            <a:endParaRPr lang="zh-CN" altLang="en-US" sz="1600" b="1" dirty="0">
              <a:solidFill>
                <a:srgbClr val="004098"/>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34566" y="1485578"/>
            <a:ext cx="3793224" cy="2232248"/>
          </a:xfrm>
          <a:prstGeom prst="rect">
            <a:avLst/>
          </a:prstGeom>
        </p:spPr>
      </p:pic>
      <p:sp>
        <p:nvSpPr>
          <p:cNvPr id="6" name="文本框 5"/>
          <p:cNvSpPr txBox="1"/>
          <p:nvPr/>
        </p:nvSpPr>
        <p:spPr>
          <a:xfrm>
            <a:off x="593959" y="998072"/>
            <a:ext cx="1800493" cy="415498"/>
          </a:xfrm>
          <a:prstGeom prst="rect">
            <a:avLst/>
          </a:prstGeom>
          <a:noFill/>
        </p:spPr>
        <p:txBody>
          <a:bodyPr wrap="none" rtlCol="0">
            <a:spAutoFit/>
          </a:bodyPr>
          <a:lstStyle/>
          <a:p>
            <a:r>
              <a:rPr kumimoji="1" lang="zh-CN" altLang="en-US" dirty="0">
                <a:latin typeface="宋体" panose="02010600030101010101" pitchFamily="2" charset="-122"/>
                <a:ea typeface="宋体" panose="02010600030101010101" pitchFamily="2" charset="-122"/>
              </a:rPr>
              <a:t>通量分布测量</a:t>
            </a:r>
            <a:endParaRPr kumimoji="1" lang="zh-CN" altLang="en-US" dirty="0">
              <a:latin typeface="宋体" panose="02010600030101010101" pitchFamily="2" charset="-122"/>
              <a:ea typeface="宋体" panose="02010600030101010101" pitchFamily="2" charset="-122"/>
            </a:endParaRPr>
          </a:p>
        </p:txBody>
      </p:sp>
      <p:sp>
        <p:nvSpPr>
          <p:cNvPr id="7" name="文本框 6"/>
          <p:cNvSpPr txBox="1"/>
          <p:nvPr/>
        </p:nvSpPr>
        <p:spPr>
          <a:xfrm>
            <a:off x="7679382" y="998072"/>
            <a:ext cx="1127232" cy="415498"/>
          </a:xfrm>
          <a:prstGeom prst="rect">
            <a:avLst/>
          </a:prstGeom>
          <a:noFill/>
        </p:spPr>
        <p:txBody>
          <a:bodyPr wrap="none" rtlCol="0">
            <a:spAutoFit/>
          </a:bodyPr>
          <a:lstStyle/>
          <a:p>
            <a:r>
              <a:rPr kumimoji="1" lang="en-US" altLang="zh-CN" dirty="0">
                <a:latin typeface="宋体" panose="02010600030101010101" pitchFamily="2" charset="-122"/>
                <a:ea typeface="宋体" panose="02010600030101010101" pitchFamily="2" charset="-122"/>
              </a:rPr>
              <a:t>n/p</a:t>
            </a:r>
            <a:r>
              <a:rPr kumimoji="1" lang="zh-CN" altLang="en-US" dirty="0">
                <a:latin typeface="宋体" panose="02010600030101010101" pitchFamily="2" charset="-122"/>
                <a:ea typeface="宋体" panose="02010600030101010101" pitchFamily="2" charset="-122"/>
              </a:rPr>
              <a:t>测量</a:t>
            </a:r>
            <a:endParaRPr kumimoji="1" lang="zh-CN" altLang="en-US" dirty="0">
              <a:latin typeface="宋体" panose="02010600030101010101" pitchFamily="2" charset="-122"/>
              <a:ea typeface="宋体" panose="02010600030101010101" pitchFamily="2" charset="-122"/>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222" y="1485577"/>
            <a:ext cx="2450194" cy="2520281"/>
          </a:xfrm>
          <a:prstGeom prst="rect">
            <a:avLst/>
          </a:prstGeom>
        </p:spPr>
      </p:pic>
      <p:sp>
        <p:nvSpPr>
          <p:cNvPr id="27" name="文本框 26"/>
          <p:cNvSpPr txBox="1"/>
          <p:nvPr/>
        </p:nvSpPr>
        <p:spPr bwMode="auto">
          <a:xfrm>
            <a:off x="2188714" y="5899057"/>
            <a:ext cx="2316480" cy="52197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核测系统</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（在线绝对测量，需标定）</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pic>
        <p:nvPicPr>
          <p:cNvPr id="28" name="图片 27"/>
          <p:cNvPicPr>
            <a:picLocks noChangeAspect="1"/>
          </p:cNvPicPr>
          <p:nvPr/>
        </p:nvPicPr>
        <p:blipFill>
          <a:blip r:embed="rId3"/>
          <a:stretch>
            <a:fillRect/>
          </a:stretch>
        </p:blipFill>
        <p:spPr>
          <a:xfrm>
            <a:off x="2471740" y="4132598"/>
            <a:ext cx="1858600" cy="1622443"/>
          </a:xfrm>
          <a:prstGeom prst="rect">
            <a:avLst/>
          </a:prstGeom>
        </p:spPr>
      </p:pic>
      <p:pic>
        <p:nvPicPr>
          <p:cNvPr id="29" name="图片 28"/>
          <p:cNvPicPr>
            <a:picLocks noChangeAspect="1"/>
          </p:cNvPicPr>
          <p:nvPr/>
        </p:nvPicPr>
        <p:blipFill>
          <a:blip r:embed="rId4"/>
          <a:stretch>
            <a:fillRect/>
          </a:stretch>
        </p:blipFill>
        <p:spPr>
          <a:xfrm>
            <a:off x="307596" y="4132598"/>
            <a:ext cx="1999678" cy="1622443"/>
          </a:xfrm>
          <a:prstGeom prst="rect">
            <a:avLst/>
          </a:prstGeom>
        </p:spPr>
      </p:pic>
      <p:sp>
        <p:nvSpPr>
          <p:cNvPr id="30" name="文本框 29"/>
          <p:cNvSpPr txBox="1"/>
          <p:nvPr/>
        </p:nvSpPr>
        <p:spPr>
          <a:xfrm>
            <a:off x="575899" y="5882345"/>
            <a:ext cx="1427480" cy="306705"/>
          </a:xfrm>
          <a:prstGeom prst="rect">
            <a:avLst/>
          </a:prstGeom>
          <a:noFill/>
        </p:spPr>
        <p:txBody>
          <a:bodyPr wrap="none" rtlCol="0">
            <a:spAutoFit/>
          </a:bodyPr>
          <a:lstStyle/>
          <a:p>
            <a:pPr marR="0" lvl="0" algn="l" defTabSz="914400" rtl="0" eaLnBrk="1" fontAlgn="base" latinLnBrk="0" hangingPunct="1">
              <a:lnSpc>
                <a:spcPct val="100000"/>
              </a:lnSpc>
              <a:spcBef>
                <a:spcPct val="0"/>
              </a:spcBef>
              <a:spcAft>
                <a:spcPct val="0"/>
              </a:spcAft>
              <a:buClrTx/>
              <a:buSzTx/>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微型探测器系统</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927604" y="3861842"/>
            <a:ext cx="2645170" cy="1700682"/>
          </a:xfrm>
          <a:prstGeom prst="rect">
            <a:avLst/>
          </a:prstGeom>
          <a:noFill/>
        </p:spPr>
      </p:pic>
      <p:pic>
        <p:nvPicPr>
          <p:cNvPr id="32" name="图片 31"/>
          <p:cNvPicPr>
            <a:picLocks noChangeAspect="1"/>
          </p:cNvPicPr>
          <p:nvPr/>
        </p:nvPicPr>
        <p:blipFill>
          <a:blip r:embed="rId6"/>
          <a:stretch>
            <a:fillRect/>
          </a:stretch>
        </p:blipFill>
        <p:spPr>
          <a:xfrm>
            <a:off x="9067341" y="1544164"/>
            <a:ext cx="2324826" cy="1604386"/>
          </a:xfrm>
          <a:prstGeom prst="rect">
            <a:avLst/>
          </a:prstGeom>
        </p:spPr>
      </p:pic>
      <p:sp>
        <p:nvSpPr>
          <p:cNvPr id="33" name="文本框 32"/>
          <p:cNvSpPr txBox="1"/>
          <p:nvPr/>
        </p:nvSpPr>
        <p:spPr>
          <a:xfrm>
            <a:off x="8982614" y="5806058"/>
            <a:ext cx="2494280" cy="52197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绝对中子测量系统（活化法，</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配合</a:t>
            </a: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MC</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模拟）</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4" name="文本框 33"/>
          <p:cNvSpPr txBox="1"/>
          <p:nvPr/>
        </p:nvSpPr>
        <p:spPr>
          <a:xfrm>
            <a:off x="9693083" y="3330848"/>
            <a:ext cx="954405" cy="337185"/>
          </a:xfrm>
          <a:prstGeom prst="rect">
            <a:avLst/>
          </a:prstGeom>
          <a:noFill/>
        </p:spPr>
        <p:txBody>
          <a:bodyPr wrap="none" rtlCol="0">
            <a:spAutoFit/>
          </a:bodyPr>
          <a:lstStyle/>
          <a:p>
            <a:pPr marR="0" lvl="0" algn="l" defTabSz="914400" rtl="0" eaLnBrk="1" fontAlgn="base" latinLnBrk="0" hangingPunct="1">
              <a:lnSpc>
                <a:spcPct val="100000"/>
              </a:lnSpc>
              <a:spcBef>
                <a:spcPct val="0"/>
              </a:spcBef>
              <a:spcAft>
                <a:spcPct val="0"/>
              </a:spcAft>
              <a:buClrTx/>
              <a:buSzTx/>
              <a:defRPr/>
            </a:pPr>
            <a:r>
              <a:rPr kumimoji="0" lang="en-US" altLang="zh-CN" sz="1600" b="1" i="0" u="none" strike="noStrike" kern="1200" cap="none" spc="0" normalizeH="0" baseline="0" noProof="0" dirty="0">
                <a:ln>
                  <a:noFill/>
                </a:ln>
                <a:solidFill>
                  <a:srgbClr val="003399"/>
                </a:solidFill>
                <a:effectLst/>
                <a:uLnTx/>
                <a:uFillTx/>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跑兔系统</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7"/>
          <a:stretch>
            <a:fillRect/>
          </a:stretch>
        </p:blipFill>
        <p:spPr>
          <a:xfrm>
            <a:off x="6636374" y="4149874"/>
            <a:ext cx="2075758" cy="1589749"/>
          </a:xfrm>
          <a:prstGeom prst="rect">
            <a:avLst/>
          </a:prstGeom>
        </p:spPr>
      </p:pic>
      <p:pic>
        <p:nvPicPr>
          <p:cNvPr id="36" name="图片 35"/>
          <p:cNvPicPr>
            <a:picLocks noChangeAspect="1"/>
          </p:cNvPicPr>
          <p:nvPr/>
        </p:nvPicPr>
        <p:blipFill>
          <a:blip r:embed="rId8"/>
          <a:stretch>
            <a:fillRect/>
          </a:stretch>
        </p:blipFill>
        <p:spPr>
          <a:xfrm>
            <a:off x="4505194" y="4132598"/>
            <a:ext cx="2098316" cy="1607025"/>
          </a:xfrm>
          <a:prstGeom prst="rect">
            <a:avLst/>
          </a:prstGeom>
        </p:spPr>
      </p:pic>
      <p:sp>
        <p:nvSpPr>
          <p:cNvPr id="37" name="文本框 36"/>
          <p:cNvSpPr txBox="1"/>
          <p:nvPr/>
        </p:nvSpPr>
        <p:spPr>
          <a:xfrm>
            <a:off x="6467969" y="5833280"/>
            <a:ext cx="2441575" cy="52197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靶绝对中子测量系统</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（固体径迹，配合</a:t>
            </a: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MC</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模拟）</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8" name="文本框 37"/>
          <p:cNvSpPr txBox="1"/>
          <p:nvPr/>
        </p:nvSpPr>
        <p:spPr>
          <a:xfrm>
            <a:off x="4690529" y="5882345"/>
            <a:ext cx="1665605" cy="337185"/>
          </a:xfrm>
          <a:prstGeom prst="rect">
            <a:avLst/>
          </a:prstGeom>
          <a:noFill/>
        </p:spPr>
        <p:txBody>
          <a:bodyPr wrap="none" rtlCol="0">
            <a:spAutoFit/>
          </a:bodyPr>
          <a:lstStyle/>
          <a:p>
            <a:pPr marR="0" lvl="0" algn="l" defTabSz="914400" rtl="0" eaLnBrk="1" fontAlgn="base" latinLnBrk="0" hangingPunct="1">
              <a:lnSpc>
                <a:spcPct val="100000"/>
              </a:lnSpc>
              <a:spcBef>
                <a:spcPct val="0"/>
              </a:spcBef>
              <a:spcAft>
                <a:spcPct val="0"/>
              </a:spcAft>
              <a:buClrTx/>
              <a:buSzTx/>
              <a:defRPr/>
            </a:pPr>
            <a:r>
              <a:rPr kumimoji="0" lang="en-US" altLang="zh-CN" sz="1600" b="1" i="0" u="none" strike="noStrike" kern="1200" cap="none" spc="0" normalizeH="0" baseline="0" noProof="0" dirty="0">
                <a:ln>
                  <a:noFill/>
                </a:ln>
                <a:solidFill>
                  <a:srgbClr val="003399"/>
                </a:solidFill>
                <a:effectLst/>
                <a:uLnTx/>
                <a:uFillTx/>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固体径迹分析系统</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9" name="文本框 38"/>
          <p:cNvSpPr txBox="1"/>
          <p:nvPr/>
        </p:nvSpPr>
        <p:spPr>
          <a:xfrm>
            <a:off x="118542" y="4077865"/>
            <a:ext cx="8712968" cy="2376265"/>
          </a:xfrm>
          <a:prstGeom prst="rect">
            <a:avLst/>
          </a:prstGeom>
          <a:noFill/>
          <a:ln w="34925">
            <a:solidFill>
              <a:srgbClr val="FF0000"/>
            </a:solidFill>
          </a:ln>
        </p:spPr>
        <p:txBody>
          <a:bodyPr wrap="square" rtlCol="0">
            <a:spAutoFit/>
          </a:bodyPr>
          <a:lstStyle/>
          <a:p>
            <a:endParaRPr kumimoji="1"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副标题 2"/>
          <p:cNvSpPr txBox="1"/>
          <p:nvPr/>
        </p:nvSpPr>
        <p:spPr>
          <a:xfrm>
            <a:off x="4006974" y="1267619"/>
            <a:ext cx="8352928" cy="4324350"/>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背景</a:t>
            </a:r>
            <a:endPar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热试终端</a:t>
            </a:r>
            <a:endParaRPr lang="zh-CN"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束靶耦合诊断平台</a:t>
            </a:r>
            <a:endPar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应用前景</a:t>
            </a:r>
            <a:endParaRPr lang="zh-CN"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副标题 2"/>
          <p:cNvSpPr txBox="1"/>
          <p:nvPr/>
        </p:nvSpPr>
        <p:spPr>
          <a:xfrm>
            <a:off x="4006974" y="1267619"/>
            <a:ext cx="8352928" cy="4324350"/>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Clr>
                <a:srgbClr val="002060"/>
              </a:buClr>
              <a:buNone/>
            </a:pP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研究背景</a:t>
            </a:r>
            <a:endPar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热试终端</a:t>
            </a:r>
            <a:endParaRPr lang="zh-CN"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束靶耦合诊断平台</a:t>
            </a:r>
            <a:endPar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应用前景</a:t>
            </a:r>
            <a:endParaRPr lang="zh-CN"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热试终端物理研究</a:t>
            </a:r>
            <a:endParaRPr kumimoji="1" lang="zh-CN" altLang="en-US" dirty="0"/>
          </a:p>
        </p:txBody>
      </p:sp>
      <p:sp>
        <p:nvSpPr>
          <p:cNvPr id="3" name="文本框 2"/>
          <p:cNvSpPr txBox="1"/>
          <p:nvPr/>
        </p:nvSpPr>
        <p:spPr>
          <a:xfrm>
            <a:off x="262890" y="882016"/>
            <a:ext cx="11556365" cy="1467658"/>
          </a:xfrm>
          <a:prstGeom prst="rect">
            <a:avLst/>
          </a:prstGeom>
          <a:noFill/>
        </p:spPr>
        <p:txBody>
          <a:bodyPr wrap="square"/>
          <a:lstStyle/>
          <a:p>
            <a:pPr marL="342900" indent="-342900">
              <a:buFont typeface="Wingdings" panose="05000000000000000000" pitchFamily="2" charset="2"/>
              <a:buChar char="Ø"/>
            </a:pPr>
            <a:r>
              <a:rPr kumimoji="1" lang="zh-CN" altLang="en-US" sz="2000" dirty="0"/>
              <a:t>实验平台</a:t>
            </a:r>
            <a:endParaRPr kumimoji="1" lang="en-US" altLang="zh-CN" sz="2000" dirty="0"/>
          </a:p>
          <a:p>
            <a:pPr marL="887095" lvl="1" indent="-342900">
              <a:buFont typeface="Wingdings" panose="05000000000000000000" pitchFamily="2" charset="2"/>
              <a:buChar char="Ø"/>
            </a:pPr>
            <a:r>
              <a:rPr kumimoji="1" lang="zh-CN" altLang="en-US" sz="2000" dirty="0"/>
              <a:t>高功率液态金属散裂靶研究平台</a:t>
            </a:r>
            <a:endParaRPr kumimoji="1" lang="en-US" altLang="zh-CN" sz="2000" dirty="0"/>
          </a:p>
          <a:p>
            <a:pPr marL="887095" lvl="1" indent="-342900">
              <a:buFont typeface="Wingdings" panose="05000000000000000000" pitchFamily="2" charset="2"/>
              <a:buChar char="Ø"/>
            </a:pPr>
            <a:r>
              <a:rPr kumimoji="1" lang="zh-CN" altLang="en-US" sz="2000" dirty="0"/>
              <a:t>高功率散裂靶放射性气体研究平台</a:t>
            </a:r>
            <a:endParaRPr kumimoji="1" lang="en-US" altLang="zh-CN" sz="2000" dirty="0"/>
          </a:p>
          <a:p>
            <a:pPr marL="887095" lvl="1" indent="-342900">
              <a:buFont typeface="Wingdings" panose="05000000000000000000" pitchFamily="2" charset="2"/>
              <a:buChar char="Ø"/>
            </a:pPr>
            <a:r>
              <a:rPr kumimoji="1" lang="zh-CN" altLang="en-US" sz="2000" dirty="0"/>
              <a:t>液态金属回路及换热研究平台</a:t>
            </a:r>
            <a:endParaRPr kumimoji="1" lang="en-US" altLang="zh-CN" sz="2000" dirty="0"/>
          </a:p>
          <a:p>
            <a:pPr marL="887095" lvl="1" indent="-342900">
              <a:buFont typeface="Wingdings" panose="05000000000000000000" pitchFamily="2" charset="2"/>
              <a:buChar char="Ø"/>
            </a:pPr>
            <a:r>
              <a:rPr kumimoji="1" lang="zh-CN" altLang="en-US" sz="2000" dirty="0"/>
              <a:t>高中子通量辐照损伤研究平台</a:t>
            </a:r>
            <a:endParaRPr kumimoji="1" lang="en-US" altLang="zh-CN" sz="2000" dirty="0"/>
          </a:p>
          <a:p>
            <a:pPr marL="887095" lvl="1" indent="-342900">
              <a:buFont typeface="Wingdings" panose="05000000000000000000" pitchFamily="2" charset="2"/>
              <a:buChar char="Ø"/>
            </a:pPr>
            <a:endParaRPr kumimoji="1" lang="en-US" altLang="zh-CN" sz="2000" dirty="0"/>
          </a:p>
        </p:txBody>
      </p:sp>
      <p:sp>
        <p:nvSpPr>
          <p:cNvPr id="4" name="文本框 3"/>
          <p:cNvSpPr txBox="1"/>
          <p:nvPr/>
        </p:nvSpPr>
        <p:spPr>
          <a:xfrm>
            <a:off x="262890" y="2644263"/>
            <a:ext cx="11556365" cy="2873674"/>
          </a:xfrm>
          <a:prstGeom prst="rect">
            <a:avLst/>
          </a:prstGeom>
          <a:noFill/>
        </p:spPr>
        <p:txBody>
          <a:bodyPr wrap="square"/>
          <a:lstStyle/>
          <a:p>
            <a:pPr marL="342900" indent="-342900">
              <a:buFont typeface="Wingdings" panose="05000000000000000000" pitchFamily="2" charset="2"/>
              <a:buChar char="Ø"/>
            </a:pPr>
            <a:r>
              <a:rPr kumimoji="1" lang="zh-CN" altLang="en-US" sz="2000" dirty="0"/>
              <a:t>物理研究</a:t>
            </a:r>
            <a:endParaRPr kumimoji="1" lang="en-US" altLang="zh-CN" sz="2000" dirty="0"/>
          </a:p>
          <a:p>
            <a:pPr marL="887095" lvl="1" indent="-342900">
              <a:buFont typeface="Wingdings" panose="05000000000000000000" pitchFamily="2" charset="2"/>
              <a:buChar char="Ø"/>
            </a:pPr>
            <a:r>
              <a:rPr kumimoji="1" lang="zh-CN" altLang="en-US" sz="2000" dirty="0"/>
              <a:t>液态金属腐蚀损伤</a:t>
            </a:r>
            <a:endParaRPr kumimoji="1" lang="en-US" altLang="zh-CN" sz="2000" dirty="0"/>
          </a:p>
          <a:p>
            <a:pPr marL="887095" lvl="1" indent="-342900">
              <a:buFont typeface="Wingdings" panose="05000000000000000000" pitchFamily="2" charset="2"/>
              <a:buChar char="Ø"/>
            </a:pPr>
            <a:r>
              <a:rPr kumimoji="1" lang="zh-CN" altLang="en-US" sz="2000" dirty="0"/>
              <a:t>放射性气体分析</a:t>
            </a:r>
            <a:endParaRPr kumimoji="1" lang="en-US" altLang="zh-CN" sz="2000" dirty="0"/>
          </a:p>
          <a:p>
            <a:pPr marL="887095" lvl="1" indent="-342900">
              <a:buFont typeface="Wingdings" panose="05000000000000000000" pitchFamily="2" charset="2"/>
              <a:buChar char="Ø"/>
            </a:pPr>
            <a:r>
              <a:rPr kumimoji="1" lang="zh-CN" altLang="en-US" sz="2000" dirty="0"/>
              <a:t>热工流体研究</a:t>
            </a:r>
            <a:endParaRPr kumimoji="1" lang="en-US" altLang="zh-CN" sz="2000" dirty="0"/>
          </a:p>
          <a:p>
            <a:pPr marL="887095" lvl="1" indent="-342900">
              <a:buFont typeface="Wingdings" panose="05000000000000000000" pitchFamily="2" charset="2"/>
              <a:buChar char="Ø"/>
            </a:pPr>
            <a:r>
              <a:rPr kumimoji="1" lang="zh-CN" altLang="en-US" sz="2000" dirty="0"/>
              <a:t>辐照损伤研究</a:t>
            </a:r>
            <a:endParaRPr kumimoji="1" lang="en-US" altLang="zh-CN" sz="2000" dirty="0"/>
          </a:p>
          <a:p>
            <a:pPr marL="887095" lvl="1" indent="-342900">
              <a:buFont typeface="Wingdings" panose="05000000000000000000" pitchFamily="2" charset="2"/>
              <a:buChar char="Ø"/>
            </a:pPr>
            <a:r>
              <a:rPr kumimoji="1" lang="zh-CN" altLang="en-US" sz="2000" dirty="0"/>
              <a:t>靶维护技术</a:t>
            </a:r>
            <a:endParaRPr kumimoji="1" lang="en-US" altLang="zh-CN" sz="2000" dirty="0"/>
          </a:p>
          <a:p>
            <a:pPr marL="887095" lvl="1" indent="-342900">
              <a:buFont typeface="Wingdings" panose="05000000000000000000" pitchFamily="2" charset="2"/>
              <a:buChar char="Ø"/>
            </a:pPr>
            <a:r>
              <a:rPr kumimoji="1" lang="zh-CN" altLang="en-US" sz="2000" dirty="0"/>
              <a:t>。。。</a:t>
            </a:r>
            <a:endParaRPr kumimoji="1" lang="en-US" altLang="zh-CN"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束靶耦合诊断平台物理研究</a:t>
            </a:r>
            <a:endParaRPr kumimoji="1" lang="zh-CN" altLang="en-US" dirty="0"/>
          </a:p>
        </p:txBody>
      </p:sp>
      <p:sp>
        <p:nvSpPr>
          <p:cNvPr id="3" name="文本框 2"/>
          <p:cNvSpPr txBox="1"/>
          <p:nvPr/>
        </p:nvSpPr>
        <p:spPr>
          <a:xfrm>
            <a:off x="262890" y="882016"/>
            <a:ext cx="11556365" cy="1467658"/>
          </a:xfrm>
          <a:prstGeom prst="rect">
            <a:avLst/>
          </a:prstGeom>
          <a:noFill/>
        </p:spPr>
        <p:txBody>
          <a:bodyPr wrap="square"/>
          <a:lstStyle/>
          <a:p>
            <a:pPr marL="342900" indent="-342900">
              <a:buFont typeface="Wingdings" panose="05000000000000000000" pitchFamily="2" charset="2"/>
              <a:buChar char="Ø"/>
            </a:pPr>
            <a:r>
              <a:rPr kumimoji="1" lang="zh-CN" altLang="en-US" sz="2000" dirty="0"/>
              <a:t>实验平台</a:t>
            </a:r>
            <a:endParaRPr kumimoji="1" lang="en-US" altLang="zh-CN" sz="2000" dirty="0"/>
          </a:p>
          <a:p>
            <a:pPr marL="887095" lvl="1" indent="-342900">
              <a:buFont typeface="Wingdings" panose="05000000000000000000" pitchFamily="2" charset="2"/>
              <a:buChar char="Ø"/>
            </a:pPr>
            <a:r>
              <a:rPr kumimoji="1" lang="zh-CN" altLang="en-US" sz="2000" dirty="0"/>
              <a:t>极高中子通量：</a:t>
            </a:r>
            <a:r>
              <a:rPr kumimoji="1" lang="en-US" altLang="zh-CN" sz="2000" dirty="0"/>
              <a:t>10</a:t>
            </a:r>
            <a:r>
              <a:rPr kumimoji="1" lang="en-US" altLang="zh-CN" sz="2000" baseline="30000" dirty="0"/>
              <a:t>7</a:t>
            </a:r>
            <a:r>
              <a:rPr kumimoji="1" lang="en-US" altLang="zh-CN" sz="2000" dirty="0"/>
              <a:t>~10</a:t>
            </a:r>
            <a:r>
              <a:rPr kumimoji="1" lang="en-US" altLang="zh-CN" sz="2000" baseline="30000" dirty="0"/>
              <a:t>9</a:t>
            </a:r>
            <a:r>
              <a:rPr kumimoji="1" lang="en-US" altLang="zh-CN" sz="2000" dirty="0"/>
              <a:t>n/cm</a:t>
            </a:r>
            <a:r>
              <a:rPr kumimoji="1" lang="en-US" altLang="zh-CN" sz="2000" baseline="30000" dirty="0"/>
              <a:t>2</a:t>
            </a:r>
            <a:r>
              <a:rPr kumimoji="1" lang="en-US" altLang="zh-CN" sz="2000" dirty="0"/>
              <a:t>/s</a:t>
            </a:r>
            <a:r>
              <a:rPr kumimoji="1" lang="zh-CN" altLang="en-US" sz="2000" dirty="0"/>
              <a:t>（耦合诊断平台引出）、</a:t>
            </a:r>
            <a:r>
              <a:rPr kumimoji="1" lang="en-US" altLang="zh-CN" sz="2000" dirty="0"/>
              <a:t>&gt;10</a:t>
            </a:r>
            <a:r>
              <a:rPr kumimoji="1" lang="en-US" altLang="zh-CN" sz="2000" baseline="30000" dirty="0"/>
              <a:t>14</a:t>
            </a:r>
            <a:r>
              <a:rPr kumimoji="1" lang="en-US" altLang="zh-CN" sz="2000" dirty="0"/>
              <a:t>n/cm</a:t>
            </a:r>
            <a:r>
              <a:rPr kumimoji="1" lang="en-US" altLang="zh-CN" sz="2000" baseline="30000" dirty="0"/>
              <a:t>2</a:t>
            </a:r>
            <a:r>
              <a:rPr kumimoji="1" lang="en-US" altLang="zh-CN" sz="2000" dirty="0"/>
              <a:t>/s</a:t>
            </a:r>
            <a:r>
              <a:rPr kumimoji="1" lang="zh-CN" altLang="en-US" sz="2000" dirty="0"/>
              <a:t>（靶区）；</a:t>
            </a:r>
            <a:endParaRPr kumimoji="1" lang="en-US" altLang="zh-CN" sz="2000" dirty="0"/>
          </a:p>
          <a:p>
            <a:pPr marL="887095" lvl="1" indent="-342900">
              <a:buFont typeface="Wingdings" panose="05000000000000000000" pitchFamily="2" charset="2"/>
              <a:buChar char="Ø"/>
            </a:pPr>
            <a:r>
              <a:rPr kumimoji="1" lang="zh-CN" altLang="en-US" sz="2000" dirty="0"/>
              <a:t>宽能谱：</a:t>
            </a:r>
            <a:r>
              <a:rPr kumimoji="1" lang="en-US" altLang="zh-CN" sz="2000" dirty="0"/>
              <a:t>0.025eV</a:t>
            </a:r>
            <a:r>
              <a:rPr kumimoji="1" lang="zh-CN" altLang="en-US" sz="2000" dirty="0"/>
              <a:t>（热中子）</a:t>
            </a:r>
            <a:r>
              <a:rPr kumimoji="1" lang="en-US" altLang="zh-CN" sz="2000" dirty="0"/>
              <a:t>~100MeV</a:t>
            </a:r>
            <a:r>
              <a:rPr kumimoji="1" lang="zh-CN" altLang="en-US" sz="2000" dirty="0"/>
              <a:t>（快中子）</a:t>
            </a:r>
            <a:endParaRPr kumimoji="1" lang="en-US" altLang="zh-CN" sz="2000" dirty="0"/>
          </a:p>
          <a:p>
            <a:pPr marL="887095" lvl="1" indent="-342900">
              <a:buFont typeface="Wingdings" panose="05000000000000000000" pitchFamily="2" charset="2"/>
              <a:buChar char="Ø"/>
            </a:pPr>
            <a:r>
              <a:rPr kumimoji="1" lang="zh-CN" altLang="en-US" sz="2000" dirty="0"/>
              <a:t>束斑尺寸可调：</a:t>
            </a:r>
            <a:r>
              <a:rPr kumimoji="1" lang="en-US" altLang="zh-CN" sz="2000" dirty="0"/>
              <a:t>φ100mm</a:t>
            </a:r>
            <a:r>
              <a:rPr kumimoji="1" lang="zh-CN" altLang="en-US" sz="2000" dirty="0"/>
              <a:t>、</a:t>
            </a:r>
            <a:r>
              <a:rPr kumimoji="1" lang="en-US" altLang="zh-CN" sz="2000" dirty="0"/>
              <a:t>φ75mm</a:t>
            </a:r>
            <a:r>
              <a:rPr kumimoji="1" lang="zh-CN" altLang="en-US" sz="2000" dirty="0"/>
              <a:t>、</a:t>
            </a:r>
            <a:r>
              <a:rPr kumimoji="1" lang="en-US" altLang="zh-CN" sz="2000" dirty="0"/>
              <a:t>φ50mm</a:t>
            </a:r>
            <a:r>
              <a:rPr kumimoji="1" lang="zh-CN" altLang="en-US" sz="2000" dirty="0"/>
              <a:t>等可调</a:t>
            </a:r>
            <a:endParaRPr kumimoji="1" lang="zh-CN" altLang="en-US" sz="2000" dirty="0"/>
          </a:p>
          <a:p>
            <a:pPr marL="887095" lvl="1" indent="-342900">
              <a:buFont typeface="Wingdings" panose="05000000000000000000" pitchFamily="2" charset="2"/>
              <a:buChar char="Ø"/>
            </a:pPr>
            <a:r>
              <a:rPr kumimoji="1" lang="zh-CN" altLang="en-US" sz="2000" dirty="0"/>
              <a:t>实验空间：</a:t>
            </a:r>
            <a:r>
              <a:rPr kumimoji="1" lang="en-US" altLang="zh-CN" sz="2000" dirty="0"/>
              <a:t>7m*10m</a:t>
            </a:r>
            <a:endParaRPr kumimoji="1" lang="en-US" altLang="zh-CN" sz="2000" dirty="0"/>
          </a:p>
        </p:txBody>
      </p:sp>
      <p:sp>
        <p:nvSpPr>
          <p:cNvPr id="4" name="文本框 3"/>
          <p:cNvSpPr txBox="1"/>
          <p:nvPr/>
        </p:nvSpPr>
        <p:spPr>
          <a:xfrm>
            <a:off x="262255" y="2565235"/>
            <a:ext cx="11556365" cy="2873674"/>
          </a:xfrm>
          <a:prstGeom prst="rect">
            <a:avLst/>
          </a:prstGeom>
          <a:noFill/>
        </p:spPr>
        <p:txBody>
          <a:bodyPr wrap="square"/>
          <a:lstStyle/>
          <a:p>
            <a:pPr marL="342900" indent="-342900">
              <a:buFont typeface="Wingdings" panose="05000000000000000000" pitchFamily="2" charset="2"/>
              <a:buChar char="Ø"/>
            </a:pPr>
            <a:r>
              <a:rPr kumimoji="1" lang="zh-CN" altLang="en-US" sz="2000" dirty="0"/>
              <a:t>中子技术应用</a:t>
            </a:r>
            <a:endParaRPr kumimoji="1" lang="en-US" altLang="zh-CN" sz="2000" dirty="0"/>
          </a:p>
          <a:p>
            <a:pPr marL="887095" lvl="1" indent="-342900">
              <a:buFont typeface="Wingdings" panose="05000000000000000000" pitchFamily="2" charset="2"/>
              <a:buChar char="Ø"/>
            </a:pPr>
            <a:r>
              <a:rPr kumimoji="1" lang="zh-CN" altLang="en-US" sz="2000" dirty="0"/>
              <a:t>束靶耦合诊断，束流特征反馈散裂靶参数性能</a:t>
            </a:r>
            <a:endParaRPr kumimoji="1" lang="en-US" altLang="zh-CN" sz="2000" dirty="0"/>
          </a:p>
          <a:p>
            <a:pPr marL="887095" lvl="1" indent="-342900">
              <a:buFont typeface="Wingdings" panose="05000000000000000000" pitchFamily="2" charset="2"/>
              <a:buChar char="Ø"/>
            </a:pPr>
            <a:r>
              <a:rPr kumimoji="1" lang="zh-CN" altLang="en-US" sz="2000" dirty="0"/>
              <a:t>探测器性能测试</a:t>
            </a:r>
            <a:endParaRPr kumimoji="1" lang="en-US" altLang="zh-CN" sz="2000" dirty="0"/>
          </a:p>
          <a:p>
            <a:pPr marL="887095" lvl="1" indent="-342900">
              <a:buFont typeface="Wingdings" panose="05000000000000000000" pitchFamily="2" charset="2"/>
              <a:buChar char="Ø"/>
            </a:pPr>
            <a:r>
              <a:rPr kumimoji="1" lang="zh-CN" altLang="en-US" sz="2000" dirty="0"/>
              <a:t>高通量中子测试平台</a:t>
            </a:r>
            <a:endParaRPr kumimoji="1" lang="en-US" altLang="zh-CN" sz="2000" dirty="0"/>
          </a:p>
          <a:p>
            <a:pPr marL="887095" lvl="1" indent="-342900">
              <a:buFont typeface="Wingdings" panose="05000000000000000000" pitchFamily="2" charset="2"/>
              <a:buChar char="Ø"/>
            </a:pPr>
            <a:r>
              <a:rPr kumimoji="1" lang="zh-CN" altLang="en-US" sz="2000" dirty="0"/>
              <a:t>屏蔽材料研究</a:t>
            </a:r>
            <a:endParaRPr kumimoji="1" lang="en-US" altLang="zh-CN" sz="2000" dirty="0"/>
          </a:p>
          <a:p>
            <a:pPr marL="887095" lvl="1" indent="-342900">
              <a:buFont typeface="Wingdings" panose="05000000000000000000" pitchFamily="2" charset="2"/>
              <a:buChar char="Ø"/>
            </a:pPr>
            <a:r>
              <a:rPr kumimoji="1" lang="zh-CN" altLang="en-US" sz="2000" dirty="0"/>
              <a:t>中子活化分析</a:t>
            </a:r>
            <a:endParaRPr kumimoji="1" lang="en-US" altLang="zh-CN" sz="2000" dirty="0"/>
          </a:p>
          <a:p>
            <a:pPr marL="887095" lvl="1" indent="-342900">
              <a:buFont typeface="Wingdings" panose="05000000000000000000" pitchFamily="2" charset="2"/>
              <a:buChar char="Ø"/>
            </a:pPr>
            <a:r>
              <a:rPr kumimoji="1" lang="zh-CN" altLang="en-US" sz="2000" dirty="0"/>
              <a:t>。。。</a:t>
            </a:r>
            <a:endParaRPr kumimoji="1" lang="en-US" altLang="zh-CN"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束靶耦合诊断平台物理研究</a:t>
            </a:r>
            <a:endParaRPr kumimoji="1" lang="zh-CN" altLang="en-US" dirty="0"/>
          </a:p>
        </p:txBody>
      </p:sp>
      <p:sp>
        <p:nvSpPr>
          <p:cNvPr id="4" name="矩形 3"/>
          <p:cNvSpPr/>
          <p:nvPr/>
        </p:nvSpPr>
        <p:spPr>
          <a:xfrm>
            <a:off x="550510" y="1053165"/>
            <a:ext cx="11202002" cy="5015865"/>
          </a:xfrm>
          <a:prstGeom prst="rect">
            <a:avLst/>
          </a:prstGeom>
        </p:spPr>
        <p:txBody>
          <a:bodyPr wrap="square">
            <a:spAutoFit/>
          </a:bodyPr>
          <a:lstStyle/>
          <a:p>
            <a:pPr>
              <a:buClr>
                <a:srgbClr val="C00000"/>
              </a:buClr>
            </a:pPr>
            <a:r>
              <a:rPr lang="en-US" altLang="zh-CN" sz="2000" b="1" dirty="0">
                <a:latin typeface="宋体" panose="02010600030101010101" pitchFamily="2" charset="-122"/>
                <a:ea typeface="宋体" panose="02010600030101010101" pitchFamily="2" charset="-122"/>
                <a:cs typeface="Times New Roman" panose="02020603050405020304" pitchFamily="18" charset="0"/>
              </a:rPr>
              <a:t>1</a:t>
            </a:r>
            <a:r>
              <a:rPr lang="zh-CN" altLang="en-US" sz="2000" b="1" dirty="0">
                <a:latin typeface="宋体" panose="02010600030101010101" pitchFamily="2" charset="-122"/>
                <a:ea typeface="宋体" panose="02010600030101010101" pitchFamily="2" charset="-122"/>
                <a:cs typeface="Times New Roman" panose="02020603050405020304" pitchFamily="18" charset="0"/>
              </a:rPr>
              <a:t>、中子二体衰变的首次测量</a:t>
            </a:r>
            <a:r>
              <a:rPr lang="en-US" altLang="zh-CN" sz="2000" b="1" dirty="0">
                <a:latin typeface="宋体" panose="02010600030101010101" pitchFamily="2" charset="-122"/>
                <a:ea typeface="宋体" panose="02010600030101010101" pitchFamily="2" charset="-122"/>
                <a:cs typeface="Times New Roman" panose="02020603050405020304" pitchFamily="18" charset="0"/>
              </a:rPr>
              <a:t> </a:t>
            </a:r>
            <a:endParaRPr lang="en-US" altLang="zh-CN" sz="2000" b="1"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自</a:t>
            </a:r>
            <a:r>
              <a:rPr lang="en-US" altLang="zh-CN" sz="2000" dirty="0">
                <a:latin typeface="宋体" panose="02010600030101010101" pitchFamily="2" charset="-122"/>
                <a:ea typeface="宋体" panose="02010600030101010101" pitchFamily="2" charset="-122"/>
                <a:cs typeface="Times New Roman" panose="02020603050405020304" pitchFamily="18" charset="0"/>
              </a:rPr>
              <a:t>1947</a:t>
            </a:r>
            <a:r>
              <a:rPr lang="zh-CN" altLang="en-US" sz="2000" dirty="0">
                <a:latin typeface="宋体" panose="02010600030101010101" pitchFamily="2" charset="-122"/>
                <a:ea typeface="宋体" panose="02010600030101010101" pitchFamily="2" charset="-122"/>
                <a:cs typeface="Times New Roman" panose="02020603050405020304" pitchFamily="18" charset="0"/>
              </a:rPr>
              <a:t>年理论预言以来未被测量到</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测量时长</a:t>
            </a:r>
            <a:r>
              <a:rPr lang="en-US" altLang="zh-CN" sz="2000" dirty="0">
                <a:latin typeface="宋体" panose="02010600030101010101" pitchFamily="2" charset="-122"/>
                <a:ea typeface="宋体" panose="02010600030101010101" pitchFamily="2" charset="-122"/>
                <a:cs typeface="Times New Roman" panose="02020603050405020304" pitchFamily="18" charset="0"/>
              </a:rPr>
              <a:t>3-10</a:t>
            </a:r>
            <a:r>
              <a:rPr lang="zh-CN" altLang="en-US" sz="2000" dirty="0">
                <a:latin typeface="宋体" panose="02010600030101010101" pitchFamily="2" charset="-122"/>
                <a:ea typeface="宋体" panose="02010600030101010101" pitchFamily="2" charset="-122"/>
                <a:cs typeface="Times New Roman" panose="02020603050405020304" pitchFamily="18" charset="0"/>
              </a:rPr>
              <a:t>天，像素数约</a:t>
            </a:r>
            <a:r>
              <a:rPr lang="en-US" altLang="zh-CN" sz="2000" dirty="0">
                <a:latin typeface="宋体" panose="02010600030101010101" pitchFamily="2" charset="-122"/>
                <a:ea typeface="宋体" panose="02010600030101010101" pitchFamily="2" charset="-122"/>
                <a:cs typeface="Times New Roman" panose="02020603050405020304" pitchFamily="18" charset="0"/>
              </a:rPr>
              <a:t>10</a:t>
            </a:r>
            <a:r>
              <a:rPr lang="zh-CN" altLang="en-US" sz="2000" dirty="0">
                <a:latin typeface="宋体" panose="02010600030101010101" pitchFamily="2" charset="-122"/>
                <a:ea typeface="宋体" panose="02010600030101010101" pitchFamily="2" charset="-122"/>
                <a:cs typeface="Times New Roman" panose="02020603050405020304" pitchFamily="18" charset="0"/>
              </a:rPr>
              <a:t>，中子能量低于</a:t>
            </a:r>
            <a:r>
              <a:rPr lang="en-US" altLang="zh-CN" sz="2000" dirty="0">
                <a:latin typeface="宋体" panose="02010600030101010101" pitchFamily="2" charset="-122"/>
                <a:ea typeface="宋体" panose="02010600030101010101" pitchFamily="2" charset="-122"/>
                <a:cs typeface="Times New Roman" panose="02020603050405020304" pitchFamily="18" charset="0"/>
              </a:rPr>
              <a:t>10eV</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zh-CN" altLang="en-US"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通量密度约为</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cps/cm</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2</a:t>
            </a:r>
            <a:endParaRPr lang="en-US" altLang="zh-CN" sz="2000"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a:buClr>
                <a:srgbClr val="C00000"/>
              </a:buClr>
            </a:pPr>
            <a:r>
              <a:rPr lang="en-US" altLang="zh-CN" sz="2000" b="1" dirty="0">
                <a:latin typeface="宋体" panose="02010600030101010101" pitchFamily="2" charset="-122"/>
                <a:ea typeface="宋体" panose="02010600030101010101" pitchFamily="2" charset="-122"/>
                <a:cs typeface="Times New Roman" panose="02020603050405020304" pitchFamily="18" charset="0"/>
              </a:rPr>
              <a:t>2</a:t>
            </a:r>
            <a:r>
              <a:rPr lang="zh-CN" altLang="en-US" sz="2000" b="1" dirty="0">
                <a:latin typeface="宋体" panose="02010600030101010101" pitchFamily="2" charset="-122"/>
                <a:ea typeface="宋体" panose="02010600030101010101" pitchFamily="2" charset="-122"/>
                <a:cs typeface="Times New Roman" panose="02020603050405020304" pitchFamily="18" charset="0"/>
              </a:rPr>
              <a:t>、中子寿命测量</a:t>
            </a:r>
            <a:r>
              <a:rPr lang="en-US" altLang="zh-CN" sz="2000" b="1" dirty="0">
                <a:latin typeface="宋体" panose="02010600030101010101" pitchFamily="2" charset="-122"/>
                <a:ea typeface="宋体" panose="02010600030101010101" pitchFamily="2" charset="-122"/>
                <a:cs typeface="Times New Roman" panose="02020603050405020304" pitchFamily="18" charset="0"/>
              </a:rPr>
              <a:t> </a:t>
            </a:r>
            <a:endParaRPr lang="en-US" altLang="zh-CN" sz="2000" b="1"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中子的半衰期与二体衰变的分支比成正比</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测量时长</a:t>
            </a:r>
            <a:r>
              <a:rPr lang="en-US" altLang="zh-CN" sz="2000" dirty="0">
                <a:latin typeface="宋体" panose="02010600030101010101" pitchFamily="2" charset="-122"/>
                <a:ea typeface="宋体" panose="02010600030101010101" pitchFamily="2" charset="-122"/>
                <a:cs typeface="Times New Roman" panose="02020603050405020304" pitchFamily="18" charset="0"/>
              </a:rPr>
              <a:t>10-30</a:t>
            </a:r>
            <a:r>
              <a:rPr lang="zh-CN" altLang="en-US" sz="2000" dirty="0">
                <a:latin typeface="宋体" panose="02010600030101010101" pitchFamily="2" charset="-122"/>
                <a:ea typeface="宋体" panose="02010600030101010101" pitchFamily="2" charset="-122"/>
                <a:cs typeface="Times New Roman" panose="02020603050405020304" pitchFamily="18" charset="0"/>
              </a:rPr>
              <a:t>天，像素数约</a:t>
            </a:r>
            <a:r>
              <a:rPr lang="en-US" altLang="zh-CN" sz="2000" dirty="0">
                <a:latin typeface="宋体" panose="02010600030101010101" pitchFamily="2" charset="-122"/>
                <a:ea typeface="宋体" panose="02010600030101010101" pitchFamily="2" charset="-122"/>
                <a:cs typeface="Times New Roman" panose="02020603050405020304" pitchFamily="18" charset="0"/>
              </a:rPr>
              <a:t>100</a:t>
            </a:r>
            <a:r>
              <a:rPr lang="zh-CN" altLang="en-US" sz="2000" dirty="0">
                <a:latin typeface="宋体" panose="02010600030101010101" pitchFamily="2" charset="-122"/>
                <a:ea typeface="宋体" panose="02010600030101010101" pitchFamily="2" charset="-122"/>
                <a:cs typeface="Times New Roman" panose="02020603050405020304" pitchFamily="18" charset="0"/>
              </a:rPr>
              <a:t>，中子能量低于</a:t>
            </a:r>
            <a:r>
              <a:rPr lang="en-US" altLang="zh-CN" sz="2000" dirty="0">
                <a:latin typeface="宋体" panose="02010600030101010101" pitchFamily="2" charset="-122"/>
                <a:ea typeface="宋体" panose="02010600030101010101" pitchFamily="2" charset="-122"/>
                <a:cs typeface="Times New Roman" panose="02020603050405020304" pitchFamily="18" charset="0"/>
              </a:rPr>
              <a:t>1eV</a:t>
            </a:r>
            <a:r>
              <a:rPr lang="zh-CN" altLang="en-US" sz="2000" dirty="0">
                <a:latin typeface="宋体" panose="02010600030101010101" pitchFamily="2" charset="-122"/>
                <a:ea typeface="宋体" panose="02010600030101010101" pitchFamily="2" charset="-122"/>
                <a:cs typeface="Times New Roman" panose="02020603050405020304" pitchFamily="18" charset="0"/>
              </a:rPr>
              <a:t>，通量约为</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cps/cm</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2</a:t>
            </a:r>
            <a:endParaRPr lang="en-US" altLang="zh-CN" sz="2000"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a:buClr>
                <a:srgbClr val="C00000"/>
              </a:buClr>
            </a:pPr>
            <a:r>
              <a:rPr lang="en-US" altLang="zh-CN" sz="2000" b="1" dirty="0">
                <a:latin typeface="宋体" panose="02010600030101010101" pitchFamily="2" charset="-122"/>
                <a:ea typeface="宋体" panose="02010600030101010101" pitchFamily="2" charset="-122"/>
                <a:cs typeface="Times New Roman" panose="02020603050405020304" pitchFamily="18" charset="0"/>
              </a:rPr>
              <a:t>3</a:t>
            </a:r>
            <a:r>
              <a:rPr lang="zh-CN" altLang="en-US" sz="2000" b="1" dirty="0">
                <a:latin typeface="宋体" panose="02010600030101010101" pitchFamily="2" charset="-122"/>
                <a:ea typeface="宋体" panose="02010600030101010101" pitchFamily="2" charset="-122"/>
                <a:cs typeface="Times New Roman" panose="02020603050405020304" pitchFamily="18" charset="0"/>
              </a:rPr>
              <a:t>、超出标准模型检验：反手性中微子</a:t>
            </a:r>
            <a:endParaRPr lang="en-US" altLang="zh-CN" sz="2000" b="1"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中子二体衰变的特征峰实际为多条，高度比约为</a:t>
            </a:r>
            <a:r>
              <a:rPr lang="en-US" altLang="zh-CN" sz="2000" dirty="0">
                <a:latin typeface="宋体" panose="02010600030101010101" pitchFamily="2" charset="-122"/>
                <a:ea typeface="宋体" panose="02010600030101010101" pitchFamily="2" charset="-122"/>
                <a:cs typeface="Times New Roman" panose="02020603050405020304" pitchFamily="18" charset="0"/>
              </a:rPr>
              <a:t>1</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宋体" panose="02010600030101010101" pitchFamily="2" charset="-122"/>
                <a:ea typeface="宋体" panose="02010600030101010101" pitchFamily="2" charset="-122"/>
                <a:cs typeface="Times New Roman" panose="02020603050405020304" pitchFamily="18" charset="0"/>
              </a:rPr>
              <a:t>1/8</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宋体" panose="02010600030101010101" pitchFamily="2" charset="-122"/>
                <a:ea typeface="宋体" panose="02010600030101010101" pitchFamily="2" charset="-122"/>
                <a:cs typeface="Times New Roman" panose="02020603050405020304" pitchFamily="18" charset="0"/>
              </a:rPr>
              <a:t>1/27</a:t>
            </a: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宋体" panose="02010600030101010101" pitchFamily="2" charset="-122"/>
                <a:ea typeface="宋体" panose="02010600030101010101" pitchFamily="2" charset="-122"/>
                <a:cs typeface="Times New Roman" panose="02020603050405020304" pitchFamily="18" charset="0"/>
              </a:rPr>
              <a:t>1/64</a:t>
            </a:r>
            <a:r>
              <a:rPr lang="zh-CN" altLang="en-US" sz="2000" dirty="0">
                <a:latin typeface="宋体" panose="02010600030101010101" pitchFamily="2" charset="-122"/>
                <a:ea typeface="宋体" panose="02010600030101010101" pitchFamily="2" charset="-122"/>
                <a:cs typeface="Times New Roman" panose="02020603050405020304" pitchFamily="18" charset="0"/>
              </a:rPr>
              <a:t>、、、，需结合</a:t>
            </a:r>
            <a:r>
              <a:rPr lang="en-US" altLang="zh-CN" sz="2000" dirty="0">
                <a:latin typeface="宋体" panose="02010600030101010101" pitchFamily="2" charset="-122"/>
                <a:ea typeface="宋体" panose="02010600030101010101" pitchFamily="2" charset="-122"/>
                <a:cs typeface="Times New Roman" panose="02020603050405020304" pitchFamily="18" charset="0"/>
              </a:rPr>
              <a:t>TUM</a:t>
            </a:r>
            <a:r>
              <a:rPr lang="zh-CN" altLang="en-US" sz="2000" dirty="0">
                <a:latin typeface="宋体" panose="02010600030101010101" pitchFamily="2" charset="-122"/>
                <a:ea typeface="宋体" panose="02010600030101010101" pitchFamily="2" charset="-122"/>
                <a:cs typeface="Times New Roman" panose="02020603050405020304" pitchFamily="18" charset="0"/>
              </a:rPr>
              <a:t>的设计结构。</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测量时长</a:t>
            </a:r>
            <a:r>
              <a:rPr lang="en-US" altLang="zh-CN" sz="2000" dirty="0">
                <a:latin typeface="宋体" panose="02010600030101010101" pitchFamily="2" charset="-122"/>
                <a:ea typeface="宋体" panose="02010600030101010101" pitchFamily="2" charset="-122"/>
                <a:cs typeface="Times New Roman" panose="02020603050405020304" pitchFamily="18" charset="0"/>
              </a:rPr>
              <a:t>10-30</a:t>
            </a:r>
            <a:r>
              <a:rPr lang="zh-CN" altLang="en-US" sz="2000" dirty="0">
                <a:latin typeface="宋体" panose="02010600030101010101" pitchFamily="2" charset="-122"/>
                <a:ea typeface="宋体" panose="02010600030101010101" pitchFamily="2" charset="-122"/>
                <a:cs typeface="Times New Roman" panose="02020603050405020304" pitchFamily="18" charset="0"/>
              </a:rPr>
              <a:t>天，像素数约</a:t>
            </a:r>
            <a:r>
              <a:rPr lang="en-US" altLang="zh-CN" sz="2000" dirty="0">
                <a:latin typeface="宋体" panose="02010600030101010101" pitchFamily="2" charset="-122"/>
                <a:ea typeface="宋体" panose="02010600030101010101" pitchFamily="2" charset="-122"/>
                <a:cs typeface="Times New Roman" panose="02020603050405020304" pitchFamily="18" charset="0"/>
              </a:rPr>
              <a:t>1 000-10 000</a:t>
            </a:r>
            <a:r>
              <a:rPr lang="zh-CN" altLang="en-US" sz="2000" dirty="0">
                <a:latin typeface="宋体" panose="02010600030101010101" pitchFamily="2" charset="-122"/>
                <a:ea typeface="宋体" panose="02010600030101010101" pitchFamily="2" charset="-122"/>
                <a:cs typeface="Times New Roman" panose="02020603050405020304" pitchFamily="18" charset="0"/>
              </a:rPr>
              <a:t>，中子能量低于</a:t>
            </a:r>
            <a:r>
              <a:rPr lang="en-US" altLang="zh-CN" sz="2000" dirty="0">
                <a:latin typeface="宋体" panose="02010600030101010101" pitchFamily="2" charset="-122"/>
                <a:ea typeface="宋体" panose="02010600030101010101" pitchFamily="2" charset="-122"/>
                <a:cs typeface="Times New Roman" panose="02020603050405020304" pitchFamily="18" charset="0"/>
              </a:rPr>
              <a:t>1eV</a:t>
            </a:r>
            <a:r>
              <a:rPr lang="zh-CN" altLang="en-US" sz="2000" dirty="0">
                <a:latin typeface="宋体" panose="02010600030101010101" pitchFamily="2" charset="-122"/>
                <a:ea typeface="宋体" panose="02010600030101010101" pitchFamily="2" charset="-122"/>
                <a:cs typeface="Times New Roman" panose="02020603050405020304" pitchFamily="18" charset="0"/>
              </a:rPr>
              <a:t>，通量约为</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12</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cps/cm</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2</a:t>
            </a:r>
            <a:endParaRPr lang="en-US" altLang="zh-CN" sz="2000"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物理意义重大</a:t>
            </a:r>
            <a:endPar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endParaRPr>
          </a:p>
          <a:p>
            <a:pPr>
              <a:buClr>
                <a:srgbClr val="266CF1"/>
              </a:buClr>
            </a:pPr>
            <a:r>
              <a:rPr lang="en-US" altLang="zh-CN" sz="2000" b="1" dirty="0">
                <a:latin typeface="宋体" panose="02010600030101010101" pitchFamily="2" charset="-122"/>
                <a:ea typeface="宋体" panose="02010600030101010101" pitchFamily="2" charset="-122"/>
                <a:cs typeface="Times New Roman" panose="02020603050405020304" pitchFamily="18" charset="0"/>
              </a:rPr>
              <a:t>4</a:t>
            </a:r>
            <a:r>
              <a:rPr lang="zh-CN" altLang="en-US" sz="2000" b="1" dirty="0">
                <a:latin typeface="宋体" panose="02010600030101010101" pitchFamily="2" charset="-122"/>
                <a:ea typeface="宋体" panose="02010600030101010101" pitchFamily="2" charset="-122"/>
                <a:cs typeface="Times New Roman" panose="02020603050405020304" pitchFamily="18" charset="0"/>
              </a:rPr>
              <a:t>、中微子质量</a:t>
            </a:r>
            <a:endParaRPr lang="en-US" altLang="zh-CN" sz="2000" b="1"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通过氢原子反冲能量推算中微子质量</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测量时长</a:t>
            </a:r>
            <a:r>
              <a:rPr lang="en-US" altLang="zh-CN" sz="2000" dirty="0">
                <a:latin typeface="宋体" panose="02010600030101010101" pitchFamily="2" charset="-122"/>
                <a:ea typeface="宋体" panose="02010600030101010101" pitchFamily="2" charset="-122"/>
                <a:cs typeface="Times New Roman" panose="02020603050405020304" pitchFamily="18" charset="0"/>
              </a:rPr>
              <a:t>1000-3000</a:t>
            </a:r>
            <a:r>
              <a:rPr lang="zh-CN" altLang="en-US" sz="2000" dirty="0">
                <a:latin typeface="宋体" panose="02010600030101010101" pitchFamily="2" charset="-122"/>
                <a:ea typeface="宋体" panose="02010600030101010101" pitchFamily="2" charset="-122"/>
                <a:cs typeface="Times New Roman" panose="02020603050405020304" pitchFamily="18" charset="0"/>
              </a:rPr>
              <a:t>天，像素数约</a:t>
            </a:r>
            <a:r>
              <a:rPr lang="en-US" altLang="zh-CN" sz="2000" dirty="0">
                <a:latin typeface="宋体" panose="02010600030101010101" pitchFamily="2" charset="-122"/>
                <a:ea typeface="宋体" panose="02010600030101010101" pitchFamily="2" charset="-122"/>
                <a:cs typeface="Times New Roman" panose="02020603050405020304" pitchFamily="18" charset="0"/>
              </a:rPr>
              <a:t>100000</a:t>
            </a:r>
            <a:r>
              <a:rPr lang="zh-CN" altLang="en-US" sz="2000" dirty="0">
                <a:latin typeface="宋体" panose="02010600030101010101" pitchFamily="2" charset="-122"/>
                <a:ea typeface="宋体" panose="02010600030101010101" pitchFamily="2" charset="-122"/>
                <a:cs typeface="Times New Roman" panose="02020603050405020304" pitchFamily="18" charset="0"/>
              </a:rPr>
              <a:t>，中子能量低于</a:t>
            </a:r>
            <a:r>
              <a:rPr lang="en-US" altLang="zh-CN" sz="2000" dirty="0">
                <a:latin typeface="宋体" panose="02010600030101010101" pitchFamily="2" charset="-122"/>
                <a:ea typeface="宋体" panose="02010600030101010101" pitchFamily="2" charset="-122"/>
                <a:cs typeface="Times New Roman" panose="02020603050405020304" pitchFamily="18" charset="0"/>
              </a:rPr>
              <a:t>0.001eV</a:t>
            </a:r>
            <a:r>
              <a:rPr lang="zh-CN" altLang="en-US" sz="2000" dirty="0">
                <a:latin typeface="宋体" panose="02010600030101010101" pitchFamily="2" charset="-122"/>
                <a:ea typeface="宋体" panose="02010600030101010101" pitchFamily="2" charset="-122"/>
                <a:cs typeface="Times New Roman" panose="02020603050405020304" pitchFamily="18" charset="0"/>
              </a:rPr>
              <a:t>，通量约为</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10</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16</a:t>
            </a:r>
            <a:r>
              <a:rPr lang="en-US" altLang="zh-CN" sz="2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cps/cm</a:t>
            </a:r>
            <a:r>
              <a:rPr lang="en-US" altLang="zh-CN" sz="2000" baseline="30000" dirty="0">
                <a:solidFill>
                  <a:srgbClr val="C00000"/>
                </a:solidFill>
                <a:latin typeface="宋体" panose="02010600030101010101" pitchFamily="2" charset="-122"/>
                <a:ea typeface="宋体" panose="02010600030101010101" pitchFamily="2" charset="-122"/>
                <a:cs typeface="Times New Roman" panose="02020603050405020304" pitchFamily="18" charset="0"/>
              </a:rPr>
              <a:t>2</a:t>
            </a:r>
            <a:endParaRPr lang="en-US" altLang="zh-CN" sz="2000" baseline="300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工程难度较大</a:t>
            </a:r>
            <a:endParaRPr lang="zh-CN" altLang="en-US" sz="20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marL="285750" indent="-285750">
              <a:buClr>
                <a:srgbClr val="266CF1"/>
              </a:buClr>
              <a:buFont typeface="Arial" panose="020B0604020202020204" pitchFamily="34" charset="0"/>
              <a:buChar char="•"/>
            </a:pPr>
            <a:r>
              <a:rPr lang="zh-CN" altLang="en-US" sz="2000" dirty="0">
                <a:latin typeface="宋体" panose="02010600030101010101" pitchFamily="2" charset="-122"/>
                <a:ea typeface="宋体" panose="02010600030101010101" pitchFamily="2" charset="-122"/>
                <a:cs typeface="Times New Roman" panose="02020603050405020304" pitchFamily="18" charset="0"/>
              </a:rPr>
              <a:t>。。。</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116737" name="TextBox 1"/>
          <p:cNvSpPr txBox="1"/>
          <p:nvPr/>
        </p:nvSpPr>
        <p:spPr>
          <a:xfrm>
            <a:off x="1126490" y="2924810"/>
            <a:ext cx="9143365" cy="1014730"/>
          </a:xfrm>
          <a:prstGeom prst="rect">
            <a:avLst/>
          </a:prstGeom>
          <a:noFill/>
          <a:ln w="9525">
            <a:noFill/>
          </a:ln>
        </p:spPr>
        <p:txBody>
          <a:bodyPr wrap="square" anchor="t" anchorCtr="0">
            <a:spAutoFit/>
          </a:bodyPr>
          <a:lstStyle/>
          <a:p>
            <a:pPr algn="ctr"/>
            <a:r>
              <a:rPr lang="zh-CN" altLang="en-US" sz="6000" b="1" dirty="0">
                <a:latin typeface="黑体" panose="02010609060101010101" pitchFamily="49" charset="-122"/>
                <a:ea typeface="黑体" panose="02010609060101010101" pitchFamily="49" charset="-122"/>
              </a:rPr>
              <a:t>谢谢</a:t>
            </a:r>
            <a:r>
              <a:rPr lang="en-US" altLang="zh-CN" sz="6000" b="1" dirty="0">
                <a:latin typeface="黑体" panose="02010609060101010101" pitchFamily="49" charset="-122"/>
                <a:ea typeface="黑体" panose="02010609060101010101" pitchFamily="49" charset="-122"/>
              </a:rPr>
              <a:t>!</a:t>
            </a:r>
            <a:endParaRPr lang="zh-CN" altLang="en-US" sz="6000" b="1" dirty="0">
              <a:latin typeface="黑体" panose="02010609060101010101" pitchFamily="49" charset="-122"/>
              <a:ea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背景介绍</a:t>
            </a:r>
            <a:endParaRPr kumimoji="1" lang="zh-CN" altLang="en-US" dirty="0"/>
          </a:p>
        </p:txBody>
      </p:sp>
      <p:sp>
        <p:nvSpPr>
          <p:cNvPr id="3" name="文本占位符 1"/>
          <p:cNvSpPr>
            <a:spLocks noGrp="1"/>
          </p:cNvSpPr>
          <p:nvPr/>
        </p:nvSpPr>
        <p:spPr>
          <a:xfrm>
            <a:off x="574342" y="859830"/>
            <a:ext cx="11209496" cy="1772244"/>
          </a:xfrm>
          <a:prstGeom prst="rect">
            <a:avLst/>
          </a:prstGeom>
        </p:spPr>
        <p:txBody>
          <a:bodyPr vert="horz" lIns="36000" tIns="72000" rIns="36000" bIns="36000" rtlCol="0"/>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tx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ClrTx/>
              <a:buSzTx/>
              <a:buFont typeface="Wingdings" panose="05000000000000000000" charset="0"/>
              <a:buChar char="p"/>
            </a:pP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定位：</a:t>
            </a:r>
            <a:r>
              <a:rPr lang="en-GB" altLang="zh-CN"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LBE</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液态散裂靶热试终端是加速器驱动嬗变研究装置</a:t>
            </a:r>
            <a:r>
              <a:rPr lang="en-GB" altLang="zh-CN" sz="1800" dirty="0" err="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CiADS</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工程建设的重要组成部分，是我国实现</a:t>
            </a:r>
            <a:r>
              <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“碳达峰、碳中和”</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目标的重要支撑，是解决</a:t>
            </a:r>
            <a:r>
              <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核废料处置</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难题的方案之一。</a:t>
            </a:r>
            <a:endPar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342900" indent="-342900" algn="l">
              <a:buClrTx/>
              <a:buSzTx/>
              <a:buFont typeface="Wingdings" panose="05000000000000000000" charset="0"/>
              <a:buChar char="p"/>
            </a:pP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目标：器靶堆耦合验证之前，开展</a:t>
            </a:r>
            <a:r>
              <a:rPr lang="en-US" altLang="zh-CN"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250</a:t>
            </a:r>
            <a:r>
              <a:rPr lang="en-GB" altLang="zh-CN"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kW</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en-GB" altLang="zh-CN"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MW</a:t>
            </a:r>
            <a:r>
              <a:rPr lang="zh-CN" altLang="en-US" sz="1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rPr>
              <a:t>束流功率下的器靶耦合验证工作，积累相关技术。</a:t>
            </a:r>
            <a:endParaRPr lang="zh-CN" altLang="en-US" sz="20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4" name="图片 3"/>
          <p:cNvPicPr>
            <a:picLocks noChangeAspect="1"/>
          </p:cNvPicPr>
          <p:nvPr>
            <p:custDataLst>
              <p:tags r:id="rId1"/>
            </p:custDataLst>
          </p:nvPr>
        </p:nvPicPr>
        <p:blipFill>
          <a:blip r:embed="rId2"/>
          <a:stretch>
            <a:fillRect/>
          </a:stretch>
        </p:blipFill>
        <p:spPr>
          <a:xfrm>
            <a:off x="480060" y="2539479"/>
            <a:ext cx="5177155" cy="3709670"/>
          </a:xfrm>
          <a:prstGeom prst="rect">
            <a:avLst/>
          </a:prstGeom>
        </p:spPr>
      </p:pic>
      <p:sp>
        <p:nvSpPr>
          <p:cNvPr id="5" name="文本框 4"/>
          <p:cNvSpPr txBox="1"/>
          <p:nvPr>
            <p:custDataLst>
              <p:tags r:id="rId3"/>
            </p:custDataLst>
          </p:nvPr>
        </p:nvSpPr>
        <p:spPr>
          <a:xfrm>
            <a:off x="936625" y="6271374"/>
            <a:ext cx="6096000" cy="398780"/>
          </a:xfrm>
          <a:prstGeom prst="rect">
            <a:avLst/>
          </a:prstGeom>
          <a:noFill/>
        </p:spPr>
        <p:txBody>
          <a:bodyPr wrap="square" rtlCol="0" anchor="t">
            <a:spAutoFit/>
          </a:bodyPr>
          <a:lstStyle/>
          <a:p>
            <a:r>
              <a:rPr lang="zh-CN" altLang="en-US" sz="20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加速器驱动先进核能系统 — ADANES</a:t>
            </a:r>
            <a:endParaRPr lang="zh-CN" altLang="en-US" sz="20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4"/>
            </p:custDataLst>
          </p:nvPr>
        </p:nvSpPr>
        <p:spPr>
          <a:xfrm>
            <a:off x="6570980" y="2469629"/>
            <a:ext cx="5621020" cy="129159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pPr marL="342900" indent="-342900" algn="l">
              <a:buClrTx/>
              <a:buSzTx/>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加速器驱动嬗变研究装置CiADS</a:t>
            </a:r>
            <a:endPar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buClrTx/>
              <a:buSzTx/>
              <a:buFont typeface="Arial" panose="020B0604020202020204" pitchFamily="34" charset="0"/>
              <a:buNone/>
            </a:pPr>
            <a:r>
              <a:rPr lang="en-US" altLang="zh-CN"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(10MW</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ADS</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燃烧器原理验证装置</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2027</a:t>
            </a:r>
            <a:r>
              <a:rPr lang="zh-CN"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年验收</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buClrTx/>
              <a:buSzTx/>
              <a:buFont typeface="Arial" panose="020B0604020202020204" pitchFamily="34" charset="0"/>
              <a:buChar char="•"/>
            </a:pPr>
            <a:r>
              <a:rPr lang="en-US" altLang="zh-CN"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ADS</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示范装置</a:t>
            </a:r>
            <a:endPar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a:buClrTx/>
              <a:buSzTx/>
              <a:buFont typeface="Arial" panose="020B0604020202020204" pitchFamily="34" charset="0"/>
              <a:buNone/>
            </a:pP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100MW, 2030</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年底完成</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初步设计和</a:t>
            </a:r>
            <a:r>
              <a:rPr lang="en-US"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PSAR</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Picture 8" descr="C:\Users\wsc\Desktop\ADS原创相关数据统计图及原理图2.pn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250430" y="3722484"/>
            <a:ext cx="4099560" cy="25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custDataLst>
              <p:tags r:id="rId7"/>
            </p:custDataLst>
          </p:nvPr>
        </p:nvSpPr>
        <p:spPr>
          <a:xfrm>
            <a:off x="8409682" y="6249265"/>
            <a:ext cx="1998345" cy="398780"/>
          </a:xfrm>
          <a:prstGeom prst="rect">
            <a:avLst/>
          </a:prstGeom>
        </p:spPr>
        <p:txBody>
          <a:bodyPr wrap="none">
            <a:spAutoFit/>
          </a:bodyPr>
          <a:lstStyle/>
          <a:p>
            <a:pPr algn="l">
              <a:buClrTx/>
              <a:buSzTx/>
              <a:buFontTx/>
            </a:pPr>
            <a:r>
              <a:rPr lang="zh-CN" altLang="en-US" sz="20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rPr>
              <a:t>ADS原理示意图</a:t>
            </a:r>
            <a:endParaRPr lang="zh-CN" altLang="en-US" sz="20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圆角矩形 8"/>
          <p:cNvSpPr/>
          <p:nvPr>
            <p:custDataLst>
              <p:tags r:id="rId8"/>
            </p:custDataLst>
          </p:nvPr>
        </p:nvSpPr>
        <p:spPr>
          <a:xfrm>
            <a:off x="1388745" y="2626474"/>
            <a:ext cx="2919730" cy="1584000"/>
          </a:xfrm>
          <a:prstGeom prst="roundRect">
            <a:avLst/>
          </a:prstGeom>
          <a:noFill/>
          <a:ln w="28575" cap="flat" cmpd="sng" algn="ctr">
            <a:solidFill>
              <a:srgbClr val="FF0000"/>
            </a:solidFill>
            <a:prstDash val="dash"/>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en-GB"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cxnSp>
        <p:nvCxnSpPr>
          <p:cNvPr id="10" name="直接箭头连接符 13"/>
          <p:cNvCxnSpPr/>
          <p:nvPr>
            <p:custDataLst>
              <p:tags r:id="rId9"/>
            </p:custDataLst>
          </p:nvPr>
        </p:nvCxnSpPr>
        <p:spPr>
          <a:xfrm flipV="1">
            <a:off x="4314825" y="3074149"/>
            <a:ext cx="2037715" cy="0"/>
          </a:xfrm>
          <a:prstGeom prst="straightConnector1">
            <a:avLst/>
          </a:prstGeom>
          <a:solidFill>
            <a:schemeClr val="bg1"/>
          </a:solidFill>
          <a:ln w="12700" cap="flat" cmpd="sng" algn="ctr">
            <a:solidFill>
              <a:srgbClr val="FF0000"/>
            </a:solidFill>
            <a:prstDash val="solid"/>
            <a:round/>
            <a:headEnd type="none" w="med" len="med"/>
            <a:tailEnd type="arrow" w="med" len="med"/>
          </a:ln>
        </p:spPr>
      </p:cxnSp>
      <p:sp>
        <p:nvSpPr>
          <p:cNvPr id="11" name="文本框 10"/>
          <p:cNvSpPr txBox="1"/>
          <p:nvPr>
            <p:custDataLst>
              <p:tags r:id="rId10"/>
            </p:custDataLst>
          </p:nvPr>
        </p:nvSpPr>
        <p:spPr>
          <a:xfrm>
            <a:off x="457835" y="2095613"/>
            <a:ext cx="11014075" cy="369332"/>
          </a:xfrm>
          <a:prstGeom prst="rect">
            <a:avLst/>
          </a:prstGeom>
          <a:noFill/>
        </p:spPr>
        <p:txBody>
          <a:bodyPr wrap="square" rtlCol="0">
            <a:spAutoFit/>
          </a:bodyPr>
          <a:lstStyle/>
          <a:p>
            <a:pPr algn="ct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特点</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：提高铀资源</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利用率</a:t>
            </a: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提高反应堆固有</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安全性</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+乏燃料</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嬗变</a:t>
            </a:r>
            <a:endPar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散裂靶发展路线</a:t>
            </a:r>
            <a:endParaRPr kumimoji="1" lang="zh-CN" altLang="en-US" dirty="0"/>
          </a:p>
        </p:txBody>
      </p:sp>
      <p:cxnSp>
        <p:nvCxnSpPr>
          <p:cNvPr id="3" name="直接箭头连接符 6"/>
          <p:cNvCxnSpPr/>
          <p:nvPr/>
        </p:nvCxnSpPr>
        <p:spPr>
          <a:xfrm flipH="1" flipV="1">
            <a:off x="480695" y="900430"/>
            <a:ext cx="21590" cy="520827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 name="直接箭头连接符 7"/>
          <p:cNvCxnSpPr/>
          <p:nvPr/>
        </p:nvCxnSpPr>
        <p:spPr>
          <a:xfrm>
            <a:off x="502285" y="6108700"/>
            <a:ext cx="11196000"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404495" y="6090920"/>
            <a:ext cx="746760" cy="368300"/>
          </a:xfrm>
          <a:prstGeom prst="rect">
            <a:avLst/>
          </a:prstGeom>
          <a:noFill/>
        </p:spPr>
        <p:txBody>
          <a:bodyPr wrap="none" rtlCol="0">
            <a:spAutoFit/>
          </a:bodyPr>
          <a:lstStyle/>
          <a:p>
            <a:pPr indent="0" algn="l">
              <a:buFont typeface="Arial" panose="020B0604020202020204" pitchFamily="34" charset="0"/>
              <a:buNone/>
            </a:pPr>
            <a:r>
              <a:rPr lang="en-US" altLang="zh-CN" b="1" dirty="0">
                <a:solidFill>
                  <a:srgbClr val="003399"/>
                </a:solidFill>
                <a:latin typeface="微软雅黑" panose="020B0503020204020204" pitchFamily="34" charset="-122"/>
                <a:ea typeface="微软雅黑" panose="020B0503020204020204" pitchFamily="34" charset="-122"/>
                <a:cs typeface="微软雅黑" panose="020B0503020204020204" pitchFamily="34" charset="-122"/>
              </a:rPr>
              <a:t>2020</a:t>
            </a:r>
            <a:endParaRPr lang="zh-CN" altLang="en-US" b="1" dirty="0">
              <a:solidFill>
                <a:srgbClr val="00339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0804525" y="6090920"/>
            <a:ext cx="746760" cy="368300"/>
          </a:xfrm>
          <a:prstGeom prst="rect">
            <a:avLst/>
          </a:prstGeom>
          <a:noFill/>
        </p:spPr>
        <p:txBody>
          <a:bodyPr wrap="none" rtlCol="0">
            <a:spAutoFit/>
          </a:bodyPr>
          <a:lstStyle/>
          <a:p>
            <a:pPr indent="0" algn="l">
              <a:buFont typeface="Arial" panose="020B0604020202020204" pitchFamily="34" charset="0"/>
              <a:buNone/>
            </a:pPr>
            <a:r>
              <a:rPr lang="en-US" altLang="zh-CN" b="1" dirty="0">
                <a:solidFill>
                  <a:srgbClr val="003399"/>
                </a:solidFill>
                <a:latin typeface="微软雅黑" panose="020B0503020204020204" pitchFamily="34" charset="-122"/>
                <a:ea typeface="微软雅黑" panose="020B0503020204020204" pitchFamily="34" charset="-122"/>
                <a:cs typeface="微软雅黑" panose="020B0503020204020204" pitchFamily="34" charset="-122"/>
              </a:rPr>
              <a:t>2035</a:t>
            </a:r>
            <a:endParaRPr lang="zh-CN" altLang="en-US" b="1" dirty="0">
              <a:solidFill>
                <a:srgbClr val="003399"/>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1"/>
            </p:custDataLst>
          </p:nvPr>
        </p:nvPicPr>
        <p:blipFill rotWithShape="1">
          <a:blip r:embed="rId2"/>
          <a:srcRect l="25568" t="11157" r="22867"/>
          <a:stretch>
            <a:fillRect/>
          </a:stretch>
        </p:blipFill>
        <p:spPr>
          <a:xfrm>
            <a:off x="838835" y="4064635"/>
            <a:ext cx="1096010" cy="1868170"/>
          </a:xfrm>
          <a:prstGeom prst="rect">
            <a:avLst/>
          </a:prstGeom>
        </p:spPr>
      </p:pic>
      <p:sp>
        <p:nvSpPr>
          <p:cNvPr id="8" name="文本框 7"/>
          <p:cNvSpPr txBox="1"/>
          <p:nvPr>
            <p:custDataLst>
              <p:tags r:id="rId3"/>
            </p:custDataLst>
          </p:nvPr>
        </p:nvSpPr>
        <p:spPr>
          <a:xfrm>
            <a:off x="696595" y="2543810"/>
            <a:ext cx="1064260" cy="398780"/>
          </a:xfrm>
          <a:prstGeom prst="rect">
            <a:avLst/>
          </a:prstGeom>
          <a:noFill/>
        </p:spPr>
        <p:txBody>
          <a:bodyPr wrap="none" rtlCol="0">
            <a:spAutoFit/>
          </a:bodyPr>
          <a:lstStyle/>
          <a:p>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custDataLst>
              <p:tags r:id="rId4"/>
            </p:custDataLst>
          </p:nvPr>
        </p:nvSpPr>
        <p:spPr>
          <a:xfrm>
            <a:off x="621030" y="2926715"/>
            <a:ext cx="1783080" cy="368300"/>
          </a:xfrm>
          <a:prstGeom prst="rect">
            <a:avLst/>
          </a:prstGeom>
        </p:spPr>
        <p:txBody>
          <a:bodyPr wrap="none">
            <a:spAutoFit/>
          </a:bodyPr>
          <a:lstStyle/>
          <a:p>
            <a:r>
              <a:rPr lang="zh-CN" altLang="en-US" sz="1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散裂靶热工样机</a:t>
            </a:r>
            <a:endParaRPr lang="zh-CN" altLang="en-US" sz="1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custDataLst>
              <p:tags r:id="rId5"/>
            </p:custDataLst>
          </p:nvPr>
        </p:nvSpPr>
        <p:spPr>
          <a:xfrm>
            <a:off x="465454" y="3446145"/>
            <a:ext cx="2271395" cy="460375"/>
          </a:xfrm>
          <a:prstGeom prst="rect">
            <a:avLst/>
          </a:prstGeom>
          <a:noFill/>
          <a:effectLst>
            <a:glow rad="139700">
              <a:schemeClr val="accent2">
                <a:satMod val="175000"/>
                <a:alpha val="40000"/>
              </a:schemeClr>
            </a:glow>
          </a:effectLst>
        </p:spPr>
        <p:txBody>
          <a:bodyPr wrap="square" rtlCol="0">
            <a:noAutofit/>
          </a:bodyPr>
          <a:lstStyle/>
          <a:p>
            <a:pPr marL="285750" lvl="0" indent="-285750" algn="l">
              <a:buClrTx/>
              <a:buSzTx/>
              <a:buFont typeface="Arial" panose="020B0604020202020204" pitchFamily="34" charset="0"/>
              <a:buChar char="•"/>
            </a:pPr>
            <a:r>
              <a:rPr lang="zh-CN" altLang="en-US" sz="1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系统可靠性验证</a:t>
            </a:r>
            <a:endParaRPr lang="zh-CN" altLang="en-US" sz="1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10"/>
          <p:cNvSpPr/>
          <p:nvPr>
            <p:custDataLst>
              <p:tags r:id="rId6"/>
            </p:custDataLst>
          </p:nvPr>
        </p:nvSpPr>
        <p:spPr>
          <a:xfrm>
            <a:off x="2599690" y="2498090"/>
            <a:ext cx="2181860" cy="675640"/>
          </a:xfrm>
          <a:prstGeom prst="rect">
            <a:avLst/>
          </a:prstGeom>
        </p:spPr>
        <p:txBody>
          <a:bodyPr wrap="square">
            <a:spAutoFit/>
          </a:bodyPr>
          <a:lstStyle/>
          <a:p>
            <a:pPr algn="ctr"/>
            <a:r>
              <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散裂靶靶窗样机</a:t>
            </a:r>
            <a:endPar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140W</a:t>
            </a: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7"/>
            </p:custDataLst>
          </p:nvPr>
        </p:nvSpPr>
        <p:spPr>
          <a:xfrm>
            <a:off x="7449185" y="1564640"/>
            <a:ext cx="2546350" cy="922020"/>
          </a:xfrm>
          <a:prstGeom prst="rect">
            <a:avLst/>
          </a:prstGeom>
        </p:spPr>
        <p:txBody>
          <a:bodyPr wrap="none">
            <a:spAutoFit/>
          </a:bodyPr>
          <a:lstStyle/>
          <a:p>
            <a:r>
              <a:rPr lang="en-US" altLang="zh-CN" sz="1800" b="1" dirty="0" err="1">
                <a:solidFill>
                  <a:srgbClr val="00B050"/>
                </a:solidFill>
                <a:latin typeface="微软雅黑" panose="020B0503020204020204" pitchFamily="34" charset="-122"/>
                <a:ea typeface="微软雅黑" panose="020B0503020204020204" pitchFamily="34" charset="-122"/>
              </a:rPr>
              <a:t>10MW CiADS</a:t>
            </a:r>
            <a:endParaRPr lang="en-US" altLang="zh-CN" sz="1800" b="1" dirty="0" err="1">
              <a:solidFill>
                <a:srgbClr val="00B050"/>
              </a:solidFill>
              <a:latin typeface="微软雅黑" panose="020B0503020204020204" pitchFamily="34" charset="-122"/>
              <a:ea typeface="微软雅黑" panose="020B0503020204020204" pitchFamily="34" charset="-122"/>
            </a:endParaRPr>
          </a:p>
          <a:p>
            <a:r>
              <a:rPr lang="zh-CN" altLang="en-US" sz="1800" b="1" dirty="0">
                <a:solidFill>
                  <a:srgbClr val="00B050"/>
                </a:solidFill>
                <a:latin typeface="微软雅黑" panose="020B0503020204020204" pitchFamily="34" charset="-122"/>
                <a:ea typeface="微软雅黑" panose="020B0503020204020204" pitchFamily="34" charset="-122"/>
              </a:rPr>
              <a:t>散裂靶</a:t>
            </a:r>
            <a:endParaRPr lang="zh-CN" altLang="en-US" sz="1800" b="1" dirty="0">
              <a:solidFill>
                <a:srgbClr val="00B050"/>
              </a:solidFill>
              <a:latin typeface="微软雅黑" panose="020B0503020204020204" pitchFamily="34" charset="-122"/>
              <a:ea typeface="微软雅黑" panose="020B0503020204020204" pitchFamily="34" charset="-122"/>
            </a:endParaRPr>
          </a:p>
          <a:p>
            <a:r>
              <a:rPr lang="en-US" altLang="ja-JP" sz="1800" b="1" dirty="0">
                <a:solidFill>
                  <a:srgbClr val="00B050"/>
                </a:solidFill>
                <a:latin typeface="微软雅黑" panose="020B0503020204020204" pitchFamily="34" charset="-122"/>
                <a:ea typeface="微软雅黑" panose="020B0503020204020204" pitchFamily="34" charset="-122"/>
              </a:rPr>
              <a:t>(250 kW / 2.5-3MW)</a:t>
            </a:r>
            <a:endParaRPr lang="en-US" altLang="ja-JP" sz="1800" b="1" dirty="0">
              <a:solidFill>
                <a:srgbClr val="00B050"/>
              </a:solidFill>
              <a:latin typeface="微软雅黑" panose="020B0503020204020204" pitchFamily="34" charset="-122"/>
              <a:ea typeface="微软雅黑" panose="020B0503020204020204" pitchFamily="34" charset="-122"/>
            </a:endParaRPr>
          </a:p>
        </p:txBody>
      </p:sp>
      <p:sp>
        <p:nvSpPr>
          <p:cNvPr id="13" name="文本框 12"/>
          <p:cNvSpPr txBox="1"/>
          <p:nvPr>
            <p:custDataLst>
              <p:tags r:id="rId8"/>
            </p:custDataLst>
          </p:nvPr>
        </p:nvSpPr>
        <p:spPr>
          <a:xfrm>
            <a:off x="2971800" y="2037715"/>
            <a:ext cx="1064260" cy="398780"/>
          </a:xfrm>
          <a:prstGeom prst="rect">
            <a:avLst/>
          </a:prstGeom>
          <a:noFill/>
        </p:spPr>
        <p:txBody>
          <a:bodyPr wrap="none"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2023年</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custDataLst>
              <p:tags r:id="rId9"/>
            </p:custDataLst>
          </p:nvPr>
        </p:nvSpPr>
        <p:spPr>
          <a:xfrm>
            <a:off x="7426960" y="1223010"/>
            <a:ext cx="2541270" cy="398780"/>
          </a:xfrm>
          <a:prstGeom prst="rect">
            <a:avLst/>
          </a:prstGeom>
          <a:noFill/>
        </p:spPr>
        <p:txBody>
          <a:bodyPr wrap="none" rtlCol="0">
            <a:spAutoFit/>
          </a:bodyPr>
          <a:lstStyle/>
          <a:p>
            <a:pPr algn="l"/>
            <a:r>
              <a:rPr lang="en-US" altLang="zh-CN" sz="2000" b="1" dirty="0" err="1">
                <a:solidFill>
                  <a:srgbClr val="00B050"/>
                </a:solidFill>
                <a:latin typeface="微软雅黑" panose="020B0503020204020204" pitchFamily="34" charset="-122"/>
                <a:ea typeface="微软雅黑" panose="020B0503020204020204" pitchFamily="34" charset="-122"/>
              </a:rPr>
              <a:t>2027-2030-2035</a:t>
            </a:r>
            <a:r>
              <a:rPr lang="en-US" altLang="zh-CN" sz="2000" b="1" dirty="0" err="1">
                <a:solidFill>
                  <a:srgbClr val="00B050"/>
                </a:solidFill>
                <a:latin typeface="微软雅黑" panose="020B0503020204020204" pitchFamily="34" charset="-122"/>
                <a:ea typeface="微软雅黑" panose="020B0503020204020204" pitchFamily="34" charset="-122"/>
                <a:sym typeface="+mn-ea"/>
              </a:rPr>
              <a:t>年</a:t>
            </a:r>
            <a:endParaRPr lang="en-US" altLang="zh-CN" sz="2000" b="1" dirty="0" err="1">
              <a:solidFill>
                <a:srgbClr val="00B050"/>
              </a:solidFill>
              <a:latin typeface="微软雅黑" panose="020B0503020204020204" pitchFamily="34" charset="-122"/>
              <a:ea typeface="微软雅黑" panose="020B0503020204020204" pitchFamily="34" charset="-122"/>
              <a:sym typeface="+mn-ea"/>
            </a:endParaRPr>
          </a:p>
        </p:txBody>
      </p:sp>
      <p:sp>
        <p:nvSpPr>
          <p:cNvPr id="15" name="虚尾箭头 36"/>
          <p:cNvSpPr/>
          <p:nvPr>
            <p:custDataLst>
              <p:tags r:id="rId10"/>
            </p:custDataLst>
          </p:nvPr>
        </p:nvSpPr>
        <p:spPr>
          <a:xfrm rot="20640000">
            <a:off x="2109470" y="4546600"/>
            <a:ext cx="705485" cy="413385"/>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15"/>
          <p:cNvSpPr/>
          <p:nvPr>
            <p:custDataLst>
              <p:tags r:id="rId11"/>
            </p:custDataLst>
          </p:nvPr>
        </p:nvSpPr>
        <p:spPr>
          <a:xfrm>
            <a:off x="5326698" y="2033905"/>
            <a:ext cx="2031365" cy="645160"/>
          </a:xfrm>
          <a:prstGeom prst="rect">
            <a:avLst/>
          </a:prstGeom>
        </p:spPr>
        <p:txBody>
          <a:bodyPr wrap="none">
            <a:spAutoFit/>
          </a:bodyPr>
          <a:lstStyle/>
          <a:p>
            <a:pPr algn="l"/>
            <a:r>
              <a:rPr lang="zh-CN" altLang="en-US" sz="1800" b="1" dirty="0">
                <a:solidFill>
                  <a:srgbClr val="C00000"/>
                </a:solidFill>
                <a:latin typeface="微软雅黑" panose="020B0503020204020204" pitchFamily="34" charset="-122"/>
                <a:ea typeface="微软雅黑" panose="020B0503020204020204" pitchFamily="34" charset="-122"/>
                <a:sym typeface="+mn-ea"/>
              </a:rPr>
              <a:t>热试终端散裂</a:t>
            </a:r>
            <a:r>
              <a:rPr lang="zh-CN" altLang="en-US" sz="1800" b="1" dirty="0">
                <a:solidFill>
                  <a:srgbClr val="C00000"/>
                </a:solidFill>
                <a:latin typeface="微软雅黑" panose="020B0503020204020204" pitchFamily="34" charset="-122"/>
                <a:ea typeface="微软雅黑" panose="020B0503020204020204" pitchFamily="34" charset="-122"/>
              </a:rPr>
              <a:t>靶</a:t>
            </a:r>
            <a:endParaRPr lang="zh-CN" altLang="en-US" sz="1800" b="1" dirty="0">
              <a:solidFill>
                <a:srgbClr val="C00000"/>
              </a:solidFill>
              <a:latin typeface="微软雅黑" panose="020B0503020204020204" pitchFamily="34" charset="-122"/>
              <a:ea typeface="微软雅黑" panose="020B0503020204020204" pitchFamily="34" charset="-122"/>
            </a:endParaRPr>
          </a:p>
          <a:p>
            <a:pPr algn="l"/>
            <a:r>
              <a:rPr lang="en-US" altLang="zh-CN" sz="1800" b="1" dirty="0">
                <a:solidFill>
                  <a:srgbClr val="C00000"/>
                </a:solidFill>
                <a:latin typeface="微软雅黑" panose="020B0503020204020204" pitchFamily="34" charset="-122"/>
                <a:ea typeface="微软雅黑" panose="020B0503020204020204" pitchFamily="34" charset="-122"/>
              </a:rPr>
              <a:t>(250kW / 3MW)</a:t>
            </a:r>
            <a:endParaRPr lang="en-US" altLang="zh-CN" sz="1800" b="1" dirty="0">
              <a:solidFill>
                <a:srgbClr val="C00000"/>
              </a:solidFill>
              <a:latin typeface="微软雅黑" panose="020B0503020204020204" pitchFamily="34" charset="-122"/>
              <a:ea typeface="微软雅黑" panose="020B0503020204020204" pitchFamily="34" charset="-122"/>
            </a:endParaRPr>
          </a:p>
        </p:txBody>
      </p:sp>
      <p:sp>
        <p:nvSpPr>
          <p:cNvPr id="17" name="文本框 16"/>
          <p:cNvSpPr txBox="1"/>
          <p:nvPr>
            <p:custDataLst>
              <p:tags r:id="rId12"/>
            </p:custDataLst>
          </p:nvPr>
        </p:nvSpPr>
        <p:spPr>
          <a:xfrm>
            <a:off x="5314315" y="1611630"/>
            <a:ext cx="1802765" cy="398780"/>
          </a:xfrm>
          <a:prstGeom prst="rect">
            <a:avLst/>
          </a:prstGeom>
          <a:noFill/>
        </p:spPr>
        <p:txBody>
          <a:bodyPr wrap="none" rtlCol="0">
            <a:spAutoFit/>
          </a:bodyPr>
          <a:lstStyle/>
          <a:p>
            <a:pPr algn="l"/>
            <a:r>
              <a:rPr lang="en-US" altLang="zh-CN"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2026-2030</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endPar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8" name="图片 2" descr="d8dff23a65e64012eeeae1307a4608b"/>
          <p:cNvPicPr>
            <a:picLocks noChangeAspect="1"/>
          </p:cNvPicPr>
          <p:nvPr>
            <p:custDataLst>
              <p:tags r:id="rId13"/>
            </p:custDataLst>
          </p:nvPr>
        </p:nvPicPr>
        <p:blipFill>
          <a:blip r:embed="rId14"/>
          <a:stretch>
            <a:fillRect/>
          </a:stretch>
        </p:blipFill>
        <p:spPr>
          <a:xfrm>
            <a:off x="2940685" y="3885565"/>
            <a:ext cx="1330960" cy="1771650"/>
          </a:xfrm>
          <a:prstGeom prst="rect">
            <a:avLst/>
          </a:prstGeom>
        </p:spPr>
      </p:pic>
      <p:sp>
        <p:nvSpPr>
          <p:cNvPr id="19" name="文本框 18"/>
          <p:cNvSpPr txBox="1"/>
          <p:nvPr>
            <p:custDataLst>
              <p:tags r:id="rId15"/>
            </p:custDataLst>
          </p:nvPr>
        </p:nvSpPr>
        <p:spPr>
          <a:xfrm>
            <a:off x="2567305" y="3124835"/>
            <a:ext cx="2820670" cy="759460"/>
          </a:xfrm>
          <a:prstGeom prst="rect">
            <a:avLst/>
          </a:prstGeom>
          <a:noFill/>
          <a:effectLst>
            <a:glow rad="139700">
              <a:schemeClr val="accent2">
                <a:satMod val="175000"/>
                <a:alpha val="40000"/>
              </a:schemeClr>
            </a:glow>
          </a:effectLst>
        </p:spPr>
        <p:txBody>
          <a:bodyPr wrap="square" rtlCol="0">
            <a:noAutofit/>
          </a:bodyPr>
          <a:lstStyle/>
          <a:p>
            <a:pPr marL="342900" lvl="0" indent="-342900" algn="l">
              <a:buClrTx/>
              <a:buSzTx/>
              <a:buFont typeface="Arial" panose="020B0604020202020204" pitchFamily="34" charset="0"/>
              <a:buChar char="•"/>
            </a:pPr>
            <a:r>
              <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低功率器靶耦合验证</a:t>
            </a:r>
            <a:endPar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buClrTx/>
              <a:buSzTx/>
              <a:buFont typeface="Arial" panose="020B0604020202020204" pitchFamily="34" charset="0"/>
              <a:buChar char="•"/>
            </a:pPr>
            <a:r>
              <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靶窗可靠性验证</a:t>
            </a:r>
            <a:endParaRPr lang="zh-CN" altLang="en-US" sz="18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 name="图片 3"/>
          <p:cNvPicPr>
            <a:picLocks noChangeAspect="1"/>
          </p:cNvPicPr>
          <p:nvPr>
            <p:custDataLst>
              <p:tags r:id="rId16"/>
            </p:custDataLst>
          </p:nvPr>
        </p:nvPicPr>
        <p:blipFill>
          <a:blip r:embed="rId17"/>
          <a:srcRect l="13377" t="4873" r="9557" b="6218"/>
          <a:stretch>
            <a:fillRect/>
          </a:stretch>
        </p:blipFill>
        <p:spPr>
          <a:xfrm>
            <a:off x="5341620" y="3549015"/>
            <a:ext cx="1821180" cy="1897380"/>
          </a:xfrm>
          <a:prstGeom prst="rect">
            <a:avLst/>
          </a:prstGeom>
          <a:noFill/>
          <a:ln w="9525">
            <a:noFill/>
          </a:ln>
        </p:spPr>
      </p:pic>
      <p:sp>
        <p:nvSpPr>
          <p:cNvPr id="21" name="文本框 20"/>
          <p:cNvSpPr txBox="1"/>
          <p:nvPr>
            <p:custDataLst>
              <p:tags r:id="rId18"/>
            </p:custDataLst>
          </p:nvPr>
        </p:nvSpPr>
        <p:spPr>
          <a:xfrm>
            <a:off x="5176520" y="2701290"/>
            <a:ext cx="2173605" cy="759460"/>
          </a:xfrm>
          <a:prstGeom prst="rect">
            <a:avLst/>
          </a:prstGeom>
          <a:noFill/>
          <a:effectLst>
            <a:glow rad="139700">
              <a:schemeClr val="accent2">
                <a:satMod val="175000"/>
                <a:alpha val="40000"/>
              </a:schemeClr>
            </a:glow>
          </a:effectLst>
        </p:spPr>
        <p:txBody>
          <a:bodyPr wrap="square" rtlCol="0">
            <a:noAutofit/>
          </a:bodyPr>
          <a:lstStyle/>
          <a:p>
            <a:pPr marL="342900" lvl="0" indent="-342900" algn="ctr">
              <a:buClrTx/>
              <a:buSzTx/>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sym typeface="+mn-ea"/>
              </a:rPr>
              <a:t>器靶耦合验证</a:t>
            </a:r>
            <a:endParaRPr lang="zh-CN" altLang="en-US" sz="1800" b="1" dirty="0">
              <a:solidFill>
                <a:srgbClr val="C00000"/>
              </a:solidFill>
              <a:latin typeface="微软雅黑" panose="020B0503020204020204" pitchFamily="34" charset="-122"/>
              <a:ea typeface="微软雅黑" panose="020B0503020204020204" pitchFamily="34" charset="-122"/>
              <a:sym typeface="+mn-ea"/>
            </a:endParaRPr>
          </a:p>
          <a:p>
            <a:pPr marL="342900" lvl="0" indent="-342900" algn="ctr">
              <a:buClrTx/>
              <a:buSzTx/>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sym typeface="+mn-ea"/>
              </a:rPr>
              <a:t>高功率靶技术</a:t>
            </a:r>
            <a:endParaRPr lang="zh-CN" altLang="en-US" sz="1800" b="1" dirty="0">
              <a:solidFill>
                <a:srgbClr val="C00000"/>
              </a:solidFill>
              <a:latin typeface="微软雅黑" panose="020B0503020204020204" pitchFamily="34" charset="-122"/>
              <a:ea typeface="微软雅黑" panose="020B0503020204020204" pitchFamily="34" charset="-122"/>
              <a:sym typeface="+mn-ea"/>
            </a:endParaRPr>
          </a:p>
        </p:txBody>
      </p:sp>
      <p:pic>
        <p:nvPicPr>
          <p:cNvPr id="22" name="图片 21"/>
          <p:cNvPicPr>
            <a:picLocks noChangeAspect="1"/>
          </p:cNvPicPr>
          <p:nvPr/>
        </p:nvPicPr>
        <p:blipFill>
          <a:blip r:embed="rId19"/>
          <a:srcRect l="74465" t="26110" b="17475"/>
          <a:stretch>
            <a:fillRect/>
          </a:stretch>
        </p:blipFill>
        <p:spPr>
          <a:xfrm>
            <a:off x="7842250" y="3067685"/>
            <a:ext cx="1911350" cy="1826260"/>
          </a:xfrm>
          <a:prstGeom prst="rect">
            <a:avLst/>
          </a:prstGeom>
        </p:spPr>
      </p:pic>
      <p:sp>
        <p:nvSpPr>
          <p:cNvPr id="23" name="矩形 22"/>
          <p:cNvSpPr/>
          <p:nvPr>
            <p:custDataLst>
              <p:tags r:id="rId20"/>
            </p:custDataLst>
          </p:nvPr>
        </p:nvSpPr>
        <p:spPr>
          <a:xfrm>
            <a:off x="7508240" y="2422525"/>
            <a:ext cx="2342515" cy="645160"/>
          </a:xfrm>
          <a:prstGeom prst="rect">
            <a:avLst/>
          </a:prstGeom>
        </p:spPr>
        <p:txBody>
          <a:bodyPr wrap="square">
            <a:spAutoFit/>
          </a:bodyPr>
          <a:lstStyle/>
          <a:p>
            <a:pPr marL="342900" indent="-342900" algn="just">
              <a:buFont typeface="Arial" panose="020B0604020202020204" pitchFamily="34" charset="0"/>
              <a:buChar char="•"/>
            </a:pPr>
            <a:r>
              <a:rPr lang="zh-CN" altLang="en-US" sz="1800" b="1" dirty="0">
                <a:solidFill>
                  <a:srgbClr val="00B050"/>
                </a:solidFill>
                <a:latin typeface="微软雅黑" panose="020B0503020204020204" pitchFamily="34" charset="-122"/>
                <a:ea typeface="微软雅黑" panose="020B0503020204020204" pitchFamily="34" charset="-122"/>
              </a:rPr>
              <a:t>世界首台器靶堆耦合装置</a:t>
            </a:r>
            <a:endParaRPr lang="zh-CN" altLang="en-US" sz="1800" b="1" dirty="0">
              <a:solidFill>
                <a:srgbClr val="00B050"/>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46735" y="862965"/>
            <a:ext cx="690880" cy="398780"/>
          </a:xfrm>
          <a:prstGeom prst="rect">
            <a:avLst/>
          </a:prstGeom>
          <a:noFill/>
        </p:spPr>
        <p:txBody>
          <a:bodyPr wrap="none" rtlCol="0">
            <a:spAutoFit/>
          </a:bodyPr>
          <a:lstStyle/>
          <a:p>
            <a:pPr indent="0" algn="l">
              <a:buFont typeface="Arial" panose="020B0604020202020204" pitchFamily="34" charset="0"/>
              <a:buNone/>
            </a:pPr>
            <a:r>
              <a:rPr lang="zh-CN" altLang="en-US" sz="2000" b="1" dirty="0">
                <a:solidFill>
                  <a:schemeClr val="tx1"/>
                </a:solidFill>
                <a:latin typeface="微软雅黑" panose="020B0503020204020204" pitchFamily="34" charset="-122"/>
                <a:ea typeface="微软雅黑" panose="020B0503020204020204" pitchFamily="34" charset="-122"/>
              </a:rPr>
              <a:t>功率</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1673840" y="6017260"/>
            <a:ext cx="436880" cy="398780"/>
          </a:xfrm>
          <a:prstGeom prst="rect">
            <a:avLst/>
          </a:prstGeom>
          <a:noFill/>
        </p:spPr>
        <p:txBody>
          <a:bodyPr wrap="none" rtlCol="0">
            <a:spAutoFit/>
          </a:bodyPr>
          <a:lstStyle/>
          <a:p>
            <a:pPr indent="0" algn="l">
              <a:buFont typeface="Arial" panose="020B0604020202020204" pitchFamily="34" charset="0"/>
              <a:buNone/>
            </a:pPr>
            <a:r>
              <a:rPr lang="zh-CN" altLang="en-US" sz="2000" b="1" dirty="0">
                <a:solidFill>
                  <a:schemeClr val="tx1"/>
                </a:solidFill>
                <a:latin typeface="微软雅黑" panose="020B0503020204020204" pitchFamily="34" charset="-122"/>
                <a:ea typeface="微软雅黑" panose="020B0503020204020204" pitchFamily="34" charset="-122"/>
              </a:rPr>
              <a:t>年</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26" name="矩形 25"/>
          <p:cNvSpPr/>
          <p:nvPr>
            <p:custDataLst>
              <p:tags r:id="rId21"/>
            </p:custDataLst>
          </p:nvPr>
        </p:nvSpPr>
        <p:spPr>
          <a:xfrm>
            <a:off x="10124440" y="1184910"/>
            <a:ext cx="1976755" cy="1476375"/>
          </a:xfrm>
          <a:prstGeom prst="rect">
            <a:avLst/>
          </a:prstGeom>
        </p:spPr>
        <p:txBody>
          <a:bodyPr wrap="square">
            <a:spAutoFit/>
          </a:bodyPr>
          <a:lstStyle/>
          <a:p>
            <a:r>
              <a:rPr lang="en-US" altLang="zh-CN" sz="1800" b="1" dirty="0">
                <a:solidFill>
                  <a:schemeClr val="tx1"/>
                </a:solidFill>
                <a:latin typeface="微软雅黑" panose="020B0503020204020204" pitchFamily="34" charset="-122"/>
                <a:ea typeface="微软雅黑" panose="020B0503020204020204" pitchFamily="34" charset="-122"/>
                <a:sym typeface="+mn-ea"/>
              </a:rPr>
              <a:t>100MW </a:t>
            </a:r>
            <a:r>
              <a:rPr lang="en-US" altLang="zh-CN" sz="1800" b="1" dirty="0">
                <a:solidFill>
                  <a:schemeClr val="tx1"/>
                </a:solidFill>
                <a:latin typeface="微软雅黑" panose="020B0503020204020204" pitchFamily="34" charset="-122"/>
                <a:ea typeface="微软雅黑" panose="020B0503020204020204" pitchFamily="34" charset="-122"/>
              </a:rPr>
              <a:t>ADS</a:t>
            </a:r>
            <a:r>
              <a:rPr lang="zh-CN" altLang="en-US" sz="1800" b="1" dirty="0">
                <a:solidFill>
                  <a:schemeClr val="tx1"/>
                </a:solidFill>
                <a:latin typeface="微软雅黑" panose="020B0503020204020204" pitchFamily="34" charset="-122"/>
                <a:ea typeface="微软雅黑" panose="020B0503020204020204" pitchFamily="34" charset="-122"/>
              </a:rPr>
              <a:t>示范装置</a:t>
            </a:r>
            <a:endParaRPr lang="zh-CN" altLang="en-US" sz="1800" b="1" dirty="0">
              <a:solidFill>
                <a:schemeClr val="tx1"/>
              </a:solidFill>
              <a:latin typeface="微软雅黑" panose="020B0503020204020204" pitchFamily="34" charset="-122"/>
              <a:ea typeface="微软雅黑" panose="020B0503020204020204" pitchFamily="34" charset="-122"/>
            </a:endParaRPr>
          </a:p>
          <a:p>
            <a:r>
              <a:rPr lang="zh-CN" altLang="en-US" sz="1800" b="1" dirty="0">
                <a:solidFill>
                  <a:schemeClr val="tx1"/>
                </a:solidFill>
                <a:latin typeface="微软雅黑" panose="020B0503020204020204" pitchFamily="34" charset="-122"/>
                <a:ea typeface="微软雅黑" panose="020B0503020204020204" pitchFamily="34" charset="-122"/>
              </a:rPr>
              <a:t>散裂靶（</a:t>
            </a:r>
            <a:r>
              <a:rPr lang="en-US" altLang="zh-CN" sz="1800" b="1" dirty="0">
                <a:solidFill>
                  <a:schemeClr val="tx1"/>
                </a:solidFill>
                <a:latin typeface="微软雅黑" panose="020B0503020204020204" pitchFamily="34" charset="-122"/>
                <a:ea typeface="微软雅黑" panose="020B0503020204020204" pitchFamily="34" charset="-122"/>
                <a:sym typeface="+mn-ea"/>
              </a:rPr>
              <a:t>3MW</a:t>
            </a:r>
            <a:r>
              <a:rPr lang="zh-CN" altLang="en-US" sz="1800" b="1" dirty="0">
                <a:solidFill>
                  <a:schemeClr val="tx1"/>
                </a:solidFill>
                <a:latin typeface="微软雅黑" panose="020B0503020204020204" pitchFamily="34" charset="-122"/>
                <a:ea typeface="微软雅黑" panose="020B0503020204020204" pitchFamily="34" charset="-122"/>
              </a:rPr>
              <a:t>）</a:t>
            </a:r>
            <a:endParaRPr lang="zh-CN" altLang="en-US" sz="1800" b="1" dirty="0">
              <a:solidFill>
                <a:schemeClr val="tx1"/>
              </a:solidFill>
              <a:latin typeface="微软雅黑" panose="020B0503020204020204" pitchFamily="34" charset="-122"/>
              <a:ea typeface="微软雅黑" panose="020B0503020204020204" pitchFamily="34" charset="-122"/>
            </a:endParaRPr>
          </a:p>
          <a:p>
            <a:r>
              <a:rPr lang="en-US" altLang="zh-CN" sz="1800" b="1" dirty="0">
                <a:solidFill>
                  <a:srgbClr val="FF0000"/>
                </a:solidFill>
                <a:latin typeface="微软雅黑" panose="020B0503020204020204" pitchFamily="34" charset="-122"/>
                <a:ea typeface="微软雅黑" panose="020B0503020204020204" pitchFamily="34" charset="-122"/>
              </a:rPr>
              <a:t>2030</a:t>
            </a:r>
            <a:r>
              <a:rPr lang="zh-CN" altLang="en-US" sz="1800" b="1" dirty="0">
                <a:solidFill>
                  <a:srgbClr val="FF0000"/>
                </a:solidFill>
                <a:latin typeface="微软雅黑" panose="020B0503020204020204" pitchFamily="34" charset="-122"/>
                <a:ea typeface="微软雅黑" panose="020B0503020204020204" pitchFamily="34" charset="-122"/>
              </a:rPr>
              <a:t>年完成初步设计和</a:t>
            </a:r>
            <a:r>
              <a:rPr lang="en-US" altLang="zh-CN" sz="1800" b="1" dirty="0">
                <a:solidFill>
                  <a:srgbClr val="FF0000"/>
                </a:solidFill>
                <a:latin typeface="微软雅黑" panose="020B0503020204020204" pitchFamily="34" charset="-122"/>
                <a:ea typeface="微软雅黑" panose="020B0503020204020204" pitchFamily="34" charset="-122"/>
              </a:rPr>
              <a:t>PSAR</a:t>
            </a:r>
            <a:endParaRPr lang="en-US" altLang="zh-CN" sz="1800" b="1" dirty="0">
              <a:solidFill>
                <a:srgbClr val="FF0000"/>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22"/>
            </p:custDataLst>
          </p:nvPr>
        </p:nvSpPr>
        <p:spPr>
          <a:xfrm>
            <a:off x="10374630" y="824230"/>
            <a:ext cx="1064260" cy="398780"/>
          </a:xfrm>
          <a:prstGeom prst="rect">
            <a:avLst/>
          </a:prstGeom>
          <a:noFill/>
        </p:spPr>
        <p:txBody>
          <a:bodyPr wrap="none" rtlCol="0">
            <a:spAutoFit/>
          </a:bodyPr>
          <a:lstStyle/>
          <a:p>
            <a:r>
              <a:rPr lang="en-US" altLang="zh-CN" sz="2000" b="1" dirty="0" err="1">
                <a:solidFill>
                  <a:schemeClr val="tx1"/>
                </a:solidFill>
                <a:latin typeface="微软雅黑" panose="020B0503020204020204" pitchFamily="34" charset="-122"/>
                <a:ea typeface="微软雅黑" panose="020B0503020204020204" pitchFamily="34" charset="-122"/>
              </a:rPr>
              <a:t>2035年</a:t>
            </a:r>
            <a:endParaRPr lang="en-US" altLang="zh-CN" sz="2000" b="1" dirty="0" err="1">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a:xfrm>
            <a:off x="5223510" y="977265"/>
            <a:ext cx="4783455" cy="5039360"/>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虚尾箭头 36"/>
          <p:cNvSpPr/>
          <p:nvPr>
            <p:custDataLst>
              <p:tags r:id="rId23"/>
            </p:custDataLst>
          </p:nvPr>
        </p:nvSpPr>
        <p:spPr>
          <a:xfrm rot="20640000">
            <a:off x="4397375" y="4057015"/>
            <a:ext cx="705485" cy="413385"/>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虚尾箭头 36"/>
          <p:cNvSpPr/>
          <p:nvPr>
            <p:custDataLst>
              <p:tags r:id="rId24"/>
            </p:custDataLst>
          </p:nvPr>
        </p:nvSpPr>
        <p:spPr>
          <a:xfrm rot="20640000">
            <a:off x="7205980" y="3488055"/>
            <a:ext cx="705485" cy="413385"/>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虚尾箭头 36"/>
          <p:cNvSpPr/>
          <p:nvPr>
            <p:custDataLst>
              <p:tags r:id="rId25"/>
            </p:custDataLst>
          </p:nvPr>
        </p:nvSpPr>
        <p:spPr>
          <a:xfrm rot="20640000">
            <a:off x="10052050" y="2896235"/>
            <a:ext cx="705485" cy="413385"/>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虚尾箭头 36"/>
          <p:cNvSpPr/>
          <p:nvPr>
            <p:custDataLst>
              <p:tags r:id="rId26"/>
            </p:custDataLst>
          </p:nvPr>
        </p:nvSpPr>
        <p:spPr>
          <a:xfrm rot="9600000">
            <a:off x="7245985" y="3891915"/>
            <a:ext cx="705485" cy="413385"/>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文本框 32"/>
          <p:cNvSpPr txBox="1"/>
          <p:nvPr>
            <p:custDataLst>
              <p:tags r:id="rId27"/>
            </p:custDataLst>
          </p:nvPr>
        </p:nvSpPr>
        <p:spPr>
          <a:xfrm>
            <a:off x="5112385" y="5567680"/>
            <a:ext cx="2173605" cy="759460"/>
          </a:xfrm>
          <a:prstGeom prst="rect">
            <a:avLst/>
          </a:prstGeom>
          <a:noFill/>
          <a:effectLst>
            <a:glow rad="139700">
              <a:schemeClr val="accent2">
                <a:satMod val="175000"/>
                <a:alpha val="40000"/>
              </a:schemeClr>
            </a:glow>
          </a:effectLst>
        </p:spPr>
        <p:txBody>
          <a:bodyPr wrap="square" rtlCol="0">
            <a:noAutofit/>
          </a:bodyPr>
          <a:lstStyle/>
          <a:p>
            <a:pPr marL="342900" lvl="0" indent="-342900" algn="ctr">
              <a:buClrTx/>
              <a:buSzTx/>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sym typeface="+mn-ea"/>
              </a:rPr>
              <a:t>堆外验证</a:t>
            </a:r>
            <a:endParaRPr lang="zh-CN" altLang="en-US" sz="1800" b="1" dirty="0">
              <a:solidFill>
                <a:srgbClr val="C00000"/>
              </a:solidFill>
              <a:latin typeface="微软雅黑" panose="020B0503020204020204" pitchFamily="34" charset="-122"/>
              <a:ea typeface="微软雅黑" panose="020B0503020204020204" pitchFamily="34" charset="-122"/>
              <a:sym typeface="+mn-ea"/>
            </a:endParaRPr>
          </a:p>
        </p:txBody>
      </p:sp>
      <p:sp>
        <p:nvSpPr>
          <p:cNvPr id="34" name="文本框 33"/>
          <p:cNvSpPr txBox="1"/>
          <p:nvPr>
            <p:custDataLst>
              <p:tags r:id="rId28"/>
            </p:custDataLst>
          </p:nvPr>
        </p:nvSpPr>
        <p:spPr>
          <a:xfrm>
            <a:off x="7711440" y="4881245"/>
            <a:ext cx="2173605" cy="759460"/>
          </a:xfrm>
          <a:prstGeom prst="rect">
            <a:avLst/>
          </a:prstGeom>
          <a:noFill/>
          <a:effectLst>
            <a:glow rad="139700">
              <a:schemeClr val="accent2">
                <a:satMod val="175000"/>
                <a:alpha val="40000"/>
              </a:schemeClr>
            </a:glow>
          </a:effectLst>
        </p:spPr>
        <p:txBody>
          <a:bodyPr wrap="square" rtlCol="0">
            <a:noAutofit/>
          </a:bodyPr>
          <a:lstStyle/>
          <a:p>
            <a:pPr marL="342900" lvl="0" indent="-342900" algn="ctr">
              <a:buClrTx/>
              <a:buSzTx/>
              <a:buFont typeface="Arial" panose="020B0604020202020204" pitchFamily="34" charset="0"/>
              <a:buChar char="•"/>
            </a:pPr>
            <a:r>
              <a:rPr lang="zh-CN" altLang="en-US" sz="1800" b="1" dirty="0">
                <a:solidFill>
                  <a:srgbClr val="00B050"/>
                </a:solidFill>
                <a:latin typeface="微软雅黑" panose="020B0503020204020204" pitchFamily="34" charset="-122"/>
                <a:ea typeface="微软雅黑" panose="020B0503020204020204" pitchFamily="34" charset="-122"/>
                <a:sym typeface="+mn-ea"/>
              </a:rPr>
              <a:t>堆内验证</a:t>
            </a:r>
            <a:endParaRPr lang="zh-CN" altLang="en-US" sz="1800" b="1" dirty="0">
              <a:solidFill>
                <a:srgbClr val="00B05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总体工程目标</a:t>
            </a:r>
            <a:endParaRPr kumimoji="1" lang="zh-CN" altLang="en-US" dirty="0"/>
          </a:p>
        </p:txBody>
      </p:sp>
      <p:sp>
        <p:nvSpPr>
          <p:cNvPr id="3" name="文本框 2"/>
          <p:cNvSpPr txBox="1"/>
          <p:nvPr/>
        </p:nvSpPr>
        <p:spPr>
          <a:xfrm>
            <a:off x="134620" y="816610"/>
            <a:ext cx="11991340" cy="1938020"/>
          </a:xfrm>
          <a:prstGeom prst="rect">
            <a:avLst/>
          </a:prstGeom>
          <a:noFill/>
        </p:spPr>
        <p:txBody>
          <a:bodyPr wrap="none" rtlCol="0">
            <a:spAutoFit/>
          </a:bodyPr>
          <a:lstStyle/>
          <a:p>
            <a:pPr marL="342900" indent="-342900" algn="l">
              <a:buClr>
                <a:srgbClr val="C00000"/>
              </a:buClr>
              <a:buSzTx/>
              <a:buFont typeface="Wingdings" panose="05000000000000000000" pitchFamily="2" charset="2"/>
              <a:buChar char="n"/>
            </a:pPr>
            <a:r>
              <a:rPr lang="zh-CN" altLang="en-US" sz="2000" b="1" dirty="0">
                <a:solidFill>
                  <a:srgbClr val="002060"/>
                </a:solidFill>
                <a:latin typeface="微软雅黑" panose="020B0503020204020204" pitchFamily="34" charset="-122"/>
                <a:ea typeface="微软雅黑" panose="020B0503020204020204" pitchFamily="34" charset="-122"/>
              </a:rPr>
              <a:t>热试终端（HiTa）对关键工程节点的支撑：</a:t>
            </a:r>
            <a:endParaRPr lang="zh-CN" altLang="en-US" sz="2000" b="1" dirty="0">
              <a:solidFill>
                <a:srgbClr val="002060"/>
              </a:solidFill>
              <a:latin typeface="微软雅黑" panose="020B0503020204020204" pitchFamily="34" charset="-122"/>
              <a:ea typeface="微软雅黑" panose="020B0503020204020204" pitchFamily="34" charset="-122"/>
            </a:endParaRPr>
          </a:p>
          <a:p>
            <a:pPr marL="454660" indent="-132715" algn="l" eaLnBrk="1" latinLnBrk="0" hangingPunct="1">
              <a:lnSpc>
                <a:spcPct val="125000"/>
              </a:lnSpc>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09</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250 kW</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束流运行</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1h</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n/p</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支撑</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CiADS</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工程</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器靶耦合验收</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4660" indent="-132715" algn="l" eaLnBrk="1" latinLnBrk="0" hangingPunct="1">
              <a:lnSpc>
                <a:spcPct val="125000"/>
              </a:lnSpc>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2028</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06</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日：器靶耦合</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250 kW</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稳定运行</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90</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天</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，支撑</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CiADS</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工程</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FSAR</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4660" indent="-132715" algn="l" eaLnBrk="1" latinLnBrk="0" hangingPunct="1">
              <a:lnSpc>
                <a:spcPct val="125000"/>
              </a:lnSpc>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2028</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日：器靶耦合</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 MW</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运行</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1h</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，支撑</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CiADS</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器靶堆</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2.5MW</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耦合运行</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4660" indent="-132715" algn="l" eaLnBrk="1" latinLnBrk="0" hangingPunct="1">
              <a:lnSpc>
                <a:spcPct val="125000"/>
              </a:lnSpc>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日：器靶耦合</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3MW</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运行，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为加速器功率达标提供验证终端</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，并支撑完成</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ADS</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示范装置散裂靶初步设计，</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PSAR</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4660" indent="-132715" algn="l" eaLnBrk="1" latinLnBrk="0" hangingPunct="1">
              <a:lnSpc>
                <a:spcPct val="125000"/>
              </a:lnSpc>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2035</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日：建成</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ADS</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示范装置级散裂靶（远景目标）。</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a:grpSpLocks noChangeAspect="1"/>
          </p:cNvGrpSpPr>
          <p:nvPr/>
        </p:nvGrpSpPr>
        <p:grpSpPr>
          <a:xfrm>
            <a:off x="4418330" y="2870835"/>
            <a:ext cx="2393172" cy="3420000"/>
            <a:chOff x="6958" y="4245"/>
            <a:chExt cx="4046" cy="5782"/>
          </a:xfrm>
        </p:grpSpPr>
        <p:pic>
          <p:nvPicPr>
            <p:cNvPr id="5" name="图片 4"/>
            <p:cNvPicPr>
              <a:picLocks noChangeAspect="1"/>
            </p:cNvPicPr>
            <p:nvPr/>
          </p:nvPicPr>
          <p:blipFill>
            <a:blip r:embed="rId1"/>
            <a:stretch>
              <a:fillRect/>
            </a:stretch>
          </p:blipFill>
          <p:spPr>
            <a:xfrm>
              <a:off x="10132" y="4245"/>
              <a:ext cx="872" cy="5783"/>
            </a:xfrm>
            <a:prstGeom prst="rect">
              <a:avLst/>
            </a:prstGeom>
            <a:noFill/>
            <a:ln w="9525">
              <a:noFill/>
            </a:ln>
          </p:spPr>
        </p:pic>
        <p:sp>
          <p:nvSpPr>
            <p:cNvPr id="6" name="文本框 5"/>
            <p:cNvSpPr txBox="1"/>
            <p:nvPr/>
          </p:nvSpPr>
          <p:spPr>
            <a:xfrm>
              <a:off x="6958" y="6439"/>
              <a:ext cx="1832" cy="419"/>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靶内束管</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cxnSp>
          <p:nvCxnSpPr>
            <p:cNvPr id="7" name="直接连接符 37"/>
            <p:cNvCxnSpPr/>
            <p:nvPr/>
          </p:nvCxnSpPr>
          <p:spPr>
            <a:xfrm flipH="1">
              <a:off x="8677" y="6233"/>
              <a:ext cx="1788" cy="41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641" y="7621"/>
              <a:ext cx="1832" cy="419"/>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靶窗</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cxnSp>
          <p:nvCxnSpPr>
            <p:cNvPr id="9" name="直接连接符 39"/>
            <p:cNvCxnSpPr/>
            <p:nvPr/>
          </p:nvCxnSpPr>
          <p:spPr>
            <a:xfrm flipH="1">
              <a:off x="8792" y="7374"/>
              <a:ext cx="1673" cy="44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389" y="8627"/>
              <a:ext cx="1832" cy="419"/>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导流管</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cxnSp>
          <p:nvCxnSpPr>
            <p:cNvPr id="11" name="直接连接符 41"/>
            <p:cNvCxnSpPr/>
            <p:nvPr/>
          </p:nvCxnSpPr>
          <p:spPr>
            <a:xfrm flipH="1">
              <a:off x="8938" y="8214"/>
              <a:ext cx="1637" cy="52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接连接符 43"/>
            <p:cNvCxnSpPr/>
            <p:nvPr/>
          </p:nvCxnSpPr>
          <p:spPr>
            <a:xfrm flipH="1">
              <a:off x="8520" y="4542"/>
              <a:ext cx="1663" cy="45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960" y="4748"/>
              <a:ext cx="1832" cy="419"/>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连接法兰</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grpSp>
      <p:grpSp>
        <p:nvGrpSpPr>
          <p:cNvPr id="14" name="组合 13"/>
          <p:cNvGrpSpPr>
            <a:grpSpLocks noChangeAspect="1"/>
          </p:cNvGrpSpPr>
          <p:nvPr/>
        </p:nvGrpSpPr>
        <p:grpSpPr>
          <a:xfrm>
            <a:off x="668399" y="2767352"/>
            <a:ext cx="3431646" cy="3600000"/>
            <a:chOff x="770" y="1592"/>
            <a:chExt cx="8086" cy="8483"/>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 y="2326"/>
              <a:ext cx="6082" cy="7748"/>
            </a:xfrm>
            <a:prstGeom prst="rect">
              <a:avLst/>
            </a:prstGeom>
          </p:spPr>
        </p:pic>
        <p:sp>
          <p:nvSpPr>
            <p:cNvPr id="16" name="文本框 15"/>
            <p:cNvSpPr txBox="1"/>
            <p:nvPr/>
          </p:nvSpPr>
          <p:spPr>
            <a:xfrm>
              <a:off x="842" y="6437"/>
              <a:ext cx="2320" cy="531"/>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散裂靶</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cxnSp>
          <p:nvCxnSpPr>
            <p:cNvPr id="17" name="直接连接符 9"/>
            <p:cNvCxnSpPr/>
            <p:nvPr/>
          </p:nvCxnSpPr>
          <p:spPr>
            <a:xfrm flipH="1">
              <a:off x="2448" y="5774"/>
              <a:ext cx="3339" cy="101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70" y="7417"/>
              <a:ext cx="2320" cy="531"/>
            </a:xfrm>
            <a:prstGeom prst="rect">
              <a:avLst/>
            </a:prstGeom>
            <a:noFill/>
          </p:spPr>
          <p:txBody>
            <a:bodyPr wrap="square" rtlCol="0">
              <a:spAutoFit/>
            </a:bodyPr>
            <a:lstStyle/>
            <a:p>
              <a:r>
                <a:rPr lang="zh-CN" altLang="en-US" sz="1600" b="1" dirty="0">
                  <a:solidFill>
                    <a:schemeClr val="tx1"/>
                  </a:solidFill>
                  <a:latin typeface="微软雅黑" panose="020B0503020204020204" pitchFamily="34" charset="-122"/>
                  <a:ea typeface="微软雅黑" panose="020B0503020204020204" pitchFamily="34" charset="-122"/>
                </a:rPr>
                <a:t>反应堆</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cxnSp>
          <p:nvCxnSpPr>
            <p:cNvPr id="19" name="直接连接符 7"/>
            <p:cNvCxnSpPr/>
            <p:nvPr/>
          </p:nvCxnSpPr>
          <p:spPr>
            <a:xfrm flipH="1">
              <a:off x="2529" y="7215"/>
              <a:ext cx="2232" cy="46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pic>
          <p:nvPicPr>
            <p:cNvPr id="20" name="图片 19" descr="upload_post_object_v2_974889338"/>
            <p:cNvPicPr>
              <a:picLocks noChangeAspect="1"/>
            </p:cNvPicPr>
            <p:nvPr/>
          </p:nvPicPr>
          <p:blipFill>
            <a:blip r:embed="rId3"/>
            <a:srcRect r="79721" b="42017"/>
            <a:stretch>
              <a:fillRect/>
            </a:stretch>
          </p:blipFill>
          <p:spPr>
            <a:xfrm>
              <a:off x="5672" y="1592"/>
              <a:ext cx="1357" cy="1035"/>
            </a:xfrm>
            <a:prstGeom prst="rect">
              <a:avLst/>
            </a:prstGeom>
          </p:spPr>
        </p:pic>
      </p:grpSp>
      <p:graphicFrame>
        <p:nvGraphicFramePr>
          <p:cNvPr id="21" name="表格 20"/>
          <p:cNvGraphicFramePr>
            <a:graphicFrameLocks noGrp="1"/>
          </p:cNvGraphicFramePr>
          <p:nvPr/>
        </p:nvGraphicFramePr>
        <p:xfrm>
          <a:off x="7665785" y="2861307"/>
          <a:ext cx="4085948" cy="3405384"/>
        </p:xfrm>
        <a:graphic>
          <a:graphicData uri="http://schemas.openxmlformats.org/drawingml/2006/table">
            <a:tbl>
              <a:tblPr firstRow="1" firstCol="1" bandRow="1">
                <a:effectLst>
                  <a:outerShdw blurRad="50800" dist="152400" dir="2700000" algn="tl" rotWithShape="0">
                    <a:prstClr val="black">
                      <a:alpha val="40000"/>
                    </a:prstClr>
                  </a:outerShdw>
                </a:effectLst>
                <a:tableStyleId>{5C22544A-7EE6-4342-B048-85BDC9FD1C3A}</a:tableStyleId>
              </a:tblPr>
              <a:tblGrid>
                <a:gridCol w="1969770"/>
                <a:gridCol w="2116178"/>
              </a:tblGrid>
              <a:tr h="320040">
                <a:tc>
                  <a:txBody>
                    <a:bodyPr/>
                    <a:lstStyle/>
                    <a:p>
                      <a:pPr algn="ctr">
                        <a:lnSpc>
                          <a:spcPct val="150000"/>
                        </a:lnSpc>
                        <a:tabLst>
                          <a:tab pos="266700" algn="l"/>
                          <a:tab pos="5267960" algn="r"/>
                        </a:tabLst>
                      </a:pPr>
                      <a:r>
                        <a:rPr lang="zh-CN" sz="1400" kern="100" dirty="0">
                          <a:effectLst/>
                          <a:latin typeface="微软雅黑" panose="020B0503020204020204" pitchFamily="34" charset="-122"/>
                          <a:ea typeface="微软雅黑" panose="020B0503020204020204" pitchFamily="34" charset="-122"/>
                        </a:rPr>
                        <a:t>技术参数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tc>
                <a:tc>
                  <a:txBody>
                    <a:bodyPr/>
                    <a:lstStyle/>
                    <a:p>
                      <a:pPr algn="ctr">
                        <a:lnSpc>
                          <a:spcPct val="150000"/>
                        </a:lnSpc>
                        <a:tabLst>
                          <a:tab pos="266700" algn="l"/>
                          <a:tab pos="5267960" algn="r"/>
                        </a:tabLst>
                      </a:pPr>
                      <a:r>
                        <a:rPr lang="zh-CN" sz="1400" kern="100" dirty="0">
                          <a:effectLst/>
                          <a:latin typeface="微软雅黑" panose="020B0503020204020204" pitchFamily="34" charset="-122"/>
                          <a:ea typeface="微软雅黑" panose="020B0503020204020204" pitchFamily="34" charset="-122"/>
                        </a:rPr>
                        <a:t>技术指标</a:t>
                      </a:r>
                      <a:endParaRPr lang="zh-CN" sz="1400" kern="100" dirty="0">
                        <a:effectLst/>
                        <a:latin typeface="微软雅黑" panose="020B0503020204020204" pitchFamily="34" charset="-122"/>
                        <a:ea typeface="微软雅黑" panose="020B0503020204020204" pitchFamily="34" charset="-122"/>
                      </a:endParaRPr>
                    </a:p>
                  </a:txBody>
                  <a:tcPr marL="68580" marR="68580" marT="0" marB="0"/>
                </a:tc>
              </a:tr>
              <a:tr h="308526">
                <a:tc>
                  <a:txBody>
                    <a:bodyPr/>
                    <a:lstStyle/>
                    <a:p>
                      <a:pPr indent="0" algn="ctr">
                        <a:buNone/>
                      </a:pPr>
                      <a:r>
                        <a:rPr lang="en-US" sz="1400" dirty="0" err="1">
                          <a:latin typeface="微软雅黑" panose="020B0503020204020204" pitchFamily="34" charset="-122"/>
                          <a:ea typeface="微软雅黑" panose="020B0503020204020204" pitchFamily="34" charset="-122"/>
                        </a:rPr>
                        <a:t>靶材料</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400" dirty="0">
                          <a:latin typeface="微软雅黑" panose="020B0503020204020204" pitchFamily="34" charset="-122"/>
                          <a:ea typeface="微软雅黑" panose="020B0503020204020204" pitchFamily="34" charset="-122"/>
                        </a:rPr>
                        <a:t>LBE</a:t>
                      </a:r>
                      <a:endParaRPr lang="en-US"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308526">
                <a:tc>
                  <a:txBody>
                    <a:bodyPr/>
                    <a:lstStyle/>
                    <a:p>
                      <a:pPr indent="0" algn="ctr">
                        <a:buNone/>
                      </a:pPr>
                      <a:r>
                        <a:rPr lang="en-US" sz="1400">
                          <a:latin typeface="微软雅黑" panose="020B0503020204020204" pitchFamily="34" charset="-122"/>
                          <a:ea typeface="微软雅黑" panose="020B0503020204020204" pitchFamily="34" charset="-122"/>
                        </a:rPr>
                        <a:t>束流种类</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400">
                          <a:latin typeface="微软雅黑" panose="020B0503020204020204" pitchFamily="34" charset="-122"/>
                          <a:ea typeface="微软雅黑" panose="020B0503020204020204" pitchFamily="34" charset="-122"/>
                        </a:rPr>
                        <a:t>质子</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a:latin typeface="微软雅黑" panose="020B0503020204020204" pitchFamily="34" charset="-122"/>
                          <a:ea typeface="微软雅黑" panose="020B0503020204020204" pitchFamily="34" charset="-122"/>
                        </a:rPr>
                        <a:t>束流能量</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500</a:t>
                      </a:r>
                      <a:r>
                        <a:rPr lang="en-US" altLang="zh-CN" sz="1400" dirty="0">
                          <a:latin typeface="微软雅黑" panose="020B0503020204020204" pitchFamily="34" charset="-122"/>
                          <a:ea typeface="微软雅黑" panose="020B0503020204020204" pitchFamily="34" charset="-122"/>
                        </a:rPr>
                        <a:t>MeV/600MeV</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dirty="0" err="1">
                          <a:latin typeface="微软雅黑" panose="020B0503020204020204" pitchFamily="34" charset="-122"/>
                          <a:ea typeface="微软雅黑" panose="020B0503020204020204" pitchFamily="34" charset="-122"/>
                        </a:rPr>
                        <a:t>最高束流强度</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5</a:t>
                      </a:r>
                      <a:r>
                        <a:rPr lang="en-US" altLang="zh-CN" sz="1400" dirty="0">
                          <a:latin typeface="微软雅黑" panose="020B0503020204020204" pitchFamily="34" charset="-122"/>
                          <a:ea typeface="微软雅黑" panose="020B0503020204020204" pitchFamily="34" charset="-122"/>
                        </a:rPr>
                        <a:t>mA</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a:latin typeface="微软雅黑" panose="020B0503020204020204" pitchFamily="34" charset="-122"/>
                          <a:ea typeface="微软雅黑" panose="020B0503020204020204" pitchFamily="34" charset="-122"/>
                        </a:rPr>
                        <a:t>入靶束斑直径</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 25</a:t>
                      </a:r>
                      <a:r>
                        <a:rPr lang="en-US" altLang="zh-CN" sz="1400" dirty="0">
                          <a:latin typeface="微软雅黑" panose="020B0503020204020204" pitchFamily="34" charset="-122"/>
                          <a:ea typeface="微软雅黑" panose="020B0503020204020204" pitchFamily="34" charset="-122"/>
                        </a:rPr>
                        <a:t>cm</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dirty="0" err="1">
                          <a:latin typeface="微软雅黑" panose="020B0503020204020204" pitchFamily="34" charset="-122"/>
                          <a:ea typeface="微软雅黑" panose="020B0503020204020204" pitchFamily="34" charset="-122"/>
                        </a:rPr>
                        <a:t>LBE工作温度</a:t>
                      </a:r>
                      <a:endParaRPr lang="en-US"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260-360</a:t>
                      </a:r>
                      <a:r>
                        <a:rPr lang="en-US" altLang="zh-CN" sz="1400" dirty="0">
                          <a:latin typeface="微软雅黑" panose="020B0503020204020204" pitchFamily="34" charset="-122"/>
                          <a:ea typeface="微软雅黑" panose="020B0503020204020204" pitchFamily="34" charset="-122"/>
                        </a:rPr>
                        <a:t>℃</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dirty="0" err="1">
                          <a:latin typeface="微软雅黑" panose="020B0503020204020204" pitchFamily="34" charset="-122"/>
                          <a:ea typeface="微软雅黑" panose="020B0503020204020204" pitchFamily="34" charset="-122"/>
                        </a:rPr>
                        <a:t>LBE额定流量</a:t>
                      </a:r>
                      <a:endParaRPr lang="en-US"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28</a:t>
                      </a:r>
                      <a:r>
                        <a:rPr 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kg/s</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a:latin typeface="微软雅黑" panose="020B0503020204020204" pitchFamily="34" charset="-122"/>
                          <a:ea typeface="微软雅黑" panose="020B0503020204020204" pitchFamily="34" charset="-122"/>
                        </a:rPr>
                        <a:t>靶体结构材料</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400">
                          <a:latin typeface="微软雅黑" panose="020B0503020204020204" pitchFamily="34" charset="-122"/>
                          <a:ea typeface="微软雅黑" panose="020B0503020204020204" pitchFamily="34" charset="-122"/>
                        </a:rPr>
                        <a:t>316L</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r>
              <a:tr h="308526">
                <a:tc>
                  <a:txBody>
                    <a:bodyPr/>
                    <a:lstStyle/>
                    <a:p>
                      <a:pPr indent="0" algn="ctr">
                        <a:buNone/>
                      </a:pPr>
                      <a:r>
                        <a:rPr lang="en-US" sz="1400">
                          <a:latin typeface="微软雅黑" panose="020B0503020204020204" pitchFamily="34" charset="-122"/>
                          <a:ea typeface="微软雅黑" panose="020B0503020204020204" pitchFamily="34" charset="-122"/>
                        </a:rPr>
                        <a:t>靶窗</a:t>
                      </a:r>
                      <a:r>
                        <a:rPr lang="zh-CN" altLang="en-US" sz="1400">
                          <a:latin typeface="微软雅黑" panose="020B0503020204020204" pitchFamily="34" charset="-122"/>
                          <a:ea typeface="微软雅黑" panose="020B0503020204020204" pitchFamily="34" charset="-122"/>
                        </a:rPr>
                        <a:t>束管</a:t>
                      </a:r>
                      <a:r>
                        <a:rPr lang="en-US" sz="1400">
                          <a:latin typeface="微软雅黑" panose="020B0503020204020204" pitchFamily="34" charset="-122"/>
                          <a:ea typeface="微软雅黑" panose="020B0503020204020204" pitchFamily="34" charset="-122"/>
                        </a:rPr>
                        <a:t>材料</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400">
                          <a:latin typeface="微软雅黑" panose="020B0503020204020204" pitchFamily="34" charset="-122"/>
                          <a:ea typeface="微软雅黑" panose="020B0503020204020204" pitchFamily="34" charset="-122"/>
                        </a:rPr>
                        <a:t>T91</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r>
              <a:tr h="308610">
                <a:tc>
                  <a:txBody>
                    <a:bodyPr/>
                    <a:lstStyle/>
                    <a:p>
                      <a:pPr indent="0" algn="ctr">
                        <a:buNone/>
                      </a:pPr>
                      <a:r>
                        <a:rPr lang="en-US" sz="1400">
                          <a:latin typeface="微软雅黑" panose="020B0503020204020204" pitchFamily="34" charset="-122"/>
                          <a:ea typeface="微软雅黑" panose="020B0503020204020204" pitchFamily="34" charset="-122"/>
                        </a:rPr>
                        <a:t>出射中子产额</a:t>
                      </a:r>
                      <a:endParaRPr lang="en-US"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400" dirty="0">
                          <a:latin typeface="微软雅黑" panose="020B0503020204020204" pitchFamily="34" charset="-122"/>
                          <a:ea typeface="微软雅黑" panose="020B0503020204020204" pitchFamily="34" charset="-122"/>
                        </a:rPr>
                        <a:t>9.1 ± 0.5</a:t>
                      </a:r>
                      <a:r>
                        <a:rPr lang="en-US" altLang="zh-CN" sz="1400" dirty="0">
                          <a:latin typeface="微软雅黑" panose="020B0503020204020204" pitchFamily="34" charset="-122"/>
                          <a:ea typeface="微软雅黑" panose="020B0503020204020204" pitchFamily="34" charset="-122"/>
                        </a:rPr>
                        <a:t>n/p</a:t>
                      </a:r>
                      <a:endParaRPr lang="en-US" altLang="en-US" sz="1400" dirty="0">
                        <a:latin typeface="微软雅黑" panose="020B0503020204020204" pitchFamily="34" charset="-122"/>
                        <a:ea typeface="微软雅黑" panose="020B0503020204020204" pitchFamily="34" charset="-122"/>
                      </a:endParaRPr>
                    </a:p>
                  </a:txBody>
                  <a:tcPr marL="68580" marR="68580" marT="0" marB="0" anchor="ctr"/>
                </a:tc>
              </a:tr>
            </a:tbl>
          </a:graphicData>
        </a:graphic>
      </p:graphicFrame>
      <p:sp>
        <p:nvSpPr>
          <p:cNvPr id="22" name="圆角矩形 21"/>
          <p:cNvSpPr/>
          <p:nvPr/>
        </p:nvSpPr>
        <p:spPr>
          <a:xfrm>
            <a:off x="299720" y="2792095"/>
            <a:ext cx="11673840" cy="3589020"/>
          </a:xfrm>
          <a:prstGeom prst="roundRect">
            <a:avLst>
              <a:gd name="adj" fmla="val 6120"/>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67030" y="2870835"/>
            <a:ext cx="1160145" cy="706755"/>
          </a:xfrm>
          <a:prstGeom prst="rect">
            <a:avLst/>
          </a:prstGeom>
          <a:noFill/>
        </p:spPr>
        <p:txBody>
          <a:bodyPr wrap="square" rtlCol="0">
            <a:spAutoFit/>
          </a:bodyPr>
          <a:lstStyle/>
          <a:p>
            <a:r>
              <a:rPr lang="en-US" altLang="zh-CN" sz="2000" b="1" dirty="0">
                <a:solidFill>
                  <a:schemeClr val="accent6">
                    <a:lumMod val="75000"/>
                  </a:schemeClr>
                </a:solidFill>
                <a:latin typeface="微软雅黑" panose="020B0503020204020204" pitchFamily="34" charset="-122"/>
                <a:ea typeface="微软雅黑" panose="020B0503020204020204" pitchFamily="34" charset="-122"/>
              </a:rPr>
              <a:t>CiADS</a:t>
            </a: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散裂靶</a:t>
            </a:r>
            <a:endParaRPr lang="zh-CN" altLang="en-US" sz="2000" b="1" dirty="0">
              <a:solidFill>
                <a:schemeClr val="accent6">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总体技术目标</a:t>
            </a:r>
            <a:endParaRPr kumimoji="1" lang="zh-CN" altLang="en-US" dirty="0"/>
          </a:p>
        </p:txBody>
      </p:sp>
      <p:graphicFrame>
        <p:nvGraphicFramePr>
          <p:cNvPr id="3" name="表格 2"/>
          <p:cNvGraphicFramePr/>
          <p:nvPr/>
        </p:nvGraphicFramePr>
        <p:xfrm>
          <a:off x="270351" y="699093"/>
          <a:ext cx="11649710" cy="6047734"/>
        </p:xfrm>
        <a:graphic>
          <a:graphicData uri="http://schemas.openxmlformats.org/drawingml/2006/table">
            <a:tbl>
              <a:tblPr firstRow="1" bandRow="1">
                <a:tableStyleId>{5C22544A-7EE6-4342-B048-85BDC9FD1C3A}</a:tableStyleId>
              </a:tblPr>
              <a:tblGrid>
                <a:gridCol w="2870200"/>
                <a:gridCol w="2870200"/>
                <a:gridCol w="2870200"/>
                <a:gridCol w="3039110"/>
              </a:tblGrid>
              <a:tr h="396240">
                <a:tc>
                  <a:txBody>
                    <a:bodyPr/>
                    <a:lstStyle/>
                    <a:p>
                      <a:pPr algn="ctr">
                        <a:buNone/>
                      </a:pPr>
                      <a:r>
                        <a:rPr lang="zh-CN" altLang="zh-CN">
                          <a:latin typeface="微软雅黑" panose="020B0503020204020204" pitchFamily="34" charset="-122"/>
                          <a:ea typeface="微软雅黑" panose="020B0503020204020204" pitchFamily="34" charset="-122"/>
                        </a:rPr>
                        <a:t>堆外验证项目</a:t>
                      </a:r>
                      <a:endParaRPr lang="zh-CN" altLang="zh-CN">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2000">
                          <a:latin typeface="微软雅黑" panose="020B0503020204020204" pitchFamily="34" charset="-122"/>
                          <a:ea typeface="微软雅黑" panose="020B0503020204020204" pitchFamily="34" charset="-122"/>
                        </a:rPr>
                        <a:t>离线测试</a:t>
                      </a:r>
                      <a:endParaRPr lang="zh-CN" altLang="en-US" sz="2000">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2000">
                          <a:latin typeface="微软雅黑" panose="020B0503020204020204" pitchFamily="34" charset="-122"/>
                          <a:ea typeface="微软雅黑" panose="020B0503020204020204" pitchFamily="34" charset="-122"/>
                        </a:rPr>
                        <a:t>250 kW</a:t>
                      </a:r>
                      <a:endParaRPr lang="en-US" altLang="zh-CN" sz="2000">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2000">
                          <a:latin typeface="微软雅黑" panose="020B0503020204020204" pitchFamily="34" charset="-122"/>
                          <a:ea typeface="微软雅黑" panose="020B0503020204020204" pitchFamily="34" charset="-122"/>
                        </a:rPr>
                        <a:t>3 MW</a:t>
                      </a:r>
                      <a:endParaRPr lang="en-US" altLang="zh-CN" sz="2000">
                        <a:latin typeface="微软雅黑" panose="020B0503020204020204" pitchFamily="34" charset="-122"/>
                        <a:ea typeface="微软雅黑" panose="020B0503020204020204" pitchFamily="34" charset="-122"/>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散裂靶靶窗材料评价</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buNone/>
                      </a:pPr>
                      <a:r>
                        <a:rPr lang="zh-CN" altLang="en-US" sz="1600">
                          <a:latin typeface="微软雅黑" panose="020B0503020204020204" pitchFamily="34" charset="-122"/>
                          <a:ea typeface="微软雅黑" panose="020B0503020204020204" pitchFamily="34" charset="-122"/>
                        </a:rPr>
                        <a:t>基础材料数据库</a:t>
                      </a: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靶窗材料</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相对低温（</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400 ℃</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、大应力、强质子中子辐照、</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LBE</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流动</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just">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靶窗材料</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相对高温（</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550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、大应力、强质子中子辐照、</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LBE</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流动、</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氧控</a:t>
                      </a: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核测技术在堆外的验证</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buNone/>
                      </a:pPr>
                      <a:r>
                        <a:rPr lang="zh-CN" altLang="en-US" sz="1600">
                          <a:latin typeface="微软雅黑" panose="020B0503020204020204" pitchFamily="34" charset="-122"/>
                          <a:ea typeface="微软雅黑" panose="020B0503020204020204" pitchFamily="34" charset="-122"/>
                        </a:rPr>
                        <a:t>精确模拟计算；靶窗样机实验</a:t>
                      </a: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n/p</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，模拟实验</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V&amp;V</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；束流在靶窗位置诊断验证</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just">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中子产额＞</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1.0E</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17 n/s</a:t>
                      </a:r>
                      <a:r>
                        <a:rPr lang="zh-CN"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模拟实验</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V&amp;V</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；束流在靶窗位置诊断</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液态铅铋局部传热及系统传热特性</a:t>
                      </a:r>
                      <a:endParaRPr lang="zh-CN" altLang="en-US" sz="1600"/>
                    </a:p>
                  </a:txBody>
                  <a:tcPr anchor="ctr"/>
                </a:tc>
                <a:tc>
                  <a:txBody>
                    <a:bodyPr/>
                    <a:lstStyle/>
                    <a:p>
                      <a:pPr>
                        <a:buNone/>
                      </a:pPr>
                      <a:r>
                        <a:rPr lang="zh-CN" altLang="en-US" sz="1600">
                          <a:latin typeface="微软雅黑" panose="020B0503020204020204" pitchFamily="34" charset="-122"/>
                          <a:ea typeface="微软雅黑" panose="020B0503020204020204" pitchFamily="34" charset="-122"/>
                        </a:rPr>
                        <a:t>计算模型优化开发；</a:t>
                      </a:r>
                      <a:r>
                        <a:rPr lang="zh-CN" altLang="en-US" sz="1600">
                          <a:latin typeface="微软雅黑" panose="020B0503020204020204" pitchFamily="34" charset="-122"/>
                          <a:ea typeface="微软雅黑" panose="020B0503020204020204" pitchFamily="34" charset="-122"/>
                          <a:sym typeface="+mn-ea"/>
                        </a:rPr>
                        <a:t>回路实验</a:t>
                      </a:r>
                      <a:endParaRPr lang="zh-CN" altLang="en-US" sz="1600">
                        <a:latin typeface="微软雅黑" panose="020B0503020204020204" pitchFamily="34" charset="-122"/>
                        <a:ea typeface="微软雅黑" panose="020B0503020204020204" pitchFamily="34" charset="-122"/>
                        <a:sym typeface="+mn-ea"/>
                      </a:endParaRPr>
                    </a:p>
                  </a:txBody>
                  <a:tcPr anchor="ctr"/>
                </a:tc>
                <a:tc>
                  <a:txBody>
                    <a:bodyPr/>
                    <a:lstStyle/>
                    <a:p>
                      <a:pPr algn="just">
                        <a:buNone/>
                      </a:pPr>
                      <a:r>
                        <a:rPr lang="zh-CN" altLang="en-US" sz="1600">
                          <a:latin typeface="微软雅黑" panose="020B0503020204020204" pitchFamily="34" charset="-122"/>
                          <a:ea typeface="微软雅黑" panose="020B0503020204020204" pitchFamily="34" charset="-122"/>
                        </a:rPr>
                        <a:t>相对低的热沉密度和总热量；在束验证模型</a:t>
                      </a: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倍热量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，有限靶体内是否有足够冷却能力；</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zh-CN" altLang="en-US" sz="1600">
                          <a:latin typeface="微软雅黑" panose="020B0503020204020204" pitchFamily="34" charset="-122"/>
                          <a:ea typeface="微软雅黑" panose="020B0503020204020204" pitchFamily="34" charset="-122"/>
                          <a:sym typeface="+mn-ea"/>
                        </a:rPr>
                        <a:t>束</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验证模型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高辐照条件下的传感器技术的进一步发展及验证</a:t>
                      </a:r>
                      <a:endParaRPr lang="zh-CN" altLang="en-US" sz="1600"/>
                    </a:p>
                  </a:txBody>
                  <a:tcPr anchor="ctr"/>
                </a:tc>
                <a:tc>
                  <a:txBody>
                    <a:bodyPr/>
                    <a:lstStyle/>
                    <a:p>
                      <a:pPr>
                        <a:buNone/>
                      </a:pPr>
                      <a:r>
                        <a:rPr lang="zh-CN" altLang="zh-CN" sz="1600">
                          <a:latin typeface="微软雅黑" panose="020B0503020204020204" pitchFamily="34" charset="-122"/>
                          <a:ea typeface="微软雅黑" panose="020B0503020204020204" pitchFamily="34" charset="-122"/>
                        </a:rPr>
                        <a:t>离线回路测试及标定</a:t>
                      </a:r>
                      <a:endParaRPr lang="zh-CN" altLang="zh-CN"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回路上约</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180 </a:t>
                      </a:r>
                      <a:r>
                        <a:rPr lang="en-US" altLang="zh-CN" sz="1600"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Gy</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just">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一回路上约</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890 Gy/h</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90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天满功率运行可达</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2.0E6 Gy</a:t>
                      </a:r>
                      <a:endPar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结合深度学习的结构完整性监测技术的发展和验证</a:t>
                      </a:r>
                      <a:endParaRPr lang="zh-CN" altLang="en-US" sz="1600"/>
                    </a:p>
                  </a:txBody>
                  <a:tcPr anchor="ctr"/>
                </a:tc>
                <a:tc>
                  <a:txBody>
                    <a:bodyPr/>
                    <a:lstStyle/>
                    <a:p>
                      <a:pPr>
                        <a:buNone/>
                      </a:pPr>
                      <a:r>
                        <a:rPr lang="zh-CN" altLang="en-US" sz="1600">
                          <a:latin typeface="微软雅黑" panose="020B0503020204020204" pitchFamily="34" charset="-122"/>
                          <a:ea typeface="微软雅黑" panose="020B0503020204020204" pitchFamily="34" charset="-122"/>
                        </a:rPr>
                        <a:t>深度学习模型优化；回路实验</a:t>
                      </a: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latin typeface="微软雅黑" panose="020B0503020204020204" pitchFamily="34" charset="-122"/>
                          <a:ea typeface="微软雅黑" panose="020B0503020204020204" pitchFamily="34" charset="-122"/>
                        </a:rPr>
                        <a:t>低功率在</a:t>
                      </a:r>
                      <a:r>
                        <a:rPr lang="zh-CN" altLang="en-US" sz="1600" dirty="0">
                          <a:latin typeface="微软雅黑" panose="020B0503020204020204" pitchFamily="34" charset="-122"/>
                          <a:ea typeface="微软雅黑" panose="020B0503020204020204" pitchFamily="34" charset="-122"/>
                          <a:sym typeface="+mn-ea"/>
                        </a:rPr>
                        <a:t>束</a:t>
                      </a:r>
                      <a:r>
                        <a:rPr lang="zh-CN" altLang="en-US" sz="1600" dirty="0">
                          <a:latin typeface="微软雅黑" panose="020B0503020204020204" pitchFamily="34" charset="-122"/>
                          <a:ea typeface="微软雅黑" panose="020B0503020204020204" pitchFamily="34" charset="-122"/>
                        </a:rPr>
                        <a:t>实验，扩充数据库</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latin typeface="微软雅黑" panose="020B0503020204020204" pitchFamily="34" charset="-122"/>
                          <a:ea typeface="微软雅黑" panose="020B0503020204020204" pitchFamily="34" charset="-122"/>
                        </a:rPr>
                        <a:t>高功率在</a:t>
                      </a:r>
                      <a:r>
                        <a:rPr lang="zh-CN" altLang="en-US" sz="1600" dirty="0">
                          <a:latin typeface="微软雅黑" panose="020B0503020204020204" pitchFamily="34" charset="-122"/>
                          <a:ea typeface="微软雅黑" panose="020B0503020204020204" pitchFamily="34" charset="-122"/>
                          <a:sym typeface="+mn-ea"/>
                        </a:rPr>
                        <a:t>束</a:t>
                      </a:r>
                      <a:r>
                        <a:rPr lang="zh-CN" altLang="en-US" sz="1600" dirty="0">
                          <a:latin typeface="微软雅黑" panose="020B0503020204020204" pitchFamily="34" charset="-122"/>
                          <a:ea typeface="微软雅黑" panose="020B0503020204020204" pitchFamily="34" charset="-122"/>
                        </a:rPr>
                        <a:t>实验验证，及</a:t>
                      </a:r>
                      <a:r>
                        <a:rPr lang="zh-CN" altLang="en-US" sz="1600" dirty="0">
                          <a:solidFill>
                            <a:srgbClr val="FF0000"/>
                          </a:solidFill>
                          <a:latin typeface="微软雅黑" panose="020B0503020204020204" pitchFamily="34" charset="-122"/>
                          <a:ea typeface="微软雅黑" panose="020B0503020204020204" pitchFamily="34" charset="-122"/>
                        </a:rPr>
                        <a:t>应用</a:t>
                      </a:r>
                      <a:endParaRPr lang="zh-CN" altLang="en-US" sz="1600" dirty="0">
                        <a:solidFill>
                          <a:srgbClr val="FF0000"/>
                        </a:solidFill>
                        <a:latin typeface="微软雅黑" panose="020B0503020204020204" pitchFamily="34" charset="-122"/>
                        <a:ea typeface="微软雅黑" panose="020B0503020204020204" pitchFamily="34" charset="-122"/>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高危易挥发及气态放射性产物的迁移机理研究及实验验证</a:t>
                      </a:r>
                      <a:endParaRPr lang="zh-CN" altLang="en-US" sz="1600"/>
                    </a:p>
                  </a:txBody>
                  <a:tcPr anchor="ctr"/>
                </a:tc>
                <a:tc>
                  <a:txBody>
                    <a:bodyPr/>
                    <a:lstStyle/>
                    <a:p>
                      <a:pPr>
                        <a:buNone/>
                      </a:pPr>
                      <a:r>
                        <a:rPr lang="zh-CN" altLang="en-US" sz="1600">
                          <a:latin typeface="微软雅黑" panose="020B0503020204020204" pitchFamily="34" charset="-122"/>
                          <a:ea typeface="微软雅黑" panose="020B0503020204020204" pitchFamily="34" charset="-122"/>
                        </a:rPr>
                        <a:t>基于物理过程的产物迁移程序的开发</a:t>
                      </a: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latin typeface="微软雅黑" panose="020B0503020204020204" pitchFamily="34" charset="-122"/>
                          <a:ea typeface="微软雅黑" panose="020B0503020204020204" pitchFamily="34" charset="-122"/>
                        </a:rPr>
                        <a:t>低功率在</a:t>
                      </a:r>
                      <a:r>
                        <a:rPr lang="zh-CN" altLang="en-US" sz="1600" dirty="0">
                          <a:latin typeface="微软雅黑" panose="020B0503020204020204" pitchFamily="34" charset="-122"/>
                          <a:ea typeface="微软雅黑" panose="020B0503020204020204" pitchFamily="34" charset="-122"/>
                          <a:sym typeface="+mn-ea"/>
                        </a:rPr>
                        <a:t>束</a:t>
                      </a:r>
                      <a:r>
                        <a:rPr lang="zh-CN" altLang="en-US" sz="1600" dirty="0">
                          <a:latin typeface="微软雅黑" panose="020B0503020204020204" pitchFamily="34" charset="-122"/>
                          <a:ea typeface="微软雅黑" panose="020B0503020204020204" pitchFamily="34" charset="-122"/>
                        </a:rPr>
                        <a:t>实验，验证程序</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面向</a:t>
                      </a:r>
                      <a:r>
                        <a:rPr lang="en-US" altLang="zh-CN" sz="1600"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CiADS</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高功率运行及</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FSAR</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面向百兆瓦</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ADS</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设计及</a:t>
                      </a: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PSAR</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57912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束靶耦合稳态及瞬态工况运行流程及数据库（含事故工况）</a:t>
                      </a:r>
                      <a:endParaRPr lang="zh-CN" altLang="en-US" sz="1600"/>
                    </a:p>
                  </a:txBody>
                  <a:tcPr anchor="ctr"/>
                </a:tc>
                <a:tc>
                  <a:txBody>
                    <a:bodyPr/>
                    <a:lstStyle/>
                    <a:p>
                      <a:pPr>
                        <a:buNone/>
                      </a:pPr>
                      <a:r>
                        <a:rPr lang="zh-CN" altLang="en-US" sz="1600" dirty="0">
                          <a:latin typeface="微软雅黑" panose="020B0503020204020204" pitchFamily="34" charset="-122"/>
                          <a:ea typeface="微软雅黑" panose="020B0503020204020204" pitchFamily="34" charset="-122"/>
                        </a:rPr>
                        <a:t>基础运行数据</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just">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面向</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CiADS</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低功率验收及安全稳定运行</a:t>
                      </a: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just">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相对高</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LBE</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温度（＞</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400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），高效能量利用，</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面向百兆瓦</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ADS</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燃烧器发电</a:t>
                      </a: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0">
                <a:tc>
                  <a:txBody>
                    <a:bodyPr/>
                    <a:lstStyle/>
                    <a:p>
                      <a:pPr>
                        <a:buNone/>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针对高温</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LBE</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的热量的转化和利用</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buNone/>
                      </a:pPr>
                      <a:endParaRPr lang="zh-CN" altLang="en-US" sz="1600">
                        <a:latin typeface="微软雅黑" panose="020B0503020204020204" pitchFamily="34" charset="-122"/>
                        <a:ea typeface="微软雅黑" panose="020B0503020204020204" pitchFamily="34" charset="-122"/>
                      </a:endParaRPr>
                    </a:p>
                  </a:txBody>
                  <a:tcPr anchor="ctr"/>
                </a:tc>
                <a:tc>
                  <a:txBody>
                    <a:bodyPr/>
                    <a:lstStyle/>
                    <a:p>
                      <a:pPr algn="just">
                        <a:buNone/>
                      </a:pP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just">
                        <a:buNone/>
                      </a:pP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530854">
                <a:tc>
                  <a:txBody>
                    <a:bodyPr/>
                    <a:lstStyle/>
                    <a:p>
                      <a:pPr>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极高通量中子的应用</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buNone/>
                      </a:pPr>
                      <a:endParaRPr lang="zh-CN" altLang="en-US" sz="1600"/>
                    </a:p>
                  </a:txBody>
                  <a:tcPr anchor="ctr"/>
                </a:tc>
                <a:tc>
                  <a:txBody>
                    <a:bodyPr/>
                    <a:lstStyle/>
                    <a:p>
                      <a:pPr>
                        <a:buNone/>
                      </a:pPr>
                      <a:endParaRPr lang="zh-CN" altLang="en-US" sz="1600"/>
                    </a:p>
                  </a:txBody>
                  <a:tcPr anchor="ctr"/>
                </a:tc>
                <a:tc>
                  <a:txBody>
                    <a:bodyPr/>
                    <a:lstStyle/>
                    <a:p>
                      <a:pPr>
                        <a:buNone/>
                      </a:pPr>
                      <a:endParaRPr lang="zh-CN" altLang="en-US" sz="1600" dirty="0"/>
                    </a:p>
                  </a:txBody>
                  <a:tcPr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副标题 2"/>
          <p:cNvSpPr txBox="1"/>
          <p:nvPr/>
        </p:nvSpPr>
        <p:spPr>
          <a:xfrm>
            <a:off x="4006974" y="1267619"/>
            <a:ext cx="8352928" cy="4324350"/>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Clr>
                <a:srgbClr val="002060"/>
              </a:buClr>
              <a:buNone/>
            </a:pPr>
            <a:r>
              <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rPr>
              <a:t>背景</a:t>
            </a:r>
            <a:endParaRPr lang="en-US" altLang="zh-CN" b="1" kern="100" dirty="0">
              <a:solidFill>
                <a:srgbClr val="002060">
                  <a:alpha val="20000"/>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热试终端</a:t>
            </a:r>
            <a:endParaRPr lang="zh-CN"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束靶耦合诊断平台</a:t>
            </a:r>
            <a:endPar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50000"/>
              </a:lnSpc>
              <a:buClr>
                <a:srgbClr val="002060"/>
              </a:buClr>
              <a:buNone/>
            </a:pPr>
            <a:r>
              <a:rPr lang="en-US"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rPr>
              <a:t>应用前景</a:t>
            </a:r>
            <a:endParaRPr lang="zh-CN" altLang="zh-CN" b="1" kern="100" dirty="0">
              <a:solidFill>
                <a:srgbClr val="002060">
                  <a:alpha val="29588"/>
                </a:srgb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热试终端物理目标</a:t>
            </a:r>
            <a:endParaRPr kumimoji="1" lang="zh-CN" altLang="en-US" dirty="0"/>
          </a:p>
        </p:txBody>
      </p:sp>
      <p:grpSp>
        <p:nvGrpSpPr>
          <p:cNvPr id="4" name="组合 3"/>
          <p:cNvGrpSpPr/>
          <p:nvPr/>
        </p:nvGrpSpPr>
        <p:grpSpPr>
          <a:xfrm>
            <a:off x="334010" y="1701800"/>
            <a:ext cx="11097260" cy="4702175"/>
            <a:chOff x="755" y="1716"/>
            <a:chExt cx="17476" cy="7405"/>
          </a:xfrm>
        </p:grpSpPr>
        <p:pic>
          <p:nvPicPr>
            <p:cNvPr id="5" name="图片 4"/>
            <p:cNvPicPr>
              <a:picLocks noChangeAspect="1"/>
            </p:cNvPicPr>
            <p:nvPr>
              <p:custDataLst>
                <p:tags r:id="rId1"/>
              </p:custDataLst>
            </p:nvPr>
          </p:nvPicPr>
          <p:blipFill>
            <a:blip r:embed="rId2"/>
            <a:stretch>
              <a:fillRect/>
            </a:stretch>
          </p:blipFill>
          <p:spPr>
            <a:xfrm>
              <a:off x="755" y="1716"/>
              <a:ext cx="17476" cy="7405"/>
            </a:xfrm>
            <a:prstGeom prst="rect">
              <a:avLst/>
            </a:prstGeom>
          </p:spPr>
        </p:pic>
        <p:sp>
          <p:nvSpPr>
            <p:cNvPr id="6" name="矩形 5"/>
            <p:cNvSpPr/>
            <p:nvPr/>
          </p:nvSpPr>
          <p:spPr>
            <a:xfrm>
              <a:off x="6786" y="1716"/>
              <a:ext cx="11445" cy="3516"/>
            </a:xfrm>
            <a:prstGeom prst="rect">
              <a:avLst/>
            </a:prstGeom>
            <a:solidFill>
              <a:schemeClr val="bg1"/>
            </a:solidFill>
            <a:ln w="12700" cap="flat" cmpd="sng" algn="ctr">
              <a:noFill/>
              <a:prstDash val="solid"/>
              <a:round/>
              <a:headEnd type="none" w="med" len="med"/>
              <a:tailEnd type="none" w="med" len="med"/>
            </a:ln>
          </p:spPr>
          <p:txBody>
            <a:bodyPr vert="horz" wrap="square" lIns="126000" tIns="82800" rIns="126000" bIns="82800" numCol="1" anchor="t" anchorCtr="0" compatLnSpc="1">
              <a:no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en-GB"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矩形 6"/>
            <p:cNvSpPr/>
            <p:nvPr/>
          </p:nvSpPr>
          <p:spPr>
            <a:xfrm>
              <a:off x="3250" y="2111"/>
              <a:ext cx="3175" cy="2041"/>
            </a:xfrm>
            <a:prstGeom prst="rect">
              <a:avLst/>
            </a:prstGeom>
            <a:noFill/>
            <a:ln w="38100" cap="flat" cmpd="sng" algn="ctr">
              <a:solidFill>
                <a:srgbClr val="0000FF"/>
              </a:solidFill>
              <a:prstDash val="sysDash"/>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en-GB"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8" name="文本框 7"/>
            <p:cNvSpPr txBox="1"/>
            <p:nvPr/>
          </p:nvSpPr>
          <p:spPr>
            <a:xfrm>
              <a:off x="3704" y="2339"/>
              <a:ext cx="2489" cy="580"/>
            </a:xfrm>
            <a:prstGeom prst="rect">
              <a:avLst/>
            </a:prstGeom>
            <a:solidFill>
              <a:schemeClr val="bg1"/>
            </a:solidFill>
          </p:spPr>
          <p:txBody>
            <a:bodyPr wrap="square" rtlCol="0">
              <a:spAutoFit/>
            </a:bodyPr>
            <a:lstStyle/>
            <a:p>
              <a:pPr algn="ctr">
                <a:buFont typeface="Arial" panose="020B0604020202020204" pitchFamily="34" charset="0"/>
              </a:pPr>
              <a:r>
                <a:rPr lang="zh-CN" altLang="en-US" b="1" dirty="0">
                  <a:solidFill>
                    <a:srgbClr val="002060"/>
                  </a:solidFill>
                </a:rPr>
                <a:t>堆靶大厅</a:t>
              </a:r>
              <a:endParaRPr lang="zh-CN" altLang="en-US" b="1" dirty="0">
                <a:solidFill>
                  <a:srgbClr val="002060"/>
                </a:solidFill>
              </a:endParaRPr>
            </a:p>
          </p:txBody>
        </p:sp>
        <p:sp>
          <p:nvSpPr>
            <p:cNvPr id="9" name="文本框 8"/>
            <p:cNvSpPr txBox="1"/>
            <p:nvPr>
              <p:custDataLst>
                <p:tags r:id="rId3"/>
              </p:custDataLst>
            </p:nvPr>
          </p:nvSpPr>
          <p:spPr>
            <a:xfrm>
              <a:off x="1776" y="8122"/>
              <a:ext cx="2489" cy="580"/>
            </a:xfrm>
            <a:prstGeom prst="rect">
              <a:avLst/>
            </a:prstGeom>
            <a:solidFill>
              <a:schemeClr val="bg1"/>
            </a:solidFill>
          </p:spPr>
          <p:txBody>
            <a:bodyPr wrap="square" rtlCol="0">
              <a:spAutoFit/>
            </a:bodyPr>
            <a:lstStyle/>
            <a:p>
              <a:pPr algn="ctr">
                <a:buFont typeface="Arial" panose="020B0604020202020204" pitchFamily="34" charset="0"/>
              </a:pPr>
              <a:r>
                <a:rPr lang="zh-CN" altLang="en-US" b="1" dirty="0">
                  <a:solidFill>
                    <a:srgbClr val="002060"/>
                  </a:solidFill>
                  <a:latin typeface="黑体" panose="02010609060101010101" pitchFamily="49" charset="-122"/>
                  <a:ea typeface="黑体" panose="02010609060101010101" pitchFamily="49" charset="-122"/>
                </a:rPr>
                <a:t>实验大厅</a:t>
              </a:r>
              <a:endParaRPr lang="zh-CN" altLang="en-US" b="1" dirty="0">
                <a:solidFill>
                  <a:srgbClr val="002060"/>
                </a:solidFill>
                <a:latin typeface="黑体" panose="02010609060101010101" pitchFamily="49" charset="-122"/>
                <a:ea typeface="黑体" panose="02010609060101010101" pitchFamily="49" charset="-122"/>
              </a:endParaRPr>
            </a:p>
          </p:txBody>
        </p:sp>
        <p:sp>
          <p:nvSpPr>
            <p:cNvPr id="10" name="文本框 9"/>
            <p:cNvSpPr txBox="1"/>
            <p:nvPr>
              <p:custDataLst>
                <p:tags r:id="rId4"/>
              </p:custDataLst>
            </p:nvPr>
          </p:nvSpPr>
          <p:spPr>
            <a:xfrm>
              <a:off x="2003" y="5231"/>
              <a:ext cx="2489" cy="1161"/>
            </a:xfrm>
            <a:prstGeom prst="rect">
              <a:avLst/>
            </a:prstGeom>
            <a:solidFill>
              <a:schemeClr val="bg1"/>
            </a:solidFill>
          </p:spPr>
          <p:txBody>
            <a:bodyPr wrap="square" rtlCol="0">
              <a:spAutoFit/>
            </a:bodyPr>
            <a:lstStyle/>
            <a:p>
              <a:pPr algn="ctr">
                <a:buFont typeface="Arial" panose="020B0604020202020204" pitchFamily="34" charset="0"/>
              </a:pPr>
              <a:r>
                <a:rPr lang="zh-CN" altLang="en-US" b="1" dirty="0">
                  <a:solidFill>
                    <a:srgbClr val="002060"/>
                  </a:solidFill>
                  <a:latin typeface="黑体" panose="02010609060101010101" pitchFamily="49" charset="-122"/>
                  <a:ea typeface="黑体" panose="02010609060101010101" pitchFamily="49" charset="-122"/>
                </a:rPr>
                <a:t>热试终端</a:t>
              </a:r>
              <a:r>
                <a:rPr lang="en-US" altLang="zh-CN" b="1" dirty="0">
                  <a:solidFill>
                    <a:srgbClr val="002060"/>
                  </a:solidFill>
                  <a:latin typeface="黑体" panose="02010609060101010101" pitchFamily="49" charset="-122"/>
                  <a:ea typeface="黑体" panose="02010609060101010101" pitchFamily="49" charset="-122"/>
                </a:rPr>
                <a:t>(HiTa)</a:t>
              </a:r>
              <a:endParaRPr lang="en-US" altLang="zh-CN" b="1" dirty="0">
                <a:solidFill>
                  <a:srgbClr val="002060"/>
                </a:solidFill>
                <a:latin typeface="黑体" panose="02010609060101010101" pitchFamily="49" charset="-122"/>
                <a:ea typeface="黑体" panose="02010609060101010101" pitchFamily="49" charset="-122"/>
              </a:endParaRPr>
            </a:p>
          </p:txBody>
        </p:sp>
        <p:sp>
          <p:nvSpPr>
            <p:cNvPr id="11" name="矩形 10"/>
            <p:cNvSpPr/>
            <p:nvPr>
              <p:custDataLst>
                <p:tags r:id="rId5"/>
              </p:custDataLst>
            </p:nvPr>
          </p:nvSpPr>
          <p:spPr>
            <a:xfrm>
              <a:off x="1434" y="5855"/>
              <a:ext cx="3209" cy="2256"/>
            </a:xfrm>
            <a:prstGeom prst="rect">
              <a:avLst/>
            </a:prstGeom>
            <a:noFill/>
            <a:ln w="38100" cap="flat" cmpd="sng" algn="ctr">
              <a:solidFill>
                <a:srgbClr val="C00000"/>
              </a:solidFill>
              <a:prstDash val="sysDash"/>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no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en-GB"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2" name="矩形 11"/>
            <p:cNvSpPr/>
            <p:nvPr>
              <p:custDataLst>
                <p:tags r:id="rId6"/>
              </p:custDataLst>
            </p:nvPr>
          </p:nvSpPr>
          <p:spPr>
            <a:xfrm>
              <a:off x="4838" y="5967"/>
              <a:ext cx="13393" cy="1811"/>
            </a:xfrm>
            <a:prstGeom prst="rect">
              <a:avLst/>
            </a:prstGeom>
            <a:noFill/>
            <a:ln w="38100" cap="flat" cmpd="sng" algn="ctr">
              <a:solidFill>
                <a:srgbClr val="0000FF"/>
              </a:solidFill>
              <a:prstDash val="sysDash"/>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126000" tIns="82800" rIns="126000" bIns="82800" numCol="1" anchor="t" anchorCtr="0" compatLnSpc="1">
              <a:no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en-GB"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3" name="文本框 12"/>
            <p:cNvSpPr txBox="1"/>
            <p:nvPr>
              <p:custDataLst>
                <p:tags r:id="rId7"/>
              </p:custDataLst>
            </p:nvPr>
          </p:nvSpPr>
          <p:spPr>
            <a:xfrm>
              <a:off x="9487" y="6081"/>
              <a:ext cx="3304" cy="652"/>
            </a:xfrm>
            <a:prstGeom prst="rect">
              <a:avLst/>
            </a:prstGeom>
            <a:solidFill>
              <a:schemeClr val="bg1"/>
            </a:solidFill>
          </p:spPr>
          <p:txBody>
            <a:bodyPr wrap="square" rtlCol="0">
              <a:spAutoFit/>
            </a:bodyPr>
            <a:lstStyle/>
            <a:p>
              <a:pPr algn="ctr">
                <a:buFont typeface="Arial" panose="020B0604020202020204" pitchFamily="34" charset="0"/>
              </a:pPr>
              <a:r>
                <a:rPr lang="zh-CN" altLang="en-US" b="1" dirty="0">
                  <a:solidFill>
                    <a:srgbClr val="002060"/>
                  </a:solidFill>
                </a:rPr>
                <a:t>加速器直线段</a:t>
              </a:r>
              <a:endParaRPr lang="zh-CN" altLang="en-US" b="1" dirty="0">
                <a:solidFill>
                  <a:srgbClr val="002060"/>
                </a:solidFill>
              </a:endParaRPr>
            </a:p>
          </p:txBody>
        </p:sp>
      </p:grpSp>
      <p:pic>
        <p:nvPicPr>
          <p:cNvPr id="15" name="图片 14"/>
          <p:cNvPicPr>
            <a:picLocks noChangeAspect="1"/>
          </p:cNvPicPr>
          <p:nvPr/>
        </p:nvPicPr>
        <p:blipFill>
          <a:blip r:embed="rId8"/>
          <a:stretch>
            <a:fillRect/>
          </a:stretch>
        </p:blipFill>
        <p:spPr>
          <a:xfrm>
            <a:off x="776605" y="4338955"/>
            <a:ext cx="1998345" cy="1399540"/>
          </a:xfrm>
          <a:prstGeom prst="rect">
            <a:avLst/>
          </a:prstGeom>
        </p:spPr>
      </p:pic>
      <p:sp>
        <p:nvSpPr>
          <p:cNvPr id="16" name="矩形 15"/>
          <p:cNvSpPr/>
          <p:nvPr/>
        </p:nvSpPr>
        <p:spPr>
          <a:xfrm>
            <a:off x="1910715" y="4434205"/>
            <a:ext cx="512445" cy="800735"/>
          </a:xfrm>
          <a:prstGeom prst="rect">
            <a:avLst/>
          </a:prstGeom>
          <a:noFill/>
          <a:ln w="28575">
            <a:solidFill>
              <a:schemeClr val="bg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4222750" y="1912134"/>
            <a:ext cx="6913324" cy="1938992"/>
          </a:xfrm>
          <a:prstGeom prst="rect">
            <a:avLst/>
          </a:prstGeom>
          <a:noFill/>
          <a:ln w="25400">
            <a:solidFill>
              <a:srgbClr val="FF0000"/>
            </a:solidFill>
          </a:ln>
        </p:spPr>
        <p:txBody>
          <a:bodyPr wrap="square" rtlCol="0" anchor="t">
            <a:spAutoFit/>
          </a:bodyPr>
          <a:lstStyle/>
          <a:p>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物理意义：</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）获取液态铅铋运行环境下的靶体结构材料辐照数据，考察结构材料性能；</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）通过实际操作，掌握一整套液态铅铋金属散裂靶的设计研制、运行监测以及控制保护技术；</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）掌握辐照后铅铋靶的运行、维护、退役技术。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776605" y="721730"/>
            <a:ext cx="9907811" cy="1015663"/>
          </a:xfrm>
          <a:prstGeom prst="rect">
            <a:avLst/>
          </a:prstGeom>
          <a:noFill/>
        </p:spPr>
        <p:txBody>
          <a:bodyPr wrap="square" rtlCol="0">
            <a:spAutoFit/>
          </a:bodyPr>
          <a:lstStyle/>
          <a:p>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在进行</a:t>
            </a:r>
            <a:r>
              <a:rPr lang="zh-CN" altLang="en-US" sz="2000" kern="10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器靶堆耦合</a:t>
            </a:r>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验证之前，先行在热试终端开展</a:t>
            </a:r>
            <a:r>
              <a:rPr lang="en-US" altLang="zh-CN" sz="2000" kern="10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250</a:t>
            </a:r>
            <a:r>
              <a:rPr lang="en-GB" altLang="zh-CN" sz="2000" kern="10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kW</a:t>
            </a:r>
            <a:r>
              <a:rPr lang="zh-CN" altLang="en-US" sz="20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及</a:t>
            </a:r>
            <a:r>
              <a:rPr lang="en-US" altLang="zh-CN" sz="20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3MW</a:t>
            </a:r>
            <a:r>
              <a:rPr lang="zh-CN" altLang="en-US" sz="2000" kern="100" dirty="0">
                <a:effectLst/>
                <a:latin typeface="宋体" panose="02010600030101010101" pitchFamily="2" charset="-122"/>
                <a:ea typeface="宋体" panose="02010600030101010101" pitchFamily="2" charset="-122"/>
                <a:cs typeface="Times New Roman" panose="02020603050405020304" pitchFamily="18" charset="0"/>
              </a:rPr>
              <a:t>束流功率下的器靶耦合验证工作，从而检验强流加速器及高功率散裂靶的性能指标是否可以满足后续的器靶堆耦合运行条件。</a:t>
            </a:r>
            <a:endParaRPr lang="zh-CN" altLang="en-US"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48.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49.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1.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2.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3.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4.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5.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6.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7.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8.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59.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61.xml><?xml version="1.0" encoding="utf-8"?>
<p:tagLst xmlns:p="http://schemas.openxmlformats.org/presentationml/2006/main">
  <p:tag name="KSO_WM_DIAGRAM_VIRTUALLY_FRAME" val="{&quot;height&quot;:385.5554330708661,&quot;left&quot;:40.36984251968504,&quot;top&quot;:99.10787401574802,&quot;width&quot;:831.9092125984253}"/>
</p:tagLst>
</file>

<file path=ppt/tags/tag62.xml><?xml version="1.0" encoding="utf-8"?>
<p:tagLst xmlns:p="http://schemas.openxmlformats.org/presentationml/2006/main">
  <p:tag name="KSO_WPP_MARK_KEY" val="bdec6ffd-0669-4965-aae8-64296d7c199e"/>
  <p:tag name="COMMONDATA" val="eyJoZGlkIjoiNzhiNzU3ZjgxOGEyNmJhZWI3MmQ2ZWU2NDQ2NmVkNmQ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PLACING_PICTURE_USER_VIEWPORT" val="{&quot;height&quot;:4420,&quot;width&quot;:3634}"/>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2">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GE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rtlCol="0">
        <a:spAutoFit/>
      </a:bodyPr>
      <a:lstStyle>
        <a:defPPr marL="342900" indent="-342900" algn="l">
          <a:buFont typeface="Arial" panose="020B0604020202020204" pitchFamily="34" charset="0"/>
          <a:buChar char="•"/>
          <a:defRPr dirty="0" smtClean="0">
            <a:solidFill>
              <a:srgbClr val="003399"/>
            </a:solidFill>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主题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GE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rtlCol="0">
        <a:spAutoFit/>
      </a:bodyPr>
      <a:lstStyle>
        <a:defPPr marL="342900" indent="-342900" algn="l">
          <a:buFont typeface="Arial" panose="020B0604020202020204" pitchFamily="34" charset="0"/>
          <a:buChar char="•"/>
          <a:defRPr dirty="0" smtClean="0">
            <a:solidFill>
              <a:srgbClr val="003399"/>
            </a:solidFill>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主题2">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GE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rtlCol="0">
        <a:spAutoFit/>
      </a:bodyPr>
      <a:lstStyle>
        <a:defPPr marL="342900" indent="-342900" algn="l">
          <a:buFont typeface="Arial" panose="020B0604020202020204" pitchFamily="34" charset="0"/>
          <a:buChar char="•"/>
          <a:defRPr dirty="0" smtClean="0">
            <a:solidFill>
              <a:srgbClr val="003399"/>
            </a:solidFill>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主题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GE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rtlCol="0">
        <a:spAutoFit/>
      </a:bodyPr>
      <a:lstStyle>
        <a:defPPr marL="342900" indent="-342900" algn="l">
          <a:buFont typeface="Arial" panose="020B0604020202020204" pitchFamily="34" charset="0"/>
          <a:buChar char="•"/>
          <a:defRPr dirty="0" smtClean="0">
            <a:solidFill>
              <a:srgbClr val="003399"/>
            </a:solidFill>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主题2">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GE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square" rtlCol="0">
        <a:spAutoFit/>
      </a:bodyPr>
      <a:lstStyle>
        <a:defPPr marL="342900" indent="-342900" algn="l">
          <a:buFont typeface="Arial" panose="020B0604020202020204" pitchFamily="34" charset="0"/>
          <a:buChar char="•"/>
          <a:defRPr dirty="0" smtClean="0">
            <a:solidFill>
              <a:srgbClr val="003399"/>
            </a:solidFill>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6217</Words>
  <Application>WPS 演示</Application>
  <PresentationFormat>自定义</PresentationFormat>
  <Paragraphs>952</Paragraphs>
  <Slides>33</Slides>
  <Notes>2</Notes>
  <HiddenSlides>0</HiddenSlides>
  <MMClips>0</MMClips>
  <ScaleCrop>false</ScaleCrop>
  <HeadingPairs>
    <vt:vector size="6" baseType="variant">
      <vt:variant>
        <vt:lpstr>已用的字体</vt:lpstr>
      </vt:variant>
      <vt:variant>
        <vt:i4>16</vt:i4>
      </vt:variant>
      <vt:variant>
        <vt:lpstr>主题</vt:lpstr>
      </vt:variant>
      <vt:variant>
        <vt:i4>6</vt:i4>
      </vt:variant>
      <vt:variant>
        <vt:lpstr>幻灯片标题</vt:lpstr>
      </vt:variant>
      <vt:variant>
        <vt:i4>33</vt:i4>
      </vt:variant>
    </vt:vector>
  </HeadingPairs>
  <TitlesOfParts>
    <vt:vector size="55" baseType="lpstr">
      <vt:lpstr>Arial</vt:lpstr>
      <vt:lpstr>宋体</vt:lpstr>
      <vt:lpstr>Wingdings</vt:lpstr>
      <vt:lpstr>Times New Roman</vt:lpstr>
      <vt:lpstr>微软雅黑</vt:lpstr>
      <vt:lpstr>黑体</vt:lpstr>
      <vt:lpstr>Wingdings</vt:lpstr>
      <vt:lpstr>Arial</vt:lpstr>
      <vt:lpstr>Arial Narrow</vt:lpstr>
      <vt:lpstr>楷体_GB2312</vt:lpstr>
      <vt:lpstr>等线</vt:lpstr>
      <vt:lpstr>等线 Light</vt:lpstr>
      <vt:lpstr>Calibri</vt:lpstr>
      <vt:lpstr>Arial Unicode MS</vt:lpstr>
      <vt:lpstr>Cambria</vt:lpstr>
      <vt:lpstr>新宋体</vt:lpstr>
      <vt:lpstr>1_Office 主题​​</vt:lpstr>
      <vt:lpstr>1_主题2</vt:lpstr>
      <vt:lpstr>2_主题2</vt:lpstr>
      <vt:lpstr>3_主题2</vt:lpstr>
      <vt:lpstr>4_主题2</vt:lpstr>
      <vt:lpstr>5_主题2</vt:lpstr>
      <vt:lpstr>PowerPoint 演示文稿</vt:lpstr>
      <vt:lpstr>PowerPoint 演示文稿</vt:lpstr>
      <vt:lpstr>PowerPoint 演示文稿</vt:lpstr>
      <vt:lpstr>背景介绍</vt:lpstr>
      <vt:lpstr>散裂靶发展路线</vt:lpstr>
      <vt:lpstr>总体工程目标</vt:lpstr>
      <vt:lpstr>总体技术目标</vt:lpstr>
      <vt:lpstr>PowerPoint 演示文稿</vt:lpstr>
      <vt:lpstr>热试终端物理目标</vt:lpstr>
      <vt:lpstr>散裂靶总体参数及系统构成</vt:lpstr>
      <vt:lpstr>热试终端布局</vt:lpstr>
      <vt:lpstr>热试终端布局</vt:lpstr>
      <vt:lpstr>核设计</vt:lpstr>
      <vt:lpstr>热工设计</vt:lpstr>
      <vt:lpstr>驱动系统</vt:lpstr>
      <vt:lpstr>换热系统设计</vt:lpstr>
      <vt:lpstr>回路系统设计</vt:lpstr>
      <vt:lpstr>保护气系统</vt:lpstr>
      <vt:lpstr>靶窗结构监测</vt:lpstr>
      <vt:lpstr>靶维护系统</vt:lpstr>
      <vt:lpstr>安全保护</vt:lpstr>
      <vt:lpstr>控制系统</vt:lpstr>
      <vt:lpstr>PowerPoint 演示文稿</vt:lpstr>
      <vt:lpstr>束靶耦合诊断平台</vt:lpstr>
      <vt:lpstr>束靶耦合诊断平台组成</vt:lpstr>
      <vt:lpstr>束靶耦合诊断平台物理设计</vt:lpstr>
      <vt:lpstr>束靶耦合诊断平台布局</vt:lpstr>
      <vt:lpstr>束靶耦合诊断平台核测</vt:lpstr>
      <vt:lpstr>PowerPoint 演示文稿</vt:lpstr>
      <vt:lpstr>热试终端物理研究</vt:lpstr>
      <vt:lpstr>束靶耦合诊断平台物理研究</vt:lpstr>
      <vt:lpstr>束靶耦合诊断平台物理研究</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dc:creator>
  <cp:lastModifiedBy>于潜</cp:lastModifiedBy>
  <cp:revision>220</cp:revision>
  <cp:lastPrinted>2024-12-25T09:59:00Z</cp:lastPrinted>
  <dcterms:created xsi:type="dcterms:W3CDTF">2024-12-27T01:27:00Z</dcterms:created>
  <dcterms:modified xsi:type="dcterms:W3CDTF">2025-04-20T13:12:34Z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6DAB1579B80446A59A2527D63BF435D3</vt:lpwstr>
  </property>
</Properties>
</file>