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7" r:id="rId2"/>
    <p:sldId id="628" r:id="rId3"/>
    <p:sldId id="629" r:id="rId4"/>
    <p:sldId id="483" r:id="rId5"/>
    <p:sldId id="643" r:id="rId6"/>
    <p:sldId id="631" r:id="rId7"/>
    <p:sldId id="632" r:id="rId8"/>
    <p:sldId id="634" r:id="rId9"/>
    <p:sldId id="635" r:id="rId10"/>
    <p:sldId id="566" r:id="rId11"/>
    <p:sldId id="606" r:id="rId12"/>
    <p:sldId id="568" r:id="rId13"/>
    <p:sldId id="624" r:id="rId14"/>
    <p:sldId id="612" r:id="rId15"/>
    <p:sldId id="625" r:id="rId16"/>
    <p:sldId id="613" r:id="rId17"/>
    <p:sldId id="585" r:id="rId18"/>
    <p:sldId id="552" r:id="rId19"/>
    <p:sldId id="614" r:id="rId20"/>
    <p:sldId id="538" r:id="rId21"/>
    <p:sldId id="583" r:id="rId22"/>
    <p:sldId id="582" r:id="rId23"/>
    <p:sldId id="611" r:id="rId24"/>
    <p:sldId id="639" r:id="rId25"/>
    <p:sldId id="640" r:id="rId26"/>
    <p:sldId id="641" r:id="rId27"/>
    <p:sldId id="642" r:id="rId28"/>
    <p:sldId id="537" r:id="rId29"/>
    <p:sldId id="578" r:id="rId30"/>
    <p:sldId id="620" r:id="rId31"/>
    <p:sldId id="622" r:id="rId32"/>
    <p:sldId id="580" r:id="rId33"/>
    <p:sldId id="615" r:id="rId34"/>
    <p:sldId id="616" r:id="rId35"/>
    <p:sldId id="644" r:id="rId36"/>
    <p:sldId id="646" r:id="rId37"/>
    <p:sldId id="645" r:id="rId38"/>
    <p:sldId id="636" r:id="rId39"/>
    <p:sldId id="637" r:id="rId40"/>
    <p:sldId id="638" r:id="rId41"/>
    <p:sldId id="633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6487" autoAdjust="0"/>
  </p:normalViewPr>
  <p:slideViewPr>
    <p:cSldViewPr snapToGrid="0">
      <p:cViewPr varScale="1">
        <p:scale>
          <a:sx n="58" d="100"/>
          <a:sy n="58" d="100"/>
        </p:scale>
        <p:origin x="483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8CA2AEF-6EB5-4764-9AC1-CB8B6E707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B19DC6-AC25-40FB-996B-30C15BBC96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85966-E2DB-4419-A430-5246E70E679F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47A5AD-439F-4EAB-B7D5-1C6CE56262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98396D-9E0F-45D4-84BF-6516D624BF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00F55-BA18-40CC-9A9C-96F7F14DA5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9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6912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221.53847" units="1/cm"/>
          <inkml:channelProperty channel="Y" name="resolution" value="110.76923" units="1/cm"/>
          <inkml:channelProperty channel="T" name="resolution" value="1" units="1/dev"/>
        </inkml:channelProperties>
      </inkml:inkSource>
      <inkml:timestamp xml:id="ts0" timeString="2025-01-25T01:44:02.8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7179 15416 0,'-18'44'172,"-35"265"-157,45-203-15,-36 79 32,44-114-32,-9 26 15,-9 88 1,27-97 0,-9 0-1,9-70-15,-9 53 16,17-54-16,19 80 31,-10-53-31,27 80 16,0-10-1,0-8 1,-27-44-16,-8-27 16,0-17-1,26 17 1,-35-26-16,8 0 15,-8-9 17,9 0-32,-1 0 15,10 0-15,-1-9 0,9 9 16,36-35 0,52-1 15,-87 28-31,34-54 15,-26 44-15,18-43 16,-9-19-16,71-70 16,43-282 31,-167 291-32,0 35 1,0 62-1,-18-88-15,1 61 16,-10 9-16,-149-343 63,141 308-48,26 35-15,-9-35 16,-17 71-16,26-10 15,-8-34 1,-19-10 15,19 72-15,8-1-16,-9-9 16,-17-17-1,-9 26 1,8 0-1,-43 0 32,61 9-47,-17 0 16,26 0-16,-8 9 16,-1-9-1,9 9-15,-8-9 16,8 0-16,-18 26 31,10-8-31,-27 17 16,17-8-16,10-1 15,-45 18 1,44-26-16,-8 17 16,17-17-1,-26 70 16,26-53-31,0 27 32,9-27-32,0 27 15,0-9-15,0 115 16,0-98-16,18 1 16,52 184 15,-43-193-31,17 71 15,17-28 1,-34-43-16,26 9 16,-36-27-16,1-9 15,44 9 1,-18-9-16,141 45 31,-141-63-15,44 19-16,1-1 15,-19-26 17,1 0-17,-45 8-15,89-61 32,-80 27-32,-17-10 15,17-17-15,18-44 16,-44 52-16,0 19 15,-1-10 1,1 10 15,-9 8-15,0 0 31,0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6912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221.53847" units="1/cm"/>
          <inkml:channelProperty channel="Y" name="resolution" value="110.76923" units="1/cm"/>
          <inkml:channelProperty channel="T" name="resolution" value="1" units="1/dev"/>
        </inkml:channelProperties>
      </inkml:inkSource>
      <inkml:timestamp xml:id="ts0" timeString="2025-01-25T01:44:05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8290 16316 0,'71'0'172,"26"-18"-172,-9 18 16,71-8-1,17 8 1,18 0-1,150 0 17,-256 0-32,124 0 15,17 0 1,-132 0 0,-35 0-1,106 0 16,-133 0-31,18 0 16,-9-9 0,62 9-1,-44-9 1,8-9 0,-17 9-1,-9 1-15,141-1 31,-123-18-31,-27 27 16,18-9-16,62 9 16,-80-8-16,36 8 15,184-18 32,-210 18-47,-19 0 0,0-9 16,36 0-16,0-8 15,0 8 1,-9 0 0,105-26-1,-78 26 1,-10 0 15,1 0-15,-9 9-1,43-8 1,-34 8 0,26 0 15,-9 0-15,-53 0-1,62 0 1,-35 0-1,0 0 17,79 0-1,-123 0-31,-1 0 16,27 0-1,-17 8 1,-1-8-1,27 18 17,-35-18-17,17 18 1,-8-10 0,-19-8-1,10 9 1,9-9 15,-19 0 0,1 0-31,0 0 16,9 9-16,-10-9 16,19 0-1,-9 9 16,8-9-15,-8 9 0,-10-9-1,1 0 1,0 0 15,0 0 0,0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F222-3766-413A-9651-A7DBA1197880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BFAE3-9D77-43ED-83AD-02954F634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71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744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215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90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430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77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65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872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39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766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87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1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908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338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225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32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02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69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525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818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56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52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075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64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9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551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3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72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15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092AD2-27EC-4007-941B-BA2FC7433A9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092AD2-27EC-4007-941B-BA2FC7433A9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3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BFAE3-9D77-43ED-83AD-02954F6341D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62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8889712-F2FB-494A-894F-CED7411FCB4D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FC2D17-772F-497E-8C3C-382AD32E8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5565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7FBC68B-A31E-45F3-B846-D7BEDD3F5B70}"/>
              </a:ext>
            </a:extLst>
          </p:cNvPr>
          <p:cNvSpPr/>
          <p:nvPr userDrawn="1"/>
        </p:nvSpPr>
        <p:spPr>
          <a:xfrm>
            <a:off x="0" y="4244455"/>
            <a:ext cx="12192000" cy="221776"/>
          </a:xfrm>
          <a:prstGeom prst="rect">
            <a:avLst/>
          </a:prstGeom>
          <a:gradFill flip="none" rotWithShape="1">
            <a:gsLst>
              <a:gs pos="39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81551DE-AC92-43F1-A631-7F3447C763DC}"/>
              </a:ext>
            </a:extLst>
          </p:cNvPr>
          <p:cNvSpPr/>
          <p:nvPr userDrawn="1"/>
        </p:nvSpPr>
        <p:spPr>
          <a:xfrm>
            <a:off x="0" y="0"/>
            <a:ext cx="12192000" cy="4242216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987" y="12366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175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691255-7FAC-4705-9482-CA3C858C52BB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EE2A06-6A8D-4EB5-B256-169025F5899C}"/>
              </a:ext>
            </a:extLst>
          </p:cNvPr>
          <p:cNvSpPr txBox="1"/>
          <p:nvPr userDrawn="1"/>
        </p:nvSpPr>
        <p:spPr>
          <a:xfrm>
            <a:off x="4473051" y="5132818"/>
            <a:ext cx="324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大科学中心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1B3D3C-B36D-48CD-8857-F522A1004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5555"/>
          <a:stretch/>
        </p:blipFill>
        <p:spPr>
          <a:xfrm>
            <a:off x="0" y="-190500"/>
            <a:ext cx="12192000" cy="44386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55A7149-4050-4DE2-B64E-C36FFA167A2A}"/>
              </a:ext>
            </a:extLst>
          </p:cNvPr>
          <p:cNvSpPr/>
          <p:nvPr userDrawn="1"/>
        </p:nvSpPr>
        <p:spPr>
          <a:xfrm>
            <a:off x="0" y="-190500"/>
            <a:ext cx="12192000" cy="4438650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70CE0D-F747-467C-BA87-9BB62CB7F858}"/>
              </a:ext>
            </a:extLst>
          </p:cNvPr>
          <p:cNvSpPr/>
          <p:nvPr userDrawn="1"/>
        </p:nvSpPr>
        <p:spPr>
          <a:xfrm>
            <a:off x="0" y="4225405"/>
            <a:ext cx="12192000" cy="221776"/>
          </a:xfrm>
          <a:prstGeom prst="rect">
            <a:avLst/>
          </a:prstGeom>
          <a:gradFill>
            <a:gsLst>
              <a:gs pos="85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83594B8-1B30-45D6-89DA-343FA9F60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987" y="12366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23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D5DED8D-52D1-41CC-88EF-89A95EFABFD8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937" y="10461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2514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6F2A4A-5137-4D46-A891-09F932D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EF1B17B-3855-4375-8219-ABF594FAB1E7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5D1AF-6F4F-43B5-A630-DC15313E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D28D4-686F-464B-93DF-EE6AB901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650918-14BA-4961-B820-46D51B016C90}"/>
              </a:ext>
            </a:extLst>
          </p:cNvPr>
          <p:cNvSpPr/>
          <p:nvPr userDrawn="1"/>
        </p:nvSpPr>
        <p:spPr>
          <a:xfrm rot="5400000">
            <a:off x="857250" y="2568056"/>
            <a:ext cx="1314450" cy="270395"/>
          </a:xfrm>
          <a:prstGeom prst="rect">
            <a:avLst/>
          </a:prstGeom>
          <a:gradFill>
            <a:gsLst>
              <a:gs pos="85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C3616BE-1000-497F-9302-32F14D50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29551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949" y="39485"/>
            <a:ext cx="2733365" cy="10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61FA6-AB22-410A-BECD-7B3592C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12D926-AD5A-4776-A32D-10F71753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F63BD-83B0-404B-AB14-D171560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693E0-0EFA-4CC3-8DD0-B0BCBBB2B400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BC90E-D800-4FDD-954B-FBE63FBF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4799B-19B5-416A-9722-59121691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844092-0812-41F5-B354-FAFF6B98D281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8353A2-4FE8-4CF1-A08D-9531804D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A9E98B-4471-43E4-B655-4A84A68C8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721D1-24E7-49F1-B217-9E75B5140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D57D83-B5B8-4447-9B80-1A397CFE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4648-0603-46C9-91C0-37393CB9F58A}" type="datetime1">
              <a:rPr lang="zh-CN" altLang="en-US" smtClean="0"/>
              <a:t>2025/4/20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1297F2-374E-4779-8934-8322F8EF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45D371-CC0F-416D-B7FF-E2951889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DB35C6-0662-4F85-8B25-78CDACD6B29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2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385C-8F77-4229-8DE5-46F8760283FD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587BB9-D5E3-48CE-8DDC-55BB8F2BA4F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7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94E3-F7C8-4A50-9B6D-E4FE5AD14154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48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E0DA-E6C5-45A6-9803-F935D28E3FCE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587BB9-D5E3-48CE-8DDC-55BB8F2BA4F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61FA6-AB22-410A-BECD-7B3592C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12D926-AD5A-4776-A32D-10F71753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F63BD-83B0-404B-AB14-D171560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1DEE-FC4C-436A-BDD3-334036334A27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BC90E-D800-4FDD-954B-FBE63FBF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4799B-19B5-416A-9722-59121691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844092-0812-41F5-B354-FAFF6B98D281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4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517442-25BB-41C4-AB2D-B2B0F87A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12D0A-2073-4DCB-BD87-238CF2555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5A4737-F8ED-4228-9AB9-20E90299A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8C5B2-EF85-420E-BE56-3F86F62C0CC0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72B191-374D-4572-910D-042A38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EF53F-D76F-43A7-B099-24D2BE32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726" y="5763318"/>
            <a:ext cx="2733365" cy="10066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8" t="11852" r="28802" b="18519"/>
          <a:stretch/>
        </p:blipFill>
        <p:spPr>
          <a:xfrm rot="16200000">
            <a:off x="10248686" y="-355384"/>
            <a:ext cx="1594280" cy="229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49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652" r:id="rId5"/>
    <p:sldLayoutId id="2147483654" r:id="rId6"/>
    <p:sldLayoutId id="2147483666" r:id="rId7"/>
    <p:sldLayoutId id="2147483663" r:id="rId8"/>
    <p:sldLayoutId id="2147483660" r:id="rId9"/>
    <p:sldLayoutId id="2147483655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7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380999" y="1324175"/>
            <a:ext cx="11298265" cy="2424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基于微量能器的中子二体</a:t>
            </a:r>
            <a:r>
              <a:rPr lang="zh-CN" alt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衰变测量</a:t>
            </a:r>
            <a:endParaRPr lang="en-US" altLang="zh-CN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进展</a:t>
            </a:r>
            <a:r>
              <a:rPr lang="zh-CN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报告</a:t>
            </a:r>
            <a:endParaRPr lang="en-US" altLang="zh-C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936065" y="6185869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4390" y="3852324"/>
            <a:ext cx="76871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shuozhang@gdlhz.ac.cn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04. 20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429" y="1558166"/>
            <a:ext cx="4963429" cy="51228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36" y="34024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spectrum of Rare Earth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https://www.researchgate.net/publication/343301864/figure/fig3/AS:924568931811330@1597445819971/Final-output-power-profile-for-the-three-cases-with-the-same-input-electron-beam_W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68" y="2446706"/>
            <a:ext cx="6431311" cy="404934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488" y="1558166"/>
            <a:ext cx="605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X-ray spectrum of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Dy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\Ho\Tb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15286" y="6315987"/>
            <a:ext cx="21018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10.1088/1674-1056/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acd926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36" y="34024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https://www.researchgate.net/publication/343301864/figure/fig3/AS:924568931811330@1597445819971/Final-output-power-profile-for-the-three-cases-with-the-same-input-electron-beam_W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45488" y="1558166"/>
            <a:ext cx="605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铜与钨在电子激发与光子激发下的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光谱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9" y="2126779"/>
            <a:ext cx="11224206" cy="42387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520743"/>
            <a:ext cx="11190959" cy="51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ECR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1788725"/>
            <a:ext cx="12192000" cy="41285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15286" y="6315987"/>
            <a:ext cx="4555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RSI</a:t>
            </a:r>
            <a:r>
              <a:rPr lang="zh-CN" alt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 spectrum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02" y="1486286"/>
            <a:ext cx="7655151" cy="49155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12415" y="2002411"/>
            <a:ext cx="8835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endParaRPr lang="zh-C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50977" y="5064925"/>
            <a:ext cx="121058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微量热器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0604" y="1581324"/>
            <a:ext cx="39027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锕系核素的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谱线主要集中于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200keV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以下，加之衰变伴生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射线的影响，谱线极为密集；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能量分辨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100eV@100keV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15523" t="13194" r="71189"/>
          <a:stretch/>
        </p:blipFill>
        <p:spPr>
          <a:xfrm>
            <a:off x="915299" y="3712831"/>
            <a:ext cx="872355" cy="23434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59907" t="13194"/>
          <a:stretch/>
        </p:blipFill>
        <p:spPr>
          <a:xfrm>
            <a:off x="1814310" y="3793327"/>
            <a:ext cx="2500316" cy="22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ECR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b="7164"/>
          <a:stretch/>
        </p:blipFill>
        <p:spPr>
          <a:xfrm>
            <a:off x="-14514" y="2243630"/>
            <a:ext cx="12192000" cy="3984172"/>
          </a:xfrm>
          <a:prstGeom prst="rect">
            <a:avLst/>
          </a:prstGeom>
        </p:spPr>
      </p:pic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5488" y="1558166"/>
            <a:ext cx="100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err="1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离子与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He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电荷交换的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射线光谱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可引申至缪子原子光谱的强度比。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2199" y="5382493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33711" y="2314538"/>
            <a:ext cx="11229673" cy="3722235"/>
            <a:chOff x="793939" y="3073812"/>
            <a:chExt cx="11229673" cy="372223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9" b="6165"/>
            <a:stretch/>
          </p:blipFill>
          <p:spPr>
            <a:xfrm>
              <a:off x="5069962" y="3073812"/>
              <a:ext cx="6953650" cy="3722235"/>
            </a:xfrm>
            <a:prstGeom prst="rect">
              <a:avLst/>
            </a:prstGeom>
          </p:spPr>
        </p:pic>
        <p:pic>
          <p:nvPicPr>
            <p:cNvPr id="1026" name="Picture 2" descr="iron electron configura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5"/>
            <a:stretch/>
          </p:blipFill>
          <p:spPr bwMode="auto">
            <a:xfrm>
              <a:off x="793939" y="3101579"/>
              <a:ext cx="4106587" cy="369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椭圆 2"/>
            <p:cNvSpPr/>
            <p:nvPr/>
          </p:nvSpPr>
          <p:spPr>
            <a:xfrm>
              <a:off x="1976637" y="4424161"/>
              <a:ext cx="229969" cy="1752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943784" y="5244566"/>
              <a:ext cx="229969" cy="1752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箭头连接符 6"/>
            <p:cNvCxnSpPr>
              <a:stCxn id="3" idx="7"/>
            </p:cNvCxnSpPr>
            <p:nvPr/>
          </p:nvCxnSpPr>
          <p:spPr>
            <a:xfrm flipH="1">
              <a:off x="2014966" y="4449820"/>
              <a:ext cx="157962" cy="426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>
              <a:stCxn id="9" idx="5"/>
            </p:cNvCxnSpPr>
            <p:nvPr/>
          </p:nvCxnSpPr>
          <p:spPr>
            <a:xfrm>
              <a:off x="2140075" y="5394121"/>
              <a:ext cx="959029" cy="124212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Fe55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超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伴线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-more is different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488" y="1558166"/>
            <a:ext cx="1009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Fe55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在电子俘获过程中存在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1s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态出现两个空位的情况，从而在能谱上出现超伴线，该过程概率极低，通过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TES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的高能量分辨和观测弥散源的特点，首次直接观测到了</a:t>
            </a:r>
            <a:r>
              <a:rPr lang="en-US" altLang="zh-CN" sz="2000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Fe55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衰变过程的超伴线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15286" y="6315987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论文撰写中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of detect β ray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838200" y="5645189"/>
            <a:ext cx="7599467" cy="10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838200" y="2157327"/>
            <a:ext cx="0" cy="3487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>
            <a:off x="952728" y="2354443"/>
            <a:ext cx="6997624" cy="3186712"/>
          </a:xfrm>
          <a:custGeom>
            <a:avLst/>
            <a:gdLst>
              <a:gd name="connsiteX0" fmla="*/ 0 w 6997624"/>
              <a:gd name="connsiteY0" fmla="*/ 2376378 h 2420181"/>
              <a:gd name="connsiteX1" fmla="*/ 2584412 w 6997624"/>
              <a:gd name="connsiteY1" fmla="*/ 33 h 2420181"/>
              <a:gd name="connsiteX2" fmla="*/ 6997624 w 6997624"/>
              <a:gd name="connsiteY2" fmla="*/ 2420181 h 2420181"/>
              <a:gd name="connsiteX3" fmla="*/ 6997624 w 6997624"/>
              <a:gd name="connsiteY3" fmla="*/ 2420181 h 242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7624" h="2420181">
                <a:moveTo>
                  <a:pt x="0" y="2376378"/>
                </a:moveTo>
                <a:cubicBezTo>
                  <a:pt x="709070" y="1184555"/>
                  <a:pt x="1418141" y="-7267"/>
                  <a:pt x="2584412" y="33"/>
                </a:cubicBezTo>
                <a:cubicBezTo>
                  <a:pt x="3750683" y="7333"/>
                  <a:pt x="6997624" y="2420181"/>
                  <a:pt x="6997624" y="2420181"/>
                </a:cubicBezTo>
                <a:lnTo>
                  <a:pt x="6997624" y="242018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 12"/>
          <p:cNvSpPr/>
          <p:nvPr/>
        </p:nvSpPr>
        <p:spPr>
          <a:xfrm>
            <a:off x="2228508" y="3110051"/>
            <a:ext cx="5721844" cy="2436579"/>
          </a:xfrm>
          <a:custGeom>
            <a:avLst/>
            <a:gdLst>
              <a:gd name="connsiteX0" fmla="*/ 0 w 5721844"/>
              <a:gd name="connsiteY0" fmla="*/ 2436579 h 2436579"/>
              <a:gd name="connsiteX1" fmla="*/ 1806898 w 5721844"/>
              <a:gd name="connsiteY1" fmla="*/ 4 h 2436579"/>
              <a:gd name="connsiteX2" fmla="*/ 5721844 w 5721844"/>
              <a:gd name="connsiteY2" fmla="*/ 2414677 h 2436579"/>
              <a:gd name="connsiteX3" fmla="*/ 5721844 w 5721844"/>
              <a:gd name="connsiteY3" fmla="*/ 2414677 h 243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1844" h="2436579">
                <a:moveTo>
                  <a:pt x="0" y="2436579"/>
                </a:moveTo>
                <a:cubicBezTo>
                  <a:pt x="426628" y="1220116"/>
                  <a:pt x="853257" y="3654"/>
                  <a:pt x="1806898" y="4"/>
                </a:cubicBezTo>
                <a:cubicBezTo>
                  <a:pt x="2760539" y="-3646"/>
                  <a:pt x="5721844" y="2414677"/>
                  <a:pt x="5721844" y="2414677"/>
                </a:cubicBezTo>
                <a:lnTo>
                  <a:pt x="5721844" y="2414677"/>
                </a:ln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上弧形箭头 14"/>
          <p:cNvSpPr/>
          <p:nvPr/>
        </p:nvSpPr>
        <p:spPr>
          <a:xfrm rot="1818827">
            <a:off x="2694559" y="2633533"/>
            <a:ext cx="1221026" cy="34495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27345" y="222957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Real Spectrum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18878" y="3194233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Detected spectrum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914954" y="1690688"/>
            <a:ext cx="2357844" cy="4147099"/>
            <a:chOff x="8947714" y="1587109"/>
            <a:chExt cx="2357844" cy="4147099"/>
          </a:xfrm>
        </p:grpSpPr>
        <p:sp>
          <p:nvSpPr>
            <p:cNvPr id="20" name="圆角矩形 19"/>
            <p:cNvSpPr/>
            <p:nvPr/>
          </p:nvSpPr>
          <p:spPr>
            <a:xfrm>
              <a:off x="8947714" y="1587109"/>
              <a:ext cx="2357844" cy="243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爆炸形 2 18"/>
            <p:cNvSpPr/>
            <p:nvPr/>
          </p:nvSpPr>
          <p:spPr>
            <a:xfrm>
              <a:off x="9590042" y="2028767"/>
              <a:ext cx="1073188" cy="1245376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β </a:t>
              </a:r>
              <a:endParaRPr lang="zh-CN" altLang="en-US" dirty="0"/>
            </a:p>
          </p:txBody>
        </p:sp>
        <p:sp>
          <p:nvSpPr>
            <p:cNvPr id="21" name="上凸带形 20"/>
            <p:cNvSpPr/>
            <p:nvPr/>
          </p:nvSpPr>
          <p:spPr>
            <a:xfrm>
              <a:off x="9032961" y="4759577"/>
              <a:ext cx="2187349" cy="974631"/>
            </a:xfrm>
            <a:prstGeom prst="ribbon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detector</a:t>
              </a:r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8947714" y="4697935"/>
              <a:ext cx="2357844" cy="1036273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/>
            <p:nvPr/>
          </p:nvCxnSpPr>
          <p:spPr>
            <a:xfrm flipH="1">
              <a:off x="9992695" y="2940316"/>
              <a:ext cx="109509" cy="1697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>
              <a:off x="10146007" y="2940316"/>
              <a:ext cx="5477" cy="78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10408831" y="2912672"/>
              <a:ext cx="95079" cy="1657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>
              <a:off x="9801054" y="2880086"/>
              <a:ext cx="607776" cy="1757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9269935" y="3060776"/>
              <a:ext cx="531119" cy="31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9953455" y="3213176"/>
              <a:ext cx="709775" cy="2856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9801054" y="2988683"/>
              <a:ext cx="421609" cy="62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flipH="1">
              <a:off x="9751775" y="3060776"/>
              <a:ext cx="125935" cy="1302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flipV="1">
              <a:off x="10321222" y="2769003"/>
              <a:ext cx="580397" cy="50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flipV="1">
              <a:off x="10222663" y="1845227"/>
              <a:ext cx="618726" cy="755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flipH="1" flipV="1">
              <a:off x="9664168" y="1927498"/>
              <a:ext cx="710895" cy="82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flipH="1" flipV="1">
              <a:off x="9132137" y="2079898"/>
              <a:ext cx="710895" cy="82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7215286" y="6315987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arXiv.2307.16276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of detect β ray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914954" y="1690688"/>
            <a:ext cx="2357844" cy="4147099"/>
            <a:chOff x="8947714" y="1587109"/>
            <a:chExt cx="2357844" cy="4147099"/>
          </a:xfrm>
        </p:grpSpPr>
        <p:sp>
          <p:nvSpPr>
            <p:cNvPr id="20" name="圆角矩形 19"/>
            <p:cNvSpPr/>
            <p:nvPr/>
          </p:nvSpPr>
          <p:spPr>
            <a:xfrm>
              <a:off x="8947714" y="1587109"/>
              <a:ext cx="2357844" cy="243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爆炸形 2 18"/>
            <p:cNvSpPr/>
            <p:nvPr/>
          </p:nvSpPr>
          <p:spPr>
            <a:xfrm>
              <a:off x="9590042" y="2028767"/>
              <a:ext cx="1073188" cy="1245376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β </a:t>
              </a:r>
              <a:endParaRPr lang="zh-CN" altLang="en-US" dirty="0"/>
            </a:p>
          </p:txBody>
        </p:sp>
        <p:sp>
          <p:nvSpPr>
            <p:cNvPr id="21" name="上凸带形 20"/>
            <p:cNvSpPr/>
            <p:nvPr/>
          </p:nvSpPr>
          <p:spPr>
            <a:xfrm>
              <a:off x="9032961" y="4759577"/>
              <a:ext cx="2187349" cy="974631"/>
            </a:xfrm>
            <a:prstGeom prst="ribbon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detector</a:t>
              </a:r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8947714" y="4697935"/>
              <a:ext cx="2357844" cy="1036273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/>
            <p:nvPr/>
          </p:nvCxnSpPr>
          <p:spPr>
            <a:xfrm flipH="1">
              <a:off x="9992695" y="2940316"/>
              <a:ext cx="109509" cy="1697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>
              <a:off x="10146007" y="2940316"/>
              <a:ext cx="5477" cy="78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10408831" y="2912672"/>
              <a:ext cx="95079" cy="1657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>
              <a:off x="9801054" y="2880086"/>
              <a:ext cx="607776" cy="1757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9269935" y="3060776"/>
              <a:ext cx="531119" cy="31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9953455" y="3213176"/>
              <a:ext cx="709775" cy="2856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9801054" y="2988683"/>
              <a:ext cx="421609" cy="62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flipH="1">
              <a:off x="9751775" y="3060776"/>
              <a:ext cx="125935" cy="1302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flipV="1">
              <a:off x="10321222" y="2769003"/>
              <a:ext cx="580397" cy="50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flipV="1">
              <a:off x="10222663" y="1845227"/>
              <a:ext cx="618726" cy="755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flipH="1" flipV="1">
              <a:off x="9664168" y="1927498"/>
              <a:ext cx="710895" cy="82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flipH="1" flipV="1">
              <a:off x="9132137" y="2079898"/>
              <a:ext cx="710895" cy="82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1433116"/>
            <a:ext cx="6313109" cy="476468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215286" y="6315987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arXiv.2307.16276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ray from Pb-210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3231"/>
            <a:ext cx="12192000" cy="3899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51" y="1225899"/>
            <a:ext cx="3960600" cy="2151219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1543723" y="1690688"/>
            <a:ext cx="537882" cy="400010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242969" y="1690688"/>
            <a:ext cx="6535271" cy="321223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3594100" y="2686050"/>
            <a:ext cx="692150" cy="345440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589222" y="2024509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arXiv.2307.16276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ray from Pb-210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8" y="1331823"/>
            <a:ext cx="7125616" cy="5454995"/>
          </a:xfrm>
          <a:prstGeom prst="rect">
            <a:avLst/>
          </a:prstGeom>
        </p:spPr>
      </p:pic>
      <p:sp>
        <p:nvSpPr>
          <p:cNvPr id="4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8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50" y="5395717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粒子探测</a:t>
            </a:r>
            <a:r>
              <a:rPr lang="zh-CN" altLang="en-US" dirty="0" smtClean="0"/>
              <a:t>原理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448800" y="643889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59" y="1831068"/>
            <a:ext cx="6738808" cy="44152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783" y="1831068"/>
            <a:ext cx="689710" cy="44152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0" y="1593675"/>
            <a:ext cx="3402684" cy="34229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434564"/>
            <a:ext cx="2304788" cy="523914"/>
          </a:xfrm>
          <a:prstGeom prst="rect">
            <a:avLst/>
          </a:prstGeom>
        </p:spPr>
      </p:pic>
      <p:sp>
        <p:nvSpPr>
          <p:cNvPr id="8" name="云形 7"/>
          <p:cNvSpPr/>
          <p:nvPr/>
        </p:nvSpPr>
        <p:spPr>
          <a:xfrm>
            <a:off x="3833520" y="4313680"/>
            <a:ext cx="2134817" cy="2023304"/>
          </a:xfrm>
          <a:prstGeom prst="cloud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 exchange effect during β decay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5386595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093" y="1876652"/>
            <a:ext cx="3497664" cy="37352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5" y="1935464"/>
            <a:ext cx="3157209" cy="3671586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881499" y="3923805"/>
            <a:ext cx="103909" cy="9698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1147812">
            <a:off x="2079298" y="4005469"/>
            <a:ext cx="241300" cy="9207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19107420">
            <a:off x="2235016" y="3270035"/>
            <a:ext cx="2330394" cy="90801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315136" y="2380755"/>
            <a:ext cx="103909" cy="9698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982710" y="2599830"/>
            <a:ext cx="103909" cy="969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083" y="1669852"/>
            <a:ext cx="5376917" cy="414885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215286" y="6315987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arXiv.2307.16276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885432" y="4122154"/>
                <a:ext cx="329854" cy="14213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49E9B0B0-C4CA-4FF6-8A1F-A23C5DB02F24}" type="mathplaceholder">
                        <a:rPr lang="zh-CN" altLang="en-US" i="1" smtClean="0">
                          <a:latin typeface="Cambria Math" panose="02040503050406030204" pitchFamily="18" charset="0"/>
                        </a:rPr>
                        <a:t>在此处键入公式。</a:t>
                      </a:fl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32" y="4122154"/>
                <a:ext cx="329854" cy="1421396"/>
              </a:xfrm>
              <a:prstGeom prst="rect">
                <a:avLst/>
              </a:prstGeom>
              <a:blipFill>
                <a:blip r:embed="rId6"/>
                <a:stretch>
                  <a:fillRect l="-260714" r="-24285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6914086" y="1889132"/>
            <a:ext cx="329854" cy="1421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β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76170" y="453447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ν</a:t>
            </a:r>
            <a:endParaRPr lang="zh-CN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42113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2" y="1201112"/>
            <a:ext cx="7937351" cy="56246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 measurement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55026" y="6315987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arXiv.2307.16276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 ray from In115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488" y="1558166"/>
            <a:ext cx="4795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β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spectrum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of In115 is important to test the nuclear model, with half life of 4*10^14Y, we need a bulk Indium (96% of In is In115)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 bulk size is about R=3mm h=4,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Resolution can reach 1keV@500keV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990" y="1226501"/>
            <a:ext cx="5769002" cy="548097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28156" y="3497158"/>
            <a:ext cx="4785834" cy="3090485"/>
            <a:chOff x="235444" y="3353206"/>
            <a:chExt cx="4785834" cy="3090485"/>
          </a:xfrm>
        </p:grpSpPr>
        <p:sp>
          <p:nvSpPr>
            <p:cNvPr id="5" name="流程图: 磁盘 4"/>
            <p:cNvSpPr/>
            <p:nvPr/>
          </p:nvSpPr>
          <p:spPr>
            <a:xfrm>
              <a:off x="919878" y="3353206"/>
              <a:ext cx="3367402" cy="1689684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</a:t>
              </a:r>
            </a:p>
            <a:p>
              <a:pPr algn="ctr"/>
              <a:r>
                <a:rPr lang="en-US" altLang="zh-CN" dirty="0" err="1"/>
                <a:t>In115</a:t>
              </a:r>
              <a:r>
                <a:rPr lang="zh-CN" altLang="en-US" dirty="0"/>
                <a:t>：</a:t>
              </a:r>
              <a:r>
                <a:rPr lang="en-US" altLang="zh-CN" dirty="0"/>
                <a:t>96%</a:t>
              </a:r>
              <a:endParaRPr lang="zh-CN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714240" y="5321699"/>
              <a:ext cx="3909471" cy="383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TES</a:t>
              </a:r>
              <a:endParaRPr lang="zh-CN" altLang="en-US" dirty="0"/>
            </a:p>
          </p:txBody>
        </p:sp>
        <p:sp>
          <p:nvSpPr>
            <p:cNvPr id="7" name="椭圆 6"/>
            <p:cNvSpPr/>
            <p:nvPr/>
          </p:nvSpPr>
          <p:spPr>
            <a:xfrm>
              <a:off x="2302121" y="5042452"/>
              <a:ext cx="733711" cy="2792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Au</a:t>
              </a:r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714241" y="5704981"/>
              <a:ext cx="441080" cy="5863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182632" y="5704545"/>
              <a:ext cx="441080" cy="5863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35444" y="6088263"/>
              <a:ext cx="4785834" cy="355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Cu</a:t>
              </a:r>
              <a:endParaRPr lang="zh-CN" altLang="en-US" dirty="0"/>
            </a:p>
          </p:txBody>
        </p:sp>
      </p:grpSp>
      <p:sp>
        <p:nvSpPr>
          <p:cNvPr id="15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 ray from Co60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488" y="1558166"/>
            <a:ext cx="47951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single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crystal of Co with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Co60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impurities,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mounted on dilution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refrigerator. The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Co60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decays to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Ni60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via beta decay and the emission of two gamma rays at 1.17 and 1.33 MeV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With several TES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uCal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on different direction, will provide information β spectrum of different direction. 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28596" y="6267450"/>
            <a:ext cx="7325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Pic from: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://physicsandcake.wordpress.com/2008/09/21/nuclear-orientation-thermometry/</a:t>
            </a:r>
          </a:p>
        </p:txBody>
      </p:sp>
      <p:pic>
        <p:nvPicPr>
          <p:cNvPr id="1026" name="Picture 2" descr="https://physicsandcake.wordpress.com/wp-content/uploads/2008/09/nothermometr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07" y="1220301"/>
            <a:ext cx="6667500" cy="50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29179" r="7609" b="31207"/>
          <a:stretch/>
        </p:blipFill>
        <p:spPr>
          <a:xfrm>
            <a:off x="538174" y="4236657"/>
            <a:ext cx="5632173" cy="1906847"/>
          </a:xfrm>
          <a:prstGeom prst="rect">
            <a:avLst/>
          </a:prstGeom>
        </p:spPr>
      </p:pic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Fe55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3eV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线劈裂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217" y="1458707"/>
            <a:ext cx="10363201" cy="5409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22" y="1804922"/>
            <a:ext cx="2468505" cy="1745521"/>
          </a:xfrm>
          <a:prstGeom prst="rect">
            <a:avLst/>
          </a:prstGeom>
        </p:spPr>
      </p:pic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5402" y="1690688"/>
            <a:ext cx="3948544" cy="3489180"/>
            <a:chOff x="733711" y="2342305"/>
            <a:chExt cx="4106587" cy="3694468"/>
          </a:xfrm>
        </p:grpSpPr>
        <p:pic>
          <p:nvPicPr>
            <p:cNvPr id="9" name="Picture 2" descr="iron electron configurati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5"/>
            <a:stretch/>
          </p:blipFill>
          <p:spPr bwMode="auto">
            <a:xfrm>
              <a:off x="733711" y="2342305"/>
              <a:ext cx="4106587" cy="369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椭圆 9"/>
            <p:cNvSpPr/>
            <p:nvPr/>
          </p:nvSpPr>
          <p:spPr>
            <a:xfrm>
              <a:off x="1916409" y="3664887"/>
              <a:ext cx="229969" cy="1752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10"/>
            <p:cNvCxnSpPr>
              <a:stCxn id="10" idx="4"/>
            </p:cNvCxnSpPr>
            <p:nvPr/>
          </p:nvCxnSpPr>
          <p:spPr>
            <a:xfrm flipH="1">
              <a:off x="1954739" y="3840101"/>
              <a:ext cx="76656" cy="2770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1"/>
          <p:cNvCxnSpPr/>
          <p:nvPr/>
        </p:nvCxnSpPr>
        <p:spPr>
          <a:xfrm flipV="1">
            <a:off x="5372100" y="3065318"/>
            <a:ext cx="560484" cy="301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6229350" y="3013364"/>
            <a:ext cx="649432" cy="238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640041" y="2208068"/>
            <a:ext cx="1615786" cy="7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核材料的价态分析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9408968" y="2939779"/>
            <a:ext cx="39832" cy="1678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Ho163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24872" y="1483251"/>
            <a:ext cx="10828928" cy="4650849"/>
            <a:chOff x="524872" y="1483251"/>
            <a:chExt cx="10828928" cy="465084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872" y="1483251"/>
              <a:ext cx="10828928" cy="465084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9378" y="5533159"/>
              <a:ext cx="2420650" cy="472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3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09575" y="2137504"/>
            <a:ext cx="11372850" cy="4234683"/>
            <a:chOff x="933138" y="2145139"/>
            <a:chExt cx="8729850" cy="4234683"/>
          </a:xfrm>
        </p:grpSpPr>
        <p:sp>
          <p:nvSpPr>
            <p:cNvPr id="10" name="爆炸形 2 9"/>
            <p:cNvSpPr/>
            <p:nvPr/>
          </p:nvSpPr>
          <p:spPr>
            <a:xfrm>
              <a:off x="4524476" y="2520944"/>
              <a:ext cx="3206750" cy="2731741"/>
            </a:xfrm>
            <a:prstGeom prst="irregularSeal2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5594496" y="3354974"/>
              <a:ext cx="1011677" cy="99870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700087" y="3456164"/>
              <a:ext cx="1011677" cy="99870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Tb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823304" y="3637748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823303" y="4096533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448779" y="3895392"/>
              <a:ext cx="213603" cy="1906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H="1">
              <a:off x="3745084" y="3962742"/>
              <a:ext cx="748692" cy="1509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椭圆 19"/>
                <p:cNvSpPr/>
                <p:nvPr/>
              </p:nvSpPr>
              <p:spPr>
                <a:xfrm>
                  <a:off x="9195628" y="3494250"/>
                  <a:ext cx="467360" cy="4419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e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zh-CN" altLang="en-US" sz="24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20" name="椭圆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5628" y="3494250"/>
                  <a:ext cx="467360" cy="441938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直接箭头连接符 20"/>
            <p:cNvCxnSpPr/>
            <p:nvPr/>
          </p:nvCxnSpPr>
          <p:spPr>
            <a:xfrm flipV="1">
              <a:off x="7558267" y="3778168"/>
              <a:ext cx="1556081" cy="5021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rot="5400000">
              <a:off x="1268408" y="3198019"/>
              <a:ext cx="1923625" cy="1514994"/>
            </a:xfrm>
            <a:prstGeom prst="arc">
              <a:avLst>
                <a:gd name="adj1" fmla="val 3415323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327452" y="4402441"/>
              <a:ext cx="819693" cy="55780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</a:t>
              </a:r>
              <a:endPara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弧形 23"/>
            <p:cNvSpPr/>
            <p:nvPr/>
          </p:nvSpPr>
          <p:spPr>
            <a:xfrm rot="5400000">
              <a:off x="5128697" y="3244774"/>
              <a:ext cx="1923625" cy="1514994"/>
            </a:xfrm>
            <a:prstGeom prst="arc">
              <a:avLst>
                <a:gd name="adj1" fmla="val 3415323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V="1">
              <a:off x="5737298" y="4314514"/>
              <a:ext cx="194017" cy="27006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弧形 25"/>
            <p:cNvSpPr/>
            <p:nvPr/>
          </p:nvSpPr>
          <p:spPr>
            <a:xfrm rot="5400000">
              <a:off x="4687575" y="2909778"/>
              <a:ext cx="2805867" cy="2171130"/>
            </a:xfrm>
            <a:prstGeom prst="arc">
              <a:avLst>
                <a:gd name="adj1" fmla="val 202708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弧形 26"/>
            <p:cNvSpPr/>
            <p:nvPr/>
          </p:nvSpPr>
          <p:spPr>
            <a:xfrm rot="5400000">
              <a:off x="4317474" y="2627935"/>
              <a:ext cx="3620754" cy="2655162"/>
            </a:xfrm>
            <a:prstGeom prst="arc">
              <a:avLst>
                <a:gd name="adj1" fmla="val 202708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弧形 27"/>
            <p:cNvSpPr/>
            <p:nvPr/>
          </p:nvSpPr>
          <p:spPr>
            <a:xfrm rot="5400000">
              <a:off x="820443" y="2982387"/>
              <a:ext cx="2805867" cy="2171130"/>
            </a:xfrm>
            <a:prstGeom prst="arc">
              <a:avLst>
                <a:gd name="adj1" fmla="val 202708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 rot="5400000">
              <a:off x="450342" y="2700544"/>
              <a:ext cx="3620754" cy="2655162"/>
            </a:xfrm>
            <a:prstGeom prst="arc">
              <a:avLst>
                <a:gd name="adj1" fmla="val 202708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837123" y="3907892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2090716" y="4169588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312524" y="3682850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073607" y="3524584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373611" y="4107934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824052" y="3654424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837871" y="3924568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313272" y="3699526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074355" y="3541260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74359" y="4124610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686903" y="3984539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5954316" y="4057594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687652" y="3542430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5701471" y="3812574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6176872" y="3587532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5937955" y="3429266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237959" y="4012616"/>
              <a:ext cx="213603" cy="1906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472723" y="4357394"/>
              <a:ext cx="819693" cy="55780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</a:t>
              </a:r>
              <a:endPara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8" name="直接箭头连接符 47"/>
            <p:cNvCxnSpPr/>
            <p:nvPr/>
          </p:nvCxnSpPr>
          <p:spPr>
            <a:xfrm>
              <a:off x="1899724" y="4966026"/>
              <a:ext cx="360995" cy="87247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2036906" y="5918157"/>
              <a:ext cx="2544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俄歇电子或</a:t>
              </a:r>
              <a:r>
                <a:rPr lang="en-US" altLang="zh-CN" sz="2400" dirty="0" smtClean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X</a:t>
              </a:r>
              <a:r>
                <a:rPr lang="zh-CN" altLang="en-US" sz="2400" dirty="0" smtClean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射线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Ho163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7444153" y="3780695"/>
            <a:ext cx="278272" cy="1906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695399" y="1471959"/>
            <a:ext cx="10180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理想为二体衰变，实际上是多体衰变，且涉及电子壳层跃迁过程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4514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衰变束缚态备选核素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72187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2" name="表格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2149312"/>
                  </p:ext>
                </p:extLst>
              </p:nvPr>
            </p:nvGraphicFramePr>
            <p:xfrm>
              <a:off x="922864" y="1591733"/>
              <a:ext cx="10219268" cy="4682065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554817">
                      <a:extLst>
                        <a:ext uri="{9D8B030D-6E8A-4147-A177-3AD203B41FA5}">
                          <a16:colId xmlns:a16="http://schemas.microsoft.com/office/drawing/2014/main" val="713278684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786392936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1394171269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3787990311"/>
                        </a:ext>
                      </a:extLst>
                    </a:gridCol>
                  </a:tblGrid>
                  <a:tr h="6584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核素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衰变能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母核能量（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反冲核能量（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253976"/>
                      </a:ext>
                    </a:extLst>
                  </a:tr>
                  <a:tr h="6831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β-</a:t>
                          </a:r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782,000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938,783,000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325.7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87663897"/>
                      </a:ext>
                    </a:extLst>
                  </a:tr>
                  <a:tr h="6831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β-</a:t>
                          </a:r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18,500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2,808,921,000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0.061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0109656"/>
                      </a:ext>
                    </a:extLst>
                  </a:tr>
                  <a:tr h="68191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β-</a:t>
                          </a:r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556,000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9,325,851,551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16.57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0970604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β-</a:t>
                          </a:r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156,475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13,041,564,249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0.939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979470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smtClean="0">
                                      <a:latin typeface="Cambria Math" panose="02040503050406030204" pitchFamily="18" charset="0"/>
                                    </a:rPr>
                                    <m:t>Be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EC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477,604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6,535,038,587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17.45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3588473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67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163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Ho</m:t>
                                  </m:r>
                                </m:e>
                              </m:sPre>
                            </m:oMath>
                          </a14:m>
                          <a:r>
                            <a:rPr lang="zh-CN" altLang="en-US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：</a:t>
                          </a:r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EC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2800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151,739,549,490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2.6E-6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47551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2" name="表格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2149312"/>
                  </p:ext>
                </p:extLst>
              </p:nvPr>
            </p:nvGraphicFramePr>
            <p:xfrm>
              <a:off x="922864" y="1591733"/>
              <a:ext cx="10219268" cy="4682065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554817">
                      <a:extLst>
                        <a:ext uri="{9D8B030D-6E8A-4147-A177-3AD203B41FA5}">
                          <a16:colId xmlns:a16="http://schemas.microsoft.com/office/drawing/2014/main" val="713278684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786392936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1394171269"/>
                        </a:ext>
                      </a:extLst>
                    </a:gridCol>
                    <a:gridCol w="2554817">
                      <a:extLst>
                        <a:ext uri="{9D8B030D-6E8A-4147-A177-3AD203B41FA5}">
                          <a16:colId xmlns:a16="http://schemas.microsoft.com/office/drawing/2014/main" val="3787990311"/>
                        </a:ext>
                      </a:extLst>
                    </a:gridCol>
                  </a:tblGrid>
                  <a:tr h="6584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核素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衰变能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母核能量（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反冲核能量（</a:t>
                          </a:r>
                          <a:r>
                            <a:rPr lang="en-US" altLang="zh-CN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eV</a:t>
                          </a:r>
                          <a:r>
                            <a:rPr lang="zh-CN" altLang="en-US" sz="2400" b="1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altLang="en-US" sz="2400" b="1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253976"/>
                      </a:ext>
                    </a:extLst>
                  </a:tr>
                  <a:tr h="6831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97321" r="-300477" b="-4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782,000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938,783,000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325.7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87663897"/>
                      </a:ext>
                    </a:extLst>
                  </a:tr>
                  <a:tr h="6831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95575" r="-300477" b="-3920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18,500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2,808,921,000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0.061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0109656"/>
                      </a:ext>
                    </a:extLst>
                  </a:tr>
                  <a:tr h="68191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98214" r="-300477" b="-2955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556,000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9,325,851,551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16.57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0970604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412963" r="-300477" b="-206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156,475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13,041,564,249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0.939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979470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512963" r="-300477" b="-106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477,604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6,535,038,587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17.45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3588473"/>
                      </a:ext>
                    </a:extLst>
                  </a:tr>
                  <a:tr h="6584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612963" r="-300477" b="-6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2800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151,739,549,490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Times New Roman" panose="020206030504050203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a:t>2.6E-6</a:t>
                          </a:r>
                          <a:endParaRPr lang="zh-CN" altLang="en-US" sz="2400" dirty="0">
                            <a:latin typeface="Times New Roman" panose="020206030504050203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475514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组合 3"/>
          <p:cNvGrpSpPr/>
          <p:nvPr/>
        </p:nvGrpSpPr>
        <p:grpSpPr>
          <a:xfrm>
            <a:off x="581602" y="1436397"/>
            <a:ext cx="9683957" cy="4935789"/>
            <a:chOff x="581602" y="1436397"/>
            <a:chExt cx="9683957" cy="4935789"/>
          </a:xfrm>
        </p:grpSpPr>
        <p:pic>
          <p:nvPicPr>
            <p:cNvPr id="2050" name="Picture 2" descr="fig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02" y="1436397"/>
              <a:ext cx="8968208" cy="493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4169559" y="5979772"/>
              <a:ext cx="6096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sz="105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https://www.nature.com/articles/s41586-024-08479-6?sessionid=94411052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BOB of neutron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15286" y="6469292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arXiv.2210.02314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1" y="1833208"/>
            <a:ext cx="4451378" cy="39092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199" y="1615058"/>
            <a:ext cx="6705600" cy="4752975"/>
          </a:xfrm>
          <a:prstGeom prst="rect">
            <a:avLst/>
          </a:prstGeom>
        </p:spPr>
      </p:pic>
      <p:sp>
        <p:nvSpPr>
          <p:cNvPr id="8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with 1kV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15286" y="6469292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arXiv.2210.02314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" y="1473994"/>
            <a:ext cx="10774259" cy="4734782"/>
          </a:xfrm>
          <a:prstGeom prst="rect">
            <a:avLst/>
          </a:prstGeom>
        </p:spPr>
      </p:pic>
      <p:sp>
        <p:nvSpPr>
          <p:cNvPr id="7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7026"/>
            <a:ext cx="3066554" cy="1450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微量能器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准平衡探测器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15286" y="6315987"/>
            <a:ext cx="23278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doi.org/10.1007/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s41365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-022-01071-5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34" y="1459778"/>
            <a:ext cx="11496094" cy="53160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r="56054"/>
          <a:stretch/>
        </p:blipFill>
        <p:spPr>
          <a:xfrm>
            <a:off x="6775338" y="1690688"/>
            <a:ext cx="2767829" cy="3627458"/>
          </a:xfrm>
          <a:prstGeom prst="rect">
            <a:avLst/>
          </a:prstGeom>
        </p:spPr>
      </p:pic>
      <p:pic>
        <p:nvPicPr>
          <p:cNvPr id="5122" name="Picture 2" descr="https://pica.zhimg.com/70/v2-be6b63e0574f19674a19fd32ff75f722_1440w.avis?source=172ae18b&amp;biz_tag=Po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40137"/>
            <a:ext cx="1141095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22" y="5455942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分辨率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15286" y="6469292"/>
            <a:ext cx="2407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 </a:t>
            </a:r>
            <a:r>
              <a:rPr lang="en-US" altLang="zh-CN" sz="12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10.1109/TASC.2019.2903032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742" y="1759335"/>
            <a:ext cx="5224460" cy="4323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62" y="1942556"/>
            <a:ext cx="5664038" cy="37599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48949" y="1759335"/>
            <a:ext cx="1910931" cy="189279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949" y="84639"/>
            <a:ext cx="7943051" cy="1417193"/>
          </a:xfrm>
          <a:prstGeom prst="rect">
            <a:avLst/>
          </a:prstGeom>
        </p:spPr>
      </p:pic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22" y="5455942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分辨率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27" y="-1"/>
            <a:ext cx="7806674" cy="19383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64" y="1889897"/>
            <a:ext cx="10131525" cy="49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相关重要物理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684" y="37523"/>
            <a:ext cx="3463097" cy="16808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6" y="1472897"/>
            <a:ext cx="9240777" cy="496691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15286" y="6469292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arXiv.2210.02314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41020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Problems: background  radiation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15286" y="6469292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arXiv.2210.02314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648764" y="1794373"/>
            <a:ext cx="4543235" cy="4119111"/>
            <a:chOff x="7587703" y="869877"/>
            <a:chExt cx="4207894" cy="353169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1581"/>
            <a:stretch/>
          </p:blipFill>
          <p:spPr>
            <a:xfrm>
              <a:off x="7587703" y="869877"/>
              <a:ext cx="4207894" cy="353169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326877" y="933855"/>
              <a:ext cx="2853446" cy="369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695399" y="1471959"/>
            <a:ext cx="71728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cosmic rays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When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cosmic rays shine on surrounding metals, there will be flickering light, but the signal amplitude caused corresponds to a few eV, which does not reach the order of 300 eV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detector is in a vacuum, no Cherenkov 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light.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Gamma rays caused by neutron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detector thickness is only micrometers, and the gamma-ray cross section is very low 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When shining on metal, it will flash. You can apply light-absorbing material to prevent this situation.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Natural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radioactivity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cavity is vacuum, and the metal structure is mainly copper with gold-plated surface, which has very low radioactivity.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Neutron activation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radioactivity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Vacuum Dewar mainly uses aluminum and copper, and the activation rate is very 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4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22" y="5455942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Design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15286" y="6469292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doi.org/10.48550/</a:t>
            </a:r>
            <a:r>
              <a:rPr lang="en-US" altLang="zh-CN" sz="1200" b="1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arXiv.2210.02314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23" y="0"/>
            <a:ext cx="667047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7" y="1385688"/>
            <a:ext cx="4744009" cy="20433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6" y="3548090"/>
            <a:ext cx="4744009" cy="32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布局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37601" t="29169" b="20865"/>
          <a:stretch/>
        </p:blipFill>
        <p:spPr>
          <a:xfrm>
            <a:off x="539749" y="1447800"/>
            <a:ext cx="8157217" cy="5124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44800" y="5543550"/>
            <a:ext cx="2089150" cy="450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慢化通道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472" y="4540250"/>
            <a:ext cx="1387936" cy="13191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173" y="1630736"/>
            <a:ext cx="4751036" cy="4509713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11473809" y="1882956"/>
            <a:ext cx="14287" cy="2319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5400000">
            <a:off x="10976036" y="2915159"/>
            <a:ext cx="8500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~2m</a:t>
            </a:r>
            <a:endParaRPr lang="zh-CN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2530440" y="5375160"/>
              <a:ext cx="543240" cy="8704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4600" y="5311800"/>
                <a:ext cx="574920" cy="9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984400" y="5775480"/>
              <a:ext cx="1908720" cy="98640"/>
            </p14:xfrm>
          </p:contentPart>
        </mc:Choice>
        <mc:Fallback xmlns="">
          <p:pic>
            <p:nvPicPr>
              <p:cNvPr id="8" name="墨迹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8560" y="5711760"/>
                <a:ext cx="1940400" cy="2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87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国际合作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-ILL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s://ihep.cas.cn/kxcb/zmsys/201008/W020100813589152446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10" y="1547122"/>
            <a:ext cx="7969929" cy="47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27130" y="1547122"/>
            <a:ext cx="37836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ILL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的高通量核反应堆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RHF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High-Flux Reactor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）提供世界最高强度的中子源，拥有近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套先进的并不断升级改造的设备和仪器。它的核心部分是一个重水冷却型高浓缩铀燃料箱，核裂变产生的中子束强度达到</a:t>
            </a:r>
            <a:r>
              <a:rPr lang="en-US" altLang="zh-CN" sz="1600" dirty="0" smtClean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1.5*10^15 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中子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秒，热功率为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58.3MW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，速度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万公里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秒。它们在被重水冷却后可急速减速至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2.2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公里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秒，同时产生新一轮的裂变。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RHF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核心处设有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个装置，分别产生热中子（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公里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秒）、冷中子和超冷中子（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700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秒和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秒）。热中子源区的温度保持在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2600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，冷中子源形成一个含有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-248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rgbClr val="42424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液态氘区。冷中子通过和氘原子的不断碰撞，继续减速，科学家们根据需要通过单色仪和准直器选择光源，检测样品，以便认识各种形态的物质，发展新材料和开发新药品。</a:t>
            </a:r>
            <a:endParaRPr lang="zh-CN" altLang="en-US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国际合作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-FRMII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https://www.frm2.tum.de/fileadmin/w00bnv/www/_my_direct_uploads/Strahlrohr-DE-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1605087"/>
            <a:ext cx="7501521" cy="46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53656" y="1605087"/>
            <a:ext cx="38910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721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neutron source Heinz Maier-Leibnitz (FRM II) is one of the most powerful and advanced neutron sources in the world. Using the nuclear fission of uranium, it produces more than 10</a:t>
            </a:r>
            <a:r>
              <a:rPr lang="en-US" altLang="zh-CN" baseline="30000" dirty="0">
                <a:solidFill>
                  <a:srgbClr val="0721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solidFill>
                  <a:srgbClr val="0721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free neutrons per square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centimetre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second, which are used for research, industry and medicine. The thermal capacity amounts to 20 MW.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图片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5" y="3144309"/>
            <a:ext cx="4609515" cy="35480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ideal  thermometer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2" y="3105980"/>
            <a:ext cx="4802343" cy="3685749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42" y="0"/>
            <a:ext cx="4390458" cy="3327025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75" y="1663512"/>
            <a:ext cx="1079322" cy="10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5914" cy="28643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TES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ideal  thermometer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72" y="0"/>
            <a:ext cx="878832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1079322" cy="1079322"/>
          </a:xfrm>
          <a:prstGeom prst="rect">
            <a:avLst/>
          </a:prstGeom>
        </p:spPr>
      </p:pic>
      <p:pic>
        <p:nvPicPr>
          <p:cNvPr id="10" name="Picture 3" descr="E:\国内工作\26毕业相关\毕业答辩报告\ch5-TE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771" y="203420"/>
            <a:ext cx="1769413" cy="15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7026"/>
            <a:ext cx="306655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7026"/>
            <a:ext cx="3066554" cy="1450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微量能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器原理及结构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43724" t="5048" r="1722" b="3984"/>
          <a:stretch/>
        </p:blipFill>
        <p:spPr>
          <a:xfrm>
            <a:off x="6643687" y="1521278"/>
            <a:ext cx="4441371" cy="45611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96" y="1521278"/>
            <a:ext cx="6000750" cy="40671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215286" y="6315987"/>
            <a:ext cx="23278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doi.org/10.1007/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s41365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-022-01071-5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3479"/>
            <a:ext cx="12220565" cy="33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39" y="0"/>
            <a:ext cx="911106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5914" cy="28643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TES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ideal  thermometer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1079322" cy="1079322"/>
          </a:xfrm>
          <a:prstGeom prst="rect">
            <a:avLst/>
          </a:prstGeom>
        </p:spPr>
      </p:pic>
      <p:pic>
        <p:nvPicPr>
          <p:cNvPr id="10" name="Picture 3" descr="E:\国内工作\26毕业相关\毕业答辩报告\ch5-TE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771" y="203420"/>
            <a:ext cx="1769413" cy="15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583714" y="2315029"/>
            <a:ext cx="682172" cy="27649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7026"/>
            <a:ext cx="306655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感</a:t>
            </a:r>
            <a:r>
              <a:rPr lang="zh-CN" altLang="en-US" dirty="0" smtClean="0"/>
              <a:t>谢各位同仁的关注！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8481" y="5411526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05651" y="6024840"/>
            <a:ext cx="1642634" cy="542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制冷机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74748" y="6024840"/>
            <a:ext cx="1832259" cy="542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低温探头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525358" y="6024840"/>
            <a:ext cx="2664718" cy="542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低温信号放大器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213903" y="6024840"/>
            <a:ext cx="2955640" cy="542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数据采集及能谱分析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838200" y="5887034"/>
            <a:ext cx="10422063" cy="7622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基础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332678" y="1538593"/>
            <a:ext cx="3433107" cy="4301547"/>
            <a:chOff x="4332678" y="1434568"/>
            <a:chExt cx="3433107" cy="4301547"/>
          </a:xfrm>
        </p:grpSpPr>
        <p:sp>
          <p:nvSpPr>
            <p:cNvPr id="54" name="矩形 53"/>
            <p:cNvSpPr/>
            <p:nvPr/>
          </p:nvSpPr>
          <p:spPr>
            <a:xfrm>
              <a:off x="4332678" y="1434568"/>
              <a:ext cx="3433107" cy="43015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模式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2: </a:t>
              </a:r>
              <a:r>
                <a:rPr lang="en-US" altLang="zh-CN" sz="2400" b="1" dirty="0" err="1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20eV@100keV</a:t>
              </a:r>
              <a:endPara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en-US" altLang="zh-CN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</a:t>
              </a:r>
              <a:r>
                <a:rPr lang="en-US" altLang="zh-CN" sz="2400" b="1" dirty="0" err="1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2keV@5MeV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4442735" y="4829333"/>
              <a:ext cx="3225490" cy="84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梯形 65"/>
            <p:cNvSpPr/>
            <p:nvPr/>
          </p:nvSpPr>
          <p:spPr>
            <a:xfrm>
              <a:off x="4793998" y="4829333"/>
              <a:ext cx="2564781" cy="84952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solidFill>
                    <a:schemeClr val="tx1"/>
                  </a:solidFill>
                  <a:latin typeface="Segoe Print" panose="02000600000000000000" pitchFamily="2" charset="0"/>
                </a:rPr>
                <a:t>uCal</a:t>
              </a:r>
              <a:endParaRPr lang="zh-CN" altLang="en-US" sz="3600" dirty="0">
                <a:solidFill>
                  <a:schemeClr val="tx1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4442735" y="4573109"/>
              <a:ext cx="3225490" cy="2562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SiNx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841568" y="4316885"/>
              <a:ext cx="2417870" cy="25622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梯形 68"/>
            <p:cNvSpPr/>
            <p:nvPr/>
          </p:nvSpPr>
          <p:spPr>
            <a:xfrm>
              <a:off x="5309024" y="4182816"/>
              <a:ext cx="1514673" cy="390293"/>
            </a:xfrm>
            <a:prstGeom prst="trapezoi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5733247" y="4159023"/>
              <a:ext cx="686281" cy="256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583738" y="4258087"/>
              <a:ext cx="962902" cy="3090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4595949" y="2255884"/>
              <a:ext cx="2954150" cy="2003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爆炸形 2 97"/>
            <p:cNvSpPr/>
            <p:nvPr/>
          </p:nvSpPr>
          <p:spPr>
            <a:xfrm>
              <a:off x="5056040" y="2929546"/>
              <a:ext cx="2203398" cy="495701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核素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9" name="直接箭头连接符 98"/>
            <p:cNvCxnSpPr/>
            <p:nvPr/>
          </p:nvCxnSpPr>
          <p:spPr>
            <a:xfrm flipH="1">
              <a:off x="5893595" y="3400772"/>
              <a:ext cx="75802" cy="506137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箭头连接符 100"/>
            <p:cNvCxnSpPr/>
            <p:nvPr/>
          </p:nvCxnSpPr>
          <p:spPr>
            <a:xfrm>
              <a:off x="5893595" y="3926592"/>
              <a:ext cx="152400" cy="132717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箭头连接符 102"/>
            <p:cNvCxnSpPr/>
            <p:nvPr/>
          </p:nvCxnSpPr>
          <p:spPr>
            <a:xfrm>
              <a:off x="6374015" y="3361867"/>
              <a:ext cx="72858" cy="62023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箭头连接符 105"/>
            <p:cNvCxnSpPr/>
            <p:nvPr/>
          </p:nvCxnSpPr>
          <p:spPr>
            <a:xfrm flipH="1" flipV="1">
              <a:off x="5931496" y="2447884"/>
              <a:ext cx="242080" cy="485102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箭头连接符 107"/>
            <p:cNvCxnSpPr/>
            <p:nvPr/>
          </p:nvCxnSpPr>
          <p:spPr>
            <a:xfrm flipV="1">
              <a:off x="6615902" y="2642320"/>
              <a:ext cx="235589" cy="250149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箭头连接符 109"/>
            <p:cNvCxnSpPr/>
            <p:nvPr/>
          </p:nvCxnSpPr>
          <p:spPr>
            <a:xfrm flipH="1" flipV="1">
              <a:off x="5198179" y="2740773"/>
              <a:ext cx="438304" cy="246895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7827156" y="1538593"/>
            <a:ext cx="3433107" cy="4304499"/>
            <a:chOff x="7827156" y="1434568"/>
            <a:chExt cx="3433107" cy="4304499"/>
          </a:xfrm>
        </p:grpSpPr>
        <p:sp>
          <p:nvSpPr>
            <p:cNvPr id="55" name="矩形 54"/>
            <p:cNvSpPr/>
            <p:nvPr/>
          </p:nvSpPr>
          <p:spPr>
            <a:xfrm>
              <a:off x="7827156" y="1434568"/>
              <a:ext cx="3433107" cy="4304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模式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3: </a:t>
              </a:r>
              <a:r>
                <a:rPr lang="en-US" altLang="zh-CN" sz="2400" b="1" dirty="0" err="1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30eV@29keV</a:t>
              </a:r>
              <a:endPara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7920646" y="4827726"/>
              <a:ext cx="3225490" cy="84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梯形 73"/>
            <p:cNvSpPr/>
            <p:nvPr/>
          </p:nvSpPr>
          <p:spPr>
            <a:xfrm>
              <a:off x="8271909" y="4827726"/>
              <a:ext cx="2564781" cy="84952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solidFill>
                    <a:schemeClr val="tx1"/>
                  </a:solidFill>
                  <a:latin typeface="Segoe Print" panose="02000600000000000000" pitchFamily="2" charset="0"/>
                </a:rPr>
                <a:t>uCal</a:t>
              </a:r>
              <a:endParaRPr lang="zh-CN" altLang="en-US" sz="3600" dirty="0">
                <a:solidFill>
                  <a:schemeClr val="tx1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7920646" y="4571502"/>
              <a:ext cx="3225490" cy="2562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SiNx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8319479" y="4315278"/>
              <a:ext cx="2417870" cy="25622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梯形 76"/>
            <p:cNvSpPr/>
            <p:nvPr/>
          </p:nvSpPr>
          <p:spPr>
            <a:xfrm>
              <a:off x="8786935" y="4181209"/>
              <a:ext cx="1514673" cy="390293"/>
            </a:xfrm>
            <a:prstGeom prst="trapezoi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9211158" y="4157416"/>
              <a:ext cx="686281" cy="256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9061649" y="4256480"/>
              <a:ext cx="962902" cy="3090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8048171" y="3425246"/>
              <a:ext cx="2954150" cy="82376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solidFill>
                    <a:sysClr val="windowText" lastClr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核素</a:t>
              </a:r>
              <a:endParaRPr lang="zh-CN" altLang="en-US" sz="20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3" name="下箭头 112"/>
            <p:cNvSpPr/>
            <p:nvPr/>
          </p:nvSpPr>
          <p:spPr>
            <a:xfrm>
              <a:off x="9061649" y="2041115"/>
              <a:ext cx="924562" cy="13178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反应粒子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8200" y="1538593"/>
            <a:ext cx="3433107" cy="4301547"/>
            <a:chOff x="838200" y="1434568"/>
            <a:chExt cx="3433107" cy="4301547"/>
          </a:xfrm>
        </p:grpSpPr>
        <p:sp>
          <p:nvSpPr>
            <p:cNvPr id="4" name="矩形 3"/>
            <p:cNvSpPr/>
            <p:nvPr/>
          </p:nvSpPr>
          <p:spPr>
            <a:xfrm>
              <a:off x="838200" y="1434568"/>
              <a:ext cx="3433107" cy="43015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模式</a:t>
              </a:r>
              <a:r>
                <a:rPr lang="en-US" altLang="zh-CN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1: </a:t>
              </a:r>
              <a:r>
                <a:rPr lang="en-US" altLang="zh-CN" sz="2400" b="1" dirty="0" err="1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5eV@8keV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31127" y="4826127"/>
              <a:ext cx="3225490" cy="84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梯形 56"/>
            <p:cNvSpPr/>
            <p:nvPr/>
          </p:nvSpPr>
          <p:spPr>
            <a:xfrm>
              <a:off x="1282390" y="4826127"/>
              <a:ext cx="2564781" cy="84952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solidFill>
                    <a:schemeClr val="tx1"/>
                  </a:solidFill>
                  <a:latin typeface="Segoe Print" panose="02000600000000000000" pitchFamily="2" charset="0"/>
                  <a:ea typeface="楷体" panose="02010609060101010101" pitchFamily="49" charset="-122"/>
                  <a:cs typeface="Arial" panose="020B0604020202020204" pitchFamily="34" charset="0"/>
                </a:rPr>
                <a:t>uCal</a:t>
              </a:r>
              <a:endParaRPr lang="zh-CN" altLang="en-US" sz="3600" dirty="0">
                <a:solidFill>
                  <a:schemeClr val="tx1"/>
                </a:solidFill>
                <a:latin typeface="Segoe Print" panose="02000600000000000000" pitchFamily="2" charset="0"/>
                <a:ea typeface="楷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931127" y="4569903"/>
              <a:ext cx="3225490" cy="2562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SiNx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329960" y="4313679"/>
              <a:ext cx="2417870" cy="25622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梯形 59"/>
            <p:cNvSpPr/>
            <p:nvPr/>
          </p:nvSpPr>
          <p:spPr>
            <a:xfrm>
              <a:off x="1797416" y="4179610"/>
              <a:ext cx="1514673" cy="390293"/>
            </a:xfrm>
            <a:prstGeom prst="trapezoi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2221639" y="4155817"/>
              <a:ext cx="686281" cy="256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2072130" y="4254881"/>
              <a:ext cx="962902" cy="3090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endPara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爆炸形 2 80"/>
            <p:cNvSpPr/>
            <p:nvPr/>
          </p:nvSpPr>
          <p:spPr>
            <a:xfrm>
              <a:off x="1582757" y="1988638"/>
              <a:ext cx="2203398" cy="857556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靶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endPara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核素</a:t>
              </a:r>
            </a:p>
          </p:txBody>
        </p:sp>
        <p:cxnSp>
          <p:nvCxnSpPr>
            <p:cNvPr id="83" name="直接箭头连接符 82"/>
            <p:cNvCxnSpPr/>
            <p:nvPr/>
          </p:nvCxnSpPr>
          <p:spPr>
            <a:xfrm flipH="1">
              <a:off x="2151851" y="2796919"/>
              <a:ext cx="124526" cy="82533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/>
            <p:nvPr/>
          </p:nvCxnSpPr>
          <p:spPr>
            <a:xfrm flipH="1">
              <a:off x="2317484" y="2761915"/>
              <a:ext cx="20263" cy="85793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箭头连接符 86"/>
            <p:cNvCxnSpPr/>
            <p:nvPr/>
          </p:nvCxnSpPr>
          <p:spPr>
            <a:xfrm>
              <a:off x="2399117" y="2701626"/>
              <a:ext cx="58530" cy="814397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/>
            <p:nvPr/>
          </p:nvCxnSpPr>
          <p:spPr>
            <a:xfrm>
              <a:off x="2484461" y="2788884"/>
              <a:ext cx="194201" cy="727139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/>
            <p:cNvCxnSpPr/>
            <p:nvPr/>
          </p:nvCxnSpPr>
          <p:spPr>
            <a:xfrm>
              <a:off x="2564779" y="2766730"/>
              <a:ext cx="295886" cy="821038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剪去对角的矩形 113"/>
            <p:cNvSpPr/>
            <p:nvPr/>
          </p:nvSpPr>
          <p:spPr>
            <a:xfrm>
              <a:off x="1025551" y="3011264"/>
              <a:ext cx="3131065" cy="293458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窗口</a:t>
              </a:r>
            </a:p>
          </p:txBody>
        </p:sp>
        <p:sp>
          <p:nvSpPr>
            <p:cNvPr id="115" name="梯形 114"/>
            <p:cNvSpPr/>
            <p:nvPr/>
          </p:nvSpPr>
          <p:spPr>
            <a:xfrm>
              <a:off x="1905456" y="3012023"/>
              <a:ext cx="1210075" cy="292699"/>
            </a:xfrm>
            <a:prstGeom prst="trapezoid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/>
            <p:cNvSpPr/>
            <p:nvPr/>
          </p:nvSpPr>
          <p:spPr>
            <a:xfrm>
              <a:off x="1452189" y="3628214"/>
              <a:ext cx="2238264" cy="40707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976637" y="3650092"/>
              <a:ext cx="1138894" cy="60953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</a:t>
              </a:r>
              <a:endParaRPr lang="zh-CN" alt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8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7026"/>
            <a:ext cx="3066554" cy="1450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能谱展示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56" y="1530969"/>
            <a:ext cx="8692945" cy="5120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749" y="1316453"/>
            <a:ext cx="7886301" cy="56080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398" y="1483266"/>
            <a:ext cx="7844200" cy="50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国际技术水平</a:t>
            </a:r>
            <a:r>
              <a:rPr lang="zh-CN" altLang="en-US" dirty="0"/>
              <a:t>和科学应用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1891" y="1439808"/>
            <a:ext cx="39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国际现有水平：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像素，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3eV@6keV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98" y="4433125"/>
            <a:ext cx="3800625" cy="20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131757" y="4105759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时间分辨</a:t>
            </a:r>
            <a:r>
              <a:rPr lang="en-US" altLang="zh-CN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XAS/XES</a:t>
            </a:r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：催化过程电子迁移</a:t>
            </a:r>
          </a:p>
        </p:txBody>
      </p:sp>
      <p:sp>
        <p:nvSpPr>
          <p:cNvPr id="21" name="矩形 20"/>
          <p:cNvSpPr/>
          <p:nvPr/>
        </p:nvSpPr>
        <p:spPr>
          <a:xfrm>
            <a:off x="581891" y="1407883"/>
            <a:ext cx="4194730" cy="532280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76960" y="1407884"/>
            <a:ext cx="6903123" cy="532280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194347" y="4038225"/>
            <a:ext cx="3890530" cy="25451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83" y="1768592"/>
            <a:ext cx="3206842" cy="2143109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37483" y="3906813"/>
            <a:ext cx="4283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国际下一步计划：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像素，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1eV@1keV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72" y="4244284"/>
            <a:ext cx="3846134" cy="21747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4" y="4194198"/>
            <a:ext cx="2151525" cy="2213249"/>
          </a:xfrm>
          <a:prstGeom prst="rect">
            <a:avLst/>
          </a:prstGeom>
        </p:spPr>
      </p:pic>
      <p:sp>
        <p:nvSpPr>
          <p:cNvPr id="13" name="下箭头 12"/>
          <p:cNvSpPr/>
          <p:nvPr/>
        </p:nvSpPr>
        <p:spPr>
          <a:xfrm>
            <a:off x="4030701" y="2031664"/>
            <a:ext cx="659687" cy="1601882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76961" y="1533736"/>
            <a:ext cx="4007916" cy="2375731"/>
            <a:chOff x="5076961" y="1418756"/>
            <a:chExt cx="4007916" cy="2375731"/>
          </a:xfrm>
        </p:grpSpPr>
        <p:grpSp>
          <p:nvGrpSpPr>
            <p:cNvPr id="9" name="组合 8"/>
            <p:cNvGrpSpPr/>
            <p:nvPr/>
          </p:nvGrpSpPr>
          <p:grpSpPr>
            <a:xfrm>
              <a:off x="5076961" y="1624474"/>
              <a:ext cx="4007916" cy="2111640"/>
              <a:chOff x="6407732" y="1314841"/>
              <a:chExt cx="5105395" cy="2581950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7"/>
              <a:srcRect l="50451" t="49708"/>
              <a:stretch/>
            </p:blipFill>
            <p:spPr>
              <a:xfrm>
                <a:off x="6477533" y="1413314"/>
                <a:ext cx="5035594" cy="2483477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6407732" y="1314841"/>
                <a:ext cx="38153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5641315" y="1418756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脱离光源线站的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价态分析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5194346" y="1466169"/>
              <a:ext cx="3890531" cy="2328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9381246" y="1506022"/>
            <a:ext cx="2621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强子原子微弱信号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7465" y="1581149"/>
            <a:ext cx="2770689" cy="360410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262" y="1903068"/>
            <a:ext cx="2606850" cy="3192703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9093228" y="5286071"/>
            <a:ext cx="30987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射线天文学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核子钟、核安检、核医学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中微子质量、双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β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衰变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射线计量学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。。。 。。。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13385" y="6515976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doi.org/10.7498/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aps.70.20210350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98" y="1774602"/>
            <a:ext cx="3337179" cy="21011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国内</a:t>
            </a:r>
            <a:r>
              <a:rPr lang="zh-CN" altLang="en-US" dirty="0" smtClean="0"/>
              <a:t>技术水平</a:t>
            </a:r>
            <a:r>
              <a:rPr lang="zh-CN" altLang="en-US" dirty="0"/>
              <a:t>和科学应用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1891" y="1439808"/>
            <a:ext cx="240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~10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像素，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5.2V@8keV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31757" y="4105759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电子荧光</a:t>
            </a:r>
            <a:r>
              <a:rPr lang="en-US" altLang="zh-CN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光子荧光</a:t>
            </a:r>
          </a:p>
        </p:txBody>
      </p:sp>
      <p:sp>
        <p:nvSpPr>
          <p:cNvPr id="21" name="矩形 20"/>
          <p:cNvSpPr/>
          <p:nvPr/>
        </p:nvSpPr>
        <p:spPr>
          <a:xfrm>
            <a:off x="581891" y="1407883"/>
            <a:ext cx="4194730" cy="532280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76960" y="1407884"/>
            <a:ext cx="6903123" cy="532280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194347" y="4016321"/>
            <a:ext cx="3381632" cy="25451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37483" y="4092975"/>
            <a:ext cx="2436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像素，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5eV@10keV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4030701" y="2031664"/>
            <a:ext cx="659687" cy="1601882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41315" y="15337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稀土光谱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194346" y="1581149"/>
            <a:ext cx="3381633" cy="232831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381246" y="1506022"/>
            <a:ext cx="2621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altLang="zh-CN" b="1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Fe55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超伴线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93365" y="1581150"/>
            <a:ext cx="3224789" cy="232831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693365" y="4069284"/>
            <a:ext cx="3309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高电荷态</a:t>
            </a:r>
            <a:r>
              <a:rPr lang="en-US" altLang="zh-CN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/Fe/O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射线谱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Pb210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β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能谱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EC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源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射线能谱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。。。 。。。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5" y="1774602"/>
            <a:ext cx="3056406" cy="2306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29621" r="40000" b="30379"/>
          <a:stretch/>
        </p:blipFill>
        <p:spPr>
          <a:xfrm>
            <a:off x="669125" y="4512426"/>
            <a:ext cx="3711234" cy="1799930"/>
          </a:xfrm>
          <a:prstGeom prst="rect">
            <a:avLst/>
          </a:prstGeom>
        </p:spPr>
      </p:pic>
      <p:pic>
        <p:nvPicPr>
          <p:cNvPr id="36" name="Picture 14516"/>
          <p:cNvPicPr/>
          <p:nvPr/>
        </p:nvPicPr>
        <p:blipFill>
          <a:blip r:embed="rId6"/>
          <a:stretch>
            <a:fillRect/>
          </a:stretch>
        </p:blipFill>
        <p:spPr>
          <a:xfrm>
            <a:off x="5240523" y="4435773"/>
            <a:ext cx="3210341" cy="210795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b="6165"/>
          <a:stretch/>
        </p:blipFill>
        <p:spPr>
          <a:xfrm>
            <a:off x="8760893" y="1960483"/>
            <a:ext cx="3136958" cy="167918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513385" y="6515976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doi.org/10.7498/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aps.70.20210350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285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508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核科学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核子钟：测量微小能级差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8" y="2902858"/>
            <a:ext cx="3048616" cy="23427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08500" y="1581324"/>
            <a:ext cx="36531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乏燃料：检测重叠核谱线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使用高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材料作为吸收体，有效压低康普顿平台的影响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16" y="2902858"/>
            <a:ext cx="4027235" cy="276851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835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核医学：精确测量布拉格峰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57" y="2694000"/>
            <a:ext cx="3443978" cy="318622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81892" y="1407883"/>
            <a:ext cx="3097480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08715" y="1407883"/>
            <a:ext cx="4044236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74847" y="1407882"/>
            <a:ext cx="3778738" cy="44723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513385" y="6515976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doi.org/10.7498/</a:t>
            </a:r>
            <a:r>
              <a:rPr lang="en-US" altLang="zh-CN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aps.70.20210350</a:t>
            </a:r>
            <a:endParaRPr lang="en-US" altLang="zh-CN" sz="1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28500" y="5543550"/>
            <a:ext cx="306705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粒子物理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宇宙学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中微子质量测量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26708" y="1581324"/>
            <a:ext cx="3256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衰变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835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暗物质探测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1892" y="1407883"/>
            <a:ext cx="3953822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618763" y="1407883"/>
            <a:ext cx="3234188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74847" y="1407882"/>
            <a:ext cx="3778738" cy="44723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54" y="4611483"/>
            <a:ext cx="3886491" cy="114365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10105" y="4343049"/>
            <a:ext cx="3259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将放射源埋在该探测器内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040743" y="4673600"/>
            <a:ext cx="329179" cy="13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2" y="1925673"/>
            <a:ext cx="3636587" cy="249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48" y="2694000"/>
            <a:ext cx="3171331" cy="23008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33" y="2683763"/>
            <a:ext cx="3625295" cy="19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21024</TotalTime>
  <Words>1283</Words>
  <Application>Microsoft Office PowerPoint</Application>
  <PresentationFormat>宽屏</PresentationFormat>
  <Paragraphs>270</Paragraphs>
  <Slides>41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1" baseType="lpstr">
      <vt:lpstr>等线</vt:lpstr>
      <vt:lpstr>等线 Light</vt:lpstr>
      <vt:lpstr>楷体</vt:lpstr>
      <vt:lpstr>微软雅黑</vt:lpstr>
      <vt:lpstr>Arial</vt:lpstr>
      <vt:lpstr>Cambria Math</vt:lpstr>
      <vt:lpstr>Segoe Print</vt:lpstr>
      <vt:lpstr>Times New Roman</vt:lpstr>
      <vt:lpstr>Wingdings</vt:lpstr>
      <vt:lpstr>Office 主题​​</vt:lpstr>
      <vt:lpstr>PowerPoint 演示文稿</vt:lpstr>
      <vt:lpstr>粒子探测原理</vt:lpstr>
      <vt:lpstr>微量能器-准平衡探测器</vt:lpstr>
      <vt:lpstr>微量能器原理及结构</vt:lpstr>
      <vt:lpstr>能谱展示</vt:lpstr>
      <vt:lpstr>国际技术水平和科学应用</vt:lpstr>
      <vt:lpstr>国内技术水平和科学应用</vt:lpstr>
      <vt:lpstr>核科学</vt:lpstr>
      <vt:lpstr>粒子物理&amp;宇宙学</vt:lpstr>
      <vt:lpstr>X-ray spectrum of Rare Earth</vt:lpstr>
      <vt:lpstr>X-ray spectrum</vt:lpstr>
      <vt:lpstr>X-ray spectrum of ECR</vt:lpstr>
      <vt:lpstr>gamma ray spectrum</vt:lpstr>
      <vt:lpstr>X-ray spectrum of ECR</vt:lpstr>
      <vt:lpstr>Fe55超伴线-more is different！</vt:lpstr>
      <vt:lpstr>Problems of detect β ray</vt:lpstr>
      <vt:lpstr>Problems of detect β ray</vt:lpstr>
      <vt:lpstr>β ray from Pb-210</vt:lpstr>
      <vt:lpstr>β ray from Pb-210</vt:lpstr>
      <vt:lpstr>Atomic exchange effect during β decay</vt:lpstr>
      <vt:lpstr>Real measurement</vt:lpstr>
      <vt:lpstr>Next 1：β ray from In115</vt:lpstr>
      <vt:lpstr>Next 2：β ray from Co60</vt:lpstr>
      <vt:lpstr>Fe55：3eV及Kb线劈裂</vt:lpstr>
      <vt:lpstr>Ho163</vt:lpstr>
      <vt:lpstr>Ho163</vt:lpstr>
      <vt:lpstr>衰变束缚态备选核素</vt:lpstr>
      <vt:lpstr>Next 3：BOB of neutron</vt:lpstr>
      <vt:lpstr>Spectrum with 1kV</vt:lpstr>
      <vt:lpstr>TES 分辨率</vt:lpstr>
      <vt:lpstr>TES 分辨率</vt:lpstr>
      <vt:lpstr>相关重要物理</vt:lpstr>
      <vt:lpstr>Problems: background  radiation</vt:lpstr>
      <vt:lpstr>Detector Design</vt:lpstr>
      <vt:lpstr>基本布局</vt:lpstr>
      <vt:lpstr>国际合作-ILL</vt:lpstr>
      <vt:lpstr>国际合作-FRMII</vt:lpstr>
      <vt:lpstr>TES：ideal  thermometer？</vt:lpstr>
      <vt:lpstr>TES：ideal  thermometer？</vt:lpstr>
      <vt:lpstr>TES：ideal  thermometer？</vt:lpstr>
      <vt:lpstr>感谢各位同仁的关注！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SZ</cp:lastModifiedBy>
  <cp:revision>591</cp:revision>
  <dcterms:created xsi:type="dcterms:W3CDTF">2020-11-27T07:11:23Z</dcterms:created>
  <dcterms:modified xsi:type="dcterms:W3CDTF">2025-04-20T03:09:42Z</dcterms:modified>
</cp:coreProperties>
</file>