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8" r:id="rId3"/>
    <p:sldId id="323" r:id="rId4"/>
    <p:sldId id="309" r:id="rId5"/>
    <p:sldId id="315" r:id="rId6"/>
    <p:sldId id="316" r:id="rId7"/>
    <p:sldId id="317" r:id="rId8"/>
    <p:sldId id="321" r:id="rId9"/>
    <p:sldId id="324" r:id="rId10"/>
    <p:sldId id="322" r:id="rId11"/>
    <p:sldId id="325" r:id="rId12"/>
    <p:sldId id="319" r:id="rId13"/>
    <p:sldId id="320" r:id="rId14"/>
    <p:sldId id="310" r:id="rId15"/>
    <p:sldId id="312" r:id="rId16"/>
    <p:sldId id="327" r:id="rId17"/>
    <p:sldId id="328" r:id="rId18"/>
    <p:sldId id="326" r:id="rId19"/>
    <p:sldId id="313" r:id="rId20"/>
    <p:sldId id="314" r:id="rId21"/>
    <p:sldId id="30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3" autoAdjust="0"/>
  </p:normalViewPr>
  <p:slideViewPr>
    <p:cSldViewPr snapToGrid="0">
      <p:cViewPr>
        <p:scale>
          <a:sx n="50" d="100"/>
          <a:sy n="50" d="100"/>
        </p:scale>
        <p:origin x="1008" y="4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3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6583-B5CF-4C83-8B0A-842983166D02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60CA-CA19-48C7-A758-D34AEBBA3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572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875EA-7C4E-4740-90FD-16F7C0BDA592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05E86-6305-4038-BB49-5D97B42D44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8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2E2346E-72DF-4615-BB29-9882F2D21A2B}"/>
              </a:ext>
            </a:extLst>
          </p:cNvPr>
          <p:cNvSpPr/>
          <p:nvPr/>
        </p:nvSpPr>
        <p:spPr>
          <a:xfrm>
            <a:off x="6987540" y="2468880"/>
            <a:ext cx="5204460" cy="424138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265DE9-1ACF-4301-9ACC-97CDEFFDC0D7}"/>
              </a:ext>
            </a:extLst>
          </p:cNvPr>
          <p:cNvSpPr/>
          <p:nvPr/>
        </p:nvSpPr>
        <p:spPr>
          <a:xfrm>
            <a:off x="0" y="6562534"/>
            <a:ext cx="12192000" cy="295461"/>
          </a:xfrm>
          <a:prstGeom prst="rect">
            <a:avLst/>
          </a:prstGeom>
          <a:solidFill>
            <a:srgbClr val="703381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F9AFA3F-850C-4127-9E6F-5966925B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587"/>
            <a:ext cx="9144000" cy="181209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560CDF-D38D-4390-BF52-37B3DBEE6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6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ABC20D-630A-4A54-90A2-13E35BED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2776E01F-35DF-4FC3-A8B0-C46E1C8CAA6D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5C7AF-3CFE-43C5-9CF2-F0F7D172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2534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dirty="0"/>
              <a:t>4</a:t>
            </a:r>
            <a:r>
              <a:rPr lang="en-US" altLang="zh-CN" baseline="30000" dirty="0"/>
              <a:t>th</a:t>
            </a:r>
            <a:r>
              <a:rPr lang="en-US" altLang="zh-CN" dirty="0"/>
              <a:t> </a:t>
            </a:r>
            <a:r>
              <a:rPr lang="en-US" altLang="zh-CN" dirty="0" err="1"/>
              <a:t>EicC</a:t>
            </a:r>
            <a:r>
              <a:rPr lang="en-US" altLang="zh-CN" dirty="0"/>
              <a:t> CDR workshop 2023.5.3-5 Huizhou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80E938-50C0-4674-BBCE-749A6616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091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B19938-BA32-4785-8A74-62F73B117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" y="-1976"/>
            <a:ext cx="788952" cy="790114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5D1420B-C101-46CC-995A-E4E3984E8E34}"/>
              </a:ext>
            </a:extLst>
          </p:cNvPr>
          <p:cNvCxnSpPr>
            <a:cxnSpLocks/>
          </p:cNvCxnSpPr>
          <p:nvPr/>
        </p:nvCxnSpPr>
        <p:spPr>
          <a:xfrm>
            <a:off x="0" y="819828"/>
            <a:ext cx="8435202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45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A3C34-A970-41D2-BDF5-97669DE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9CE9D9-9E06-43F4-B60F-C038E5E46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35D9C0-A296-462D-A092-7F4B5130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3763-420B-4C2A-AE21-475F201439D8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8C36F-B3A0-46FF-9C97-48A63222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2FEE6E-820B-4790-9008-2D294EE5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30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9BFB1A-B57F-4152-BF07-E5708FADF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8B46E1-8C45-4E0E-98B3-A7A4D177C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CAB08-3DE7-4882-B701-EFC97548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C11-0F15-444D-A2F6-1220406A31B6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D74C0F-DEA1-4C14-9C28-9275A14B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A0314-F297-4823-92AE-8EE2B42E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DC88F-F061-4D28-A59E-2BC226CD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27" y="52861"/>
            <a:ext cx="11466838" cy="62194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B67BE-537C-4C7A-B62B-39F7BFE8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6" y="890494"/>
            <a:ext cx="11466839" cy="52317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D75606D-CFC5-4904-AA52-88F295362D1F}"/>
              </a:ext>
            </a:extLst>
          </p:cNvPr>
          <p:cNvCxnSpPr>
            <a:cxnSpLocks/>
          </p:cNvCxnSpPr>
          <p:nvPr/>
        </p:nvCxnSpPr>
        <p:spPr>
          <a:xfrm>
            <a:off x="0" y="674804"/>
            <a:ext cx="6168571" cy="0"/>
          </a:xfrm>
          <a:prstGeom prst="line">
            <a:avLst/>
          </a:prstGeom>
          <a:ln w="38100">
            <a:gradFill>
              <a:gsLst>
                <a:gs pos="78000">
                  <a:srgbClr val="C8B0CF"/>
                </a:gs>
                <a:gs pos="0">
                  <a:srgbClr val="713282"/>
                </a:gs>
                <a:gs pos="10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B7D65F2-2815-4169-B3C5-627FFC634F84}"/>
              </a:ext>
            </a:extLst>
          </p:cNvPr>
          <p:cNvSpPr/>
          <p:nvPr userDrawn="1"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8894F720-DF49-4BEA-99CF-0699DF01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8CF001EC-B261-40E7-9722-01DB97460C02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4F6DFDF6-C4E0-42B8-AB9E-6397DF9C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8FD01A51-FFA1-41D5-97D3-3AAB9A6F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834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0E4AD-E714-4D88-A06A-D44486BA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BB0DC-DAD1-4AE8-A1FB-1085CD4C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C7074D-3A20-4AF6-A010-F3BE7807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4C6-261A-4491-BEE5-8A83DD89F86C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D0DAE7-E272-475B-AABE-B7C4D16E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D2C65-20C2-48B1-ADDB-DB090ECF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8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2835F-F486-4DFD-A73B-A52FB7EB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9837C-8829-4D96-AF34-419B2FCF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4BC997-A44A-4DB4-9FC6-1DC29029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833750-D4AD-4076-9E25-18B8B962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ED80-569F-41FC-81ED-909779FBF6F3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F94996-FC34-4D91-9D00-8F7AE125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762F7F-2DBF-4182-8583-E7F4E18B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D341B-65D5-44C2-BBDD-0C6BB5C0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C77FF-CBA7-4A6E-9F5A-17AB2F9D4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8058CB-4C46-49E4-B8DB-CB8657759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ABAEC7-9889-45C2-A368-DDB876AED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224EE3-24B0-40BD-859E-6102DD5BE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F760D2-FD39-46DA-8E05-DC632E58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0A2-08B1-400C-AC96-A289EC5ACA57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BCCCCD-A595-426C-BC77-39BA6FF0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85F338-BF8B-44A9-9C1C-22C4DC79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77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E2A5A-514D-488E-889B-02809739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3E54A6-7C2C-422B-8EE2-0ABCF7DD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6B9D-F440-48DB-B42A-5FADCFF1ED2B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A56165-F573-4820-AA19-83AC62EC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C15D54-B2E8-426A-901D-D11B8B45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3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A804C35-EA99-4512-B857-1EA1DFCC416F}"/>
              </a:ext>
            </a:extLst>
          </p:cNvPr>
          <p:cNvSpPr/>
          <p:nvPr/>
        </p:nvSpPr>
        <p:spPr>
          <a:xfrm>
            <a:off x="0" y="6545943"/>
            <a:ext cx="12192000" cy="312051"/>
          </a:xfrm>
          <a:prstGeom prst="rect">
            <a:avLst/>
          </a:prstGeom>
          <a:solidFill>
            <a:srgbClr val="7033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9B87DC-DB2D-4F4B-B468-FD42588F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fld id="{25A75027-7BFD-4B76-8C1F-E5A56D747AD6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DA7F2-E45E-4C62-8179-E2128F3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933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91B3EC-DF86-4935-940B-B0BEEFD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93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FC7A7-BDFF-4AD4-91AA-EC036FEA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19B90-54A3-40A6-9D0D-CABE8495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6611BD-1525-4736-B139-388689B0A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F0E200-3304-49AE-8D7C-030CD613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E367-A3D2-4C53-98C9-8CF204667580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A303F2-ABE0-42B9-9B61-168595EB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A0594E-B21B-42F1-A581-1BC09871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93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2422D-ADC9-4043-A794-C085E56C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7D9E0C-D3D8-4593-9113-AB833CEEB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47B04B-508E-4047-B2A0-05B7A81D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9A382-EB51-48C0-9992-6E4176FB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2BA-C383-4FD2-B27A-E3F1AC5F4815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681DEF-DD6B-4FAE-B682-F566B7C2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A66073-06FD-4A4F-80D3-5EB13CD8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1743FE-F84C-470C-A42A-419A42F1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1A314C-D9FC-4E10-A598-241ACADB7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164C80-2B65-4B5C-BFFA-CF07B40AD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F444-8EF0-416D-AED1-0C5746A564E0}" type="datetime1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DB6D0-9AA8-4E46-9D33-BD9073CF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2022 CEPC workshop Oct.26-27 2022, Beijing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A40B30-CB12-4A6D-B812-390BE5239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E86A-1E82-48EF-A877-928448492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7921B-B6AA-4899-9F80-384791E0D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570587"/>
            <a:ext cx="10033000" cy="1812095"/>
          </a:xfrm>
        </p:spPr>
        <p:txBody>
          <a:bodyPr>
            <a:normAutofit/>
          </a:bodyPr>
          <a:lstStyle/>
          <a:p>
            <a:r>
              <a:rPr lang="zh-CN" altLang="en-US" dirty="0"/>
              <a:t>缪子探测器和</a:t>
            </a:r>
            <a:r>
              <a:rPr lang="en-US" altLang="zh-CN" dirty="0"/>
              <a:t>ECAL</a:t>
            </a:r>
            <a:r>
              <a:rPr lang="zh-CN" altLang="en-US" dirty="0"/>
              <a:t>研究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4D0123-4D18-41ED-A0F5-4106E7D85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Yi Wang</a:t>
            </a:r>
          </a:p>
          <a:p>
            <a:endParaRPr lang="en-US" altLang="zh-CN" dirty="0"/>
          </a:p>
          <a:p>
            <a:r>
              <a:rPr lang="en-US" altLang="zh-CN" dirty="0"/>
              <a:t>Department of Engineering Physics</a:t>
            </a:r>
          </a:p>
          <a:p>
            <a:r>
              <a:rPr lang="en-US" altLang="zh-CN" dirty="0"/>
              <a:t>Tsinghua University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820BCAFC-7880-93BC-B935-ED9095E8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3395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FB2B9-A4CC-512B-006F-A242A10E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STAR </a:t>
            </a:r>
            <a:r>
              <a:rPr lang="zh-CN" altLang="en-US" dirty="0"/>
              <a:t>缪子探测器（</a:t>
            </a:r>
            <a:r>
              <a:rPr lang="en-US" altLang="zh-CN" dirty="0"/>
              <a:t>MTD</a:t>
            </a:r>
            <a:r>
              <a:rPr lang="zh-CN" altLang="en-US" dirty="0"/>
              <a:t>）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D4A449-F351-872A-764A-9C36E60E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D81C0A-7C29-6CC3-B3BE-FD4F0837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2C6668-0187-9B8F-3343-30BB1911B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3619"/>
            <a:ext cx="7143261" cy="42548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132830-C132-2CE2-1559-0D5AD99BA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2" y="644641"/>
            <a:ext cx="3774160" cy="27350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2AA74DC-2299-8E80-702F-BA05F7AE54FF}"/>
              </a:ext>
            </a:extLst>
          </p:cNvPr>
          <p:cNvSpPr txBox="1"/>
          <p:nvPr/>
        </p:nvSpPr>
        <p:spPr>
          <a:xfrm>
            <a:off x="7555260" y="3568775"/>
            <a:ext cx="42411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”</a:t>
            </a:r>
            <a:r>
              <a:rPr lang="en-US" altLang="zh-CN" b="0" i="0" dirty="0">
                <a:solidFill>
                  <a:srgbClr val="211E1E"/>
                </a:solidFill>
                <a:effectLst/>
                <a:latin typeface="Times New Roman" panose="02020603050405020304" pitchFamily="18" charset="0"/>
              </a:rPr>
              <a:t>Measurement of Sequential </a:t>
            </a:r>
            <a:r>
              <a:rPr lang="el-GR" altLang="zh-CN" b="0" i="0" u="none" strike="noStrike" dirty="0">
                <a:solidFill>
                  <a:srgbClr val="211E1E"/>
                </a:solidFill>
                <a:effectLst/>
                <a:latin typeface="advttd877c31c+03"/>
              </a:rPr>
              <a:t>Υ</a:t>
            </a:r>
            <a:r>
              <a:rPr lang="el-GR" altLang="zh-CN" b="0" i="0" dirty="0">
                <a:solidFill>
                  <a:srgbClr val="211E1E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altLang="zh-CN" b="0" i="0" dirty="0">
                <a:solidFill>
                  <a:srgbClr val="211E1E"/>
                </a:solidFill>
                <a:effectLst/>
                <a:latin typeface="Times New Roman" panose="02020603050405020304" pitchFamily="18" charset="0"/>
              </a:rPr>
              <a:t>Suppression in Au + Au Collisions at 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√</a:t>
            </a:r>
            <a:r>
              <a:rPr lang="en-US" altLang="zh-CN" b="0" i="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en-US" altLang="zh-CN" b="0" i="0" u="none" strike="noStrike" baseline="-250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</a:rPr>
              <a:t>NN</a:t>
            </a:r>
            <a:r>
              <a:rPr lang="en-US" altLang="zh-CN" b="0" i="0" dirty="0">
                <a:solidFill>
                  <a:srgbClr val="211E1E"/>
                </a:solidFill>
                <a:effectLst/>
                <a:latin typeface="Times New Roman" panose="02020603050405020304" pitchFamily="18" charset="0"/>
              </a:rPr>
              <a:t> = 200 GeV with the STAR Experiment</a:t>
            </a:r>
            <a:r>
              <a:rPr lang="en-US" altLang="zh-CN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”</a:t>
            </a:r>
          </a:p>
          <a:p>
            <a:r>
              <a:rPr lang="en-US" altLang="zh-CN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Phys. Rev. Lett. 130 (2023) 112301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，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2023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年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月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14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日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335955-B1B2-2704-6E23-AF5B60D9A3FD}"/>
              </a:ext>
            </a:extLst>
          </p:cNvPr>
          <p:cNvSpPr txBox="1"/>
          <p:nvPr/>
        </p:nvSpPr>
        <p:spPr>
          <a:xfrm>
            <a:off x="164122" y="5323101"/>
            <a:ext cx="11189678" cy="106285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323232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结果显示出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RHIC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能区的重离子碰撞中存在底夸克偶素“顺次压低”的实验迹象，表明碰撞中产生的高温介质强烈压制了激发态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Υ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的产生。该测量对理解高温介质中的强相互作用性质以及提取</a:t>
            </a:r>
            <a:r>
              <a:rPr lang="en-US" altLang="zh-CN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QGP</a:t>
            </a:r>
            <a:r>
              <a:rPr lang="zh-CN" altLang="en-US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热力学参数提供了重要实验约束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5558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602B9-B870-D86C-0FB7-66E17A3D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HIAF</a:t>
            </a:r>
            <a:r>
              <a:rPr lang="zh-CN" altLang="en-US" dirty="0"/>
              <a:t>高能谱仪上</a:t>
            </a:r>
            <a:r>
              <a:rPr lang="en-US" altLang="zh-CN" dirty="0" err="1"/>
              <a:t>Ecal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6748E9-3D86-7CA2-5D54-CE7DCF91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8488ED-FC21-466B-9576-428F36C3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B41FE6A-092D-9F95-9B27-44F1B838A7D7}"/>
              </a:ext>
            </a:extLst>
          </p:cNvPr>
          <p:cNvGrpSpPr/>
          <p:nvPr/>
        </p:nvGrpSpPr>
        <p:grpSpPr>
          <a:xfrm>
            <a:off x="0" y="674804"/>
            <a:ext cx="6353666" cy="5212870"/>
            <a:chOff x="195308" y="52861"/>
            <a:chExt cx="8331551" cy="623948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188F7F7-21CE-64E4-AE8A-2B4438840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308" y="52861"/>
              <a:ext cx="8331551" cy="623948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5DC8849-1A48-F4F0-21BB-7A1727F9D532}"/>
                </a:ext>
              </a:extLst>
            </p:cNvPr>
            <p:cNvSpPr txBox="1"/>
            <p:nvPr/>
          </p:nvSpPr>
          <p:spPr>
            <a:xfrm>
              <a:off x="7955269" y="5923016"/>
              <a:ext cx="3962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    </a:t>
              </a:r>
              <a:endParaRPr lang="zh-CN" altLang="en-US" dirty="0"/>
            </a:p>
          </p:txBody>
        </p:sp>
      </p:grpSp>
      <p:sp>
        <p:nvSpPr>
          <p:cNvPr id="9" name="文本框 7">
            <a:extLst>
              <a:ext uri="{FF2B5EF4-FFF2-40B4-BE49-F238E27FC236}">
                <a16:creationId xmlns:a16="http://schemas.microsoft.com/office/drawing/2014/main" id="{C76DF04F-D636-DCEF-ADC7-ABA635C6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1645887"/>
            <a:ext cx="4852987" cy="327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功能及要求：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</a:rPr>
              <a:t>测量</a:t>
            </a:r>
            <a:r>
              <a:rPr lang="en-US" altLang="zh-CN" sz="2400" kern="0" dirty="0">
                <a:solidFill>
                  <a:prstClr val="black"/>
                </a:solidFill>
              </a:rPr>
              <a:t>e, </a:t>
            </a:r>
            <a:r>
              <a:rPr lang="en-US" altLang="zh-CN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, , n</a:t>
            </a: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等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重建</a:t>
            </a:r>
            <a:r>
              <a:rPr lang="en-US" altLang="zh-CN" sz="2400" kern="0" baseline="300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横动量</a:t>
            </a:r>
            <a:r>
              <a:rPr lang="en-US" altLang="zh-CN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: 50MeV-500MeV</a:t>
            </a: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时间分辨：</a:t>
            </a:r>
            <a:r>
              <a:rPr lang="en-US" altLang="zh-CN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&lt;200ps</a:t>
            </a: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位置分辨？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70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of </a:t>
            </a:r>
            <a:r>
              <a:rPr lang="en-US" altLang="zh-CN" dirty="0" err="1"/>
              <a:t>shashlyk</a:t>
            </a:r>
            <a:r>
              <a:rPr lang="en-US" altLang="zh-CN" dirty="0"/>
              <a:t> </a:t>
            </a:r>
            <a:r>
              <a:rPr lang="en-US" altLang="zh-CN" dirty="0" err="1"/>
              <a:t>Ecal</a:t>
            </a:r>
            <a:r>
              <a:rPr lang="en-US" altLang="zh-CN" dirty="0"/>
              <a:t> for NICA/MPD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0" y="4766611"/>
            <a:ext cx="57594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1386" t="30129" r="21429" b="16018"/>
          <a:stretch/>
        </p:blipFill>
        <p:spPr>
          <a:xfrm>
            <a:off x="3655550" y="3141011"/>
            <a:ext cx="2817812" cy="149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14348" t="22511" r="16638" b="11688"/>
          <a:stretch/>
        </p:blipFill>
        <p:spPr>
          <a:xfrm>
            <a:off x="591675" y="3067986"/>
            <a:ext cx="2803525" cy="1509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93884"/>
              </p:ext>
            </p:extLst>
          </p:nvPr>
        </p:nvGraphicFramePr>
        <p:xfrm>
          <a:off x="172575" y="1050274"/>
          <a:ext cx="8621712" cy="1828800"/>
        </p:xfrm>
        <a:graphic>
          <a:graphicData uri="http://schemas.openxmlformats.org/drawingml/2006/table">
            <a:tbl>
              <a:tblPr firstRow="1" bandRow="1"/>
              <a:tblGrid>
                <a:gridCol w="290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/>
                        <a:t>Parameters of main module</a:t>
                      </a:r>
                      <a:endParaRPr lang="zh-CN" altLang="en-US" sz="1800" b="1" dirty="0"/>
                    </a:p>
                  </a:txBody>
                  <a:tcPr marL="91442" marR="9144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Transverse</a:t>
                      </a:r>
                      <a:r>
                        <a:rPr lang="en-US" altLang="zh-CN" sz="1800" baseline="0" dirty="0"/>
                        <a:t> size, mm</a:t>
                      </a:r>
                      <a:r>
                        <a:rPr lang="en-US" altLang="zh-CN" sz="1800" baseline="30000" dirty="0"/>
                        <a:t>2</a:t>
                      </a:r>
                      <a:endParaRPr lang="zh-CN" altLang="en-US" sz="1800" baseline="30000" dirty="0"/>
                    </a:p>
                  </a:txBody>
                  <a:tcPr marL="91442" marR="9144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40 x 40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Scintillator thickness,</a:t>
                      </a:r>
                      <a:r>
                        <a:rPr lang="en-US" altLang="zh-CN" sz="1800" baseline="0" dirty="0"/>
                        <a:t> mm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1.5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WLS fibers</a:t>
                      </a:r>
                      <a:endParaRPr lang="zh-CN" altLang="en-US" sz="1800" dirty="0"/>
                    </a:p>
                  </a:txBody>
                  <a:tcPr marL="91442" marR="9144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16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Moliere radius, mm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62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Number of layers</a:t>
                      </a:r>
                      <a:endParaRPr lang="zh-CN" altLang="en-US" sz="1800" dirty="0"/>
                    </a:p>
                  </a:txBody>
                  <a:tcPr marL="91442" marR="9144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220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Radiation length,</a:t>
                      </a:r>
                      <a:r>
                        <a:rPr lang="en-US" altLang="zh-CN" sz="1800" baseline="0" dirty="0"/>
                        <a:t> X</a:t>
                      </a:r>
                      <a:r>
                        <a:rPr lang="en-US" altLang="zh-CN" sz="1800" baseline="-25000" dirty="0"/>
                        <a:t>0</a:t>
                      </a:r>
                      <a:endParaRPr lang="zh-CN" altLang="en-US" sz="1800" baseline="-250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11.8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Lead</a:t>
                      </a:r>
                      <a:r>
                        <a:rPr lang="en-US" altLang="zh-CN" sz="1800" baseline="0" dirty="0"/>
                        <a:t> absorber thickness, mm</a:t>
                      </a:r>
                      <a:endParaRPr lang="zh-CN" altLang="en-US" sz="1800" dirty="0"/>
                    </a:p>
                  </a:txBody>
                  <a:tcPr marL="91442" marR="9144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0.3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Effective radiation length</a:t>
                      </a:r>
                      <a:r>
                        <a:rPr lang="en-US" altLang="zh-CN" sz="1800" baseline="0" dirty="0"/>
                        <a:t>, mm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32.4</a:t>
                      </a:r>
                      <a:endParaRPr lang="zh-CN" altLang="en-US" sz="1800" dirty="0"/>
                    </a:p>
                  </a:txBody>
                  <a:tcPr marL="91442" marR="91442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37" y="2357505"/>
            <a:ext cx="2177366" cy="33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页脚占位符 5">
            <a:extLst>
              <a:ext uri="{FF2B5EF4-FFF2-40B4-BE49-F238E27FC236}">
                <a16:creationId xmlns:a16="http://schemas.microsoft.com/office/drawing/2014/main" id="{14AF6443-CA0E-FF58-2BD3-6BACCA1F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15650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8DA8EC8C-63E4-40D4-9547-031BFECC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796" y="1095762"/>
            <a:ext cx="5209204" cy="2805675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of </a:t>
            </a:r>
            <a:r>
              <a:rPr lang="en-US" altLang="zh-CN" dirty="0" err="1"/>
              <a:t>shashlyk</a:t>
            </a:r>
            <a:r>
              <a:rPr lang="en-US" altLang="zh-CN" dirty="0"/>
              <a:t> </a:t>
            </a:r>
            <a:r>
              <a:rPr lang="en-US" altLang="zh-CN" dirty="0" err="1"/>
              <a:t>Ecal</a:t>
            </a:r>
            <a:r>
              <a:rPr lang="en-US" altLang="zh-CN" dirty="0"/>
              <a:t> for NICA/MPD</a:t>
            </a:r>
            <a:endParaRPr lang="zh-CN" altLang="en-US" dirty="0"/>
          </a:p>
        </p:txBody>
      </p:sp>
      <p:pic>
        <p:nvPicPr>
          <p:cNvPr id="8" name="内容占位符 11">
            <a:extLst>
              <a:ext uri="{FF2B5EF4-FFF2-40B4-BE49-F238E27FC236}">
                <a16:creationId xmlns:a16="http://schemas.microsoft.com/office/drawing/2014/main" id="{83816A16-A751-7B44-A1AD-B559F178F14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8868" y="796323"/>
            <a:ext cx="3236336" cy="334244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7" y="903859"/>
            <a:ext cx="32861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66963" y="387380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1-5GeV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807882" y="408571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10MeV-350MeV  </a:t>
            </a:r>
            <a:endParaRPr lang="zh-CN" altLang="en-US" dirty="0"/>
          </a:p>
        </p:txBody>
      </p:sp>
      <p:sp>
        <p:nvSpPr>
          <p:cNvPr id="2" name="页脚占位符 5">
            <a:extLst>
              <a:ext uri="{FF2B5EF4-FFF2-40B4-BE49-F238E27FC236}">
                <a16:creationId xmlns:a16="http://schemas.microsoft.com/office/drawing/2014/main" id="{861AA9F3-AD25-4A3F-6919-A0DCF2F3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A7BCEF-BDD3-207D-717A-138F1A508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0" y="4243140"/>
            <a:ext cx="254158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FB17535D-DC62-F67F-BBD2-E913DE36BF3F}"/>
              </a:ext>
            </a:extLst>
          </p:cNvPr>
          <p:cNvGrpSpPr>
            <a:grpSpLocks/>
          </p:cNvGrpSpPr>
          <p:nvPr/>
        </p:nvGrpSpPr>
        <p:grpSpPr bwMode="auto">
          <a:xfrm>
            <a:off x="3559175" y="4274934"/>
            <a:ext cx="2536825" cy="2430462"/>
            <a:chOff x="6630988" y="3906838"/>
            <a:chExt cx="2536825" cy="2430462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C0CCCEB1-4DAE-9588-AC0B-2A95DF3FB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88" y="3906838"/>
              <a:ext cx="2536825" cy="24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id="{4D775FD2-2E4A-BF36-2564-CDB0996E4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8" y="4140200"/>
              <a:ext cx="16684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/>
                <a:t>Spatial resolution  Vs. energy</a:t>
              </a:r>
              <a:endParaRPr lang="zh-CN" altLang="en-US" sz="120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2BF1300A-515B-DCAC-C0B6-08211F4685AD}"/>
              </a:ext>
            </a:extLst>
          </p:cNvPr>
          <p:cNvSpPr txBox="1"/>
          <p:nvPr/>
        </p:nvSpPr>
        <p:spPr>
          <a:xfrm>
            <a:off x="6681430" y="411625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能量分辨率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2A9009-6EC8-F395-2C4E-3EAD7A2F1F0F}"/>
              </a:ext>
            </a:extLst>
          </p:cNvPr>
          <p:cNvSpPr txBox="1"/>
          <p:nvPr/>
        </p:nvSpPr>
        <p:spPr>
          <a:xfrm>
            <a:off x="6121021" y="584635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位置分辨</a:t>
            </a:r>
          </a:p>
        </p:txBody>
      </p:sp>
    </p:spTree>
    <p:extLst>
      <p:ext uri="{BB962C8B-B14F-4D97-AF65-F5344CB8AC3E}">
        <p14:creationId xmlns:p14="http://schemas.microsoft.com/office/powerpoint/2010/main" val="68016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42" y="761554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759005" y="3450779"/>
            <a:ext cx="48529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220 layer is separated into 4  parts, each part consists of 55 layers</a:t>
            </a:r>
          </a:p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Readout with 32 WLSFs, each part is readout with 8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WLSFs+SiPM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Mask technology of WLSF</a:t>
            </a:r>
          </a:p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5D: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x,y,z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, energy (&lt;5%), time (&lt;100ps)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2E9293-F73C-1E0B-C9FF-1B5B9343D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3" y="3629855"/>
            <a:ext cx="6379677" cy="2817217"/>
          </a:xfrm>
          <a:prstGeom prst="rect">
            <a:avLst/>
          </a:prstGeom>
        </p:spPr>
      </p:pic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9527" y="96067"/>
            <a:ext cx="11466838" cy="5355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1" dirty="0">
                <a:solidFill>
                  <a:srgbClr val="FF0000"/>
                </a:solidFill>
                <a:latin typeface="+mn-lt"/>
                <a:ea typeface="华文行楷" pitchFamily="2" charset="-122"/>
              </a:rPr>
              <a:t>The conceptual structure of 5D ECAL</a:t>
            </a:r>
            <a:endParaRPr kumimoji="1" lang="en-US" altLang="zh-CN" sz="3600" b="1" dirty="0">
              <a:solidFill>
                <a:srgbClr val="FF0000"/>
              </a:solidFill>
              <a:latin typeface="+mn-lt"/>
              <a:ea typeface="华文行楷" pitchFamily="2" charset="-122"/>
            </a:endParaRPr>
          </a:p>
        </p:txBody>
      </p:sp>
      <p:sp>
        <p:nvSpPr>
          <p:cNvPr id="2" name="页脚占位符 5">
            <a:extLst>
              <a:ext uri="{FF2B5EF4-FFF2-40B4-BE49-F238E27FC236}">
                <a16:creationId xmlns:a16="http://schemas.microsoft.com/office/drawing/2014/main" id="{4DD9EE94-37B8-BA8C-F169-D0B3D0FE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4196F2-3C1D-93F7-C07E-8ADD4AE0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3" y="973959"/>
            <a:ext cx="4283075" cy="27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69931"/>
            <a:ext cx="40497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89e5de8f3ea5098c0c293212004a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095331"/>
            <a:ext cx="3911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7200" y="4167469"/>
            <a:ext cx="798063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Electron can be separated from  Pion, Proton and Kaon</a:t>
            </a:r>
          </a:p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Neutron can be separated from charged particles by TOF</a:t>
            </a:r>
          </a:p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Neutron energy can be measured by amplitude</a:t>
            </a:r>
          </a:p>
          <a:p>
            <a:pPr marL="285750" marR="0" lvl="0" indent="-28575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PID capability = TOF+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ECal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FD65012-517C-5B8C-3FB7-E06012AED1FD}"/>
              </a:ext>
            </a:extLst>
          </p:cNvPr>
          <p:cNvGrpSpPr/>
          <p:nvPr/>
        </p:nvGrpSpPr>
        <p:grpSpPr>
          <a:xfrm>
            <a:off x="9528664" y="1681651"/>
            <a:ext cx="463794" cy="2485818"/>
            <a:chOff x="9528664" y="1681651"/>
            <a:chExt cx="463794" cy="248581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4E05BA-93AE-A679-CA8A-18AA138835D3}"/>
                </a:ext>
              </a:extLst>
            </p:cNvPr>
            <p:cNvSpPr/>
            <p:nvPr/>
          </p:nvSpPr>
          <p:spPr>
            <a:xfrm>
              <a:off x="9528664" y="1681651"/>
              <a:ext cx="154598" cy="6219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7367A47-E397-BC85-4C9C-D1EB0C81605E}"/>
                </a:ext>
              </a:extLst>
            </p:cNvPr>
            <p:cNvSpPr/>
            <p:nvPr/>
          </p:nvSpPr>
          <p:spPr>
            <a:xfrm>
              <a:off x="9528664" y="2303594"/>
              <a:ext cx="154598" cy="6219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E89081A-34C2-12AE-6723-541491F2391D}"/>
                </a:ext>
              </a:extLst>
            </p:cNvPr>
            <p:cNvSpPr/>
            <p:nvPr/>
          </p:nvSpPr>
          <p:spPr>
            <a:xfrm>
              <a:off x="9528664" y="2927951"/>
              <a:ext cx="154598" cy="62194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0D85864-9CDA-38FB-27E8-51D2418B258B}"/>
                </a:ext>
              </a:extLst>
            </p:cNvPr>
            <p:cNvSpPr/>
            <p:nvPr/>
          </p:nvSpPr>
          <p:spPr>
            <a:xfrm>
              <a:off x="9528664" y="3545526"/>
              <a:ext cx="154598" cy="6219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C7BCB59-EDBD-8696-0B01-4619AF7790C5}"/>
                </a:ext>
              </a:extLst>
            </p:cNvPr>
            <p:cNvSpPr/>
            <p:nvPr/>
          </p:nvSpPr>
          <p:spPr>
            <a:xfrm>
              <a:off x="9683262" y="1681651"/>
              <a:ext cx="154598" cy="6219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FA15D6F-BD35-0869-817A-50AD8A636879}"/>
                </a:ext>
              </a:extLst>
            </p:cNvPr>
            <p:cNvSpPr/>
            <p:nvPr/>
          </p:nvSpPr>
          <p:spPr>
            <a:xfrm>
              <a:off x="9683262" y="2303594"/>
              <a:ext cx="154598" cy="6219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E1D9136-187F-FA10-E6DF-631C27A84227}"/>
                </a:ext>
              </a:extLst>
            </p:cNvPr>
            <p:cNvSpPr/>
            <p:nvPr/>
          </p:nvSpPr>
          <p:spPr>
            <a:xfrm>
              <a:off x="9683262" y="2927951"/>
              <a:ext cx="154598" cy="62194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31E4472-CC7D-A7CE-6DB0-D82554B09E92}"/>
                </a:ext>
              </a:extLst>
            </p:cNvPr>
            <p:cNvSpPr/>
            <p:nvPr/>
          </p:nvSpPr>
          <p:spPr>
            <a:xfrm>
              <a:off x="9683262" y="3545526"/>
              <a:ext cx="154598" cy="6219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4E47F40-B96D-0DF3-E1A8-36D6C8D4DE10}"/>
                </a:ext>
              </a:extLst>
            </p:cNvPr>
            <p:cNvSpPr/>
            <p:nvPr/>
          </p:nvSpPr>
          <p:spPr>
            <a:xfrm>
              <a:off x="9837860" y="1681651"/>
              <a:ext cx="154598" cy="6219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F990A53-4DB8-DCB1-956E-FAEDB8F9C2E5}"/>
                </a:ext>
              </a:extLst>
            </p:cNvPr>
            <p:cNvSpPr/>
            <p:nvPr/>
          </p:nvSpPr>
          <p:spPr>
            <a:xfrm>
              <a:off x="9837860" y="2303594"/>
              <a:ext cx="154598" cy="6219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A49163C-9E11-5024-6C6C-9C62F16F53C1}"/>
                </a:ext>
              </a:extLst>
            </p:cNvPr>
            <p:cNvSpPr/>
            <p:nvPr/>
          </p:nvSpPr>
          <p:spPr>
            <a:xfrm>
              <a:off x="9837860" y="2927951"/>
              <a:ext cx="154598" cy="62194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550F20E-8B50-5C37-2A10-B8FC56D87444}"/>
                </a:ext>
              </a:extLst>
            </p:cNvPr>
            <p:cNvSpPr/>
            <p:nvPr/>
          </p:nvSpPr>
          <p:spPr>
            <a:xfrm>
              <a:off x="9837860" y="3545526"/>
              <a:ext cx="154598" cy="6219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39E33A0-0437-216C-576A-6468755301E7}"/>
              </a:ext>
            </a:extLst>
          </p:cNvPr>
          <p:cNvCxnSpPr>
            <a:cxnSpLocks/>
          </p:cNvCxnSpPr>
          <p:nvPr/>
        </p:nvCxnSpPr>
        <p:spPr>
          <a:xfrm>
            <a:off x="9386277" y="1029919"/>
            <a:ext cx="758092" cy="3456112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808318F0-B0D7-0D30-4086-B649A52D313A}"/>
              </a:ext>
            </a:extLst>
          </p:cNvPr>
          <p:cNvSpPr txBox="1"/>
          <p:nvPr/>
        </p:nvSpPr>
        <p:spPr>
          <a:xfrm>
            <a:off x="8437831" y="454350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更准确测量电子伽马的角度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D3C12A-9C53-1305-C1C9-2157592DA2FC}"/>
              </a:ext>
            </a:extLst>
          </p:cNvPr>
          <p:cNvSpPr txBox="1"/>
          <p:nvPr/>
        </p:nvSpPr>
        <p:spPr>
          <a:xfrm>
            <a:off x="9436178" y="93106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e,</a:t>
            </a:r>
            <a:r>
              <a:rPr lang="zh-CN" altLang="en-US" dirty="0"/>
              <a:t> </a:t>
            </a:r>
            <a:r>
              <a:rPr lang="zh-CN" altLang="en-US" dirty="0">
                <a:sym typeface="Symbol" panose="05050102010706020507" pitchFamily="18" charset="2"/>
              </a:rPr>
              <a:t>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762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FC1D85-39CD-1197-F36E-229CD9D4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以低能伽马和高能中子分辨为例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B14418-0AF5-D78A-8AD5-DF694D4D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89EC3B-447F-7A84-B266-D1E690C4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0459D2-AB3E-F3AA-D720-7FBC9A12F022}"/>
              </a:ext>
            </a:extLst>
          </p:cNvPr>
          <p:cNvSpPr txBox="1"/>
          <p:nvPr/>
        </p:nvSpPr>
        <p:spPr>
          <a:xfrm>
            <a:off x="697230" y="1134516"/>
            <a:ext cx="10549890" cy="290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/>
              <a:t>        </a:t>
            </a:r>
            <a:r>
              <a:rPr lang="zh-CN" altLang="en-US" sz="2400" b="1" dirty="0">
                <a:latin typeface="+mn-ea"/>
              </a:rPr>
              <a:t>模拟了动能</a:t>
            </a:r>
            <a:r>
              <a:rPr lang="en-US" altLang="zh-CN" sz="2400" b="1" dirty="0">
                <a:latin typeface="+mn-ea"/>
              </a:rPr>
              <a:t>1GeV-2GeV</a:t>
            </a:r>
            <a:r>
              <a:rPr lang="zh-CN" altLang="en-US" sz="2400" b="1" dirty="0">
                <a:latin typeface="+mn-ea"/>
              </a:rPr>
              <a:t>的中子和</a:t>
            </a:r>
            <a:r>
              <a:rPr lang="en-US" altLang="zh-CN" sz="2400" b="1" dirty="0">
                <a:latin typeface="+mn-ea"/>
              </a:rPr>
              <a:t>450MeV-550MeV</a:t>
            </a:r>
            <a:r>
              <a:rPr lang="zh-CN" altLang="en-US" sz="2400" b="1" dirty="0">
                <a:latin typeface="+mn-ea"/>
              </a:rPr>
              <a:t>的</a:t>
            </a:r>
            <a:r>
              <a:rPr lang="en-US" altLang="zh-CN" sz="2400" b="1" dirty="0">
                <a:latin typeface="+mn-ea"/>
              </a:rPr>
              <a:t>gamma</a:t>
            </a:r>
            <a:r>
              <a:rPr lang="zh-CN" altLang="en-US" sz="2400" b="1" dirty="0">
                <a:latin typeface="+mn-ea"/>
              </a:rPr>
              <a:t>，筛选出闪烁体中沉积能量在</a:t>
            </a:r>
            <a:r>
              <a:rPr lang="en-US" altLang="zh-CN" sz="2400" b="1" dirty="0">
                <a:latin typeface="+mn-ea"/>
              </a:rPr>
              <a:t>100-150MeV</a:t>
            </a:r>
            <a:r>
              <a:rPr lang="zh-CN" altLang="en-US" sz="2400" b="1" dirty="0">
                <a:latin typeface="+mn-ea"/>
              </a:rPr>
              <a:t>的事例。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鉴别方法如下：设入射粒子在四段闪烁体中沉积能量分别为</a:t>
            </a:r>
            <a:r>
              <a:rPr lang="en-US" altLang="zh-CN" sz="2400" b="1" dirty="0" err="1">
                <a:latin typeface="+mn-ea"/>
              </a:rPr>
              <a:t>en</a:t>
            </a:r>
            <a:r>
              <a:rPr lang="en-US" altLang="zh-CN" sz="2400" b="1" dirty="0">
                <a:latin typeface="+mn-ea"/>
              </a:rPr>
              <a:t> (n=1,2,3,4)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 err="1">
                <a:latin typeface="+mn-ea"/>
              </a:rPr>
              <a:t>etot</a:t>
            </a:r>
            <a:r>
              <a:rPr lang="en-US" altLang="zh-CN" sz="2400" b="1" dirty="0">
                <a:latin typeface="+mn-ea"/>
              </a:rPr>
              <a:t>=e1+e2+e3+e4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+mn-ea"/>
              </a:rPr>
              <a:t>an=</a:t>
            </a:r>
            <a:r>
              <a:rPr lang="en-US" altLang="zh-CN" sz="2400" b="1" dirty="0" err="1">
                <a:latin typeface="+mn-ea"/>
              </a:rPr>
              <a:t>en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 err="1">
                <a:latin typeface="+mn-ea"/>
              </a:rPr>
              <a:t>etot</a:t>
            </a:r>
            <a:r>
              <a:rPr lang="en-US" altLang="zh-CN" sz="2400" b="1" dirty="0">
                <a:latin typeface="+mn-ea"/>
              </a:rPr>
              <a:t> (n=1,2,3,4)</a:t>
            </a:r>
            <a:r>
              <a:rPr lang="zh-CN" altLang="en-US" sz="2400" b="1" dirty="0">
                <a:latin typeface="+mn-ea"/>
              </a:rPr>
              <a:t>，利用</a:t>
            </a:r>
            <a:r>
              <a:rPr lang="en-US" altLang="zh-CN" sz="2400" b="1" dirty="0">
                <a:latin typeface="+mn-ea"/>
              </a:rPr>
              <a:t>an</a:t>
            </a:r>
            <a:r>
              <a:rPr lang="zh-CN" altLang="en-US" sz="2400" b="1" dirty="0">
                <a:latin typeface="+mn-ea"/>
              </a:rPr>
              <a:t>做简单判选，图中横轴为判选阈值，当</a:t>
            </a:r>
            <a:r>
              <a:rPr lang="en-US" altLang="zh-CN" sz="2400" b="1" dirty="0">
                <a:latin typeface="+mn-ea"/>
              </a:rPr>
              <a:t>a1,a2,a3</a:t>
            </a:r>
            <a:r>
              <a:rPr lang="zh-CN" altLang="en-US" sz="2400" b="1" dirty="0">
                <a:latin typeface="+mn-ea"/>
              </a:rPr>
              <a:t>均小于阈值且</a:t>
            </a:r>
            <a:r>
              <a:rPr lang="en-US" altLang="zh-CN" sz="2400" b="1" dirty="0">
                <a:latin typeface="+mn-ea"/>
              </a:rPr>
              <a:t>a4</a:t>
            </a:r>
            <a:r>
              <a:rPr lang="zh-CN" altLang="en-US" sz="2400" b="1" dirty="0">
                <a:latin typeface="+mn-ea"/>
              </a:rPr>
              <a:t>小于</a:t>
            </a:r>
            <a:r>
              <a:rPr lang="en-US" altLang="zh-CN" sz="2400" b="1" dirty="0">
                <a:latin typeface="+mn-ea"/>
              </a:rPr>
              <a:t>0.3</a:t>
            </a:r>
            <a:r>
              <a:rPr lang="zh-CN" altLang="en-US" sz="2400" b="1" dirty="0">
                <a:latin typeface="+mn-ea"/>
              </a:rPr>
              <a:t>时判定为</a:t>
            </a:r>
            <a:r>
              <a:rPr lang="en-US" altLang="zh-CN" sz="2400" b="1" dirty="0">
                <a:latin typeface="+mn-ea"/>
              </a:rPr>
              <a:t>gamma</a:t>
            </a:r>
            <a:r>
              <a:rPr lang="zh-CN" altLang="en-US" sz="2400" b="1" dirty="0">
                <a:latin typeface="+mn-ea"/>
              </a:rPr>
              <a:t>，否则判定为中子。</a:t>
            </a:r>
          </a:p>
        </p:txBody>
      </p:sp>
    </p:spTree>
    <p:extLst>
      <p:ext uri="{BB962C8B-B14F-4D97-AF65-F5344CB8AC3E}">
        <p14:creationId xmlns:p14="http://schemas.microsoft.com/office/powerpoint/2010/main" val="114337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AD3D4F-7CDB-8930-1401-AB7BBEF2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6D653F-AAC9-E016-E4B5-02538822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DE771A-6B8B-76AC-DF24-C81A620BB9DE}"/>
              </a:ext>
            </a:extLst>
          </p:cNvPr>
          <p:cNvSpPr txBox="1"/>
          <p:nvPr/>
        </p:nvSpPr>
        <p:spPr>
          <a:xfrm>
            <a:off x="328738" y="26973"/>
            <a:ext cx="596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排除低能</a:t>
            </a:r>
            <a:r>
              <a:rPr lang="en-US" altLang="zh-CN" sz="3600" dirty="0"/>
              <a:t>γ</a:t>
            </a:r>
            <a:r>
              <a:rPr lang="zh-CN" altLang="en-US" sz="3600" dirty="0"/>
              <a:t>事例中的中子事例</a:t>
            </a:r>
            <a:endParaRPr lang="en-US" altLang="zh-CN" sz="3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B2B516-DDD2-4506-BC4E-3577F9F385C7}"/>
              </a:ext>
            </a:extLst>
          </p:cNvPr>
          <p:cNvSpPr txBox="1"/>
          <p:nvPr/>
        </p:nvSpPr>
        <p:spPr>
          <a:xfrm>
            <a:off x="665018" y="5376450"/>
            <a:ext cx="11248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X</a:t>
            </a:r>
            <a:r>
              <a:rPr lang="zh-CN" altLang="en-US" sz="2400" dirty="0"/>
              <a:t>、</a:t>
            </a:r>
            <a:r>
              <a:rPr lang="en-US" altLang="zh-CN" sz="2400" dirty="0"/>
              <a:t>Y</a:t>
            </a:r>
            <a:r>
              <a:rPr lang="zh-CN" altLang="en-US" sz="2400" dirty="0"/>
              <a:t>、</a:t>
            </a:r>
            <a:r>
              <a:rPr lang="en-US" altLang="zh-CN" sz="2400" dirty="0"/>
              <a:t>Z</a:t>
            </a:r>
            <a:r>
              <a:rPr lang="zh-CN" altLang="en-US" sz="2400" dirty="0"/>
              <a:t>轴分别为入射粒子在第</a:t>
            </a: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en-US" altLang="zh-CN" sz="2400" dirty="0"/>
              <a:t>3</a:t>
            </a:r>
            <a:r>
              <a:rPr lang="zh-CN" altLang="en-US" sz="2400" dirty="0"/>
              <a:t>段中沉积能量占总沉积能量之比</a:t>
            </a:r>
            <a:endParaRPr lang="en-US" altLang="zh-CN" sz="2400" dirty="0"/>
          </a:p>
          <a:p>
            <a:r>
              <a:rPr lang="zh-CN" altLang="en-US" sz="2400" dirty="0"/>
              <a:t>中子沉积能量集中于</a:t>
            </a:r>
            <a:r>
              <a:rPr lang="zh-CN" altLang="en-US" sz="2400" dirty="0">
                <a:solidFill>
                  <a:srgbClr val="FF0000"/>
                </a:solidFill>
              </a:rPr>
              <a:t>某一段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低能</a:t>
            </a:r>
            <a:r>
              <a:rPr lang="en-US" altLang="zh-CN" sz="2400" dirty="0"/>
              <a:t>γ</a:t>
            </a:r>
            <a:r>
              <a:rPr lang="zh-CN" altLang="en-US" sz="2400" dirty="0"/>
              <a:t>沉积能量集中于</a:t>
            </a:r>
            <a:r>
              <a:rPr lang="zh-CN" altLang="en-US" sz="2400" dirty="0">
                <a:solidFill>
                  <a:srgbClr val="FF0000"/>
                </a:solidFill>
              </a:rPr>
              <a:t>前方</a:t>
            </a:r>
            <a:endParaRPr lang="en-US" altLang="zh-CN" sz="240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4E63BA3-9C43-4949-F606-2FB0C70A3857}"/>
              </a:ext>
            </a:extLst>
          </p:cNvPr>
          <p:cNvGrpSpPr/>
          <p:nvPr/>
        </p:nvGrpSpPr>
        <p:grpSpPr>
          <a:xfrm>
            <a:off x="665018" y="1016304"/>
            <a:ext cx="5020887" cy="4404085"/>
            <a:chOff x="-9766964" y="2667747"/>
            <a:chExt cx="5068663" cy="444937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40B8CE8-F2B4-47F2-6DDD-7AF05E076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766964" y="2667747"/>
              <a:ext cx="5068663" cy="444937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4EB92A0-6001-357C-774F-340DFD59C1C1}"/>
                </a:ext>
              </a:extLst>
            </p:cNvPr>
            <p:cNvSpPr txBox="1"/>
            <p:nvPr/>
          </p:nvSpPr>
          <p:spPr>
            <a:xfrm>
              <a:off x="-9461467" y="2667747"/>
              <a:ext cx="394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γ</a:t>
              </a:r>
              <a:endParaRPr lang="zh-CN" altLang="en-US" sz="3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FE651E2-2F01-CDE7-7908-3E712EF74BB2}"/>
              </a:ext>
            </a:extLst>
          </p:cNvPr>
          <p:cNvGrpSpPr/>
          <p:nvPr/>
        </p:nvGrpSpPr>
        <p:grpSpPr>
          <a:xfrm>
            <a:off x="5988522" y="1016304"/>
            <a:ext cx="4967023" cy="4360146"/>
            <a:chOff x="6091191" y="703377"/>
            <a:chExt cx="4071828" cy="357432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6216CC5-8746-3769-6BDD-0C8AD3EF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00"/>
            <a:stretch/>
          </p:blipFill>
          <p:spPr>
            <a:xfrm>
              <a:off x="6091191" y="703377"/>
              <a:ext cx="4071828" cy="3574328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D96BC43-2A68-BC1D-A1F4-0A6589744FF6}"/>
                </a:ext>
              </a:extLst>
            </p:cNvPr>
            <p:cNvSpPr txBox="1"/>
            <p:nvPr/>
          </p:nvSpPr>
          <p:spPr>
            <a:xfrm>
              <a:off x="6273026" y="759409"/>
              <a:ext cx="779436" cy="45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中子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9182E5C0-4DB2-F23D-4701-1D4727A0C147}"/>
              </a:ext>
            </a:extLst>
          </p:cNvPr>
          <p:cNvSpPr txBox="1"/>
          <p:nvPr/>
        </p:nvSpPr>
        <p:spPr>
          <a:xfrm>
            <a:off x="2428875" y="44980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X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969B317-166C-64B6-8751-2CBD75FFA145}"/>
              </a:ext>
            </a:extLst>
          </p:cNvPr>
          <p:cNvSpPr txBox="1"/>
          <p:nvPr/>
        </p:nvSpPr>
        <p:spPr>
          <a:xfrm>
            <a:off x="4867370" y="38737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Y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FC95CC9-5CDE-1DFD-A2D7-F1420CFFB054}"/>
              </a:ext>
            </a:extLst>
          </p:cNvPr>
          <p:cNvSpPr txBox="1"/>
          <p:nvPr/>
        </p:nvSpPr>
        <p:spPr>
          <a:xfrm>
            <a:off x="665018" y="328125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Z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CF2935C-382D-BD74-0F1F-2764ACC45BA9}"/>
              </a:ext>
            </a:extLst>
          </p:cNvPr>
          <p:cNvSpPr txBox="1"/>
          <p:nvPr/>
        </p:nvSpPr>
        <p:spPr>
          <a:xfrm>
            <a:off x="7732145" y="44980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X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1BFC808-D8BE-BC39-4FA9-9F0297DB1790}"/>
              </a:ext>
            </a:extLst>
          </p:cNvPr>
          <p:cNvSpPr txBox="1"/>
          <p:nvPr/>
        </p:nvSpPr>
        <p:spPr>
          <a:xfrm>
            <a:off x="10170640" y="38737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Y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D4B225-B1AF-E578-6660-1590C76B883C}"/>
              </a:ext>
            </a:extLst>
          </p:cNvPr>
          <p:cNvSpPr txBox="1"/>
          <p:nvPr/>
        </p:nvSpPr>
        <p:spPr>
          <a:xfrm>
            <a:off x="5968288" y="328125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Z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03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6F900E-6B2C-E334-16E3-E9D36BB2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838DA8-0180-B3DC-9A7F-79DC94F0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8F7BA3-9E11-030E-1AF7-30433CF3BBE9}"/>
              </a:ext>
            </a:extLst>
          </p:cNvPr>
          <p:cNvSpPr txBox="1"/>
          <p:nvPr/>
        </p:nvSpPr>
        <p:spPr>
          <a:xfrm>
            <a:off x="192343" y="742756"/>
            <a:ext cx="6805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中子沉积能量集中于</a:t>
            </a:r>
            <a:r>
              <a:rPr lang="zh-CN" altLang="en-US" sz="2400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某一段</a:t>
            </a:r>
            <a:endParaRPr lang="en-US" altLang="zh-CN" sz="2400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低能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γ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沉积能量集中于</a:t>
            </a:r>
            <a:r>
              <a:rPr lang="zh-CN" altLang="en-US" sz="2400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前方</a:t>
            </a:r>
            <a:endParaRPr lang="en-US" altLang="zh-CN" sz="2400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endParaRPr lang="en-US" altLang="zh-CN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利用入射粒子在各段中沉积能量占比鉴别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γ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与中子</a:t>
            </a:r>
            <a:endParaRPr lang="en-US" altLang="zh-CN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endParaRPr lang="en-US" altLang="zh-CN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α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错误：将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γ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事例误认为中子事例</a:t>
            </a:r>
            <a:endParaRPr lang="en-US" altLang="zh-CN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β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错误：将中子事例误认为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γ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事例</a:t>
            </a:r>
            <a:endParaRPr lang="en-US" altLang="zh-CN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endParaRPr lang="en-US" altLang="zh-CN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后续计划尝试用机器学习方法进行鉴别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5B2CB9-884E-158E-DB7A-C7EA8254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11" y="742756"/>
            <a:ext cx="4466443" cy="43317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087977C-8E06-0809-FAF1-AE2D15B6BDF7}"/>
              </a:ext>
            </a:extLst>
          </p:cNvPr>
          <p:cNvSpPr txBox="1"/>
          <p:nvPr/>
        </p:nvSpPr>
        <p:spPr>
          <a:xfrm>
            <a:off x="6596737" y="5322505"/>
            <a:ext cx="5267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α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错误率约为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2%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时，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β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错误率约为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32%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α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错误率约为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5%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时，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β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错误率约为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23%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α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错误率约为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10%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时，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β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错误率约为</a:t>
            </a:r>
            <a:r>
              <a:rPr lang="en-US" altLang="zh-CN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18%</a:t>
            </a:r>
            <a:endParaRPr lang="zh-CN" altLang="en-US" sz="24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9E23ED-E3FE-2968-B77F-549F05F5C302}"/>
              </a:ext>
            </a:extLst>
          </p:cNvPr>
          <p:cNvSpPr txBox="1"/>
          <p:nvPr/>
        </p:nvSpPr>
        <p:spPr>
          <a:xfrm>
            <a:off x="328738" y="26973"/>
            <a:ext cx="596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排除低能</a:t>
            </a:r>
            <a:r>
              <a:rPr lang="en-US" altLang="zh-CN" sz="3600" dirty="0"/>
              <a:t>γ</a:t>
            </a:r>
            <a:r>
              <a:rPr lang="zh-CN" altLang="en-US" sz="3600" dirty="0"/>
              <a:t>事例中的中子事例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56520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灯片编号占位符 1"/>
          <p:cNvSpPr txBox="1">
            <a:spLocks/>
          </p:cNvSpPr>
          <p:nvPr/>
        </p:nvSpPr>
        <p:spPr bwMode="auto">
          <a:xfrm>
            <a:off x="8481340" y="6045632"/>
            <a:ext cx="4714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7EB683AC-D6F9-44D2-AC3F-26D9DB9182C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29559" r="25301" b="14844"/>
          <a:stretch>
            <a:fillRect/>
          </a:stretch>
        </p:blipFill>
        <p:spPr bwMode="auto">
          <a:xfrm>
            <a:off x="856577" y="859270"/>
            <a:ext cx="19288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9" t="33008" r="6186" b="17107"/>
          <a:stretch>
            <a:fillRect/>
          </a:stretch>
        </p:blipFill>
        <p:spPr bwMode="auto">
          <a:xfrm>
            <a:off x="2888577" y="802120"/>
            <a:ext cx="230981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0" y="792595"/>
            <a:ext cx="28543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7C6E193E-A527-A4C2-15BC-0837B13D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89448"/>
              </p:ext>
            </p:extLst>
          </p:nvPr>
        </p:nvGraphicFramePr>
        <p:xfrm>
          <a:off x="329527" y="3427845"/>
          <a:ext cx="4364038" cy="3159268"/>
        </p:xfrm>
        <a:graphic>
          <a:graphicData uri="http://schemas.openxmlformats.org/drawingml/2006/table">
            <a:tbl>
              <a:tblPr bandRow="1"/>
              <a:tblGrid>
                <a:gridCol w="2453969">
                  <a:extLst>
                    <a:ext uri="{9D8B030D-6E8A-4147-A177-3AD203B41FA5}">
                      <a16:colId xmlns:a16="http://schemas.microsoft.com/office/drawing/2014/main" val="1173644420"/>
                    </a:ext>
                  </a:extLst>
                </a:gridCol>
                <a:gridCol w="1910069">
                  <a:extLst>
                    <a:ext uri="{9D8B030D-6E8A-4147-A177-3AD203B41FA5}">
                      <a16:colId xmlns:a16="http://schemas.microsoft.com/office/drawing/2014/main" val="1146601163"/>
                    </a:ext>
                  </a:extLst>
                </a:gridCol>
              </a:tblGrid>
              <a:tr h="31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size, mm</a:t>
                      </a:r>
                      <a:r>
                        <a:rPr lang="en-US" altLang="zh-CN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40×40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0986"/>
                  </a:ext>
                </a:extLst>
              </a:tr>
              <a:tr h="31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layers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2412"/>
                  </a:ext>
                </a:extLst>
              </a:tr>
              <a:tr h="31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of scintillator, 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69094"/>
                  </a:ext>
                </a:extLst>
              </a:tr>
              <a:tr h="51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of lead absorber, 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41936"/>
                  </a:ext>
                </a:extLst>
              </a:tr>
              <a:tr h="31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Moliere radius, 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25136"/>
                  </a:ext>
                </a:extLst>
              </a:tr>
              <a:tr h="31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radiation length, X0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314767"/>
                  </a:ext>
                </a:extLst>
              </a:tr>
              <a:tr h="31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62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WLS fibers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04248"/>
                  </a:ext>
                </a:extLst>
              </a:tr>
              <a:tr h="769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62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Shading material</a:t>
                      </a:r>
                    </a:p>
                  </a:txBody>
                  <a:tcPr marL="91424" marR="91424" marT="45705" marB="45705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ally tubes</a:t>
                      </a:r>
                    </a:p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internal:</a:t>
                      </a:r>
                      <a:r>
                        <a:rPr lang="en-US" altLang="zh-CN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l-GR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ϕ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1.3mm</a:t>
                      </a:r>
                    </a:p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external:  </a:t>
                      </a:r>
                      <a:r>
                        <a:rPr lang="el-GR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ϕ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1.5mm</a:t>
                      </a:r>
                    </a:p>
                  </a:txBody>
                  <a:tcPr marL="91424" marR="91424" marT="45705" marB="45705" anchor="ctr">
                    <a:lnL>
                      <a:noFill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756925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EA01F5ED-4E74-B502-8203-C19CAB7BFE20}"/>
              </a:ext>
            </a:extLst>
          </p:cNvPr>
          <p:cNvSpPr txBox="1"/>
          <p:nvPr/>
        </p:nvSpPr>
        <p:spPr>
          <a:xfrm>
            <a:off x="4795165" y="5583670"/>
            <a:ext cx="4529137" cy="9239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normal Shashlyk ECal: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356.6 ps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 ps (Cosmic)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A2F3EA3-041F-7BCF-4C3B-61B24B9FE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342" y="3292937"/>
            <a:ext cx="3572658" cy="25994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C41894-A459-F58C-2361-BAAFA7CFF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/>
          <a:stretch/>
        </p:blipFill>
        <p:spPr>
          <a:xfrm>
            <a:off x="8717084" y="782488"/>
            <a:ext cx="3302282" cy="240276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505C678-518D-AE29-E8AB-863B567B2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824" y="3138777"/>
            <a:ext cx="2518776" cy="2401342"/>
          </a:xfrm>
          <a:prstGeom prst="rect">
            <a:avLst/>
          </a:prstGeom>
        </p:spPr>
      </p:pic>
      <p:sp>
        <p:nvSpPr>
          <p:cNvPr id="2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9527" y="96067"/>
            <a:ext cx="11466838" cy="5355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200" b="1" dirty="0">
                <a:solidFill>
                  <a:srgbClr val="FF0000"/>
                </a:solidFill>
                <a:latin typeface="+mn-lt"/>
                <a:ea typeface="华文行楷" pitchFamily="2" charset="-122"/>
              </a:rPr>
              <a:t>Performance of prototype</a:t>
            </a:r>
            <a:endParaRPr kumimoji="1" lang="en-US" altLang="zh-CN" sz="3600" b="1" dirty="0">
              <a:solidFill>
                <a:srgbClr val="FF0000"/>
              </a:solidFill>
              <a:latin typeface="+mn-lt"/>
              <a:ea typeface="华文行楷" pitchFamily="2" charset="-122"/>
            </a:endParaRPr>
          </a:p>
        </p:txBody>
      </p:sp>
      <p:sp>
        <p:nvSpPr>
          <p:cNvPr id="2" name="页脚占位符 5">
            <a:extLst>
              <a:ext uri="{FF2B5EF4-FFF2-40B4-BE49-F238E27FC236}">
                <a16:creationId xmlns:a16="http://schemas.microsoft.com/office/drawing/2014/main" id="{86A387B6-7596-A273-557D-6006BF40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189987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谱仪结构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674804"/>
            <a:ext cx="6353666" cy="5212870"/>
            <a:chOff x="195308" y="52861"/>
            <a:chExt cx="8331551" cy="623948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308" y="52861"/>
              <a:ext cx="8331551" cy="623948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955269" y="5923016"/>
              <a:ext cx="3962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    </a:t>
              </a:r>
              <a:endParaRPr lang="zh-CN" altLang="en-US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61" y="1372274"/>
            <a:ext cx="5797439" cy="2664951"/>
          </a:xfrm>
          <a:prstGeom prst="rect">
            <a:avLst/>
          </a:prstGeom>
        </p:spPr>
      </p:pic>
      <p:sp>
        <p:nvSpPr>
          <p:cNvPr id="3" name="页脚占位符 5">
            <a:extLst>
              <a:ext uri="{FF2B5EF4-FFF2-40B4-BE49-F238E27FC236}">
                <a16:creationId xmlns:a16="http://schemas.microsoft.com/office/drawing/2014/main" id="{530A0A88-39C6-FA88-ABF4-9BB44CDD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203754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3 x 4 </a:t>
            </a:r>
            <a:r>
              <a:rPr lang="en-US" altLang="zh-CN" dirty="0" err="1">
                <a:solidFill>
                  <a:srgbClr val="FF0000"/>
                </a:solidFill>
              </a:rPr>
              <a:t>Ecal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模块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9" y="674804"/>
            <a:ext cx="4308814" cy="5745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89" y="748451"/>
            <a:ext cx="4020822" cy="5361097"/>
          </a:xfrm>
          <a:prstGeom prst="rect">
            <a:avLst/>
          </a:prstGeom>
        </p:spPr>
      </p:pic>
      <p:sp>
        <p:nvSpPr>
          <p:cNvPr id="3" name="页脚占位符 5">
            <a:extLst>
              <a:ext uri="{FF2B5EF4-FFF2-40B4-BE49-F238E27FC236}">
                <a16:creationId xmlns:a16="http://schemas.microsoft.com/office/drawing/2014/main" id="{1335B290-2621-FBBB-CAB5-CAB12F5F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B395CB-5F4F-1FDE-7166-8B30210D56DD}"/>
              </a:ext>
            </a:extLst>
          </p:cNvPr>
          <p:cNvSpPr txBox="1"/>
          <p:nvPr/>
        </p:nvSpPr>
        <p:spPr>
          <a:xfrm>
            <a:off x="8610600" y="2394858"/>
            <a:ext cx="3243943" cy="148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/>
              <a:t>   总共</a:t>
            </a:r>
            <a:r>
              <a:rPr lang="en-US" altLang="zh-CN" sz="2400" b="1" dirty="0"/>
              <a:t>48</a:t>
            </a:r>
            <a:r>
              <a:rPr lang="zh-CN" altLang="en-US" sz="2400" b="1" dirty="0"/>
              <a:t>路读出，</a:t>
            </a:r>
            <a:r>
              <a:rPr lang="en-US" altLang="zh-CN" sz="2400" b="1" dirty="0"/>
              <a:t>12</a:t>
            </a:r>
            <a:r>
              <a:rPr lang="zh-CN" altLang="en-US" sz="2400" b="1" dirty="0"/>
              <a:t>月</a:t>
            </a:r>
            <a:endParaRPr lang="en-US" altLang="zh-CN" sz="2400" b="1" dirty="0"/>
          </a:p>
          <a:p>
            <a:pPr>
              <a:lnSpc>
                <a:spcPct val="130000"/>
              </a:lnSpc>
            </a:pPr>
            <a:r>
              <a:rPr lang="zh-CN" altLang="en-US" sz="2400" b="1" dirty="0"/>
              <a:t>参加</a:t>
            </a:r>
            <a:r>
              <a:rPr lang="en-US" altLang="zh-CN" sz="2400" b="1" dirty="0"/>
              <a:t>CEE</a:t>
            </a:r>
            <a:r>
              <a:rPr lang="zh-CN" altLang="en-US" sz="2400" b="1" dirty="0"/>
              <a:t>束流测试，主要测试中子，</a:t>
            </a:r>
            <a:r>
              <a:rPr lang="zh-CN" altLang="en-US" sz="2400" b="1" dirty="0">
                <a:sym typeface="Symbol" panose="05050102010706020507" pitchFamily="18" charset="2"/>
              </a:rPr>
              <a:t></a:t>
            </a:r>
            <a:r>
              <a:rPr lang="zh-CN" altLang="en-US" sz="2400" b="1" dirty="0"/>
              <a:t>的响应</a:t>
            </a:r>
          </a:p>
        </p:txBody>
      </p:sp>
    </p:spTree>
    <p:extLst>
      <p:ext uri="{BB962C8B-B14F-4D97-AF65-F5344CB8AC3E}">
        <p14:creationId xmlns:p14="http://schemas.microsoft.com/office/powerpoint/2010/main" val="124778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4A7601-FF20-C0AA-B10B-6E2E0298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C5280C-06FC-B671-BE3C-564CC34B0CB7}"/>
              </a:ext>
            </a:extLst>
          </p:cNvPr>
          <p:cNvSpPr txBox="1"/>
          <p:nvPr/>
        </p:nvSpPr>
        <p:spPr>
          <a:xfrm>
            <a:off x="2604087" y="2058200"/>
            <a:ext cx="6744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Thanks for your   </a:t>
            </a:r>
          </a:p>
          <a:p>
            <a:r>
              <a:rPr lang="en-US" altLang="zh-CN" sz="6600" b="1" dirty="0"/>
              <a:t>     attention !</a:t>
            </a:r>
            <a:endParaRPr lang="zh-CN" altLang="en-US" sz="6600" b="1" dirty="0"/>
          </a:p>
        </p:txBody>
      </p:sp>
      <p:sp>
        <p:nvSpPr>
          <p:cNvPr id="2" name="页脚占位符 5">
            <a:extLst>
              <a:ext uri="{FF2B5EF4-FFF2-40B4-BE49-F238E27FC236}">
                <a16:creationId xmlns:a16="http://schemas.microsoft.com/office/drawing/2014/main" id="{AEB5C518-8AB1-2B97-6FC5-150E1F81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21632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A8B79-90A2-8891-5166-D89822C6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缪子</a:t>
            </a:r>
            <a:r>
              <a:rPr lang="en-US" altLang="zh-CN" dirty="0"/>
              <a:t>TOF</a:t>
            </a:r>
            <a:r>
              <a:rPr lang="zh-CN" altLang="en-US" dirty="0"/>
              <a:t>探测器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464362-186C-1195-9BA7-C02776E7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7601FA-D2B7-D32B-B194-BBF3199F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02A82CD5-335D-F8C5-CE73-60432DE2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667" y="1106164"/>
            <a:ext cx="4852987" cy="42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kern="0" dirty="0">
                <a:solidFill>
                  <a:prstClr val="black"/>
                </a:solidFill>
              </a:rPr>
              <a:t>结构及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功能：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</a:rPr>
              <a:t>采用</a:t>
            </a:r>
            <a:r>
              <a:rPr lang="en-US" altLang="zh-CN" sz="2400" kern="0" dirty="0">
                <a:solidFill>
                  <a:prstClr val="black"/>
                </a:solidFill>
              </a:rPr>
              <a:t>MRPC</a:t>
            </a:r>
            <a:r>
              <a:rPr lang="zh-CN" altLang="en-US" sz="2400" kern="0" dirty="0">
                <a:solidFill>
                  <a:prstClr val="black"/>
                </a:solidFill>
              </a:rPr>
              <a:t>技术，飞行时间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</a:rPr>
              <a:t>分辨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缪子和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介子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飞行时间法：</a:t>
            </a:r>
            <a:r>
              <a:rPr lang="en-US" altLang="zh-CN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30ps</a:t>
            </a: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介质吸收法：</a:t>
            </a:r>
            <a:r>
              <a:rPr lang="en-US" altLang="zh-CN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&lt;80ps</a:t>
            </a: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端部</a:t>
            </a:r>
            <a:r>
              <a:rPr lang="en-US" altLang="zh-CN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+</a:t>
            </a:r>
            <a:r>
              <a:rPr lang="zh-CN" altLang="en-US" sz="2400" kern="0" dirty="0">
                <a:solidFill>
                  <a:prstClr val="black"/>
                </a:solidFill>
                <a:sym typeface="Symbol" panose="05050102010706020507" pitchFamily="18" charset="2"/>
              </a:rPr>
              <a:t>桶部</a:t>
            </a:r>
            <a:endParaRPr lang="en-US" altLang="zh-CN" sz="2400" kern="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72342F-A69C-CA1F-E265-548DF384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3" y="1163314"/>
            <a:ext cx="6698905" cy="43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缪子</a:t>
            </a:r>
            <a:r>
              <a:rPr lang="en-US" altLang="zh-CN" dirty="0"/>
              <a:t>TOF</a:t>
            </a:r>
            <a:r>
              <a:rPr lang="zh-CN" altLang="en-US" dirty="0"/>
              <a:t>探测器及吸收体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3889" r="62604" b="45741"/>
          <a:stretch/>
        </p:blipFill>
        <p:spPr>
          <a:xfrm>
            <a:off x="4957415" y="1162050"/>
            <a:ext cx="6838950" cy="4152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001" y="976840"/>
            <a:ext cx="462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如果</a:t>
            </a:r>
            <a:r>
              <a:rPr lang="en-US" altLang="zh-CN" sz="2000" dirty="0"/>
              <a:t>TOF</a:t>
            </a:r>
            <a:r>
              <a:rPr lang="zh-CN" altLang="en-US" sz="2000" dirty="0"/>
              <a:t>时间分辨达到</a:t>
            </a:r>
            <a:r>
              <a:rPr lang="en-US" altLang="zh-CN" sz="2000" dirty="0"/>
              <a:t>30ps</a:t>
            </a:r>
            <a:r>
              <a:rPr lang="zh-CN" altLang="en-US" sz="2000" dirty="0"/>
              <a:t>。</a:t>
            </a:r>
            <a:r>
              <a:rPr lang="el-GR" altLang="zh-CN" sz="2000" dirty="0">
                <a:sym typeface="Symbol" panose="05050102010706020507" pitchFamily="18" charset="2"/>
              </a:rPr>
              <a:t></a:t>
            </a:r>
            <a:r>
              <a:rPr lang="zh-CN" altLang="en-US" sz="2000" dirty="0"/>
              <a:t>的质量为</a:t>
            </a:r>
            <a:r>
              <a:rPr lang="en-US" altLang="zh-CN" sz="2000" dirty="0"/>
              <a:t>0.139GeV/c2</a:t>
            </a:r>
            <a:r>
              <a:rPr lang="zh-CN" altLang="en-US" sz="2000" dirty="0"/>
              <a:t>，</a:t>
            </a:r>
            <a:r>
              <a:rPr lang="en-US" altLang="zh-CN" sz="2000" dirty="0"/>
              <a:t>μ</a:t>
            </a:r>
            <a:r>
              <a:rPr lang="zh-CN" altLang="en-US" sz="2000" dirty="0"/>
              <a:t>的质量为</a:t>
            </a:r>
            <a:r>
              <a:rPr lang="en-US" altLang="zh-CN" sz="2000" dirty="0"/>
              <a:t>0.104GeV/c2</a:t>
            </a:r>
            <a:endParaRPr lang="zh-CN" altLang="en-US" sz="20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050708"/>
              </p:ext>
            </p:extLst>
          </p:nvPr>
        </p:nvGraphicFramePr>
        <p:xfrm>
          <a:off x="491728" y="2133826"/>
          <a:ext cx="4144434" cy="84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160" imgH="431640" progId="Equation.DSMT4">
                  <p:embed/>
                </p:oleObj>
              </mc:Choice>
              <mc:Fallback>
                <p:oleObj name="Equation" r:id="rId3" imgW="2108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728" y="2133826"/>
                        <a:ext cx="4144434" cy="84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29527" y="3707549"/>
            <a:ext cx="46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要使</a:t>
            </a:r>
            <a:r>
              <a:rPr lang="en-US" altLang="zh-CN" sz="2400" dirty="0"/>
              <a:t>n=3</a:t>
            </a:r>
            <a:r>
              <a:rPr lang="zh-CN" altLang="en-US" sz="2400" dirty="0"/>
              <a:t>，则</a:t>
            </a:r>
            <a:r>
              <a:rPr lang="en-US" altLang="zh-CN" sz="2400" dirty="0"/>
              <a:t>L=1.58m</a:t>
            </a: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F3C7A724-B5DF-00CD-8B3F-5F46B046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29E72A-4694-CE40-5FED-3223D92D8A47}"/>
              </a:ext>
            </a:extLst>
          </p:cNvPr>
          <p:cNvSpPr txBox="1"/>
          <p:nvPr/>
        </p:nvSpPr>
        <p:spPr>
          <a:xfrm>
            <a:off x="6096000" y="5518782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不同厚度吸收体对</a:t>
            </a:r>
            <a:r>
              <a:rPr lang="zh-CN" altLang="en-US" sz="2000" dirty="0">
                <a:sym typeface="Symbol" panose="05050102010706020507" pitchFamily="18" charset="2"/>
              </a:rPr>
              <a:t>和的吸收情况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3411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20ps MRPC</a:t>
            </a:r>
            <a:r>
              <a:rPr lang="zh-CN" altLang="en-US" dirty="0"/>
              <a:t>结构及读出电子学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对象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56"/>
          <a:stretch>
            <a:fillRect/>
          </a:stretch>
        </p:blipFill>
        <p:spPr bwMode="auto">
          <a:xfrm>
            <a:off x="222176" y="857357"/>
            <a:ext cx="6775524" cy="287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000100" y="4143380"/>
          <a:ext cx="3608266" cy="60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143380"/>
                        <a:ext cx="3608266" cy="603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57220" y="4853100"/>
            <a:ext cx="6473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ym typeface="Symbol"/>
              </a:rPr>
              <a:t></a:t>
            </a:r>
            <a:r>
              <a:rPr lang="en-US" sz="2000" baseline="-25000" dirty="0"/>
              <a:t>TOF</a:t>
            </a:r>
            <a:r>
              <a:rPr lang="zh-CN" altLang="en-US" sz="2000" dirty="0"/>
              <a:t> </a:t>
            </a:r>
            <a:r>
              <a:rPr lang="en-US" altLang="zh-CN" sz="2000" dirty="0"/>
              <a:t>&lt;</a:t>
            </a:r>
            <a:r>
              <a:rPr lang="en-US" sz="2000" dirty="0"/>
              <a:t>20 </a:t>
            </a:r>
            <a:r>
              <a:rPr lang="en-US" sz="2000" dirty="0" err="1"/>
              <a:t>ps</a:t>
            </a:r>
            <a:r>
              <a:rPr lang="zh-CN" altLang="en-US" sz="2000" dirty="0"/>
              <a:t>， </a:t>
            </a:r>
            <a:r>
              <a:rPr lang="en-US" altLang="zh-CN" sz="2000" dirty="0"/>
              <a:t>the intrinsic resolution of narrow gaps </a:t>
            </a:r>
            <a:r>
              <a:rPr lang="en-US" sz="2000" dirty="0"/>
              <a:t>MRPC </a:t>
            </a:r>
            <a:r>
              <a:rPr lang="zh-CN" altLang="en-US" sz="2000" dirty="0"/>
              <a:t> </a:t>
            </a:r>
            <a:r>
              <a:rPr lang="en-US" altLang="zh-CN" sz="2000" dirty="0"/>
              <a:t>is around </a:t>
            </a:r>
            <a:r>
              <a:rPr lang="en-US" sz="2000" dirty="0"/>
              <a:t>15ps</a:t>
            </a:r>
            <a:r>
              <a:rPr lang="zh-CN" altLang="en-US" sz="2000" dirty="0"/>
              <a:t>，</a:t>
            </a:r>
            <a:r>
              <a:rPr lang="en-US" altLang="zh-CN" sz="2000" dirty="0"/>
              <a:t>so the time jitter of readout electronics &lt;</a:t>
            </a:r>
            <a:r>
              <a:rPr lang="en-US" sz="2000" dirty="0"/>
              <a:t>13~15 </a:t>
            </a:r>
            <a:r>
              <a:rPr lang="en-US" sz="2000" dirty="0" err="1"/>
              <a:t>ps</a:t>
            </a:r>
            <a:r>
              <a:rPr lang="zh-CN" altLang="en-US" sz="2000" dirty="0"/>
              <a:t>。</a:t>
            </a:r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93615499-B7F3-426B-B0B7-982570D6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44" y="1625674"/>
            <a:ext cx="4090521" cy="35766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11C419C-FC89-41E1-B5E0-494613C91724}"/>
              </a:ext>
            </a:extLst>
          </p:cNvPr>
          <p:cNvSpPr txBox="1"/>
          <p:nvPr/>
        </p:nvSpPr>
        <p:spPr>
          <a:xfrm>
            <a:off x="7325068" y="988863"/>
            <a:ext cx="485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p"/>
            </a:pPr>
            <a:r>
              <a:rPr lang="en-US" altLang="zh-CN" dirty="0"/>
              <a:t>Simulation indicates proper ways to design the gap thickness and arrange the stacks 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DAF91D-1E3C-413D-9D05-AC1BBFFEEB3F}"/>
              </a:ext>
            </a:extLst>
          </p:cNvPr>
          <p:cNvSpPr/>
          <p:nvPr/>
        </p:nvSpPr>
        <p:spPr>
          <a:xfrm>
            <a:off x="8281190" y="3732885"/>
            <a:ext cx="1733551" cy="9239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B9B0B4-F052-4555-8791-EB663C1ACA2C}"/>
              </a:ext>
            </a:extLst>
          </p:cNvPr>
          <p:cNvSpPr txBox="1"/>
          <p:nvPr/>
        </p:nvSpPr>
        <p:spPr>
          <a:xfrm>
            <a:off x="10214767" y="4010741"/>
            <a:ext cx="15815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Narrower gap thickness required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7231764" y="5184922"/>
            <a:ext cx="503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ym typeface="Symbol"/>
              </a:rPr>
              <a:t></a:t>
            </a:r>
            <a:r>
              <a:rPr lang="en-US" altLang="zh-CN" sz="2000" baseline="-25000" dirty="0">
                <a:sym typeface="Symbol"/>
              </a:rPr>
              <a:t>MRPC</a:t>
            </a:r>
            <a:r>
              <a:rPr lang="zh-CN" altLang="en-US" sz="2000" dirty="0"/>
              <a:t> </a:t>
            </a:r>
            <a:r>
              <a:rPr lang="en-US" altLang="zh-CN" sz="2000" dirty="0"/>
              <a:t>&lt;</a:t>
            </a:r>
            <a:r>
              <a:rPr lang="en-US" sz="2000" dirty="0"/>
              <a:t>20 </a:t>
            </a:r>
            <a:r>
              <a:rPr lang="en-US" sz="2000" dirty="0" err="1"/>
              <a:t>ps</a:t>
            </a:r>
            <a:r>
              <a:rPr lang="zh-CN" altLang="en-US" sz="2000" dirty="0"/>
              <a:t>，</a:t>
            </a:r>
            <a:r>
              <a:rPr lang="en-US" altLang="zh-CN" sz="2000" dirty="0"/>
              <a:t>the gas gap: &lt;0.18mm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                          gap number: &gt;16   </a:t>
            </a:r>
            <a:endParaRPr lang="zh-CN" altLang="en-US" sz="2000" dirty="0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DAB4BB5C-9D35-BA57-FC22-B3AF3E91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1357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67DDA4C-F34E-4561-A67C-0ED64A48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98" y="5397262"/>
            <a:ext cx="5008593" cy="1145635"/>
          </a:xfrm>
        </p:spPr>
        <p:txBody>
          <a:bodyPr/>
          <a:lstStyle/>
          <a:p>
            <a:r>
              <a:rPr lang="en-US" altLang="zh-CN" sz="2400" dirty="0">
                <a:solidFill>
                  <a:srgbClr val="0070C0"/>
                </a:solidFill>
              </a:rPr>
              <a:t>Fast amplifier &amp; </a:t>
            </a:r>
            <a:r>
              <a:rPr lang="zh-CN" altLang="en-US" sz="2400" dirty="0">
                <a:solidFill>
                  <a:srgbClr val="0070C0"/>
                </a:solidFill>
              </a:rPr>
              <a:t>Waveform sampling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Electronic system time σ&lt;7ps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2D68D8-732B-444C-9C92-9D375C1C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35" y="766490"/>
            <a:ext cx="3654780" cy="1555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597BF7-04F4-4EBF-8946-B02E8C480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35" y="2864831"/>
            <a:ext cx="3654780" cy="16091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FBAA0D-D316-414B-BD81-BB0B6F073E1C}"/>
              </a:ext>
            </a:extLst>
          </p:cNvPr>
          <p:cNvSpPr/>
          <p:nvPr/>
        </p:nvSpPr>
        <p:spPr>
          <a:xfrm>
            <a:off x="5013464" y="4473932"/>
            <a:ext cx="316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Waveform sampling</a:t>
            </a:r>
            <a:endParaRPr lang="en-US" altLang="zh-CN" dirty="0"/>
          </a:p>
          <a:p>
            <a:pPr algn="ctr"/>
            <a:r>
              <a:rPr lang="en-US" altLang="zh-CN" dirty="0"/>
              <a:t>Based on DRS4</a:t>
            </a:r>
          </a:p>
          <a:p>
            <a:pPr algn="ctr"/>
            <a:r>
              <a:rPr lang="en-US" altLang="zh-CN" dirty="0"/>
              <a:t>Sampling </a:t>
            </a:r>
            <a:r>
              <a:rPr lang="en-US" altLang="zh-CN" dirty="0" err="1"/>
              <a:t>freq</a:t>
            </a:r>
            <a:r>
              <a:rPr lang="en-US" altLang="zh-CN" dirty="0"/>
              <a:t>=5 GS/s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7EE37F-0174-4A66-B9A7-5B6D41CBB5BC}"/>
              </a:ext>
            </a:extLst>
          </p:cNvPr>
          <p:cNvSpPr/>
          <p:nvPr/>
        </p:nvSpPr>
        <p:spPr>
          <a:xfrm>
            <a:off x="5551657" y="2277613"/>
            <a:ext cx="2084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Fast amplifier</a:t>
            </a:r>
          </a:p>
          <a:p>
            <a:pPr algn="ctr"/>
            <a:r>
              <a:rPr lang="en-US" altLang="zh-CN" dirty="0"/>
              <a:t>Bandwidth=1.4GHz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74" y="796643"/>
            <a:ext cx="3747194" cy="15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515" y="3278425"/>
            <a:ext cx="3350445" cy="2068270"/>
          </a:xfrm>
          <a:prstGeom prst="rect">
            <a:avLst/>
          </a:prstGeom>
        </p:spPr>
      </p:pic>
      <p:graphicFrame>
        <p:nvGraphicFramePr>
          <p:cNvPr id="13" name="Table 5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204522"/>
              </p:ext>
            </p:extLst>
          </p:nvPr>
        </p:nvGraphicFramePr>
        <p:xfrm>
          <a:off x="293196" y="3389254"/>
          <a:ext cx="3361055" cy="2042160"/>
        </p:xfrm>
        <a:graphic>
          <a:graphicData uri="http://schemas.openxmlformats.org/drawingml/2006/table">
            <a:tbl>
              <a:tblPr firstRow="1" bandRow="1"/>
              <a:tblGrid>
                <a:gridCol w="162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MRPC prototype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gas gap thickness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128 μm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gas gaps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chambers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8 gaps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 material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low resistivity glass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glass thickness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readout strips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 mm in width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 mm clearance)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图片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b="8037"/>
          <a:stretch>
            <a:fillRect/>
          </a:stretch>
        </p:blipFill>
        <p:spPr>
          <a:xfrm>
            <a:off x="293196" y="1095227"/>
            <a:ext cx="2483568" cy="18736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88C0041-8DE9-C9DE-A1F7-A2A9E7333D04}"/>
              </a:ext>
            </a:extLst>
          </p:cNvPr>
          <p:cNvSpPr txBox="1"/>
          <p:nvPr/>
        </p:nvSpPr>
        <p:spPr>
          <a:xfrm>
            <a:off x="329527" y="5498615"/>
            <a:ext cx="225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62305E"/>
                </a:solidFill>
                <a:sym typeface="Symbol" panose="05050102010706020507" pitchFamily="18" charset="2"/>
              </a:rPr>
              <a:t>材料厚度：</a:t>
            </a:r>
            <a:r>
              <a:rPr lang="en-US" altLang="zh-CN" sz="1800" dirty="0">
                <a:solidFill>
                  <a:srgbClr val="62305E"/>
                </a:solidFill>
                <a:sym typeface="Symbol" panose="05050102010706020507" pitchFamily="18" charset="2"/>
              </a:rPr>
              <a:t>&lt;0.1X</a:t>
            </a:r>
            <a:r>
              <a:rPr lang="en-US" altLang="zh-CN" sz="1800" baseline="-25000" dirty="0">
                <a:solidFill>
                  <a:srgbClr val="62305E"/>
                </a:solidFill>
                <a:sym typeface="Symbol" panose="05050102010706020507" pitchFamily="18" charset="2"/>
              </a:rPr>
              <a:t>0</a:t>
            </a:r>
            <a:endParaRPr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4B14161-4FA0-4011-99DD-1F4B8C68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 20ps resolution: fast readout electronics</a:t>
            </a:r>
            <a:endParaRPr lang="zh-CN" altLang="en-US" dirty="0"/>
          </a:p>
        </p:txBody>
      </p:sp>
      <p:sp>
        <p:nvSpPr>
          <p:cNvPr id="2" name="页脚占位符 5">
            <a:extLst>
              <a:ext uri="{FF2B5EF4-FFF2-40B4-BE49-F238E27FC236}">
                <a16:creationId xmlns:a16="http://schemas.microsoft.com/office/drawing/2014/main" id="{B872756C-6A5F-1F39-17E4-F53D6480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80975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5B3B0D-881F-4E2C-96A2-30E66179B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2" t="231" r="904" b="11390"/>
          <a:stretch/>
        </p:blipFill>
        <p:spPr>
          <a:xfrm>
            <a:off x="8814797" y="951570"/>
            <a:ext cx="3159630" cy="2613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0501B1D8-C529-4AEE-B92D-0AADFE83D0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39053" y="3841362"/>
                <a:ext cx="3319311" cy="1831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Total time resolution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23.24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ps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=16.43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0501B1D8-C529-4AEE-B92D-0AADFE83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53" y="3841362"/>
                <a:ext cx="3319311" cy="1831936"/>
              </a:xfrm>
              <a:prstGeom prst="rect">
                <a:avLst/>
              </a:prstGeom>
              <a:blipFill>
                <a:blip r:embed="rId3"/>
                <a:stretch>
                  <a:fillRect l="-2574" t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3"/>
          <p:cNvSpPr txBox="1"/>
          <p:nvPr/>
        </p:nvSpPr>
        <p:spPr>
          <a:xfrm>
            <a:off x="1252286" y="939187"/>
            <a:ext cx="661012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800080"/>
            </a:solidFill>
          </a:ln>
          <a:effectLst>
            <a:glow rad="63500">
              <a:srgbClr val="80008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MRPC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fast amplifier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DRS4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7" y="3378035"/>
            <a:ext cx="3930073" cy="2930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2" y="1475948"/>
            <a:ext cx="4261806" cy="21814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" y="3760662"/>
            <a:ext cx="4239418" cy="269525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39154" y="1936873"/>
            <a:ext cx="4458384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Timing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CFD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800080"/>
              </a:buClr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Event choose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Vertical cosmic ray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D0D89312-D9F5-0723-EFA1-2EA4F50D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116937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密封式可以大大节省气体消耗量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91" y="968044"/>
            <a:ext cx="3760596" cy="31289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20283" y="2941105"/>
            <a:ext cx="225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</a:rPr>
              <a:t>Constant rate condition of 1kHz/cm</a:t>
            </a:r>
            <a:r>
              <a:rPr lang="en-US" altLang="zh-CN" sz="1600" baseline="30000" dirty="0">
                <a:solidFill>
                  <a:schemeClr val="accent2"/>
                </a:solidFill>
              </a:rPr>
              <a:t>2</a:t>
            </a:r>
            <a:endParaRPr lang="zh-CN" altLang="en-US" sz="1600" baseline="30000" dirty="0">
              <a:solidFill>
                <a:schemeClr val="accent2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628B5A-1827-4397-A4BC-928EE2DF0F28}"/>
              </a:ext>
            </a:extLst>
          </p:cNvPr>
          <p:cNvSpPr/>
          <p:nvPr/>
        </p:nvSpPr>
        <p:spPr>
          <a:xfrm>
            <a:off x="141015" y="4263901"/>
            <a:ext cx="49373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The gas pollution in the gas gap caused the increase of current!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161172" y="2367433"/>
            <a:ext cx="1203031" cy="1158448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TOFrConst%5F10traydetseta0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899" y="1315315"/>
            <a:ext cx="1861496" cy="26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内容占位符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4203" y="578004"/>
            <a:ext cx="4859550" cy="204866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7973515" y="2482119"/>
            <a:ext cx="54204" cy="3698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988207" y="2903937"/>
            <a:ext cx="5381961" cy="2989740"/>
            <a:chOff x="6291755" y="71371"/>
            <a:chExt cx="5381961" cy="2989740"/>
          </a:xfrm>
        </p:grpSpPr>
        <p:grpSp>
          <p:nvGrpSpPr>
            <p:cNvPr id="14" name="组合 13"/>
            <p:cNvGrpSpPr/>
            <p:nvPr/>
          </p:nvGrpSpPr>
          <p:grpSpPr>
            <a:xfrm>
              <a:off x="6844812" y="71371"/>
              <a:ext cx="4789061" cy="2352817"/>
              <a:chOff x="6343116" y="162203"/>
              <a:chExt cx="5848884" cy="2873497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3116" y="162203"/>
                <a:ext cx="2611048" cy="2854097"/>
              </a:xfrm>
              <a:prstGeom prst="rect">
                <a:avLst/>
              </a:prstGeom>
            </p:spPr>
          </p:pic>
          <p:grpSp>
            <p:nvGrpSpPr>
              <p:cNvPr id="17" name="组合 16"/>
              <p:cNvGrpSpPr/>
              <p:nvPr/>
            </p:nvGrpSpPr>
            <p:grpSpPr>
              <a:xfrm>
                <a:off x="9201726" y="1141515"/>
                <a:ext cx="2272937" cy="1894185"/>
                <a:chOff x="778050" y="3881452"/>
                <a:chExt cx="2272937" cy="1894185"/>
              </a:xfrm>
            </p:grpSpPr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050" y="3881452"/>
                  <a:ext cx="2272937" cy="1768676"/>
                </a:xfrm>
                <a:prstGeom prst="rect">
                  <a:avLst/>
                </a:prstGeom>
              </p:spPr>
            </p:pic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1560230" y="4510690"/>
                  <a:ext cx="966016" cy="65966"/>
                </a:xfrm>
                <a:prstGeom prst="line">
                  <a:avLst/>
                </a:prstGeom>
                <a:ln w="57150">
                  <a:solidFill>
                    <a:srgbClr val="7531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H="1">
                  <a:off x="1540254" y="4547449"/>
                  <a:ext cx="13471" cy="886017"/>
                </a:xfrm>
                <a:prstGeom prst="line">
                  <a:avLst/>
                </a:prstGeom>
                <a:ln w="57150">
                  <a:solidFill>
                    <a:srgbClr val="7531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flipV="1">
                  <a:off x="2084971" y="5031337"/>
                  <a:ext cx="795234" cy="54304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2092519" y="5052658"/>
                  <a:ext cx="0" cy="722979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5591" y="289029"/>
                <a:ext cx="1236089" cy="966070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8784680" y="276886"/>
                <a:ext cx="12765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Gas tube</a:t>
                </a:r>
                <a:endParaRPr lang="zh-CN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51" r="22545"/>
              <a:stretch>
                <a:fillRect/>
              </a:stretch>
            </p:blipFill>
            <p:spPr>
              <a:xfrm>
                <a:off x="10449111" y="280201"/>
                <a:ext cx="1025552" cy="1055714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10444667" y="267095"/>
                <a:ext cx="10726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Inlet/outlet</a:t>
                </a:r>
                <a:endParaRPr lang="zh-CN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>
                <a:off x="11105927" y="1948724"/>
                <a:ext cx="232805" cy="8187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0842596" y="2163454"/>
                <a:ext cx="418353" cy="3167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 flipH="1">
                <a:off x="10692285" y="2727991"/>
                <a:ext cx="14997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Fishline hook</a:t>
                </a:r>
                <a:endParaRPr lang="zh-CN" altLang="en-US" sz="1200" dirty="0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6291755" y="2476336"/>
              <a:ext cx="5381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3D printed sealing frame with Good strength, insulation and radiation persistency</a:t>
              </a:r>
              <a:endParaRPr lang="zh-CN" altLang="en-US" sz="1600" dirty="0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E628B5A-1827-4397-A4BC-928EE2DF0F28}"/>
              </a:ext>
            </a:extLst>
          </p:cNvPr>
          <p:cNvSpPr/>
          <p:nvPr/>
        </p:nvSpPr>
        <p:spPr>
          <a:xfrm>
            <a:off x="339281" y="5794736"/>
            <a:ext cx="106854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Sealing MRPC speed up gas exchange and can reduce to 1sccm/m</a:t>
            </a:r>
            <a:r>
              <a:rPr lang="en-US" altLang="zh-CN" sz="240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 flush rate at cosmic experiment!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A3845D3C-67EA-8FCA-41E1-85DB8BE4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834"/>
            <a:ext cx="4114800" cy="365125"/>
          </a:xfrm>
        </p:spPr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HIAF</a:t>
            </a:r>
            <a:r>
              <a:rPr lang="zh-CN" altLang="en-US" dirty="0"/>
              <a:t>高能终端谱仪合作组会议，惠州</a:t>
            </a:r>
          </a:p>
        </p:txBody>
      </p:sp>
    </p:spTree>
    <p:extLst>
      <p:ext uri="{BB962C8B-B14F-4D97-AF65-F5344CB8AC3E}">
        <p14:creationId xmlns:p14="http://schemas.microsoft.com/office/powerpoint/2010/main" val="17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1855A-88CC-BAA5-B790-A947CF5B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HIAF</a:t>
            </a:r>
            <a:r>
              <a:rPr lang="zh-CN" altLang="en-US" dirty="0"/>
              <a:t>高能谱仪的缪子探测器概念设计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5FB3BB-52C4-4D04-1E8A-FBDFAD33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2022 CEPC workshop Oct.26-27 2022, Beijing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969320-F45F-72B5-0A89-EFC1508A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86A-1E82-48EF-A877-9284484925B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252DE1-353F-6410-85AC-9D2C525056BA}"/>
              </a:ext>
            </a:extLst>
          </p:cNvPr>
          <p:cNvSpPr txBox="1"/>
          <p:nvPr/>
        </p:nvSpPr>
        <p:spPr>
          <a:xfrm>
            <a:off x="8015770" y="1472373"/>
            <a:ext cx="4049958" cy="169277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defTabSz="457200"/>
            <a:r>
              <a:rPr lang="en-US" altLang="zh-CN" sz="3200" dirty="0">
                <a:solidFill>
                  <a:srgbClr val="0070C0"/>
                </a:solidFill>
                <a:ea typeface="等线" panose="02010600030101010101" pitchFamily="2" charset="-122"/>
              </a:rPr>
              <a:t>Performance</a:t>
            </a:r>
            <a:r>
              <a:rPr lang="zh-CN" altLang="en-US" sz="3200" dirty="0">
                <a:solidFill>
                  <a:srgbClr val="0070C0"/>
                </a:solidFill>
                <a:ea typeface="等线" panose="02010600030101010101" pitchFamily="2" charset="-122"/>
              </a:rPr>
              <a:t>：</a:t>
            </a:r>
            <a:endParaRPr lang="en-US" altLang="zh-CN" sz="3200" dirty="0">
              <a:solidFill>
                <a:srgbClr val="0070C0"/>
              </a:solidFill>
              <a:ea typeface="等线" panose="02010600030101010101" pitchFamily="2" charset="-122"/>
            </a:endParaRPr>
          </a:p>
          <a:p>
            <a:pPr defTabSz="457200"/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62305E"/>
                </a:solidFill>
                <a:ea typeface="等线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</a:rPr>
              <a:t>Time resolution</a:t>
            </a:r>
            <a:r>
              <a:rPr lang="zh-CN" altLang="en-US" sz="2400" dirty="0">
                <a:solidFill>
                  <a:srgbClr val="62305E"/>
                </a:solidFill>
                <a:ea typeface="等线" panose="02010600030101010101" pitchFamily="2" charset="-122"/>
              </a:rPr>
              <a:t>：</a:t>
            </a:r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</a:rPr>
              <a:t>&lt;35ps</a:t>
            </a:r>
          </a:p>
          <a:p>
            <a:pPr defTabSz="457200"/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62305E"/>
                </a:solidFill>
                <a:ea typeface="等线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</a:rPr>
              <a:t>PID of </a:t>
            </a:r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/:   500MeV@3</a:t>
            </a:r>
          </a:p>
          <a:p>
            <a:pPr defTabSz="457200"/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zh-CN" altLang="en-US" sz="24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、</a:t>
            </a:r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Material</a:t>
            </a:r>
            <a:r>
              <a:rPr lang="zh-CN" altLang="en-US" sz="24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：</a:t>
            </a:r>
            <a:r>
              <a:rPr lang="en-US" altLang="zh-CN" sz="24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0.1X</a:t>
            </a:r>
            <a:r>
              <a:rPr lang="en-US" altLang="zh-CN" sz="2400" baseline="-25000" dirty="0">
                <a:solidFill>
                  <a:srgbClr val="62305E"/>
                </a:solidFill>
                <a:ea typeface="等线" panose="02010600030101010101" pitchFamily="2" charset="-122"/>
                <a:sym typeface="Symbol" panose="05050102010706020507" pitchFamily="18" charset="2"/>
              </a:rPr>
              <a:t>0</a:t>
            </a:r>
            <a:endParaRPr lang="zh-CN" altLang="en-US" sz="2400" baseline="-25000" dirty="0">
              <a:solidFill>
                <a:srgbClr val="62305E"/>
              </a:solidFill>
              <a:ea typeface="等线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EB3A75-A0CE-8BB6-AF21-4CF18BA3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51" y="742502"/>
            <a:ext cx="4326255" cy="3244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6CEE5A-068D-9440-2B73-5406F7CB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78353"/>
            <a:ext cx="6196768" cy="23272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6FBA2F-A450-CDEF-8968-6CACD02C6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37" y="912553"/>
            <a:ext cx="3202305" cy="30645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A30941-1FF3-3631-C05F-07FC0386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91182"/>
            <a:ext cx="6096000" cy="12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0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485f49e-888e-42e8-8460-bb1c3d32353d}"/>
  <p:tag name="TABLE_ENDDRAG_ORIGIN_RECT" val="264*155"/>
  <p:tag name="TABLE_ENDDRAG_RECT" val="32*253*264*155"/>
</p:tagLst>
</file>

<file path=ppt/theme/theme1.xml><?xml version="1.0" encoding="utf-8"?>
<a:theme xmlns:a="http://schemas.openxmlformats.org/drawingml/2006/main" name="清华大学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清华大学" id="{6B4F55F7-09CF-4968-B381-165BE54C4A9E}" vid="{7F954B86-59C4-4280-9B19-EF10F5555A6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1MRPC for SPD-TOF</Template>
  <TotalTime>15201</TotalTime>
  <Words>1301</Words>
  <Application>Microsoft Office PowerPoint</Application>
  <PresentationFormat>宽屏</PresentationFormat>
  <Paragraphs>210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advttd877c31c+03</vt:lpstr>
      <vt:lpstr>等线</vt:lpstr>
      <vt:lpstr>Arial</vt:lpstr>
      <vt:lpstr>Calibri</vt:lpstr>
      <vt:lpstr>Cambria Math</vt:lpstr>
      <vt:lpstr>Symbol</vt:lpstr>
      <vt:lpstr>Times New Roman</vt:lpstr>
      <vt:lpstr>Wingdings</vt:lpstr>
      <vt:lpstr>清华大学</vt:lpstr>
      <vt:lpstr>Equation</vt:lpstr>
      <vt:lpstr>缪子探测器和ECAL研究 </vt:lpstr>
      <vt:lpstr>谱仪结构</vt:lpstr>
      <vt:lpstr>缪子TOF探测器</vt:lpstr>
      <vt:lpstr>缪子TOF探测器及吸收体</vt:lpstr>
      <vt:lpstr>20ps MRPC结构及读出电子学</vt:lpstr>
      <vt:lpstr>Toward 20ps resolution: fast readout electronics</vt:lpstr>
      <vt:lpstr>PowerPoint 演示文稿</vt:lpstr>
      <vt:lpstr>密封式可以大大节省气体消耗量</vt:lpstr>
      <vt:lpstr>HIAF高能谱仪的缪子探测器概念设计</vt:lpstr>
      <vt:lpstr>STAR 缪子探测器（MTD）</vt:lpstr>
      <vt:lpstr>HIAF高能谱仪上Ecal</vt:lpstr>
      <vt:lpstr>Performance of shashlyk Ecal for NICA/MPD</vt:lpstr>
      <vt:lpstr>Performance of shashlyk Ecal for NICA/MPD</vt:lpstr>
      <vt:lpstr>The conceptual structure of 5D ECAL</vt:lpstr>
      <vt:lpstr>PowerPoint 演示文稿</vt:lpstr>
      <vt:lpstr>以低能伽马和高能中子分辨为例</vt:lpstr>
      <vt:lpstr>PowerPoint 演示文稿</vt:lpstr>
      <vt:lpstr>PowerPoint 演示文稿</vt:lpstr>
      <vt:lpstr>Performance of prototype</vt:lpstr>
      <vt:lpstr>3 x 4 Ecal 模块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孙开</dc:creator>
  <cp:lastModifiedBy>yiwang@mail.tsinghua.edu.cn</cp:lastModifiedBy>
  <cp:revision>498</cp:revision>
  <dcterms:created xsi:type="dcterms:W3CDTF">2022-10-02T03:02:03Z</dcterms:created>
  <dcterms:modified xsi:type="dcterms:W3CDTF">2024-11-17T04:10:41Z</dcterms:modified>
</cp:coreProperties>
</file>