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399" r:id="rId4"/>
    <p:sldId id="396" r:id="rId5"/>
    <p:sldId id="397" r:id="rId6"/>
    <p:sldId id="421" r:id="rId7"/>
    <p:sldId id="467" r:id="rId8"/>
    <p:sldId id="462" r:id="rId9"/>
    <p:sldId id="422" r:id="rId10"/>
    <p:sldId id="423" r:id="rId11"/>
    <p:sldId id="401" r:id="rId12"/>
    <p:sldId id="438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9" r:id="rId27"/>
    <p:sldId id="442" r:id="rId28"/>
    <p:sldId id="440" r:id="rId29"/>
    <p:sldId id="441" r:id="rId30"/>
    <p:sldId id="443" r:id="rId31"/>
    <p:sldId id="444" r:id="rId32"/>
    <p:sldId id="445" r:id="rId33"/>
    <p:sldId id="446" r:id="rId34"/>
    <p:sldId id="447" r:id="rId35"/>
    <p:sldId id="450" r:id="rId36"/>
    <p:sldId id="472" r:id="rId37"/>
    <p:sldId id="453" r:id="rId38"/>
    <p:sldId id="454" r:id="rId39"/>
    <p:sldId id="456" r:id="rId40"/>
    <p:sldId id="457" r:id="rId41"/>
    <p:sldId id="459" r:id="rId42"/>
    <p:sldId id="460" r:id="rId43"/>
    <p:sldId id="461" r:id="rId44"/>
    <p:sldId id="463" r:id="rId45"/>
    <p:sldId id="464" r:id="rId46"/>
    <p:sldId id="470" r:id="rId47"/>
    <p:sldId id="465" r:id="rId48"/>
    <p:sldId id="471" r:id="rId49"/>
    <p:sldId id="469" r:id="rId50"/>
    <p:sldId id="466" r:id="rId51"/>
    <p:sldId id="468" r:id="rId52"/>
    <p:sldId id="473" r:id="rId53"/>
    <p:sldId id="275" r:id="rId54"/>
    <p:sldId id="276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943"/>
    <a:srgbClr val="FFFFFF"/>
    <a:srgbClr val="F8BF80"/>
    <a:srgbClr val="7C1C45"/>
    <a:srgbClr val="07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7206" autoAdjust="0"/>
  </p:normalViewPr>
  <p:slideViewPr>
    <p:cSldViewPr snapToGrid="0">
      <p:cViewPr varScale="1">
        <p:scale>
          <a:sx n="81" d="100"/>
          <a:sy n="81" d="100"/>
        </p:scale>
        <p:origin x="246" y="-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EEF7-71F1-412D-A208-9B437F7A9372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D58E3-C092-413A-9AB9-5B888A6FF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8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DFE1-F2E5-41CC-A630-8C187D598F36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775-AC1D-4EA9-976A-FB904757E8B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043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8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93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529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D2576C-336B-4DC5-B55A-D8913B670A00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7433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67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36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35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14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912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66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首先是对研究背景进行简单的介绍，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75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817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13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47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4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80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51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88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22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6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584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893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005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326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37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48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41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0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X3872 </a:t>
            </a:r>
            <a:r>
              <a:rPr lang="zh-CN" altLang="en-US" dirty="0" smtClean="0"/>
              <a:t>普遍的被认为是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的分子态。 而实际上，现在有较多的理论工作者</a:t>
            </a:r>
            <a:endParaRPr lang="en-US" altLang="zh-CN" dirty="0" smtClean="0"/>
          </a:p>
          <a:p>
            <a:r>
              <a:rPr lang="zh-CN" altLang="en-US" dirty="0" smtClean="0"/>
              <a:t>认为 </a:t>
            </a:r>
            <a:r>
              <a:rPr lang="en-US" altLang="zh-CN" dirty="0" smtClean="0"/>
              <a:t>x3872</a:t>
            </a:r>
            <a:r>
              <a:rPr lang="zh-CN" altLang="en-US" dirty="0" smtClean="0"/>
              <a:t>仍然是</a:t>
            </a:r>
            <a:r>
              <a:rPr lang="en-US" altLang="zh-CN" dirty="0" err="1" smtClean="0"/>
              <a:t>ccbar</a:t>
            </a:r>
            <a:r>
              <a:rPr lang="zh-CN" altLang="en-US" dirty="0" smtClean="0"/>
              <a:t>的态，但是含有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的成分，他的性质会受到</a:t>
            </a:r>
            <a:r>
              <a:rPr lang="en-US" altLang="zh-CN" dirty="0" err="1" smtClean="0"/>
              <a:t>ddbar</a:t>
            </a:r>
            <a:r>
              <a:rPr lang="zh-CN" altLang="en-US" dirty="0" smtClean="0"/>
              <a:t>四夸克的影响。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过度：</a:t>
            </a:r>
            <a:endParaRPr lang="en-US" altLang="zh-CN" dirty="0" smtClean="0"/>
          </a:p>
          <a:p>
            <a:r>
              <a:rPr lang="zh-CN" altLang="en-US" dirty="0" smtClean="0"/>
              <a:t>从这两个简单的例子我们可以看出，既然普通强子态和奇特态并没有明确的界限，我们就需要去寻求一种方法去研究这样的体系。</a:t>
            </a:r>
            <a:endParaRPr lang="en-US" altLang="zh-CN" dirty="0" smtClean="0"/>
          </a:p>
          <a:p>
            <a:r>
              <a:rPr lang="zh-CN" altLang="en-US" dirty="0" smtClean="0"/>
              <a:t>希望能够找到一个方法，能够对普通强子态和奇特态有一个统一的描述。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4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72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1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82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0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PLB743(2015)325:  np -&gt; np \pi0 \pi0</a:t>
            </a:r>
          </a:p>
          <a:p>
            <a:r>
              <a:rPr lang="en-US" altLang="zh-CN" dirty="0" smtClean="0"/>
              <a:t>PRL 110(2013)222002: Upsilon decays,</a:t>
            </a:r>
            <a:r>
              <a:rPr lang="en-US" altLang="zh-CN" baseline="0" dirty="0" smtClean="0"/>
              <a:t> no signal of H (Belle)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2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400" y="2971800"/>
            <a:ext cx="88392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930400" y="2667001"/>
            <a:ext cx="8229600" cy="1470025"/>
          </a:xfrm>
        </p:spPr>
        <p:txBody>
          <a:bodyPr/>
          <a:lstStyle>
            <a:lvl1pPr algn="ctr">
              <a:defRPr sz="3600"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altLang="zh-CN" noProof="1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91000"/>
            <a:ext cx="8534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zh-CN" altLang="en-US" noProof="1" smtClean="0"/>
              <a:t>单击此处编辑母版副标题样式</a:t>
            </a:r>
            <a:endParaRPr lang="en-US" altLang="zh-CN" noProof="1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37326"/>
            <a:ext cx="3860800" cy="32067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37326"/>
            <a:ext cx="2844800" cy="320675"/>
          </a:xfrm>
        </p:spPr>
        <p:txBody>
          <a:bodyPr/>
          <a:lstStyle>
            <a:lvl1pPr>
              <a:defRPr sz="1200" b="1" dirty="0"/>
            </a:lvl1pPr>
          </a:lstStyle>
          <a:p>
            <a:endParaRPr lang="zh-CN" altLang="en-US" dirty="0"/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400" kern="12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89FF24-B8CD-47EE-8D41-5029476C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19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3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0" cy="57451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026400" cy="57451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0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3810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752600"/>
            <a:ext cx="5592233" cy="2058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0589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BC57-867B-4FC8-B7A3-9CE2063AA5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3603688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3810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0320-262D-489A-9649-A9DB63BFC3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866253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defRPr>
                <a:latin typeface="华文楷体" pitchFamily="2" charset="-122"/>
                <a:ea typeface="华文楷体" pitchFamily="2" charset="-122"/>
              </a:defRPr>
            </a:lvl2pPr>
            <a:lvl3pPr>
              <a:defRPr>
                <a:latin typeface="华文楷体" pitchFamily="2" charset="-122"/>
                <a:ea typeface="华文楷体" pitchFamily="2" charset="-122"/>
              </a:defRPr>
            </a:lvl3pPr>
            <a:lvl4pPr>
              <a:defRPr>
                <a:latin typeface="华文楷体" pitchFamily="2" charset="-122"/>
                <a:ea typeface="华文楷体" pitchFamily="2" charset="-122"/>
              </a:defRPr>
            </a:lvl4pPr>
            <a:lvl5pPr>
              <a:defRPr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781409" y="6531307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207C33-423A-46F6-ABA6-A3D329B00EF4}" type="slidenum">
              <a:rPr lang="zh-CN" altLang="en-US" smtClean="0">
                <a:solidFill>
                  <a:schemeClr val="bg1"/>
                </a:solidFill>
              </a:rPr>
              <a:t>‹#›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7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4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4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32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53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8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11200" y="1009650"/>
            <a:ext cx="965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69600" y="228600"/>
            <a:ext cx="11176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312400" y="381000"/>
            <a:ext cx="1320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81000"/>
            <a:ext cx="934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24001"/>
            <a:ext cx="109728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73839"/>
            <a:ext cx="3860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62" y="0"/>
            <a:ext cx="1638738" cy="1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File:Benzene-2D-full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981200" y="2649960"/>
            <a:ext cx="8229600" cy="147002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Search for </a:t>
            </a:r>
            <a:r>
              <a:rPr lang="en-US" altLang="zh-CN" dirty="0" err="1" smtClean="0"/>
              <a:t>Dibaryons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639794" y="4230417"/>
            <a:ext cx="9115612" cy="909142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Jialun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Ping, 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Hongxia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Huang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Nanjing Normal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university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HIAF-</a:t>
            </a:r>
            <a:r>
              <a:rPr lang="en-US" altLang="zh-CN" dirty="0" err="1" smtClean="0"/>
              <a:t>HuiZhou</a:t>
            </a:r>
            <a:r>
              <a:rPr lang="en-US" altLang="zh-CN" dirty="0" smtClean="0"/>
              <a:t>, 2024.11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88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14685" y="1208166"/>
                <a:ext cx="9296400" cy="20877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ΩΩ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:  E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=1.6 MeV</a:t>
                </a:r>
                <a:r>
                  <a:rPr lang="en-US" altLang="zh-CN" dirty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HAL </a:t>
                </a:r>
                <a:r>
                  <a:rPr lang="en-US" altLang="zh-CN" dirty="0">
                    <a:latin typeface="Century" panose="02040604050505020304" pitchFamily="18" charset="0"/>
                  </a:rPr>
                  <a:t>QCD,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Phys</a:t>
                </a:r>
                <a:r>
                  <a:rPr lang="nb-NO" altLang="zh-CN" dirty="0">
                    <a:latin typeface="Century" panose="02040604050505020304" pitchFamily="18" charset="0"/>
                  </a:rPr>
                  <a:t>. Rev. Lett.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120 </a:t>
                </a:r>
                <a:r>
                  <a:rPr lang="nb-NO" altLang="zh-CN" dirty="0">
                    <a:latin typeface="Century" panose="02040604050505020304" pitchFamily="18" charset="0"/>
                  </a:rPr>
                  <a:t>(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2018) 212001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: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=18.9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HAL </a:t>
                </a:r>
                <a:r>
                  <a:rPr lang="en-US" altLang="zh-CN" dirty="0">
                    <a:latin typeface="Century" panose="02040604050505020304" pitchFamily="18" charset="0"/>
                  </a:rPr>
                  <a:t>QCD,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Nucl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.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Phys</a:t>
                </a:r>
                <a:r>
                  <a:rPr lang="nb-NO" altLang="zh-CN" dirty="0">
                    <a:latin typeface="Century" panose="02040604050505020304" pitchFamily="18" charset="0"/>
                  </a:rPr>
                  <a:t>.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A 928 </a:t>
                </a:r>
                <a:r>
                  <a:rPr lang="nb-NO" altLang="zh-CN" dirty="0">
                    <a:latin typeface="Century" panose="02040604050505020304" pitchFamily="18" charset="0"/>
                  </a:rPr>
                  <a:t>(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2014) 89</a:t>
                </a:r>
                <a:endParaRPr lang="nb-NO" altLang="zh-CN" dirty="0">
                  <a:latin typeface="Century" panose="02040604050505020304" pitchFamily="18" charset="0"/>
                </a:endParaRPr>
              </a:p>
              <a:p>
                <a:r>
                  <a:rPr lang="nb-NO" altLang="zh-CN" dirty="0" smtClean="0">
                    <a:latin typeface="Century" panose="02040604050505020304" pitchFamily="18" charset="0"/>
                  </a:rPr>
                  <a:t>  H: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=19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           A. Francis, et al.,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Phys</a:t>
                </a:r>
                <a:r>
                  <a:rPr lang="en-US" altLang="zh-CN" dirty="0">
                    <a:latin typeface="Century" panose="02040604050505020304" pitchFamily="18" charset="0"/>
                  </a:rPr>
                  <a:t>. Rev.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D 99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2019) 074505</a:t>
                </a:r>
                <a:endParaRPr lang="nb-NO" altLang="zh-CN" dirty="0" smtClean="0">
                  <a:latin typeface="Century" panose="02040604050505020304" pitchFamily="18" charset="0"/>
                </a:endParaRPr>
              </a:p>
              <a:p>
                <a:r>
                  <a:rPr lang="en-US" altLang="zh-CN" dirty="0" smtClean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>
                    <a:latin typeface="Century" panose="02040604050505020304" pitchFamily="18" charset="0"/>
                  </a:rPr>
                  <a:t>E</a:t>
                </a:r>
                <a:r>
                  <a:rPr lang="en-US" altLang="zh-CN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>
                    <a:latin typeface="Century" panose="02040604050505020304" pitchFamily="18" charset="0"/>
                  </a:rPr>
                  <a:t>=1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6.6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=389 MeV        NPLQCD,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PRL 106 </a:t>
                </a:r>
                <a:r>
                  <a:rPr lang="nb-NO" altLang="zh-CN" dirty="0">
                    <a:latin typeface="Century" panose="02040604050505020304" pitchFamily="18" charset="0"/>
                  </a:rPr>
                  <a:t>(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2011) 162001</a:t>
                </a:r>
              </a:p>
              <a:p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E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=30-40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=673-1015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HAL QCD</a:t>
                </a:r>
                <a:r>
                  <a:rPr lang="en-US" altLang="zh-CN" dirty="0">
                    <a:latin typeface="Century" panose="02040604050505020304" pitchFamily="18" charset="0"/>
                  </a:rPr>
                  <a:t>,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PRL 106 </a:t>
                </a:r>
                <a:r>
                  <a:rPr lang="nb-NO" altLang="zh-CN" dirty="0">
                    <a:latin typeface="Century" panose="02040604050505020304" pitchFamily="18" charset="0"/>
                  </a:rPr>
                  <a:t>(2011)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162002</a:t>
                </a:r>
              </a:p>
              <a:p>
                <a:r>
                  <a:rPr lang="nb-NO" altLang="zh-CN" dirty="0" smtClean="0">
                    <a:latin typeface="Century" panose="02040604050505020304" pitchFamily="18" charset="0"/>
                  </a:rPr>
                  <a:t>A resonance below N</a:t>
                </a:r>
                <a:r>
                  <a:rPr lang="el-GR" altLang="zh-CN" dirty="0" smtClean="0">
                    <a:latin typeface="Century" panose="02040604050505020304" pitchFamily="18" charset="0"/>
                  </a:rPr>
                  <a:t>Ξ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threshold,           HAL QCD, EPJ Web Conf. 175, 05010 (2018)</a:t>
                </a:r>
              </a:p>
              <a:p>
                <a:r>
                  <a:rPr lang="en-US" altLang="zh-CN" dirty="0">
                    <a:latin typeface="Century" panose="02040604050505020304" pitchFamily="18" charset="0"/>
                  </a:rPr>
                  <a:t>d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*: bound state of </a:t>
                </a:r>
                <a:r>
                  <a:rPr lang="el-GR" altLang="zh-CN" dirty="0" smtClean="0">
                    <a:latin typeface="Century" panose="02040604050505020304" pitchFamily="18" charset="0"/>
                  </a:rPr>
                  <a:t>ΔΔ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,                              HAL QCD, talk </a:t>
                </a:r>
                <a:r>
                  <a:rPr lang="en-US" altLang="zh-CN" dirty="0">
                    <a:latin typeface="Century" panose="02040604050505020304" pitchFamily="18" charset="0"/>
                  </a:rPr>
                  <a:t>at the MPMBI 2015 workshop</a:t>
                </a:r>
                <a:endParaRPr lang="nb-NO" altLang="zh-CN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5" y="1208166"/>
                <a:ext cx="9296400" cy="2087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1014685" y="439880"/>
            <a:ext cx="2988604" cy="4574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81006" y="423383"/>
            <a:ext cx="53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Lattice calculations:</a:t>
            </a:r>
            <a:endParaRPr lang="zh-CN" altLang="en-US" sz="2400" i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014685" y="3388301"/>
                <a:ext cx="9296400" cy="30931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, decay width—hidden color,  M.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Bashkanov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et al., Phys. Lett. B 727 (2013) 438 </a:t>
                </a:r>
                <a:r>
                  <a:rPr lang="en-US" altLang="zh-CN" dirty="0">
                    <a:latin typeface="Century" panose="02040604050505020304" pitchFamily="18" charset="0"/>
                  </a:rPr>
                  <a:t>• •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QCD sum rule, H.X. Chen, et al., Phys. Rev. C 91 (2015) 025204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Faddeev</a:t>
                </a: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equation, A. Gal, et al., Phys. Rev. Lett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111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2013) 172301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Decay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widths, Y. Dong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etal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., Phys. Rev. C 91 (2015) 064002; C 94 (2016)014003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np scattering 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3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D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3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-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3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G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3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</a:t>
                </a:r>
                <a:r>
                  <a:rPr lang="en-US" altLang="zh-CN" dirty="0">
                    <a:latin typeface="Century" panose="02040604050505020304" pitchFamily="18" charset="0"/>
                  </a:rPr>
                  <a:t>H.X. Huang, et al., Phys. Rev. C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90 </a:t>
                </a:r>
                <a:r>
                  <a:rPr lang="en-US" altLang="zh-CN" dirty="0">
                    <a:latin typeface="Century" panose="02040604050505020304" pitchFamily="18" charset="0"/>
                  </a:rPr>
                  <a:t>(2014)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064003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D</a:t>
                </a:r>
                <a:r>
                  <a:rPr lang="en-US" altLang="zh-CN" baseline="-25000" dirty="0">
                    <a:latin typeface="Century" panose="02040604050505020304" pitchFamily="18" charset="0"/>
                  </a:rPr>
                  <a:t>30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H.X. Huang, et al., Phys. Rev. C 89 (2014) 034001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H-like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</a:t>
                </a:r>
                <a:r>
                  <a:rPr lang="en-US" altLang="zh-CN" dirty="0">
                    <a:latin typeface="Century" panose="02040604050505020304" pitchFamily="18" charset="0"/>
                  </a:rPr>
                  <a:t>H.X. Huang, et al., Phys. Rev. C 89 (2014)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035201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: </a:t>
                </a:r>
                <a:r>
                  <a:rPr lang="en-US" altLang="zh-CN" dirty="0">
                    <a:latin typeface="Century" panose="02040604050505020304" pitchFamily="18" charset="0"/>
                  </a:rPr>
                  <a:t>H.X. Huang, et al., Phys. Rev. C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92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2015) 065202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N</a:t>
                </a:r>
                <a:r>
                  <a:rPr lang="el-GR" altLang="zh-CN" dirty="0" smtClean="0">
                    <a:latin typeface="Century" panose="02040604050505020304" pitchFamily="18" charset="0"/>
                  </a:rPr>
                  <a:t>Δ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D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21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</a:t>
                </a:r>
                <a:r>
                  <a:rPr lang="en-US" altLang="zh-CN" dirty="0">
                    <a:latin typeface="Century" panose="02040604050505020304" pitchFamily="18" charset="0"/>
                  </a:rPr>
                  <a:t>H.X. Huang, et al., Phys. Rev. C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98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2018) 034001</a:t>
                </a: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5" y="3388301"/>
                <a:ext cx="9296400" cy="3093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3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Symmetry and quark models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</p:spPr>
            <p:txBody>
              <a:bodyPr/>
              <a:lstStyle/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Gell-Mann-Zweig’s idea: SU(3) symmetry</a:t>
                </a:r>
                <a:endParaRPr lang="en-US" altLang="zh-CN" sz="3200" b="1" dirty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zh-CN" sz="3200" dirty="0" smtClean="0"/>
                  <a:t>    classification </a:t>
                </a:r>
                <a:r>
                  <a:rPr lang="en-US" altLang="zh-CN" sz="3200" dirty="0"/>
                  <a:t>system -- </a:t>
                </a:r>
                <a:r>
                  <a:rPr lang="en-US" altLang="zh-CN" sz="3200" i="1" dirty="0"/>
                  <a:t>Eightfold Way</a:t>
                </a:r>
                <a:r>
                  <a:rPr lang="en-US" altLang="zh-CN" sz="3200" dirty="0"/>
                  <a:t> </a:t>
                </a:r>
              </a:p>
              <a:p>
                <a:pPr>
                  <a:buNone/>
                </a:pPr>
                <a:r>
                  <a:rPr lang="en-US" altLang="zh-CN" sz="3200" dirty="0"/>
                  <a:t>   </a:t>
                </a:r>
                <a:r>
                  <a:rPr lang="en-US" altLang="zh-CN" sz="3200" dirty="0" smtClean="0"/>
                  <a:t> SU(3</a:t>
                </a:r>
                <a:r>
                  <a:rPr lang="en-US" altLang="zh-CN" sz="3200" dirty="0"/>
                  <a:t>) flavor symmetry </a:t>
                </a:r>
                <a:r>
                  <a:rPr lang="en-US" altLang="zh-CN" sz="3200" dirty="0">
                    <a:sym typeface="Wingdings" panose="05000000000000000000" pitchFamily="2" charset="2"/>
                  </a:rPr>
                  <a:t></a:t>
                </a:r>
                <a:r>
                  <a:rPr lang="en-US" altLang="zh-CN" sz="3200" dirty="0"/>
                  <a:t>  </a:t>
                </a:r>
                <a:r>
                  <a:rPr lang="el-GR" altLang="zh-CN" sz="3200" dirty="0" smtClean="0"/>
                  <a:t>Ω</a:t>
                </a:r>
                <a:endParaRPr lang="en-US" altLang="zh-CN" sz="3200" dirty="0" smtClean="0"/>
              </a:p>
              <a:p>
                <a:pPr>
                  <a:buNone/>
                </a:pPr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   1962: Gell-Mann-Okubo formula, 1680 MeV</a:t>
                </a:r>
              </a:p>
              <a:p>
                <a:pPr>
                  <a:buNone/>
                </a:pPr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   1964: Exp. 1686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3200" dirty="0" smtClean="0"/>
                  <a:t>12 MeV</a:t>
                </a:r>
                <a:endParaRPr lang="en-US" altLang="zh-CN" sz="3200" dirty="0"/>
              </a:p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Dyson-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Xuong’s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work on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dibaryon</a:t>
                </a:r>
                <a:endParaRPr lang="en-US" altLang="zh-CN" sz="3200" b="1" dirty="0" smtClean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1964: D</a:t>
                </a:r>
                <a:r>
                  <a:rPr lang="en-US" altLang="zh-CN" sz="3200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03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2350 MeV</a:t>
                </a:r>
              </a:p>
              <a:p>
                <a:pPr marL="0" indent="0">
                  <a:buNone/>
                </a:pPr>
                <a:r>
                  <a:rPr lang="en-US" altLang="zh-CN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2014: d* 2380 MeV</a:t>
                </a:r>
              </a:p>
              <a:p>
                <a:pPr marL="0" indent="0">
                  <a:buNone/>
                </a:pP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                                 The success of symmetry and quark model</a:t>
                </a:r>
                <a:endParaRPr lang="zh-CN" alt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  <a:blipFill>
                <a:blip r:embed="rId3"/>
                <a:stretch>
                  <a:fillRect l="-833" t="-1622" r="-667" b="-3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93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000" dirty="0"/>
              <a:t>Geometry symmetry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5214" y="1208690"/>
            <a:ext cx="9641161" cy="4814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molecules</a:t>
            </a:r>
            <a:r>
              <a:rPr lang="en-US" altLang="zh-CN" dirty="0"/>
              <a:t>: point group,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       C</a:t>
            </a:r>
            <a:r>
              <a:rPr lang="en-US" altLang="zh-CN" baseline="-25000" dirty="0"/>
              <a:t>6</a:t>
            </a:r>
            <a:r>
              <a:rPr lang="en-US" altLang="zh-CN" dirty="0"/>
              <a:t>H</a:t>
            </a:r>
            <a:r>
              <a:rPr lang="en-US" altLang="zh-CN" baseline="-25000" dirty="0"/>
              <a:t>6 </a:t>
            </a:r>
            <a:r>
              <a:rPr lang="en-US" altLang="zh-CN" dirty="0"/>
              <a:t>(D</a:t>
            </a:r>
            <a:r>
              <a:rPr lang="en-US" altLang="zh-CN" baseline="-25000" dirty="0"/>
              <a:t>6h</a:t>
            </a:r>
            <a:r>
              <a:rPr lang="en-US" altLang="zh-CN" dirty="0"/>
              <a:t>), C</a:t>
            </a:r>
            <a:r>
              <a:rPr lang="en-US" altLang="zh-CN" baseline="-25000" dirty="0"/>
              <a:t>60 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baseline="-25000" dirty="0" err="1"/>
              <a:t>h</a:t>
            </a:r>
            <a:r>
              <a:rPr lang="en-US" altLang="zh-CN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  crystal</a:t>
            </a:r>
            <a:r>
              <a:rPr lang="en-US" altLang="zh-CN" dirty="0"/>
              <a:t>: space group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       TiO</a:t>
            </a:r>
            <a:r>
              <a:rPr lang="en-US" altLang="zh-CN" baseline="-25000" dirty="0"/>
              <a:t>2</a:t>
            </a:r>
            <a:r>
              <a:rPr lang="en-US" altLang="zh-CN" dirty="0"/>
              <a:t>(D</a:t>
            </a:r>
            <a:r>
              <a:rPr lang="en-US" altLang="zh-CN" baseline="-25000" dirty="0"/>
              <a:t>4h</a:t>
            </a:r>
            <a:r>
              <a:rPr lang="en-US" altLang="zh-CN" baseline="30000" dirty="0"/>
              <a:t>14</a:t>
            </a:r>
            <a:r>
              <a:rPr lang="en-US" altLang="zh-CN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</a:t>
            </a:r>
            <a:r>
              <a:rPr lang="en-US" altLang="zh-CN" dirty="0">
                <a:solidFill>
                  <a:srgbClr val="FF3300"/>
                </a:solidFill>
              </a:rPr>
              <a:t>[G,H]=0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……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pic>
        <p:nvPicPr>
          <p:cNvPr id="113668" name="Picture 4" descr="Full skeletal formula of benzene">
            <a:hlinkClick r:id="rId2" tooltip="Full skeletal formula of benzen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1" y="1400560"/>
            <a:ext cx="17827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74" y="3966779"/>
            <a:ext cx="2543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7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6126" y="381000"/>
            <a:ext cx="8540750" cy="511177"/>
          </a:xfrm>
        </p:spPr>
        <p:txBody>
          <a:bodyPr/>
          <a:lstStyle/>
          <a:p>
            <a:r>
              <a:rPr lang="en-US" altLang="zh-CN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Dynamical </a:t>
            </a:r>
            <a:r>
              <a:rPr lang="en-US" altLang="zh-CN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symmetry</a:t>
            </a:r>
            <a:endParaRPr lang="en-US" altLang="zh-CN" sz="24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46126" y="1156138"/>
            <a:ext cx="9598025" cy="5152588"/>
          </a:xfrm>
        </p:spPr>
        <p:txBody>
          <a:bodyPr/>
          <a:lstStyle/>
          <a:p>
            <a:r>
              <a:rPr lang="en-US" altLang="zh-CN" sz="2400" dirty="0"/>
              <a:t>Dynamical symmetry: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H:  Hamiltonian of a system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C,C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,C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,……:  </a:t>
            </a:r>
            <a:r>
              <a:rPr lang="en-US" altLang="zh-CN" sz="2400" dirty="0">
                <a:solidFill>
                  <a:srgbClr val="FF3300"/>
                </a:solidFill>
              </a:rPr>
              <a:t>Casimir operators</a:t>
            </a:r>
            <a:r>
              <a:rPr lang="en-US" altLang="zh-CN" sz="2400" dirty="0"/>
              <a:t> or class operators of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group chain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properties: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Eigen energy of the system: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                          eigenvalues of operators C,C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,C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,……</a:t>
            </a:r>
          </a:p>
          <a:p>
            <a:pPr>
              <a:buFont typeface="Wingdings" panose="05000000000000000000" pitchFamily="2" charset="2"/>
              <a:buNone/>
            </a:pPr>
            <a:endParaRPr lang="el-GR" altLang="zh-CN" dirty="0"/>
          </a:p>
        </p:txBody>
      </p:sp>
      <p:graphicFrame>
        <p:nvGraphicFramePr>
          <p:cNvPr id="19461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40983954"/>
              </p:ext>
            </p:extLst>
          </p:nvPr>
        </p:nvGraphicFramePr>
        <p:xfrm>
          <a:off x="3438526" y="2093587"/>
          <a:ext cx="4105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2159000" imgH="228600" progId="Equation.DSMT4">
                  <p:embed/>
                </p:oleObj>
              </mc:Choice>
              <mc:Fallback>
                <p:oleObj name="Equation" r:id="rId3" imgW="2159000" imgH="228600" progId="Equation.DSMT4">
                  <p:embed/>
                  <p:pic>
                    <p:nvPicPr>
                      <p:cNvPr id="194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2093587"/>
                        <a:ext cx="41052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75696039"/>
              </p:ext>
            </p:extLst>
          </p:nvPr>
        </p:nvGraphicFramePr>
        <p:xfrm>
          <a:off x="3543301" y="2985133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219200" imgH="228600" progId="Equation.DSMT4">
                  <p:embed/>
                </p:oleObj>
              </mc:Choice>
              <mc:Fallback>
                <p:oleObj name="Equation" r:id="rId5" imgW="1219200" imgH="228600" progId="Equation.DSMT4">
                  <p:embed/>
                  <p:pic>
                    <p:nvPicPr>
                      <p:cNvPr id="194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1" y="2985133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3039"/>
              </p:ext>
            </p:extLst>
          </p:nvPr>
        </p:nvGraphicFramePr>
        <p:xfrm>
          <a:off x="3438526" y="4724569"/>
          <a:ext cx="4103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1930400" imgH="228600" progId="Equation.DSMT4">
                  <p:embed/>
                </p:oleObj>
              </mc:Choice>
              <mc:Fallback>
                <p:oleObj name="Equation" r:id="rId7" imgW="1930400" imgH="228600" progId="Equation.DSMT4">
                  <p:embed/>
                  <p:pic>
                    <p:nvPicPr>
                      <p:cNvPr id="194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4724569"/>
                        <a:ext cx="41036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07648"/>
              </p:ext>
            </p:extLst>
          </p:nvPr>
        </p:nvGraphicFramePr>
        <p:xfrm>
          <a:off x="3438526" y="3790158"/>
          <a:ext cx="4752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2311400" imgH="203200" progId="Equation.DSMT4">
                  <p:embed/>
                </p:oleObj>
              </mc:Choice>
              <mc:Fallback>
                <p:oleObj name="Equation" r:id="rId9" imgW="2311400" imgH="203200" progId="Equation.DSMT4">
                  <p:embed/>
                  <p:pic>
                    <p:nvPicPr>
                      <p:cNvPr id="194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3790158"/>
                        <a:ext cx="4752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406901" y="5154782"/>
            <a:ext cx="15843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HIAF-HuiZhou, 2024.11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83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47918" y="6549943"/>
            <a:ext cx="3248025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HIAF-HuiZhou, 2024.11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9487" y="370491"/>
            <a:ext cx="8540750" cy="554420"/>
          </a:xfrm>
        </p:spPr>
        <p:txBody>
          <a:bodyPr/>
          <a:lstStyle/>
          <a:p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Group chain of quark system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6745" y="1261241"/>
            <a:ext cx="9442944" cy="476173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Light hadron ground states: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orbital: </a:t>
            </a:r>
            <a:r>
              <a:rPr lang="en-US" altLang="zh-CN" sz="2400" dirty="0" err="1"/>
              <a:t>U</a:t>
            </a:r>
            <a:r>
              <a:rPr lang="en-US" altLang="zh-CN" sz="2400" baseline="30000" dirty="0" err="1"/>
              <a:t>x</a:t>
            </a:r>
            <a:r>
              <a:rPr lang="en-US" altLang="zh-CN" sz="2400" dirty="0"/>
              <a:t>(1) (baryon)  or                  (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color:   </a:t>
            </a:r>
            <a:r>
              <a:rPr lang="en-US" altLang="zh-CN" sz="2400" dirty="0" err="1"/>
              <a:t>SU</a:t>
            </a:r>
            <a:r>
              <a:rPr lang="en-US" altLang="zh-CN" sz="2400" baseline="30000" dirty="0" err="1"/>
              <a:t>c</a:t>
            </a:r>
            <a:r>
              <a:rPr lang="en-US" altLang="zh-CN" sz="2400" dirty="0"/>
              <a:t>(3)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flavor:  </a:t>
            </a:r>
            <a:r>
              <a:rPr lang="en-US" altLang="zh-CN" sz="2400" dirty="0" err="1"/>
              <a:t>SU</a:t>
            </a:r>
            <a:r>
              <a:rPr lang="en-US" altLang="zh-CN" sz="2400" baseline="30000" dirty="0" err="1"/>
              <a:t>f</a:t>
            </a:r>
            <a:r>
              <a:rPr lang="en-US" altLang="zh-CN" sz="2400" dirty="0"/>
              <a:t>(3)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spin:    SU</a:t>
            </a:r>
            <a:r>
              <a:rPr lang="el-GR" altLang="zh-CN" sz="2400" baseline="30000" dirty="0"/>
              <a:t>σ</a:t>
            </a:r>
            <a:r>
              <a:rPr lang="en-US" altLang="zh-CN" sz="2400" dirty="0"/>
              <a:t>(2)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Group chain: </a:t>
            </a:r>
          </a:p>
        </p:txBody>
      </p:sp>
      <p:graphicFrame>
        <p:nvGraphicFramePr>
          <p:cNvPr id="2048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1089" y="4221163"/>
          <a:ext cx="74898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4445000" imgH="482600" progId="Equation.DSMT4">
                  <p:embed/>
                </p:oleObj>
              </mc:Choice>
              <mc:Fallback>
                <p:oleObj name="Equation" r:id="rId3" imgW="4445000" imgH="482600" progId="Equation.DSMT4">
                  <p:embed/>
                  <p:pic>
                    <p:nvPicPr>
                      <p:cNvPr id="204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221163"/>
                        <a:ext cx="74898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9180"/>
              </p:ext>
            </p:extLst>
          </p:nvPr>
        </p:nvGraphicFramePr>
        <p:xfrm>
          <a:off x="4547969" y="1663865"/>
          <a:ext cx="1223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公式" r:id="rId5" imgW="508000" imgH="228600" progId="Equation.3">
                  <p:embed/>
                </p:oleObj>
              </mc:Choice>
              <mc:Fallback>
                <p:oleObj name="公式" r:id="rId5" imgW="508000" imgH="228600" progId="Equation.3">
                  <p:embed/>
                  <p:pic>
                    <p:nvPicPr>
                      <p:cNvPr id="204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69" y="1663865"/>
                        <a:ext cx="1223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87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2884" y="383381"/>
            <a:ext cx="8825916" cy="600076"/>
          </a:xfrm>
        </p:spPr>
        <p:txBody>
          <a:bodyPr/>
          <a:lstStyle/>
          <a:p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Dynamical symmetry applied to light quark systems</a:t>
            </a:r>
          </a:p>
        </p:txBody>
      </p:sp>
      <p:sp>
        <p:nvSpPr>
          <p:cNvPr id="2150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7255" y="1135117"/>
            <a:ext cx="9505458" cy="4887859"/>
          </a:xfrm>
        </p:spPr>
        <p:txBody>
          <a:bodyPr/>
          <a:lstStyle/>
          <a:p>
            <a:r>
              <a:rPr lang="en-US" altLang="zh-CN" sz="2400" dirty="0"/>
              <a:t>Color: singlet,  [c]  fixed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err="1"/>
              <a:t>Gursey-Radicati</a:t>
            </a:r>
            <a:r>
              <a:rPr lang="en-US" altLang="zh-CN" sz="2400" dirty="0"/>
              <a:t> mass formula (PRL13(1964)173)</a:t>
            </a:r>
          </a:p>
        </p:txBody>
      </p:sp>
      <p:graphicFrame>
        <p:nvGraphicFramePr>
          <p:cNvPr id="2150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59960450"/>
              </p:ext>
            </p:extLst>
          </p:nvPr>
        </p:nvGraphicFramePr>
        <p:xfrm>
          <a:off x="2711451" y="1937462"/>
          <a:ext cx="5113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2794000" imgH="266700" progId="Equation.DSMT4">
                  <p:embed/>
                </p:oleObj>
              </mc:Choice>
              <mc:Fallback>
                <p:oleObj name="Equation" r:id="rId3" imgW="2794000" imgH="266700" progId="Equation.DSMT4">
                  <p:embed/>
                  <p:pic>
                    <p:nvPicPr>
                      <p:cNvPr id="215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37462"/>
                        <a:ext cx="51133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04583682"/>
              </p:ext>
            </p:extLst>
          </p:nvPr>
        </p:nvGraphicFramePr>
        <p:xfrm>
          <a:off x="2711451" y="2592416"/>
          <a:ext cx="54006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3213100" imgH="266700" progId="Equation.DSMT4">
                  <p:embed/>
                </p:oleObj>
              </mc:Choice>
              <mc:Fallback>
                <p:oleObj name="Equation" r:id="rId5" imgW="3213100" imgH="266700" progId="Equation.DSMT4">
                  <p:embed/>
                  <p:pic>
                    <p:nvPicPr>
                      <p:cNvPr id="215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592416"/>
                        <a:ext cx="54006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68845"/>
              </p:ext>
            </p:extLst>
          </p:nvPr>
        </p:nvGraphicFramePr>
        <p:xfrm>
          <a:off x="2711451" y="4144088"/>
          <a:ext cx="60483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7" imgW="3695700" imgH="292100" progId="Equation.DSMT4">
                  <p:embed/>
                </p:oleObj>
              </mc:Choice>
              <mc:Fallback>
                <p:oleObj name="Equation" r:id="rId7" imgW="3695700" imgH="292100" progId="Equation.DSMT4">
                  <p:embed/>
                  <p:pic>
                    <p:nvPicPr>
                      <p:cNvPr id="215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4144088"/>
                        <a:ext cx="60483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HIAF-HuiZhou, 2024.11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450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253735" y="6529552"/>
            <a:ext cx="3248025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HIAF-HuiZhou, 2024.11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253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5724" y="1198179"/>
            <a:ext cx="9638589" cy="482479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                                         </a:t>
            </a:r>
          </a:p>
          <a:p>
            <a:r>
              <a:rPr lang="en-US" altLang="zh-CN" sz="2400" dirty="0"/>
              <a:t>Parameters                    </a:t>
            </a:r>
            <a:r>
              <a:rPr lang="en-US" altLang="zh-CN" sz="2400" dirty="0" smtClean="0"/>
              <a:t>   the </a:t>
            </a:r>
            <a:r>
              <a:rPr lang="en-US" altLang="zh-CN" sz="2400" dirty="0"/>
              <a:t>masses of baryons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A=</a:t>
            </a:r>
            <a:r>
              <a:rPr lang="en-US" altLang="zh-CN" sz="2400" noProof="1"/>
              <a:t>9.2962</a:t>
            </a:r>
            <a:r>
              <a:rPr lang="en-US" altLang="zh-CN" sz="2400" dirty="0"/>
              <a:t>   B=</a:t>
            </a:r>
            <a:r>
              <a:rPr lang="en-US" altLang="zh-CN" sz="2400" noProof="1"/>
              <a:t>48.238</a:t>
            </a:r>
            <a:r>
              <a:rPr lang="en-US" altLang="zh-CN" sz="2400" dirty="0"/>
              <a:t>    C=</a:t>
            </a:r>
            <a:r>
              <a:rPr lang="en-US" altLang="zh-CN" sz="2400" noProof="1"/>
              <a:t>-196.34</a:t>
            </a:r>
            <a:r>
              <a:rPr lang="en-US" altLang="zh-CN" sz="2400" dirty="0"/>
              <a:t>     D=</a:t>
            </a:r>
            <a:r>
              <a:rPr lang="en-US" altLang="zh-CN" sz="2400" noProof="1"/>
              <a:t>35.080</a:t>
            </a:r>
            <a:r>
              <a:rPr lang="en-US" altLang="zh-CN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(unit: MeV)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Baryon: M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=1021.9 MeV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: M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=2093 MeV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90089" y="1720687"/>
            <a:ext cx="1439862" cy="431800"/>
          </a:xfrm>
          <a:prstGeom prst="leftArrow">
            <a:avLst>
              <a:gd name="adj1" fmla="val 50000"/>
              <a:gd name="adj2" fmla="val 787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98893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165600" y="6526647"/>
            <a:ext cx="3860800" cy="2238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HIAF-HuiZhou, 2024.11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355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73239"/>
            <a:ext cx="48974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773238"/>
            <a:ext cx="37687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2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2126" y="6526924"/>
            <a:ext cx="3384550" cy="434264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HIAF-HuiZhou, 2024.11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35724" y="381001"/>
            <a:ext cx="9630651" cy="671513"/>
          </a:xfrm>
        </p:spPr>
        <p:txBody>
          <a:bodyPr/>
          <a:lstStyle/>
          <a:p>
            <a:pPr algn="l"/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Baryons:</a:t>
            </a:r>
          </a:p>
        </p:txBody>
      </p:sp>
      <p:sp>
        <p:nvSpPr>
          <p:cNvPr id="24580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</a:t>
            </a:r>
          </a:p>
        </p:txBody>
      </p:sp>
      <p:graphicFrame>
        <p:nvGraphicFramePr>
          <p:cNvPr id="123173" name="Group 2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4073335"/>
              </p:ext>
            </p:extLst>
          </p:nvPr>
        </p:nvGraphicFramePr>
        <p:xfrm>
          <a:off x="979049" y="1163198"/>
          <a:ext cx="9144000" cy="511175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Σ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Ξ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[f]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935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1672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1672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38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HIAF-HuiZhou, 2024.11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560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3060" y="1066800"/>
            <a:ext cx="9504526" cy="5134303"/>
          </a:xfrm>
        </p:spPr>
        <p:txBody>
          <a:bodyPr/>
          <a:lstStyle/>
          <a:p>
            <a:r>
              <a:rPr lang="en-US" altLang="zh-CN" dirty="0" smtClean="0"/>
              <a:t>[f]=[6]     dim=28</a:t>
            </a:r>
          </a:p>
        </p:txBody>
      </p:sp>
      <p:pic>
        <p:nvPicPr>
          <p:cNvPr id="25605" name="Picture 5" descr="28p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97" y="1538741"/>
            <a:ext cx="7308123" cy="48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93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 dirty="0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937508" y="1816529"/>
            <a:ext cx="10213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7096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History of </a:t>
            </a:r>
            <a:r>
              <a:rPr lang="en-US" altLang="zh-CN" sz="2800" dirty="0" err="1" smtClean="0">
                <a:latin typeface="Century Gothic" panose="020B0502020202020204" pitchFamily="34" charset="0"/>
              </a:rPr>
              <a:t>dibaryon</a:t>
            </a:r>
            <a:r>
              <a:rPr lang="en-US" altLang="zh-CN" sz="2800" dirty="0" smtClean="0">
                <a:latin typeface="Century Gothic" panose="020B0502020202020204" pitchFamily="34" charset="0"/>
              </a:rPr>
              <a:t> searches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Symmetry and quark models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Interesting </a:t>
            </a:r>
            <a:r>
              <a:rPr lang="en-US" altLang="zh-CN" sz="2800" dirty="0" err="1" smtClean="0">
                <a:latin typeface="Century Gothic" panose="020B0502020202020204" pitchFamily="34" charset="0"/>
              </a:rPr>
              <a:t>dibaryons</a:t>
            </a:r>
            <a:endParaRPr lang="en-US" altLang="zh-CN" sz="2800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Summary</a:t>
            </a:r>
            <a:endParaRPr lang="en-US" altLang="zh-CN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765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6234" y="1198179"/>
            <a:ext cx="9620141" cy="4824796"/>
          </a:xfrm>
        </p:spPr>
        <p:txBody>
          <a:bodyPr/>
          <a:lstStyle/>
          <a:p>
            <a:r>
              <a:rPr lang="en-US" altLang="zh-CN" dirty="0" smtClean="0"/>
              <a:t>[f]=[51]      dim=35</a:t>
            </a:r>
          </a:p>
        </p:txBody>
      </p:sp>
      <p:pic>
        <p:nvPicPr>
          <p:cNvPr id="27653" name="Picture 4" descr="35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04814"/>
            <a:ext cx="6650037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5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HIAF-HuiZhou, 2024.11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703" y="1162051"/>
            <a:ext cx="9651672" cy="4860924"/>
          </a:xfrm>
        </p:spPr>
        <p:txBody>
          <a:bodyPr/>
          <a:lstStyle/>
          <a:p>
            <a:r>
              <a:rPr lang="en-US" altLang="zh-CN" dirty="0" smtClean="0"/>
              <a:t>[f]=[42]      dim=27</a:t>
            </a:r>
          </a:p>
        </p:txBody>
      </p:sp>
      <p:pic>
        <p:nvPicPr>
          <p:cNvPr id="28677" name="Picture 4" descr="27p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26" y="724863"/>
            <a:ext cx="6018551" cy="56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78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2969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970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703" y="1114424"/>
            <a:ext cx="9651672" cy="4908551"/>
          </a:xfrm>
        </p:spPr>
        <p:txBody>
          <a:bodyPr/>
          <a:lstStyle/>
          <a:p>
            <a:r>
              <a:rPr lang="en-US" altLang="zh-CN" dirty="0" smtClean="0"/>
              <a:t>[f]=[411]   dim=10                                [f]=[33]   dim=10                </a:t>
            </a:r>
          </a:p>
        </p:txBody>
      </p:sp>
      <p:pic>
        <p:nvPicPr>
          <p:cNvPr id="29701" name="Picture 4" descr="10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557339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10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226" y="333376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3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3072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3072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7255" y="1066800"/>
            <a:ext cx="9599120" cy="4956175"/>
          </a:xfrm>
        </p:spPr>
        <p:txBody>
          <a:bodyPr/>
          <a:lstStyle/>
          <a:p>
            <a:r>
              <a:rPr lang="en-US" altLang="zh-CN" dirty="0" smtClean="0"/>
              <a:t>[f]=[321]    dim=8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[f]=[222]     dim=1</a:t>
            </a:r>
          </a:p>
        </p:txBody>
      </p:sp>
      <p:pic>
        <p:nvPicPr>
          <p:cNvPr id="30725" name="Picture 4" descr="8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765176"/>
            <a:ext cx="606425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303838" y="5229225"/>
            <a:ext cx="266700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0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6701" y="6567325"/>
            <a:ext cx="3671887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HIAF-HuiZhou, 2024.11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5915" y="378621"/>
            <a:ext cx="8540750" cy="671513"/>
          </a:xfrm>
        </p:spPr>
        <p:txBody>
          <a:bodyPr/>
          <a:lstStyle/>
          <a:p>
            <a:pPr algn="l"/>
            <a:r>
              <a:rPr lang="en-US" altLang="zh-CN" dirty="0" smtClean="0"/>
              <a:t> </a:t>
            </a:r>
            <a:r>
              <a:rPr lang="en-US" altLang="zh-CN" sz="2400" b="1" i="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Dibaryons</a:t>
            </a:r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</a:p>
        </p:txBody>
      </p:sp>
      <p:sp>
        <p:nvSpPr>
          <p:cNvPr id="31748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</a:t>
            </a:r>
          </a:p>
        </p:txBody>
      </p:sp>
      <p:graphicFrame>
        <p:nvGraphicFramePr>
          <p:cNvPr id="133422" name="Group 30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8490996"/>
              </p:ext>
            </p:extLst>
          </p:nvPr>
        </p:nvGraphicFramePr>
        <p:xfrm>
          <a:off x="935421" y="1093158"/>
          <a:ext cx="9144000" cy="511175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l-GR" altLang="zh-CN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kumimoji="0" lang="el-GR" altLang="zh-CN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[f]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[42]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[6]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[42]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[6]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[222]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2093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1876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878?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2148?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43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93683" y="428624"/>
            <a:ext cx="9367892" cy="549277"/>
          </a:xfrm>
        </p:spPr>
        <p:txBody>
          <a:bodyPr/>
          <a:lstStyle/>
          <a:p>
            <a:r>
              <a:rPr lang="en-US" altLang="zh-CN" sz="3600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Note to the table</a:t>
            </a:r>
            <a:endParaRPr lang="zh-CN" altLang="en-US" sz="36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738187" y="1047449"/>
                <a:ext cx="9519910" cy="52272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deuteron</a:t>
                </a:r>
                <a:endParaRPr lang="en-US" altLang="zh-CN" sz="2000" dirty="0">
                  <a:latin typeface="Century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 di-neutron resonance</a:t>
                </a:r>
                <a:endParaRPr lang="en-US" altLang="zh-CN" sz="2000" dirty="0">
                  <a:latin typeface="Century" panose="02040604050505020304" pitchFamily="18" charset="0"/>
                </a:endParaRPr>
              </a:p>
              <a:p>
                <a:r>
                  <a:rPr lang="en-US" altLang="zh-CN" sz="2000" dirty="0" smtClean="0">
                    <a:latin typeface="Century" panose="02040604050505020304" pitchFamily="18" charset="0"/>
                  </a:rPr>
                  <a:t>Dyson’s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spin-isospin symmetry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over simplified. </a:t>
                </a:r>
                <a:endParaRPr lang="en-US" altLang="zh-CN" sz="2000" dirty="0" smtClean="0">
                  <a:latin typeface="Century" panose="02040604050505020304" pitchFamily="18" charset="0"/>
                </a:endParaRPr>
              </a:p>
              <a:p>
                <a:r>
                  <a:rPr lang="en-US" altLang="zh-CN" sz="2000" dirty="0" smtClean="0">
                    <a:latin typeface="Century" panose="020406040505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a very promising </a:t>
                </a:r>
                <a:r>
                  <a:rPr lang="en-US" altLang="zh-CN" sz="2000" dirty="0" err="1">
                    <a:latin typeface="Century" panose="02040604050505020304" pitchFamily="18" charset="0"/>
                  </a:rPr>
                  <a:t>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 candidate. Dynamical calculation obtain the same resonance mass 2420 MeV.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resonance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had been discovered in 1980’s-1990’s phase shift analysis,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: 2048 – </a:t>
                </a:r>
                <a:r>
                  <a:rPr lang="en-US" altLang="zh-CN" sz="2000" dirty="0" err="1" smtClean="0">
                    <a:latin typeface="Century" panose="02040604050505020304" pitchFamily="18" charset="0"/>
                  </a:rPr>
                  <a:t>i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 59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MeV resonance. Which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.</a:t>
                </a:r>
              </a:p>
              <a:p>
                <a:r>
                  <a:rPr lang="en-US" altLang="zh-CN" sz="2000" dirty="0">
                    <a:latin typeface="Century" panose="02040604050505020304" pitchFamily="18" charset="0"/>
                  </a:rPr>
                  <a:t>The strange </a:t>
                </a:r>
                <a:r>
                  <a:rPr lang="en-US" altLang="zh-CN" sz="2000" dirty="0" err="1">
                    <a:latin typeface="Century" panose="02040604050505020304" pitchFamily="18" charset="0"/>
                  </a:rPr>
                  <a:t>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 masses obtained from this mass formula are different from the dynamical quark model calculation. The later obtained the masses are:   (in MeV)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230</m:t>
                    </m:r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,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=2550 −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3300</m:t>
                    </m:r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38187" y="1047449"/>
                <a:ext cx="9519910" cy="5227227"/>
              </a:xfrm>
              <a:blipFill>
                <a:blip r:embed="rId3"/>
                <a:stretch>
                  <a:fillRect l="-256" r="-2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84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HIAF-HuiZhou, 2024.11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2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703" y="381000"/>
            <a:ext cx="11075131" cy="628651"/>
          </a:xfrm>
        </p:spPr>
        <p:txBody>
          <a:bodyPr/>
          <a:lstStyle/>
          <a:p>
            <a:r>
              <a:rPr lang="en-US" altLang="zh-CN" sz="2800" b="1" i="0" dirty="0">
                <a:latin typeface="Century" panose="02040604050505020304" pitchFamily="18" charset="0"/>
              </a:rPr>
              <a:t>Quark delocalization color screening </a:t>
            </a:r>
            <a:r>
              <a:rPr lang="en-US" altLang="zh-CN" sz="2800" b="1" i="0" dirty="0" smtClean="0">
                <a:latin typeface="Century" panose="02040604050505020304" pitchFamily="18" charset="0"/>
              </a:rPr>
              <a:t>model (</a:t>
            </a:r>
            <a:r>
              <a:rPr lang="en-US" altLang="zh-CN" sz="2800" b="1" i="0" dirty="0">
                <a:latin typeface="Century" panose="02040604050505020304" pitchFamily="18" charset="0"/>
              </a:rPr>
              <a:t>QDCSM)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14703" y="1093076"/>
            <a:ext cx="9491336" cy="5223641"/>
          </a:xfrm>
        </p:spPr>
        <p:txBody>
          <a:bodyPr/>
          <a:lstStyle/>
          <a:p>
            <a:r>
              <a:rPr lang="en-US" altLang="zh-CN" dirty="0"/>
              <a:t>QDCSM:  </a:t>
            </a:r>
            <a:r>
              <a:rPr lang="en-US" altLang="zh-CN" sz="2000" dirty="0" err="1"/>
              <a:t>F.Wang</a:t>
            </a:r>
            <a:r>
              <a:rPr lang="en-US" altLang="zh-CN" sz="2000" dirty="0"/>
              <a:t> et al. (Nanjing University)  PRL69(1992)2901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Two gradients (based on cluster model):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          </a:t>
            </a:r>
            <a:r>
              <a:rPr lang="en-US" altLang="zh-CN" dirty="0">
                <a:solidFill>
                  <a:srgbClr val="FF3300"/>
                </a:solidFill>
              </a:rPr>
              <a:t>quark delocalization</a:t>
            </a:r>
            <a:r>
              <a:rPr lang="en-US" altLang="zh-CN" dirty="0"/>
              <a:t> (orbital excitation)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          </a:t>
            </a:r>
            <a:r>
              <a:rPr lang="en-US" altLang="zh-CN" dirty="0">
                <a:solidFill>
                  <a:srgbClr val="FF3300"/>
                </a:solidFill>
              </a:rPr>
              <a:t>color screening</a:t>
            </a:r>
            <a:r>
              <a:rPr lang="en-US" altLang="zh-CN" dirty="0"/>
              <a:t> (color structure)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dirty="0"/>
          </a:p>
          <a:p>
            <a:r>
              <a:rPr lang="en-US" altLang="zh-CN" dirty="0"/>
              <a:t>Apply to baryon-baryon interaction: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       NN</a:t>
            </a:r>
            <a:r>
              <a:rPr lang="zh-CN" altLang="en-US" dirty="0"/>
              <a:t>，</a:t>
            </a:r>
            <a:r>
              <a:rPr lang="en-US" altLang="zh-CN" dirty="0"/>
              <a:t>N   </a:t>
            </a:r>
            <a:r>
              <a:rPr lang="zh-CN" altLang="en-US" dirty="0"/>
              <a:t>，</a:t>
            </a:r>
            <a:r>
              <a:rPr lang="en-US" altLang="zh-CN" dirty="0"/>
              <a:t>N   </a:t>
            </a:r>
            <a:r>
              <a:rPr lang="zh-CN" altLang="en-US" dirty="0"/>
              <a:t>，</a:t>
            </a:r>
            <a:r>
              <a:rPr lang="en-US" altLang="zh-CN" dirty="0"/>
              <a:t>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       </a:t>
            </a:r>
            <a:r>
              <a:rPr lang="en-US" altLang="zh-CN" dirty="0" smtClean="0"/>
              <a:t>deuteron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success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7B1943"/>
                </a:solidFill>
              </a:rPr>
              <a:t>Explain the similarity between nuclear force and molecular force</a:t>
            </a:r>
            <a:endParaRPr lang="zh-CN" altLang="en-US" sz="2400" dirty="0">
              <a:solidFill>
                <a:srgbClr val="7B1943"/>
              </a:solidFill>
            </a:endParaRPr>
          </a:p>
        </p:txBody>
      </p:sp>
      <p:graphicFrame>
        <p:nvGraphicFramePr>
          <p:cNvPr id="15872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03485994"/>
              </p:ext>
            </p:extLst>
          </p:nvPr>
        </p:nvGraphicFramePr>
        <p:xfrm>
          <a:off x="2542356" y="4202551"/>
          <a:ext cx="414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公式" r:id="rId3" imgW="152280" imgH="164880" progId="Equation.3">
                  <p:embed/>
                </p:oleObj>
              </mc:Choice>
              <mc:Fallback>
                <p:oleObj name="公式" r:id="rId3" imgW="152280" imgH="164880" progId="Equation.3">
                  <p:embed/>
                  <p:pic>
                    <p:nvPicPr>
                      <p:cNvPr id="158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356" y="4202551"/>
                        <a:ext cx="4143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52600911"/>
              </p:ext>
            </p:extLst>
          </p:nvPr>
        </p:nvGraphicFramePr>
        <p:xfrm>
          <a:off x="3495237" y="4267418"/>
          <a:ext cx="3444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公式" r:id="rId5" imgW="139680" imgH="152280" progId="Equation.3">
                  <p:embed/>
                </p:oleObj>
              </mc:Choice>
              <mc:Fallback>
                <p:oleObj name="公式" r:id="rId5" imgW="139680" imgH="152280" progId="Equation.3">
                  <p:embed/>
                  <p:pic>
                    <p:nvPicPr>
                      <p:cNvPr id="158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237" y="4267418"/>
                        <a:ext cx="3444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AutoShape 6"/>
          <p:cNvSpPr>
            <a:spLocks/>
          </p:cNvSpPr>
          <p:nvPr/>
        </p:nvSpPr>
        <p:spPr bwMode="auto">
          <a:xfrm>
            <a:off x="4784346" y="4237694"/>
            <a:ext cx="762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07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Molecular force vs nuclear force</a:t>
            </a: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4193" y="1240221"/>
            <a:ext cx="9837683" cy="4855779"/>
          </a:xfrm>
        </p:spPr>
        <p:txBody>
          <a:bodyPr/>
          <a:lstStyle/>
          <a:p>
            <a:r>
              <a:rPr lang="en-US" altLang="zh-CN" dirty="0"/>
              <a:t>Similarity: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</a:t>
            </a:r>
            <a:r>
              <a:rPr lang="en-US" altLang="zh-CN" sz="2400" dirty="0" smtClean="0"/>
              <a:t>              electron </a:t>
            </a:r>
            <a:r>
              <a:rPr lang="en-US" altLang="zh-CN" sz="2400" dirty="0"/>
              <a:t>percolation                      quark delocalization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81300"/>
            <a:ext cx="3816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781300"/>
            <a:ext cx="4932362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24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en-US" altLang="zh-CN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74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736874" y="5168572"/>
                <a:ext cx="11119945" cy="132682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dirty="0" smtClean="0">
                    <a:solidFill>
                      <a:srgbClr val="FF3300"/>
                    </a:solidFill>
                  </a:rPr>
                  <a:t>color </a:t>
                </a:r>
                <a:r>
                  <a:rPr lang="en-US" altLang="zh-CN" sz="2000" dirty="0">
                    <a:solidFill>
                      <a:srgbClr val="FF3300"/>
                    </a:solidFill>
                  </a:rPr>
                  <a:t>screening</a:t>
                </a:r>
                <a:r>
                  <a:rPr lang="zh-CN" altLang="en-US" sz="2000" dirty="0" smtClean="0"/>
                  <a:t>：                                            </a:t>
                </a:r>
                <a:r>
                  <a:rPr lang="en-US" altLang="zh-CN" sz="2000" dirty="0" smtClean="0"/>
                  <a:t>   the </a:t>
                </a:r>
                <a:r>
                  <a:rPr lang="en-US" altLang="zh-CN" sz="2000" dirty="0">
                    <a:hlinkClick r:id="rId2" action="ppaction://hlinksldjump"/>
                  </a:rPr>
                  <a:t>color structure</a:t>
                </a:r>
                <a:r>
                  <a:rPr lang="en-US" altLang="zh-CN" sz="2000" dirty="0"/>
                  <a:t> is taken into consideration</a:t>
                </a:r>
                <a:endParaRPr lang="zh-CN" alt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zh-CN" altLang="en-US" sz="2000" dirty="0"/>
                  <a:t>       </a:t>
                </a:r>
                <a:r>
                  <a:rPr lang="en-US" altLang="zh-CN" sz="2000" dirty="0" err="1" smtClean="0"/>
                  <a:t>qq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interaction: 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inside</a:t>
                </a:r>
                <a:r>
                  <a:rPr lang="en-US" altLang="zh-CN" sz="2000" dirty="0" smtClean="0"/>
                  <a:t> baryon                              </a:t>
                </a:r>
                <a:r>
                  <a:rPr lang="en-US" altLang="zh-CN" sz="2000" dirty="0"/>
                  <a:t>three gluons exchange </a:t>
                </a:r>
                <a:r>
                  <a:rPr lang="en-US" altLang="zh-CN" sz="2000" dirty="0" smtClean="0"/>
                  <a:t>=0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(inside baryon)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CN" sz="2000" dirty="0" smtClean="0"/>
                  <a:t>                              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outside</a:t>
                </a:r>
                <a:r>
                  <a:rPr lang="en-US" altLang="zh-CN" sz="2000" dirty="0"/>
                  <a:t> baryon </a:t>
                </a:r>
                <a:r>
                  <a:rPr lang="en-US" altLang="zh-CN" sz="2000" dirty="0" smtClean="0"/>
                  <a:t>    different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0 (outside baryons</a:t>
                </a:r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59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36874" y="5168572"/>
                <a:ext cx="11119945" cy="1326821"/>
              </a:xfrm>
              <a:blipFill>
                <a:blip r:embed="rId3"/>
                <a:stretch>
                  <a:fillRect l="-219" t="-5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50" name="AutoShape 6"/>
          <p:cNvSpPr>
            <a:spLocks/>
          </p:cNvSpPr>
          <p:nvPr/>
        </p:nvSpPr>
        <p:spPr bwMode="auto">
          <a:xfrm>
            <a:off x="4726974" y="5691024"/>
            <a:ext cx="71437" cy="360363"/>
          </a:xfrm>
          <a:prstGeom prst="rightBrace">
            <a:avLst>
              <a:gd name="adj1" fmla="val 420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4" name="AutoShape 10"/>
          <p:cNvSpPr>
            <a:spLocks/>
          </p:cNvSpPr>
          <p:nvPr/>
        </p:nvSpPr>
        <p:spPr bwMode="auto">
          <a:xfrm>
            <a:off x="3359151" y="4221164"/>
            <a:ext cx="73025" cy="503237"/>
          </a:xfrm>
          <a:prstGeom prst="leftBrace">
            <a:avLst>
              <a:gd name="adj1" fmla="val 574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9757" name="Group 13"/>
          <p:cNvGrpSpPr>
            <a:grpSpLocks/>
          </p:cNvGrpSpPr>
          <p:nvPr/>
        </p:nvGrpSpPr>
        <p:grpSpPr bwMode="auto">
          <a:xfrm>
            <a:off x="756745" y="1063626"/>
            <a:ext cx="9816662" cy="4026500"/>
            <a:chOff x="839" y="799"/>
            <a:chExt cx="4218" cy="2238"/>
          </a:xfrm>
        </p:grpSpPr>
        <p:pic>
          <p:nvPicPr>
            <p:cNvPr id="15975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799"/>
              <a:ext cx="4218" cy="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6" name="AutoShape 12"/>
            <p:cNvSpPr>
              <a:spLocks/>
            </p:cNvSpPr>
            <p:nvPr/>
          </p:nvSpPr>
          <p:spPr bwMode="auto">
            <a:xfrm>
              <a:off x="1383" y="2613"/>
              <a:ext cx="46" cy="317"/>
            </a:xfrm>
            <a:prstGeom prst="leftBrace">
              <a:avLst>
                <a:gd name="adj1" fmla="val 574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369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25214" y="1103586"/>
            <a:ext cx="9547500" cy="5022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FF3300"/>
                </a:solidFill>
              </a:rPr>
              <a:t>Quark delocalization</a:t>
            </a:r>
            <a:r>
              <a:rPr lang="en-US" altLang="zh-CN" sz="2400" dirty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dirty="0"/>
              <a:t>the parameter </a:t>
            </a:r>
            <a:r>
              <a:rPr lang="el-GR" altLang="zh-CN" sz="2400" dirty="0"/>
              <a:t>ε</a:t>
            </a:r>
            <a:r>
              <a:rPr lang="en-US" altLang="zh-CN" sz="2400" dirty="0"/>
              <a:t>is determined by system dynamics</a:t>
            </a:r>
            <a:r>
              <a:rPr lang="zh-CN" altLang="en-US" sz="2400" dirty="0"/>
              <a:t>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dirty="0"/>
              <a:t>    </a:t>
            </a:r>
            <a:endParaRPr lang="zh-CN" altLang="zh-CN" sz="2400" dirty="0"/>
          </a:p>
          <a:p>
            <a:pPr>
              <a:lnSpc>
                <a:spcPct val="90000"/>
              </a:lnSpc>
            </a:pPr>
            <a:r>
              <a:rPr lang="zh-CN" altLang="zh-CN" sz="2400" dirty="0"/>
              <a:t>The main advantage of QDCSM 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    </a:t>
            </a:r>
            <a:r>
              <a:rPr lang="en-US" altLang="zh-CN" sz="2400" dirty="0" smtClean="0"/>
              <a:t>Quark </a:t>
            </a:r>
            <a:r>
              <a:rPr lang="en-US" altLang="zh-CN" sz="2400" dirty="0"/>
              <a:t>and gluon distribution:  </a:t>
            </a:r>
            <a:r>
              <a:rPr lang="en-US" altLang="zh-CN" sz="2400" dirty="0">
                <a:solidFill>
                  <a:srgbClr val="FF0000"/>
                </a:solidFill>
              </a:rPr>
              <a:t>self-consistent</a:t>
            </a:r>
            <a:endParaRPr lang="zh-CN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    </a:t>
            </a:r>
            <a:r>
              <a:rPr lang="zh-CN" altLang="zh-CN" sz="2400" dirty="0"/>
              <a:t>the delocalization parameter is determined through its own dynamics, so multiquarksystem choose its most favorable configuration</a:t>
            </a:r>
            <a:r>
              <a:rPr lang="en-US" altLang="zh-CN" sz="2400" dirty="0"/>
              <a:t> </a:t>
            </a:r>
            <a:r>
              <a:rPr lang="zh-CN" altLang="zh-CN" sz="2400" dirty="0"/>
              <a:t>by variation. </a:t>
            </a:r>
            <a:endParaRPr lang="en-US" altLang="zh-CN" sz="2400" dirty="0"/>
          </a:p>
        </p:txBody>
      </p:sp>
      <p:graphicFrame>
        <p:nvGraphicFramePr>
          <p:cNvPr id="160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66988" y="1484313"/>
          <a:ext cx="65516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公式" r:id="rId3" imgW="3136680" imgH="711000" progId="Equation.3">
                  <p:embed/>
                </p:oleObj>
              </mc:Choice>
              <mc:Fallback>
                <p:oleObj name="公式" r:id="rId3" imgW="3136680" imgH="711000" progId="Equation.3">
                  <p:embed/>
                  <p:pic>
                    <p:nvPicPr>
                      <p:cNvPr id="160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484313"/>
                        <a:ext cx="655161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200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66CC"/>
                </a:solidFill>
                <a:latin typeface="Calibri" panose="020F0502020204030204" pitchFamily="34" charset="0"/>
              </a:rPr>
              <a:t>History of </a:t>
            </a:r>
            <a:r>
              <a:rPr lang="en-US" altLang="zh-CN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dibaryon</a:t>
            </a:r>
            <a:r>
              <a:rPr lang="en-US" altLang="zh-CN" dirty="0" smtClean="0">
                <a:solidFill>
                  <a:srgbClr val="0066CC"/>
                </a:solidFill>
                <a:latin typeface="Calibri" panose="020F0502020204030204" pitchFamily="34" charset="0"/>
              </a:rPr>
              <a:t> searches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0930"/>
                <a:ext cx="10972800" cy="5182720"/>
              </a:xfrm>
            </p:spPr>
            <p:txBody>
              <a:bodyPr/>
              <a:lstStyle/>
              <a:p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Definition: </a:t>
                </a:r>
              </a:p>
              <a:p>
                <a:pPr marL="0" indent="0">
                  <a:buNone/>
                </a:pP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dibaryon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— Baryon number B=2 objects</a:t>
                </a:r>
                <a:endParaRPr lang="zh-CN" altLang="en-US" kern="1200" dirty="0">
                  <a:latin typeface="Century" panose="02040604050505020304" pitchFamily="18" charset="0"/>
                  <a:ea typeface="宋体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                in terms of quarks, </a:t>
                </a:r>
                <a:r>
                  <a:rPr lang="en-US" altLang="zh-CN" kern="1200" dirty="0" smtClean="0">
                    <a:solidFill>
                      <a:schemeClr val="bg2">
                        <a:lumMod val="75000"/>
                      </a:schemeClr>
                    </a:solidFill>
                    <a:latin typeface="Century" panose="02040604050505020304" pitchFamily="18" charset="0"/>
                    <a:ea typeface="宋体"/>
                    <a:cs typeface="+mn-cs"/>
                  </a:rPr>
                  <a:t>six-valence-quark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states</a:t>
                </a:r>
              </a:p>
              <a:p>
                <a:pPr marL="0" indent="0">
                  <a:buNone/>
                </a:pPr>
                <a:r>
                  <a:rPr lang="en-US" altLang="zh-CN" kern="1200" dirty="0">
                    <a:latin typeface="Century" panose="02040604050505020304" pitchFamily="18" charset="0"/>
                    <a:ea typeface="宋体"/>
                    <a:cs typeface="+mn-cs"/>
                  </a:rPr>
                  <a:t>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               more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200" smtClean="0"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𝑞</m:t>
                        </m:r>
                      </m:e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zh-CN" i="1" kern="1200" smtClean="0"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kern="1200" smtClean="0">
                                <a:latin typeface="Cambria Math" panose="02040503050406030204" pitchFamily="18" charset="0"/>
                                <a:ea typeface="宋体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zh-CN" b="0" i="1" kern="1200" smtClean="0">
                                <a:latin typeface="Cambria Math" panose="02040503050406030204" pitchFamily="18" charset="0"/>
                                <a:ea typeface="宋体"/>
                                <a:cs typeface="+mn-cs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with n-m=6</a:t>
                </a:r>
              </a:p>
              <a:p>
                <a:pPr marL="0" indent="0">
                  <a:buNone/>
                </a:pPr>
                <a:endParaRPr lang="en-US" altLang="zh-CN" kern="1200" dirty="0" smtClean="0">
                  <a:latin typeface="Century" panose="02040604050505020304" pitchFamily="18" charset="0"/>
                  <a:ea typeface="宋体"/>
                  <a:cs typeface="+mn-cs"/>
                </a:endParaRPr>
              </a:p>
              <a:p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Exotic states?  </a:t>
                </a:r>
              </a:p>
              <a:p>
                <a:pPr marL="0" indent="0">
                  <a:buNone/>
                </a:pPr>
                <a:r>
                  <a:rPr lang="en-US" altLang="zh-CN" kern="1200" dirty="0">
                    <a:latin typeface="Century" panose="02040604050505020304" pitchFamily="18" charset="0"/>
                    <a:ea typeface="宋体"/>
                    <a:cs typeface="+mn-cs"/>
                  </a:rPr>
                  <a:t>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           Deuteron (1932): </a:t>
                </a:r>
                <a:r>
                  <a:rPr lang="en-US" altLang="zh-CN" kern="1200" baseline="30000" dirty="0" smtClean="0">
                    <a:latin typeface="Century" panose="02040604050505020304" pitchFamily="18" charset="0"/>
                    <a:ea typeface="宋体"/>
                    <a:cs typeface="+mn-cs"/>
                  </a:rPr>
                  <a:t>3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S</a:t>
                </a:r>
                <a:r>
                  <a:rPr lang="en-US" altLang="zh-CN" kern="1200" baseline="-25000" dirty="0" smtClean="0">
                    <a:latin typeface="Century" panose="02040604050505020304" pitchFamily="18" charset="0"/>
                    <a:ea typeface="宋体"/>
                    <a:cs typeface="+mn-cs"/>
                  </a:rPr>
                  <a:t>1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(I=0), spatially extended object</a:t>
                </a:r>
              </a:p>
              <a:p>
                <a:pPr marL="0" indent="0">
                  <a:buNone/>
                </a:pPr>
                <a:r>
                  <a:rPr lang="en-US" altLang="zh-CN" kern="1200" dirty="0">
                    <a:solidFill>
                      <a:srgbClr val="C00000"/>
                    </a:solidFill>
                    <a:latin typeface="Century" panose="02040604050505020304" pitchFamily="18" charset="0"/>
                    <a:ea typeface="宋体"/>
                    <a:cs typeface="+mn-cs"/>
                  </a:rPr>
                  <a:t> </a:t>
                </a:r>
                <a:r>
                  <a:rPr lang="en-US" altLang="zh-CN" kern="1200" dirty="0" smtClean="0">
                    <a:solidFill>
                      <a:srgbClr val="C00000"/>
                    </a:solidFill>
                    <a:latin typeface="Century" panose="02040604050505020304" pitchFamily="18" charset="0"/>
                    <a:ea typeface="宋体"/>
                    <a:cs typeface="+mn-cs"/>
                  </a:rPr>
                  <a:t>                   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nn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resonance: </a:t>
                </a:r>
                <a:r>
                  <a:rPr lang="en-US" altLang="zh-CN" kern="1200" baseline="30000" dirty="0" smtClean="0">
                    <a:latin typeface="Century" panose="02040604050505020304" pitchFamily="18" charset="0"/>
                    <a:ea typeface="宋体"/>
                    <a:cs typeface="+mn-cs"/>
                  </a:rPr>
                  <a:t>1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S</a:t>
                </a:r>
                <a:r>
                  <a:rPr lang="en-US" altLang="zh-CN" kern="1200" baseline="-25000" dirty="0" smtClean="0">
                    <a:latin typeface="Century" panose="02040604050505020304" pitchFamily="18" charset="0"/>
                    <a:ea typeface="宋体"/>
                    <a:cs typeface="+mn-cs"/>
                  </a:rPr>
                  <a:t>0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(I=1)</a:t>
                </a:r>
                <a:endParaRPr lang="en-US" altLang="zh-CN" kern="1200" dirty="0">
                  <a:latin typeface="Century" panose="02040604050505020304" pitchFamily="18" charset="0"/>
                  <a:ea typeface="宋体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                    No other states found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            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More exotic: spatially compact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hexaquark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object </a:t>
                </a:r>
              </a:p>
            </p:txBody>
          </p:sp>
        </mc:Choice>
        <mc:Fallback xmlns="">
          <p:sp>
            <p:nvSpPr>
              <p:cNvPr id="25604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0930"/>
                <a:ext cx="10972800" cy="5182720"/>
              </a:xfrm>
              <a:blipFill>
                <a:blip r:embed="rId3"/>
                <a:stretch>
                  <a:fillRect l="-611" t="-1175" b="-2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68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RGM+GCM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Resonating group method</a:t>
            </a: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Generating coordinate method</a:t>
            </a: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18" y="1691126"/>
            <a:ext cx="47513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376351"/>
            <a:ext cx="583247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3848317"/>
            <a:ext cx="705643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8" y="4960525"/>
            <a:ext cx="4103688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3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HIAF-HuiZhou, 2024.11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pic>
        <p:nvPicPr>
          <p:cNvPr id="40964" name="Picture 4" descr="epsil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622" y="1061545"/>
            <a:ext cx="7632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0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Several Interesting </a:t>
            </a:r>
            <a:r>
              <a:rPr lang="en-US" altLang="zh-CN" dirty="0" err="1" smtClean="0"/>
              <a:t>dibaryons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deuteron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8" y="1869772"/>
            <a:ext cx="69135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2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d*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/>
              <a:t>Dyson &amp; </a:t>
            </a:r>
            <a:r>
              <a:rPr lang="en-US" altLang="zh-CN" sz="2400" dirty="0" err="1" smtClean="0"/>
              <a:t>Xuong</a:t>
            </a:r>
            <a:r>
              <a:rPr lang="en-US" altLang="zh-CN" sz="2400" dirty="0" smtClean="0"/>
              <a:t>, PRL 13 (1964) 815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“</a:t>
            </a:r>
            <a:r>
              <a:rPr lang="en-US" altLang="zh-CN" sz="2400" dirty="0" err="1" smtClean="0"/>
              <a:t>inevitable”dibaryon</a:t>
            </a:r>
            <a:endParaRPr lang="en-US" altLang="zh-CN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T.Goldman</a:t>
            </a:r>
            <a:r>
              <a:rPr lang="en-US" altLang="zh-CN" sz="2400" dirty="0"/>
              <a:t>, K. </a:t>
            </a:r>
            <a:r>
              <a:rPr lang="en-US" altLang="zh-CN" sz="2400" dirty="0" err="1"/>
              <a:t>Maltman</a:t>
            </a:r>
            <a:r>
              <a:rPr lang="en-US" altLang="zh-CN" sz="2400" dirty="0"/>
              <a:t>, and F. Wang et al.,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en-US" altLang="zh-CN" sz="2000" dirty="0" err="1"/>
              <a:t>Glueballs</a:t>
            </a:r>
            <a:r>
              <a:rPr lang="en-US" altLang="zh-CN" sz="2000" dirty="0"/>
              <a:t>, hybrids and exotic hadrons, Brookhaven (1988) 413;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/>
              <a:t>     </a:t>
            </a:r>
            <a:r>
              <a:rPr lang="en-US" altLang="zh-CN" sz="2000" dirty="0" smtClean="0"/>
              <a:t>     PRC39 </a:t>
            </a:r>
            <a:r>
              <a:rPr lang="en-US" altLang="zh-CN" sz="2000" dirty="0"/>
              <a:t>(1989)1889.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/>
              <a:t>. Kinetic energies: 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2. Color-Magnetic Interaction: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  <a:buNone/>
            </a:pPr>
            <a:r>
              <a:rPr lang="en-US" altLang="zh-CN" sz="2400" dirty="0"/>
              <a:t>       </a:t>
            </a:r>
            <a:r>
              <a:rPr lang="en-US" altLang="zh-CN" sz="2400" dirty="0" smtClean="0"/>
              <a:t>                    the </a:t>
            </a:r>
            <a:r>
              <a:rPr lang="en-US" altLang="zh-CN" sz="2400" dirty="0"/>
              <a:t>existence of  IJ</a:t>
            </a:r>
            <a:r>
              <a:rPr lang="en-US" altLang="zh-CN" sz="2400" baseline="30000" dirty="0"/>
              <a:t>P</a:t>
            </a:r>
            <a:r>
              <a:rPr lang="en-US" altLang="zh-CN" sz="2400" dirty="0"/>
              <a:t>=03</a:t>
            </a:r>
            <a:r>
              <a:rPr lang="en-US" altLang="zh-CN" sz="2400" baseline="30000" dirty="0"/>
              <a:t>+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 is </a:t>
            </a:r>
            <a:r>
              <a:rPr lang="en-US" altLang="zh-CN" sz="2400" dirty="0" smtClean="0"/>
              <a:t>inevitable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IJ</a:t>
            </a:r>
            <a:r>
              <a:rPr lang="en-US" altLang="zh-CN" sz="2400" baseline="30000" dirty="0" smtClean="0"/>
              <a:t>P</a:t>
            </a:r>
            <a:r>
              <a:rPr lang="en-US" altLang="zh-CN" sz="2400" dirty="0" smtClean="0"/>
              <a:t>=03</a:t>
            </a:r>
            <a:r>
              <a:rPr lang="en-US" altLang="zh-CN" sz="2400" baseline="30000" dirty="0"/>
              <a:t>+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: a spin excitation of d, named </a:t>
            </a:r>
            <a:r>
              <a:rPr lang="en-US" altLang="zh-CN" sz="2400" dirty="0">
                <a:solidFill>
                  <a:srgbClr val="FF3300"/>
                </a:solidFill>
              </a:rPr>
              <a:t>d*</a:t>
            </a: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62" y="3809998"/>
            <a:ext cx="30861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64200" y="4600557"/>
            <a:ext cx="8636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2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575051" y="1052514"/>
            <a:ext cx="547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</a:rPr>
              <a:t>Proposals for d* searching</a:t>
            </a:r>
          </a:p>
        </p:txBody>
      </p:sp>
      <p:sp>
        <p:nvSpPr>
          <p:cNvPr id="46084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46085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1994: LANL</a:t>
            </a:r>
            <a:endParaRPr lang="en-US" altLang="zh-CN" dirty="0" smtClean="0"/>
          </a:p>
        </p:txBody>
      </p:sp>
      <p:pic>
        <p:nvPicPr>
          <p:cNvPr id="247818" name="Picture 10" descr="IMG_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65" y="2186584"/>
            <a:ext cx="5867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1" descr="IMG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7" y="2200276"/>
            <a:ext cx="5867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611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4915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4915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39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7045326" y="648493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/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353147952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4710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d</a:t>
            </a:r>
            <a:r>
              <a:rPr lang="en-US" altLang="zh-CN" dirty="0" smtClean="0"/>
              <a:t>* search at </a:t>
            </a:r>
            <a:r>
              <a:rPr lang="en-US" altLang="zh-CN" dirty="0" err="1" smtClean="0"/>
              <a:t>Triumf</a:t>
            </a:r>
            <a:endParaRPr lang="zh-CN" altLang="zh-CN" dirty="0" smtClean="0"/>
          </a:p>
        </p:txBody>
      </p:sp>
      <p:sp>
        <p:nvSpPr>
          <p:cNvPr id="4710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15" y="5039525"/>
            <a:ext cx="6000751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40" y="1723237"/>
            <a:ext cx="59055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9168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 dirty="0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540750" cy="1008062"/>
          </a:xfrm>
        </p:spPr>
        <p:txBody>
          <a:bodyPr/>
          <a:lstStyle/>
          <a:p>
            <a:pPr eaLnBrk="1" hangingPunct="1"/>
            <a:r>
              <a:rPr lang="en-US" altLang="zh-CN" sz="3600"/>
              <a:t>WASA-at-COSY measurements</a:t>
            </a:r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19288" y="1628775"/>
            <a:ext cx="8540750" cy="48466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9" y="365453"/>
            <a:ext cx="56165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435924"/>
            <a:ext cx="6337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59" y="3656018"/>
            <a:ext cx="6235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43476" y="6517453"/>
            <a:ext cx="27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Fudan</a:t>
            </a:r>
            <a:r>
              <a:rPr lang="en-US" altLang="zh-CN" dirty="0">
                <a:solidFill>
                  <a:schemeClr val="bg1"/>
                </a:solidFill>
              </a:rPr>
              <a:t> University, 2019.9</a:t>
            </a:r>
          </a:p>
        </p:txBody>
      </p:sp>
    </p:spTree>
    <p:extLst>
      <p:ext uri="{BB962C8B-B14F-4D97-AF65-F5344CB8AC3E}">
        <p14:creationId xmlns:p14="http://schemas.microsoft.com/office/powerpoint/2010/main" val="310275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717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166689"/>
            <a:ext cx="62960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6" y="115887"/>
            <a:ext cx="60150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38" name="Group 6"/>
          <p:cNvGrpSpPr>
            <a:grpSpLocks/>
          </p:cNvGrpSpPr>
          <p:nvPr/>
        </p:nvGrpSpPr>
        <p:grpSpPr bwMode="auto">
          <a:xfrm>
            <a:off x="5022850" y="1309689"/>
            <a:ext cx="6696075" cy="5661025"/>
            <a:chOff x="612" y="754"/>
            <a:chExt cx="4218" cy="3566"/>
          </a:xfrm>
        </p:grpSpPr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54"/>
              <a:ext cx="4037" cy="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117"/>
              <a:ext cx="421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22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1" y="0"/>
            <a:ext cx="547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289" name="Group 9"/>
          <p:cNvGrpSpPr>
            <a:grpSpLocks/>
          </p:cNvGrpSpPr>
          <p:nvPr/>
        </p:nvGrpSpPr>
        <p:grpSpPr bwMode="auto">
          <a:xfrm>
            <a:off x="4609005" y="1524001"/>
            <a:ext cx="6337300" cy="5229225"/>
            <a:chOff x="748" y="1026"/>
            <a:chExt cx="3992" cy="3294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26"/>
              <a:ext cx="3992" cy="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14"/>
              <a:ext cx="3896" cy="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2317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Century" panose="02040604050505020304" pitchFamily="18" charset="0"/>
                  </a:rPr>
                  <a:t>Why interesting?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New form of material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QED                                          QCD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nucleus + electron -- </a:t>
                </a:r>
                <a:r>
                  <a:rPr lang="en-US" altLang="zh-CN" dirty="0">
                    <a:latin typeface="Century" panose="02040604050505020304" pitchFamily="18" charset="0"/>
                  </a:rPr>
                  <a:t>atoms,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quarks -- hadrons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molecules</a:t>
                </a:r>
                <a:r>
                  <a:rPr lang="en-US" altLang="zh-CN" dirty="0">
                    <a:latin typeface="Century" panose="02040604050505020304" pitchFamily="18" charset="0"/>
                  </a:rPr>
                  <a:t>: di-atom,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meson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b="0" dirty="0" smtClean="0">
                    <a:latin typeface="Century" panose="02040604050505020304" pitchFamily="18" charset="0"/>
                  </a:rPr>
                  <a:t>    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tri-atom</a:t>
                </a:r>
                <a:r>
                  <a:rPr lang="en-US" altLang="zh-CN" dirty="0">
                    <a:latin typeface="Century" panose="02040604050505020304" pitchFamily="18" charset="0"/>
                  </a:rPr>
                  <a:t>,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baryon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 B=1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tetraquark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C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60               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pentaquark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?  B=1</a:t>
                </a:r>
                <a:endParaRPr lang="en-US" altLang="zh-CN" dirty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dibaryon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        B=2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        </a:t>
                </a:r>
                <a:r>
                  <a:rPr lang="en-US" altLang="zh-CN" dirty="0" smtClean="0">
                    <a:solidFill>
                      <a:srgbClr val="00B050"/>
                    </a:solidFill>
                    <a:latin typeface="Century" panose="02040604050505020304" pitchFamily="18" charset="0"/>
                  </a:rPr>
                  <a:t>QED chemistry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QCD chemistry 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  <a:blipFill>
                <a:blip r:embed="rId3"/>
                <a:stretch>
                  <a:fillRect l="-700" t="-1247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4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HIAF-HuiZhou, 2024.11</a:t>
            </a:r>
            <a:endParaRPr lang="en-US" altLang="zh-CN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44476"/>
            <a:ext cx="6767513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5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261795"/>
            <a:ext cx="10972800" cy="4602163"/>
          </a:xfrm>
        </p:spPr>
        <p:txBody>
          <a:bodyPr/>
          <a:lstStyle/>
          <a:p>
            <a:r>
              <a:rPr lang="en-US" altLang="zh-CN" dirty="0" smtClean="0"/>
              <a:t>Dynamical symmetry approach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90" y="2112318"/>
            <a:ext cx="7692123" cy="37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10085"/>
            <a:ext cx="5125280" cy="3653873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261795"/>
            <a:ext cx="10972800" cy="4602163"/>
          </a:xfrm>
        </p:spPr>
        <p:txBody>
          <a:bodyPr/>
          <a:lstStyle/>
          <a:p>
            <a:r>
              <a:rPr lang="en-US" altLang="zh-CN" dirty="0" smtClean="0"/>
              <a:t>Dynamical calculation: 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D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E</a:t>
            </a:r>
            <a:r>
              <a:rPr lang="en-US" altLang="zh-CN" baseline="-25000" dirty="0" smtClean="0"/>
              <a:t>B</a:t>
            </a:r>
            <a:r>
              <a:rPr lang="en-US" altLang="zh-CN" dirty="0" smtClean="0"/>
              <a:t>&lt; 1 MeV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433" y="1954849"/>
            <a:ext cx="6018543" cy="24578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785" y="4572782"/>
            <a:ext cx="5601149" cy="196643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" y="606453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79(2009)024001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177489" y="158551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98(2018)034001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85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5455" y="1045851"/>
            <a:ext cx="4997623" cy="5404957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28" y="-394273"/>
            <a:ext cx="5326261" cy="73080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44" y="1066800"/>
            <a:ext cx="4164355" cy="53840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40309" y="2613415"/>
            <a:ext cx="162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Phys.Rev.165(1968)1834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165600" y="4253435"/>
            <a:ext cx="24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PRL121(2019)052001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82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30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786580" y="1261795"/>
                <a:ext cx="10972800" cy="5156703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Dyson &amp; </a:t>
                </a:r>
                <a:r>
                  <a:rPr lang="en-US" altLang="zh-CN" dirty="0" err="1" smtClean="0"/>
                  <a:t>Xuong</a:t>
                </a:r>
                <a:r>
                  <a:rPr lang="en-US" altLang="zh-CN" dirty="0" smtClean="0"/>
                  <a:t>: M(D</a:t>
                </a:r>
                <a:r>
                  <a:rPr lang="en-US" altLang="zh-CN" baseline="-25000" dirty="0" smtClean="0"/>
                  <a:t>30</a:t>
                </a:r>
                <a:r>
                  <a:rPr lang="en-US" altLang="zh-CN" dirty="0" smtClean="0"/>
                  <a:t>)=M(D</a:t>
                </a:r>
                <a:r>
                  <a:rPr lang="en-US" altLang="zh-CN" baseline="-25000" dirty="0" smtClean="0"/>
                  <a:t>03</a:t>
                </a:r>
                <a:r>
                  <a:rPr lang="en-US" altLang="zh-CN" dirty="0" smtClean="0"/>
                  <a:t>)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evidence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WASA-at-COSY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Collaboration, Phys. Lett. B762 (2016)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455</a:t>
                </a:r>
                <a:endParaRPr lang="en-US" altLang="zh-CN" sz="24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80" y="1261795"/>
                <a:ext cx="10972800" cy="5156703"/>
              </a:xfrm>
              <a:blipFill>
                <a:blip r:embed="rId3"/>
                <a:stretch>
                  <a:fillRect l="-611" t="-2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818612" y="392325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89(2014)034001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41" y="1918251"/>
            <a:ext cx="6064235" cy="25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H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792479" y="1191002"/>
                <a:ext cx="10972800" cy="5209798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IJ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=00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, strangeness=-2, E</a:t>
                </a:r>
                <a:r>
                  <a:rPr lang="en-US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~80 MeV            R.L. Jaffe, PRL 38(1977)195</a:t>
                </a:r>
                <a:endParaRPr lang="en-US" altLang="zh-CN" sz="2400" i="1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=1.7 MeV,  PRC 69(2004) 065207</a:t>
                </a: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i="1" dirty="0" smtClean="0">
                    <a:latin typeface="Century" panose="02040604050505020304" pitchFamily="18" charset="0"/>
                  </a:rPr>
                  <a:t>……</a:t>
                </a: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=19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±10</m:t>
                    </m:r>
                  </m:oMath>
                </a14:m>
                <a:r>
                  <a:rPr lang="en-US" altLang="zh-CN" sz="2400" dirty="0">
                    <a:latin typeface="Century" panose="02040604050505020304" pitchFamily="18" charset="0"/>
                  </a:rPr>
                  <a:t> MeV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   </a:t>
                </a:r>
                <a:r>
                  <a:rPr lang="nb-NO" altLang="zh-CN" sz="2400" dirty="0" smtClean="0">
                    <a:latin typeface="Century" panose="02040604050505020304" pitchFamily="18" charset="0"/>
                  </a:rPr>
                  <a:t>         A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. Francis, et al.,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Phys. Rev. D 99 (2019) 074505</a:t>
                </a:r>
                <a:endParaRPr lang="nb-NO" altLang="zh-CN" sz="2400" dirty="0">
                  <a:latin typeface="Century" panose="02040604050505020304" pitchFamily="18" charset="0"/>
                </a:endParaRP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=16.6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±2.1±4.6</m:t>
                    </m:r>
                  </m:oMath>
                </a14:m>
                <a:r>
                  <a:rPr lang="en-US" altLang="zh-CN" sz="2400" dirty="0">
                    <a:latin typeface="Century" panose="02040604050505020304" pitchFamily="18" charset="0"/>
                  </a:rPr>
                  <a:t> MeV,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m</a:t>
                </a:r>
                <a:r>
                  <a:rPr lang="el-GR" altLang="zh-CN" sz="2400" baseline="-25000" dirty="0" smtClean="0">
                    <a:latin typeface="Century" panose="02040604050505020304" pitchFamily="18" charset="0"/>
                  </a:rPr>
                  <a:t>π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=389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MeV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  NPLQCD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, 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Phys. Rev. Lett. 106 (2011) 162001</a:t>
                </a: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 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=30-40 MeV, m</a:t>
                </a:r>
                <a:r>
                  <a:rPr lang="el-GR" altLang="zh-CN" sz="2400" baseline="-25000" dirty="0">
                    <a:latin typeface="Century" panose="02040604050505020304" pitchFamily="18" charset="0"/>
                  </a:rPr>
                  <a:t>π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673-1015 MeV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HAL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QCD, 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Phys. Rev. Lett. 106 (2011) 162002</a:t>
                </a:r>
              </a:p>
              <a:p>
                <a:r>
                  <a:rPr lang="nb-NO" altLang="zh-CN" sz="2400" dirty="0">
                    <a:latin typeface="Century" panose="02040604050505020304" pitchFamily="18" charset="0"/>
                  </a:rPr>
                  <a:t>A resonance below N</a:t>
                </a:r>
                <a:r>
                  <a:rPr lang="el-GR" altLang="zh-CN" sz="2400" dirty="0">
                    <a:latin typeface="Century" panose="02040604050505020304" pitchFamily="18" charset="0"/>
                  </a:rPr>
                  <a:t>Ξ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 threshold,   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  HAL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QCD, EPJ Web Conf. 175, 05010 (2018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)</a:t>
                </a:r>
              </a:p>
              <a:p>
                <a:r>
                  <a:rPr lang="en-US" altLang="zh-CN" sz="2400" dirty="0" smtClean="0">
                    <a:latin typeface="Century" panose="02040604050505020304" pitchFamily="18" charset="0"/>
                  </a:rPr>
                  <a:t>No signal observed,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BABAR Collaboration, Phys. Rev. Lett. 122 (2019) 072002</a:t>
                </a: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endParaRPr lang="zh-CN" altLang="en-US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479" y="1191002"/>
                <a:ext cx="10972800" cy="5209798"/>
              </a:xfrm>
              <a:blipFill>
                <a:blip r:embed="rId3"/>
                <a:stretch>
                  <a:fillRect l="-389" t="-1637" r="-833" b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05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H-like </a:t>
            </a:r>
            <a:r>
              <a:rPr lang="en-US" altLang="zh-CN" dirty="0" err="1" smtClean="0"/>
              <a:t>dibaryons</a:t>
            </a:r>
            <a:r>
              <a:rPr lang="en-US" altLang="zh-CN" dirty="0" smtClean="0"/>
              <a:t>: s </a:t>
            </a:r>
            <a:r>
              <a:rPr lang="en-US" altLang="zh-CN" dirty="0" smtClean="0">
                <a:sym typeface="Wingdings" panose="05000000000000000000" pitchFamily="2" charset="2"/>
              </a:rPr>
              <a:t> Q=</a:t>
            </a:r>
            <a:r>
              <a:rPr lang="en-US" altLang="zh-CN" dirty="0" err="1" smtClean="0">
                <a:sym typeface="Wingdings" panose="05000000000000000000" pitchFamily="2" charset="2"/>
              </a:rPr>
              <a:t>c,b</a:t>
            </a:r>
            <a:r>
              <a:rPr lang="en-US" altLang="zh-CN" dirty="0" smtClean="0"/>
              <a:t>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92479" y="1191002"/>
            <a:ext cx="10972800" cy="5209798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sz="2400" dirty="0">
              <a:latin typeface="Century" panose="02040604050505020304" pitchFamily="18" charset="0"/>
            </a:endParaRPr>
          </a:p>
          <a:p>
            <a:endParaRPr lang="zh-CN" altLang="en-US" sz="2400" dirty="0">
              <a:latin typeface="Century" panose="020406040505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21455"/>
            <a:ext cx="6820083" cy="24490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" y="3928593"/>
            <a:ext cx="6684178" cy="22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0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N</a:t>
            </a:r>
            <a:r>
              <a:rPr lang="el-GR" altLang="zh-CN" dirty="0" smtClean="0"/>
              <a:t>Ω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167406"/>
            <a:ext cx="10091830" cy="5286488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J=1,2, two bound states,       T. Goldman, et al., PRL 59(1987)627 </a:t>
            </a: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J=2, narrow resonance state, m=2557 MeV, PRC 69(2004)065207</a:t>
            </a:r>
          </a:p>
          <a:p>
            <a:pPr>
              <a:lnSpc>
                <a:spcPts val="2600"/>
              </a:lnSpc>
            </a:pPr>
            <a:r>
              <a:rPr lang="en-US" altLang="zh-CN" sz="2400" dirty="0" err="1" smtClean="0">
                <a:latin typeface="Century" panose="02040604050505020304" pitchFamily="18" charset="0"/>
              </a:rPr>
              <a:t>Q.B.Li</a:t>
            </a:r>
            <a:r>
              <a:rPr lang="en-US" altLang="zh-CN" sz="2400" dirty="0" smtClean="0">
                <a:latin typeface="Century" panose="02040604050505020304" pitchFamily="18" charset="0"/>
              </a:rPr>
              <a:t> and P.N. Shen, EPJA 8(2000) 417</a:t>
            </a:r>
          </a:p>
          <a:p>
            <a:pPr>
              <a:lnSpc>
                <a:spcPts val="2600"/>
              </a:lnSpc>
            </a:pPr>
            <a:r>
              <a:rPr lang="en-US" altLang="zh-CN" sz="2400" dirty="0">
                <a:latin typeface="Century" panose="02040604050505020304" pitchFamily="18" charset="0"/>
              </a:rPr>
              <a:t>E</a:t>
            </a:r>
            <a:r>
              <a:rPr lang="en-US" altLang="zh-CN" sz="2400" baseline="-25000" dirty="0">
                <a:latin typeface="Century" panose="02040604050505020304" pitchFamily="18" charset="0"/>
              </a:rPr>
              <a:t>B</a:t>
            </a:r>
            <a:r>
              <a:rPr lang="en-US" altLang="zh-CN" sz="2400" dirty="0">
                <a:latin typeface="Century" panose="02040604050505020304" pitchFamily="18" charset="0"/>
              </a:rPr>
              <a:t>=18.9 MeV, </a:t>
            </a:r>
            <a:r>
              <a:rPr lang="en-US" altLang="zh-CN" sz="2400" dirty="0" smtClean="0">
                <a:latin typeface="Century" panose="02040604050505020304" pitchFamily="18" charset="0"/>
              </a:rPr>
              <a:t>HAL QCD, NPA 928(2014)89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2400" dirty="0" smtClean="0">
                <a:latin typeface="Century" panose="02040604050505020304" pitchFamily="18" charset="0"/>
              </a:rPr>
              <a:t>           2.46 MeV, </a:t>
            </a:r>
            <a:r>
              <a:rPr lang="en-US" altLang="zh-CN" sz="2400" dirty="0" smtClean="0">
                <a:latin typeface="Century" panose="02040604050505020304" pitchFamily="18" charset="0"/>
              </a:rPr>
              <a:t>PLB 792 (2019) 284</a:t>
            </a: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PRC 92 (2015) 065202</a:t>
            </a:r>
          </a:p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Favor p</a:t>
            </a:r>
            <a:r>
              <a:rPr lang="el-GR" altLang="zh-CN" sz="2400" dirty="0" smtClean="0">
                <a:latin typeface="Century" panose="02040604050505020304" pitchFamily="18" charset="0"/>
              </a:rPr>
              <a:t>Ω</a:t>
            </a:r>
            <a:r>
              <a:rPr lang="en-US" altLang="zh-CN" sz="2400" dirty="0" smtClean="0">
                <a:latin typeface="Century" panose="02040604050505020304" pitchFamily="18" charset="0"/>
              </a:rPr>
              <a:t> state E</a:t>
            </a:r>
            <a:r>
              <a:rPr lang="en-US" altLang="zh-CN" sz="2400" baseline="-25000" dirty="0" smtClean="0">
                <a:latin typeface="Century" panose="02040604050505020304" pitchFamily="18" charset="0"/>
              </a:rPr>
              <a:t>B</a:t>
            </a:r>
            <a:r>
              <a:rPr lang="en-US" altLang="zh-CN" sz="2400" dirty="0" smtClean="0">
                <a:latin typeface="Century" panose="02040604050505020304" pitchFamily="18" charset="0"/>
              </a:rPr>
              <a:t>~27 MeV slightly,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2400" dirty="0">
                <a:latin typeface="Century" panose="02040604050505020304" pitchFamily="18" charset="0"/>
              </a:rPr>
              <a:t> </a:t>
            </a:r>
            <a:r>
              <a:rPr lang="en-US" altLang="zh-CN" sz="2400" dirty="0" smtClean="0">
                <a:latin typeface="Century" panose="02040604050505020304" pitchFamily="18" charset="0"/>
              </a:rPr>
              <a:t>                                 STAR </a:t>
            </a:r>
            <a:r>
              <a:rPr lang="en-US" altLang="zh-CN" sz="2400" dirty="0">
                <a:latin typeface="Century" panose="02040604050505020304" pitchFamily="18" charset="0"/>
              </a:rPr>
              <a:t>Collaboration, Phys. Lett. </a:t>
            </a:r>
            <a:r>
              <a:rPr lang="en-US" altLang="zh-CN" sz="2400" dirty="0" smtClean="0">
                <a:latin typeface="Century" panose="02040604050505020304" pitchFamily="18" charset="0"/>
              </a:rPr>
              <a:t>B790 </a:t>
            </a:r>
            <a:r>
              <a:rPr lang="en-US" altLang="zh-CN" sz="2400" dirty="0">
                <a:latin typeface="Century" panose="02040604050505020304" pitchFamily="18" charset="0"/>
              </a:rPr>
              <a:t>(</a:t>
            </a:r>
            <a:r>
              <a:rPr lang="en-US" altLang="zh-CN" sz="2400" dirty="0" smtClean="0">
                <a:latin typeface="Century" panose="02040604050505020304" pitchFamily="18" charset="0"/>
              </a:rPr>
              <a:t>2019) 490</a:t>
            </a:r>
            <a:endParaRPr lang="en-US" altLang="zh-CN" sz="2400" dirty="0">
              <a:latin typeface="Century" panose="02040604050505020304" pitchFamily="18" charset="0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70" y="3178744"/>
            <a:ext cx="5858060" cy="24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N</a:t>
            </a:r>
            <a:r>
              <a:rPr lang="el-GR" altLang="zh-CN" dirty="0" smtClean="0"/>
              <a:t>Ω</a:t>
            </a:r>
            <a:r>
              <a:rPr lang="en-US" altLang="zh-CN" dirty="0" smtClean="0"/>
              <a:t>-like </a:t>
            </a:r>
            <a:r>
              <a:rPr lang="en-US" altLang="zh-CN" dirty="0" err="1" smtClean="0"/>
              <a:t>dibaryons</a:t>
            </a:r>
            <a:r>
              <a:rPr lang="en-US" altLang="zh-CN" dirty="0" smtClean="0"/>
              <a:t>: s </a:t>
            </a:r>
            <a:r>
              <a:rPr lang="en-US" altLang="zh-CN" dirty="0" smtClean="0">
                <a:sym typeface="Wingdings" panose="05000000000000000000" pitchFamily="2" charset="2"/>
              </a:rPr>
              <a:t> Q=</a:t>
            </a:r>
            <a:r>
              <a:rPr lang="en-US" altLang="zh-CN" dirty="0" err="1" smtClean="0">
                <a:sym typeface="Wingdings" panose="05000000000000000000" pitchFamily="2" charset="2"/>
              </a:rPr>
              <a:t>c,b</a:t>
            </a:r>
            <a:r>
              <a:rPr lang="en-US" altLang="zh-CN" dirty="0" smtClean="0"/>
              <a:t>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92479" y="1191002"/>
            <a:ext cx="10972800" cy="5209798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sz="2400" dirty="0">
              <a:latin typeface="Century" panose="02040604050505020304" pitchFamily="18" charset="0"/>
            </a:endParaRPr>
          </a:p>
          <a:p>
            <a:endParaRPr lang="zh-CN" altLang="en-US" sz="2400" dirty="0">
              <a:latin typeface="Century" panose="020406040505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65" y="1239839"/>
            <a:ext cx="7184375" cy="2539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8" y="3952110"/>
            <a:ext cx="7131261" cy="25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 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zh-CN" altLang="en-US" baseline="-250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87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167406"/>
            <a:ext cx="10091830" cy="5286488"/>
          </a:xfrm>
        </p:spPr>
        <p:txBody>
          <a:bodyPr/>
          <a:lstStyle/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37" y="1403064"/>
            <a:ext cx="5666659" cy="20162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87" y="1186745"/>
            <a:ext cx="4116607" cy="2553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95" y="4401832"/>
            <a:ext cx="5651992" cy="1943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87" y="3922756"/>
            <a:ext cx="4293588" cy="25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270000" y="1630776"/>
                <a:ext cx="9296400" cy="17594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:  IJ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=12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, m=2160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MeV    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1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D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2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of NN </a:t>
                </a: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 marL="285750" indent="-285750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B.S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Neganov</a:t>
                </a:r>
                <a:r>
                  <a:rPr lang="en-US" altLang="zh-CN" dirty="0">
                    <a:latin typeface="Century" panose="02040604050505020304" pitchFamily="18" charset="0"/>
                  </a:rPr>
                  <a:t>, L.B.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Parfenov</a:t>
                </a:r>
                <a:r>
                  <a:rPr lang="en-US" altLang="zh-CN" dirty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Sov</a:t>
                </a:r>
                <a:r>
                  <a:rPr lang="en-US" altLang="zh-CN" dirty="0">
                    <a:latin typeface="Century" panose="02040604050505020304" pitchFamily="18" charset="0"/>
                  </a:rPr>
                  <a:t>. Phys.-JETP 7 (1958)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528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 marL="285750" indent="-285750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B.S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Neganov</a:t>
                </a:r>
                <a:r>
                  <a:rPr lang="en-US" altLang="zh-CN" dirty="0">
                    <a:latin typeface="Century" panose="02040604050505020304" pitchFamily="18" charset="0"/>
                  </a:rPr>
                  <a:t>, O.V.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Savchenko</a:t>
                </a:r>
                <a:r>
                  <a:rPr lang="en-US" altLang="zh-CN" dirty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Sov</a:t>
                </a:r>
                <a:r>
                  <a:rPr lang="en-US" altLang="zh-CN" dirty="0">
                    <a:latin typeface="Century" panose="02040604050505020304" pitchFamily="18" charset="0"/>
                  </a:rPr>
                  <a:t>. Phys.-JETP 5 (1957) 1033.</a:t>
                </a:r>
              </a:p>
              <a:p>
                <a:pPr marL="285750" indent="-285750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M.G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Meshcheriakov</a:t>
                </a:r>
                <a:r>
                  <a:rPr lang="en-US" altLang="zh-CN" dirty="0">
                    <a:latin typeface="Century" panose="02040604050505020304" pitchFamily="18" charset="0"/>
                  </a:rPr>
                  <a:t>, B.S.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Neganov</a:t>
                </a:r>
                <a:r>
                  <a:rPr lang="en-US" altLang="zh-CN" dirty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Dokl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Akad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err="1">
                    <a:latin typeface="Century" panose="02040604050505020304" pitchFamily="18" charset="0"/>
                  </a:rPr>
                  <a:t>Nauk</a:t>
                </a:r>
                <a:r>
                  <a:rPr lang="en-US" altLang="zh-CN" dirty="0">
                    <a:latin typeface="Century" panose="02040604050505020304" pitchFamily="18" charset="0"/>
                  </a:rPr>
                  <a:t> SSSR 100 (1955) 677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.</a:t>
                </a:r>
                <a:endParaRPr lang="en-US" altLang="zh-CN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630776"/>
                <a:ext cx="9296400" cy="1759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784609" y="1098205"/>
            <a:ext cx="2035485" cy="5160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4609" y="1085014"/>
            <a:ext cx="53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Early days:</a:t>
            </a:r>
            <a:endParaRPr lang="zh-CN" altLang="en-US" sz="2400" i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History of </a:t>
            </a:r>
            <a:r>
              <a:rPr lang="en-US" altLang="zh-CN" sz="36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dibaryon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searches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70000" y="3467311"/>
            <a:ext cx="9798050" cy="17594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Oakes’s prediction: J</a:t>
            </a:r>
            <a:r>
              <a:rPr lang="en-US" altLang="zh-CN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=1</a:t>
            </a:r>
            <a:r>
              <a:rPr lang="en-US" altLang="zh-CN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+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resonances                         </a:t>
            </a:r>
            <a:r>
              <a:rPr lang="de-DE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</a:t>
            </a:r>
            <a:r>
              <a:rPr lang="de-DE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. Oakes, Phys. Rev. 131 (1963) 2239.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state with (Y, I) = (2, 0) containing the baryon–baryon configuration (np),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states with (Y, I) = (1, 1/2) containing the baryon–baryon configurations (</a:t>
            </a:r>
            <a:r>
              <a:rPr lang="el-GR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Λ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N,</a:t>
            </a:r>
            <a:r>
              <a:rPr lang="el-GR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Σ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N),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states with (Y, I) = (0, 1) containing the baryon–baryon configurations (</a:t>
            </a:r>
            <a:r>
              <a:rPr lang="el-GR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ΣΛ,ΣΣ,Ξ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N) 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4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states with (Y, I) = (−1, 3/2) containing the baryon–baryon configurations (</a:t>
            </a:r>
            <a:r>
              <a:rPr lang="el-GR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ΞΣ).</a:t>
            </a:r>
            <a:endParaRPr lang="en-US" altLang="zh-C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0000" y="5303846"/>
            <a:ext cx="9899650" cy="10926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smtClean="0">
                <a:latin typeface="Century" panose="02040604050505020304" pitchFamily="18" charset="0"/>
              </a:rPr>
              <a:t>The prediction of Dyson and </a:t>
            </a:r>
            <a:r>
              <a:rPr lang="en-US" altLang="zh-CN" dirty="0" err="1" smtClean="0">
                <a:latin typeface="Century" panose="02040604050505020304" pitchFamily="18" charset="0"/>
              </a:rPr>
              <a:t>Xuong</a:t>
            </a:r>
            <a:r>
              <a:rPr lang="en-US" altLang="zh-CN" dirty="0" smtClean="0">
                <a:latin typeface="Century" panose="02040604050505020304" pitchFamily="18" charset="0"/>
              </a:rPr>
              <a:t>: </a:t>
            </a:r>
            <a:r>
              <a:rPr lang="en-US" altLang="zh-CN" dirty="0">
                <a:latin typeface="Century" panose="02040604050505020304" pitchFamily="18" charset="0"/>
              </a:rPr>
              <a:t>F.J. Dyson, N.-H. </a:t>
            </a:r>
            <a:r>
              <a:rPr lang="en-US" altLang="zh-CN" dirty="0" err="1">
                <a:latin typeface="Century" panose="02040604050505020304" pitchFamily="18" charset="0"/>
              </a:rPr>
              <a:t>Xuong</a:t>
            </a:r>
            <a:r>
              <a:rPr lang="en-US" altLang="zh-CN" dirty="0">
                <a:latin typeface="Century" panose="02040604050505020304" pitchFamily="18" charset="0"/>
              </a:rPr>
              <a:t>, Phys. Rev. Lett. 13 (1964) </a:t>
            </a:r>
            <a:r>
              <a:rPr lang="en-US" altLang="zh-CN" dirty="0" smtClean="0">
                <a:latin typeface="Century" panose="02040604050505020304" pitchFamily="18" charset="0"/>
              </a:rPr>
              <a:t>815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entury" panose="02040604050505020304" pitchFamily="18" charset="0"/>
              </a:rPr>
              <a:t>SU(6) symmetry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 six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D</a:t>
            </a:r>
            <a:r>
              <a:rPr lang="en-US" altLang="zh-CN" baseline="-25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IJ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with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IJ=01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, 10, 12, 21, 03, 30</a:t>
            </a:r>
          </a:p>
          <a:p>
            <a:pPr>
              <a:lnSpc>
                <a:spcPts val="2600"/>
              </a:lnSpc>
            </a:pPr>
            <a:r>
              <a:rPr lang="en-US" altLang="zh-CN" dirty="0"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                                                            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  1876     </a:t>
            </a:r>
            <a:r>
              <a:rPr lang="en-US" altLang="zh-CN" dirty="0" smtClean="0">
                <a:latin typeface="Century" panose="02040604050505020304" pitchFamily="18" charset="0"/>
                <a:sym typeface="Wingdings" panose="05000000000000000000" pitchFamily="2" charset="2"/>
              </a:rPr>
              <a:t>2160    2350    MeV</a:t>
            </a:r>
            <a:endParaRPr lang="en-US" altLang="zh-CN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7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l-GR" altLang="zh-CN" dirty="0" smtClean="0"/>
              <a:t>ΩΩ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sz="2400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 ) = 0(0</a:t>
                </a:r>
                <a:r>
                  <a:rPr lang="en-US" altLang="zh-CN" sz="2400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),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bound state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</a:t>
                </a:r>
                <a:r>
                  <a:rPr lang="de-DE" altLang="zh-CN" sz="2400" dirty="0">
                    <a:latin typeface="Century" panose="02040604050505020304" pitchFamily="18" charset="0"/>
                  </a:rPr>
                  <a:t>V. B. Kopeliovich, et al., Phys. Lett. B 242, 145 (1990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)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Z.Y. Zhang, et al.,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~100 MeV,  PRC 61(2000)065204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Our group,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 4~70 MeV,  PRC 51(1995)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3411 (adiabatic)</a:t>
                </a: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de-DE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                      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0.3 MeV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,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PRC 101 (2020) 034004 (dynamical)</a:t>
                </a: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HAL QCD,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~1.6 MeV, PRL 120(2018)212001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Advantage: bound state</a:t>
                </a: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Disadvantage: too low production yield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evidence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WASA-at-COSY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Collaboration, Phys. Lett. B762 (2016) 455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389" t="-1687" b="-8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8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l-GR" altLang="zh-CN" dirty="0" smtClean="0"/>
              <a:t>Ω</a:t>
            </a:r>
            <a:r>
              <a:rPr lang="en-US" altLang="zh-CN" baseline="-25000" dirty="0" smtClean="0"/>
              <a:t>ccc</a:t>
            </a:r>
            <a:r>
              <a:rPr lang="el-GR" altLang="zh-CN" dirty="0" smtClean="0"/>
              <a:t>Ω</a:t>
            </a:r>
            <a:r>
              <a:rPr lang="en-US" altLang="zh-CN" baseline="-25000" dirty="0" smtClean="0"/>
              <a:t>ccc</a:t>
            </a:r>
            <a:r>
              <a:rPr lang="el-GR" altLang="zh-CN" dirty="0" smtClean="0"/>
              <a:t> </a:t>
            </a:r>
            <a:r>
              <a:rPr lang="en-US" altLang="zh-CN" dirty="0" smtClean="0"/>
              <a:t> and </a:t>
            </a:r>
            <a:r>
              <a:rPr lang="el-GR" altLang="zh-CN" dirty="0" smtClean="0"/>
              <a:t>Ω</a:t>
            </a:r>
            <a:r>
              <a:rPr lang="en-US" altLang="zh-CN" baseline="-25000" dirty="0" err="1" smtClean="0"/>
              <a:t>bbb</a:t>
            </a:r>
            <a:r>
              <a:rPr lang="el-GR" altLang="zh-CN" dirty="0" smtClean="0"/>
              <a:t>Ω</a:t>
            </a:r>
            <a:r>
              <a:rPr lang="en-US" altLang="zh-CN" baseline="-25000" dirty="0" err="1" smtClean="0"/>
              <a:t>bbb</a:t>
            </a:r>
            <a:r>
              <a:rPr lang="el-GR" altLang="zh-CN" dirty="0" smtClean="0"/>
              <a:t>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I(J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) = 0(0</a:t>
                </a:r>
                <a:r>
                  <a:rPr lang="en-US" altLang="zh-CN" sz="2400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),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bound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state                         EPJC 82 (2022) 805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l-GR" altLang="zh-CN" sz="2400" dirty="0"/>
                  <a:t>Ω</a:t>
                </a:r>
                <a:r>
                  <a:rPr lang="en-US" altLang="zh-CN" sz="2400" baseline="-25000" dirty="0"/>
                  <a:t>ccc</a:t>
                </a:r>
                <a:r>
                  <a:rPr lang="el-GR" altLang="zh-CN" sz="2400" dirty="0" smtClean="0"/>
                  <a:t>Ω</a:t>
                </a:r>
                <a:r>
                  <a:rPr lang="en-US" altLang="zh-CN" sz="2400" baseline="-25000" dirty="0" err="1" smtClean="0"/>
                  <a:t>bbb</a:t>
                </a:r>
                <a:r>
                  <a:rPr lang="el-GR" altLang="zh-CN" sz="2400" dirty="0" smtClean="0"/>
                  <a:t>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: unbound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Antisymmetrization plays a role.</a:t>
                </a: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evidence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WASA-at-COSY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Collaboration, Phys. Lett. B762 (2016) 455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389" b="-8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3" y="2083448"/>
            <a:ext cx="6775939" cy="2121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410" y="3005079"/>
            <a:ext cx="4759728" cy="35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Correlation function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62404" y="1091095"/>
            <a:ext cx="10972800" cy="5062964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Experimental measurement:</a:t>
            </a:r>
          </a:p>
          <a:p>
            <a:pPr marL="0" indent="0">
              <a:lnSpc>
                <a:spcPts val="2600"/>
              </a:lnSpc>
              <a:buNone/>
            </a:pPr>
            <a:endParaRPr lang="de-DE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ambria Math" panose="02040503050406030204" pitchFamily="18" charset="0"/>
              </a:rPr>
              <a:t>Theoretical calculation:</a:t>
            </a: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ambria Math" panose="02040503050406030204" pitchFamily="18" charset="0"/>
              </a:rPr>
              <a:t>Correlation function ---- hadron-hadron interaction</a:t>
            </a: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57" y="1586927"/>
            <a:ext cx="2838958" cy="957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504" y="3209249"/>
            <a:ext cx="6097685" cy="71972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20750" y="1176717"/>
            <a:ext cx="6322938" cy="5055073"/>
            <a:chOff x="2520750" y="1176717"/>
            <a:chExt cx="6322938" cy="50550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0750" y="1176717"/>
              <a:ext cx="6024290" cy="489172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337874" y="5862458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Nature 588 (2020) 232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20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Since 2003, important progresses on tetra-, penta- and hexa-quark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systems have been made experimentally.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Dibaryon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is a unique system with B=2, which cannot mix with mesons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and baryons.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3.   The </a:t>
            </a:r>
            <a:r>
              <a:rPr lang="en-US" altLang="zh-CN" sz="24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multiquark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spectroscopy needs more data. The theoretical method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will be more efficient based upon the large set of data.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QCD chemistry begins?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3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7008" y="2967335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</a:t>
            </a:r>
            <a:r>
              <a:rPr lang="en-US" altLang="zh-C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you!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52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986831" y="1056661"/>
                <a:ext cx="9296400" cy="3934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dibaryon: IJ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=00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m=2150 MeV               R.L</a:t>
                </a:r>
                <a:r>
                  <a:rPr lang="en-US" altLang="zh-CN" dirty="0">
                    <a:latin typeface="Century" panose="02040604050505020304" pitchFamily="18" charset="0"/>
                  </a:rPr>
                  <a:t>. Jaffe, Phys. Rev. Lett. 138 (1977)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195</a:t>
                </a: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31" y="1056661"/>
                <a:ext cx="9296400" cy="393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831804" y="384052"/>
            <a:ext cx="2035485" cy="4484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86831" y="370861"/>
            <a:ext cx="53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Rush era:</a:t>
            </a:r>
            <a:endParaRPr lang="zh-CN" altLang="en-US" sz="2400" i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88981" y="297732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86831" y="1542952"/>
            <a:ext cx="9296400" cy="1477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latin typeface="Century" panose="02040604050505020304" pitchFamily="18" charset="0"/>
              </a:rPr>
              <a:t>Oka’s prediction:                                                        M</a:t>
            </a:r>
            <a:r>
              <a:rPr lang="en-US" altLang="zh-CN" dirty="0">
                <a:latin typeface="Century" panose="02040604050505020304" pitchFamily="18" charset="0"/>
              </a:rPr>
              <a:t>. Oka, Phys. Rev. D 38 (1988) </a:t>
            </a:r>
            <a:r>
              <a:rPr lang="en-US" altLang="zh-CN" dirty="0" smtClean="0">
                <a:latin typeface="Century" panose="02040604050505020304" pitchFamily="18" charset="0"/>
              </a:rPr>
              <a:t>298</a:t>
            </a:r>
          </a:p>
          <a:p>
            <a:r>
              <a:rPr lang="en-US" altLang="zh-CN" dirty="0" smtClean="0">
                <a:latin typeface="Century" panose="02040604050505020304" pitchFamily="18" charset="0"/>
              </a:rPr>
              <a:t>• S </a:t>
            </a:r>
            <a:r>
              <a:rPr lang="en-US" altLang="zh-CN" dirty="0">
                <a:latin typeface="Century" panose="02040604050505020304" pitchFamily="18" charset="0"/>
              </a:rPr>
              <a:t>= 0, I(J</a:t>
            </a:r>
            <a:r>
              <a:rPr lang="en-US" altLang="zh-CN" baseline="30000" dirty="0">
                <a:latin typeface="Century" panose="02040604050505020304" pitchFamily="18" charset="0"/>
              </a:rPr>
              <a:t>P</a:t>
            </a:r>
            <a:r>
              <a:rPr lang="en-US" altLang="zh-CN" dirty="0">
                <a:latin typeface="Century" panose="02040604050505020304" pitchFamily="18" charset="0"/>
              </a:rPr>
              <a:t> ) = 0(3</a:t>
            </a:r>
            <a:r>
              <a:rPr lang="en-US" altLang="zh-CN" baseline="30000" dirty="0">
                <a:latin typeface="Century" panose="02040604050505020304" pitchFamily="18" charset="0"/>
              </a:rPr>
              <a:t>+</a:t>
            </a:r>
            <a:r>
              <a:rPr lang="en-US" altLang="zh-CN" dirty="0">
                <a:latin typeface="Century" panose="02040604050505020304" pitchFamily="18" charset="0"/>
              </a:rPr>
              <a:t>) and BB structure ΔΔ,</a:t>
            </a:r>
          </a:p>
          <a:p>
            <a:r>
              <a:rPr lang="en-US" altLang="zh-CN" dirty="0">
                <a:latin typeface="Century" panose="02040604050505020304" pitchFamily="18" charset="0"/>
              </a:rPr>
              <a:t>• S = −1, I(J</a:t>
            </a:r>
            <a:r>
              <a:rPr lang="en-US" altLang="zh-CN" baseline="30000" dirty="0">
                <a:latin typeface="Century" panose="02040604050505020304" pitchFamily="18" charset="0"/>
              </a:rPr>
              <a:t>P</a:t>
            </a:r>
            <a:r>
              <a:rPr lang="en-US" altLang="zh-CN" dirty="0">
                <a:latin typeface="Century" panose="02040604050505020304" pitchFamily="18" charset="0"/>
              </a:rPr>
              <a:t> ) = 1/2(2</a:t>
            </a:r>
            <a:r>
              <a:rPr lang="en-US" altLang="zh-CN" baseline="30000" dirty="0">
                <a:latin typeface="Century" panose="02040604050505020304" pitchFamily="18" charset="0"/>
              </a:rPr>
              <a:t>+</a:t>
            </a:r>
            <a:r>
              <a:rPr lang="en-US" altLang="zh-CN" dirty="0">
                <a:latin typeface="Century" panose="02040604050505020304" pitchFamily="18" charset="0"/>
              </a:rPr>
              <a:t>) and BB structure Σ∗N and ΣΔ,</a:t>
            </a:r>
          </a:p>
          <a:p>
            <a:r>
              <a:rPr lang="en-US" altLang="zh-CN" dirty="0">
                <a:latin typeface="Century" panose="02040604050505020304" pitchFamily="18" charset="0"/>
              </a:rPr>
              <a:t>• S = −2, I(J</a:t>
            </a:r>
            <a:r>
              <a:rPr lang="en-US" altLang="zh-CN" baseline="30000" dirty="0">
                <a:latin typeface="Century" panose="02040604050505020304" pitchFamily="18" charset="0"/>
              </a:rPr>
              <a:t>P</a:t>
            </a:r>
            <a:r>
              <a:rPr lang="en-US" altLang="zh-CN" dirty="0">
                <a:latin typeface="Century" panose="02040604050505020304" pitchFamily="18" charset="0"/>
              </a:rPr>
              <a:t> ) = 0(0</a:t>
            </a:r>
            <a:r>
              <a:rPr lang="en-US" altLang="zh-CN" baseline="30000" dirty="0">
                <a:latin typeface="Century" panose="02040604050505020304" pitchFamily="18" charset="0"/>
              </a:rPr>
              <a:t>+</a:t>
            </a:r>
            <a:r>
              <a:rPr lang="en-US" altLang="zh-CN" dirty="0">
                <a:latin typeface="Century" panose="02040604050505020304" pitchFamily="18" charset="0"/>
              </a:rPr>
              <a:t>) with BB structure ΛΛ, ΞN and ΣΣ (the H </a:t>
            </a:r>
            <a:r>
              <a:rPr lang="en-US" altLang="zh-CN" dirty="0" err="1">
                <a:latin typeface="Century" panose="02040604050505020304" pitchFamily="18" charset="0"/>
              </a:rPr>
              <a:t>dibaryon</a:t>
            </a:r>
            <a:r>
              <a:rPr lang="en-US" altLang="zh-CN" dirty="0">
                <a:latin typeface="Century" panose="02040604050505020304" pitchFamily="18" charset="0"/>
              </a:rPr>
              <a:t>) </a:t>
            </a:r>
            <a:endParaRPr lang="en-US" altLang="zh-CN" dirty="0" smtClean="0">
              <a:latin typeface="Century" panose="02040604050505020304" pitchFamily="18" charset="0"/>
            </a:endParaRPr>
          </a:p>
          <a:p>
            <a:r>
              <a:rPr lang="en-US" altLang="zh-CN" dirty="0" smtClean="0">
                <a:latin typeface="Century" panose="02040604050505020304" pitchFamily="18" charset="0"/>
              </a:rPr>
              <a:t>• </a:t>
            </a:r>
            <a:r>
              <a:rPr lang="en-US" altLang="zh-CN" dirty="0">
                <a:latin typeface="Century" panose="02040604050505020304" pitchFamily="18" charset="0"/>
              </a:rPr>
              <a:t>S = −3, I(J</a:t>
            </a:r>
            <a:r>
              <a:rPr lang="en-US" altLang="zh-CN" baseline="30000" dirty="0">
                <a:latin typeface="Century" panose="02040604050505020304" pitchFamily="18" charset="0"/>
              </a:rPr>
              <a:t>P</a:t>
            </a:r>
            <a:r>
              <a:rPr lang="en-US" altLang="zh-CN" dirty="0">
                <a:latin typeface="Century" panose="02040604050505020304" pitchFamily="18" charset="0"/>
              </a:rPr>
              <a:t> ) = 1/2(2</a:t>
            </a:r>
            <a:r>
              <a:rPr lang="en-US" altLang="zh-CN" baseline="30000" dirty="0">
                <a:latin typeface="Century" panose="02040604050505020304" pitchFamily="18" charset="0"/>
              </a:rPr>
              <a:t>+</a:t>
            </a:r>
            <a:r>
              <a:rPr lang="en-US" altLang="zh-CN" dirty="0">
                <a:latin typeface="Century" panose="02040604050505020304" pitchFamily="18" charset="0"/>
              </a:rPr>
              <a:t>) with BB structure ΩN, Ξ∗Σ, Ξ∗Λ and ΞΣ</a:t>
            </a:r>
            <a:r>
              <a:rPr lang="en-US" altLang="zh-CN" dirty="0" smtClean="0">
                <a:latin typeface="Century" panose="02040604050505020304" pitchFamily="18" charset="0"/>
              </a:rPr>
              <a:t>∗</a:t>
            </a:r>
            <a:endParaRPr lang="en-US" altLang="zh-C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6831" y="3096198"/>
            <a:ext cx="9296400" cy="17594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smtClean="0">
                <a:latin typeface="Century" panose="02040604050505020304" pitchFamily="18" charset="0"/>
              </a:rPr>
              <a:t>Nijmegen group’s work: many resonances</a:t>
            </a: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entury" panose="02040604050505020304" pitchFamily="18" charset="0"/>
              </a:rPr>
              <a:t>   NN 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P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, </a:t>
            </a:r>
            <a:r>
              <a:rPr lang="en-US" altLang="zh-CN" baseline="30000" dirty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P</a:t>
            </a:r>
            <a:r>
              <a:rPr lang="en-US" altLang="zh-CN" baseline="-25000" dirty="0">
                <a:latin typeface="Century" panose="02040604050505020304" pitchFamily="18" charset="0"/>
              </a:rPr>
              <a:t>0</a:t>
            </a:r>
            <a:r>
              <a:rPr lang="en-US" altLang="zh-CN" dirty="0" smtClean="0">
                <a:latin typeface="Century" panose="02040604050505020304" pitchFamily="18" charset="0"/>
              </a:rPr>
              <a:t>, </a:t>
            </a:r>
            <a:r>
              <a:rPr lang="en-US" altLang="zh-CN" baseline="30000" dirty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P</a:t>
            </a:r>
            <a:r>
              <a:rPr lang="en-US" altLang="zh-CN" baseline="-25000" dirty="0">
                <a:latin typeface="Century" panose="02040604050505020304" pitchFamily="18" charset="0"/>
              </a:rPr>
              <a:t>2</a:t>
            </a:r>
            <a:r>
              <a:rPr lang="en-US" altLang="zh-CN" dirty="0" smtClean="0">
                <a:latin typeface="Century" panose="02040604050505020304" pitchFamily="18" charset="0"/>
              </a:rPr>
              <a:t>:  2.2 GeV,  </a:t>
            </a:r>
            <a:r>
              <a:rPr lang="en-US" altLang="zh-CN" baseline="30000" dirty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F</a:t>
            </a:r>
            <a:r>
              <a:rPr lang="en-US" altLang="zh-CN" baseline="-25000" dirty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:  2.34 GeV,  </a:t>
            </a: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entury" panose="02040604050505020304" pitchFamily="18" charset="0"/>
              </a:rPr>
              <a:t>                                                      P.J.G. Mulders</a:t>
            </a:r>
            <a:r>
              <a:rPr lang="en-US" altLang="zh-CN" dirty="0">
                <a:latin typeface="Century" panose="02040604050505020304" pitchFamily="18" charset="0"/>
              </a:rPr>
              <a:t>, </a:t>
            </a:r>
            <a:r>
              <a:rPr lang="en-US" altLang="zh-CN" dirty="0" smtClean="0">
                <a:latin typeface="Century" panose="02040604050505020304" pitchFamily="18" charset="0"/>
              </a:rPr>
              <a:t>et al., Phys</a:t>
            </a:r>
            <a:r>
              <a:rPr lang="en-US" altLang="zh-CN" dirty="0">
                <a:latin typeface="Century" panose="02040604050505020304" pitchFamily="18" charset="0"/>
              </a:rPr>
              <a:t>. Rev. Lett. 40 (1978) </a:t>
            </a:r>
            <a:r>
              <a:rPr lang="en-US" altLang="zh-CN" dirty="0" smtClean="0">
                <a:latin typeface="Century" panose="02040604050505020304" pitchFamily="18" charset="0"/>
              </a:rPr>
              <a:t>1543</a:t>
            </a:r>
            <a:endParaRPr lang="en-US" altLang="zh-CN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>
                <a:latin typeface="Century" panose="02040604050505020304" pitchFamily="18" charset="0"/>
              </a:rPr>
              <a:t> </a:t>
            </a:r>
            <a:r>
              <a:rPr lang="en-US" altLang="zh-CN" dirty="0" smtClean="0">
                <a:latin typeface="Century" panose="02040604050505020304" pitchFamily="18" charset="0"/>
              </a:rPr>
              <a:t>  NN 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S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-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D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, 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S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0</a:t>
            </a:r>
            <a:r>
              <a:rPr lang="en-US" altLang="zh-CN" dirty="0" smtClean="0">
                <a:latin typeface="Century" panose="02040604050505020304" pitchFamily="18" charset="0"/>
              </a:rPr>
              <a:t>, 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1</a:t>
            </a:r>
            <a:r>
              <a:rPr lang="en-US" altLang="zh-CN" dirty="0" smtClean="0">
                <a:latin typeface="Century" panose="02040604050505020304" pitchFamily="18" charset="0"/>
              </a:rPr>
              <a:t>D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2</a:t>
            </a:r>
            <a:r>
              <a:rPr lang="en-US" altLang="zh-CN" dirty="0" smtClean="0">
                <a:latin typeface="Century" panose="02040604050505020304" pitchFamily="18" charset="0"/>
              </a:rPr>
              <a:t>, 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D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-</a:t>
            </a:r>
            <a:r>
              <a:rPr lang="en-US" altLang="zh-CN" baseline="30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G</a:t>
            </a:r>
            <a:r>
              <a:rPr lang="en-US" altLang="zh-CN" baseline="-25000" dirty="0" smtClean="0">
                <a:latin typeface="Century" panose="02040604050505020304" pitchFamily="18" charset="0"/>
              </a:rPr>
              <a:t>3</a:t>
            </a:r>
            <a:r>
              <a:rPr lang="en-US" altLang="zh-CN" dirty="0" smtClean="0">
                <a:latin typeface="Century" panose="02040604050505020304" pitchFamily="18" charset="0"/>
              </a:rPr>
              <a:t>,  N</a:t>
            </a:r>
            <a:r>
              <a:rPr lang="el-GR" altLang="zh-CN" dirty="0" smtClean="0">
                <a:latin typeface="Century" panose="02040604050505020304" pitchFamily="18" charset="0"/>
              </a:rPr>
              <a:t>Λ</a:t>
            </a:r>
            <a:r>
              <a:rPr lang="en-US" altLang="zh-CN" dirty="0" smtClean="0">
                <a:latin typeface="Century" panose="02040604050505020304" pitchFamily="18" charset="0"/>
              </a:rPr>
              <a:t> 1+, 2+, </a:t>
            </a:r>
            <a:r>
              <a:rPr lang="el-GR" altLang="zh-CN" dirty="0" smtClean="0">
                <a:latin typeface="Century" panose="02040604050505020304" pitchFamily="18" charset="0"/>
              </a:rPr>
              <a:t>ΛΛ</a:t>
            </a:r>
            <a:r>
              <a:rPr lang="en-US" altLang="zh-CN" dirty="0" smtClean="0">
                <a:latin typeface="Century" panose="02040604050505020304" pitchFamily="18" charset="0"/>
              </a:rPr>
              <a:t> 0+, N</a:t>
            </a:r>
            <a:r>
              <a:rPr lang="el-GR" altLang="zh-CN" dirty="0" smtClean="0">
                <a:latin typeface="Century" panose="02040604050505020304" pitchFamily="18" charset="0"/>
              </a:rPr>
              <a:t>Ξ</a:t>
            </a:r>
            <a:r>
              <a:rPr lang="en-US" altLang="zh-CN" dirty="0" smtClean="0">
                <a:latin typeface="Century" panose="02040604050505020304" pitchFamily="18" charset="0"/>
              </a:rPr>
              <a:t> 1+, ... </a:t>
            </a:r>
            <a:r>
              <a:rPr lang="el-GR" altLang="zh-CN" dirty="0" smtClean="0">
                <a:latin typeface="Century" panose="02040604050505020304" pitchFamily="18" charset="0"/>
              </a:rPr>
              <a:t> </a:t>
            </a:r>
            <a:endParaRPr lang="en-US" altLang="zh-CN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entury" panose="02040604050505020304" pitchFamily="18" charset="0"/>
              </a:rPr>
              <a:t>                                             Phys</a:t>
            </a:r>
            <a:r>
              <a:rPr lang="en-US" altLang="zh-CN" dirty="0">
                <a:latin typeface="Century" panose="02040604050505020304" pitchFamily="18" charset="0"/>
              </a:rPr>
              <a:t>. Rev. D 17 (1978) </a:t>
            </a:r>
            <a:r>
              <a:rPr lang="en-US" altLang="zh-CN" dirty="0" smtClean="0">
                <a:latin typeface="Century" panose="02040604050505020304" pitchFamily="18" charset="0"/>
              </a:rPr>
              <a:t>260;  </a:t>
            </a:r>
            <a:r>
              <a:rPr lang="en-US" altLang="zh-CN" dirty="0">
                <a:latin typeface="Century" panose="02040604050505020304" pitchFamily="18" charset="0"/>
              </a:rPr>
              <a:t>21 (1980) </a:t>
            </a:r>
            <a:r>
              <a:rPr lang="en-US" altLang="zh-CN" dirty="0" smtClean="0">
                <a:latin typeface="Century" panose="02040604050505020304" pitchFamily="18" charset="0"/>
              </a:rPr>
              <a:t>2653; 26 </a:t>
            </a:r>
            <a:r>
              <a:rPr lang="en-US" altLang="zh-CN" dirty="0">
                <a:latin typeface="Century" panose="02040604050505020304" pitchFamily="18" charset="0"/>
              </a:rPr>
              <a:t>(1982) </a:t>
            </a:r>
            <a:r>
              <a:rPr lang="en-US" altLang="zh-CN" dirty="0" smtClean="0">
                <a:latin typeface="Century" panose="02040604050505020304" pitchFamily="18" charset="0"/>
              </a:rPr>
              <a:t>3039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986831" y="5001912"/>
                <a:ext cx="9296400" cy="109260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1/2(2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>
                    <a:latin typeface="Century" panose="02040604050505020304" pitchFamily="18" charset="0"/>
                  </a:rPr>
                  <a:t>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=140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T</a:t>
                </a:r>
                <a:r>
                  <a:rPr lang="en-US" altLang="zh-CN" dirty="0">
                    <a:latin typeface="Century" panose="02040604050505020304" pitchFamily="18" charset="0"/>
                  </a:rPr>
                  <a:t>. Goldman,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et al., </a:t>
                </a:r>
                <a:r>
                  <a:rPr lang="en-US" altLang="zh-CN" dirty="0">
                    <a:latin typeface="Century" panose="02040604050505020304" pitchFamily="18" charset="0"/>
                  </a:rPr>
                  <a:t>Phys. Rev. Lett. 59 (1987)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627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d*, </a:t>
                </a:r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0(3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), inevitable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dibaryon</a:t>
                </a:r>
                <a:r>
                  <a:rPr lang="en-US" altLang="zh-CN" dirty="0">
                    <a:latin typeface="Century" panose="02040604050505020304" pitchFamily="18" charset="0"/>
                  </a:rPr>
                  <a:t> T. Goldman,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et al., </a:t>
                </a:r>
                <a:r>
                  <a:rPr lang="en-US" altLang="zh-CN" dirty="0">
                    <a:latin typeface="Century" panose="02040604050505020304" pitchFamily="18" charset="0"/>
                  </a:rPr>
                  <a:t>Phys. Rev. C 39 (1989) 1889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0(0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),                       </a:t>
                </a:r>
                <a:r>
                  <a:rPr lang="de-DE" altLang="zh-CN" dirty="0" smtClean="0">
                    <a:latin typeface="Century" panose="02040604050505020304" pitchFamily="18" charset="0"/>
                  </a:rPr>
                  <a:t>V</a:t>
                </a:r>
                <a:r>
                  <a:rPr lang="de-DE" altLang="zh-CN" dirty="0">
                    <a:latin typeface="Century" panose="02040604050505020304" pitchFamily="18" charset="0"/>
                  </a:rPr>
                  <a:t>. B. Kopeliovich, </a:t>
                </a:r>
                <a:r>
                  <a:rPr lang="de-DE" altLang="zh-CN" dirty="0" smtClean="0">
                    <a:latin typeface="Century" panose="02040604050505020304" pitchFamily="18" charset="0"/>
                  </a:rPr>
                  <a:t>et al., </a:t>
                </a:r>
                <a:r>
                  <a:rPr lang="de-DE" altLang="zh-CN" dirty="0">
                    <a:latin typeface="Century" panose="02040604050505020304" pitchFamily="18" charset="0"/>
                  </a:rPr>
                  <a:t>Phys. Lett</a:t>
                </a:r>
                <a:r>
                  <a:rPr lang="de-DE" altLang="zh-CN" dirty="0" smtClean="0">
                    <a:latin typeface="Century" panose="02040604050505020304" pitchFamily="18" charset="0"/>
                  </a:rPr>
                  <a:t>. B </a:t>
                </a:r>
                <a:r>
                  <a:rPr lang="de-DE" altLang="zh-CN" dirty="0">
                    <a:latin typeface="Century" panose="02040604050505020304" pitchFamily="18" charset="0"/>
                  </a:rPr>
                  <a:t>242, 145 (1990</a:t>
                </a:r>
                <a:r>
                  <a:rPr lang="de-DE" altLang="zh-CN" dirty="0" smtClean="0">
                    <a:latin typeface="Century" panose="020406040505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31" y="5001912"/>
                <a:ext cx="9296400" cy="1092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3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90513" y="1173972"/>
                <a:ext cx="959235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Century" panose="02040604050505020304" pitchFamily="18" charset="0"/>
                  </a:rPr>
                  <a:t>Experimental methods:</a:t>
                </a:r>
              </a:p>
              <a:p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NN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400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scattering,  LAMPF, TRIUMF, PSI, </a:t>
                </a:r>
                <a:r>
                  <a:rPr lang="en-US" altLang="zh-CN" sz="2400" dirty="0" err="1" smtClean="0">
                    <a:latin typeface="Century" panose="02040604050505020304" pitchFamily="18" charset="0"/>
                  </a:rPr>
                  <a:t>Dubna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, </a:t>
                </a:r>
                <a:r>
                  <a:rPr lang="en-US" altLang="zh-CN" sz="2400" dirty="0" err="1" smtClean="0">
                    <a:latin typeface="Century" panose="02040604050505020304" pitchFamily="18" charset="0"/>
                  </a:rPr>
                  <a:t>Saclay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Pion production,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Photon-induced reactions,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Bubble-chamber experiments</a:t>
                </a:r>
              </a:p>
              <a:p>
                <a:pPr marL="457200" indent="-457200">
                  <a:buAutoNum type="arabicPeriod"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Many resonances were claimed, but most of them disappeared.</a:t>
                </a:r>
              </a:p>
              <a:p>
                <a:pPr marL="457200" indent="-457200">
                  <a:buAutoNum type="arabicPeriod"/>
                </a:pPr>
                <a:endParaRPr lang="zh-CN" altLang="en-US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" y="1173972"/>
                <a:ext cx="9592351" cy="4524315"/>
              </a:xfrm>
              <a:prstGeom prst="rect">
                <a:avLst/>
              </a:prstGeom>
              <a:blipFill>
                <a:blip r:embed="rId3"/>
                <a:stretch>
                  <a:fillRect l="-1017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History of </a:t>
            </a:r>
            <a:r>
              <a:rPr lang="en-US" altLang="zh-CN" sz="36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dibaryon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searches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8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84609" y="1098206"/>
            <a:ext cx="2035485" cy="4484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90508" y="1085014"/>
                <a:ext cx="53844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Intermezzo:</a:t>
                </a:r>
              </a:p>
              <a:p>
                <a:endParaRPr lang="en-US" altLang="zh-CN" sz="2400" i="1" dirty="0"/>
              </a:p>
              <a:p>
                <a:r>
                  <a:rPr lang="en-US" altLang="zh-CN" sz="2400" dirty="0" smtClean="0">
                    <a:latin typeface="Century" panose="02040604050505020304" pitchFamily="18" charset="0"/>
                  </a:rPr>
                  <a:t>PRL 71(1993)42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latin typeface="Century" panose="02040604050505020304" pitchFamily="18" charset="0"/>
                  </a:rPr>
                  <a:t>: IJ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=00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-</a:t>
                </a:r>
                <a:r>
                  <a:rPr lang="zh-CN" altLang="en-US" sz="2400" dirty="0" smtClean="0">
                    <a:latin typeface="Century" panose="02040604050505020304" pitchFamily="18" charset="0"/>
                  </a:rPr>
                  <a:t>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m=2065 MeV</a:t>
                </a: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</a:t>
                </a:r>
                <a:r>
                  <a:rPr lang="el-GR" altLang="zh-CN" sz="2400" dirty="0" smtClean="0">
                    <a:latin typeface="Century" panose="02040604050505020304" pitchFamily="18" charset="0"/>
                  </a:rPr>
                  <a:t>Γ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=0.5 MeV</a:t>
                </a:r>
                <a:endParaRPr lang="zh-CN" altLang="en-US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08" y="1085014"/>
                <a:ext cx="5384416" cy="1938992"/>
              </a:xfrm>
              <a:prstGeom prst="rect">
                <a:avLst/>
              </a:prstGeom>
              <a:blipFill>
                <a:blip r:embed="rId3"/>
                <a:stretch>
                  <a:fillRect l="-1812" t="-2201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History of </a:t>
            </a:r>
            <a:r>
              <a:rPr lang="en-US" altLang="zh-CN" sz="36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dibaryon</a:t>
            </a: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searches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00" y="1274585"/>
            <a:ext cx="5720979" cy="496926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59257" y="3816883"/>
            <a:ext cx="9212986" cy="2495427"/>
            <a:chOff x="1159257" y="3816883"/>
            <a:chExt cx="9212986" cy="24954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9257" y="3816883"/>
              <a:ext cx="9212986" cy="249542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344697" y="5581503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PRC 62(2000)054007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834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955691" y="1045694"/>
                <a:ext cx="9296400" cy="2754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: IJ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=03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</a:t>
                </a:r>
                <a:endParaRPr lang="en-US" altLang="zh-CN" b="0" i="1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b-NO" altLang="zh-CN" dirty="0" smtClean="0">
                    <a:latin typeface="Century" panose="02040604050505020304" pitchFamily="18" charset="0"/>
                  </a:rPr>
                  <a:t>   s-channel resonance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∆∆</m:t>
                    </m:r>
                  </m:oMath>
                </a14:m>
                <a:r>
                  <a:rPr lang="nb-NO" altLang="zh-CN" dirty="0" smtClean="0">
                    <a:latin typeface="Century" panose="02040604050505020304" pitchFamily="18" charset="0"/>
                  </a:rPr>
                  <a:t> system needed </a:t>
                </a:r>
              </a:p>
              <a:p>
                <a:pPr>
                  <a:lnSpc>
                    <a:spcPts val="2600"/>
                  </a:lnSpc>
                </a:pPr>
                <a:r>
                  <a:rPr lang="nb-NO" altLang="zh-CN" dirty="0">
                    <a:latin typeface="Century" panose="02040604050505020304" pitchFamily="18" charset="0"/>
                  </a:rPr>
                  <a:t>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                                                      CELSIUS/WASA, Phys</a:t>
                </a:r>
                <a:r>
                  <a:rPr lang="nb-NO" altLang="zh-CN" dirty="0">
                    <a:latin typeface="Century" panose="02040604050505020304" pitchFamily="18" charset="0"/>
                  </a:rPr>
                  <a:t>. Rev. Lett. 102 (2009)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052301</a:t>
                </a:r>
              </a:p>
              <a:p>
                <a:r>
                  <a:rPr lang="nb-NO" altLang="zh-CN" dirty="0" smtClean="0">
                    <a:latin typeface="Century" panose="020406040505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b-NO" altLang="zh-CN" dirty="0" smtClean="0">
                    <a:latin typeface="Century" panose="02040604050505020304" pitchFamily="18" charset="0"/>
                  </a:rPr>
                  <a:t>, m=2.37 GeV, </a:t>
                </a:r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0(3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), </a:t>
                </a:r>
              </a:p>
              <a:p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                                  WASA-at-COSY, </a:t>
                </a:r>
                <a:r>
                  <a:rPr lang="en-US" altLang="zh-CN" dirty="0">
                    <a:latin typeface="Century" panose="02040604050505020304" pitchFamily="18" charset="0"/>
                  </a:rPr>
                  <a:t>Phys. Rev. Lett.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106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2011) 242302</a:t>
                </a:r>
                <a:endParaRPr lang="nb-NO" altLang="zh-CN" dirty="0" smtClean="0">
                  <a:latin typeface="Century" panose="02040604050505020304" pitchFamily="18" charset="0"/>
                </a:endParaRPr>
              </a:p>
              <a:p>
                <a:r>
                  <a:rPr lang="nb-NO" altLang="zh-CN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altLang="zh-CN" dirty="0" smtClean="0">
                    <a:latin typeface="Century" panose="02040604050505020304" pitchFamily="18" charset="0"/>
                  </a:rPr>
                  <a:t> scattering,  m=2380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=70 </a:t>
                </a:r>
                <a:r>
                  <a:rPr lang="en-US" altLang="zh-CN" dirty="0">
                    <a:latin typeface="Century" panose="02040604050505020304" pitchFamily="18" charset="0"/>
                  </a:rPr>
                  <a:t>MeV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 </a:t>
                </a:r>
              </a:p>
              <a:p>
                <a:r>
                  <a:rPr lang="nb-NO" altLang="zh-CN" dirty="0">
                    <a:latin typeface="Century" panose="02040604050505020304" pitchFamily="18" charset="0"/>
                  </a:rPr>
                  <a:t>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                               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WASA-at-COSY and SAID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Phys</a:t>
                </a:r>
                <a:r>
                  <a:rPr lang="nb-NO" altLang="zh-CN" dirty="0">
                    <a:latin typeface="Century" panose="02040604050505020304" pitchFamily="18" charset="0"/>
                  </a:rPr>
                  <a:t>. Rev. Lett. 112 (2014) </a:t>
                </a:r>
                <a:r>
                  <a:rPr lang="nb-NO" altLang="zh-CN" dirty="0" smtClean="0">
                    <a:latin typeface="Century" panose="02040604050505020304" pitchFamily="18" charset="0"/>
                  </a:rPr>
                  <a:t>202301</a:t>
                </a:r>
              </a:p>
              <a:p>
                <a:r>
                  <a:rPr lang="zh-CN" altLang="en-US" dirty="0" smtClean="0"/>
                  <a:t>        𝛾𝑑</a:t>
                </a:r>
                <a:r>
                  <a:rPr lang="zh-CN" altLang="en-US" dirty="0"/>
                  <a:t>→𝑝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dirty="0"/>
                  <a:t>favor the existence of </a:t>
                </a:r>
                <a:r>
                  <a:rPr lang="zh-CN" altLang="en-US" dirty="0"/>
                  <a:t>𝑑*</a:t>
                </a:r>
                <a:r>
                  <a:rPr lang="en-US" altLang="zh-CN" dirty="0"/>
                  <a:t>(2380) </a:t>
                </a:r>
                <a:r>
                  <a:rPr lang="en-US" altLang="zh-CN" dirty="0" err="1" smtClean="0"/>
                  <a:t>hexaquark</a:t>
                </a:r>
                <a:endParaRPr lang="en-US" altLang="zh-CN" dirty="0"/>
              </a:p>
              <a:p>
                <a:r>
                  <a:rPr lang="en-US" altLang="zh-CN" dirty="0"/>
                  <a:t>                      </a:t>
                </a:r>
                <a:r>
                  <a:rPr lang="en-US" altLang="zh-CN" dirty="0" smtClean="0"/>
                  <a:t>                                             </a:t>
                </a:r>
                <a:r>
                  <a:rPr lang="en-US" altLang="zh-CN" dirty="0"/>
                  <a:t>A2@MAMI, </a:t>
                </a:r>
                <a:r>
                  <a:rPr lang="en-US" altLang="zh-CN" dirty="0" smtClean="0"/>
                  <a:t>Phys. Rev. Lett. </a:t>
                </a:r>
                <a:r>
                  <a:rPr lang="en-US" altLang="zh-CN" dirty="0"/>
                  <a:t>124 (2020) </a:t>
                </a:r>
                <a:r>
                  <a:rPr lang="en-US" altLang="zh-CN" dirty="0" smtClean="0"/>
                  <a:t>132001</a:t>
                </a:r>
                <a:endParaRPr lang="nb-NO" altLang="zh-CN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91" y="1045694"/>
                <a:ext cx="9296400" cy="2754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955691" y="370951"/>
            <a:ext cx="1990122" cy="4574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03175" y="359894"/>
            <a:ext cx="53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New era:</a:t>
            </a:r>
            <a:endParaRPr lang="zh-CN" altLang="en-US" sz="2400" i="1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58906" y="258794"/>
            <a:ext cx="6935694" cy="685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/>
                <a:cs typeface="+mn-cs"/>
              </a:rPr>
              <a:t> </a:t>
            </a:r>
            <a:endParaRPr lang="zh-CN" altLang="en-US" sz="3600" kern="1200" dirty="0">
              <a:solidFill>
                <a:schemeClr val="tx1"/>
              </a:solidFill>
              <a:latin typeface="Calibri" panose="020F0502020204030204" pitchFamily="34" charset="0"/>
              <a:ea typeface="宋体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HIAF-HuiZhou, 2024.11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955691" y="3800294"/>
                <a:ext cx="9296400" cy="14260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2(1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m=2140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=110 MeV 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             WASA-at-COSY Collaboration, Phys</a:t>
                </a:r>
                <a:r>
                  <a:rPr lang="en-US" altLang="zh-CN" dirty="0">
                    <a:latin typeface="Century" panose="02040604050505020304" pitchFamily="18" charset="0"/>
                  </a:rPr>
                  <a:t>. Rev.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Lett. 121 (2018) 052001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•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D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30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, </a:t>
                </a:r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3(0</a:t>
                </a:r>
                <a:r>
                  <a:rPr lang="en-US" altLang="zh-CN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evidence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</a:t>
                </a:r>
                <a:endParaRPr lang="en-US" altLang="zh-CN" dirty="0" smtClean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                        WASA-at-COSY </a:t>
                </a:r>
                <a:r>
                  <a:rPr lang="en-US" altLang="zh-CN" dirty="0">
                    <a:latin typeface="Century" panose="02040604050505020304" pitchFamily="18" charset="0"/>
                  </a:rPr>
                  <a:t>Collaboration, Phys.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Lett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B762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2016) 455</a:t>
                </a: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91" y="3800294"/>
                <a:ext cx="9296400" cy="1426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963688" y="5259726"/>
                <a:ext cx="9296400" cy="14260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1/2(2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>
                    <a:latin typeface="Century" panose="02040604050505020304" pitchFamily="18" charset="0"/>
                  </a:rPr>
                  <a:t>)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Au+Au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collision,  </a:t>
                </a:r>
                <a:r>
                  <a:rPr lang="en-US" altLang="zh-CN" dirty="0" smtClean="0">
                    <a:solidFill>
                      <a:srgbClr val="00B050"/>
                    </a:solidFill>
                    <a:latin typeface="Century" panose="02040604050505020304" pitchFamily="18" charset="0"/>
                  </a:rPr>
                  <a:t>favor the proton-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  <a:latin typeface="Century" panose="02040604050505020304" pitchFamily="18" charset="0"/>
                  </a:rPr>
                  <a:t> bound state</a:t>
                </a: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                                        STAR Collaboration, </a:t>
                </a:r>
                <a:r>
                  <a:rPr lang="en-US" altLang="zh-CN" dirty="0">
                    <a:latin typeface="Century" panose="02040604050505020304" pitchFamily="18" charset="0"/>
                  </a:rPr>
                  <a:t>Phys.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Lett</a:t>
                </a:r>
                <a:r>
                  <a:rPr lang="en-US" altLang="zh-CN" dirty="0">
                    <a:latin typeface="Century" panose="02040604050505020304" pitchFamily="18" charset="0"/>
                  </a:rPr>
                  <a:t>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B790 (2019) 490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• H, </a:t>
                </a:r>
                <a:r>
                  <a:rPr lang="en-US" altLang="zh-CN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dirty="0">
                    <a:latin typeface="Century" panose="02040604050505020304" pitchFamily="18" charset="0"/>
                  </a:rPr>
                  <a:t> ) =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0(0</a:t>
                </a:r>
                <a:r>
                  <a:rPr lang="en-US" altLang="zh-CN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dirty="0">
                    <a:latin typeface="Century" panose="02040604050505020304" pitchFamily="18" charset="0"/>
                  </a:rPr>
                  <a:t>),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de-DE" altLang="zh-CN" dirty="0" smtClean="0">
                    <a:latin typeface="Century" panose="02040604050505020304" pitchFamily="18" charset="0"/>
                  </a:rPr>
                  <a:t>,  </a:t>
                </a:r>
                <a:r>
                  <a:rPr lang="de-DE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signal observed</a:t>
                </a:r>
              </a:p>
              <a:p>
                <a:pPr>
                  <a:lnSpc>
                    <a:spcPts val="2600"/>
                  </a:lnSpc>
                </a:pPr>
                <a:r>
                  <a:rPr lang="de-DE" altLang="zh-CN" dirty="0" smtClean="0">
                    <a:latin typeface="Century" panose="02040604050505020304" pitchFamily="18" charset="0"/>
                  </a:rPr>
                  <a:t>                                           BARBAR Collaboration,</a:t>
                </a:r>
                <a:r>
                  <a:rPr lang="en-US" altLang="zh-CN" dirty="0">
                    <a:latin typeface="Century" panose="02040604050505020304" pitchFamily="18" charset="0"/>
                  </a:rPr>
                  <a:t> Phys. Rev. Lett.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122 </a:t>
                </a:r>
                <a:r>
                  <a:rPr lang="en-US" altLang="zh-CN" dirty="0">
                    <a:latin typeface="Century" panose="02040604050505020304" pitchFamily="18" charset="0"/>
                  </a:rPr>
                  <a:t>(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2019) 072002</a:t>
                </a:r>
                <a:endParaRPr lang="de-DE" altLang="zh-CN" dirty="0" smtClean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88" y="5259726"/>
                <a:ext cx="9296400" cy="14260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66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p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28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23939</TotalTime>
  <Words>3354</Words>
  <Application>Microsoft Office PowerPoint</Application>
  <PresentationFormat>宽屏</PresentationFormat>
  <Paragraphs>633</Paragraphs>
  <Slides>54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8" baseType="lpstr">
      <vt:lpstr>华文楷体</vt:lpstr>
      <vt:lpstr>华文新魏</vt:lpstr>
      <vt:lpstr>宋体</vt:lpstr>
      <vt:lpstr>Arial</vt:lpstr>
      <vt:lpstr>Arial Black</vt:lpstr>
      <vt:lpstr>Calibri</vt:lpstr>
      <vt:lpstr>Cambria Math</vt:lpstr>
      <vt:lpstr>Century</vt:lpstr>
      <vt:lpstr>Century Gothic</vt:lpstr>
      <vt:lpstr>Times New Roman</vt:lpstr>
      <vt:lpstr>Wingdings</vt:lpstr>
      <vt:lpstr>Maple</vt:lpstr>
      <vt:lpstr>Equation</vt:lpstr>
      <vt:lpstr>公式</vt:lpstr>
      <vt:lpstr>Search for Dibaryons</vt:lpstr>
      <vt:lpstr>Contents</vt:lpstr>
      <vt:lpstr>History of dibaryon searches</vt:lpstr>
      <vt:lpstr>    </vt:lpstr>
      <vt:lpstr>History of dibaryon searches</vt:lpstr>
      <vt:lpstr> </vt:lpstr>
      <vt:lpstr>History of dibaryon searches</vt:lpstr>
      <vt:lpstr>History of dibaryon searches</vt:lpstr>
      <vt:lpstr> </vt:lpstr>
      <vt:lpstr> </vt:lpstr>
      <vt:lpstr>Symmetry and quark models</vt:lpstr>
      <vt:lpstr>Geometry symmetry</vt:lpstr>
      <vt:lpstr>Dynamical symmetry</vt:lpstr>
      <vt:lpstr>Group chain of quark system</vt:lpstr>
      <vt:lpstr>Dynamical symmetry applied to light quark systems</vt:lpstr>
      <vt:lpstr> </vt:lpstr>
      <vt:lpstr> </vt:lpstr>
      <vt:lpstr>Baryons:</vt:lpstr>
      <vt:lpstr> </vt:lpstr>
      <vt:lpstr> </vt:lpstr>
      <vt:lpstr> </vt:lpstr>
      <vt:lpstr> </vt:lpstr>
      <vt:lpstr> </vt:lpstr>
      <vt:lpstr> Dibaryons:</vt:lpstr>
      <vt:lpstr>Note to the table</vt:lpstr>
      <vt:lpstr>Quark delocalization color screening model (QDCSM)</vt:lpstr>
      <vt:lpstr>Molecular force vs nuclear force</vt:lpstr>
      <vt:lpstr> </vt:lpstr>
      <vt:lpstr> </vt:lpstr>
      <vt:lpstr> RGM+GCM </vt:lpstr>
      <vt:lpstr> </vt:lpstr>
      <vt:lpstr> Several Interesting dibaryons </vt:lpstr>
      <vt:lpstr> d*</vt:lpstr>
      <vt:lpstr> </vt:lpstr>
      <vt:lpstr> </vt:lpstr>
      <vt:lpstr>d* search at Triumf</vt:lpstr>
      <vt:lpstr>WASA-at-COSY measurements</vt:lpstr>
      <vt:lpstr> </vt:lpstr>
      <vt:lpstr> </vt:lpstr>
      <vt:lpstr> </vt:lpstr>
      <vt:lpstr> D12 and D21</vt:lpstr>
      <vt:lpstr> D12 and D21</vt:lpstr>
      <vt:lpstr> D12 and D21</vt:lpstr>
      <vt:lpstr> D30</vt:lpstr>
      <vt:lpstr> H</vt:lpstr>
      <vt:lpstr> H-like dibaryons: s  Q=c,b </vt:lpstr>
      <vt:lpstr> NΩ</vt:lpstr>
      <vt:lpstr> NΩ-like dibaryons: s  Q=c,b </vt:lpstr>
      <vt:lpstr> NΣ_Q   Q=c,b</vt:lpstr>
      <vt:lpstr> ΩΩ </vt:lpstr>
      <vt:lpstr> ΩcccΩccc  and ΩbbbΩbbb </vt:lpstr>
      <vt:lpstr> Correlation function</vt:lpstr>
      <vt:lpstr> Summary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hello_dog</dc:creator>
  <cp:lastModifiedBy>jlpin</cp:lastModifiedBy>
  <cp:revision>1329</cp:revision>
  <dcterms:created xsi:type="dcterms:W3CDTF">2017-03-20T05:14:55Z</dcterms:created>
  <dcterms:modified xsi:type="dcterms:W3CDTF">2024-11-16T16:38:29Z</dcterms:modified>
</cp:coreProperties>
</file>