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47" r:id="rId1"/>
  </p:sldMasterIdLst>
  <p:notesMasterIdLst>
    <p:notesMasterId r:id="rId37"/>
  </p:notesMasterIdLst>
  <p:handoutMasterIdLst>
    <p:handoutMasterId r:id="rId38"/>
  </p:handoutMasterIdLst>
  <p:sldIdLst>
    <p:sldId id="256" r:id="rId2"/>
    <p:sldId id="308" r:id="rId3"/>
    <p:sldId id="408" r:id="rId4"/>
    <p:sldId id="349" r:id="rId5"/>
    <p:sldId id="424" r:id="rId6"/>
    <p:sldId id="425" r:id="rId7"/>
    <p:sldId id="356" r:id="rId8"/>
    <p:sldId id="399" r:id="rId9"/>
    <p:sldId id="400" r:id="rId10"/>
    <p:sldId id="401" r:id="rId11"/>
    <p:sldId id="409" r:id="rId12"/>
    <p:sldId id="382" r:id="rId13"/>
    <p:sldId id="419" r:id="rId14"/>
    <p:sldId id="418" r:id="rId15"/>
    <p:sldId id="420" r:id="rId16"/>
    <p:sldId id="421" r:id="rId17"/>
    <p:sldId id="422" r:id="rId18"/>
    <p:sldId id="423" r:id="rId19"/>
    <p:sldId id="426" r:id="rId20"/>
    <p:sldId id="407" r:id="rId21"/>
    <p:sldId id="402" r:id="rId22"/>
    <p:sldId id="403" r:id="rId23"/>
    <p:sldId id="404" r:id="rId24"/>
    <p:sldId id="405" r:id="rId25"/>
    <p:sldId id="406" r:id="rId26"/>
    <p:sldId id="412" r:id="rId27"/>
    <p:sldId id="410" r:id="rId28"/>
    <p:sldId id="411" r:id="rId29"/>
    <p:sldId id="413" r:id="rId30"/>
    <p:sldId id="414" r:id="rId31"/>
    <p:sldId id="415" r:id="rId32"/>
    <p:sldId id="416" r:id="rId33"/>
    <p:sldId id="334" r:id="rId34"/>
    <p:sldId id="266" r:id="rId35"/>
    <p:sldId id="42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176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67"/>
    <p:restoredTop sz="94565"/>
  </p:normalViewPr>
  <p:slideViewPr>
    <p:cSldViewPr snapToGrid="0" snapToObjects="1">
      <p:cViewPr varScale="1">
        <p:scale>
          <a:sx n="81" d="100"/>
          <a:sy n="81" d="100"/>
        </p:scale>
        <p:origin x="240" y="6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F324A-781F-264E-A5ED-478809CEDB92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FE9A0-AB18-2E4B-9D1A-8CA3E817C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50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C09BE-9AAA-7542-88DB-67692C98B8EB}" type="datetimeFigureOut">
              <a:rPr kumimoji="1" lang="zh-CN" altLang="en-US" smtClean="0"/>
              <a:t>2024/11/15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AEB51-9F21-3844-B645-3805080A36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9210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EB51-9F21-3844-B645-3805080A3638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463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EB51-9F21-3844-B645-3805080A3638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9175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EB51-9F21-3844-B645-3805080A3638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324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AEB51-9F21-3844-B645-3805080A3638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930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4546427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221952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8016767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7903743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2534378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175920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6110966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  <a:prstGeom prst="rect">
            <a:avLst/>
          </a:prstGeo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7745503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94845" y="6532610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8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489962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70823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765327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9619545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489391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715087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6837119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FFB4-400D-1240-AB24-6F86C96D4DFB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0F0535-B3D9-CD4E-B536-CFD44BC8607E}" type="slidenum">
              <a:rPr lang="en-US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3269638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t>11/15/24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-300861" y="6506106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00B050"/>
                </a:solidFill>
              </a:defRPr>
            </a:lvl1pPr>
          </a:lstStyle>
          <a:p>
            <a:fld id="{490F0535-B3D9-CD4E-B536-CFD44BC860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2035AEF-1469-67C8-E8FA-73E8DEF7CE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232" y="2027"/>
            <a:ext cx="570272" cy="55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93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10.png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indico.ihep.ac.cn/event/24044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ctrTitle" idx="4294967295"/>
              </p:nvPr>
            </p:nvSpPr>
            <p:spPr>
              <a:xfrm>
                <a:off x="1167906" y="901353"/>
                <a:ext cx="9856186" cy="2613556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algn="ctr"/>
                <a:r>
                  <a:rPr lang="zh-CN" altLang="en-US" sz="4400" i="1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第一届 </a:t>
                </a:r>
                <a:r>
                  <a:rPr lang="en-US" altLang="zh-CN" sz="4400" i="1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HIAF </a:t>
                </a:r>
                <a:r>
                  <a:rPr lang="zh-CN" altLang="en-US" sz="4400" i="1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高能终端谱仪合作组会议 </a:t>
                </a:r>
                <a:br>
                  <a:rPr lang="en-US" altLang="zh-CN" sz="4400" i="1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</a:br>
                <a:br>
                  <a:rPr lang="de-DE" altLang="zh-CN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</a:br>
                <a:r>
                  <a:rPr lang="el-GR" altLang="zh-CN" sz="4000" i="1" dirty="0">
                    <a:solidFill>
                      <a:srgbClr val="1768E4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η π</a:t>
                </a:r>
                <a:r>
                  <a:rPr lang="el-GR" altLang="zh-CN" sz="4000" dirty="0">
                    <a:solidFill>
                      <a:srgbClr val="1768E4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4000" dirty="0">
                    <a:solidFill>
                      <a:srgbClr val="1768E4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相互作用和 </a:t>
                </a:r>
                <a14:m>
                  <m:oMath xmlns:m="http://schemas.openxmlformats.org/officeDocument/2006/math">
                    <m:r>
                      <a:rPr lang="zh-CN" altLang="en-US" sz="4000" i="1" smtClean="0">
                        <a:solidFill>
                          <a:srgbClr val="1768E4"/>
                        </a:solidFill>
                        <a:latin typeface="Cambria Math" panose="020405030504060302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zh-CN" altLang="en-US" sz="4000" dirty="0">
                    <a:solidFill>
                      <a:srgbClr val="1768E4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4000" dirty="0">
                    <a:solidFill>
                      <a:srgbClr val="1768E4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形状因子研究 </a:t>
                </a:r>
                <a:endParaRPr lang="en-US" sz="4000" dirty="0">
                  <a:solidFill>
                    <a:srgbClr val="1768E4"/>
                  </a:solidFill>
                  <a:latin typeface="Times New Roman" panose="02020603050405020304" pitchFamily="18" charset="0"/>
                  <a:ea typeface="KaiT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 idx="4294967295"/>
              </p:nvPr>
            </p:nvSpPr>
            <p:spPr>
              <a:xfrm>
                <a:off x="1167906" y="901353"/>
                <a:ext cx="9856186" cy="2613556"/>
              </a:xfrm>
              <a:prstGeom prst="rect">
                <a:avLst/>
              </a:prstGeom>
              <a:blipFill>
                <a:blip r:embed="rId2"/>
                <a:stretch>
                  <a:fillRect l="-1031" t="-5825" r="-11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45276" y="3642940"/>
            <a:ext cx="8701446" cy="243018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Han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肖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Han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楮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Han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文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(C.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W.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Xiao)</a:t>
            </a:r>
            <a:endParaRPr lang="en-US" altLang="zh-Hans" sz="3200" dirty="0">
              <a:solidFill>
                <a:schemeClr val="tx1"/>
              </a:solidFill>
              <a:latin typeface="Times New Roman" panose="02020603050405020304" pitchFamily="18" charset="0"/>
              <a:ea typeface="Kaiti SC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广西师范大学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(Guangxi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Normal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University)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865BFA-A7F2-A44E-98BC-5F536287FCD6}"/>
              </a:ext>
            </a:extLst>
          </p:cNvPr>
          <p:cNvSpPr/>
          <p:nvPr/>
        </p:nvSpPr>
        <p:spPr>
          <a:xfrm>
            <a:off x="8038875" y="6201154"/>
            <a:ext cx="4153125" cy="656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2024.11.17</a:t>
            </a:r>
            <a:r>
              <a:rPr lang="zh-C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近物所，惠州</a:t>
            </a:r>
            <a:endParaRPr lang="en-US" altLang="zh-CN" sz="2800" b="1" dirty="0">
              <a:solidFill>
                <a:srgbClr val="00B05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3B1EE8-72E7-AFD3-DF64-1A2253BFC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8" y="-1"/>
            <a:ext cx="1032084" cy="90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369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837B3EB-FF42-9693-3A4C-9D054D36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9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439B050-9E7F-D8FF-A86D-3CB58F9E8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54" y="130011"/>
            <a:ext cx="10872892" cy="6241845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F1842061-A5AE-B193-A3AF-D8F51FF3C40D}"/>
              </a:ext>
            </a:extLst>
          </p:cNvPr>
          <p:cNvCxnSpPr>
            <a:cxnSpLocks/>
          </p:cNvCxnSpPr>
          <p:nvPr/>
        </p:nvCxnSpPr>
        <p:spPr>
          <a:xfrm>
            <a:off x="8322371" y="1409373"/>
            <a:ext cx="301141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8FF33BD8-7763-FCFE-95A4-D614EFBE8ED3}"/>
              </a:ext>
            </a:extLst>
          </p:cNvPr>
          <p:cNvSpPr txBox="1"/>
          <p:nvPr/>
        </p:nvSpPr>
        <p:spPr>
          <a:xfrm>
            <a:off x="5572726" y="6371856"/>
            <a:ext cx="6619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AdvOT483a8203"/>
              </a:rPr>
              <a:t>W. Qin, L. Y. Dai, and J. </a:t>
            </a:r>
            <a:r>
              <a:rPr lang="en-US" altLang="zh-CN" sz="2400" dirty="0" err="1">
                <a:solidFill>
                  <a:srgbClr val="211E1E"/>
                </a:solidFill>
                <a:effectLst/>
                <a:latin typeface="AdvOT483a8203"/>
              </a:rPr>
              <a:t>Portole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AdvOT483a8203"/>
              </a:rPr>
              <a:t> ́s, </a:t>
            </a:r>
            <a:r>
              <a:rPr lang="en-US" altLang="zh-CN" sz="2400" dirty="0">
                <a:solidFill>
                  <a:srgbClr val="2D2D91"/>
                </a:solidFill>
                <a:effectLst/>
                <a:latin typeface="AdvOT483a8203"/>
              </a:rPr>
              <a:t>J</a:t>
            </a:r>
            <a:r>
              <a:rPr lang="en-US" altLang="zh-CN" sz="2400" dirty="0">
                <a:solidFill>
                  <a:srgbClr val="2D2D91"/>
                </a:solidFill>
                <a:latin typeface="AdvOT483a8203"/>
              </a:rPr>
              <a:t>HEP</a:t>
            </a:r>
            <a:r>
              <a:rPr lang="en-US" altLang="zh-CN" sz="2400" dirty="0">
                <a:solidFill>
                  <a:srgbClr val="2D2D91"/>
                </a:solidFill>
                <a:effectLst/>
                <a:latin typeface="AdvOT483a8203"/>
              </a:rPr>
              <a:t>03 (2021) 092 </a:t>
            </a:r>
            <a:endParaRPr lang="en-US" altLang="zh-CN" sz="2400" dirty="0"/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1C5751FF-DB10-A1DE-4861-99D6112AD058}"/>
              </a:ext>
            </a:extLst>
          </p:cNvPr>
          <p:cNvCxnSpPr>
            <a:cxnSpLocks/>
          </p:cNvCxnSpPr>
          <p:nvPr/>
        </p:nvCxnSpPr>
        <p:spPr>
          <a:xfrm>
            <a:off x="8322371" y="5486335"/>
            <a:ext cx="301141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33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067CCD4-8192-47DB-015E-B53D91D09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10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E7CCEE1-180F-B9BA-82A1-D9935D7D9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96" y="2904564"/>
            <a:ext cx="8034639" cy="357604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CEC78F0-ED4D-2B1D-A630-A78BB5342A3E}"/>
              </a:ext>
            </a:extLst>
          </p:cNvPr>
          <p:cNvSpPr txBox="1"/>
          <p:nvPr/>
        </p:nvSpPr>
        <p:spPr>
          <a:xfrm>
            <a:off x="377034" y="2442899"/>
            <a:ext cx="714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768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stimation of the higher-order HVP contributions </a:t>
            </a:r>
            <a:endParaRPr lang="en-US" altLang="zh-CN" sz="24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861F90D-ACD2-444F-E5B9-DB5E0313B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30" y="4391"/>
            <a:ext cx="8368844" cy="243850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3E2A9D8-F080-1256-19DE-6256D8200843}"/>
              </a:ext>
            </a:extLst>
          </p:cNvPr>
          <p:cNvSpPr txBox="1"/>
          <p:nvPr/>
        </p:nvSpPr>
        <p:spPr>
          <a:xfrm>
            <a:off x="9652046" y="1455755"/>
            <a:ext cx="1865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vector form factors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09F93CE-FF39-EBE4-EB8E-EB3316B68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0" y="2421964"/>
            <a:ext cx="3975100" cy="482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8C6DAA-BE0F-79BF-9482-3E69235D0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6104" y="3039776"/>
            <a:ext cx="1003300" cy="3556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C6191F6-F017-4A9D-D790-417EE341F142}"/>
              </a:ext>
            </a:extLst>
          </p:cNvPr>
          <p:cNvSpPr txBox="1"/>
          <p:nvPr/>
        </p:nvSpPr>
        <p:spPr>
          <a:xfrm>
            <a:off x="5572726" y="6371856"/>
            <a:ext cx="6619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AdvOT483a8203"/>
              </a:rPr>
              <a:t>W. Qin, L. Y. Dai, and J. </a:t>
            </a:r>
            <a:r>
              <a:rPr lang="en-US" altLang="zh-CN" sz="2400" dirty="0" err="1">
                <a:solidFill>
                  <a:srgbClr val="211E1E"/>
                </a:solidFill>
                <a:effectLst/>
                <a:latin typeface="AdvOT483a8203"/>
              </a:rPr>
              <a:t>Portole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AdvOT483a8203"/>
              </a:rPr>
              <a:t> ́s, </a:t>
            </a:r>
            <a:r>
              <a:rPr lang="en-US" altLang="zh-CN" sz="2400" dirty="0">
                <a:solidFill>
                  <a:srgbClr val="2D2D91"/>
                </a:solidFill>
                <a:effectLst/>
                <a:latin typeface="AdvOT483a8203"/>
              </a:rPr>
              <a:t>J</a:t>
            </a:r>
            <a:r>
              <a:rPr lang="en-US" altLang="zh-CN" sz="2400" dirty="0">
                <a:solidFill>
                  <a:srgbClr val="2D2D91"/>
                </a:solidFill>
                <a:latin typeface="AdvOT483a8203"/>
              </a:rPr>
              <a:t>HEP</a:t>
            </a:r>
            <a:r>
              <a:rPr lang="en-US" altLang="zh-CN" sz="2400" dirty="0">
                <a:solidFill>
                  <a:srgbClr val="2D2D91"/>
                </a:solidFill>
                <a:effectLst/>
                <a:latin typeface="AdvOT483a8203"/>
              </a:rPr>
              <a:t>03 (2021) 092 </a:t>
            </a:r>
            <a:endParaRPr lang="en-US" altLang="zh-CN" sz="2400" dirty="0"/>
          </a:p>
        </p:txBody>
      </p:sp>
      <p:sp>
        <p:nvSpPr>
          <p:cNvPr id="4" name="框架 3">
            <a:extLst>
              <a:ext uri="{FF2B5EF4-FFF2-40B4-BE49-F238E27FC236}">
                <a16:creationId xmlns:a16="http://schemas.microsoft.com/office/drawing/2014/main" id="{BDEAFD14-7D28-C516-D3F3-91E1D054FA04}"/>
              </a:ext>
            </a:extLst>
          </p:cNvPr>
          <p:cNvSpPr/>
          <p:nvPr/>
        </p:nvSpPr>
        <p:spPr>
          <a:xfrm>
            <a:off x="1040524" y="4391"/>
            <a:ext cx="1072055" cy="2429474"/>
          </a:xfrm>
          <a:prstGeom prst="frame">
            <a:avLst>
              <a:gd name="adj1" fmla="val 29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9F42FC0-EB07-60EB-EED4-8357F8AB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2F105-9CCE-6D59-354C-8BD0FC6C4EA5}"/>
              </a:ext>
            </a:extLst>
          </p:cNvPr>
          <p:cNvSpPr txBox="1">
            <a:spLocks/>
          </p:cNvSpPr>
          <p:nvPr/>
        </p:nvSpPr>
        <p:spPr>
          <a:xfrm>
            <a:off x="2227262" y="152401"/>
            <a:ext cx="8042276" cy="7059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§2. </a:t>
            </a:r>
            <a:r>
              <a:rPr lang="el-GR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</a:p>
          <a:p>
            <a:endParaRPr 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F3E3ABD-DB8F-5034-5A3F-E0D47199B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22" y="924194"/>
            <a:ext cx="11754155" cy="2757147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AA8EB82-52D3-2D2D-17FF-0915D2532EBD}"/>
              </a:ext>
            </a:extLst>
          </p:cNvPr>
          <p:cNvCxnSpPr>
            <a:cxnSpLocks/>
          </p:cNvCxnSpPr>
          <p:nvPr/>
        </p:nvCxnSpPr>
        <p:spPr>
          <a:xfrm>
            <a:off x="5914666" y="1673913"/>
            <a:ext cx="174149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F2422FFA-46BF-BFCD-36A0-41E9CBCB0E8D}"/>
              </a:ext>
            </a:extLst>
          </p:cNvPr>
          <p:cNvCxnSpPr>
            <a:cxnSpLocks/>
          </p:cNvCxnSpPr>
          <p:nvPr/>
        </p:nvCxnSpPr>
        <p:spPr>
          <a:xfrm>
            <a:off x="366274" y="2665805"/>
            <a:ext cx="36322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E3E8FEC7-5D14-02EF-EA27-BE4612798395}"/>
              </a:ext>
            </a:extLst>
          </p:cNvPr>
          <p:cNvCxnSpPr>
            <a:cxnSpLocks/>
          </p:cNvCxnSpPr>
          <p:nvPr/>
        </p:nvCxnSpPr>
        <p:spPr>
          <a:xfrm>
            <a:off x="3729405" y="3681341"/>
            <a:ext cx="629799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E4A89A4D-1025-06FE-F717-1F517E2FB2F5}"/>
              </a:ext>
            </a:extLst>
          </p:cNvPr>
          <p:cNvCxnSpPr>
            <a:cxnSpLocks/>
          </p:cNvCxnSpPr>
          <p:nvPr/>
        </p:nvCxnSpPr>
        <p:spPr>
          <a:xfrm>
            <a:off x="2227262" y="2975770"/>
            <a:ext cx="423553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EA3655BD-20E2-6CD9-3370-F470F264A4EB}"/>
              </a:ext>
            </a:extLst>
          </p:cNvPr>
          <p:cNvCxnSpPr>
            <a:cxnSpLocks/>
          </p:cNvCxnSpPr>
          <p:nvPr/>
        </p:nvCxnSpPr>
        <p:spPr>
          <a:xfrm>
            <a:off x="366274" y="3316733"/>
            <a:ext cx="412823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86CC0739-1DFF-88E3-5C77-42258A9CD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641" y="3864133"/>
            <a:ext cx="4663044" cy="6106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EAF6AF-3CB5-C345-A0B1-26D71F59E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30" y="3760963"/>
            <a:ext cx="4468028" cy="313677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2FFA451-449F-5EFC-2AF0-9935CEB44555}"/>
              </a:ext>
            </a:extLst>
          </p:cNvPr>
          <p:cNvSpPr txBox="1"/>
          <p:nvPr/>
        </p:nvSpPr>
        <p:spPr>
          <a:xfrm>
            <a:off x="8797199" y="662583"/>
            <a:ext cx="294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Review of PDG</a:t>
            </a:r>
            <a:endParaRPr kumimoji="1" lang="zh-CN" altLang="en-US" sz="2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A3D7270-59D3-AE91-9487-7384CC611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950" y="4860903"/>
            <a:ext cx="7139050" cy="62466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9C7BD3-6161-E777-A6F3-37D4D863D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508" y="5847544"/>
            <a:ext cx="7697492" cy="6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16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16B1F63-7BF0-321F-D4D3-B6970050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33DAFE6-2613-AA69-1B63-25843BF836BC}"/>
              </a:ext>
            </a:extLst>
          </p:cNvPr>
          <p:cNvSpPr txBox="1"/>
          <p:nvPr/>
        </p:nvSpPr>
        <p:spPr>
          <a:xfrm>
            <a:off x="195038" y="0"/>
            <a:ext cx="770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Some Measurements on the width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7B0D9A-21CB-9530-BADE-3358556B0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65" y="494323"/>
            <a:ext cx="8291292" cy="8538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46ABE1-3145-7757-1BCD-0FB551AAD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665" y="1348215"/>
            <a:ext cx="8291292" cy="48755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FCD8E5E-8C40-B680-5355-6DCA1731528B}"/>
              </a:ext>
            </a:extLst>
          </p:cNvPr>
          <p:cNvSpPr txBox="1"/>
          <p:nvPr/>
        </p:nvSpPr>
        <p:spPr>
          <a:xfrm>
            <a:off x="1675497" y="6339050"/>
            <a:ext cx="1048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未来</a:t>
            </a:r>
            <a:r>
              <a:rPr lang="en-US" altLang="zh-CN" sz="24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HIAF</a:t>
            </a:r>
            <a:r>
              <a:rPr lang="zh-CN" altLang="en-US" sz="24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最高能量</a:t>
            </a:r>
            <a:r>
              <a:rPr lang="en-US" altLang="zh-CN" sz="24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9.3</a:t>
            </a:r>
            <a:r>
              <a:rPr lang="en" altLang="zh-CN" sz="24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GeV</a:t>
            </a:r>
            <a:r>
              <a:rPr lang="zh-CN" altLang="en-US" sz="24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的强流质子束流是否可以测量一些类似的过程</a:t>
            </a:r>
            <a:r>
              <a:rPr lang="en-US" altLang="zh-CN" sz="24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……</a:t>
            </a:r>
            <a:endParaRPr kumimoji="1" lang="zh-CN" altLang="en-US" sz="2400" dirty="0">
              <a:solidFill>
                <a:srgbClr val="00B05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9352BCD-A2D1-1D4A-D637-22363C5F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13</a:t>
            </a:fld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C50264-C41E-9C59-5732-C06BD4CD9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0" y="0"/>
            <a:ext cx="4984365" cy="20836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0E06977-8F08-4498-F467-B7446B1670DB}"/>
              </a:ext>
            </a:extLst>
          </p:cNvPr>
          <p:cNvSpPr/>
          <p:nvPr/>
        </p:nvSpPr>
        <p:spPr>
          <a:xfrm>
            <a:off x="5598114" y="6315062"/>
            <a:ext cx="65938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2000" i="1" dirty="0">
                <a:solidFill>
                  <a:srgbClr val="253AE5"/>
                </a:solidFill>
              </a:rPr>
              <a:t>J. A. </a:t>
            </a:r>
            <a:r>
              <a:rPr lang="de-DE" altLang="zh-CN" sz="2000" i="1" dirty="0" err="1">
                <a:solidFill>
                  <a:srgbClr val="253AE5"/>
                </a:solidFill>
              </a:rPr>
              <a:t>Oller</a:t>
            </a:r>
            <a:r>
              <a:rPr lang="de-DE" altLang="zh-CN" sz="2000" i="1" dirty="0">
                <a:solidFill>
                  <a:srgbClr val="253AE5"/>
                </a:solidFill>
              </a:rPr>
              <a:t> </a:t>
            </a:r>
            <a:r>
              <a:rPr lang="de-DE" altLang="zh-CN" sz="2000" i="1" dirty="0" err="1">
                <a:solidFill>
                  <a:srgbClr val="253AE5"/>
                </a:solidFill>
              </a:rPr>
              <a:t>and</a:t>
            </a:r>
            <a:r>
              <a:rPr lang="de-DE" altLang="zh-CN" sz="2000" i="1" dirty="0">
                <a:solidFill>
                  <a:srgbClr val="253AE5"/>
                </a:solidFill>
              </a:rPr>
              <a:t> E. </a:t>
            </a:r>
            <a:r>
              <a:rPr lang="de-DE" altLang="zh-CN" sz="2000" i="1" dirty="0" err="1">
                <a:solidFill>
                  <a:srgbClr val="253AE5"/>
                </a:solidFill>
              </a:rPr>
              <a:t>Oset</a:t>
            </a:r>
            <a:r>
              <a:rPr lang="de-DE" altLang="zh-CN" sz="2000" i="1" dirty="0">
                <a:solidFill>
                  <a:srgbClr val="253AE5"/>
                </a:solidFill>
              </a:rPr>
              <a:t>, </a:t>
            </a:r>
            <a:r>
              <a:rPr lang="de-DE" altLang="zh-CN" sz="2000" i="1" dirty="0" err="1">
                <a:solidFill>
                  <a:srgbClr val="253AE5"/>
                </a:solidFill>
              </a:rPr>
              <a:t>Nucl</a:t>
            </a:r>
            <a:r>
              <a:rPr lang="de-DE" altLang="zh-CN" sz="2000" i="1" dirty="0">
                <a:solidFill>
                  <a:srgbClr val="253AE5"/>
                </a:solidFill>
              </a:rPr>
              <a:t>. Phys. A 620</a:t>
            </a:r>
            <a:r>
              <a:rPr lang="zh-Hans" altLang="en-US" sz="2000" i="1" dirty="0">
                <a:solidFill>
                  <a:srgbClr val="253AE5"/>
                </a:solidFill>
              </a:rPr>
              <a:t> </a:t>
            </a:r>
            <a:r>
              <a:rPr lang="de-DE" altLang="zh-CN" sz="2000" i="1" dirty="0">
                <a:solidFill>
                  <a:srgbClr val="253AE5"/>
                </a:solidFill>
              </a:rPr>
              <a:t>(1997</a:t>
            </a:r>
            <a:r>
              <a:rPr lang="en-US" altLang="zh-Hans" sz="2000" i="1" dirty="0">
                <a:solidFill>
                  <a:srgbClr val="253AE5"/>
                </a:solidFill>
              </a:rPr>
              <a:t>)</a:t>
            </a:r>
            <a:r>
              <a:rPr lang="zh-Hans" altLang="en-US" sz="2000" i="1" dirty="0">
                <a:solidFill>
                  <a:srgbClr val="253AE5"/>
                </a:solidFill>
              </a:rPr>
              <a:t> </a:t>
            </a:r>
            <a:r>
              <a:rPr lang="de-DE" altLang="zh-CN" sz="2000" i="1" dirty="0">
                <a:solidFill>
                  <a:srgbClr val="253AE5"/>
                </a:solidFill>
              </a:rPr>
              <a:t>438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C17169-173A-7E04-7740-58991D52F249}"/>
              </a:ext>
            </a:extLst>
          </p:cNvPr>
          <p:cNvSpPr txBox="1">
            <a:spLocks/>
          </p:cNvSpPr>
          <p:nvPr/>
        </p:nvSpPr>
        <p:spPr>
          <a:xfrm>
            <a:off x="4814073" y="659498"/>
            <a:ext cx="7377927" cy="127079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Coupled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 Unitary Approach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 Bethe-Salpeter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equations,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on-shell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loops.</a:t>
            </a:r>
            <a:endParaRPr lang="de-DE" altLang="zh-CN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latex-image-1.pdf">
            <a:extLst>
              <a:ext uri="{FF2B5EF4-FFF2-40B4-BE49-F238E27FC236}">
                <a16:creationId xmlns:a16="http://schemas.microsoft.com/office/drawing/2014/main" id="{03AD7A64-30A2-7B27-2C06-36A8402A7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85" y="2308230"/>
            <a:ext cx="6451830" cy="467524"/>
          </a:xfrm>
          <a:prstGeom prst="rect">
            <a:avLst/>
          </a:prstGeom>
        </p:spPr>
      </p:pic>
      <p:pic>
        <p:nvPicPr>
          <p:cNvPr id="8" name="Picture 9" descr="BSeq.eps">
            <a:extLst>
              <a:ext uri="{FF2B5EF4-FFF2-40B4-BE49-F238E27FC236}">
                <a16:creationId xmlns:a16="http://schemas.microsoft.com/office/drawing/2014/main" id="{9A9637CA-E2AA-D5FE-1766-484BC2BF0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46" y="2935140"/>
            <a:ext cx="5383508" cy="233943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B16B7C1-95D0-26C0-30EB-D19E96FC650D}"/>
              </a:ext>
            </a:extLst>
          </p:cNvPr>
          <p:cNvSpPr txBox="1"/>
          <p:nvPr/>
        </p:nvSpPr>
        <p:spPr>
          <a:xfrm>
            <a:off x="1002224" y="5446080"/>
            <a:ext cx="10482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(potentials)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evaluated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Lagrangians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A46E8E3-9621-42BD-F958-7FE76A9C4070}"/>
                  </a:ext>
                </a:extLst>
              </p:cNvPr>
              <p:cNvSpPr txBox="1"/>
              <p:nvPr/>
            </p:nvSpPr>
            <p:spPr>
              <a:xfrm>
                <a:off x="195038" y="376610"/>
                <a:ext cx="33606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</a:rPr>
                  <a:t> molecular state</a:t>
                </a:r>
                <a:endParaRPr lang="en-US" altLang="zh-CN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A46E8E3-9621-42BD-F958-7FE76A9C4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38" y="376610"/>
                <a:ext cx="3360694" cy="461665"/>
              </a:xfrm>
              <a:prstGeom prst="rect">
                <a:avLst/>
              </a:prstGeom>
              <a:blipFill>
                <a:blip r:embed="rId5"/>
                <a:stretch>
                  <a:fillRect l="-377" t="-13158" b="-2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721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22CB7F7-387B-EF6E-9192-72EA9C81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14</a:t>
            </a:fld>
            <a:endParaRPr 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1244E64-BDEE-0EC6-23E3-9959AA577475}"/>
              </a:ext>
            </a:extLst>
          </p:cNvPr>
          <p:cNvGrpSpPr/>
          <p:nvPr/>
        </p:nvGrpSpPr>
        <p:grpSpPr>
          <a:xfrm>
            <a:off x="369210" y="156935"/>
            <a:ext cx="4737100" cy="2222500"/>
            <a:chOff x="302985" y="0"/>
            <a:chExt cx="4737100" cy="22225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E2442AD-C507-52A3-66AA-2E5BB913F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985" y="0"/>
              <a:ext cx="4737100" cy="22225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708238A-E5BF-C449-68BE-02C99C80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4070" y="156934"/>
              <a:ext cx="497187" cy="36557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02F1AD4-559B-D9AA-3267-8C3BB0618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7179" y="1682749"/>
              <a:ext cx="490922" cy="418193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ED81725-69D1-CD68-71A5-1C8306BF0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700" y="-1"/>
            <a:ext cx="3588695" cy="25363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A082A4-D7EA-D493-F149-86CCEC89E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857" y="2309697"/>
            <a:ext cx="7886900" cy="2517095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DDCB9C14-0749-1D5C-D721-321F6779CFC8}"/>
              </a:ext>
            </a:extLst>
          </p:cNvPr>
          <p:cNvCxnSpPr>
            <a:cxnSpLocks/>
          </p:cNvCxnSpPr>
          <p:nvPr/>
        </p:nvCxnSpPr>
        <p:spPr>
          <a:xfrm>
            <a:off x="7772400" y="593455"/>
            <a:ext cx="1948544" cy="2556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FA2D936-2FFF-AC62-C9F0-1D1666D07F44}"/>
              </a:ext>
            </a:extLst>
          </p:cNvPr>
          <p:cNvSpPr txBox="1"/>
          <p:nvPr/>
        </p:nvSpPr>
        <p:spPr>
          <a:xfrm>
            <a:off x="9860800" y="670553"/>
            <a:ext cx="1699829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Cusp-like</a:t>
            </a:r>
            <a:r>
              <a:rPr kumimoji="1" lang="zh-C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kumimoji="1" lang="zh-CN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238D33E-7096-80B7-170A-72617967C1DA}"/>
              </a:ext>
            </a:extLst>
          </p:cNvPr>
          <p:cNvSpPr txBox="1"/>
          <p:nvPr/>
        </p:nvSpPr>
        <p:spPr>
          <a:xfrm>
            <a:off x="8332637" y="4878612"/>
            <a:ext cx="3457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768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width is more stable!</a:t>
            </a:r>
          </a:p>
        </p:txBody>
      </p:sp>
      <p:sp>
        <p:nvSpPr>
          <p:cNvPr id="13" name="框架 12">
            <a:extLst>
              <a:ext uri="{FF2B5EF4-FFF2-40B4-BE49-F238E27FC236}">
                <a16:creationId xmlns:a16="http://schemas.microsoft.com/office/drawing/2014/main" id="{0EE00334-59A0-86E5-0B84-C003E7D742DE}"/>
              </a:ext>
            </a:extLst>
          </p:cNvPr>
          <p:cNvSpPr/>
          <p:nvPr/>
        </p:nvSpPr>
        <p:spPr>
          <a:xfrm>
            <a:off x="342196" y="1679709"/>
            <a:ext cx="2052661" cy="754156"/>
          </a:xfrm>
          <a:prstGeom prst="frame">
            <a:avLst>
              <a:gd name="adj1" fmla="val 29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3CED00E-E573-FFED-EE9C-227411137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09" y="4852722"/>
            <a:ext cx="5854700" cy="2006600"/>
          </a:xfrm>
          <a:prstGeom prst="rect">
            <a:avLst/>
          </a:prstGeom>
        </p:spPr>
      </p:pic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CF195BB4-7BC8-2574-0D2D-815EB9EFABCE}"/>
              </a:ext>
            </a:extLst>
          </p:cNvPr>
          <p:cNvCxnSpPr>
            <a:cxnSpLocks/>
          </p:cNvCxnSpPr>
          <p:nvPr/>
        </p:nvCxnSpPr>
        <p:spPr>
          <a:xfrm>
            <a:off x="762000" y="2438023"/>
            <a:ext cx="762000" cy="238876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C768FE84-A465-3934-A96F-5FE3739D1374}"/>
              </a:ext>
            </a:extLst>
          </p:cNvPr>
          <p:cNvCxnSpPr>
            <a:cxnSpLocks/>
          </p:cNvCxnSpPr>
          <p:nvPr/>
        </p:nvCxnSpPr>
        <p:spPr>
          <a:xfrm>
            <a:off x="3956213" y="6250370"/>
            <a:ext cx="287529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E39FB0BA-00CC-E8B3-D9DF-24AA09B6BAA0}"/>
              </a:ext>
            </a:extLst>
          </p:cNvPr>
          <p:cNvCxnSpPr>
            <a:cxnSpLocks/>
          </p:cNvCxnSpPr>
          <p:nvPr/>
        </p:nvCxnSpPr>
        <p:spPr>
          <a:xfrm>
            <a:off x="976809" y="6556351"/>
            <a:ext cx="413947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42043323-1F24-C627-14EF-B22C0506D7AE}"/>
              </a:ext>
            </a:extLst>
          </p:cNvPr>
          <p:cNvSpPr txBox="1"/>
          <p:nvPr/>
        </p:nvSpPr>
        <p:spPr>
          <a:xfrm>
            <a:off x="7613465" y="6027003"/>
            <a:ext cx="4494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AdvOT483a8203"/>
              </a:rPr>
              <a:t>H. A. Ahmed</a:t>
            </a:r>
            <a:r>
              <a:rPr lang="zh-CN" altLang="en-US" sz="2400" dirty="0">
                <a:solidFill>
                  <a:srgbClr val="211E1E"/>
                </a:solidFill>
                <a:effectLst/>
                <a:latin typeface="AdvOT483a8203"/>
              </a:rPr>
              <a:t> 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AdvOT483a8203"/>
              </a:rPr>
              <a:t>and </a:t>
            </a:r>
            <a:r>
              <a:rPr lang="en-US" altLang="zh-CN" sz="2400" b="1" dirty="0">
                <a:solidFill>
                  <a:srgbClr val="1768E4"/>
                </a:solidFill>
                <a:effectLst/>
                <a:latin typeface="AdvOT483a8203"/>
              </a:rPr>
              <a:t>CWX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AdvOT483a8203"/>
              </a:rPr>
              <a:t>, Phys. Rev. D 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AdvOT19ee2aa8.B"/>
              </a:rPr>
              <a:t>101, 094034 (2020) 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63A9689-B210-4A9E-0ED1-CE7E72C01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395" y="5423256"/>
            <a:ext cx="3564347" cy="4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37B8D9C-0707-1356-D909-D7B5E7D2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15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BC2EBAF-5523-9ECF-B1F2-136398C5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458" y="204956"/>
            <a:ext cx="7772400" cy="126038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2B34EFE-8889-8120-9EC2-8DEA235A70A8}"/>
              </a:ext>
            </a:extLst>
          </p:cNvPr>
          <p:cNvSpPr txBox="1"/>
          <p:nvPr/>
        </p:nvSpPr>
        <p:spPr>
          <a:xfrm>
            <a:off x="8921625" y="710548"/>
            <a:ext cx="2900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arXiv:2410.12894</a:t>
            </a:r>
            <a:endParaRPr lang="en-US" altLang="zh-CN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57A2C5-C9AE-1D2E-0840-8BEE88BDD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591" y="2112824"/>
            <a:ext cx="8920818" cy="39807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5540D8-1BD3-1174-64E3-8A2A914F5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20427"/>
            <a:ext cx="12148050" cy="42475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618B06B-C043-205B-0A0B-99245ACEF8ED}"/>
              </a:ext>
            </a:extLst>
          </p:cNvPr>
          <p:cNvSpPr txBox="1"/>
          <p:nvPr/>
        </p:nvSpPr>
        <p:spPr>
          <a:xfrm>
            <a:off x="321163" y="1589604"/>
            <a:ext cx="4108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input </a:t>
            </a:r>
          </a:p>
        </p:txBody>
      </p:sp>
    </p:spTree>
    <p:extLst>
      <p:ext uri="{BB962C8B-B14F-4D97-AF65-F5344CB8AC3E}">
        <p14:creationId xmlns:p14="http://schemas.microsoft.com/office/powerpoint/2010/main" val="310346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0ACD875-379B-5D6F-1266-F816B175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16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07BFD8-CC3B-A802-6644-D2CCF6E2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770" y="721568"/>
            <a:ext cx="9176591" cy="4031249"/>
          </a:xfrm>
          <a:prstGeom prst="rect">
            <a:avLst/>
          </a:prstGeom>
        </p:spPr>
      </p:pic>
      <p:sp>
        <p:nvSpPr>
          <p:cNvPr id="4" name="同心圆 3">
            <a:extLst>
              <a:ext uri="{FF2B5EF4-FFF2-40B4-BE49-F238E27FC236}">
                <a16:creationId xmlns:a16="http://schemas.microsoft.com/office/drawing/2014/main" id="{86CE68E3-F69D-B64B-2196-C6878C43553B}"/>
              </a:ext>
            </a:extLst>
          </p:cNvPr>
          <p:cNvSpPr/>
          <p:nvPr/>
        </p:nvSpPr>
        <p:spPr>
          <a:xfrm rot="3280475">
            <a:off x="1676447" y="2328724"/>
            <a:ext cx="2035864" cy="1122762"/>
          </a:xfrm>
          <a:prstGeom prst="donut">
            <a:avLst>
              <a:gd name="adj" fmla="val 3119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4A66834-5A08-ADA7-B1A3-BE9D37946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32" y="5123009"/>
            <a:ext cx="11911868" cy="4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01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2220DA-9926-F6E6-4303-A57DA992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17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BCEFF4-8B81-00DF-95D7-425423404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154" y="262321"/>
            <a:ext cx="4301437" cy="3568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06B8328-7311-9103-E270-E175056F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0135"/>
            <a:ext cx="7107747" cy="3651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2504D3-981B-D178-6F88-9DBD7FCBD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969" y="371030"/>
            <a:ext cx="4301436" cy="34521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79BE7EE-8E1C-7C54-0B65-A45683999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064" y="4146930"/>
            <a:ext cx="3205397" cy="18439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EE15FE-3D8A-445B-00C0-BAED00382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14" y="4970187"/>
            <a:ext cx="6160596" cy="72477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3C204351-F128-FDC1-1347-C0790A6E72C6}"/>
              </a:ext>
            </a:extLst>
          </p:cNvPr>
          <p:cNvCxnSpPr>
            <a:cxnSpLocks/>
          </p:cNvCxnSpPr>
          <p:nvPr/>
        </p:nvCxnSpPr>
        <p:spPr>
          <a:xfrm flipH="1">
            <a:off x="6727908" y="3050519"/>
            <a:ext cx="2152092" cy="183788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731BD625-3628-D45E-8AA1-97663FF7570E}"/>
              </a:ext>
            </a:extLst>
          </p:cNvPr>
          <p:cNvCxnSpPr>
            <a:cxnSpLocks/>
          </p:cNvCxnSpPr>
          <p:nvPr/>
        </p:nvCxnSpPr>
        <p:spPr>
          <a:xfrm flipH="1">
            <a:off x="6727908" y="4592880"/>
            <a:ext cx="1338521" cy="29552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同心圆 12">
            <a:extLst>
              <a:ext uri="{FF2B5EF4-FFF2-40B4-BE49-F238E27FC236}">
                <a16:creationId xmlns:a16="http://schemas.microsoft.com/office/drawing/2014/main" id="{1D745714-4EC5-04BA-B2D4-483DC1185F86}"/>
              </a:ext>
            </a:extLst>
          </p:cNvPr>
          <p:cNvSpPr/>
          <p:nvPr/>
        </p:nvSpPr>
        <p:spPr>
          <a:xfrm>
            <a:off x="1545021" y="2317531"/>
            <a:ext cx="1954924" cy="961698"/>
          </a:xfrm>
          <a:prstGeom prst="donut">
            <a:avLst>
              <a:gd name="adj" fmla="val 3119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15E0773-8D03-1B97-C2D1-1AC0580C2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557" y="5990895"/>
            <a:ext cx="5326253" cy="72477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2464C94-BDCC-83E1-6F54-E64B8211377C}"/>
              </a:ext>
            </a:extLst>
          </p:cNvPr>
          <p:cNvSpPr/>
          <p:nvPr/>
        </p:nvSpPr>
        <p:spPr>
          <a:xfrm>
            <a:off x="6467302" y="6076822"/>
            <a:ext cx="50751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sz="2000" i="1" dirty="0">
                <a:solidFill>
                  <a:srgbClr val="253AE5"/>
                </a:solidFill>
              </a:rPr>
              <a:t>I.</a:t>
            </a:r>
            <a:r>
              <a:rPr lang="zh-CN" altLang="en-US" sz="2000" i="1" dirty="0">
                <a:solidFill>
                  <a:srgbClr val="253AE5"/>
                </a:solidFill>
              </a:rPr>
              <a:t> </a:t>
            </a:r>
            <a:r>
              <a:rPr lang="de-DE" altLang="zh-CN" sz="2000" i="1" dirty="0" err="1">
                <a:solidFill>
                  <a:srgbClr val="253AE5"/>
                </a:solidFill>
              </a:rPr>
              <a:t>Danilkin</a:t>
            </a:r>
            <a:r>
              <a:rPr lang="de-DE" altLang="zh-CN" sz="2000" i="1" dirty="0">
                <a:solidFill>
                  <a:srgbClr val="253AE5"/>
                </a:solidFill>
              </a:rPr>
              <a:t>, M.</a:t>
            </a:r>
            <a:r>
              <a:rPr lang="zh-CN" altLang="en-US" sz="2000" i="1" dirty="0">
                <a:solidFill>
                  <a:srgbClr val="253AE5"/>
                </a:solidFill>
              </a:rPr>
              <a:t> </a:t>
            </a:r>
            <a:r>
              <a:rPr lang="de-DE" altLang="zh-CN" sz="2000" i="1" dirty="0">
                <a:solidFill>
                  <a:srgbClr val="253AE5"/>
                </a:solidFill>
              </a:rPr>
              <a:t>Hoferichter and P.</a:t>
            </a:r>
            <a:r>
              <a:rPr lang="zh-CN" altLang="en-US" sz="2000" i="1" dirty="0">
                <a:solidFill>
                  <a:srgbClr val="253AE5"/>
                </a:solidFill>
              </a:rPr>
              <a:t> </a:t>
            </a:r>
            <a:r>
              <a:rPr lang="de-DE" altLang="zh-CN" sz="2000" i="1" dirty="0" err="1">
                <a:solidFill>
                  <a:srgbClr val="253AE5"/>
                </a:solidFill>
              </a:rPr>
              <a:t>Stoffer</a:t>
            </a:r>
            <a:r>
              <a:rPr lang="de-DE" altLang="zh-CN" sz="2000" i="1" dirty="0">
                <a:solidFill>
                  <a:srgbClr val="253AE5"/>
                </a:solidFill>
              </a:rPr>
              <a:t>, Phys. Lett. B</a:t>
            </a:r>
            <a:r>
              <a:rPr lang="zh-CN" altLang="en-US" sz="2000" i="1" dirty="0">
                <a:solidFill>
                  <a:srgbClr val="253AE5"/>
                </a:solidFill>
              </a:rPr>
              <a:t> </a:t>
            </a:r>
            <a:r>
              <a:rPr lang="de-DE" altLang="zh-CN" sz="2000" i="1" dirty="0">
                <a:solidFill>
                  <a:srgbClr val="253AE5"/>
                </a:solidFill>
              </a:rPr>
              <a:t>820, 136502 (2021)</a:t>
            </a:r>
          </a:p>
        </p:txBody>
      </p:sp>
    </p:spTree>
    <p:extLst>
      <p:ext uri="{BB962C8B-B14F-4D97-AF65-F5344CB8AC3E}">
        <p14:creationId xmlns:p14="http://schemas.microsoft.com/office/powerpoint/2010/main" val="246887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3AA1D98-6C98-8355-94C6-BAEC5BD9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18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AE3C62A-3203-5EE9-F296-9088E78D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62" y="55624"/>
            <a:ext cx="4408493" cy="200931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E09DA99-8BE6-B6A4-9088-87B152D6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99" y="2264647"/>
            <a:ext cx="4885163" cy="322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0A49A8-77F1-44FE-6CA4-CFF327012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491" y="2236647"/>
            <a:ext cx="5203776" cy="32252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FE55FF-0D5B-FB49-B53C-B6B8BB7AD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046" y="-21953"/>
            <a:ext cx="3340333" cy="22866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ECE8DC3-AABA-D472-AA7F-F413FEBCCCB7}"/>
              </a:ext>
            </a:extLst>
          </p:cNvPr>
          <p:cNvSpPr txBox="1"/>
          <p:nvPr/>
        </p:nvSpPr>
        <p:spPr>
          <a:xfrm>
            <a:off x="8524290" y="24100"/>
            <a:ext cx="3004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FA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 Letters B 833 (2022) 137335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2C552CB-123F-4050-3164-B6F633629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01" y="5487847"/>
            <a:ext cx="10634997" cy="1370153"/>
          </a:xfrm>
          <a:prstGeom prst="rect">
            <a:avLst/>
          </a:prstGeom>
        </p:spPr>
      </p:pic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5F9C79F0-2B89-D61B-99F7-D98C650E3942}"/>
              </a:ext>
            </a:extLst>
          </p:cNvPr>
          <p:cNvCxnSpPr>
            <a:cxnSpLocks/>
          </p:cNvCxnSpPr>
          <p:nvPr/>
        </p:nvCxnSpPr>
        <p:spPr>
          <a:xfrm>
            <a:off x="663662" y="1599542"/>
            <a:ext cx="233682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85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D603E8-8095-0F4F-BADE-1E045EF7A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</a:t>
            </a:fld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3C56E34-296D-194F-B151-8FF4844E87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3561" y="134662"/>
            <a:ext cx="5949950" cy="839787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Hans" dirty="0"/>
              <a:t>Outline</a:t>
            </a:r>
            <a:endParaRPr kumimoji="1"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7CC1282-271F-EA4C-9797-1237DE88FD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07942" y="1340865"/>
            <a:ext cx="6581864" cy="37513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Wingdings 2" pitchFamily="18" charset="2"/>
              <a:buAutoNum type="arabicPeriod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g-2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anomaly</a:t>
            </a:r>
          </a:p>
          <a:p>
            <a:pPr marL="457200" indent="-457200">
              <a:buFont typeface="Wingdings 2" pitchFamily="18" charset="2"/>
              <a:buAutoNum type="arabicPeriod"/>
            </a:pPr>
            <a:r>
              <a:rPr lang="el-GR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</a:p>
          <a:p>
            <a:pPr marL="457200" indent="-457200">
              <a:buAutoNum type="arabicPeriod"/>
            </a:pPr>
            <a:r>
              <a:rPr lang="el-GR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</a:p>
          <a:p>
            <a:pPr marL="457200" indent="-457200">
              <a:buAutoNum type="arabicPeriod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Prospect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67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9F42FC0-EB07-60EB-EED4-8357F8AB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2F105-9CCE-6D59-354C-8BD0FC6C4EA5}"/>
              </a:ext>
            </a:extLst>
          </p:cNvPr>
          <p:cNvSpPr txBox="1">
            <a:spLocks/>
          </p:cNvSpPr>
          <p:nvPr/>
        </p:nvSpPr>
        <p:spPr>
          <a:xfrm>
            <a:off x="2227262" y="152401"/>
            <a:ext cx="8042276" cy="7059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§</a:t>
            </a:r>
            <a:r>
              <a:rPr lang="en-US" altLang="zh-CN" sz="3200" dirty="0"/>
              <a:t>3</a:t>
            </a:r>
            <a:r>
              <a:rPr lang="en-US" sz="3200" dirty="0"/>
              <a:t>. </a:t>
            </a:r>
            <a:r>
              <a:rPr lang="el-GR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3200" dirty="0"/>
              <a:t> transition form factor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E315C7-9886-1073-D112-EC4D2048D092}"/>
              </a:ext>
            </a:extLst>
          </p:cNvPr>
          <p:cNvSpPr txBox="1"/>
          <p:nvPr/>
        </p:nvSpPr>
        <p:spPr>
          <a:xfrm>
            <a:off x="2061640" y="2229078"/>
            <a:ext cx="2040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 form factor</a:t>
            </a:r>
            <a:endParaRPr kumimoji="1"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C65B174-659F-8DA6-493C-F0AA080D66D1}"/>
              </a:ext>
            </a:extLst>
          </p:cNvPr>
          <p:cNvSpPr txBox="1"/>
          <p:nvPr/>
        </p:nvSpPr>
        <p:spPr>
          <a:xfrm>
            <a:off x="6836185" y="2444522"/>
            <a:ext cx="219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(g-2)</a:t>
            </a:r>
            <a:r>
              <a:rPr kumimoji="1" lang="el-GR" altLang="zh-CN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kumimoji="1" lang="zh-CN" altLang="en-US" sz="28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797A9E08-0A8F-2FC0-2D2D-8FF7FEB3D646}"/>
              </a:ext>
            </a:extLst>
          </p:cNvPr>
          <p:cNvSpPr/>
          <p:nvPr/>
        </p:nvSpPr>
        <p:spPr>
          <a:xfrm>
            <a:off x="4543257" y="2575327"/>
            <a:ext cx="1901686" cy="26161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5D836022-97FF-57F0-A4E3-CC250CE2B34D}"/>
              </a:ext>
            </a:extLst>
          </p:cNvPr>
          <p:cNvCxnSpPr/>
          <p:nvPr/>
        </p:nvCxnSpPr>
        <p:spPr>
          <a:xfrm flipH="1">
            <a:off x="4046298" y="2949601"/>
            <a:ext cx="1272208" cy="137822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BAA921C3-0017-96AE-CA3E-29F4D7F82A4F}"/>
              </a:ext>
            </a:extLst>
          </p:cNvPr>
          <p:cNvCxnSpPr>
            <a:cxnSpLocks/>
          </p:cNvCxnSpPr>
          <p:nvPr/>
        </p:nvCxnSpPr>
        <p:spPr>
          <a:xfrm>
            <a:off x="5318506" y="2949601"/>
            <a:ext cx="1126437" cy="137822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09E8646-9882-A282-65FC-6728C9CC8112}"/>
              </a:ext>
            </a:extLst>
          </p:cNvPr>
          <p:cNvSpPr txBox="1"/>
          <p:nvPr/>
        </p:nvSpPr>
        <p:spPr>
          <a:xfrm>
            <a:off x="2777403" y="4440492"/>
            <a:ext cx="180214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Theories</a:t>
            </a:r>
            <a:endParaRPr kumimoji="1" lang="zh-CN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6FADFC-C8DF-FB4C-EC93-CBA39905E48F}"/>
              </a:ext>
            </a:extLst>
          </p:cNvPr>
          <p:cNvSpPr txBox="1"/>
          <p:nvPr/>
        </p:nvSpPr>
        <p:spPr>
          <a:xfrm>
            <a:off x="6444942" y="4440492"/>
            <a:ext cx="219338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kumimoji="1" lang="zh-CN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DE17BA5-C0BB-59FE-3220-7C43195BEFAB}"/>
              </a:ext>
            </a:extLst>
          </p:cNvPr>
          <p:cNvSpPr txBox="1"/>
          <p:nvPr/>
        </p:nvSpPr>
        <p:spPr>
          <a:xfrm>
            <a:off x="584922" y="1246482"/>
            <a:ext cx="892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Why is the </a:t>
            </a:r>
            <a:r>
              <a:rPr lang="el-GR" altLang="zh-CN" sz="2800" b="1" i="1" dirty="0">
                <a:solidFill>
                  <a:srgbClr val="FF0000"/>
                </a:solidFill>
              </a:rPr>
              <a:t>η</a:t>
            </a:r>
            <a:r>
              <a:rPr lang="en-US" altLang="zh-CN" sz="2800" b="1" dirty="0">
                <a:solidFill>
                  <a:srgbClr val="FF0000"/>
                </a:solidFill>
              </a:rPr>
              <a:t> transition form factor investigated?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33156D6-CF81-900E-7D64-9AA03980DE9E}"/>
              </a:ext>
            </a:extLst>
          </p:cNvPr>
          <p:cNvSpPr txBox="1"/>
          <p:nvPr/>
        </p:nvSpPr>
        <p:spPr>
          <a:xfrm>
            <a:off x="8400399" y="2444522"/>
            <a:ext cx="204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g-2</a:t>
            </a:r>
            <a:endParaRPr kumimoji="1"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0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B190C1A-1C62-2667-71F4-DD67BC5A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20</a:t>
            </a:fld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F34E807-9176-7ECA-1850-27C83D027E22}"/>
              </a:ext>
            </a:extLst>
          </p:cNvPr>
          <p:cNvSpPr txBox="1"/>
          <p:nvPr/>
        </p:nvSpPr>
        <p:spPr>
          <a:xfrm>
            <a:off x="842637" y="181454"/>
            <a:ext cx="6200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hadronic light-by-light (</a:t>
            </a:r>
            <a:r>
              <a:rPr lang="en-US" altLang="zh-CN" sz="2400" dirty="0" err="1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HLbL</a:t>
            </a:r>
            <a:r>
              <a:rPr lang="en-US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scattering </a:t>
            </a:r>
            <a:endParaRPr lang="en-US" altLang="zh-CN" sz="24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60D3C8-3F7B-D0C1-D9C8-73362EC41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138" y="211379"/>
            <a:ext cx="865622" cy="4616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5295D9E-711B-245D-B522-CB42CCAA4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187" y="708961"/>
            <a:ext cx="9717625" cy="19891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74E3AFB-23C8-0164-2335-55FADE18E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923" y="2769972"/>
            <a:ext cx="8421637" cy="33389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10C57A2-18E7-D909-34E5-2DA3D46C4AB6}"/>
              </a:ext>
            </a:extLst>
          </p:cNvPr>
          <p:cNvSpPr txBox="1"/>
          <p:nvPr/>
        </p:nvSpPr>
        <p:spPr>
          <a:xfrm>
            <a:off x="643269" y="3338633"/>
            <a:ext cx="10905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768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 considering the pion-pole contribution to </a:t>
            </a:r>
            <a:r>
              <a:rPr lang="en-US" altLang="zh-CN" sz="2400" dirty="0" err="1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HLbL</a:t>
            </a:r>
            <a:r>
              <a:rPr lang="en-US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using a simple VMD model for the transition form factor (TFF), </a:t>
            </a:r>
            <a:endParaRPr lang="en-US" altLang="zh-CN" sz="24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3EA3C09-84D8-3A9C-C88E-89099BC80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581" y="4207563"/>
            <a:ext cx="4452742" cy="7421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466B57-9E27-A12F-B768-FEE74D41F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8440" y="4124756"/>
            <a:ext cx="5476138" cy="8249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1076258-482B-4D78-056F-F583A2ACE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197" y="5185072"/>
            <a:ext cx="4826725" cy="1228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4A36E5E-6B0B-986F-9FBD-4F458D893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9020" y="5569215"/>
            <a:ext cx="6978681" cy="46033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7E24133-6EF2-EC8A-4A8B-0F8F6AB994B0}"/>
              </a:ext>
            </a:extLst>
          </p:cNvPr>
          <p:cNvSpPr txBox="1"/>
          <p:nvPr/>
        </p:nvSpPr>
        <p:spPr>
          <a:xfrm>
            <a:off x="6779138" y="6349272"/>
            <a:ext cx="560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Aoyama, et al., </a:t>
            </a:r>
            <a:r>
              <a:rPr lang="en-US" altLang="zh-CN" sz="2400" dirty="0">
                <a:solidFill>
                  <a:srgbClr val="2D2D9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 Rep. 887, 1 (2020)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18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C310608-69C1-EB04-98C9-1D2F64D8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21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456E02-DDEB-C300-0F60-310365B59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77" y="140257"/>
            <a:ext cx="3954742" cy="38954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063B88C-0997-4930-CEE6-A07B2595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1988"/>
            <a:ext cx="7772400" cy="383160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B468098-9ECB-B7E0-441D-83156589CCB2}"/>
              </a:ext>
            </a:extLst>
          </p:cNvPr>
          <p:cNvSpPr txBox="1"/>
          <p:nvPr/>
        </p:nvSpPr>
        <p:spPr>
          <a:xfrm>
            <a:off x="4281919" y="583602"/>
            <a:ext cx="3100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spacelike TFFs 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F4E5BD9-225D-D1CE-A404-4D7E5B428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958" y="3606014"/>
            <a:ext cx="6651842" cy="329172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B850C97-2E03-8DEC-6968-979B3F3F28EA}"/>
              </a:ext>
            </a:extLst>
          </p:cNvPr>
          <p:cNvSpPr txBox="1"/>
          <p:nvPr/>
        </p:nvSpPr>
        <p:spPr>
          <a:xfrm>
            <a:off x="7141109" y="5251874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timelike</a:t>
            </a:r>
            <a:r>
              <a:rPr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TFF</a:t>
            </a:r>
            <a:r>
              <a:rPr kumimoji="1"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70A4640-A3C6-F66D-D9C8-414F77598789}"/>
              </a:ext>
            </a:extLst>
          </p:cNvPr>
          <p:cNvSpPr txBox="1"/>
          <p:nvPr/>
        </p:nvSpPr>
        <p:spPr>
          <a:xfrm>
            <a:off x="6824608" y="6014773"/>
            <a:ext cx="560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Aoyama, et al., </a:t>
            </a:r>
            <a:r>
              <a:rPr lang="en-US" altLang="zh-CN" sz="2400" dirty="0">
                <a:solidFill>
                  <a:srgbClr val="2D2D9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 Rep. 887, 1 (2020)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26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01C111E-9369-0CF2-3DFA-F0F21165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22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3ACAF3D-B032-EF35-05BE-19D71AA25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705" y="57030"/>
            <a:ext cx="9243584" cy="46037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13FA27A-D407-3871-44EA-0D606000A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08" y="4649491"/>
            <a:ext cx="10857383" cy="17320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495BCA1-546D-1BCC-6C5B-EE519EB69C18}"/>
              </a:ext>
            </a:extLst>
          </p:cNvPr>
          <p:cNvSpPr txBox="1"/>
          <p:nvPr/>
        </p:nvSpPr>
        <p:spPr>
          <a:xfrm>
            <a:off x="6714224" y="6381501"/>
            <a:ext cx="560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Aoyama, et al., </a:t>
            </a:r>
            <a:r>
              <a:rPr lang="en-US" altLang="zh-CN" sz="2400" dirty="0">
                <a:solidFill>
                  <a:srgbClr val="2D2D9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 Rep. 887, 1 (2020)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46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FFED52-14B4-A89C-BECD-F8AB87A14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23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277E18-D69A-3226-4512-2969297C6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69" y="262890"/>
            <a:ext cx="3785507" cy="4076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230B8E4-4C5D-5171-E351-26FFD519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990" y="156210"/>
            <a:ext cx="5602741" cy="514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6D7F21-7966-0A32-F612-BA4F96AD4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10" y="2277594"/>
            <a:ext cx="9061959" cy="29447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EA9B6C-9BCA-DC43-21C3-E6EEA659B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002" y="5372294"/>
            <a:ext cx="8555976" cy="10503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EAC1FF-A3D2-B79B-5331-B4BC6D425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34" y="771904"/>
            <a:ext cx="11623932" cy="14043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F68E10E-D935-5042-6DE7-19C03988D808}"/>
              </a:ext>
            </a:extLst>
          </p:cNvPr>
          <p:cNvSpPr txBox="1"/>
          <p:nvPr/>
        </p:nvSpPr>
        <p:spPr>
          <a:xfrm>
            <a:off x="6781800" y="6422644"/>
            <a:ext cx="560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Aoyama, et al., </a:t>
            </a:r>
            <a:r>
              <a:rPr lang="en-US" altLang="zh-CN" sz="2400" dirty="0">
                <a:solidFill>
                  <a:srgbClr val="2D2D9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 Rep. 887, 1 (2020)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11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8571EEB-62D3-204E-6461-52E98A4A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24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7C351D3-0F70-CDE5-1E4F-42B3E21AD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19" y="2284"/>
            <a:ext cx="7245275" cy="20855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39EBDB1-A3DC-F143-92DD-2BE94A01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" y="2249805"/>
            <a:ext cx="5564087" cy="19908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93A7DA-A309-4B72-5AE9-622E46B46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719" y="2249806"/>
            <a:ext cx="5038303" cy="19908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60983E0-87EC-CF75-4110-6EF437865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19" y="4321526"/>
            <a:ext cx="3588373" cy="24313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115F8AC-6E98-89F8-8EF8-2DF5B5CC3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689" y="4770121"/>
            <a:ext cx="6199372" cy="16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80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40DEAF9-0D24-2502-9545-657E54FE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25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983C70-A872-BE64-EF14-D6B284CC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0" y="797775"/>
            <a:ext cx="4438650" cy="464225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D49F70-07CA-976D-1CFA-9ADBF3B81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10" y="210820"/>
            <a:ext cx="4071274" cy="454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B85532-D902-3CD4-F5A0-9790558DA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740" y="116840"/>
            <a:ext cx="4438650" cy="4438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093180-3CC6-44C9-B7DD-35EEE366E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38" y="5572328"/>
            <a:ext cx="5685426" cy="9275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C35465-7440-701C-6934-1931D0589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951" y="4897120"/>
            <a:ext cx="6195974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74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B9EC8A6-7CCB-EF45-DCD5-6FEBF7759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26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E7DF3A-DF57-52DD-17D4-C05CA96F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22" y="2195830"/>
            <a:ext cx="5294601" cy="448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213970-5E66-911D-036E-B1ACBEEB9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0"/>
            <a:ext cx="5157563" cy="19329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89ABB80-A6A1-21F2-276F-4CFAE9BE6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240" y="76200"/>
            <a:ext cx="5283200" cy="1320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6F7D67-7FB8-4C0C-33F2-E7D16C762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640" y="1452880"/>
            <a:ext cx="5257800" cy="14859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DC27C0-10A8-E271-26FE-1990834E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9300" y="4127500"/>
            <a:ext cx="3822700" cy="2730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C657C7-EAF9-E8DF-EC30-7D3B60DC7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212" y="2994660"/>
            <a:ext cx="37084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8CADAB6-92A3-23E3-37F5-4AAEA111C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27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E05B77-CE0A-799D-2F26-1934750FF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" y="138431"/>
            <a:ext cx="4707890" cy="15418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1A32684-A615-85EF-8B33-0F10C198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22" y="1873443"/>
            <a:ext cx="7772400" cy="38076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D70B9B-7358-4D7F-088C-6174B1D2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22" y="5859239"/>
            <a:ext cx="5693814" cy="8603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83AE216-695F-E23C-AFDA-BEEC34566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79" y="5859239"/>
            <a:ext cx="5576775" cy="8603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1121AD-C26E-8BFB-8908-F0C8F7E92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322" y="287019"/>
            <a:ext cx="3770781" cy="3807629"/>
          </a:xfrm>
          <a:prstGeom prst="rect">
            <a:avLst/>
          </a:prstGeom>
        </p:spPr>
      </p:pic>
      <p:sp>
        <p:nvSpPr>
          <p:cNvPr id="8" name="同心圆 7">
            <a:extLst>
              <a:ext uri="{FF2B5EF4-FFF2-40B4-BE49-F238E27FC236}">
                <a16:creationId xmlns:a16="http://schemas.microsoft.com/office/drawing/2014/main" id="{10975526-FFB4-23B1-C25C-9B9B390EB040}"/>
              </a:ext>
            </a:extLst>
          </p:cNvPr>
          <p:cNvSpPr/>
          <p:nvPr/>
        </p:nvSpPr>
        <p:spPr>
          <a:xfrm>
            <a:off x="6278736" y="4344483"/>
            <a:ext cx="1703712" cy="1051561"/>
          </a:xfrm>
          <a:prstGeom prst="donut">
            <a:avLst>
              <a:gd name="adj" fmla="val 3119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同心圆 8">
            <a:extLst>
              <a:ext uri="{FF2B5EF4-FFF2-40B4-BE49-F238E27FC236}">
                <a16:creationId xmlns:a16="http://schemas.microsoft.com/office/drawing/2014/main" id="{3D004DE5-2B4A-748F-6068-AE293D707A0A}"/>
              </a:ext>
            </a:extLst>
          </p:cNvPr>
          <p:cNvSpPr/>
          <p:nvPr/>
        </p:nvSpPr>
        <p:spPr>
          <a:xfrm>
            <a:off x="8729430" y="2602693"/>
            <a:ext cx="810810" cy="1174564"/>
          </a:xfrm>
          <a:prstGeom prst="donut">
            <a:avLst>
              <a:gd name="adj" fmla="val 3119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同心圆 9">
            <a:extLst>
              <a:ext uri="{FF2B5EF4-FFF2-40B4-BE49-F238E27FC236}">
                <a16:creationId xmlns:a16="http://schemas.microsoft.com/office/drawing/2014/main" id="{9ED1C4B8-2A57-1AFC-7915-01CB8A23EA9F}"/>
              </a:ext>
            </a:extLst>
          </p:cNvPr>
          <p:cNvSpPr/>
          <p:nvPr/>
        </p:nvSpPr>
        <p:spPr>
          <a:xfrm>
            <a:off x="11238824" y="1016268"/>
            <a:ext cx="907456" cy="1422131"/>
          </a:xfrm>
          <a:prstGeom prst="donut">
            <a:avLst>
              <a:gd name="adj" fmla="val 3119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19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BF68C88-F8CF-8ED2-416E-1C05137C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28</a:t>
            </a:fld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76EA77D-6846-4800-85D7-D8CFC275B372}"/>
              </a:ext>
            </a:extLst>
          </p:cNvPr>
          <p:cNvSpPr txBox="1"/>
          <p:nvPr/>
        </p:nvSpPr>
        <p:spPr>
          <a:xfrm>
            <a:off x="720090" y="0"/>
            <a:ext cx="9231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Anomalous </a:t>
            </a:r>
            <a:r>
              <a:rPr lang="el-GR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n-US" altLang="zh-CN" sz="2400" b="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l-GR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η′</a:t>
            </a:r>
            <a:r>
              <a:rPr lang="en-US" altLang="zh-CN" sz="2400" dirty="0">
                <a:solidFill>
                  <a:srgbClr val="1768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decays and the physics of transition form factors </a:t>
            </a:r>
            <a:endParaRPr lang="en-US" altLang="zh-CN" sz="24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E643190-F8C9-EA0C-E1C5-BED5B6EE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45" y="534377"/>
            <a:ext cx="5141847" cy="22580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DF8652-DFD9-D7CB-9C34-A7C9568BF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101" y="461665"/>
            <a:ext cx="1865896" cy="4616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9372D5-AAD2-BE3B-691B-0EFB00ACA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804" y="1249425"/>
            <a:ext cx="4818211" cy="4669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F2A97F-CCF7-6E65-97A8-82E45689B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278" y="2792437"/>
            <a:ext cx="3919642" cy="405924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EF58174-222D-04BF-1E97-B9288E1258BA}"/>
              </a:ext>
            </a:extLst>
          </p:cNvPr>
          <p:cNvSpPr txBox="1"/>
          <p:nvPr/>
        </p:nvSpPr>
        <p:spPr>
          <a:xfrm>
            <a:off x="4622947" y="6380841"/>
            <a:ext cx="7489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Gan, B.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Kubis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Passemar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Tulin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>
                <a:solidFill>
                  <a:srgbClr val="1768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Rept. 945, 1 (2022)</a:t>
            </a:r>
            <a:endParaRPr lang="zh-CN" altLang="en-US" sz="20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4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FEF3DA6-CF70-F74B-A2FF-D9592C56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724-C114-2D46-9017-2B50CD2779DB}" type="slidenum">
              <a:rPr lang="en-US" altLang="zh-CN" smtClean="0"/>
              <a:pPr/>
              <a:t>2</a:t>
            </a:fld>
            <a:endParaRPr lang="en-US" altLang="zh-CN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FDC2DA6-0045-1844-AC9B-D23FE3C5C34F}"/>
              </a:ext>
            </a:extLst>
          </p:cNvPr>
          <p:cNvSpPr txBox="1"/>
          <p:nvPr/>
        </p:nvSpPr>
        <p:spPr>
          <a:xfrm>
            <a:off x="195038" y="1108204"/>
            <a:ext cx="881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The anomaly of the electron magnetic moment 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7D44EF1-62ED-A64C-94E6-976A11CF7480}"/>
              </a:ext>
            </a:extLst>
          </p:cNvPr>
          <p:cNvSpPr txBox="1"/>
          <p:nvPr/>
        </p:nvSpPr>
        <p:spPr>
          <a:xfrm>
            <a:off x="195038" y="2002649"/>
            <a:ext cx="8207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 1947, Schwinger predicted:</a:t>
            </a:r>
            <a:endParaRPr lang="zh-CN" altLang="en-US" sz="2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0EBEF0-CFE1-B14C-BE33-4FB75965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903" y="1882820"/>
            <a:ext cx="2950873" cy="719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253642-5871-FD41-8CFC-91C12C357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209" y="3105337"/>
            <a:ext cx="7772400" cy="37211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AB8C928-0471-E24A-9109-FB341DC80744}"/>
              </a:ext>
            </a:extLst>
          </p:cNvPr>
          <p:cNvSpPr txBox="1"/>
          <p:nvPr/>
        </p:nvSpPr>
        <p:spPr>
          <a:xfrm>
            <a:off x="9660463" y="1993460"/>
            <a:ext cx="1674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loop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B06115-104E-59C3-5F9D-EEE18F8334E6}"/>
              </a:ext>
            </a:extLst>
          </p:cNvPr>
          <p:cNvSpPr txBox="1">
            <a:spLocks/>
          </p:cNvSpPr>
          <p:nvPr/>
        </p:nvSpPr>
        <p:spPr>
          <a:xfrm>
            <a:off x="2227262" y="152401"/>
            <a:ext cx="8042276" cy="7059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§1. </a:t>
            </a:r>
            <a:r>
              <a:rPr lang="en-US" altLang="zh-CN" sz="3200" dirty="0"/>
              <a:t>Muon</a:t>
            </a:r>
            <a:r>
              <a:rPr lang="zh-CN" altLang="en-US" sz="3200" dirty="0"/>
              <a:t> </a:t>
            </a:r>
            <a:r>
              <a:rPr lang="en-US" altLang="zh-CN" sz="3200" dirty="0"/>
              <a:t>g-2</a:t>
            </a:r>
            <a:r>
              <a:rPr lang="zh-CN" altLang="en-US" sz="3200" dirty="0"/>
              <a:t> </a:t>
            </a:r>
            <a:r>
              <a:rPr lang="en-US" altLang="zh-CN" sz="3200" dirty="0"/>
              <a:t>anomaly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5561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8DEB1A0-BBE4-28D0-083D-2077AFAC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29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1A459F-6356-79BA-260F-C908D1B8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122" y="1764715"/>
            <a:ext cx="9269756" cy="444472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E0B201-72FC-BE23-2A84-3B61BA94A2FF}"/>
              </a:ext>
            </a:extLst>
          </p:cNvPr>
          <p:cNvSpPr txBox="1"/>
          <p:nvPr/>
        </p:nvSpPr>
        <p:spPr>
          <a:xfrm>
            <a:off x="4827785" y="2406129"/>
            <a:ext cx="1611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space-like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125E670-7F84-664D-8483-688FCD01A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" y="60246"/>
            <a:ext cx="11377691" cy="170446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D847EC8-8925-BD96-9D8F-236C86DF1A29}"/>
              </a:ext>
            </a:extLst>
          </p:cNvPr>
          <p:cNvSpPr txBox="1"/>
          <p:nvPr/>
        </p:nvSpPr>
        <p:spPr>
          <a:xfrm>
            <a:off x="4622947" y="6380841"/>
            <a:ext cx="7489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Gan, B.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Kubis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Passemar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Tulin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>
                <a:solidFill>
                  <a:srgbClr val="1768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Rept. 945, 1 (2022)</a:t>
            </a:r>
            <a:endParaRPr lang="zh-CN" altLang="en-US" sz="20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559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3F58465-5EB6-81CB-1BD5-D050F7BD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30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F311EEE-0EB0-9637-79E1-AFAEF782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81" y="879064"/>
            <a:ext cx="10359237" cy="532069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AB39FC0-C1E0-ACC9-461C-47D37D313AE0}"/>
              </a:ext>
            </a:extLst>
          </p:cNvPr>
          <p:cNvSpPr txBox="1"/>
          <p:nvPr/>
        </p:nvSpPr>
        <p:spPr>
          <a:xfrm>
            <a:off x="340667" y="96026"/>
            <a:ext cx="6899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Slope parameters of the </a:t>
            </a:r>
            <a:r>
              <a:rPr lang="el-GR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 (</a:t>
            </a:r>
            <a:r>
              <a:rPr lang="en-US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left) and </a:t>
            </a:r>
            <a:r>
              <a:rPr lang="el-GR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η′ (</a:t>
            </a:r>
            <a:r>
              <a:rPr lang="en-US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right) TFFs </a:t>
            </a:r>
            <a:endParaRPr lang="en-US" altLang="zh-CN" sz="24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2E2F903-C740-FBD4-B0AD-A89389D7539D}"/>
              </a:ext>
            </a:extLst>
          </p:cNvPr>
          <p:cNvSpPr txBox="1"/>
          <p:nvPr/>
        </p:nvSpPr>
        <p:spPr>
          <a:xfrm>
            <a:off x="4622947" y="6380841"/>
            <a:ext cx="7489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Gan, B.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Kubis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Passemar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Tulin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>
                <a:solidFill>
                  <a:srgbClr val="1768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Rept. 945, 1 (2022)</a:t>
            </a:r>
            <a:endParaRPr lang="zh-CN" altLang="en-US" sz="20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9D0058-CC93-E08A-79FC-9B5E026B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466" y="249463"/>
            <a:ext cx="3725874" cy="50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79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CABD81F-CB1A-5254-127C-2C2A710F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31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48ADC29-78E5-FCBB-12CB-FFC2F8768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0" y="103811"/>
            <a:ext cx="2279776" cy="4246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23A348-507D-668B-7F58-B18F12F3D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59" y="609626"/>
            <a:ext cx="9504681" cy="3571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8B4EEE5-97BC-9412-25A9-2DC683744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97" y="1160595"/>
            <a:ext cx="3965897" cy="3642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671C9D-7659-EBDC-FA7D-F1B1065F9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880" y="2283877"/>
            <a:ext cx="1698656" cy="424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CCDD0A-3D39-9D1A-A1C7-27C115165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4873" y="3310175"/>
            <a:ext cx="2607264" cy="2697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08CECD-1F7B-621F-AF5F-B4C3595FE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922" y="4128017"/>
            <a:ext cx="3556000" cy="1206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DF88A6-9DB2-8A45-21BD-69D75D938D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4136" y="4611898"/>
            <a:ext cx="5878114" cy="3581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D56C6EA-E717-6DB4-4419-4E4F33E90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560" y="5315081"/>
            <a:ext cx="9816522" cy="1206500"/>
          </a:xfrm>
          <a:prstGeom prst="rect">
            <a:avLst/>
          </a:prstGeom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3FC65B4B-FF6F-F296-2860-D98959C98741}"/>
              </a:ext>
            </a:extLst>
          </p:cNvPr>
          <p:cNvCxnSpPr>
            <a:cxnSpLocks/>
          </p:cNvCxnSpPr>
          <p:nvPr/>
        </p:nvCxnSpPr>
        <p:spPr>
          <a:xfrm>
            <a:off x="2724514" y="4750715"/>
            <a:ext cx="2934606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6BA6D475-01AB-EF52-8F1E-24952303A212}"/>
              </a:ext>
            </a:extLst>
          </p:cNvPr>
          <p:cNvSpPr txBox="1"/>
          <p:nvPr/>
        </p:nvSpPr>
        <p:spPr>
          <a:xfrm>
            <a:off x="4775347" y="6487521"/>
            <a:ext cx="7489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Gan, B.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Kubis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Passemar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Tulin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>
                <a:solidFill>
                  <a:srgbClr val="1768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Rept. 945, 1 (2022)</a:t>
            </a:r>
            <a:endParaRPr lang="zh-CN" altLang="en-US" sz="20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同心圆 17">
            <a:extLst>
              <a:ext uri="{FF2B5EF4-FFF2-40B4-BE49-F238E27FC236}">
                <a16:creationId xmlns:a16="http://schemas.microsoft.com/office/drawing/2014/main" id="{BB58C232-2DA5-F78E-EA25-B2F58ADF95F1}"/>
              </a:ext>
            </a:extLst>
          </p:cNvPr>
          <p:cNvSpPr/>
          <p:nvPr/>
        </p:nvSpPr>
        <p:spPr>
          <a:xfrm rot="20164097">
            <a:off x="2827705" y="1639637"/>
            <a:ext cx="2360749" cy="1009091"/>
          </a:xfrm>
          <a:prstGeom prst="donut">
            <a:avLst>
              <a:gd name="adj" fmla="val 3119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同心圆 18">
            <a:extLst>
              <a:ext uri="{FF2B5EF4-FFF2-40B4-BE49-F238E27FC236}">
                <a16:creationId xmlns:a16="http://schemas.microsoft.com/office/drawing/2014/main" id="{14C36F35-37C1-861F-F03E-E624994DC47C}"/>
              </a:ext>
            </a:extLst>
          </p:cNvPr>
          <p:cNvSpPr/>
          <p:nvPr/>
        </p:nvSpPr>
        <p:spPr>
          <a:xfrm rot="19351359">
            <a:off x="6577697" y="2755247"/>
            <a:ext cx="1054180" cy="597553"/>
          </a:xfrm>
          <a:prstGeom prst="donut">
            <a:avLst>
              <a:gd name="adj" fmla="val 3119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同心圆 19">
            <a:extLst>
              <a:ext uri="{FF2B5EF4-FFF2-40B4-BE49-F238E27FC236}">
                <a16:creationId xmlns:a16="http://schemas.microsoft.com/office/drawing/2014/main" id="{D7F5622E-D32C-D1BA-6C87-22E440C05FB9}"/>
              </a:ext>
            </a:extLst>
          </p:cNvPr>
          <p:cNvSpPr/>
          <p:nvPr/>
        </p:nvSpPr>
        <p:spPr>
          <a:xfrm>
            <a:off x="9221106" y="982725"/>
            <a:ext cx="1627234" cy="884034"/>
          </a:xfrm>
          <a:prstGeom prst="donut">
            <a:avLst>
              <a:gd name="adj" fmla="val 3119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6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F8F3EEA9-DC6A-7D49-ACAB-3B6A081B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32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04970" y="1718967"/>
            <a:ext cx="10614215" cy="274919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n-US" altLang="zh-CN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l-GR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η′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 form factors are important for the issue of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(g-2)</a:t>
            </a:r>
            <a:r>
              <a:rPr kumimoji="1" lang="el-GR" altLang="zh-CN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1" lang="en-US" altLang="zh-CN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need more experimental measurements to constraint the input.</a:t>
            </a:r>
            <a:endParaRPr kumimoji="1"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-factory has a good opportunity to test the new physics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(g-2)</a:t>
            </a:r>
            <a:r>
              <a:rPr kumimoji="1" lang="el-GR" altLang="zh-CN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1" lang="en-US" altLang="zh-CN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376C22E-B65B-4A48-B18E-48A2F10465DA}"/>
              </a:ext>
            </a:extLst>
          </p:cNvPr>
          <p:cNvSpPr txBox="1"/>
          <p:nvPr/>
        </p:nvSpPr>
        <p:spPr>
          <a:xfrm>
            <a:off x="1300659" y="4559541"/>
            <a:ext cx="932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1768E4"/>
                </a:solidFill>
              </a:rPr>
              <a:t>Hope future experiments</a:t>
            </a:r>
            <a:r>
              <a:rPr kumimoji="1" lang="zh-CN" altLang="en-US" sz="2800" b="1" dirty="0">
                <a:solidFill>
                  <a:srgbClr val="1768E4"/>
                </a:solidFill>
              </a:rPr>
              <a:t> </a:t>
            </a:r>
            <a:r>
              <a:rPr kumimoji="1" lang="en-US" altLang="zh-CN" sz="2800" b="1" dirty="0">
                <a:solidFill>
                  <a:srgbClr val="1768E4"/>
                </a:solidFill>
              </a:rPr>
              <a:t>in</a:t>
            </a:r>
            <a:r>
              <a:rPr kumimoji="1" lang="zh-CN" altLang="en-US" sz="2800" b="1" dirty="0">
                <a:solidFill>
                  <a:srgbClr val="1768E4"/>
                </a:solidFill>
              </a:rPr>
              <a:t> </a:t>
            </a:r>
            <a:r>
              <a:rPr kumimoji="1" lang="en-US" altLang="zh-CN" sz="2800" b="1" dirty="0">
                <a:solidFill>
                  <a:srgbClr val="1768E4"/>
                </a:solidFill>
              </a:rPr>
              <a:t>HAIF bring more exciting</a:t>
            </a:r>
            <a:r>
              <a:rPr kumimoji="1" lang="zh-CN" altLang="en-US" sz="2800" b="1" dirty="0">
                <a:solidFill>
                  <a:srgbClr val="1768E4"/>
                </a:solidFill>
              </a:rPr>
              <a:t> </a:t>
            </a:r>
            <a:r>
              <a:rPr kumimoji="1" lang="en-US" altLang="zh-CN" sz="2800" b="1" dirty="0">
                <a:solidFill>
                  <a:srgbClr val="1768E4"/>
                </a:solidFill>
              </a:rPr>
              <a:t>results on these issues…….</a:t>
            </a:r>
            <a:endParaRPr kumimoji="1" lang="zh-CN" altLang="en-US" sz="2800" b="1" dirty="0">
              <a:solidFill>
                <a:srgbClr val="1768E4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315295-5E19-CA49-887C-D784F357ACF6}"/>
              </a:ext>
            </a:extLst>
          </p:cNvPr>
          <p:cNvSpPr txBox="1">
            <a:spLocks/>
          </p:cNvSpPr>
          <p:nvPr/>
        </p:nvSpPr>
        <p:spPr>
          <a:xfrm>
            <a:off x="2535023" y="368979"/>
            <a:ext cx="6859421" cy="7059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§</a:t>
            </a:r>
            <a:r>
              <a:rPr lang="en-US" altLang="zh-CN" dirty="0"/>
              <a:t>4</a:t>
            </a:r>
            <a:r>
              <a:rPr lang="en-US" dirty="0"/>
              <a:t>. Prospect</a:t>
            </a:r>
          </a:p>
        </p:txBody>
      </p:sp>
    </p:spTree>
    <p:extLst>
      <p:ext uri="{BB962C8B-B14F-4D97-AF65-F5344CB8AC3E}">
        <p14:creationId xmlns:p14="http://schemas.microsoft.com/office/powerpoint/2010/main" val="6022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8552B8-1EE1-7545-9399-B8B6AEDA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74861" y="472966"/>
            <a:ext cx="8042275" cy="253824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Thanks for your attention!</a:t>
            </a:r>
            <a:br>
              <a:rPr lang="en-US" sz="44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</a:br>
            <a:br>
              <a:rPr lang="en-US" sz="44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</a:b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感谢大家的聆听</a:t>
            </a:r>
            <a:r>
              <a:rPr lang="zh-CN" alt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！</a:t>
            </a:r>
            <a:br>
              <a:rPr lang="en-US" sz="4400" b="1" i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</a:br>
            <a:endParaRPr lang="en-US" sz="4400" b="1" i="1" dirty="0">
              <a:ln/>
              <a:solidFill>
                <a:srgbClr val="FF0000"/>
              </a:solidFill>
              <a:latin typeface="Times New Roman" panose="02020603050405020304" pitchFamily="18" charset="0"/>
              <a:ea typeface="Kaiti SC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6A86F4-CFFF-1E79-3106-1F38E18B6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17" y="2852277"/>
            <a:ext cx="7056765" cy="400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9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F153470-1740-79C1-E0C0-D54F8B89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34</a:t>
            </a:fld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858536C-282E-D8B1-DA68-7E15FD0D6ECE}"/>
              </a:ext>
            </a:extLst>
          </p:cNvPr>
          <p:cNvSpPr txBox="1"/>
          <p:nvPr/>
        </p:nvSpPr>
        <p:spPr>
          <a:xfrm>
            <a:off x="195038" y="142896"/>
            <a:ext cx="892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借宝地广告一下：</a:t>
            </a:r>
            <a:endParaRPr lang="en-US" altLang="zh-CN" sz="28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415CE9-D93A-6712-4BBE-C949217E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945" y="976805"/>
            <a:ext cx="7009979" cy="1734864"/>
          </a:xfrm>
          <a:prstGeom prst="rect">
            <a:avLst/>
          </a:prstGeom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45109258-B316-F086-EDA1-336346BAE2B0}"/>
              </a:ext>
            </a:extLst>
          </p:cNvPr>
          <p:cNvCxnSpPr>
            <a:cxnSpLocks/>
          </p:cNvCxnSpPr>
          <p:nvPr/>
        </p:nvCxnSpPr>
        <p:spPr>
          <a:xfrm>
            <a:off x="2931454" y="2592770"/>
            <a:ext cx="514049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4D5984B0-997B-AB56-047F-1A3763F61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581" y="2903156"/>
            <a:ext cx="4836838" cy="24863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59C4D9C-F2CB-E50D-07B6-DF609955C600}"/>
              </a:ext>
            </a:extLst>
          </p:cNvPr>
          <p:cNvSpPr txBox="1"/>
          <p:nvPr/>
        </p:nvSpPr>
        <p:spPr>
          <a:xfrm>
            <a:off x="2129002" y="5881195"/>
            <a:ext cx="7933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会议网址：</a:t>
            </a:r>
            <a:r>
              <a:rPr lang="en-US" altLang="zh-CN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宋体" panose="02010600030101010101" pitchFamily="2" charset="-122"/>
                <a:hlinkClick r:id="rId4"/>
              </a:rPr>
              <a:t>https://indico.ihep.ac.cn/event/24044/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20687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FEF3DA6-CF70-F74B-A2FF-D9592C56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724-C114-2D46-9017-2B50CD2779DB}" type="slidenum">
              <a:rPr lang="en-US" altLang="zh-CN" smtClean="0"/>
              <a:pPr/>
              <a:t>3</a:t>
            </a:fld>
            <a:endParaRPr lang="en-US" altLang="zh-CN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FDC2DA6-0045-1844-AC9B-D23FE3C5C34F}"/>
              </a:ext>
            </a:extLst>
          </p:cNvPr>
          <p:cNvSpPr txBox="1"/>
          <p:nvPr/>
        </p:nvSpPr>
        <p:spPr>
          <a:xfrm>
            <a:off x="793843" y="70807"/>
            <a:ext cx="6137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Muon Anomalous Magnetic Moment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DDB993F-A857-6546-8744-C0F3CBD257FD}"/>
              </a:ext>
            </a:extLst>
          </p:cNvPr>
          <p:cNvSpPr txBox="1"/>
          <p:nvPr/>
        </p:nvSpPr>
        <p:spPr>
          <a:xfrm>
            <a:off x="584921" y="682161"/>
            <a:ext cx="70935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solidFill>
                  <a:srgbClr val="001CA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2021</a:t>
            </a:r>
            <a:r>
              <a:rPr lang="zh-CN" altLang="en-US" sz="2400" dirty="0">
                <a:solidFill>
                  <a:srgbClr val="001CA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sz="2400" dirty="0">
                <a:solidFill>
                  <a:srgbClr val="001CA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2400" dirty="0">
                <a:solidFill>
                  <a:srgbClr val="001CA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  <a:r>
              <a:rPr lang="en-US" altLang="zh-CN" sz="2400" dirty="0">
                <a:solidFill>
                  <a:srgbClr val="001CA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CN" altLang="en-US" sz="2400" dirty="0">
                <a:solidFill>
                  <a:srgbClr val="001CA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日当地时间上午 </a:t>
            </a:r>
            <a:r>
              <a:rPr lang="en-US" altLang="zh-CN" sz="2400" dirty="0">
                <a:solidFill>
                  <a:srgbClr val="001CA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10 </a:t>
            </a:r>
            <a:r>
              <a:rPr lang="zh-CN" altLang="en-US" sz="2400" dirty="0">
                <a:solidFill>
                  <a:srgbClr val="001CA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点，费米实验室召开在线新闻发布会，公布合作组对缪子反常磁矩测量的最新结果。实验组的新结果已经在</a:t>
            </a:r>
            <a:r>
              <a:rPr lang="en" altLang="zh-CN" sz="2400" dirty="0">
                <a:solidFill>
                  <a:srgbClr val="001CA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《Physical Review Letters》</a:t>
            </a:r>
            <a:r>
              <a:rPr lang="zh-CN" altLang="en-US" sz="2400" dirty="0">
                <a:solidFill>
                  <a:srgbClr val="001CA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杂志发表文章。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963BC91-21EE-B147-809B-274E72082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442" y="332416"/>
            <a:ext cx="3793226" cy="25371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90CA64E-F837-E54F-AE7E-46D60B9E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442" y="3188023"/>
            <a:ext cx="3793226" cy="257864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3B189BD-DFEF-9541-B8DE-EAC6EFDA53AC}"/>
              </a:ext>
            </a:extLst>
          </p:cNvPr>
          <p:cNvSpPr txBox="1"/>
          <p:nvPr/>
        </p:nvSpPr>
        <p:spPr>
          <a:xfrm>
            <a:off x="8252726" y="5821005"/>
            <a:ext cx="3080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283F"/>
                </a:solidFill>
                <a:latin typeface="+mj-ea"/>
                <a:ea typeface="+mj-ea"/>
              </a:rPr>
              <a:t>预示着在该领域存在新物理效应的可能性 </a:t>
            </a:r>
            <a:endParaRPr lang="zh-CN" altLang="en-US" sz="2400" dirty="0">
              <a:latin typeface="+mj-ea"/>
              <a:ea typeface="+mj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D1BF4DC-CB19-1146-B813-E57932B9CCC2}"/>
              </a:ext>
            </a:extLst>
          </p:cNvPr>
          <p:cNvGrpSpPr/>
          <p:nvPr/>
        </p:nvGrpSpPr>
        <p:grpSpPr>
          <a:xfrm>
            <a:off x="1552747" y="2682772"/>
            <a:ext cx="5858788" cy="4175228"/>
            <a:chOff x="-551559" y="2683237"/>
            <a:chExt cx="5858788" cy="41752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A93727C-E63D-5C49-A5F4-B506CBB3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51559" y="2683237"/>
              <a:ext cx="5858788" cy="41752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F6994B0-5C9F-784E-9EA5-7C67FF53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610" y="4450691"/>
              <a:ext cx="3519814" cy="58387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DF6D952-83CF-AD48-B63B-39967F35F122}"/>
                </a:ext>
              </a:extLst>
            </p:cNvPr>
            <p:cNvSpPr txBox="1"/>
            <p:nvPr/>
          </p:nvSpPr>
          <p:spPr>
            <a:xfrm>
              <a:off x="14973" y="6459620"/>
              <a:ext cx="17435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zh-CN" dirty="0">
                  <a:solidFill>
                    <a:srgbClr val="FF0000"/>
                  </a:solidFill>
                  <a:highlight>
                    <a:srgbClr val="FFFF00"/>
                  </a:highlight>
                  <a:latin typeface=".SFNS"/>
                </a:rPr>
                <a:t> PRL (2021) </a:t>
              </a:r>
              <a:endParaRPr lang="en" altLang="zh-CN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640867F6-AD89-5540-AB94-58910C7B6AE3}"/>
              </a:ext>
            </a:extLst>
          </p:cNvPr>
          <p:cNvCxnSpPr>
            <a:cxnSpLocks/>
          </p:cNvCxnSpPr>
          <p:nvPr/>
        </p:nvCxnSpPr>
        <p:spPr>
          <a:xfrm>
            <a:off x="6096001" y="4742165"/>
            <a:ext cx="2008686" cy="138857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67E9BE11-D493-0142-9DB4-B597615D1DB7}"/>
              </a:ext>
            </a:extLst>
          </p:cNvPr>
          <p:cNvSpPr txBox="1"/>
          <p:nvPr/>
        </p:nvSpPr>
        <p:spPr>
          <a:xfrm>
            <a:off x="9196681" y="3324252"/>
            <a:ext cx="2136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“一朵乌云”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F07A171-54EA-3F49-9A33-414E0F63A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36" y="1271141"/>
            <a:ext cx="8354822" cy="11896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B54442-9556-8E6A-C82B-219E49260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3383" y="6026953"/>
            <a:ext cx="571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9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F2DA353-0832-DD07-8DB7-F7F6A817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4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BE03C19-0F2F-30AC-A20B-DE434C675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38" y="999839"/>
            <a:ext cx="6079638" cy="53182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8530869-2EA6-93AB-16A1-365BC8F4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773" y="1422145"/>
            <a:ext cx="6327228" cy="44662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1415C77-CAF2-A81C-1B63-1CBFB5BB1161}"/>
              </a:ext>
            </a:extLst>
          </p:cNvPr>
          <p:cNvSpPr txBox="1"/>
          <p:nvPr/>
        </p:nvSpPr>
        <p:spPr>
          <a:xfrm>
            <a:off x="7577959" y="6219269"/>
            <a:ext cx="4419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Taken from Liang Li’s slides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7D79295-2643-8E19-C171-F99B2606C591}"/>
              </a:ext>
            </a:extLst>
          </p:cNvPr>
          <p:cNvSpPr txBox="1"/>
          <p:nvPr/>
        </p:nvSpPr>
        <p:spPr>
          <a:xfrm>
            <a:off x="584922" y="221977"/>
            <a:ext cx="98373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8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ew result by the Muon</a:t>
            </a:r>
            <a:r>
              <a:rPr lang="en-US" altLang="zh-CN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 − 2 </a:t>
            </a:r>
            <a:r>
              <a:rPr lang="en-US" altLang="zh-CN" sz="28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experiment at Fermilab announced on August 10, 2023</a:t>
            </a:r>
            <a:endParaRPr lang="zh-CN" alt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92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509C305-5220-9CCE-C8B6-CFF555EE3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5</a:t>
            </a:fld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0E905C6-6A20-BB78-45CF-6DECCE29BF69}"/>
              </a:ext>
            </a:extLst>
          </p:cNvPr>
          <p:cNvSpPr txBox="1"/>
          <p:nvPr/>
        </p:nvSpPr>
        <p:spPr>
          <a:xfrm>
            <a:off x="106770" y="589728"/>
            <a:ext cx="11978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/>
                <a:latin typeface="LMSans10-Regular-Identity-H"/>
              </a:rPr>
              <a:t>J-PARC is working on a separate muon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HFBRMI10"/>
              </a:rPr>
              <a:t>g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HFBRSY10"/>
              </a:rPr>
              <a:t>−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HFBR10"/>
              </a:rPr>
              <a:t>2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LMSans10-Regular-Identity-H"/>
              </a:rPr>
              <a:t>experiment with very different setup </a:t>
            </a:r>
            <a:endParaRPr lang="en-US" altLang="zh-CN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F1BF215-FBE1-4747-6DFF-A2386DE68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17" y="1386349"/>
            <a:ext cx="10328966" cy="462031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90087B0-8B13-ACBE-A14C-59E0190AC6FE}"/>
              </a:ext>
            </a:extLst>
          </p:cNvPr>
          <p:cNvSpPr txBox="1"/>
          <p:nvPr/>
        </p:nvSpPr>
        <p:spPr>
          <a:xfrm>
            <a:off x="7562790" y="6191952"/>
            <a:ext cx="4403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Taken from Liang Li’s slides</a:t>
            </a:r>
          </a:p>
        </p:txBody>
      </p:sp>
    </p:spTree>
    <p:extLst>
      <p:ext uri="{BB962C8B-B14F-4D97-AF65-F5344CB8AC3E}">
        <p14:creationId xmlns:p14="http://schemas.microsoft.com/office/powerpoint/2010/main" val="3117838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13766A2-43FB-1341-A1AC-32498CCE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7724-C114-2D46-9017-2B50CD2779DB}" type="slidenum">
              <a:rPr lang="en-US" altLang="zh-CN" smtClean="0"/>
              <a:pPr/>
              <a:t>6</a:t>
            </a:fld>
            <a:endParaRPr lang="en-US" altLang="zh-CN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55B9343-7424-E74E-950C-DDAA1CF77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484" y="39951"/>
            <a:ext cx="5881914" cy="222532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ED40980-47FC-8E49-BB8F-ADEB7CD29A0C}"/>
              </a:ext>
            </a:extLst>
          </p:cNvPr>
          <p:cNvSpPr txBox="1"/>
          <p:nvPr/>
        </p:nvSpPr>
        <p:spPr>
          <a:xfrm>
            <a:off x="1621972" y="1803611"/>
            <a:ext cx="203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283F"/>
                </a:solidFill>
                <a:latin typeface="+mj-ea"/>
                <a:ea typeface="+mj-ea"/>
              </a:rPr>
              <a:t>强子态的贡献</a:t>
            </a:r>
            <a:endParaRPr lang="zh-CN" altLang="en-US" sz="2400" dirty="0">
              <a:latin typeface="+mj-ea"/>
              <a:ea typeface="+mj-ea"/>
            </a:endParaRPr>
          </a:p>
        </p:txBody>
      </p: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AB195346-DCF4-034D-B445-8E7DB1D23A20}"/>
              </a:ext>
            </a:extLst>
          </p:cNvPr>
          <p:cNvCxnSpPr>
            <a:cxnSpLocks/>
          </p:cNvCxnSpPr>
          <p:nvPr/>
        </p:nvCxnSpPr>
        <p:spPr>
          <a:xfrm flipH="1">
            <a:off x="3653972" y="1502087"/>
            <a:ext cx="2659742" cy="60094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1D3878E-C790-C645-A6AD-97760C9ED211}"/>
              </a:ext>
            </a:extLst>
          </p:cNvPr>
          <p:cNvSpPr txBox="1"/>
          <p:nvPr/>
        </p:nvSpPr>
        <p:spPr>
          <a:xfrm>
            <a:off x="588856" y="2297476"/>
            <a:ext cx="106831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56689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CN" sz="2800" dirty="0">
                <a:solidFill>
                  <a:srgbClr val="56689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sz="2800" dirty="0">
                <a:solidFill>
                  <a:srgbClr val="56689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自然</a:t>
            </a:r>
            <a:r>
              <a:rPr lang="en-US" altLang="zh-CN" sz="2800" dirty="0">
                <a:solidFill>
                  <a:srgbClr val="56689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r>
              <a:rPr lang="zh-CN" altLang="en-US" sz="2800" dirty="0">
                <a:solidFill>
                  <a:srgbClr val="4F4F4F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上发表的一篇论文表示，</a:t>
            </a:r>
            <a:r>
              <a:rPr lang="zh-CN" altLang="en-US" sz="2800" b="1" dirty="0">
                <a:solidFill>
                  <a:srgbClr val="2D66D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此次出现的偏差，也有可能根本不是什么新物理，而是理论计算出现了偏差。 </a:t>
            </a:r>
            <a:endParaRPr lang="zh-CN" alt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34C35D4-F8D6-A947-9179-C0903297292E}"/>
              </a:ext>
            </a:extLst>
          </p:cNvPr>
          <p:cNvGrpSpPr/>
          <p:nvPr/>
        </p:nvGrpSpPr>
        <p:grpSpPr>
          <a:xfrm>
            <a:off x="3131009" y="3283786"/>
            <a:ext cx="5598865" cy="3574214"/>
            <a:chOff x="344714" y="3318821"/>
            <a:chExt cx="5598865" cy="357421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9C4DFF1-4EA9-A643-B548-F6065D04D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714" y="3318821"/>
              <a:ext cx="5598865" cy="353917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D27C999-028A-CE42-B7D3-D158908159A3}"/>
                </a:ext>
              </a:extLst>
            </p:cNvPr>
            <p:cNvSpPr txBox="1"/>
            <p:nvPr/>
          </p:nvSpPr>
          <p:spPr>
            <a:xfrm>
              <a:off x="4789714" y="4181865"/>
              <a:ext cx="11398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dirty="0">
                  <a:solidFill>
                    <a:srgbClr val="878787"/>
                  </a:solidFill>
                  <a:latin typeface=".PingFangSC"/>
                </a:rPr>
                <a:t>虚线为实验测量值 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744991A-62A2-CD49-90C4-DBBFC6795C7C}"/>
                </a:ext>
              </a:extLst>
            </p:cNvPr>
            <p:cNvSpPr txBox="1"/>
            <p:nvPr/>
          </p:nvSpPr>
          <p:spPr>
            <a:xfrm>
              <a:off x="1583871" y="5460325"/>
              <a:ext cx="17253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dirty="0">
                  <a:solidFill>
                    <a:srgbClr val="FF0000"/>
                  </a:solidFill>
                  <a:latin typeface=".PingFangSC"/>
                </a:rPr>
                <a:t>通过</a:t>
              </a:r>
              <a:r>
                <a:rPr lang="en" altLang="zh-CN" dirty="0">
                  <a:solidFill>
                    <a:srgbClr val="FF0000"/>
                  </a:solidFill>
                  <a:latin typeface=".SFNS"/>
                </a:rPr>
                <a:t>R</a:t>
              </a:r>
              <a:r>
                <a:rPr lang="zh-CN" altLang="en-US" dirty="0">
                  <a:solidFill>
                    <a:srgbClr val="FF0000"/>
                  </a:solidFill>
                  <a:latin typeface=".PingFangSC"/>
                </a:rPr>
                <a:t>值色散关系计算的结果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F48A5DF-B391-9D40-9E0F-33291EAEC0C5}"/>
                </a:ext>
              </a:extLst>
            </p:cNvPr>
            <p:cNvSpPr txBox="1"/>
            <p:nvPr/>
          </p:nvSpPr>
          <p:spPr>
            <a:xfrm>
              <a:off x="1812471" y="3705768"/>
              <a:ext cx="16473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rgbClr val="00B050"/>
                  </a:solidFill>
                  <a:latin typeface=".PingFangSC"/>
                </a:rPr>
                <a:t>格点</a:t>
              </a:r>
              <a:r>
                <a:rPr lang="en-US" altLang="zh-CN" dirty="0">
                  <a:solidFill>
                    <a:srgbClr val="00B050"/>
                  </a:solidFill>
                  <a:latin typeface=".PingFangSC"/>
                </a:rPr>
                <a:t>QCD</a:t>
              </a:r>
              <a:r>
                <a:rPr lang="zh-CN" altLang="en-US" dirty="0">
                  <a:solidFill>
                    <a:srgbClr val="00B050"/>
                  </a:solidFill>
                  <a:latin typeface=".PingFangSC"/>
                </a:rPr>
                <a:t>数值计算的结果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8F7E7CC-6637-C94D-80F2-182AD2557D94}"/>
                </a:ext>
              </a:extLst>
            </p:cNvPr>
            <p:cNvSpPr txBox="1"/>
            <p:nvPr/>
          </p:nvSpPr>
          <p:spPr>
            <a:xfrm>
              <a:off x="712106" y="6523703"/>
              <a:ext cx="17435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zh-CN" dirty="0">
                  <a:solidFill>
                    <a:srgbClr val="FF0000"/>
                  </a:solidFill>
                  <a:highlight>
                    <a:srgbClr val="FFFF00"/>
                  </a:highlight>
                  <a:latin typeface=".SFNS"/>
                </a:rPr>
                <a:t> Nature (2021) </a:t>
              </a:r>
              <a:endParaRPr lang="en" altLang="zh-CN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0C24F2E-BE96-9E69-3B37-EA8B7DE65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167" y="4784662"/>
            <a:ext cx="6646833" cy="204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939213F-0B6B-0FB9-077F-9E6C190E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7</a:t>
            </a:fld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6677CF-965D-FBF7-5676-B63A99B89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69" y="235086"/>
            <a:ext cx="3539895" cy="4827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8299DE-1B12-D7D1-FF49-EF5FE552C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689" y="1114583"/>
            <a:ext cx="5502930" cy="5148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4E217FC-F4F6-E39D-48A0-70A760334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689" y="1832018"/>
            <a:ext cx="4038699" cy="48271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8BE676-BCE0-5B5B-E87D-A883C3B48B07}"/>
              </a:ext>
            </a:extLst>
          </p:cNvPr>
          <p:cNvSpPr txBox="1"/>
          <p:nvPr/>
        </p:nvSpPr>
        <p:spPr>
          <a:xfrm>
            <a:off x="7743278" y="1128962"/>
            <a:ext cx="2526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five-loop order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16F719-B6B7-F4BA-9F3A-2F7822F1DC75}"/>
              </a:ext>
            </a:extLst>
          </p:cNvPr>
          <p:cNvSpPr txBox="1"/>
          <p:nvPr/>
        </p:nvSpPr>
        <p:spPr>
          <a:xfrm>
            <a:off x="7743278" y="1842541"/>
            <a:ext cx="2386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two-loop order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7DA8F52-F666-1F16-FA91-4A8766FB3348}"/>
              </a:ext>
            </a:extLst>
          </p:cNvPr>
          <p:cNvSpPr txBox="1"/>
          <p:nvPr/>
        </p:nvSpPr>
        <p:spPr>
          <a:xfrm>
            <a:off x="769251" y="2588284"/>
            <a:ext cx="10773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768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ue to the confinement and nonperturbative properties in the low-energy region </a:t>
            </a:r>
            <a:endParaRPr lang="en-US" altLang="zh-CN" sz="24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B7F5A31-979B-7CA8-1482-47AD05EE6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689" y="3334887"/>
            <a:ext cx="3588166" cy="4505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25CDB19-5E42-82FE-15A9-6BE246304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080" y="3318796"/>
            <a:ext cx="3813436" cy="4666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F82BC12-3692-6819-DF8C-E2B0B7FEB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689" y="4183637"/>
            <a:ext cx="4263961" cy="4988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A4F5778-54C8-6629-9C82-1AED774A8C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6346" y="4154372"/>
            <a:ext cx="4263965" cy="4827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5A91E8-1855-E2A0-6DF4-7AF68C8FF1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1689" y="5607967"/>
            <a:ext cx="4066200" cy="4860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1199E43-08DE-B5E3-B1C7-BFC4466CC0A6}"/>
              </a:ext>
            </a:extLst>
          </p:cNvPr>
          <p:cNvSpPr txBox="1"/>
          <p:nvPr/>
        </p:nvSpPr>
        <p:spPr>
          <a:xfrm>
            <a:off x="6096000" y="4894397"/>
            <a:ext cx="560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Aoyama, et al., </a:t>
            </a:r>
            <a:r>
              <a:rPr lang="en-US" altLang="zh-CN" sz="2400" dirty="0">
                <a:solidFill>
                  <a:srgbClr val="2D2D9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 Rep. 887, 1 (2020)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3E904E3-008F-CFF5-6580-5520A2D34B20}"/>
              </a:ext>
            </a:extLst>
          </p:cNvPr>
          <p:cNvSpPr txBox="1"/>
          <p:nvPr/>
        </p:nvSpPr>
        <p:spPr>
          <a:xfrm>
            <a:off x="6096000" y="6093967"/>
            <a:ext cx="560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zh-CN" sz="2400" dirty="0" err="1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Borsanyi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 al., </a:t>
            </a:r>
            <a:r>
              <a:rPr lang="en-US" altLang="zh-CN" sz="2400" dirty="0">
                <a:solidFill>
                  <a:srgbClr val="2D2D9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Nature 593, 51 (2021)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24DC817C-4AAC-2AE2-A6FA-1CBEB5C8AE55}"/>
              </a:ext>
            </a:extLst>
          </p:cNvPr>
          <p:cNvCxnSpPr/>
          <p:nvPr/>
        </p:nvCxnSpPr>
        <p:spPr>
          <a:xfrm flipH="1">
            <a:off x="4203154" y="717799"/>
            <a:ext cx="475526" cy="39678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813022AD-9A71-98EA-08F6-4C77144FF921}"/>
              </a:ext>
            </a:extLst>
          </p:cNvPr>
          <p:cNvCxnSpPr>
            <a:cxnSpLocks/>
          </p:cNvCxnSpPr>
          <p:nvPr/>
        </p:nvCxnSpPr>
        <p:spPr>
          <a:xfrm flipH="1">
            <a:off x="5039855" y="717799"/>
            <a:ext cx="1466971" cy="116941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E9ABAC6E-43FE-101D-BD89-483F8ADF23DE}"/>
              </a:ext>
            </a:extLst>
          </p:cNvPr>
          <p:cNvCxnSpPr>
            <a:cxnSpLocks/>
          </p:cNvCxnSpPr>
          <p:nvPr/>
        </p:nvCxnSpPr>
        <p:spPr>
          <a:xfrm flipH="1">
            <a:off x="2513460" y="732419"/>
            <a:ext cx="3156665" cy="258637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6B9EBB4E-7B65-9C3A-8CD8-417C05491135}"/>
              </a:ext>
            </a:extLst>
          </p:cNvPr>
          <p:cNvCxnSpPr>
            <a:cxnSpLocks/>
          </p:cNvCxnSpPr>
          <p:nvPr/>
        </p:nvCxnSpPr>
        <p:spPr>
          <a:xfrm>
            <a:off x="5704655" y="732419"/>
            <a:ext cx="1500420" cy="257484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332D7B42-3282-0CA1-E614-78458EB530A6}"/>
              </a:ext>
            </a:extLst>
          </p:cNvPr>
          <p:cNvCxnSpPr>
            <a:cxnSpLocks/>
            <a:stCxn id="9" idx="1"/>
            <a:endCxn id="6" idx="3"/>
          </p:cNvCxnSpPr>
          <p:nvPr/>
        </p:nvCxnSpPr>
        <p:spPr>
          <a:xfrm flipH="1">
            <a:off x="6954619" y="1359795"/>
            <a:ext cx="788659" cy="1223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86A943FD-047F-D8D0-09DE-85714ED08F2B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5654359" y="2073373"/>
            <a:ext cx="2088919" cy="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78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E8A582-1CCB-951E-6F9D-02020A6C7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F0535-B3D9-CD4E-B536-CFD44BC8607E}" type="slidenum">
              <a:rPr lang="en-US" smtClean="0"/>
              <a:t>8</a:t>
            </a:fld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6438359-DC70-E13D-9A25-EF471EB6A701}"/>
              </a:ext>
            </a:extLst>
          </p:cNvPr>
          <p:cNvSpPr txBox="1"/>
          <p:nvPr/>
        </p:nvSpPr>
        <p:spPr>
          <a:xfrm>
            <a:off x="1008344" y="278797"/>
            <a:ext cx="7038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1768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1768E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hadronic vacuum polarization (HVP) contribution </a:t>
            </a:r>
            <a:endParaRPr lang="en-US" altLang="zh-CN" sz="2400" dirty="0">
              <a:solidFill>
                <a:srgbClr val="1768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978BA2-EF9F-BA04-9CC9-2C4C183EC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910" y="278797"/>
            <a:ext cx="786740" cy="4682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BA17CF-B9BE-B29D-1932-2790DBD78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22" y="1032879"/>
            <a:ext cx="5733995" cy="3866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FD5D66-BDD3-2E04-B4C1-DAA5BE2B3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770" y="1032879"/>
            <a:ext cx="5575300" cy="414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A0B4FB-A4E5-4C97-F058-A708D882D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55" y="5359821"/>
            <a:ext cx="6852217" cy="5995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DC0FCA5-0C94-E551-F673-E7AD8961FD7F}"/>
              </a:ext>
            </a:extLst>
          </p:cNvPr>
          <p:cNvSpPr txBox="1"/>
          <p:nvPr/>
        </p:nvSpPr>
        <p:spPr>
          <a:xfrm>
            <a:off x="4486044" y="6146132"/>
            <a:ext cx="770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211E1E"/>
                </a:solidFill>
                <a:effectLst/>
                <a:latin typeface="AdvOT483a8203"/>
              </a:rPr>
              <a:t>J. Y. Yi, Z. Y. Wang and </a:t>
            </a:r>
            <a:r>
              <a:rPr lang="en-US" altLang="zh-CN" sz="2400" b="1" dirty="0">
                <a:solidFill>
                  <a:srgbClr val="1768E4"/>
                </a:solidFill>
                <a:effectLst/>
                <a:latin typeface="AdvOT483a8203"/>
              </a:rPr>
              <a:t>CWX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AdvOT483a8203"/>
              </a:rPr>
              <a:t>, Phys. Rev. D 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AdvOT19ee2aa8.B"/>
              </a:rPr>
              <a:t>104, </a:t>
            </a:r>
            <a:r>
              <a:rPr lang="en-US" altLang="zh-CN" sz="2400" dirty="0">
                <a:solidFill>
                  <a:srgbClr val="211E1E"/>
                </a:solidFill>
                <a:effectLst/>
                <a:latin typeface="AdvOT483a8203"/>
              </a:rPr>
              <a:t>116017 (2021) 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847390258"/>
      </p:ext>
    </p:extLst>
  </p:cSld>
  <p:clrMapOvr>
    <a:masterClrMapping/>
  </p:clrMapOvr>
</p:sld>
</file>

<file path=ppt/theme/theme1.xml><?xml version="1.0" encoding="utf-8"?>
<a:theme xmlns:a="http://schemas.openxmlformats.org/drawingml/2006/main" name="丝状">
  <a:themeElements>
    <a:clrScheme name="丝状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丝状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59713</TotalTime>
  <Words>929</Words>
  <Application>Microsoft Macintosh PowerPoint</Application>
  <PresentationFormat>宽屏</PresentationFormat>
  <Paragraphs>121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3" baseType="lpstr">
      <vt:lpstr>.PingFangSC</vt:lpstr>
      <vt:lpstr>.SFNS</vt:lpstr>
      <vt:lpstr>DengXian</vt:lpstr>
      <vt:lpstr>KaiTi</vt:lpstr>
      <vt:lpstr>AdvOT19ee2aa8.B</vt:lpstr>
      <vt:lpstr>AdvOT483a8203</vt:lpstr>
      <vt:lpstr>HFBR10</vt:lpstr>
      <vt:lpstr>HFBRMI10</vt:lpstr>
      <vt:lpstr>HFBRSY10</vt:lpstr>
      <vt:lpstr>LMSans10-Regular-Identity-H</vt:lpstr>
      <vt:lpstr>Arial</vt:lpstr>
      <vt:lpstr>Calibri</vt:lpstr>
      <vt:lpstr>Cambria Math</vt:lpstr>
      <vt:lpstr>Century Gothic</vt:lpstr>
      <vt:lpstr>Times New Roman</vt:lpstr>
      <vt:lpstr>Wingdings 2</vt:lpstr>
      <vt:lpstr>Wingdings 3</vt:lpstr>
      <vt:lpstr>丝状</vt:lpstr>
      <vt:lpstr>第一届 HIAF 高能终端谱仪合作组会议   η π 相互作用和 η 形状因子研究 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for your attention!  感谢大家的聆听！ </vt:lpstr>
      <vt:lpstr>PowerPoint 演示文稿</vt:lpstr>
    </vt:vector>
  </TitlesOfParts>
  <Company>Forschungsyentrum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手征幺正法在两体、三体强子物理中的应用</dc:title>
  <dc:creator>Chu Wen Xiao</dc:creator>
  <cp:lastModifiedBy>xiaochuwen</cp:lastModifiedBy>
  <cp:revision>476</cp:revision>
  <cp:lastPrinted>2021-03-05T07:24:26Z</cp:lastPrinted>
  <dcterms:created xsi:type="dcterms:W3CDTF">2017-03-13T15:28:27Z</dcterms:created>
  <dcterms:modified xsi:type="dcterms:W3CDTF">2024-11-16T13:45:35Z</dcterms:modified>
</cp:coreProperties>
</file>