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4" r:id="rId1"/>
  </p:sldMasterIdLst>
  <p:notesMasterIdLst>
    <p:notesMasterId r:id="rId29"/>
  </p:notesMasterIdLst>
  <p:sldIdLst>
    <p:sldId id="256" r:id="rId2"/>
    <p:sldId id="290" r:id="rId3"/>
    <p:sldId id="292" r:id="rId4"/>
    <p:sldId id="259" r:id="rId5"/>
    <p:sldId id="271" r:id="rId6"/>
    <p:sldId id="289" r:id="rId7"/>
    <p:sldId id="275" r:id="rId8"/>
    <p:sldId id="266" r:id="rId9"/>
    <p:sldId id="276" r:id="rId10"/>
    <p:sldId id="293" r:id="rId11"/>
    <p:sldId id="294" r:id="rId12"/>
    <p:sldId id="291" r:id="rId13"/>
    <p:sldId id="277" r:id="rId14"/>
    <p:sldId id="278" r:id="rId15"/>
    <p:sldId id="299" r:id="rId16"/>
    <p:sldId id="273" r:id="rId17"/>
    <p:sldId id="297" r:id="rId18"/>
    <p:sldId id="279" r:id="rId19"/>
    <p:sldId id="280" r:id="rId20"/>
    <p:sldId id="296" r:id="rId21"/>
    <p:sldId id="300" r:id="rId22"/>
    <p:sldId id="288" r:id="rId23"/>
    <p:sldId id="268" r:id="rId24"/>
    <p:sldId id="301" r:id="rId25"/>
    <p:sldId id="295" r:id="rId26"/>
    <p:sldId id="298" r:id="rId27"/>
    <p:sldId id="283" r:id="rId2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/>
    <p:restoredTop sz="96327"/>
  </p:normalViewPr>
  <p:slideViewPr>
    <p:cSldViewPr snapToGrid="0">
      <p:cViewPr varScale="1">
        <p:scale>
          <a:sx n="86" d="100"/>
          <a:sy n="86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711A6-1647-CA4E-B19A-BF665A5F70CF}" type="datetimeFigureOut">
              <a:rPr lang="en-CN" smtClean="0"/>
              <a:t>2024/11/16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495B9-2696-774E-B6C2-1818372A1C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1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FB373-6791-2F58-B471-802A80205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EF137C-B7A2-EA01-99A3-7695DA256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B75880-FFD7-23DD-A2F7-16700123D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5840FB-F661-149E-0CB5-1CF96B762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B260B-7E30-30A6-B9A3-F5906BAA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CDDFBF-7216-2640-47E9-6EBE0B590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2378BF-DAC9-70AC-E6BC-6E049DBEF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1FB39F-9F67-EC19-4CDB-F5CBE5A3A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47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58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E2302-980B-F78B-B0AE-70EF7CE8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87B4C2-ABC9-BA66-12C9-E1A5D3895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795F0DC-146E-63B5-2325-5E2308709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5D52A9-3057-CB07-4398-AF139DAA1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80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79981-3993-EB96-D723-FD984231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FD189B-5A2C-0512-A3F6-6225BB78B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1B3F40-29FA-7F09-98F8-6242558FE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C4F54F-1FDC-C960-A6B7-602871E9D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4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5D40-0CEF-46E9-059E-3D65F29FF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17A856-F4A6-51D6-179B-52BDAA74A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8647E6-12E9-33CE-8A4F-4682F2DD9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9AC5D4-F7A1-863A-81C6-4487682AA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03304-C0B0-F325-BDD3-C336763A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C4ACCE-5A92-4217-C1A4-59FEC58DC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B5AC7D-CE93-A546-3910-62E6729B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193F2-643E-A5CE-3EF6-9B6831867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3D60-9A27-7B7D-DD97-2A9300AE6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E1515-42F2-BA85-E788-F3ADFA08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42455-73CF-006C-ECA8-2941C07E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CBB4-6E8F-A143-82A7-F2D025092FF7}" type="datetime1">
              <a:rPr lang="en-US" smtClean="0"/>
              <a:t>11/16/24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9550-9B63-D064-E403-97221CBA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F344-CA3C-156E-F35C-A6188A1C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6878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12E1-9290-6E97-4F54-82DAD32D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8127-01D4-25A4-0B77-AEC559C3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49A9-ECA5-E203-638F-30923615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C15-5B17-5F41-AEA8-2A8E3A011092}" type="datetime1">
              <a:rPr lang="en-US" smtClean="0"/>
              <a:t>11/16/24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6209-A852-4D83-0C2E-E36E996B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7302-A362-DE11-7607-CE6AC3C2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380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F980F-905D-CDC6-D5E8-4AE0475D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65BC7-84A1-DFC7-17E3-BDAF6E29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56921-9466-B316-29F3-DA9598BB6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42F1-B5EC-EB40-9CD0-0FEC009B355D}" type="datetime1">
              <a:rPr lang="en-US" smtClean="0"/>
              <a:t>11/16/24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7646-660B-8D37-FC2C-E8D1B9CB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41C8-5344-25C9-C2F5-506FE60E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294CD-F3DA-BB4B-A2A8-9AE0F1C9B06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3411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83.png"/><Relationship Id="rId5" Type="http://schemas.openxmlformats.org/officeDocument/2006/relationships/image" Target="../media/image37.png"/><Relationship Id="rId10" Type="http://schemas.openxmlformats.org/officeDocument/2006/relationships/image" Target="../media/image82.png"/><Relationship Id="rId4" Type="http://schemas.openxmlformats.org/officeDocument/2006/relationships/image" Target="../media/image36.png"/><Relationship Id="rId9" Type="http://schemas.openxmlformats.org/officeDocument/2006/relationships/image" Target="../media/image81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9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97.png"/><Relationship Id="rId5" Type="http://schemas.openxmlformats.org/officeDocument/2006/relationships/image" Target="../media/image52.png"/><Relationship Id="rId10" Type="http://schemas.openxmlformats.org/officeDocument/2006/relationships/image" Target="../media/image96.png"/><Relationship Id="rId4" Type="http://schemas.openxmlformats.org/officeDocument/2006/relationships/image" Target="../media/image5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6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114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75.png"/><Relationship Id="rId10" Type="http://schemas.openxmlformats.org/officeDocument/2006/relationships/image" Target="../media/image117.png"/><Relationship Id="rId4" Type="http://schemas.openxmlformats.org/officeDocument/2006/relationships/image" Target="../media/image74.png"/><Relationship Id="rId9" Type="http://schemas.openxmlformats.org/officeDocument/2006/relationships/image" Target="../media/image116.png"/><Relationship Id="rId1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9.png"/><Relationship Id="rId3" Type="http://schemas.openxmlformats.org/officeDocument/2006/relationships/image" Target="../media/image79.png"/><Relationship Id="rId7" Type="http://schemas.openxmlformats.org/officeDocument/2006/relationships/image" Target="../media/image125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27.png"/><Relationship Id="rId5" Type="http://schemas.openxmlformats.org/officeDocument/2006/relationships/image" Target="../media/image86.png"/><Relationship Id="rId10" Type="http://schemas.openxmlformats.org/officeDocument/2006/relationships/image" Target="../media/image78.png"/><Relationship Id="rId4" Type="http://schemas.openxmlformats.org/officeDocument/2006/relationships/image" Target="../media/image53.png"/><Relationship Id="rId9" Type="http://schemas.openxmlformats.org/officeDocument/2006/relationships/image" Target="../media/image77.png"/><Relationship Id="rId1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8710-CF6F-72F7-010A-753CF4B7A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635" y="1122363"/>
            <a:ext cx="9305365" cy="2387600"/>
          </a:xfrm>
        </p:spPr>
        <p:txBody>
          <a:bodyPr/>
          <a:lstStyle/>
          <a:p>
            <a:r>
              <a:rPr lang="zh-CN" altLang="en-US" dirty="0"/>
              <a:t>双读出量能器研究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E96E9-D52B-D0B9-9FAF-398ED7C9E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9459" y="4039116"/>
            <a:ext cx="7512424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CN" dirty="0"/>
              <a:t>何万兵</a:t>
            </a:r>
          </a:p>
          <a:p>
            <a:pPr algn="l"/>
            <a:r>
              <a:rPr lang="en-CN" dirty="0"/>
              <a:t>hewanbing</a:t>
            </a:r>
            <a:r>
              <a:rPr lang="en-US" altLang="zh-CN" dirty="0"/>
              <a:t>@</a:t>
            </a:r>
            <a:r>
              <a:rPr lang="en-US" altLang="zh-CN" dirty="0" err="1"/>
              <a:t>fudan.edu.cn</a:t>
            </a:r>
            <a:endParaRPr lang="en-US" dirty="0"/>
          </a:p>
          <a:p>
            <a:pPr algn="l"/>
            <a:r>
              <a:rPr lang="zh-CN" altLang="en-US" dirty="0"/>
              <a:t>合作者：王帅淳，马维虎</a:t>
            </a:r>
            <a:endParaRPr lang="en-US" altLang="zh-CN" dirty="0"/>
          </a:p>
          <a:p>
            <a:pPr algn="l"/>
            <a:r>
              <a:rPr lang="en-US" altLang="zh-CN" dirty="0"/>
              <a:t>2024-11-16</a:t>
            </a:r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08260-78E1-64EB-0851-3CFA9ECAC462}"/>
              </a:ext>
            </a:extLst>
          </p:cNvPr>
          <p:cNvSpPr txBox="1"/>
          <p:nvPr/>
        </p:nvSpPr>
        <p:spPr>
          <a:xfrm>
            <a:off x="326091" y="351931"/>
            <a:ext cx="489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第一届</a:t>
            </a:r>
            <a:r>
              <a:rPr lang="en-US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HIAF</a:t>
            </a:r>
            <a:r>
              <a:rPr lang="zh-CN" altLang="en-US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高能终端谱仪合作组会议</a:t>
            </a: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6731FC-C7F4-010D-330D-E4B3C721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48142"/>
            <a:ext cx="29591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7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862A0-F6A4-3841-6A93-25572875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0AD9C-E4E8-1A66-9CA0-F7E1FBF1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10</a:t>
            </a:fld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C0E6-C568-B67F-2E68-94378874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>
            <a:normAutofit/>
          </a:bodyPr>
          <a:lstStyle/>
          <a:p>
            <a:r>
              <a:rPr lang="en-US" dirty="0" err="1"/>
              <a:t>ADRIANO双读出量能器</a:t>
            </a:r>
            <a:endParaRPr lang="en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D1EC1-0823-BCFA-01EC-5BE2E1BAF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4014" r="17390" b="11692"/>
          <a:stretch/>
        </p:blipFill>
        <p:spPr bwMode="auto">
          <a:xfrm>
            <a:off x="7148945" y="1489741"/>
            <a:ext cx="4627418" cy="38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1">
            <a:extLst>
              <a:ext uri="{FF2B5EF4-FFF2-40B4-BE49-F238E27FC236}">
                <a16:creationId xmlns:a16="http://schemas.microsoft.com/office/drawing/2014/main" id="{F6563735-C67A-1D3C-88A6-0020B06A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5" y="1489741"/>
            <a:ext cx="6573759" cy="38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E92A9F-6E5F-72B5-703E-9422F9CE7C0C}"/>
              </a:ext>
            </a:extLst>
          </p:cNvPr>
          <p:cNvSpPr txBox="1"/>
          <p:nvPr/>
        </p:nvSpPr>
        <p:spPr>
          <a:xfrm>
            <a:off x="573945" y="5677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https://redtop.fnal.gov/the-detector/</a:t>
            </a:r>
          </a:p>
        </p:txBody>
      </p:sp>
    </p:spTree>
    <p:extLst>
      <p:ext uri="{BB962C8B-B14F-4D97-AF65-F5344CB8AC3E}">
        <p14:creationId xmlns:p14="http://schemas.microsoft.com/office/powerpoint/2010/main" val="218787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14E6-8821-2F65-1F61-16DC76CD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6" y="136525"/>
            <a:ext cx="10515600" cy="1325563"/>
          </a:xfrm>
        </p:spPr>
        <p:txBody>
          <a:bodyPr/>
          <a:lstStyle/>
          <a:p>
            <a:r>
              <a:rPr lang="en-CN" dirty="0"/>
              <a:t>闪烁体材料及切伦科夫辐射体材料参数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2B359F-87C3-4479-F1B9-B64E283F9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6332" y="1591284"/>
            <a:ext cx="5826015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A7CAF-96F8-6973-6528-53AE92D0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AD29F-1AFC-EA88-8879-1B37B308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11</a:t>
            </a:fld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31FB0-6442-5CA6-BC5C-24F17260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4" y="1626662"/>
            <a:ext cx="5742337" cy="40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478442-1EFF-55F4-8843-36C0E412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90" y="1022541"/>
            <a:ext cx="10568049" cy="2699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E5894-409E-56D5-64BD-9D811293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CN" dirty="0"/>
              <a:t>PbWO</a:t>
            </a:r>
            <a:r>
              <a:rPr lang="en-US" altLang="zh-CN" baseline="-25000" dirty="0"/>
              <a:t>4</a:t>
            </a:r>
            <a:endParaRPr lang="en-CN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DEF30-F9C6-1FCA-E0D1-51B3D11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69684-C206-7B16-655F-BFB019B2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12</a:t>
            </a:fld>
            <a:endParaRPr lang="en-CN"/>
          </a:p>
        </p:txBody>
      </p:sp>
      <p:pic>
        <p:nvPicPr>
          <p:cNvPr id="7" name="图片 100">
            <a:extLst>
              <a:ext uri="{FF2B5EF4-FFF2-40B4-BE49-F238E27FC236}">
                <a16:creationId xmlns:a16="http://schemas.microsoft.com/office/drawing/2014/main" id="{30EB3166-7B2E-7009-600E-42EEF2F28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60" y="3867673"/>
            <a:ext cx="4237763" cy="2114845"/>
          </a:xfrm>
          <a:prstGeom prst="rect">
            <a:avLst/>
          </a:prstGeom>
        </p:spPr>
      </p:pic>
      <p:pic>
        <p:nvPicPr>
          <p:cNvPr id="8" name="图片 101">
            <a:extLst>
              <a:ext uri="{FF2B5EF4-FFF2-40B4-BE49-F238E27FC236}">
                <a16:creationId xmlns:a16="http://schemas.microsoft.com/office/drawing/2014/main" id="{7E2156E6-16C0-E313-F21D-04E0C7D91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168" y="3909218"/>
            <a:ext cx="4468367" cy="221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2807C-C0AC-D794-CD62-42A4039FB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397" y="4982161"/>
            <a:ext cx="2696440" cy="10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2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E212-F812-3A7F-AF50-588DF3A55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C1C277D-25CC-C8F0-1F8A-A6C45A5FF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88" y="3736803"/>
            <a:ext cx="3824801" cy="2748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F532AA0-D51A-CAF0-9F51-7AF152B83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89" y="3736802"/>
            <a:ext cx="3824801" cy="27484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F95012-449C-3594-5DAB-D9579ECA2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" y="3736803"/>
            <a:ext cx="3824801" cy="2748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E34166-84DB-64FC-C1A2-57B115087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89" y="644834"/>
            <a:ext cx="3657339" cy="26281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5BD5F4D-C94D-57FA-DCBD-D62FAF5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89" y="644834"/>
            <a:ext cx="3657339" cy="26281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F9DA297-0938-BCC7-0A81-74CB43EE7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7" y="584665"/>
            <a:ext cx="3824802" cy="274847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84A119E-D3BE-9F85-17E7-959FA7A006B4}"/>
              </a:ext>
            </a:extLst>
          </p:cNvPr>
          <p:cNvSpPr txBox="1"/>
          <p:nvPr/>
        </p:nvSpPr>
        <p:spPr>
          <a:xfrm>
            <a:off x="1672225" y="4601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4GeV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C9070EC-A02B-857D-55BE-8F2B6CA879D0}"/>
              </a:ext>
            </a:extLst>
          </p:cNvPr>
          <p:cNvSpPr txBox="1"/>
          <p:nvPr/>
        </p:nvSpPr>
        <p:spPr>
          <a:xfrm>
            <a:off x="5583103" y="48496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6GeV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740F32D-0318-8FFA-C0BC-16C5DBA58BDD}"/>
              </a:ext>
            </a:extLst>
          </p:cNvPr>
          <p:cNvSpPr txBox="1"/>
          <p:nvPr/>
        </p:nvSpPr>
        <p:spPr>
          <a:xfrm>
            <a:off x="9291522" y="4601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8GeV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E29E1E-2B4F-F836-4249-3E9FD4140EB5}"/>
              </a:ext>
            </a:extLst>
          </p:cNvPr>
          <p:cNvSpPr txBox="1"/>
          <p:nvPr/>
        </p:nvSpPr>
        <p:spPr>
          <a:xfrm>
            <a:off x="1672225" y="355213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10GeV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51A0B68-3DE0-69BB-86C4-2481C054CD6D}"/>
              </a:ext>
            </a:extLst>
          </p:cNvPr>
          <p:cNvSpPr txBox="1"/>
          <p:nvPr/>
        </p:nvSpPr>
        <p:spPr>
          <a:xfrm>
            <a:off x="5583103" y="355213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15GeV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07E6CDE-0DDC-853C-AA99-B390586365CF}"/>
              </a:ext>
            </a:extLst>
          </p:cNvPr>
          <p:cNvSpPr txBox="1"/>
          <p:nvPr/>
        </p:nvSpPr>
        <p:spPr>
          <a:xfrm>
            <a:off x="9291522" y="355213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07F82-0667-6F35-BEE1-0FF7240EF3A4}"/>
              </a:ext>
            </a:extLst>
          </p:cNvPr>
          <p:cNvSpPr txBox="1"/>
          <p:nvPr/>
        </p:nvSpPr>
        <p:spPr>
          <a:xfrm>
            <a:off x="572426" y="984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PbWO</a:t>
            </a:r>
            <a:r>
              <a:rPr lang="en-US" altLang="zh-CN" baseline="-25000" dirty="0"/>
              <a:t>4</a:t>
            </a:r>
            <a:r>
              <a:rPr lang="zh-CN" altLang="en-US" dirty="0"/>
              <a:t>晶体双通道信号（</a:t>
            </a:r>
            <a:r>
              <a:rPr lang="en-US" altLang="zh-CN" dirty="0"/>
              <a:t>Proton</a:t>
            </a:r>
            <a:r>
              <a:rPr lang="zh-CN" altLang="en-US" dirty="0"/>
              <a:t>）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4595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77C79-6278-60DD-FCE8-DFDA041C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523BFAE-0FA5-55BC-13F4-DB17D957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4" y="3451900"/>
            <a:ext cx="3614821" cy="25975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771F729-544A-10DA-6D24-3C0EFB0E2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25" y="3451900"/>
            <a:ext cx="3614821" cy="25975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93CF74B-D0C0-016A-C511-AE385DD78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67" y="167274"/>
            <a:ext cx="3614821" cy="25975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F6FDD74-6FDD-A755-8EDE-2B5C2331B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26" y="167274"/>
            <a:ext cx="3614821" cy="25975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9FC6A89-228B-791D-515E-BF0817D17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5" y="167274"/>
            <a:ext cx="3614821" cy="2597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9FE7986-25DC-3BD3-9F9A-185635512722}"/>
                  </a:ext>
                </a:extLst>
              </p:cNvPr>
              <p:cNvSpPr txBox="1"/>
              <p:nvPr/>
            </p:nvSpPr>
            <p:spPr>
              <a:xfrm>
                <a:off x="1539763" y="2733673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=7.2%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=27.8%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9FE7986-25DC-3BD3-9F9A-185635512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63" y="2733673"/>
                <a:ext cx="1797864" cy="672428"/>
              </a:xfrm>
              <a:prstGeom prst="rect">
                <a:avLst/>
              </a:prstGeom>
              <a:blipFill>
                <a:blip r:embed="rId8"/>
                <a:stretch>
                  <a:fillRect t="-4505" r="-237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34DF5F23-7877-AB5B-D229-C3AB217F308B}"/>
              </a:ext>
            </a:extLst>
          </p:cNvPr>
          <p:cNvSpPr txBox="1"/>
          <p:nvPr/>
        </p:nvSpPr>
        <p:spPr>
          <a:xfrm>
            <a:off x="104125" y="5010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15GeV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6D5A95F-1385-04A3-9C97-A05A201FE4EC}"/>
                  </a:ext>
                </a:extLst>
              </p:cNvPr>
              <p:cNvSpPr txBox="1"/>
              <p:nvPr/>
            </p:nvSpPr>
            <p:spPr>
              <a:xfrm>
                <a:off x="5451966" y="2733673"/>
                <a:ext cx="1624740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=17.1%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=66%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6D5A95F-1385-04A3-9C97-A05A201FE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66" y="2733673"/>
                <a:ext cx="1624740" cy="672428"/>
              </a:xfrm>
              <a:prstGeom prst="rect">
                <a:avLst/>
              </a:prstGeom>
              <a:blipFill>
                <a:blip r:embed="rId9"/>
                <a:stretch>
                  <a:fillRect t="-4505" r="-262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D1F59AE-95F0-B0A8-8C96-4FF191527A27}"/>
                  </a:ext>
                </a:extLst>
              </p:cNvPr>
              <p:cNvSpPr txBox="1"/>
              <p:nvPr/>
            </p:nvSpPr>
            <p:spPr>
              <a:xfrm>
                <a:off x="9104483" y="2733673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=3.96%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=15.2%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D1F59AE-95F0-B0A8-8C96-4FF19152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483" y="2733673"/>
                <a:ext cx="1797864" cy="672428"/>
              </a:xfrm>
              <a:prstGeom prst="rect">
                <a:avLst/>
              </a:prstGeom>
              <a:blipFill>
                <a:blip r:embed="rId10"/>
                <a:stretch>
                  <a:fillRect t="-4505" r="-2721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AB51368-E61C-FF8F-8BAD-B53FABBA2808}"/>
                  </a:ext>
                </a:extLst>
              </p:cNvPr>
              <p:cNvSpPr txBox="1"/>
              <p:nvPr/>
            </p:nvSpPr>
            <p:spPr>
              <a:xfrm>
                <a:off x="1539763" y="6013406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=7.14%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=31.9%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AB51368-E61C-FF8F-8BAD-B53FABBA2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63" y="6013406"/>
                <a:ext cx="1797864" cy="672428"/>
              </a:xfrm>
              <a:prstGeom prst="rect">
                <a:avLst/>
              </a:prstGeom>
              <a:blipFill>
                <a:blip r:embed="rId11"/>
                <a:stretch>
                  <a:fillRect t="-4505" r="-237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837328C4-0A88-51A7-EB89-C4DFA315D454}"/>
              </a:ext>
            </a:extLst>
          </p:cNvPr>
          <p:cNvSpPr txBox="1"/>
          <p:nvPr/>
        </p:nvSpPr>
        <p:spPr>
          <a:xfrm>
            <a:off x="138630" y="322143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7F7E5-6EAE-20E8-EAC6-D4A9EBAA25C1}"/>
                  </a:ext>
                </a:extLst>
              </p:cNvPr>
              <p:cNvSpPr txBox="1"/>
              <p:nvPr/>
            </p:nvSpPr>
            <p:spPr>
              <a:xfrm>
                <a:off x="5365403" y="6013406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=15.2%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=67.9%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7F7E5-6EAE-20E8-EAC6-D4A9EBAA2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403" y="6013406"/>
                <a:ext cx="1797864" cy="672428"/>
              </a:xfrm>
              <a:prstGeom prst="rect">
                <a:avLst/>
              </a:prstGeom>
              <a:blipFill>
                <a:blip r:embed="rId12"/>
                <a:stretch>
                  <a:fillRect t="-4505" r="-271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6C52997-167E-5D81-7EF6-734C44F8E1AB}"/>
                  </a:ext>
                </a:extLst>
              </p:cNvPr>
              <p:cNvSpPr txBox="1"/>
              <p:nvPr/>
            </p:nvSpPr>
            <p:spPr>
              <a:xfrm>
                <a:off x="9191043" y="6049484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=3.96%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=17.7%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6C52997-167E-5D81-7EF6-734C44F8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043" y="6049484"/>
                <a:ext cx="1797864" cy="672428"/>
              </a:xfrm>
              <a:prstGeom prst="rect">
                <a:avLst/>
              </a:prstGeom>
              <a:blipFill>
                <a:blip r:embed="rId13"/>
                <a:stretch>
                  <a:fillRect t="-4505" r="-237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22008D5A-9E07-AD42-9130-5E87C90C52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67" y="3406100"/>
            <a:ext cx="3614821" cy="25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2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37AA-9098-9814-8530-1A1CA413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491" y="894268"/>
            <a:ext cx="4017818" cy="1325563"/>
          </a:xfrm>
        </p:spPr>
        <p:txBody>
          <a:bodyPr/>
          <a:lstStyle/>
          <a:p>
            <a:r>
              <a:rPr lang="en-CN" dirty="0"/>
              <a:t>PID</a:t>
            </a:r>
            <a:r>
              <a:rPr lang="zh-CN" altLang="en-US" dirty="0"/>
              <a:t>（</a:t>
            </a:r>
            <a:r>
              <a:rPr lang="en-US" altLang="zh-CN" dirty="0"/>
              <a:t>PbWO</a:t>
            </a:r>
            <a:r>
              <a:rPr lang="en-US" altLang="zh-CN" baseline="-25000" dirty="0"/>
              <a:t>4</a:t>
            </a:r>
            <a:r>
              <a:rPr lang="zh-CN" altLang="en-US" dirty="0"/>
              <a:t>）</a:t>
            </a:r>
            <a:br>
              <a:rPr lang="en-US" altLang="zh-CN" dirty="0"/>
            </a:br>
            <a:endParaRPr lang="en-C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F5C79B-A539-9581-7112-447B3A59D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82036"/>
            <a:ext cx="4508500" cy="323977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0146F-DF8C-79C6-5C97-21AC4E85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B962C-722F-7980-E185-F948FE7E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15</a:t>
            </a:fld>
            <a:endParaRPr lang="en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7104C-51BC-0879-842A-0DD8FC57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288602"/>
            <a:ext cx="4508500" cy="3239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CC50D-3926-03A3-5ACD-98751C6F02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53"/>
          <a:stretch/>
        </p:blipFill>
        <p:spPr>
          <a:xfrm>
            <a:off x="5880100" y="3156816"/>
            <a:ext cx="5054600" cy="33360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E6E7A1-7502-413D-5ABB-76230FF418B3}"/>
              </a:ext>
            </a:extLst>
          </p:cNvPr>
          <p:cNvSpPr txBox="1"/>
          <p:nvPr/>
        </p:nvSpPr>
        <p:spPr>
          <a:xfrm>
            <a:off x="6442364" y="2757055"/>
            <a:ext cx="161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0.1GeV-0.9GeV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7717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10CA-43FF-0475-B2CC-F46581F1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>
            <a:normAutofit/>
          </a:bodyPr>
          <a:lstStyle/>
          <a:p>
            <a:r>
              <a:rPr lang="en-US" dirty="0"/>
              <a:t>SPACAL (</a:t>
            </a:r>
            <a:r>
              <a:rPr lang="en-US" dirty="0" err="1"/>
              <a:t>SPAghetti</a:t>
            </a:r>
            <a:r>
              <a:rPr lang="en-US" dirty="0"/>
              <a:t> </a:t>
            </a:r>
            <a:r>
              <a:rPr lang="en-US" dirty="0" err="1"/>
              <a:t>CALorimeter</a:t>
            </a:r>
            <a:r>
              <a:rPr lang="en-US" dirty="0"/>
              <a:t>)</a:t>
            </a:r>
            <a:endParaRPr lang="en-CN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824DC9C-983E-9719-7869-369636F73581}"/>
              </a:ext>
            </a:extLst>
          </p:cNvPr>
          <p:cNvSpPr txBox="1"/>
          <p:nvPr/>
        </p:nvSpPr>
        <p:spPr>
          <a:xfrm>
            <a:off x="756614" y="4328783"/>
            <a:ext cx="3926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切伦科夫光</a:t>
            </a:r>
            <a:r>
              <a:rPr lang="en-US" altLang="zh-CN" dirty="0"/>
              <a:t>/</a:t>
            </a:r>
            <a:r>
              <a:rPr lang="zh-CN" altLang="en-US" dirty="0"/>
              <a:t>闪烁光，双信号读出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双端读出，提高时间分辨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钨粉光纤方案的密度可达～</a:t>
            </a:r>
            <a:r>
              <a:rPr lang="en-US" altLang="zh-CN" dirty="0"/>
              <a:t>10g/cm</a:t>
            </a:r>
            <a:r>
              <a:rPr lang="en-US" altLang="zh-CN" baseline="30000" dirty="0"/>
              <a:t>3</a:t>
            </a: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912D9-402A-37FE-4FB0-2D978524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16</a:t>
            </a:fld>
            <a:endParaRPr lang="en-CN" sz="2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AEF03-A692-BD9C-35E7-063DCFC0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0" y="2064795"/>
            <a:ext cx="5910848" cy="18610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05BAD4-6315-6FEA-44BA-59A4A276DA42}"/>
              </a:ext>
            </a:extLst>
          </p:cNvPr>
          <p:cNvGrpSpPr/>
          <p:nvPr/>
        </p:nvGrpSpPr>
        <p:grpSpPr>
          <a:xfrm>
            <a:off x="7781073" y="1722230"/>
            <a:ext cx="3414160" cy="3206717"/>
            <a:chOff x="645982" y="1403383"/>
            <a:chExt cx="3414160" cy="3206717"/>
          </a:xfrm>
        </p:grpSpPr>
        <p:sp>
          <p:nvSpPr>
            <p:cNvPr id="8" name="矩形 30">
              <a:extLst>
                <a:ext uri="{FF2B5EF4-FFF2-40B4-BE49-F238E27FC236}">
                  <a16:creationId xmlns:a16="http://schemas.microsoft.com/office/drawing/2014/main" id="{C444C397-9BE7-4E14-3B96-63544A4DB3F0}"/>
                </a:ext>
              </a:extLst>
            </p:cNvPr>
            <p:cNvSpPr/>
            <p:nvPr/>
          </p:nvSpPr>
          <p:spPr>
            <a:xfrm>
              <a:off x="688845" y="1971686"/>
              <a:ext cx="2514600" cy="1895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1">
              <a:extLst>
                <a:ext uri="{FF2B5EF4-FFF2-40B4-BE49-F238E27FC236}">
                  <a16:creationId xmlns:a16="http://schemas.microsoft.com/office/drawing/2014/main" id="{D7B661EA-5A4F-9CA7-1443-0FD62CB5874C}"/>
                </a:ext>
              </a:extLst>
            </p:cNvPr>
            <p:cNvSpPr/>
            <p:nvPr/>
          </p:nvSpPr>
          <p:spPr>
            <a:xfrm>
              <a:off x="756008" y="2029317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2">
              <a:extLst>
                <a:ext uri="{FF2B5EF4-FFF2-40B4-BE49-F238E27FC236}">
                  <a16:creationId xmlns:a16="http://schemas.microsoft.com/office/drawing/2014/main" id="{5C2143DF-7DA1-EBE1-A559-482F5713E628}"/>
                </a:ext>
              </a:extLst>
            </p:cNvPr>
            <p:cNvSpPr/>
            <p:nvPr/>
          </p:nvSpPr>
          <p:spPr>
            <a:xfrm>
              <a:off x="1070331" y="202931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33">
              <a:extLst>
                <a:ext uri="{FF2B5EF4-FFF2-40B4-BE49-F238E27FC236}">
                  <a16:creationId xmlns:a16="http://schemas.microsoft.com/office/drawing/2014/main" id="{B87E9E6E-A78A-5A05-741E-7BD4188AA5DA}"/>
                </a:ext>
              </a:extLst>
            </p:cNvPr>
            <p:cNvSpPr/>
            <p:nvPr/>
          </p:nvSpPr>
          <p:spPr>
            <a:xfrm>
              <a:off x="645982" y="4181475"/>
              <a:ext cx="1142998" cy="428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闪烁光纤</a:t>
              </a:r>
            </a:p>
          </p:txBody>
        </p:sp>
        <p:cxnSp>
          <p:nvCxnSpPr>
            <p:cNvPr id="12" name="直接连接符 34">
              <a:extLst>
                <a:ext uri="{FF2B5EF4-FFF2-40B4-BE49-F238E27FC236}">
                  <a16:creationId xmlns:a16="http://schemas.microsoft.com/office/drawing/2014/main" id="{DC681046-C6A9-4D58-5292-C7CA30C41582}"/>
                </a:ext>
              </a:extLst>
            </p:cNvPr>
            <p:cNvCxnSpPr>
              <a:cxnSpLocks/>
              <a:stCxn id="11" idx="0"/>
              <a:endCxn id="59" idx="3"/>
            </p:cNvCxnSpPr>
            <p:nvPr/>
          </p:nvCxnSpPr>
          <p:spPr>
            <a:xfrm flipV="1">
              <a:off x="1217481" y="3778678"/>
              <a:ext cx="506904" cy="4027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35">
              <a:extLst>
                <a:ext uri="{FF2B5EF4-FFF2-40B4-BE49-F238E27FC236}">
                  <a16:creationId xmlns:a16="http://schemas.microsoft.com/office/drawing/2014/main" id="{FDB7A201-B58A-9512-4DB2-1FC337F7E4A7}"/>
                </a:ext>
              </a:extLst>
            </p:cNvPr>
            <p:cNvSpPr/>
            <p:nvPr/>
          </p:nvSpPr>
          <p:spPr>
            <a:xfrm>
              <a:off x="2010437" y="4181475"/>
              <a:ext cx="1574008" cy="4286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切伦科夫光纤</a:t>
              </a:r>
            </a:p>
          </p:txBody>
        </p:sp>
        <p:cxnSp>
          <p:nvCxnSpPr>
            <p:cNvPr id="14" name="直接连接符 36">
              <a:extLst>
                <a:ext uri="{FF2B5EF4-FFF2-40B4-BE49-F238E27FC236}">
                  <a16:creationId xmlns:a16="http://schemas.microsoft.com/office/drawing/2014/main" id="{25D041BE-0A97-3FCB-767B-B42ABE908E57}"/>
                </a:ext>
              </a:extLst>
            </p:cNvPr>
            <p:cNvCxnSpPr>
              <a:cxnSpLocks/>
              <a:stCxn id="60" idx="5"/>
              <a:endCxn id="13" idx="0"/>
            </p:cNvCxnSpPr>
            <p:nvPr/>
          </p:nvCxnSpPr>
          <p:spPr>
            <a:xfrm>
              <a:off x="2164221" y="3778338"/>
              <a:ext cx="633220" cy="40313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37">
              <a:extLst>
                <a:ext uri="{FF2B5EF4-FFF2-40B4-BE49-F238E27FC236}">
                  <a16:creationId xmlns:a16="http://schemas.microsoft.com/office/drawing/2014/main" id="{342DE3A3-AE40-C542-38D0-5C5D1936F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283" y="2208230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38">
              <a:extLst>
                <a:ext uri="{FF2B5EF4-FFF2-40B4-BE49-F238E27FC236}">
                  <a16:creationId xmlns:a16="http://schemas.microsoft.com/office/drawing/2014/main" id="{202EC84F-7606-7AF0-DA78-3BA7AA56CA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0591" y="2030806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39">
              <a:extLst>
                <a:ext uri="{FF2B5EF4-FFF2-40B4-BE49-F238E27FC236}">
                  <a16:creationId xmlns:a16="http://schemas.microsoft.com/office/drawing/2014/main" id="{FDDBD658-89AC-18CA-0FC8-DF2EA347E9E4}"/>
                </a:ext>
              </a:extLst>
            </p:cNvPr>
            <p:cNvSpPr txBox="1"/>
            <p:nvPr/>
          </p:nvSpPr>
          <p:spPr>
            <a:xfrm>
              <a:off x="3344882" y="1920609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0.6mm</a:t>
              </a:r>
              <a:endParaRPr lang="zh-CN" altLang="en-US" sz="1400" dirty="0"/>
            </a:p>
          </p:txBody>
        </p:sp>
        <p:sp>
          <p:nvSpPr>
            <p:cNvPr id="18" name="椭圆 40">
              <a:extLst>
                <a:ext uri="{FF2B5EF4-FFF2-40B4-BE49-F238E27FC236}">
                  <a16:creationId xmlns:a16="http://schemas.microsoft.com/office/drawing/2014/main" id="{4C8213F3-A7E1-B5B7-7DBA-4502CEFE8EEA}"/>
                </a:ext>
              </a:extLst>
            </p:cNvPr>
            <p:cNvSpPr/>
            <p:nvPr/>
          </p:nvSpPr>
          <p:spPr>
            <a:xfrm>
              <a:off x="1384657" y="202662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1">
              <a:extLst>
                <a:ext uri="{FF2B5EF4-FFF2-40B4-BE49-F238E27FC236}">
                  <a16:creationId xmlns:a16="http://schemas.microsoft.com/office/drawing/2014/main" id="{D6BFE492-201B-9704-EE55-7372088B28E6}"/>
                </a:ext>
              </a:extLst>
            </p:cNvPr>
            <p:cNvSpPr/>
            <p:nvPr/>
          </p:nvSpPr>
          <p:spPr>
            <a:xfrm>
              <a:off x="1698980" y="202662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42">
              <a:extLst>
                <a:ext uri="{FF2B5EF4-FFF2-40B4-BE49-F238E27FC236}">
                  <a16:creationId xmlns:a16="http://schemas.microsoft.com/office/drawing/2014/main" id="{0AAF0348-246D-1CC2-1C7F-737C10C7498E}"/>
                </a:ext>
              </a:extLst>
            </p:cNvPr>
            <p:cNvSpPr/>
            <p:nvPr/>
          </p:nvSpPr>
          <p:spPr>
            <a:xfrm>
              <a:off x="2014266" y="203557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43">
              <a:extLst>
                <a:ext uri="{FF2B5EF4-FFF2-40B4-BE49-F238E27FC236}">
                  <a16:creationId xmlns:a16="http://schemas.microsoft.com/office/drawing/2014/main" id="{36ACBE48-DBE5-27EF-EF23-6C1BA7DEECE7}"/>
                </a:ext>
              </a:extLst>
            </p:cNvPr>
            <p:cNvSpPr/>
            <p:nvPr/>
          </p:nvSpPr>
          <p:spPr>
            <a:xfrm>
              <a:off x="2328589" y="203557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44">
              <a:extLst>
                <a:ext uri="{FF2B5EF4-FFF2-40B4-BE49-F238E27FC236}">
                  <a16:creationId xmlns:a16="http://schemas.microsoft.com/office/drawing/2014/main" id="{15644496-FD52-91E1-BB64-031393A92E7A}"/>
                </a:ext>
              </a:extLst>
            </p:cNvPr>
            <p:cNvSpPr/>
            <p:nvPr/>
          </p:nvSpPr>
          <p:spPr>
            <a:xfrm>
              <a:off x="2642915" y="203557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45">
              <a:extLst>
                <a:ext uri="{FF2B5EF4-FFF2-40B4-BE49-F238E27FC236}">
                  <a16:creationId xmlns:a16="http://schemas.microsoft.com/office/drawing/2014/main" id="{55435DC4-024D-4CD1-0D2E-9A1E31E97221}"/>
                </a:ext>
              </a:extLst>
            </p:cNvPr>
            <p:cNvSpPr/>
            <p:nvPr/>
          </p:nvSpPr>
          <p:spPr>
            <a:xfrm>
              <a:off x="2957238" y="203557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46">
              <a:extLst>
                <a:ext uri="{FF2B5EF4-FFF2-40B4-BE49-F238E27FC236}">
                  <a16:creationId xmlns:a16="http://schemas.microsoft.com/office/drawing/2014/main" id="{AF364D78-E1E5-CF2F-4302-2998AC6D8D7E}"/>
                </a:ext>
              </a:extLst>
            </p:cNvPr>
            <p:cNvSpPr/>
            <p:nvPr/>
          </p:nvSpPr>
          <p:spPr>
            <a:xfrm>
              <a:off x="756005" y="2365103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47">
              <a:extLst>
                <a:ext uri="{FF2B5EF4-FFF2-40B4-BE49-F238E27FC236}">
                  <a16:creationId xmlns:a16="http://schemas.microsoft.com/office/drawing/2014/main" id="{24173E24-DFDC-DCB3-FFDD-F98280C90610}"/>
                </a:ext>
              </a:extLst>
            </p:cNvPr>
            <p:cNvSpPr/>
            <p:nvPr/>
          </p:nvSpPr>
          <p:spPr>
            <a:xfrm>
              <a:off x="1073058" y="2355916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48">
              <a:extLst>
                <a:ext uri="{FF2B5EF4-FFF2-40B4-BE49-F238E27FC236}">
                  <a16:creationId xmlns:a16="http://schemas.microsoft.com/office/drawing/2014/main" id="{5A99887F-CE8A-DC8F-DB9F-7D11871E0B9B}"/>
                </a:ext>
              </a:extLst>
            </p:cNvPr>
            <p:cNvSpPr/>
            <p:nvPr/>
          </p:nvSpPr>
          <p:spPr>
            <a:xfrm>
              <a:off x="1381927" y="236252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49">
              <a:extLst>
                <a:ext uri="{FF2B5EF4-FFF2-40B4-BE49-F238E27FC236}">
                  <a16:creationId xmlns:a16="http://schemas.microsoft.com/office/drawing/2014/main" id="{8106ABC6-95AF-3110-D5BA-F380EF213333}"/>
                </a:ext>
              </a:extLst>
            </p:cNvPr>
            <p:cNvSpPr/>
            <p:nvPr/>
          </p:nvSpPr>
          <p:spPr>
            <a:xfrm>
              <a:off x="1698980" y="235334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50">
              <a:extLst>
                <a:ext uri="{FF2B5EF4-FFF2-40B4-BE49-F238E27FC236}">
                  <a16:creationId xmlns:a16="http://schemas.microsoft.com/office/drawing/2014/main" id="{0D026259-92DE-F72F-47BF-8AD8E50CEA6F}"/>
                </a:ext>
              </a:extLst>
            </p:cNvPr>
            <p:cNvSpPr/>
            <p:nvPr/>
          </p:nvSpPr>
          <p:spPr>
            <a:xfrm>
              <a:off x="2011536" y="235300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51">
              <a:extLst>
                <a:ext uri="{FF2B5EF4-FFF2-40B4-BE49-F238E27FC236}">
                  <a16:creationId xmlns:a16="http://schemas.microsoft.com/office/drawing/2014/main" id="{5D1C0EAC-7074-0236-0D59-B241D1CEB968}"/>
                </a:ext>
              </a:extLst>
            </p:cNvPr>
            <p:cNvSpPr/>
            <p:nvPr/>
          </p:nvSpPr>
          <p:spPr>
            <a:xfrm>
              <a:off x="2328589" y="2343813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52">
              <a:extLst>
                <a:ext uri="{FF2B5EF4-FFF2-40B4-BE49-F238E27FC236}">
                  <a16:creationId xmlns:a16="http://schemas.microsoft.com/office/drawing/2014/main" id="{E97C8DE2-0869-D6E3-AA4E-A95C31AF79DB}"/>
                </a:ext>
              </a:extLst>
            </p:cNvPr>
            <p:cNvSpPr/>
            <p:nvPr/>
          </p:nvSpPr>
          <p:spPr>
            <a:xfrm>
              <a:off x="2640185" y="2344476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53">
              <a:extLst>
                <a:ext uri="{FF2B5EF4-FFF2-40B4-BE49-F238E27FC236}">
                  <a16:creationId xmlns:a16="http://schemas.microsoft.com/office/drawing/2014/main" id="{F9AB94D7-D384-9E80-E10A-730C021C6688}"/>
                </a:ext>
              </a:extLst>
            </p:cNvPr>
            <p:cNvSpPr/>
            <p:nvPr/>
          </p:nvSpPr>
          <p:spPr>
            <a:xfrm>
              <a:off x="2957238" y="233528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54">
              <a:extLst>
                <a:ext uri="{FF2B5EF4-FFF2-40B4-BE49-F238E27FC236}">
                  <a16:creationId xmlns:a16="http://schemas.microsoft.com/office/drawing/2014/main" id="{C7A06EC0-7EE1-A585-6C22-F5799F297777}"/>
                </a:ext>
              </a:extLst>
            </p:cNvPr>
            <p:cNvSpPr/>
            <p:nvPr/>
          </p:nvSpPr>
          <p:spPr>
            <a:xfrm>
              <a:off x="756008" y="2686037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55">
              <a:extLst>
                <a:ext uri="{FF2B5EF4-FFF2-40B4-BE49-F238E27FC236}">
                  <a16:creationId xmlns:a16="http://schemas.microsoft.com/office/drawing/2014/main" id="{7AA74019-764B-E836-378E-93466970F566}"/>
                </a:ext>
              </a:extLst>
            </p:cNvPr>
            <p:cNvSpPr/>
            <p:nvPr/>
          </p:nvSpPr>
          <p:spPr>
            <a:xfrm>
              <a:off x="1070331" y="268603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56">
              <a:extLst>
                <a:ext uri="{FF2B5EF4-FFF2-40B4-BE49-F238E27FC236}">
                  <a16:creationId xmlns:a16="http://schemas.microsoft.com/office/drawing/2014/main" id="{A5F6A7CD-3632-E5B4-3005-6B35FC1CFCA8}"/>
                </a:ext>
              </a:extLst>
            </p:cNvPr>
            <p:cNvSpPr/>
            <p:nvPr/>
          </p:nvSpPr>
          <p:spPr>
            <a:xfrm>
              <a:off x="1384657" y="268334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57">
              <a:extLst>
                <a:ext uri="{FF2B5EF4-FFF2-40B4-BE49-F238E27FC236}">
                  <a16:creationId xmlns:a16="http://schemas.microsoft.com/office/drawing/2014/main" id="{6FFEAF01-48E2-6D43-D2FD-A070A83DCC62}"/>
                </a:ext>
              </a:extLst>
            </p:cNvPr>
            <p:cNvSpPr/>
            <p:nvPr/>
          </p:nvSpPr>
          <p:spPr>
            <a:xfrm>
              <a:off x="1698980" y="268334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58">
              <a:extLst>
                <a:ext uri="{FF2B5EF4-FFF2-40B4-BE49-F238E27FC236}">
                  <a16:creationId xmlns:a16="http://schemas.microsoft.com/office/drawing/2014/main" id="{82E290E8-1BEE-D3FA-7F89-91063CFAD7F4}"/>
                </a:ext>
              </a:extLst>
            </p:cNvPr>
            <p:cNvSpPr/>
            <p:nvPr/>
          </p:nvSpPr>
          <p:spPr>
            <a:xfrm>
              <a:off x="2014266" y="269229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59">
              <a:extLst>
                <a:ext uri="{FF2B5EF4-FFF2-40B4-BE49-F238E27FC236}">
                  <a16:creationId xmlns:a16="http://schemas.microsoft.com/office/drawing/2014/main" id="{49DB7C66-D431-3641-0DC3-943A8E28D4A6}"/>
                </a:ext>
              </a:extLst>
            </p:cNvPr>
            <p:cNvSpPr/>
            <p:nvPr/>
          </p:nvSpPr>
          <p:spPr>
            <a:xfrm>
              <a:off x="2328589" y="269229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60">
              <a:extLst>
                <a:ext uri="{FF2B5EF4-FFF2-40B4-BE49-F238E27FC236}">
                  <a16:creationId xmlns:a16="http://schemas.microsoft.com/office/drawing/2014/main" id="{AB913986-7669-3752-6814-328E28DBD802}"/>
                </a:ext>
              </a:extLst>
            </p:cNvPr>
            <p:cNvSpPr/>
            <p:nvPr/>
          </p:nvSpPr>
          <p:spPr>
            <a:xfrm>
              <a:off x="2642915" y="269229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61">
              <a:extLst>
                <a:ext uri="{FF2B5EF4-FFF2-40B4-BE49-F238E27FC236}">
                  <a16:creationId xmlns:a16="http://schemas.microsoft.com/office/drawing/2014/main" id="{AA0BAC9B-F82F-BF1B-524C-5F6C46292F97}"/>
                </a:ext>
              </a:extLst>
            </p:cNvPr>
            <p:cNvSpPr/>
            <p:nvPr/>
          </p:nvSpPr>
          <p:spPr>
            <a:xfrm>
              <a:off x="2957238" y="269229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62">
              <a:extLst>
                <a:ext uri="{FF2B5EF4-FFF2-40B4-BE49-F238E27FC236}">
                  <a16:creationId xmlns:a16="http://schemas.microsoft.com/office/drawing/2014/main" id="{6655954C-B144-5F49-44A1-90685EE7534E}"/>
                </a:ext>
              </a:extLst>
            </p:cNvPr>
            <p:cNvSpPr/>
            <p:nvPr/>
          </p:nvSpPr>
          <p:spPr>
            <a:xfrm>
              <a:off x="756005" y="302439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63">
              <a:extLst>
                <a:ext uri="{FF2B5EF4-FFF2-40B4-BE49-F238E27FC236}">
                  <a16:creationId xmlns:a16="http://schemas.microsoft.com/office/drawing/2014/main" id="{9C22CF24-A782-9BA7-1817-C677EB2598FC}"/>
                </a:ext>
              </a:extLst>
            </p:cNvPr>
            <p:cNvSpPr/>
            <p:nvPr/>
          </p:nvSpPr>
          <p:spPr>
            <a:xfrm>
              <a:off x="1073058" y="301521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64">
              <a:extLst>
                <a:ext uri="{FF2B5EF4-FFF2-40B4-BE49-F238E27FC236}">
                  <a16:creationId xmlns:a16="http://schemas.microsoft.com/office/drawing/2014/main" id="{AEC93BD7-BA8B-1BB6-F967-5F297163D3EE}"/>
                </a:ext>
              </a:extLst>
            </p:cNvPr>
            <p:cNvSpPr/>
            <p:nvPr/>
          </p:nvSpPr>
          <p:spPr>
            <a:xfrm>
              <a:off x="1381927" y="3021823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65">
              <a:extLst>
                <a:ext uri="{FF2B5EF4-FFF2-40B4-BE49-F238E27FC236}">
                  <a16:creationId xmlns:a16="http://schemas.microsoft.com/office/drawing/2014/main" id="{E94F1710-2860-8931-F798-806EC306FDDA}"/>
                </a:ext>
              </a:extLst>
            </p:cNvPr>
            <p:cNvSpPr/>
            <p:nvPr/>
          </p:nvSpPr>
          <p:spPr>
            <a:xfrm>
              <a:off x="1698980" y="3012636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66">
              <a:extLst>
                <a:ext uri="{FF2B5EF4-FFF2-40B4-BE49-F238E27FC236}">
                  <a16:creationId xmlns:a16="http://schemas.microsoft.com/office/drawing/2014/main" id="{FB05E058-F2AF-AC37-C851-28E9C9BA4595}"/>
                </a:ext>
              </a:extLst>
            </p:cNvPr>
            <p:cNvSpPr/>
            <p:nvPr/>
          </p:nvSpPr>
          <p:spPr>
            <a:xfrm>
              <a:off x="2011536" y="3012296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67">
              <a:extLst>
                <a:ext uri="{FF2B5EF4-FFF2-40B4-BE49-F238E27FC236}">
                  <a16:creationId xmlns:a16="http://schemas.microsoft.com/office/drawing/2014/main" id="{F425A8BB-EB02-BF4B-9A23-5F686ACE6ACA}"/>
                </a:ext>
              </a:extLst>
            </p:cNvPr>
            <p:cNvSpPr/>
            <p:nvPr/>
          </p:nvSpPr>
          <p:spPr>
            <a:xfrm>
              <a:off x="2328589" y="300310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68">
              <a:extLst>
                <a:ext uri="{FF2B5EF4-FFF2-40B4-BE49-F238E27FC236}">
                  <a16:creationId xmlns:a16="http://schemas.microsoft.com/office/drawing/2014/main" id="{30AA7BC9-B8D3-4F26-AC90-4FB990C34BC7}"/>
                </a:ext>
              </a:extLst>
            </p:cNvPr>
            <p:cNvSpPr/>
            <p:nvPr/>
          </p:nvSpPr>
          <p:spPr>
            <a:xfrm>
              <a:off x="2640185" y="3003772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69">
              <a:extLst>
                <a:ext uri="{FF2B5EF4-FFF2-40B4-BE49-F238E27FC236}">
                  <a16:creationId xmlns:a16="http://schemas.microsoft.com/office/drawing/2014/main" id="{48E6318D-3D6D-9579-2E15-B6EA190BDC47}"/>
                </a:ext>
              </a:extLst>
            </p:cNvPr>
            <p:cNvSpPr/>
            <p:nvPr/>
          </p:nvSpPr>
          <p:spPr>
            <a:xfrm>
              <a:off x="2957238" y="2994585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70">
              <a:extLst>
                <a:ext uri="{FF2B5EF4-FFF2-40B4-BE49-F238E27FC236}">
                  <a16:creationId xmlns:a16="http://schemas.microsoft.com/office/drawing/2014/main" id="{DC15C63F-82EC-F0BF-9601-3221AF43CDDF}"/>
                </a:ext>
              </a:extLst>
            </p:cNvPr>
            <p:cNvSpPr/>
            <p:nvPr/>
          </p:nvSpPr>
          <p:spPr>
            <a:xfrm>
              <a:off x="755053" y="329843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71">
              <a:extLst>
                <a:ext uri="{FF2B5EF4-FFF2-40B4-BE49-F238E27FC236}">
                  <a16:creationId xmlns:a16="http://schemas.microsoft.com/office/drawing/2014/main" id="{35F90E21-2E00-7765-1D21-6B43E5E09212}"/>
                </a:ext>
              </a:extLst>
            </p:cNvPr>
            <p:cNvSpPr/>
            <p:nvPr/>
          </p:nvSpPr>
          <p:spPr>
            <a:xfrm>
              <a:off x="1069376" y="329843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72">
              <a:extLst>
                <a:ext uri="{FF2B5EF4-FFF2-40B4-BE49-F238E27FC236}">
                  <a16:creationId xmlns:a16="http://schemas.microsoft.com/office/drawing/2014/main" id="{784FECD9-0721-BE68-A5D1-710B4A0C9017}"/>
                </a:ext>
              </a:extLst>
            </p:cNvPr>
            <p:cNvSpPr/>
            <p:nvPr/>
          </p:nvSpPr>
          <p:spPr>
            <a:xfrm>
              <a:off x="1383702" y="329575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73">
              <a:extLst>
                <a:ext uri="{FF2B5EF4-FFF2-40B4-BE49-F238E27FC236}">
                  <a16:creationId xmlns:a16="http://schemas.microsoft.com/office/drawing/2014/main" id="{0FC92F30-8953-6A3D-00AE-96AB0CAC06C5}"/>
                </a:ext>
              </a:extLst>
            </p:cNvPr>
            <p:cNvSpPr/>
            <p:nvPr/>
          </p:nvSpPr>
          <p:spPr>
            <a:xfrm>
              <a:off x="1698025" y="3295751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74">
              <a:extLst>
                <a:ext uri="{FF2B5EF4-FFF2-40B4-BE49-F238E27FC236}">
                  <a16:creationId xmlns:a16="http://schemas.microsoft.com/office/drawing/2014/main" id="{225ADEE9-B307-E6D0-F934-2075D388BF70}"/>
                </a:ext>
              </a:extLst>
            </p:cNvPr>
            <p:cNvSpPr/>
            <p:nvPr/>
          </p:nvSpPr>
          <p:spPr>
            <a:xfrm>
              <a:off x="2013311" y="330469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75">
              <a:extLst>
                <a:ext uri="{FF2B5EF4-FFF2-40B4-BE49-F238E27FC236}">
                  <a16:creationId xmlns:a16="http://schemas.microsoft.com/office/drawing/2014/main" id="{238718A9-1521-FC45-296B-A4C08AE9DB79}"/>
                </a:ext>
              </a:extLst>
            </p:cNvPr>
            <p:cNvSpPr/>
            <p:nvPr/>
          </p:nvSpPr>
          <p:spPr>
            <a:xfrm>
              <a:off x="2327634" y="3304692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76">
              <a:extLst>
                <a:ext uri="{FF2B5EF4-FFF2-40B4-BE49-F238E27FC236}">
                  <a16:creationId xmlns:a16="http://schemas.microsoft.com/office/drawing/2014/main" id="{8709A469-7EDF-5D43-8C39-8C73FEDF1EDB}"/>
                </a:ext>
              </a:extLst>
            </p:cNvPr>
            <p:cNvSpPr/>
            <p:nvPr/>
          </p:nvSpPr>
          <p:spPr>
            <a:xfrm>
              <a:off x="2641960" y="330469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77">
              <a:extLst>
                <a:ext uri="{FF2B5EF4-FFF2-40B4-BE49-F238E27FC236}">
                  <a16:creationId xmlns:a16="http://schemas.microsoft.com/office/drawing/2014/main" id="{0D73EB20-5896-0986-0DA6-AE913AEED9F9}"/>
                </a:ext>
              </a:extLst>
            </p:cNvPr>
            <p:cNvSpPr/>
            <p:nvPr/>
          </p:nvSpPr>
          <p:spPr>
            <a:xfrm>
              <a:off x="2956283" y="3304692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78">
              <a:extLst>
                <a:ext uri="{FF2B5EF4-FFF2-40B4-BE49-F238E27FC236}">
                  <a16:creationId xmlns:a16="http://schemas.microsoft.com/office/drawing/2014/main" id="{9467A820-8FFF-0A99-5770-D662BF645FEF}"/>
                </a:ext>
              </a:extLst>
            </p:cNvPr>
            <p:cNvSpPr/>
            <p:nvPr/>
          </p:nvSpPr>
          <p:spPr>
            <a:xfrm>
              <a:off x="755050" y="3636801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79">
              <a:extLst>
                <a:ext uri="{FF2B5EF4-FFF2-40B4-BE49-F238E27FC236}">
                  <a16:creationId xmlns:a16="http://schemas.microsoft.com/office/drawing/2014/main" id="{6CF68E2C-FAFD-61CA-BD40-2CD840EB6F9C}"/>
                </a:ext>
              </a:extLst>
            </p:cNvPr>
            <p:cNvSpPr/>
            <p:nvPr/>
          </p:nvSpPr>
          <p:spPr>
            <a:xfrm>
              <a:off x="1072103" y="3627614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80">
              <a:extLst>
                <a:ext uri="{FF2B5EF4-FFF2-40B4-BE49-F238E27FC236}">
                  <a16:creationId xmlns:a16="http://schemas.microsoft.com/office/drawing/2014/main" id="{C7E20609-2973-7AF5-1FF7-EE51B1F32FE4}"/>
                </a:ext>
              </a:extLst>
            </p:cNvPr>
            <p:cNvSpPr/>
            <p:nvPr/>
          </p:nvSpPr>
          <p:spPr>
            <a:xfrm>
              <a:off x="1380972" y="3634225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81">
              <a:extLst>
                <a:ext uri="{FF2B5EF4-FFF2-40B4-BE49-F238E27FC236}">
                  <a16:creationId xmlns:a16="http://schemas.microsoft.com/office/drawing/2014/main" id="{7891EFC0-C1BA-78A7-55EA-E522C4238BBF}"/>
                </a:ext>
              </a:extLst>
            </p:cNvPr>
            <p:cNvSpPr/>
            <p:nvPr/>
          </p:nvSpPr>
          <p:spPr>
            <a:xfrm>
              <a:off x="1698025" y="3625038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82">
              <a:extLst>
                <a:ext uri="{FF2B5EF4-FFF2-40B4-BE49-F238E27FC236}">
                  <a16:creationId xmlns:a16="http://schemas.microsoft.com/office/drawing/2014/main" id="{487FE00C-D74E-CF28-68AD-11587E8F6B8E}"/>
                </a:ext>
              </a:extLst>
            </p:cNvPr>
            <p:cNvSpPr/>
            <p:nvPr/>
          </p:nvSpPr>
          <p:spPr>
            <a:xfrm>
              <a:off x="2010581" y="3624698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83">
              <a:extLst>
                <a:ext uri="{FF2B5EF4-FFF2-40B4-BE49-F238E27FC236}">
                  <a16:creationId xmlns:a16="http://schemas.microsoft.com/office/drawing/2014/main" id="{B77FFCDC-E1B7-03BA-F1D9-E88774A95369}"/>
                </a:ext>
              </a:extLst>
            </p:cNvPr>
            <p:cNvSpPr/>
            <p:nvPr/>
          </p:nvSpPr>
          <p:spPr>
            <a:xfrm>
              <a:off x="2327634" y="361551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84">
              <a:extLst>
                <a:ext uri="{FF2B5EF4-FFF2-40B4-BE49-F238E27FC236}">
                  <a16:creationId xmlns:a16="http://schemas.microsoft.com/office/drawing/2014/main" id="{7152FECB-F43A-E431-7FC7-472742AA4685}"/>
                </a:ext>
              </a:extLst>
            </p:cNvPr>
            <p:cNvSpPr/>
            <p:nvPr/>
          </p:nvSpPr>
          <p:spPr>
            <a:xfrm>
              <a:off x="2639230" y="3616174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85">
              <a:extLst>
                <a:ext uri="{FF2B5EF4-FFF2-40B4-BE49-F238E27FC236}">
                  <a16:creationId xmlns:a16="http://schemas.microsoft.com/office/drawing/2014/main" id="{508963AB-A34C-4737-8A05-EA415F8BC837}"/>
                </a:ext>
              </a:extLst>
            </p:cNvPr>
            <p:cNvSpPr/>
            <p:nvPr/>
          </p:nvSpPr>
          <p:spPr>
            <a:xfrm>
              <a:off x="2956283" y="3606987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箭头连接符 86">
              <a:extLst>
                <a:ext uri="{FF2B5EF4-FFF2-40B4-BE49-F238E27FC236}">
                  <a16:creationId xmlns:a16="http://schemas.microsoft.com/office/drawing/2014/main" id="{1A1F0D58-790F-B8C3-A128-1132F788D31D}"/>
                </a:ext>
              </a:extLst>
            </p:cNvPr>
            <p:cNvCxnSpPr>
              <a:cxnSpLocks/>
            </p:cNvCxnSpPr>
            <p:nvPr/>
          </p:nvCxnSpPr>
          <p:spPr>
            <a:xfrm>
              <a:off x="3341558" y="2026629"/>
              <a:ext cx="6649" cy="1863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87">
              <a:extLst>
                <a:ext uri="{FF2B5EF4-FFF2-40B4-BE49-F238E27FC236}">
                  <a16:creationId xmlns:a16="http://schemas.microsoft.com/office/drawing/2014/main" id="{2B183B23-799C-8CA9-F325-A0DA282C3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2932" y="2516786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88">
              <a:extLst>
                <a:ext uri="{FF2B5EF4-FFF2-40B4-BE49-F238E27FC236}">
                  <a16:creationId xmlns:a16="http://schemas.microsoft.com/office/drawing/2014/main" id="{FDE532C4-2D6A-969D-51CB-35EABA4D8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7240" y="2339362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文本框 89">
              <a:extLst>
                <a:ext uri="{FF2B5EF4-FFF2-40B4-BE49-F238E27FC236}">
                  <a16:creationId xmlns:a16="http://schemas.microsoft.com/office/drawing/2014/main" id="{D45D94F9-954C-81D1-4B7A-9D9F48552C33}"/>
                </a:ext>
              </a:extLst>
            </p:cNvPr>
            <p:cNvSpPr txBox="1"/>
            <p:nvPr/>
          </p:nvSpPr>
          <p:spPr>
            <a:xfrm>
              <a:off x="3332314" y="2271400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0.6mm</a:t>
              </a:r>
              <a:endParaRPr lang="zh-CN" altLang="en-US" sz="1400" dirty="0"/>
            </a:p>
          </p:txBody>
        </p:sp>
        <p:cxnSp>
          <p:nvCxnSpPr>
            <p:cNvPr id="132" name="直接箭头连接符 90">
              <a:extLst>
                <a:ext uri="{FF2B5EF4-FFF2-40B4-BE49-F238E27FC236}">
                  <a16:creationId xmlns:a16="http://schemas.microsoft.com/office/drawing/2014/main" id="{EEF50284-7C2E-5643-9572-F10FC42F5B1F}"/>
                </a:ext>
              </a:extLst>
            </p:cNvPr>
            <p:cNvCxnSpPr>
              <a:cxnSpLocks/>
            </p:cNvCxnSpPr>
            <p:nvPr/>
          </p:nvCxnSpPr>
          <p:spPr>
            <a:xfrm>
              <a:off x="3348207" y="2335185"/>
              <a:ext cx="6649" cy="1863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矩形 91">
              <a:extLst>
                <a:ext uri="{FF2B5EF4-FFF2-40B4-BE49-F238E27FC236}">
                  <a16:creationId xmlns:a16="http://schemas.microsoft.com/office/drawing/2014/main" id="{75FB5D46-3F69-5520-77F7-BB0C6F38FC0B}"/>
                </a:ext>
              </a:extLst>
            </p:cNvPr>
            <p:cNvSpPr/>
            <p:nvPr/>
          </p:nvSpPr>
          <p:spPr>
            <a:xfrm>
              <a:off x="688845" y="1403383"/>
              <a:ext cx="2593575" cy="3530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环氧树脂和钨粉</a:t>
              </a:r>
              <a:r>
                <a:rPr lang="en-US" altLang="zh-CN" dirty="0">
                  <a:solidFill>
                    <a:schemeClr val="tx1"/>
                  </a:solidFill>
                </a:rPr>
                <a:t>1:1</a:t>
              </a:r>
              <a:r>
                <a:rPr lang="zh-CN" altLang="en-US" dirty="0">
                  <a:solidFill>
                    <a:schemeClr val="tx1"/>
                  </a:solidFill>
                </a:rPr>
                <a:t>掺杂</a:t>
              </a:r>
            </a:p>
          </p:txBody>
        </p:sp>
        <p:cxnSp>
          <p:nvCxnSpPr>
            <p:cNvPr id="134" name="直接连接符 92">
              <a:extLst>
                <a:ext uri="{FF2B5EF4-FFF2-40B4-BE49-F238E27FC236}">
                  <a16:creationId xmlns:a16="http://schemas.microsoft.com/office/drawing/2014/main" id="{D06B7F8D-F19A-C6EC-7582-DDC5E0E6E56D}"/>
                </a:ext>
              </a:extLst>
            </p:cNvPr>
            <p:cNvCxnSpPr/>
            <p:nvPr/>
          </p:nvCxnSpPr>
          <p:spPr>
            <a:xfrm flipH="1">
              <a:off x="981824" y="1756393"/>
              <a:ext cx="90000" cy="515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35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AFD55-6D58-18BC-090F-5A61BC12E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5B21D66-9884-07B5-2CF0-AF0114845B96}"/>
              </a:ext>
            </a:extLst>
          </p:cNvPr>
          <p:cNvGrpSpPr/>
          <p:nvPr/>
        </p:nvGrpSpPr>
        <p:grpSpPr>
          <a:xfrm>
            <a:off x="1421743" y="216480"/>
            <a:ext cx="4391674" cy="6425040"/>
            <a:chOff x="244107" y="262135"/>
            <a:chExt cx="4391674" cy="64250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33CEA3-35FE-AB31-7452-87642A6241C2}"/>
                </a:ext>
              </a:extLst>
            </p:cNvPr>
            <p:cNvGrpSpPr/>
            <p:nvPr/>
          </p:nvGrpSpPr>
          <p:grpSpPr>
            <a:xfrm>
              <a:off x="300252" y="262135"/>
              <a:ext cx="4279383" cy="3166865"/>
              <a:chOff x="650757" y="2863386"/>
              <a:chExt cx="4279383" cy="3166865"/>
            </a:xfrm>
          </p:grpSpPr>
          <p:pic>
            <p:nvPicPr>
              <p:cNvPr id="98" name="图片 97">
                <a:extLst>
                  <a:ext uri="{FF2B5EF4-FFF2-40B4-BE49-F238E27FC236}">
                    <a16:creationId xmlns:a16="http://schemas.microsoft.com/office/drawing/2014/main" id="{1510A365-A453-717F-DD8C-32D964095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757" y="2955117"/>
                <a:ext cx="4279383" cy="3075134"/>
              </a:xfrm>
              <a:prstGeom prst="rect">
                <a:avLst/>
              </a:prstGeom>
            </p:spPr>
          </p:pic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0F71D66E-79EC-C53A-2FF8-EDBE7A68A2D5}"/>
                  </a:ext>
                </a:extLst>
              </p:cNvPr>
              <p:cNvSpPr txBox="1"/>
              <p:nvPr/>
            </p:nvSpPr>
            <p:spPr>
              <a:xfrm>
                <a:off x="950690" y="2863386"/>
                <a:ext cx="99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10GeV</a:t>
                </a:r>
                <a:endParaRPr lang="zh-CN" alt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EE3E67-E8B4-79FC-5CF5-0DEED6CA091F}"/>
                </a:ext>
              </a:extLst>
            </p:cNvPr>
            <p:cNvGrpSpPr/>
            <p:nvPr/>
          </p:nvGrpSpPr>
          <p:grpSpPr>
            <a:xfrm>
              <a:off x="244107" y="3429000"/>
              <a:ext cx="4391674" cy="3258175"/>
              <a:chOff x="6006736" y="3424293"/>
              <a:chExt cx="4391674" cy="3258175"/>
            </a:xfrm>
          </p:grpSpPr>
          <p:pic>
            <p:nvPicPr>
              <p:cNvPr id="96" name="图片 95">
                <a:extLst>
                  <a:ext uri="{FF2B5EF4-FFF2-40B4-BE49-F238E27FC236}">
                    <a16:creationId xmlns:a16="http://schemas.microsoft.com/office/drawing/2014/main" id="{E67BED1F-D7EA-1AA0-9A83-D80C605CA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736" y="3526642"/>
                <a:ext cx="4391674" cy="3155826"/>
              </a:xfrm>
              <a:prstGeom prst="rect">
                <a:avLst/>
              </a:prstGeom>
            </p:spPr>
          </p:pic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B530E024-61EA-432F-78F7-D4CFC00C7D11}"/>
                  </a:ext>
                </a:extLst>
              </p:cNvPr>
              <p:cNvSpPr txBox="1"/>
              <p:nvPr/>
            </p:nvSpPr>
            <p:spPr>
              <a:xfrm>
                <a:off x="6362814" y="3424293"/>
                <a:ext cx="99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20GeV</a:t>
                </a:r>
                <a:endParaRPr lang="zh-CN" altLang="en-US" dirty="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C17262D-7482-E4DB-5111-3C200CAC5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621" y="631467"/>
            <a:ext cx="5604607" cy="3784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C5692-0D66-9A73-274B-B86BABC17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24" y="4791762"/>
            <a:ext cx="43434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038C6-9D11-C5E1-D43A-754A604E1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224" y="5301405"/>
            <a:ext cx="2705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EC32E-E6E4-CE3A-4C24-CCFC693D8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0C8FB3A-733F-147F-3670-CF28C7B99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59" y="3429000"/>
            <a:ext cx="3707130" cy="266391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2267E7-85E5-2BA7-2279-1F4763F83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79" y="3429001"/>
            <a:ext cx="3707130" cy="2663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2F64BD7-6ABB-6D02-1E35-EC8235163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3429000"/>
            <a:ext cx="3707130" cy="266391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BF1E2B0-4F55-B4D9-C489-39458ED64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90" y="188873"/>
            <a:ext cx="3707130" cy="2663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F4EB303-6B6D-7548-1B39-C21D0AE9B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35" y="188874"/>
            <a:ext cx="3707130" cy="266391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146B99-563A-B1A0-2DC4-4A2C73560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88873"/>
            <a:ext cx="3707130" cy="2663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B1A415-9993-94FA-1077-74592B0E998D}"/>
                  </a:ext>
                </a:extLst>
              </p:cNvPr>
              <p:cNvSpPr txBox="1"/>
              <p:nvPr/>
            </p:nvSpPr>
            <p:spPr>
              <a:xfrm>
                <a:off x="1346454" y="2756572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=10.6%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=33.5%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B1A415-9993-94FA-1077-74592B0E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54" y="2756572"/>
                <a:ext cx="1797864" cy="672428"/>
              </a:xfrm>
              <a:prstGeom prst="rect">
                <a:avLst/>
              </a:prstGeom>
              <a:blipFill>
                <a:blip r:embed="rId9"/>
                <a:stretch>
                  <a:fillRect t="-4505" r="-237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EA255D6-B989-1779-BECD-B5DE42297CF1}"/>
                  </a:ext>
                </a:extLst>
              </p:cNvPr>
              <p:cNvSpPr txBox="1"/>
              <p:nvPr/>
            </p:nvSpPr>
            <p:spPr>
              <a:xfrm>
                <a:off x="5320894" y="2756572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=25.8%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=81.6%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EA255D6-B989-1779-BECD-B5DE4229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94" y="2756572"/>
                <a:ext cx="1797864" cy="672428"/>
              </a:xfrm>
              <a:prstGeom prst="rect">
                <a:avLst/>
              </a:prstGeom>
              <a:blipFill>
                <a:blip r:embed="rId10"/>
                <a:stretch>
                  <a:fillRect t="-4505" r="-237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618F853-BE21-F2CA-261E-47FD30F9A0D5}"/>
                  </a:ext>
                </a:extLst>
              </p:cNvPr>
              <p:cNvSpPr txBox="1"/>
              <p:nvPr/>
            </p:nvSpPr>
            <p:spPr>
              <a:xfrm>
                <a:off x="9235670" y="2720494"/>
                <a:ext cx="1797863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=11.4%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=36.1%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618F853-BE21-F2CA-261E-47FD30F9A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670" y="2720494"/>
                <a:ext cx="1797863" cy="672428"/>
              </a:xfrm>
              <a:prstGeom prst="rect">
                <a:avLst/>
              </a:prstGeom>
              <a:blipFill>
                <a:blip r:embed="rId11"/>
                <a:stretch>
                  <a:fillRect t="-4505" r="-271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8CD6F18-AC1E-6FF2-C5FE-C2D5DE08B1F0}"/>
                  </a:ext>
                </a:extLst>
              </p:cNvPr>
              <p:cNvSpPr txBox="1"/>
              <p:nvPr/>
            </p:nvSpPr>
            <p:spPr>
              <a:xfrm>
                <a:off x="1433017" y="6036305"/>
                <a:ext cx="1624740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=8.04%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=36%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8CD6F18-AC1E-6FF2-C5FE-C2D5DE08B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17" y="6036305"/>
                <a:ext cx="1624740" cy="672428"/>
              </a:xfrm>
              <a:prstGeom prst="rect">
                <a:avLst/>
              </a:prstGeom>
              <a:blipFill>
                <a:blip r:embed="rId12"/>
                <a:stretch>
                  <a:fillRect t="-4505" r="-262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2F5C48-CC36-F409-7EA6-459FBBAE1386}"/>
                  </a:ext>
                </a:extLst>
              </p:cNvPr>
              <p:cNvSpPr txBox="1"/>
              <p:nvPr/>
            </p:nvSpPr>
            <p:spPr>
              <a:xfrm>
                <a:off x="5320893" y="6036305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=21.2%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=94.8%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2F5C48-CC36-F409-7EA6-459FBBAE1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93" y="6036305"/>
                <a:ext cx="1797864" cy="672428"/>
              </a:xfrm>
              <a:prstGeom prst="rect">
                <a:avLst/>
              </a:prstGeom>
              <a:blipFill>
                <a:blip r:embed="rId13"/>
                <a:stretch>
                  <a:fillRect t="-4505" r="-237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FB6DC1-93AE-2FB4-4215-BE8E49D67DE5}"/>
                  </a:ext>
                </a:extLst>
              </p:cNvPr>
              <p:cNvSpPr txBox="1"/>
              <p:nvPr/>
            </p:nvSpPr>
            <p:spPr>
              <a:xfrm>
                <a:off x="9322228" y="6036305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=7.76%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=34.7%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FB6DC1-93AE-2FB4-4215-BE8E49D67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228" y="6036305"/>
                <a:ext cx="1797864" cy="672428"/>
              </a:xfrm>
              <a:prstGeom prst="rect">
                <a:avLst/>
              </a:prstGeom>
              <a:blipFill>
                <a:blip r:embed="rId14"/>
                <a:stretch>
                  <a:fillRect t="-4505" r="-271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6A9311D8-4CC0-079C-DCC7-13C6B74AD349}"/>
              </a:ext>
            </a:extLst>
          </p:cNvPr>
          <p:cNvSpPr txBox="1"/>
          <p:nvPr/>
        </p:nvSpPr>
        <p:spPr>
          <a:xfrm>
            <a:off x="68580" y="420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10GeV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2D50A10-A415-A929-2D69-6790CAB67C48}"/>
              </a:ext>
            </a:extLst>
          </p:cNvPr>
          <p:cNvSpPr txBox="1"/>
          <p:nvPr/>
        </p:nvSpPr>
        <p:spPr>
          <a:xfrm>
            <a:off x="7334" y="309278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295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B292-E7A6-EC0A-5C47-7C25CD0AC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BB66CB-E273-4BC0-545A-BC32BC756000}"/>
              </a:ext>
            </a:extLst>
          </p:cNvPr>
          <p:cNvSpPr/>
          <p:nvPr/>
        </p:nvSpPr>
        <p:spPr>
          <a:xfrm>
            <a:off x="462589" y="726695"/>
            <a:ext cx="2514600" cy="1895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8BE676B-A40F-13D7-87AD-59B47F256088}"/>
              </a:ext>
            </a:extLst>
          </p:cNvPr>
          <p:cNvSpPr/>
          <p:nvPr/>
        </p:nvSpPr>
        <p:spPr>
          <a:xfrm>
            <a:off x="529752" y="784326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A383E53-D363-B9F2-487A-E0A2452ED9F4}"/>
              </a:ext>
            </a:extLst>
          </p:cNvPr>
          <p:cNvSpPr/>
          <p:nvPr/>
        </p:nvSpPr>
        <p:spPr>
          <a:xfrm>
            <a:off x="844075" y="784326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371882-51D1-21AA-48CE-4214EFC2687F}"/>
              </a:ext>
            </a:extLst>
          </p:cNvPr>
          <p:cNvSpPr/>
          <p:nvPr/>
        </p:nvSpPr>
        <p:spPr>
          <a:xfrm>
            <a:off x="418771" y="2739226"/>
            <a:ext cx="1142998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闪烁光纤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C19D7B1-B33B-8A71-1F0F-E323E5074346}"/>
              </a:ext>
            </a:extLst>
          </p:cNvPr>
          <p:cNvCxnSpPr>
            <a:cxnSpLocks/>
            <a:stCxn id="5" idx="0"/>
            <a:endCxn id="120" idx="3"/>
          </p:cNvCxnSpPr>
          <p:nvPr/>
        </p:nvCxnSpPr>
        <p:spPr>
          <a:xfrm flipV="1">
            <a:off x="990270" y="2533687"/>
            <a:ext cx="507859" cy="2055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797F6990-C941-AA25-9CCA-838249B409C7}"/>
              </a:ext>
            </a:extLst>
          </p:cNvPr>
          <p:cNvSpPr/>
          <p:nvPr/>
        </p:nvSpPr>
        <p:spPr>
          <a:xfrm>
            <a:off x="1805970" y="2740292"/>
            <a:ext cx="1574008" cy="4286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切伦科夫光纤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A1A36A5-4219-E3D1-8754-EC6CB7119650}"/>
              </a:ext>
            </a:extLst>
          </p:cNvPr>
          <p:cNvCxnSpPr>
            <a:cxnSpLocks/>
            <a:stCxn id="121" idx="5"/>
            <a:endCxn id="7" idx="0"/>
          </p:cNvCxnSpPr>
          <p:nvPr/>
        </p:nvCxnSpPr>
        <p:spPr>
          <a:xfrm>
            <a:off x="1937965" y="2533347"/>
            <a:ext cx="655009" cy="2069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FD48E22-4CF2-5C82-9B52-F4B4CB6A003E}"/>
              </a:ext>
            </a:extLst>
          </p:cNvPr>
          <p:cNvCxnSpPr>
            <a:cxnSpLocks/>
          </p:cNvCxnSpPr>
          <p:nvPr/>
        </p:nvCxnSpPr>
        <p:spPr>
          <a:xfrm flipV="1">
            <a:off x="2820027" y="963239"/>
            <a:ext cx="295275" cy="9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6EF474E-1FD5-2EB8-DF5C-C06574CF2AEE}"/>
              </a:ext>
            </a:extLst>
          </p:cNvPr>
          <p:cNvCxnSpPr>
            <a:cxnSpLocks/>
          </p:cNvCxnSpPr>
          <p:nvPr/>
        </p:nvCxnSpPr>
        <p:spPr>
          <a:xfrm flipV="1">
            <a:off x="2804335" y="785815"/>
            <a:ext cx="295275" cy="9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E64ECFB-262A-57E1-9615-B9C724ED8683}"/>
              </a:ext>
            </a:extLst>
          </p:cNvPr>
          <p:cNvSpPr txBox="1"/>
          <p:nvPr/>
        </p:nvSpPr>
        <p:spPr>
          <a:xfrm>
            <a:off x="3118626" y="67561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0.6mm</a:t>
            </a:r>
            <a:endParaRPr lang="zh-CN" altLang="en-US" sz="1400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7C10EE0-8643-CD17-EC82-5786CCECEF88}"/>
              </a:ext>
            </a:extLst>
          </p:cNvPr>
          <p:cNvSpPr/>
          <p:nvPr/>
        </p:nvSpPr>
        <p:spPr>
          <a:xfrm>
            <a:off x="1158401" y="781638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83BB00D-BFE5-CE3B-2F9B-C6FF25F03BF2}"/>
              </a:ext>
            </a:extLst>
          </p:cNvPr>
          <p:cNvSpPr/>
          <p:nvPr/>
        </p:nvSpPr>
        <p:spPr>
          <a:xfrm>
            <a:off x="1472724" y="781638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F729BB5-E1A4-0906-07DD-BB5CC0B2022E}"/>
              </a:ext>
            </a:extLst>
          </p:cNvPr>
          <p:cNvSpPr/>
          <p:nvPr/>
        </p:nvSpPr>
        <p:spPr>
          <a:xfrm>
            <a:off x="1788010" y="79057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F7CF28-6B47-C80E-EBA7-B3C0465C71CF}"/>
              </a:ext>
            </a:extLst>
          </p:cNvPr>
          <p:cNvSpPr/>
          <p:nvPr/>
        </p:nvSpPr>
        <p:spPr>
          <a:xfrm>
            <a:off x="2102333" y="79057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E7715AE-22B7-0866-1826-C828AEFE4D04}"/>
              </a:ext>
            </a:extLst>
          </p:cNvPr>
          <p:cNvSpPr/>
          <p:nvPr/>
        </p:nvSpPr>
        <p:spPr>
          <a:xfrm>
            <a:off x="2416659" y="79057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C946189-26DC-B945-9FB1-43B019791C78}"/>
              </a:ext>
            </a:extLst>
          </p:cNvPr>
          <p:cNvSpPr/>
          <p:nvPr/>
        </p:nvSpPr>
        <p:spPr>
          <a:xfrm>
            <a:off x="2730982" y="79057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08B6200-F84B-CB22-B8A0-59C83985D91A}"/>
              </a:ext>
            </a:extLst>
          </p:cNvPr>
          <p:cNvSpPr/>
          <p:nvPr/>
        </p:nvSpPr>
        <p:spPr>
          <a:xfrm>
            <a:off x="529749" y="1120112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8F6D6B1-F392-EB6E-6D82-82A1A69C21A3}"/>
              </a:ext>
            </a:extLst>
          </p:cNvPr>
          <p:cNvSpPr/>
          <p:nvPr/>
        </p:nvSpPr>
        <p:spPr>
          <a:xfrm>
            <a:off x="846802" y="1110925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2FC4FAF-8C37-748E-ADF0-425CCB1E8679}"/>
              </a:ext>
            </a:extLst>
          </p:cNvPr>
          <p:cNvSpPr/>
          <p:nvPr/>
        </p:nvSpPr>
        <p:spPr>
          <a:xfrm>
            <a:off x="1155671" y="1117536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F7CC501-ED70-A716-FA60-0AF9EF9B4886}"/>
              </a:ext>
            </a:extLst>
          </p:cNvPr>
          <p:cNvSpPr/>
          <p:nvPr/>
        </p:nvSpPr>
        <p:spPr>
          <a:xfrm>
            <a:off x="1472724" y="1108349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BF2CD20-242F-C8E2-762B-676F945BA69A}"/>
              </a:ext>
            </a:extLst>
          </p:cNvPr>
          <p:cNvSpPr/>
          <p:nvPr/>
        </p:nvSpPr>
        <p:spPr>
          <a:xfrm>
            <a:off x="1785280" y="110800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0A157D6-FEED-1A62-AE23-B5C54B0DDBE0}"/>
              </a:ext>
            </a:extLst>
          </p:cNvPr>
          <p:cNvSpPr/>
          <p:nvPr/>
        </p:nvSpPr>
        <p:spPr>
          <a:xfrm>
            <a:off x="2102333" y="1098822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E044066-0E53-6522-DF51-EBA45509D552}"/>
              </a:ext>
            </a:extLst>
          </p:cNvPr>
          <p:cNvSpPr/>
          <p:nvPr/>
        </p:nvSpPr>
        <p:spPr>
          <a:xfrm>
            <a:off x="2413929" y="1099485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13E976D-6279-2B47-FCC4-FD9BA4319C30}"/>
              </a:ext>
            </a:extLst>
          </p:cNvPr>
          <p:cNvSpPr/>
          <p:nvPr/>
        </p:nvSpPr>
        <p:spPr>
          <a:xfrm>
            <a:off x="2730982" y="1090298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581F756-C8B1-096B-11AD-EB321CA6F8E5}"/>
              </a:ext>
            </a:extLst>
          </p:cNvPr>
          <p:cNvSpPr/>
          <p:nvPr/>
        </p:nvSpPr>
        <p:spPr>
          <a:xfrm>
            <a:off x="529752" y="1441046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EB921C2-E13D-6265-5D83-46DC910A185C}"/>
              </a:ext>
            </a:extLst>
          </p:cNvPr>
          <p:cNvSpPr/>
          <p:nvPr/>
        </p:nvSpPr>
        <p:spPr>
          <a:xfrm>
            <a:off x="844075" y="1441046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22713E1-EDDA-16F0-A1EB-541651AFF49E}"/>
              </a:ext>
            </a:extLst>
          </p:cNvPr>
          <p:cNvSpPr/>
          <p:nvPr/>
        </p:nvSpPr>
        <p:spPr>
          <a:xfrm>
            <a:off x="1158401" y="1438358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6286306-F532-15E9-F061-7C20968B0969}"/>
              </a:ext>
            </a:extLst>
          </p:cNvPr>
          <p:cNvSpPr/>
          <p:nvPr/>
        </p:nvSpPr>
        <p:spPr>
          <a:xfrm>
            <a:off x="1472724" y="1438358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A487750-C607-3A5D-67EC-D6A34A949777}"/>
              </a:ext>
            </a:extLst>
          </p:cNvPr>
          <p:cNvSpPr/>
          <p:nvPr/>
        </p:nvSpPr>
        <p:spPr>
          <a:xfrm>
            <a:off x="1788010" y="144729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E7D28DCA-AF8A-6A32-C970-72CE495425F7}"/>
              </a:ext>
            </a:extLst>
          </p:cNvPr>
          <p:cNvSpPr/>
          <p:nvPr/>
        </p:nvSpPr>
        <p:spPr>
          <a:xfrm>
            <a:off x="2102333" y="144729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1BEFFD3F-DD7D-E373-1D07-DBC5D0413CEF}"/>
              </a:ext>
            </a:extLst>
          </p:cNvPr>
          <p:cNvSpPr/>
          <p:nvPr/>
        </p:nvSpPr>
        <p:spPr>
          <a:xfrm>
            <a:off x="2416659" y="144729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0EB21D39-0110-532F-DE39-1F97272448E9}"/>
              </a:ext>
            </a:extLst>
          </p:cNvPr>
          <p:cNvSpPr/>
          <p:nvPr/>
        </p:nvSpPr>
        <p:spPr>
          <a:xfrm>
            <a:off x="2730982" y="1447299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B67AA37C-7C82-6564-268A-8106D6236E56}"/>
              </a:ext>
            </a:extLst>
          </p:cNvPr>
          <p:cNvSpPr/>
          <p:nvPr/>
        </p:nvSpPr>
        <p:spPr>
          <a:xfrm>
            <a:off x="529749" y="1779408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E577F550-B06B-89F7-ACA4-69BC385854EA}"/>
              </a:ext>
            </a:extLst>
          </p:cNvPr>
          <p:cNvSpPr/>
          <p:nvPr/>
        </p:nvSpPr>
        <p:spPr>
          <a:xfrm>
            <a:off x="846802" y="1770221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79862E85-5ED5-0E7D-30EB-0B179130C308}"/>
              </a:ext>
            </a:extLst>
          </p:cNvPr>
          <p:cNvSpPr/>
          <p:nvPr/>
        </p:nvSpPr>
        <p:spPr>
          <a:xfrm>
            <a:off x="1155671" y="1776832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1DF88645-C68F-FB0D-3A91-6B204CB1F906}"/>
              </a:ext>
            </a:extLst>
          </p:cNvPr>
          <p:cNvSpPr/>
          <p:nvPr/>
        </p:nvSpPr>
        <p:spPr>
          <a:xfrm>
            <a:off x="1472724" y="1767645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37D998EE-05A3-0BBA-614B-22FB0C6BBF30}"/>
              </a:ext>
            </a:extLst>
          </p:cNvPr>
          <p:cNvSpPr/>
          <p:nvPr/>
        </p:nvSpPr>
        <p:spPr>
          <a:xfrm>
            <a:off x="1785280" y="1767305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BC671E6-891D-8ABB-66C3-C08CD6A84174}"/>
              </a:ext>
            </a:extLst>
          </p:cNvPr>
          <p:cNvSpPr/>
          <p:nvPr/>
        </p:nvSpPr>
        <p:spPr>
          <a:xfrm>
            <a:off x="2102333" y="1758118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33931954-DD53-F22E-D05B-06E8EFCC4AD9}"/>
              </a:ext>
            </a:extLst>
          </p:cNvPr>
          <p:cNvSpPr/>
          <p:nvPr/>
        </p:nvSpPr>
        <p:spPr>
          <a:xfrm>
            <a:off x="2413929" y="1758781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FD658B9C-00EA-6DA8-F7F9-DFB74F1EDB6F}"/>
              </a:ext>
            </a:extLst>
          </p:cNvPr>
          <p:cNvSpPr/>
          <p:nvPr/>
        </p:nvSpPr>
        <p:spPr>
          <a:xfrm>
            <a:off x="2730982" y="1749594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4825A9FA-E968-5EE0-85B2-397F1F141B4F}"/>
              </a:ext>
            </a:extLst>
          </p:cNvPr>
          <p:cNvSpPr/>
          <p:nvPr/>
        </p:nvSpPr>
        <p:spPr>
          <a:xfrm>
            <a:off x="528797" y="2053448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533D45E6-1629-BD39-05DD-BE33DD87F44C}"/>
              </a:ext>
            </a:extLst>
          </p:cNvPr>
          <p:cNvSpPr/>
          <p:nvPr/>
        </p:nvSpPr>
        <p:spPr>
          <a:xfrm>
            <a:off x="843120" y="2053448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6A59429B-FEAD-174A-3639-958D068F9156}"/>
              </a:ext>
            </a:extLst>
          </p:cNvPr>
          <p:cNvSpPr/>
          <p:nvPr/>
        </p:nvSpPr>
        <p:spPr>
          <a:xfrm>
            <a:off x="1157446" y="2050760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C3940C79-EBAD-2494-3F00-D302D3483678}"/>
              </a:ext>
            </a:extLst>
          </p:cNvPr>
          <p:cNvSpPr/>
          <p:nvPr/>
        </p:nvSpPr>
        <p:spPr>
          <a:xfrm>
            <a:off x="1471769" y="2050760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05D0B1-4ADD-BCEB-0A19-C66181FE325B}"/>
              </a:ext>
            </a:extLst>
          </p:cNvPr>
          <p:cNvSpPr/>
          <p:nvPr/>
        </p:nvSpPr>
        <p:spPr>
          <a:xfrm>
            <a:off x="1787055" y="2059701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40C55A13-13E8-5B83-E27B-3508EC78759E}"/>
              </a:ext>
            </a:extLst>
          </p:cNvPr>
          <p:cNvSpPr/>
          <p:nvPr/>
        </p:nvSpPr>
        <p:spPr>
          <a:xfrm>
            <a:off x="2101378" y="2059701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22571B63-37E4-B617-EA37-8C345C44CF25}"/>
              </a:ext>
            </a:extLst>
          </p:cNvPr>
          <p:cNvSpPr/>
          <p:nvPr/>
        </p:nvSpPr>
        <p:spPr>
          <a:xfrm>
            <a:off x="2415704" y="2059701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5A0FFF1B-BEA5-4867-4503-9C2B4298005A}"/>
              </a:ext>
            </a:extLst>
          </p:cNvPr>
          <p:cNvSpPr/>
          <p:nvPr/>
        </p:nvSpPr>
        <p:spPr>
          <a:xfrm>
            <a:off x="2730027" y="2059701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E30DA824-22A2-0A73-0E8A-F64DA5277170}"/>
              </a:ext>
            </a:extLst>
          </p:cNvPr>
          <p:cNvSpPr/>
          <p:nvPr/>
        </p:nvSpPr>
        <p:spPr>
          <a:xfrm>
            <a:off x="528794" y="2391810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E041A3B-88CC-1669-8C03-865A7F97E64A}"/>
              </a:ext>
            </a:extLst>
          </p:cNvPr>
          <p:cNvSpPr/>
          <p:nvPr/>
        </p:nvSpPr>
        <p:spPr>
          <a:xfrm>
            <a:off x="845847" y="2382623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9AFBC865-7963-058C-A414-B275B5A29CC0}"/>
              </a:ext>
            </a:extLst>
          </p:cNvPr>
          <p:cNvSpPr/>
          <p:nvPr/>
        </p:nvSpPr>
        <p:spPr>
          <a:xfrm>
            <a:off x="1154716" y="2389234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B811D044-8B1F-7B5E-C3BF-74398034BB97}"/>
              </a:ext>
            </a:extLst>
          </p:cNvPr>
          <p:cNvSpPr/>
          <p:nvPr/>
        </p:nvSpPr>
        <p:spPr>
          <a:xfrm>
            <a:off x="1471769" y="2380047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053CA851-1D48-4B0C-241A-379C9AAECBF9}"/>
              </a:ext>
            </a:extLst>
          </p:cNvPr>
          <p:cNvSpPr/>
          <p:nvPr/>
        </p:nvSpPr>
        <p:spPr>
          <a:xfrm>
            <a:off x="1784325" y="2379707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6A295DFB-860E-48C1-5F78-0DAAF6A2662C}"/>
              </a:ext>
            </a:extLst>
          </p:cNvPr>
          <p:cNvSpPr/>
          <p:nvPr/>
        </p:nvSpPr>
        <p:spPr>
          <a:xfrm>
            <a:off x="2101378" y="2370520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79F89EF4-B107-C924-893E-D870D693D06E}"/>
              </a:ext>
            </a:extLst>
          </p:cNvPr>
          <p:cNvSpPr/>
          <p:nvPr/>
        </p:nvSpPr>
        <p:spPr>
          <a:xfrm>
            <a:off x="2412974" y="2371183"/>
            <a:ext cx="180000" cy="1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A16DB114-1B20-F611-AF1E-B18305032E4D}"/>
              </a:ext>
            </a:extLst>
          </p:cNvPr>
          <p:cNvSpPr/>
          <p:nvPr/>
        </p:nvSpPr>
        <p:spPr>
          <a:xfrm>
            <a:off x="2730027" y="2361996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4F1B6B56-49AE-5104-74A2-8C83854A44B0}"/>
              </a:ext>
            </a:extLst>
          </p:cNvPr>
          <p:cNvCxnSpPr>
            <a:cxnSpLocks/>
          </p:cNvCxnSpPr>
          <p:nvPr/>
        </p:nvCxnSpPr>
        <p:spPr>
          <a:xfrm>
            <a:off x="3115302" y="781638"/>
            <a:ext cx="6649" cy="1863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75B9E78A-5876-0A73-4E5C-944DFC350D4C}"/>
              </a:ext>
            </a:extLst>
          </p:cNvPr>
          <p:cNvCxnSpPr>
            <a:cxnSpLocks/>
          </p:cNvCxnSpPr>
          <p:nvPr/>
        </p:nvCxnSpPr>
        <p:spPr>
          <a:xfrm flipV="1">
            <a:off x="2826676" y="1271795"/>
            <a:ext cx="295275" cy="9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152530FB-8047-F007-EF9F-FF84F73AE424}"/>
              </a:ext>
            </a:extLst>
          </p:cNvPr>
          <p:cNvCxnSpPr>
            <a:cxnSpLocks/>
          </p:cNvCxnSpPr>
          <p:nvPr/>
        </p:nvCxnSpPr>
        <p:spPr>
          <a:xfrm flipV="1">
            <a:off x="2810984" y="1094371"/>
            <a:ext cx="295275" cy="9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1B341F75-2803-4F15-B198-31896C530D34}"/>
              </a:ext>
            </a:extLst>
          </p:cNvPr>
          <p:cNvSpPr txBox="1"/>
          <p:nvPr/>
        </p:nvSpPr>
        <p:spPr>
          <a:xfrm>
            <a:off x="3106058" y="1026409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0.6mm</a:t>
            </a:r>
            <a:endParaRPr lang="zh-CN" altLang="en-US" sz="1400" dirty="0"/>
          </a:p>
        </p:txBody>
      </p: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E5FF1C9B-EC35-6046-A193-D9829827A37C}"/>
              </a:ext>
            </a:extLst>
          </p:cNvPr>
          <p:cNvCxnSpPr>
            <a:cxnSpLocks/>
          </p:cNvCxnSpPr>
          <p:nvPr/>
        </p:nvCxnSpPr>
        <p:spPr>
          <a:xfrm>
            <a:off x="3121951" y="1090194"/>
            <a:ext cx="6649" cy="1863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矩形 129">
            <a:extLst>
              <a:ext uri="{FF2B5EF4-FFF2-40B4-BE49-F238E27FC236}">
                <a16:creationId xmlns:a16="http://schemas.microsoft.com/office/drawing/2014/main" id="{54F1198E-7CFD-FB52-049D-4B7B428591EF}"/>
              </a:ext>
            </a:extLst>
          </p:cNvPr>
          <p:cNvSpPr/>
          <p:nvPr/>
        </p:nvSpPr>
        <p:spPr>
          <a:xfrm>
            <a:off x="462589" y="158392"/>
            <a:ext cx="2593575" cy="3530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环氧树脂和钨粉</a:t>
            </a:r>
            <a:r>
              <a:rPr lang="en-US" altLang="zh-CN" dirty="0">
                <a:solidFill>
                  <a:schemeClr val="tx1"/>
                </a:solidFill>
              </a:rPr>
              <a:t>1:1</a:t>
            </a:r>
            <a:r>
              <a:rPr lang="zh-CN" altLang="en-US" dirty="0">
                <a:solidFill>
                  <a:schemeClr val="tx1"/>
                </a:solidFill>
              </a:rPr>
              <a:t>掺杂</a:t>
            </a:r>
          </a:p>
        </p:txBody>
      </p: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D0AB3B66-B1C5-5CDA-0E06-725A1CA44570}"/>
              </a:ext>
            </a:extLst>
          </p:cNvPr>
          <p:cNvCxnSpPr>
            <a:cxnSpLocks/>
          </p:cNvCxnSpPr>
          <p:nvPr/>
        </p:nvCxnSpPr>
        <p:spPr>
          <a:xfrm flipH="1">
            <a:off x="755568" y="511402"/>
            <a:ext cx="90000" cy="515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文本框 131">
            <a:extLst>
              <a:ext uri="{FF2B5EF4-FFF2-40B4-BE49-F238E27FC236}">
                <a16:creationId xmlns:a16="http://schemas.microsoft.com/office/drawing/2014/main" id="{C1A1DEFE-E4FD-C19B-A318-02BA3AEF3349}"/>
              </a:ext>
            </a:extLst>
          </p:cNvPr>
          <p:cNvSpPr txBox="1"/>
          <p:nvPr/>
        </p:nvSpPr>
        <p:spPr>
          <a:xfrm>
            <a:off x="3621062" y="15023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20GeVpi-</a:t>
            </a:r>
            <a:endParaRPr lang="zh-CN" altLang="en-US" dirty="0"/>
          </a:p>
        </p:txBody>
      </p:sp>
      <p:pic>
        <p:nvPicPr>
          <p:cNvPr id="151" name="图片 150">
            <a:extLst>
              <a:ext uri="{FF2B5EF4-FFF2-40B4-BE49-F238E27FC236}">
                <a16:creationId xmlns:a16="http://schemas.microsoft.com/office/drawing/2014/main" id="{BBA58E36-68C6-06FF-ACB4-B863BD0F4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8" y="3404216"/>
            <a:ext cx="3688148" cy="2650277"/>
          </a:xfrm>
          <a:prstGeom prst="rect">
            <a:avLst/>
          </a:prstGeom>
        </p:spPr>
      </p:pic>
      <p:pic>
        <p:nvPicPr>
          <p:cNvPr id="153" name="图片 152">
            <a:extLst>
              <a:ext uri="{FF2B5EF4-FFF2-40B4-BE49-F238E27FC236}">
                <a16:creationId xmlns:a16="http://schemas.microsoft.com/office/drawing/2014/main" id="{F3C1A682-1EA6-58B3-16B3-51EBA60AB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18" y="3437650"/>
            <a:ext cx="3688148" cy="2650277"/>
          </a:xfrm>
          <a:prstGeom prst="rect">
            <a:avLst/>
          </a:prstGeom>
        </p:spPr>
      </p:pic>
      <p:pic>
        <p:nvPicPr>
          <p:cNvPr id="155" name="图片 154">
            <a:extLst>
              <a:ext uri="{FF2B5EF4-FFF2-40B4-BE49-F238E27FC236}">
                <a16:creationId xmlns:a16="http://schemas.microsoft.com/office/drawing/2014/main" id="{D6C7B505-D8FB-41D1-705F-0F5F1E6AC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66" y="3496056"/>
            <a:ext cx="3688148" cy="2650277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5A5C15E4-AF03-5DC2-063F-92CB0D75C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02" y="18850"/>
            <a:ext cx="4652278" cy="3343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本框 157">
                <a:extLst>
                  <a:ext uri="{FF2B5EF4-FFF2-40B4-BE49-F238E27FC236}">
                    <a16:creationId xmlns:a16="http://schemas.microsoft.com/office/drawing/2014/main" id="{3FAFBF16-C273-D815-5FE5-7D5A80B1CDA1}"/>
                  </a:ext>
                </a:extLst>
              </p:cNvPr>
              <p:cNvSpPr txBox="1"/>
              <p:nvPr/>
            </p:nvSpPr>
            <p:spPr>
              <a:xfrm>
                <a:off x="1115535" y="6007589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=8.89%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=39.8%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58" name="文本框 157">
                <a:extLst>
                  <a:ext uri="{FF2B5EF4-FFF2-40B4-BE49-F238E27FC236}">
                    <a16:creationId xmlns:a16="http://schemas.microsoft.com/office/drawing/2014/main" id="{3FAFBF16-C273-D815-5FE5-7D5A80B1C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35" y="6007589"/>
                <a:ext cx="1797864" cy="672428"/>
              </a:xfrm>
              <a:prstGeom prst="rect">
                <a:avLst/>
              </a:prstGeom>
              <a:blipFill>
                <a:blip r:embed="rId7"/>
                <a:stretch>
                  <a:fillRect t="-4505" r="-271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70BCB012-0BA1-E845-D8D7-D1987B40A3B7}"/>
                  </a:ext>
                </a:extLst>
              </p:cNvPr>
              <p:cNvSpPr txBox="1"/>
              <p:nvPr/>
            </p:nvSpPr>
            <p:spPr>
              <a:xfrm>
                <a:off x="4734644" y="6023066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=20%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=89.4%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70BCB012-0BA1-E845-D8D7-D1987B40A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644" y="6023066"/>
                <a:ext cx="1797864" cy="672428"/>
              </a:xfrm>
              <a:prstGeom prst="rect">
                <a:avLst/>
              </a:prstGeom>
              <a:blipFill>
                <a:blip r:embed="rId8"/>
                <a:stretch>
                  <a:fillRect t="-4545" r="-2373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DCADEEA5-D0EB-7434-62D3-466B67ECEFE3}"/>
                  </a:ext>
                </a:extLst>
              </p:cNvPr>
              <p:cNvSpPr txBox="1"/>
              <p:nvPr/>
            </p:nvSpPr>
            <p:spPr>
              <a:xfrm>
                <a:off x="8422792" y="6033692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=9.34%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=41.7%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DCADEEA5-D0EB-7434-62D3-466B67ECE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92" y="6033692"/>
                <a:ext cx="1797864" cy="672428"/>
              </a:xfrm>
              <a:prstGeom prst="rect">
                <a:avLst/>
              </a:prstGeom>
              <a:blipFill>
                <a:blip r:embed="rId9"/>
                <a:stretch>
                  <a:fillRect t="-5455" r="-2373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0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BFBA9-1D6B-60CF-41C7-4290C733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D662D-55A3-CA13-22D1-35C44B06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2</a:t>
            </a:fld>
            <a:endParaRPr lang="en-CN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834D54D-FD3A-9A87-C0EA-6037365CA4F2}"/>
              </a:ext>
            </a:extLst>
          </p:cNvPr>
          <p:cNvSpPr/>
          <p:nvPr/>
        </p:nvSpPr>
        <p:spPr>
          <a:xfrm>
            <a:off x="575598" y="1145791"/>
            <a:ext cx="5029566" cy="4763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E208E-E155-282F-ECEE-15EDD6DA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4" y="2628323"/>
            <a:ext cx="4044609" cy="3504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AD659E-B86E-7C98-940D-9B737700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6"/>
            <a:ext cx="4504362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量能器的测量任务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C32E5F-15C7-8763-2323-0B9CD31018CA}"/>
                  </a:ext>
                </a:extLst>
              </p:cNvPr>
              <p:cNvSpPr txBox="1"/>
              <p:nvPr/>
            </p:nvSpPr>
            <p:spPr>
              <a:xfrm>
                <a:off x="6435192" y="1145791"/>
                <a:ext cx="3199146" cy="932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电磁量能器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zh-CN" altLang="en-US" dirty="0"/>
                  <a:t>强子量能器：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C32E5F-15C7-8763-2323-0B9CD3101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192" y="1145791"/>
                <a:ext cx="3199146" cy="932307"/>
              </a:xfrm>
              <a:prstGeom prst="rect">
                <a:avLst/>
              </a:prstGeom>
              <a:blipFill>
                <a:blip r:embed="rId4"/>
                <a:stretch>
                  <a:fillRect l="-1581" t="-2703" b="-94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28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6DBF-AFD4-45B0-9DD5-DC04CC16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836" y="365125"/>
            <a:ext cx="5908964" cy="1325563"/>
          </a:xfrm>
        </p:spPr>
        <p:txBody>
          <a:bodyPr/>
          <a:lstStyle/>
          <a:p>
            <a:r>
              <a:rPr lang="en-CN" dirty="0"/>
              <a:t>PID</a:t>
            </a:r>
            <a:r>
              <a:rPr lang="en-US" dirty="0"/>
              <a:t>(Fiber)</a:t>
            </a:r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D2FE8-DE3C-3A90-E750-C16FD8DA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1A5A2-D032-DEE6-1E1B-797AE1F1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20</a:t>
            </a:fld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B5BCB-63CD-6319-1669-174842FD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36" y="3326743"/>
            <a:ext cx="4503801" cy="323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5B7F0D-5169-AE6B-86A1-226C664D1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36" y="90343"/>
            <a:ext cx="4503801" cy="323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31A377-1337-C0D1-5A2B-A85DD751B7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67"/>
          <a:stretch/>
        </p:blipFill>
        <p:spPr>
          <a:xfrm>
            <a:off x="5875482" y="2867891"/>
            <a:ext cx="5054600" cy="3390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7892B5-4A05-029D-7A6E-10AB80D99B78}"/>
              </a:ext>
            </a:extLst>
          </p:cNvPr>
          <p:cNvSpPr txBox="1"/>
          <p:nvPr/>
        </p:nvSpPr>
        <p:spPr>
          <a:xfrm>
            <a:off x="6345382" y="2498559"/>
            <a:ext cx="161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0.1GeV-0.9GeV</a:t>
            </a:r>
          </a:p>
        </p:txBody>
      </p:sp>
    </p:spTree>
    <p:extLst>
      <p:ext uri="{BB962C8B-B14F-4D97-AF65-F5344CB8AC3E}">
        <p14:creationId xmlns:p14="http://schemas.microsoft.com/office/powerpoint/2010/main" val="111637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CDC0-B1AF-66DD-EB4A-DF88C37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高粒度</a:t>
            </a:r>
            <a:r>
              <a:rPr lang="zh-CN" altLang="en-US" dirty="0"/>
              <a:t>？</a:t>
            </a:r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A72CD-2C6A-394E-D238-571499A6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B29DE-9197-1BC0-AB88-9BFB75E2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21</a:t>
            </a:fld>
            <a:endParaRPr lang="en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AF8178-6225-8E18-7A20-5F5A5DA931C0}"/>
              </a:ext>
            </a:extLst>
          </p:cNvPr>
          <p:cNvGrpSpPr/>
          <p:nvPr/>
        </p:nvGrpSpPr>
        <p:grpSpPr>
          <a:xfrm>
            <a:off x="2996372" y="204988"/>
            <a:ext cx="2626778" cy="2237753"/>
            <a:chOff x="1738881" y="413179"/>
            <a:chExt cx="2626778" cy="2237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072B05-754F-BE36-8490-ABF32E63B393}"/>
                </a:ext>
              </a:extLst>
            </p:cNvPr>
            <p:cNvGrpSpPr/>
            <p:nvPr/>
          </p:nvGrpSpPr>
          <p:grpSpPr>
            <a:xfrm>
              <a:off x="1738881" y="413179"/>
              <a:ext cx="1440001" cy="2237753"/>
              <a:chOff x="1738881" y="413179"/>
              <a:chExt cx="1440001" cy="22377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341C66C-9D15-4229-02FA-83D57F70109E}"/>
                  </a:ext>
                </a:extLst>
              </p:cNvPr>
              <p:cNvGrpSpPr/>
              <p:nvPr/>
            </p:nvGrpSpPr>
            <p:grpSpPr>
              <a:xfrm>
                <a:off x="1738881" y="554580"/>
                <a:ext cx="1440001" cy="2096352"/>
                <a:chOff x="1598204" y="1170042"/>
                <a:chExt cx="1440001" cy="2096352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C7426AA-E756-8F1B-2AC1-64ED44CB79CC}"/>
                    </a:ext>
                  </a:extLst>
                </p:cNvPr>
                <p:cNvGrpSpPr/>
                <p:nvPr/>
              </p:nvGrpSpPr>
              <p:grpSpPr>
                <a:xfrm>
                  <a:off x="1598205" y="1170042"/>
                  <a:ext cx="1440000" cy="1440000"/>
                  <a:chOff x="1692519" y="1151792"/>
                  <a:chExt cx="1440000" cy="1440000"/>
                </a:xfrm>
              </p:grpSpPr>
              <p:sp>
                <p:nvSpPr>
                  <p:cNvPr id="24" name="Cube 23">
                    <a:extLst>
                      <a:ext uri="{FF2B5EF4-FFF2-40B4-BE49-F238E27FC236}">
                        <a16:creationId xmlns:a16="http://schemas.microsoft.com/office/drawing/2014/main" id="{F43B23BB-DB64-AAC4-6BFD-09DB60D7FE41}"/>
                      </a:ext>
                    </a:extLst>
                  </p:cNvPr>
                  <p:cNvSpPr/>
                  <p:nvPr/>
                </p:nvSpPr>
                <p:spPr>
                  <a:xfrm>
                    <a:off x="1692519" y="1151792"/>
                    <a:ext cx="1440000" cy="1440000"/>
                  </a:xfrm>
                  <a:prstGeom prst="cube">
                    <a:avLst/>
                  </a:prstGeom>
                  <a:solidFill>
                    <a:schemeClr val="accent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000" dirty="0"/>
                  </a:p>
                </p:txBody>
              </p:sp>
              <p:sp>
                <p:nvSpPr>
                  <p:cNvPr id="25" name="Cube 24">
                    <a:extLst>
                      <a:ext uri="{FF2B5EF4-FFF2-40B4-BE49-F238E27FC236}">
                        <a16:creationId xmlns:a16="http://schemas.microsoft.com/office/drawing/2014/main" id="{B361C0DF-28B7-1BE9-E636-905030B96027}"/>
                      </a:ext>
                    </a:extLst>
                  </p:cNvPr>
                  <p:cNvSpPr/>
                  <p:nvPr/>
                </p:nvSpPr>
                <p:spPr>
                  <a:xfrm>
                    <a:off x="2891717" y="1630183"/>
                    <a:ext cx="188775" cy="471487"/>
                  </a:xfrm>
                  <a:prstGeom prst="cube">
                    <a:avLst>
                      <a:gd name="adj" fmla="val 64285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/>
                  </a:p>
                </p:txBody>
              </p:sp>
            </p:grpSp>
            <p:sp>
              <p:nvSpPr>
                <p:cNvPr id="22" name="Right Brace 21">
                  <a:extLst>
                    <a:ext uri="{FF2B5EF4-FFF2-40B4-BE49-F238E27FC236}">
                      <a16:creationId xmlns:a16="http://schemas.microsoft.com/office/drawing/2014/main" id="{C29E1E8D-DDFB-B2DE-D163-86C99824863E}"/>
                    </a:ext>
                  </a:extLst>
                </p:cNvPr>
                <p:cNvSpPr/>
                <p:nvPr/>
              </p:nvSpPr>
              <p:spPr>
                <a:xfrm rot="5400000">
                  <a:off x="2012442" y="2324565"/>
                  <a:ext cx="246182" cy="1074657"/>
                </a:xfrm>
                <a:prstGeom prst="rightBrace">
                  <a:avLst>
                    <a:gd name="adj1" fmla="val 22150"/>
                    <a:gd name="adj2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498724C-42D0-AC1E-5532-D847F6DC71CE}"/>
                    </a:ext>
                  </a:extLst>
                </p:cNvPr>
                <p:cNvSpPr txBox="1"/>
                <p:nvPr/>
              </p:nvSpPr>
              <p:spPr>
                <a:xfrm>
                  <a:off x="1843626" y="2897062"/>
                  <a:ext cx="5838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dirty="0"/>
                    <a:t>2cm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E4C37-C7AC-ED56-D793-813F6ECAE218}"/>
                  </a:ext>
                </a:extLst>
              </p:cNvPr>
              <p:cNvSpPr txBox="1"/>
              <p:nvPr/>
            </p:nvSpPr>
            <p:spPr>
              <a:xfrm rot="18838047">
                <a:off x="2104021" y="617402"/>
                <a:ext cx="62388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baseline="-25000" dirty="0"/>
                  <a:t>Lead Glass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69EC4B-A7C1-2328-1BDF-75A1F4858C52}"/>
                </a:ext>
              </a:extLst>
            </p:cNvPr>
            <p:cNvGrpSpPr/>
            <p:nvPr/>
          </p:nvGrpSpPr>
          <p:grpSpPr>
            <a:xfrm>
              <a:off x="3028514" y="415934"/>
              <a:ext cx="932244" cy="1554530"/>
              <a:chOff x="2887837" y="1031396"/>
              <a:chExt cx="932244" cy="155453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49B1CE6-6E94-7D28-3043-8A0C2EC973B7}"/>
                  </a:ext>
                </a:extLst>
              </p:cNvPr>
              <p:cNvGrpSpPr/>
              <p:nvPr/>
            </p:nvGrpSpPr>
            <p:grpSpPr>
              <a:xfrm>
                <a:off x="2887837" y="1145926"/>
                <a:ext cx="932244" cy="1440000"/>
                <a:chOff x="2928938" y="1151792"/>
                <a:chExt cx="932244" cy="1440000"/>
              </a:xfrm>
            </p:grpSpPr>
            <p:sp>
              <p:nvSpPr>
                <p:cNvPr id="17" name="Cube 16">
                  <a:extLst>
                    <a:ext uri="{FF2B5EF4-FFF2-40B4-BE49-F238E27FC236}">
                      <a16:creationId xmlns:a16="http://schemas.microsoft.com/office/drawing/2014/main" id="{61657889-7B27-D64B-3AD7-91BEFABB7173}"/>
                    </a:ext>
                  </a:extLst>
                </p:cNvPr>
                <p:cNvSpPr/>
                <p:nvPr/>
              </p:nvSpPr>
              <p:spPr>
                <a:xfrm>
                  <a:off x="2928938" y="1151792"/>
                  <a:ext cx="932244" cy="1440000"/>
                </a:xfrm>
                <a:prstGeom prst="cube">
                  <a:avLst>
                    <a:gd name="adj" fmla="val 38750"/>
                  </a:avLst>
                </a:prstGeom>
                <a:solidFill>
                  <a:schemeClr val="accent2">
                    <a:alpha val="92000"/>
                  </a:schemeClr>
                </a:solidFill>
                <a:ln>
                  <a:solidFill>
                    <a:schemeClr val="accent2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000" baseline="-25000" dirty="0"/>
                </a:p>
              </p:txBody>
            </p:sp>
            <p:sp>
              <p:nvSpPr>
                <p:cNvPr id="18" name="Cube 17">
                  <a:extLst>
                    <a:ext uri="{FF2B5EF4-FFF2-40B4-BE49-F238E27FC236}">
                      <a16:creationId xmlns:a16="http://schemas.microsoft.com/office/drawing/2014/main" id="{E6913CCC-FEC0-BABC-BC40-87B6AB2C0737}"/>
                    </a:ext>
                  </a:extLst>
                </p:cNvPr>
                <p:cNvSpPr/>
                <p:nvPr/>
              </p:nvSpPr>
              <p:spPr>
                <a:xfrm>
                  <a:off x="3600967" y="1636048"/>
                  <a:ext cx="188775" cy="471487"/>
                </a:xfrm>
                <a:prstGeom prst="cube">
                  <a:avLst>
                    <a:gd name="adj" fmla="val 64285"/>
                  </a:avLst>
                </a:prstGeom>
                <a:solidFill>
                  <a:schemeClr val="tx1"/>
                </a:solidFill>
                <a:ln>
                  <a:solidFill>
                    <a:schemeClr val="accent1">
                      <a:shade val="15000"/>
                      <a:alpha val="28365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E0535D-57C7-8048-9CCA-758BE323410D}"/>
                  </a:ext>
                </a:extLst>
              </p:cNvPr>
              <p:cNvSpPr txBox="1"/>
              <p:nvPr/>
            </p:nvSpPr>
            <p:spPr>
              <a:xfrm rot="18838047">
                <a:off x="3073926" y="1188170"/>
                <a:ext cx="5597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00" dirty="0"/>
                  <a:t>PbWO</a:t>
                </a:r>
                <a:r>
                  <a:rPr lang="en-CN" sz="1000" baseline="-25000" dirty="0"/>
                  <a:t>4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572A0B-0E78-2171-4551-A3A2262D9768}"/>
                </a:ext>
              </a:extLst>
            </p:cNvPr>
            <p:cNvSpPr txBox="1"/>
            <p:nvPr/>
          </p:nvSpPr>
          <p:spPr>
            <a:xfrm>
              <a:off x="3918101" y="115639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000" dirty="0">
                  <a:solidFill>
                    <a:schemeClr val="bg1"/>
                  </a:solidFill>
                </a:rPr>
                <a:t>SiPM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C71CAE9-0DB3-9F11-6C93-C96666C94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79" y="2442741"/>
            <a:ext cx="5054600" cy="3632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B9EDC1-FCA7-C082-7BB4-D151333C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23" y="2459597"/>
            <a:ext cx="5054600" cy="3632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59033E-6FC5-36AA-DB19-A2CBA7D0254F}"/>
              </a:ext>
            </a:extLst>
          </p:cNvPr>
          <p:cNvGrpSpPr/>
          <p:nvPr/>
        </p:nvGrpSpPr>
        <p:grpSpPr>
          <a:xfrm>
            <a:off x="5277880" y="576284"/>
            <a:ext cx="6937890" cy="1210105"/>
            <a:chOff x="4713768" y="626116"/>
            <a:chExt cx="6937890" cy="1210105"/>
          </a:xfrm>
        </p:grpSpPr>
        <p:sp>
          <p:nvSpPr>
            <p:cNvPr id="9" name="立方体 9">
              <a:extLst>
                <a:ext uri="{FF2B5EF4-FFF2-40B4-BE49-F238E27FC236}">
                  <a16:creationId xmlns:a16="http://schemas.microsoft.com/office/drawing/2014/main" id="{FD9062F2-E768-C7D5-164E-C93950B0671A}"/>
                </a:ext>
              </a:extLst>
            </p:cNvPr>
            <p:cNvSpPr/>
            <p:nvPr/>
          </p:nvSpPr>
          <p:spPr>
            <a:xfrm>
              <a:off x="5937335" y="626116"/>
              <a:ext cx="5229618" cy="1112357"/>
            </a:xfrm>
            <a:prstGeom prst="cube">
              <a:avLst>
                <a:gd name="adj" fmla="val 34009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76DD424-4A4A-398B-0214-426468B1DDDC}"/>
                </a:ext>
              </a:extLst>
            </p:cNvPr>
            <p:cNvSpPr txBox="1"/>
            <p:nvPr/>
          </p:nvSpPr>
          <p:spPr>
            <a:xfrm>
              <a:off x="7825663" y="1375404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90cm</a:t>
              </a:r>
              <a:endParaRPr lang="zh-CN" altLang="en-US" dirty="0"/>
            </a:p>
          </p:txBody>
        </p:sp>
        <p:sp>
          <p:nvSpPr>
            <p:cNvPr id="12" name="文本框 13">
              <a:extLst>
                <a:ext uri="{FF2B5EF4-FFF2-40B4-BE49-F238E27FC236}">
                  <a16:creationId xmlns:a16="http://schemas.microsoft.com/office/drawing/2014/main" id="{BF3D5427-4D71-EBA8-6B6B-EB28ED3F016F}"/>
                </a:ext>
              </a:extLst>
            </p:cNvPr>
            <p:cNvSpPr txBox="1"/>
            <p:nvPr/>
          </p:nvSpPr>
          <p:spPr>
            <a:xfrm>
              <a:off x="10014559" y="1187607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50cm</a:t>
              </a:r>
              <a:endParaRPr lang="zh-CN" altLang="en-US" dirty="0"/>
            </a:p>
          </p:txBody>
        </p:sp>
        <p:sp>
          <p:nvSpPr>
            <p:cNvPr id="13" name="文本框 14">
              <a:extLst>
                <a:ext uri="{FF2B5EF4-FFF2-40B4-BE49-F238E27FC236}">
                  <a16:creationId xmlns:a16="http://schemas.microsoft.com/office/drawing/2014/main" id="{9187EBA3-9FCD-E9EB-2C66-E37C9E049F84}"/>
                </a:ext>
              </a:extLst>
            </p:cNvPr>
            <p:cNvSpPr txBox="1"/>
            <p:nvPr/>
          </p:nvSpPr>
          <p:spPr>
            <a:xfrm>
              <a:off x="10925177" y="1466889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50cm</a:t>
              </a:r>
              <a:endParaRPr lang="zh-CN" altLang="en-US" dirty="0"/>
            </a:p>
          </p:txBody>
        </p:sp>
        <p:cxnSp>
          <p:nvCxnSpPr>
            <p:cNvPr id="14" name="直接箭头连接符 16">
              <a:extLst>
                <a:ext uri="{FF2B5EF4-FFF2-40B4-BE49-F238E27FC236}">
                  <a16:creationId xmlns:a16="http://schemas.microsoft.com/office/drawing/2014/main" id="{AC6CFB02-8921-B82E-6689-506E18C429AF}"/>
                </a:ext>
              </a:extLst>
            </p:cNvPr>
            <p:cNvCxnSpPr/>
            <p:nvPr/>
          </p:nvCxnSpPr>
          <p:spPr>
            <a:xfrm>
              <a:off x="4941518" y="1245978"/>
              <a:ext cx="1221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17">
              <a:extLst>
                <a:ext uri="{FF2B5EF4-FFF2-40B4-BE49-F238E27FC236}">
                  <a16:creationId xmlns:a16="http://schemas.microsoft.com/office/drawing/2014/main" id="{1FE684E8-610D-5FE5-9754-0DE8FCA5B01D}"/>
                </a:ext>
              </a:extLst>
            </p:cNvPr>
            <p:cNvSpPr txBox="1"/>
            <p:nvPr/>
          </p:nvSpPr>
          <p:spPr>
            <a:xfrm>
              <a:off x="4713768" y="87664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入射粒子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17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7490-AF5D-3A36-AB71-CD52F913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12" y="214839"/>
            <a:ext cx="10515600" cy="1325563"/>
          </a:xfrm>
        </p:spPr>
        <p:txBody>
          <a:bodyPr/>
          <a:lstStyle/>
          <a:p>
            <a:r>
              <a:rPr lang="en-CN" dirty="0"/>
              <a:t>高粒度</a:t>
            </a:r>
            <a:r>
              <a:rPr lang="en-US" altLang="zh-CN" dirty="0"/>
              <a:t>+</a:t>
            </a:r>
            <a:r>
              <a:rPr lang="en-CN" dirty="0"/>
              <a:t>更多读出</a:t>
            </a:r>
            <a:r>
              <a:rPr lang="zh-CN" altLang="en-US" dirty="0"/>
              <a:t>？</a:t>
            </a:r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43E04-170A-7EDB-A5E6-92FE6F44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7825D-508B-964F-80B9-888FD0DA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22</a:t>
            </a:fld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D0E87-5248-4C0A-6000-B9E0E2FD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8"/>
          <a:stretch/>
        </p:blipFill>
        <p:spPr>
          <a:xfrm>
            <a:off x="502842" y="1380764"/>
            <a:ext cx="4116343" cy="2941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066573-8456-E90A-7957-DB2D547C8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00" y="1380764"/>
            <a:ext cx="3080097" cy="2213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AD4E54-BB6C-8712-C0CA-9C844A6CD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424" y="1380764"/>
            <a:ext cx="3043645" cy="2187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DD3512-3C72-FB9A-E611-FFD071B79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700" y="3744984"/>
            <a:ext cx="3080097" cy="2213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9B3BCB-767C-08BA-3496-2C32FDDDF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424" y="3654929"/>
            <a:ext cx="3080098" cy="22133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961AB9-3F28-0309-A287-377033F881F2}"/>
              </a:ext>
            </a:extLst>
          </p:cNvPr>
          <p:cNvSpPr txBox="1"/>
          <p:nvPr/>
        </p:nvSpPr>
        <p:spPr>
          <a:xfrm>
            <a:off x="5153891" y="1136073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2GeV</a:t>
            </a:r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107CFE-6FD7-76C8-5D3F-EC8284324117}"/>
              </a:ext>
            </a:extLst>
          </p:cNvPr>
          <p:cNvSpPr txBox="1"/>
          <p:nvPr/>
        </p:nvSpPr>
        <p:spPr>
          <a:xfrm>
            <a:off x="8610600" y="1136073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6GeV</a:t>
            </a:r>
            <a:endParaRPr lang="en-C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A2CF6-561F-0D0C-EF1E-2ECB9B287051}"/>
              </a:ext>
            </a:extLst>
          </p:cNvPr>
          <p:cNvSpPr txBox="1"/>
          <p:nvPr/>
        </p:nvSpPr>
        <p:spPr>
          <a:xfrm>
            <a:off x="5083812" y="35941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10GeV</a:t>
            </a:r>
            <a:endParaRPr lang="en-C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F8844-B694-8C96-171D-61ECB1697AF6}"/>
              </a:ext>
            </a:extLst>
          </p:cNvPr>
          <p:cNvSpPr txBox="1"/>
          <p:nvPr/>
        </p:nvSpPr>
        <p:spPr>
          <a:xfrm>
            <a:off x="8608848" y="352950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</a:t>
            </a:r>
            <a:endParaRPr lang="en-C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67BC1A-393E-0C45-DDDE-A1C4E7812895}"/>
              </a:ext>
            </a:extLst>
          </p:cNvPr>
          <p:cNvGrpSpPr/>
          <p:nvPr/>
        </p:nvGrpSpPr>
        <p:grpSpPr>
          <a:xfrm>
            <a:off x="502842" y="4358359"/>
            <a:ext cx="2626778" cy="2237753"/>
            <a:chOff x="1738881" y="413179"/>
            <a:chExt cx="2626778" cy="22377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87CEF2-AB5C-DFCF-65DE-CC470AD289BF}"/>
                </a:ext>
              </a:extLst>
            </p:cNvPr>
            <p:cNvGrpSpPr/>
            <p:nvPr/>
          </p:nvGrpSpPr>
          <p:grpSpPr>
            <a:xfrm>
              <a:off x="1738881" y="413179"/>
              <a:ext cx="1440001" cy="2237753"/>
              <a:chOff x="1738881" y="413179"/>
              <a:chExt cx="1440001" cy="223775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8D030F7-8346-6446-3429-9A4810D6F9FC}"/>
                  </a:ext>
                </a:extLst>
              </p:cNvPr>
              <p:cNvGrpSpPr/>
              <p:nvPr/>
            </p:nvGrpSpPr>
            <p:grpSpPr>
              <a:xfrm>
                <a:off x="1738881" y="554580"/>
                <a:ext cx="1440001" cy="2096352"/>
                <a:chOff x="1598204" y="1170042"/>
                <a:chExt cx="1440001" cy="20963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D743C8B-6FBB-6060-4F35-938092AA5AF3}"/>
                    </a:ext>
                  </a:extLst>
                </p:cNvPr>
                <p:cNvGrpSpPr/>
                <p:nvPr/>
              </p:nvGrpSpPr>
              <p:grpSpPr>
                <a:xfrm>
                  <a:off x="1598205" y="1170042"/>
                  <a:ext cx="1440000" cy="1440000"/>
                  <a:chOff x="1692519" y="1151792"/>
                  <a:chExt cx="1440000" cy="1440000"/>
                </a:xfrm>
              </p:grpSpPr>
              <p:sp>
                <p:nvSpPr>
                  <p:cNvPr id="39" name="Cube 38">
                    <a:extLst>
                      <a:ext uri="{FF2B5EF4-FFF2-40B4-BE49-F238E27FC236}">
                        <a16:creationId xmlns:a16="http://schemas.microsoft.com/office/drawing/2014/main" id="{7E2DDA7F-1123-69F5-BC33-CC0A74913C24}"/>
                      </a:ext>
                    </a:extLst>
                  </p:cNvPr>
                  <p:cNvSpPr/>
                  <p:nvPr/>
                </p:nvSpPr>
                <p:spPr>
                  <a:xfrm>
                    <a:off x="1692519" y="1151792"/>
                    <a:ext cx="1440000" cy="1440000"/>
                  </a:xfrm>
                  <a:prstGeom prst="cube">
                    <a:avLst/>
                  </a:prstGeom>
                  <a:solidFill>
                    <a:schemeClr val="accent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000" dirty="0"/>
                  </a:p>
                </p:txBody>
              </p:sp>
              <p:sp>
                <p:nvSpPr>
                  <p:cNvPr id="40" name="Cube 39">
                    <a:extLst>
                      <a:ext uri="{FF2B5EF4-FFF2-40B4-BE49-F238E27FC236}">
                        <a16:creationId xmlns:a16="http://schemas.microsoft.com/office/drawing/2014/main" id="{650C3FA7-D6D3-9E23-2444-6AEF979322FE}"/>
                      </a:ext>
                    </a:extLst>
                  </p:cNvPr>
                  <p:cNvSpPr/>
                  <p:nvPr/>
                </p:nvSpPr>
                <p:spPr>
                  <a:xfrm>
                    <a:off x="2891717" y="1630183"/>
                    <a:ext cx="188775" cy="471487"/>
                  </a:xfrm>
                  <a:prstGeom prst="cube">
                    <a:avLst>
                      <a:gd name="adj" fmla="val 64285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/>
                  </a:p>
                </p:txBody>
              </p:sp>
            </p:grpSp>
            <p:sp>
              <p:nvSpPr>
                <p:cNvPr id="37" name="Right Brace 36">
                  <a:extLst>
                    <a:ext uri="{FF2B5EF4-FFF2-40B4-BE49-F238E27FC236}">
                      <a16:creationId xmlns:a16="http://schemas.microsoft.com/office/drawing/2014/main" id="{AAE03A6A-CA80-EA57-EC5C-11D114300C26}"/>
                    </a:ext>
                  </a:extLst>
                </p:cNvPr>
                <p:cNvSpPr/>
                <p:nvPr/>
              </p:nvSpPr>
              <p:spPr>
                <a:xfrm rot="5400000">
                  <a:off x="2012442" y="2324565"/>
                  <a:ext cx="246182" cy="1074657"/>
                </a:xfrm>
                <a:prstGeom prst="rightBrace">
                  <a:avLst>
                    <a:gd name="adj1" fmla="val 22150"/>
                    <a:gd name="adj2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15FEB9F-DEEE-8A90-A2B7-06F8BA2B0D9C}"/>
                    </a:ext>
                  </a:extLst>
                </p:cNvPr>
                <p:cNvSpPr txBox="1"/>
                <p:nvPr/>
              </p:nvSpPr>
              <p:spPr>
                <a:xfrm>
                  <a:off x="1843626" y="2897062"/>
                  <a:ext cx="5838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dirty="0"/>
                    <a:t>2cm</a:t>
                  </a: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D6E4CB-D8EE-A3BC-9A0B-8E660996A27B}"/>
                  </a:ext>
                </a:extLst>
              </p:cNvPr>
              <p:cNvSpPr txBox="1"/>
              <p:nvPr/>
            </p:nvSpPr>
            <p:spPr>
              <a:xfrm rot="18838047">
                <a:off x="2104021" y="617402"/>
                <a:ext cx="62388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baseline="-25000" dirty="0"/>
                  <a:t>Lead Glass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1618D9-8BDE-FCB6-FBCC-4DF3C50573EF}"/>
                </a:ext>
              </a:extLst>
            </p:cNvPr>
            <p:cNvGrpSpPr/>
            <p:nvPr/>
          </p:nvGrpSpPr>
          <p:grpSpPr>
            <a:xfrm>
              <a:off x="3028514" y="415934"/>
              <a:ext cx="932244" cy="1554530"/>
              <a:chOff x="2887837" y="1031396"/>
              <a:chExt cx="932244" cy="15545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79B6F9A-0436-4063-2E16-CA51C44810E1}"/>
                  </a:ext>
                </a:extLst>
              </p:cNvPr>
              <p:cNvGrpSpPr/>
              <p:nvPr/>
            </p:nvGrpSpPr>
            <p:grpSpPr>
              <a:xfrm>
                <a:off x="2887837" y="1145926"/>
                <a:ext cx="932244" cy="1440000"/>
                <a:chOff x="2928938" y="1151792"/>
                <a:chExt cx="932244" cy="1440000"/>
              </a:xfrm>
            </p:grpSpPr>
            <p:sp>
              <p:nvSpPr>
                <p:cNvPr id="32" name="Cube 31">
                  <a:extLst>
                    <a:ext uri="{FF2B5EF4-FFF2-40B4-BE49-F238E27FC236}">
                      <a16:creationId xmlns:a16="http://schemas.microsoft.com/office/drawing/2014/main" id="{E6F949F5-6D80-723C-8E89-D437AD52C0F6}"/>
                    </a:ext>
                  </a:extLst>
                </p:cNvPr>
                <p:cNvSpPr/>
                <p:nvPr/>
              </p:nvSpPr>
              <p:spPr>
                <a:xfrm>
                  <a:off x="2928938" y="1151792"/>
                  <a:ext cx="932244" cy="1440000"/>
                </a:xfrm>
                <a:prstGeom prst="cube">
                  <a:avLst>
                    <a:gd name="adj" fmla="val 38750"/>
                  </a:avLst>
                </a:prstGeom>
                <a:solidFill>
                  <a:schemeClr val="accent2">
                    <a:alpha val="92000"/>
                  </a:schemeClr>
                </a:solidFill>
                <a:ln>
                  <a:solidFill>
                    <a:schemeClr val="accent2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000" baseline="-25000" dirty="0"/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id="{86C586EB-C4C2-CA5B-33C1-43F759E769FB}"/>
                    </a:ext>
                  </a:extLst>
                </p:cNvPr>
                <p:cNvSpPr/>
                <p:nvPr/>
              </p:nvSpPr>
              <p:spPr>
                <a:xfrm>
                  <a:off x="3600967" y="1636048"/>
                  <a:ext cx="188775" cy="471487"/>
                </a:xfrm>
                <a:prstGeom prst="cube">
                  <a:avLst>
                    <a:gd name="adj" fmla="val 64285"/>
                  </a:avLst>
                </a:prstGeom>
                <a:solidFill>
                  <a:schemeClr val="tx1"/>
                </a:solidFill>
                <a:ln>
                  <a:solidFill>
                    <a:schemeClr val="accent1">
                      <a:shade val="15000"/>
                      <a:alpha val="28365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0731DC-53AD-CA1E-609B-CEF74922FB2C}"/>
                  </a:ext>
                </a:extLst>
              </p:cNvPr>
              <p:cNvSpPr txBox="1"/>
              <p:nvPr/>
            </p:nvSpPr>
            <p:spPr>
              <a:xfrm rot="18838047">
                <a:off x="3073926" y="1188170"/>
                <a:ext cx="5597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00" dirty="0"/>
                  <a:t>PbWO</a:t>
                </a:r>
                <a:r>
                  <a:rPr lang="en-CN" sz="1000" baseline="-25000" dirty="0"/>
                  <a:t>4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E5F8338-8A2D-211A-F290-69319FCA574D}"/>
                </a:ext>
              </a:extLst>
            </p:cNvPr>
            <p:cNvGrpSpPr/>
            <p:nvPr/>
          </p:nvGrpSpPr>
          <p:grpSpPr>
            <a:xfrm>
              <a:off x="3789316" y="461024"/>
              <a:ext cx="507756" cy="1509440"/>
              <a:chOff x="3648639" y="1076486"/>
              <a:chExt cx="507756" cy="150944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DFFD50B-148E-3D77-3A86-B503F1CCB0F9}"/>
                  </a:ext>
                </a:extLst>
              </p:cNvPr>
              <p:cNvGrpSpPr/>
              <p:nvPr/>
            </p:nvGrpSpPr>
            <p:grpSpPr>
              <a:xfrm>
                <a:off x="3648639" y="1145926"/>
                <a:ext cx="507756" cy="1440000"/>
                <a:chOff x="3820081" y="1140060"/>
                <a:chExt cx="507756" cy="1440000"/>
              </a:xfrm>
            </p:grpSpPr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25033BD0-FE02-185C-FF47-B72EC57CB3D3}"/>
                    </a:ext>
                  </a:extLst>
                </p:cNvPr>
                <p:cNvSpPr/>
                <p:nvPr/>
              </p:nvSpPr>
              <p:spPr>
                <a:xfrm>
                  <a:off x="3820081" y="1140060"/>
                  <a:ext cx="507756" cy="1440000"/>
                </a:xfrm>
                <a:prstGeom prst="cube">
                  <a:avLst>
                    <a:gd name="adj" fmla="val 73382"/>
                  </a:avLst>
                </a:prstGeom>
                <a:solidFill>
                  <a:schemeClr val="accent3">
                    <a:alpha val="92000"/>
                  </a:schemeClr>
                </a:solidFill>
                <a:ln>
                  <a:solidFill>
                    <a:schemeClr val="accent1">
                      <a:shade val="15000"/>
                      <a:alpha val="28365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000" baseline="-25000" dirty="0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06FD41FA-4327-F2E1-1CE2-E0F2F01D7E2E}"/>
                    </a:ext>
                  </a:extLst>
                </p:cNvPr>
                <p:cNvSpPr/>
                <p:nvPr/>
              </p:nvSpPr>
              <p:spPr>
                <a:xfrm>
                  <a:off x="4058653" y="1624316"/>
                  <a:ext cx="188775" cy="471487"/>
                </a:xfrm>
                <a:prstGeom prst="cube">
                  <a:avLst>
                    <a:gd name="adj" fmla="val 64285"/>
                  </a:avLst>
                </a:prstGeom>
                <a:solidFill>
                  <a:schemeClr val="tx1"/>
                </a:solidFill>
                <a:ln>
                  <a:solidFill>
                    <a:schemeClr val="accent1">
                      <a:shade val="15000"/>
                      <a:alpha val="28365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D491AB-F657-B5A8-F738-583D568F7998}"/>
                  </a:ext>
                </a:extLst>
              </p:cNvPr>
              <p:cNvSpPr txBox="1"/>
              <p:nvPr/>
            </p:nvSpPr>
            <p:spPr>
              <a:xfrm rot="18838047">
                <a:off x="3628966" y="1211619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00" dirty="0"/>
                  <a:t>Plastic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C82C5B-9B2C-A348-9411-9BEC63A3F93F}"/>
                </a:ext>
              </a:extLst>
            </p:cNvPr>
            <p:cNvSpPr txBox="1"/>
            <p:nvPr/>
          </p:nvSpPr>
          <p:spPr>
            <a:xfrm>
              <a:off x="3918101" y="115639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000" dirty="0">
                  <a:solidFill>
                    <a:schemeClr val="bg1"/>
                  </a:solidFill>
                </a:rPr>
                <a:t>SiPM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27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EE5A-82E8-BC7F-1EF1-04E19963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413"/>
          </a:xfrm>
        </p:spPr>
        <p:txBody>
          <a:bodyPr>
            <a:normAutofit/>
          </a:bodyPr>
          <a:lstStyle/>
          <a:p>
            <a:r>
              <a:rPr lang="en-CN" dirty="0"/>
              <a:t>低能中性粒子可以利用时间信号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2AB2B-F2D3-E643-E22B-0A033CA8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2FCA3-BAEB-701A-AA82-3E50F479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23</a:t>
            </a:fld>
            <a:endParaRPr lang="en-CN" sz="20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54E6E-D5D9-0A49-1D57-2839EF8267EF}"/>
              </a:ext>
            </a:extLst>
          </p:cNvPr>
          <p:cNvSpPr txBox="1"/>
          <p:nvPr/>
        </p:nvSpPr>
        <p:spPr>
          <a:xfrm>
            <a:off x="838200" y="1735408"/>
            <a:ext cx="9849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/>
                <a:latin typeface="Helvetica" pitchFamily="2" charset="0"/>
              </a:rPr>
              <a:t>定义中性强子质量和三动量分别为</a:t>
            </a:r>
            <a:r>
              <a:rPr lang="zh-CN" altLang="en-US" dirty="0">
                <a:solidFill>
                  <a:srgbClr val="404040"/>
                </a:solidFill>
                <a:effectLst/>
                <a:latin typeface="Cambria Math" panose="02040503050406030204" pitchFamily="18" charset="0"/>
              </a:rPr>
              <a:t>𝑚</a:t>
            </a:r>
            <a:r>
              <a:rPr lang="zh-CN" altLang="en-US" dirty="0">
                <a:solidFill>
                  <a:srgbClr val="404040"/>
                </a:solidFill>
                <a:effectLst/>
                <a:latin typeface="Helvetica" pitchFamily="2" charset="0"/>
              </a:rPr>
              <a:t>和</a:t>
            </a:r>
            <a:r>
              <a:rPr lang="zh-CN" altLang="en-US" dirty="0">
                <a:solidFill>
                  <a:srgbClr val="404040"/>
                </a:solidFill>
                <a:effectLst/>
                <a:latin typeface="Cambria Math" panose="02040503050406030204" pitchFamily="18" charset="0"/>
              </a:rPr>
              <a:t>𝑝</a:t>
            </a:r>
            <a:r>
              <a:rPr lang="zh-CN" altLang="en-US" dirty="0">
                <a:solidFill>
                  <a:srgbClr val="404040"/>
                </a:solidFill>
                <a:effectLst/>
                <a:latin typeface="Helvetica" pitchFamily="2" charset="0"/>
              </a:rPr>
              <a:t>，离开对撞点并进入</a:t>
            </a:r>
            <a:r>
              <a:rPr lang="en-US" dirty="0">
                <a:solidFill>
                  <a:srgbClr val="404040"/>
                </a:solidFill>
                <a:effectLst/>
                <a:latin typeface="Helvetica" pitchFamily="2" charset="0"/>
              </a:rPr>
              <a:t>HCAL</a:t>
            </a:r>
            <a:r>
              <a:rPr lang="zh-CN" altLang="en-US" dirty="0">
                <a:solidFill>
                  <a:srgbClr val="404040"/>
                </a:solidFill>
                <a:effectLst/>
                <a:latin typeface="Helvetica" pitchFamily="2" charset="0"/>
              </a:rPr>
              <a:t>的飞行距离和飞行时间分别为</a:t>
            </a:r>
            <a:r>
              <a:rPr lang="zh-CN" altLang="en-US" dirty="0">
                <a:solidFill>
                  <a:srgbClr val="404040"/>
                </a:solidFill>
                <a:effectLst/>
                <a:latin typeface="Cambria Math" panose="02040503050406030204" pitchFamily="18" charset="0"/>
              </a:rPr>
              <a:t>𝐿</a:t>
            </a:r>
            <a:r>
              <a:rPr lang="zh-CN" altLang="en-US" dirty="0">
                <a:solidFill>
                  <a:srgbClr val="404040"/>
                </a:solidFill>
                <a:effectLst/>
                <a:latin typeface="Helvetica" pitchFamily="2" charset="0"/>
              </a:rPr>
              <a:t>和</a:t>
            </a:r>
            <a:r>
              <a:rPr lang="zh-CN" altLang="en-US" dirty="0">
                <a:solidFill>
                  <a:srgbClr val="404040"/>
                </a:solidFill>
                <a:effectLst/>
                <a:latin typeface="Cambria Math" panose="02040503050406030204" pitchFamily="18" charset="0"/>
              </a:rPr>
              <a:t>𝑇</a:t>
            </a:r>
            <a:r>
              <a:rPr lang="zh-CN" altLang="en-US" dirty="0">
                <a:solidFill>
                  <a:srgbClr val="404040"/>
                </a:solidFill>
                <a:effectLst/>
                <a:latin typeface="Helvetica" pitchFamily="2" charset="0"/>
              </a:rPr>
              <a:t>，有如下关系式：</a:t>
            </a:r>
            <a:endParaRPr lang="en-US" altLang="zh-CN" dirty="0">
              <a:solidFill>
                <a:srgbClr val="404040"/>
              </a:solidFill>
              <a:effectLst/>
              <a:latin typeface="Helvetica" pitchFamily="2" charset="0"/>
            </a:endParaRPr>
          </a:p>
          <a:p>
            <a:endParaRPr lang="zh-CN" altLang="en-US" dirty="0">
              <a:solidFill>
                <a:srgbClr val="404040"/>
              </a:solidFill>
              <a:effectLst/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3208D-ED6B-3F2B-3065-A46FAB47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992" y="2521813"/>
            <a:ext cx="31242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97366-A3CA-A476-D4CB-14E61E14B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696" y="3130852"/>
            <a:ext cx="2019300" cy="774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259145-7D1C-DBEB-4C59-BA73A36AB199}"/>
              </a:ext>
            </a:extLst>
          </p:cNvPr>
          <p:cNvSpPr txBox="1"/>
          <p:nvPr/>
        </p:nvSpPr>
        <p:spPr>
          <a:xfrm>
            <a:off x="894608" y="4082792"/>
            <a:ext cx="9448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探测器中，假设动量为</a:t>
            </a:r>
            <a:r>
              <a:rPr lang="en-US" altLang="zh-CN" dirty="0"/>
              <a:t>1.5 </a:t>
            </a:r>
            <a:r>
              <a:rPr lang="en-US" dirty="0"/>
              <a:t>GeV/𝑐</a:t>
            </a:r>
            <a:r>
              <a:rPr lang="zh-CN" altLang="en-US" dirty="0"/>
              <a:t>的𝐾</a:t>
            </a:r>
            <a:r>
              <a:rPr lang="zh-CN" altLang="en-US" baseline="-25000" dirty="0"/>
              <a:t>𝐿</a:t>
            </a:r>
            <a:r>
              <a:rPr lang="zh-CN" altLang="en-US" dirty="0"/>
              <a:t>飞行约</a:t>
            </a:r>
            <a:r>
              <a:rPr lang="en-US" altLang="zh-CN" dirty="0"/>
              <a:t>2 𝑚</a:t>
            </a:r>
            <a:r>
              <a:rPr lang="zh-CN" altLang="en-US" dirty="0"/>
              <a:t>到达</a:t>
            </a:r>
            <a:r>
              <a:rPr lang="en-US" altLang="zh-CN" dirty="0"/>
              <a:t>HCAL</a:t>
            </a:r>
            <a:r>
              <a:rPr lang="en-US" dirty="0"/>
              <a:t>，</a:t>
            </a:r>
            <a:r>
              <a:rPr lang="zh-CN" altLang="en-US" dirty="0"/>
              <a:t>若</a:t>
            </a:r>
            <a:r>
              <a:rPr lang="en-US" altLang="zh-CN" dirty="0"/>
              <a:t>HCAL</a:t>
            </a:r>
            <a:r>
              <a:rPr lang="zh-CN" altLang="en-US" dirty="0"/>
              <a:t>能够实现</a:t>
            </a:r>
            <a:r>
              <a:rPr lang="en-US" altLang="zh-CN" dirty="0"/>
              <a:t>100 𝑝𝑠 </a:t>
            </a:r>
            <a:r>
              <a:rPr lang="zh-CN" altLang="en-US" dirty="0"/>
              <a:t>的时间测量精度，则飞行时间约</a:t>
            </a:r>
            <a:r>
              <a:rPr lang="en-US" altLang="zh-CN" dirty="0"/>
              <a:t>7.07 𝑛𝑠 </a:t>
            </a:r>
            <a:r>
              <a:rPr lang="zh-CN" altLang="en-US" dirty="0"/>
              <a:t>，测量动量的误差为</a:t>
            </a:r>
            <a:r>
              <a:rPr lang="en-US" altLang="zh-CN" dirty="0"/>
              <a:t>0.19 </a:t>
            </a:r>
            <a:r>
              <a:rPr lang="en-US" dirty="0"/>
              <a:t>GeV/𝑐，</a:t>
            </a:r>
            <a:r>
              <a:rPr lang="zh-CN" altLang="en-US" dirty="0"/>
              <a:t>即相对精度约为</a:t>
            </a:r>
            <a:r>
              <a:rPr lang="en-US" altLang="zh-CN" dirty="0"/>
              <a:t>13%</a:t>
            </a:r>
            <a:r>
              <a:rPr lang="zh-CN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418516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B44A-351A-3D07-5939-3959FA4C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总结</a:t>
            </a:r>
            <a:r>
              <a:rPr lang="zh-CN" altLang="en-US" dirty="0"/>
              <a:t>：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CFC8-70C3-D9E4-8E7F-EE769033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9618" cy="4351338"/>
          </a:xfrm>
        </p:spPr>
        <p:txBody>
          <a:bodyPr/>
          <a:lstStyle/>
          <a:p>
            <a:r>
              <a:rPr lang="en-CN" dirty="0"/>
              <a:t>双读出量能器具有更好的PID能力</a:t>
            </a:r>
          </a:p>
          <a:p>
            <a:r>
              <a:rPr lang="en-CN" dirty="0"/>
              <a:t>双读出量能器具有更好的强子能量分辨率</a:t>
            </a:r>
          </a:p>
          <a:p>
            <a:r>
              <a:rPr lang="en-CN" dirty="0"/>
              <a:t>高粒度</a:t>
            </a:r>
            <a:r>
              <a:rPr lang="en-US" altLang="zh-CN" dirty="0"/>
              <a:t>+</a:t>
            </a:r>
            <a:r>
              <a:rPr lang="zh-CN" altLang="en-US" dirty="0"/>
              <a:t>双读出：理论上具有更好的</a:t>
            </a:r>
            <a:r>
              <a:rPr lang="en-US" altLang="zh-CN" dirty="0"/>
              <a:t>PID</a:t>
            </a:r>
            <a:r>
              <a:rPr lang="zh-CN" altLang="en-US" dirty="0"/>
              <a:t>，能量分辨，事件堆积处理</a:t>
            </a:r>
            <a:endParaRPr lang="en-US" altLang="zh-CN" dirty="0"/>
          </a:p>
          <a:p>
            <a:r>
              <a:rPr lang="zh-CN" altLang="en-US" dirty="0"/>
              <a:t>更多读出是可行的</a:t>
            </a:r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6F863-80B9-0F85-C8EC-197A0F23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4EB57-769A-D3EC-C757-7617F95D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24</a:t>
            </a:fld>
            <a:endParaRPr lang="en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AD5FE-86C2-1051-0877-08CB735FAAF9}"/>
              </a:ext>
            </a:extLst>
          </p:cNvPr>
          <p:cNvSpPr/>
          <p:nvPr/>
        </p:nvSpPr>
        <p:spPr>
          <a:xfrm>
            <a:off x="4964920" y="4881662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</a:t>
            </a:r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！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831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FE0CF6-7E52-ACC9-C15D-061387AB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18310"/>
            <a:ext cx="8153400" cy="5303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0E36E-2BB2-BDAD-5755-8E82F026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  <a:r>
              <a:rPr lang="zh-CN" altLang="en-US" dirty="0"/>
              <a:t>：切伦科夫辐射体光产额</a:t>
            </a:r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17456-6E40-C49B-4EDF-7F58A774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24445-A975-6A83-05CB-C1068A6C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25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7173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8D837-7091-19CB-E142-9E7A5CCA7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BD903C9-62BB-5162-206B-8D268A9E2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4" y="3502641"/>
            <a:ext cx="3790950" cy="2724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358A50-D284-A37C-A967-D02666505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9" y="3463171"/>
            <a:ext cx="3790950" cy="27241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706852A-4CA1-9F5D-83C7-F811A4027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9" y="100760"/>
            <a:ext cx="3790956" cy="2724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83B794C-BA41-6777-0999-E1E2634ED020}"/>
                  </a:ext>
                </a:extLst>
              </p:cNvPr>
              <p:cNvSpPr txBox="1"/>
              <p:nvPr/>
            </p:nvSpPr>
            <p:spPr>
              <a:xfrm>
                <a:off x="2133555" y="2751273"/>
                <a:ext cx="1624740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=8.04%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=36%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83B794C-BA41-6777-0999-E1E2634ED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55" y="2751273"/>
                <a:ext cx="1624740" cy="672428"/>
              </a:xfrm>
              <a:prstGeom prst="rect">
                <a:avLst/>
              </a:prstGeom>
              <a:blipFill>
                <a:blip r:embed="rId6"/>
                <a:stretch>
                  <a:fillRect t="-4505" r="-262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2E0DF28-51F3-C9A4-4BE0-73BAEF3A5FD0}"/>
                  </a:ext>
                </a:extLst>
              </p:cNvPr>
              <p:cNvSpPr txBox="1"/>
              <p:nvPr/>
            </p:nvSpPr>
            <p:spPr>
              <a:xfrm>
                <a:off x="5584006" y="2790743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=21.2%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=94.8%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2E0DF28-51F3-C9A4-4BE0-73BAEF3A5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06" y="2790743"/>
                <a:ext cx="1797864" cy="672428"/>
              </a:xfrm>
              <a:prstGeom prst="rect">
                <a:avLst/>
              </a:prstGeom>
              <a:blipFill>
                <a:blip r:embed="rId7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C751170-0C58-BF5C-BFF1-1BB32323BAFF}"/>
                  </a:ext>
                </a:extLst>
              </p:cNvPr>
              <p:cNvSpPr txBox="1"/>
              <p:nvPr/>
            </p:nvSpPr>
            <p:spPr>
              <a:xfrm>
                <a:off x="9169825" y="2790743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=7.76%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=34.7%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C751170-0C58-BF5C-BFF1-1BB32323B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5" y="2790743"/>
                <a:ext cx="1797864" cy="672428"/>
              </a:xfrm>
              <a:prstGeom prst="rect">
                <a:avLst/>
              </a:prstGeom>
              <a:blipFill>
                <a:blip r:embed="rId8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379B98D5-5798-9DA4-9396-0EF01372F549}"/>
              </a:ext>
            </a:extLst>
          </p:cNvPr>
          <p:cNvSpPr txBox="1"/>
          <p:nvPr/>
        </p:nvSpPr>
        <p:spPr>
          <a:xfrm>
            <a:off x="37399" y="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 pi-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9F8E3DD-5BBE-B6FF-453A-067575AC0458}"/>
                  </a:ext>
                </a:extLst>
              </p:cNvPr>
              <p:cNvSpPr txBox="1"/>
              <p:nvPr/>
            </p:nvSpPr>
            <p:spPr>
              <a:xfrm>
                <a:off x="2010435" y="6074212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=7.95%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=35.6%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9F8E3DD-5BBE-B6FF-453A-067575AC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35" y="6074212"/>
                <a:ext cx="1797864" cy="672428"/>
              </a:xfrm>
              <a:prstGeom prst="rect">
                <a:avLst/>
              </a:prstGeom>
              <a:blipFill>
                <a:blip r:embed="rId9"/>
                <a:stretch>
                  <a:fillRect t="-4505" r="-237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EE22937-FD5B-224A-DBFB-9FDA45A32206}"/>
                  </a:ext>
                </a:extLst>
              </p:cNvPr>
              <p:cNvSpPr txBox="1"/>
              <p:nvPr/>
            </p:nvSpPr>
            <p:spPr>
              <a:xfrm>
                <a:off x="5584007" y="6113682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=19.6%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=87.7%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EE22937-FD5B-224A-DBFB-9FDA45A32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07" y="6113682"/>
                <a:ext cx="1797864" cy="672428"/>
              </a:xfrm>
              <a:prstGeom prst="rect">
                <a:avLst/>
              </a:prstGeom>
              <a:blipFill>
                <a:blip r:embed="rId10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09A87A2-9613-4EEE-5835-2877D549F8F4}"/>
                  </a:ext>
                </a:extLst>
              </p:cNvPr>
              <p:cNvSpPr txBox="1"/>
              <p:nvPr/>
            </p:nvSpPr>
            <p:spPr>
              <a:xfrm>
                <a:off x="9169825" y="6113682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=6.79%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=30.4%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09A87A2-9613-4EEE-5835-2877D549F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5" y="6113682"/>
                <a:ext cx="1797864" cy="672428"/>
              </a:xfrm>
              <a:prstGeom prst="rect">
                <a:avLst/>
              </a:prstGeom>
              <a:blipFill>
                <a:blip r:embed="rId11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1D5FC0E-5EEC-577A-7E92-642967EA829C}"/>
              </a:ext>
            </a:extLst>
          </p:cNvPr>
          <p:cNvSpPr txBox="1"/>
          <p:nvPr/>
        </p:nvSpPr>
        <p:spPr>
          <a:xfrm>
            <a:off x="37399" y="330575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根据物理过程判断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7F29774-D0B8-3453-7E9D-190839F822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4" y="140232"/>
            <a:ext cx="3790953" cy="27241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77A318-7E45-87B3-14CE-97E3173C44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39" y="3429000"/>
            <a:ext cx="3790950" cy="27241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4A4304F-BAEF-9C26-BE4E-4A5E67D1A0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80" y="66591"/>
            <a:ext cx="3790954" cy="27241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D500DAF-7614-9D42-D643-1694C5A883AC}"/>
              </a:ext>
            </a:extLst>
          </p:cNvPr>
          <p:cNvSpPr txBox="1"/>
          <p:nvPr/>
        </p:nvSpPr>
        <p:spPr>
          <a:xfrm>
            <a:off x="54774" y="2734575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根据光纤判断光子类型</a:t>
            </a:r>
          </a:p>
        </p:txBody>
      </p:sp>
    </p:spTree>
    <p:extLst>
      <p:ext uri="{BB962C8B-B14F-4D97-AF65-F5344CB8AC3E}">
        <p14:creationId xmlns:p14="http://schemas.microsoft.com/office/powerpoint/2010/main" val="1456263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DE5D2-E275-8085-D7F8-EEE5D02B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AA0AC951-99F5-746D-7119-6F4AAD340A59}"/>
              </a:ext>
            </a:extLst>
          </p:cNvPr>
          <p:cNvSpPr txBox="1"/>
          <p:nvPr/>
        </p:nvSpPr>
        <p:spPr>
          <a:xfrm>
            <a:off x="1027443" y="18152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10GeV</a:t>
            </a:r>
            <a:endParaRPr lang="zh-CN" altLang="en-US" dirty="0"/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69F91CF4-9E60-C4ED-1835-A0AB9011C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3" y="3634190"/>
            <a:ext cx="3440720" cy="2472478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9B9B63E2-F16B-2DA8-507A-E5E163272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4" y="509558"/>
            <a:ext cx="3440720" cy="247247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69941E4-462B-FAE1-33A6-F226FAADB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178" y="620912"/>
            <a:ext cx="3440720" cy="24724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0085F47D-0663-9681-6210-C0DE345B4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24" y="3632784"/>
            <a:ext cx="3204226" cy="2302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4778631-23A0-15FF-E092-A8F3726E2457}"/>
                  </a:ext>
                </a:extLst>
              </p:cNvPr>
              <p:cNvSpPr txBox="1"/>
              <p:nvPr/>
            </p:nvSpPr>
            <p:spPr>
              <a:xfrm>
                <a:off x="5407942" y="2953115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=7.76%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=34.7%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4778631-23A0-15FF-E092-A8F3726E2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42" y="2953115"/>
                <a:ext cx="1797864" cy="672428"/>
              </a:xfrm>
              <a:prstGeom prst="rect">
                <a:avLst/>
              </a:prstGeom>
              <a:blipFill>
                <a:blip r:embed="rId7"/>
                <a:stretch>
                  <a:fillRect t="-4505" r="-271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8213BB3-1FD6-DC76-5D16-A46F60618492}"/>
                  </a:ext>
                </a:extLst>
              </p:cNvPr>
              <p:cNvSpPr txBox="1"/>
              <p:nvPr/>
            </p:nvSpPr>
            <p:spPr>
              <a:xfrm>
                <a:off x="5407942" y="5928077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=6.79%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=30.4%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8213BB3-1FD6-DC76-5D16-A46F60618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42" y="5928077"/>
                <a:ext cx="1797864" cy="672428"/>
              </a:xfrm>
              <a:prstGeom prst="rect">
                <a:avLst/>
              </a:prstGeom>
              <a:blipFill>
                <a:blip r:embed="rId8"/>
                <a:stretch>
                  <a:fillRect t="-4505" r="-2712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图片 79">
            <a:extLst>
              <a:ext uri="{FF2B5EF4-FFF2-40B4-BE49-F238E27FC236}">
                <a16:creationId xmlns:a16="http://schemas.microsoft.com/office/drawing/2014/main" id="{A9647C0C-1A4B-B8E6-1F09-F6C3EF1CC2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4" y="3547813"/>
            <a:ext cx="3440720" cy="2472477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773F9F7-72B6-18C6-F2A0-7F8BCEB07F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29" y="495121"/>
            <a:ext cx="3440720" cy="2472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0D9CF570-DC13-5D54-CAE1-27F67F29B15D}"/>
                  </a:ext>
                </a:extLst>
              </p:cNvPr>
              <p:cNvSpPr txBox="1"/>
              <p:nvPr/>
            </p:nvSpPr>
            <p:spPr>
              <a:xfrm>
                <a:off x="1920372" y="5989368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=9.52%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=30.1%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0D9CF570-DC13-5D54-CAE1-27F67F29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72" y="5989368"/>
                <a:ext cx="1797864" cy="672428"/>
              </a:xfrm>
              <a:prstGeom prst="rect">
                <a:avLst/>
              </a:prstGeom>
              <a:blipFill>
                <a:blip r:embed="rId11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C39EC9A9-FB14-4366-C90E-756DC080B8BA}"/>
                  </a:ext>
                </a:extLst>
              </p:cNvPr>
              <p:cNvSpPr txBox="1"/>
              <p:nvPr/>
            </p:nvSpPr>
            <p:spPr>
              <a:xfrm>
                <a:off x="1920372" y="2961762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=11.4%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=36.0%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C39EC9A9-FB14-4366-C90E-756DC080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72" y="2961762"/>
                <a:ext cx="1797864" cy="672428"/>
              </a:xfrm>
              <a:prstGeom prst="rect">
                <a:avLst/>
              </a:prstGeom>
              <a:blipFill>
                <a:blip r:embed="rId12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094CB55D-012E-98A8-EA52-255B17C8BD74}"/>
                  </a:ext>
                </a:extLst>
              </p:cNvPr>
              <p:cNvSpPr txBox="1"/>
              <p:nvPr/>
            </p:nvSpPr>
            <p:spPr>
              <a:xfrm>
                <a:off x="9333391" y="2967598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=5.88%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=32.2%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094CB55D-012E-98A8-EA52-255B17C8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391" y="2967598"/>
                <a:ext cx="1797864" cy="672428"/>
              </a:xfrm>
              <a:prstGeom prst="rect">
                <a:avLst/>
              </a:prstGeom>
              <a:blipFill>
                <a:blip r:embed="rId13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26CB6A59-5BEB-0CD9-E9D8-D9E401A08420}"/>
                  </a:ext>
                </a:extLst>
              </p:cNvPr>
              <p:cNvSpPr txBox="1"/>
              <p:nvPr/>
            </p:nvSpPr>
            <p:spPr>
              <a:xfrm>
                <a:off x="9333391" y="5942560"/>
                <a:ext cx="1797864" cy="672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=4.90%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=26.8%</a:t>
                </a:r>
                <a:endParaRPr lang="zh-CN" altLang="en-US" dirty="0">
                  <a:latin typeface="华文宋体" panose="02010600040101010101" pitchFamily="2" charset="-122"/>
                  <a:ea typeface="华文宋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26CB6A59-5BEB-0CD9-E9D8-D9E401A08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391" y="5942560"/>
                <a:ext cx="1797864" cy="672428"/>
              </a:xfrm>
              <a:prstGeom prst="rect">
                <a:avLst/>
              </a:prstGeom>
              <a:blipFill>
                <a:blip r:embed="rId14"/>
                <a:stretch>
                  <a:fillRect t="-5455" r="-2712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文本框 85">
            <a:extLst>
              <a:ext uri="{FF2B5EF4-FFF2-40B4-BE49-F238E27FC236}">
                <a16:creationId xmlns:a16="http://schemas.microsoft.com/office/drawing/2014/main" id="{1FDCB7EC-02C0-AE94-4F41-C5C4D88D0B00}"/>
              </a:ext>
            </a:extLst>
          </p:cNvPr>
          <p:cNvSpPr txBox="1"/>
          <p:nvPr/>
        </p:nvSpPr>
        <p:spPr>
          <a:xfrm>
            <a:off x="4164763" y="125789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</a:t>
            </a:r>
            <a:endParaRPr lang="zh-CN" altLang="en-US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C21BA7A8-C866-F605-E753-1A65B6CD1244}"/>
              </a:ext>
            </a:extLst>
          </p:cNvPr>
          <p:cNvSpPr txBox="1"/>
          <p:nvPr/>
        </p:nvSpPr>
        <p:spPr>
          <a:xfrm>
            <a:off x="8466101" y="22740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30GeV</a:t>
            </a:r>
            <a:endParaRPr lang="zh-CN" altLang="en-US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148FCB27-DCBA-8297-624E-BE98E8A1776E}"/>
              </a:ext>
            </a:extLst>
          </p:cNvPr>
          <p:cNvSpPr txBox="1"/>
          <p:nvPr/>
        </p:nvSpPr>
        <p:spPr>
          <a:xfrm>
            <a:off x="184824" y="57310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pi-</a:t>
            </a:r>
            <a:endParaRPr lang="zh-CN" altLang="en-US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A7458A15-BD0E-A464-4658-4910A855B3DA}"/>
              </a:ext>
            </a:extLst>
          </p:cNvPr>
          <p:cNvSpPr txBox="1"/>
          <p:nvPr/>
        </p:nvSpPr>
        <p:spPr>
          <a:xfrm>
            <a:off x="26629" y="342900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根据物理过程判断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71D04B75-9954-3C9A-8AA1-587B74B93A3A}"/>
              </a:ext>
            </a:extLst>
          </p:cNvPr>
          <p:cNvSpPr txBox="1"/>
          <p:nvPr/>
        </p:nvSpPr>
        <p:spPr>
          <a:xfrm>
            <a:off x="44004" y="2857825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根据光纤判断光子类型</a:t>
            </a:r>
          </a:p>
        </p:txBody>
      </p:sp>
    </p:spTree>
    <p:extLst>
      <p:ext uri="{BB962C8B-B14F-4D97-AF65-F5344CB8AC3E}">
        <p14:creationId xmlns:p14="http://schemas.microsoft.com/office/powerpoint/2010/main" val="273103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AAD9E-981F-4279-2E5C-8EC3C67F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7C0C2-5962-7D58-51D1-265C0CFF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3</a:t>
            </a:fld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74CAB-E4B5-D194-DB06-E78061B6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8126" y="-1578889"/>
            <a:ext cx="5421319" cy="9941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D006BF-65F5-1C0B-807D-426A6B0FCCB6}"/>
              </a:ext>
            </a:extLst>
          </p:cNvPr>
          <p:cNvSpPr txBox="1"/>
          <p:nvPr/>
        </p:nvSpPr>
        <p:spPr>
          <a:xfrm>
            <a:off x="838200" y="6102356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Annu. Rev. </a:t>
            </a:r>
            <a:r>
              <a:rPr lang="en-US" i="1" dirty="0" err="1">
                <a:effectLst/>
                <a:latin typeface="Helvetica" pitchFamily="2" charset="0"/>
              </a:rPr>
              <a:t>Nucl</a:t>
            </a:r>
            <a:r>
              <a:rPr lang="en-US" i="1" dirty="0">
                <a:effectLst/>
                <a:latin typeface="Helvetica" pitchFamily="2" charset="0"/>
              </a:rPr>
              <a:t>. Part. Sci. 2010. 60:615–44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EA8DA-D674-F13B-C3A7-B4426032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6"/>
            <a:ext cx="4504362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典型量能器参数</a:t>
            </a:r>
          </a:p>
        </p:txBody>
      </p:sp>
    </p:spTree>
    <p:extLst>
      <p:ext uri="{BB962C8B-B14F-4D97-AF65-F5344CB8AC3E}">
        <p14:creationId xmlns:p14="http://schemas.microsoft.com/office/powerpoint/2010/main" val="255096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EF09-DBF0-62FB-8267-1BFE770D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56" y="547551"/>
            <a:ext cx="5797060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电磁簇射与强子簇射特征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20E62D-5F40-7C54-C3C3-FDC9185D6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1867"/>
          <a:stretch/>
        </p:blipFill>
        <p:spPr>
          <a:xfrm>
            <a:off x="895825" y="4031363"/>
            <a:ext cx="5475669" cy="1959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D1973-1A02-7B99-FB24-216ECDB90E25}"/>
                  </a:ext>
                </a:extLst>
              </p:cNvPr>
              <p:cNvSpPr txBox="1"/>
              <p:nvPr/>
            </p:nvSpPr>
            <p:spPr>
              <a:xfrm>
                <a:off x="6394940" y="4903043"/>
                <a:ext cx="5797060" cy="933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1.</a:t>
                </a:r>
                <a:r>
                  <a:rPr lang="en-US" dirty="0">
                    <a:latin typeface="Arial" panose="020B0604020202020204" pitchFamily="34" charset="0"/>
                  </a:rPr>
                  <a:t>相互作用长度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</a:rPr>
                  <a:t>，</a:t>
                </a:r>
                <a:r>
                  <a:rPr lang="zh-CN" altLang="en-CN" dirty="0">
                    <a:latin typeface="Arial" panose="020B0604020202020204" pitchFamily="34" charset="0"/>
                  </a:rPr>
                  <a:t>数倍于</a:t>
                </a:r>
                <a:r>
                  <a:rPr lang="zh-CN" altLang="en-US" dirty="0">
                    <a:latin typeface="Arial" panose="020B0604020202020204" pitchFamily="34" charset="0"/>
                  </a:rPr>
                  <a:t>辐射长度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</a:rPr>
                  <a:t>2.</a:t>
                </a:r>
                <a:r>
                  <a:rPr lang="zh-CN" altLang="en-US" dirty="0">
                    <a:latin typeface="Arial" panose="020B0604020202020204" pitchFamily="34" charset="0"/>
                  </a:rPr>
                  <a:t>簇射顶点位置不确定度较大</a:t>
                </a:r>
                <a:endParaRPr lang="en-US" altLang="zh-CN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</a:rPr>
                  <a:t>3.</a:t>
                </a:r>
                <a:r>
                  <a:rPr lang="zh-CN" altLang="en-US" dirty="0">
                    <a:latin typeface="Arial" panose="020B0604020202020204" pitchFamily="34" charset="0"/>
                  </a:rPr>
                  <a:t>电磁组分和强子组分涨落较大</a:t>
                </a:r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D1973-1A02-7B99-FB24-216ECDB9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40" y="4903043"/>
                <a:ext cx="5797060" cy="933654"/>
              </a:xfrm>
              <a:prstGeom prst="rect">
                <a:avLst/>
              </a:prstGeom>
              <a:blipFill>
                <a:blip r:embed="rId3"/>
                <a:stretch>
                  <a:fillRect l="-873" t="-1333" b="-10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E1E57-1459-01A2-2B83-E0AA7B88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4</a:t>
            </a:fld>
            <a:endParaRPr lang="en-CN" sz="2000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292D933-7775-8C2F-4904-C6406CAF7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6434" r="16183"/>
          <a:stretch/>
        </p:blipFill>
        <p:spPr bwMode="auto">
          <a:xfrm>
            <a:off x="152400" y="1759943"/>
            <a:ext cx="4958862" cy="21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2C5DF-A6BB-4E57-4BC9-0EB105E6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538" y="699086"/>
            <a:ext cx="4958862" cy="3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5image1180030000">
            <a:extLst>
              <a:ext uri="{FF2B5EF4-FFF2-40B4-BE49-F238E27FC236}">
                <a16:creationId xmlns:a16="http://schemas.microsoft.com/office/drawing/2014/main" id="{8BD8979C-E129-44D3-BDF6-5C817719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44" y="1056904"/>
            <a:ext cx="7388423" cy="50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CE5561-922E-B450-4497-C5D20D0E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5"/>
            <a:ext cx="10515600" cy="89365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探测器对簇射的响应：</a:t>
            </a:r>
            <a:r>
              <a:rPr lang="en-CN" dirty="0"/>
              <a:t>电磁组分VS强子组分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DDF39-7DF4-D98A-2107-27394778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5</a:t>
            </a:fld>
            <a:endParaRPr lang="en-C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7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D91BC-C7DA-BFFF-DCED-16F33624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5image1180030000">
            <a:extLst>
              <a:ext uri="{FF2B5EF4-FFF2-40B4-BE49-F238E27FC236}">
                <a16:creationId xmlns:a16="http://schemas.microsoft.com/office/drawing/2014/main" id="{22F4C573-9374-DE9D-C3E2-C1159C1A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0" y="1335751"/>
            <a:ext cx="518922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F501CA-1422-2225-C1D3-88F881C3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5"/>
            <a:ext cx="10515600" cy="89365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探测器对簇射的响应：</a:t>
            </a:r>
            <a:r>
              <a:rPr lang="en-CN" dirty="0"/>
              <a:t>电磁组分VS强子组分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2E5AC-935B-BEB3-CC69-99D4F046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04308"/>
            <a:ext cx="3746665" cy="9023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D7EF6-ABB0-2569-F93D-5EF50830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6</a:t>
            </a:fld>
            <a:endParaRPr lang="en-CN" sz="20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96789-3646-6991-F090-B3BE912C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17" y="1102493"/>
            <a:ext cx="4916965" cy="39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665A-62D1-61EF-A2F4-55635FBA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>
            <a:normAutofit/>
          </a:bodyPr>
          <a:lstStyle/>
          <a:p>
            <a:r>
              <a:rPr lang="en-CN" dirty="0"/>
              <a:t>强子簇射补偿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CAE9C-AA9A-E341-942E-965886FD0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0" y="1721922"/>
            <a:ext cx="4822352" cy="4516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BF4BE-1E83-EBAE-6F34-97F98196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15" y="1715873"/>
            <a:ext cx="3746665" cy="902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1FDB0C-1741-505A-9457-F12EEC1E0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269" y="3393734"/>
            <a:ext cx="6734792" cy="22399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78A0-C956-23C7-5FBD-E4B6BD1F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7</a:t>
            </a:fld>
            <a:endParaRPr lang="en-C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0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DF14-FFB4-B3DC-4BD4-309328C2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522"/>
            <a:ext cx="10515600" cy="644278"/>
          </a:xfrm>
        </p:spPr>
        <p:txBody>
          <a:bodyPr>
            <a:normAutofit fontScale="90000"/>
          </a:bodyPr>
          <a:lstStyle/>
          <a:p>
            <a:r>
              <a:rPr lang="en-CN" dirty="0"/>
              <a:t>切伦科夫光</a:t>
            </a:r>
            <a:r>
              <a:rPr lang="en-US" altLang="zh-CN" dirty="0"/>
              <a:t>+</a:t>
            </a:r>
            <a:r>
              <a:rPr lang="zh-CN" altLang="en-US" dirty="0"/>
              <a:t>闪烁光的双读出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5E2A0-A23A-BE41-D020-5A71E65C3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12" y="3429000"/>
            <a:ext cx="6329548" cy="2930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001E23-1BC2-983A-A7F1-1E26F926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597" y="870726"/>
            <a:ext cx="6080463" cy="2931235"/>
          </a:xfrm>
          <a:prstGeom prst="rect">
            <a:avLst/>
          </a:prstGeom>
        </p:spPr>
      </p:pic>
      <p:sp>
        <p:nvSpPr>
          <p:cNvPr id="10" name="Curved Left Arrow 9">
            <a:extLst>
              <a:ext uri="{FF2B5EF4-FFF2-40B4-BE49-F238E27FC236}">
                <a16:creationId xmlns:a16="http://schemas.microsoft.com/office/drawing/2014/main" id="{7C098AE3-BE67-5E3B-68E8-C0BD43FEFE3A}"/>
              </a:ext>
            </a:extLst>
          </p:cNvPr>
          <p:cNvSpPr/>
          <p:nvPr/>
        </p:nvSpPr>
        <p:spPr>
          <a:xfrm>
            <a:off x="9239288" y="2079812"/>
            <a:ext cx="1306286" cy="314652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F78DC-BCD7-B9A9-A498-7AF19BA7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8</a:t>
            </a:fld>
            <a:endParaRPr lang="en-C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3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0BF6D-17C7-03FE-B491-D8A96AAC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2" y="1100467"/>
            <a:ext cx="5991465" cy="5412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4DF7C-4474-4709-ED8B-1A373B2A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62" y="459089"/>
            <a:ext cx="3746665" cy="902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52F0D-F27A-C5CD-611D-44910BD4E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27" y="1392522"/>
            <a:ext cx="37846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1761B-855E-5F7F-6B36-27C42D7E3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262" y="5522611"/>
            <a:ext cx="21082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8CEDF9-8B59-D47D-301A-4B29ACBBE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427" y="3152507"/>
            <a:ext cx="38735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D64480-0E4C-C9A5-D9B6-E91DFCB2D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327" y="4502417"/>
            <a:ext cx="27559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23493A-9FB3-05E1-7C65-321D6F2F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9</a:t>
            </a:fld>
            <a:endParaRPr lang="en-CN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0A470-2073-9A9F-78D5-52032ACC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6"/>
            <a:ext cx="4504362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能量修正</a:t>
            </a:r>
          </a:p>
        </p:txBody>
      </p:sp>
    </p:spTree>
    <p:extLst>
      <p:ext uri="{BB962C8B-B14F-4D97-AF65-F5344CB8AC3E}">
        <p14:creationId xmlns:p14="http://schemas.microsoft.com/office/powerpoint/2010/main" val="188396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845</Words>
  <Application>Microsoft Macintosh PowerPoint</Application>
  <PresentationFormat>Widescreen</PresentationFormat>
  <Paragraphs>175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华文宋体</vt:lpstr>
      <vt:lpstr>Arial</vt:lpstr>
      <vt:lpstr>Calibri</vt:lpstr>
      <vt:lpstr>Calibri Light</vt:lpstr>
      <vt:lpstr>Cambria Math</vt:lpstr>
      <vt:lpstr>Helvetica</vt:lpstr>
      <vt:lpstr>Roboto</vt:lpstr>
      <vt:lpstr>Office Theme</vt:lpstr>
      <vt:lpstr>双读出量能器研究</vt:lpstr>
      <vt:lpstr>量能器的测量任务</vt:lpstr>
      <vt:lpstr>典型量能器参数</vt:lpstr>
      <vt:lpstr>电磁簇射与强子簇射特征</vt:lpstr>
      <vt:lpstr>探测器对簇射的响应：电磁组分VS强子组分</vt:lpstr>
      <vt:lpstr>探测器对簇射的响应：电磁组分VS强子组分</vt:lpstr>
      <vt:lpstr>强子簇射补偿</vt:lpstr>
      <vt:lpstr>切伦科夫光+闪烁光的双读出</vt:lpstr>
      <vt:lpstr>能量修正</vt:lpstr>
      <vt:lpstr>ADRIANO双读出量能器</vt:lpstr>
      <vt:lpstr>闪烁体材料及切伦科夫辐射体材料参数</vt:lpstr>
      <vt:lpstr>PbWO4</vt:lpstr>
      <vt:lpstr>PowerPoint Presentation</vt:lpstr>
      <vt:lpstr>PowerPoint Presentation</vt:lpstr>
      <vt:lpstr>PID（PbWO4） </vt:lpstr>
      <vt:lpstr>SPACAL (SPAghetti CALorimeter)</vt:lpstr>
      <vt:lpstr>PowerPoint Presentation</vt:lpstr>
      <vt:lpstr>PowerPoint Presentation</vt:lpstr>
      <vt:lpstr>PowerPoint Presentation</vt:lpstr>
      <vt:lpstr>PID(Fiber)</vt:lpstr>
      <vt:lpstr>高粒度？</vt:lpstr>
      <vt:lpstr>高粒度+更多读出？</vt:lpstr>
      <vt:lpstr>低能中性粒子可以利用时间信号</vt:lpstr>
      <vt:lpstr>总结：</vt:lpstr>
      <vt:lpstr>Backup：切伦科夫辐射体光产额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强子量能器</dc:title>
  <dc:creator>wanbing he</dc:creator>
  <cp:lastModifiedBy>wanbing he</cp:lastModifiedBy>
  <cp:revision>28</cp:revision>
  <dcterms:created xsi:type="dcterms:W3CDTF">2023-09-14T07:04:42Z</dcterms:created>
  <dcterms:modified xsi:type="dcterms:W3CDTF">2024-11-15T17:54:30Z</dcterms:modified>
</cp:coreProperties>
</file>