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800" r:id="rId3"/>
    <p:sldId id="792" r:id="rId4"/>
    <p:sldId id="808" r:id="rId5"/>
    <p:sldId id="770" r:id="rId6"/>
    <p:sldId id="788" r:id="rId7"/>
    <p:sldId id="791" r:id="rId8"/>
    <p:sldId id="805" r:id="rId9"/>
    <p:sldId id="803" r:id="rId10"/>
    <p:sldId id="806" r:id="rId11"/>
    <p:sldId id="807" r:id="rId12"/>
    <p:sldId id="755" r:id="rId13"/>
    <p:sldId id="794" r:id="rId14"/>
    <p:sldId id="801" r:id="rId15"/>
    <p:sldId id="793" r:id="rId16"/>
  </p:sldIdLst>
  <p:sldSz cx="12192000" cy="6858000"/>
  <p:notesSz cx="6858000" cy="9144000"/>
  <p:defaultTextStyle>
    <a:defPPr>
      <a:defRPr lang="en-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52"/>
    <p:restoredTop sz="96405"/>
  </p:normalViewPr>
  <p:slideViewPr>
    <p:cSldViewPr snapToGrid="0" snapToObjects="1">
      <p:cViewPr varScale="1">
        <p:scale>
          <a:sx n="131" d="100"/>
          <a:sy n="131" d="100"/>
        </p:scale>
        <p:origin x="37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9250CA-A455-6C4C-9BD6-0F63048F295F}" type="datetimeFigureOut">
              <a:rPr lang="en-CN" smtClean="0"/>
              <a:t>2024/6/6</a:t>
            </a:fld>
            <a:endParaRPr lang="en-C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674AE9-1171-D849-AA84-2EEE2DC7CBF5}" type="slidenum">
              <a:rPr lang="en-CN" smtClean="0"/>
              <a:t>‹#›</a:t>
            </a:fld>
            <a:endParaRPr lang="en-CN"/>
          </a:p>
        </p:txBody>
      </p:sp>
    </p:spTree>
    <p:extLst>
      <p:ext uri="{BB962C8B-B14F-4D97-AF65-F5344CB8AC3E}">
        <p14:creationId xmlns:p14="http://schemas.microsoft.com/office/powerpoint/2010/main" val="3996188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900" kern="1200" dirty="0">
                <a:solidFill>
                  <a:schemeClr val="tx1"/>
                </a:solidFill>
                <a:effectLst/>
                <a:latin typeface="Calibri" panose="020F0502020204030204" pitchFamily="34" charset="0"/>
                <a:ea typeface="宋体" panose="02010600030101010101" pitchFamily="2" charset="-122"/>
                <a:cs typeface="+mn-cs"/>
              </a:rPr>
              <a:t>答辩内容分为</a:t>
            </a:r>
            <a:r>
              <a:rPr lang="zh-CN" altLang="en-US" sz="900" kern="1200" dirty="0">
                <a:solidFill>
                  <a:schemeClr val="tx1"/>
                </a:solidFill>
                <a:effectLst/>
                <a:latin typeface="Calibri" panose="020F0502020204030204" pitchFamily="34" charset="0"/>
                <a:ea typeface="宋体" panose="02010600030101010101" pitchFamily="2" charset="-122"/>
                <a:cs typeface="+mn-cs"/>
              </a:rPr>
              <a:t>以</a:t>
            </a:r>
            <a:r>
              <a:rPr lang="zh-CN" altLang="zh-CN" sz="900" kern="1200" dirty="0">
                <a:solidFill>
                  <a:schemeClr val="tx1"/>
                </a:solidFill>
                <a:effectLst/>
                <a:latin typeface="Calibri" panose="020F0502020204030204" pitchFamily="34" charset="0"/>
                <a:ea typeface="宋体" panose="02010600030101010101" pitchFamily="2" charset="-122"/>
                <a:cs typeface="+mn-cs"/>
              </a:rPr>
              <a:t>下</a:t>
            </a:r>
            <a:r>
              <a:rPr lang="zh-CN" altLang="en-US" sz="900" kern="1200" dirty="0">
                <a:solidFill>
                  <a:schemeClr val="tx1"/>
                </a:solidFill>
                <a:effectLst/>
                <a:latin typeface="Calibri" panose="020F0502020204030204" pitchFamily="34" charset="0"/>
                <a:ea typeface="宋体" panose="02010600030101010101" pitchFamily="2" charset="-122"/>
                <a:cs typeface="+mn-cs"/>
              </a:rPr>
              <a:t>五</a:t>
            </a:r>
            <a:r>
              <a:rPr lang="zh-CN" altLang="zh-CN" sz="900" kern="1200" dirty="0">
                <a:solidFill>
                  <a:schemeClr val="tx1"/>
                </a:solidFill>
                <a:effectLst/>
                <a:latin typeface="Calibri" panose="020F0502020204030204" pitchFamily="34" charset="0"/>
                <a:ea typeface="宋体" panose="02010600030101010101" pitchFamily="2" charset="-122"/>
                <a:cs typeface="+mn-cs"/>
              </a:rPr>
              <a:t>个部分</a:t>
            </a:r>
            <a:r>
              <a:rPr lang="zh-CN" altLang="en-US" sz="900" kern="1200" dirty="0">
                <a:solidFill>
                  <a:schemeClr val="tx1"/>
                </a:solidFill>
                <a:effectLst/>
                <a:latin typeface="Calibri" panose="020F0502020204030204" pitchFamily="34" charset="0"/>
                <a:ea typeface="宋体" panose="02010600030101010101" pitchFamily="2" charset="-122"/>
                <a:cs typeface="+mn-cs"/>
              </a:rPr>
              <a:t>，第一部分是背景介绍，说明缪子成像原理，概括当前研究现状，第二部分介绍探测器及其对读出电子学的要求，第三部分将对读出电子学进行设计和实现，第四部分结合探测器对系统的性能进行评估，最后是对论文工作的总结与展望。</a:t>
            </a:r>
            <a:endParaRPr lang="zh-CN" altLang="en-US" dirty="0"/>
          </a:p>
        </p:txBody>
      </p:sp>
      <p:sp>
        <p:nvSpPr>
          <p:cNvPr id="4" name="灯片编号占位符 3"/>
          <p:cNvSpPr>
            <a:spLocks noGrp="1"/>
          </p:cNvSpPr>
          <p:nvPr>
            <p:ph type="sldNum" sz="quarter" idx="10"/>
          </p:nvPr>
        </p:nvSpPr>
        <p:spPr/>
        <p:txBody>
          <a:bodyPr/>
          <a:lstStyle/>
          <a:p>
            <a:fld id="{7392B679-AE23-4750-8FB0-6513430B8953}" type="slidenum">
              <a:rPr lang="zh-CN" altLang="en-US" smtClean="0"/>
              <a:t>2</a:t>
            </a:fld>
            <a:endParaRPr lang="zh-CN" altLang="en-US"/>
          </a:p>
        </p:txBody>
      </p:sp>
    </p:spTree>
    <p:extLst>
      <p:ext uri="{BB962C8B-B14F-4D97-AF65-F5344CB8AC3E}">
        <p14:creationId xmlns:p14="http://schemas.microsoft.com/office/powerpoint/2010/main" val="4232573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en-US" dirty="0"/>
              <a:t>我们在上位机开发了一个图形化的用户界面软件用于和前端板交互，该软件通过网口和前端板通信，能够向前端板发送命令，比如配置高压，选择触发模式，配置</a:t>
            </a:r>
            <a:r>
              <a:rPr lang="en-US" altLang="zh-CN" dirty="0"/>
              <a:t>CITIROC</a:t>
            </a:r>
            <a:r>
              <a:rPr lang="zh-CN" altLang="en-US" dirty="0"/>
              <a:t>芯片的工作参数等，能显示前端板一些状态信息，比如</a:t>
            </a:r>
            <a:r>
              <a:rPr lang="en-US" altLang="zh-CN" dirty="0" err="1"/>
              <a:t>SiPM</a:t>
            </a:r>
            <a:r>
              <a:rPr lang="zh-CN" altLang="en-US" dirty="0"/>
              <a:t>温度，事例率，能够获取前端板的数据存储在硬盘中。</a:t>
            </a:r>
          </a:p>
        </p:txBody>
      </p:sp>
      <p:sp>
        <p:nvSpPr>
          <p:cNvPr id="4" name="灯片编号占位符 3"/>
          <p:cNvSpPr>
            <a:spLocks noGrp="1"/>
          </p:cNvSpPr>
          <p:nvPr>
            <p:ph type="sldNum" sz="quarter" idx="10"/>
          </p:nvPr>
        </p:nvSpPr>
        <p:spPr/>
        <p:txBody>
          <a:bodyPr/>
          <a:lstStyle/>
          <a:p>
            <a:fld id="{B36EE78B-84D8-412F-BC69-ACC7C447BAFC}" type="slidenum">
              <a:rPr lang="zh-CN" altLang="en-US" smtClean="0"/>
              <a:t>3</a:t>
            </a:fld>
            <a:endParaRPr lang="en-US"/>
          </a:p>
        </p:txBody>
      </p:sp>
    </p:spTree>
    <p:extLst>
      <p:ext uri="{BB962C8B-B14F-4D97-AF65-F5344CB8AC3E}">
        <p14:creationId xmlns:p14="http://schemas.microsoft.com/office/powerpoint/2010/main" val="3983561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三角形结构的闪烁体条使用重心法来定位，闪烁体条产生的光子数正比于缪子损失的能量，正比于缪子在闪烁体条中经过的路径长度。</a:t>
            </a:r>
            <a:endParaRPr lang="en-US" altLang="zh-CN" dirty="0"/>
          </a:p>
          <a:p>
            <a:r>
              <a:rPr lang="zh-CN" altLang="en-US" dirty="0"/>
              <a:t>因此我们可以测量相邻闪烁体条的分光比来重建出缪子的击中位置。</a:t>
            </a:r>
            <a:endParaRPr lang="en-US" altLang="zh-CN" dirty="0"/>
          </a:p>
          <a:p>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B36EE78B-84D8-412F-BC69-ACC7C447BAFC}" type="slidenum">
              <a:rPr lang="zh-CN" altLang="en-US" smtClean="0"/>
              <a:t>5</a:t>
            </a:fld>
            <a:endParaRPr lang="en-US"/>
          </a:p>
        </p:txBody>
      </p:sp>
    </p:spTree>
    <p:extLst>
      <p:ext uri="{BB962C8B-B14F-4D97-AF65-F5344CB8AC3E}">
        <p14:creationId xmlns:p14="http://schemas.microsoft.com/office/powerpoint/2010/main" val="286256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下面我们介绍编码读出技术，编码读出是利用缪子事例包含的信息在空间上的稀疏分布来实现的。当单个缪子穿过探测器时，仅有少数几个相邻的闪烁体条会被击中，对应的电子学通道包含有效信息，因此，如果能够将多根光纤按特定的编码方案共用一个电子学通道，就有可能在不损失有效信息的前提下减少所需电子学通道的数量。</a:t>
            </a:r>
            <a:endParaRPr lang="en-US" altLang="zh-CN" dirty="0"/>
          </a:p>
          <a:p>
            <a:endParaRPr lang="en-US" altLang="zh-CN" dirty="0"/>
          </a:p>
          <a:p>
            <a:r>
              <a:rPr lang="zh-CN" altLang="en-US" dirty="0"/>
              <a:t>我们提出的编码方案如图所示，我们选用的</a:t>
            </a:r>
            <a:r>
              <a:rPr lang="en-US" altLang="zh-CN" dirty="0" err="1"/>
              <a:t>SiPM</a:t>
            </a:r>
            <a:r>
              <a:rPr lang="zh-CN" altLang="en-US" dirty="0"/>
              <a:t>感光面积为</a:t>
            </a:r>
            <a:r>
              <a:rPr lang="en-US" altLang="zh-CN" dirty="0"/>
              <a:t>3mm*3mm</a:t>
            </a:r>
            <a:r>
              <a:rPr lang="zh-CN" altLang="en-US" dirty="0"/>
              <a:t>，其表面恰好能耦合</a:t>
            </a:r>
            <a:r>
              <a:rPr lang="en-US" altLang="zh-CN" dirty="0"/>
              <a:t>4</a:t>
            </a:r>
            <a:r>
              <a:rPr lang="zh-CN" altLang="en-US" dirty="0"/>
              <a:t>根光纤，因此我们设计的是一个</a:t>
            </a:r>
            <a:r>
              <a:rPr lang="en-US" altLang="zh-CN" dirty="0"/>
              <a:t>4</a:t>
            </a:r>
            <a:r>
              <a:rPr lang="zh-CN" altLang="en-US" dirty="0"/>
              <a:t>*</a:t>
            </a:r>
            <a:r>
              <a:rPr lang="en-US" altLang="zh-CN" dirty="0"/>
              <a:t>4</a:t>
            </a:r>
            <a:r>
              <a:rPr lang="zh-CN" altLang="en-US" dirty="0"/>
              <a:t>的编码表，表中</a:t>
            </a:r>
            <a:r>
              <a:rPr lang="en-US" altLang="zh-CN" dirty="0"/>
              <a:t>A0~A3</a:t>
            </a:r>
            <a:r>
              <a:rPr lang="zh-CN" altLang="en-US" dirty="0"/>
              <a:t>、</a:t>
            </a:r>
            <a:r>
              <a:rPr lang="en-US" altLang="zh-CN" dirty="0"/>
              <a:t>B0~B3</a:t>
            </a:r>
            <a:r>
              <a:rPr lang="zh-CN" altLang="en-US" dirty="0"/>
              <a:t>代表</a:t>
            </a:r>
            <a:r>
              <a:rPr lang="en-US" altLang="zh-CN" dirty="0" err="1"/>
              <a:t>SiPM</a:t>
            </a:r>
            <a:r>
              <a:rPr lang="zh-CN" altLang="en-US" dirty="0"/>
              <a:t>，</a:t>
            </a:r>
            <a:r>
              <a:rPr lang="en-US" altLang="zh-CN" dirty="0"/>
              <a:t>0~15</a:t>
            </a:r>
            <a:r>
              <a:rPr lang="zh-CN" altLang="en-US" dirty="0"/>
              <a:t>代表闪烁体条。每根闪烁体条内嵌双光纤中的一根耦合到</a:t>
            </a:r>
            <a:r>
              <a:rPr lang="en-US" altLang="zh-CN" dirty="0"/>
              <a:t>A</a:t>
            </a:r>
            <a:r>
              <a:rPr lang="zh-CN" altLang="en-US" dirty="0"/>
              <a:t>组的</a:t>
            </a:r>
            <a:r>
              <a:rPr lang="en-US" altLang="zh-CN" dirty="0" err="1"/>
              <a:t>SiPM</a:t>
            </a:r>
            <a:r>
              <a:rPr lang="zh-CN" altLang="en-US" dirty="0"/>
              <a:t>，另一根耦合到</a:t>
            </a:r>
            <a:r>
              <a:rPr lang="en-US" altLang="zh-CN" dirty="0"/>
              <a:t>B</a:t>
            </a:r>
            <a:r>
              <a:rPr lang="zh-CN" altLang="en-US" dirty="0"/>
              <a:t>组的</a:t>
            </a:r>
            <a:r>
              <a:rPr lang="en-US" altLang="zh-CN" dirty="0" err="1"/>
              <a:t>SiPM</a:t>
            </a:r>
            <a:r>
              <a:rPr lang="zh-CN" altLang="en-US" dirty="0"/>
              <a:t>。</a:t>
            </a:r>
            <a:endParaRPr lang="en-US" altLang="zh-CN" dirty="0"/>
          </a:p>
          <a:p>
            <a:endParaRPr lang="en-US" altLang="zh-CN" dirty="0"/>
          </a:p>
          <a:p>
            <a:r>
              <a:rPr lang="zh-CN" altLang="en-US" dirty="0"/>
              <a:t>例如</a:t>
            </a:r>
            <a:r>
              <a:rPr lang="en-US" altLang="zh-CN" dirty="0"/>
              <a:t>1</a:t>
            </a:r>
            <a:r>
              <a:rPr lang="zh-CN" altLang="en-US" dirty="0"/>
              <a:t>号闪烁体条中的一根光纤耦合到</a:t>
            </a:r>
            <a:r>
              <a:rPr lang="en-US" altLang="zh-CN" dirty="0"/>
              <a:t>A1SiPM</a:t>
            </a:r>
            <a:r>
              <a:rPr lang="zh-CN" altLang="en-US" dirty="0"/>
              <a:t>，另一个光纤耦合到</a:t>
            </a:r>
            <a:r>
              <a:rPr lang="en-US" altLang="zh-CN" dirty="0"/>
              <a:t>B1SiPM</a:t>
            </a:r>
            <a:r>
              <a:rPr lang="zh-CN" altLang="en-US" dirty="0"/>
              <a:t>。</a:t>
            </a:r>
            <a:endParaRPr lang="en-US" altLang="zh-CN" dirty="0"/>
          </a:p>
          <a:p>
            <a:endParaRPr lang="en-US" altLang="zh-CN" dirty="0"/>
          </a:p>
          <a:p>
            <a:r>
              <a:rPr lang="zh-CN" altLang="en-US" dirty="0"/>
              <a:t>当缪子穿过探测器时，如果只击中一根条时，比如</a:t>
            </a:r>
            <a:r>
              <a:rPr lang="en-US" altLang="zh-CN" dirty="0"/>
              <a:t>1</a:t>
            </a:r>
            <a:r>
              <a:rPr lang="zh-CN" altLang="en-US" dirty="0"/>
              <a:t>号条，那么</a:t>
            </a:r>
            <a:r>
              <a:rPr lang="en-US" altLang="zh-CN" dirty="0"/>
              <a:t>A1</a:t>
            </a:r>
            <a:r>
              <a:rPr lang="zh-CN" altLang="en-US" dirty="0"/>
              <a:t>和</a:t>
            </a:r>
            <a:r>
              <a:rPr lang="en-US" altLang="zh-CN" dirty="0"/>
              <a:t>B1SiPM</a:t>
            </a:r>
            <a:r>
              <a:rPr lang="zh-CN" altLang="en-US" dirty="0"/>
              <a:t>有信号，反之，通过</a:t>
            </a:r>
            <a:r>
              <a:rPr lang="en-US" altLang="zh-CN" dirty="0"/>
              <a:t>A1</a:t>
            </a:r>
            <a:r>
              <a:rPr lang="zh-CN" altLang="en-US" dirty="0"/>
              <a:t>和</a:t>
            </a:r>
            <a:r>
              <a:rPr lang="en-US" altLang="zh-CN" dirty="0"/>
              <a:t>B1SiPM</a:t>
            </a:r>
            <a:r>
              <a:rPr lang="zh-CN" altLang="en-US" dirty="0"/>
              <a:t>有信号我们能判断</a:t>
            </a:r>
            <a:r>
              <a:rPr lang="en-US" altLang="zh-CN" dirty="0"/>
              <a:t>1</a:t>
            </a:r>
            <a:r>
              <a:rPr lang="zh-CN" altLang="en-US" dirty="0"/>
              <a:t>号条被击中</a:t>
            </a:r>
            <a:endParaRPr lang="en-US" altLang="zh-CN" dirty="0"/>
          </a:p>
          <a:p>
            <a:r>
              <a:rPr lang="zh-CN" altLang="en-US" dirty="0"/>
              <a:t>当缪子击中两根相邻条时，比如</a:t>
            </a:r>
            <a:r>
              <a:rPr lang="en-US" altLang="zh-CN" dirty="0"/>
              <a:t>7</a:t>
            </a:r>
            <a:r>
              <a:rPr lang="zh-CN" altLang="en-US" dirty="0"/>
              <a:t>号条和</a:t>
            </a:r>
            <a:r>
              <a:rPr lang="en-US" altLang="zh-CN" dirty="0"/>
              <a:t>8</a:t>
            </a:r>
            <a:r>
              <a:rPr lang="zh-CN" altLang="en-US" dirty="0"/>
              <a:t>号条，那么</a:t>
            </a:r>
            <a:r>
              <a:rPr lang="en-US" altLang="zh-CN" dirty="0"/>
              <a:t>A0</a:t>
            </a:r>
            <a:r>
              <a:rPr lang="zh-CN" altLang="en-US" dirty="0"/>
              <a:t>、</a:t>
            </a:r>
            <a:r>
              <a:rPr lang="en-US" altLang="zh-CN" dirty="0"/>
              <a:t>A2</a:t>
            </a:r>
            <a:r>
              <a:rPr lang="zh-CN" altLang="en-US" dirty="0"/>
              <a:t>、</a:t>
            </a:r>
            <a:r>
              <a:rPr lang="en-US" altLang="zh-CN" dirty="0"/>
              <a:t>B1</a:t>
            </a:r>
            <a:r>
              <a:rPr lang="zh-CN" altLang="en-US" dirty="0"/>
              <a:t>、</a:t>
            </a:r>
            <a:r>
              <a:rPr lang="en-US" altLang="zh-CN" dirty="0"/>
              <a:t>B2</a:t>
            </a:r>
            <a:r>
              <a:rPr lang="zh-CN" altLang="en-US" dirty="0"/>
              <a:t>这四个</a:t>
            </a:r>
            <a:r>
              <a:rPr lang="en-US" altLang="zh-CN" dirty="0" err="1"/>
              <a:t>SiPM</a:t>
            </a:r>
            <a:r>
              <a:rPr lang="zh-CN" altLang="en-US" dirty="0"/>
              <a:t>有信号，反之，这四个</a:t>
            </a:r>
            <a:r>
              <a:rPr lang="en-US" altLang="zh-CN" dirty="0" err="1"/>
              <a:t>SiPM</a:t>
            </a:r>
            <a:r>
              <a:rPr lang="zh-CN" altLang="en-US" dirty="0"/>
              <a:t>有信号，可能击中的条为</a:t>
            </a:r>
            <a:r>
              <a:rPr lang="en-US" altLang="zh-CN" dirty="0"/>
              <a:t>2</a:t>
            </a:r>
            <a:r>
              <a:rPr lang="zh-CN" altLang="en-US" dirty="0"/>
              <a:t>、</a:t>
            </a:r>
            <a:r>
              <a:rPr lang="en-US" altLang="zh-CN" dirty="0"/>
              <a:t>4</a:t>
            </a:r>
            <a:r>
              <a:rPr lang="zh-CN" altLang="en-US" dirty="0"/>
              <a:t>、</a:t>
            </a:r>
            <a:r>
              <a:rPr lang="en-US" altLang="zh-CN" dirty="0"/>
              <a:t>7</a:t>
            </a:r>
            <a:r>
              <a:rPr lang="zh-CN" altLang="en-US" dirty="0"/>
              <a:t>、</a:t>
            </a:r>
            <a:r>
              <a:rPr lang="en-US" altLang="zh-CN" dirty="0"/>
              <a:t>8</a:t>
            </a:r>
            <a:r>
              <a:rPr lang="zh-CN" altLang="en-US" dirty="0"/>
              <a:t>号闪烁体条，其中只有</a:t>
            </a:r>
            <a:r>
              <a:rPr lang="en-US" altLang="zh-CN" dirty="0"/>
              <a:t>7</a:t>
            </a:r>
            <a:r>
              <a:rPr lang="zh-CN" altLang="en-US" dirty="0"/>
              <a:t>、</a:t>
            </a:r>
            <a:r>
              <a:rPr lang="en-US" altLang="zh-CN" dirty="0"/>
              <a:t>8</a:t>
            </a:r>
            <a:r>
              <a:rPr lang="zh-CN" altLang="en-US" dirty="0"/>
              <a:t>号条是相邻的，因此我们也能正确判断击中位置。</a:t>
            </a:r>
            <a:endParaRPr lang="en-US" altLang="zh-CN" dirty="0"/>
          </a:p>
          <a:p>
            <a:r>
              <a:rPr lang="zh-CN" altLang="en-US" dirty="0"/>
              <a:t>同理，缪子击中三根条时也能正确解码。</a:t>
            </a:r>
            <a:endParaRPr lang="en-US" altLang="zh-CN" dirty="0"/>
          </a:p>
          <a:p>
            <a:r>
              <a:rPr lang="zh-CN" altLang="en-US" dirty="0"/>
              <a:t>击中</a:t>
            </a:r>
            <a:r>
              <a:rPr lang="en-US" altLang="zh-CN" dirty="0"/>
              <a:t>4</a:t>
            </a:r>
            <a:r>
              <a:rPr lang="zh-CN" altLang="en-US" dirty="0"/>
              <a:t>根条及以上的事例占比极少，且能够和上述三种情况区分。</a:t>
            </a:r>
            <a:endParaRPr lang="en-US" altLang="zh-CN" dirty="0"/>
          </a:p>
          <a:p>
            <a:r>
              <a:rPr lang="zh-CN" altLang="en-US" dirty="0"/>
              <a:t>满足这些条件的可用编码表并不唯一，我们通过编程穷举了所有编码方案，共得到</a:t>
            </a:r>
            <a:r>
              <a:rPr lang="en-US" altLang="zh-CN" dirty="0"/>
              <a:t>32</a:t>
            </a:r>
            <a:r>
              <a:rPr lang="zh-CN" altLang="en-US" dirty="0"/>
              <a:t>张可用的编码表，任选了一张使用。</a:t>
            </a:r>
          </a:p>
        </p:txBody>
      </p:sp>
      <p:sp>
        <p:nvSpPr>
          <p:cNvPr id="4" name="灯片编号占位符 3"/>
          <p:cNvSpPr>
            <a:spLocks noGrp="1"/>
          </p:cNvSpPr>
          <p:nvPr>
            <p:ph type="sldNum" sz="quarter" idx="10"/>
          </p:nvPr>
        </p:nvSpPr>
        <p:spPr/>
        <p:txBody>
          <a:bodyPr/>
          <a:lstStyle/>
          <a:p>
            <a:fld id="{B36EE78B-84D8-412F-BC69-ACC7C447BAFC}" type="slidenum">
              <a:rPr lang="zh-CN" altLang="en-US" smtClean="0"/>
              <a:t>6</a:t>
            </a:fld>
            <a:endParaRPr lang="en-US"/>
          </a:p>
        </p:txBody>
      </p:sp>
    </p:spTree>
    <p:extLst>
      <p:ext uri="{BB962C8B-B14F-4D97-AF65-F5344CB8AC3E}">
        <p14:creationId xmlns:p14="http://schemas.microsoft.com/office/powerpoint/2010/main" val="3727551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这是前端板的实物图，</a:t>
            </a:r>
            <a:r>
              <a:rPr lang="en-US" altLang="zh-CN" dirty="0" err="1"/>
              <a:t>SiPM</a:t>
            </a:r>
            <a:r>
              <a:rPr lang="zh-CN" altLang="en-US" dirty="0"/>
              <a:t>的信号直接输入到</a:t>
            </a:r>
            <a:r>
              <a:rPr lang="en-US" altLang="zh-CN" dirty="0"/>
              <a:t>CITIROC</a:t>
            </a:r>
            <a:r>
              <a:rPr lang="zh-CN" altLang="en-US" dirty="0"/>
              <a:t>芯片中，输出的峰保持信号经片外</a:t>
            </a:r>
            <a:r>
              <a:rPr lang="en-US" altLang="zh-CN" dirty="0"/>
              <a:t>ADC</a:t>
            </a:r>
            <a:r>
              <a:rPr lang="zh-CN" altLang="en-US" dirty="0"/>
              <a:t>量化后输入到</a:t>
            </a:r>
            <a:r>
              <a:rPr lang="en-US" altLang="zh-CN" dirty="0" err="1"/>
              <a:t>Zynq</a:t>
            </a:r>
            <a:r>
              <a:rPr lang="zh-CN" altLang="en-US" dirty="0"/>
              <a:t>中，而</a:t>
            </a:r>
            <a:r>
              <a:rPr lang="en-US" altLang="zh-CN" dirty="0"/>
              <a:t>32</a:t>
            </a:r>
            <a:r>
              <a:rPr lang="zh-CN" altLang="en-US" dirty="0"/>
              <a:t>通道触发信号直接输入到</a:t>
            </a:r>
            <a:r>
              <a:rPr lang="en-US" altLang="zh-CN" dirty="0" err="1"/>
              <a:t>Zynq</a:t>
            </a:r>
            <a:r>
              <a:rPr lang="zh-CN" altLang="en-US" dirty="0"/>
              <a:t>中。</a:t>
            </a:r>
            <a:endParaRPr lang="en-US" altLang="zh-CN" dirty="0"/>
          </a:p>
          <a:p>
            <a:r>
              <a:rPr lang="zh-CN" altLang="en-US" dirty="0"/>
              <a:t>前端板上有可配置的高压模块提供</a:t>
            </a:r>
            <a:r>
              <a:rPr lang="en-US" altLang="zh-CN" dirty="0" err="1"/>
              <a:t>SiPM</a:t>
            </a:r>
            <a:r>
              <a:rPr lang="zh-CN" altLang="en-US" dirty="0"/>
              <a:t>的工作电压，网口，参考时钟接口和触发输入输出口都设有两个来满足菊花链连接的要求。</a:t>
            </a:r>
            <a:endParaRPr lang="en-US" altLang="zh-CN" dirty="0"/>
          </a:p>
          <a:p>
            <a:endParaRPr lang="en-US" altLang="zh-CN" dirty="0"/>
          </a:p>
          <a:p>
            <a:r>
              <a:rPr lang="en-US" altLang="zh-CN" dirty="0" err="1"/>
              <a:t>zynq</a:t>
            </a:r>
            <a:r>
              <a:rPr lang="zh-CN" altLang="en-US" dirty="0"/>
              <a:t>内的逻辑存储在</a:t>
            </a:r>
            <a:r>
              <a:rPr lang="en-US" altLang="zh-CN" dirty="0"/>
              <a:t>SD</a:t>
            </a:r>
            <a:r>
              <a:rPr lang="zh-CN" altLang="en-US" dirty="0"/>
              <a:t>卡中，上电自动加载运行。</a:t>
            </a:r>
            <a:endParaRPr lang="en-US" altLang="zh-CN" dirty="0"/>
          </a:p>
          <a:p>
            <a:r>
              <a:rPr lang="zh-CN" altLang="en-US" dirty="0"/>
              <a:t>其中的逻辑分为可编程逻辑部分</a:t>
            </a:r>
            <a:r>
              <a:rPr lang="en-US" altLang="zh-CN" dirty="0"/>
              <a:t>PL</a:t>
            </a:r>
            <a:r>
              <a:rPr lang="zh-CN" altLang="en-US" dirty="0"/>
              <a:t>内的硬件逻辑和处理器部分</a:t>
            </a:r>
            <a:r>
              <a:rPr lang="en-US" altLang="zh-CN" dirty="0"/>
              <a:t>PS</a:t>
            </a:r>
            <a:r>
              <a:rPr lang="zh-CN" altLang="en-US" dirty="0"/>
              <a:t>内的软件逻辑，</a:t>
            </a:r>
            <a:r>
              <a:rPr lang="en-US" altLang="zh-CN" dirty="0"/>
              <a:t>PL</a:t>
            </a:r>
            <a:r>
              <a:rPr lang="zh-CN" altLang="en-US" dirty="0"/>
              <a:t>部分的逻辑包括外围芯片的控制，触发和符合功能，及</a:t>
            </a:r>
            <a:r>
              <a:rPr lang="en-US" altLang="zh-CN" dirty="0"/>
              <a:t>TDC</a:t>
            </a:r>
            <a:r>
              <a:rPr lang="zh-CN" altLang="en-US" dirty="0"/>
              <a:t>。所有的数据由</a:t>
            </a:r>
            <a:r>
              <a:rPr lang="en-US" altLang="zh-CN" dirty="0"/>
              <a:t>PL</a:t>
            </a:r>
            <a:r>
              <a:rPr lang="zh-CN" altLang="en-US" dirty="0"/>
              <a:t>内的</a:t>
            </a:r>
            <a:r>
              <a:rPr lang="en-US" altLang="zh-CN" dirty="0"/>
              <a:t>DMA</a:t>
            </a:r>
            <a:r>
              <a:rPr lang="zh-CN" altLang="en-US" dirty="0"/>
              <a:t>通过</a:t>
            </a:r>
            <a:r>
              <a:rPr lang="en-US" altLang="zh-CN" dirty="0"/>
              <a:t>AXI</a:t>
            </a:r>
            <a:r>
              <a:rPr lang="zh-CN" altLang="en-US" dirty="0"/>
              <a:t>总线向</a:t>
            </a:r>
            <a:r>
              <a:rPr lang="en-US" altLang="zh-CN" dirty="0"/>
              <a:t>PS</a:t>
            </a:r>
            <a:r>
              <a:rPr lang="zh-CN" altLang="en-US" dirty="0"/>
              <a:t>端传输。</a:t>
            </a:r>
            <a:endParaRPr lang="en-US" altLang="zh-CN" dirty="0"/>
          </a:p>
          <a:p>
            <a:r>
              <a:rPr lang="en-US" altLang="zh-CN" dirty="0"/>
              <a:t>PS</a:t>
            </a:r>
            <a:r>
              <a:rPr lang="zh-CN" altLang="en-US" dirty="0"/>
              <a:t>部分移植了一个</a:t>
            </a:r>
            <a:r>
              <a:rPr lang="en-US" altLang="zh-CN" dirty="0" err="1"/>
              <a:t>linux</a:t>
            </a:r>
            <a:r>
              <a:rPr lang="zh-CN" altLang="en-US" dirty="0"/>
              <a:t>操作系统，其上运行了一个网络通信中的服务器程序。该程序有三个线程，一个线程实时将</a:t>
            </a:r>
            <a:r>
              <a:rPr lang="en-US" altLang="zh-CN" dirty="0"/>
              <a:t>PL</a:t>
            </a:r>
            <a:r>
              <a:rPr lang="zh-CN" altLang="en-US" dirty="0"/>
              <a:t>中的数据缓存在内存中，另外两个线程实时监控两个网口，等待上位机的命令并做出相应的处理。</a:t>
            </a:r>
          </a:p>
          <a:p>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B36EE78B-84D8-412F-BC69-ACC7C447BAFC}" type="slidenum">
              <a:rPr lang="zh-CN" altLang="en-US" smtClean="0"/>
              <a:t>7</a:t>
            </a:fld>
            <a:endParaRPr lang="en-US"/>
          </a:p>
        </p:txBody>
      </p:sp>
    </p:spTree>
    <p:extLst>
      <p:ext uri="{BB962C8B-B14F-4D97-AF65-F5344CB8AC3E}">
        <p14:creationId xmlns:p14="http://schemas.microsoft.com/office/powerpoint/2010/main" val="3487034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测试结果如图所示，测试平台在</a:t>
            </a:r>
            <a:r>
              <a:rPr lang="en-US" altLang="zh-CN" dirty="0"/>
              <a:t>x</a:t>
            </a:r>
            <a:r>
              <a:rPr lang="zh-CN" altLang="en-US" dirty="0"/>
              <a:t>方向和</a:t>
            </a:r>
            <a:r>
              <a:rPr lang="en-US" altLang="zh-CN" dirty="0"/>
              <a:t>y</a:t>
            </a:r>
            <a:r>
              <a:rPr lang="zh-CN" altLang="en-US" dirty="0"/>
              <a:t>方向的位置分辨率分别为</a:t>
            </a:r>
            <a:r>
              <a:rPr lang="en-US" altLang="zh-CN" dirty="0"/>
              <a:t>1.19mm</a:t>
            </a:r>
            <a:r>
              <a:rPr lang="zh-CN" altLang="en-US" dirty="0"/>
              <a:t>和</a:t>
            </a:r>
            <a:r>
              <a:rPr lang="en-US" altLang="zh-CN" dirty="0"/>
              <a:t>1.20mm</a:t>
            </a:r>
            <a:r>
              <a:rPr lang="zh-CN" altLang="en-US" dirty="0"/>
              <a:t>。</a:t>
            </a:r>
          </a:p>
        </p:txBody>
      </p:sp>
      <p:sp>
        <p:nvSpPr>
          <p:cNvPr id="4" name="灯片编号占位符 3"/>
          <p:cNvSpPr>
            <a:spLocks noGrp="1"/>
          </p:cNvSpPr>
          <p:nvPr>
            <p:ph type="sldNum" sz="quarter" idx="10"/>
          </p:nvPr>
        </p:nvSpPr>
        <p:spPr/>
        <p:txBody>
          <a:bodyPr/>
          <a:lstStyle/>
          <a:p>
            <a:fld id="{B36EE78B-84D8-412F-BC69-ACC7C447BAFC}" type="slidenum">
              <a:rPr lang="zh-CN" altLang="en-US" smtClean="0"/>
              <a:t>12</a:t>
            </a:fld>
            <a:endParaRPr lang="en-US"/>
          </a:p>
        </p:txBody>
      </p:sp>
    </p:spTree>
    <p:extLst>
      <p:ext uri="{BB962C8B-B14F-4D97-AF65-F5344CB8AC3E}">
        <p14:creationId xmlns:p14="http://schemas.microsoft.com/office/powerpoint/2010/main" val="3568164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4D27B-C14D-F743-956B-CC5738E2CD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N"/>
          </a:p>
        </p:txBody>
      </p:sp>
      <p:sp>
        <p:nvSpPr>
          <p:cNvPr id="3" name="Subtitle 2">
            <a:extLst>
              <a:ext uri="{FF2B5EF4-FFF2-40B4-BE49-F238E27FC236}">
                <a16:creationId xmlns:a16="http://schemas.microsoft.com/office/drawing/2014/main" id="{204DA78E-7E81-7847-B3EB-ECF65ED4DA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N"/>
          </a:p>
        </p:txBody>
      </p:sp>
      <p:sp>
        <p:nvSpPr>
          <p:cNvPr id="4" name="Date Placeholder 3">
            <a:extLst>
              <a:ext uri="{FF2B5EF4-FFF2-40B4-BE49-F238E27FC236}">
                <a16:creationId xmlns:a16="http://schemas.microsoft.com/office/drawing/2014/main" id="{212070D9-880A-2044-A545-C2CDE666AEA0}"/>
              </a:ext>
            </a:extLst>
          </p:cNvPr>
          <p:cNvSpPr>
            <a:spLocks noGrp="1"/>
          </p:cNvSpPr>
          <p:nvPr>
            <p:ph type="dt" sz="half" idx="10"/>
          </p:nvPr>
        </p:nvSpPr>
        <p:spPr/>
        <p:txBody>
          <a:bodyPr/>
          <a:lstStyle/>
          <a:p>
            <a:fld id="{E93793FB-2757-9E4E-9E64-CF4D57B1466C}" type="datetimeFigureOut">
              <a:rPr lang="en-CN" smtClean="0"/>
              <a:t>2024/6/6</a:t>
            </a:fld>
            <a:endParaRPr lang="en-CN"/>
          </a:p>
        </p:txBody>
      </p:sp>
      <p:sp>
        <p:nvSpPr>
          <p:cNvPr id="5" name="Footer Placeholder 4">
            <a:extLst>
              <a:ext uri="{FF2B5EF4-FFF2-40B4-BE49-F238E27FC236}">
                <a16:creationId xmlns:a16="http://schemas.microsoft.com/office/drawing/2014/main" id="{D27CCEAA-02F7-884F-827A-F5422F906A88}"/>
              </a:ext>
            </a:extLst>
          </p:cNvPr>
          <p:cNvSpPr>
            <a:spLocks noGrp="1"/>
          </p:cNvSpPr>
          <p:nvPr>
            <p:ph type="ftr" sz="quarter" idx="11"/>
          </p:nvPr>
        </p:nvSpPr>
        <p:spPr/>
        <p:txBody>
          <a:bodyPr/>
          <a:lstStyle/>
          <a:p>
            <a:endParaRPr lang="en-CN"/>
          </a:p>
        </p:txBody>
      </p:sp>
      <p:sp>
        <p:nvSpPr>
          <p:cNvPr id="6" name="Slide Number Placeholder 5">
            <a:extLst>
              <a:ext uri="{FF2B5EF4-FFF2-40B4-BE49-F238E27FC236}">
                <a16:creationId xmlns:a16="http://schemas.microsoft.com/office/drawing/2014/main" id="{105DCC14-C0DE-C04B-9415-40173F13E7C6}"/>
              </a:ext>
            </a:extLst>
          </p:cNvPr>
          <p:cNvSpPr>
            <a:spLocks noGrp="1"/>
          </p:cNvSpPr>
          <p:nvPr>
            <p:ph type="sldNum" sz="quarter" idx="12"/>
          </p:nvPr>
        </p:nvSpPr>
        <p:spPr/>
        <p:txBody>
          <a:bodyPr/>
          <a:lstStyle/>
          <a:p>
            <a:fld id="{02EFBE65-576E-374D-85D4-ADC0BD13193A}" type="slidenum">
              <a:rPr lang="en-CN" smtClean="0"/>
              <a:t>‹#›</a:t>
            </a:fld>
            <a:endParaRPr lang="en-CN"/>
          </a:p>
        </p:txBody>
      </p:sp>
    </p:spTree>
    <p:extLst>
      <p:ext uri="{BB962C8B-B14F-4D97-AF65-F5344CB8AC3E}">
        <p14:creationId xmlns:p14="http://schemas.microsoft.com/office/powerpoint/2010/main" val="1859351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B4262-007E-7A4D-A988-5D45494ECBAA}"/>
              </a:ext>
            </a:extLst>
          </p:cNvPr>
          <p:cNvSpPr>
            <a:spLocks noGrp="1"/>
          </p:cNvSpPr>
          <p:nvPr>
            <p:ph type="title"/>
          </p:nvPr>
        </p:nvSpPr>
        <p:spPr/>
        <p:txBody>
          <a:bodyPr/>
          <a:lstStyle/>
          <a:p>
            <a:r>
              <a:rPr lang="en-US"/>
              <a:t>Click to edit Master title style</a:t>
            </a:r>
            <a:endParaRPr lang="en-CN"/>
          </a:p>
        </p:txBody>
      </p:sp>
      <p:sp>
        <p:nvSpPr>
          <p:cNvPr id="3" name="Vertical Text Placeholder 2">
            <a:extLst>
              <a:ext uri="{FF2B5EF4-FFF2-40B4-BE49-F238E27FC236}">
                <a16:creationId xmlns:a16="http://schemas.microsoft.com/office/drawing/2014/main" id="{8429F3D4-E746-534F-A112-8FA7BCEAC6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4" name="Date Placeholder 3">
            <a:extLst>
              <a:ext uri="{FF2B5EF4-FFF2-40B4-BE49-F238E27FC236}">
                <a16:creationId xmlns:a16="http://schemas.microsoft.com/office/drawing/2014/main" id="{2AF2A37C-A1A2-994C-A9C6-5BAFECCE9B12}"/>
              </a:ext>
            </a:extLst>
          </p:cNvPr>
          <p:cNvSpPr>
            <a:spLocks noGrp="1"/>
          </p:cNvSpPr>
          <p:nvPr>
            <p:ph type="dt" sz="half" idx="10"/>
          </p:nvPr>
        </p:nvSpPr>
        <p:spPr/>
        <p:txBody>
          <a:bodyPr/>
          <a:lstStyle/>
          <a:p>
            <a:fld id="{E93793FB-2757-9E4E-9E64-CF4D57B1466C}" type="datetimeFigureOut">
              <a:rPr lang="en-CN" smtClean="0"/>
              <a:t>2024/6/6</a:t>
            </a:fld>
            <a:endParaRPr lang="en-CN"/>
          </a:p>
        </p:txBody>
      </p:sp>
      <p:sp>
        <p:nvSpPr>
          <p:cNvPr id="5" name="Footer Placeholder 4">
            <a:extLst>
              <a:ext uri="{FF2B5EF4-FFF2-40B4-BE49-F238E27FC236}">
                <a16:creationId xmlns:a16="http://schemas.microsoft.com/office/drawing/2014/main" id="{837858D7-73A2-464E-849C-3F7F3DF88283}"/>
              </a:ext>
            </a:extLst>
          </p:cNvPr>
          <p:cNvSpPr>
            <a:spLocks noGrp="1"/>
          </p:cNvSpPr>
          <p:nvPr>
            <p:ph type="ftr" sz="quarter" idx="11"/>
          </p:nvPr>
        </p:nvSpPr>
        <p:spPr/>
        <p:txBody>
          <a:bodyPr/>
          <a:lstStyle/>
          <a:p>
            <a:endParaRPr lang="en-CN"/>
          </a:p>
        </p:txBody>
      </p:sp>
      <p:sp>
        <p:nvSpPr>
          <p:cNvPr id="6" name="Slide Number Placeholder 5">
            <a:extLst>
              <a:ext uri="{FF2B5EF4-FFF2-40B4-BE49-F238E27FC236}">
                <a16:creationId xmlns:a16="http://schemas.microsoft.com/office/drawing/2014/main" id="{7CFEDCE6-664B-184C-A8D8-40D0C3A65C68}"/>
              </a:ext>
            </a:extLst>
          </p:cNvPr>
          <p:cNvSpPr>
            <a:spLocks noGrp="1"/>
          </p:cNvSpPr>
          <p:nvPr>
            <p:ph type="sldNum" sz="quarter" idx="12"/>
          </p:nvPr>
        </p:nvSpPr>
        <p:spPr/>
        <p:txBody>
          <a:bodyPr/>
          <a:lstStyle/>
          <a:p>
            <a:fld id="{02EFBE65-576E-374D-85D4-ADC0BD13193A}" type="slidenum">
              <a:rPr lang="en-CN" smtClean="0"/>
              <a:t>‹#›</a:t>
            </a:fld>
            <a:endParaRPr lang="en-CN"/>
          </a:p>
        </p:txBody>
      </p:sp>
    </p:spTree>
    <p:extLst>
      <p:ext uri="{BB962C8B-B14F-4D97-AF65-F5344CB8AC3E}">
        <p14:creationId xmlns:p14="http://schemas.microsoft.com/office/powerpoint/2010/main" val="4234412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10A62E-6DB2-A241-B98D-3E743040CAC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N"/>
          </a:p>
        </p:txBody>
      </p:sp>
      <p:sp>
        <p:nvSpPr>
          <p:cNvPr id="3" name="Vertical Text Placeholder 2">
            <a:extLst>
              <a:ext uri="{FF2B5EF4-FFF2-40B4-BE49-F238E27FC236}">
                <a16:creationId xmlns:a16="http://schemas.microsoft.com/office/drawing/2014/main" id="{9166B9F5-E418-824D-BC96-B5822366A34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4" name="Date Placeholder 3">
            <a:extLst>
              <a:ext uri="{FF2B5EF4-FFF2-40B4-BE49-F238E27FC236}">
                <a16:creationId xmlns:a16="http://schemas.microsoft.com/office/drawing/2014/main" id="{93E5FAA7-28DF-D443-87A6-F6DC0721ABFF}"/>
              </a:ext>
            </a:extLst>
          </p:cNvPr>
          <p:cNvSpPr>
            <a:spLocks noGrp="1"/>
          </p:cNvSpPr>
          <p:nvPr>
            <p:ph type="dt" sz="half" idx="10"/>
          </p:nvPr>
        </p:nvSpPr>
        <p:spPr/>
        <p:txBody>
          <a:bodyPr/>
          <a:lstStyle/>
          <a:p>
            <a:fld id="{E93793FB-2757-9E4E-9E64-CF4D57B1466C}" type="datetimeFigureOut">
              <a:rPr lang="en-CN" smtClean="0"/>
              <a:t>2024/6/6</a:t>
            </a:fld>
            <a:endParaRPr lang="en-CN"/>
          </a:p>
        </p:txBody>
      </p:sp>
      <p:sp>
        <p:nvSpPr>
          <p:cNvPr id="5" name="Footer Placeholder 4">
            <a:extLst>
              <a:ext uri="{FF2B5EF4-FFF2-40B4-BE49-F238E27FC236}">
                <a16:creationId xmlns:a16="http://schemas.microsoft.com/office/drawing/2014/main" id="{8DA4102A-66EF-2F4F-B153-B3D54B0A0CB9}"/>
              </a:ext>
            </a:extLst>
          </p:cNvPr>
          <p:cNvSpPr>
            <a:spLocks noGrp="1"/>
          </p:cNvSpPr>
          <p:nvPr>
            <p:ph type="ftr" sz="quarter" idx="11"/>
          </p:nvPr>
        </p:nvSpPr>
        <p:spPr/>
        <p:txBody>
          <a:bodyPr/>
          <a:lstStyle/>
          <a:p>
            <a:endParaRPr lang="en-CN"/>
          </a:p>
        </p:txBody>
      </p:sp>
      <p:sp>
        <p:nvSpPr>
          <p:cNvPr id="6" name="Slide Number Placeholder 5">
            <a:extLst>
              <a:ext uri="{FF2B5EF4-FFF2-40B4-BE49-F238E27FC236}">
                <a16:creationId xmlns:a16="http://schemas.microsoft.com/office/drawing/2014/main" id="{618910FC-D1A6-0543-A08C-44F131F73453}"/>
              </a:ext>
            </a:extLst>
          </p:cNvPr>
          <p:cNvSpPr>
            <a:spLocks noGrp="1"/>
          </p:cNvSpPr>
          <p:nvPr>
            <p:ph type="sldNum" sz="quarter" idx="12"/>
          </p:nvPr>
        </p:nvSpPr>
        <p:spPr/>
        <p:txBody>
          <a:bodyPr/>
          <a:lstStyle/>
          <a:p>
            <a:fld id="{02EFBE65-576E-374D-85D4-ADC0BD13193A}" type="slidenum">
              <a:rPr lang="en-CN" smtClean="0"/>
              <a:t>‹#›</a:t>
            </a:fld>
            <a:endParaRPr lang="en-CN"/>
          </a:p>
        </p:txBody>
      </p:sp>
    </p:spTree>
    <p:extLst>
      <p:ext uri="{BB962C8B-B14F-4D97-AF65-F5344CB8AC3E}">
        <p14:creationId xmlns:p14="http://schemas.microsoft.com/office/powerpoint/2010/main" val="561939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空白">
    <p:spTree>
      <p:nvGrpSpPr>
        <p:cNvPr id="1" name=""/>
        <p:cNvGrpSpPr/>
        <p:nvPr/>
      </p:nvGrpSpPr>
      <p:grpSpPr>
        <a:xfrm>
          <a:off x="0" y="0"/>
          <a:ext cx="0" cy="0"/>
          <a:chOff x="0" y="0"/>
          <a:chExt cx="0" cy="0"/>
        </a:xfrm>
      </p:grpSpPr>
      <p:sp>
        <p:nvSpPr>
          <p:cNvPr id="2" name="矩形 1"/>
          <p:cNvSpPr/>
          <p:nvPr userDrawn="1"/>
        </p:nvSpPr>
        <p:spPr>
          <a:xfrm>
            <a:off x="480054" y="260648"/>
            <a:ext cx="480053" cy="480053"/>
          </a:xfrm>
          <a:prstGeom prst="rect">
            <a:avLst/>
          </a:prstGeom>
          <a:no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 name="矩形 2"/>
          <p:cNvSpPr/>
          <p:nvPr userDrawn="1"/>
        </p:nvSpPr>
        <p:spPr>
          <a:xfrm>
            <a:off x="713587" y="456691"/>
            <a:ext cx="387019" cy="387019"/>
          </a:xfrm>
          <a:prstGeom prst="rect">
            <a:avLst/>
          </a:prstGeom>
          <a:solidFill>
            <a:srgbClr val="007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gradFill>
                <a:gsLst>
                  <a:gs pos="0">
                    <a:srgbClr val="66CCFF"/>
                  </a:gs>
                  <a:gs pos="52000">
                    <a:schemeClr val="bg1"/>
                  </a:gs>
                  <a:gs pos="100000">
                    <a:srgbClr val="0070C0"/>
                  </a:gs>
                </a:gsLst>
                <a:lin ang="0" scaled="1"/>
              </a:gradFill>
            </a:endParaRPr>
          </a:p>
        </p:txBody>
      </p:sp>
      <p:cxnSp>
        <p:nvCxnSpPr>
          <p:cNvPr id="4" name="直接连接符 3"/>
          <p:cNvCxnSpPr/>
          <p:nvPr userDrawn="1"/>
        </p:nvCxnSpPr>
        <p:spPr>
          <a:xfrm>
            <a:off x="1206776" y="843552"/>
            <a:ext cx="9315875" cy="0"/>
          </a:xfrm>
          <a:prstGeom prst="line">
            <a:avLst/>
          </a:prstGeom>
          <a:ln w="15875">
            <a:solidFill>
              <a:srgbClr val="0070C0"/>
            </a:solidFill>
          </a:ln>
        </p:spPr>
        <p:style>
          <a:lnRef idx="1">
            <a:schemeClr val="accent1"/>
          </a:lnRef>
          <a:fillRef idx="0">
            <a:schemeClr val="accent1"/>
          </a:fillRef>
          <a:effectRef idx="0">
            <a:schemeClr val="accent1"/>
          </a:effectRef>
          <a:fontRef idx="minor">
            <a:schemeClr val="tx1"/>
          </a:fontRef>
        </p:style>
      </p:cxnSp>
      <p:sp>
        <p:nvSpPr>
          <p:cNvPr id="6" name="标题 5"/>
          <p:cNvSpPr>
            <a:spLocks noGrp="1"/>
          </p:cNvSpPr>
          <p:nvPr>
            <p:ph type="title"/>
          </p:nvPr>
        </p:nvSpPr>
        <p:spPr>
          <a:xfrm>
            <a:off x="1100606" y="260648"/>
            <a:ext cx="10973276" cy="582904"/>
          </a:xfrm>
        </p:spPr>
        <p:txBody>
          <a:bodyPr/>
          <a:lstStyle>
            <a:lvl1pPr>
              <a:defRPr sz="2667">
                <a:solidFill>
                  <a:schemeClr val="tx1"/>
                </a:solidFill>
              </a:defRPr>
            </a:lvl1pPr>
          </a:lstStyle>
          <a:p>
            <a:r>
              <a:rPr lang="zh-CN" altLang="en-US" dirty="0"/>
              <a:t>单击此处编辑母版标题样式</a:t>
            </a:r>
          </a:p>
        </p:txBody>
      </p:sp>
      <p:sp>
        <p:nvSpPr>
          <p:cNvPr id="10" name="灯片编号占位符 3"/>
          <p:cNvSpPr>
            <a:spLocks noGrp="1"/>
          </p:cNvSpPr>
          <p:nvPr>
            <p:ph type="sldNum" sz="quarter" idx="12"/>
          </p:nvPr>
        </p:nvSpPr>
        <p:spPr>
          <a:xfrm>
            <a:off x="11280576" y="6356352"/>
            <a:ext cx="911424" cy="501649"/>
          </a:xfrm>
          <a:prstGeom prst="rect">
            <a:avLst/>
          </a:prstGeom>
        </p:spPr>
        <p:txBody>
          <a:bodyPr/>
          <a:lstStyle>
            <a:lvl1pPr algn="r">
              <a:defRPr sz="2667" b="1">
                <a:solidFill>
                  <a:schemeClr val="tx1">
                    <a:lumMod val="50000"/>
                    <a:lumOff val="50000"/>
                  </a:schemeClr>
                </a:solidFill>
                <a:latin typeface="微软雅黑" panose="020B0503020204020204" pitchFamily="34" charset="-122"/>
                <a:ea typeface="微软雅黑" panose="020B0503020204020204" pitchFamily="34" charset="-122"/>
              </a:defRPr>
            </a:lvl1pPr>
          </a:lstStyle>
          <a:p>
            <a:pPr defTabSz="914377"/>
            <a:fld id="{34D15DCF-B6C0-436A-B323-0F6F8456F113}" type="slidenum">
              <a:rPr lang="zh-CN" altLang="en-US" smtClean="0"/>
              <a:pPr defTabSz="914377"/>
              <a:t>‹#›</a:t>
            </a:fld>
            <a:endParaRPr lang="zh-CN" altLang="en-US" sz="1800" dirty="0"/>
          </a:p>
        </p:txBody>
      </p:sp>
    </p:spTree>
    <p:extLst>
      <p:ext uri="{BB962C8B-B14F-4D97-AF65-F5344CB8AC3E}">
        <p14:creationId xmlns:p14="http://schemas.microsoft.com/office/powerpoint/2010/main" val="360846319"/>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5063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E9637-4813-764F-A8F4-1523CBD665A0}"/>
              </a:ext>
            </a:extLst>
          </p:cNvPr>
          <p:cNvSpPr>
            <a:spLocks noGrp="1"/>
          </p:cNvSpPr>
          <p:nvPr>
            <p:ph type="title"/>
          </p:nvPr>
        </p:nvSpPr>
        <p:spPr/>
        <p:txBody>
          <a:bodyPr/>
          <a:lstStyle/>
          <a:p>
            <a:r>
              <a:rPr lang="en-US"/>
              <a:t>Click to edit Master title style</a:t>
            </a:r>
            <a:endParaRPr lang="en-CN"/>
          </a:p>
        </p:txBody>
      </p:sp>
      <p:sp>
        <p:nvSpPr>
          <p:cNvPr id="3" name="Content Placeholder 2">
            <a:extLst>
              <a:ext uri="{FF2B5EF4-FFF2-40B4-BE49-F238E27FC236}">
                <a16:creationId xmlns:a16="http://schemas.microsoft.com/office/drawing/2014/main" id="{40F8A755-C6DA-D54E-A0C3-6D536EEBB0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4" name="Date Placeholder 3">
            <a:extLst>
              <a:ext uri="{FF2B5EF4-FFF2-40B4-BE49-F238E27FC236}">
                <a16:creationId xmlns:a16="http://schemas.microsoft.com/office/drawing/2014/main" id="{AD04A1EA-44C3-2441-A245-766D65FA137B}"/>
              </a:ext>
            </a:extLst>
          </p:cNvPr>
          <p:cNvSpPr>
            <a:spLocks noGrp="1"/>
          </p:cNvSpPr>
          <p:nvPr>
            <p:ph type="dt" sz="half" idx="10"/>
          </p:nvPr>
        </p:nvSpPr>
        <p:spPr/>
        <p:txBody>
          <a:bodyPr/>
          <a:lstStyle/>
          <a:p>
            <a:fld id="{E93793FB-2757-9E4E-9E64-CF4D57B1466C}" type="datetimeFigureOut">
              <a:rPr lang="en-CN" smtClean="0"/>
              <a:t>2024/6/6</a:t>
            </a:fld>
            <a:endParaRPr lang="en-CN"/>
          </a:p>
        </p:txBody>
      </p:sp>
      <p:sp>
        <p:nvSpPr>
          <p:cNvPr id="5" name="Footer Placeholder 4">
            <a:extLst>
              <a:ext uri="{FF2B5EF4-FFF2-40B4-BE49-F238E27FC236}">
                <a16:creationId xmlns:a16="http://schemas.microsoft.com/office/drawing/2014/main" id="{5CAAF349-88ED-2E43-B7DA-D0AAA2EE5EE7}"/>
              </a:ext>
            </a:extLst>
          </p:cNvPr>
          <p:cNvSpPr>
            <a:spLocks noGrp="1"/>
          </p:cNvSpPr>
          <p:nvPr>
            <p:ph type="ftr" sz="quarter" idx="11"/>
          </p:nvPr>
        </p:nvSpPr>
        <p:spPr/>
        <p:txBody>
          <a:bodyPr/>
          <a:lstStyle/>
          <a:p>
            <a:endParaRPr lang="en-CN"/>
          </a:p>
        </p:txBody>
      </p:sp>
      <p:sp>
        <p:nvSpPr>
          <p:cNvPr id="6" name="Slide Number Placeholder 5">
            <a:extLst>
              <a:ext uri="{FF2B5EF4-FFF2-40B4-BE49-F238E27FC236}">
                <a16:creationId xmlns:a16="http://schemas.microsoft.com/office/drawing/2014/main" id="{CBAA956E-B99D-F843-B83D-F715C8F5A3DE}"/>
              </a:ext>
            </a:extLst>
          </p:cNvPr>
          <p:cNvSpPr>
            <a:spLocks noGrp="1"/>
          </p:cNvSpPr>
          <p:nvPr>
            <p:ph type="sldNum" sz="quarter" idx="12"/>
          </p:nvPr>
        </p:nvSpPr>
        <p:spPr/>
        <p:txBody>
          <a:bodyPr/>
          <a:lstStyle/>
          <a:p>
            <a:fld id="{02EFBE65-576E-374D-85D4-ADC0BD13193A}" type="slidenum">
              <a:rPr lang="en-CN" smtClean="0"/>
              <a:t>‹#›</a:t>
            </a:fld>
            <a:endParaRPr lang="en-CN"/>
          </a:p>
        </p:txBody>
      </p:sp>
    </p:spTree>
    <p:extLst>
      <p:ext uri="{BB962C8B-B14F-4D97-AF65-F5344CB8AC3E}">
        <p14:creationId xmlns:p14="http://schemas.microsoft.com/office/powerpoint/2010/main" val="1266544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77DE5-EBE1-854E-BE9D-4CA8CE31D7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N"/>
          </a:p>
        </p:txBody>
      </p:sp>
      <p:sp>
        <p:nvSpPr>
          <p:cNvPr id="3" name="Text Placeholder 2">
            <a:extLst>
              <a:ext uri="{FF2B5EF4-FFF2-40B4-BE49-F238E27FC236}">
                <a16:creationId xmlns:a16="http://schemas.microsoft.com/office/drawing/2014/main" id="{474D2338-8CF1-BA46-BCA9-D63F18681A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0E0F543-AD35-C44F-B1A7-5781012699C4}"/>
              </a:ext>
            </a:extLst>
          </p:cNvPr>
          <p:cNvSpPr>
            <a:spLocks noGrp="1"/>
          </p:cNvSpPr>
          <p:nvPr>
            <p:ph type="dt" sz="half" idx="10"/>
          </p:nvPr>
        </p:nvSpPr>
        <p:spPr/>
        <p:txBody>
          <a:bodyPr/>
          <a:lstStyle/>
          <a:p>
            <a:fld id="{E93793FB-2757-9E4E-9E64-CF4D57B1466C}" type="datetimeFigureOut">
              <a:rPr lang="en-CN" smtClean="0"/>
              <a:t>2024/6/6</a:t>
            </a:fld>
            <a:endParaRPr lang="en-CN"/>
          </a:p>
        </p:txBody>
      </p:sp>
      <p:sp>
        <p:nvSpPr>
          <p:cNvPr id="5" name="Footer Placeholder 4">
            <a:extLst>
              <a:ext uri="{FF2B5EF4-FFF2-40B4-BE49-F238E27FC236}">
                <a16:creationId xmlns:a16="http://schemas.microsoft.com/office/drawing/2014/main" id="{50FB073A-0CE4-3942-9925-83E044160DE8}"/>
              </a:ext>
            </a:extLst>
          </p:cNvPr>
          <p:cNvSpPr>
            <a:spLocks noGrp="1"/>
          </p:cNvSpPr>
          <p:nvPr>
            <p:ph type="ftr" sz="quarter" idx="11"/>
          </p:nvPr>
        </p:nvSpPr>
        <p:spPr/>
        <p:txBody>
          <a:bodyPr/>
          <a:lstStyle/>
          <a:p>
            <a:endParaRPr lang="en-CN"/>
          </a:p>
        </p:txBody>
      </p:sp>
      <p:sp>
        <p:nvSpPr>
          <p:cNvPr id="6" name="Slide Number Placeholder 5">
            <a:extLst>
              <a:ext uri="{FF2B5EF4-FFF2-40B4-BE49-F238E27FC236}">
                <a16:creationId xmlns:a16="http://schemas.microsoft.com/office/drawing/2014/main" id="{CDB67A50-A7DA-3148-A048-2C05B92380B2}"/>
              </a:ext>
            </a:extLst>
          </p:cNvPr>
          <p:cNvSpPr>
            <a:spLocks noGrp="1"/>
          </p:cNvSpPr>
          <p:nvPr>
            <p:ph type="sldNum" sz="quarter" idx="12"/>
          </p:nvPr>
        </p:nvSpPr>
        <p:spPr/>
        <p:txBody>
          <a:bodyPr/>
          <a:lstStyle/>
          <a:p>
            <a:fld id="{02EFBE65-576E-374D-85D4-ADC0BD13193A}" type="slidenum">
              <a:rPr lang="en-CN" smtClean="0"/>
              <a:t>‹#›</a:t>
            </a:fld>
            <a:endParaRPr lang="en-CN"/>
          </a:p>
        </p:txBody>
      </p:sp>
    </p:spTree>
    <p:extLst>
      <p:ext uri="{BB962C8B-B14F-4D97-AF65-F5344CB8AC3E}">
        <p14:creationId xmlns:p14="http://schemas.microsoft.com/office/powerpoint/2010/main" val="3073354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2EF68-6049-0740-B502-37B606C9EA1A}"/>
              </a:ext>
            </a:extLst>
          </p:cNvPr>
          <p:cNvSpPr>
            <a:spLocks noGrp="1"/>
          </p:cNvSpPr>
          <p:nvPr>
            <p:ph type="title"/>
          </p:nvPr>
        </p:nvSpPr>
        <p:spPr/>
        <p:txBody>
          <a:bodyPr/>
          <a:lstStyle/>
          <a:p>
            <a:r>
              <a:rPr lang="en-US"/>
              <a:t>Click to edit Master title style</a:t>
            </a:r>
            <a:endParaRPr lang="en-CN"/>
          </a:p>
        </p:txBody>
      </p:sp>
      <p:sp>
        <p:nvSpPr>
          <p:cNvPr id="3" name="Content Placeholder 2">
            <a:extLst>
              <a:ext uri="{FF2B5EF4-FFF2-40B4-BE49-F238E27FC236}">
                <a16:creationId xmlns:a16="http://schemas.microsoft.com/office/drawing/2014/main" id="{AC5D5655-E063-3E4B-906A-B9B5357508C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4" name="Content Placeholder 3">
            <a:extLst>
              <a:ext uri="{FF2B5EF4-FFF2-40B4-BE49-F238E27FC236}">
                <a16:creationId xmlns:a16="http://schemas.microsoft.com/office/drawing/2014/main" id="{5DA6B65F-7BAE-9448-8028-E25380A3AF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5" name="Date Placeholder 4">
            <a:extLst>
              <a:ext uri="{FF2B5EF4-FFF2-40B4-BE49-F238E27FC236}">
                <a16:creationId xmlns:a16="http://schemas.microsoft.com/office/drawing/2014/main" id="{F774289E-2C85-4F46-8CCB-4DDC72F283D9}"/>
              </a:ext>
            </a:extLst>
          </p:cNvPr>
          <p:cNvSpPr>
            <a:spLocks noGrp="1"/>
          </p:cNvSpPr>
          <p:nvPr>
            <p:ph type="dt" sz="half" idx="10"/>
          </p:nvPr>
        </p:nvSpPr>
        <p:spPr/>
        <p:txBody>
          <a:bodyPr/>
          <a:lstStyle/>
          <a:p>
            <a:fld id="{E93793FB-2757-9E4E-9E64-CF4D57B1466C}" type="datetimeFigureOut">
              <a:rPr lang="en-CN" smtClean="0"/>
              <a:t>2024/6/6</a:t>
            </a:fld>
            <a:endParaRPr lang="en-CN"/>
          </a:p>
        </p:txBody>
      </p:sp>
      <p:sp>
        <p:nvSpPr>
          <p:cNvPr id="6" name="Footer Placeholder 5">
            <a:extLst>
              <a:ext uri="{FF2B5EF4-FFF2-40B4-BE49-F238E27FC236}">
                <a16:creationId xmlns:a16="http://schemas.microsoft.com/office/drawing/2014/main" id="{5A48D04B-BCD9-C740-996E-AB12CE11D8E0}"/>
              </a:ext>
            </a:extLst>
          </p:cNvPr>
          <p:cNvSpPr>
            <a:spLocks noGrp="1"/>
          </p:cNvSpPr>
          <p:nvPr>
            <p:ph type="ftr" sz="quarter" idx="11"/>
          </p:nvPr>
        </p:nvSpPr>
        <p:spPr/>
        <p:txBody>
          <a:bodyPr/>
          <a:lstStyle/>
          <a:p>
            <a:endParaRPr lang="en-CN"/>
          </a:p>
        </p:txBody>
      </p:sp>
      <p:sp>
        <p:nvSpPr>
          <p:cNvPr id="7" name="Slide Number Placeholder 6">
            <a:extLst>
              <a:ext uri="{FF2B5EF4-FFF2-40B4-BE49-F238E27FC236}">
                <a16:creationId xmlns:a16="http://schemas.microsoft.com/office/drawing/2014/main" id="{B6EF0066-3D7A-0148-8DB0-57F8E2ED49D1}"/>
              </a:ext>
            </a:extLst>
          </p:cNvPr>
          <p:cNvSpPr>
            <a:spLocks noGrp="1"/>
          </p:cNvSpPr>
          <p:nvPr>
            <p:ph type="sldNum" sz="quarter" idx="12"/>
          </p:nvPr>
        </p:nvSpPr>
        <p:spPr/>
        <p:txBody>
          <a:bodyPr/>
          <a:lstStyle/>
          <a:p>
            <a:fld id="{02EFBE65-576E-374D-85D4-ADC0BD13193A}" type="slidenum">
              <a:rPr lang="en-CN" smtClean="0"/>
              <a:t>‹#›</a:t>
            </a:fld>
            <a:endParaRPr lang="en-CN"/>
          </a:p>
        </p:txBody>
      </p:sp>
    </p:spTree>
    <p:extLst>
      <p:ext uri="{BB962C8B-B14F-4D97-AF65-F5344CB8AC3E}">
        <p14:creationId xmlns:p14="http://schemas.microsoft.com/office/powerpoint/2010/main" val="951582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34824-84BA-E74D-BF98-6E48CD30CBDA}"/>
              </a:ext>
            </a:extLst>
          </p:cNvPr>
          <p:cNvSpPr>
            <a:spLocks noGrp="1"/>
          </p:cNvSpPr>
          <p:nvPr>
            <p:ph type="title"/>
          </p:nvPr>
        </p:nvSpPr>
        <p:spPr>
          <a:xfrm>
            <a:off x="839788" y="365125"/>
            <a:ext cx="10515600" cy="1325563"/>
          </a:xfrm>
        </p:spPr>
        <p:txBody>
          <a:bodyPr/>
          <a:lstStyle/>
          <a:p>
            <a:r>
              <a:rPr lang="en-US"/>
              <a:t>Click to edit Master title style</a:t>
            </a:r>
            <a:endParaRPr lang="en-CN"/>
          </a:p>
        </p:txBody>
      </p:sp>
      <p:sp>
        <p:nvSpPr>
          <p:cNvPr id="3" name="Text Placeholder 2">
            <a:extLst>
              <a:ext uri="{FF2B5EF4-FFF2-40B4-BE49-F238E27FC236}">
                <a16:creationId xmlns:a16="http://schemas.microsoft.com/office/drawing/2014/main" id="{66FAD03B-4F5F-A248-8460-48D9AB0E43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334FEE-E7B5-C648-BD87-50E983443A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5" name="Text Placeholder 4">
            <a:extLst>
              <a:ext uri="{FF2B5EF4-FFF2-40B4-BE49-F238E27FC236}">
                <a16:creationId xmlns:a16="http://schemas.microsoft.com/office/drawing/2014/main" id="{AA2C29C2-22E8-BE4A-B2D1-DCD551CFB8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8EC6DCF-4D9A-D44E-93BA-433DD2BE97C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7" name="Date Placeholder 6">
            <a:extLst>
              <a:ext uri="{FF2B5EF4-FFF2-40B4-BE49-F238E27FC236}">
                <a16:creationId xmlns:a16="http://schemas.microsoft.com/office/drawing/2014/main" id="{9F347313-26EB-7B42-B6C1-F552F4B1AC03}"/>
              </a:ext>
            </a:extLst>
          </p:cNvPr>
          <p:cNvSpPr>
            <a:spLocks noGrp="1"/>
          </p:cNvSpPr>
          <p:nvPr>
            <p:ph type="dt" sz="half" idx="10"/>
          </p:nvPr>
        </p:nvSpPr>
        <p:spPr/>
        <p:txBody>
          <a:bodyPr/>
          <a:lstStyle/>
          <a:p>
            <a:fld id="{E93793FB-2757-9E4E-9E64-CF4D57B1466C}" type="datetimeFigureOut">
              <a:rPr lang="en-CN" smtClean="0"/>
              <a:t>2024/6/6</a:t>
            </a:fld>
            <a:endParaRPr lang="en-CN"/>
          </a:p>
        </p:txBody>
      </p:sp>
      <p:sp>
        <p:nvSpPr>
          <p:cNvPr id="8" name="Footer Placeholder 7">
            <a:extLst>
              <a:ext uri="{FF2B5EF4-FFF2-40B4-BE49-F238E27FC236}">
                <a16:creationId xmlns:a16="http://schemas.microsoft.com/office/drawing/2014/main" id="{13A2BC83-98EB-E94E-BA8D-CB41B01F6BB3}"/>
              </a:ext>
            </a:extLst>
          </p:cNvPr>
          <p:cNvSpPr>
            <a:spLocks noGrp="1"/>
          </p:cNvSpPr>
          <p:nvPr>
            <p:ph type="ftr" sz="quarter" idx="11"/>
          </p:nvPr>
        </p:nvSpPr>
        <p:spPr/>
        <p:txBody>
          <a:bodyPr/>
          <a:lstStyle/>
          <a:p>
            <a:endParaRPr lang="en-CN"/>
          </a:p>
        </p:txBody>
      </p:sp>
      <p:sp>
        <p:nvSpPr>
          <p:cNvPr id="9" name="Slide Number Placeholder 8">
            <a:extLst>
              <a:ext uri="{FF2B5EF4-FFF2-40B4-BE49-F238E27FC236}">
                <a16:creationId xmlns:a16="http://schemas.microsoft.com/office/drawing/2014/main" id="{E43C3481-A7AC-2648-B8E4-B68D07206B2F}"/>
              </a:ext>
            </a:extLst>
          </p:cNvPr>
          <p:cNvSpPr>
            <a:spLocks noGrp="1"/>
          </p:cNvSpPr>
          <p:nvPr>
            <p:ph type="sldNum" sz="quarter" idx="12"/>
          </p:nvPr>
        </p:nvSpPr>
        <p:spPr/>
        <p:txBody>
          <a:bodyPr/>
          <a:lstStyle/>
          <a:p>
            <a:fld id="{02EFBE65-576E-374D-85D4-ADC0BD13193A}" type="slidenum">
              <a:rPr lang="en-CN" smtClean="0"/>
              <a:t>‹#›</a:t>
            </a:fld>
            <a:endParaRPr lang="en-CN"/>
          </a:p>
        </p:txBody>
      </p:sp>
    </p:spTree>
    <p:extLst>
      <p:ext uri="{BB962C8B-B14F-4D97-AF65-F5344CB8AC3E}">
        <p14:creationId xmlns:p14="http://schemas.microsoft.com/office/powerpoint/2010/main" val="353110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F04CC-D0DE-CA4D-988D-E6E9BB8A3D1B}"/>
              </a:ext>
            </a:extLst>
          </p:cNvPr>
          <p:cNvSpPr>
            <a:spLocks noGrp="1"/>
          </p:cNvSpPr>
          <p:nvPr>
            <p:ph type="title"/>
          </p:nvPr>
        </p:nvSpPr>
        <p:spPr/>
        <p:txBody>
          <a:bodyPr/>
          <a:lstStyle/>
          <a:p>
            <a:r>
              <a:rPr lang="en-US"/>
              <a:t>Click to edit Master title style</a:t>
            </a:r>
            <a:endParaRPr lang="en-CN"/>
          </a:p>
        </p:txBody>
      </p:sp>
      <p:sp>
        <p:nvSpPr>
          <p:cNvPr id="3" name="Date Placeholder 2">
            <a:extLst>
              <a:ext uri="{FF2B5EF4-FFF2-40B4-BE49-F238E27FC236}">
                <a16:creationId xmlns:a16="http://schemas.microsoft.com/office/drawing/2014/main" id="{FA9858C7-5B9C-2141-B201-02841D4503F4}"/>
              </a:ext>
            </a:extLst>
          </p:cNvPr>
          <p:cNvSpPr>
            <a:spLocks noGrp="1"/>
          </p:cNvSpPr>
          <p:nvPr>
            <p:ph type="dt" sz="half" idx="10"/>
          </p:nvPr>
        </p:nvSpPr>
        <p:spPr/>
        <p:txBody>
          <a:bodyPr/>
          <a:lstStyle/>
          <a:p>
            <a:fld id="{E93793FB-2757-9E4E-9E64-CF4D57B1466C}" type="datetimeFigureOut">
              <a:rPr lang="en-CN" smtClean="0"/>
              <a:t>2024/6/6</a:t>
            </a:fld>
            <a:endParaRPr lang="en-CN"/>
          </a:p>
        </p:txBody>
      </p:sp>
      <p:sp>
        <p:nvSpPr>
          <p:cNvPr id="4" name="Footer Placeholder 3">
            <a:extLst>
              <a:ext uri="{FF2B5EF4-FFF2-40B4-BE49-F238E27FC236}">
                <a16:creationId xmlns:a16="http://schemas.microsoft.com/office/drawing/2014/main" id="{BD7210E9-18F8-AB46-BD5F-EA5A90AA78C8}"/>
              </a:ext>
            </a:extLst>
          </p:cNvPr>
          <p:cNvSpPr>
            <a:spLocks noGrp="1"/>
          </p:cNvSpPr>
          <p:nvPr>
            <p:ph type="ftr" sz="quarter" idx="11"/>
          </p:nvPr>
        </p:nvSpPr>
        <p:spPr/>
        <p:txBody>
          <a:bodyPr/>
          <a:lstStyle/>
          <a:p>
            <a:endParaRPr lang="en-CN"/>
          </a:p>
        </p:txBody>
      </p:sp>
      <p:sp>
        <p:nvSpPr>
          <p:cNvPr id="5" name="Slide Number Placeholder 4">
            <a:extLst>
              <a:ext uri="{FF2B5EF4-FFF2-40B4-BE49-F238E27FC236}">
                <a16:creationId xmlns:a16="http://schemas.microsoft.com/office/drawing/2014/main" id="{FD4E14E3-A715-024D-99A3-08AC3E763707}"/>
              </a:ext>
            </a:extLst>
          </p:cNvPr>
          <p:cNvSpPr>
            <a:spLocks noGrp="1"/>
          </p:cNvSpPr>
          <p:nvPr>
            <p:ph type="sldNum" sz="quarter" idx="12"/>
          </p:nvPr>
        </p:nvSpPr>
        <p:spPr/>
        <p:txBody>
          <a:bodyPr/>
          <a:lstStyle/>
          <a:p>
            <a:fld id="{02EFBE65-576E-374D-85D4-ADC0BD13193A}" type="slidenum">
              <a:rPr lang="en-CN" smtClean="0"/>
              <a:t>‹#›</a:t>
            </a:fld>
            <a:endParaRPr lang="en-CN"/>
          </a:p>
        </p:txBody>
      </p:sp>
    </p:spTree>
    <p:extLst>
      <p:ext uri="{BB962C8B-B14F-4D97-AF65-F5344CB8AC3E}">
        <p14:creationId xmlns:p14="http://schemas.microsoft.com/office/powerpoint/2010/main" val="263292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B622C9-1470-4144-8F4B-D6219C6A7FF4}"/>
              </a:ext>
            </a:extLst>
          </p:cNvPr>
          <p:cNvSpPr>
            <a:spLocks noGrp="1"/>
          </p:cNvSpPr>
          <p:nvPr>
            <p:ph type="dt" sz="half" idx="10"/>
          </p:nvPr>
        </p:nvSpPr>
        <p:spPr/>
        <p:txBody>
          <a:bodyPr/>
          <a:lstStyle/>
          <a:p>
            <a:fld id="{E93793FB-2757-9E4E-9E64-CF4D57B1466C}" type="datetimeFigureOut">
              <a:rPr lang="en-CN" smtClean="0"/>
              <a:t>2024/6/6</a:t>
            </a:fld>
            <a:endParaRPr lang="en-CN"/>
          </a:p>
        </p:txBody>
      </p:sp>
      <p:sp>
        <p:nvSpPr>
          <p:cNvPr id="3" name="Footer Placeholder 2">
            <a:extLst>
              <a:ext uri="{FF2B5EF4-FFF2-40B4-BE49-F238E27FC236}">
                <a16:creationId xmlns:a16="http://schemas.microsoft.com/office/drawing/2014/main" id="{5C148A95-0923-1F42-A02F-B4B8F1BC8E42}"/>
              </a:ext>
            </a:extLst>
          </p:cNvPr>
          <p:cNvSpPr>
            <a:spLocks noGrp="1"/>
          </p:cNvSpPr>
          <p:nvPr>
            <p:ph type="ftr" sz="quarter" idx="11"/>
          </p:nvPr>
        </p:nvSpPr>
        <p:spPr/>
        <p:txBody>
          <a:bodyPr/>
          <a:lstStyle/>
          <a:p>
            <a:endParaRPr lang="en-CN"/>
          </a:p>
        </p:txBody>
      </p:sp>
      <p:sp>
        <p:nvSpPr>
          <p:cNvPr id="4" name="Slide Number Placeholder 3">
            <a:extLst>
              <a:ext uri="{FF2B5EF4-FFF2-40B4-BE49-F238E27FC236}">
                <a16:creationId xmlns:a16="http://schemas.microsoft.com/office/drawing/2014/main" id="{7C1E159C-0C7F-7A43-A3C4-5E3BF55FF913}"/>
              </a:ext>
            </a:extLst>
          </p:cNvPr>
          <p:cNvSpPr>
            <a:spLocks noGrp="1"/>
          </p:cNvSpPr>
          <p:nvPr>
            <p:ph type="sldNum" sz="quarter" idx="12"/>
          </p:nvPr>
        </p:nvSpPr>
        <p:spPr/>
        <p:txBody>
          <a:bodyPr/>
          <a:lstStyle/>
          <a:p>
            <a:fld id="{02EFBE65-576E-374D-85D4-ADC0BD13193A}" type="slidenum">
              <a:rPr lang="en-CN" smtClean="0"/>
              <a:t>‹#›</a:t>
            </a:fld>
            <a:endParaRPr lang="en-CN"/>
          </a:p>
        </p:txBody>
      </p:sp>
    </p:spTree>
    <p:extLst>
      <p:ext uri="{BB962C8B-B14F-4D97-AF65-F5344CB8AC3E}">
        <p14:creationId xmlns:p14="http://schemas.microsoft.com/office/powerpoint/2010/main" val="2600041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7859C-EF42-F746-A91E-887F6AFD2F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N"/>
          </a:p>
        </p:txBody>
      </p:sp>
      <p:sp>
        <p:nvSpPr>
          <p:cNvPr id="3" name="Content Placeholder 2">
            <a:extLst>
              <a:ext uri="{FF2B5EF4-FFF2-40B4-BE49-F238E27FC236}">
                <a16:creationId xmlns:a16="http://schemas.microsoft.com/office/drawing/2014/main" id="{14618F3E-F05E-D848-BC50-C4F6222EA2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4" name="Text Placeholder 3">
            <a:extLst>
              <a:ext uri="{FF2B5EF4-FFF2-40B4-BE49-F238E27FC236}">
                <a16:creationId xmlns:a16="http://schemas.microsoft.com/office/drawing/2014/main" id="{6939F059-831F-0F4E-8947-1AFEC82EA4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F80079-2D77-1540-ACA3-B38E47DA5B5F}"/>
              </a:ext>
            </a:extLst>
          </p:cNvPr>
          <p:cNvSpPr>
            <a:spLocks noGrp="1"/>
          </p:cNvSpPr>
          <p:nvPr>
            <p:ph type="dt" sz="half" idx="10"/>
          </p:nvPr>
        </p:nvSpPr>
        <p:spPr/>
        <p:txBody>
          <a:bodyPr/>
          <a:lstStyle/>
          <a:p>
            <a:fld id="{E93793FB-2757-9E4E-9E64-CF4D57B1466C}" type="datetimeFigureOut">
              <a:rPr lang="en-CN" smtClean="0"/>
              <a:t>2024/6/6</a:t>
            </a:fld>
            <a:endParaRPr lang="en-CN"/>
          </a:p>
        </p:txBody>
      </p:sp>
      <p:sp>
        <p:nvSpPr>
          <p:cNvPr id="6" name="Footer Placeholder 5">
            <a:extLst>
              <a:ext uri="{FF2B5EF4-FFF2-40B4-BE49-F238E27FC236}">
                <a16:creationId xmlns:a16="http://schemas.microsoft.com/office/drawing/2014/main" id="{053365B1-3860-7140-9CF1-5487B4C61A6C}"/>
              </a:ext>
            </a:extLst>
          </p:cNvPr>
          <p:cNvSpPr>
            <a:spLocks noGrp="1"/>
          </p:cNvSpPr>
          <p:nvPr>
            <p:ph type="ftr" sz="quarter" idx="11"/>
          </p:nvPr>
        </p:nvSpPr>
        <p:spPr/>
        <p:txBody>
          <a:bodyPr/>
          <a:lstStyle/>
          <a:p>
            <a:endParaRPr lang="en-CN"/>
          </a:p>
        </p:txBody>
      </p:sp>
      <p:sp>
        <p:nvSpPr>
          <p:cNvPr id="7" name="Slide Number Placeholder 6">
            <a:extLst>
              <a:ext uri="{FF2B5EF4-FFF2-40B4-BE49-F238E27FC236}">
                <a16:creationId xmlns:a16="http://schemas.microsoft.com/office/drawing/2014/main" id="{982EE3A6-994A-8A44-B42B-DFC87E35F689}"/>
              </a:ext>
            </a:extLst>
          </p:cNvPr>
          <p:cNvSpPr>
            <a:spLocks noGrp="1"/>
          </p:cNvSpPr>
          <p:nvPr>
            <p:ph type="sldNum" sz="quarter" idx="12"/>
          </p:nvPr>
        </p:nvSpPr>
        <p:spPr/>
        <p:txBody>
          <a:bodyPr/>
          <a:lstStyle/>
          <a:p>
            <a:fld id="{02EFBE65-576E-374D-85D4-ADC0BD13193A}" type="slidenum">
              <a:rPr lang="en-CN" smtClean="0"/>
              <a:t>‹#›</a:t>
            </a:fld>
            <a:endParaRPr lang="en-CN"/>
          </a:p>
        </p:txBody>
      </p:sp>
    </p:spTree>
    <p:extLst>
      <p:ext uri="{BB962C8B-B14F-4D97-AF65-F5344CB8AC3E}">
        <p14:creationId xmlns:p14="http://schemas.microsoft.com/office/powerpoint/2010/main" val="4070560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F4477-74CA-EB45-B05C-FC466A18A7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N"/>
          </a:p>
        </p:txBody>
      </p:sp>
      <p:sp>
        <p:nvSpPr>
          <p:cNvPr id="3" name="Picture Placeholder 2">
            <a:extLst>
              <a:ext uri="{FF2B5EF4-FFF2-40B4-BE49-F238E27FC236}">
                <a16:creationId xmlns:a16="http://schemas.microsoft.com/office/drawing/2014/main" id="{B1B131D9-9A09-F142-A772-C636359304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N"/>
          </a:p>
        </p:txBody>
      </p:sp>
      <p:sp>
        <p:nvSpPr>
          <p:cNvPr id="4" name="Text Placeholder 3">
            <a:extLst>
              <a:ext uri="{FF2B5EF4-FFF2-40B4-BE49-F238E27FC236}">
                <a16:creationId xmlns:a16="http://schemas.microsoft.com/office/drawing/2014/main" id="{781043DC-B6F3-CA47-B8D2-2DE81EC73D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7B2AF9-51A5-884E-99F0-1B7FB25BF670}"/>
              </a:ext>
            </a:extLst>
          </p:cNvPr>
          <p:cNvSpPr>
            <a:spLocks noGrp="1"/>
          </p:cNvSpPr>
          <p:nvPr>
            <p:ph type="dt" sz="half" idx="10"/>
          </p:nvPr>
        </p:nvSpPr>
        <p:spPr/>
        <p:txBody>
          <a:bodyPr/>
          <a:lstStyle/>
          <a:p>
            <a:fld id="{E93793FB-2757-9E4E-9E64-CF4D57B1466C}" type="datetimeFigureOut">
              <a:rPr lang="en-CN" smtClean="0"/>
              <a:t>2024/6/6</a:t>
            </a:fld>
            <a:endParaRPr lang="en-CN"/>
          </a:p>
        </p:txBody>
      </p:sp>
      <p:sp>
        <p:nvSpPr>
          <p:cNvPr id="6" name="Footer Placeholder 5">
            <a:extLst>
              <a:ext uri="{FF2B5EF4-FFF2-40B4-BE49-F238E27FC236}">
                <a16:creationId xmlns:a16="http://schemas.microsoft.com/office/drawing/2014/main" id="{C1659127-5C2B-754A-96EE-4E7ACB927C47}"/>
              </a:ext>
            </a:extLst>
          </p:cNvPr>
          <p:cNvSpPr>
            <a:spLocks noGrp="1"/>
          </p:cNvSpPr>
          <p:nvPr>
            <p:ph type="ftr" sz="quarter" idx="11"/>
          </p:nvPr>
        </p:nvSpPr>
        <p:spPr/>
        <p:txBody>
          <a:bodyPr/>
          <a:lstStyle/>
          <a:p>
            <a:endParaRPr lang="en-CN"/>
          </a:p>
        </p:txBody>
      </p:sp>
      <p:sp>
        <p:nvSpPr>
          <p:cNvPr id="7" name="Slide Number Placeholder 6">
            <a:extLst>
              <a:ext uri="{FF2B5EF4-FFF2-40B4-BE49-F238E27FC236}">
                <a16:creationId xmlns:a16="http://schemas.microsoft.com/office/drawing/2014/main" id="{4464E478-3555-D649-8AE9-F6CAD9579E64}"/>
              </a:ext>
            </a:extLst>
          </p:cNvPr>
          <p:cNvSpPr>
            <a:spLocks noGrp="1"/>
          </p:cNvSpPr>
          <p:nvPr>
            <p:ph type="sldNum" sz="quarter" idx="12"/>
          </p:nvPr>
        </p:nvSpPr>
        <p:spPr/>
        <p:txBody>
          <a:bodyPr/>
          <a:lstStyle/>
          <a:p>
            <a:fld id="{02EFBE65-576E-374D-85D4-ADC0BD13193A}" type="slidenum">
              <a:rPr lang="en-CN" smtClean="0"/>
              <a:t>‹#›</a:t>
            </a:fld>
            <a:endParaRPr lang="en-CN"/>
          </a:p>
        </p:txBody>
      </p:sp>
    </p:spTree>
    <p:extLst>
      <p:ext uri="{BB962C8B-B14F-4D97-AF65-F5344CB8AC3E}">
        <p14:creationId xmlns:p14="http://schemas.microsoft.com/office/powerpoint/2010/main" val="1212644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8A84B7-89AA-594D-A9ED-4478861790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N"/>
          </a:p>
        </p:txBody>
      </p:sp>
      <p:sp>
        <p:nvSpPr>
          <p:cNvPr id="3" name="Text Placeholder 2">
            <a:extLst>
              <a:ext uri="{FF2B5EF4-FFF2-40B4-BE49-F238E27FC236}">
                <a16:creationId xmlns:a16="http://schemas.microsoft.com/office/drawing/2014/main" id="{D885D942-4708-064A-AC74-90F3C1AA99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4" name="Date Placeholder 3">
            <a:extLst>
              <a:ext uri="{FF2B5EF4-FFF2-40B4-BE49-F238E27FC236}">
                <a16:creationId xmlns:a16="http://schemas.microsoft.com/office/drawing/2014/main" id="{76437CAE-F1C4-6A49-8930-4DDB6B3C59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3793FB-2757-9E4E-9E64-CF4D57B1466C}" type="datetimeFigureOut">
              <a:rPr lang="en-CN" smtClean="0"/>
              <a:t>2024/6/6</a:t>
            </a:fld>
            <a:endParaRPr lang="en-CN"/>
          </a:p>
        </p:txBody>
      </p:sp>
      <p:sp>
        <p:nvSpPr>
          <p:cNvPr id="5" name="Footer Placeholder 4">
            <a:extLst>
              <a:ext uri="{FF2B5EF4-FFF2-40B4-BE49-F238E27FC236}">
                <a16:creationId xmlns:a16="http://schemas.microsoft.com/office/drawing/2014/main" id="{9C623105-4D9C-BD46-82B3-C764FA68A1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N"/>
          </a:p>
        </p:txBody>
      </p:sp>
      <p:sp>
        <p:nvSpPr>
          <p:cNvPr id="6" name="Slide Number Placeholder 5">
            <a:extLst>
              <a:ext uri="{FF2B5EF4-FFF2-40B4-BE49-F238E27FC236}">
                <a16:creationId xmlns:a16="http://schemas.microsoft.com/office/drawing/2014/main" id="{175B2374-0DC5-A940-9322-C694A22683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EFBE65-576E-374D-85D4-ADC0BD13193A}" type="slidenum">
              <a:rPr lang="en-CN" smtClean="0"/>
              <a:t>‹#›</a:t>
            </a:fld>
            <a:endParaRPr lang="en-CN"/>
          </a:p>
        </p:txBody>
      </p:sp>
    </p:spTree>
    <p:extLst>
      <p:ext uri="{BB962C8B-B14F-4D97-AF65-F5344CB8AC3E}">
        <p14:creationId xmlns:p14="http://schemas.microsoft.com/office/powerpoint/2010/main" val="814356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image" Target="../media/image15.tiff"/><Relationship Id="rId1" Type="http://schemas.openxmlformats.org/officeDocument/2006/relationships/slideLayout" Target="../slideLayouts/slideLayout12.xml"/><Relationship Id="rId5" Type="http://schemas.openxmlformats.org/officeDocument/2006/relationships/image" Target="../media/image18.tiff"/><Relationship Id="rId4" Type="http://schemas.openxmlformats.org/officeDocument/2006/relationships/image" Target="../media/image17.tiff"/></Relationships>
</file>

<file path=ppt/slides/_rels/slide11.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image" Target="../media/image19.tiff"/><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12.xml"/><Relationship Id="rId5" Type="http://schemas.openxmlformats.org/officeDocument/2006/relationships/image" Target="../media/image28.jpe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file:////Users/yetian/Library/Containers/com.microsoft.Word/Data/tmp/WebArchiveCopyPasteTempFiles/page68image197404416" TargetMode="Externa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AAC13-CC6C-4B45-8A69-BF6E2DE1BDBA}"/>
              </a:ext>
            </a:extLst>
          </p:cNvPr>
          <p:cNvSpPr>
            <a:spLocks noGrp="1"/>
          </p:cNvSpPr>
          <p:nvPr>
            <p:ph type="ctrTitle"/>
          </p:nvPr>
        </p:nvSpPr>
        <p:spPr/>
        <p:txBody>
          <a:bodyPr/>
          <a:lstStyle/>
          <a:p>
            <a:r>
              <a:rPr lang="en-CN" dirty="0"/>
              <a:t>宇宙线平台介绍</a:t>
            </a:r>
          </a:p>
        </p:txBody>
      </p:sp>
      <p:sp>
        <p:nvSpPr>
          <p:cNvPr id="3" name="Subtitle 2">
            <a:extLst>
              <a:ext uri="{FF2B5EF4-FFF2-40B4-BE49-F238E27FC236}">
                <a16:creationId xmlns:a16="http://schemas.microsoft.com/office/drawing/2014/main" id="{D4ABF90F-68C5-2549-96FB-D5239AE7BB0B}"/>
              </a:ext>
            </a:extLst>
          </p:cNvPr>
          <p:cNvSpPr>
            <a:spLocks noGrp="1"/>
          </p:cNvSpPr>
          <p:nvPr>
            <p:ph type="subTitle" idx="1"/>
          </p:nvPr>
        </p:nvSpPr>
        <p:spPr>
          <a:xfrm>
            <a:off x="1524000" y="3991145"/>
            <a:ext cx="9144000" cy="1655762"/>
          </a:xfrm>
        </p:spPr>
        <p:txBody>
          <a:bodyPr/>
          <a:lstStyle/>
          <a:p>
            <a:r>
              <a:rPr lang="en-CN" dirty="0"/>
              <a:t>田野</a:t>
            </a:r>
          </a:p>
          <a:p>
            <a:r>
              <a:rPr lang="en-US" altLang="zh-CN" dirty="0"/>
              <a:t>2024-04-06</a:t>
            </a:r>
            <a:endParaRPr lang="en-CN" dirty="0"/>
          </a:p>
        </p:txBody>
      </p:sp>
    </p:spTree>
    <p:extLst>
      <p:ext uri="{BB962C8B-B14F-4D97-AF65-F5344CB8AC3E}">
        <p14:creationId xmlns:p14="http://schemas.microsoft.com/office/powerpoint/2010/main" val="36086723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8071E-8A30-2D44-8599-4C4BC1595FF2}"/>
              </a:ext>
            </a:extLst>
          </p:cNvPr>
          <p:cNvSpPr>
            <a:spLocks noGrp="1"/>
          </p:cNvSpPr>
          <p:nvPr>
            <p:ph type="title"/>
          </p:nvPr>
        </p:nvSpPr>
        <p:spPr/>
        <p:txBody>
          <a:bodyPr/>
          <a:lstStyle/>
          <a:p>
            <a:r>
              <a:rPr lang="en-CN" dirty="0"/>
              <a:t>数据初步对齐</a:t>
            </a:r>
          </a:p>
        </p:txBody>
      </p:sp>
      <p:sp>
        <p:nvSpPr>
          <p:cNvPr id="3" name="Slide Number Placeholder 2">
            <a:extLst>
              <a:ext uri="{FF2B5EF4-FFF2-40B4-BE49-F238E27FC236}">
                <a16:creationId xmlns:a16="http://schemas.microsoft.com/office/drawing/2014/main" id="{8DD08237-BF86-CC40-BA1B-0353518C7A17}"/>
              </a:ext>
            </a:extLst>
          </p:cNvPr>
          <p:cNvSpPr>
            <a:spLocks noGrp="1"/>
          </p:cNvSpPr>
          <p:nvPr>
            <p:ph type="sldNum" sz="quarter" idx="12"/>
          </p:nvPr>
        </p:nvSpPr>
        <p:spPr/>
        <p:txBody>
          <a:bodyPr/>
          <a:lstStyle/>
          <a:p>
            <a:pPr defTabSz="914377"/>
            <a:fld id="{34D15DCF-B6C0-436A-B323-0F6F8456F113}" type="slidenum">
              <a:rPr lang="zh-CN" altLang="en-US" smtClean="0"/>
              <a:pPr defTabSz="914377"/>
              <a:t>10</a:t>
            </a:fld>
            <a:endParaRPr lang="zh-CN" altLang="en-US" sz="1800" dirty="0"/>
          </a:p>
        </p:txBody>
      </p:sp>
      <p:pic>
        <p:nvPicPr>
          <p:cNvPr id="4" name="Picture 3">
            <a:extLst>
              <a:ext uri="{FF2B5EF4-FFF2-40B4-BE49-F238E27FC236}">
                <a16:creationId xmlns:a16="http://schemas.microsoft.com/office/drawing/2014/main" id="{CCEC6A69-2DE7-0A49-9978-0142A17BCC8B}"/>
              </a:ext>
            </a:extLst>
          </p:cNvPr>
          <p:cNvPicPr/>
          <p:nvPr/>
        </p:nvPicPr>
        <p:blipFill>
          <a:blip r:embed="rId2"/>
          <a:stretch>
            <a:fillRect/>
          </a:stretch>
        </p:blipFill>
        <p:spPr>
          <a:xfrm>
            <a:off x="390114" y="1792948"/>
            <a:ext cx="5022146" cy="3641889"/>
          </a:xfrm>
          <a:prstGeom prst="rect">
            <a:avLst/>
          </a:prstGeom>
        </p:spPr>
      </p:pic>
      <p:pic>
        <p:nvPicPr>
          <p:cNvPr id="5" name="Picture 4">
            <a:extLst>
              <a:ext uri="{FF2B5EF4-FFF2-40B4-BE49-F238E27FC236}">
                <a16:creationId xmlns:a16="http://schemas.microsoft.com/office/drawing/2014/main" id="{39C6ACE2-1E00-974B-B8FE-317E1AFC3F68}"/>
              </a:ext>
            </a:extLst>
          </p:cNvPr>
          <p:cNvPicPr>
            <a:picLocks noChangeAspect="1"/>
          </p:cNvPicPr>
          <p:nvPr/>
        </p:nvPicPr>
        <p:blipFill>
          <a:blip r:embed="rId3"/>
          <a:stretch>
            <a:fillRect/>
          </a:stretch>
        </p:blipFill>
        <p:spPr>
          <a:xfrm>
            <a:off x="5708980" y="1637802"/>
            <a:ext cx="2959100" cy="3924300"/>
          </a:xfrm>
          <a:prstGeom prst="rect">
            <a:avLst/>
          </a:prstGeom>
        </p:spPr>
      </p:pic>
      <p:pic>
        <p:nvPicPr>
          <p:cNvPr id="6" name="Picture 5">
            <a:extLst>
              <a:ext uri="{FF2B5EF4-FFF2-40B4-BE49-F238E27FC236}">
                <a16:creationId xmlns:a16="http://schemas.microsoft.com/office/drawing/2014/main" id="{ADDAFA1F-8474-E44A-BC11-0BE9B04AB192}"/>
              </a:ext>
            </a:extLst>
          </p:cNvPr>
          <p:cNvPicPr/>
          <p:nvPr/>
        </p:nvPicPr>
        <p:blipFill>
          <a:blip r:embed="rId4"/>
          <a:stretch>
            <a:fillRect/>
          </a:stretch>
        </p:blipFill>
        <p:spPr>
          <a:xfrm>
            <a:off x="9370954" y="4279137"/>
            <a:ext cx="2044700" cy="2311400"/>
          </a:xfrm>
          <a:prstGeom prst="rect">
            <a:avLst/>
          </a:prstGeom>
        </p:spPr>
      </p:pic>
      <p:pic>
        <p:nvPicPr>
          <p:cNvPr id="7" name="Picture 6">
            <a:extLst>
              <a:ext uri="{FF2B5EF4-FFF2-40B4-BE49-F238E27FC236}">
                <a16:creationId xmlns:a16="http://schemas.microsoft.com/office/drawing/2014/main" id="{B43DA7A5-BC86-ED4E-94B9-A45C2C3782F8}"/>
              </a:ext>
            </a:extLst>
          </p:cNvPr>
          <p:cNvPicPr/>
          <p:nvPr/>
        </p:nvPicPr>
        <p:blipFill>
          <a:blip r:embed="rId5">
            <a:extLst>
              <a:ext uri="{28A0092B-C50C-407E-A947-70E740481C1C}">
                <a14:useLocalDpi xmlns:a14="http://schemas.microsoft.com/office/drawing/2010/main"/>
              </a:ext>
            </a:extLst>
          </a:blip>
          <a:stretch>
            <a:fillRect/>
          </a:stretch>
        </p:blipFill>
        <p:spPr>
          <a:xfrm>
            <a:off x="9694606" y="997974"/>
            <a:ext cx="1899285" cy="3126740"/>
          </a:xfrm>
          <a:prstGeom prst="rect">
            <a:avLst/>
          </a:prstGeom>
        </p:spPr>
      </p:pic>
      <p:sp>
        <p:nvSpPr>
          <p:cNvPr id="8" name="Right Arrow 7">
            <a:extLst>
              <a:ext uri="{FF2B5EF4-FFF2-40B4-BE49-F238E27FC236}">
                <a16:creationId xmlns:a16="http://schemas.microsoft.com/office/drawing/2014/main" id="{BBD3479A-C7D1-D840-8B00-68E768B44FB8}"/>
              </a:ext>
            </a:extLst>
          </p:cNvPr>
          <p:cNvSpPr/>
          <p:nvPr/>
        </p:nvSpPr>
        <p:spPr>
          <a:xfrm>
            <a:off x="8385243" y="3579779"/>
            <a:ext cx="846306" cy="5449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Tree>
    <p:extLst>
      <p:ext uri="{BB962C8B-B14F-4D97-AF65-F5344CB8AC3E}">
        <p14:creationId xmlns:p14="http://schemas.microsoft.com/office/powerpoint/2010/main" val="2223692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783B8-E099-5846-A37D-B36D0AAACF6D}"/>
              </a:ext>
            </a:extLst>
          </p:cNvPr>
          <p:cNvSpPr>
            <a:spLocks noGrp="1"/>
          </p:cNvSpPr>
          <p:nvPr>
            <p:ph type="title"/>
          </p:nvPr>
        </p:nvSpPr>
        <p:spPr/>
        <p:txBody>
          <a:bodyPr/>
          <a:lstStyle/>
          <a:p>
            <a:r>
              <a:rPr lang="en-CN" dirty="0"/>
              <a:t>数据重建和分析</a:t>
            </a:r>
          </a:p>
        </p:txBody>
      </p:sp>
      <p:sp>
        <p:nvSpPr>
          <p:cNvPr id="3" name="Slide Number Placeholder 2">
            <a:extLst>
              <a:ext uri="{FF2B5EF4-FFF2-40B4-BE49-F238E27FC236}">
                <a16:creationId xmlns:a16="http://schemas.microsoft.com/office/drawing/2014/main" id="{73773446-CEA2-414D-8FB8-95F16CEC2CD9}"/>
              </a:ext>
            </a:extLst>
          </p:cNvPr>
          <p:cNvSpPr>
            <a:spLocks noGrp="1"/>
          </p:cNvSpPr>
          <p:nvPr>
            <p:ph type="sldNum" sz="quarter" idx="12"/>
          </p:nvPr>
        </p:nvSpPr>
        <p:spPr/>
        <p:txBody>
          <a:bodyPr/>
          <a:lstStyle/>
          <a:p>
            <a:pPr defTabSz="914377"/>
            <a:fld id="{34D15DCF-B6C0-436A-B323-0F6F8456F113}" type="slidenum">
              <a:rPr lang="zh-CN" altLang="en-US" smtClean="0"/>
              <a:pPr defTabSz="914377"/>
              <a:t>11</a:t>
            </a:fld>
            <a:endParaRPr lang="zh-CN" altLang="en-US" sz="1800" dirty="0"/>
          </a:p>
        </p:txBody>
      </p:sp>
      <p:pic>
        <p:nvPicPr>
          <p:cNvPr id="4" name="Picture 3">
            <a:extLst>
              <a:ext uri="{FF2B5EF4-FFF2-40B4-BE49-F238E27FC236}">
                <a16:creationId xmlns:a16="http://schemas.microsoft.com/office/drawing/2014/main" id="{394DB55E-7650-164A-A920-80B44B75D9E9}"/>
              </a:ext>
            </a:extLst>
          </p:cNvPr>
          <p:cNvPicPr>
            <a:picLocks noChangeAspect="1"/>
          </p:cNvPicPr>
          <p:nvPr/>
        </p:nvPicPr>
        <p:blipFill>
          <a:blip r:embed="rId2"/>
          <a:stretch>
            <a:fillRect/>
          </a:stretch>
        </p:blipFill>
        <p:spPr>
          <a:xfrm>
            <a:off x="8477748" y="2268257"/>
            <a:ext cx="2560040" cy="2640671"/>
          </a:xfrm>
          <a:prstGeom prst="rect">
            <a:avLst/>
          </a:prstGeom>
        </p:spPr>
      </p:pic>
      <p:pic>
        <p:nvPicPr>
          <p:cNvPr id="5" name="Picture 4">
            <a:extLst>
              <a:ext uri="{FF2B5EF4-FFF2-40B4-BE49-F238E27FC236}">
                <a16:creationId xmlns:a16="http://schemas.microsoft.com/office/drawing/2014/main" id="{AD01895B-EAFD-C84F-9C1D-2CBFB4CE8AD0}"/>
              </a:ext>
            </a:extLst>
          </p:cNvPr>
          <p:cNvPicPr>
            <a:picLocks noChangeAspect="1"/>
          </p:cNvPicPr>
          <p:nvPr/>
        </p:nvPicPr>
        <p:blipFill>
          <a:blip r:embed="rId3"/>
          <a:stretch>
            <a:fillRect/>
          </a:stretch>
        </p:blipFill>
        <p:spPr>
          <a:xfrm>
            <a:off x="10339288" y="2851150"/>
            <a:ext cx="1397000" cy="1155700"/>
          </a:xfrm>
          <a:prstGeom prst="rect">
            <a:avLst/>
          </a:prstGeom>
        </p:spPr>
      </p:pic>
      <p:sp>
        <p:nvSpPr>
          <p:cNvPr id="7" name="TextBox 6">
            <a:extLst>
              <a:ext uri="{FF2B5EF4-FFF2-40B4-BE49-F238E27FC236}">
                <a16:creationId xmlns:a16="http://schemas.microsoft.com/office/drawing/2014/main" id="{0FA6D8AD-3886-6B47-B29A-FBE872AED4E8}"/>
              </a:ext>
            </a:extLst>
          </p:cNvPr>
          <p:cNvSpPr txBox="1"/>
          <p:nvPr/>
        </p:nvSpPr>
        <p:spPr>
          <a:xfrm>
            <a:off x="344385" y="1605544"/>
            <a:ext cx="7659584" cy="3760004"/>
          </a:xfrm>
          <a:prstGeom prst="rect">
            <a:avLst/>
          </a:prstGeom>
          <a:noFill/>
        </p:spPr>
        <p:txBody>
          <a:bodyPr wrap="square">
            <a:spAutoFit/>
          </a:bodyPr>
          <a:lstStyle/>
          <a:p>
            <a:pPr>
              <a:spcBef>
                <a:spcPts val="200"/>
              </a:spcBef>
            </a:pPr>
            <a:r>
              <a:rPr lang="zh-CN" sz="1800" b="1" dirty="0">
                <a:solidFill>
                  <a:srgbClr val="FF0000"/>
                </a:solidFill>
                <a:effectLst/>
                <a:latin typeface="Calibri Light" panose="020F0302020204030204" pitchFamily="34" charset="0"/>
                <a:ea typeface="DengXian Light" panose="02010600030101010101" pitchFamily="2" charset="-122"/>
                <a:cs typeface="Times New Roman" panose="02020603050405020304" pitchFamily="18" charset="0"/>
              </a:rPr>
              <a:t>运行：</a:t>
            </a:r>
            <a:r>
              <a:rPr lang="en-CN" sz="1800" b="1" dirty="0">
                <a:solidFill>
                  <a:srgbClr val="FF0000"/>
                </a:solidFill>
                <a:effectLst/>
                <a:latin typeface="Calibri Light" panose="020F0302020204030204" pitchFamily="34" charset="0"/>
                <a:ea typeface="DengXian Light" panose="02010600030101010101" pitchFamily="2" charset="-122"/>
                <a:cs typeface="Times New Roman" panose="02020603050405020304" pitchFamily="18" charset="0"/>
              </a:rPr>
              <a:t>Source ProcessFolders.</a:t>
            </a:r>
            <a:r>
              <a:rPr lang="en-US" sz="1800" b="1" dirty="0" err="1">
                <a:solidFill>
                  <a:srgbClr val="FF0000"/>
                </a:solidFill>
                <a:effectLst/>
                <a:latin typeface="Calibri Light" panose="020F0302020204030204" pitchFamily="34" charset="0"/>
                <a:ea typeface="DengXian Light" panose="02010600030101010101" pitchFamily="2" charset="-122"/>
                <a:cs typeface="Times New Roman" panose="02020603050405020304" pitchFamily="18" charset="0"/>
              </a:rPr>
              <a:t>sh</a:t>
            </a:r>
            <a:endParaRPr lang="en-CN" sz="1800" b="1" dirty="0">
              <a:solidFill>
                <a:srgbClr val="2F5496"/>
              </a:solidFill>
              <a:effectLst/>
              <a:latin typeface="Calibri Light" panose="020F0302020204030204" pitchFamily="34" charset="0"/>
              <a:ea typeface="DengXian Light" panose="02010600030101010101" pitchFamily="2" charset="-122"/>
              <a:cs typeface="Times New Roman" panose="02020603050405020304" pitchFamily="18" charset="0"/>
            </a:endParaRPr>
          </a:p>
          <a:p>
            <a:r>
              <a:rPr lang="en-US" sz="1600" dirty="0">
                <a:effectLst/>
                <a:latin typeface="Calibri" panose="020F0502020204030204" pitchFamily="34" charset="0"/>
                <a:ea typeface="DengXian" panose="02010600030101010101" pitchFamily="2" charset="-122"/>
                <a:cs typeface="Times New Roman" panose="02020603050405020304" pitchFamily="18" charset="0"/>
              </a:rPr>
              <a:t> </a:t>
            </a:r>
            <a:endParaRPr lang="en-CN" sz="1600" dirty="0">
              <a:effectLst/>
              <a:latin typeface="Calibri" panose="020F0502020204030204" pitchFamily="34" charset="0"/>
              <a:ea typeface="DengXian" panose="02010600030101010101" pitchFamily="2" charset="-122"/>
              <a:cs typeface="Times New Roman" panose="02020603050405020304" pitchFamily="18" charset="0"/>
            </a:endParaRPr>
          </a:p>
          <a:p>
            <a:r>
              <a:rPr lang="zh-CN" sz="1600" dirty="0">
                <a:effectLst/>
                <a:latin typeface="Calibri" panose="020F0502020204030204" pitchFamily="34" charset="0"/>
                <a:ea typeface="DengXian" panose="02010600030101010101" pitchFamily="2" charset="-122"/>
                <a:cs typeface="Times New Roman" panose="02020603050405020304" pitchFamily="18" charset="0"/>
              </a:rPr>
              <a:t>脚本命令列表：</a:t>
            </a:r>
            <a:endParaRPr lang="en-CN" sz="1600" dirty="0">
              <a:effectLst/>
              <a:latin typeface="Calibri" panose="020F0502020204030204" pitchFamily="34" charset="0"/>
              <a:ea typeface="DengXian" panose="02010600030101010101" pitchFamily="2" charset="-122"/>
              <a:cs typeface="Times New Roman" panose="02020603050405020304" pitchFamily="18" charset="0"/>
            </a:endParaRPr>
          </a:p>
          <a:p>
            <a:pPr>
              <a:spcBef>
                <a:spcPts val="200"/>
              </a:spcBef>
            </a:pPr>
            <a:r>
              <a:rPr lang="en-CN" sz="1800" b="1" dirty="0">
                <a:solidFill>
                  <a:srgbClr val="FF0000"/>
                </a:solidFill>
                <a:effectLst/>
                <a:latin typeface="Calibri Light" panose="020F0302020204030204" pitchFamily="34" charset="0"/>
                <a:ea typeface="DengXian Light" panose="02010600030101010101" pitchFamily="2" charset="-122"/>
                <a:cs typeface="Times New Roman" panose="02020603050405020304" pitchFamily="18" charset="0"/>
              </a:rPr>
              <a:t>sumMatchedFiles</a:t>
            </a:r>
            <a:r>
              <a:rPr lang="en-CN" sz="1800" b="1" dirty="0">
                <a:solidFill>
                  <a:srgbClr val="2F5496"/>
                </a:solidFill>
                <a:effectLst/>
                <a:latin typeface="Calibri Light" panose="020F0302020204030204" pitchFamily="34" charset="0"/>
                <a:ea typeface="DengXian Light" panose="02010600030101010101" pitchFamily="2" charset="-122"/>
                <a:cs typeface="Times New Roman" panose="02020603050405020304" pitchFamily="18" charset="0"/>
              </a:rPr>
              <a:t>  # First sum all matched files, to generate calibration file (Board*-Aligned.root)</a:t>
            </a:r>
          </a:p>
          <a:p>
            <a:pPr>
              <a:spcBef>
                <a:spcPts val="200"/>
              </a:spcBef>
            </a:pPr>
            <a:r>
              <a:rPr lang="en-CN" sz="1800" b="1" dirty="0">
                <a:solidFill>
                  <a:srgbClr val="FF0000"/>
                </a:solidFill>
                <a:effectLst/>
                <a:highlight>
                  <a:srgbClr val="FFFF00"/>
                </a:highlight>
                <a:latin typeface="Calibri Light" panose="020F0302020204030204" pitchFamily="34" charset="0"/>
                <a:ea typeface="DengXian Light" panose="02010600030101010101" pitchFamily="2" charset="-122"/>
                <a:cs typeface="Times New Roman" panose="02020603050405020304" pitchFamily="18" charset="0"/>
              </a:rPr>
              <a:t>generateCaliFile</a:t>
            </a:r>
            <a:r>
              <a:rPr lang="en-CN" sz="1800" b="1" dirty="0">
                <a:solidFill>
                  <a:srgbClr val="FF0000"/>
                </a:solidFill>
                <a:effectLst/>
                <a:latin typeface="Calibri Light" panose="020F0302020204030204" pitchFamily="34" charset="0"/>
                <a:ea typeface="DengXian Light" panose="02010600030101010101" pitchFamily="2" charset="-122"/>
                <a:cs typeface="Times New Roman" panose="02020603050405020304" pitchFamily="18" charset="0"/>
              </a:rPr>
              <a:t> </a:t>
            </a:r>
            <a:r>
              <a:rPr lang="en-CN" sz="1800" b="1" dirty="0">
                <a:solidFill>
                  <a:srgbClr val="2F5496"/>
                </a:solidFill>
                <a:effectLst/>
                <a:latin typeface="Calibri Light" panose="020F0302020204030204" pitchFamily="34" charset="0"/>
                <a:ea typeface="DengXian Light" panose="02010600030101010101" pitchFamily="2" charset="-122"/>
                <a:cs typeface="Times New Roman" panose="02020603050405020304" pitchFamily="18" charset="0"/>
              </a:rPr>
              <a:t># Generate Calibration file, Board*-Cali.root, execute “Codes/Calibration.cpp”.  Cali</a:t>
            </a:r>
            <a:r>
              <a:rPr lang="zh-CN" sz="1800" b="1" dirty="0">
                <a:solidFill>
                  <a:srgbClr val="2F5496"/>
                </a:solidFill>
                <a:effectLst/>
                <a:latin typeface="Calibri Light" panose="020F0302020204030204" pitchFamily="34" charset="0"/>
                <a:ea typeface="DengXian Light" panose="02010600030101010101" pitchFamily="2" charset="-122"/>
                <a:cs typeface="Times New Roman" panose="02020603050405020304" pitchFamily="18" charset="0"/>
              </a:rPr>
              <a:t>获得的数据都是</a:t>
            </a:r>
            <a:r>
              <a:rPr lang="zh-CN" altLang="en-CN" sz="1800" b="1" dirty="0">
                <a:solidFill>
                  <a:srgbClr val="2F5496"/>
                </a:solidFill>
                <a:effectLst/>
                <a:latin typeface="Calibri Light" panose="020F0302020204030204" pitchFamily="34" charset="0"/>
                <a:ea typeface="DengXian Light" panose="02010600030101010101" pitchFamily="2" charset="-122"/>
                <a:cs typeface="Times New Roman" panose="02020603050405020304" pitchFamily="18" charset="0"/>
              </a:rPr>
              <a:t>直方</a:t>
            </a:r>
            <a:r>
              <a:rPr lang="zh-CN" sz="1800" b="1" dirty="0">
                <a:solidFill>
                  <a:srgbClr val="2F5496"/>
                </a:solidFill>
                <a:effectLst/>
                <a:latin typeface="Calibri Light" panose="020F0302020204030204" pitchFamily="34" charset="0"/>
                <a:ea typeface="DengXian Light" panose="02010600030101010101" pitchFamily="2" charset="-122"/>
                <a:cs typeface="Times New Roman" panose="02020603050405020304" pitchFamily="18" charset="0"/>
              </a:rPr>
              <a:t>图，只有</a:t>
            </a:r>
            <a:r>
              <a:rPr lang="zh-CN" altLang="en-US" sz="1800" b="1" dirty="0">
                <a:solidFill>
                  <a:srgbClr val="2F5496"/>
                </a:solidFill>
                <a:effectLst/>
                <a:latin typeface="Calibri Light" panose="020F0302020204030204" pitchFamily="34" charset="0"/>
                <a:ea typeface="DengXian Light" panose="02010600030101010101" pitchFamily="2" charset="-122"/>
                <a:cs typeface="Times New Roman" panose="02020603050405020304" pitchFamily="18" charset="0"/>
              </a:rPr>
              <a:t>当</a:t>
            </a:r>
            <a:r>
              <a:rPr lang="zh-CN" sz="1800" b="1" dirty="0">
                <a:solidFill>
                  <a:srgbClr val="2F5496"/>
                </a:solidFill>
                <a:effectLst/>
                <a:latin typeface="Calibri Light" panose="020F0302020204030204" pitchFamily="34" charset="0"/>
                <a:ea typeface="DengXian Light" panose="02010600030101010101" pitchFamily="2" charset="-122"/>
                <a:cs typeface="Times New Roman" panose="02020603050405020304" pitchFamily="18" charset="0"/>
              </a:rPr>
              <a:t>刻度文件未被找到才进行刻度。</a:t>
            </a:r>
            <a:endParaRPr lang="en-CN" sz="1800" b="1" dirty="0">
              <a:solidFill>
                <a:srgbClr val="2F5496"/>
              </a:solidFill>
              <a:effectLst/>
              <a:latin typeface="Calibri Light" panose="020F0302020204030204" pitchFamily="34" charset="0"/>
              <a:ea typeface="DengXian Light" panose="02010600030101010101" pitchFamily="2" charset="-122"/>
              <a:cs typeface="Times New Roman" panose="02020603050405020304" pitchFamily="18" charset="0"/>
            </a:endParaRPr>
          </a:p>
          <a:p>
            <a:pPr>
              <a:spcBef>
                <a:spcPts val="200"/>
              </a:spcBef>
            </a:pPr>
            <a:r>
              <a:rPr lang="en-CN" sz="1800" b="1" dirty="0">
                <a:solidFill>
                  <a:srgbClr val="FF0000"/>
                </a:solidFill>
                <a:effectLst/>
                <a:highlight>
                  <a:srgbClr val="FFFF00"/>
                </a:highlight>
                <a:latin typeface="Calibri Light" panose="020F0302020204030204" pitchFamily="34" charset="0"/>
                <a:ea typeface="DengXian Light" panose="02010600030101010101" pitchFamily="2" charset="-122"/>
                <a:cs typeface="Times New Roman" panose="02020603050405020304" pitchFamily="18" charset="0"/>
              </a:rPr>
              <a:t>getPosition</a:t>
            </a:r>
            <a:r>
              <a:rPr lang="en-CN" sz="1800" b="1" dirty="0">
                <a:solidFill>
                  <a:srgbClr val="FF0000"/>
                </a:solidFill>
                <a:effectLst/>
                <a:latin typeface="Calibri Light" panose="020F0302020204030204" pitchFamily="34" charset="0"/>
                <a:ea typeface="DengXian Light" panose="02010600030101010101" pitchFamily="2" charset="-122"/>
                <a:cs typeface="Times New Roman" panose="02020603050405020304" pitchFamily="18" charset="0"/>
              </a:rPr>
              <a:t> </a:t>
            </a:r>
            <a:r>
              <a:rPr lang="en-CN" sz="1800" b="1" dirty="0">
                <a:solidFill>
                  <a:srgbClr val="2F5496"/>
                </a:solidFill>
                <a:effectLst/>
                <a:latin typeface="Calibri Light" panose="020F0302020204030204" pitchFamily="34" charset="0"/>
                <a:ea typeface="DengXian Light" panose="02010600030101010101" pitchFamily="2" charset="-122"/>
                <a:cs typeface="Times New Roman" panose="02020603050405020304" pitchFamily="18" charset="0"/>
              </a:rPr>
              <a:t>  # Generate GetPos.root, decode, calculate position, calcPos2, execute "Codes/GetPos.cpp"  </a:t>
            </a:r>
            <a:r>
              <a:rPr lang="zh-CN" sz="1800" b="1" dirty="0">
                <a:solidFill>
                  <a:srgbClr val="2F5496"/>
                </a:solidFill>
                <a:effectLst/>
                <a:latin typeface="Calibri Light" panose="020F0302020204030204" pitchFamily="34" charset="0"/>
                <a:ea typeface="DengXian Light" panose="02010600030101010101" pitchFamily="2" charset="-122"/>
                <a:cs typeface="Times New Roman" panose="02020603050405020304" pitchFamily="18" charset="0"/>
              </a:rPr>
              <a:t>同一个日期文件夹下产生一个</a:t>
            </a:r>
            <a:r>
              <a:rPr lang="en-CN" sz="1800" b="1" dirty="0">
                <a:solidFill>
                  <a:srgbClr val="FF0000"/>
                </a:solidFill>
                <a:effectLst/>
                <a:latin typeface="Calibri Light" panose="020F0302020204030204" pitchFamily="34" charset="0"/>
                <a:ea typeface="DengXian Light" panose="02010600030101010101" pitchFamily="2" charset="-122"/>
                <a:cs typeface="Times New Roman" panose="02020603050405020304" pitchFamily="18" charset="0"/>
              </a:rPr>
              <a:t>GetPos.root</a:t>
            </a:r>
            <a:r>
              <a:rPr lang="zh-CN" sz="1800" b="1" dirty="0">
                <a:solidFill>
                  <a:srgbClr val="2F5496"/>
                </a:solidFill>
                <a:effectLst/>
                <a:latin typeface="Calibri Light" panose="020F0302020204030204" pitchFamily="34" charset="0"/>
                <a:ea typeface="DengXian Light" panose="02010600030101010101" pitchFamily="2" charset="-122"/>
                <a:cs typeface="Times New Roman" panose="02020603050405020304" pitchFamily="18" charset="0"/>
              </a:rPr>
              <a:t>，文件位于“日期</a:t>
            </a:r>
            <a:r>
              <a:rPr lang="en-CN" sz="1800" b="1" dirty="0">
                <a:solidFill>
                  <a:srgbClr val="2F5496"/>
                </a:solidFill>
                <a:effectLst/>
                <a:latin typeface="Calibri Light" panose="020F0302020204030204" pitchFamily="34" charset="0"/>
                <a:ea typeface="DengXian Light" panose="02010600030101010101" pitchFamily="2" charset="-122"/>
                <a:cs typeface="Times New Roman" panose="02020603050405020304" pitchFamily="18" charset="0"/>
              </a:rPr>
              <a:t>/processed/”</a:t>
            </a:r>
            <a:r>
              <a:rPr lang="zh-CN" sz="1800" b="1" dirty="0">
                <a:solidFill>
                  <a:srgbClr val="2F5496"/>
                </a:solidFill>
                <a:effectLst/>
                <a:latin typeface="Calibri Light" panose="020F0302020204030204" pitchFamily="34" charset="0"/>
                <a:ea typeface="DengXian Light" panose="02010600030101010101" pitchFamily="2" charset="-122"/>
                <a:cs typeface="Times New Roman" panose="02020603050405020304" pitchFamily="18" charset="0"/>
              </a:rPr>
              <a:t>文件夹下，所有的信息均存在</a:t>
            </a:r>
            <a:r>
              <a:rPr lang="en-CN" sz="1800" b="1" dirty="0">
                <a:solidFill>
                  <a:srgbClr val="FF0000"/>
                </a:solidFill>
                <a:effectLst/>
                <a:latin typeface="Calibri Light" panose="020F0302020204030204" pitchFamily="34" charset="0"/>
                <a:ea typeface="DengXian Light" panose="02010600030101010101" pitchFamily="2" charset="-122"/>
                <a:cs typeface="Times New Roman" panose="02020603050405020304" pitchFamily="18" charset="0"/>
              </a:rPr>
              <a:t>GetPos.root</a:t>
            </a:r>
            <a:r>
              <a:rPr lang="zh-CN" sz="1800" b="1" dirty="0">
                <a:solidFill>
                  <a:srgbClr val="FF0000"/>
                </a:solidFill>
                <a:effectLst/>
                <a:latin typeface="Calibri Light" panose="020F0302020204030204" pitchFamily="34" charset="0"/>
                <a:ea typeface="DengXian Light" panose="02010600030101010101" pitchFamily="2" charset="-122"/>
                <a:cs typeface="Times New Roman" panose="02020603050405020304" pitchFamily="18" charset="0"/>
              </a:rPr>
              <a:t>文件下</a:t>
            </a:r>
            <a:endParaRPr lang="en-CN" sz="1800" b="1" dirty="0">
              <a:solidFill>
                <a:srgbClr val="2F5496"/>
              </a:solidFill>
              <a:effectLst/>
              <a:latin typeface="Calibri Light" panose="020F0302020204030204" pitchFamily="34" charset="0"/>
              <a:ea typeface="DengXian Light" panose="02010600030101010101" pitchFamily="2" charset="-122"/>
              <a:cs typeface="Times New Roman" panose="02020603050405020304" pitchFamily="18" charset="0"/>
            </a:endParaRPr>
          </a:p>
          <a:p>
            <a:pPr>
              <a:spcBef>
                <a:spcPts val="200"/>
              </a:spcBef>
            </a:pPr>
            <a:r>
              <a:rPr lang="en-CN" sz="1800" b="1" dirty="0">
                <a:solidFill>
                  <a:srgbClr val="FF0000"/>
                </a:solidFill>
                <a:effectLst/>
                <a:latin typeface="Calibri Light" panose="020F0302020204030204" pitchFamily="34" charset="0"/>
                <a:ea typeface="DengXian Light" panose="02010600030101010101" pitchFamily="2" charset="-122"/>
                <a:cs typeface="Times New Roman" panose="02020603050405020304" pitchFamily="18" charset="0"/>
              </a:rPr>
              <a:t>sumPosFiles</a:t>
            </a:r>
            <a:r>
              <a:rPr lang="en-CN" sz="1800" b="1" dirty="0">
                <a:solidFill>
                  <a:srgbClr val="CCCCCC"/>
                </a:solidFill>
                <a:effectLst/>
                <a:latin typeface="Calibri Light" panose="020F0302020204030204" pitchFamily="34" charset="0"/>
                <a:ea typeface="DengXian Light" panose="02010600030101010101" pitchFamily="2" charset="-122"/>
                <a:cs typeface="Times New Roman" panose="02020603050405020304" pitchFamily="18" charset="0"/>
              </a:rPr>
              <a:t>  </a:t>
            </a:r>
            <a:r>
              <a:rPr lang="en-CN" sz="1800" b="1" dirty="0">
                <a:solidFill>
                  <a:srgbClr val="2F5496"/>
                </a:solidFill>
                <a:effectLst/>
                <a:latin typeface="Calibri Light" panose="020F0302020204030204" pitchFamily="34" charset="0"/>
                <a:ea typeface="DengXian Light" panose="02010600030101010101" pitchFamily="2" charset="-122"/>
                <a:cs typeface="Times New Roman" panose="02020603050405020304" pitchFamily="18" charset="0"/>
              </a:rPr>
              <a:t># Sum all GetPos.root files</a:t>
            </a:r>
            <a:r>
              <a:rPr lang="zh-CN" sz="1800" b="1" dirty="0">
                <a:solidFill>
                  <a:srgbClr val="2F5496"/>
                </a:solidFill>
                <a:effectLst/>
                <a:latin typeface="Calibri Light" panose="020F0302020204030204" pitchFamily="34" charset="0"/>
                <a:ea typeface="DengXian Light" panose="02010600030101010101" pitchFamily="2" charset="-122"/>
                <a:cs typeface="Times New Roman" panose="02020603050405020304" pitchFamily="18" charset="0"/>
              </a:rPr>
              <a:t>，把不同日期的</a:t>
            </a:r>
            <a:r>
              <a:rPr lang="zh-CN" altLang="en-US" sz="1800" b="1" dirty="0">
                <a:solidFill>
                  <a:srgbClr val="2F5496"/>
                </a:solidFill>
                <a:effectLst/>
                <a:latin typeface="Calibri Light" panose="020F0302020204030204" pitchFamily="34" charset="0"/>
                <a:ea typeface="DengXian Light" panose="02010600030101010101" pitchFamily="2" charset="-122"/>
                <a:cs typeface="Times New Roman" panose="02020603050405020304" pitchFamily="18" charset="0"/>
              </a:rPr>
              <a:t>文件</a:t>
            </a:r>
            <a:r>
              <a:rPr lang="zh-CN" sz="1800" b="1" dirty="0">
                <a:solidFill>
                  <a:srgbClr val="2F5496"/>
                </a:solidFill>
                <a:effectLst/>
                <a:latin typeface="Calibri Light" panose="020F0302020204030204" pitchFamily="34" charset="0"/>
                <a:ea typeface="DengXian Light" panose="02010600030101010101" pitchFamily="2" charset="-122"/>
                <a:cs typeface="Times New Roman" panose="02020603050405020304" pitchFamily="18" charset="0"/>
              </a:rPr>
              <a:t>合并</a:t>
            </a:r>
            <a:endParaRPr lang="en-CN" sz="1800" b="1" dirty="0">
              <a:solidFill>
                <a:srgbClr val="2F5496"/>
              </a:solidFill>
              <a:effectLst/>
              <a:latin typeface="Calibri Light" panose="020F0302020204030204" pitchFamily="34" charset="0"/>
              <a:ea typeface="DengXian Light" panose="02010600030101010101" pitchFamily="2" charset="-122"/>
              <a:cs typeface="Times New Roman" panose="02020603050405020304" pitchFamily="18" charset="0"/>
            </a:endParaRPr>
          </a:p>
          <a:p>
            <a:pPr>
              <a:spcBef>
                <a:spcPts val="200"/>
              </a:spcBef>
            </a:pPr>
            <a:r>
              <a:rPr lang="en-CN" sz="1800" b="1" dirty="0">
                <a:solidFill>
                  <a:srgbClr val="FF0000"/>
                </a:solidFill>
                <a:effectLst/>
                <a:highlight>
                  <a:srgbClr val="FFFF00"/>
                </a:highlight>
                <a:latin typeface="Calibri Light" panose="020F0302020204030204" pitchFamily="34" charset="0"/>
                <a:ea typeface="DengXian Light" panose="02010600030101010101" pitchFamily="2" charset="-122"/>
                <a:cs typeface="Times New Roman" panose="02020603050405020304" pitchFamily="18" charset="0"/>
              </a:rPr>
              <a:t>correctPosition</a:t>
            </a:r>
            <a:r>
              <a:rPr lang="en-CN" sz="1800" b="1" dirty="0">
                <a:solidFill>
                  <a:srgbClr val="FF0000"/>
                </a:solidFill>
                <a:effectLst/>
                <a:latin typeface="Calibri Light" panose="020F0302020204030204" pitchFamily="34" charset="0"/>
                <a:ea typeface="DengXian Light" panose="02010600030101010101" pitchFamily="2" charset="-122"/>
                <a:cs typeface="Times New Roman" panose="02020603050405020304" pitchFamily="18" charset="0"/>
              </a:rPr>
              <a:t>  </a:t>
            </a:r>
            <a:r>
              <a:rPr lang="en-CN" sz="1800" b="1" dirty="0">
                <a:solidFill>
                  <a:srgbClr val="2F5496"/>
                </a:solidFill>
                <a:effectLst/>
                <a:latin typeface="Calibri Light" panose="020F0302020204030204" pitchFamily="34" charset="0"/>
                <a:ea typeface="DengXian Light" panose="02010600030101010101" pitchFamily="2" charset="-122"/>
                <a:cs typeface="Times New Roman" panose="02020603050405020304" pitchFamily="18" charset="0"/>
              </a:rPr>
              <a:t># Correct position, calcPos3, execute "Codes/Correct1.cpp" 1st </a:t>
            </a:r>
          </a:p>
        </p:txBody>
      </p:sp>
      <p:sp>
        <p:nvSpPr>
          <p:cNvPr id="6" name="TextBox 5">
            <a:extLst>
              <a:ext uri="{FF2B5EF4-FFF2-40B4-BE49-F238E27FC236}">
                <a16:creationId xmlns:a16="http://schemas.microsoft.com/office/drawing/2014/main" id="{A348665B-D0F6-324D-A8A2-D1A53EC57D50}"/>
              </a:ext>
            </a:extLst>
          </p:cNvPr>
          <p:cNvSpPr txBox="1"/>
          <p:nvPr/>
        </p:nvSpPr>
        <p:spPr>
          <a:xfrm>
            <a:off x="9343284" y="1792145"/>
            <a:ext cx="2393004" cy="369332"/>
          </a:xfrm>
          <a:prstGeom prst="rect">
            <a:avLst/>
          </a:prstGeom>
          <a:noFill/>
        </p:spPr>
        <p:txBody>
          <a:bodyPr wrap="square" rtlCol="0">
            <a:spAutoFit/>
          </a:bodyPr>
          <a:lstStyle/>
          <a:p>
            <a:r>
              <a:rPr lang="en-CN" b="1" dirty="0"/>
              <a:t>主要输出数据</a:t>
            </a:r>
          </a:p>
        </p:txBody>
      </p:sp>
    </p:spTree>
    <p:extLst>
      <p:ext uri="{BB962C8B-B14F-4D97-AF65-F5344CB8AC3E}">
        <p14:creationId xmlns:p14="http://schemas.microsoft.com/office/powerpoint/2010/main" val="2694372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位置分辨率结果</a:t>
            </a:r>
          </a:p>
        </p:txBody>
      </p:sp>
      <p:sp>
        <p:nvSpPr>
          <p:cNvPr id="3" name="灯片编号占位符 2"/>
          <p:cNvSpPr>
            <a:spLocks noGrp="1"/>
          </p:cNvSpPr>
          <p:nvPr>
            <p:ph type="sldNum" sz="quarter" idx="12"/>
          </p:nvPr>
        </p:nvSpPr>
        <p:spPr/>
        <p:txBody>
          <a:bodyPr/>
          <a:lstStyle/>
          <a:p>
            <a:pPr defTabSz="914377"/>
            <a:fld id="{34D15DCF-B6C0-436A-B323-0F6F8456F113}" type="slidenum">
              <a:rPr lang="zh-CN" altLang="en-US" smtClean="0"/>
              <a:pPr defTabSz="914377"/>
              <a:t>12</a:t>
            </a:fld>
            <a:endParaRPr lang="zh-CN" altLang="en-US" sz="1800" dirty="0"/>
          </a:p>
        </p:txBody>
      </p:sp>
      <p:pic>
        <p:nvPicPr>
          <p:cNvPr id="5" name="图片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17686" y="1508787"/>
            <a:ext cx="5315949" cy="3666221"/>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037626" y="1539267"/>
            <a:ext cx="5367615" cy="3666221"/>
          </a:xfrm>
          <a:prstGeom prst="rect">
            <a:avLst/>
          </a:prstGeom>
        </p:spPr>
      </p:pic>
      <p:sp>
        <p:nvSpPr>
          <p:cNvPr id="7" name="矩形 6"/>
          <p:cNvSpPr/>
          <p:nvPr/>
        </p:nvSpPr>
        <p:spPr>
          <a:xfrm>
            <a:off x="2351585" y="5175008"/>
            <a:ext cx="1930337" cy="338554"/>
          </a:xfrm>
          <a:prstGeom prst="rect">
            <a:avLst/>
          </a:prstGeom>
        </p:spPr>
        <p:txBody>
          <a:bodyPr wrap="none">
            <a:spAutoFit/>
          </a:bodyPr>
          <a:lstStyle/>
          <a:p>
            <a:r>
              <a:rPr lang="en-US" altLang="zh-CN" sz="1600" dirty="0">
                <a:latin typeface="楷体" panose="02010609060101010101" pitchFamily="49" charset="-122"/>
                <a:ea typeface="楷体" panose="02010609060101010101" pitchFamily="49" charset="-122"/>
              </a:rPr>
              <a:t>x</a:t>
            </a:r>
            <a:r>
              <a:rPr lang="zh-CN" altLang="en-US" sz="1600" dirty="0">
                <a:latin typeface="楷体" panose="02010609060101010101" pitchFamily="49" charset="-122"/>
                <a:ea typeface="楷体" panose="02010609060101010101" pitchFamily="49" charset="-122"/>
              </a:rPr>
              <a:t>方向位置残差分布</a:t>
            </a:r>
          </a:p>
        </p:txBody>
      </p:sp>
      <p:sp>
        <p:nvSpPr>
          <p:cNvPr id="8" name="矩形 7"/>
          <p:cNvSpPr/>
          <p:nvPr/>
        </p:nvSpPr>
        <p:spPr>
          <a:xfrm>
            <a:off x="7726289" y="5175007"/>
            <a:ext cx="1935145" cy="338554"/>
          </a:xfrm>
          <a:prstGeom prst="rect">
            <a:avLst/>
          </a:prstGeom>
        </p:spPr>
        <p:txBody>
          <a:bodyPr wrap="none">
            <a:spAutoFit/>
          </a:bodyPr>
          <a:lstStyle/>
          <a:p>
            <a:r>
              <a:rPr lang="en-US" altLang="zh-CN" sz="1600" dirty="0">
                <a:latin typeface="楷体" panose="02010609060101010101" pitchFamily="49" charset="-122"/>
                <a:ea typeface="楷体" panose="02010609060101010101" pitchFamily="49" charset="-122"/>
              </a:rPr>
              <a:t>y</a:t>
            </a:r>
            <a:r>
              <a:rPr lang="zh-CN" altLang="en-US" sz="1600" dirty="0">
                <a:latin typeface="楷体" panose="02010609060101010101" pitchFamily="49" charset="-122"/>
                <a:ea typeface="楷体" panose="02010609060101010101" pitchFamily="49" charset="-122"/>
              </a:rPr>
              <a:t>方向位置残差分布</a:t>
            </a:r>
          </a:p>
        </p:txBody>
      </p:sp>
      <p:sp>
        <p:nvSpPr>
          <p:cNvPr id="9" name="矩形 8"/>
          <p:cNvSpPr/>
          <p:nvPr/>
        </p:nvSpPr>
        <p:spPr bwMode="auto">
          <a:xfrm>
            <a:off x="3775333" y="2968757"/>
            <a:ext cx="1800000" cy="247055"/>
          </a:xfrm>
          <a:prstGeom prst="rect">
            <a:avLst/>
          </a:prstGeom>
          <a:noFill/>
          <a:ln w="12700" cap="flat" cmpd="sng" algn="ctr">
            <a:solidFill>
              <a:srgbClr val="FF0000"/>
            </a:solidFill>
            <a:prstDash val="solid"/>
            <a:round/>
            <a:headEnd type="none" w="med" len="med"/>
            <a:tailEnd type="none" w="med" len="med"/>
          </a:ln>
        </p:spPr>
        <p:txBody>
          <a:bodyPr vert="horz" wrap="square" lIns="121920" tIns="60960" rIns="121920" bIns="60960" numCol="1" rtlCol="0" anchor="t" anchorCtr="0" compatLnSpc="1"/>
          <a:lstStyle/>
          <a:p>
            <a:pPr defTabSz="1219170" fontAlgn="base">
              <a:spcBef>
                <a:spcPct val="0"/>
              </a:spcBef>
              <a:spcAft>
                <a:spcPct val="0"/>
              </a:spcAft>
            </a:pPr>
            <a:endParaRPr lang="zh-CN" altLang="en-US" sz="2400">
              <a:latin typeface="Arial" panose="020B0604020202020204" pitchFamily="34" charset="0"/>
              <a:ea typeface="宋体" panose="02010600030101010101" pitchFamily="2" charset="-122"/>
            </a:endParaRPr>
          </a:p>
        </p:txBody>
      </p:sp>
      <p:sp>
        <p:nvSpPr>
          <p:cNvPr id="10" name="矩形 9"/>
          <p:cNvSpPr/>
          <p:nvPr/>
        </p:nvSpPr>
        <p:spPr bwMode="auto">
          <a:xfrm>
            <a:off x="9306389" y="2918255"/>
            <a:ext cx="1934400" cy="247055"/>
          </a:xfrm>
          <a:prstGeom prst="rect">
            <a:avLst/>
          </a:prstGeom>
          <a:noFill/>
          <a:ln w="12700" cap="flat" cmpd="sng" algn="ctr">
            <a:solidFill>
              <a:srgbClr val="FF0000"/>
            </a:solidFill>
            <a:prstDash val="solid"/>
            <a:round/>
            <a:headEnd type="none" w="med" len="med"/>
            <a:tailEnd type="none" w="med" len="med"/>
          </a:ln>
        </p:spPr>
        <p:txBody>
          <a:bodyPr vert="horz" wrap="square" lIns="121920" tIns="60960" rIns="121920" bIns="60960" numCol="1" rtlCol="0" anchor="t" anchorCtr="0" compatLnSpc="1"/>
          <a:lstStyle/>
          <a:p>
            <a:pPr defTabSz="1219170" fontAlgn="base">
              <a:spcBef>
                <a:spcPct val="0"/>
              </a:spcBef>
              <a:spcAft>
                <a:spcPct val="0"/>
              </a:spcAft>
            </a:pPr>
            <a:endParaRPr lang="zh-CN" altLang="en-US" sz="2400">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2235390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BE4ED-3AFA-A04A-939E-636FEFE94A69}"/>
              </a:ext>
            </a:extLst>
          </p:cNvPr>
          <p:cNvSpPr>
            <a:spLocks noGrp="1"/>
          </p:cNvSpPr>
          <p:nvPr>
            <p:ph type="title"/>
          </p:nvPr>
        </p:nvSpPr>
        <p:spPr/>
        <p:txBody>
          <a:bodyPr/>
          <a:lstStyle/>
          <a:p>
            <a:r>
              <a:rPr lang="en-CN" dirty="0"/>
              <a:t>散射成像测试</a:t>
            </a:r>
          </a:p>
        </p:txBody>
      </p:sp>
      <p:sp>
        <p:nvSpPr>
          <p:cNvPr id="3" name="Slide Number Placeholder 2">
            <a:extLst>
              <a:ext uri="{FF2B5EF4-FFF2-40B4-BE49-F238E27FC236}">
                <a16:creationId xmlns:a16="http://schemas.microsoft.com/office/drawing/2014/main" id="{01F33EFD-1759-6B4A-981D-44D2944C7687}"/>
              </a:ext>
            </a:extLst>
          </p:cNvPr>
          <p:cNvSpPr>
            <a:spLocks noGrp="1"/>
          </p:cNvSpPr>
          <p:nvPr>
            <p:ph type="sldNum" sz="quarter" idx="12"/>
          </p:nvPr>
        </p:nvSpPr>
        <p:spPr/>
        <p:txBody>
          <a:bodyPr/>
          <a:lstStyle/>
          <a:p>
            <a:pPr defTabSz="914377"/>
            <a:fld id="{34D15DCF-B6C0-436A-B323-0F6F8456F113}" type="slidenum">
              <a:rPr lang="zh-CN" altLang="en-US" smtClean="0"/>
              <a:pPr defTabSz="914377"/>
              <a:t>13</a:t>
            </a:fld>
            <a:endParaRPr lang="zh-CN" altLang="en-US" sz="1800" dirty="0"/>
          </a:p>
        </p:txBody>
      </p:sp>
      <p:pic>
        <p:nvPicPr>
          <p:cNvPr id="4" name="Picture 3">
            <a:extLst>
              <a:ext uri="{FF2B5EF4-FFF2-40B4-BE49-F238E27FC236}">
                <a16:creationId xmlns:a16="http://schemas.microsoft.com/office/drawing/2014/main" id="{C43448CD-98D8-C444-96A2-BF7EC5CD35B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12293" y="1765391"/>
            <a:ext cx="4438028" cy="3327218"/>
          </a:xfrm>
          <a:prstGeom prst="rect">
            <a:avLst/>
          </a:prstGeom>
        </p:spPr>
      </p:pic>
      <p:pic>
        <p:nvPicPr>
          <p:cNvPr id="5" name="Picture 4">
            <a:extLst>
              <a:ext uri="{FF2B5EF4-FFF2-40B4-BE49-F238E27FC236}">
                <a16:creationId xmlns:a16="http://schemas.microsoft.com/office/drawing/2014/main" id="{5276608B-1BEC-B248-A774-4EF9CA7457DF}"/>
              </a:ext>
            </a:extLst>
          </p:cNvPr>
          <p:cNvPicPr>
            <a:picLocks noChangeAspect="1"/>
          </p:cNvPicPr>
          <p:nvPr/>
        </p:nvPicPr>
        <p:blipFill>
          <a:blip r:embed="rId3"/>
          <a:stretch>
            <a:fillRect/>
          </a:stretch>
        </p:blipFill>
        <p:spPr>
          <a:xfrm>
            <a:off x="6319164" y="1276890"/>
            <a:ext cx="4438029" cy="4304219"/>
          </a:xfrm>
          <a:prstGeom prst="rect">
            <a:avLst/>
          </a:prstGeom>
        </p:spPr>
      </p:pic>
      <p:sp>
        <p:nvSpPr>
          <p:cNvPr id="6" name="TextBox 5">
            <a:extLst>
              <a:ext uri="{FF2B5EF4-FFF2-40B4-BE49-F238E27FC236}">
                <a16:creationId xmlns:a16="http://schemas.microsoft.com/office/drawing/2014/main" id="{0B5785E7-3E98-B346-A253-1752328FF2EA}"/>
              </a:ext>
            </a:extLst>
          </p:cNvPr>
          <p:cNvSpPr txBox="1"/>
          <p:nvPr/>
        </p:nvSpPr>
        <p:spPr>
          <a:xfrm>
            <a:off x="4636171" y="3415286"/>
            <a:ext cx="1089497" cy="369332"/>
          </a:xfrm>
          <a:prstGeom prst="rect">
            <a:avLst/>
          </a:prstGeom>
          <a:noFill/>
        </p:spPr>
        <p:txBody>
          <a:bodyPr wrap="square" rtlCol="0">
            <a:spAutoFit/>
          </a:bodyPr>
          <a:lstStyle/>
          <a:p>
            <a:r>
              <a:rPr lang="en-CN" dirty="0">
                <a:solidFill>
                  <a:srgbClr val="FF0000"/>
                </a:solidFill>
                <a:highlight>
                  <a:srgbClr val="FFFF00"/>
                </a:highlight>
              </a:rPr>
              <a:t>钨块</a:t>
            </a:r>
          </a:p>
        </p:txBody>
      </p:sp>
      <p:sp>
        <p:nvSpPr>
          <p:cNvPr id="7" name="Rectangle 6">
            <a:extLst>
              <a:ext uri="{FF2B5EF4-FFF2-40B4-BE49-F238E27FC236}">
                <a16:creationId xmlns:a16="http://schemas.microsoft.com/office/drawing/2014/main" id="{BC60C2F7-3A39-CD4F-89A0-9BF78CBEDD06}"/>
              </a:ext>
            </a:extLst>
          </p:cNvPr>
          <p:cNvSpPr/>
          <p:nvPr/>
        </p:nvSpPr>
        <p:spPr>
          <a:xfrm>
            <a:off x="2101174" y="3346315"/>
            <a:ext cx="1916349" cy="515566"/>
          </a:xfrm>
          <a:prstGeom prst="rect">
            <a:avLst/>
          </a:prstGeom>
          <a:noFill/>
          <a:ln w="285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8" name="Rectangle 7">
            <a:extLst>
              <a:ext uri="{FF2B5EF4-FFF2-40B4-BE49-F238E27FC236}">
                <a16:creationId xmlns:a16="http://schemas.microsoft.com/office/drawing/2014/main" id="{A7B19580-DCBF-484F-80DE-D11D7CD0BF4F}"/>
              </a:ext>
            </a:extLst>
          </p:cNvPr>
          <p:cNvSpPr/>
          <p:nvPr/>
        </p:nvSpPr>
        <p:spPr>
          <a:xfrm>
            <a:off x="1867602" y="3861880"/>
            <a:ext cx="2344475" cy="768485"/>
          </a:xfrm>
          <a:prstGeom prst="rect">
            <a:avLst/>
          </a:prstGeom>
          <a:noFill/>
          <a:ln w="285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9" name="TextBox 8">
            <a:extLst>
              <a:ext uri="{FF2B5EF4-FFF2-40B4-BE49-F238E27FC236}">
                <a16:creationId xmlns:a16="http://schemas.microsoft.com/office/drawing/2014/main" id="{5F65A85B-0F52-DF47-BD18-7C06A88A42C5}"/>
              </a:ext>
            </a:extLst>
          </p:cNvPr>
          <p:cNvSpPr txBox="1"/>
          <p:nvPr/>
        </p:nvSpPr>
        <p:spPr>
          <a:xfrm>
            <a:off x="4636171" y="4166172"/>
            <a:ext cx="1089497" cy="369332"/>
          </a:xfrm>
          <a:prstGeom prst="rect">
            <a:avLst/>
          </a:prstGeom>
          <a:noFill/>
        </p:spPr>
        <p:txBody>
          <a:bodyPr wrap="square" rtlCol="0">
            <a:spAutoFit/>
          </a:bodyPr>
          <a:lstStyle/>
          <a:p>
            <a:r>
              <a:rPr lang="en-CN" dirty="0">
                <a:solidFill>
                  <a:srgbClr val="FF0000"/>
                </a:solidFill>
                <a:highlight>
                  <a:srgbClr val="FFFF00"/>
                </a:highlight>
              </a:rPr>
              <a:t>铅块</a:t>
            </a:r>
          </a:p>
        </p:txBody>
      </p:sp>
      <p:cxnSp>
        <p:nvCxnSpPr>
          <p:cNvPr id="11" name="Straight Arrow Connector 10">
            <a:extLst>
              <a:ext uri="{FF2B5EF4-FFF2-40B4-BE49-F238E27FC236}">
                <a16:creationId xmlns:a16="http://schemas.microsoft.com/office/drawing/2014/main" id="{F0BDE0EC-51E9-B24C-88AC-511932EB6CBB}"/>
              </a:ext>
            </a:extLst>
          </p:cNvPr>
          <p:cNvCxnSpPr/>
          <p:nvPr/>
        </p:nvCxnSpPr>
        <p:spPr>
          <a:xfrm flipH="1">
            <a:off x="4212077" y="3599952"/>
            <a:ext cx="424094" cy="0"/>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FB8D2C4A-082F-C041-BD36-A9F2DD472AB1}"/>
              </a:ext>
            </a:extLst>
          </p:cNvPr>
          <p:cNvCxnSpPr/>
          <p:nvPr/>
        </p:nvCxnSpPr>
        <p:spPr>
          <a:xfrm flipH="1">
            <a:off x="4236056" y="4350838"/>
            <a:ext cx="424094" cy="0"/>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044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73936-D88F-C34F-B68A-507E52C48D1E}"/>
              </a:ext>
            </a:extLst>
          </p:cNvPr>
          <p:cNvSpPr>
            <a:spLocks noGrp="1"/>
          </p:cNvSpPr>
          <p:nvPr>
            <p:ph type="title"/>
          </p:nvPr>
        </p:nvSpPr>
        <p:spPr/>
        <p:txBody>
          <a:bodyPr>
            <a:normAutofit/>
          </a:bodyPr>
          <a:lstStyle/>
          <a:p>
            <a:r>
              <a:rPr lang="en-CN" dirty="0"/>
              <a:t>时间分辨</a:t>
            </a:r>
          </a:p>
        </p:txBody>
      </p:sp>
      <p:sp>
        <p:nvSpPr>
          <p:cNvPr id="3" name="Slide Number Placeholder 2">
            <a:extLst>
              <a:ext uri="{FF2B5EF4-FFF2-40B4-BE49-F238E27FC236}">
                <a16:creationId xmlns:a16="http://schemas.microsoft.com/office/drawing/2014/main" id="{3F99A62B-FF37-2441-958A-F8548FE81AFF}"/>
              </a:ext>
            </a:extLst>
          </p:cNvPr>
          <p:cNvSpPr>
            <a:spLocks noGrp="1"/>
          </p:cNvSpPr>
          <p:nvPr>
            <p:ph type="sldNum" sz="quarter" idx="12"/>
          </p:nvPr>
        </p:nvSpPr>
        <p:spPr/>
        <p:txBody>
          <a:bodyPr/>
          <a:lstStyle/>
          <a:p>
            <a:pPr defTabSz="914377"/>
            <a:fld id="{34D15DCF-B6C0-436A-B323-0F6F8456F113}" type="slidenum">
              <a:rPr lang="zh-CN" altLang="en-US" smtClean="0"/>
              <a:pPr defTabSz="914377"/>
              <a:t>14</a:t>
            </a:fld>
            <a:endParaRPr lang="zh-CN" altLang="en-US" sz="1800" dirty="0"/>
          </a:p>
        </p:txBody>
      </p:sp>
      <p:pic>
        <p:nvPicPr>
          <p:cNvPr id="4" name="图片 5">
            <a:extLst>
              <a:ext uri="{FF2B5EF4-FFF2-40B4-BE49-F238E27FC236}">
                <a16:creationId xmlns:a16="http://schemas.microsoft.com/office/drawing/2014/main" id="{581EBF7E-C29B-6C4F-A3E2-FF09297CF25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839529" y="1926812"/>
            <a:ext cx="4125686" cy="2797879"/>
          </a:xfrm>
          <a:prstGeom prst="rect">
            <a:avLst/>
          </a:prstGeom>
        </p:spPr>
      </p:pic>
      <p:sp>
        <p:nvSpPr>
          <p:cNvPr id="5" name="内容占位符 2">
            <a:extLst>
              <a:ext uri="{FF2B5EF4-FFF2-40B4-BE49-F238E27FC236}">
                <a16:creationId xmlns:a16="http://schemas.microsoft.com/office/drawing/2014/main" id="{3E11BCF1-03DD-7148-9A49-328C07771BF2}"/>
              </a:ext>
            </a:extLst>
          </p:cNvPr>
          <p:cNvSpPr txBox="1">
            <a:spLocks/>
          </p:cNvSpPr>
          <p:nvPr/>
        </p:nvSpPr>
        <p:spPr>
          <a:xfrm>
            <a:off x="3658935" y="4780613"/>
            <a:ext cx="4874130" cy="98396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2000" dirty="0"/>
              <a:t>光子在闪烁体里传输速度：</a:t>
            </a:r>
            <a:r>
              <a:rPr lang="en-US" altLang="zh-CN" sz="2000" dirty="0"/>
              <a:t>176 mm/ns</a:t>
            </a:r>
            <a:endParaRPr lang="zh-CN" altLang="en-US" sz="2000" dirty="0"/>
          </a:p>
        </p:txBody>
      </p:sp>
      <p:pic>
        <p:nvPicPr>
          <p:cNvPr id="6" name="图片 5">
            <a:extLst>
              <a:ext uri="{FF2B5EF4-FFF2-40B4-BE49-F238E27FC236}">
                <a16:creationId xmlns:a16="http://schemas.microsoft.com/office/drawing/2014/main" id="{CD79A17D-A75C-C94B-A336-AC0900567A7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089228" y="1809285"/>
            <a:ext cx="4102772" cy="2797879"/>
          </a:xfrm>
          <a:prstGeom prst="rect">
            <a:avLst/>
          </a:prstGeom>
        </p:spPr>
      </p:pic>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9E4791E1-CA37-634F-81BA-44E339B27885}"/>
                  </a:ext>
                </a:extLst>
              </p:cNvPr>
              <p:cNvSpPr txBox="1"/>
              <p:nvPr/>
            </p:nvSpPr>
            <p:spPr>
              <a:xfrm>
                <a:off x="7064242" y="4622873"/>
                <a:ext cx="6152744" cy="66460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zh-CN" altLang="en-US" i="1" smtClean="0">
                          <a:latin typeface="Cambria Math" panose="02040503050406030204" pitchFamily="18" charset="0"/>
                        </a:rPr>
                        <m:t>单层</m:t>
                      </m:r>
                      <m:r>
                        <a:rPr lang="zh-CN" altLang="en-US" i="1">
                          <a:latin typeface="Cambria Math" panose="02040503050406030204" pitchFamily="18" charset="0"/>
                        </a:rPr>
                        <m:t>时间分辨率</m:t>
                      </m:r>
                      <m:r>
                        <a:rPr lang="zh-CN" altLang="en-US" b="0" i="1" smtClean="0">
                          <a:latin typeface="Cambria Math" panose="02040503050406030204" pitchFamily="18" charset="0"/>
                        </a:rPr>
                        <m:t>：</m:t>
                      </m:r>
                      <m:r>
                        <m:rPr>
                          <m:sty m:val="p"/>
                        </m:rPr>
                        <a:rPr lang="en-US" altLang="zh-CN" b="0" i="0" smtClean="0">
                          <a:latin typeface="Cambria Math" panose="02040503050406030204" pitchFamily="18" charset="0"/>
                        </a:rPr>
                        <m:t>Δ</m:t>
                      </m:r>
                      <m:r>
                        <a:rPr lang="en-US" altLang="zh-CN" b="0" i="1" smtClean="0">
                          <a:latin typeface="Cambria Math" panose="02040503050406030204" pitchFamily="18" charset="0"/>
                        </a:rPr>
                        <m:t>𝑡</m:t>
                      </m:r>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1.72</m:t>
                          </m:r>
                        </m:num>
                        <m:den>
                          <m:rad>
                            <m:radPr>
                              <m:degHide m:val="on"/>
                              <m:ctrlPr>
                                <a:rPr lang="en-US" altLang="zh-CN" b="0" i="1" smtClean="0">
                                  <a:latin typeface="Cambria Math" panose="02040503050406030204" pitchFamily="18" charset="0"/>
                                </a:rPr>
                              </m:ctrlPr>
                            </m:radPr>
                            <m:deg/>
                            <m:e>
                              <m:r>
                                <a:rPr lang="en-US" altLang="zh-CN" b="0" i="1" smtClean="0">
                                  <a:latin typeface="Cambria Math" panose="02040503050406030204" pitchFamily="18" charset="0"/>
                                </a:rPr>
                                <m:t>2</m:t>
                              </m:r>
                            </m:e>
                          </m:rad>
                        </m:den>
                      </m:f>
                      <m:r>
                        <a:rPr lang="en-US" altLang="zh-CN" i="1">
                          <a:latin typeface="Cambria Math" panose="02040503050406030204" pitchFamily="18" charset="0"/>
                        </a:rPr>
                        <m:t>=</m:t>
                      </m:r>
                      <m:r>
                        <a:rPr lang="en-US" altLang="zh-CN" b="1" i="1" smtClean="0">
                          <a:solidFill>
                            <a:srgbClr val="FF0000"/>
                          </a:solidFill>
                          <a:latin typeface="Cambria Math" panose="02040503050406030204" pitchFamily="18" charset="0"/>
                        </a:rPr>
                        <m:t>𝟏</m:t>
                      </m:r>
                      <m:r>
                        <a:rPr lang="en-US" altLang="zh-CN" b="1" i="1" smtClean="0">
                          <a:solidFill>
                            <a:srgbClr val="FF0000"/>
                          </a:solidFill>
                          <a:latin typeface="Cambria Math" panose="02040503050406030204" pitchFamily="18" charset="0"/>
                        </a:rPr>
                        <m:t>.</m:t>
                      </m:r>
                      <m:r>
                        <a:rPr lang="en-US" altLang="zh-CN" b="1" i="1" smtClean="0">
                          <a:solidFill>
                            <a:srgbClr val="FF0000"/>
                          </a:solidFill>
                          <a:latin typeface="Cambria Math" panose="02040503050406030204" pitchFamily="18" charset="0"/>
                        </a:rPr>
                        <m:t>𝟐</m:t>
                      </m:r>
                      <m:r>
                        <a:rPr lang="en-US" altLang="zh-CN" b="1" i="1" smtClean="0">
                          <a:solidFill>
                            <a:srgbClr val="FF0000"/>
                          </a:solidFill>
                          <a:latin typeface="Cambria Math" panose="02040503050406030204" pitchFamily="18" charset="0"/>
                        </a:rPr>
                        <m:t> </m:t>
                      </m:r>
                      <m:r>
                        <a:rPr lang="en-US" altLang="zh-CN" b="1" i="1" smtClean="0">
                          <a:solidFill>
                            <a:srgbClr val="FF0000"/>
                          </a:solidFill>
                          <a:latin typeface="Cambria Math" panose="02040503050406030204" pitchFamily="18" charset="0"/>
                        </a:rPr>
                        <m:t>𝒏𝒔</m:t>
                      </m:r>
                    </m:oMath>
                  </m:oMathPara>
                </a14:m>
                <a:endParaRPr lang="zh-CN" altLang="en-US" b="1" dirty="0"/>
              </a:p>
            </p:txBody>
          </p:sp>
        </mc:Choice>
        <mc:Fallback>
          <p:sp>
            <p:nvSpPr>
              <p:cNvPr id="8" name="TextBox 7">
                <a:extLst>
                  <a:ext uri="{FF2B5EF4-FFF2-40B4-BE49-F238E27FC236}">
                    <a16:creationId xmlns:a16="http://schemas.microsoft.com/office/drawing/2014/main" id="{9E4791E1-CA37-634F-81BA-44E339B27885}"/>
                  </a:ext>
                </a:extLst>
              </p:cNvPr>
              <p:cNvSpPr txBox="1">
                <a:spLocks noRot="1" noChangeAspect="1" noMove="1" noResize="1" noEditPoints="1" noAdjustHandles="1" noChangeArrowheads="1" noChangeShapeType="1" noTextEdit="1"/>
              </p:cNvSpPr>
              <p:nvPr/>
            </p:nvSpPr>
            <p:spPr>
              <a:xfrm>
                <a:off x="7064242" y="4622873"/>
                <a:ext cx="6152744" cy="664606"/>
              </a:xfrm>
              <a:prstGeom prst="rect">
                <a:avLst/>
              </a:prstGeom>
              <a:blipFill>
                <a:blip r:embed="rId4"/>
                <a:stretch>
                  <a:fillRect/>
                </a:stretch>
              </a:blipFill>
            </p:spPr>
            <p:txBody>
              <a:bodyPr/>
              <a:lstStyle/>
              <a:p>
                <a:r>
                  <a:rPr lang="en-CN">
                    <a:noFill/>
                  </a:rPr>
                  <a:t> </a:t>
                </a:r>
              </a:p>
            </p:txBody>
          </p:sp>
        </mc:Fallback>
      </mc:AlternateContent>
      <p:pic>
        <p:nvPicPr>
          <p:cNvPr id="1026" name="Picture 2" descr="page103image168605088">
            <a:extLst>
              <a:ext uri="{FF2B5EF4-FFF2-40B4-BE49-F238E27FC236}">
                <a16:creationId xmlns:a16="http://schemas.microsoft.com/office/drawing/2014/main" id="{67D81D7C-0BF5-E94C-8D26-98B8D2D87ADC}"/>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7167" y="2020054"/>
            <a:ext cx="3658350" cy="274743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C2BDA997-6EFE-AC44-B863-88CDBDF90F3A}"/>
              </a:ext>
            </a:extLst>
          </p:cNvPr>
          <p:cNvSpPr txBox="1"/>
          <p:nvPr/>
        </p:nvSpPr>
        <p:spPr>
          <a:xfrm>
            <a:off x="691999" y="1439953"/>
            <a:ext cx="2712682" cy="369332"/>
          </a:xfrm>
          <a:prstGeom prst="rect">
            <a:avLst/>
          </a:prstGeom>
          <a:noFill/>
        </p:spPr>
        <p:txBody>
          <a:bodyPr wrap="square" rtlCol="0">
            <a:spAutoFit/>
          </a:bodyPr>
          <a:lstStyle/>
          <a:p>
            <a:r>
              <a:rPr lang="en-CN" dirty="0"/>
              <a:t>电子学本身的时间分辨</a:t>
            </a:r>
          </a:p>
        </p:txBody>
      </p:sp>
      <p:sp>
        <p:nvSpPr>
          <p:cNvPr id="11" name="TextBox 10">
            <a:extLst>
              <a:ext uri="{FF2B5EF4-FFF2-40B4-BE49-F238E27FC236}">
                <a16:creationId xmlns:a16="http://schemas.microsoft.com/office/drawing/2014/main" id="{ECE12B1D-5408-AC4F-B126-51AE7EB5C706}"/>
              </a:ext>
            </a:extLst>
          </p:cNvPr>
          <p:cNvSpPr txBox="1"/>
          <p:nvPr/>
        </p:nvSpPr>
        <p:spPr>
          <a:xfrm>
            <a:off x="4905029" y="1455661"/>
            <a:ext cx="2712682" cy="369332"/>
          </a:xfrm>
          <a:prstGeom prst="rect">
            <a:avLst/>
          </a:prstGeom>
          <a:noFill/>
        </p:spPr>
        <p:txBody>
          <a:bodyPr wrap="square" rtlCol="0">
            <a:spAutoFit/>
          </a:bodyPr>
          <a:lstStyle/>
          <a:p>
            <a:r>
              <a:rPr lang="en-CN" dirty="0"/>
              <a:t>不同位置的相对时间</a:t>
            </a:r>
          </a:p>
        </p:txBody>
      </p:sp>
      <p:sp>
        <p:nvSpPr>
          <p:cNvPr id="12" name="TextBox 11">
            <a:extLst>
              <a:ext uri="{FF2B5EF4-FFF2-40B4-BE49-F238E27FC236}">
                <a16:creationId xmlns:a16="http://schemas.microsoft.com/office/drawing/2014/main" id="{475EB86C-79CB-AF44-97E0-6876A2A3C0C2}"/>
              </a:ext>
            </a:extLst>
          </p:cNvPr>
          <p:cNvSpPr txBox="1"/>
          <p:nvPr/>
        </p:nvSpPr>
        <p:spPr>
          <a:xfrm>
            <a:off x="9493438" y="1432099"/>
            <a:ext cx="2712682" cy="369332"/>
          </a:xfrm>
          <a:prstGeom prst="rect">
            <a:avLst/>
          </a:prstGeom>
          <a:noFill/>
        </p:spPr>
        <p:txBody>
          <a:bodyPr wrap="square" rtlCol="0">
            <a:spAutoFit/>
          </a:bodyPr>
          <a:lstStyle/>
          <a:p>
            <a:r>
              <a:rPr lang="en-CN" dirty="0"/>
              <a:t>时间分辨</a:t>
            </a:r>
          </a:p>
        </p:txBody>
      </p:sp>
      <p:sp>
        <p:nvSpPr>
          <p:cNvPr id="7" name="TextBox 6">
            <a:extLst>
              <a:ext uri="{FF2B5EF4-FFF2-40B4-BE49-F238E27FC236}">
                <a16:creationId xmlns:a16="http://schemas.microsoft.com/office/drawing/2014/main" id="{B889E2AE-ED33-FA42-9C12-BCDA38CA2C83}"/>
              </a:ext>
            </a:extLst>
          </p:cNvPr>
          <p:cNvSpPr txBox="1"/>
          <p:nvPr/>
        </p:nvSpPr>
        <p:spPr>
          <a:xfrm>
            <a:off x="1011676" y="5901193"/>
            <a:ext cx="9601201" cy="369332"/>
          </a:xfrm>
          <a:prstGeom prst="rect">
            <a:avLst/>
          </a:prstGeom>
          <a:noFill/>
        </p:spPr>
        <p:txBody>
          <a:bodyPr wrap="square" rtlCol="0">
            <a:spAutoFit/>
          </a:bodyPr>
          <a:lstStyle/>
          <a:p>
            <a:r>
              <a:rPr lang="en-CN" dirty="0"/>
              <a:t>时间分辨的刻度比位置更复杂</a:t>
            </a:r>
            <a:r>
              <a:rPr lang="zh-CN" altLang="en-US" dirty="0"/>
              <a:t>，影响因素更多，需要更细致的分析获得更好的时间分辨！</a:t>
            </a:r>
            <a:endParaRPr lang="en-CN" dirty="0"/>
          </a:p>
        </p:txBody>
      </p:sp>
    </p:spTree>
    <p:extLst>
      <p:ext uri="{BB962C8B-B14F-4D97-AF65-F5344CB8AC3E}">
        <p14:creationId xmlns:p14="http://schemas.microsoft.com/office/powerpoint/2010/main" val="28897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49332-DA58-5645-89B4-5FE0642682B6}"/>
              </a:ext>
            </a:extLst>
          </p:cNvPr>
          <p:cNvSpPr>
            <a:spLocks noGrp="1"/>
          </p:cNvSpPr>
          <p:nvPr>
            <p:ph type="title"/>
          </p:nvPr>
        </p:nvSpPr>
        <p:spPr/>
        <p:txBody>
          <a:bodyPr/>
          <a:lstStyle/>
          <a:p>
            <a:r>
              <a:rPr lang="en-CN" dirty="0"/>
              <a:t>工作计划和其它补充内容</a:t>
            </a:r>
          </a:p>
        </p:txBody>
      </p:sp>
      <p:sp>
        <p:nvSpPr>
          <p:cNvPr id="3" name="Slide Number Placeholder 2">
            <a:extLst>
              <a:ext uri="{FF2B5EF4-FFF2-40B4-BE49-F238E27FC236}">
                <a16:creationId xmlns:a16="http://schemas.microsoft.com/office/drawing/2014/main" id="{42C8A701-C4BA-DA4C-AE07-AF201D6350A7}"/>
              </a:ext>
            </a:extLst>
          </p:cNvPr>
          <p:cNvSpPr>
            <a:spLocks noGrp="1"/>
          </p:cNvSpPr>
          <p:nvPr>
            <p:ph type="sldNum" sz="quarter" idx="12"/>
          </p:nvPr>
        </p:nvSpPr>
        <p:spPr/>
        <p:txBody>
          <a:bodyPr/>
          <a:lstStyle/>
          <a:p>
            <a:pPr defTabSz="914377"/>
            <a:fld id="{34D15DCF-B6C0-436A-B323-0F6F8456F113}" type="slidenum">
              <a:rPr lang="zh-CN" altLang="en-US" smtClean="0"/>
              <a:pPr defTabSz="914377"/>
              <a:t>15</a:t>
            </a:fld>
            <a:endParaRPr lang="zh-CN" altLang="en-US" sz="1800" dirty="0"/>
          </a:p>
        </p:txBody>
      </p:sp>
      <p:sp>
        <p:nvSpPr>
          <p:cNvPr id="4" name="TextBox 3">
            <a:extLst>
              <a:ext uri="{FF2B5EF4-FFF2-40B4-BE49-F238E27FC236}">
                <a16:creationId xmlns:a16="http://schemas.microsoft.com/office/drawing/2014/main" id="{BA4C1B4D-FAC0-454E-9B6F-D62855BFC311}"/>
              </a:ext>
            </a:extLst>
          </p:cNvPr>
          <p:cNvSpPr txBox="1"/>
          <p:nvPr/>
        </p:nvSpPr>
        <p:spPr>
          <a:xfrm>
            <a:off x="555233" y="1707014"/>
            <a:ext cx="8968146" cy="4401205"/>
          </a:xfrm>
          <a:prstGeom prst="rect">
            <a:avLst/>
          </a:prstGeom>
          <a:noFill/>
        </p:spPr>
        <p:txBody>
          <a:bodyPr wrap="square" rtlCol="0">
            <a:spAutoFit/>
          </a:bodyPr>
          <a:lstStyle/>
          <a:p>
            <a:r>
              <a:rPr lang="en-CN" sz="2000" dirty="0"/>
              <a:t>已完成的工作</a:t>
            </a:r>
            <a:r>
              <a:rPr lang="zh-CN" altLang="en-US" sz="2000" dirty="0"/>
              <a:t>：</a:t>
            </a:r>
            <a:endParaRPr lang="en-CN" sz="2000" dirty="0"/>
          </a:p>
          <a:p>
            <a:pPr marL="342900" indent="-342900">
              <a:buFont typeface="Wingdings" pitchFamily="2" charset="2"/>
              <a:buChar char="ü"/>
            </a:pPr>
            <a:r>
              <a:rPr lang="en-CN" sz="2000" dirty="0"/>
              <a:t>整个取数和分析框架</a:t>
            </a:r>
          </a:p>
          <a:p>
            <a:pPr marL="342900" indent="-342900">
              <a:buFont typeface="Wingdings" pitchFamily="2" charset="2"/>
              <a:buChar char="ü"/>
            </a:pPr>
            <a:r>
              <a:rPr lang="en-CN" sz="2000" dirty="0"/>
              <a:t>位置刻度和位置重建</a:t>
            </a:r>
          </a:p>
          <a:p>
            <a:pPr marL="342900" indent="-342900">
              <a:buFont typeface="Wingdings" pitchFamily="2" charset="2"/>
              <a:buChar char="ü"/>
            </a:pPr>
            <a:r>
              <a:rPr lang="en-CN" sz="2000" dirty="0"/>
              <a:t>初步的时间重建</a:t>
            </a:r>
          </a:p>
          <a:p>
            <a:endParaRPr lang="en-CN" sz="2000" dirty="0"/>
          </a:p>
          <a:p>
            <a:r>
              <a:rPr lang="en-CN" sz="2000" dirty="0"/>
              <a:t>下一步工作</a:t>
            </a:r>
            <a:r>
              <a:rPr lang="zh-CN" altLang="en-US" sz="2000" dirty="0"/>
              <a:t>：</a:t>
            </a:r>
            <a:endParaRPr lang="en-CN" sz="2000" dirty="0"/>
          </a:p>
          <a:p>
            <a:pPr marL="285750" indent="-285750">
              <a:buFont typeface="Wingdings" pitchFamily="2" charset="2"/>
              <a:buChar char="Ø"/>
            </a:pPr>
            <a:r>
              <a:rPr lang="en-CN" sz="2000" dirty="0"/>
              <a:t>完善整个程序</a:t>
            </a:r>
            <a:r>
              <a:rPr lang="zh-CN" altLang="en-US" sz="2000" dirty="0"/>
              <a:t>，包括取数和重建脚本</a:t>
            </a:r>
            <a:endParaRPr lang="en-US" altLang="zh-CN" sz="2000" dirty="0"/>
          </a:p>
          <a:p>
            <a:pPr marL="285750" indent="-285750">
              <a:buFont typeface="Wingdings" pitchFamily="2" charset="2"/>
              <a:buChar char="Ø"/>
            </a:pPr>
            <a:r>
              <a:rPr lang="zh-CN" altLang="en-US" sz="2000" dirty="0"/>
              <a:t>提高时间分辨率</a:t>
            </a:r>
            <a:endParaRPr lang="en-US" altLang="zh-CN" sz="2000" dirty="0"/>
          </a:p>
          <a:p>
            <a:pPr marL="285750" indent="-285750">
              <a:buFont typeface="Wingdings" pitchFamily="2" charset="2"/>
              <a:buChar char="Ø"/>
            </a:pPr>
            <a:r>
              <a:rPr lang="zh-CN" altLang="en-US" sz="2000" dirty="0"/>
              <a:t>研究如何实时显示宇宙线事例</a:t>
            </a:r>
            <a:endParaRPr lang="en-CN" sz="2000" dirty="0"/>
          </a:p>
          <a:p>
            <a:pPr marL="285750" indent="-285750">
              <a:buFont typeface="Wingdings" pitchFamily="2" charset="2"/>
              <a:buChar char="Ø"/>
            </a:pPr>
            <a:r>
              <a:rPr lang="en-CN" sz="2000" dirty="0"/>
              <a:t>合并其它探测器参与测试</a:t>
            </a:r>
            <a:r>
              <a:rPr lang="zh-CN" altLang="en-US" sz="2000" dirty="0"/>
              <a:t>，包括研究如何合并</a:t>
            </a:r>
            <a:r>
              <a:rPr lang="zh-CN" altLang="en-CN" sz="2000" dirty="0"/>
              <a:t>其它</a:t>
            </a:r>
            <a:r>
              <a:rPr lang="zh-CN" altLang="en-US" sz="2000" dirty="0"/>
              <a:t>探测器数据以及事例对齐</a:t>
            </a:r>
            <a:endParaRPr lang="en-US" altLang="zh-CN" sz="2000" dirty="0"/>
          </a:p>
          <a:p>
            <a:pPr marL="285750" indent="-285750">
              <a:buFont typeface="Wingdings" pitchFamily="2" charset="2"/>
              <a:buChar char="Ø"/>
            </a:pPr>
            <a:r>
              <a:rPr lang="zh-CN" altLang="en-US" sz="2000" dirty="0"/>
              <a:t>升级探测器，提高时间分辨率</a:t>
            </a:r>
            <a:endParaRPr lang="en-US" altLang="zh-CN" sz="2000" dirty="0"/>
          </a:p>
          <a:p>
            <a:pPr marL="285750" indent="-285750">
              <a:buFont typeface="Wingdings" pitchFamily="2" charset="2"/>
              <a:buChar char="Ø"/>
            </a:pPr>
            <a:endParaRPr lang="en-US" sz="2000" dirty="0"/>
          </a:p>
          <a:p>
            <a:pPr marL="285750" indent="-285750">
              <a:buFont typeface="Wingdings" pitchFamily="2" charset="2"/>
              <a:buChar char="Ø"/>
            </a:pPr>
            <a:endParaRPr lang="en-US" sz="2000" dirty="0"/>
          </a:p>
          <a:p>
            <a:r>
              <a:rPr lang="zh-CN" altLang="en-US" sz="2000" dirty="0"/>
              <a:t>目前测试系统可以远程操作，系统运行稳定</a:t>
            </a:r>
            <a:endParaRPr lang="en-CN" sz="2000" dirty="0"/>
          </a:p>
        </p:txBody>
      </p:sp>
    </p:spTree>
    <p:extLst>
      <p:ext uri="{BB962C8B-B14F-4D97-AF65-F5344CB8AC3E}">
        <p14:creationId xmlns:p14="http://schemas.microsoft.com/office/powerpoint/2010/main" val="3059517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4"/>
          <p:cNvSpPr txBox="1"/>
          <p:nvPr/>
        </p:nvSpPr>
        <p:spPr>
          <a:xfrm>
            <a:off x="815414" y="413935"/>
            <a:ext cx="3008380" cy="662379"/>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4267" b="1" dirty="0">
                <a:solidFill>
                  <a:schemeClr val="accent1"/>
                </a:solidFill>
                <a:latin typeface="微软雅黑" panose="020B0503020204020204" pitchFamily="34" charset="-122"/>
                <a:ea typeface="微软雅黑" panose="020B0503020204020204" pitchFamily="34" charset="-122"/>
              </a:rPr>
              <a:t>目录</a:t>
            </a:r>
            <a:r>
              <a:rPr lang="en-US" altLang="zh-CN" sz="4267" b="1" dirty="0">
                <a:solidFill>
                  <a:schemeClr val="accent1"/>
                </a:solidFill>
                <a:latin typeface="微软雅黑" panose="020B0503020204020204" pitchFamily="34" charset="-122"/>
                <a:ea typeface="微软雅黑" panose="020B0503020204020204" pitchFamily="34" charset="-122"/>
              </a:rPr>
              <a:t>/</a:t>
            </a:r>
            <a:r>
              <a:rPr lang="en-US" altLang="zh-CN" sz="2400" b="1" dirty="0">
                <a:solidFill>
                  <a:schemeClr val="accent1"/>
                </a:solidFill>
                <a:latin typeface="微软雅黑" panose="020B0503020204020204" pitchFamily="34" charset="-122"/>
                <a:ea typeface="微软雅黑" panose="020B0503020204020204" pitchFamily="34" charset="-122"/>
              </a:rPr>
              <a:t>Contents</a:t>
            </a:r>
            <a:endParaRPr lang="en-GB" sz="2400" b="1" dirty="0">
              <a:solidFill>
                <a:schemeClr val="accent1"/>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984763" y="1124744"/>
            <a:ext cx="10199803"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45" name="组合 44"/>
          <p:cNvGrpSpPr/>
          <p:nvPr/>
        </p:nvGrpSpPr>
        <p:grpSpPr>
          <a:xfrm>
            <a:off x="2268803" y="1604798"/>
            <a:ext cx="1207119" cy="584775"/>
            <a:chOff x="2215144" y="856410"/>
            <a:chExt cx="1260152" cy="996602"/>
          </a:xfrm>
        </p:grpSpPr>
        <p:sp>
          <p:nvSpPr>
            <p:cNvPr id="46" name="平行四边形 45"/>
            <p:cNvSpPr/>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latin typeface="Impact" panose="020B0806030902050204" pitchFamily="34" charset="0"/>
              </a:endParaRPr>
            </a:p>
          </p:txBody>
        </p:sp>
        <p:sp>
          <p:nvSpPr>
            <p:cNvPr id="47" name="文本框 9"/>
            <p:cNvSpPr txBox="1"/>
            <p:nvPr/>
          </p:nvSpPr>
          <p:spPr>
            <a:xfrm>
              <a:off x="2408497" y="856410"/>
              <a:ext cx="1066799" cy="996602"/>
            </a:xfrm>
            <a:prstGeom prst="rect">
              <a:avLst/>
            </a:prstGeom>
            <a:noFill/>
          </p:spPr>
          <p:txBody>
            <a:bodyPr wrap="square" rtlCol="0">
              <a:spAutoFit/>
            </a:bodyPr>
            <a:lstStyle/>
            <a:p>
              <a:r>
                <a:rPr lang="en-US" altLang="zh-CN" sz="3200" dirty="0">
                  <a:solidFill>
                    <a:schemeClr val="bg1"/>
                  </a:solidFill>
                  <a:latin typeface="Impact" panose="020B0806030902050204" pitchFamily="34" charset="0"/>
                </a:rPr>
                <a:t>01</a:t>
              </a:r>
              <a:endParaRPr lang="zh-CN" altLang="en-US" sz="3200" dirty="0">
                <a:solidFill>
                  <a:schemeClr val="bg1"/>
                </a:solidFill>
                <a:latin typeface="Impact" panose="020B0806030902050204" pitchFamily="34" charset="0"/>
              </a:endParaRPr>
            </a:p>
          </p:txBody>
        </p:sp>
      </p:grpSp>
      <p:grpSp>
        <p:nvGrpSpPr>
          <p:cNvPr id="60" name="组合 59"/>
          <p:cNvGrpSpPr/>
          <p:nvPr/>
        </p:nvGrpSpPr>
        <p:grpSpPr>
          <a:xfrm>
            <a:off x="3174474" y="1667898"/>
            <a:ext cx="6759977" cy="494517"/>
            <a:chOff x="4315150" y="953426"/>
            <a:chExt cx="4167659" cy="540057"/>
          </a:xfrm>
        </p:grpSpPr>
        <p:sp>
          <p:nvSpPr>
            <p:cNvPr id="61" name="矩形 60"/>
            <p:cNvSpPr/>
            <p:nvPr/>
          </p:nvSpPr>
          <p:spPr>
            <a:xfrm>
              <a:off x="4625559" y="979825"/>
              <a:ext cx="3857250" cy="504180"/>
            </a:xfrm>
            <a:prstGeom prst="rect">
              <a:avLst/>
            </a:prstGeom>
            <a:ln w="15875">
              <a:noFill/>
            </a:ln>
          </p:spPr>
          <p:txBody>
            <a:bodyPr wrap="square" lIns="91440" tIns="45720" rIns="91440" bIns="45720">
              <a:spAutoFit/>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探测器介绍</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2" name="平行四边形 61"/>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1867" b="1">
                <a:solidFill>
                  <a:schemeClr val="tx1">
                    <a:lumMod val="75000"/>
                    <a:lumOff val="25000"/>
                  </a:schemeClr>
                </a:solidFill>
              </a:endParaRPr>
            </a:p>
          </p:txBody>
        </p:sp>
      </p:grpSp>
      <p:grpSp>
        <p:nvGrpSpPr>
          <p:cNvPr id="40" name="组合 39"/>
          <p:cNvGrpSpPr/>
          <p:nvPr/>
        </p:nvGrpSpPr>
        <p:grpSpPr>
          <a:xfrm>
            <a:off x="2268803" y="2590305"/>
            <a:ext cx="1207119" cy="584775"/>
            <a:chOff x="2215144" y="856410"/>
            <a:chExt cx="1260152" cy="996602"/>
          </a:xfrm>
        </p:grpSpPr>
        <p:sp>
          <p:nvSpPr>
            <p:cNvPr id="41" name="平行四边形 40"/>
            <p:cNvSpPr/>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latin typeface="Impact" panose="020B0806030902050204" pitchFamily="34" charset="0"/>
              </a:endParaRPr>
            </a:p>
          </p:txBody>
        </p:sp>
        <p:sp>
          <p:nvSpPr>
            <p:cNvPr id="42" name="文本框 9"/>
            <p:cNvSpPr txBox="1"/>
            <p:nvPr/>
          </p:nvSpPr>
          <p:spPr>
            <a:xfrm>
              <a:off x="2408497" y="856410"/>
              <a:ext cx="1066799" cy="996602"/>
            </a:xfrm>
            <a:prstGeom prst="rect">
              <a:avLst/>
            </a:prstGeom>
            <a:noFill/>
          </p:spPr>
          <p:txBody>
            <a:bodyPr wrap="square" rtlCol="0">
              <a:spAutoFit/>
            </a:bodyPr>
            <a:lstStyle/>
            <a:p>
              <a:r>
                <a:rPr lang="en-US" altLang="zh-CN" sz="3200" dirty="0">
                  <a:solidFill>
                    <a:schemeClr val="bg1"/>
                  </a:solidFill>
                  <a:latin typeface="Impact" panose="020B0806030902050204" pitchFamily="34" charset="0"/>
                </a:rPr>
                <a:t>02</a:t>
              </a:r>
              <a:endParaRPr lang="zh-CN" altLang="en-US" sz="3200" dirty="0">
                <a:solidFill>
                  <a:schemeClr val="bg1"/>
                </a:solidFill>
                <a:latin typeface="Impact" panose="020B0806030902050204" pitchFamily="34" charset="0"/>
              </a:endParaRPr>
            </a:p>
          </p:txBody>
        </p:sp>
      </p:grpSp>
      <p:grpSp>
        <p:nvGrpSpPr>
          <p:cNvPr id="44" name="组合 43"/>
          <p:cNvGrpSpPr/>
          <p:nvPr/>
        </p:nvGrpSpPr>
        <p:grpSpPr>
          <a:xfrm>
            <a:off x="3174474" y="2653405"/>
            <a:ext cx="6256492" cy="494517"/>
            <a:chOff x="4315150" y="953426"/>
            <a:chExt cx="3857250" cy="540057"/>
          </a:xfrm>
        </p:grpSpPr>
        <p:sp>
          <p:nvSpPr>
            <p:cNvPr id="57" name="矩形 56"/>
            <p:cNvSpPr/>
            <p:nvPr/>
          </p:nvSpPr>
          <p:spPr>
            <a:xfrm>
              <a:off x="4628048" y="986250"/>
              <a:ext cx="2749383" cy="504179"/>
            </a:xfrm>
            <a:prstGeom prst="rect">
              <a:avLst/>
            </a:prstGeom>
            <a:ln w="15875">
              <a:noFill/>
            </a:ln>
          </p:spPr>
          <p:txBody>
            <a:bodyPr wrap="square" lIns="91440" tIns="45720" rIns="91440" bIns="45720">
              <a:spAutoFit/>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探测器电子学</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8" name="平行四边形 57"/>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1867" b="1">
                <a:solidFill>
                  <a:schemeClr val="tx1">
                    <a:lumMod val="75000"/>
                    <a:lumOff val="25000"/>
                  </a:schemeClr>
                </a:solidFill>
              </a:endParaRPr>
            </a:p>
          </p:txBody>
        </p:sp>
      </p:grpSp>
      <p:grpSp>
        <p:nvGrpSpPr>
          <p:cNvPr id="59" name="组合 58"/>
          <p:cNvGrpSpPr/>
          <p:nvPr/>
        </p:nvGrpSpPr>
        <p:grpSpPr>
          <a:xfrm>
            <a:off x="2268803" y="3576573"/>
            <a:ext cx="1207119" cy="584775"/>
            <a:chOff x="2215144" y="856410"/>
            <a:chExt cx="1260152" cy="996602"/>
          </a:xfrm>
        </p:grpSpPr>
        <p:sp>
          <p:nvSpPr>
            <p:cNvPr id="72" name="平行四边形 71"/>
            <p:cNvSpPr/>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latin typeface="Impact" panose="020B0806030902050204" pitchFamily="34" charset="0"/>
              </a:endParaRPr>
            </a:p>
          </p:txBody>
        </p:sp>
        <p:sp>
          <p:nvSpPr>
            <p:cNvPr id="73" name="文本框 9"/>
            <p:cNvSpPr txBox="1"/>
            <p:nvPr/>
          </p:nvSpPr>
          <p:spPr>
            <a:xfrm>
              <a:off x="2408497" y="856410"/>
              <a:ext cx="1066799" cy="996602"/>
            </a:xfrm>
            <a:prstGeom prst="rect">
              <a:avLst/>
            </a:prstGeom>
            <a:noFill/>
          </p:spPr>
          <p:txBody>
            <a:bodyPr wrap="square" rtlCol="0">
              <a:spAutoFit/>
            </a:bodyPr>
            <a:lstStyle/>
            <a:p>
              <a:r>
                <a:rPr lang="en-US" altLang="zh-CN" sz="3200" dirty="0">
                  <a:solidFill>
                    <a:schemeClr val="bg1"/>
                  </a:solidFill>
                  <a:latin typeface="Impact" panose="020B0806030902050204" pitchFamily="34" charset="0"/>
                </a:rPr>
                <a:t>03</a:t>
              </a:r>
              <a:endParaRPr lang="zh-CN" altLang="en-US" sz="3200" dirty="0">
                <a:solidFill>
                  <a:schemeClr val="bg1"/>
                </a:solidFill>
                <a:latin typeface="Impact" panose="020B0806030902050204" pitchFamily="34" charset="0"/>
              </a:endParaRPr>
            </a:p>
          </p:txBody>
        </p:sp>
      </p:grpSp>
      <p:grpSp>
        <p:nvGrpSpPr>
          <p:cNvPr id="74" name="组合 73"/>
          <p:cNvGrpSpPr/>
          <p:nvPr/>
        </p:nvGrpSpPr>
        <p:grpSpPr>
          <a:xfrm>
            <a:off x="3174474" y="3639673"/>
            <a:ext cx="6256492" cy="494517"/>
            <a:chOff x="4315150" y="953426"/>
            <a:chExt cx="3857250" cy="540057"/>
          </a:xfrm>
        </p:grpSpPr>
        <p:sp>
          <p:nvSpPr>
            <p:cNvPr id="75" name="矩形 74"/>
            <p:cNvSpPr/>
            <p:nvPr/>
          </p:nvSpPr>
          <p:spPr>
            <a:xfrm>
              <a:off x="4628048" y="983280"/>
              <a:ext cx="3478696" cy="504180"/>
            </a:xfrm>
            <a:prstGeom prst="rect">
              <a:avLst/>
            </a:prstGeom>
            <a:ln w="15875">
              <a:noFill/>
            </a:ln>
          </p:spPr>
          <p:txBody>
            <a:bodyPr wrap="square" lIns="91440" tIns="45720" rIns="91440" bIns="45720">
              <a:spAutoFit/>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探测器测试和使用</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6" name="平行四边形 75"/>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1867" b="1">
                <a:solidFill>
                  <a:schemeClr val="tx1">
                    <a:lumMod val="75000"/>
                    <a:lumOff val="25000"/>
                  </a:schemeClr>
                </a:solidFill>
              </a:endParaRPr>
            </a:p>
          </p:txBody>
        </p:sp>
      </p:grpSp>
      <p:grpSp>
        <p:nvGrpSpPr>
          <p:cNvPr id="77" name="组合 76"/>
          <p:cNvGrpSpPr/>
          <p:nvPr/>
        </p:nvGrpSpPr>
        <p:grpSpPr>
          <a:xfrm>
            <a:off x="2268803" y="4565255"/>
            <a:ext cx="1207119" cy="584775"/>
            <a:chOff x="2215144" y="856410"/>
            <a:chExt cx="1260152" cy="996602"/>
          </a:xfrm>
        </p:grpSpPr>
        <p:sp>
          <p:nvSpPr>
            <p:cNvPr id="78" name="平行四边形 77"/>
            <p:cNvSpPr/>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latin typeface="Impact" panose="020B0806030902050204" pitchFamily="34" charset="0"/>
              </a:endParaRPr>
            </a:p>
          </p:txBody>
        </p:sp>
        <p:sp>
          <p:nvSpPr>
            <p:cNvPr id="79" name="文本框 9"/>
            <p:cNvSpPr txBox="1"/>
            <p:nvPr/>
          </p:nvSpPr>
          <p:spPr>
            <a:xfrm>
              <a:off x="2408497" y="856410"/>
              <a:ext cx="1066799" cy="996602"/>
            </a:xfrm>
            <a:prstGeom prst="rect">
              <a:avLst/>
            </a:prstGeom>
            <a:noFill/>
          </p:spPr>
          <p:txBody>
            <a:bodyPr wrap="square" rtlCol="0">
              <a:spAutoFit/>
            </a:bodyPr>
            <a:lstStyle/>
            <a:p>
              <a:r>
                <a:rPr lang="en-US" altLang="zh-CN" sz="3200" dirty="0">
                  <a:solidFill>
                    <a:schemeClr val="bg1"/>
                  </a:solidFill>
                  <a:latin typeface="Impact" panose="020B0806030902050204" pitchFamily="34" charset="0"/>
                </a:rPr>
                <a:t>04</a:t>
              </a:r>
              <a:endParaRPr lang="zh-CN" altLang="en-US" sz="3200" dirty="0">
                <a:solidFill>
                  <a:schemeClr val="bg1"/>
                </a:solidFill>
                <a:latin typeface="Impact" panose="020B0806030902050204" pitchFamily="34" charset="0"/>
              </a:endParaRPr>
            </a:p>
          </p:txBody>
        </p:sp>
      </p:grpSp>
      <p:grpSp>
        <p:nvGrpSpPr>
          <p:cNvPr id="80" name="组合 79"/>
          <p:cNvGrpSpPr/>
          <p:nvPr/>
        </p:nvGrpSpPr>
        <p:grpSpPr>
          <a:xfrm>
            <a:off x="3174475" y="4628357"/>
            <a:ext cx="6256493" cy="494517"/>
            <a:chOff x="4315150" y="953426"/>
            <a:chExt cx="3857250" cy="540057"/>
          </a:xfrm>
        </p:grpSpPr>
        <p:sp>
          <p:nvSpPr>
            <p:cNvPr id="81" name="矩形 80"/>
            <p:cNvSpPr/>
            <p:nvPr/>
          </p:nvSpPr>
          <p:spPr>
            <a:xfrm>
              <a:off x="4628047" y="980074"/>
              <a:ext cx="3478696" cy="504180"/>
            </a:xfrm>
            <a:prstGeom prst="rect">
              <a:avLst/>
            </a:prstGeom>
            <a:ln w="15875">
              <a:noFill/>
            </a:ln>
          </p:spPr>
          <p:txBody>
            <a:bodyPr wrap="square" lIns="91440" tIns="45720" rIns="91440" bIns="45720">
              <a:spAutoFit/>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系统性能</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2" name="平行四边形 81"/>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1867" b="1">
                <a:solidFill>
                  <a:schemeClr val="tx1">
                    <a:lumMod val="75000"/>
                    <a:lumOff val="25000"/>
                  </a:schemeClr>
                </a:solidFill>
              </a:endParaRPr>
            </a:p>
          </p:txBody>
        </p:sp>
      </p:grpSp>
      <p:grpSp>
        <p:nvGrpSpPr>
          <p:cNvPr id="83" name="组合 82"/>
          <p:cNvGrpSpPr/>
          <p:nvPr/>
        </p:nvGrpSpPr>
        <p:grpSpPr>
          <a:xfrm>
            <a:off x="2268803" y="5546962"/>
            <a:ext cx="1207119" cy="584775"/>
            <a:chOff x="2215144" y="856410"/>
            <a:chExt cx="1260152" cy="996602"/>
          </a:xfrm>
        </p:grpSpPr>
        <p:sp>
          <p:nvSpPr>
            <p:cNvPr id="84" name="平行四边形 83"/>
            <p:cNvSpPr/>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latin typeface="Impact" panose="020B0806030902050204" pitchFamily="34" charset="0"/>
              </a:endParaRPr>
            </a:p>
          </p:txBody>
        </p:sp>
        <p:sp>
          <p:nvSpPr>
            <p:cNvPr id="85" name="文本框 9"/>
            <p:cNvSpPr txBox="1"/>
            <p:nvPr/>
          </p:nvSpPr>
          <p:spPr>
            <a:xfrm>
              <a:off x="2408497" y="856410"/>
              <a:ext cx="1066799" cy="996602"/>
            </a:xfrm>
            <a:prstGeom prst="rect">
              <a:avLst/>
            </a:prstGeom>
            <a:noFill/>
          </p:spPr>
          <p:txBody>
            <a:bodyPr wrap="square" rtlCol="0">
              <a:spAutoFit/>
            </a:bodyPr>
            <a:lstStyle/>
            <a:p>
              <a:r>
                <a:rPr lang="en-US" altLang="zh-CN" sz="3200" dirty="0">
                  <a:solidFill>
                    <a:schemeClr val="bg1"/>
                  </a:solidFill>
                  <a:latin typeface="Impact" panose="020B0806030902050204" pitchFamily="34" charset="0"/>
                </a:rPr>
                <a:t>05</a:t>
              </a:r>
              <a:endParaRPr lang="zh-CN" altLang="en-US" sz="3200" dirty="0">
                <a:solidFill>
                  <a:schemeClr val="bg1"/>
                </a:solidFill>
                <a:latin typeface="Impact" panose="020B0806030902050204" pitchFamily="34" charset="0"/>
              </a:endParaRPr>
            </a:p>
          </p:txBody>
        </p:sp>
      </p:grpSp>
      <p:grpSp>
        <p:nvGrpSpPr>
          <p:cNvPr id="86" name="组合 85"/>
          <p:cNvGrpSpPr/>
          <p:nvPr/>
        </p:nvGrpSpPr>
        <p:grpSpPr>
          <a:xfrm>
            <a:off x="3174474" y="5610062"/>
            <a:ext cx="6256492" cy="494517"/>
            <a:chOff x="4315150" y="953426"/>
            <a:chExt cx="3857250" cy="540057"/>
          </a:xfrm>
        </p:grpSpPr>
        <p:sp>
          <p:nvSpPr>
            <p:cNvPr id="87" name="矩形 86"/>
            <p:cNvSpPr/>
            <p:nvPr/>
          </p:nvSpPr>
          <p:spPr>
            <a:xfrm>
              <a:off x="4628050" y="986631"/>
              <a:ext cx="3478695" cy="504180"/>
            </a:xfrm>
            <a:prstGeom prst="rect">
              <a:avLst/>
            </a:prstGeom>
            <a:ln w="15875">
              <a:noFill/>
            </a:ln>
          </p:spPr>
          <p:txBody>
            <a:bodyPr wrap="square" lIns="91440" tIns="45720" rIns="91440" bIns="45720">
              <a:spAutoFit/>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下一步工作计划</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8" name="平行四边形 87"/>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1867" b="1">
                <a:solidFill>
                  <a:schemeClr val="tx1">
                    <a:lumMod val="75000"/>
                    <a:lumOff val="25000"/>
                  </a:schemeClr>
                </a:solidFill>
              </a:endParaRPr>
            </a:p>
          </p:txBody>
        </p:sp>
      </p:grpSp>
    </p:spTree>
    <p:extLst>
      <p:ext uri="{BB962C8B-B14F-4D97-AF65-F5344CB8AC3E}">
        <p14:creationId xmlns:p14="http://schemas.microsoft.com/office/powerpoint/2010/main" val="2152744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CN" sz="2800" dirty="0">
                <a:latin typeface="Arial Rounded MT Bold" panose="020F0704030504030204" pitchFamily="34" charset="77"/>
              </a:rPr>
              <a:t>宇宙线测试平台介绍</a:t>
            </a:r>
            <a:endParaRPr lang="zh-CN" altLang="en-US" dirty="0"/>
          </a:p>
        </p:txBody>
      </p:sp>
      <p:sp>
        <p:nvSpPr>
          <p:cNvPr id="3" name="灯片编号占位符 2"/>
          <p:cNvSpPr>
            <a:spLocks noGrp="1"/>
          </p:cNvSpPr>
          <p:nvPr>
            <p:ph type="sldNum" sz="quarter" idx="12"/>
          </p:nvPr>
        </p:nvSpPr>
        <p:spPr/>
        <p:txBody>
          <a:bodyPr/>
          <a:lstStyle/>
          <a:p>
            <a:pPr defTabSz="914377"/>
            <a:fld id="{34D15DCF-B6C0-436A-B323-0F6F8456F113}" type="slidenum">
              <a:rPr lang="zh-CN" altLang="en-US" smtClean="0"/>
              <a:pPr defTabSz="914377"/>
              <a:t>3</a:t>
            </a:fld>
            <a:endParaRPr lang="zh-CN" altLang="en-US" sz="1800" dirty="0"/>
          </a:p>
        </p:txBody>
      </p:sp>
      <p:sp>
        <p:nvSpPr>
          <p:cNvPr id="5" name="Content Placeholder 2">
            <a:extLst>
              <a:ext uri="{FF2B5EF4-FFF2-40B4-BE49-F238E27FC236}">
                <a16:creationId xmlns:a16="http://schemas.microsoft.com/office/drawing/2014/main" id="{1E0F0FED-40C7-224D-9E96-310190C20DE1}"/>
              </a:ext>
            </a:extLst>
          </p:cNvPr>
          <p:cNvSpPr txBox="1">
            <a:spLocks/>
          </p:cNvSpPr>
          <p:nvPr/>
        </p:nvSpPr>
        <p:spPr>
          <a:xfrm>
            <a:off x="469244" y="1103841"/>
            <a:ext cx="6662058" cy="17276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总共</a:t>
            </a:r>
            <a:r>
              <a:rPr lang="en-US" altLang="zh-CN" dirty="0"/>
              <a:t>4</a:t>
            </a:r>
            <a:r>
              <a:rPr lang="zh-CN" altLang="en-US" dirty="0"/>
              <a:t>层，可做宇宙线散射测量</a:t>
            </a:r>
            <a:endParaRPr lang="en-US" dirty="0"/>
          </a:p>
          <a:p>
            <a:r>
              <a:rPr lang="en-CN" dirty="0"/>
              <a:t>有效探测面积</a:t>
            </a:r>
            <a:r>
              <a:rPr lang="zh-CN" altLang="en-US" dirty="0"/>
              <a:t>：</a:t>
            </a:r>
            <a:r>
              <a:rPr lang="en-US" altLang="zh-CN" sz="2800" dirty="0">
                <a:latin typeface="+mn-ea"/>
                <a:ea typeface="+mn-ea"/>
              </a:rPr>
              <a:t> 60</a:t>
            </a:r>
            <a:r>
              <a:rPr lang="zh-CN" altLang="en-US" sz="2800" dirty="0">
                <a:latin typeface="+mn-ea"/>
                <a:ea typeface="+mn-ea"/>
              </a:rPr>
              <a:t> </a:t>
            </a:r>
            <a:r>
              <a:rPr lang="en-US" altLang="zh-CN" sz="2800" dirty="0">
                <a:latin typeface="+mn-ea"/>
                <a:ea typeface="+mn-ea"/>
              </a:rPr>
              <a:t>cm×52.8 cm </a:t>
            </a:r>
            <a:endParaRPr lang="en-CN" baseline="30000" dirty="0"/>
          </a:p>
          <a:p>
            <a:endParaRPr lang="en-CN" dirty="0"/>
          </a:p>
        </p:txBody>
      </p:sp>
      <p:pic>
        <p:nvPicPr>
          <p:cNvPr id="7" name="Picture 6">
            <a:extLst>
              <a:ext uri="{FF2B5EF4-FFF2-40B4-BE49-F238E27FC236}">
                <a16:creationId xmlns:a16="http://schemas.microsoft.com/office/drawing/2014/main" id="{86A815B8-9452-6C45-8535-1D33CB456F8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350821" y="911710"/>
            <a:ext cx="3885902" cy="5290920"/>
          </a:xfrm>
          <a:prstGeom prst="rect">
            <a:avLst/>
          </a:prstGeom>
        </p:spPr>
      </p:pic>
      <p:pic>
        <p:nvPicPr>
          <p:cNvPr id="8" name="Picture 4" descr="page68image197404416">
            <a:extLst>
              <a:ext uri="{FF2B5EF4-FFF2-40B4-BE49-F238E27FC236}">
                <a16:creationId xmlns:a16="http://schemas.microsoft.com/office/drawing/2014/main" id="{2FD2B980-0D68-5141-BBAA-DF762020891C}"/>
              </a:ext>
            </a:extLst>
          </p:cNvPr>
          <p:cNvPicPr>
            <a:picLocks noChangeAspect="1" noChangeArrowheads="1"/>
          </p:cNvPicPr>
          <p:nvPr/>
        </p:nvPicPr>
        <p:blipFill>
          <a:blip r:embed="rId4" r:link="rId5">
            <a:extLst>
              <a:ext uri="{28A0092B-C50C-407E-A947-70E740481C1C}">
                <a14:useLocalDpi xmlns:a14="http://schemas.microsoft.com/office/drawing/2010/main"/>
              </a:ext>
            </a:extLst>
          </a:blip>
          <a:srcRect/>
          <a:stretch>
            <a:fillRect/>
          </a:stretch>
        </p:blipFill>
        <p:spPr bwMode="auto">
          <a:xfrm>
            <a:off x="992218" y="2495087"/>
            <a:ext cx="5071125" cy="3861263"/>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a:extLst>
              <a:ext uri="{FF2B5EF4-FFF2-40B4-BE49-F238E27FC236}">
                <a16:creationId xmlns:a16="http://schemas.microsoft.com/office/drawing/2014/main" id="{4BA1E0EA-3ECD-DD45-ABF1-B7BE40536CB9}"/>
              </a:ext>
            </a:extLst>
          </p:cNvPr>
          <p:cNvCxnSpPr>
            <a:cxnSpLocks/>
          </p:cNvCxnSpPr>
          <p:nvPr/>
        </p:nvCxnSpPr>
        <p:spPr>
          <a:xfrm flipH="1">
            <a:off x="9607463" y="3741836"/>
            <a:ext cx="761366"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7A14D3F-19F2-B24E-8C63-A23133BE762E}"/>
              </a:ext>
            </a:extLst>
          </p:cNvPr>
          <p:cNvSpPr txBox="1"/>
          <p:nvPr/>
        </p:nvSpPr>
        <p:spPr>
          <a:xfrm>
            <a:off x="10368829" y="3557170"/>
            <a:ext cx="2155372" cy="369332"/>
          </a:xfrm>
          <a:prstGeom prst="rect">
            <a:avLst/>
          </a:prstGeom>
          <a:noFill/>
        </p:spPr>
        <p:txBody>
          <a:bodyPr wrap="square" rtlCol="0">
            <a:spAutoFit/>
          </a:bodyPr>
          <a:lstStyle/>
          <a:p>
            <a:r>
              <a:rPr lang="en-US" dirty="0">
                <a:highlight>
                  <a:srgbClr val="FFFF00"/>
                </a:highlight>
              </a:rPr>
              <a:t>D</a:t>
            </a:r>
            <a:r>
              <a:rPr lang="en-CN" dirty="0">
                <a:highlight>
                  <a:srgbClr val="FFFF00"/>
                </a:highlight>
              </a:rPr>
              <a:t>etector in test</a:t>
            </a:r>
          </a:p>
        </p:txBody>
      </p:sp>
    </p:spTree>
    <p:extLst>
      <p:ext uri="{BB962C8B-B14F-4D97-AF65-F5344CB8AC3E}">
        <p14:creationId xmlns:p14="http://schemas.microsoft.com/office/powerpoint/2010/main" val="1245083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FAE99-F91A-EB4F-B743-BD24C7158DB2}"/>
              </a:ext>
            </a:extLst>
          </p:cNvPr>
          <p:cNvSpPr>
            <a:spLocks noGrp="1"/>
          </p:cNvSpPr>
          <p:nvPr>
            <p:ph type="title"/>
          </p:nvPr>
        </p:nvSpPr>
        <p:spPr/>
        <p:txBody>
          <a:bodyPr/>
          <a:lstStyle/>
          <a:p>
            <a:r>
              <a:rPr lang="en-CN" dirty="0"/>
              <a:t>单层探测器介绍</a:t>
            </a:r>
          </a:p>
        </p:txBody>
      </p:sp>
      <p:sp>
        <p:nvSpPr>
          <p:cNvPr id="3" name="Slide Number Placeholder 2">
            <a:extLst>
              <a:ext uri="{FF2B5EF4-FFF2-40B4-BE49-F238E27FC236}">
                <a16:creationId xmlns:a16="http://schemas.microsoft.com/office/drawing/2014/main" id="{7FFB8E17-C525-2042-AAF4-3EFA7FB74A1F}"/>
              </a:ext>
            </a:extLst>
          </p:cNvPr>
          <p:cNvSpPr>
            <a:spLocks noGrp="1"/>
          </p:cNvSpPr>
          <p:nvPr>
            <p:ph type="sldNum" sz="quarter" idx="12"/>
          </p:nvPr>
        </p:nvSpPr>
        <p:spPr/>
        <p:txBody>
          <a:bodyPr/>
          <a:lstStyle/>
          <a:p>
            <a:pPr defTabSz="914377"/>
            <a:fld id="{34D15DCF-B6C0-436A-B323-0F6F8456F113}" type="slidenum">
              <a:rPr lang="zh-CN" altLang="en-US" smtClean="0"/>
              <a:pPr defTabSz="914377"/>
              <a:t>4</a:t>
            </a:fld>
            <a:endParaRPr lang="zh-CN" altLang="en-US" sz="1800" dirty="0"/>
          </a:p>
        </p:txBody>
      </p:sp>
      <p:pic>
        <p:nvPicPr>
          <p:cNvPr id="4" name="图片 4">
            <a:extLst>
              <a:ext uri="{FF2B5EF4-FFF2-40B4-BE49-F238E27FC236}">
                <a16:creationId xmlns:a16="http://schemas.microsoft.com/office/drawing/2014/main" id="{B5E72311-9A22-5749-9BF2-5B9666CABF1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84509" y="1804427"/>
            <a:ext cx="6243529" cy="2383110"/>
          </a:xfrm>
          <a:prstGeom prst="rect">
            <a:avLst/>
          </a:prstGeom>
        </p:spPr>
      </p:pic>
      <p:sp>
        <p:nvSpPr>
          <p:cNvPr id="5" name="矩形 21">
            <a:extLst>
              <a:ext uri="{FF2B5EF4-FFF2-40B4-BE49-F238E27FC236}">
                <a16:creationId xmlns:a16="http://schemas.microsoft.com/office/drawing/2014/main" id="{13AA9546-BF47-4C4C-AFA0-C2564C6767A4}"/>
              </a:ext>
            </a:extLst>
          </p:cNvPr>
          <p:cNvSpPr/>
          <p:nvPr/>
        </p:nvSpPr>
        <p:spPr>
          <a:xfrm>
            <a:off x="1456900" y="4479642"/>
            <a:ext cx="4824536" cy="1569660"/>
          </a:xfrm>
          <a:prstGeom prst="rect">
            <a:avLst/>
          </a:prstGeom>
        </p:spPr>
        <p:txBody>
          <a:bodyPr wrap="square">
            <a:spAutoFit/>
          </a:bodyPr>
          <a:lstStyle/>
          <a:p>
            <a:pPr>
              <a:lnSpc>
                <a:spcPct val="150000"/>
              </a:lnSpc>
            </a:pPr>
            <a:r>
              <a:rPr lang="en-US" altLang="zh-CN" sz="1600" b="1" dirty="0">
                <a:solidFill>
                  <a:srgbClr val="C00000"/>
                </a:solidFill>
                <a:latin typeface="微软雅黑"/>
                <a:ea typeface="微软雅黑"/>
              </a:rPr>
              <a:t>■ </a:t>
            </a:r>
            <a:r>
              <a:rPr lang="zh-CN" altLang="en-US" sz="1600" dirty="0">
                <a:latin typeface="+mn-ea"/>
                <a:ea typeface="+mn-ea"/>
              </a:rPr>
              <a:t>截面为等腰直角三角形，内嵌双光纤</a:t>
            </a:r>
            <a:endParaRPr lang="en-US" altLang="zh-CN" sz="1600" dirty="0">
              <a:latin typeface="+mn-ea"/>
              <a:ea typeface="+mn-ea"/>
            </a:endParaRPr>
          </a:p>
          <a:p>
            <a:pPr>
              <a:lnSpc>
                <a:spcPct val="150000"/>
              </a:lnSpc>
            </a:pPr>
            <a:r>
              <a:rPr lang="en-US" altLang="zh-CN" sz="1600" b="1" dirty="0">
                <a:solidFill>
                  <a:srgbClr val="C00000"/>
                </a:solidFill>
                <a:latin typeface="微软雅黑"/>
                <a:ea typeface="微软雅黑"/>
              </a:rPr>
              <a:t>■ </a:t>
            </a:r>
            <a:r>
              <a:rPr lang="zh-CN" altLang="en-US" sz="1600" dirty="0">
                <a:latin typeface="+mn-ea"/>
                <a:ea typeface="+mn-ea"/>
              </a:rPr>
              <a:t>底边</a:t>
            </a:r>
            <a:r>
              <a:rPr lang="en-US" altLang="zh-CN" sz="1600" dirty="0">
                <a:latin typeface="+mn-ea"/>
                <a:ea typeface="+mn-ea"/>
              </a:rPr>
              <a:t>20mm</a:t>
            </a:r>
            <a:r>
              <a:rPr lang="zh-CN" altLang="en-US" sz="1600" dirty="0">
                <a:latin typeface="+mn-ea"/>
                <a:ea typeface="+mn-ea"/>
              </a:rPr>
              <a:t>，高</a:t>
            </a:r>
            <a:r>
              <a:rPr lang="en-US" altLang="zh-CN" sz="1600" dirty="0">
                <a:latin typeface="+mn-ea"/>
                <a:ea typeface="+mn-ea"/>
              </a:rPr>
              <a:t>10mm</a:t>
            </a:r>
            <a:r>
              <a:rPr lang="zh-CN" altLang="en-US" sz="1600" dirty="0">
                <a:latin typeface="+mn-ea"/>
                <a:ea typeface="+mn-ea"/>
              </a:rPr>
              <a:t>，间距</a:t>
            </a:r>
            <a:r>
              <a:rPr lang="en-US" altLang="zh-CN" sz="1600" dirty="0">
                <a:latin typeface="+mn-ea"/>
                <a:ea typeface="+mn-ea"/>
              </a:rPr>
              <a:t>11mm</a:t>
            </a:r>
            <a:r>
              <a:rPr lang="zh-CN" altLang="en-US" sz="1600" dirty="0">
                <a:latin typeface="+mn-ea"/>
                <a:ea typeface="+mn-ea"/>
              </a:rPr>
              <a:t>，</a:t>
            </a:r>
            <a:r>
              <a:rPr lang="zh-CN" altLang="en-US" sz="1600" b="1" dirty="0">
                <a:latin typeface="+mn-ea"/>
                <a:ea typeface="+mn-ea"/>
              </a:rPr>
              <a:t>长</a:t>
            </a:r>
            <a:r>
              <a:rPr lang="en-US" altLang="zh-CN" sz="1600" b="1" dirty="0">
                <a:latin typeface="+mn-ea"/>
                <a:ea typeface="+mn-ea"/>
              </a:rPr>
              <a:t>60cm</a:t>
            </a:r>
          </a:p>
          <a:p>
            <a:pPr>
              <a:lnSpc>
                <a:spcPct val="150000"/>
              </a:lnSpc>
            </a:pPr>
            <a:r>
              <a:rPr lang="en-US" altLang="zh-CN" sz="1600" b="1" dirty="0">
                <a:solidFill>
                  <a:srgbClr val="C00000"/>
                </a:solidFill>
                <a:latin typeface="微软雅黑"/>
                <a:ea typeface="微软雅黑"/>
              </a:rPr>
              <a:t>■ </a:t>
            </a:r>
            <a:r>
              <a:rPr lang="en-US" altLang="zh-CN" sz="1600" dirty="0">
                <a:latin typeface="+mn-ea"/>
                <a:ea typeface="+mn-ea"/>
              </a:rPr>
              <a:t>48</a:t>
            </a:r>
            <a:r>
              <a:rPr lang="zh-CN" altLang="en-US" sz="1600" dirty="0">
                <a:latin typeface="+mn-ea"/>
                <a:ea typeface="+mn-ea"/>
              </a:rPr>
              <a:t>根闪烁体条并排组成一个探测器面板</a:t>
            </a:r>
            <a:endParaRPr lang="en-US" altLang="zh-CN" sz="1600" dirty="0">
              <a:latin typeface="+mn-ea"/>
              <a:ea typeface="+mn-ea"/>
            </a:endParaRPr>
          </a:p>
          <a:p>
            <a:pPr>
              <a:lnSpc>
                <a:spcPct val="150000"/>
              </a:lnSpc>
            </a:pPr>
            <a:r>
              <a:rPr lang="en-US" altLang="zh-CN" sz="1600" b="1" dirty="0">
                <a:solidFill>
                  <a:srgbClr val="C00000"/>
                </a:solidFill>
                <a:latin typeface="微软雅黑"/>
                <a:ea typeface="微软雅黑"/>
              </a:rPr>
              <a:t>■ </a:t>
            </a:r>
            <a:r>
              <a:rPr lang="zh-CN" altLang="en-US" sz="1600" dirty="0">
                <a:latin typeface="+mn-ea"/>
                <a:ea typeface="+mn-ea"/>
              </a:rPr>
              <a:t>探测面积为</a:t>
            </a:r>
            <a:r>
              <a:rPr lang="en-US" altLang="zh-CN" sz="1600" dirty="0">
                <a:latin typeface="+mn-ea"/>
                <a:ea typeface="+mn-ea"/>
              </a:rPr>
              <a:t>60cm×52.8</a:t>
            </a:r>
            <a:r>
              <a:rPr lang="en-US" altLang="zh-CN" sz="1600" dirty="0">
                <a:latin typeface="+mn-ea"/>
              </a:rPr>
              <a:t>(</a:t>
            </a:r>
            <a:r>
              <a:rPr lang="en-US" altLang="zh-CN" sz="1600" dirty="0">
                <a:latin typeface="+mn-ea"/>
                <a:ea typeface="+mn-ea"/>
              </a:rPr>
              <a:t>48</a:t>
            </a:r>
            <a:r>
              <a:rPr lang="zh-CN" altLang="en-US" sz="1600" dirty="0">
                <a:latin typeface="+mn-ea"/>
                <a:ea typeface="+mn-ea"/>
              </a:rPr>
              <a:t>*</a:t>
            </a:r>
            <a:r>
              <a:rPr lang="en-US" altLang="zh-CN" sz="1600" dirty="0">
                <a:latin typeface="+mn-ea"/>
                <a:ea typeface="+mn-ea"/>
              </a:rPr>
              <a:t>1.1</a:t>
            </a:r>
            <a:r>
              <a:rPr lang="en-US" altLang="zh-CN" sz="1600" dirty="0">
                <a:latin typeface="+mn-ea"/>
              </a:rPr>
              <a:t>)</a:t>
            </a:r>
            <a:r>
              <a:rPr lang="zh-CN" altLang="en-US" sz="1600" dirty="0">
                <a:latin typeface="+mn-ea"/>
                <a:ea typeface="+mn-ea"/>
              </a:rPr>
              <a:t> </a:t>
            </a:r>
            <a:r>
              <a:rPr lang="en-US" altLang="zh-CN" sz="1600" dirty="0">
                <a:latin typeface="+mn-ea"/>
                <a:ea typeface="+mn-ea"/>
              </a:rPr>
              <a:t>cm</a:t>
            </a:r>
          </a:p>
        </p:txBody>
      </p:sp>
      <p:pic>
        <p:nvPicPr>
          <p:cNvPr id="6" name="Picture 5">
            <a:extLst>
              <a:ext uri="{FF2B5EF4-FFF2-40B4-BE49-F238E27FC236}">
                <a16:creationId xmlns:a16="http://schemas.microsoft.com/office/drawing/2014/main" id="{E5DECA54-6B35-B249-933A-168FE422B54A}"/>
              </a:ext>
            </a:extLst>
          </p:cNvPr>
          <p:cNvPicPr/>
          <p:nvPr/>
        </p:nvPicPr>
        <p:blipFill>
          <a:blip r:embed="rId3" cstate="print">
            <a:extLst>
              <a:ext uri="{28A0092B-C50C-407E-A947-70E740481C1C}">
                <a14:useLocalDpi xmlns:a14="http://schemas.microsoft.com/office/drawing/2010/main"/>
              </a:ext>
            </a:extLst>
          </a:blip>
          <a:stretch>
            <a:fillRect/>
          </a:stretch>
        </p:blipFill>
        <p:spPr>
          <a:xfrm>
            <a:off x="7654616" y="2095862"/>
            <a:ext cx="3952875" cy="3353435"/>
          </a:xfrm>
          <a:prstGeom prst="rect">
            <a:avLst/>
          </a:prstGeom>
        </p:spPr>
      </p:pic>
    </p:spTree>
    <p:extLst>
      <p:ext uri="{BB962C8B-B14F-4D97-AF65-F5344CB8AC3E}">
        <p14:creationId xmlns:p14="http://schemas.microsoft.com/office/powerpoint/2010/main" val="3171780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重心法定位</a:t>
            </a:r>
          </a:p>
        </p:txBody>
      </p:sp>
      <p:sp>
        <p:nvSpPr>
          <p:cNvPr id="3" name="灯片编号占位符 2"/>
          <p:cNvSpPr>
            <a:spLocks noGrp="1"/>
          </p:cNvSpPr>
          <p:nvPr>
            <p:ph type="sldNum" sz="quarter" idx="12"/>
          </p:nvPr>
        </p:nvSpPr>
        <p:spPr/>
        <p:txBody>
          <a:bodyPr/>
          <a:lstStyle/>
          <a:p>
            <a:pPr defTabSz="914377"/>
            <a:fld id="{34D15DCF-B6C0-436A-B323-0F6F8456F113}" type="slidenum">
              <a:rPr lang="zh-CN" altLang="en-US" smtClean="0"/>
              <a:pPr defTabSz="914377"/>
              <a:t>5</a:t>
            </a:fld>
            <a:endParaRPr lang="zh-CN" altLang="en-US" sz="1800" dirty="0"/>
          </a:p>
        </p:txBody>
      </p:sp>
      <p:pic>
        <p:nvPicPr>
          <p:cNvPr id="7" name="图片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487488" y="1162987"/>
            <a:ext cx="4383848" cy="2788344"/>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435521" y="1758941"/>
            <a:ext cx="3215680" cy="1201273"/>
          </a:xfrm>
          <a:prstGeom prst="rect">
            <a:avLst/>
          </a:prstGeom>
        </p:spPr>
      </p:pic>
      <p:sp>
        <p:nvSpPr>
          <p:cNvPr id="4" name="矩形 3"/>
          <p:cNvSpPr/>
          <p:nvPr/>
        </p:nvSpPr>
        <p:spPr>
          <a:xfrm>
            <a:off x="427173" y="4596930"/>
            <a:ext cx="7616188" cy="1135054"/>
          </a:xfrm>
          <a:prstGeom prst="rect">
            <a:avLst/>
          </a:prstGeom>
        </p:spPr>
        <p:txBody>
          <a:bodyPr wrap="none">
            <a:spAutoFit/>
          </a:bodyPr>
          <a:lstStyle/>
          <a:p>
            <a:pPr>
              <a:lnSpc>
                <a:spcPct val="150000"/>
              </a:lnSpc>
            </a:pPr>
            <a:r>
              <a:rPr lang="en-US" altLang="zh-CN" sz="2400" b="1" dirty="0">
                <a:solidFill>
                  <a:srgbClr val="C00000"/>
                </a:solidFill>
                <a:latin typeface="微软雅黑"/>
                <a:ea typeface="微软雅黑"/>
              </a:rPr>
              <a:t>■ </a:t>
            </a:r>
            <a:r>
              <a:rPr lang="zh-CN" altLang="en-US" sz="2133" dirty="0">
                <a:latin typeface="+mn-ea"/>
              </a:rPr>
              <a:t>闪烁体产生的光子数 ∝ 缪子沉积的能量 ∝ 缪子穿过的路径</a:t>
            </a:r>
            <a:endParaRPr lang="en-US" altLang="zh-CN" sz="2133" dirty="0">
              <a:latin typeface="+mn-ea"/>
            </a:endParaRPr>
          </a:p>
          <a:p>
            <a:pPr>
              <a:lnSpc>
                <a:spcPct val="150000"/>
              </a:lnSpc>
            </a:pPr>
            <a:r>
              <a:rPr lang="en-US" altLang="zh-CN" sz="2400" b="1" dirty="0">
                <a:solidFill>
                  <a:srgbClr val="C00000"/>
                </a:solidFill>
                <a:latin typeface="微软雅黑"/>
                <a:ea typeface="微软雅黑"/>
              </a:rPr>
              <a:t>■ </a:t>
            </a:r>
            <a:r>
              <a:rPr lang="zh-CN" altLang="en-US" sz="2133" dirty="0">
                <a:latin typeface="+mn-ea"/>
              </a:rPr>
              <a:t>测量相邻条的分光比 → 重建缪子的击中位置</a:t>
            </a:r>
            <a:endParaRPr lang="en-US" altLang="zh-CN" sz="2133" dirty="0">
              <a:latin typeface="+mn-ea"/>
            </a:endParaRPr>
          </a:p>
        </p:txBody>
      </p:sp>
      <p:pic>
        <p:nvPicPr>
          <p:cNvPr id="9" name="图片 3">
            <a:extLst>
              <a:ext uri="{FF2B5EF4-FFF2-40B4-BE49-F238E27FC236}">
                <a16:creationId xmlns:a16="http://schemas.microsoft.com/office/drawing/2014/main" id="{3B339448-2E1E-AB47-91F6-11DE3CE5B3D9}"/>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286596" y="3897786"/>
            <a:ext cx="2415761" cy="2313892"/>
          </a:xfrm>
          <a:prstGeom prst="rect">
            <a:avLst/>
          </a:prstGeom>
        </p:spPr>
      </p:pic>
      <p:sp>
        <p:nvSpPr>
          <p:cNvPr id="10" name="矩形 12">
            <a:extLst>
              <a:ext uri="{FF2B5EF4-FFF2-40B4-BE49-F238E27FC236}">
                <a16:creationId xmlns:a16="http://schemas.microsoft.com/office/drawing/2014/main" id="{45CB0102-EFD7-D041-A535-52668DA33794}"/>
              </a:ext>
            </a:extLst>
          </p:cNvPr>
          <p:cNvSpPr/>
          <p:nvPr/>
        </p:nvSpPr>
        <p:spPr>
          <a:xfrm>
            <a:off x="10590852" y="4133809"/>
            <a:ext cx="617477" cy="276999"/>
          </a:xfrm>
          <a:prstGeom prst="rect">
            <a:avLst/>
          </a:prstGeom>
        </p:spPr>
        <p:txBody>
          <a:bodyPr wrap="none">
            <a:spAutoFit/>
          </a:bodyPr>
          <a:lstStyle/>
          <a:p>
            <a:r>
              <a:rPr lang="en-US" altLang="zh-CN" sz="1200" dirty="0">
                <a:latin typeface="Times New Roman" panose="02020603050405020304" pitchFamily="18" charset="0"/>
                <a:ea typeface="楷体" panose="02010609060101010101" pitchFamily="49" charset="-122"/>
                <a:cs typeface="Times New Roman" panose="02020603050405020304" pitchFamily="18" charset="0"/>
              </a:rPr>
              <a:t>6.4mm</a:t>
            </a:r>
            <a:endParaRPr lang="zh-CN" altLang="en-US" sz="1200" dirty="0">
              <a:latin typeface="Times New Roman" panose="02020603050405020304" pitchFamily="18" charset="0"/>
              <a:cs typeface="Times New Roman" panose="02020603050405020304" pitchFamily="18" charset="0"/>
            </a:endParaRPr>
          </a:p>
        </p:txBody>
      </p:sp>
      <p:sp>
        <p:nvSpPr>
          <p:cNvPr id="11" name="矩形 19">
            <a:extLst>
              <a:ext uri="{FF2B5EF4-FFF2-40B4-BE49-F238E27FC236}">
                <a16:creationId xmlns:a16="http://schemas.microsoft.com/office/drawing/2014/main" id="{E5FD2089-1BD7-3042-A7FB-B7FC447AE8EE}"/>
              </a:ext>
            </a:extLst>
          </p:cNvPr>
          <p:cNvSpPr/>
          <p:nvPr/>
        </p:nvSpPr>
        <p:spPr>
          <a:xfrm>
            <a:off x="10590851" y="4904112"/>
            <a:ext cx="617477" cy="276999"/>
          </a:xfrm>
          <a:prstGeom prst="rect">
            <a:avLst/>
          </a:prstGeom>
        </p:spPr>
        <p:txBody>
          <a:bodyPr wrap="none">
            <a:spAutoFit/>
          </a:bodyPr>
          <a:lstStyle/>
          <a:p>
            <a:r>
              <a:rPr lang="en-US" altLang="zh-CN" sz="1200" dirty="0">
                <a:latin typeface="Times New Roman" panose="02020603050405020304" pitchFamily="18" charset="0"/>
                <a:ea typeface="楷体" panose="02010609060101010101" pitchFamily="49" charset="-122"/>
                <a:cs typeface="Times New Roman" panose="02020603050405020304" pitchFamily="18" charset="0"/>
              </a:rPr>
              <a:t>3.3mm</a:t>
            </a:r>
            <a:endParaRPr lang="zh-CN" altLang="en-US" sz="1200" dirty="0">
              <a:latin typeface="Times New Roman" panose="02020603050405020304" pitchFamily="18" charset="0"/>
              <a:cs typeface="Times New Roman" panose="02020603050405020304" pitchFamily="18" charset="0"/>
            </a:endParaRPr>
          </a:p>
        </p:txBody>
      </p:sp>
      <p:sp>
        <p:nvSpPr>
          <p:cNvPr id="12" name="矩形 20">
            <a:extLst>
              <a:ext uri="{FF2B5EF4-FFF2-40B4-BE49-F238E27FC236}">
                <a16:creationId xmlns:a16="http://schemas.microsoft.com/office/drawing/2014/main" id="{379D52D1-7272-B24C-91A0-BAE199D86F2A}"/>
              </a:ext>
            </a:extLst>
          </p:cNvPr>
          <p:cNvSpPr/>
          <p:nvPr/>
        </p:nvSpPr>
        <p:spPr>
          <a:xfrm>
            <a:off x="10590852" y="5686767"/>
            <a:ext cx="617477" cy="276999"/>
          </a:xfrm>
          <a:prstGeom prst="rect">
            <a:avLst/>
          </a:prstGeom>
        </p:spPr>
        <p:txBody>
          <a:bodyPr wrap="none">
            <a:spAutoFit/>
          </a:bodyPr>
          <a:lstStyle/>
          <a:p>
            <a:r>
              <a:rPr lang="en-US" altLang="zh-CN" sz="1200">
                <a:latin typeface="Times New Roman" panose="02020603050405020304" pitchFamily="18" charset="0"/>
                <a:ea typeface="楷体" panose="02010609060101010101" pitchFamily="49" charset="-122"/>
                <a:cs typeface="Times New Roman" panose="02020603050405020304" pitchFamily="18" charset="0"/>
              </a:rPr>
              <a:t>1.7mm</a:t>
            </a:r>
            <a:endParaRPr lang="zh-CN" altLang="en-US" sz="12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26656DD6-2CAC-5D43-B4A6-5F114527CBFE}"/>
              </a:ext>
            </a:extLst>
          </p:cNvPr>
          <p:cNvSpPr txBox="1"/>
          <p:nvPr/>
        </p:nvSpPr>
        <p:spPr>
          <a:xfrm>
            <a:off x="8286596" y="3507967"/>
            <a:ext cx="3297676" cy="338554"/>
          </a:xfrm>
          <a:prstGeom prst="rect">
            <a:avLst/>
          </a:prstGeom>
          <a:noFill/>
        </p:spPr>
        <p:txBody>
          <a:bodyPr wrap="square" rtlCol="0">
            <a:spAutoFit/>
          </a:bodyPr>
          <a:lstStyle/>
          <a:p>
            <a:r>
              <a:rPr lang="en-CN" sz="1600" dirty="0">
                <a:solidFill>
                  <a:srgbClr val="0070C0"/>
                </a:solidFill>
              </a:rPr>
              <a:t>不同探测器设计的位置分辨率</a:t>
            </a:r>
          </a:p>
        </p:txBody>
      </p:sp>
    </p:spTree>
    <p:extLst>
      <p:ext uri="{BB962C8B-B14F-4D97-AF65-F5344CB8AC3E}">
        <p14:creationId xmlns:p14="http://schemas.microsoft.com/office/powerpoint/2010/main" val="1181003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光纤编码</a:t>
            </a:r>
          </a:p>
        </p:txBody>
      </p:sp>
      <p:sp>
        <p:nvSpPr>
          <p:cNvPr id="3" name="灯片编号占位符 2"/>
          <p:cNvSpPr>
            <a:spLocks noGrp="1"/>
          </p:cNvSpPr>
          <p:nvPr>
            <p:ph type="sldNum" sz="quarter" idx="12"/>
          </p:nvPr>
        </p:nvSpPr>
        <p:spPr/>
        <p:txBody>
          <a:bodyPr/>
          <a:lstStyle/>
          <a:p>
            <a:pPr defTabSz="914377"/>
            <a:fld id="{34D15DCF-B6C0-436A-B323-0F6F8456F113}" type="slidenum">
              <a:rPr lang="zh-CN" altLang="en-US" smtClean="0"/>
              <a:pPr defTabSz="914377"/>
              <a:t>6</a:t>
            </a:fld>
            <a:endParaRPr lang="zh-CN" altLang="en-US" sz="1800" dirty="0"/>
          </a:p>
        </p:txBody>
      </p:sp>
      <p:pic>
        <p:nvPicPr>
          <p:cNvPr id="4" name="图片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03336" y="3140968"/>
            <a:ext cx="3767432" cy="3424939"/>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301228" y="2255611"/>
            <a:ext cx="5798843" cy="4301947"/>
          </a:xfrm>
          <a:prstGeom prst="rect">
            <a:avLst/>
          </a:prstGeom>
        </p:spPr>
      </p:pic>
      <p:pic>
        <p:nvPicPr>
          <p:cNvPr id="7" name="图片 6"/>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295467" y="1087296"/>
            <a:ext cx="1484680" cy="1484680"/>
          </a:xfrm>
          <a:prstGeom prst="rect">
            <a:avLst/>
          </a:prstGeom>
        </p:spPr>
      </p:pic>
      <p:sp>
        <p:nvSpPr>
          <p:cNvPr id="8" name="矩形 7"/>
          <p:cNvSpPr/>
          <p:nvPr/>
        </p:nvSpPr>
        <p:spPr>
          <a:xfrm>
            <a:off x="786181" y="2608104"/>
            <a:ext cx="2459328" cy="338554"/>
          </a:xfrm>
          <a:prstGeom prst="rect">
            <a:avLst/>
          </a:prstGeom>
        </p:spPr>
        <p:txBody>
          <a:bodyPr wrap="none">
            <a:spAutoFit/>
          </a:bodyPr>
          <a:lstStyle/>
          <a:p>
            <a:r>
              <a:rPr lang="zh-CN" altLang="en-US" sz="1600" dirty="0">
                <a:latin typeface="楷体" panose="02010609060101010101" pitchFamily="49" charset="-122"/>
                <a:ea typeface="楷体" panose="02010609060101010101" pitchFamily="49" charset="-122"/>
              </a:rPr>
              <a:t>滨松</a:t>
            </a:r>
            <a:r>
              <a:rPr lang="en-US" altLang="zh-CN" sz="1600" dirty="0">
                <a:latin typeface="Times New Roman" panose="02020603050405020304" pitchFamily="18" charset="0"/>
                <a:ea typeface="楷体" panose="02010609060101010101" pitchFamily="49" charset="-122"/>
                <a:cs typeface="Times New Roman" panose="02020603050405020304" pitchFamily="18" charset="0"/>
              </a:rPr>
              <a:t>S13360-3075PE </a:t>
            </a:r>
            <a:r>
              <a:rPr lang="en-US" altLang="zh-CN" sz="1600" dirty="0" err="1">
                <a:latin typeface="Times New Roman" panose="02020603050405020304" pitchFamily="18" charset="0"/>
                <a:ea typeface="楷体" panose="02010609060101010101" pitchFamily="49" charset="-122"/>
                <a:cs typeface="Times New Roman" panose="02020603050405020304" pitchFamily="18" charset="0"/>
              </a:rPr>
              <a:t>SiPM</a:t>
            </a:r>
            <a:endParaRPr lang="zh-CN" altLang="en-US" sz="16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9" name="矩形 8"/>
          <p:cNvSpPr/>
          <p:nvPr/>
        </p:nvSpPr>
        <p:spPr>
          <a:xfrm>
            <a:off x="3599724" y="1087296"/>
            <a:ext cx="7296809" cy="1099788"/>
          </a:xfrm>
          <a:prstGeom prst="rect">
            <a:avLst/>
          </a:prstGeom>
        </p:spPr>
        <p:txBody>
          <a:bodyPr wrap="square">
            <a:spAutoFit/>
          </a:bodyPr>
          <a:lstStyle/>
          <a:p>
            <a:pPr>
              <a:lnSpc>
                <a:spcPct val="150000"/>
              </a:lnSpc>
              <a:spcAft>
                <a:spcPts val="133"/>
              </a:spcAft>
            </a:pPr>
            <a:r>
              <a:rPr lang="en-US" altLang="zh-CN" sz="2400" b="1" dirty="0">
                <a:solidFill>
                  <a:srgbClr val="C00000"/>
                </a:solidFill>
                <a:latin typeface="微软雅黑"/>
                <a:ea typeface="微软雅黑"/>
              </a:rPr>
              <a:t>■ </a:t>
            </a:r>
            <a:r>
              <a:rPr lang="zh-CN" altLang="en-US" sz="2133" dirty="0">
                <a:latin typeface="+mn-ea"/>
              </a:rPr>
              <a:t>利用缪子事例包含的信息在空间上的稀疏分布</a:t>
            </a:r>
            <a:endParaRPr lang="en-US" altLang="zh-CN" sz="2133" dirty="0">
              <a:latin typeface="+mn-ea"/>
            </a:endParaRPr>
          </a:p>
          <a:p>
            <a:pPr>
              <a:lnSpc>
                <a:spcPct val="150000"/>
              </a:lnSpc>
              <a:spcAft>
                <a:spcPts val="133"/>
              </a:spcAft>
            </a:pPr>
            <a:r>
              <a:rPr lang="en-US" altLang="zh-CN" sz="2133" b="1" dirty="0">
                <a:solidFill>
                  <a:srgbClr val="C00000"/>
                </a:solidFill>
                <a:latin typeface="微软雅黑"/>
                <a:ea typeface="微软雅黑"/>
              </a:rPr>
              <a:t>■ </a:t>
            </a:r>
            <a:r>
              <a:rPr lang="zh-CN" altLang="en-US" sz="2133" dirty="0">
                <a:latin typeface="+mn-ea"/>
              </a:rPr>
              <a:t>通道复用 → 压缩电子学通道数量（</a:t>
            </a:r>
            <a:r>
              <a:rPr lang="en-US" altLang="zh-CN" sz="2133" dirty="0">
                <a:latin typeface="+mn-ea"/>
              </a:rPr>
              <a:t>16</a:t>
            </a:r>
            <a:r>
              <a:rPr lang="zh-CN" altLang="en-US" sz="2133" dirty="0">
                <a:latin typeface="+mn-ea"/>
              </a:rPr>
              <a:t>道缩减为</a:t>
            </a:r>
            <a:r>
              <a:rPr lang="en-US" altLang="zh-CN" sz="2133" dirty="0">
                <a:latin typeface="+mn-ea"/>
              </a:rPr>
              <a:t>8</a:t>
            </a:r>
            <a:r>
              <a:rPr lang="zh-CN" altLang="en-US" sz="2133" dirty="0">
                <a:latin typeface="+mn-ea"/>
              </a:rPr>
              <a:t>道）</a:t>
            </a:r>
            <a:endParaRPr lang="en-US" altLang="zh-CN" sz="2133" dirty="0">
              <a:latin typeface="+mn-ea"/>
            </a:endParaRPr>
          </a:p>
        </p:txBody>
      </p:sp>
    </p:spTree>
    <p:extLst>
      <p:ext uri="{BB962C8B-B14F-4D97-AF65-F5344CB8AC3E}">
        <p14:creationId xmlns:p14="http://schemas.microsoft.com/office/powerpoint/2010/main" val="1116492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前端板实现</a:t>
            </a:r>
          </a:p>
        </p:txBody>
      </p:sp>
      <p:sp>
        <p:nvSpPr>
          <p:cNvPr id="3" name="灯片编号占位符 2"/>
          <p:cNvSpPr>
            <a:spLocks noGrp="1"/>
          </p:cNvSpPr>
          <p:nvPr>
            <p:ph type="sldNum" sz="quarter" idx="12"/>
          </p:nvPr>
        </p:nvSpPr>
        <p:spPr/>
        <p:txBody>
          <a:bodyPr/>
          <a:lstStyle/>
          <a:p>
            <a:pPr defTabSz="914377"/>
            <a:fld id="{34D15DCF-B6C0-436A-B323-0F6F8456F113}" type="slidenum">
              <a:rPr lang="zh-CN" altLang="en-US" smtClean="0"/>
              <a:pPr defTabSz="914377"/>
              <a:t>7</a:t>
            </a:fld>
            <a:endParaRPr lang="zh-CN" altLang="en-US" sz="1800" dirty="0"/>
          </a:p>
        </p:txBody>
      </p:sp>
      <p:pic>
        <p:nvPicPr>
          <p:cNvPr id="4" name="图片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 y="1049755"/>
            <a:ext cx="6166623" cy="4261021"/>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166623" y="1723694"/>
            <a:ext cx="5587008" cy="2871101"/>
          </a:xfrm>
          <a:prstGeom prst="rect">
            <a:avLst/>
          </a:prstGeom>
        </p:spPr>
      </p:pic>
      <p:sp>
        <p:nvSpPr>
          <p:cNvPr id="6" name="矩形 5"/>
          <p:cNvSpPr/>
          <p:nvPr/>
        </p:nvSpPr>
        <p:spPr>
          <a:xfrm>
            <a:off x="1702127" y="5294603"/>
            <a:ext cx="8928992" cy="1038169"/>
          </a:xfrm>
          <a:prstGeom prst="rect">
            <a:avLst/>
          </a:prstGeom>
        </p:spPr>
        <p:txBody>
          <a:bodyPr wrap="square">
            <a:spAutoFit/>
          </a:bodyPr>
          <a:lstStyle/>
          <a:p>
            <a:pPr>
              <a:lnSpc>
                <a:spcPct val="150000"/>
              </a:lnSpc>
              <a:spcAft>
                <a:spcPts val="133"/>
              </a:spcAft>
            </a:pPr>
            <a:r>
              <a:rPr lang="en-US" altLang="zh-CN" sz="2133" b="1" dirty="0">
                <a:solidFill>
                  <a:srgbClr val="C00000"/>
                </a:solidFill>
                <a:latin typeface="微软雅黑"/>
                <a:ea typeface="微软雅黑"/>
              </a:rPr>
              <a:t>■ </a:t>
            </a:r>
            <a:r>
              <a:rPr lang="en-US" altLang="zh-CN" sz="2133" dirty="0">
                <a:latin typeface="+mn-ea"/>
              </a:rPr>
              <a:t>PL</a:t>
            </a:r>
            <a:r>
              <a:rPr lang="zh-CN" altLang="en-US" sz="2133" dirty="0">
                <a:latin typeface="+mn-ea"/>
              </a:rPr>
              <a:t>（硬件逻辑）</a:t>
            </a:r>
            <a:r>
              <a:rPr lang="en-US" altLang="zh-CN" sz="2133" dirty="0">
                <a:latin typeface="+mn-ea"/>
              </a:rPr>
              <a:t>: </a:t>
            </a:r>
            <a:r>
              <a:rPr lang="zh-CN" altLang="en-US" sz="2133" dirty="0">
                <a:latin typeface="+mn-ea"/>
              </a:rPr>
              <a:t>控制外围芯片，符合触发，</a:t>
            </a:r>
            <a:r>
              <a:rPr lang="en-US" altLang="zh-CN" sz="2133" dirty="0">
                <a:latin typeface="+mn-ea"/>
              </a:rPr>
              <a:t>TDC</a:t>
            </a:r>
            <a:r>
              <a:rPr lang="zh-CN" altLang="en-US" sz="2133" dirty="0">
                <a:latin typeface="+mn-ea"/>
              </a:rPr>
              <a:t>，数据打包</a:t>
            </a:r>
            <a:endParaRPr lang="en-US" altLang="zh-CN" sz="2133" dirty="0">
              <a:latin typeface="+mn-ea"/>
            </a:endParaRPr>
          </a:p>
          <a:p>
            <a:pPr>
              <a:lnSpc>
                <a:spcPct val="150000"/>
              </a:lnSpc>
              <a:spcAft>
                <a:spcPts val="133"/>
              </a:spcAft>
            </a:pPr>
            <a:r>
              <a:rPr lang="en-US" altLang="zh-CN" sz="2133" b="1" dirty="0">
                <a:solidFill>
                  <a:srgbClr val="C00000"/>
                </a:solidFill>
                <a:latin typeface="微软雅黑"/>
                <a:ea typeface="微软雅黑"/>
              </a:rPr>
              <a:t>■ </a:t>
            </a:r>
            <a:r>
              <a:rPr lang="en-US" altLang="zh-CN" sz="2133" dirty="0">
                <a:latin typeface="+mn-ea"/>
              </a:rPr>
              <a:t>PS</a:t>
            </a:r>
            <a:r>
              <a:rPr lang="zh-CN" altLang="en-US" sz="2133" dirty="0">
                <a:latin typeface="+mn-ea"/>
              </a:rPr>
              <a:t>（软件逻辑）</a:t>
            </a:r>
            <a:r>
              <a:rPr lang="en-US" altLang="zh-CN" sz="2133" dirty="0">
                <a:latin typeface="+mn-ea"/>
              </a:rPr>
              <a:t>: Linux OS</a:t>
            </a:r>
            <a:r>
              <a:rPr lang="zh-CN" altLang="en-US" sz="2133" dirty="0">
                <a:latin typeface="+mn-ea"/>
              </a:rPr>
              <a:t>，网络通信中的服务器，数据缓存和传输</a:t>
            </a:r>
            <a:endParaRPr lang="en-US" altLang="zh-CN" sz="2133" dirty="0">
              <a:latin typeface="+mn-ea"/>
            </a:endParaRPr>
          </a:p>
        </p:txBody>
      </p:sp>
    </p:spTree>
    <p:extLst>
      <p:ext uri="{BB962C8B-B14F-4D97-AF65-F5344CB8AC3E}">
        <p14:creationId xmlns:p14="http://schemas.microsoft.com/office/powerpoint/2010/main" val="2047999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76CCD-3887-DC46-A82D-E26A16F74C1C}"/>
              </a:ext>
            </a:extLst>
          </p:cNvPr>
          <p:cNvSpPr>
            <a:spLocks noGrp="1"/>
          </p:cNvSpPr>
          <p:nvPr>
            <p:ph type="title"/>
          </p:nvPr>
        </p:nvSpPr>
        <p:spPr/>
        <p:txBody>
          <a:bodyPr/>
          <a:lstStyle/>
          <a:p>
            <a:r>
              <a:rPr lang="en-CN" dirty="0"/>
              <a:t>软件结构</a:t>
            </a:r>
          </a:p>
        </p:txBody>
      </p:sp>
      <p:sp>
        <p:nvSpPr>
          <p:cNvPr id="3" name="Slide Number Placeholder 2">
            <a:extLst>
              <a:ext uri="{FF2B5EF4-FFF2-40B4-BE49-F238E27FC236}">
                <a16:creationId xmlns:a16="http://schemas.microsoft.com/office/drawing/2014/main" id="{8FD09246-5CBA-B748-B973-BEAE1393B533}"/>
              </a:ext>
            </a:extLst>
          </p:cNvPr>
          <p:cNvSpPr>
            <a:spLocks noGrp="1"/>
          </p:cNvSpPr>
          <p:nvPr>
            <p:ph type="sldNum" sz="quarter" idx="12"/>
          </p:nvPr>
        </p:nvSpPr>
        <p:spPr/>
        <p:txBody>
          <a:bodyPr/>
          <a:lstStyle/>
          <a:p>
            <a:pPr defTabSz="914377"/>
            <a:fld id="{34D15DCF-B6C0-436A-B323-0F6F8456F113}" type="slidenum">
              <a:rPr lang="zh-CN" altLang="en-US" smtClean="0"/>
              <a:pPr defTabSz="914377"/>
              <a:t>8</a:t>
            </a:fld>
            <a:endParaRPr lang="zh-CN" altLang="en-US" sz="1800" dirty="0"/>
          </a:p>
        </p:txBody>
      </p:sp>
      <p:sp>
        <p:nvSpPr>
          <p:cNvPr id="4" name="TextBox 3">
            <a:extLst>
              <a:ext uri="{FF2B5EF4-FFF2-40B4-BE49-F238E27FC236}">
                <a16:creationId xmlns:a16="http://schemas.microsoft.com/office/drawing/2014/main" id="{17878737-E5DF-F143-BB76-37C031D0E994}"/>
              </a:ext>
            </a:extLst>
          </p:cNvPr>
          <p:cNvSpPr txBox="1"/>
          <p:nvPr/>
        </p:nvSpPr>
        <p:spPr>
          <a:xfrm>
            <a:off x="1225685" y="1838527"/>
            <a:ext cx="5739319" cy="2308324"/>
          </a:xfrm>
          <a:prstGeom prst="rect">
            <a:avLst/>
          </a:prstGeom>
          <a:noFill/>
        </p:spPr>
        <p:txBody>
          <a:bodyPr wrap="square" rtlCol="0">
            <a:spAutoFit/>
          </a:bodyPr>
          <a:lstStyle/>
          <a:p>
            <a:pPr marL="285750" indent="-285750">
              <a:buFont typeface="Wingdings" pitchFamily="2" charset="2"/>
              <a:buChar char="q"/>
            </a:pPr>
            <a:r>
              <a:rPr lang="en-CN" sz="2400" dirty="0"/>
              <a:t>数据采集和参数设置</a:t>
            </a:r>
          </a:p>
          <a:p>
            <a:pPr lvl="1"/>
            <a:r>
              <a:rPr lang="en-CN" sz="2400" dirty="0"/>
              <a:t>FEBBoard</a:t>
            </a:r>
            <a:r>
              <a:rPr lang="en-US" altLang="zh-CN" sz="2400" dirty="0"/>
              <a:t>GUI-</a:t>
            </a:r>
            <a:r>
              <a:rPr lang="en-US" altLang="zh-CN" sz="2400" dirty="0" err="1"/>
              <a:t>AddBoard</a:t>
            </a:r>
            <a:endParaRPr lang="en-CN" sz="2400" dirty="0"/>
          </a:p>
          <a:p>
            <a:pPr marL="285750" indent="-285750">
              <a:buFont typeface="Wingdings" pitchFamily="2" charset="2"/>
              <a:buChar char="q"/>
            </a:pPr>
            <a:r>
              <a:rPr lang="en-CN" sz="2400" dirty="0"/>
              <a:t>不同板的数据初步对齐</a:t>
            </a:r>
            <a:r>
              <a:rPr lang="zh-CN" altLang="en-US" sz="2400" dirty="0"/>
              <a:t>（数据预处理）</a:t>
            </a:r>
            <a:endParaRPr lang="en-CN" sz="2400" dirty="0"/>
          </a:p>
          <a:p>
            <a:pPr lvl="1"/>
            <a:r>
              <a:rPr lang="en-CN" sz="2400" dirty="0"/>
              <a:t>MuonDataProcessor</a:t>
            </a:r>
          </a:p>
          <a:p>
            <a:pPr marL="285750" indent="-285750">
              <a:buFont typeface="Wingdings" pitchFamily="2" charset="2"/>
              <a:buChar char="q"/>
            </a:pPr>
            <a:r>
              <a:rPr lang="en-CN" sz="2400" dirty="0"/>
              <a:t>数据刻度和位置重建</a:t>
            </a:r>
          </a:p>
          <a:p>
            <a:pPr lvl="1"/>
            <a:r>
              <a:rPr lang="en-CN" sz="2400" dirty="0"/>
              <a:t>AnalyzeData</a:t>
            </a:r>
            <a:r>
              <a:rPr lang="en-US" altLang="zh-CN" sz="2400" dirty="0"/>
              <a:t>-IMP-main</a:t>
            </a:r>
            <a:endParaRPr lang="en-CN" sz="2400" dirty="0"/>
          </a:p>
        </p:txBody>
      </p:sp>
    </p:spTree>
    <p:extLst>
      <p:ext uri="{BB962C8B-B14F-4D97-AF65-F5344CB8AC3E}">
        <p14:creationId xmlns:p14="http://schemas.microsoft.com/office/powerpoint/2010/main" val="439437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F14E0-391D-6D40-9E12-6A635BC267EA}"/>
              </a:ext>
            </a:extLst>
          </p:cNvPr>
          <p:cNvSpPr>
            <a:spLocks noGrp="1"/>
          </p:cNvSpPr>
          <p:nvPr>
            <p:ph type="title"/>
          </p:nvPr>
        </p:nvSpPr>
        <p:spPr/>
        <p:txBody>
          <a:bodyPr>
            <a:normAutofit/>
          </a:bodyPr>
          <a:lstStyle/>
          <a:p>
            <a:r>
              <a:rPr lang="en-CN" sz="2800" dirty="0"/>
              <a:t>数据采集和参数设置</a:t>
            </a:r>
            <a:endParaRPr lang="en-CN" dirty="0"/>
          </a:p>
        </p:txBody>
      </p:sp>
      <p:sp>
        <p:nvSpPr>
          <p:cNvPr id="3" name="Slide Number Placeholder 2">
            <a:extLst>
              <a:ext uri="{FF2B5EF4-FFF2-40B4-BE49-F238E27FC236}">
                <a16:creationId xmlns:a16="http://schemas.microsoft.com/office/drawing/2014/main" id="{510B927C-F0CE-F642-9661-A8600185C41F}"/>
              </a:ext>
            </a:extLst>
          </p:cNvPr>
          <p:cNvSpPr>
            <a:spLocks noGrp="1"/>
          </p:cNvSpPr>
          <p:nvPr>
            <p:ph type="sldNum" sz="quarter" idx="12"/>
          </p:nvPr>
        </p:nvSpPr>
        <p:spPr/>
        <p:txBody>
          <a:bodyPr/>
          <a:lstStyle/>
          <a:p>
            <a:pPr defTabSz="914377"/>
            <a:fld id="{34D15DCF-B6C0-436A-B323-0F6F8456F113}" type="slidenum">
              <a:rPr lang="zh-CN" altLang="en-US" smtClean="0"/>
              <a:pPr defTabSz="914377"/>
              <a:t>9</a:t>
            </a:fld>
            <a:endParaRPr lang="zh-CN" altLang="en-US" sz="1800" dirty="0"/>
          </a:p>
        </p:txBody>
      </p:sp>
      <p:pic>
        <p:nvPicPr>
          <p:cNvPr id="5" name="Picture 4">
            <a:extLst>
              <a:ext uri="{FF2B5EF4-FFF2-40B4-BE49-F238E27FC236}">
                <a16:creationId xmlns:a16="http://schemas.microsoft.com/office/drawing/2014/main" id="{DD2133A9-E32D-F64F-A3A8-AFA4FB257DCA}"/>
              </a:ext>
            </a:extLst>
          </p:cNvPr>
          <p:cNvPicPr>
            <a:picLocks noChangeAspect="1"/>
          </p:cNvPicPr>
          <p:nvPr/>
        </p:nvPicPr>
        <p:blipFill>
          <a:blip r:embed="rId2"/>
          <a:stretch>
            <a:fillRect/>
          </a:stretch>
        </p:blipFill>
        <p:spPr>
          <a:xfrm>
            <a:off x="680143" y="1109753"/>
            <a:ext cx="4381731" cy="5325762"/>
          </a:xfrm>
          <a:prstGeom prst="rect">
            <a:avLst/>
          </a:prstGeom>
        </p:spPr>
      </p:pic>
      <p:pic>
        <p:nvPicPr>
          <p:cNvPr id="6" name="图片 3">
            <a:extLst>
              <a:ext uri="{FF2B5EF4-FFF2-40B4-BE49-F238E27FC236}">
                <a16:creationId xmlns:a16="http://schemas.microsoft.com/office/drawing/2014/main" id="{6129176F-43D5-C94B-879D-2AB40F055EE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567819" y="1823476"/>
            <a:ext cx="6362616" cy="3552952"/>
          </a:xfrm>
          <a:prstGeom prst="rect">
            <a:avLst/>
          </a:prstGeom>
        </p:spPr>
      </p:pic>
    </p:spTree>
    <p:extLst>
      <p:ext uri="{BB962C8B-B14F-4D97-AF65-F5344CB8AC3E}">
        <p14:creationId xmlns:p14="http://schemas.microsoft.com/office/powerpoint/2010/main" val="36696377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2043</TotalTime>
  <Words>1364</Words>
  <Application>Microsoft Macintosh PowerPoint</Application>
  <PresentationFormat>Widescreen</PresentationFormat>
  <Paragraphs>125</Paragraphs>
  <Slides>15</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15</vt:i4>
      </vt:variant>
    </vt:vector>
  </HeadingPairs>
  <TitlesOfParts>
    <vt:vector size="27" baseType="lpstr">
      <vt:lpstr>等线</vt:lpstr>
      <vt:lpstr>微软雅黑</vt:lpstr>
      <vt:lpstr>楷体</vt:lpstr>
      <vt:lpstr>Arial</vt:lpstr>
      <vt:lpstr>Arial Rounded MT Bold</vt:lpstr>
      <vt:lpstr>Calibri</vt:lpstr>
      <vt:lpstr>Calibri Light</vt:lpstr>
      <vt:lpstr>Cambria Math</vt:lpstr>
      <vt:lpstr>Impact</vt:lpstr>
      <vt:lpstr>Times New Roman</vt:lpstr>
      <vt:lpstr>Wingdings</vt:lpstr>
      <vt:lpstr>Office Theme</vt:lpstr>
      <vt:lpstr>宇宙线平台介绍</vt:lpstr>
      <vt:lpstr>PowerPoint Presentation</vt:lpstr>
      <vt:lpstr>宇宙线测试平台介绍</vt:lpstr>
      <vt:lpstr>单层探测器介绍</vt:lpstr>
      <vt:lpstr>重心法定位</vt:lpstr>
      <vt:lpstr>光纤编码</vt:lpstr>
      <vt:lpstr>前端板实现</vt:lpstr>
      <vt:lpstr>软件结构</vt:lpstr>
      <vt:lpstr>数据采集和参数设置</vt:lpstr>
      <vt:lpstr>数据初步对齐</vt:lpstr>
      <vt:lpstr>数据重建和分析</vt:lpstr>
      <vt:lpstr>位置分辨率结果</vt:lpstr>
      <vt:lpstr>散射成像测试</vt:lpstr>
      <vt:lpstr>时间分辨</vt:lpstr>
      <vt:lpstr>工作计划和其它补充内容</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宇宙线平台介绍</dc:title>
  <dc:creator>Ye Tian</dc:creator>
  <cp:lastModifiedBy>Ye Tian</cp:lastModifiedBy>
  <cp:revision>7</cp:revision>
  <dcterms:created xsi:type="dcterms:W3CDTF">2024-06-04T08:41:17Z</dcterms:created>
  <dcterms:modified xsi:type="dcterms:W3CDTF">2024-06-06T08:21:15Z</dcterms:modified>
</cp:coreProperties>
</file>