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1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84" r:id="rId3"/>
    <p:sldId id="285" r:id="rId4"/>
    <p:sldId id="268" r:id="rId5"/>
    <p:sldId id="850" r:id="rId6"/>
    <p:sldId id="853" r:id="rId7"/>
    <p:sldId id="855" r:id="rId8"/>
    <p:sldId id="852" r:id="rId9"/>
    <p:sldId id="282" r:id="rId10"/>
    <p:sldId id="274" r:id="rId11"/>
    <p:sldId id="275" r:id="rId12"/>
    <p:sldId id="276" r:id="rId13"/>
    <p:sldId id="277" r:id="rId14"/>
    <p:sldId id="278" r:id="rId15"/>
    <p:sldId id="279" r:id="rId16"/>
    <p:sldId id="296" r:id="rId17"/>
    <p:sldId id="291" r:id="rId18"/>
    <p:sldId id="292" r:id="rId19"/>
    <p:sldId id="851" r:id="rId20"/>
    <p:sldId id="280" r:id="rId21"/>
    <p:sldId id="857" r:id="rId22"/>
    <p:sldId id="858" r:id="rId23"/>
    <p:sldId id="283" r:id="rId24"/>
    <p:sldId id="856" r:id="rId25"/>
    <p:sldId id="286" r:id="rId26"/>
    <p:sldId id="287" r:id="rId27"/>
    <p:sldId id="289" r:id="rId28"/>
    <p:sldId id="290" r:id="rId29"/>
    <p:sldId id="288" r:id="rId30"/>
    <p:sldId id="293" r:id="rId31"/>
    <p:sldId id="294" r:id="rId32"/>
    <p:sldId id="854" r:id="rId33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3333FF"/>
    <a:srgbClr val="FF99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80"/>
    <p:restoredTop sz="94694"/>
  </p:normalViewPr>
  <p:slideViewPr>
    <p:cSldViewPr snapToGrid="0" snapToObjects="1">
      <p:cViewPr varScale="1">
        <p:scale>
          <a:sx n="87" d="100"/>
          <a:sy n="87" d="100"/>
        </p:scale>
        <p:origin x="20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6763"/>
            <a:ext cx="6823075" cy="3838575"/>
          </a:xfrm>
          <a:ln/>
        </p:spPr>
      </p:sp>
      <p:sp>
        <p:nvSpPr>
          <p:cNvPr id="137219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Arial" pitchFamily="34" charset="0"/>
            </a:endParaRPr>
          </a:p>
        </p:txBody>
      </p:sp>
      <p:sp>
        <p:nvSpPr>
          <p:cNvPr id="137220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9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60440B-EE4C-42EF-850A-1C61BE7F7CE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308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6763"/>
            <a:ext cx="6823075" cy="3838575"/>
          </a:xfrm>
          <a:ln/>
        </p:spPr>
      </p:sp>
      <p:sp>
        <p:nvSpPr>
          <p:cNvPr id="137219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Arial" pitchFamily="34" charset="0"/>
            </a:endParaRPr>
          </a:p>
        </p:txBody>
      </p:sp>
      <p:sp>
        <p:nvSpPr>
          <p:cNvPr id="137220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9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60440B-EE4C-42EF-850A-1C61BE7F7CE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894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6763"/>
            <a:ext cx="6823075" cy="3838575"/>
          </a:xfrm>
          <a:ln/>
        </p:spPr>
      </p:sp>
      <p:sp>
        <p:nvSpPr>
          <p:cNvPr id="137219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Arial" pitchFamily="34" charset="0"/>
            </a:endParaRPr>
          </a:p>
        </p:txBody>
      </p:sp>
      <p:sp>
        <p:nvSpPr>
          <p:cNvPr id="137220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9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60440B-EE4C-42EF-850A-1C61BE7F7CE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122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6763"/>
            <a:ext cx="6823075" cy="3838575"/>
          </a:xfrm>
          <a:ln/>
        </p:spPr>
      </p:sp>
      <p:sp>
        <p:nvSpPr>
          <p:cNvPr id="137219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Arial" pitchFamily="34" charset="0"/>
            </a:endParaRPr>
          </a:p>
        </p:txBody>
      </p:sp>
      <p:sp>
        <p:nvSpPr>
          <p:cNvPr id="137220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9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60440B-EE4C-42EF-850A-1C61BE7F7CE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564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81CA-8A20-3E40-A5C8-04A41934E6CD}" type="datetime1">
              <a:rPr lang="ko-KR" altLang="en-US" smtClean="0"/>
              <a:t>2024. 8. 25.</a:t>
            </a:fld>
            <a:endParaRPr lang="en-CN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‹#›</a:t>
            </a:fld>
            <a:endParaRPr lang="en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1048622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104862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FE0EC-C20E-0941-A9BB-9B593618D4F6}" type="datetime1">
              <a:rPr lang="ko-KR" altLang="en-US" smtClean="0"/>
              <a:t>2024. 8. 25.</a:t>
            </a:fld>
            <a:endParaRPr lang="en-CN"/>
          </a:p>
        </p:txBody>
      </p:sp>
      <p:sp>
        <p:nvSpPr>
          <p:cNvPr id="104862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104862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‹#›</a:t>
            </a:fld>
            <a:endParaRPr lang="en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1048611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10486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05802-8EF0-D245-AE9F-F956DD00D45B}" type="datetime1">
              <a:rPr lang="ko-KR" altLang="en-US" smtClean="0"/>
              <a:t>2024. 8. 25.</a:t>
            </a:fld>
            <a:endParaRPr lang="en-CN"/>
          </a:p>
        </p:txBody>
      </p:sp>
      <p:sp>
        <p:nvSpPr>
          <p:cNvPr id="10486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10486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‹#›</a:t>
            </a:fld>
            <a:endParaRPr lang="en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104858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104859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EBE3C-3A28-064F-8127-08D6F3767FBB}" type="datetime1">
              <a:rPr lang="ko-KR" altLang="en-US" smtClean="0"/>
              <a:t>2024. 8. 25.</a:t>
            </a:fld>
            <a:endParaRPr lang="en-CN"/>
          </a:p>
        </p:txBody>
      </p:sp>
      <p:sp>
        <p:nvSpPr>
          <p:cNvPr id="10485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104859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‹#›</a:t>
            </a:fld>
            <a:endParaRPr lang="en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1048627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2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8C22B-58FC-B54B-AD38-EA30DE37569F}" type="datetime1">
              <a:rPr lang="ko-KR" altLang="en-US" smtClean="0"/>
              <a:t>2024. 8. 25.</a:t>
            </a:fld>
            <a:endParaRPr lang="en-CN"/>
          </a:p>
        </p:txBody>
      </p:sp>
      <p:sp>
        <p:nvSpPr>
          <p:cNvPr id="104862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104863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‹#›</a:t>
            </a:fld>
            <a:endParaRPr lang="en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1048632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1048633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104863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9D5A0-29D2-114E-AFC0-06B23050B194}" type="datetime1">
              <a:rPr lang="ko-KR" altLang="en-US" smtClean="0"/>
              <a:t>2024. 8. 25.</a:t>
            </a:fld>
            <a:endParaRPr lang="en-CN"/>
          </a:p>
        </p:txBody>
      </p:sp>
      <p:sp>
        <p:nvSpPr>
          <p:cNvPr id="104863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104863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‹#›</a:t>
            </a:fld>
            <a:endParaRPr lang="en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7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1048638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39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104864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41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104864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6403C-420A-2F46-B45B-39541694307D}" type="datetime1">
              <a:rPr lang="ko-KR" altLang="en-US" smtClean="0"/>
              <a:t>2024. 8. 25.</a:t>
            </a:fld>
            <a:endParaRPr lang="en-CN"/>
          </a:p>
        </p:txBody>
      </p:sp>
      <p:sp>
        <p:nvSpPr>
          <p:cNvPr id="104864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104864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‹#›</a:t>
            </a:fld>
            <a:endParaRPr lang="en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104860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60F1-1D89-EA42-897D-F07C37B3B10D}" type="datetime1">
              <a:rPr lang="ko-KR" altLang="en-US" smtClean="0"/>
              <a:t>2024. 8. 25.</a:t>
            </a:fld>
            <a:endParaRPr lang="en-CN"/>
          </a:p>
        </p:txBody>
      </p:sp>
      <p:sp>
        <p:nvSpPr>
          <p:cNvPr id="104860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104860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‹#›</a:t>
            </a:fld>
            <a:endParaRPr lang="en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A55B-349E-CE47-BD41-F66725553E74}" type="datetime1">
              <a:rPr lang="ko-KR" altLang="en-US" smtClean="0"/>
              <a:t>2024. 8. 25.</a:t>
            </a:fld>
            <a:endParaRPr lang="en-CN"/>
          </a:p>
        </p:txBody>
      </p:sp>
      <p:sp>
        <p:nvSpPr>
          <p:cNvPr id="104864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104864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‹#›</a:t>
            </a:fld>
            <a:endParaRPr lang="en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8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1048649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104865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5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4857-E99F-1F4F-B69F-6F33FDC3A075}" type="datetime1">
              <a:rPr lang="ko-KR" altLang="en-US" smtClean="0"/>
              <a:t>2024. 8. 25.</a:t>
            </a:fld>
            <a:endParaRPr lang="en-CN"/>
          </a:p>
        </p:txBody>
      </p:sp>
      <p:sp>
        <p:nvSpPr>
          <p:cNvPr id="104865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104865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‹#›</a:t>
            </a:fld>
            <a:endParaRPr lang="en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1048616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1048617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1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3FF7-DF05-9A4A-A0C9-0B9D07FC2815}" type="datetime1">
              <a:rPr lang="ko-KR" altLang="en-US" smtClean="0"/>
              <a:t>2024. 8. 25.</a:t>
            </a:fld>
            <a:endParaRPr lang="en-CN"/>
          </a:p>
        </p:txBody>
      </p:sp>
      <p:sp>
        <p:nvSpPr>
          <p:cNvPr id="104861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104862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‹#›</a:t>
            </a:fld>
            <a:endParaRPr lang="en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E0896-7848-5146-9CF0-A26B25D79E2A}" type="datetime1">
              <a:rPr lang="ko-KR" altLang="en-US" smtClean="0"/>
              <a:t>2024. 8. 25.</a:t>
            </a:fld>
            <a:endParaRPr lang="en-CN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E0B63-95ED-DA4B-90BD-F09E56D1F70E}" type="slidenum">
              <a:rPr lang="en-CN" smtClean="0"/>
              <a:t>‹#›</a:t>
            </a:fld>
            <a:endParaRPr lang="en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svg"/><Relationship Id="rId3" Type="http://schemas.openxmlformats.org/officeDocument/2006/relationships/image" Target="../media/image22.jpg"/><Relationship Id="rId12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28.png"/><Relationship Id="rId5" Type="http://schemas.openxmlformats.org/officeDocument/2006/relationships/image" Target="../media/image5.jpg"/><Relationship Id="rId10" Type="http://schemas.openxmlformats.org/officeDocument/2006/relationships/image" Target="../media/image27.pn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37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3F11ECF-8ACD-6DE2-BFE9-3ACA59DB4D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5836" y="4952142"/>
            <a:ext cx="7301467" cy="1212351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Arial" charset="0"/>
              </a:rPr>
              <a:t>Soo-Bong Kim</a:t>
            </a:r>
            <a:endParaRPr lang="en-US" altLang="ko-KR" sz="2000" dirty="0">
              <a:solidFill>
                <a:schemeClr val="bg1"/>
              </a:solidFill>
              <a:latin typeface="Arial" charset="0"/>
            </a:endParaRPr>
          </a:p>
          <a:p>
            <a:r>
              <a:rPr lang="en-US" altLang="ko-KR" sz="2000" dirty="0">
                <a:solidFill>
                  <a:schemeClr val="bg1"/>
                </a:solidFill>
                <a:latin typeface="Arial" charset="0"/>
              </a:rPr>
              <a:t>Sun </a:t>
            </a:r>
            <a:r>
              <a:rPr lang="en-US" altLang="ko-KR" sz="2000" dirty="0" err="1">
                <a:solidFill>
                  <a:schemeClr val="bg1"/>
                </a:solidFill>
                <a:latin typeface="Arial" charset="0"/>
              </a:rPr>
              <a:t>Yat-sen</a:t>
            </a:r>
            <a:r>
              <a:rPr lang="ko-KR" altLang="en-US" sz="2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ko-KR" sz="2000" dirty="0">
                <a:solidFill>
                  <a:schemeClr val="bg1"/>
                </a:solidFill>
                <a:latin typeface="Arial" charset="0"/>
              </a:rPr>
              <a:t>University (</a:t>
            </a:r>
            <a:r>
              <a:rPr lang="zh-CN" altLang="en-US" sz="2000" spc="-75" dirty="0">
                <a:solidFill>
                  <a:schemeClr val="bg1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中山大学</a:t>
            </a:r>
            <a:r>
              <a:rPr lang="en-US" altLang="zh-CN" sz="2000" spc="-75" dirty="0">
                <a:solidFill>
                  <a:schemeClr val="bg1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)</a:t>
            </a:r>
            <a:endParaRPr lang="en-US" altLang="ko-KR" sz="2000" i="0" u="none" strike="noStrike" dirty="0">
              <a:solidFill>
                <a:schemeClr val="bg1"/>
              </a:solidFill>
              <a:effectLst/>
              <a:latin typeface="-apple-system"/>
              <a:ea typeface="Microsoft Yahei" panose="020B0503020204020204" pitchFamily="34" charset="-122"/>
            </a:endParaRPr>
          </a:p>
          <a:p>
            <a:r>
              <a:rPr lang="en-US" altLang="en-US" sz="2000" dirty="0">
                <a:solidFill>
                  <a:schemeClr val="bg1"/>
                </a:solidFill>
              </a:rPr>
              <a:t>August 25, 2024</a:t>
            </a:r>
            <a:r>
              <a:rPr lang="ko-KR" altLang="en-US" sz="2000" dirty="0">
                <a:solidFill>
                  <a:schemeClr val="bg1"/>
                </a:solidFill>
              </a:rPr>
              <a:t>  </a:t>
            </a:r>
            <a:endParaRPr lang="en-CN" sz="2000" dirty="0">
              <a:solidFill>
                <a:schemeClr val="bg1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3FDCC51-FA52-1986-FC49-6E892C282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506" y="1506469"/>
            <a:ext cx="10703473" cy="1212351"/>
          </a:xfrm>
          <a:prstGeom prst="rect">
            <a:avLst/>
          </a:prstGeom>
          <a:solidFill>
            <a:srgbClr val="2222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中微子相干散射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:</a:t>
            </a:r>
            <a:endParaRPr lang="en-US" altLang="ko-KR" b="1" dirty="0">
              <a:solidFill>
                <a:srgbClr val="FFFFFF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ko-KR" sz="2800" b="1" dirty="0">
                <a:solidFill>
                  <a:srgbClr val="FFFFF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CICENNS Experiment for Studying Neutrino Wave Properties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353D3850-671D-F7B4-5B70-A261CA0CC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1829"/>
            <a:ext cx="9878913" cy="50217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第二届惠州大科学装置高精度物理研讨会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—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暨基于</a:t>
            </a:r>
            <a:r>
              <a:rPr kumimoji="0" lang="en" altLang="zh-CN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HIAF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加速器集群的缪子科学与技术研讨会 </a:t>
            </a:r>
            <a:endParaRPr lang="ko-KR" altLang="en-US" sz="2000" dirty="0">
              <a:latin typeface="KaiTi" panose="02010609060101010101" pitchFamily="49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2D5942BF-A329-A586-C0FA-FB381A234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3802" y="219874"/>
            <a:ext cx="6329362" cy="467660"/>
          </a:xfrm>
          <a:prstGeom prst="rect">
            <a:avLst/>
          </a:prstGeom>
          <a:solidFill>
            <a:srgbClr val="2D2D8A">
              <a:lumMod val="75000"/>
            </a:srgbClr>
          </a:solidFill>
          <a:ln>
            <a:noFill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ko-KR" sz="2400" b="1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Goals of CICENNS experiment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57D895F3-3EF0-B449-4BA4-AF64C20739C7}"/>
              </a:ext>
            </a:extLst>
          </p:cNvPr>
          <p:cNvGrpSpPr/>
          <p:nvPr/>
        </p:nvGrpSpPr>
        <p:grpSpPr>
          <a:xfrm>
            <a:off x="2549623" y="924745"/>
            <a:ext cx="7103165" cy="1236550"/>
            <a:chOff x="-233853" y="980728"/>
            <a:chExt cx="9470884" cy="1648733"/>
          </a:xfrm>
        </p:grpSpPr>
        <p:sp>
          <p:nvSpPr>
            <p:cNvPr id="12" name="Text Box 27">
              <a:extLst>
                <a:ext uri="{FF2B5EF4-FFF2-40B4-BE49-F238E27FC236}">
                  <a16:creationId xmlns:a16="http://schemas.microsoft.com/office/drawing/2014/main" id="{981033A9-BB84-993A-0929-B41A5C9B74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33852" y="980728"/>
              <a:ext cx="9470883" cy="792088"/>
            </a:xfrm>
            <a:prstGeom prst="rect">
              <a:avLst/>
            </a:prstGeom>
            <a:solidFill>
              <a:srgbClr val="B9B9E7">
                <a:lumMod val="75000"/>
              </a:srgbClr>
            </a:solidFill>
            <a:ln w="127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휴먼모음T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휴먼모음T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휴먼모음T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휴먼모음T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휴먼모음T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휴먼모음T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휴먼모음T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휴먼모음T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휴먼모음T" pitchFamily="18" charset="-127"/>
                </a:defRPr>
              </a:lvl9pPr>
            </a:lstStyle>
            <a:p>
              <a:pPr algn="ctr" eaLnBrk="1" hangingPunct="1">
                <a:defRPr/>
              </a:pPr>
              <a:r>
                <a:rPr kumimoji="0" lang="en-US" altLang="ko-KR" b="1" i="1" kern="0" dirty="0">
                  <a:solidFill>
                    <a:srgbClr val="FFFFFF"/>
                  </a:solidFill>
                  <a:latin typeface="Arial"/>
                </a:rPr>
                <a:t>Development of 300kg </a:t>
              </a:r>
              <a:r>
                <a:rPr kumimoji="0" lang="en-US" altLang="ko-KR" b="1" i="1" kern="0" dirty="0" err="1">
                  <a:solidFill>
                    <a:srgbClr val="FFFFFF"/>
                  </a:solidFill>
                  <a:latin typeface="Arial"/>
                </a:rPr>
                <a:t>CsI</a:t>
              </a:r>
              <a:r>
                <a:rPr kumimoji="0" lang="en-US" altLang="ko-KR" b="1" i="1" kern="0" dirty="0">
                  <a:solidFill>
                    <a:srgbClr val="FFFFFF"/>
                  </a:solidFill>
                  <a:latin typeface="Arial"/>
                </a:rPr>
                <a:t>(Na) detector</a:t>
              </a:r>
            </a:p>
            <a:p>
              <a:pPr algn="ctr" eaLnBrk="1" hangingPunct="1">
                <a:defRPr/>
              </a:pPr>
              <a:r>
                <a:rPr kumimoji="0" lang="en-US" altLang="ko-KR" b="1" i="1" kern="0" dirty="0">
                  <a:solidFill>
                    <a:srgbClr val="FFFFFF"/>
                  </a:solidFill>
                  <a:latin typeface="Arial"/>
                </a:rPr>
                <a:t>For Coherent Elastic Neutrino Nucleus Scattering (</a:t>
              </a:r>
              <a:r>
                <a:rPr kumimoji="0" lang="en-US" altLang="ko-KR" b="1" i="1" kern="0" dirty="0" err="1">
                  <a:solidFill>
                    <a:srgbClr val="FFFFFF"/>
                  </a:solidFill>
                  <a:latin typeface="Arial"/>
                </a:rPr>
                <a:t>CEvNS</a:t>
              </a:r>
              <a:r>
                <a:rPr kumimoji="0" lang="en-US" altLang="ko-KR" b="1" i="1" kern="0" dirty="0">
                  <a:solidFill>
                    <a:srgbClr val="FFFFFF"/>
                  </a:solidFill>
                  <a:latin typeface="Arial"/>
                </a:rPr>
                <a:t>)</a:t>
              </a:r>
              <a:r>
                <a:rPr kumimoji="0" lang="ko-KR" altLang="en-US" b="1" i="1" kern="0" dirty="0">
                  <a:solidFill>
                    <a:srgbClr val="FFFFFF"/>
                  </a:solidFill>
                  <a:latin typeface="Times New Roman" pitchFamily="18" charset="0"/>
                </a:rPr>
                <a:t> </a:t>
              </a:r>
              <a:r>
                <a:rPr kumimoji="0" lang="ko-KR" altLang="en-US" sz="1500" b="1" i="1" kern="0" dirty="0">
                  <a:solidFill>
                    <a:srgbClr val="FFFFFF"/>
                  </a:solidFill>
                  <a:latin typeface="Times New Roman" pitchFamily="18" charset="0"/>
                </a:rPr>
                <a:t> </a:t>
              </a:r>
              <a:r>
                <a:rPr kumimoji="0" lang="ko-KR" altLang="en-US" b="1" i="1" kern="0" dirty="0">
                  <a:solidFill>
                    <a:srgbClr val="FFFFFF"/>
                  </a:solidFill>
                  <a:latin typeface="Times New Roman" pitchFamily="18" charset="0"/>
                </a:rPr>
                <a:t> </a:t>
              </a:r>
            </a:p>
          </p:txBody>
        </p:sp>
        <p:sp>
          <p:nvSpPr>
            <p:cNvPr id="13" name="Text Box 29">
              <a:extLst>
                <a:ext uri="{FF2B5EF4-FFF2-40B4-BE49-F238E27FC236}">
                  <a16:creationId xmlns:a16="http://schemas.microsoft.com/office/drawing/2014/main" id="{5DA21404-AD2C-D594-D2ED-119B674600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33853" y="1772816"/>
              <a:ext cx="9470883" cy="85664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marL="360363" indent="-360363" eaLnBrk="0" hangingPunct="0">
                <a:defRPr kumimoji="1">
                  <a:solidFill>
                    <a:schemeClr val="tx1"/>
                  </a:solidFill>
                  <a:latin typeface="Arial" charset="0"/>
                  <a:ea typeface="휴먼모음T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휴먼모음T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휴먼모음T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휴먼모음T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휴먼모음T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휴먼모음T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휴먼모음T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휴먼모음T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휴먼모음T" pitchFamily="18" charset="-127"/>
                </a:defRPr>
              </a:lvl9pPr>
            </a:lstStyle>
            <a:p>
              <a:pPr eaLnBrk="1" hangingPunct="1">
                <a:defRPr/>
              </a:pPr>
              <a:endParaRPr kumimoji="0" lang="ko-KR" altLang="en-US" sz="375" kern="0" dirty="0">
                <a:solidFill>
                  <a:srgbClr val="003300"/>
                </a:solidFill>
              </a:endParaRPr>
            </a:p>
            <a:p>
              <a:pPr eaLnBrk="1" hangingPunct="1">
                <a:buFontTx/>
                <a:buChar char="-"/>
                <a:defRPr/>
              </a:pPr>
              <a:r>
                <a:rPr kumimoji="0" lang="en-US" altLang="ko-KR" sz="1600" kern="0" dirty="0">
                  <a:solidFill>
                    <a:prstClr val="black"/>
                  </a:solidFill>
                </a:rPr>
                <a:t>Obtain sufficient </a:t>
              </a:r>
              <a:r>
                <a:rPr kumimoji="0" lang="en-US" altLang="ko-KR" sz="1600" kern="0" dirty="0" err="1">
                  <a:solidFill>
                    <a:prstClr val="black"/>
                  </a:solidFill>
                </a:rPr>
                <a:t>CEvNS</a:t>
              </a:r>
              <a:r>
                <a:rPr kumimoji="0" lang="en-US" altLang="ko-KR" sz="1600" kern="0" dirty="0">
                  <a:solidFill>
                    <a:prstClr val="black"/>
                  </a:solidFill>
                </a:rPr>
                <a:t> event rate with substantial target mass</a:t>
              </a:r>
            </a:p>
            <a:p>
              <a:pPr eaLnBrk="1" hangingPunct="1">
                <a:buFontTx/>
                <a:buChar char="-"/>
                <a:defRPr/>
              </a:pPr>
              <a:r>
                <a:rPr kumimoji="0" lang="en-US" altLang="ko-KR" sz="1600" kern="0" dirty="0">
                  <a:solidFill>
                    <a:prstClr val="black"/>
                  </a:solidFill>
                </a:rPr>
                <a:t>Establish a new field of studying unexplored physics using </a:t>
              </a:r>
              <a:r>
                <a:rPr kumimoji="0" lang="en-US" altLang="ko-KR" sz="1600" kern="0" dirty="0" err="1">
                  <a:solidFill>
                    <a:prstClr val="black"/>
                  </a:solidFill>
                </a:rPr>
                <a:t>CEvNS</a:t>
              </a:r>
              <a:r>
                <a:rPr kumimoji="0" lang="en-US" altLang="ko-KR" sz="1600" kern="0" dirty="0">
                  <a:solidFill>
                    <a:prstClr val="black"/>
                  </a:solidFill>
                </a:rPr>
                <a:t> </a:t>
              </a: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A4554B31-9F65-734C-DD36-A591C567B587}"/>
              </a:ext>
            </a:extLst>
          </p:cNvPr>
          <p:cNvGrpSpPr/>
          <p:nvPr/>
        </p:nvGrpSpPr>
        <p:grpSpPr>
          <a:xfrm>
            <a:off x="2549623" y="2285158"/>
            <a:ext cx="7103165" cy="1068391"/>
            <a:chOff x="-197584" y="3195393"/>
            <a:chExt cx="9470887" cy="1424519"/>
          </a:xfrm>
        </p:grpSpPr>
        <p:sp>
          <p:nvSpPr>
            <p:cNvPr id="15" name="아래쪽 화살표 2">
              <a:extLst>
                <a:ext uri="{FF2B5EF4-FFF2-40B4-BE49-F238E27FC236}">
                  <a16:creationId xmlns:a16="http://schemas.microsoft.com/office/drawing/2014/main" id="{B0014D1A-5E94-4806-94DB-5D25FC088256}"/>
                </a:ext>
              </a:extLst>
            </p:cNvPr>
            <p:cNvSpPr/>
            <p:nvPr/>
          </p:nvSpPr>
          <p:spPr>
            <a:xfrm>
              <a:off x="2033143" y="3195393"/>
              <a:ext cx="720080" cy="360039"/>
            </a:xfrm>
            <a:prstGeom prst="downArrow">
              <a:avLst/>
            </a:prstGeom>
            <a:noFill/>
            <a:ln w="127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33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16" name="아래쪽 화살표 8">
              <a:extLst>
                <a:ext uri="{FF2B5EF4-FFF2-40B4-BE49-F238E27FC236}">
                  <a16:creationId xmlns:a16="http://schemas.microsoft.com/office/drawing/2014/main" id="{4D8E8A1A-DA11-54DF-6924-2F744AEFA8B1}"/>
                </a:ext>
              </a:extLst>
            </p:cNvPr>
            <p:cNvSpPr/>
            <p:nvPr/>
          </p:nvSpPr>
          <p:spPr>
            <a:xfrm>
              <a:off x="6281615" y="3219505"/>
              <a:ext cx="720080" cy="360039"/>
            </a:xfrm>
            <a:prstGeom prst="downArrow">
              <a:avLst/>
            </a:prstGeom>
            <a:noFill/>
            <a:ln w="127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33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17" name="Text Box 29">
              <a:extLst>
                <a:ext uri="{FF2B5EF4-FFF2-40B4-BE49-F238E27FC236}">
                  <a16:creationId xmlns:a16="http://schemas.microsoft.com/office/drawing/2014/main" id="{E50B8A3B-A2BF-53E4-9BD8-1047C4DFCC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97584" y="3758138"/>
              <a:ext cx="9470887" cy="86177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marL="360363" indent="-360363" eaLnBrk="0" hangingPunct="0">
                <a:defRPr kumimoji="1">
                  <a:solidFill>
                    <a:schemeClr val="tx1"/>
                  </a:solidFill>
                  <a:latin typeface="Arial" charset="0"/>
                  <a:ea typeface="휴먼모음T" pitchFamily="18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휴먼모음T" pitchFamily="18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휴먼모음T" pitchFamily="18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휴먼모음T" pitchFamily="18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휴먼모음T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휴먼모음T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휴먼모음T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휴먼모음T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휴먼모음T" pitchFamily="18" charset="-127"/>
                </a:defRPr>
              </a:lvl9pPr>
            </a:lstStyle>
            <a:p>
              <a:pPr marL="0" indent="0" algn="ctr" eaLnBrk="1" hangingPunct="1">
                <a:defRPr/>
              </a:pPr>
              <a:r>
                <a:rPr kumimoji="0" lang="en-US" altLang="ko-KR" i="1" kern="0" dirty="0">
                  <a:solidFill>
                    <a:prstClr val="black"/>
                  </a:solidFill>
                </a:rPr>
                <a:t>Detection of neutrinos from pion/muon decays at rest</a:t>
              </a:r>
              <a:endParaRPr kumimoji="0" lang="en-US" altLang="ko-KR" kern="0" dirty="0">
                <a:solidFill>
                  <a:prstClr val="black"/>
                </a:solidFill>
              </a:endParaRPr>
            </a:p>
            <a:p>
              <a:pPr marL="0" indent="0" algn="ctr" eaLnBrk="1" hangingPunct="1">
                <a:defRPr/>
              </a:pPr>
              <a:r>
                <a:rPr kumimoji="0" lang="en-US" altLang="ko-KR" i="1" kern="0" dirty="0">
                  <a:solidFill>
                    <a:prstClr val="black"/>
                  </a:solidFill>
                </a:rPr>
                <a:t>(at </a:t>
              </a:r>
              <a:r>
                <a:rPr kumimoji="0" lang="en-US" altLang="ko-KR" i="1" kern="0" dirty="0">
                  <a:solidFill>
                    <a:srgbClr val="00B050"/>
                  </a:solidFill>
                </a:rPr>
                <a:t>China Spallation Neutron Source</a:t>
              </a:r>
              <a:r>
                <a:rPr kumimoji="0" lang="en-US" altLang="ko-KR" i="1" kern="0" dirty="0">
                  <a:solidFill>
                    <a:prstClr val="black"/>
                  </a:solidFill>
                </a:rPr>
                <a:t>)</a:t>
              </a: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F323D97A-8008-7D4D-B285-1F938D3B8758}"/>
              </a:ext>
            </a:extLst>
          </p:cNvPr>
          <p:cNvGrpSpPr/>
          <p:nvPr/>
        </p:nvGrpSpPr>
        <p:grpSpPr>
          <a:xfrm>
            <a:off x="2602631" y="3547810"/>
            <a:ext cx="7103165" cy="2702470"/>
            <a:chOff x="247514" y="4957593"/>
            <a:chExt cx="8648969" cy="3970522"/>
          </a:xfrm>
        </p:grpSpPr>
        <p:sp>
          <p:nvSpPr>
            <p:cNvPr id="19" name="아래쪽 화살표 10">
              <a:extLst>
                <a:ext uri="{FF2B5EF4-FFF2-40B4-BE49-F238E27FC236}">
                  <a16:creationId xmlns:a16="http://schemas.microsoft.com/office/drawing/2014/main" id="{EDB2D455-FED0-F7E0-0ED2-DF9A4BE246B8}"/>
                </a:ext>
              </a:extLst>
            </p:cNvPr>
            <p:cNvSpPr/>
            <p:nvPr/>
          </p:nvSpPr>
          <p:spPr>
            <a:xfrm>
              <a:off x="4121375" y="4957593"/>
              <a:ext cx="720080" cy="360040"/>
            </a:xfrm>
            <a:prstGeom prst="downArrow">
              <a:avLst/>
            </a:prstGeom>
            <a:noFill/>
            <a:ln w="127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33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 Box 29">
                  <a:extLst>
                    <a:ext uri="{FF2B5EF4-FFF2-40B4-BE49-F238E27FC236}">
                      <a16:creationId xmlns:a16="http://schemas.microsoft.com/office/drawing/2014/main" id="{405109BE-1672-A969-F8F7-04C14CFD597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7514" y="5536680"/>
                  <a:ext cx="8648969" cy="3391435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12700">
                  <a:solidFill>
                    <a:sysClr val="windowText" lastClr="000000"/>
                  </a:solidFill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 marL="360363" indent="-360363"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휴먼모음T" pitchFamily="18" charset="-127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휴먼모음T" pitchFamily="18" charset="-127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휴먼모음T" pitchFamily="18" charset="-127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휴먼모음T" pitchFamily="18" charset="-127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휴먼모음T" pitchFamily="18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휴먼모음T" pitchFamily="18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휴먼모음T" pitchFamily="18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휴먼모음T" pitchFamily="18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휴먼모음T" pitchFamily="18" charset="-127"/>
                    </a:defRPr>
                  </a:lvl9pPr>
                </a:lstStyle>
                <a:p>
                  <a:pPr marL="0" indent="0" algn="just" eaLnBrk="1" hangingPunct="1">
                    <a:defRPr/>
                  </a:pPr>
                  <a:r>
                    <a:rPr lang="en-US" altLang="ko-KR" sz="1600" b="1" dirty="0">
                      <a:solidFill>
                        <a:srgbClr val="3333FF"/>
                      </a:solidFill>
                      <a:latin typeface="Arial" panose="020B0604020202020204" pitchFamily="34" charset="0"/>
                      <a:ea typeface="HY헤드라인M" pitchFamily="18" charset="-127"/>
                      <a:cs typeface="Arial" panose="020B0604020202020204" pitchFamily="34" charset="0"/>
                    </a:rPr>
                    <a:t>(1</a:t>
                  </a:r>
                  <a:r>
                    <a:rPr lang="en-US" altLang="ko-KR" sz="1600" b="1" i="1" dirty="0">
                      <a:solidFill>
                        <a:srgbClr val="3333FF"/>
                      </a:solidFill>
                      <a:latin typeface="Arial" panose="020B0604020202020204" pitchFamily="34" charset="0"/>
                      <a:ea typeface="HY헤드라인M" pitchFamily="18" charset="-127"/>
                      <a:cs typeface="Arial" panose="020B0604020202020204" pitchFamily="34" charset="0"/>
                    </a:rPr>
                    <a:t>) Precise measurements</a:t>
                  </a:r>
                  <a:r>
                    <a:rPr lang="en-US" altLang="ko-KR" sz="1600" b="1" i="1" dirty="0">
                      <a:latin typeface="Arial" panose="020B0604020202020204" pitchFamily="34" charset="0"/>
                      <a:ea typeface="HY헤드라인M" pitchFamily="18" charset="-127"/>
                      <a:cs typeface="Arial" panose="020B0604020202020204" pitchFamily="34" charset="0"/>
                    </a:rPr>
                    <a:t> </a:t>
                  </a:r>
                  <a:r>
                    <a:rPr lang="en-US" altLang="ko-KR" sz="1600" dirty="0">
                      <a:latin typeface="Arial" panose="020B0604020202020204" pitchFamily="34" charset="0"/>
                      <a:ea typeface="HY헤드라인M" pitchFamily="18" charset="-127"/>
                      <a:cs typeface="Arial" panose="020B0604020202020204" pitchFamily="34" charset="0"/>
                    </a:rPr>
                    <a:t>(world-most accurate)</a:t>
                  </a:r>
                </a:p>
                <a:p>
                  <a:pPr marL="214313" indent="-214313" algn="just" eaLnBrk="1" hangingPunct="1">
                    <a:buFont typeface="Arial" panose="020B0604020202020204" pitchFamily="34" charset="0"/>
                    <a:buChar char="•"/>
                    <a:defRPr/>
                  </a:pPr>
                  <a:r>
                    <a:rPr lang="en-US" altLang="ko-KR" sz="1600" dirty="0" err="1">
                      <a:solidFill>
                        <a:srgbClr val="DADADA">
                          <a:lumMod val="10000"/>
                        </a:srgbClr>
                      </a:solidFill>
                      <a:latin typeface="Arial" panose="020B0604020202020204" pitchFamily="34" charset="0"/>
                      <a:ea typeface="HY헤드라인M" pitchFamily="18" charset="-127"/>
                      <a:cs typeface="Arial" panose="020B0604020202020204" pitchFamily="34" charset="0"/>
                    </a:rPr>
                    <a:t>CEvNS</a:t>
                  </a:r>
                  <a:r>
                    <a:rPr lang="en-US" altLang="ko-KR" sz="1600" dirty="0">
                      <a:solidFill>
                        <a:srgbClr val="DADADA">
                          <a:lumMod val="10000"/>
                        </a:srgbClr>
                      </a:solidFill>
                      <a:latin typeface="Arial" panose="020B0604020202020204" pitchFamily="34" charset="0"/>
                      <a:ea typeface="HY헤드라인M" pitchFamily="18" charset="-127"/>
                      <a:cs typeface="Arial" panose="020B0604020202020204" pitchFamily="34" charset="0"/>
                    </a:rPr>
                    <a:t> cross section </a:t>
                  </a:r>
                  <a:r>
                    <a:rPr lang="en-US" altLang="ko-KR" sz="1600" dirty="0">
                      <a:solidFill>
                        <a:srgbClr val="DADADA">
                          <a:lumMod val="10000"/>
                        </a:srgbClr>
                      </a:solidFill>
                      <a:latin typeface="Arial" panose="020B0604020202020204" pitchFamily="34" charset="0"/>
                      <a:ea typeface="HY헤드라인M" pitchFamily="18" charset="-127"/>
                      <a:cs typeface="Arial" panose="020B0604020202020204" pitchFamily="34" charset="0"/>
                      <a:sym typeface="Wingdings" pitchFamily="2" charset="2"/>
                    </a:rPr>
                    <a:t> </a:t>
                  </a:r>
                  <a:r>
                    <a:rPr lang="en-US" altLang="ko-KR" sz="1600" dirty="0">
                      <a:solidFill>
                        <a:srgbClr val="FF6600"/>
                      </a:solidFill>
                      <a:latin typeface="Arial" panose="020B0604020202020204" pitchFamily="34" charset="0"/>
                      <a:ea typeface="HY헤드라인M" pitchFamily="18" charset="-127"/>
                      <a:cs typeface="Arial" panose="020B0604020202020204" pitchFamily="34" charset="0"/>
                      <a:sym typeface="Wingdings" pitchFamily="2" charset="2"/>
                    </a:rPr>
                    <a:t>weak couplings </a:t>
                  </a:r>
                  <a:r>
                    <a:rPr lang="en-US" altLang="ko-KR" sz="1600" dirty="0">
                      <a:solidFill>
                        <a:srgbClr val="DADADA">
                          <a:lumMod val="10000"/>
                        </a:srgbClr>
                      </a:solidFill>
                      <a:latin typeface="Arial" panose="020B0604020202020204" pitchFamily="34" charset="0"/>
                      <a:ea typeface="HY헤드라인M" pitchFamily="18" charset="-127"/>
                      <a:cs typeface="Arial" panose="020B0604020202020204" pitchFamily="34" charset="0"/>
                    </a:rPr>
                    <a:t>at low momentum transfer</a:t>
                  </a:r>
                  <a:r>
                    <a:rPr lang="ko-KR" altLang="en-US" sz="1600" dirty="0">
                      <a:solidFill>
                        <a:srgbClr val="DADADA">
                          <a:lumMod val="10000"/>
                        </a:srgbClr>
                      </a:solidFill>
                      <a:latin typeface="HY헤드라인M" pitchFamily="18" charset="-127"/>
                      <a:ea typeface="HY헤드라인M" pitchFamily="18" charset="-127"/>
                    </a:rPr>
                    <a:t> </a:t>
                  </a:r>
                  <a:r>
                    <a:rPr lang="en-US" altLang="ko-KR" sz="1600" dirty="0">
                      <a:solidFill>
                        <a:srgbClr val="DADADA">
                          <a:lumMod val="10000"/>
                        </a:srgbClr>
                      </a:solidFill>
                      <a:latin typeface="HY헤드라인M" pitchFamily="18" charset="-127"/>
                      <a:ea typeface="HY헤드라인M" pitchFamily="18" charset="-127"/>
                    </a:rPr>
                    <a:t>(</a:t>
                  </a:r>
                  <a14:m>
                    <m:oMath xmlns:m="http://schemas.openxmlformats.org/officeDocument/2006/math">
                      <m:r>
                        <a:rPr lang="en-US" altLang="ko-KR" sz="1600" i="1" smtClean="0">
                          <a:solidFill>
                            <a:srgbClr val="DADADA">
                              <a:lumMod val="10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altLang="ko-KR" sz="1600" b="0" i="1" smtClean="0">
                          <a:solidFill>
                            <a:srgbClr val="DADADA">
                              <a:lumMod val="10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3%)</m:t>
                      </m:r>
                    </m:oMath>
                  </a14:m>
                  <a:endParaRPr lang="en-US" altLang="ko-KR" sz="1600" dirty="0">
                    <a:solidFill>
                      <a:srgbClr val="DADADA">
                        <a:lumMod val="10000"/>
                      </a:srgbClr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  <a:p>
                  <a:pPr marL="214313" indent="-214313" algn="just" eaLnBrk="1" hangingPunct="1">
                    <a:buFont typeface="Arial" panose="020B0604020202020204" pitchFamily="34" charset="0"/>
                    <a:buChar char="•"/>
                    <a:defRPr/>
                  </a:pPr>
                  <a:r>
                    <a:rPr lang="en-US" altLang="ko-KR" sz="1600" dirty="0">
                      <a:latin typeface="Arial" panose="020B0604020202020204" pitchFamily="34" charset="0"/>
                      <a:ea typeface="HY헤드라인M" pitchFamily="18" charset="-127"/>
                      <a:cs typeface="Arial" panose="020B0604020202020204" pitchFamily="34" charset="0"/>
                    </a:rPr>
                    <a:t>Mean</a:t>
                  </a:r>
                  <a:r>
                    <a:rPr lang="en-US" altLang="ko-KR" sz="1600" dirty="0">
                      <a:solidFill>
                        <a:srgbClr val="FF6600"/>
                      </a:solidFill>
                      <a:latin typeface="Arial" panose="020B0604020202020204" pitchFamily="34" charset="0"/>
                      <a:ea typeface="HY헤드라인M" pitchFamily="18" charset="-127"/>
                      <a:cs typeface="Arial" panose="020B0604020202020204" pitchFamily="34" charset="0"/>
                    </a:rPr>
                    <a:t> radius of neutron distribution </a:t>
                  </a:r>
                  <a:r>
                    <a:rPr lang="en-US" altLang="ko-KR" sz="1600" dirty="0">
                      <a:solidFill>
                        <a:srgbClr val="DADADA">
                          <a:lumMod val="10000"/>
                        </a:srgbClr>
                      </a:solidFill>
                      <a:latin typeface="Arial" panose="020B0604020202020204" pitchFamily="34" charset="0"/>
                      <a:ea typeface="HY헤드라인M" pitchFamily="18" charset="-127"/>
                      <a:cs typeface="Arial" panose="020B0604020202020204" pitchFamily="34" charset="0"/>
                    </a:rPr>
                    <a:t>inside nucleus </a:t>
                  </a:r>
                  <a:r>
                    <a:rPr lang="en-US" altLang="ko-KR" sz="1600" dirty="0">
                      <a:solidFill>
                        <a:srgbClr val="DADADA">
                          <a:lumMod val="10000"/>
                        </a:srgbClr>
                      </a:solidFill>
                      <a:latin typeface="HY헤드라인M" pitchFamily="18" charset="-127"/>
                      <a:ea typeface="HY헤드라인M" pitchFamily="18" charset="-127"/>
                    </a:rPr>
                    <a:t>(</a:t>
                  </a:r>
                  <a14:m>
                    <m:oMath xmlns:m="http://schemas.openxmlformats.org/officeDocument/2006/math">
                      <m:r>
                        <a:rPr lang="en-US" altLang="ko-KR" sz="1600" i="1" smtClean="0">
                          <a:solidFill>
                            <a:srgbClr val="DADADA">
                              <a:lumMod val="10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altLang="ko-KR" sz="1600" b="0" i="1" smtClean="0">
                          <a:solidFill>
                            <a:srgbClr val="DADADA">
                              <a:lumMod val="10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2%)</m:t>
                      </m:r>
                    </m:oMath>
                  </a14:m>
                  <a:endParaRPr lang="en-US" altLang="ko-KR" sz="1600" dirty="0">
                    <a:solidFill>
                      <a:srgbClr val="DADADA">
                        <a:lumMod val="10000"/>
                      </a:srgbClr>
                    </a:solidFill>
                    <a:latin typeface="Arial" panose="020B0604020202020204" pitchFamily="34" charset="0"/>
                    <a:ea typeface="HY헤드라인M" pitchFamily="18" charset="-127"/>
                    <a:cs typeface="Arial" panose="020B0604020202020204" pitchFamily="34" charset="0"/>
                  </a:endParaRPr>
                </a:p>
                <a:p>
                  <a:pPr marL="214313" indent="-214313" algn="just" eaLnBrk="1" hangingPunct="1">
                    <a:buFont typeface="Arial" panose="020B0604020202020204" pitchFamily="34" charset="0"/>
                    <a:buChar char="•"/>
                    <a:defRPr/>
                  </a:pPr>
                  <a:r>
                    <a:rPr lang="en-US" altLang="ko-KR" sz="1600" dirty="0">
                      <a:solidFill>
                        <a:srgbClr val="DADADA">
                          <a:lumMod val="10000"/>
                        </a:srgbClr>
                      </a:solidFill>
                      <a:latin typeface="Arial" panose="020B0604020202020204" pitchFamily="34" charset="0"/>
                      <a:ea typeface="HY헤드라인M" pitchFamily="18" charset="-127"/>
                      <a:cs typeface="Arial" panose="020B0604020202020204" pitchFamily="34" charset="0"/>
                    </a:rPr>
                    <a:t>Understanding of dark-matter background and detection of solar neutrinos</a:t>
                  </a:r>
                </a:p>
                <a:p>
                  <a:pPr marL="0" indent="0" algn="just" eaLnBrk="1" hangingPunct="1">
                    <a:defRPr/>
                  </a:pPr>
                  <a:r>
                    <a:rPr lang="en-US" altLang="ko-KR" sz="1600" b="1" dirty="0">
                      <a:solidFill>
                        <a:srgbClr val="3333FF"/>
                      </a:solidFill>
                      <a:latin typeface="Arial" panose="020B0604020202020204" pitchFamily="34" charset="0"/>
                      <a:ea typeface="HY헤드라인M" pitchFamily="18" charset="-127"/>
                      <a:cs typeface="Arial" panose="020B0604020202020204" pitchFamily="34" charset="0"/>
                    </a:rPr>
                    <a:t>(2) </a:t>
                  </a:r>
                  <a:r>
                    <a:rPr lang="en-US" altLang="ko-KR" sz="1600" b="1" i="1" dirty="0">
                      <a:solidFill>
                        <a:srgbClr val="3333FF"/>
                      </a:solidFill>
                      <a:latin typeface="Arial" panose="020B0604020202020204" pitchFamily="34" charset="0"/>
                      <a:ea typeface="HY헤드라인M" pitchFamily="18" charset="-127"/>
                      <a:cs typeface="Arial" panose="020B0604020202020204" pitchFamily="34" charset="0"/>
                    </a:rPr>
                    <a:t>New physics searches</a:t>
                  </a:r>
                </a:p>
                <a:p>
                  <a:pPr marL="214313" indent="-214313" algn="just" eaLnBrk="1" hangingPunct="1">
                    <a:buFont typeface="Arial" panose="020B0604020202020204" pitchFamily="34" charset="0"/>
                    <a:buChar char="•"/>
                    <a:defRPr/>
                  </a:pPr>
                  <a:r>
                    <a:rPr lang="en-US" altLang="ko-KR" sz="1600" dirty="0">
                      <a:solidFill>
                        <a:srgbClr val="FF6600"/>
                      </a:solidFill>
                      <a:latin typeface="Arial" panose="020B0604020202020204" pitchFamily="34" charset="0"/>
                      <a:ea typeface="HY헤드라인M" pitchFamily="18" charset="-127"/>
                      <a:cs typeface="Arial" panose="020B0604020202020204" pitchFamily="34" charset="0"/>
                    </a:rPr>
                    <a:t>Non-standard (new) neutrino interactions </a:t>
                  </a:r>
                  <a:r>
                    <a:rPr lang="en-US" altLang="ko-KR" sz="1600" dirty="0">
                      <a:latin typeface="Arial" panose="020B0604020202020204" pitchFamily="34" charset="0"/>
                      <a:ea typeface="HY헤드라인M" pitchFamily="18" charset="-127"/>
                      <a:cs typeface="Arial" panose="020B0604020202020204" pitchFamily="34" charset="0"/>
                    </a:rPr>
                    <a:t>(world-best search)</a:t>
                  </a:r>
                  <a:endParaRPr lang="en-US" altLang="ko-KR" sz="1600" dirty="0">
                    <a:solidFill>
                      <a:srgbClr val="FF6600"/>
                    </a:solidFill>
                    <a:latin typeface="Arial" panose="020B0604020202020204" pitchFamily="34" charset="0"/>
                    <a:ea typeface="HY헤드라인M" pitchFamily="18" charset="-127"/>
                    <a:cs typeface="Arial" panose="020B0604020202020204" pitchFamily="34" charset="0"/>
                  </a:endParaRPr>
                </a:p>
                <a:p>
                  <a:pPr marL="214313" indent="-214313" algn="just" eaLnBrk="1" hangingPunct="1">
                    <a:buFont typeface="Arial" panose="020B0604020202020204" pitchFamily="34" charset="0"/>
                    <a:buChar char="•"/>
                    <a:defRPr/>
                  </a:pPr>
                  <a:r>
                    <a:rPr kumimoji="0" lang="en-US" altLang="ko-KR" sz="1600" kern="0" dirty="0">
                      <a:solidFill>
                        <a:prstClr val="black"/>
                      </a:solidFill>
                    </a:rPr>
                    <a:t>New particle searches: dark photons or sub-GeV dark matter</a:t>
                  </a:r>
                  <a:endParaRPr kumimoji="0" lang="en-US" altLang="ko-KR" sz="1600" kern="0" dirty="0">
                    <a:solidFill>
                      <a:prstClr val="black"/>
                    </a:solidFill>
                    <a:sym typeface="Wingdings" panose="05000000000000000000" pitchFamily="2" charset="2"/>
                  </a:endParaRPr>
                </a:p>
                <a:p>
                  <a:pPr marL="214313" indent="-214313" algn="just" eaLnBrk="1" hangingPunct="1">
                    <a:buFont typeface="Arial" panose="020B0604020202020204" pitchFamily="34" charset="0"/>
                    <a:buChar char="•"/>
                    <a:defRPr/>
                  </a:pPr>
                  <a:r>
                    <a:rPr kumimoji="0" lang="en-US" altLang="ko-KR" sz="1600" kern="0" dirty="0">
                      <a:solidFill>
                        <a:prstClr val="black"/>
                      </a:solidFill>
                    </a:rPr>
                    <a:t>A new region of neutrino magnetic moment</a:t>
                  </a:r>
                  <a:endParaRPr lang="en-US" altLang="ko-KR" sz="1600" dirty="0">
                    <a:solidFill>
                      <a:srgbClr val="DADADA">
                        <a:lumMod val="10000"/>
                      </a:srgbClr>
                    </a:solidFill>
                    <a:latin typeface="Arial" panose="020B0604020202020204" pitchFamily="34" charset="0"/>
                    <a:ea typeface="HY헤드라인M" pitchFamily="18" charset="-127"/>
                    <a:cs typeface="Arial" panose="020B0604020202020204" pitchFamily="34" charset="0"/>
                  </a:endParaRPr>
                </a:p>
                <a:p>
                  <a:pPr marL="214313" indent="-214313" algn="just" eaLnBrk="1" hangingPunct="1">
                    <a:buFont typeface="Arial" panose="020B0604020202020204" pitchFamily="34" charset="0"/>
                    <a:buChar char="•"/>
                    <a:defRPr/>
                  </a:pPr>
                  <a:r>
                    <a:rPr lang="en-US" altLang="ko-KR" sz="1600" dirty="0">
                      <a:solidFill>
                        <a:srgbClr val="DADADA">
                          <a:lumMod val="10000"/>
                        </a:srgbClr>
                      </a:solidFill>
                      <a:latin typeface="Arial" panose="020B0604020202020204" pitchFamily="34" charset="0"/>
                      <a:ea typeface="HY헤드라인M" pitchFamily="18" charset="-127"/>
                      <a:cs typeface="Arial" panose="020B0604020202020204" pitchFamily="34" charset="0"/>
                    </a:rPr>
                    <a:t>Efficient search for sterile neutrino oscillation by neutral current</a:t>
                  </a:r>
                  <a:endParaRPr lang="en-US" altLang="ko-KR" sz="1600" dirty="0">
                    <a:solidFill>
                      <a:srgbClr val="DADADA">
                        <a:lumMod val="10000"/>
                      </a:srgbClr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</mc:Choice>
          <mc:Fallback xmlns="">
            <p:sp>
              <p:nvSpPr>
                <p:cNvPr id="12" name="Text 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47514" y="5536680"/>
                  <a:ext cx="8648969" cy="3391435"/>
                </a:xfrm>
                <a:prstGeom prst="rect">
                  <a:avLst/>
                </a:prstGeom>
                <a:blipFill>
                  <a:blip r:embed="rId3"/>
                  <a:stretch>
                    <a:fillRect l="-356" t="-543" b="-2174"/>
                  </a:stretch>
                </a:blipFill>
                <a:ln w="12700">
                  <a:solidFill>
                    <a:sysClr val="windowText" lastClr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ko-Kore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Rectangle 7">
            <a:extLst>
              <a:ext uri="{FF2B5EF4-FFF2-40B4-BE49-F238E27FC236}">
                <a16:creationId xmlns:a16="http://schemas.microsoft.com/office/drawing/2014/main" id="{511C6C63-F39C-985B-BA27-1B12DF4211B6}"/>
              </a:ext>
            </a:extLst>
          </p:cNvPr>
          <p:cNvSpPr/>
          <p:nvPr/>
        </p:nvSpPr>
        <p:spPr>
          <a:xfrm>
            <a:off x="199165" y="4734100"/>
            <a:ext cx="2632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333FF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“Scientific goals”</a:t>
            </a:r>
            <a:endParaRPr lang="en-CN" sz="375" dirty="0">
              <a:solidFill>
                <a:srgbClr val="3333FF"/>
              </a:solidFill>
              <a:ea typeface="KaiTi" panose="02010609060101010101" pitchFamily="49" charset="-122"/>
            </a:endParaRP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6061214A-A206-37C1-56C1-8B27E117667E}"/>
              </a:ext>
            </a:extLst>
          </p:cNvPr>
          <p:cNvSpPr/>
          <p:nvPr/>
        </p:nvSpPr>
        <p:spPr>
          <a:xfrm>
            <a:off x="147648" y="6471668"/>
            <a:ext cx="81500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  <a:sym typeface="Wingdings" pitchFamily="2" charset="2"/>
              </a:rPr>
              <a:t>[* CICENNS: </a:t>
            </a:r>
            <a:r>
              <a:rPr lang="en-US" sz="1600" b="1" dirty="0" err="1">
                <a:solidFill>
                  <a:srgbClr val="00B050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  <a:sym typeface="Wingdings" pitchFamily="2" charset="2"/>
              </a:rPr>
              <a:t>C</a:t>
            </a:r>
            <a:r>
              <a:rPr lang="en-US" sz="1600" dirty="0" err="1"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  <a:sym typeface="Wingdings" pitchFamily="2" charset="2"/>
              </a:rPr>
              <a:t>s</a:t>
            </a:r>
            <a:r>
              <a:rPr lang="en-US" sz="1600" b="1" dirty="0" err="1">
                <a:solidFill>
                  <a:srgbClr val="00B050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  <a:sym typeface="Wingdings" pitchFamily="2" charset="2"/>
              </a:rPr>
              <a:t>I</a:t>
            </a:r>
            <a:r>
              <a:rPr lang="en-US" sz="1600" b="1" dirty="0"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600" dirty="0"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  <a:sym typeface="Wingdings" pitchFamily="2" charset="2"/>
              </a:rPr>
              <a:t>detector for </a:t>
            </a:r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  <a:sym typeface="Wingdings" pitchFamily="2" charset="2"/>
              </a:rPr>
              <a:t>C</a:t>
            </a:r>
            <a:r>
              <a:rPr lang="en-US" sz="1600" dirty="0"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  <a:sym typeface="Wingdings" pitchFamily="2" charset="2"/>
              </a:rPr>
              <a:t>oherent </a:t>
            </a:r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  <a:sym typeface="Wingdings" pitchFamily="2" charset="2"/>
              </a:rPr>
              <a:t>E</a:t>
            </a:r>
            <a:r>
              <a:rPr lang="en-US" sz="1600" dirty="0"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  <a:sym typeface="Wingdings" pitchFamily="2" charset="2"/>
              </a:rPr>
              <a:t>lastic </a:t>
            </a:r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  <a:sym typeface="Wingdings" pitchFamily="2" charset="2"/>
              </a:rPr>
              <a:t>N</a:t>
            </a:r>
            <a:r>
              <a:rPr lang="en-US" sz="1600" dirty="0"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  <a:sym typeface="Wingdings" pitchFamily="2" charset="2"/>
              </a:rPr>
              <a:t>eutrino </a:t>
            </a:r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  <a:sym typeface="Wingdings" pitchFamily="2" charset="2"/>
              </a:rPr>
              <a:t>N</a:t>
            </a:r>
            <a:r>
              <a:rPr lang="en-US" sz="1600" dirty="0"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  <a:sym typeface="Wingdings" pitchFamily="2" charset="2"/>
              </a:rPr>
              <a:t>ucleus </a:t>
            </a:r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  <a:sym typeface="Wingdings" pitchFamily="2" charset="2"/>
              </a:rPr>
              <a:t>S</a:t>
            </a:r>
            <a:r>
              <a:rPr lang="en-US" sz="1600" dirty="0"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  <a:sym typeface="Wingdings" pitchFamily="2" charset="2"/>
              </a:rPr>
              <a:t>cattering]</a:t>
            </a:r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8B370D70-D2B7-6332-7073-0A40CF430E3C}"/>
              </a:ext>
            </a:extLst>
          </p:cNvPr>
          <p:cNvSpPr/>
          <p:nvPr/>
        </p:nvSpPr>
        <p:spPr>
          <a:xfrm>
            <a:off x="0" y="2251364"/>
            <a:ext cx="28538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333FF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“Research contents”</a:t>
            </a:r>
            <a:endParaRPr lang="en-CN" sz="375" dirty="0">
              <a:solidFill>
                <a:srgbClr val="3333FF"/>
              </a:solidFill>
              <a:ea typeface="KaiTi" panose="02010609060101010101" pitchFamily="49" charset="-122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6A338E7-832B-A4E8-5AF0-D0EFBED70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10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783093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A24F8D3C-40A3-D883-5CF5-E32FC25CC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7978" y="223717"/>
            <a:ext cx="8652760" cy="533903"/>
          </a:xfrm>
          <a:prstGeom prst="rect">
            <a:avLst/>
          </a:prstGeom>
          <a:solidFill>
            <a:srgbClr val="2D2D8A">
              <a:lumMod val="75000"/>
            </a:srgbClr>
          </a:solidFill>
          <a:ln>
            <a:noFill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2400" b="1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Schematic drawing of </a:t>
            </a:r>
            <a:r>
              <a:rPr lang="en-US" altLang="ko-KR" sz="2400" b="1" dirty="0" err="1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CsI</a:t>
            </a:r>
            <a:r>
              <a:rPr lang="en-US" altLang="ko-KR" sz="2400" b="1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(Na) crystal detector (CICENNS)</a:t>
            </a:r>
            <a:endParaRPr lang="ko-KR" altLang="en-US" sz="2400" b="1" dirty="0">
              <a:solidFill>
                <a:srgbClr val="FFFFFF"/>
              </a:solidFill>
              <a:latin typeface="Arial" charset="0"/>
              <a:ea typeface="휴먼모음T" pitchFamily="18" charset="-127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622E3CFD-6711-8575-EF61-1A5015F4FE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9" b="3121"/>
          <a:stretch/>
        </p:blipFill>
        <p:spPr>
          <a:xfrm rot="5400000">
            <a:off x="3079858" y="155414"/>
            <a:ext cx="1501661" cy="3465894"/>
          </a:xfrm>
          <a:prstGeom prst="rect">
            <a:avLst/>
          </a:prstGeom>
        </p:spPr>
      </p:pic>
      <p:sp>
        <p:nvSpPr>
          <p:cNvPr id="6" name="Text Box 29">
            <a:extLst>
              <a:ext uri="{FF2B5EF4-FFF2-40B4-BE49-F238E27FC236}">
                <a16:creationId xmlns:a16="http://schemas.microsoft.com/office/drawing/2014/main" id="{CB70FADF-5AE0-2EA3-A799-A4920B60B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29" y="1417404"/>
            <a:ext cx="3102197" cy="646331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127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60363" indent="-360363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9pPr>
          </a:lstStyle>
          <a:p>
            <a:pPr marL="214313" indent="-214313" algn="just" eaLnBrk="1" hangingPunct="1">
              <a:buFont typeface="Arial" panose="020B0604020202020204" pitchFamily="34" charset="0"/>
              <a:buChar char="•"/>
              <a:defRPr/>
            </a:pPr>
            <a:r>
              <a:rPr lang="en-US" altLang="ko-KR" kern="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20 kg </a:t>
            </a:r>
            <a:r>
              <a:rPr lang="en-US" altLang="ko-KR" kern="0" dirty="0" err="1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CsI</a:t>
            </a:r>
            <a:r>
              <a:rPr lang="en-US" altLang="ko-KR" kern="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 x 15</a:t>
            </a:r>
          </a:p>
          <a:p>
            <a:pPr marL="214313" indent="-214313" algn="just" eaLnBrk="1" hangingPunct="1">
              <a:buFont typeface="Arial" panose="020B0604020202020204" pitchFamily="34" charset="0"/>
              <a:buChar char="•"/>
              <a:defRPr/>
            </a:pPr>
            <a:r>
              <a:rPr lang="en-US" altLang="ko-KR" kern="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14 cm (</a:t>
            </a:r>
            <a:r>
              <a:rPr lang="en-US" altLang="ko-KR" kern="0" dirty="0">
                <a:solidFill>
                  <a:srgbClr val="DADADA">
                    <a:lumMod val="10000"/>
                  </a:srgbClr>
                </a:solidFill>
                <a:latin typeface="Symbol" pitchFamily="2" charset="2"/>
                <a:ea typeface="HY헤드라인M" pitchFamily="18" charset="-127"/>
                <a:cs typeface="Arial" panose="020B0604020202020204" pitchFamily="34" charset="0"/>
              </a:rPr>
              <a:t>f</a:t>
            </a:r>
            <a:r>
              <a:rPr lang="en-US" altLang="ko-KR" kern="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) x 28.7 cm each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E1AD64CB-C81F-A6F7-B7E3-727AF03C1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2703" y="2083485"/>
            <a:ext cx="3488188" cy="233559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0393915-9555-8276-B535-F05AADB3A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620" y="4522744"/>
            <a:ext cx="3065975" cy="233525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DAABA08-0DCE-4DC5-9017-2B2AD2033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9752" y="2947917"/>
            <a:ext cx="3887481" cy="3824355"/>
          </a:xfrm>
          <a:prstGeom prst="rect">
            <a:avLst/>
          </a:prstGeom>
        </p:spPr>
      </p:pic>
      <p:pic>
        <p:nvPicPr>
          <p:cNvPr id="11" name="Screen Shot 2022-07-22 at 4.09.25 PM.png" descr="Screen Shot 2022-07-22 at 4.09.25 PM.png">
            <a:extLst>
              <a:ext uri="{FF2B5EF4-FFF2-40B4-BE49-F238E27FC236}">
                <a16:creationId xmlns:a16="http://schemas.microsoft.com/office/drawing/2014/main" id="{1F82EAB9-20FA-F3D6-0ACD-A8256E1110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6579" y="1555760"/>
            <a:ext cx="1081023" cy="6729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" name="그룹 23">
            <a:extLst>
              <a:ext uri="{FF2B5EF4-FFF2-40B4-BE49-F238E27FC236}">
                <a16:creationId xmlns:a16="http://schemas.microsoft.com/office/drawing/2014/main" id="{6F1097D9-F081-4BFB-0233-677B614E3335}"/>
              </a:ext>
            </a:extLst>
          </p:cNvPr>
          <p:cNvGrpSpPr/>
          <p:nvPr/>
        </p:nvGrpSpPr>
        <p:grpSpPr>
          <a:xfrm>
            <a:off x="1118985" y="1843006"/>
            <a:ext cx="2136104" cy="461665"/>
            <a:chOff x="368972" y="1542958"/>
            <a:chExt cx="2136104" cy="461665"/>
          </a:xfrm>
        </p:grpSpPr>
        <p:cxnSp>
          <p:nvCxnSpPr>
            <p:cNvPr id="25" name="직선 화살표 연결선 24">
              <a:extLst>
                <a:ext uri="{FF2B5EF4-FFF2-40B4-BE49-F238E27FC236}">
                  <a16:creationId xmlns:a16="http://schemas.microsoft.com/office/drawing/2014/main" id="{C19D89DF-F57D-55F2-A793-6923925D48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6382" y="1542958"/>
              <a:ext cx="2068694" cy="42467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EE8348D-08C9-DD51-3BA5-2F97B963279C}"/>
                    </a:ext>
                  </a:extLst>
                </p:cNvPr>
                <p:cNvSpPr txBox="1"/>
                <p:nvPr/>
              </p:nvSpPr>
              <p:spPr>
                <a:xfrm>
                  <a:off x="368972" y="1542958"/>
                  <a:ext cx="4286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ko-Kore-CN" altLang="en-US" sz="2400" i="1" smtClean="0">
                            <a:latin typeface="Cambria Math" panose="02040503050406030204" pitchFamily="18" charset="0"/>
                          </a:rPr>
                          <m:t>𝜈</m:t>
                        </m:r>
                      </m:oMath>
                    </m:oMathPara>
                  </a14:m>
                  <a:endParaRPr kumimoji="1" lang="ko-Kore-CN" altLang="en-US" sz="2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0C46728-A733-C7DA-72EB-0409AB69D1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972" y="1542958"/>
                  <a:ext cx="428625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ore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8A59989C-1989-3818-BD15-1C31617E3347}"/>
              </a:ext>
            </a:extLst>
          </p:cNvPr>
          <p:cNvGrpSpPr/>
          <p:nvPr/>
        </p:nvGrpSpPr>
        <p:grpSpPr>
          <a:xfrm>
            <a:off x="4104048" y="5176061"/>
            <a:ext cx="2302530" cy="1459688"/>
            <a:chOff x="3241020" y="5261789"/>
            <a:chExt cx="2302530" cy="1459688"/>
          </a:xfrm>
        </p:grpSpPr>
        <p:cxnSp>
          <p:nvCxnSpPr>
            <p:cNvPr id="28" name="직선 화살표 연결선 27">
              <a:extLst>
                <a:ext uri="{FF2B5EF4-FFF2-40B4-BE49-F238E27FC236}">
                  <a16:creationId xmlns:a16="http://schemas.microsoft.com/office/drawing/2014/main" id="{239DFEF0-53B6-ADB0-EA64-0442A6458CD1}"/>
                </a:ext>
              </a:extLst>
            </p:cNvPr>
            <p:cNvCxnSpPr>
              <a:cxnSpLocks/>
            </p:cNvCxnSpPr>
            <p:nvPr/>
          </p:nvCxnSpPr>
          <p:spPr>
            <a:xfrm>
              <a:off x="3241020" y="5261789"/>
              <a:ext cx="2302530" cy="1459688"/>
            </a:xfrm>
            <a:prstGeom prst="straightConnector1">
              <a:avLst/>
            </a:prstGeom>
            <a:ln w="31750">
              <a:solidFill>
                <a:srgbClr val="3333FF"/>
              </a:solidFill>
              <a:prstDash val="sysDash"/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230FC85-6939-D11B-4ED3-6610F73FBC84}"/>
                    </a:ext>
                  </a:extLst>
                </p:cNvPr>
                <p:cNvSpPr txBox="1"/>
                <p:nvPr/>
              </p:nvSpPr>
              <p:spPr>
                <a:xfrm>
                  <a:off x="4599303" y="5729288"/>
                  <a:ext cx="42784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ko-Kore-CN" altLang="en-US" sz="2400" i="1" smtClean="0">
                            <a:latin typeface="Cambria Math" panose="02040503050406030204" pitchFamily="18" charset="0"/>
                          </a:rPr>
                          <m:t>𝜈</m:t>
                        </m:r>
                      </m:oMath>
                    </m:oMathPara>
                  </a14:m>
                  <a:endParaRPr kumimoji="1" lang="ko-Kore-CN" altLang="en-US" sz="24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A7E8816-F026-E8E2-B121-E444074DFF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9303" y="5729288"/>
                  <a:ext cx="427843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ore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3D93083E-A923-A988-DBE3-949DCA9330BC}"/>
              </a:ext>
            </a:extLst>
          </p:cNvPr>
          <p:cNvCxnSpPr>
            <a:cxnSpLocks/>
          </p:cNvCxnSpPr>
          <p:nvPr/>
        </p:nvCxnSpPr>
        <p:spPr>
          <a:xfrm flipH="1" flipV="1">
            <a:off x="4793376" y="1943096"/>
            <a:ext cx="96883" cy="54481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화살표 연결선 30">
            <a:extLst>
              <a:ext uri="{FF2B5EF4-FFF2-40B4-BE49-F238E27FC236}">
                <a16:creationId xmlns:a16="http://schemas.microsoft.com/office/drawing/2014/main" id="{0DAA1293-D034-5C8F-B868-7DE7A7C9C1BB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3830688" y="1137531"/>
            <a:ext cx="1" cy="3940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29">
            <a:extLst>
              <a:ext uri="{FF2B5EF4-FFF2-40B4-BE49-F238E27FC236}">
                <a16:creationId xmlns:a16="http://schemas.microsoft.com/office/drawing/2014/main" id="{7424593C-9240-725C-AA12-851D60676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6460" y="833690"/>
            <a:ext cx="1523525" cy="369332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60363" indent="-360363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9pPr>
          </a:lstStyle>
          <a:p>
            <a:pPr marL="0" indent="0" algn="ctr" eaLnBrk="1" hangingPunct="1">
              <a:defRPr/>
            </a:pPr>
            <a:r>
              <a:rPr lang="zh-CN" altLang="en-US" kern="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 </a:t>
            </a:r>
            <a:r>
              <a:rPr lang="en-US" altLang="ko-KR" kern="0" dirty="0" err="1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CsI</a:t>
            </a:r>
            <a:r>
              <a:rPr lang="en-US" altLang="ko-KR" kern="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 crystal</a:t>
            </a:r>
            <a:r>
              <a:rPr lang="zh-CN" altLang="en-US" kern="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  </a:t>
            </a:r>
            <a:endParaRPr lang="en-US" altLang="ko-KR" kern="0" dirty="0">
              <a:solidFill>
                <a:srgbClr val="DADADA">
                  <a:lumMod val="10000"/>
                </a:srgbClr>
              </a:solidFill>
              <a:latin typeface="Arial" panose="020B0604020202020204" pitchFamily="34" charset="0"/>
              <a:ea typeface="HY헤드라인M" pitchFamily="18" charset="-127"/>
              <a:cs typeface="Arial" panose="020B0604020202020204" pitchFamily="34" charset="0"/>
            </a:endParaRPr>
          </a:p>
        </p:txBody>
      </p:sp>
      <p:sp>
        <p:nvSpPr>
          <p:cNvPr id="33" name="Text Box 29">
            <a:extLst>
              <a:ext uri="{FF2B5EF4-FFF2-40B4-BE49-F238E27FC236}">
                <a16:creationId xmlns:a16="http://schemas.microsoft.com/office/drawing/2014/main" id="{CC9057B9-C163-56AF-12CE-3B9EB3501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866" y="2470405"/>
            <a:ext cx="1786126" cy="369332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60363" indent="-360363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9pPr>
          </a:lstStyle>
          <a:p>
            <a:pPr marL="0" indent="0" algn="ctr" eaLnBrk="1" hangingPunct="1">
              <a:defRPr/>
            </a:pPr>
            <a:r>
              <a:rPr lang="en-US" altLang="ko-KR" kern="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5-inch PMT</a:t>
            </a:r>
          </a:p>
        </p:txBody>
      </p:sp>
      <p:sp>
        <p:nvSpPr>
          <p:cNvPr id="34" name="Text Box 29">
            <a:extLst>
              <a:ext uri="{FF2B5EF4-FFF2-40B4-BE49-F238E27FC236}">
                <a16:creationId xmlns:a16="http://schemas.microsoft.com/office/drawing/2014/main" id="{C3A65CA7-652F-7BEA-8E05-509F10087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4953" y="4319725"/>
            <a:ext cx="2133599" cy="369332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60363" indent="-360363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9pPr>
          </a:lstStyle>
          <a:p>
            <a:pPr marL="0" indent="0" algn="ctr" eaLnBrk="1" hangingPunct="1">
              <a:defRPr/>
            </a:pPr>
            <a:r>
              <a:rPr lang="en-US" altLang="ko-KR" kern="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Plastic scintillator</a:t>
            </a:r>
          </a:p>
        </p:txBody>
      </p:sp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id="{79F618B4-DE76-D630-9C89-D55AB3CBC6E2}"/>
              </a:ext>
            </a:extLst>
          </p:cNvPr>
          <p:cNvCxnSpPr>
            <a:cxnSpLocks/>
            <a:stCxn id="34" idx="1"/>
          </p:cNvCxnSpPr>
          <p:nvPr/>
        </p:nvCxnSpPr>
        <p:spPr>
          <a:xfrm flipH="1" flipV="1">
            <a:off x="4683054" y="4220972"/>
            <a:ext cx="2011899" cy="2834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00BAC02-1E0D-7249-005D-7E15DAEB8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11</a:t>
            </a:fld>
            <a:endParaRPr lang="en-CN"/>
          </a:p>
        </p:txBody>
      </p:sp>
      <p:pic>
        <p:nvPicPr>
          <p:cNvPr id="3" name="그래픽 2" descr="남자 단색으로 채워진">
            <a:extLst>
              <a:ext uri="{FF2B5EF4-FFF2-40B4-BE49-F238E27FC236}">
                <a16:creationId xmlns:a16="http://schemas.microsoft.com/office/drawing/2014/main" id="{2934B586-5AEB-F29E-712E-78E6A59E59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306938" y="3588327"/>
            <a:ext cx="2950585" cy="2950585"/>
          </a:xfrm>
          <a:prstGeom prst="rect">
            <a:avLst/>
          </a:prstGeom>
        </p:spPr>
      </p:pic>
      <p:sp>
        <p:nvSpPr>
          <p:cNvPr id="7" name="文本框 17">
            <a:extLst>
              <a:ext uri="{FF2B5EF4-FFF2-40B4-BE49-F238E27FC236}">
                <a16:creationId xmlns:a16="http://schemas.microsoft.com/office/drawing/2014/main" id="{4ECDC63D-6960-FF40-AB71-7C6DD232723A}"/>
              </a:ext>
            </a:extLst>
          </p:cNvPr>
          <p:cNvSpPr txBox="1"/>
          <p:nvPr/>
        </p:nvSpPr>
        <p:spPr>
          <a:xfrm>
            <a:off x="8807126" y="1531562"/>
            <a:ext cx="3240741" cy="3815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</a:pPr>
            <a:r>
              <a:rPr kumimoji="1" lang="en-US" altLang="zh-CN" dirty="0">
                <a:solidFill>
                  <a:srgbClr val="003300"/>
                </a:solidFill>
                <a:latin typeface="Helvetica" pitchFamily="2" charset="0"/>
                <a:cs typeface="Times New Roman" panose="02020603050405020304" pitchFamily="18" charset="0"/>
                <a:sym typeface="+mn-ea"/>
              </a:rPr>
              <a:t>World largest</a:t>
            </a:r>
            <a:r>
              <a:rPr kumimoji="1" lang="en-US" altLang="zh-CN" dirty="0">
                <a:latin typeface="Helvetica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1" lang="en-US" altLang="zh-CN" dirty="0" err="1">
                <a:latin typeface="Helvetica" pitchFamily="2" charset="0"/>
                <a:cs typeface="Times New Roman" panose="02020603050405020304" pitchFamily="18" charset="0"/>
                <a:sym typeface="+mn-ea"/>
              </a:rPr>
              <a:t>CsI</a:t>
            </a:r>
            <a:r>
              <a:rPr kumimoji="1" lang="en-US" altLang="zh-CN" dirty="0">
                <a:latin typeface="Helvetica" pitchFamily="2" charset="0"/>
                <a:cs typeface="Times New Roman" panose="02020603050405020304" pitchFamily="18" charset="0"/>
                <a:sym typeface="+mn-ea"/>
              </a:rPr>
              <a:t>(Na) </a:t>
            </a:r>
            <a:r>
              <a:rPr lang="en-US" altLang="ko-KR" dirty="0">
                <a:solidFill>
                  <a:srgbClr val="003300"/>
                </a:solidFill>
                <a:latin typeface="Helvetica" pitchFamily="2" charset="0"/>
                <a:cs typeface="Times New Roman" panose="02020603050405020304" pitchFamily="18" charset="0"/>
                <a:sym typeface="+mn-ea"/>
              </a:rPr>
              <a:t>crystal</a:t>
            </a:r>
          </a:p>
        </p:txBody>
      </p:sp>
    </p:spTree>
    <p:extLst>
      <p:ext uri="{BB962C8B-B14F-4D97-AF65-F5344CB8AC3E}">
        <p14:creationId xmlns:p14="http://schemas.microsoft.com/office/powerpoint/2010/main" val="2905888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1C99061B-A8F2-615C-2007-252B4AB8F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242" y="454510"/>
            <a:ext cx="8081683" cy="500078"/>
          </a:xfrm>
          <a:prstGeom prst="rect">
            <a:avLst/>
          </a:prstGeom>
          <a:solidFill>
            <a:srgbClr val="2D2D8A">
              <a:lumMod val="75000"/>
            </a:srgbClr>
          </a:solidFill>
          <a:ln>
            <a:noFill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ko-KR" sz="2400" b="1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Major improvement from COHERENT</a:t>
            </a:r>
            <a:r>
              <a:rPr lang="zh-CN" altLang="en-US" sz="2400" b="1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 </a:t>
            </a:r>
            <a:r>
              <a:rPr lang="en-US" altLang="ko-KR" sz="2400" b="1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detector</a:t>
            </a: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664AB9DF-6F10-8484-C071-5B7C8CB7A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286" y="1460986"/>
            <a:ext cx="9503596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60363" indent="-360363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9pPr>
          </a:lstStyle>
          <a:p>
            <a:pPr marL="227013" indent="-227013" algn="just" defTabSz="6858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ko-KR" sz="2000" b="1" kern="0" dirty="0"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Sufficient signal events </a:t>
            </a:r>
            <a:r>
              <a:rPr lang="en-US" altLang="ko-KR" sz="2000" kern="0" dirty="0"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for precise measurement: </a:t>
            </a:r>
            <a:r>
              <a:rPr kumimoji="0" lang="en-US" altLang="ko-KR" sz="2000" kern="0" dirty="0">
                <a:solidFill>
                  <a:prstClr val="black"/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  <a:sym typeface="Wingdings" pitchFamily="2" charset="2"/>
              </a:rPr>
              <a:t>300  </a:t>
            </a:r>
            <a:r>
              <a:rPr kumimoji="0" lang="en-US" altLang="ko-KR" sz="2000" b="1" kern="0" dirty="0">
                <a:solidFill>
                  <a:srgbClr val="3333FF"/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  <a:sym typeface="Wingdings" pitchFamily="2" charset="2"/>
              </a:rPr>
              <a:t>6500</a:t>
            </a:r>
            <a:endParaRPr lang="en-US" altLang="ko-KR" sz="2000" kern="0" dirty="0">
              <a:solidFill>
                <a:srgbClr val="3333FF"/>
              </a:solidFill>
              <a:latin typeface="Arial" panose="020B0604020202020204" pitchFamily="34" charset="0"/>
              <a:ea typeface="HY헤드라인M" pitchFamily="18" charset="-127"/>
              <a:cs typeface="Arial" panose="020B0604020202020204" pitchFamily="34" charset="0"/>
            </a:endParaRPr>
          </a:p>
          <a:p>
            <a:pPr marL="0" indent="0" algn="just" defTabSz="685800" eaLnBrk="1" hangingPunct="1">
              <a:defRPr/>
            </a:pPr>
            <a:r>
              <a:rPr lang="en-US" altLang="ko-KR" sz="2000" kern="0" dirty="0"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   - Increase of </a:t>
            </a:r>
            <a:r>
              <a:rPr lang="en-US" altLang="ko-KR" sz="2000" b="1" kern="0" dirty="0"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neutrino target mass</a:t>
            </a:r>
            <a:r>
              <a:rPr lang="en-US" altLang="ko-KR" sz="2000" kern="0" dirty="0"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: </a:t>
            </a:r>
            <a:r>
              <a:rPr kumimoji="0" lang="en-US" altLang="ko-KR" sz="2000" kern="0" dirty="0">
                <a:solidFill>
                  <a:prstClr val="black"/>
                </a:solidFill>
              </a:rPr>
              <a:t>14.6 </a:t>
            </a:r>
            <a:r>
              <a:rPr kumimoji="0" lang="en-US" altLang="ko-KR" sz="2000" kern="0" dirty="0">
                <a:solidFill>
                  <a:prstClr val="black"/>
                </a:solidFill>
                <a:sym typeface="Wingdings" pitchFamily="2" charset="2"/>
              </a:rPr>
              <a:t> </a:t>
            </a:r>
            <a:r>
              <a:rPr kumimoji="0" lang="en-US" altLang="ko-KR" sz="2000" b="1" kern="0" dirty="0">
                <a:solidFill>
                  <a:srgbClr val="3333FF"/>
                </a:solidFill>
                <a:sym typeface="Wingdings" pitchFamily="2" charset="2"/>
              </a:rPr>
              <a:t>300</a:t>
            </a:r>
            <a:r>
              <a:rPr kumimoji="0" lang="en-US" altLang="ko-KR" sz="2000" kern="0" dirty="0">
                <a:solidFill>
                  <a:srgbClr val="3333FF"/>
                </a:solidFill>
                <a:sym typeface="Wingdings" pitchFamily="2" charset="2"/>
              </a:rPr>
              <a:t> kg</a:t>
            </a:r>
            <a:r>
              <a:rPr kumimoji="0" lang="en-US" altLang="ko-KR" sz="2000" kern="0" dirty="0">
                <a:solidFill>
                  <a:prstClr val="black"/>
                </a:solidFill>
                <a:sym typeface="Wingdings" pitchFamily="2" charset="2"/>
              </a:rPr>
              <a:t> </a:t>
            </a:r>
          </a:p>
          <a:p>
            <a:pPr marL="0" indent="0" algn="just" defTabSz="685800" eaLnBrk="1" hangingPunct="1">
              <a:defRPr/>
            </a:pPr>
            <a:r>
              <a:rPr kumimoji="0" lang="en-US" altLang="ko-KR" sz="2000" kern="0" dirty="0">
                <a:solidFill>
                  <a:prstClr val="black"/>
                </a:solidFill>
                <a:sym typeface="Wingdings" pitchFamily="2" charset="2"/>
              </a:rPr>
              <a:t>   - </a:t>
            </a:r>
            <a:r>
              <a:rPr kumimoji="0" lang="en-US" altLang="ko-KR" sz="2000" kern="0" dirty="0">
                <a:solidFill>
                  <a:prstClr val="black"/>
                </a:solidFill>
              </a:rPr>
              <a:t>Lowering </a:t>
            </a:r>
            <a:r>
              <a:rPr kumimoji="0" lang="en-US" altLang="ko-KR" sz="2000" b="1" kern="0" dirty="0"/>
              <a:t>energy threshold</a:t>
            </a:r>
            <a:r>
              <a:rPr kumimoji="0" lang="en-US" altLang="ko-KR" sz="2000" kern="0" dirty="0">
                <a:solidFill>
                  <a:prstClr val="black"/>
                </a:solidFill>
              </a:rPr>
              <a:t>: 7 </a:t>
            </a:r>
            <a:r>
              <a:rPr kumimoji="0" lang="en-US" altLang="ko-KR" sz="2000" kern="0" dirty="0">
                <a:solidFill>
                  <a:prstClr val="black"/>
                </a:solidFill>
                <a:sym typeface="Wingdings" pitchFamily="2" charset="2"/>
              </a:rPr>
              <a:t></a:t>
            </a:r>
            <a:r>
              <a:rPr kumimoji="0" lang="en-US" altLang="ko-KR" sz="2000" kern="0" dirty="0">
                <a:solidFill>
                  <a:srgbClr val="3333FF"/>
                </a:solidFill>
              </a:rPr>
              <a:t> </a:t>
            </a:r>
            <a:r>
              <a:rPr kumimoji="0" lang="en-US" altLang="ko-KR" sz="2000" b="1" kern="0" dirty="0">
                <a:solidFill>
                  <a:srgbClr val="3333FF"/>
                </a:solidFill>
              </a:rPr>
              <a:t>3</a:t>
            </a:r>
            <a:r>
              <a:rPr kumimoji="0" lang="en-US" altLang="ko-KR" sz="2000" kern="0" dirty="0">
                <a:solidFill>
                  <a:srgbClr val="3333FF"/>
                </a:solidFill>
              </a:rPr>
              <a:t> </a:t>
            </a:r>
            <a:r>
              <a:rPr kumimoji="0" lang="en-US" altLang="ko-KR" sz="2000" kern="0" dirty="0" err="1">
                <a:solidFill>
                  <a:prstClr val="black"/>
                </a:solidFill>
              </a:rPr>
              <a:t>keV</a:t>
            </a:r>
            <a:r>
              <a:rPr kumimoji="0" lang="en-US" altLang="ko-KR" sz="2000" kern="0" baseline="-25000" dirty="0" err="1">
                <a:solidFill>
                  <a:prstClr val="black"/>
                </a:solidFill>
              </a:rPr>
              <a:t>nr</a:t>
            </a:r>
            <a:endParaRPr kumimoji="0" lang="en-US" altLang="ko-KR" sz="1900" kern="0" dirty="0">
              <a:solidFill>
                <a:prstClr val="black"/>
              </a:solidFill>
            </a:endParaRPr>
          </a:p>
        </p:txBody>
      </p:sp>
      <p:sp>
        <p:nvSpPr>
          <p:cNvPr id="13" name="Text Box 29">
            <a:extLst>
              <a:ext uri="{FF2B5EF4-FFF2-40B4-BE49-F238E27FC236}">
                <a16:creationId xmlns:a16="http://schemas.microsoft.com/office/drawing/2014/main" id="{97CB50B9-1DD8-CAD8-6186-1F647673E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286" y="5032911"/>
            <a:ext cx="9503596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60363" indent="-360363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9pPr>
          </a:lstStyle>
          <a:p>
            <a:pPr marL="214313" indent="-214313" algn="just" defTabSz="685800" eaLnBrk="1" hangingPunct="1">
              <a:buFont typeface="Arial" panose="020B0604020202020204" pitchFamily="34" charset="0"/>
              <a:buChar char="•"/>
              <a:defRPr/>
            </a:pPr>
            <a:r>
              <a:rPr kumimoji="0" lang="en-US" altLang="ko-KR" sz="2000" kern="0" dirty="0">
                <a:sym typeface="Wingdings" panose="05000000000000000000" pitchFamily="2" charset="2"/>
              </a:rPr>
              <a:t>Rejection of most </a:t>
            </a:r>
            <a:r>
              <a:rPr kumimoji="0" lang="en-US" altLang="ko-KR" sz="2000" b="1" kern="0" dirty="0">
                <a:sym typeface="Wingdings" panose="05000000000000000000" pitchFamily="2" charset="2"/>
              </a:rPr>
              <a:t>beam neutron backgrounds </a:t>
            </a:r>
            <a:r>
              <a:rPr kumimoji="0" lang="en-US" altLang="ko-KR" sz="2000" b="1" kern="0" dirty="0">
                <a:solidFill>
                  <a:srgbClr val="3333FF"/>
                </a:solidFill>
                <a:sym typeface="Wingdings" panose="05000000000000000000" pitchFamily="2" charset="2"/>
              </a:rPr>
              <a:t>with plastic scintillator veto component</a:t>
            </a:r>
          </a:p>
        </p:txBody>
      </p:sp>
      <p:sp>
        <p:nvSpPr>
          <p:cNvPr id="14" name="Text Box 29">
            <a:extLst>
              <a:ext uri="{FF2B5EF4-FFF2-40B4-BE49-F238E27FC236}">
                <a16:creationId xmlns:a16="http://schemas.microsoft.com/office/drawing/2014/main" id="{24E5904E-63CB-80F8-F1A4-46DEE7DA2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286" y="2860821"/>
            <a:ext cx="9503596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60363" indent="-360363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9pPr>
          </a:lstStyle>
          <a:p>
            <a:pPr marL="214313" indent="-214313" algn="just" defTabSz="6858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ko-KR" sz="2000" kern="0" dirty="0"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Significantly (</a:t>
            </a:r>
            <a:r>
              <a:rPr lang="en-US" altLang="ko-KR" sz="2000" b="1" kern="0" dirty="0">
                <a:solidFill>
                  <a:srgbClr val="3333FF"/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20</a:t>
            </a:r>
            <a:r>
              <a:rPr lang="en-US" altLang="ko-KR" sz="2000" kern="0" dirty="0"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 times) lower </a:t>
            </a:r>
            <a:r>
              <a:rPr lang="en-US" altLang="ko-KR" sz="2000" b="1" kern="0" dirty="0"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radioactivity contamination of </a:t>
            </a:r>
            <a:r>
              <a:rPr lang="en-US" altLang="ko-KR" sz="2000" b="1" kern="0" dirty="0" err="1"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CsI</a:t>
            </a:r>
            <a:r>
              <a:rPr lang="en-US" altLang="ko-KR" sz="2000" b="1" kern="0" dirty="0"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 crystal</a:t>
            </a:r>
            <a:endParaRPr lang="en-US" altLang="ko-KR" sz="2000" i="1" kern="0" dirty="0">
              <a:latin typeface="Arial" panose="020B0604020202020204" pitchFamily="34" charset="0"/>
              <a:ea typeface="HY헤드라인M" pitchFamily="18" charset="-127"/>
              <a:cs typeface="Arial" panose="020B0604020202020204" pitchFamily="34" charset="0"/>
            </a:endParaRPr>
          </a:p>
          <a:p>
            <a:pPr marL="0" indent="0" algn="just" eaLnBrk="1" hangingPunct="1">
              <a:defRPr/>
            </a:pPr>
            <a:r>
              <a:rPr lang="en-US" altLang="ko-KR" sz="2000" kern="0" dirty="0">
                <a:solidFill>
                  <a:srgbClr val="3333FF"/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    </a:t>
            </a:r>
            <a:r>
              <a:rPr lang="en-US" altLang="ko-KR" sz="2000" b="1" kern="0" dirty="0">
                <a:solidFill>
                  <a:srgbClr val="3333FF"/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  <a:sym typeface="Wingdings" pitchFamily="2" charset="2"/>
              </a:rPr>
              <a:t>by purification </a:t>
            </a:r>
            <a:r>
              <a:rPr lang="en-US" altLang="ko-KR" sz="2000" kern="0" dirty="0"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  <a:sym typeface="Wingdings" pitchFamily="2" charset="2"/>
              </a:rPr>
              <a:t>(in collaboration with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中国科学院上海硅酸盐研究所</a:t>
            </a:r>
            <a:r>
              <a:rPr kumimoji="1" lang="en-US" altLang="ko-Kore-CN" sz="2000" dirty="0"/>
              <a:t>)</a:t>
            </a:r>
            <a:endParaRPr kumimoji="1" lang="ko-Kore-CN" altLang="en-US" sz="2000" dirty="0"/>
          </a:p>
        </p:txBody>
      </p:sp>
      <p:sp>
        <p:nvSpPr>
          <p:cNvPr id="15" name="Text Box 29">
            <a:extLst>
              <a:ext uri="{FF2B5EF4-FFF2-40B4-BE49-F238E27FC236}">
                <a16:creationId xmlns:a16="http://schemas.microsoft.com/office/drawing/2014/main" id="{5E2BCC23-F751-01E6-76B4-FC21CB9DB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286" y="3937300"/>
            <a:ext cx="9503596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60363" indent="-360363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9pPr>
          </a:lstStyle>
          <a:p>
            <a:pPr marL="227013" indent="-227013" algn="just" defTabSz="6858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ko-KR" sz="2000" kern="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Significant </a:t>
            </a:r>
            <a:r>
              <a:rPr lang="en-US" altLang="ko-KR" sz="2000" kern="0" dirty="0"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(</a:t>
            </a:r>
            <a:r>
              <a:rPr lang="en-US" altLang="ko-KR" sz="2000" b="1" kern="0" dirty="0">
                <a:solidFill>
                  <a:srgbClr val="3333FF"/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3 orders </a:t>
            </a:r>
            <a:r>
              <a:rPr lang="en-US" altLang="ko-KR" sz="2000" kern="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of magnitude) reduction of </a:t>
            </a:r>
            <a:r>
              <a:rPr lang="en-US" altLang="ko-KR" sz="2000" b="1" kern="0" dirty="0"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PMT dark rate </a:t>
            </a:r>
            <a:r>
              <a:rPr lang="en-US" altLang="ko-KR" sz="2000" b="1" kern="0" dirty="0">
                <a:solidFill>
                  <a:srgbClr val="3333FF"/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by coincidence</a:t>
            </a:r>
            <a:r>
              <a:rPr lang="en-US" altLang="ko-KR" sz="2000" kern="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 between two PMTS of each crystal</a:t>
            </a:r>
            <a:endParaRPr lang="en-US" altLang="ko-KR" sz="2000" kern="0" dirty="0">
              <a:solidFill>
                <a:srgbClr val="FF6600"/>
              </a:solidFill>
              <a:latin typeface="Arial" panose="020B0604020202020204" pitchFamily="34" charset="0"/>
              <a:ea typeface="HY헤드라인M" pitchFamily="18" charset="-127"/>
              <a:cs typeface="Arial" panose="020B0604020202020204" pitchFamily="34" charset="0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B462BA6-03A2-B110-AFAA-2BB40BE83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12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345882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01DC4629-C3CB-E131-CB3E-09F842BCD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592" y="239611"/>
            <a:ext cx="8599203" cy="541573"/>
          </a:xfrm>
          <a:prstGeom prst="rect">
            <a:avLst/>
          </a:prstGeom>
          <a:solidFill>
            <a:srgbClr val="2D2D8A">
              <a:lumMod val="75000"/>
            </a:srgbClr>
          </a:solidFill>
          <a:ln>
            <a:noFill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2400" b="1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China Spallation Neutron Source (CSNS)</a:t>
            </a:r>
            <a:endParaRPr lang="ko-KR" altLang="en-US" sz="2400" b="1" dirty="0">
              <a:solidFill>
                <a:srgbClr val="FFFFFF"/>
              </a:solidFill>
              <a:latin typeface="Arial" charset="0"/>
              <a:ea typeface="휴먼모음T" pitchFamily="18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68699229-B518-27C4-4FC3-E55E6B7E1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13</a:t>
            </a:fld>
            <a:endParaRPr lang="en-C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0B47F7-32EA-9357-960D-7BB66F497B99}"/>
              </a:ext>
            </a:extLst>
          </p:cNvPr>
          <p:cNvSpPr txBox="1"/>
          <p:nvPr/>
        </p:nvSpPr>
        <p:spPr>
          <a:xfrm>
            <a:off x="187434" y="3700437"/>
            <a:ext cx="28245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 fontAlgn="base" latinLnBrk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kumimoji="1"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1.6 GeV proton beam</a:t>
            </a:r>
          </a:p>
          <a:p>
            <a:pPr marL="285750" indent="-285750" defTabSz="914400" fontAlgn="base" latinLnBrk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kumimoji="1"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140 kW (</a:t>
            </a:r>
            <a:r>
              <a:rPr kumimoji="1"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  <a:sym typeface="Wingdings" panose="05000000000000000000" pitchFamily="2" charset="2"/>
              </a:rPr>
              <a:t> 500 kW)</a:t>
            </a:r>
          </a:p>
          <a:p>
            <a:pPr marL="285750" indent="-285750" defTabSz="914400" fontAlgn="base" latinLnBrk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kumimoji="1"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  <a:sym typeface="Wingdings" panose="05000000000000000000" pitchFamily="2" charset="2"/>
              </a:rPr>
              <a:t>25 Hz repetition rate</a:t>
            </a:r>
          </a:p>
        </p:txBody>
      </p:sp>
      <p:pic>
        <p:nvPicPr>
          <p:cNvPr id="13" name="Picture 4" descr="Aerial view of CSNS">
            <a:extLst>
              <a:ext uri="{FF2B5EF4-FFF2-40B4-BE49-F238E27FC236}">
                <a16:creationId xmlns:a16="http://schemas.microsoft.com/office/drawing/2014/main" id="{60B4F267-B4FA-012E-31D7-1A9C4B93E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433" y="866353"/>
            <a:ext cx="6524625" cy="258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0">
            <a:extLst>
              <a:ext uri="{FF2B5EF4-FFF2-40B4-BE49-F238E27FC236}">
                <a16:creationId xmlns:a16="http://schemas.microsoft.com/office/drawing/2014/main" id="{6E56E80D-A5A6-9B49-0C8D-D154076AD3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17" r="6109"/>
          <a:stretch>
            <a:fillRect/>
          </a:stretch>
        </p:blipFill>
        <p:spPr>
          <a:xfrm>
            <a:off x="367944" y="866353"/>
            <a:ext cx="3632200" cy="27489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2D163E-3EBB-9E93-426C-FE5854E60598}"/>
              </a:ext>
            </a:extLst>
          </p:cNvPr>
          <p:cNvSpPr txBox="1"/>
          <p:nvPr/>
        </p:nvSpPr>
        <p:spPr>
          <a:xfrm>
            <a:off x="254669" y="6284337"/>
            <a:ext cx="8270875" cy="4171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Neutrino flux at 10.5 m: 6.71×10</a:t>
            </a:r>
            <a:r>
              <a:rPr kumimoji="1" lang="en-US" altLang="en-US" sz="2000" b="1" baseline="30000" dirty="0">
                <a:solidFill>
                  <a:srgbClr val="0033CC"/>
                </a:solidFill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6</a:t>
            </a:r>
            <a:r>
              <a:rPr kumimoji="1"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/cm</a:t>
            </a:r>
            <a:r>
              <a:rPr kumimoji="1" lang="en-US" altLang="en-US" sz="2000" b="1" baseline="30000" dirty="0">
                <a:solidFill>
                  <a:srgbClr val="0033CC"/>
                </a:solidFill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2</a:t>
            </a:r>
            <a:r>
              <a:rPr kumimoji="1"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/s/flavor  (~40% of COHERENT)</a:t>
            </a:r>
          </a:p>
          <a:p>
            <a:pPr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dirty="0">
                <a:solidFill>
                  <a:srgbClr val="0033CC"/>
                </a:solidFill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99511228-BA51-B5F6-122D-ED4206DD0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105" y="3715515"/>
            <a:ext cx="5477694" cy="207094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8830B3C7-67D2-9F47-1A24-7F2192EEA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8500" y="3544873"/>
            <a:ext cx="3873500" cy="257810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CA29FD73-D6C9-BCF9-C278-30B84B5486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4" y="5038119"/>
            <a:ext cx="4328970" cy="1246218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id="{1BA1F2B0-6E46-DE48-4BC9-91E4271750CA}"/>
              </a:ext>
            </a:extLst>
          </p:cNvPr>
          <p:cNvSpPr/>
          <p:nvPr/>
        </p:nvSpPr>
        <p:spPr>
          <a:xfrm>
            <a:off x="4477503" y="4356847"/>
            <a:ext cx="739955" cy="721613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CN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83000A-A267-6A01-431E-B126323D4DE7}"/>
              </a:ext>
            </a:extLst>
          </p:cNvPr>
          <p:cNvSpPr txBox="1"/>
          <p:nvPr/>
        </p:nvSpPr>
        <p:spPr>
          <a:xfrm>
            <a:off x="4583032" y="4568340"/>
            <a:ext cx="513035" cy="33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ore-CN" sz="16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ko-Kore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959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470AD77D-C320-E491-816F-3BDC77260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444" y="744245"/>
            <a:ext cx="9270422" cy="5950006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266E2D66-4462-824D-92CE-68C2FFD9F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3101" y="289012"/>
            <a:ext cx="6426807" cy="527340"/>
          </a:xfrm>
          <a:prstGeom prst="rect">
            <a:avLst/>
          </a:prstGeom>
          <a:solidFill>
            <a:srgbClr val="2D2D8A">
              <a:lumMod val="75000"/>
            </a:srgbClr>
          </a:solidFill>
          <a:ln>
            <a:noFill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2400" b="1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Annual research plan</a:t>
            </a:r>
            <a:endParaRPr lang="ko-KR" altLang="en-US" sz="2400" b="1" dirty="0">
              <a:solidFill>
                <a:srgbClr val="FFFFFF"/>
              </a:solidFill>
              <a:latin typeface="Arial" charset="0"/>
              <a:ea typeface="휴먼모음T" pitchFamily="18" charset="-127"/>
            </a:endParaRP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9D7F0569-574E-01AF-C692-5EBA6D61AC6A}"/>
              </a:ext>
            </a:extLst>
          </p:cNvPr>
          <p:cNvSpPr/>
          <p:nvPr/>
        </p:nvSpPr>
        <p:spPr>
          <a:xfrm>
            <a:off x="518426" y="5986365"/>
            <a:ext cx="77739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  <a:sym typeface="Wingdings" pitchFamily="2" charset="2"/>
              </a:rPr>
              <a:t>2023: Detector design, parts placed in order</a:t>
            </a:r>
          </a:p>
          <a:p>
            <a:r>
              <a:rPr lang="en-US" sz="2000" b="1" dirty="0"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  <a:sym typeface="Wingdings" pitchFamily="2" charset="2"/>
              </a:rPr>
              <a:t>2024: Check components, MC simulation, detector assembly</a:t>
            </a:r>
            <a:r>
              <a:rPr lang="en-US" b="1" dirty="0"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  <a:sym typeface="Wingdings" pitchFamily="2" charset="2"/>
              </a:rPr>
              <a:t>  </a:t>
            </a:r>
            <a:endParaRPr lang="en-US" b="1" dirty="0"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98EB88E-9C97-A784-5DE9-A2D272417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14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38027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9D958A08-4FE1-592F-25E6-1E61B164F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1686" y="431608"/>
            <a:ext cx="7489860" cy="507082"/>
          </a:xfrm>
          <a:prstGeom prst="rect">
            <a:avLst/>
          </a:prstGeom>
          <a:solidFill>
            <a:srgbClr val="2D2D8A">
              <a:lumMod val="75000"/>
            </a:srgbClr>
          </a:solidFill>
          <a:ln>
            <a:noFill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ko-KR" sz="2400" b="1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Feasibility and status of detector construction</a:t>
            </a:r>
          </a:p>
        </p:txBody>
      </p:sp>
      <p:sp>
        <p:nvSpPr>
          <p:cNvPr id="4" name="Text Box 29">
            <a:extLst>
              <a:ext uri="{FF2B5EF4-FFF2-40B4-BE49-F238E27FC236}">
                <a16:creationId xmlns:a16="http://schemas.microsoft.com/office/drawing/2014/main" id="{A47D77F6-544F-59DD-419A-0E25384D9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801" y="1381578"/>
            <a:ext cx="9986481" cy="497059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60363" indent="-360363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9pPr>
          </a:lstStyle>
          <a:p>
            <a:pPr marL="214313" indent="-214313" algn="just" defTabSz="6858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ko-KR" sz="2000" b="1" kern="0" dirty="0">
                <a:solidFill>
                  <a:srgbClr val="00B050"/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  <a:sym typeface="Wingdings" pitchFamily="2" charset="2"/>
              </a:rPr>
              <a:t>An instrumentation </a:t>
            </a:r>
            <a:r>
              <a:rPr lang="en-US" altLang="ko-KR" sz="2000" b="1" kern="0">
                <a:solidFill>
                  <a:srgbClr val="00B050"/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  <a:sym typeface="Wingdings" pitchFamily="2" charset="2"/>
              </a:rPr>
              <a:t>fund (7.2M </a:t>
            </a:r>
            <a:r>
              <a:rPr lang="en-US" altLang="ko-KR" sz="2000" b="1" kern="0" dirty="0">
                <a:solidFill>
                  <a:srgbClr val="00B050"/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  <a:sym typeface="Wingdings" pitchFamily="2" charset="2"/>
              </a:rPr>
              <a:t>RMB), </a:t>
            </a:r>
            <a:r>
              <a:rPr lang="en-US" altLang="ko-KR" sz="2000" b="1" kern="0" dirty="0"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  <a:sym typeface="Wingdings" pitchFamily="2" charset="2"/>
              </a:rPr>
              <a:t>corresponding to a large fraction of total detector cost of ~10M RMB,</a:t>
            </a:r>
            <a:r>
              <a:rPr lang="en-US" altLang="ko-KR" sz="2000" b="1" kern="0" dirty="0">
                <a:solidFill>
                  <a:srgbClr val="00B050"/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  <a:sym typeface="Wingdings" pitchFamily="2" charset="2"/>
              </a:rPr>
              <a:t> provided by SYSU </a:t>
            </a:r>
            <a:r>
              <a:rPr lang="en-US" altLang="ko-KR" sz="2000" b="1" kern="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  <a:sym typeface="Wingdings" pitchFamily="2" charset="2"/>
              </a:rPr>
              <a:t>in November, 2022. </a:t>
            </a:r>
            <a:endParaRPr lang="en-US" altLang="ko-KR" sz="2000" b="1" kern="0" dirty="0">
              <a:solidFill>
                <a:srgbClr val="3333FF"/>
              </a:solidFill>
              <a:latin typeface="Arial" panose="020B0604020202020204" pitchFamily="34" charset="0"/>
              <a:ea typeface="HY헤드라인M" pitchFamily="18" charset="-127"/>
              <a:cs typeface="Arial" panose="020B0604020202020204" pitchFamily="34" charset="0"/>
              <a:sym typeface="Wingdings" pitchFamily="2" charset="2"/>
            </a:endParaRPr>
          </a:p>
          <a:p>
            <a:pPr marL="0" indent="0" algn="just" defTabSz="685800" eaLnBrk="1" hangingPunct="1">
              <a:defRPr/>
            </a:pPr>
            <a:endParaRPr lang="en-US" altLang="ko-KR" sz="1900" kern="0" dirty="0">
              <a:solidFill>
                <a:srgbClr val="DADADA">
                  <a:lumMod val="10000"/>
                </a:srgbClr>
              </a:solidFill>
              <a:latin typeface="Arial" panose="020B0604020202020204" pitchFamily="34" charset="0"/>
              <a:ea typeface="HY헤드라인M" pitchFamily="18" charset="-127"/>
              <a:cs typeface="Arial" panose="020B0604020202020204" pitchFamily="34" charset="0"/>
            </a:endParaRPr>
          </a:p>
          <a:p>
            <a:pPr marL="214313" indent="-214313" algn="just" defTabSz="6858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ko-KR" sz="2000" kern="0" dirty="0"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Detector design was completed. </a:t>
            </a:r>
          </a:p>
          <a:p>
            <a:pPr marL="0" indent="0" algn="just" defTabSz="685800" eaLnBrk="1" hangingPunct="1">
              <a:defRPr/>
            </a:pPr>
            <a:endParaRPr lang="en-US" altLang="ko-KR" sz="1900" kern="0" dirty="0">
              <a:solidFill>
                <a:srgbClr val="DADADA">
                  <a:lumMod val="10000"/>
                </a:srgbClr>
              </a:solidFill>
              <a:latin typeface="Arial" panose="020B0604020202020204" pitchFamily="34" charset="0"/>
              <a:ea typeface="HY헤드라인M" pitchFamily="18" charset="-127"/>
              <a:cs typeface="Arial" panose="020B0604020202020204" pitchFamily="34" charset="0"/>
            </a:endParaRPr>
          </a:p>
          <a:p>
            <a:pPr marL="214313" indent="-214313" algn="just" defTabSz="685800" eaLnBrk="1" hangingPunct="1">
              <a:buFont typeface="Arial" panose="020B0604020202020204" pitchFamily="34" charset="0"/>
              <a:buChar char="•"/>
              <a:defRPr/>
            </a:pPr>
            <a:r>
              <a:rPr kumimoji="0" lang="en-US" altLang="ko-KR" sz="2000" b="1" kern="0" dirty="0">
                <a:solidFill>
                  <a:prstClr val="black"/>
                </a:solidFill>
                <a:sym typeface="Wingdings" panose="05000000000000000000" pitchFamily="2" charset="2"/>
              </a:rPr>
              <a:t>Most of essential components are under manufacturing and will be delivered before the end of 2024.</a:t>
            </a:r>
          </a:p>
          <a:p>
            <a:pPr marL="0" indent="0" algn="just" defTabSz="685800" eaLnBrk="1" hangingPunct="1">
              <a:defRPr/>
            </a:pPr>
            <a:r>
              <a:rPr kumimoji="0" lang="en-US" altLang="ko-KR" sz="2000" kern="0" dirty="0">
                <a:solidFill>
                  <a:prstClr val="black"/>
                </a:solidFill>
                <a:sym typeface="Wingdings" panose="05000000000000000000" pitchFamily="2" charset="2"/>
              </a:rPr>
              <a:t>   - </a:t>
            </a:r>
            <a:r>
              <a:rPr kumimoji="0" lang="en-US" altLang="ko-KR" sz="2000" kern="0" dirty="0" err="1">
                <a:solidFill>
                  <a:prstClr val="black"/>
                </a:solidFill>
                <a:sym typeface="Wingdings" panose="05000000000000000000" pitchFamily="2" charset="2"/>
              </a:rPr>
              <a:t>CsI</a:t>
            </a:r>
            <a:r>
              <a:rPr kumimoji="0" lang="en-US" altLang="ko-KR" sz="2000" kern="0" dirty="0">
                <a:solidFill>
                  <a:prstClr val="black"/>
                </a:solidFill>
                <a:sym typeface="Wingdings" panose="05000000000000000000" pitchFamily="2" charset="2"/>
              </a:rPr>
              <a:t>(Na) crystals: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中国科学院上海硅酸盐研究所</a:t>
            </a:r>
            <a:endParaRPr kumimoji="0" lang="en-US" altLang="ko-KR" sz="2000" kern="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0" indent="0" algn="just" defTabSz="685800" eaLnBrk="1" hangingPunct="1">
              <a:defRPr/>
            </a:pPr>
            <a:r>
              <a:rPr kumimoji="0" lang="en-US" altLang="ko-KR" sz="2000" kern="0" dirty="0">
                <a:solidFill>
                  <a:prstClr val="black"/>
                </a:solidFill>
                <a:sym typeface="Wingdings" panose="05000000000000000000" pitchFamily="2" charset="2"/>
              </a:rPr>
              <a:t>   - 5-inch PMTs:</a:t>
            </a:r>
            <a:r>
              <a:rPr kumimoji="0" lang="en-US" altLang="ko-KR" sz="2000" b="1" dirty="0">
                <a:solidFill>
                  <a:prstClr val="black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滨松中国  </a:t>
            </a:r>
            <a:endParaRPr kumimoji="0" lang="en-US" altLang="ko-KR" sz="2000" kern="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0" indent="0" algn="just" defTabSz="685800" eaLnBrk="1" hangingPunct="1">
              <a:defRPr/>
            </a:pPr>
            <a:r>
              <a:rPr kumimoji="0" lang="en-US" altLang="ko-KR" sz="2000" kern="0" dirty="0">
                <a:solidFill>
                  <a:prstClr val="black"/>
                </a:solidFill>
                <a:sym typeface="Wingdings" panose="05000000000000000000" pitchFamily="2" charset="2"/>
              </a:rPr>
              <a:t>   - Plastic scintillators: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北京昊唐兴核技术有限公司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0" lang="en-US" altLang="ko-KR" sz="2000" kern="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0" indent="0" algn="just" defTabSz="685800" eaLnBrk="1" hangingPunct="1">
              <a:defRPr/>
            </a:pPr>
            <a:r>
              <a:rPr kumimoji="0" lang="en-US" altLang="ko-KR" sz="2000" kern="0" dirty="0">
                <a:solidFill>
                  <a:prstClr val="black"/>
                </a:solidFill>
                <a:sym typeface="Wingdings" panose="05000000000000000000" pitchFamily="2" charset="2"/>
              </a:rPr>
              <a:t>   - 4-inch PMTs: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北方夜视技术股份有限公司</a:t>
            </a:r>
            <a:endParaRPr kumimoji="0" lang="en-US" altLang="ko-KR" sz="2000" kern="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0" indent="0" algn="just" defTabSz="685800" eaLnBrk="1" hangingPunct="1">
              <a:defRPr/>
            </a:pPr>
            <a:r>
              <a:rPr kumimoji="0" lang="en-US" altLang="ko-KR" sz="2000" kern="0" dirty="0">
                <a:solidFill>
                  <a:prstClr val="black"/>
                </a:solidFill>
                <a:sym typeface="Wingdings" panose="05000000000000000000" pitchFamily="2" charset="2"/>
              </a:rPr>
              <a:t>   - DAQ electronics: CAEN</a:t>
            </a:r>
          </a:p>
          <a:p>
            <a:pPr marL="0" indent="0" algn="just" defTabSz="685800" eaLnBrk="1" hangingPunct="1">
              <a:defRPr/>
            </a:pPr>
            <a:r>
              <a:rPr kumimoji="0" lang="en-US" altLang="ko-KR" sz="2000" kern="0" dirty="0">
                <a:solidFill>
                  <a:prstClr val="black"/>
                </a:solidFill>
                <a:sym typeface="Wingdings" panose="05000000000000000000" pitchFamily="2" charset="2"/>
              </a:rPr>
              <a:t>   - Shielding materials, etc.</a:t>
            </a:r>
          </a:p>
          <a:p>
            <a:pPr marL="214313" marR="0" lvl="0" indent="-214313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ko-KR" sz="1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14313" marR="0" lvl="0" indent="-214313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2000" b="1" kern="0" dirty="0">
                <a:solidFill>
                  <a:srgbClr val="0033CC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  <a:sym typeface="Wingdings" panose="05000000000000000000" pitchFamily="2" charset="2"/>
              </a:rPr>
              <a:t>Under SYSU’s discussion with CSNS for the best detector location and future operational cooperation.</a:t>
            </a:r>
            <a:endParaRPr kumimoji="0" lang="en-US" altLang="ko-KR" sz="2000" b="1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1C87AE3C-B872-F360-E1C3-F85C343B68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9" b="3121"/>
          <a:stretch/>
        </p:blipFill>
        <p:spPr>
          <a:xfrm rot="5400000">
            <a:off x="6607483" y="3220767"/>
            <a:ext cx="413324" cy="95396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7C67991-7276-F35E-FA87-E47CA08B1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505" y="3947755"/>
            <a:ext cx="576286" cy="73250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D19E748-1FD3-E9F7-DC66-57925785C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119" y="4003147"/>
            <a:ext cx="1847459" cy="70217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0C5E395-BEA1-7619-5E59-8763D9C18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734" y="4458397"/>
            <a:ext cx="741771" cy="60617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5D541F8-B218-587A-8166-C97ACD6130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9588" y="4774148"/>
            <a:ext cx="869012" cy="42732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0C617B0-DB31-2A89-17F2-534CED8702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1940" y="2767571"/>
            <a:ext cx="1357068" cy="3153566"/>
          </a:xfrm>
          <a:prstGeom prst="rect">
            <a:avLst/>
          </a:prstGeom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2B0E9F09-BBFD-1507-9FA3-4FE07AC5F5F3}"/>
              </a:ext>
            </a:extLst>
          </p:cNvPr>
          <p:cNvSpPr/>
          <p:nvPr/>
        </p:nvSpPr>
        <p:spPr>
          <a:xfrm>
            <a:off x="10483652" y="1567242"/>
            <a:ext cx="17266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333FF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First crystal produced by SICCAS!! </a:t>
            </a:r>
            <a:r>
              <a:rPr lang="en-US" sz="1600" dirty="0">
                <a:solidFill>
                  <a:srgbClr val="3333FF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(26/June/2024</a:t>
            </a:r>
            <a:r>
              <a:rPr lang="en-US" dirty="0">
                <a:solidFill>
                  <a:srgbClr val="3333FF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)</a:t>
            </a:r>
            <a:endParaRPr lang="en-CN" dirty="0">
              <a:solidFill>
                <a:srgbClr val="3333FF"/>
              </a:solidFill>
              <a:ea typeface="KaiTi" panose="02010609060101010101" pitchFamily="49" charset="-122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0B204DB4-1E7D-4259-8AEA-A9130364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15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134009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9D958A08-4FE1-592F-25E6-1E61B164F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1686" y="229903"/>
            <a:ext cx="7489860" cy="507082"/>
          </a:xfrm>
          <a:prstGeom prst="rect">
            <a:avLst/>
          </a:prstGeom>
          <a:solidFill>
            <a:srgbClr val="2D2D8A">
              <a:lumMod val="75000"/>
            </a:srgbClr>
          </a:solidFill>
          <a:ln>
            <a:noFill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ko-KR" sz="2400" b="1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Plastic scintillator veto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0B204DB4-1E7D-4259-8AEA-A9130364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16</a:t>
            </a:fld>
            <a:endParaRPr lang="en-CN"/>
          </a:p>
        </p:txBody>
      </p:sp>
      <p:pic>
        <p:nvPicPr>
          <p:cNvPr id="4" name="图片 13">
            <a:extLst>
              <a:ext uri="{FF2B5EF4-FFF2-40B4-BE49-F238E27FC236}">
                <a16:creationId xmlns:a16="http://schemas.microsoft.com/office/drawing/2014/main" id="{0C85E0BB-E23F-314F-FD28-40A825315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115" y="847090"/>
            <a:ext cx="2821940" cy="2666365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1491F158-CBF8-14B8-DE36-4128BB227A6A}"/>
              </a:ext>
            </a:extLst>
          </p:cNvPr>
          <p:cNvSpPr txBox="1"/>
          <p:nvPr/>
        </p:nvSpPr>
        <p:spPr>
          <a:xfrm>
            <a:off x="432791" y="4242569"/>
            <a:ext cx="520029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kumimoji="1"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PSV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detector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Plastic Scintillator × 32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 mm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× 150mm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× 1200 mm (L) each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4-inch N2041 PMTs</a:t>
            </a:r>
          </a:p>
        </p:txBody>
      </p:sp>
      <p:pic>
        <p:nvPicPr>
          <p:cNvPr id="6" name="图片 18">
            <a:extLst>
              <a:ext uri="{FF2B5EF4-FFF2-40B4-BE49-F238E27FC236}">
                <a16:creationId xmlns:a16="http://schemas.microsoft.com/office/drawing/2014/main" id="{0C93F8A6-6556-254A-A1CF-B0A2DE0EC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904875"/>
            <a:ext cx="4810760" cy="3288030"/>
          </a:xfrm>
          <a:prstGeom prst="rect">
            <a:avLst/>
          </a:prstGeom>
        </p:spPr>
      </p:pic>
      <p:sp>
        <p:nvSpPr>
          <p:cNvPr id="7" name="文本框 1">
            <a:extLst>
              <a:ext uri="{FF2B5EF4-FFF2-40B4-BE49-F238E27FC236}">
                <a16:creationId xmlns:a16="http://schemas.microsoft.com/office/drawing/2014/main" id="{EEB8F63F-D340-7383-697F-18F0D440C171}"/>
              </a:ext>
            </a:extLst>
          </p:cNvPr>
          <p:cNvSpPr txBox="1"/>
          <p:nvPr/>
        </p:nvSpPr>
        <p:spPr>
          <a:xfrm>
            <a:off x="5803079" y="4806129"/>
            <a:ext cx="609600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Wingdings" panose="05000000000000000000" charset="0"/>
              <a:buChar char="Ø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Coupling of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round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photocathode surface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plastic scintillator with light collection efficiency of 16% 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GEANT4)</a:t>
            </a:r>
          </a:p>
        </p:txBody>
      </p:sp>
      <p:sp>
        <p:nvSpPr>
          <p:cNvPr id="8" name="文本框 10">
            <a:extLst>
              <a:ext uri="{FF2B5EF4-FFF2-40B4-BE49-F238E27FC236}">
                <a16:creationId xmlns:a16="http://schemas.microsoft.com/office/drawing/2014/main" id="{F5FF5155-1B16-5E52-3C72-2A779B6170E2}"/>
              </a:ext>
            </a:extLst>
          </p:cNvPr>
          <p:cNvSpPr txBox="1"/>
          <p:nvPr/>
        </p:nvSpPr>
        <p:spPr>
          <a:xfrm>
            <a:off x="533400" y="5846505"/>
            <a:ext cx="105956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and veto beam fast neutrons,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cosmis muons,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gamma rays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id="{8C9998A2-4A25-E765-A7DC-1E3F6889DF73}"/>
              </a:ext>
            </a:extLst>
          </p:cNvPr>
          <p:cNvSpPr txBox="1"/>
          <p:nvPr/>
        </p:nvSpPr>
        <p:spPr>
          <a:xfrm>
            <a:off x="6146726" y="877981"/>
            <a:ext cx="20828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NNVT 4-in PMT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</p:txBody>
      </p:sp>
      <p:pic>
        <p:nvPicPr>
          <p:cNvPr id="10" name="图片 5">
            <a:extLst>
              <a:ext uri="{FF2B5EF4-FFF2-40B4-BE49-F238E27FC236}">
                <a16:creationId xmlns:a16="http://schemas.microsoft.com/office/drawing/2014/main" id="{089AF67C-BFCB-15FE-E980-63708737F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505" y="3729990"/>
            <a:ext cx="6176645" cy="1035685"/>
          </a:xfrm>
          <a:prstGeom prst="rect">
            <a:avLst/>
          </a:prstGeom>
        </p:spPr>
      </p:pic>
      <p:pic>
        <p:nvPicPr>
          <p:cNvPr id="11" name="图片 19" descr="501d355148422dc35b471011ccb06eb">
            <a:extLst>
              <a:ext uri="{FF2B5EF4-FFF2-40B4-BE49-F238E27FC236}">
                <a16:creationId xmlns:a16="http://schemas.microsoft.com/office/drawing/2014/main" id="{182C0B19-C988-AF7E-F630-07752D4186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799" r="21903" b="10241"/>
          <a:stretch>
            <a:fillRect/>
          </a:stretch>
        </p:blipFill>
        <p:spPr>
          <a:xfrm rot="5400000">
            <a:off x="9079230" y="716280"/>
            <a:ext cx="2667000" cy="29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33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9D958A08-4FE1-592F-25E6-1E61B164F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9517" y="431608"/>
            <a:ext cx="9197789" cy="507082"/>
          </a:xfrm>
          <a:prstGeom prst="rect">
            <a:avLst/>
          </a:prstGeom>
          <a:solidFill>
            <a:srgbClr val="2D2D8A">
              <a:lumMod val="75000"/>
            </a:srgbClr>
          </a:solidFill>
          <a:ln>
            <a:noFill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ko-KR" sz="2400" b="1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Expected </a:t>
            </a:r>
            <a:r>
              <a:rPr lang="en-US" altLang="ko-KR" sz="2400" b="1" dirty="0" err="1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CEvNS</a:t>
            </a:r>
            <a:r>
              <a:rPr lang="en-US" altLang="ko-KR" sz="2400" b="1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 signal of CICENNS at CSNS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0B204DB4-1E7D-4259-8AEA-A9130364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17</a:t>
            </a:fld>
            <a:endParaRPr lang="en-CN"/>
          </a:p>
        </p:txBody>
      </p:sp>
      <p:pic>
        <p:nvPicPr>
          <p:cNvPr id="9" name="图片 9">
            <a:extLst>
              <a:ext uri="{FF2B5EF4-FFF2-40B4-BE49-F238E27FC236}">
                <a16:creationId xmlns:a16="http://schemas.microsoft.com/office/drawing/2014/main" id="{81E20DC5-901F-4CE7-B80E-16B12EB0AC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76365" y="1126948"/>
            <a:ext cx="6357275" cy="48651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ACDA42-1AB7-C99B-551E-17CBCFB781D7}"/>
              </a:ext>
            </a:extLst>
          </p:cNvPr>
          <p:cNvSpPr txBox="1"/>
          <p:nvPr/>
        </p:nvSpPr>
        <p:spPr>
          <a:xfrm>
            <a:off x="43218" y="1537633"/>
            <a:ext cx="6075194" cy="3565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defTabSz="914400" eaLnBrk="1" fontAlgn="base" hangingPunct="1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Ø"/>
              <a:defRPr/>
            </a:pPr>
            <a:r>
              <a:rPr kumimoji="1"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maximum nuclear recoil energy is roughly 35 keVnr. </a:t>
            </a:r>
          </a:p>
          <a:p>
            <a:pPr marL="342900" indent="-342900" defTabSz="914400" eaLnBrk="1" fontAlgn="base" hangingPunct="1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ko-KR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14.6 kg </a:t>
            </a:r>
            <a:r>
              <a:rPr lang="en-US" altLang="ko-KR" sz="24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CsI</a:t>
            </a:r>
            <a:r>
              <a:rPr lang="en-US" altLang="ko-KR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(Na) crystal for ~300 CEvNS events  (PRL 129, 081801, 2022)</a:t>
            </a:r>
          </a:p>
          <a:p>
            <a:pPr defTabSz="914400" eaLnBrk="1" fontAlgn="base" hangingPunct="1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  <a:defRPr/>
            </a:pPr>
            <a:endParaRPr kumimoji="1" lang="en-US" altLang="zh-C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defTabSz="914400" eaLnBrk="1" fontAlgn="base" hangingPunct="1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Ø"/>
              <a:defRPr/>
            </a:pPr>
            <a:r>
              <a:rPr kumimoji="1"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Expected </a:t>
            </a:r>
            <a:r>
              <a:rPr kumimoji="1" lang="en-US" altLang="zh-CN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CEvNS</a:t>
            </a:r>
            <a:r>
              <a:rPr kumimoji="1"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observed rate per 300 kg for a year:</a:t>
            </a:r>
          </a:p>
          <a:p>
            <a:pPr defTabSz="914400" eaLnBrk="1" fontAlgn="base" hangingPunct="1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kumimoji="1"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~4950 events at energy threshold of 5 </a:t>
            </a:r>
            <a:r>
              <a:rPr kumimoji="1" lang="en-US" altLang="zh-CN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keVnr</a:t>
            </a:r>
            <a:endParaRPr kumimoji="1" lang="en-US" altLang="zh-CN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1" fontAlgn="base" hangingPunct="1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kumimoji="1"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~6450 events at 3 keVnr</a:t>
            </a:r>
          </a:p>
        </p:txBody>
      </p:sp>
    </p:spTree>
    <p:extLst>
      <p:ext uri="{BB962C8B-B14F-4D97-AF65-F5344CB8AC3E}">
        <p14:creationId xmlns:p14="http://schemas.microsoft.com/office/powerpoint/2010/main" val="1850522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9D958A08-4FE1-592F-25E6-1E61B164F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3918" y="243350"/>
            <a:ext cx="7449670" cy="507082"/>
          </a:xfrm>
          <a:prstGeom prst="rect">
            <a:avLst/>
          </a:prstGeom>
          <a:solidFill>
            <a:srgbClr val="2D2D8A">
              <a:lumMod val="75000"/>
            </a:srgbClr>
          </a:solidFill>
          <a:ln>
            <a:noFill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ko-KR" sz="2400" b="1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Backgrounds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0B204DB4-1E7D-4259-8AEA-A9130364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18</a:t>
            </a:fld>
            <a:endParaRPr lang="en-CN"/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id="{E2135E41-FD16-AA2F-F481-BDEB236D6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5682" y="3307715"/>
            <a:ext cx="4566920" cy="3048635"/>
          </a:xfrm>
          <a:prstGeom prst="rect">
            <a:avLst/>
          </a:prstGeom>
        </p:spPr>
      </p:pic>
      <p:sp>
        <p:nvSpPr>
          <p:cNvPr id="10" name="文本框 13">
            <a:extLst>
              <a:ext uri="{FF2B5EF4-FFF2-40B4-BE49-F238E27FC236}">
                <a16:creationId xmlns:a16="http://schemas.microsoft.com/office/drawing/2014/main" id="{456B16D6-8E21-B9F8-7B0E-225E4DEB6BC1}"/>
              </a:ext>
            </a:extLst>
          </p:cNvPr>
          <p:cNvSpPr txBox="1"/>
          <p:nvPr/>
        </p:nvSpPr>
        <p:spPr>
          <a:xfrm>
            <a:off x="159534" y="1079688"/>
            <a:ext cx="7106285" cy="527666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lang="en-US" altLang="ko-KR" sz="2000" b="1" kern="0" dirty="0">
                <a:latin typeface="Times New Roman" panose="02020603050405020304" pitchFamily="18" charset="0"/>
                <a:ea typeface="HY헤드라인M" pitchFamily="18" charset="-127"/>
                <a:cs typeface="Times New Roman" panose="02020603050405020304" pitchFamily="18" charset="0"/>
                <a:sym typeface="+mn-ea"/>
              </a:rPr>
              <a:t>Beam related fast neutron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ko-KR" sz="2000" kern="0" dirty="0">
                <a:latin typeface="Times New Roman" panose="02020603050405020304" pitchFamily="18" charset="0"/>
                <a:ea typeface="HY헤드라인M" pitchFamily="18" charset="-127"/>
                <a:cs typeface="Times New Roman" panose="02020603050405020304" pitchFamily="18" charset="0"/>
                <a:sym typeface="+mn-ea"/>
              </a:rPr>
              <a:t>Significantly reduced by PSV 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ko-KR" sz="2000" kern="0" dirty="0">
                <a:solidFill>
                  <a:schemeClr val="accent1"/>
                </a:solidFill>
                <a:latin typeface="Times New Roman" panose="02020603050405020304" pitchFamily="18" charset="0"/>
                <a:ea typeface="HY헤드라인M" pitchFamily="18" charset="-127"/>
                <a:cs typeface="Times New Roman" panose="02020603050405020304" pitchFamily="18" charset="0"/>
                <a:sym typeface="+mn-ea"/>
              </a:rPr>
              <a:t>On-site measurement, joint effort from SYSU and UCAS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ko-KR" sz="1000" kern="0" dirty="0">
              <a:solidFill>
                <a:srgbClr val="DADADA">
                  <a:lumMod val="10000"/>
                </a:srgbClr>
              </a:solidFill>
              <a:latin typeface="Times New Roman" panose="02020603050405020304" pitchFamily="18" charset="0"/>
              <a:ea typeface="HY헤드라인M" pitchFamily="18" charset="-127"/>
              <a:cs typeface="Times New Roman" panose="02020603050405020304" pitchFamily="18" charset="0"/>
              <a:sym typeface="+mn-ea"/>
            </a:endParaRP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lang="en-US" altLang="ko-KR" sz="2000" b="1" kern="0" dirty="0">
                <a:solidFill>
                  <a:srgbClr val="DADADA">
                    <a:lumMod val="10000"/>
                  </a:srgbClr>
                </a:solidFill>
                <a:latin typeface="Times New Roman" panose="02020603050405020304" pitchFamily="18" charset="0"/>
                <a:ea typeface="HY헤드라인M" pitchFamily="18" charset="-127"/>
                <a:cs typeface="Times New Roman" panose="02020603050405020304" pitchFamily="18" charset="0"/>
                <a:sym typeface="+mn-ea"/>
              </a:rPr>
              <a:t>PMT dark-current noise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ko-KR" sz="2000" kern="0" dirty="0">
                <a:solidFill>
                  <a:srgbClr val="DADADA">
                    <a:lumMod val="10000"/>
                  </a:srgbClr>
                </a:solidFill>
                <a:latin typeface="Times New Roman" panose="02020603050405020304" pitchFamily="18" charset="0"/>
                <a:ea typeface="HY헤드라인M" pitchFamily="18" charset="-127"/>
                <a:cs typeface="Times New Roman" panose="02020603050405020304" pitchFamily="18" charset="0"/>
                <a:sym typeface="+mn-ea"/>
              </a:rPr>
              <a:t>By attaching two PMTs at both ends of a crystal, reduce PMT dark-current noise events by 3 orders of magnitude.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ko-KR" sz="2000" kern="0" dirty="0">
                <a:solidFill>
                  <a:srgbClr val="DADADA">
                    <a:lumMod val="10000"/>
                  </a:srgbClr>
                </a:solidFill>
                <a:latin typeface="Times New Roman" panose="02020603050405020304" pitchFamily="18" charset="0"/>
                <a:ea typeface="HY헤드라인M" pitchFamily="18" charset="-127"/>
                <a:cs typeface="Times New Roman" panose="02020603050405020304" pitchFamily="18" charset="0"/>
                <a:sym typeface="+mn-ea"/>
              </a:rPr>
              <a:t>Noise reduction algorithm by pulse shape and time</a:t>
            </a:r>
          </a:p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altLang="ko-KR" sz="1000" kern="0" dirty="0">
              <a:solidFill>
                <a:srgbClr val="DADADA">
                  <a:lumMod val="10000"/>
                </a:srgbClr>
              </a:solidFill>
              <a:latin typeface="Times New Roman" panose="02020603050405020304" pitchFamily="18" charset="0"/>
              <a:ea typeface="HY헤드라인M" pitchFamily="18" charset="-127"/>
              <a:cs typeface="Times New Roman" panose="02020603050405020304" pitchFamily="18" charset="0"/>
              <a:sym typeface="+mn-ea"/>
            </a:endParaRP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lang="en-US" altLang="ko-KR" sz="2000" b="1" kern="0" dirty="0">
                <a:solidFill>
                  <a:srgbClr val="DADADA">
                    <a:lumMod val="10000"/>
                  </a:srgbClr>
                </a:solidFill>
                <a:latin typeface="Times New Roman" panose="02020603050405020304" pitchFamily="18" charset="0"/>
                <a:ea typeface="HY헤드라인M" pitchFamily="18" charset="-127"/>
                <a:cs typeface="Times New Roman" panose="02020603050405020304" pitchFamily="18" charset="0"/>
                <a:sym typeface="+mn-ea"/>
              </a:rPr>
              <a:t> Radioactivity in detector materials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ko-KR" sz="2000" kern="0" dirty="0">
                <a:solidFill>
                  <a:srgbClr val="DADADA">
                    <a:lumMod val="10000"/>
                  </a:srgbClr>
                </a:solidFill>
                <a:latin typeface="Times New Roman" panose="02020603050405020304" pitchFamily="18" charset="0"/>
                <a:ea typeface="HY헤드라인M" pitchFamily="18" charset="-127"/>
                <a:cs typeface="Times New Roman" panose="02020603050405020304" pitchFamily="18" charset="0"/>
                <a:sym typeface="+mn-ea"/>
              </a:rPr>
              <a:t>Low internal radioactivity in CsI(Na) crystal by purification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ko-KR" sz="2000" kern="0" dirty="0">
                <a:latin typeface="Times New Roman" panose="02020603050405020304" pitchFamily="18" charset="0"/>
                <a:ea typeface="HY헤드라인M" pitchFamily="18" charset="-127"/>
                <a:cs typeface="Times New Roman" panose="02020603050405020304" pitchFamily="18" charset="0"/>
                <a:sym typeface="Wingdings" panose="05000000000000000000" pitchFamily="2" charset="2"/>
              </a:rPr>
              <a:t>Background from PMTs and surrounding materials.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ko-KR" sz="1000" kern="0" dirty="0">
              <a:latin typeface="Times New Roman" panose="02020603050405020304" pitchFamily="18" charset="0"/>
              <a:ea typeface="HY헤드라인M" pitchFamily="18" charset="-127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lang="en-US" altLang="ko-KR" sz="2000" b="1" kern="0" dirty="0">
                <a:solidFill>
                  <a:srgbClr val="DADADA">
                    <a:lumMod val="10000"/>
                  </a:srgbClr>
                </a:solidFill>
                <a:latin typeface="Times New Roman" panose="02020603050405020304" pitchFamily="18" charset="0"/>
                <a:ea typeface="HY헤드라인M" pitchFamily="18" charset="-127"/>
                <a:cs typeface="Times New Roman" panose="02020603050405020304" pitchFamily="18" charset="0"/>
                <a:sym typeface="Wingdings" panose="05000000000000000000" pitchFamily="2" charset="2"/>
              </a:rPr>
              <a:t>Environmental radioactivity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ko-KR" sz="2000" kern="0" dirty="0">
                <a:solidFill>
                  <a:srgbClr val="DADADA">
                    <a:lumMod val="10000"/>
                  </a:srgbClr>
                </a:solidFill>
                <a:latin typeface="Times New Roman" panose="02020603050405020304" pitchFamily="18" charset="0"/>
                <a:ea typeface="HY헤드라인M" pitchFamily="18" charset="-127"/>
                <a:cs typeface="Times New Roman" panose="02020603050405020304" pitchFamily="18" charset="0"/>
                <a:sym typeface="+mn-ea"/>
              </a:rPr>
              <a:t>Most of gamma rays from the environmental radioactivity are expected to be attenuated by lead and other shielding. 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ko-KR" sz="1000" kern="0" dirty="0">
              <a:solidFill>
                <a:srgbClr val="DADADA">
                  <a:lumMod val="10000"/>
                </a:srgbClr>
              </a:solidFill>
              <a:latin typeface="Times New Roman" panose="02020603050405020304" pitchFamily="18" charset="0"/>
              <a:ea typeface="HY헤드라인M" pitchFamily="18" charset="-127"/>
              <a:cs typeface="Times New Roman" panose="02020603050405020304" pitchFamily="18" charset="0"/>
              <a:sym typeface="+mn-ea"/>
            </a:endParaRPr>
          </a:p>
          <a:p>
            <a:pPr marL="342900" indent="-342900">
              <a:buFont typeface="Wingdings" panose="05000000000000000000" charset="0"/>
              <a:buChar char="Ø"/>
              <a:defRPr/>
            </a:pPr>
            <a:r>
              <a:rPr lang="en-US" altLang="ko-KR" sz="2000" b="1" kern="0" dirty="0">
                <a:latin typeface="Times New Roman" panose="02020603050405020304" pitchFamily="18" charset="0"/>
                <a:ea typeface="HY헤드라인M" pitchFamily="18" charset="-127"/>
                <a:cs typeface="Times New Roman" panose="02020603050405020304" pitchFamily="18" charset="0"/>
                <a:sym typeface="Wingdings" panose="05000000000000000000" pitchFamily="2" charset="2"/>
              </a:rPr>
              <a:t>Cosmic muon induced neutrons and gammas</a:t>
            </a:r>
            <a:endParaRPr lang="en-US" altLang="ko-KR" sz="2000" b="1" kern="0" dirty="0">
              <a:latin typeface="Times New Roman" panose="02020603050405020304" pitchFamily="18" charset="0"/>
              <a:ea typeface="HY헤드라인M" pitchFamily="18" charset="-127"/>
              <a:cs typeface="Times New Roman" panose="02020603050405020304" pitchFamily="18" charset="0"/>
              <a:sym typeface="+mn-ea"/>
            </a:endParaRP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ko-KR" sz="2000" kern="0" dirty="0">
                <a:latin typeface="Times New Roman" panose="02020603050405020304" pitchFamily="18" charset="0"/>
                <a:ea typeface="HY헤드라인M" pitchFamily="18" charset="-127"/>
                <a:cs typeface="Times New Roman" panose="02020603050405020304" pitchFamily="18" charset="0"/>
                <a:sym typeface="+mn-ea"/>
              </a:rPr>
              <a:t>Estimated to be negligible</a:t>
            </a:r>
          </a:p>
        </p:txBody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id="{D00C7BEA-C065-9FF6-908C-167555D2C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5020" y="907981"/>
            <a:ext cx="4981575" cy="224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15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9D958A08-4FE1-592F-25E6-1E61B164F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3918" y="512290"/>
            <a:ext cx="7449670" cy="507082"/>
          </a:xfrm>
          <a:prstGeom prst="rect">
            <a:avLst/>
          </a:prstGeom>
          <a:solidFill>
            <a:srgbClr val="2D2D8A">
              <a:lumMod val="75000"/>
            </a:srgbClr>
          </a:solidFill>
          <a:ln>
            <a:noFill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ko-KR" sz="2400" b="1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Expected </a:t>
            </a:r>
            <a:r>
              <a:rPr lang="en-US" altLang="ko-KR" sz="2400" b="1" dirty="0" err="1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CEvNS</a:t>
            </a:r>
            <a:r>
              <a:rPr lang="en-US" altLang="ko-KR" sz="2400" b="1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 signal and background 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0B204DB4-1E7D-4259-8AEA-A9130364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19</a:t>
            </a:fld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648A6D9-511A-304E-6219-D90F2EBB9E83}"/>
                  </a:ext>
                </a:extLst>
              </p:cNvPr>
              <p:cNvSpPr txBox="1"/>
              <p:nvPr/>
            </p:nvSpPr>
            <p:spPr>
              <a:xfrm>
                <a:off x="766482" y="1496545"/>
                <a:ext cx="10690412" cy="415122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342900" indent="-342900" defTabSz="914400" eaLnBrk="1" fontAlgn="base" hangingPunct="1">
                  <a:lnSpc>
                    <a:spcPts val="2500"/>
                  </a:lnSpc>
                  <a:spcBef>
                    <a:spcPts val="500"/>
                  </a:spcBef>
                  <a:spcAft>
                    <a:spcPts val="500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kumimoji="1" lang="en-US" altLang="zh-CN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Expected </a:t>
                </a:r>
                <a:r>
                  <a:rPr kumimoji="1" lang="en-US" altLang="zh-CN" sz="24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CEvNS</a:t>
                </a:r>
                <a:r>
                  <a:rPr kumimoji="1" lang="en-US" altLang="zh-CN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observed rate per 300 kg for a year:</a:t>
                </a:r>
              </a:p>
              <a:p>
                <a:pPr defTabSz="914400" eaLnBrk="1" fontAlgn="base" hangingPunct="1">
                  <a:lnSpc>
                    <a:spcPts val="2500"/>
                  </a:lnSpc>
                  <a:spcBef>
                    <a:spcPts val="500"/>
                  </a:spcBef>
                  <a:spcAft>
                    <a:spcPts val="500"/>
                  </a:spcAft>
                  <a:defRPr/>
                </a:pPr>
                <a:r>
                  <a:rPr kumimoji="1" lang="en-US" altLang="zh-CN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(20-</a:t>
                </a:r>
                <a14:m>
                  <m:oMath xmlns:m="http://schemas.openxmlformats.org/officeDocument/2006/math">
                    <m:r>
                      <a:rPr kumimoji="1" lang="en-US" altLang="zh-CN" sz="24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</m:oMath>
                </a14:m>
                <a:r>
                  <a:rPr kumimoji="1" lang="en-US" altLang="zh-CN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region of interest coincident (ROI) </a:t>
                </a:r>
                <a:r>
                  <a:rPr kumimoji="1" lang="en-US" altLang="zh-CN" sz="2400" dirty="0">
                    <a:solidFill>
                      <a:srgbClr val="FF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every beam arrival</a:t>
                </a:r>
                <a:r>
                  <a:rPr kumimoji="1" lang="en-US" altLang="zh-CN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defTabSz="914400" eaLnBrk="1" fontAlgn="base" hangingPunct="1">
                  <a:lnSpc>
                    <a:spcPts val="2500"/>
                  </a:lnSpc>
                  <a:spcBef>
                    <a:spcPts val="500"/>
                  </a:spcBef>
                  <a:spcAft>
                    <a:spcPts val="500"/>
                  </a:spcAft>
                  <a:defRPr/>
                </a:pPr>
                <a:r>
                  <a:rPr kumimoji="1" lang="en-US" altLang="zh-CN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~6450 events at energy threshold of 3 </a:t>
                </a:r>
                <a:r>
                  <a:rPr kumimoji="1" lang="en-US" altLang="zh-CN" sz="24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keVnr</a:t>
                </a:r>
                <a:endParaRPr kumimoji="1" lang="en-US" altLang="zh-CN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914400" eaLnBrk="1" fontAlgn="base" hangingPunct="1">
                  <a:lnSpc>
                    <a:spcPts val="2500"/>
                  </a:lnSpc>
                  <a:spcBef>
                    <a:spcPts val="500"/>
                  </a:spcBef>
                  <a:spcAft>
                    <a:spcPts val="500"/>
                  </a:spcAft>
                  <a:defRPr/>
                </a:pPr>
                <a:endParaRPr kumimoji="1" lang="en-US" altLang="zh-CN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defTabSz="914400" eaLnBrk="1" fontAlgn="base" hangingPunct="1">
                  <a:lnSpc>
                    <a:spcPts val="2500"/>
                  </a:lnSpc>
                  <a:spcBef>
                    <a:spcPts val="500"/>
                  </a:spcBef>
                  <a:spcAft>
                    <a:spcPts val="500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kumimoji="1"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Steady-state backgrounds: ~11100 events with a normalization uncertainty of 2%</a:t>
                </a:r>
              </a:p>
              <a:p>
                <a:pPr marL="493713" indent="-493713" fontAlgn="base">
                  <a:lnSpc>
                    <a:spcPts val="2500"/>
                  </a:lnSpc>
                  <a:spcBef>
                    <a:spcPts val="500"/>
                  </a:spcBef>
                  <a:spcAft>
                    <a:spcPts val="500"/>
                  </a:spcAft>
                  <a:defRPr/>
                </a:pP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(obtained by the data taken for a 50-𝜇s pre-beam region (PBR) preceding a beam)</a:t>
                </a:r>
              </a:p>
              <a:p>
                <a:pPr fontAlgn="base">
                  <a:lnSpc>
                    <a:spcPts val="2500"/>
                  </a:lnSpc>
                  <a:spcBef>
                    <a:spcPts val="500"/>
                  </a:spcBef>
                  <a:spcAft>
                    <a:spcPts val="500"/>
                  </a:spcAft>
                  <a:defRPr/>
                </a:pP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kumimoji="1"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Cosmic-rays and environmental </a:t>
                </a:r>
                <a14:m>
                  <m:oMath xmlns:m="http://schemas.openxmlformats.org/officeDocument/2006/math">
                    <m:r>
                      <a:rPr kumimoji="1" lang="en-US" altLang="zh-CN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r>
                  <a:rPr kumimoji="1"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-rays </a:t>
                </a:r>
              </a:p>
              <a:p>
                <a:pPr defTabSz="914400" eaLnBrk="1" fontAlgn="base" hangingPunct="1">
                  <a:lnSpc>
                    <a:spcPts val="2500"/>
                  </a:lnSpc>
                  <a:spcBef>
                    <a:spcPts val="500"/>
                  </a:spcBef>
                  <a:spcAft>
                    <a:spcPts val="500"/>
                  </a:spcAft>
                  <a:defRPr/>
                </a:pPr>
                <a:endParaRPr kumimoji="1" lang="en-US" altLang="zh-CN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defTabSz="914400" eaLnBrk="1" fontAlgn="base" hangingPunct="1">
                  <a:lnSpc>
                    <a:spcPts val="2500"/>
                  </a:lnSpc>
                  <a:spcBef>
                    <a:spcPts val="500"/>
                  </a:spcBef>
                  <a:spcAft>
                    <a:spcPts val="500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 related backgrounds: 5% of </a:t>
                </a:r>
                <a:r>
                  <a:rPr kumimoji="1"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CEvNS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signal with an uncertainty of 25%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648A6D9-511A-304E-6219-D90F2EBB9E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482" y="1496545"/>
                <a:ext cx="10690412" cy="4151220"/>
              </a:xfrm>
              <a:prstGeom prst="rect">
                <a:avLst/>
              </a:prstGeom>
              <a:blipFill>
                <a:blip r:embed="rId2"/>
                <a:stretch>
                  <a:fillRect l="-831" t="-2439"/>
                </a:stretch>
              </a:blipFill>
            </p:spPr>
            <p:txBody>
              <a:bodyPr/>
              <a:lstStyle/>
              <a:p>
                <a:r>
                  <a:rPr lang="ko-Kore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9639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>
            <a:extLst>
              <a:ext uri="{FF2B5EF4-FFF2-40B4-BE49-F238E27FC236}">
                <a16:creationId xmlns:a16="http://schemas.microsoft.com/office/drawing/2014/main" id="{EF858D6F-B66A-8AE8-652E-FD34CE893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815" y="521569"/>
            <a:ext cx="8945217" cy="552632"/>
          </a:xfrm>
          <a:prstGeom prst="rect">
            <a:avLst/>
          </a:prstGeom>
          <a:solidFill>
            <a:srgbClr val="2222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500" b="1" dirty="0">
                <a:solidFill>
                  <a:schemeClr val="bg1"/>
                </a:solidFill>
                <a:ea typeface="휴먼모음T" panose="02030504000101010101" pitchFamily="18" charset="-127"/>
              </a:rPr>
              <a:t>Coherent elastic neutrino</a:t>
            </a:r>
            <a:r>
              <a:rPr lang="en-US" altLang="ko-KR" sz="2500" b="1" dirty="0">
                <a:solidFill>
                  <a:schemeClr val="bg1"/>
                </a:solidFill>
                <a:ea typeface="휴먼모음T" panose="02030504000101010101" pitchFamily="18" charset="-127"/>
                <a:cs typeface="Arial" panose="020B0604020202020204" pitchFamily="34" charset="0"/>
                <a:sym typeface="Wingdings" pitchFamily="2" charset="2"/>
              </a:rPr>
              <a:t>-</a:t>
            </a:r>
            <a:r>
              <a:rPr lang="en-US" altLang="zh-CN" sz="2500" b="1" dirty="0">
                <a:solidFill>
                  <a:schemeClr val="bg1"/>
                </a:solidFill>
                <a:ea typeface="휴먼모음T" panose="02030504000101010101" pitchFamily="18" charset="-127"/>
              </a:rPr>
              <a:t>nucleus</a:t>
            </a:r>
            <a:r>
              <a:rPr lang="zh-CN" altLang="en-US" sz="2500" b="1" dirty="0">
                <a:solidFill>
                  <a:schemeClr val="bg1"/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ko-KR" sz="2500" b="1" dirty="0">
                <a:solidFill>
                  <a:schemeClr val="bg1"/>
                </a:solidFill>
                <a:ea typeface="휴먼모음T" panose="02030504000101010101" pitchFamily="18" charset="-127"/>
              </a:rPr>
              <a:t>scattering (</a:t>
            </a:r>
            <a:r>
              <a:rPr lang="en-US" altLang="ko-KR" sz="2500" b="1" dirty="0" err="1">
                <a:solidFill>
                  <a:schemeClr val="bg1"/>
                </a:solidFill>
                <a:ea typeface="휴먼모음T" panose="02030504000101010101" pitchFamily="18" charset="-127"/>
              </a:rPr>
              <a:t>CEvNS</a:t>
            </a:r>
            <a:r>
              <a:rPr lang="en-US" altLang="ko-KR" sz="2500" b="1" dirty="0">
                <a:solidFill>
                  <a:schemeClr val="bg1"/>
                </a:solidFill>
                <a:ea typeface="휴먼모음T" panose="02030504000101010101" pitchFamily="18" charset="-127"/>
              </a:rPr>
              <a:t>)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E254924F-FD13-19A5-7CB3-CD509C022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8768" y="5379373"/>
            <a:ext cx="5820837" cy="707886"/>
          </a:xfrm>
          <a:prstGeom prst="rect">
            <a:avLst/>
          </a:prstGeom>
          <a:solidFill>
            <a:srgbClr val="003366">
              <a:lumMod val="20000"/>
              <a:lumOff val="8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HY헤드라인M" pitchFamily="18" charset="-127"/>
              </a:rPr>
              <a:t>“</a:t>
            </a:r>
            <a:r>
              <a:rPr kumimoji="1" lang="en-US" altLang="ko-KR" sz="2000" b="1" i="1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HY헤드라인M" pitchFamily="18" charset="-127"/>
              </a:rPr>
              <a:t>Enhanced (~1000 times) </a:t>
            </a:r>
            <a:r>
              <a:rPr kumimoji="1" lang="en-US" altLang="ko-KR" sz="2000" b="1" i="1" u="none" strike="noStrike" kern="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HY헤드라인M" pitchFamily="18" charset="-127"/>
              </a:rPr>
              <a:t>neutrino interaction</a:t>
            </a:r>
            <a:r>
              <a:rPr kumimoji="1" lang="en-US" altLang="ko-KR" sz="2000" b="0" i="0" u="none" strike="noStrike" kern="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HY헤드라인M" pitchFamily="18" charset="-127"/>
              </a:rPr>
              <a:t>” </a:t>
            </a:r>
          </a:p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HY헤드라인M" pitchFamily="18" charset="-127"/>
              </a:rPr>
              <a:t>(D.Z. Freedman, 1974)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B784F6A9-5096-4058-C955-00D96FC23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9490" y="4580155"/>
            <a:ext cx="5820837" cy="707886"/>
          </a:xfrm>
          <a:prstGeom prst="rect">
            <a:avLst/>
          </a:prstGeom>
          <a:solidFill>
            <a:srgbClr val="003366">
              <a:lumMod val="20000"/>
              <a:lumOff val="8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fontAlgn="base" latinLnBrk="1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en-US" altLang="ko-KR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HY헤드라인M" pitchFamily="18" charset="-127"/>
                <a:sym typeface="Wingdings" panose="05000000000000000000" pitchFamily="2" charset="2"/>
              </a:rPr>
              <a:t>Neutrino</a:t>
            </a:r>
            <a:r>
              <a:rPr lang="en-US" altLang="zh-CN" sz="2000" b="1" dirty="0">
                <a:cs typeface="Arial" panose="020B0604020202020204" pitchFamily="34" charset="0"/>
                <a:sym typeface="Wingdings" pitchFamily="2" charset="2"/>
              </a:rPr>
              <a:t> (</a:t>
            </a:r>
            <a:r>
              <a:rPr lang="en-US" altLang="ko-KR" sz="2000" b="1" dirty="0"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n</a:t>
            </a:r>
            <a:r>
              <a:rPr lang="zh-CN" altLang="en-US" sz="2000" b="1" dirty="0">
                <a:cs typeface="Arial" panose="020B0604020202020204" pitchFamily="34" charset="0"/>
                <a:sym typeface="Wingdings" pitchFamily="2" charset="2"/>
              </a:rPr>
              <a:t>）</a:t>
            </a:r>
            <a:r>
              <a:rPr kumimoji="1" lang="en-US" altLang="ko-KR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HY헤드라인M" pitchFamily="18" charset="-127"/>
                <a:sym typeface="Wingdings" panose="05000000000000000000" pitchFamily="2" charset="2"/>
              </a:rPr>
              <a:t> </a:t>
            </a:r>
            <a:r>
              <a:rPr kumimoji="1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HY헤드라인M" pitchFamily="18" charset="-127"/>
                <a:sym typeface="Wingdings" panose="05000000000000000000" pitchFamily="2" charset="2"/>
              </a:rPr>
              <a:t>interaction</a:t>
            </a:r>
            <a:r>
              <a:rPr kumimoji="1" lang="en-US" altLang="ko-KR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HY헤드라인M" pitchFamily="18" charset="-127"/>
                <a:sym typeface="Wingdings" panose="05000000000000000000" pitchFamily="2" charset="2"/>
              </a:rPr>
              <a:t> with </a:t>
            </a:r>
            <a:r>
              <a:rPr kumimoji="1" lang="zh-CN" alt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HY헤드라인M" pitchFamily="18" charset="-127"/>
                <a:sym typeface="Wingdings" panose="05000000000000000000" pitchFamily="2" charset="2"/>
              </a:rPr>
              <a:t>“</a:t>
            </a:r>
            <a:r>
              <a:rPr kumimoji="1" lang="en-US" altLang="ko-KR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HY헤드라인M" pitchFamily="18" charset="-127"/>
                <a:sym typeface="Wingdings" panose="05000000000000000000" pitchFamily="2" charset="2"/>
              </a:rPr>
              <a:t>a whole nucleons</a:t>
            </a:r>
            <a:r>
              <a:rPr kumimoji="1" lang="zh-CN" alt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HY헤드라인M" pitchFamily="18" charset="-127"/>
                <a:sym typeface="Wingdings" panose="05000000000000000000" pitchFamily="2" charset="2"/>
              </a:rPr>
              <a:t>”</a:t>
            </a:r>
            <a:r>
              <a:rPr lang="en-US" altLang="zh-CN" sz="2000" kern="0" dirty="0">
                <a:latin typeface="Arial"/>
                <a:ea typeface="HY헤드라인M" pitchFamily="18" charset="-127"/>
                <a:sym typeface="Wingdings" panose="05000000000000000000" pitchFamily="2" charset="2"/>
              </a:rPr>
              <a:t> </a:t>
            </a:r>
            <a:r>
              <a:rPr lang="en-US" altLang="zh-CN" sz="2000" dirty="0">
                <a:cs typeface="Arial" panose="020B0604020202020204" pitchFamily="34" charset="0"/>
                <a:sym typeface="Wingdings" pitchFamily="2" charset="2"/>
              </a:rPr>
              <a:t>inside a </a:t>
            </a:r>
            <a:r>
              <a:rPr lang="en-US" altLang="zh-CN" sz="2000" b="1" dirty="0">
                <a:cs typeface="Arial" panose="020B0604020202020204" pitchFamily="34" charset="0"/>
                <a:sym typeface="Wingdings" pitchFamily="2" charset="2"/>
              </a:rPr>
              <a:t>nucleus</a:t>
            </a:r>
            <a:r>
              <a:rPr lang="en-US" altLang="zh-CN" sz="2000" dirty="0"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kumimoji="1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HY헤드라인M" pitchFamily="18" charset="-127"/>
                <a:sym typeface="Wingdings" panose="05000000000000000000" pitchFamily="2" charset="2"/>
              </a:rPr>
              <a:t>coherently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1" lang="en-US" altLang="ko-KR" sz="20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HY헤드라인M" pitchFamily="18" charset="-127"/>
              <a:sym typeface="Wingdings" panose="05000000000000000000" pitchFamily="2" charset="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B60268-1ADB-6B73-48D4-234386D6489A}"/>
              </a:ext>
            </a:extLst>
          </p:cNvPr>
          <p:cNvSpPr txBox="1"/>
          <p:nvPr/>
        </p:nvSpPr>
        <p:spPr bwMode="auto">
          <a:xfrm>
            <a:off x="7427186" y="1956255"/>
            <a:ext cx="1824517" cy="369332"/>
          </a:xfrm>
          <a:prstGeom prst="rect">
            <a:avLst/>
          </a:prstGeom>
          <a:solidFill>
            <a:srgbClr val="FFFFFF"/>
          </a:solidFill>
          <a:ln w="31750">
            <a:solidFill>
              <a:srgbClr val="3366FF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Symbol" panose="05050102010706020507" pitchFamily="18" charset="2"/>
                <a:ea typeface="휴먼모음T" pitchFamily="18" charset="-127"/>
              </a:rPr>
              <a:t>n</a:t>
            </a:r>
            <a:r>
              <a:rPr kumimoji="1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휴먼모음T" pitchFamily="18" charset="-127"/>
              </a:rPr>
              <a:t> + </a:t>
            </a:r>
            <a:r>
              <a:rPr kumimoji="1" lang="en-US" altLang="ko-KR" sz="18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휴먼모음T" pitchFamily="18" charset="-127"/>
              </a:rPr>
              <a:t>N</a:t>
            </a:r>
            <a:r>
              <a:rPr kumimoji="1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휴먼모음T" pitchFamily="18" charset="-127"/>
              </a:rPr>
              <a:t> </a:t>
            </a:r>
            <a:r>
              <a:rPr kumimoji="1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휴먼모음T" pitchFamily="18" charset="-127"/>
                <a:sym typeface="Wingdings" panose="05000000000000000000" pitchFamily="2" charset="2"/>
              </a:rPr>
              <a:t> </a:t>
            </a:r>
            <a:r>
              <a:rPr kumimoji="1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Symbol" panose="05050102010706020507" pitchFamily="18" charset="2"/>
                <a:ea typeface="휴먼모음T" pitchFamily="18" charset="-127"/>
                <a:sym typeface="Wingdings" panose="05000000000000000000" pitchFamily="2" charset="2"/>
              </a:rPr>
              <a:t>n</a:t>
            </a:r>
            <a:r>
              <a:rPr kumimoji="1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휴먼모음T" pitchFamily="18" charset="-127"/>
                <a:sym typeface="Wingdings" panose="05000000000000000000" pitchFamily="2" charset="2"/>
              </a:rPr>
              <a:t> + </a:t>
            </a:r>
            <a:r>
              <a:rPr kumimoji="1" lang="en-US" altLang="ko-KR" sz="18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휴먼모음T" pitchFamily="18" charset="-127"/>
                <a:sym typeface="Wingdings" panose="05000000000000000000" pitchFamily="2" charset="2"/>
              </a:rPr>
              <a:t>N</a:t>
            </a:r>
            <a:endParaRPr kumimoji="1" lang="en-US" altLang="ko-KR" sz="1800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휴먼모음T" pitchFamily="18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0E2446F-8DF5-1EA1-5F61-89DA49E53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9456"/>
            <a:ext cx="2743200" cy="365125"/>
          </a:xfrm>
        </p:spPr>
        <p:txBody>
          <a:bodyPr/>
          <a:lstStyle/>
          <a:p>
            <a:fld id="{F78E0B63-95ED-DA4B-90BD-F09E56D1F70E}" type="slidenum">
              <a:rPr lang="en-CN" smtClean="0"/>
              <a:t>2</a:t>
            </a:fld>
            <a:endParaRPr lang="en-CN"/>
          </a:p>
        </p:txBody>
      </p:sp>
      <p:sp>
        <p:nvSpPr>
          <p:cNvPr id="14" name="오른쪽 화살표[R] 13">
            <a:extLst>
              <a:ext uri="{FF2B5EF4-FFF2-40B4-BE49-F238E27FC236}">
                <a16:creationId xmlns:a16="http://schemas.microsoft.com/office/drawing/2014/main" id="{456B4273-7FC1-DD81-25D4-6FB73950976E}"/>
              </a:ext>
            </a:extLst>
          </p:cNvPr>
          <p:cNvSpPr/>
          <p:nvPr/>
        </p:nvSpPr>
        <p:spPr>
          <a:xfrm>
            <a:off x="5947878" y="2678641"/>
            <a:ext cx="401781" cy="609135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CN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FC7BFDA0-7EF8-98C0-A47D-92A7278CE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1935" y="1418463"/>
            <a:ext cx="5503287" cy="400110"/>
          </a:xfrm>
          <a:prstGeom prst="rect">
            <a:avLst/>
          </a:prstGeom>
          <a:solidFill>
            <a:srgbClr val="003366">
              <a:lumMod val="20000"/>
              <a:lumOff val="8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fontAlgn="base" latinLnBrk="1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ko-KR" sz="2000" b="1" kern="0" dirty="0">
                <a:solidFill>
                  <a:srgbClr val="FF6600"/>
                </a:solidFill>
                <a:latin typeface="Arial"/>
                <a:ea typeface="HY헤드라인M" pitchFamily="18" charset="-127"/>
                <a:sym typeface="Wingdings" panose="05000000000000000000" pitchFamily="2" charset="2"/>
              </a:rPr>
              <a:t>New method </a:t>
            </a:r>
            <a:r>
              <a:rPr lang="en-US" altLang="ko-KR" sz="2000" b="1" kern="0" dirty="0">
                <a:latin typeface="Arial"/>
                <a:ea typeface="HY헤드라인M" pitchFamily="18" charset="-127"/>
                <a:sym typeface="Wingdings" panose="05000000000000000000" pitchFamily="2" charset="2"/>
              </a:rPr>
              <a:t>of neutrino detection at </a:t>
            </a:r>
            <a:r>
              <a:rPr lang="en-US" altLang="ko-KR" sz="2000" b="1" kern="0" dirty="0">
                <a:solidFill>
                  <a:srgbClr val="FF6600"/>
                </a:solidFill>
                <a:latin typeface="Arial"/>
                <a:ea typeface="HY헤드라인M" pitchFamily="18" charset="-127"/>
                <a:sym typeface="Wingdings" panose="05000000000000000000" pitchFamily="2" charset="2"/>
              </a:rPr>
              <a:t>low</a:t>
            </a:r>
            <a:r>
              <a:rPr lang="en-US" altLang="ko-KR" sz="2000" b="1" kern="0" dirty="0">
                <a:latin typeface="Arial"/>
                <a:ea typeface="HY헤드라인M" pitchFamily="18" charset="-127"/>
                <a:sym typeface="Wingdings" panose="05000000000000000000" pitchFamily="2" charset="2"/>
              </a:rPr>
              <a:t> E</a:t>
            </a:r>
            <a:endParaRPr kumimoji="1" lang="en-US" altLang="ko-KR" sz="20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HY헤드라인M" pitchFamily="18" charset="-127"/>
              <a:sym typeface="Wingdings" panose="05000000000000000000" pitchFamily="2" charset="2"/>
            </a:endParaRP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0807CA9A-7B7A-1C87-3708-22D216413841}"/>
              </a:ext>
            </a:extLst>
          </p:cNvPr>
          <p:cNvGrpSpPr/>
          <p:nvPr/>
        </p:nvGrpSpPr>
        <p:grpSpPr>
          <a:xfrm>
            <a:off x="98209" y="1304407"/>
            <a:ext cx="5665554" cy="2787531"/>
            <a:chOff x="98209" y="1680923"/>
            <a:chExt cx="5665554" cy="2787531"/>
          </a:xfrm>
        </p:grpSpPr>
        <p:sp>
          <p:nvSpPr>
            <p:cNvPr id="23" name="TextBox 25">
              <a:extLst>
                <a:ext uri="{FF2B5EF4-FFF2-40B4-BE49-F238E27FC236}">
                  <a16:creationId xmlns:a16="http://schemas.microsoft.com/office/drawing/2014/main" id="{F92303FB-BDD2-CC35-D4FA-184DE4BE9A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889" y="2256776"/>
              <a:ext cx="52164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marL="0" indent="0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kumimoji="1" lang="en-US" altLang="ko-KR" sz="1800" i="0" u="none" strike="noStrike" kern="1200" cap="none" spc="0" normalizeH="0" baseline="0" noProof="0" dirty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 pitchFamily="34" charset="0"/>
                  <a:ea typeface="휴먼모음T" pitchFamily="18" charset="-127"/>
                  <a:cs typeface="+mn-cs"/>
                </a:rPr>
                <a:t>Neutrino </a:t>
              </a:r>
              <a:r>
                <a:rPr lang="en-US" altLang="ko-KR" sz="1800" dirty="0">
                  <a:solidFill>
                    <a:srgbClr val="003300"/>
                  </a:solidFill>
                  <a:ea typeface="휴먼모음T" pitchFamily="18" charset="-127"/>
                </a:rPr>
                <a:t>+ </a:t>
              </a:r>
              <a:r>
                <a:rPr kumimoji="1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itchFamily="34" charset="0"/>
                  <a:ea typeface="휴먼모음T" pitchFamily="18" charset="-127"/>
                  <a:cs typeface="+mn-cs"/>
                </a:rPr>
                <a:t>nucleon</a:t>
              </a:r>
              <a:r>
                <a:rPr kumimoji="1" lang="en-US" altLang="ko-KR" sz="180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itchFamily="34" charset="0"/>
                  <a:ea typeface="휴먼모음T" pitchFamily="18" charset="-127"/>
                  <a:cs typeface="+mn-cs"/>
                </a:rPr>
                <a:t> </a:t>
              </a:r>
              <a:r>
                <a:rPr kumimoji="1" lang="en-US" altLang="ko-KR" sz="1800" i="0" u="none" strike="noStrike" kern="1200" cap="none" spc="0" normalizeH="0" baseline="0" noProof="0" dirty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 pitchFamily="34" charset="0"/>
                  <a:ea typeface="휴먼모음T" pitchFamily="18" charset="-127"/>
                  <a:cs typeface="+mn-cs"/>
                </a:rPr>
                <a:t>scattering (at </a:t>
              </a:r>
              <a:r>
                <a:rPr kumimoji="1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itchFamily="34" charset="0"/>
                  <a:ea typeface="휴먼모음T" pitchFamily="18" charset="-127"/>
                  <a:cs typeface="+mn-cs"/>
                </a:rPr>
                <a:t>high</a:t>
              </a:r>
              <a:r>
                <a:rPr kumimoji="1" lang="en-US" altLang="ko-KR" sz="1800" i="0" u="none" strike="noStrike" kern="1200" cap="none" spc="0" normalizeH="0" baseline="0" noProof="0" dirty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 pitchFamily="34" charset="0"/>
                  <a:ea typeface="휴먼모음T" pitchFamily="18" charset="-127"/>
                  <a:cs typeface="+mn-cs"/>
                </a:rPr>
                <a:t> E)</a:t>
              </a:r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725867ED-D991-7C7C-EE1B-6F587434E1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34" y="1796648"/>
              <a:ext cx="5503287" cy="400110"/>
            </a:xfrm>
            <a:prstGeom prst="rect">
              <a:avLst/>
            </a:prstGeom>
            <a:solidFill>
              <a:srgbClr val="003366">
                <a:lumMod val="20000"/>
                <a:lumOff val="80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fontAlgn="base" latinLnBrk="1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ko-KR" sz="2000" b="1" kern="0" dirty="0">
                  <a:latin typeface="Arial"/>
                  <a:ea typeface="HY헤드라인M" pitchFamily="18" charset="-127"/>
                  <a:sym typeface="Wingdings" panose="05000000000000000000" pitchFamily="2" charset="2"/>
                </a:rPr>
                <a:t>Conventional method of neutrino detection</a:t>
              </a:r>
              <a:endParaRPr kumimoji="1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HY헤드라인M" pitchFamily="18" charset="-127"/>
                <a:sym typeface="Wingdings" panose="05000000000000000000" pitchFamily="2" charset="2"/>
              </a:endParaRPr>
            </a:p>
          </p:txBody>
        </p:sp>
        <p:sp>
          <p:nvSpPr>
            <p:cNvPr id="15" name="TextBox 25">
              <a:extLst>
                <a:ext uri="{FF2B5EF4-FFF2-40B4-BE49-F238E27FC236}">
                  <a16:creationId xmlns:a16="http://schemas.microsoft.com/office/drawing/2014/main" id="{0C09D595-F48D-8D88-2F7E-714218473C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759" y="4083376"/>
              <a:ext cx="55032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marL="0" indent="0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kumimoji="1" lang="en-US" altLang="ko-KR" sz="1800" i="0" u="none" strike="noStrike" kern="1200" cap="none" spc="0" normalizeH="0" baseline="0" noProof="0" dirty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 pitchFamily="34" charset="0"/>
                  <a:ea typeface="휴먼모음T" pitchFamily="18" charset="-127"/>
                  <a:cs typeface="+mn-cs"/>
                </a:rPr>
                <a:t>Neutrino properties for last 70 years (</a:t>
              </a:r>
              <a:r>
                <a:rPr lang="en-US" altLang="ko-KR" sz="1800" dirty="0">
                  <a:solidFill>
                    <a:srgbClr val="003300"/>
                  </a:solidFill>
                  <a:ea typeface="휴먼모음T" pitchFamily="18" charset="-127"/>
                </a:rPr>
                <a:t>4 Nobel prizes</a:t>
              </a:r>
              <a:r>
                <a:rPr kumimoji="1" lang="en-US" altLang="ko-KR" sz="1800" i="0" u="none" strike="noStrike" kern="1200" cap="none" spc="0" normalizeH="0" baseline="0" noProof="0" dirty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 pitchFamily="34" charset="0"/>
                  <a:ea typeface="휴먼모음T" pitchFamily="18" charset="-127"/>
                  <a:cs typeface="+mn-cs"/>
                </a:rPr>
                <a:t>)</a:t>
              </a: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68930C91-99F8-55B8-54E5-98D86927A056}"/>
                </a:ext>
              </a:extLst>
            </p:cNvPr>
            <p:cNvSpPr/>
            <p:nvPr/>
          </p:nvSpPr>
          <p:spPr>
            <a:xfrm>
              <a:off x="98209" y="1680923"/>
              <a:ext cx="5665554" cy="2787531"/>
            </a:xfrm>
            <a:prstGeom prst="rect">
              <a:avLst/>
            </a:prstGeom>
            <a:noFill/>
            <a:ln w="412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CN" altLang="en-US"/>
            </a:p>
          </p:txBody>
        </p:sp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A63BBE5F-0771-7D70-3834-2F9E1E0BC1BC}"/>
                </a:ext>
              </a:extLst>
            </p:cNvPr>
            <p:cNvGrpSpPr/>
            <p:nvPr/>
          </p:nvGrpSpPr>
          <p:grpSpPr>
            <a:xfrm>
              <a:off x="539717" y="2540892"/>
              <a:ext cx="3099518" cy="1572109"/>
              <a:chOff x="539717" y="2540892"/>
              <a:chExt cx="3099518" cy="1572109"/>
            </a:xfrm>
          </p:grpSpPr>
          <p:pic>
            <p:nvPicPr>
              <p:cNvPr id="22" name="그림 21">
                <a:extLst>
                  <a:ext uri="{FF2B5EF4-FFF2-40B4-BE49-F238E27FC236}">
                    <a16:creationId xmlns:a16="http://schemas.microsoft.com/office/drawing/2014/main" id="{DD6416C1-CFC3-C899-501A-7C2278A5A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473" y="2540892"/>
                <a:ext cx="2788785" cy="157210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0B57017B-AE7A-F01A-DEB2-D0EDE777124A}"/>
                      </a:ext>
                    </a:extLst>
                  </p:cNvPr>
                  <p:cNvSpPr txBox="1"/>
                  <p:nvPr/>
                </p:nvSpPr>
                <p:spPr>
                  <a:xfrm>
                    <a:off x="539717" y="2547385"/>
                    <a:ext cx="328613" cy="4580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ko-KR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ADADA">
                                      <a:lumMod val="1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휴먼모음T" pitchFamily="18" charset="-127"/>
                                </a:rPr>
                              </m:ctrlPr>
                            </m:sSubPr>
                            <m:e>
                              <m:r>
                                <a:rPr kumimoji="1" lang="en-US" altLang="ko-KR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ADADA">
                                      <a:lumMod val="1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kumimoji="1" lang="en-US" altLang="ko-KR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ADADA">
                                      <a:lumMod val="1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oMath>
                      </m:oMathPara>
                    </a14:m>
                    <a:endParaRPr kumimoji="1" lang="ko-Kore-CN" altLang="en-US" sz="2200" dirty="0"/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0B57017B-AE7A-F01A-DEB2-D0EDE77712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9717" y="2547385"/>
                    <a:ext cx="328613" cy="45807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25926" b="-5405"/>
                    </a:stretch>
                  </a:blipFill>
                </p:spPr>
                <p:txBody>
                  <a:bodyPr/>
                  <a:lstStyle/>
                  <a:p>
                    <a:r>
                      <a:rPr lang="ko-Kore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6D38DF5-9B33-207D-4A3F-844ECED52B3C}"/>
                  </a:ext>
                </a:extLst>
              </p:cNvPr>
              <p:cNvSpPr txBox="1"/>
              <p:nvPr/>
            </p:nvSpPr>
            <p:spPr>
              <a:xfrm>
                <a:off x="923750" y="2563100"/>
                <a:ext cx="156906" cy="1692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kumimoji="1" lang="ko-Kore-CN" altLang="en-US" sz="500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9B3ADBB-33B6-B339-C9B8-799FC599C8BB}"/>
                  </a:ext>
                </a:extLst>
              </p:cNvPr>
              <p:cNvSpPr txBox="1"/>
              <p:nvPr/>
            </p:nvSpPr>
            <p:spPr>
              <a:xfrm>
                <a:off x="3154330" y="2563095"/>
                <a:ext cx="156906" cy="1692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kumimoji="1" lang="ko-Kore-CN" altLang="en-US" sz="5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AFFA40C5-8B71-1401-949B-1CC3A94F9CEA}"/>
                      </a:ext>
                    </a:extLst>
                  </p:cNvPr>
                  <p:cNvSpPr txBox="1"/>
                  <p:nvPr/>
                </p:nvSpPr>
                <p:spPr>
                  <a:xfrm>
                    <a:off x="3310622" y="2588945"/>
                    <a:ext cx="328613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altLang="ko-Kore-CN" sz="2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ko-Kore-CN" sz="2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kumimoji="1" lang="en-US" altLang="ko-Kore-CN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kumimoji="1" lang="ko-Kore-CN" altLang="en-US" sz="2200" dirty="0"/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AFFA40C5-8B71-1401-949B-1CC3A94F9CE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10622" y="2588945"/>
                    <a:ext cx="328613" cy="43088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29630" b="-5882"/>
                    </a:stretch>
                  </a:blipFill>
                </p:spPr>
                <p:txBody>
                  <a:bodyPr/>
                  <a:lstStyle/>
                  <a:p>
                    <a:r>
                      <a:rPr lang="ko-Kore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6CE7AA4-E613-E9E9-B742-8027FFA61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1571" y="3472462"/>
            <a:ext cx="193532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12700" indent="-12700" algn="ctr" eaLnBrk="0" hangingPunct="0">
              <a:spcBef>
                <a:spcPct val="0"/>
              </a:spcBef>
              <a:buNone/>
              <a:defRPr/>
            </a:pPr>
            <a:r>
              <a:rPr lang="en-US" altLang="ko-Kore-CN" sz="2000" b="1" dirty="0">
                <a:cs typeface="Arial" panose="020B0604020202020204" pitchFamily="34" charset="0"/>
                <a:sym typeface="Wingdings" pitchFamily="2" charset="2"/>
              </a:rPr>
              <a:t>Need a new detection technology</a:t>
            </a:r>
            <a:endParaRPr lang="en-US" altLang="ko-Kore-CN" sz="2000" b="1" dirty="0">
              <a:effectLst/>
              <a:cs typeface="Arial" panose="020B0604020202020204" pitchFamily="34" charset="0"/>
              <a:sym typeface="Wingdings" pitchFamily="2" charset="2"/>
            </a:endParaRPr>
          </a:p>
        </p:txBody>
      </p:sp>
      <p:cxnSp>
        <p:nvCxnSpPr>
          <p:cNvPr id="48" name="직선 화살표 연결선 47">
            <a:extLst>
              <a:ext uri="{FF2B5EF4-FFF2-40B4-BE49-F238E27FC236}">
                <a16:creationId xmlns:a16="http://schemas.microsoft.com/office/drawing/2014/main" id="{FED3CCBD-5589-25E0-D832-2EF08ABB096E}"/>
              </a:ext>
            </a:extLst>
          </p:cNvPr>
          <p:cNvCxnSpPr>
            <a:cxnSpLocks/>
            <a:stCxn id="47" idx="0"/>
          </p:cNvCxnSpPr>
          <p:nvPr/>
        </p:nvCxnSpPr>
        <p:spPr>
          <a:xfrm flipH="1" flipV="1">
            <a:off x="11030844" y="3068066"/>
            <a:ext cx="138389" cy="4043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4D3A9A15-7F7D-63B6-4E63-61ACB2CAA2E0}"/>
              </a:ext>
            </a:extLst>
          </p:cNvPr>
          <p:cNvGrpSpPr/>
          <p:nvPr/>
        </p:nvGrpSpPr>
        <p:grpSpPr>
          <a:xfrm>
            <a:off x="6190486" y="2306171"/>
            <a:ext cx="3513032" cy="2085379"/>
            <a:chOff x="6190486" y="2682687"/>
            <a:chExt cx="3513032" cy="2085379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AACE980E-E922-659A-DEE2-EF692DD8F6A2}"/>
                </a:ext>
              </a:extLst>
            </p:cNvPr>
            <p:cNvGrpSpPr/>
            <p:nvPr/>
          </p:nvGrpSpPr>
          <p:grpSpPr>
            <a:xfrm>
              <a:off x="6455544" y="2746088"/>
              <a:ext cx="3247974" cy="2021978"/>
              <a:chOff x="84857" y="2943575"/>
              <a:chExt cx="3247974" cy="2021978"/>
            </a:xfrm>
          </p:grpSpPr>
          <p:pic>
            <p:nvPicPr>
              <p:cNvPr id="4" name="Screen Shot 2022-07-22 at 4.09.25 PM.png" descr="Screen Shot 2022-07-22 at 4.09.25 PM.png">
                <a:extLst>
                  <a:ext uri="{FF2B5EF4-FFF2-40B4-BE49-F238E27FC236}">
                    <a16:creationId xmlns:a16="http://schemas.microsoft.com/office/drawing/2014/main" id="{1335E442-14C2-27EA-7856-63DA79869C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857" y="2943575"/>
                <a:ext cx="3247974" cy="202197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B32D915F-0BD9-F7B9-3CA5-AD4AB3841EB1}"/>
                  </a:ext>
                </a:extLst>
              </p:cNvPr>
              <p:cNvSpPr/>
              <p:nvPr/>
            </p:nvSpPr>
            <p:spPr>
              <a:xfrm>
                <a:off x="1957388" y="4194583"/>
                <a:ext cx="1313007" cy="770970"/>
              </a:xfrm>
              <a:prstGeom prst="ellipse">
                <a:avLst/>
              </a:prstGeom>
              <a:noFill/>
              <a:ln w="38100"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CN" alt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3B39E00-8BF6-199D-82A5-3E3178296CCE}"/>
                  </a:ext>
                </a:extLst>
              </p:cNvPr>
              <p:cNvSpPr txBox="1"/>
              <p:nvPr/>
            </p:nvSpPr>
            <p:spPr>
              <a:xfrm>
                <a:off x="181892" y="4005646"/>
                <a:ext cx="32861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ko-K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휴먼모음T" pitchFamily="18" charset="-127"/>
                  </a:rPr>
                  <a:t>n</a:t>
                </a:r>
                <a:endParaRPr kumimoji="1" lang="ko-Kore-CN" altLang="en-US" sz="2000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DAAD64-949F-25B9-E70F-2418E4991FD1}"/>
                  </a:ext>
                </a:extLst>
              </p:cNvPr>
              <p:cNvSpPr txBox="1"/>
              <p:nvPr/>
            </p:nvSpPr>
            <p:spPr>
              <a:xfrm>
                <a:off x="1401098" y="3510343"/>
                <a:ext cx="567660" cy="2010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kumimoji="1" lang="ko-Kore-CN" altLang="en-US" sz="1000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D09F5D-1A9A-B374-32E5-E2E0157529D6}"/>
                  </a:ext>
                </a:extLst>
              </p:cNvPr>
              <p:cNvSpPr txBox="1"/>
              <p:nvPr/>
            </p:nvSpPr>
            <p:spPr>
              <a:xfrm>
                <a:off x="1608477" y="3259225"/>
                <a:ext cx="5584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ko-KR" sz="20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휴먼모음T" pitchFamily="18" charset="-127"/>
                    <a:sym typeface="Wingdings" panose="05000000000000000000" pitchFamily="2" charset="2"/>
                  </a:rPr>
                  <a:t>N</a:t>
                </a:r>
                <a:r>
                  <a:rPr lang="en-US" altLang="zh-CN" sz="2000" dirty="0">
                    <a:cs typeface="Arial" panose="020B0604020202020204" pitchFamily="34" charset="0"/>
                    <a:sym typeface="Wingdings" pitchFamily="2" charset="2"/>
                  </a:rPr>
                  <a:t> </a:t>
                </a:r>
                <a:endParaRPr kumimoji="1" lang="ko-Kore-CN" altLang="en-US" sz="2000" dirty="0"/>
              </a:p>
            </p:txBody>
          </p:sp>
        </p:grpSp>
        <p:pic>
          <p:nvPicPr>
            <p:cNvPr id="1026" name="Picture 2" descr="Sine Wave Icons - Free SVG &amp; PNG Sine Wave Images - Noun Project">
              <a:extLst>
                <a:ext uri="{FF2B5EF4-FFF2-40B4-BE49-F238E27FC236}">
                  <a16:creationId xmlns:a16="http://schemas.microsoft.com/office/drawing/2014/main" id="{459BEF2D-24AA-3A5F-DE7D-2050F75CB7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0486" y="3729167"/>
              <a:ext cx="1034446" cy="1034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Sine Wave Icons - Free SVG &amp; PNG Sine Wave Images - Noun Project">
              <a:extLst>
                <a:ext uri="{FF2B5EF4-FFF2-40B4-BE49-F238E27FC236}">
                  <a16:creationId xmlns:a16="http://schemas.microsoft.com/office/drawing/2014/main" id="{33F9C3F2-E201-7C80-F7F2-7BD6749940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00000">
              <a:off x="6708646" y="2682687"/>
              <a:ext cx="1034446" cy="1034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8F2EBE01-E4B7-E376-8A88-E597883CFB97}"/>
              </a:ext>
            </a:extLst>
          </p:cNvPr>
          <p:cNvGrpSpPr/>
          <p:nvPr/>
        </p:nvGrpSpPr>
        <p:grpSpPr>
          <a:xfrm>
            <a:off x="108345" y="3954458"/>
            <a:ext cx="5420782" cy="2417729"/>
            <a:chOff x="108345" y="4206687"/>
            <a:chExt cx="5420782" cy="2417729"/>
          </a:xfrm>
        </p:grpSpPr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422A464C-CC03-095E-B127-A7C66EB0F2B5}"/>
                </a:ext>
              </a:extLst>
            </p:cNvPr>
            <p:cNvGrpSpPr/>
            <p:nvPr/>
          </p:nvGrpSpPr>
          <p:grpSpPr>
            <a:xfrm>
              <a:off x="328281" y="4707281"/>
              <a:ext cx="4554754" cy="1917135"/>
              <a:chOff x="342136" y="4887396"/>
              <a:chExt cx="4554754" cy="1917135"/>
            </a:xfrm>
          </p:grpSpPr>
          <p:pic>
            <p:nvPicPr>
              <p:cNvPr id="26" name="Screen Shot 2022-07-22 at 4.14.20 PM.png" descr="Screen Shot 2022-07-22 at 4.14.20 PM.png">
                <a:extLst>
                  <a:ext uri="{FF2B5EF4-FFF2-40B4-BE49-F238E27FC236}">
                    <a16:creationId xmlns:a16="http://schemas.microsoft.com/office/drawing/2014/main" id="{B8F5CA73-0B01-319B-B6C9-5358943A9F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741073" y="4887396"/>
                <a:ext cx="4155817" cy="1660430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4193A4C-C217-7330-050E-E4DEA0214A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2136" y="5311653"/>
                <a:ext cx="20574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144463" indent="-144463" algn="just" eaLnBrk="0" hangingPunct="0">
                  <a:spcBef>
                    <a:spcPct val="0"/>
                  </a:spcBef>
                  <a:buNone/>
                  <a:defRPr/>
                </a:pPr>
                <a:r>
                  <a:rPr lang="en-US" altLang="ko-Kore-CN" sz="1800" dirty="0">
                    <a:cs typeface="Arial" panose="020B0604020202020204" pitchFamily="34" charset="0"/>
                    <a:sym typeface="Wingdings" pitchFamily="2" charset="2"/>
                  </a:rPr>
                  <a:t>Neutrino</a:t>
                </a:r>
                <a:endParaRPr lang="en-US" altLang="ko-Kore-CN" sz="1800" dirty="0">
                  <a:effectLst/>
                  <a:cs typeface="Arial" panose="020B0604020202020204" pitchFamily="34" charset="0"/>
                  <a:sym typeface="Wingdings" pitchFamily="2" charset="2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BA37A8-F11E-E391-74F2-3B84461A5C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90026" y="6435199"/>
                <a:ext cx="20574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144463" indent="-144463" algn="just" eaLnBrk="0" hangingPunct="0">
                  <a:spcBef>
                    <a:spcPct val="0"/>
                  </a:spcBef>
                  <a:buNone/>
                  <a:defRPr/>
                </a:pPr>
                <a:r>
                  <a:rPr lang="en-US" altLang="ko-Kore-CN" sz="1800" dirty="0">
                    <a:cs typeface="Arial" panose="020B0604020202020204" pitchFamily="34" charset="0"/>
                    <a:sym typeface="Wingdings" pitchFamily="2" charset="2"/>
                  </a:rPr>
                  <a:t>Nucleus</a:t>
                </a:r>
                <a:endParaRPr lang="en-US" altLang="ko-Kore-CN" sz="1800" dirty="0">
                  <a:effectLst/>
                  <a:cs typeface="Arial" panose="020B0604020202020204" pitchFamily="34" charset="0"/>
                  <a:sym typeface="Wingdings" pitchFamily="2" charset="2"/>
                </a:endParaRPr>
              </a:p>
            </p:txBody>
          </p:sp>
        </p:grpSp>
        <p:pic>
          <p:nvPicPr>
            <p:cNvPr id="18" name="Picture 2" descr="Sine Wave Icons - Free SVG &amp; PNG Sine Wave Images - Noun Project">
              <a:extLst>
                <a:ext uri="{FF2B5EF4-FFF2-40B4-BE49-F238E27FC236}">
                  <a16:creationId xmlns:a16="http://schemas.microsoft.com/office/drawing/2014/main" id="{1D7ED3AF-4394-7BFC-17A2-ADE07BEBA9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45" y="5225462"/>
              <a:ext cx="1034446" cy="1034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Sine Wave Icons - Free SVG &amp; PNG Sine Wave Images - Noun Project">
              <a:extLst>
                <a:ext uri="{FF2B5EF4-FFF2-40B4-BE49-F238E27FC236}">
                  <a16:creationId xmlns:a16="http://schemas.microsoft.com/office/drawing/2014/main" id="{C6B59FD1-50D9-2029-9E28-7D7DB4938D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500000">
              <a:off x="4494681" y="4206687"/>
              <a:ext cx="1034446" cy="1034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0" name="직선 화살표 연결선 39">
            <a:extLst>
              <a:ext uri="{FF2B5EF4-FFF2-40B4-BE49-F238E27FC236}">
                <a16:creationId xmlns:a16="http://schemas.microsoft.com/office/drawing/2014/main" id="{4138306D-A38F-9247-DE27-892937D181E6}"/>
              </a:ext>
            </a:extLst>
          </p:cNvPr>
          <p:cNvCxnSpPr>
            <a:cxnSpLocks/>
          </p:cNvCxnSpPr>
          <p:nvPr/>
        </p:nvCxnSpPr>
        <p:spPr>
          <a:xfrm flipH="1">
            <a:off x="4052822" y="3873390"/>
            <a:ext cx="3926342" cy="1322964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id="{856203EE-B2A3-39A2-2889-0096AD9B85CA}"/>
              </a:ext>
            </a:extLst>
          </p:cNvPr>
          <p:cNvCxnSpPr>
            <a:cxnSpLocks/>
          </p:cNvCxnSpPr>
          <p:nvPr/>
        </p:nvCxnSpPr>
        <p:spPr>
          <a:xfrm flipH="1">
            <a:off x="9554677" y="3083121"/>
            <a:ext cx="646894" cy="7017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B473922-36D6-104D-EF5C-063734C89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9874" y="2374374"/>
            <a:ext cx="28420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12700" indent="-12700" algn="ctr" eaLnBrk="0" hangingPunct="0">
              <a:spcBef>
                <a:spcPct val="0"/>
              </a:spcBef>
              <a:buNone/>
              <a:defRPr/>
            </a:pPr>
            <a:r>
              <a:rPr lang="en-US" altLang="ko-Kore-CN" sz="2000" b="1" dirty="0">
                <a:cs typeface="Arial" panose="020B0604020202020204" pitchFamily="34" charset="0"/>
                <a:sym typeface="Wingdings" pitchFamily="2" charset="2"/>
              </a:rPr>
              <a:t>Extremely small nuclear recoil energy</a:t>
            </a:r>
            <a:r>
              <a:rPr lang="zh-CN" altLang="en-US" sz="2000" b="1" dirty="0">
                <a:cs typeface="Arial" panose="020B0604020202020204" pitchFamily="34" charset="0"/>
                <a:sym typeface="Wingdings" pitchFamily="2" charset="2"/>
              </a:rPr>
              <a:t> </a:t>
            </a:r>
            <a:endParaRPr lang="en-US" altLang="ko-Kore-CN" sz="2000" b="1" dirty="0">
              <a:effectLst/>
              <a:cs typeface="Arial" panose="020B0604020202020204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7670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E7FA689-0F37-E0EE-4CA4-D89033EB8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10" y="3740936"/>
            <a:ext cx="2899394" cy="283271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94B0F9F0-7DC6-AF7A-9FAE-B8BC57DC6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3847" y="178728"/>
            <a:ext cx="6659218" cy="478593"/>
          </a:xfrm>
          <a:prstGeom prst="rect">
            <a:avLst/>
          </a:prstGeom>
          <a:solidFill>
            <a:srgbClr val="2D2D8A">
              <a:lumMod val="75000"/>
            </a:srgbClr>
          </a:solidFill>
          <a:ln>
            <a:noFill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Expected sensitivities and results</a:t>
            </a:r>
            <a:endParaRPr kumimoji="1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휴먼모음T" pitchFamily="18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0D86E6C9-66DB-89BF-FEB9-619CFA8A6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3411" y="3217125"/>
            <a:ext cx="2856518" cy="400110"/>
          </a:xfrm>
          <a:prstGeom prst="rect">
            <a:avLst/>
          </a:prstGeom>
          <a:solidFill>
            <a:srgbClr val="003366">
              <a:lumMod val="20000"/>
              <a:lumOff val="8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altLang="ko-KR" sz="2000" kern="0" dirty="0" err="1">
                <a:solidFill>
                  <a:srgbClr val="DADADA">
                    <a:lumMod val="10000"/>
                  </a:srgbClr>
                </a:solidFill>
                <a:latin typeface="Arial"/>
                <a:ea typeface="HY헤드라인M" pitchFamily="18" charset="-127"/>
              </a:rPr>
              <a:t>CEvNS</a:t>
            </a:r>
            <a:r>
              <a:rPr lang="en-US" altLang="ko-KR" sz="2000" kern="0" dirty="0">
                <a:solidFill>
                  <a:srgbClr val="DADADA">
                    <a:lumMod val="10000"/>
                  </a:srgbClr>
                </a:solidFill>
                <a:latin typeface="Arial"/>
                <a:ea typeface="HY헤드라인M" pitchFamily="18" charset="-127"/>
              </a:rPr>
              <a:t> cross section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A279598B-DAEF-E2C5-C7BA-4FB09C881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3490" y="3064720"/>
            <a:ext cx="3423328" cy="400110"/>
          </a:xfrm>
          <a:prstGeom prst="rect">
            <a:avLst/>
          </a:prstGeom>
          <a:solidFill>
            <a:srgbClr val="003366">
              <a:lumMod val="20000"/>
              <a:lumOff val="8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altLang="ko-KR" sz="2000" kern="0" dirty="0">
                <a:solidFill>
                  <a:srgbClr val="DADADA">
                    <a:lumMod val="10000"/>
                  </a:srgbClr>
                </a:solidFill>
                <a:latin typeface="Arial"/>
                <a:ea typeface="HY헤드라인M" pitchFamily="18" charset="-127"/>
              </a:rPr>
              <a:t>Weak couplings at low Q</a:t>
            </a:r>
            <a:r>
              <a:rPr lang="en-US" altLang="ko-KR" sz="2000" kern="0" baseline="30000" dirty="0">
                <a:solidFill>
                  <a:srgbClr val="DADADA">
                    <a:lumMod val="10000"/>
                  </a:srgbClr>
                </a:solidFill>
                <a:latin typeface="Arial"/>
                <a:ea typeface="HY헤드라인M" pitchFamily="18" charset="-127"/>
              </a:rPr>
              <a:t>2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B9EE9933-F0F0-AFF2-4560-53526D1DB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668" y="3232102"/>
            <a:ext cx="2254599" cy="400110"/>
          </a:xfrm>
          <a:prstGeom prst="rect">
            <a:avLst/>
          </a:prstGeom>
          <a:solidFill>
            <a:srgbClr val="003366">
              <a:lumMod val="20000"/>
              <a:lumOff val="8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altLang="ko-KR" sz="2000" kern="0" dirty="0">
                <a:solidFill>
                  <a:srgbClr val="DADADA">
                    <a:lumMod val="10000"/>
                  </a:srgbClr>
                </a:solidFill>
                <a:latin typeface="Arial"/>
                <a:ea typeface="HY헤드라인M" pitchFamily="18" charset="-127"/>
              </a:rPr>
              <a:t>Search for NSI</a:t>
            </a:r>
          </a:p>
        </p:txBody>
      </p:sp>
      <p:sp>
        <p:nvSpPr>
          <p:cNvPr id="17" name="Text Box 29">
            <a:extLst>
              <a:ext uri="{FF2B5EF4-FFF2-40B4-BE49-F238E27FC236}">
                <a16:creationId xmlns:a16="http://schemas.microsoft.com/office/drawing/2014/main" id="{0FCC3F44-65A1-10DA-EE81-E31312164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4786" y="1651172"/>
            <a:ext cx="2412654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60363" indent="-360363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9pPr>
          </a:lstStyle>
          <a:p>
            <a:pPr marL="0" indent="0" eaLnBrk="1" hangingPunct="1">
              <a:defRPr/>
            </a:pPr>
            <a:r>
              <a:rPr kumimoji="0" lang="en-US" altLang="ko-KR" sz="1600" kern="0" dirty="0">
                <a:solidFill>
                  <a:prstClr val="black"/>
                </a:solidFill>
                <a:sym typeface="Wingdings" pitchFamily="2" charset="2"/>
              </a:rPr>
              <a:t> </a:t>
            </a:r>
            <a:r>
              <a:rPr kumimoji="0" lang="en-US" altLang="ko-KR" sz="1600" kern="0" dirty="0">
                <a:solidFill>
                  <a:srgbClr val="3333FF"/>
                </a:solidFill>
              </a:rPr>
              <a:t>World-most precise </a:t>
            </a:r>
          </a:p>
        </p:txBody>
      </p:sp>
      <p:sp>
        <p:nvSpPr>
          <p:cNvPr id="18" name="Text Box 29">
            <a:extLst>
              <a:ext uri="{FF2B5EF4-FFF2-40B4-BE49-F238E27FC236}">
                <a16:creationId xmlns:a16="http://schemas.microsoft.com/office/drawing/2014/main" id="{D8BEC9B8-1FE7-6D54-62F7-D86388053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668" y="2893548"/>
            <a:ext cx="227306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60363" indent="-360363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9pPr>
          </a:lstStyle>
          <a:p>
            <a:pPr marL="0" indent="0" algn="ctr" eaLnBrk="1" hangingPunct="1">
              <a:defRPr/>
            </a:pPr>
            <a:r>
              <a:rPr kumimoji="0" lang="en-US" altLang="ko-KR" sz="1600" kern="0" dirty="0">
                <a:solidFill>
                  <a:srgbClr val="3333FF"/>
                </a:solidFill>
              </a:rPr>
              <a:t>World-best search</a:t>
            </a: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090D8E1E-E33A-D2E2-B355-71F193475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579" y="3601262"/>
            <a:ext cx="4058919" cy="2693417"/>
          </a:xfrm>
          <a:prstGeom prst="rect">
            <a:avLst/>
          </a:prstGeom>
        </p:spPr>
      </p:pic>
      <p:sp>
        <p:nvSpPr>
          <p:cNvPr id="21" name="Text Box 29">
            <a:extLst>
              <a:ext uri="{FF2B5EF4-FFF2-40B4-BE49-F238E27FC236}">
                <a16:creationId xmlns:a16="http://schemas.microsoft.com/office/drawing/2014/main" id="{21834277-746A-8ACA-639C-2640FB8E4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311" y="672051"/>
            <a:ext cx="704807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60363" indent="-360363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9pPr>
          </a:lstStyle>
          <a:p>
            <a:pPr marL="0" indent="0" algn="just" eaLnBrk="1" hangingPunct="1">
              <a:defRPr/>
            </a:pPr>
            <a:r>
              <a:rPr kumimoji="0" lang="en-US" altLang="ko-KR" sz="2000" kern="0" dirty="0"/>
              <a:t>(Based on estimates of backgrounds &amp; detection efficiency)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표 15">
                <a:extLst>
                  <a:ext uri="{FF2B5EF4-FFF2-40B4-BE49-F238E27FC236}">
                    <a16:creationId xmlns:a16="http://schemas.microsoft.com/office/drawing/2014/main" id="{44580E1F-4FFA-1D1F-A7FD-ED37152E595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64114791"/>
                  </p:ext>
                </p:extLst>
              </p:nvPr>
            </p:nvGraphicFramePr>
            <p:xfrm>
              <a:off x="2389915" y="1283383"/>
              <a:ext cx="5958689" cy="1371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54305">
                      <a:extLst>
                        <a:ext uri="{9D8B030D-6E8A-4147-A177-3AD203B41FA5}">
                          <a16:colId xmlns:a16="http://schemas.microsoft.com/office/drawing/2014/main" val="1158403852"/>
                        </a:ext>
                      </a:extLst>
                    </a:gridCol>
                    <a:gridCol w="1596919">
                      <a:extLst>
                        <a:ext uri="{9D8B030D-6E8A-4147-A177-3AD203B41FA5}">
                          <a16:colId xmlns:a16="http://schemas.microsoft.com/office/drawing/2014/main" val="2336463490"/>
                        </a:ext>
                      </a:extLst>
                    </a:gridCol>
                    <a:gridCol w="1807465">
                      <a:extLst>
                        <a:ext uri="{9D8B030D-6E8A-4147-A177-3AD203B41FA5}">
                          <a16:colId xmlns:a16="http://schemas.microsoft.com/office/drawing/2014/main" val="641188307"/>
                        </a:ext>
                      </a:extLst>
                    </a:gridCol>
                  </a:tblGrid>
                  <a:tr h="297180">
                    <a:tc>
                      <a:txBody>
                        <a:bodyPr/>
                        <a:lstStyle/>
                        <a:p>
                          <a:endParaRPr lang="ko-Kore-CN" altLang="en-US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ko-Kore-CN" sz="18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COHERENT</a:t>
                          </a:r>
                          <a:endParaRPr lang="ko-Kore-CN" altLang="en-US" sz="18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ko-Kore-CN" sz="1800" b="1" dirty="0">
                              <a:solidFill>
                                <a:srgbClr val="FF66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CICENNS</a:t>
                          </a:r>
                          <a:endParaRPr lang="ko-Kore-CN" altLang="en-US" sz="1800" b="1" dirty="0">
                            <a:solidFill>
                              <a:srgbClr val="FF66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653434766"/>
                      </a:ext>
                    </a:extLst>
                  </a:tr>
                  <a:tr h="2971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ko-Kore-CN" sz="1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CEvNS</a:t>
                          </a:r>
                          <a:r>
                            <a:rPr lang="en-US" altLang="ko-Kore-CN" sz="1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cross section</a:t>
                          </a:r>
                          <a:endParaRPr lang="ko-Kore-CN" alt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800" kern="0" dirty="0"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latin typeface="Arial" panose="020B0604020202020204" pitchFamily="34" charset="0"/>
                              <a:ea typeface="HY헤드라인M" pitchFamily="18" charset="-127"/>
                              <a:cs typeface="Arial" panose="020B0604020202020204" pitchFamily="34" charset="0"/>
                            </a:rPr>
                            <a:t>+18 or -15%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altLang="ko-KR" sz="1800" b="1" i="1" kern="0" smtClean="0">
                                  <a:solidFill>
                                    <a:srgbClr val="FF6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itchFamily="2" charset="2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800" b="1" kern="0" dirty="0">
                              <a:solidFill>
                                <a:srgbClr val="FF6600"/>
                              </a:solidFill>
                              <a:latin typeface="Arial"/>
                              <a:ea typeface="HY헤드라인M" pitchFamily="18" charset="-127"/>
                              <a:sym typeface="Wingdings" pitchFamily="2" charset="2"/>
                            </a:rPr>
                            <a:t>8%</a:t>
                          </a:r>
                          <a:endParaRPr lang="ko-Kore-CN" altLang="en-US" sz="1800" b="1" dirty="0">
                            <a:solidFill>
                              <a:srgbClr val="FF66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733529576"/>
                      </a:ext>
                    </a:extLst>
                  </a:tr>
                  <a:tr h="2829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ko-Kore-CN" sz="1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Weak coupling</a:t>
                          </a:r>
                          <a:endParaRPr lang="ko-Kore-CN" alt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ko-Kore-CN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휴먼모음T" pitchFamily="18" charset="-127"/>
                              <a:cs typeface="Arial" panose="020B0604020202020204" pitchFamily="34" charset="0"/>
                            </a:rPr>
                            <a:t>±10%</a:t>
                          </a:r>
                          <a:endParaRPr lang="en-US" altLang="ko-KR" sz="1800" kern="0" dirty="0">
                            <a:solidFill>
                              <a:srgbClr val="DADADA">
                                <a:lumMod val="10000"/>
                              </a:srgbClr>
                            </a:solidFill>
                            <a:latin typeface="Arial" panose="020B0604020202020204" pitchFamily="34" charset="0"/>
                            <a:ea typeface="HY헤드라인M" pitchFamily="18" charset="-127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ko-KR" sz="1800" b="1" i="1" kern="0" smtClean="0">
                                  <a:solidFill>
                                    <a:srgbClr val="FF6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itchFamily="2" charset="2"/>
                                </a:rPr>
                                <m:t>±</m:t>
                              </m:r>
                              <m:r>
                                <a:rPr lang="en-US" altLang="ko-KR" sz="1800" b="1" i="0" kern="0" smtClean="0">
                                  <a:solidFill>
                                    <a:srgbClr val="FF6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itchFamily="2" charset="2"/>
                                </a:rPr>
                                <m:t>𝟑</m:t>
                              </m:r>
                            </m:oMath>
                          </a14:m>
                          <a:r>
                            <a:rPr lang="en-US" altLang="ko-KR" sz="1800" b="1" kern="0" dirty="0">
                              <a:solidFill>
                                <a:srgbClr val="FF6600"/>
                              </a:solidFill>
                              <a:latin typeface="Arial"/>
                              <a:ea typeface="HY헤드라인M" pitchFamily="18" charset="-127"/>
                              <a:sym typeface="Wingdings" pitchFamily="2" charset="2"/>
                            </a:rPr>
                            <a:t>%</a:t>
                          </a:r>
                          <a:endParaRPr lang="ko-Kore-CN" altLang="en-US" sz="1800" b="1" dirty="0">
                            <a:solidFill>
                              <a:srgbClr val="FF66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585023245"/>
                      </a:ext>
                    </a:extLst>
                  </a:tr>
                  <a:tr h="2971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ko-Kore-CN" sz="1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Neutron dist. radius</a:t>
                          </a:r>
                          <a:endParaRPr lang="ko-Kore-CN" alt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ko-Kore-CN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휴먼모음T" pitchFamily="18" charset="-127"/>
                              <a:cs typeface="Arial" panose="020B0604020202020204" pitchFamily="34" charset="0"/>
                            </a:rPr>
                            <a:t>±8%</a:t>
                          </a:r>
                          <a:endParaRPr lang="en-US" altLang="ko-KR" sz="1800" kern="0" dirty="0">
                            <a:solidFill>
                              <a:srgbClr val="DADADA">
                                <a:lumMod val="10000"/>
                              </a:srgbClr>
                            </a:solidFill>
                            <a:latin typeface="Arial" panose="020B0604020202020204" pitchFamily="34" charset="0"/>
                            <a:ea typeface="HY헤드라인M" pitchFamily="18" charset="-127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ko-KR" sz="1800" b="1" i="1" kern="0" smtClean="0">
                                  <a:solidFill>
                                    <a:srgbClr val="FF6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itchFamily="2" charset="2"/>
                                </a:rPr>
                                <m:t>±</m:t>
                              </m:r>
                              <m:r>
                                <a:rPr lang="en-US" altLang="ko-KR" sz="1800" b="1" i="1" kern="0" smtClean="0">
                                  <a:solidFill>
                                    <a:srgbClr val="FF6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itchFamily="2" charset="2"/>
                                </a:rPr>
                                <m:t>𝟐</m:t>
                              </m:r>
                            </m:oMath>
                          </a14:m>
                          <a:r>
                            <a:rPr lang="en-US" altLang="ko-KR" sz="1800" b="1" kern="0" dirty="0">
                              <a:solidFill>
                                <a:srgbClr val="FF6600"/>
                              </a:solidFill>
                              <a:latin typeface="Arial"/>
                              <a:ea typeface="HY헤드라인M" pitchFamily="18" charset="-127"/>
                              <a:sym typeface="Wingdings" pitchFamily="2" charset="2"/>
                            </a:rPr>
                            <a:t>%</a:t>
                          </a:r>
                          <a:endParaRPr lang="ko-Kore-CN" altLang="en-US" sz="1800" b="1" dirty="0">
                            <a:solidFill>
                              <a:srgbClr val="FF66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5800517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표 15">
                <a:extLst>
                  <a:ext uri="{FF2B5EF4-FFF2-40B4-BE49-F238E27FC236}">
                    <a16:creationId xmlns:a16="http://schemas.microsoft.com/office/drawing/2014/main" id="{44580E1F-4FFA-1D1F-A7FD-ED37152E595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64114791"/>
                  </p:ext>
                </p:extLst>
              </p:nvPr>
            </p:nvGraphicFramePr>
            <p:xfrm>
              <a:off x="2389915" y="1283383"/>
              <a:ext cx="5958689" cy="1371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54305">
                      <a:extLst>
                        <a:ext uri="{9D8B030D-6E8A-4147-A177-3AD203B41FA5}">
                          <a16:colId xmlns:a16="http://schemas.microsoft.com/office/drawing/2014/main" val="1158403852"/>
                        </a:ext>
                      </a:extLst>
                    </a:gridCol>
                    <a:gridCol w="1596919">
                      <a:extLst>
                        <a:ext uri="{9D8B030D-6E8A-4147-A177-3AD203B41FA5}">
                          <a16:colId xmlns:a16="http://schemas.microsoft.com/office/drawing/2014/main" val="2336463490"/>
                        </a:ext>
                      </a:extLst>
                    </a:gridCol>
                    <a:gridCol w="1807465">
                      <a:extLst>
                        <a:ext uri="{9D8B030D-6E8A-4147-A177-3AD203B41FA5}">
                          <a16:colId xmlns:a16="http://schemas.microsoft.com/office/drawing/2014/main" val="641188307"/>
                        </a:ext>
                      </a:extLst>
                    </a:gridCol>
                  </a:tblGrid>
                  <a:tr h="342900">
                    <a:tc>
                      <a:txBody>
                        <a:bodyPr/>
                        <a:lstStyle/>
                        <a:p>
                          <a:endParaRPr lang="ko-Kore-CN" altLang="en-US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ko-Kore-CN" sz="18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COHERENT</a:t>
                          </a:r>
                          <a:endParaRPr lang="ko-Kore-CN" altLang="en-US" sz="18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ko-Kore-CN" sz="1800" b="1" dirty="0">
                              <a:solidFill>
                                <a:srgbClr val="FF66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CICENNS</a:t>
                          </a:r>
                          <a:endParaRPr lang="ko-Kore-CN" altLang="en-US" sz="1800" b="1" dirty="0">
                            <a:solidFill>
                              <a:srgbClr val="FF66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653434766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ko-Kore-CN" sz="1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CEvNS</a:t>
                          </a:r>
                          <a:r>
                            <a:rPr lang="en-US" altLang="ko-Kore-CN" sz="1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cross section</a:t>
                          </a:r>
                          <a:endParaRPr lang="ko-Kore-CN" alt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800" kern="0" dirty="0"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latin typeface="Arial" panose="020B0604020202020204" pitchFamily="34" charset="0"/>
                              <a:ea typeface="HY헤드라인M" pitchFamily="18" charset="-127"/>
                              <a:cs typeface="Arial" panose="020B0604020202020204" pitchFamily="34" charset="0"/>
                            </a:rPr>
                            <a:t>+18 or -15%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ko-Kore-CN"/>
                        </a:p>
                      </a:txBody>
                      <a:tcPr marL="68580" marR="68580" marT="34290" marB="34290">
                        <a:blipFill>
                          <a:blip r:embed="rId5"/>
                          <a:stretch>
                            <a:fillRect l="-229371" t="-110714" r="-1399" b="-221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33529576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ko-Kore-CN" sz="1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Weak coupling</a:t>
                          </a:r>
                          <a:endParaRPr lang="ko-Kore-CN" alt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ko-Kore-CN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휴먼모음T" pitchFamily="18" charset="-127"/>
                              <a:cs typeface="Arial" panose="020B0604020202020204" pitchFamily="34" charset="0"/>
                            </a:rPr>
                            <a:t>±10%</a:t>
                          </a:r>
                          <a:endParaRPr lang="en-US" altLang="ko-KR" sz="1800" kern="0" dirty="0">
                            <a:solidFill>
                              <a:srgbClr val="DADADA">
                                <a:lumMod val="10000"/>
                              </a:srgbClr>
                            </a:solidFill>
                            <a:latin typeface="Arial" panose="020B0604020202020204" pitchFamily="34" charset="0"/>
                            <a:ea typeface="HY헤드라인M" pitchFamily="18" charset="-127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ko-Kore-CN"/>
                        </a:p>
                      </a:txBody>
                      <a:tcPr marL="68580" marR="68580" marT="34290" marB="34290">
                        <a:blipFill>
                          <a:blip r:embed="rId5"/>
                          <a:stretch>
                            <a:fillRect l="-229371" t="-218519" r="-1399" b="-1296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5023245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ko-Kore-CN" sz="1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Neutron dist. radius</a:t>
                          </a:r>
                          <a:endParaRPr lang="ko-Kore-CN" alt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ko-Kore-CN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휴먼모음T" pitchFamily="18" charset="-127"/>
                              <a:cs typeface="Arial" panose="020B0604020202020204" pitchFamily="34" charset="0"/>
                            </a:rPr>
                            <a:t>±8%</a:t>
                          </a:r>
                          <a:endParaRPr lang="en-US" altLang="ko-KR" sz="1800" kern="0" dirty="0">
                            <a:solidFill>
                              <a:srgbClr val="DADADA">
                                <a:lumMod val="10000"/>
                              </a:srgbClr>
                            </a:solidFill>
                            <a:latin typeface="Arial" panose="020B0604020202020204" pitchFamily="34" charset="0"/>
                            <a:ea typeface="HY헤드라인M" pitchFamily="18" charset="-127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ko-Kore-CN"/>
                        </a:p>
                      </a:txBody>
                      <a:tcPr marL="68580" marR="68580" marT="34290" marB="34290">
                        <a:blipFill>
                          <a:blip r:embed="rId5"/>
                          <a:stretch>
                            <a:fillRect l="-229371" t="-318519" r="-1399" b="-296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8005170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4" name="Text Box 29">
            <a:extLst>
              <a:ext uri="{FF2B5EF4-FFF2-40B4-BE49-F238E27FC236}">
                <a16:creationId xmlns:a16="http://schemas.microsoft.com/office/drawing/2014/main" id="{8E2C42EB-D552-251F-F00F-32AB13416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5484" y="2318509"/>
            <a:ext cx="2412654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60363" indent="-360363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9pPr>
          </a:lstStyle>
          <a:p>
            <a:pPr marL="0" indent="0" eaLnBrk="1" hangingPunct="1">
              <a:defRPr/>
            </a:pPr>
            <a:r>
              <a:rPr kumimoji="0" lang="en-US" altLang="ko-KR" sz="1600" kern="0" dirty="0">
                <a:solidFill>
                  <a:prstClr val="black"/>
                </a:solidFill>
                <a:sym typeface="Wingdings" pitchFamily="2" charset="2"/>
              </a:rPr>
              <a:t> </a:t>
            </a:r>
            <a:r>
              <a:rPr kumimoji="0" lang="en-US" altLang="ko-KR" sz="1600" kern="0" dirty="0">
                <a:solidFill>
                  <a:srgbClr val="3333FF"/>
                </a:solidFill>
              </a:rPr>
              <a:t>World-most precise 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C8D3025-0152-C0BC-18CA-A3C9A15C7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20</a:t>
            </a:fld>
            <a:endParaRPr lang="en-CN"/>
          </a:p>
        </p:txBody>
      </p:sp>
      <p:sp>
        <p:nvSpPr>
          <p:cNvPr id="5" name="Text Box 29">
            <a:extLst>
              <a:ext uri="{FF2B5EF4-FFF2-40B4-BE49-F238E27FC236}">
                <a16:creationId xmlns:a16="http://schemas.microsoft.com/office/drawing/2014/main" id="{E3E28087-E901-A2DB-12A2-F6D96FB9D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8906" y="2892762"/>
            <a:ext cx="3646559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60363" indent="-360363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9pPr>
          </a:lstStyle>
          <a:p>
            <a:pPr marL="0" indent="0" algn="ctr" eaLnBrk="1" hangingPunct="1">
              <a:defRPr/>
            </a:pPr>
            <a:r>
              <a:rPr kumimoji="0" lang="en-US" altLang="ko-KR" sz="1600" kern="0" dirty="0">
                <a:solidFill>
                  <a:prstClr val="black"/>
                </a:solidFill>
                <a:sym typeface="Wingdings" pitchFamily="2" charset="2"/>
              </a:rPr>
              <a:t> </a:t>
            </a:r>
            <a:r>
              <a:rPr kumimoji="0" lang="en-US" altLang="ko-KR" sz="1600" kern="0" dirty="0">
                <a:solidFill>
                  <a:srgbClr val="3333FF"/>
                </a:solidFill>
              </a:rPr>
              <a:t>World-most precise</a:t>
            </a:r>
            <a:r>
              <a:rPr kumimoji="0" lang="zh-CN" altLang="en-US" sz="1600" kern="0" dirty="0">
                <a:solidFill>
                  <a:srgbClr val="3333FF"/>
                </a:solidFill>
              </a:rPr>
              <a:t> </a:t>
            </a:r>
            <a:r>
              <a:rPr kumimoji="0" lang="en-US" altLang="zh-CN" sz="1600" kern="0" dirty="0">
                <a:solidFill>
                  <a:srgbClr val="3333FF"/>
                </a:solidFill>
              </a:rPr>
              <a:t>measurement</a:t>
            </a:r>
            <a:r>
              <a:rPr kumimoji="0" lang="en-US" altLang="ko-KR" sz="1600" kern="0" dirty="0">
                <a:solidFill>
                  <a:srgbClr val="3333FF"/>
                </a:solidFill>
              </a:rPr>
              <a:t> 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F964D61-30FF-9077-E30D-46035399CC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9187" y="3740935"/>
            <a:ext cx="2912708" cy="283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20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9D958A08-4FE1-592F-25E6-1E61B164F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376" y="512290"/>
            <a:ext cx="8216153" cy="507082"/>
          </a:xfrm>
          <a:prstGeom prst="rect">
            <a:avLst/>
          </a:prstGeom>
          <a:solidFill>
            <a:srgbClr val="2D2D8A">
              <a:lumMod val="75000"/>
            </a:srgbClr>
          </a:solidFill>
          <a:ln>
            <a:noFill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ko-KR" sz="2400" b="1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Expected </a:t>
            </a:r>
            <a:r>
              <a:rPr lang="en-US" altLang="ko-KR" sz="2400" b="1" dirty="0" err="1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CEvNS</a:t>
            </a:r>
            <a:r>
              <a:rPr lang="en-US" altLang="ko-KR" sz="2400" b="1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 signal and background at </a:t>
            </a:r>
            <a:r>
              <a:rPr lang="en-US" altLang="ko-KR" sz="2400" b="1" dirty="0" err="1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CiADS</a:t>
            </a:r>
            <a:r>
              <a:rPr lang="en-US" altLang="ko-KR" sz="2400" b="1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 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0B204DB4-1E7D-4259-8AEA-A9130364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21</a:t>
            </a:fld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648A6D9-511A-304E-6219-D90F2EBB9E83}"/>
                  </a:ext>
                </a:extLst>
              </p:cNvPr>
              <p:cNvSpPr txBox="1"/>
              <p:nvPr/>
            </p:nvSpPr>
            <p:spPr>
              <a:xfrm>
                <a:off x="766482" y="1496545"/>
                <a:ext cx="10690412" cy="415122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342900" indent="-342900" defTabSz="914400" eaLnBrk="1" fontAlgn="base" hangingPunct="1">
                  <a:lnSpc>
                    <a:spcPts val="2500"/>
                  </a:lnSpc>
                  <a:spcBef>
                    <a:spcPts val="500"/>
                  </a:spcBef>
                  <a:spcAft>
                    <a:spcPts val="500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kumimoji="1" lang="en-US" altLang="zh-CN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Expected </a:t>
                </a:r>
                <a:r>
                  <a:rPr kumimoji="1" lang="en-US" altLang="zh-CN" sz="24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CEvNS</a:t>
                </a:r>
                <a:r>
                  <a:rPr kumimoji="1" lang="en-US" altLang="zh-CN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observed rate per 300 kg for a year:</a:t>
                </a:r>
              </a:p>
              <a:p>
                <a:pPr defTabSz="914400" eaLnBrk="1" fontAlgn="base" hangingPunct="1">
                  <a:lnSpc>
                    <a:spcPts val="2500"/>
                  </a:lnSpc>
                  <a:spcBef>
                    <a:spcPts val="500"/>
                  </a:spcBef>
                  <a:spcAft>
                    <a:spcPts val="500"/>
                  </a:spcAft>
                  <a:defRPr/>
                </a:pPr>
                <a:r>
                  <a:rPr kumimoji="1" lang="en-US" altLang="zh-CN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(20-</a:t>
                </a:r>
                <a14:m>
                  <m:oMath xmlns:m="http://schemas.openxmlformats.org/officeDocument/2006/math">
                    <m:r>
                      <a:rPr kumimoji="1" lang="en-US" altLang="zh-CN" sz="24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</m:oMath>
                </a14:m>
                <a:r>
                  <a:rPr kumimoji="1" lang="en-US" altLang="zh-CN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region of interest coincident (ROI) from a </a:t>
                </a:r>
                <a:r>
                  <a:rPr kumimoji="1" lang="en-US" altLang="zh-CN" sz="2400" dirty="0">
                    <a:solidFill>
                      <a:srgbClr val="FF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continuous</a:t>
                </a:r>
                <a:r>
                  <a:rPr kumimoji="1" lang="en-US" altLang="zh-CN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beam)</a:t>
                </a:r>
              </a:p>
              <a:p>
                <a:pPr defTabSz="914400" eaLnBrk="1" fontAlgn="base" hangingPunct="1">
                  <a:lnSpc>
                    <a:spcPts val="2500"/>
                  </a:lnSpc>
                  <a:spcBef>
                    <a:spcPts val="500"/>
                  </a:spcBef>
                  <a:spcAft>
                    <a:spcPts val="500"/>
                  </a:spcAft>
                  <a:defRPr/>
                </a:pPr>
                <a:r>
                  <a:rPr kumimoji="1" lang="en-US" altLang="zh-CN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15200 (1520) events at energy threshold of 7 </a:t>
                </a:r>
                <a:r>
                  <a:rPr kumimoji="1" lang="en-US" altLang="zh-CN" sz="24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keVnr</a:t>
                </a:r>
                <a:r>
                  <a:rPr kumimoji="1" lang="en-US" altLang="zh-CN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a 2.5MW (250kW) beam</a:t>
                </a:r>
              </a:p>
              <a:p>
                <a:pPr defTabSz="914400" eaLnBrk="1" fontAlgn="base" hangingPunct="1">
                  <a:lnSpc>
                    <a:spcPts val="2500"/>
                  </a:lnSpc>
                  <a:spcBef>
                    <a:spcPts val="500"/>
                  </a:spcBef>
                  <a:spcAft>
                    <a:spcPts val="500"/>
                  </a:spcAft>
                  <a:defRPr/>
                </a:pPr>
                <a:endParaRPr kumimoji="1" lang="en-US" altLang="zh-CN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defTabSz="914400" eaLnBrk="1" fontAlgn="base" hangingPunct="1">
                  <a:lnSpc>
                    <a:spcPts val="2500"/>
                  </a:lnSpc>
                  <a:spcBef>
                    <a:spcPts val="500"/>
                  </a:spcBef>
                  <a:spcAft>
                    <a:spcPts val="500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kumimoji="1"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Steady-state backgrounds: 410000 events with a normalization uncertainty of 0.1%</a:t>
                </a:r>
              </a:p>
              <a:p>
                <a:pPr marL="493713" indent="-493713" fontAlgn="base">
                  <a:lnSpc>
                    <a:spcPts val="2500"/>
                  </a:lnSpc>
                  <a:spcBef>
                    <a:spcPts val="500"/>
                  </a:spcBef>
                  <a:spcAft>
                    <a:spcPts val="500"/>
                  </a:spcAft>
                  <a:defRPr/>
                </a:pP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(obtained by the “beam-off” data)</a:t>
                </a:r>
              </a:p>
              <a:p>
                <a:pPr fontAlgn="base">
                  <a:lnSpc>
                    <a:spcPts val="2500"/>
                  </a:lnSpc>
                  <a:spcBef>
                    <a:spcPts val="500"/>
                  </a:spcBef>
                  <a:spcAft>
                    <a:spcPts val="500"/>
                  </a:spcAft>
                  <a:defRPr/>
                </a:pP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kumimoji="1"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Cosmic-rays and environmental </a:t>
                </a:r>
                <a14:m>
                  <m:oMath xmlns:m="http://schemas.openxmlformats.org/officeDocument/2006/math">
                    <m:r>
                      <a:rPr kumimoji="1" lang="en-US" altLang="zh-CN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r>
                  <a:rPr kumimoji="1"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-rays </a:t>
                </a:r>
              </a:p>
              <a:p>
                <a:pPr defTabSz="914400" eaLnBrk="1" fontAlgn="base" hangingPunct="1">
                  <a:lnSpc>
                    <a:spcPts val="2500"/>
                  </a:lnSpc>
                  <a:spcBef>
                    <a:spcPts val="500"/>
                  </a:spcBef>
                  <a:spcAft>
                    <a:spcPts val="500"/>
                  </a:spcAft>
                  <a:defRPr/>
                </a:pPr>
                <a:endParaRPr kumimoji="1" lang="en-US" altLang="zh-CN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defTabSz="914400" eaLnBrk="1" fontAlgn="base" hangingPunct="1">
                  <a:lnSpc>
                    <a:spcPts val="2500"/>
                  </a:lnSpc>
                  <a:spcBef>
                    <a:spcPts val="500"/>
                  </a:spcBef>
                  <a:spcAft>
                    <a:spcPts val="500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 related backgrounds: 5% of </a:t>
                </a:r>
                <a:r>
                  <a:rPr kumimoji="1"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CEvNS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signal with an uncertainty of 25%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648A6D9-511A-304E-6219-D90F2EBB9E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482" y="1496545"/>
                <a:ext cx="10690412" cy="4151220"/>
              </a:xfrm>
              <a:prstGeom prst="rect">
                <a:avLst/>
              </a:prstGeom>
              <a:blipFill>
                <a:blip r:embed="rId2"/>
                <a:stretch>
                  <a:fillRect l="-831" t="-2439" r="-594"/>
                </a:stretch>
              </a:blipFill>
            </p:spPr>
            <p:txBody>
              <a:bodyPr/>
              <a:lstStyle/>
              <a:p>
                <a:r>
                  <a:rPr lang="ko-Kore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0632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>
            <a:extLst>
              <a:ext uri="{FF2B5EF4-FFF2-40B4-BE49-F238E27FC236}">
                <a16:creationId xmlns:a16="http://schemas.microsoft.com/office/drawing/2014/main" id="{94B0F9F0-7DC6-AF7A-9FAE-B8BC57DC6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0882" y="783845"/>
            <a:ext cx="9009530" cy="478593"/>
          </a:xfrm>
          <a:prstGeom prst="rect">
            <a:avLst/>
          </a:prstGeom>
          <a:solidFill>
            <a:srgbClr val="2D2D8A">
              <a:lumMod val="75000"/>
            </a:srgbClr>
          </a:solidFill>
          <a:ln>
            <a:noFill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Expected sensitivities and results at </a:t>
            </a:r>
            <a:r>
              <a:rPr lang="en-US" altLang="ko-KR" sz="2400" b="1" dirty="0" err="1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CiADS</a:t>
            </a:r>
            <a:r>
              <a:rPr lang="en-US" altLang="ko-KR" sz="2400" b="1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 (2.5MW)</a:t>
            </a:r>
            <a:endParaRPr kumimoji="1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휴먼모음T" pitchFamily="18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0D86E6C9-66DB-89BF-FEB9-619CFA8A6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6858" y="2074130"/>
            <a:ext cx="2856518" cy="400110"/>
          </a:xfrm>
          <a:prstGeom prst="rect">
            <a:avLst/>
          </a:prstGeom>
          <a:solidFill>
            <a:srgbClr val="003366">
              <a:lumMod val="20000"/>
              <a:lumOff val="8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altLang="ko-KR" sz="2000" kern="0" dirty="0" err="1">
                <a:solidFill>
                  <a:srgbClr val="DADADA">
                    <a:lumMod val="10000"/>
                  </a:srgbClr>
                </a:solidFill>
                <a:latin typeface="Arial"/>
                <a:ea typeface="HY헤드라인M" pitchFamily="18" charset="-127"/>
              </a:rPr>
              <a:t>CEvNS</a:t>
            </a:r>
            <a:r>
              <a:rPr lang="en-US" altLang="ko-KR" sz="2000" kern="0" dirty="0">
                <a:solidFill>
                  <a:srgbClr val="DADADA">
                    <a:lumMod val="10000"/>
                  </a:srgbClr>
                </a:solidFill>
                <a:latin typeface="Arial"/>
                <a:ea typeface="HY헤드라인M" pitchFamily="18" charset="-127"/>
              </a:rPr>
              <a:t> cross section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A279598B-DAEF-E2C5-C7BA-4FB09C881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6937" y="1921725"/>
            <a:ext cx="3423328" cy="400110"/>
          </a:xfrm>
          <a:prstGeom prst="rect">
            <a:avLst/>
          </a:prstGeom>
          <a:solidFill>
            <a:srgbClr val="003366">
              <a:lumMod val="20000"/>
              <a:lumOff val="8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altLang="ko-KR" sz="2000" kern="0" dirty="0">
                <a:solidFill>
                  <a:srgbClr val="DADADA">
                    <a:lumMod val="10000"/>
                  </a:srgbClr>
                </a:solidFill>
                <a:latin typeface="Arial"/>
                <a:ea typeface="HY헤드라인M" pitchFamily="18" charset="-127"/>
              </a:rPr>
              <a:t>Weak couplings at low Q</a:t>
            </a:r>
            <a:r>
              <a:rPr lang="en-US" altLang="ko-KR" sz="2000" kern="0" baseline="30000" dirty="0">
                <a:solidFill>
                  <a:srgbClr val="DADADA">
                    <a:lumMod val="10000"/>
                  </a:srgbClr>
                </a:solidFill>
                <a:latin typeface="Arial"/>
                <a:ea typeface="HY헤드라인M" pitchFamily="18" charset="-127"/>
              </a:rPr>
              <a:t>2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B9EE9933-F0F0-AFF2-4560-53526D1DB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15" y="2089107"/>
            <a:ext cx="2254599" cy="400110"/>
          </a:xfrm>
          <a:prstGeom prst="rect">
            <a:avLst/>
          </a:prstGeom>
          <a:solidFill>
            <a:srgbClr val="003366">
              <a:lumMod val="20000"/>
              <a:lumOff val="8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altLang="ko-KR" sz="2000" kern="0" dirty="0">
                <a:solidFill>
                  <a:srgbClr val="DADADA">
                    <a:lumMod val="10000"/>
                  </a:srgbClr>
                </a:solidFill>
                <a:latin typeface="Arial"/>
                <a:ea typeface="HY헤드라인M" pitchFamily="18" charset="-127"/>
              </a:rPr>
              <a:t>Search for NSI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C8D3025-0152-C0BC-18CA-A3C9A15C7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22</a:t>
            </a:fld>
            <a:endParaRPr lang="en-CN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9AB512F9-CAA0-6188-1D13-CFE56A80D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54" y="2599327"/>
            <a:ext cx="3064450" cy="296999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2C324069-8A07-B7EE-0B9C-5EE09E6A5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791" y="2719076"/>
            <a:ext cx="4114800" cy="27305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D19E568-376B-192D-AB36-3E0CC5F99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925" y="2659106"/>
            <a:ext cx="3064451" cy="295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67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43340507-FE41-3D87-A6AC-D22C1E162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707" y="475602"/>
            <a:ext cx="5162843" cy="504396"/>
          </a:xfrm>
          <a:prstGeom prst="rect">
            <a:avLst/>
          </a:prstGeom>
          <a:solidFill>
            <a:srgbClr val="2D2D8A">
              <a:lumMod val="75000"/>
            </a:srgbClr>
          </a:solidFill>
          <a:ln>
            <a:noFill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2400" b="1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Summary</a:t>
            </a:r>
            <a:endParaRPr lang="ko-KR" altLang="en-US" sz="2400" b="1" dirty="0">
              <a:solidFill>
                <a:srgbClr val="FFFFFF"/>
              </a:solidFill>
              <a:latin typeface="Arial" charset="0"/>
              <a:ea typeface="휴먼모음T" pitchFamily="18" charset="-127"/>
            </a:endParaRPr>
          </a:p>
        </p:txBody>
      </p:sp>
      <p:sp>
        <p:nvSpPr>
          <p:cNvPr id="5" name="Text Box 29">
            <a:extLst>
              <a:ext uri="{FF2B5EF4-FFF2-40B4-BE49-F238E27FC236}">
                <a16:creationId xmlns:a16="http://schemas.microsoft.com/office/drawing/2014/main" id="{3615F1FC-716D-512E-50D5-37267F3FF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541" y="1291988"/>
            <a:ext cx="9852917" cy="1323439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127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60363" indent="-360363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9pPr>
          </a:lstStyle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en-US" altLang="ko-KR" sz="2000" kern="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We build </a:t>
            </a:r>
            <a:r>
              <a:rPr lang="en-US" altLang="ko-KR" sz="2000" b="1" kern="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a large </a:t>
            </a:r>
            <a:r>
              <a:rPr lang="en-US" altLang="ko-KR" sz="2000" b="1" kern="0" dirty="0" err="1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CsI</a:t>
            </a:r>
            <a:r>
              <a:rPr lang="en-US" altLang="ko-KR" sz="2000" b="1" kern="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 crystal detector of CICENNS </a:t>
            </a:r>
            <a:r>
              <a:rPr lang="en-US" altLang="ko-KR" sz="2000" kern="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in order to make </a:t>
            </a:r>
            <a:r>
              <a:rPr lang="en-US" altLang="ko-KR" sz="2000" b="1" kern="0" dirty="0">
                <a:solidFill>
                  <a:srgbClr val="3333FF"/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the world-most precise measurement </a:t>
            </a:r>
            <a:r>
              <a:rPr lang="en-US" altLang="ko-KR" sz="2000" b="1" kern="0" dirty="0"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of coherent elastic neutrino-nucleus scattering</a:t>
            </a:r>
            <a:r>
              <a:rPr kumimoji="0" lang="en-US" altLang="zh-CN" sz="20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Arial" panose="020B0604020202020204" pitchFamily="34" charset="0"/>
                <a:sym typeface="Wingdings" pitchFamily="2" charset="2"/>
              </a:rPr>
              <a:t>,</a:t>
            </a:r>
            <a:r>
              <a:rPr lang="en-US" altLang="ko-KR" sz="2000" kern="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 aiming at </a:t>
            </a:r>
            <a:r>
              <a:rPr lang="en-US" altLang="ko-KR" sz="2000" kern="0" dirty="0"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studying </a:t>
            </a:r>
            <a:r>
              <a:rPr lang="en-US" altLang="ko-KR" sz="2000" b="1" kern="0" dirty="0"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an unexplored physics region </a:t>
            </a:r>
            <a:r>
              <a:rPr lang="en-US" altLang="ko-KR" sz="2000" kern="0" dirty="0"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and making </a:t>
            </a:r>
            <a:r>
              <a:rPr lang="en-US" altLang="ko-KR" sz="2000" b="1" kern="0" dirty="0"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a surprising discovery</a:t>
            </a:r>
            <a:r>
              <a:rPr lang="en-US" altLang="ko-KR" sz="2000" kern="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.   </a:t>
            </a:r>
          </a:p>
        </p:txBody>
      </p:sp>
      <p:sp>
        <p:nvSpPr>
          <p:cNvPr id="6" name="Text Box 29">
            <a:extLst>
              <a:ext uri="{FF2B5EF4-FFF2-40B4-BE49-F238E27FC236}">
                <a16:creationId xmlns:a16="http://schemas.microsoft.com/office/drawing/2014/main" id="{6CCB1E4B-C55B-8B97-1532-88C9743B3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539" y="4297158"/>
            <a:ext cx="9852917" cy="1015663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127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60363" indent="-360363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9pPr>
          </a:lstStyle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2000" kern="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We wish to understand </a:t>
            </a:r>
            <a:r>
              <a:rPr lang="en-US" altLang="ko-KR" sz="2000" b="1" kern="0" dirty="0">
                <a:solidFill>
                  <a:srgbClr val="3333FF"/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wave properties of neutrino interaction with a large enhancement at low energy using an existing (CSNS) and future (</a:t>
            </a:r>
            <a:r>
              <a:rPr lang="en-US" altLang="ko-KR" sz="2000" b="1" kern="0" dirty="0" err="1">
                <a:solidFill>
                  <a:srgbClr val="3333FF"/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CiADS</a:t>
            </a:r>
            <a:r>
              <a:rPr lang="en-US" altLang="ko-KR" sz="2000" b="1" kern="0" dirty="0">
                <a:solidFill>
                  <a:srgbClr val="3333FF"/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) neutrino source facilities </a:t>
            </a:r>
            <a:r>
              <a:rPr lang="en-US" altLang="ko-KR" sz="2000" b="1" kern="0" dirty="0"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in Guangdong province</a:t>
            </a:r>
            <a:r>
              <a:rPr lang="en-US" altLang="ko-KR" sz="2000" kern="0" dirty="0"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Text Box 29">
            <a:extLst>
              <a:ext uri="{FF2B5EF4-FFF2-40B4-BE49-F238E27FC236}">
                <a16:creationId xmlns:a16="http://schemas.microsoft.com/office/drawing/2014/main" id="{A3AAE86C-789C-C527-46B1-FA4D20935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540" y="2934396"/>
            <a:ext cx="9852917" cy="1015663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127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60363" indent="-360363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9pPr>
          </a:lstStyle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2000" kern="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The </a:t>
            </a:r>
            <a:r>
              <a:rPr lang="en-US" altLang="ko-KR" sz="2000" b="1" kern="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CICENNS</a:t>
            </a:r>
            <a:r>
              <a:rPr lang="en-US" altLang="ko-KR" sz="2000" kern="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 </a:t>
            </a:r>
            <a:r>
              <a:rPr lang="en-US" altLang="ko-KR" sz="2000" b="1" kern="0" dirty="0">
                <a:solidFill>
                  <a:srgbClr val="3333FF"/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detector design was completed </a:t>
            </a:r>
            <a:r>
              <a:rPr lang="en-US" altLang="ko-KR" sz="2000" kern="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and all of necessary parts </a:t>
            </a:r>
            <a:r>
              <a:rPr lang="en-US" altLang="ko-KR" sz="2000" b="1" kern="0" dirty="0">
                <a:solidFill>
                  <a:srgbClr val="3333FF"/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are placed an order and under manufacturing</a:t>
            </a:r>
            <a:r>
              <a:rPr lang="en-US" altLang="ko-KR" sz="2000" kern="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. They will be delivered before the end of 2024 and assembled in the summer of 2025. 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2B532570-BE73-36FA-04BD-C9CB96B1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23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75721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43340507-FE41-3D87-A6AC-D22C1E162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8025" y="2748155"/>
            <a:ext cx="5162843" cy="504396"/>
          </a:xfrm>
          <a:prstGeom prst="rect">
            <a:avLst/>
          </a:prstGeom>
          <a:solidFill>
            <a:srgbClr val="2D2D8A">
              <a:lumMod val="75000"/>
            </a:srgbClr>
          </a:solidFill>
          <a:ln>
            <a:noFill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2400" b="1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Backup</a:t>
            </a:r>
            <a:endParaRPr lang="ko-KR" altLang="en-US" sz="2400" b="1" dirty="0">
              <a:solidFill>
                <a:srgbClr val="FFFFFF"/>
              </a:solidFill>
              <a:latin typeface="Arial" charset="0"/>
              <a:ea typeface="휴먼모음T" pitchFamily="18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2B532570-BE73-36FA-04BD-C9CB96B1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24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31077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9D958A08-4FE1-592F-25E6-1E61B164F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1686" y="431608"/>
            <a:ext cx="7489860" cy="507082"/>
          </a:xfrm>
          <a:prstGeom prst="rect">
            <a:avLst/>
          </a:prstGeom>
          <a:solidFill>
            <a:srgbClr val="2D2D8A">
              <a:lumMod val="75000"/>
            </a:srgbClr>
          </a:solidFill>
          <a:ln>
            <a:noFill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ko-KR" sz="2400" b="1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Performance of 5-inch SBA PMT for crystals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0B204DB4-1E7D-4259-8AEA-A9130364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25</a:t>
            </a:fld>
            <a:endParaRPr lang="en-CN"/>
          </a:p>
        </p:txBody>
      </p:sp>
      <p:pic>
        <p:nvPicPr>
          <p:cNvPr id="12" name="图片 9">
            <a:extLst>
              <a:ext uri="{FF2B5EF4-FFF2-40B4-BE49-F238E27FC236}">
                <a16:creationId xmlns:a16="http://schemas.microsoft.com/office/drawing/2014/main" id="{419659F9-D556-51A3-E620-BDC4EFE13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888" y="1464310"/>
            <a:ext cx="4457700" cy="3240405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642E57AF-F27F-9975-36D8-E19B292FC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613" y="1482725"/>
            <a:ext cx="4465320" cy="3243580"/>
          </a:xfrm>
          <a:prstGeom prst="rect">
            <a:avLst/>
          </a:prstGeom>
        </p:spPr>
      </p:pic>
      <p:pic>
        <p:nvPicPr>
          <p:cNvPr id="14" name="图片 10">
            <a:extLst>
              <a:ext uri="{FF2B5EF4-FFF2-40B4-BE49-F238E27FC236}">
                <a16:creationId xmlns:a16="http://schemas.microsoft.com/office/drawing/2014/main" id="{1AFEC33C-4E8F-592E-8FDA-E3AD93AA4D94}"/>
              </a:ext>
            </a:extLst>
          </p:cNvPr>
          <p:cNvPicPr/>
          <p:nvPr/>
        </p:nvPicPr>
        <p:blipFill>
          <a:blip r:embed="rId4"/>
          <a:srcRect l="23529" r="23789"/>
        </p:blipFill>
        <p:spPr>
          <a:xfrm>
            <a:off x="367553" y="1139190"/>
            <a:ext cx="2839085" cy="3891280"/>
          </a:xfrm>
          <a:prstGeom prst="rect">
            <a:avLst/>
          </a:prstGeom>
        </p:spPr>
      </p:pic>
      <p:sp>
        <p:nvSpPr>
          <p:cNvPr id="15" name="文本框 13">
            <a:extLst>
              <a:ext uri="{FF2B5EF4-FFF2-40B4-BE49-F238E27FC236}">
                <a16:creationId xmlns:a16="http://schemas.microsoft.com/office/drawing/2014/main" id="{56E7611D-5C5D-2C1D-3309-CDB2383BF201}"/>
              </a:ext>
            </a:extLst>
          </p:cNvPr>
          <p:cNvSpPr txBox="1"/>
          <p:nvPr/>
        </p:nvSpPr>
        <p:spPr>
          <a:xfrm>
            <a:off x="51958" y="5211445"/>
            <a:ext cx="4159250" cy="906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R877-100 PMT (Super-</a:t>
            </a:r>
            <a:r>
              <a:rPr kumimoji="1"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bialkali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QE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：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37%  @420nm</a:t>
            </a:r>
          </a:p>
        </p:txBody>
      </p:sp>
      <p:sp>
        <p:nvSpPr>
          <p:cNvPr id="16" name="文本框 14">
            <a:extLst>
              <a:ext uri="{FF2B5EF4-FFF2-40B4-BE49-F238E27FC236}">
                <a16:creationId xmlns:a16="http://schemas.microsoft.com/office/drawing/2014/main" id="{A2D7322A-40DA-81F1-59DA-C7CD30C041CA}"/>
              </a:ext>
            </a:extLst>
          </p:cNvPr>
          <p:cNvSpPr txBox="1"/>
          <p:nvPr/>
        </p:nvSpPr>
        <p:spPr>
          <a:xfrm>
            <a:off x="4947808" y="5030470"/>
            <a:ext cx="7223125" cy="1353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kumimoji="1"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Gain and DCR of PMT at different operating voltages.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kumimoji="1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Gain: </a:t>
            </a:r>
            <a:r>
              <a:rPr kumimoji="1"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3.6</a:t>
            </a:r>
            <a:r>
              <a:rPr kumimoji="1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×</a:t>
            </a:r>
            <a:r>
              <a:rPr kumimoji="1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10</a:t>
            </a:r>
            <a:r>
              <a:rPr kumimoji="1"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</a:t>
            </a:r>
            <a:r>
              <a:rPr kumimoji="1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@1</a:t>
            </a:r>
            <a:r>
              <a:rPr kumimoji="1"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</a:t>
            </a:r>
            <a:r>
              <a:rPr kumimoji="1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00V 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DCR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：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2.9KHz      </a:t>
            </a:r>
            <a:r>
              <a:rPr kumimoji="1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@1</a:t>
            </a:r>
            <a:r>
              <a:rPr kumimoji="1"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</a:t>
            </a:r>
            <a:r>
              <a:rPr kumimoji="1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00V</a:t>
            </a:r>
            <a:endParaRPr kumimoji="1"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46260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9D958A08-4FE1-592F-25E6-1E61B164F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9517" y="431608"/>
            <a:ext cx="9197789" cy="507082"/>
          </a:xfrm>
          <a:prstGeom prst="rect">
            <a:avLst/>
          </a:prstGeom>
          <a:solidFill>
            <a:srgbClr val="2D2D8A">
              <a:lumMod val="75000"/>
            </a:srgbClr>
          </a:solidFill>
          <a:ln>
            <a:noFill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ko-KR" sz="2400" b="1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Performance of 4-inch PMT for plastic scintillator veto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0B204DB4-1E7D-4259-8AEA-A9130364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26</a:t>
            </a:fld>
            <a:endParaRPr lang="en-CN"/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A7A1706C-07A6-2C75-1718-BF3EFFA72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710" y="1488393"/>
            <a:ext cx="4573756" cy="3121753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36504840-61B8-5F7E-1D18-27DAF90E0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6465" y="1442902"/>
            <a:ext cx="4281245" cy="3115741"/>
          </a:xfrm>
          <a:prstGeom prst="rect">
            <a:avLst/>
          </a:prstGeom>
        </p:spPr>
      </p:pic>
      <p:sp>
        <p:nvSpPr>
          <p:cNvPr id="6" name="文本框 14">
            <a:extLst>
              <a:ext uri="{FF2B5EF4-FFF2-40B4-BE49-F238E27FC236}">
                <a16:creationId xmlns:a16="http://schemas.microsoft.com/office/drawing/2014/main" id="{D320C6D5-833F-16EE-F859-32603A0AB6B8}"/>
              </a:ext>
            </a:extLst>
          </p:cNvPr>
          <p:cNvSpPr txBox="1"/>
          <p:nvPr/>
        </p:nvSpPr>
        <p:spPr>
          <a:xfrm>
            <a:off x="4787451" y="4692498"/>
            <a:ext cx="7234219" cy="13542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Gain and DCR of PMT at different operating voltages.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kumimoji="1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Gain: </a:t>
            </a:r>
            <a:r>
              <a:rPr kumimoji="1"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1.4</a:t>
            </a:r>
            <a:r>
              <a:rPr kumimoji="1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×</a:t>
            </a:r>
            <a:r>
              <a:rPr kumimoji="1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10</a:t>
            </a:r>
            <a:r>
              <a:rPr kumimoji="1"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7</a:t>
            </a:r>
            <a:r>
              <a:rPr kumimoji="1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@</a:t>
            </a:r>
            <a:r>
              <a:rPr kumimoji="1"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9</a:t>
            </a:r>
            <a:r>
              <a:rPr kumimoji="1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00V 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DCR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：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290Hz     </a:t>
            </a:r>
            <a:r>
              <a:rPr kumimoji="1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@</a:t>
            </a:r>
            <a:r>
              <a:rPr kumimoji="1"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9</a:t>
            </a:r>
            <a:r>
              <a:rPr kumimoji="1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00V</a:t>
            </a:r>
            <a:endParaRPr kumimoji="1"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7" name="图片 13">
            <a:extLst>
              <a:ext uri="{FF2B5EF4-FFF2-40B4-BE49-F238E27FC236}">
                <a16:creationId xmlns:a16="http://schemas.microsoft.com/office/drawing/2014/main" id="{8891CCD9-6931-0E23-C3EF-DFC7CA483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88" y="2120268"/>
            <a:ext cx="2490470" cy="2352675"/>
          </a:xfrm>
          <a:prstGeom prst="rect">
            <a:avLst/>
          </a:prstGeom>
        </p:spPr>
      </p:pic>
      <p:sp>
        <p:nvSpPr>
          <p:cNvPr id="8" name="文本框 13">
            <a:extLst>
              <a:ext uri="{FF2B5EF4-FFF2-40B4-BE49-F238E27FC236}">
                <a16:creationId xmlns:a16="http://schemas.microsoft.com/office/drawing/2014/main" id="{95304379-EE93-686C-B41A-00FB5572E92E}"/>
              </a:ext>
            </a:extLst>
          </p:cNvPr>
          <p:cNvSpPr txBox="1"/>
          <p:nvPr/>
        </p:nvSpPr>
        <p:spPr>
          <a:xfrm>
            <a:off x="170330" y="4534361"/>
            <a:ext cx="3095737" cy="9079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N2041 4-inch PMT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QE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：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25%  @420nm</a:t>
            </a:r>
          </a:p>
        </p:txBody>
      </p:sp>
    </p:spTree>
    <p:extLst>
      <p:ext uri="{BB962C8B-B14F-4D97-AF65-F5344CB8AC3E}">
        <p14:creationId xmlns:p14="http://schemas.microsoft.com/office/powerpoint/2010/main" val="3085676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9D958A08-4FE1-592F-25E6-1E61B164F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1686" y="431608"/>
            <a:ext cx="7489860" cy="507082"/>
          </a:xfrm>
          <a:prstGeom prst="rect">
            <a:avLst/>
          </a:prstGeom>
          <a:solidFill>
            <a:srgbClr val="2D2D8A">
              <a:lumMod val="75000"/>
            </a:srgbClr>
          </a:solidFill>
          <a:ln>
            <a:noFill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ko-KR" sz="2400" b="1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Internal radioactivity of </a:t>
            </a:r>
            <a:r>
              <a:rPr lang="en-US" altLang="ko-KR" sz="2400" b="1" dirty="0" err="1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CsI</a:t>
            </a:r>
            <a:r>
              <a:rPr lang="en-US" altLang="ko-KR" sz="2400" b="1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(Na) crystal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0B204DB4-1E7D-4259-8AEA-A9130364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27</a:t>
            </a:fld>
            <a:endParaRPr lang="en-CN"/>
          </a:p>
        </p:txBody>
      </p:sp>
      <p:graphicFrame>
        <p:nvGraphicFramePr>
          <p:cNvPr id="4" name="表格 10">
            <a:extLst>
              <a:ext uri="{FF2B5EF4-FFF2-40B4-BE49-F238E27FC236}">
                <a16:creationId xmlns:a16="http://schemas.microsoft.com/office/drawing/2014/main" id="{B2D9FCDB-6D98-ADAF-B0BA-FCA5558FFDD2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22615854"/>
              </p:ext>
            </p:extLst>
          </p:nvPr>
        </p:nvGraphicFramePr>
        <p:xfrm>
          <a:off x="2311686" y="1131159"/>
          <a:ext cx="7665085" cy="2324735"/>
        </p:xfrm>
        <a:graphic>
          <a:graphicData uri="http://schemas.openxmlformats.org/drawingml/2006/table">
            <a:tbl>
              <a:tblPr/>
              <a:tblGrid>
                <a:gridCol w="1458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2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7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45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90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25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Isotopes</a:t>
                      </a:r>
                      <a:endParaRPr lang="en-US" altLang="en-US" sz="1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 baseline="30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238</a:t>
                      </a:r>
                      <a:r>
                        <a:rPr lang="en-US" sz="1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U</a:t>
                      </a:r>
                    </a:p>
                    <a:p>
                      <a:pPr algn="ctr">
                        <a:buNone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(ppt)</a:t>
                      </a:r>
                      <a:endParaRPr lang="en-US" altLang="en-US" sz="1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91439" marR="91439" marT="45719" marB="45719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 baseline="30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232</a:t>
                      </a:r>
                      <a:r>
                        <a:rPr lang="en-US" sz="1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Th</a:t>
                      </a:r>
                    </a:p>
                    <a:p>
                      <a:pPr algn="ctr">
                        <a:buNone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(ppt)</a:t>
                      </a:r>
                      <a:endParaRPr lang="en-US" altLang="en-US" sz="1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91439" marR="91439" marT="45719" marB="45719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 baseline="30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87</a:t>
                      </a:r>
                      <a:r>
                        <a:rPr lang="en-US" sz="1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Rb</a:t>
                      </a:r>
                    </a:p>
                    <a:p>
                      <a:pPr algn="ctr">
                        <a:buNone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(ppb)</a:t>
                      </a:r>
                      <a:endParaRPr lang="en-US" altLang="en-US" sz="1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800" b="1" baseline="30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137</a:t>
                      </a:r>
                      <a:r>
                        <a:rPr lang="en-US" altLang="en-US" sz="1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Cs</a:t>
                      </a:r>
                    </a:p>
                    <a:p>
                      <a:pPr algn="ctr">
                        <a:buNone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(mBq/kg)</a:t>
                      </a:r>
                      <a:endParaRPr lang="en-US" altLang="en-US" sz="1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800" b="1" baseline="30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134</a:t>
                      </a:r>
                      <a:r>
                        <a:rPr lang="en-US" altLang="en-US" sz="1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Cs</a:t>
                      </a:r>
                    </a:p>
                    <a:p>
                      <a:pPr algn="ctr">
                        <a:buNone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(mBq/kg)</a:t>
                      </a:r>
                      <a:endParaRPr lang="en-US" altLang="en-US" sz="1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2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CICENNS</a:t>
                      </a:r>
                      <a:endParaRPr lang="en-US" altLang="en-US" sz="18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50±10</a:t>
                      </a:r>
                      <a:endParaRPr lang="en-US" altLang="en-US" sz="18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47±10</a:t>
                      </a:r>
                      <a:endParaRPr lang="en-US" altLang="en-US" sz="18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~2</a:t>
                      </a:r>
                      <a:endParaRPr lang="en-US" altLang="en-US" sz="18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&lt;5.9</a:t>
                      </a:r>
                    </a:p>
                  </a:txBody>
                  <a:tcPr marL="91439" marR="91439" marT="45719" marB="45719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~23</a:t>
                      </a:r>
                    </a:p>
                  </a:txBody>
                  <a:tcPr marL="91439" marR="91439" marT="45719" marB="45719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3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KIMS</a:t>
                      </a:r>
                      <a:endParaRPr lang="en-US" altLang="en-US" sz="1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0.75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±0.23</a:t>
                      </a:r>
                      <a:endParaRPr lang="en-US" altLang="en-US" sz="18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0.38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±0.07</a:t>
                      </a:r>
                      <a:endParaRPr lang="en-US" altLang="zh-CN" sz="18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1.3±0.4</a:t>
                      </a:r>
                      <a:endParaRPr lang="en-US" altLang="en-US" sz="18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6.3±0.7</a:t>
                      </a:r>
                      <a:endParaRPr lang="en-US" altLang="en-US" sz="18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14.1±1.1</a:t>
                      </a:r>
                      <a:endParaRPr lang="en-US" altLang="en-US" sz="18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COHERENT</a:t>
                      </a:r>
                      <a:endParaRPr lang="en-US" altLang="en-US" sz="18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&lt;1000</a:t>
                      </a:r>
                    </a:p>
                  </a:txBody>
                  <a:tcPr marL="91439" marR="91439" marT="45719" marB="45719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&lt;1000</a:t>
                      </a:r>
                    </a:p>
                  </a:txBody>
                  <a:tcPr marL="91439" marR="91439" marT="45719" marB="45719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~20</a:t>
                      </a:r>
                      <a:endParaRPr lang="en-US" altLang="en-US" sz="18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28±3</a:t>
                      </a:r>
                      <a:endParaRPr lang="en-US" altLang="en-US" sz="18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26±2</a:t>
                      </a:r>
                      <a:endParaRPr lang="en-US" altLang="en-US" sz="1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8" name="内容占位符 2">
            <a:extLst>
              <a:ext uri="{FF2B5EF4-FFF2-40B4-BE49-F238E27FC236}">
                <a16:creationId xmlns:a16="http://schemas.microsoft.com/office/drawing/2014/main" id="{5ED09CD0-AA9D-FDAB-BBB3-207E7B182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325" y="3429000"/>
            <a:ext cx="5076825" cy="31870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ACDDBEE-7183-1640-C0F7-ACF79BBA453D}"/>
              </a:ext>
            </a:extLst>
          </p:cNvPr>
          <p:cNvSpPr txBox="1"/>
          <p:nvPr/>
        </p:nvSpPr>
        <p:spPr>
          <a:xfrm>
            <a:off x="5935044" y="4681130"/>
            <a:ext cx="6256956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Background spectra obtained using GEANT4 simulation for a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CsI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(Na)  crystal with:</a:t>
            </a:r>
          </a:p>
          <a:p>
            <a:r>
              <a:rPr lang="en-US" alt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87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Rb: 10ppb,</a:t>
            </a:r>
          </a:p>
          <a:p>
            <a:r>
              <a:rPr lang="en-US" alt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137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Cs: 10mBq/Kg,  </a:t>
            </a:r>
            <a:r>
              <a:rPr lang="en-US" alt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134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Cs: 30mBq/Kg,    </a:t>
            </a:r>
            <a:r>
              <a:rPr lang="en-US" alt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40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K: 20mBq/Kg.      </a:t>
            </a:r>
          </a:p>
        </p:txBody>
      </p: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D3415778-59FF-64A4-EA7B-E9F9CACF467B}"/>
              </a:ext>
            </a:extLst>
          </p:cNvPr>
          <p:cNvCxnSpPr>
            <a:cxnSpLocks/>
          </p:cNvCxnSpPr>
          <p:nvPr/>
        </p:nvCxnSpPr>
        <p:spPr>
          <a:xfrm>
            <a:off x="1398494" y="4383741"/>
            <a:ext cx="0" cy="63879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553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9D958A08-4FE1-592F-25E6-1E61B164F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7775" y="431608"/>
            <a:ext cx="8673353" cy="507082"/>
          </a:xfrm>
          <a:prstGeom prst="rect">
            <a:avLst/>
          </a:prstGeom>
          <a:solidFill>
            <a:srgbClr val="2D2D8A">
              <a:lumMod val="75000"/>
            </a:srgbClr>
          </a:solidFill>
          <a:ln>
            <a:noFill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ko-KR" sz="2400" b="1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Measured optical properties of </a:t>
            </a:r>
            <a:r>
              <a:rPr lang="en-US" altLang="ko-KR" sz="2400" b="1" dirty="0" err="1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CsI</a:t>
            </a:r>
            <a:r>
              <a:rPr lang="en-US" altLang="ko-KR" sz="2400" b="1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(Na) crystal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0B204DB4-1E7D-4259-8AEA-A9130364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28</a:t>
            </a:fld>
            <a:endParaRPr lang="en-CN"/>
          </a:p>
        </p:txBody>
      </p:sp>
      <p:pic>
        <p:nvPicPr>
          <p:cNvPr id="12" name="图片 -2147482594" descr="1722172020577">
            <a:extLst>
              <a:ext uri="{FF2B5EF4-FFF2-40B4-BE49-F238E27FC236}">
                <a16:creationId xmlns:a16="http://schemas.microsoft.com/office/drawing/2014/main" id="{3D6E24C2-04D2-F804-A051-B5208ECAF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624" y="1155918"/>
            <a:ext cx="3958179" cy="42494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-2147482590" descr="45a7b6c2f0380bd2b43dd5ce505e2eb">
            <a:extLst>
              <a:ext uri="{FF2B5EF4-FFF2-40B4-BE49-F238E27FC236}">
                <a16:creationId xmlns:a16="http://schemas.microsoft.com/office/drawing/2014/main" id="{917627B1-9D10-49BF-155B-8902319B4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491" y="1431290"/>
            <a:ext cx="5267960" cy="41573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">
            <a:extLst>
              <a:ext uri="{FF2B5EF4-FFF2-40B4-BE49-F238E27FC236}">
                <a16:creationId xmlns:a16="http://schemas.microsoft.com/office/drawing/2014/main" id="{E11AA786-3469-F301-D2B2-DE04CAE98005}"/>
              </a:ext>
            </a:extLst>
          </p:cNvPr>
          <p:cNvSpPr txBox="1"/>
          <p:nvPr/>
        </p:nvSpPr>
        <p:spPr>
          <a:xfrm>
            <a:off x="7293610" y="5588635"/>
            <a:ext cx="44424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defTabSz="266700">
              <a:spcAft>
                <a:spcPct val="0"/>
              </a:spcAft>
              <a:buFont typeface="Wingdings" panose="05000000000000000000" charset="0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fterglow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2000" dirty="0"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~0.5%@6ms</a:t>
            </a:r>
          </a:p>
        </p:txBody>
      </p:sp>
      <p:sp>
        <p:nvSpPr>
          <p:cNvPr id="15" name="文本框 12">
            <a:extLst>
              <a:ext uri="{FF2B5EF4-FFF2-40B4-BE49-F238E27FC236}">
                <a16:creationId xmlns:a16="http://schemas.microsoft.com/office/drawing/2014/main" id="{17DA1A7D-8FC3-BEEA-08B3-C3706FD5B333}"/>
              </a:ext>
            </a:extLst>
          </p:cNvPr>
          <p:cNvSpPr txBox="1"/>
          <p:nvPr/>
        </p:nvSpPr>
        <p:spPr>
          <a:xfrm>
            <a:off x="475318" y="5588635"/>
            <a:ext cx="6190129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Emission spectrum of </a:t>
            </a:r>
            <a:r>
              <a:rPr kumimoji="1"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CsI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(Na) crystal: peak at 410 nm </a:t>
            </a:r>
          </a:p>
        </p:txBody>
      </p:sp>
    </p:spTree>
    <p:extLst>
      <p:ext uri="{BB962C8B-B14F-4D97-AF65-F5344CB8AC3E}">
        <p14:creationId xmlns:p14="http://schemas.microsoft.com/office/powerpoint/2010/main" val="23354965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9D958A08-4FE1-592F-25E6-1E61B164F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4258" y="431608"/>
            <a:ext cx="7046259" cy="507082"/>
          </a:xfrm>
          <a:prstGeom prst="rect">
            <a:avLst/>
          </a:prstGeom>
          <a:solidFill>
            <a:srgbClr val="2D2D8A">
              <a:lumMod val="75000"/>
            </a:srgbClr>
          </a:solidFill>
          <a:ln>
            <a:noFill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ko-KR" sz="2400" b="1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Data readout and processing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0B204DB4-1E7D-4259-8AEA-A9130364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29</a:t>
            </a:fld>
            <a:endParaRPr lang="en-CN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1363D8D5-D38E-C304-1617-53053D64A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855" y="1120780"/>
            <a:ext cx="9135000" cy="539974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18F5B2C5-7A8D-60C1-95B5-B662C028B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4646" y="136525"/>
            <a:ext cx="2463501" cy="1846902"/>
          </a:xfrm>
          <a:prstGeom prst="rect">
            <a:avLst/>
          </a:prstGeom>
        </p:spPr>
      </p:pic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E0D8BAF7-BF3F-8A56-B951-19D5DFA2D443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7073153" y="1983427"/>
            <a:ext cx="3773244" cy="144557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3EB534C5-53D9-8A0B-8205-A75FDCA94BEA}"/>
              </a:ext>
            </a:extLst>
          </p:cNvPr>
          <p:cNvCxnSpPr>
            <a:cxnSpLocks/>
          </p:cNvCxnSpPr>
          <p:nvPr/>
        </p:nvCxnSpPr>
        <p:spPr>
          <a:xfrm flipH="1">
            <a:off x="7261412" y="956791"/>
            <a:ext cx="2353235" cy="3206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그림 23">
            <a:extLst>
              <a:ext uri="{FF2B5EF4-FFF2-40B4-BE49-F238E27FC236}">
                <a16:creationId xmlns:a16="http://schemas.microsoft.com/office/drawing/2014/main" id="{FC077436-C5ED-834B-959E-FF6E9F5D8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5600" y="2273723"/>
            <a:ext cx="1561982" cy="76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86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>
            <a:extLst>
              <a:ext uri="{FF2B5EF4-FFF2-40B4-BE49-F238E27FC236}">
                <a16:creationId xmlns:a16="http://schemas.microsoft.com/office/drawing/2014/main" id="{C6364937-923D-E3E2-3BB1-CEBC53DB3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7256" y="4198681"/>
            <a:ext cx="2490600" cy="2450157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F4B2D7A8-C73D-E977-8D92-6FA419E4B2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738" y="258960"/>
            <a:ext cx="6550819" cy="506910"/>
          </a:xfrm>
          <a:prstGeom prst="rect">
            <a:avLst/>
          </a:prstGeom>
          <a:solidFill>
            <a:srgbClr val="2D2D8A">
              <a:lumMod val="75000"/>
            </a:srgbClr>
          </a:solidFill>
          <a:ln>
            <a:noFill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685800"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ko-KR" sz="2600" b="1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Motivation and physics significance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4C16E24-9F91-E5FF-51EB-BFC6431AD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3</a:t>
            </a:fld>
            <a:endParaRPr lang="en-CN"/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2EE93CFA-E332-7FC3-2853-30FDD2245739}"/>
              </a:ext>
            </a:extLst>
          </p:cNvPr>
          <p:cNvGrpSpPr/>
          <p:nvPr/>
        </p:nvGrpSpPr>
        <p:grpSpPr>
          <a:xfrm>
            <a:off x="171231" y="1703245"/>
            <a:ext cx="2947924" cy="2031326"/>
            <a:chOff x="295923" y="2312849"/>
            <a:chExt cx="2947924" cy="2031326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F445DA1B-59F6-956B-0923-0C057CFFCB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923" y="2712959"/>
              <a:ext cx="2947924" cy="1631216"/>
            </a:xfrm>
            <a:prstGeom prst="rect">
              <a:avLst/>
            </a:prstGeom>
            <a:solidFill>
              <a:srgbClr val="003366">
                <a:lumMod val="20000"/>
                <a:lumOff val="80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DADADA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HY헤드라인M" pitchFamily="18" charset="-127"/>
                </a:rPr>
                <a:t>“</a:t>
              </a:r>
              <a:r>
                <a:rPr kumimoji="1" lang="en-US" altLang="ko-KR" sz="2000" b="1" i="1" u="none" strike="noStrike" kern="0" cap="none" spc="0" normalizeH="0" baseline="0" noProof="0" dirty="0">
                  <a:ln>
                    <a:noFill/>
                  </a:ln>
                  <a:solidFill>
                    <a:srgbClr val="DADADA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HY헤드라인M" pitchFamily="18" charset="-127"/>
                </a:rPr>
                <a:t>Enhanced neutrino interaction</a:t>
              </a:r>
              <a:r>
                <a:rPr kumimoji="1" lang="en-US" altLang="ko-KR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DADADA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HY헤드라인M" pitchFamily="18" charset="-127"/>
                </a:rPr>
                <a:t>”</a:t>
              </a:r>
              <a:r>
                <a:rPr kumimoji="1" lang="ko-KR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DADADA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HY헤드라인M" pitchFamily="18" charset="-127"/>
                </a:rPr>
                <a:t> </a:t>
              </a:r>
              <a:r>
                <a:rPr lang="en-US" altLang="ko-KR" sz="2000" kern="0" dirty="0">
                  <a:solidFill>
                    <a:srgbClr val="DADADA">
                      <a:lumMod val="10000"/>
                    </a:srgbClr>
                  </a:solidFill>
                  <a:latin typeface="Arial"/>
                  <a:ea typeface="HY헤드라인M" pitchFamily="18" charset="-127"/>
                </a:rPr>
                <a:t>by coherent neutrino-nucleus scattering (</a:t>
              </a:r>
              <a:r>
                <a:rPr lang="en-US" altLang="ko-KR" sz="2000" kern="0" dirty="0" err="1">
                  <a:solidFill>
                    <a:srgbClr val="DADADA">
                      <a:lumMod val="10000"/>
                    </a:srgbClr>
                  </a:solidFill>
                  <a:latin typeface="Arial"/>
                  <a:ea typeface="HY헤드라인M" pitchFamily="18" charset="-127"/>
                </a:rPr>
                <a:t>CEvNS</a:t>
              </a:r>
              <a:r>
                <a:rPr lang="en-US" altLang="ko-KR" sz="2000" kern="0" dirty="0">
                  <a:solidFill>
                    <a:srgbClr val="DADADA">
                      <a:lumMod val="10000"/>
                    </a:srgbClr>
                  </a:solidFill>
                  <a:latin typeface="Arial"/>
                  <a:ea typeface="HY헤드라인M" pitchFamily="18" charset="-127"/>
                </a:rPr>
                <a:t>)</a:t>
              </a:r>
              <a:endParaRPr kumimoji="1" lang="en-US" altLang="ko-KR" sz="2000" b="0" i="0" u="none" strike="noStrike" kern="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HY헤드라인M" pitchFamily="18" charset="-127"/>
              </a:endParaRPr>
            </a:p>
          </p:txBody>
        </p:sp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8AD75010-CBFF-F396-A6E6-200B257AF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923" y="2312849"/>
              <a:ext cx="2947924" cy="40011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HY헤드라인M" pitchFamily="18" charset="-127"/>
                </a:rPr>
                <a:t>Prediction (</a:t>
              </a:r>
              <a:r>
                <a:rPr lang="en-US" altLang="ko-KR" sz="2000" b="1" kern="0" dirty="0">
                  <a:solidFill>
                    <a:schemeClr val="bg1"/>
                  </a:solidFill>
                  <a:latin typeface="Arial"/>
                  <a:ea typeface="HY헤드라인M" pitchFamily="18" charset="-127"/>
                </a:rPr>
                <a:t>1974)</a:t>
              </a:r>
              <a:endParaRPr kumimoji="1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HY헤드라인M" pitchFamily="18" charset="-127"/>
              </a:endParaRPr>
            </a:p>
          </p:txBody>
        </p:sp>
      </p:grpSp>
      <p:sp>
        <p:nvSpPr>
          <p:cNvPr id="13" name="오른쪽 화살표[R] 12">
            <a:extLst>
              <a:ext uri="{FF2B5EF4-FFF2-40B4-BE49-F238E27FC236}">
                <a16:creationId xmlns:a16="http://schemas.microsoft.com/office/drawing/2014/main" id="{D51F0C73-F317-0175-0558-4A93C4917ECB}"/>
              </a:ext>
            </a:extLst>
          </p:cNvPr>
          <p:cNvSpPr/>
          <p:nvPr/>
        </p:nvSpPr>
        <p:spPr>
          <a:xfrm>
            <a:off x="3218520" y="2459407"/>
            <a:ext cx="401781" cy="609135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CN" altLang="en-US"/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DE4DFE54-15B9-68F3-4FAB-32E17DE38561}"/>
              </a:ext>
            </a:extLst>
          </p:cNvPr>
          <p:cNvGrpSpPr/>
          <p:nvPr/>
        </p:nvGrpSpPr>
        <p:grpSpPr>
          <a:xfrm>
            <a:off x="3733524" y="1487802"/>
            <a:ext cx="3637529" cy="2462213"/>
            <a:chOff x="3973380" y="2305674"/>
            <a:chExt cx="3637529" cy="2462213"/>
          </a:xfrm>
        </p:grpSpPr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46F9915A-C848-56A2-67B3-94BB44607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3380" y="2705784"/>
              <a:ext cx="3637529" cy="2062103"/>
            </a:xfrm>
            <a:prstGeom prst="rect">
              <a:avLst/>
            </a:prstGeom>
            <a:solidFill>
              <a:srgbClr val="003366">
                <a:lumMod val="20000"/>
                <a:lumOff val="80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>
                <a:buNone/>
              </a:pPr>
              <a:r>
                <a:rPr lang="en-US" altLang="ko-Kore-CN" sz="2000" dirty="0"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by</a:t>
              </a:r>
              <a:r>
                <a:rPr lang="en-US" altLang="ko-Kore-CN" sz="2000" b="1" dirty="0"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 COHERENT</a:t>
              </a:r>
              <a:r>
                <a:rPr lang="en-US" altLang="ko-Kore-CN" sz="2000" dirty="0"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 experiment</a:t>
              </a:r>
              <a:endParaRPr lang="en-US" altLang="ko-Kore-CN" sz="2000" b="1" dirty="0"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endParaRPr>
            </a:p>
            <a:p>
              <a:pPr marL="12700" indent="-12700" algn="ctr">
                <a:buNone/>
              </a:pPr>
              <a:r>
                <a:rPr lang="en-US" altLang="ko-Kore-CN" sz="2000" dirty="0"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 - Create </a:t>
              </a:r>
              <a:r>
                <a:rPr lang="en-US" altLang="ko-Kore-CN" sz="2000" b="1" i="1" dirty="0"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a new tool for unexplored low-energy neutrino interaction</a:t>
              </a:r>
            </a:p>
            <a:p>
              <a:pPr marL="12700" indent="-12700" algn="ctr">
                <a:buNone/>
              </a:pPr>
              <a:r>
                <a:rPr lang="en-US" altLang="ko-Kore-CN" sz="2000" dirty="0"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 - Motivate </a:t>
              </a:r>
              <a:r>
                <a:rPr lang="en-US" altLang="ko-Kore-CN" sz="2000" b="1" dirty="0"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world competition </a:t>
              </a:r>
              <a:r>
                <a:rPr lang="en-US" altLang="ko-Kore-CN" sz="2000" dirty="0"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on </a:t>
              </a:r>
              <a:r>
                <a:rPr lang="en-US" altLang="ko-Kore-CN" sz="2000" dirty="0" err="1"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CEvNS</a:t>
              </a:r>
              <a:r>
                <a:rPr lang="en-US" altLang="ko-Kore-CN" sz="2000" dirty="0"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 experiments </a:t>
              </a:r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6941B478-DDD9-29C6-72DB-03268FA5BD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3381" y="2305674"/>
              <a:ext cx="3637528" cy="40011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2000" b="1" kern="0" dirty="0">
                  <a:solidFill>
                    <a:schemeClr val="bg1"/>
                  </a:solidFill>
                  <a:latin typeface="Arial"/>
                  <a:ea typeface="HY헤드라인M" pitchFamily="18" charset="-127"/>
                </a:rPr>
                <a:t>First observation</a:t>
              </a:r>
              <a:r>
                <a:rPr kumimoji="1" lang="en-US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HY헤드라인M" pitchFamily="18" charset="-127"/>
                </a:rPr>
                <a:t> (2017</a:t>
              </a:r>
              <a:r>
                <a:rPr lang="en-US" altLang="ko-KR" sz="2000" b="1" kern="0" dirty="0">
                  <a:solidFill>
                    <a:schemeClr val="bg1"/>
                  </a:solidFill>
                  <a:latin typeface="Arial"/>
                  <a:ea typeface="HY헤드라인M" pitchFamily="18" charset="-127"/>
                </a:rPr>
                <a:t>)</a:t>
              </a:r>
              <a:endParaRPr kumimoji="1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HY헤드라인M" pitchFamily="18" charset="-127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91AA01C2-55EC-1964-E172-DF02F53F9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072" y="4359381"/>
            <a:ext cx="1892309" cy="240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AF2F0F51-A9C6-35DD-C047-5AF2A812D604}"/>
              </a:ext>
            </a:extLst>
          </p:cNvPr>
          <p:cNvSpPr/>
          <p:nvPr/>
        </p:nvSpPr>
        <p:spPr>
          <a:xfrm>
            <a:off x="3634160" y="3954643"/>
            <a:ext cx="38473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  <a:sym typeface="Wingdings" pitchFamily="2" charset="2"/>
              </a:rPr>
              <a:t>Insufficient event sample (~300)  </a:t>
            </a:r>
            <a:endParaRPr lang="en-US" sz="2000" dirty="0"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7D6A49FE-71BC-A0B4-6847-6FB7BD071117}"/>
              </a:ext>
            </a:extLst>
          </p:cNvPr>
          <p:cNvGrpSpPr/>
          <p:nvPr/>
        </p:nvGrpSpPr>
        <p:grpSpPr>
          <a:xfrm>
            <a:off x="7999277" y="1309220"/>
            <a:ext cx="4004755" cy="2834667"/>
            <a:chOff x="7985422" y="1503190"/>
            <a:chExt cx="4004755" cy="2834667"/>
          </a:xfrm>
        </p:grpSpPr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9D59E55D-F3AC-C7C0-CB6A-A4B2A0209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5422" y="1906422"/>
              <a:ext cx="4004755" cy="243143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>
                <a:buNone/>
              </a:pPr>
              <a:r>
                <a:rPr lang="en-US" altLang="ko-Kore-CN" sz="2000" dirty="0"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  <a:sym typeface="Wingdings" pitchFamily="2" charset="2"/>
                </a:rPr>
                <a:t>- </a:t>
              </a:r>
              <a:r>
                <a:rPr lang="en-US" altLang="ko-Kore-CN" sz="2000" b="1" i="1" dirty="0">
                  <a:solidFill>
                    <a:srgbClr val="3333FF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  <a:sym typeface="Wingdings" pitchFamily="2" charset="2"/>
                </a:rPr>
                <a:t>Precise measurements </a:t>
              </a:r>
              <a:r>
                <a:rPr lang="en-US" altLang="ko-Kore-CN" sz="2000" dirty="0"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  <a:sym typeface="Wingdings" pitchFamily="2" charset="2"/>
                </a:rPr>
                <a:t>with world largest event sample</a:t>
              </a:r>
            </a:p>
            <a:p>
              <a:pPr algn="ctr">
                <a:buNone/>
              </a:pPr>
              <a:r>
                <a:rPr lang="en-US" altLang="ko-Kore-CN" sz="2000" dirty="0"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  <a:sym typeface="Wingdings" pitchFamily="2" charset="2"/>
                </a:rPr>
                <a:t>(&gt; 5000)</a:t>
              </a:r>
            </a:p>
            <a:p>
              <a:pPr algn="ctr">
                <a:buNone/>
              </a:pPr>
              <a:r>
                <a:rPr lang="en-US" altLang="ko-Kore-CN" sz="2000" dirty="0"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  <a:sym typeface="Wingdings" pitchFamily="2" charset="2"/>
                </a:rPr>
                <a:t>  Any deviation from SM prediction indicates </a:t>
              </a:r>
              <a:r>
                <a:rPr lang="en-US" altLang="ko-Kore-CN" sz="2000" b="1" i="1" dirty="0">
                  <a:solidFill>
                    <a:srgbClr val="3333FF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  <a:sym typeface="Wingdings" pitchFamily="2" charset="2"/>
                </a:rPr>
                <a:t>a new physics signature</a:t>
              </a:r>
            </a:p>
            <a:p>
              <a:pPr algn="ctr">
                <a:buNone/>
              </a:pPr>
              <a:r>
                <a:rPr lang="en-US" altLang="ko-Kore-CN" sz="2000" dirty="0"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  <a:sym typeface="Wingdings" pitchFamily="2" charset="2"/>
                </a:rPr>
                <a:t> Potential for a </a:t>
              </a:r>
              <a:r>
                <a:rPr lang="en-US" altLang="ko-Kore-CN" sz="2000" b="1" i="1" dirty="0"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  <a:sym typeface="Wingdings" pitchFamily="2" charset="2"/>
                </a:rPr>
                <a:t>big discovery </a:t>
              </a:r>
              <a:endParaRPr lang="en-US" altLang="ko-Kore-CN" sz="2000" b="1" i="1" dirty="0"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5CA75E4A-E623-CD78-631B-700C77B21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5422" y="1503190"/>
              <a:ext cx="4004755" cy="40011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2000" b="1" kern="0" dirty="0">
                  <a:solidFill>
                    <a:schemeClr val="bg1"/>
                  </a:solidFill>
                  <a:latin typeface="Arial"/>
                  <a:ea typeface="HY헤드라인M" pitchFamily="18" charset="-127"/>
                </a:rPr>
                <a:t>CICENNS</a:t>
              </a:r>
              <a:r>
                <a:rPr kumimoji="1" lang="en-US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HY헤드라인M" pitchFamily="18" charset="-127"/>
                </a:rPr>
                <a:t> (2023~ </a:t>
              </a:r>
              <a:r>
                <a:rPr lang="en-US" altLang="ko-KR" sz="2000" b="1" kern="0" dirty="0">
                  <a:solidFill>
                    <a:schemeClr val="bg1"/>
                  </a:solidFill>
                  <a:latin typeface="Arial"/>
                  <a:ea typeface="HY헤드라인M" pitchFamily="18" charset="-127"/>
                </a:rPr>
                <a:t>)</a:t>
              </a:r>
              <a:endParaRPr kumimoji="1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HY헤드라인M" pitchFamily="18" charset="-127"/>
              </a:endParaRPr>
            </a:p>
          </p:txBody>
        </p:sp>
      </p:grpSp>
      <p:sp>
        <p:nvSpPr>
          <p:cNvPr id="24" name="오른쪽 화살표[R] 23">
            <a:extLst>
              <a:ext uri="{FF2B5EF4-FFF2-40B4-BE49-F238E27FC236}">
                <a16:creationId xmlns:a16="http://schemas.microsoft.com/office/drawing/2014/main" id="{5974115B-8DE1-6DD9-451A-667E0479228A}"/>
              </a:ext>
            </a:extLst>
          </p:cNvPr>
          <p:cNvSpPr/>
          <p:nvPr/>
        </p:nvSpPr>
        <p:spPr>
          <a:xfrm>
            <a:off x="7471860" y="2487112"/>
            <a:ext cx="401781" cy="609135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CN" altLang="en-US"/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CA1C77E2-4848-DD02-9341-E87C88FB4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072" y="896256"/>
            <a:ext cx="1285913" cy="53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그래픽 30" descr="남자 단색으로 채워진">
            <a:extLst>
              <a:ext uri="{FF2B5EF4-FFF2-40B4-BE49-F238E27FC236}">
                <a16:creationId xmlns:a16="http://schemas.microsoft.com/office/drawing/2014/main" id="{334737A4-0F3E-DFBE-648F-48783C2053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48821" y="5343077"/>
            <a:ext cx="1248917" cy="124891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EAA9D60-9A1A-BF05-491A-4178D97D07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3352" y="4469103"/>
            <a:ext cx="2884929" cy="2129937"/>
          </a:xfrm>
          <a:prstGeom prst="rect">
            <a:avLst/>
          </a:prstGeom>
        </p:spPr>
      </p:pic>
      <p:pic>
        <p:nvPicPr>
          <p:cNvPr id="7" name="그래픽 6" descr="남자 단색으로 채워진">
            <a:extLst>
              <a:ext uri="{FF2B5EF4-FFF2-40B4-BE49-F238E27FC236}">
                <a16:creationId xmlns:a16="http://schemas.microsoft.com/office/drawing/2014/main" id="{63F9A5A9-0922-351C-89EA-59BD7476BC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99510" y="4596287"/>
            <a:ext cx="1892308" cy="189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738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>
            <a:extLst>
              <a:ext uri="{FF2B5EF4-FFF2-40B4-BE49-F238E27FC236}">
                <a16:creationId xmlns:a16="http://schemas.microsoft.com/office/drawing/2014/main" id="{94B0F9F0-7DC6-AF7A-9FAE-B8BC57DC6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4025" y="299751"/>
            <a:ext cx="9883588" cy="478593"/>
          </a:xfrm>
          <a:prstGeom prst="rect">
            <a:avLst/>
          </a:prstGeom>
          <a:solidFill>
            <a:srgbClr val="2D2D8A">
              <a:lumMod val="75000"/>
            </a:srgbClr>
          </a:solidFill>
          <a:ln>
            <a:noFill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2400" b="1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Sensitivity: flavored </a:t>
            </a:r>
            <a:r>
              <a:rPr lang="en-US" altLang="ko-KR" sz="2400" b="1" dirty="0" err="1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CEvNS</a:t>
            </a:r>
            <a:r>
              <a:rPr lang="en-US" altLang="ko-KR" sz="2400" b="1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 cross section and weak couplings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C8D3025-0152-C0BC-18CA-A3C9A15C7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30</a:t>
            </a:fld>
            <a:endParaRPr lang="en-CN"/>
          </a:p>
        </p:txBody>
      </p:sp>
      <p:pic>
        <p:nvPicPr>
          <p:cNvPr id="4" name="그림 8">
            <a:extLst>
              <a:ext uri="{FF2B5EF4-FFF2-40B4-BE49-F238E27FC236}">
                <a16:creationId xmlns:a16="http://schemas.microsoft.com/office/drawing/2014/main" id="{96221620-E6F2-4358-478A-AB8BBCCAE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2837180"/>
            <a:ext cx="3684270" cy="3645535"/>
          </a:xfrm>
          <a:prstGeom prst="rect">
            <a:avLst/>
          </a:prstGeom>
        </p:spPr>
      </p:pic>
      <p:sp>
        <p:nvSpPr>
          <p:cNvPr id="6" name="직사각형 11">
            <a:extLst>
              <a:ext uri="{FF2B5EF4-FFF2-40B4-BE49-F238E27FC236}">
                <a16:creationId xmlns:a16="http://schemas.microsoft.com/office/drawing/2014/main" id="{5D4CC303-1BCA-9C1E-EAC0-E27ACB51F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0429" y="3612401"/>
            <a:ext cx="2883662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None/>
              <a:defRPr/>
            </a:pPr>
            <a:r>
              <a:rPr lang="en-US" altLang="ko-KR" sz="1800" kern="0" dirty="0">
                <a:solidFill>
                  <a:srgbClr val="DADADA">
                    <a:lumMod val="10000"/>
                  </a:srgbClr>
                </a:solidFill>
                <a:latin typeface="Times New Roman" panose="02020603050405020304" pitchFamily="18" charset="0"/>
                <a:ea typeface="HY헤드라인M" pitchFamily="18" charset="-127"/>
                <a:cs typeface="Times New Roman" panose="02020603050405020304" pitchFamily="18" charset="0"/>
              </a:rPr>
              <a:t>Uncertainty of CEvNS cross section:</a:t>
            </a:r>
          </a:p>
          <a:p>
            <a:pPr marL="285750" indent="-285750" defTabSz="914400" eaLnBrk="1" hangingPunct="1">
              <a:spcBef>
                <a:spcPct val="0"/>
              </a:spcBef>
              <a:defRPr/>
            </a:pPr>
            <a:r>
              <a:rPr lang="en-US" altLang="ko-KR" sz="1800" kern="0" dirty="0">
                <a:solidFill>
                  <a:srgbClr val="DADADA">
                    <a:lumMod val="10000"/>
                  </a:srgbClr>
                </a:solidFill>
                <a:latin typeface="Times New Roman" panose="02020603050405020304" pitchFamily="18" charset="0"/>
                <a:ea typeface="HY헤드라인M" pitchFamily="18" charset="-127"/>
                <a:cs typeface="Times New Roman" panose="02020603050405020304" pitchFamily="18" charset="0"/>
              </a:rPr>
              <a:t>COHERENT: +18/-15%</a:t>
            </a:r>
          </a:p>
          <a:p>
            <a:pPr defTabSz="914400" eaLnBrk="1" hangingPunct="1">
              <a:spcBef>
                <a:spcPct val="0"/>
              </a:spcBef>
              <a:buNone/>
              <a:defRPr/>
            </a:pPr>
            <a:r>
              <a:rPr lang="en-US" altLang="ko-KR" sz="1800" kern="0" dirty="0">
                <a:solidFill>
                  <a:srgbClr val="DADADA">
                    <a:lumMod val="10000"/>
                  </a:srgbClr>
                </a:solidFill>
                <a:latin typeface="Times New Roman" panose="02020603050405020304" pitchFamily="18" charset="0"/>
                <a:ea typeface="HY헤드라인M" pitchFamily="18" charset="-127"/>
                <a:cs typeface="Times New Roman" panose="02020603050405020304" pitchFamily="18" charset="0"/>
                <a:sym typeface="Wingdings" panose="05000000000000000000" pitchFamily="2" charset="2"/>
              </a:rPr>
              <a:t>  CICENNS: 8%</a:t>
            </a:r>
            <a:endParaRPr lang="en-US" altLang="ko-KR" sz="1800" kern="0" dirty="0">
              <a:solidFill>
                <a:srgbClr val="DADADA">
                  <a:lumMod val="10000"/>
                </a:srgbClr>
              </a:solidFill>
              <a:latin typeface="Times New Roman" panose="02020603050405020304" pitchFamily="18" charset="0"/>
              <a:ea typeface="HY헤드라인M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7" name="그림 12">
            <a:extLst>
              <a:ext uri="{FF2B5EF4-FFF2-40B4-BE49-F238E27FC236}">
                <a16:creationId xmlns:a16="http://schemas.microsoft.com/office/drawing/2014/main" id="{C4D25B73-ABA8-0624-2F49-322B657D3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34" y="906431"/>
            <a:ext cx="5513532" cy="16589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4BFF0D-49E8-46DC-F756-6E138195A9F2}"/>
              </a:ext>
            </a:extLst>
          </p:cNvPr>
          <p:cNvSpPr txBox="1"/>
          <p:nvPr/>
        </p:nvSpPr>
        <p:spPr>
          <a:xfrm>
            <a:off x="6523436" y="1312134"/>
            <a:ext cx="48245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At momentum transfer Q=50 MeV/c</a:t>
            </a:r>
          </a:p>
          <a:p>
            <a:pPr marL="342900" indent="-342900" defTabSz="914400" fontAlgn="base" latinLnBrk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1"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COHERENT:</a:t>
            </a:r>
          </a:p>
          <a:p>
            <a:pPr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2000" kern="0" dirty="0">
                <a:solidFill>
                  <a:srgbClr val="DADADA">
                    <a:lumMod val="10000"/>
                  </a:srgbClr>
                </a:solidFill>
                <a:latin typeface="Times New Roman" panose="02020603050405020304" pitchFamily="18" charset="0"/>
                <a:ea typeface="HY헤드라인M" pitchFamily="18" charset="-127"/>
                <a:cs typeface="Times New Roman" panose="02020603050405020304" pitchFamily="18" charset="0"/>
                <a:sym typeface="Wingdings" panose="05000000000000000000" pitchFamily="2" charset="2"/>
              </a:rPr>
              <a:t>  CICENNS: ~1%</a:t>
            </a:r>
            <a:endParaRPr lang="en-US" altLang="ko-KR" sz="2000" kern="0" dirty="0">
              <a:solidFill>
                <a:srgbClr val="DADADA">
                  <a:lumMod val="10000"/>
                </a:srgbClr>
              </a:solidFill>
              <a:latin typeface="Times New Roman" panose="02020603050405020304" pitchFamily="18" charset="0"/>
              <a:ea typeface="HY헤드라인M" pitchFamily="18" charset="-127"/>
              <a:cs typeface="Times New Roman" panose="02020603050405020304" pitchFamily="18" charset="0"/>
            </a:endParaRPr>
          </a:p>
          <a:p>
            <a:pPr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en-US" sz="2000" dirty="0">
              <a:solidFill>
                <a:srgbClr val="000000"/>
              </a:solidFill>
              <a:latin typeface="Times New Roman" panose="02020603050405020304" pitchFamily="18" charset="0"/>
              <a:ea typeface="휴먼모음T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11" name="그림 3">
            <a:extLst>
              <a:ext uri="{FF2B5EF4-FFF2-40B4-BE49-F238E27FC236}">
                <a16:creationId xmlns:a16="http://schemas.microsoft.com/office/drawing/2014/main" id="{2B854A20-FB5A-C963-D9A4-D1632299E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7245" y="1651415"/>
            <a:ext cx="2630407" cy="3725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37F5FF-6C1D-930B-DF96-A6920D539EAC}"/>
              </a:ext>
            </a:extLst>
          </p:cNvPr>
          <p:cNvSpPr txBox="1"/>
          <p:nvPr/>
        </p:nvSpPr>
        <p:spPr>
          <a:xfrm>
            <a:off x="11060966" y="1595345"/>
            <a:ext cx="1024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(±10%)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AB8BF6-74A9-6BC1-342D-CE91ACB4899D}"/>
              </a:ext>
            </a:extLst>
          </p:cNvPr>
          <p:cNvSpPr txBox="1"/>
          <p:nvPr/>
        </p:nvSpPr>
        <p:spPr>
          <a:xfrm>
            <a:off x="6523436" y="2299938"/>
            <a:ext cx="4478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* SM prediction: 0.23857(5)  </a:t>
            </a:r>
          </a:p>
        </p:txBody>
      </p:sp>
      <p:sp>
        <p:nvSpPr>
          <p:cNvPr id="25" name="文本框 6">
            <a:extLst>
              <a:ext uri="{FF2B5EF4-FFF2-40B4-BE49-F238E27FC236}">
                <a16:creationId xmlns:a16="http://schemas.microsoft.com/office/drawing/2014/main" id="{A52E3AFD-8D4E-6E61-5521-0D6376D9B66E}"/>
              </a:ext>
            </a:extLst>
          </p:cNvPr>
          <p:cNvSpPr txBox="1"/>
          <p:nvPr/>
        </p:nvSpPr>
        <p:spPr>
          <a:xfrm rot="19537720">
            <a:off x="8609706" y="4520341"/>
            <a:ext cx="2241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0" i="0" u="none" strike="noStrike" dirty="0">
                <a:solidFill>
                  <a:schemeClr val="bg2">
                    <a:lumMod val="75000"/>
                    <a:alpha val="62000"/>
                  </a:schemeClr>
                </a:solidFill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preliminary</a:t>
            </a:r>
            <a:endParaRPr lang="zh-CN" altLang="en-US" sz="3200" b="0" i="0" u="none" strike="noStrike" dirty="0">
              <a:solidFill>
                <a:schemeClr val="bg2">
                  <a:lumMod val="75000"/>
                  <a:alpha val="62000"/>
                </a:schemeClr>
              </a:solidFill>
              <a:effectLst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6">
            <a:extLst>
              <a:ext uri="{FF2B5EF4-FFF2-40B4-BE49-F238E27FC236}">
                <a16:creationId xmlns:a16="http://schemas.microsoft.com/office/drawing/2014/main" id="{DC82EE50-4EC2-9915-4DC7-E2A5FF03DABE}"/>
              </a:ext>
            </a:extLst>
          </p:cNvPr>
          <p:cNvSpPr txBox="1"/>
          <p:nvPr/>
        </p:nvSpPr>
        <p:spPr>
          <a:xfrm rot="19537720">
            <a:off x="445584" y="3320013"/>
            <a:ext cx="2241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0" i="0" u="none" strike="noStrike" dirty="0">
                <a:solidFill>
                  <a:schemeClr val="bg2">
                    <a:lumMod val="75000"/>
                    <a:alpha val="62000"/>
                  </a:schemeClr>
                </a:solidFill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preliminary</a:t>
            </a:r>
            <a:endParaRPr lang="zh-CN" altLang="en-US" sz="3200" b="0" i="0" u="none" strike="noStrike" dirty="0">
              <a:solidFill>
                <a:schemeClr val="bg2">
                  <a:lumMod val="75000"/>
                  <a:alpha val="62000"/>
                </a:schemeClr>
              </a:solidFill>
              <a:effectLst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E67F5729-F458-8513-A749-4D806B943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2300" y="2855482"/>
            <a:ext cx="4961725" cy="329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511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488FFF7B-24E4-CDD8-92EB-371E87477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343" y="2190531"/>
            <a:ext cx="4544840" cy="4440320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94B0F9F0-7DC6-AF7A-9FAE-B8BC57DC6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4025" y="259410"/>
            <a:ext cx="9883588" cy="478593"/>
          </a:xfrm>
          <a:prstGeom prst="rect">
            <a:avLst/>
          </a:prstGeom>
          <a:solidFill>
            <a:srgbClr val="2D2D8A">
              <a:lumMod val="75000"/>
            </a:srgbClr>
          </a:solidFill>
          <a:ln>
            <a:noFill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2400" b="1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Sensitivity: Non-standard neutrino interaction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C8D3025-0152-C0BC-18CA-A3C9A15C7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31</a:t>
            </a:fld>
            <a:endParaRPr lang="en-CN"/>
          </a:p>
        </p:txBody>
      </p:sp>
      <p:pic>
        <p:nvPicPr>
          <p:cNvPr id="3" name="그림 8">
            <a:extLst>
              <a:ext uri="{FF2B5EF4-FFF2-40B4-BE49-F238E27FC236}">
                <a16:creationId xmlns:a16="http://schemas.microsoft.com/office/drawing/2014/main" id="{A3AF96A8-BE6A-8097-70CE-9A3F499CD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458" y="902369"/>
            <a:ext cx="7279084" cy="1245425"/>
          </a:xfrm>
          <a:prstGeom prst="rect">
            <a:avLst/>
          </a:prstGeom>
        </p:spPr>
      </p:pic>
      <p:pic>
        <p:nvPicPr>
          <p:cNvPr id="5" name="그림 10">
            <a:extLst>
              <a:ext uri="{FF2B5EF4-FFF2-40B4-BE49-F238E27FC236}">
                <a16:creationId xmlns:a16="http://schemas.microsoft.com/office/drawing/2014/main" id="{00845174-655D-41F2-B82F-AAF4DE6E0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094" y="2147794"/>
            <a:ext cx="4420711" cy="3526043"/>
          </a:xfrm>
          <a:prstGeom prst="rect">
            <a:avLst/>
          </a:prstGeom>
        </p:spPr>
      </p:pic>
      <p:sp>
        <p:nvSpPr>
          <p:cNvPr id="9" name="文本框 6">
            <a:extLst>
              <a:ext uri="{FF2B5EF4-FFF2-40B4-BE49-F238E27FC236}">
                <a16:creationId xmlns:a16="http://schemas.microsoft.com/office/drawing/2014/main" id="{54CD9937-204E-608A-0792-37BDB576F0DA}"/>
              </a:ext>
            </a:extLst>
          </p:cNvPr>
          <p:cNvSpPr txBox="1"/>
          <p:nvPr/>
        </p:nvSpPr>
        <p:spPr>
          <a:xfrm rot="19537720">
            <a:off x="1531658" y="4715628"/>
            <a:ext cx="2241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0" i="0" u="none" strike="noStrike" dirty="0">
                <a:solidFill>
                  <a:schemeClr val="bg2">
                    <a:lumMod val="75000"/>
                    <a:alpha val="62000"/>
                  </a:schemeClr>
                </a:solidFill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preliminary</a:t>
            </a:r>
            <a:endParaRPr lang="zh-CN" altLang="en-US" sz="3200" b="0" i="0" u="none" strike="noStrike" dirty="0">
              <a:solidFill>
                <a:schemeClr val="bg2">
                  <a:lumMod val="75000"/>
                  <a:alpha val="62000"/>
                </a:schemeClr>
              </a:solidFill>
              <a:effectLst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4238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>
            <a:extLst>
              <a:ext uri="{FF2B5EF4-FFF2-40B4-BE49-F238E27FC236}">
                <a16:creationId xmlns:a16="http://schemas.microsoft.com/office/drawing/2014/main" id="{94B0F9F0-7DC6-AF7A-9FAE-B8BC57DC6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4025" y="326645"/>
            <a:ext cx="9883588" cy="478593"/>
          </a:xfrm>
          <a:prstGeom prst="rect">
            <a:avLst/>
          </a:prstGeom>
          <a:solidFill>
            <a:srgbClr val="2D2D8A">
              <a:lumMod val="75000"/>
            </a:srgbClr>
          </a:solidFill>
          <a:ln>
            <a:noFill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2400" b="1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Sensitivity: Radius of neutrons in nucleus 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C8D3025-0152-C0BC-18CA-A3C9A15C7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32</a:t>
            </a:fld>
            <a:endParaRPr lang="en-CN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0072D0D-2FD1-858B-5426-54859F15B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384" y="1729446"/>
            <a:ext cx="3998044" cy="923330"/>
          </a:xfrm>
          <a:prstGeom prst="rect">
            <a:avLst/>
          </a:prstGeom>
          <a:solidFill>
            <a:srgbClr val="003366">
              <a:lumMod val="20000"/>
              <a:lumOff val="8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1800" kern="0" dirty="0">
                <a:solidFill>
                  <a:srgbClr val="DADADA">
                    <a:lumMod val="10000"/>
                  </a:srgbClr>
                </a:solidFill>
                <a:latin typeface="Arial"/>
                <a:ea typeface="HY헤드라인M" pitchFamily="18" charset="-127"/>
              </a:rPr>
              <a:t>Uncertainty of neutron form factor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800" kern="0" dirty="0">
                <a:solidFill>
                  <a:srgbClr val="DADADA">
                    <a:lumMod val="10000"/>
                  </a:srgbClr>
                </a:solidFill>
                <a:latin typeface="Arial"/>
                <a:ea typeface="HY헤드라인M" pitchFamily="18" charset="-127"/>
              </a:rPr>
              <a:t>     COHERENT: ~8%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altLang="ko-KR" sz="1800" kern="0" dirty="0">
                <a:solidFill>
                  <a:srgbClr val="DADADA">
                    <a:lumMod val="10000"/>
                  </a:srgbClr>
                </a:solidFill>
                <a:latin typeface="Arial"/>
                <a:ea typeface="HY헤드라인M" pitchFamily="18" charset="-127"/>
                <a:sym typeface="Wingdings" pitchFamily="2" charset="2"/>
              </a:rPr>
              <a:t>  CICENNS: ~2%</a:t>
            </a: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srgbClr val="DADADA">
                  <a:lumMod val="10000"/>
                </a:srgbClr>
              </a:solidFill>
              <a:effectLst/>
              <a:uLnTx/>
              <a:uFillTx/>
              <a:latin typeface="Arial"/>
              <a:ea typeface="HY헤드라인M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76E9AF-6F7C-8433-5FDC-396B2CD9E436}"/>
              </a:ext>
            </a:extLst>
          </p:cNvPr>
          <p:cNvSpPr txBox="1"/>
          <p:nvPr/>
        </p:nvSpPr>
        <p:spPr>
          <a:xfrm>
            <a:off x="1071287" y="1025446"/>
            <a:ext cx="1008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N" sz="2000" dirty="0">
                <a:latin typeface="Arial" panose="020B0604020202020204" pitchFamily="34" charset="0"/>
                <a:cs typeface="Arial" panose="020B0604020202020204" pitchFamily="34" charset="0"/>
              </a:rPr>
              <a:t>• Observed </a:t>
            </a:r>
            <a:r>
              <a:rPr kumimoji="1" lang="en-US" altLang="ko-Kore-CN" sz="2000" dirty="0" err="1">
                <a:latin typeface="Arial" panose="020B0604020202020204" pitchFamily="34" charset="0"/>
                <a:cs typeface="Arial" panose="020B0604020202020204" pitchFamily="34" charset="0"/>
              </a:rPr>
              <a:t>CEvNS</a:t>
            </a:r>
            <a:r>
              <a:rPr kumimoji="1" lang="en-US" altLang="ko-Kore-CN" sz="2000" dirty="0">
                <a:latin typeface="Arial" panose="020B0604020202020204" pitchFamily="34" charset="0"/>
                <a:cs typeface="Arial" panose="020B0604020202020204" pitchFamily="34" charset="0"/>
              </a:rPr>
              <a:t> recoil energy spectrum </a:t>
            </a:r>
          </a:p>
          <a:p>
            <a:r>
              <a:rPr lang="en-US" altLang="ko-Kore-CN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</a:t>
            </a:r>
            <a:r>
              <a:rPr kumimoji="1" lang="en-US" altLang="ko-Kore-CN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mean radius of neutron distribution inside a nucleus </a:t>
            </a:r>
            <a:r>
              <a:rPr lang="en-US" altLang="ko-Kore-CN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(Cs or I:  ~5 </a:t>
            </a:r>
            <a:r>
              <a:rPr lang="en-US" altLang="ko-Kore-CN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fm</a:t>
            </a:r>
            <a:r>
              <a:rPr lang="en-US" altLang="ko-Kore-CN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)</a:t>
            </a:r>
            <a:r>
              <a:rPr kumimoji="1" lang="en-US" altLang="ko-Kore-CN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kumimoji="1" lang="en-US" altLang="ko-Kore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ko-Kore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CDADB260-1290-B9B1-2CC9-77552C315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077" y="2767747"/>
            <a:ext cx="5543484" cy="358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15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3F1A4963-3D40-BA13-3131-D2190655C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7628" y="277735"/>
            <a:ext cx="6696744" cy="480625"/>
          </a:xfrm>
          <a:prstGeom prst="rect">
            <a:avLst/>
          </a:prstGeom>
          <a:solidFill>
            <a:srgbClr val="2D2D8A">
              <a:lumMod val="75000"/>
            </a:srgbClr>
          </a:solidFill>
          <a:ln>
            <a:noFill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휴먼모음T" pitchFamily="18" charset="-127"/>
                <a:cs typeface="+mn-cs"/>
              </a:rPr>
              <a:t>Worldwide efforts on </a:t>
            </a:r>
            <a:r>
              <a:rPr kumimoji="1" lang="en-US" altLang="ko-K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휴먼모음T" pitchFamily="18" charset="-127"/>
                <a:cs typeface="+mn-cs"/>
              </a:rPr>
              <a:t>CEvNS</a:t>
            </a:r>
            <a:endParaRPr kumimoji="1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휴먼모음T" pitchFamily="18" charset="-127"/>
              <a:cs typeface="+mn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5F533DF-3452-9FDD-941F-EB1317BBF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10" y="955499"/>
            <a:ext cx="11741398" cy="5401170"/>
          </a:xfrm>
          <a:prstGeom prst="rect">
            <a:avLst/>
          </a:prstGeom>
        </p:spPr>
      </p:pic>
      <p:sp>
        <p:nvSpPr>
          <p:cNvPr id="4" name="Text Box 27">
            <a:extLst>
              <a:ext uri="{FF2B5EF4-FFF2-40B4-BE49-F238E27FC236}">
                <a16:creationId xmlns:a16="http://schemas.microsoft.com/office/drawing/2014/main" id="{AEF9B9CD-0DA0-D529-9D9E-EA9267951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3825" y="5326241"/>
            <a:ext cx="1345601" cy="370298"/>
          </a:xfrm>
          <a:prstGeom prst="rect">
            <a:avLst/>
          </a:prstGeom>
          <a:solidFill>
            <a:srgbClr val="B9B9E7">
              <a:lumMod val="75000"/>
            </a:srgbClr>
          </a:solidFill>
          <a:ln w="12700">
            <a:solidFill>
              <a:sysClr val="windowText" lastClr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9pPr>
          </a:lstStyle>
          <a:p>
            <a:pPr algn="ctr" eaLnBrk="1" hangingPunct="1">
              <a:defRPr/>
            </a:pPr>
            <a:r>
              <a:rPr kumimoji="0" lang="en-US" altLang="ko-KR" sz="2400" kern="0" dirty="0">
                <a:solidFill>
                  <a:srgbClr val="FFFFFF"/>
                </a:solidFill>
                <a:latin typeface="Calibri"/>
              </a:rPr>
              <a:t>CICENNS</a:t>
            </a:r>
            <a:r>
              <a:rPr kumimoji="0" lang="ko-KR" altLang="en-US" sz="2000" b="1" kern="0" dirty="0">
                <a:solidFill>
                  <a:srgbClr val="FFFFFF"/>
                </a:solidFill>
                <a:latin typeface="Calibri"/>
              </a:rPr>
              <a:t>   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280B100-187F-D275-77D4-4F1C8D6E230A}"/>
              </a:ext>
            </a:extLst>
          </p:cNvPr>
          <p:cNvSpPr/>
          <p:nvPr/>
        </p:nvSpPr>
        <p:spPr bwMode="auto">
          <a:xfrm>
            <a:off x="10411143" y="4987301"/>
            <a:ext cx="1391515" cy="740060"/>
          </a:xfrm>
          <a:prstGeom prst="rect">
            <a:avLst/>
          </a:prstGeom>
          <a:noFill/>
          <a:ln w="5397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ore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B1C7F33-4F10-A2D0-CCAF-B70486E7FFEE}"/>
              </a:ext>
            </a:extLst>
          </p:cNvPr>
          <p:cNvSpPr/>
          <p:nvPr/>
        </p:nvSpPr>
        <p:spPr bwMode="auto">
          <a:xfrm>
            <a:off x="3318553" y="3234614"/>
            <a:ext cx="1684054" cy="731211"/>
          </a:xfrm>
          <a:prstGeom prst="rect">
            <a:avLst/>
          </a:prstGeom>
          <a:noFill/>
          <a:ln w="539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ore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26B35F9-097D-C36D-7FD8-B799066BB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4</a:t>
            </a:fld>
            <a:endParaRPr lang="en-C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65A56E-A84C-80FB-D2DD-089DA70384FA}"/>
              </a:ext>
            </a:extLst>
          </p:cNvPr>
          <p:cNvSpPr/>
          <p:nvPr/>
        </p:nvSpPr>
        <p:spPr>
          <a:xfrm>
            <a:off x="3494599" y="3948173"/>
            <a:ext cx="19236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  <a:sym typeface="Wingdings" pitchFamily="2" charset="2"/>
              </a:rPr>
              <a:t>(~300 events)  </a:t>
            </a:r>
            <a:endParaRPr lang="en-US" sz="2000" dirty="0"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3081F6F-2028-8EDD-1CA8-4D28584E5692}"/>
              </a:ext>
            </a:extLst>
          </p:cNvPr>
          <p:cNvSpPr/>
          <p:nvPr/>
        </p:nvSpPr>
        <p:spPr>
          <a:xfrm>
            <a:off x="10044546" y="5721552"/>
            <a:ext cx="20931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  <a:sym typeface="Wingdings" pitchFamily="2" charset="2"/>
              </a:rPr>
              <a:t>(&gt;5000 events)  </a:t>
            </a:r>
            <a:endParaRPr lang="en-US" sz="2000" dirty="0"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731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1559668C-22CD-CE6C-3B62-CFDDF22AC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679" y="277735"/>
            <a:ext cx="8366134" cy="480625"/>
          </a:xfrm>
          <a:prstGeom prst="rect">
            <a:avLst/>
          </a:prstGeom>
          <a:solidFill>
            <a:srgbClr val="2D2D8A">
              <a:lumMod val="75000"/>
            </a:srgbClr>
          </a:solidFill>
          <a:ln>
            <a:noFill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휴먼모음T" pitchFamily="18" charset="-127"/>
                <a:cs typeface="+mn-cs"/>
              </a:rPr>
              <a:t>Enhanced Neutrino Cross Section via </a:t>
            </a:r>
            <a:r>
              <a:rPr kumimoji="1" lang="en-US" altLang="ko-K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휴먼모음T" pitchFamily="18" charset="-127"/>
                <a:cs typeface="+mn-cs"/>
              </a:rPr>
              <a:t>CEvNS</a:t>
            </a:r>
            <a:endParaRPr kumimoji="1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휴먼모음T" pitchFamily="18" charset="-127"/>
              <a:cs typeface="+mn-cs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E3DF6084-64AA-C043-EFB5-583112C6703D}"/>
              </a:ext>
            </a:extLst>
          </p:cNvPr>
          <p:cNvGrpSpPr/>
          <p:nvPr/>
        </p:nvGrpSpPr>
        <p:grpSpPr>
          <a:xfrm>
            <a:off x="0" y="845250"/>
            <a:ext cx="4046583" cy="2893978"/>
            <a:chOff x="0" y="845250"/>
            <a:chExt cx="4046583" cy="2893978"/>
          </a:xfrm>
        </p:grpSpPr>
        <p:pic>
          <p:nvPicPr>
            <p:cNvPr id="18" name="그림 1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45250"/>
              <a:ext cx="4046583" cy="289397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" name="직선 화살표 연결선 5"/>
            <p:cNvCxnSpPr>
              <a:cxnSpLocks/>
            </p:cNvCxnSpPr>
            <p:nvPr/>
          </p:nvCxnSpPr>
          <p:spPr bwMode="auto">
            <a:xfrm>
              <a:off x="2095678" y="2037855"/>
              <a:ext cx="0" cy="1296144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triangle" w="lg" len="med"/>
              <a:tailEnd type="none"/>
            </a:ln>
            <a:effectLst/>
          </p:spPr>
        </p:cxnSp>
        <p:cxnSp>
          <p:nvCxnSpPr>
            <p:cNvPr id="5" name="직선 화살표 연결선 4">
              <a:extLst>
                <a:ext uri="{FF2B5EF4-FFF2-40B4-BE49-F238E27FC236}">
                  <a16:creationId xmlns:a16="http://schemas.microsoft.com/office/drawing/2014/main" id="{5CFB0447-CCB8-6ADC-D1E2-945BA5DD82C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21298" y="2091643"/>
              <a:ext cx="0" cy="1175992"/>
            </a:xfrm>
            <a:prstGeom prst="straightConnector1">
              <a:avLst/>
            </a:prstGeom>
            <a:solidFill>
              <a:srgbClr val="3366CC"/>
            </a:solidFill>
            <a:ln w="22225" cap="flat" cmpd="sng" algn="ctr">
              <a:solidFill>
                <a:srgbClr val="000099">
                  <a:lumMod val="60000"/>
                  <a:lumOff val="40000"/>
                </a:srgbClr>
              </a:solidFill>
              <a:prstDash val="solid"/>
              <a:round/>
              <a:headEnd type="triangle" w="lg" len="med"/>
              <a:tailEnd type="none"/>
            </a:ln>
            <a:effectLst/>
          </p:spPr>
        </p:cxn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2D2A3412-7814-74E1-B06C-548F1743E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1804" y="2559887"/>
              <a:ext cx="2661124" cy="338554"/>
            </a:xfrm>
            <a:prstGeom prst="rect">
              <a:avLst/>
            </a:prstGeom>
            <a:solidFill>
              <a:srgbClr val="003366">
                <a:lumMod val="20000"/>
                <a:lumOff val="80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600" kern="0" dirty="0">
                  <a:solidFill>
                    <a:srgbClr val="DADADA">
                      <a:lumMod val="10000"/>
                    </a:srgbClr>
                  </a:solidFill>
                  <a:latin typeface="Arial"/>
                  <a:ea typeface="HY헤드라인M" pitchFamily="18" charset="-127"/>
                </a:rPr>
                <a:t>x</a:t>
              </a:r>
              <a:r>
                <a:rPr kumimoji="1" lang="en-US" altLang="ko-K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DADADA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HY헤드라인M" pitchFamily="18" charset="-127"/>
                </a:rPr>
                <a:t>1000 times enhancement</a:t>
              </a:r>
            </a:p>
          </p:txBody>
        </p:sp>
      </p:grp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5128D609-3EEE-3153-D079-0125B22B5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2858" y="5379325"/>
            <a:ext cx="6456913" cy="400110"/>
          </a:xfrm>
          <a:prstGeom prst="rect">
            <a:avLst/>
          </a:prstGeom>
          <a:solidFill>
            <a:srgbClr val="003366">
              <a:lumMod val="20000"/>
              <a:lumOff val="8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HY헤드라인M" pitchFamily="18" charset="-127"/>
              </a:rPr>
              <a:t>CsI</a:t>
            </a:r>
            <a:r>
              <a:rPr kumimoji="1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HY헤드라인M" pitchFamily="18" charset="-127"/>
              </a:rPr>
              <a:t> </a:t>
            </a:r>
            <a:r>
              <a:rPr kumimoji="1" lang="en-US" altLang="ko-KR" sz="2000" b="0" i="0" u="none" strike="noStrike" kern="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HY헤드라인M" pitchFamily="18" charset="-127"/>
              </a:rPr>
              <a:t>crystal can provide sufficient </a:t>
            </a:r>
            <a:r>
              <a:rPr kumimoji="1" lang="en-US" altLang="ko-K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HY헤드라인M" pitchFamily="18" charset="-127"/>
              </a:rPr>
              <a:t>CEvNS</a:t>
            </a:r>
            <a:r>
              <a:rPr kumimoji="1" lang="en-US" altLang="ko-KR" sz="2000" b="0" i="0" u="none" strike="noStrike" kern="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HY헤드라인M" pitchFamily="18" charset="-127"/>
              </a:rPr>
              <a:t> cross sections.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1F127F1E-AF43-51D5-FB59-13E32B673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114189"/>
            <a:ext cx="7772400" cy="227533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5DB9B480-9927-E6DB-2A5A-3184FC1D1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1250" y="3572865"/>
            <a:ext cx="6769100" cy="1155700"/>
          </a:xfrm>
          <a:prstGeom prst="rect">
            <a:avLst/>
          </a:prstGeom>
        </p:spPr>
      </p:pic>
      <p:grpSp>
        <p:nvGrpSpPr>
          <p:cNvPr id="22" name="그룹 21">
            <a:extLst>
              <a:ext uri="{FF2B5EF4-FFF2-40B4-BE49-F238E27FC236}">
                <a16:creationId xmlns:a16="http://schemas.microsoft.com/office/drawing/2014/main" id="{A35FFA94-62C8-01D6-F580-22BEE87993C7}"/>
              </a:ext>
            </a:extLst>
          </p:cNvPr>
          <p:cNvGrpSpPr/>
          <p:nvPr/>
        </p:nvGrpSpPr>
        <p:grpSpPr>
          <a:xfrm>
            <a:off x="23702" y="3810863"/>
            <a:ext cx="4537327" cy="2989807"/>
            <a:chOff x="23702" y="3810863"/>
            <a:chExt cx="4537327" cy="2989807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1606D6FD-2BA0-9867-973A-29B8896A4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702" y="3810863"/>
              <a:ext cx="4537327" cy="2989807"/>
            </a:xfrm>
            <a:prstGeom prst="rect">
              <a:avLst/>
            </a:prstGeom>
          </p:spPr>
        </p:pic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C7A7CD23-BAC5-687B-D33F-7D8252BEE98B}"/>
                </a:ext>
              </a:extLst>
            </p:cNvPr>
            <p:cNvSpPr/>
            <p:nvPr/>
          </p:nvSpPr>
          <p:spPr bwMode="auto">
            <a:xfrm>
              <a:off x="2020086" y="4808167"/>
              <a:ext cx="588644" cy="544264"/>
            </a:xfrm>
            <a:prstGeom prst="ellipse">
              <a:avLst/>
            </a:prstGeom>
            <a:noFill/>
            <a:ln w="3175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>
                <a:solidFill>
                  <a:srgbClr val="FFFFFF"/>
                </a:solidFill>
                <a:latin typeface="Arial" charset="0"/>
                <a:ea typeface="휴먼모음T" pitchFamily="18" charset="-127"/>
              </a:endParaRPr>
            </a:p>
          </p:txBody>
        </p:sp>
        <p:sp>
          <p:nvSpPr>
            <p:cNvPr id="9" name="타원 8"/>
            <p:cNvSpPr/>
            <p:nvPr/>
          </p:nvSpPr>
          <p:spPr bwMode="auto">
            <a:xfrm>
              <a:off x="3636376" y="4321670"/>
              <a:ext cx="480141" cy="486437"/>
            </a:xfrm>
            <a:prstGeom prst="ellipse">
              <a:avLst/>
            </a:prstGeom>
            <a:noFill/>
            <a:ln w="317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>
                <a:solidFill>
                  <a:srgbClr val="FFFFFF"/>
                </a:solidFill>
                <a:latin typeface="Arial" charset="0"/>
                <a:ea typeface="휴먼모음T" pitchFamily="18" charset="-127"/>
              </a:endParaRPr>
            </a:p>
          </p:txBody>
        </p:sp>
        <p:sp>
          <p:nvSpPr>
            <p:cNvPr id="3" name="타원 2"/>
            <p:cNvSpPr/>
            <p:nvPr/>
          </p:nvSpPr>
          <p:spPr bwMode="auto">
            <a:xfrm>
              <a:off x="1155001" y="5166755"/>
              <a:ext cx="480141" cy="486437"/>
            </a:xfrm>
            <a:prstGeom prst="ellipse">
              <a:avLst/>
            </a:prstGeom>
            <a:noFill/>
            <a:ln w="317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>
                <a:solidFill>
                  <a:srgbClr val="FFFFFF"/>
                </a:solidFill>
                <a:latin typeface="Arial" charset="0"/>
                <a:ea typeface="휴먼모음T" pitchFamily="18" charset="-127"/>
              </a:endParaRPr>
            </a:p>
          </p:txBody>
        </p:sp>
      </p:grpSp>
      <p:sp>
        <p:nvSpPr>
          <p:cNvPr id="25" name="슬라이드 번호 개체 틀 3">
            <a:extLst>
              <a:ext uri="{FF2B5EF4-FFF2-40B4-BE49-F238E27FC236}">
                <a16:creationId xmlns:a16="http://schemas.microsoft.com/office/drawing/2014/main" id="{943DD251-5749-BCE6-41C0-6BD61E1B2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8E0B63-95ED-DA4B-90BD-F09E56D1F70E}" type="slidenum">
              <a:rPr lang="en-CN" smtClean="0"/>
              <a:t>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85101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1559668C-22CD-CE6C-3B62-CFDDF22AC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679" y="277735"/>
            <a:ext cx="8366134" cy="480625"/>
          </a:xfrm>
          <a:prstGeom prst="rect">
            <a:avLst/>
          </a:prstGeom>
          <a:solidFill>
            <a:srgbClr val="2D2D8A">
              <a:lumMod val="75000"/>
            </a:srgbClr>
          </a:solidFill>
          <a:ln>
            <a:noFill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2400" b="1" dirty="0" err="1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Phy</a:t>
            </a:r>
            <a:r>
              <a:rPr kumimoji="1" lang="en-US" altLang="ko-K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휴먼모음T" pitchFamily="18" charset="-127"/>
                <a:cs typeface="+mn-cs"/>
              </a:rPr>
              <a:t>sics</a:t>
            </a:r>
            <a:r>
              <a:rPr kumimoji="1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휴먼모음T" pitchFamily="18" charset="-127"/>
                <a:cs typeface="+mn-cs"/>
              </a:rPr>
              <a:t> with </a:t>
            </a:r>
            <a:r>
              <a:rPr kumimoji="1" lang="en-US" altLang="ko-K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휴먼모음T" pitchFamily="18" charset="-127"/>
                <a:cs typeface="+mn-cs"/>
              </a:rPr>
              <a:t>CEvNS</a:t>
            </a:r>
            <a:endParaRPr kumimoji="1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휴먼모음T" pitchFamily="18" charset="-127"/>
              <a:cs typeface="+mn-cs"/>
            </a:endParaRPr>
          </a:p>
        </p:txBody>
      </p:sp>
      <p:sp>
        <p:nvSpPr>
          <p:cNvPr id="25" name="슬라이드 번호 개체 틀 3">
            <a:extLst>
              <a:ext uri="{FF2B5EF4-FFF2-40B4-BE49-F238E27FC236}">
                <a16:creationId xmlns:a16="http://schemas.microsoft.com/office/drawing/2014/main" id="{943DD251-5749-BCE6-41C0-6BD61E1B2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8E0B63-95ED-DA4B-90BD-F09E56D1F70E}" type="slidenum">
              <a:rPr lang="en-CN" smtClean="0"/>
              <a:t>6</a:t>
            </a:fld>
            <a:endParaRPr lang="en-CN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70F205B-5CB1-EFE9-8FB5-B19A8BBB4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706" y="848211"/>
            <a:ext cx="9910482" cy="560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13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1559668C-22CD-CE6C-3B62-CFDDF22AC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679" y="277735"/>
            <a:ext cx="8366134" cy="480625"/>
          </a:xfrm>
          <a:prstGeom prst="rect">
            <a:avLst/>
          </a:prstGeom>
          <a:solidFill>
            <a:srgbClr val="2D2D8A">
              <a:lumMod val="75000"/>
            </a:srgbClr>
          </a:solidFill>
          <a:ln>
            <a:noFill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2400" b="1" dirty="0" err="1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Phy</a:t>
            </a:r>
            <a:r>
              <a:rPr kumimoji="1" lang="en-US" altLang="ko-K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휴먼모음T" pitchFamily="18" charset="-127"/>
                <a:cs typeface="+mn-cs"/>
              </a:rPr>
              <a:t>sics</a:t>
            </a:r>
            <a:r>
              <a:rPr kumimoji="1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휴먼모음T" pitchFamily="18" charset="-127"/>
                <a:cs typeface="+mn-cs"/>
              </a:rPr>
              <a:t> with </a:t>
            </a:r>
            <a:r>
              <a:rPr kumimoji="1" lang="en-US" altLang="ko-K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휴먼모음T" pitchFamily="18" charset="-127"/>
                <a:cs typeface="+mn-cs"/>
              </a:rPr>
              <a:t>CEvNS</a:t>
            </a:r>
            <a:endParaRPr kumimoji="1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휴먼모음T" pitchFamily="18" charset="-127"/>
              <a:cs typeface="+mn-cs"/>
            </a:endParaRPr>
          </a:p>
        </p:txBody>
      </p:sp>
      <p:sp>
        <p:nvSpPr>
          <p:cNvPr id="25" name="슬라이드 번호 개체 틀 3">
            <a:extLst>
              <a:ext uri="{FF2B5EF4-FFF2-40B4-BE49-F238E27FC236}">
                <a16:creationId xmlns:a16="http://schemas.microsoft.com/office/drawing/2014/main" id="{943DD251-5749-BCE6-41C0-6BD61E1B2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8E0B63-95ED-DA4B-90BD-F09E56D1F70E}" type="slidenum">
              <a:rPr lang="en-CN" smtClean="0"/>
              <a:t>7</a:t>
            </a:fld>
            <a:endParaRPr lang="en-CN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12B4CA1-80BE-7547-F063-6D0F34BDF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205" y="898012"/>
            <a:ext cx="9377082" cy="564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30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1559668C-22CD-CE6C-3B62-CFDDF22AC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679" y="277735"/>
            <a:ext cx="8366134" cy="480625"/>
          </a:xfrm>
          <a:prstGeom prst="rect">
            <a:avLst/>
          </a:prstGeom>
          <a:solidFill>
            <a:srgbClr val="2D2D8A">
              <a:lumMod val="75000"/>
            </a:srgbClr>
          </a:solidFill>
          <a:ln>
            <a:noFill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휴먼모음T" pitchFamily="18" charset="-127"/>
                <a:cs typeface="+mn-cs"/>
              </a:rPr>
              <a:t>Neutrino sources</a:t>
            </a:r>
          </a:p>
        </p:txBody>
      </p:sp>
      <p:sp>
        <p:nvSpPr>
          <p:cNvPr id="25" name="슬라이드 번호 개체 틀 3">
            <a:extLst>
              <a:ext uri="{FF2B5EF4-FFF2-40B4-BE49-F238E27FC236}">
                <a16:creationId xmlns:a16="http://schemas.microsoft.com/office/drawing/2014/main" id="{943DD251-5749-BCE6-41C0-6BD61E1B2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8E0B63-95ED-DA4B-90BD-F09E56D1F70E}" type="slidenum">
              <a:rPr lang="en-CN" smtClean="0"/>
              <a:t>8</a:t>
            </a:fld>
            <a:endParaRPr lang="en-CN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7293D6F-8D03-E120-90E6-A79C3324B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683" y="938707"/>
            <a:ext cx="1003419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92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E6F3058D-1F57-5467-2C64-A26F70928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853" y="1481041"/>
            <a:ext cx="6426807" cy="467271"/>
          </a:xfrm>
          <a:prstGeom prst="rect">
            <a:avLst/>
          </a:prstGeom>
          <a:solidFill>
            <a:srgbClr val="2D2D8A">
              <a:lumMod val="75000"/>
            </a:srgbClr>
          </a:solidFill>
          <a:ln>
            <a:noFill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2400" b="1" dirty="0">
                <a:solidFill>
                  <a:srgbClr val="FFFFFF"/>
                </a:solidFill>
                <a:latin typeface="Arial" charset="0"/>
                <a:ea typeface="휴먼모음T" pitchFamily="18" charset="-127"/>
              </a:rPr>
              <a:t>CICENNS Collaboration</a:t>
            </a:r>
            <a:endParaRPr lang="ko-KR" altLang="en-US" sz="2400" b="1" dirty="0">
              <a:solidFill>
                <a:srgbClr val="FFFFFF"/>
              </a:solidFill>
              <a:latin typeface="Arial" charset="0"/>
              <a:ea typeface="휴먼모음T" pitchFamily="18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05CC284-448E-7728-10ED-3CB17429A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0B63-95ED-DA4B-90BD-F09E56D1F70E}" type="slidenum">
              <a:rPr lang="en-CN" smtClean="0"/>
              <a:t>9</a:t>
            </a:fld>
            <a:endParaRPr lang="en-CN"/>
          </a:p>
        </p:txBody>
      </p:sp>
      <p:sp>
        <p:nvSpPr>
          <p:cNvPr id="5" name="Text Box 29">
            <a:extLst>
              <a:ext uri="{FF2B5EF4-FFF2-40B4-BE49-F238E27FC236}">
                <a16:creationId xmlns:a16="http://schemas.microsoft.com/office/drawing/2014/main" id="{758DAC67-2970-C7F3-FC1C-3F9F50314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573" y="2296187"/>
            <a:ext cx="10206854" cy="16312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60363" indent="-360363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9pPr>
          </a:lstStyle>
          <a:p>
            <a:pPr marL="227013" indent="-227013" algn="just" defTabSz="6858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ko-KR" sz="2000" b="1" kern="0" dirty="0"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Sun Yat-Sen University</a:t>
            </a:r>
            <a:r>
              <a:rPr lang="en-US" altLang="ko-KR" sz="2000" kern="0" dirty="0"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: F.P. An, Z. Huang, S.B. Kim, J. Liao, J.J. Ling, J. Mai, T. Song, W. Wang, Y. Wei, X. Xiao, Z. You, J. Zhang</a:t>
            </a:r>
          </a:p>
          <a:p>
            <a:pPr marL="227013" indent="-227013" algn="just" defTabSz="6858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ko-KR" sz="2000" b="1" kern="0" dirty="0"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Shanghai Institute of Ceramics Chinese Academy of Sciences</a:t>
            </a:r>
            <a:r>
              <a:rPr lang="en-US" altLang="ko-KR" sz="2000" kern="0" dirty="0"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: X. Chen, Y. Wu</a:t>
            </a:r>
          </a:p>
          <a:p>
            <a:pPr marL="227013" indent="-227013" algn="just" defTabSz="6858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ko-KR" sz="2000" b="1" kern="0" dirty="0"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Institute of Modern Physics/Lanzhou University</a:t>
            </a:r>
            <a:r>
              <a:rPr lang="en-US" altLang="ko-KR" sz="2000" kern="0" dirty="0"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: X. Tang</a:t>
            </a:r>
            <a:endParaRPr lang="en-US" altLang="ko-KR" sz="2000" kern="0" dirty="0">
              <a:solidFill>
                <a:srgbClr val="3333FF"/>
              </a:solidFill>
              <a:latin typeface="Arial" panose="020B0604020202020204" pitchFamily="34" charset="0"/>
              <a:ea typeface="HY헤드라인M" pitchFamily="18" charset="-127"/>
              <a:cs typeface="Arial" panose="020B0604020202020204" pitchFamily="34" charset="0"/>
            </a:endParaRPr>
          </a:p>
          <a:p>
            <a:pPr marL="227013" indent="-227013" algn="just" defTabSz="6858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ko-KR" sz="2000" b="1" kern="0" dirty="0"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Kyungpook National University</a:t>
            </a:r>
            <a:r>
              <a:rPr lang="en-US" altLang="ko-KR" sz="2000" kern="0" dirty="0">
                <a:latin typeface="Arial" panose="020B0604020202020204" pitchFamily="34" charset="0"/>
                <a:ea typeface="HY헤드라인M" pitchFamily="18" charset="-127"/>
                <a:cs typeface="Arial" panose="020B0604020202020204" pitchFamily="34" charset="0"/>
              </a:rPr>
              <a:t>: J.S. Park</a:t>
            </a:r>
            <a:endParaRPr lang="en-US" altLang="ko-KR" sz="2000" kern="0" dirty="0">
              <a:solidFill>
                <a:srgbClr val="3333FF"/>
              </a:solidFill>
              <a:latin typeface="Arial" panose="020B0604020202020204" pitchFamily="34" charset="0"/>
              <a:ea typeface="HY헤드라인M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1001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603*167"/>
  <p:tag name="TABLE_ENDDRAG_RECT" val="351*192*603*16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6736</TotalTime>
  <Words>1852</Words>
  <Application>Microsoft Macintosh PowerPoint</Application>
  <PresentationFormat>와이드스크린</PresentationFormat>
  <Paragraphs>299</Paragraphs>
  <Slides>32</Slides>
  <Notes>4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32</vt:i4>
      </vt:variant>
    </vt:vector>
  </HeadingPairs>
  <TitlesOfParts>
    <vt:vector size="45" baseType="lpstr">
      <vt:lpstr>-apple-system</vt:lpstr>
      <vt:lpstr>HY헤드라인M</vt:lpstr>
      <vt:lpstr>KaiTi</vt:lpstr>
      <vt:lpstr>휴먼모음T</vt:lpstr>
      <vt:lpstr>Arial</vt:lpstr>
      <vt:lpstr>Calibri</vt:lpstr>
      <vt:lpstr>Calibri Light</vt:lpstr>
      <vt:lpstr>Cambria Math</vt:lpstr>
      <vt:lpstr>Helvetica</vt:lpstr>
      <vt:lpstr>Symbol</vt:lpstr>
      <vt:lpstr>Times New Roman</vt:lpstr>
      <vt:lpstr>Wingdings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贺远强</dc:creator>
  <cp:lastModifiedBy>Soo-Bong Kim</cp:lastModifiedBy>
  <cp:revision>152</cp:revision>
  <dcterms:created xsi:type="dcterms:W3CDTF">2021-03-14T15:24:34Z</dcterms:created>
  <dcterms:modified xsi:type="dcterms:W3CDTF">2024-08-25T05:52:53Z</dcterms:modified>
</cp:coreProperties>
</file>