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3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4.xml" ContentType="application/vnd.openxmlformats-officedocument.presentationml.notesSlide+xml"/>
  <Override PartName="/ppt/tags/tag57.xml" ContentType="application/vnd.openxmlformats-officedocument.presentationml.tags+xml"/>
  <Override PartName="/ppt/notesSlides/notesSlide1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ppt/tags/tag62.xml" ContentType="application/vnd.openxmlformats-officedocument.presentationml.tags+xml"/>
  <Override PartName="/ppt/notesSlides/notesSlide18.xml" ContentType="application/vnd.openxmlformats-officedocument.presentationml.notesSlide+xml"/>
  <Override PartName="/ppt/tags/tag63.xml" ContentType="application/vnd.openxmlformats-officedocument.presentationml.tags+xml"/>
  <Override PartName="/ppt/notesSlides/notesSlide19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0.xml" ContentType="application/vnd.openxmlformats-officedocument.presentationml.notesSlide+xml"/>
  <Override PartName="/ppt/tags/tag68.xml" ContentType="application/vnd.openxmlformats-officedocument.presentationml.tags+xml"/>
  <Override PartName="/ppt/notesSlides/notesSlide21.xml" ContentType="application/vnd.openxmlformats-officedocument.presentationml.notesSlide+xml"/>
  <Override PartName="/ppt/tags/tag69.xml" ContentType="application/vnd.openxmlformats-officedocument.presentationml.tags+xml"/>
  <Override PartName="/ppt/notesSlides/notesSlide2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10.xml" ContentType="application/vnd.openxmlformats-officedocument.presentationml.tags+xml"/>
  <Override PartName="/ppt/tags/tag61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7" r:id="rId2"/>
  </p:sldMasterIdLst>
  <p:notesMasterIdLst>
    <p:notesMasterId r:id="rId31"/>
  </p:notesMasterIdLst>
  <p:handoutMasterIdLst>
    <p:handoutMasterId r:id="rId32"/>
  </p:handoutMasterIdLst>
  <p:sldIdLst>
    <p:sldId id="9223" r:id="rId3"/>
    <p:sldId id="9272" r:id="rId4"/>
    <p:sldId id="9226" r:id="rId5"/>
    <p:sldId id="9198" r:id="rId6"/>
    <p:sldId id="9260" r:id="rId7"/>
    <p:sldId id="9261" r:id="rId8"/>
    <p:sldId id="9259" r:id="rId9"/>
    <p:sldId id="660" r:id="rId10"/>
    <p:sldId id="728" r:id="rId11"/>
    <p:sldId id="9286" r:id="rId12"/>
    <p:sldId id="9149" r:id="rId13"/>
    <p:sldId id="9287" r:id="rId14"/>
    <p:sldId id="8983" r:id="rId15"/>
    <p:sldId id="9290" r:id="rId16"/>
    <p:sldId id="493" r:id="rId17"/>
    <p:sldId id="9265" r:id="rId18"/>
    <p:sldId id="9270" r:id="rId19"/>
    <p:sldId id="9273" r:id="rId20"/>
    <p:sldId id="9152" r:id="rId21"/>
    <p:sldId id="9276" r:id="rId22"/>
    <p:sldId id="9274" r:id="rId23"/>
    <p:sldId id="9277" r:id="rId24"/>
    <p:sldId id="9282" r:id="rId25"/>
    <p:sldId id="9280" r:id="rId26"/>
    <p:sldId id="9283" r:id="rId27"/>
    <p:sldId id="9284" r:id="rId28"/>
    <p:sldId id="9060" r:id="rId29"/>
    <p:sldId id="444" r:id="rId30"/>
  </p:sldIdLst>
  <p:sldSz cx="12192000" cy="6858000"/>
  <p:notesSz cx="6858000" cy="9144000"/>
  <p:custDataLst>
    <p:tags r:id="rId33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8" userDrawn="1">
          <p15:clr>
            <a:srgbClr val="A4A3A4"/>
          </p15:clr>
        </p15:guide>
        <p15:guide id="2" pos="37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/Xu" initials="NX" lastIdx="1" clrIdx="0"/>
  <p:cmAuthor id="7" name="1206988966@qq.com" initials="1" lastIdx="1" clrIdx="2"/>
  <p:cmAuthor id="1" name="dp li" initials="dl" lastIdx="10" clrIdx="0"/>
  <p:cmAuthor id="8" name="姜伟光" initials="姜" lastIdx="1" clrIdx="0"/>
  <p:cmAuthor id="2" name="志军 王" initials="志军" lastIdx="1" clrIdx="1"/>
  <p:cmAuthor id="3" name="Yue Ke" initials="YK" lastIdx="1" clrIdx="2"/>
  <p:cmAuthor id="4" name="Yuan Haibo" initials="YH" lastIdx="2" clrIdx="3"/>
  <p:cmAuthor id="75" name="作者" initials="A" lastIdx="0" clrIdx="24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D4D9DB"/>
    <a:srgbClr val="6A868F"/>
    <a:srgbClr val="FF0000"/>
    <a:srgbClr val="E7E6E6"/>
    <a:srgbClr val="7F64A2"/>
    <a:srgbClr val="E6E400"/>
    <a:srgbClr val="E8E600"/>
    <a:srgbClr val="9BBB59"/>
    <a:srgbClr val="2B5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57" autoAdjust="0"/>
    <p:restoredTop sz="90042" autoAdjust="0"/>
  </p:normalViewPr>
  <p:slideViewPr>
    <p:cSldViewPr snapToGrid="0" showGuides="1">
      <p:cViewPr varScale="1">
        <p:scale>
          <a:sx n="82" d="100"/>
          <a:sy n="82" d="100"/>
        </p:scale>
        <p:origin x="288" y="77"/>
      </p:cViewPr>
      <p:guideLst>
        <p:guide orient="horz" pos="1768"/>
        <p:guide pos="3722"/>
      </p:guideLst>
    </p:cSldViewPr>
  </p:slideViewPr>
  <p:outlineViewPr>
    <p:cViewPr>
      <p:scale>
        <a:sx n="33" d="100"/>
        <a:sy n="33" d="100"/>
      </p:scale>
      <p:origin x="0" y="469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BA02-E9ED-428A-8787-AA8830EDFB20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2FBB5-A632-4A83-9244-EDCD50DC2C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5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48591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fld id="{74C9B1D8-E0C5-4969-AA37-338DB3DE14D8}" type="slidenum">
              <a:rPr lang="de-DE" altLang="zh-CN" sz="1200" b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fld>
            <a:endParaRPr lang="de-DE" altLang="zh-CN" sz="1200" b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48592" name="页脚占位符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endParaRPr lang="de-DE" altLang="en-US" sz="1200" b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48593" name="页眉占位符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000" b="1">
                <a:solidFill>
                  <a:srgbClr val="000000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endParaRPr lang="de-DE" altLang="en-US" sz="1200" b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519430" lvl="1" indent="-257175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FF"/>
              </a:solidFill>
              <a:sym typeface="+mn-e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/>
              <p:cNvSpPr>
                <a:spLocks noGrp="1"/>
              </p:cNvSpPr>
              <p:nvPr>
                <p:ph type="body" idx="3"/>
              </p:nvPr>
            </p:nvSpPr>
            <p:spPr/>
            <p:txBody>
              <a:bodyPr/>
              <a:lstStyle/>
              <a:p>
                <a:r>
                  <a:rPr lang="zh-CN" altLang="en-US">
                    <a:solidFill>
                      <a:schemeClr val="tx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粒子物理实验方面，主要的缪子味道破坏实验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μ-&gt;eγ</a:t>
                </a:r>
                <a:r>
                  <a:rPr lang="zh-CN" altLang="en-US"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、</a:t>
                </a:r>
                <a:r>
                  <a:rPr lang="en-US" altLang="zh-CN"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μ-&gt;eee</a:t>
                </a:r>
                <a:r>
                  <a:rPr lang="zh-CN" altLang="en-US"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和缪子电子转换</a:t>
                </a:r>
                <a:r>
                  <a:rPr lang="zh-CN" altLang="en-US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，目前的最高精度主要由</a:t>
                </a:r>
                <a:r>
                  <a:rPr lang="en-US" altLang="zh-CN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PSI</a:t>
                </a:r>
                <a:r>
                  <a:rPr lang="zh-CN" altLang="en-US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完成，在可预见的未来， μ−&gt;eγ和μ−&gt;eee实验将继续依赖于</a:t>
                </a:r>
                <a:r>
                  <a:rPr lang="en-US" altLang="zh-CN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PSI</a:t>
                </a:r>
                <a:r>
                  <a:rPr lang="zh-CN" altLang="en-US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的</a:t>
                </a:r>
                <a:r>
                  <a:rPr lang="en-US" altLang="zh-CN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HIMB</a:t>
                </a:r>
                <a:r>
                  <a:rPr lang="zh-CN" altLang="en-US">
                    <a:solidFill>
                      <a:schemeClr val="tx1"/>
                    </a:solidFill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</a:rPr>
                  <a:t>（高强度缪子源）升级计划，进一步降低测量上限。</a:t>
                </a:r>
              </a:p>
              <a:p>
                <a:r>
                  <a:rPr lang="zh-CN" altLang="en-US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缪子电子转换实验可利用的缪子强度则没有限制。目前</a:t>
                </a:r>
                <a:r>
                  <a:rPr lang="en-US" altLang="zh-CN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FNAL</a:t>
                </a:r>
                <a:r>
                  <a:rPr lang="zh-CN" altLang="en-US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和</a:t>
                </a:r>
                <a:r>
                  <a:rPr lang="en-US" altLang="zh-CN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COMET</a:t>
                </a:r>
                <a:r>
                  <a:rPr lang="zh-CN" altLang="en-US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的计划，达到</a:t>
                </a:r>
                <a:r>
                  <a:rPr lang="en-US" altLang="zh-CN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10</a:t>
                </a:r>
                <a:r>
                  <a:rPr lang="en-US" altLang="zh-CN" baseline="30000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-17</a:t>
                </a:r>
                <a:r>
                  <a:rPr lang="zh-CN" altLang="en-US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的灵敏度仍需要较大努力。更远期的，依赖</a:t>
                </a:r>
                <a:r>
                  <a:rPr lang="en-US" altLang="zh-CN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PIP-II 800MeV,100kW</a:t>
                </a:r>
                <a:r>
                  <a:rPr lang="zh-CN" altLang="en-US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的束流，则可以进一步将测量上限退至</a:t>
                </a:r>
                <a:r>
                  <a:rPr lang="en-US" altLang="zh-CN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10</a:t>
                </a:r>
                <a:r>
                  <a:rPr lang="en-US" altLang="zh-CN" baseline="30000">
                    <a:uFillTx/>
                    <a:latin typeface="Cambria Math" panose="02040503050406030204" pitchFamily="18" charset="0"/>
                    <a:ea typeface="华文楷体" panose="02010600040101010101" charset="-122"/>
                    <a:cs typeface="Cambria Math" panose="02040503050406030204" pitchFamily="18" charset="0"/>
                    <a:sym typeface="+mn-ea"/>
                  </a:rPr>
                  <a:t>18</a:t>
                </a:r>
                <a:endParaRPr lang="zh-CN" altLang="en-US">
                  <a:solidFill>
                    <a:schemeClr val="tx1"/>
                  </a:solidFill>
                  <a:uFillTx/>
                  <a:latin typeface="Cambria Math" panose="02040503050406030204" pitchFamily="18" charset="0"/>
                  <a:ea typeface="华文楷体" panose="02010600040101010101" charset="-122"/>
                  <a:cs typeface="Cambria Math" panose="02040503050406030204" pitchFamily="18" charset="0"/>
                  <a:sym typeface="+mn-ea"/>
                </a:endParaRPr>
              </a:p>
              <a:p>
                <a:endParaRPr lang="en-US" altLang="zh-CN" baseline="30000">
                  <a:solidFill>
                    <a:schemeClr val="tx1"/>
                  </a:solidFill>
                  <a:latin typeface="Cambria Math" panose="02040503050406030204" pitchFamily="18" charset="0"/>
                  <a:ea typeface="华文楷体" panose="02010600040101010101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3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ISOL: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Isotope Separator(/Separation) On Line</a:t>
            </a:r>
            <a:endParaRPr lang="en-US" altLang="zh-CN" dirty="0"/>
          </a:p>
          <a:p>
            <a:r>
              <a:rPr lang="en-US" altLang="zh-CN" dirty="0"/>
              <a:t>HiTa: High power Target experimental Facility</a:t>
            </a:r>
          </a:p>
          <a:p>
            <a:r>
              <a:rPr lang="en-US" altLang="zh-CN" dirty="0"/>
              <a:t>MIRS: Multifunctional Irradiation Research Station </a:t>
            </a:r>
          </a:p>
          <a:p>
            <a:r>
              <a:rPr lang="en-US" altLang="zh-CN" dirty="0"/>
              <a:t>NDET: Nuclear Data Experimental Terminal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MuST: Muon Science and Technology application terminal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ISOL: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Isotope Separator(/Separation) On Line</a:t>
            </a:r>
            <a:endParaRPr lang="en-US" altLang="zh-CN" dirty="0"/>
          </a:p>
          <a:p>
            <a:r>
              <a:rPr lang="en-US" altLang="zh-CN" dirty="0"/>
              <a:t>HiTa: High power Target experimental Facility</a:t>
            </a:r>
          </a:p>
          <a:p>
            <a:r>
              <a:rPr lang="en-US" altLang="zh-CN" dirty="0"/>
              <a:t>MIRS: Multifunctional Irradiation Research Station </a:t>
            </a:r>
          </a:p>
          <a:p>
            <a:r>
              <a:rPr lang="en-US" altLang="zh-CN" dirty="0"/>
              <a:t>NDET: Nuclear Data Experimental Terminal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MuST: Muon Science and Technology application terminal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88950" lvl="1" indent="-342900" algn="just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p"/>
            </a:pPr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88950" lvl="1" indent="-342900" algn="just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p"/>
            </a:pPr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4200" y="0"/>
            <a:ext cx="8673465" cy="83693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A30F-90B1-4A98-B3B2-413E2BA49CFF}" type="slidenum">
              <a:rPr lang="zh-CN" altLang="en-GB"/>
              <a:t>‹#›</a:t>
            </a:fld>
            <a:endParaRPr lang="en-GB" altLang="zh-CN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67" y="104888"/>
            <a:ext cx="9773629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ctr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63065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29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3200" kern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065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DBC2-105D-4499-8AFC-6D1AFBE19B9D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63A89-5687-4FC0-863B-C1393DEAB8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825046"/>
            <a:ext cx="11189845" cy="37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zh-CN" altLang="en-US" dirty="0"/>
              <a:t>单击此处编辑母版文本样式  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92935" y="-635"/>
            <a:ext cx="8599805" cy="825500"/>
          </a:xfrm>
          <a:prstGeom prst="rect">
            <a:avLst/>
          </a:prstGeom>
        </p:spPr>
        <p:txBody>
          <a:bodyPr anchor="ctr" anchorCtr="0"/>
          <a:lstStyle>
            <a:lvl1pPr algn="ctr">
              <a:defRPr kumimoji="0" lang="zh-CN" altLang="en-US" sz="3600" b="1" i="0" u="none" strike="noStrike" kern="0" cap="none" spc="0" normalizeH="0" baseline="0" noProof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+mj-lt"/>
              </a:defRPr>
            </a:lvl1pPr>
          </a:lstStyle>
          <a:p>
            <a:pPr algn="l">
              <a:buClrTx/>
              <a:buSzTx/>
              <a:buFont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0390" y="635"/>
            <a:ext cx="8634730" cy="836295"/>
          </a:xfrm>
          <a:noFill/>
          <a:ln>
            <a:noFill/>
          </a:ln>
        </p:spPr>
        <p:txBody>
          <a:bodyPr vert="horz" anchor="ctr" anchorCtr="0">
            <a:normAutofit/>
          </a:bodyPr>
          <a:lstStyle>
            <a:lvl1pPr algn="l">
              <a:defRPr kumimoji="0" lang="zh-CN" altLang="en-US" sz="3600" b="1" i="0" u="none" strike="noStrike" kern="0" cap="none" spc="0" normalizeH="0" baseline="0" noProof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+mj-lt"/>
              </a:defRPr>
            </a:lvl1pPr>
          </a:lstStyle>
          <a:p>
            <a:pPr lvl="0"/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ransition advTm="114609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4" y="1830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  <a:ln w="3175" cmpd="sng">
            <a:noFill/>
            <a:prstDash val="solid"/>
          </a:ln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30615" y="13068"/>
            <a:ext cx="8499574" cy="787035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占位符 14"/>
          <p:cNvSpPr>
            <a:spLocks noGrp="1"/>
          </p:cNvSpPr>
          <p:nvPr>
            <p:ph type="body" sz="quarter" idx="11"/>
          </p:nvPr>
        </p:nvSpPr>
        <p:spPr>
          <a:xfrm>
            <a:off x="418872" y="871431"/>
            <a:ext cx="10770972" cy="57374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  <a:defRPr sz="2800" b="0" i="0" baseline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7" y="6562725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/>
              <a:t>‹#›</a:t>
            </a:fld>
            <a:endParaRPr lang="en-GB" altLang="zh-CN"/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29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93667" y="18016"/>
            <a:ext cx="8516383" cy="710746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  <a:ln w="3175" cmpd="sng">
            <a:solidFill>
              <a:srgbClr val="0066CC"/>
            </a:solidFill>
            <a:prstDash val="solid"/>
          </a:ln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0390" y="635"/>
            <a:ext cx="8634730" cy="836295"/>
          </a:xfrm>
          <a:noFill/>
          <a:ln>
            <a:noFill/>
          </a:ln>
        </p:spPr>
        <p:txBody>
          <a:bodyPr vert="horz" anchor="ctr" anchorCtr="0">
            <a:normAutofit/>
          </a:bodyPr>
          <a:lstStyle>
            <a:lvl1pPr algn="l">
              <a:defRPr kumimoji="0" lang="zh-CN" altLang="en-US" sz="3600" b="1" i="0" u="none" strike="noStrike" kern="0" cap="none" spc="0" normalizeH="0" baseline="0" noProof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+mj-lt"/>
              </a:defRPr>
            </a:lvl1pPr>
          </a:lstStyle>
          <a:p>
            <a:pPr lvl="0"/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ransition advTm="114609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0390" y="635"/>
            <a:ext cx="8634730" cy="836295"/>
          </a:xfrm>
          <a:noFill/>
          <a:ln>
            <a:noFill/>
          </a:ln>
        </p:spPr>
        <p:txBody>
          <a:bodyPr vert="horz" anchor="ctr" anchorCtr="0">
            <a:normAutofit/>
          </a:bodyPr>
          <a:lstStyle>
            <a:lvl1pPr algn="l">
              <a:defRPr kumimoji="0" lang="zh-CN" altLang="en-US" sz="3600" b="1" i="0" u="none" strike="noStrike" kern="0" cap="none" spc="0" normalizeH="0" baseline="0" noProof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+mj-lt"/>
                <a:ea typeface="黑体" panose="02010609060101010101" pitchFamily="49" charset="-122"/>
                <a:cs typeface="+mj-lt"/>
              </a:defRPr>
            </a:lvl1pPr>
          </a:lstStyle>
          <a:p>
            <a:pPr lvl="0"/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691" y="0"/>
            <a:ext cx="9130145" cy="836712"/>
          </a:xfrm>
          <a:prstGeom prst="rect">
            <a:avLst/>
          </a:prstGeom>
        </p:spPr>
        <p:txBody>
          <a:bodyPr anchor="ctr"/>
          <a:lstStyle>
            <a:lvl1pPr algn="ctr">
              <a:defRPr b="0">
                <a:latin typeface="+mn-ea"/>
                <a:ea typeface="+mn-ea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63065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415480" y="13335"/>
            <a:ext cx="9433048" cy="803275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7" y="6562725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/>
              <a:t>‹#›</a:t>
            </a:fld>
            <a:endParaRPr lang="en-GB" altLang="zh-CN"/>
          </a:p>
        </p:txBody>
      </p:sp>
    </p:spTree>
  </p:cSld>
  <p:clrMapOvr>
    <a:masterClrMapping/>
  </p:clrMapOvr>
  <p:transition spd="med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/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/>
          </p:cNvSpPr>
          <p:nvPr>
            <p:ph type="sldNum" sz="quarter" idx="4"/>
          </p:nvPr>
        </p:nvSpPr>
        <p:spPr bwMode="auto">
          <a:xfrm>
            <a:off x="11583957" y="6562735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/>
              <a:t>‹#›</a:t>
            </a:fld>
            <a:endParaRPr lang="en-GB" altLang="zh-CN"/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883922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5076" tIns="101907" rIns="155076" bIns="101907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71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5"/>
            <a:ext cx="856321" cy="883922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"/>
          <p:cNvSpPr/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71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/>
          <p:nvPr userDrawn="1"/>
        </p:nvSpPr>
        <p:spPr bwMode="auto">
          <a:xfrm>
            <a:off x="1287262" y="4580"/>
            <a:ext cx="9927136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Char char="•"/>
              <a:defRPr/>
            </a:pPr>
            <a:endParaRPr kumimoji="0" lang="en-US" altLang="zh-CN" sz="221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773208" y="0"/>
            <a:ext cx="901513" cy="812953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719984" y="-1"/>
            <a:ext cx="915687" cy="812953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5076" tIns="101907" rIns="155076" bIns="101907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71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128975" y="42218"/>
            <a:ext cx="915687" cy="7818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1358641" y="18333"/>
            <a:ext cx="719984" cy="780978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3" name="Rectangle 4"/>
          <p:cNvSpPr txBox="1"/>
          <p:nvPr userDrawn="1"/>
        </p:nvSpPr>
        <p:spPr>
          <a:xfrm>
            <a:off x="11776364" y="6562726"/>
            <a:ext cx="415636" cy="276942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defRPr/>
            </a:pPr>
            <a:fld id="{D0D76C40-5224-4F93-AADC-4FD6B0457A60}" type="slidenum">
              <a:rPr lang="zh-CN" altLang="en-GB" sz="1400" smtClean="0">
                <a:solidFill>
                  <a:schemeClr val="bg1"/>
                </a:solidFill>
              </a:rPr>
              <a:t>‹#›</a:t>
            </a:fld>
            <a:endParaRPr lang="en-GB" altLang="zh-CN" sz="14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7" y="6562735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/>
              <a:t>‹#›</a:t>
            </a:fld>
            <a:endParaRPr lang="en-GB" altLang="zh-CN"/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75882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5"/>
            <a:ext cx="856321" cy="75882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488831" y="4580"/>
            <a:ext cx="9471988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Char char="•"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5"/>
            <a:ext cx="1053934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1326707" y="4570"/>
            <a:ext cx="722832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r="18954" b="38628"/>
          <a:stretch>
            <a:fillRect/>
          </a:stretch>
        </p:blipFill>
        <p:spPr>
          <a:xfrm>
            <a:off x="152161" y="83303"/>
            <a:ext cx="857871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0649" y="79926"/>
            <a:ext cx="1537776" cy="59896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2860" y="6555105"/>
            <a:ext cx="1216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Accelerator Driven Systems - A Solution to Multiple Problems of Society, Yuan He, IPAC2023, Venice</a:t>
            </a:r>
          </a:p>
        </p:txBody>
      </p:sp>
      <p:pic>
        <p:nvPicPr>
          <p:cNvPr id="3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6" y="0"/>
            <a:ext cx="857871" cy="8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4.xml"/><Relationship Id="rId7" Type="http://schemas.openxmlformats.org/officeDocument/2006/relationships/image" Target="../media/image19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3.xml"/><Relationship Id="rId7" Type="http://schemas.openxmlformats.org/officeDocument/2006/relationships/image" Target="../media/image25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3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66.xml"/><Relationship Id="rId7" Type="http://schemas.openxmlformats.org/officeDocument/2006/relationships/image" Target="../media/image4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6.png"/><Relationship Id="rId4" Type="http://schemas.openxmlformats.org/officeDocument/2006/relationships/tags" Target="../tags/tag67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610.xml"/><Relationship Id="rId5" Type="http://schemas.openxmlformats.org/officeDocument/2006/relationships/tags" Target="../tags/tag8.xml"/><Relationship Id="rId10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tags" Target="../tags/tag4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9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1.xml"/><Relationship Id="rId7" Type="http://schemas.openxmlformats.org/officeDocument/2006/relationships/image" Target="../media/image1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2" Type="http://schemas.openxmlformats.org/officeDocument/2006/relationships/tags" Target="../tags/tag23.xml"/><Relationship Id="rId16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7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6.jpeg"/><Relationship Id="rId5" Type="http://schemas.openxmlformats.org/officeDocument/2006/relationships/tags" Target="../tags/tag39.xml"/><Relationship Id="rId10" Type="http://schemas.openxmlformats.org/officeDocument/2006/relationships/image" Target="../media/image15.png"/><Relationship Id="rId4" Type="http://schemas.openxmlformats.org/officeDocument/2006/relationships/tags" Target="../tags/tag3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副标题 2"/>
          <p:cNvSpPr/>
          <p:nvPr/>
        </p:nvSpPr>
        <p:spPr bwMode="auto">
          <a:xfrm>
            <a:off x="2581910" y="3103245"/>
            <a:ext cx="6817995" cy="1882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2800" dirty="0">
                <a:solidFill>
                  <a:srgbClr val="2C4EA3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何源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     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蔡汉杰</a:t>
            </a: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Times New Roman" panose="02020603050405020304" pitchFamily="18" charset="0"/>
              </a:rPr>
              <a:t>代表CiADS团队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</a:pPr>
            <a:endParaRPr lang="zh-CN" altLang="en-US" sz="2400" dirty="0">
              <a:solidFill>
                <a:srgbClr val="2C4EA3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1048586" name="标题 1"/>
          <p:cNvSpPr/>
          <p:nvPr/>
        </p:nvSpPr>
        <p:spPr bwMode="auto">
          <a:xfrm>
            <a:off x="880745" y="2149475"/>
            <a:ext cx="10304145" cy="84201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CiADS</a:t>
            </a:r>
            <a:r>
              <a:rPr lang="zh-CN" altLang="en-US" sz="3600" b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项目简介及缪子源设计进展</a:t>
            </a:r>
          </a:p>
        </p:txBody>
      </p:sp>
      <p:sp>
        <p:nvSpPr>
          <p:cNvPr id="1048588" name="文本框 1"/>
          <p:cNvSpPr txBox="1"/>
          <p:nvPr/>
        </p:nvSpPr>
        <p:spPr>
          <a:xfrm>
            <a:off x="473075" y="1019175"/>
            <a:ext cx="112579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第二届惠州大科学装置高精度物理研讨会, 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中山大学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rPr>
              <a:t>2024.8.24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847965" y="5963920"/>
            <a:ext cx="4191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2C4EA3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中国科学院近代物理研究所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8185" y="869315"/>
            <a:ext cx="11161395" cy="548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 CiADS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项目简介</a:t>
            </a:r>
            <a:endParaRPr lang="en-US" altLang="zh-CN" sz="2800">
              <a:solidFill>
                <a:schemeClr val="tx1"/>
              </a:solidFill>
              <a:sym typeface="+mn-ea"/>
            </a:endParaRPr>
          </a:p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rgbClr val="FF0000"/>
                </a:solidFill>
              </a:rPr>
              <a:t> CiADS</a:t>
            </a:r>
            <a:r>
              <a:rPr lang="zh-CN" altLang="en-US" sz="2800">
                <a:solidFill>
                  <a:srgbClr val="FF0000"/>
                </a:solidFill>
              </a:rPr>
              <a:t>缪子源计划</a:t>
            </a:r>
            <a:endParaRPr lang="en-US" altLang="zh-CN" sz="2800">
              <a:solidFill>
                <a:srgbClr val="FF0000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CiADS</a:t>
            </a:r>
            <a:r>
              <a:rPr lang="zh-CN" altLang="en-US" sz="2800">
                <a:solidFill>
                  <a:schemeClr val="tx1"/>
                </a:solidFill>
              </a:rPr>
              <a:t>缪子源设计进展</a:t>
            </a:r>
            <a:endParaRPr lang="en-US" altLang="zh-CN" sz="2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</a:t>
            </a:r>
            <a:r>
              <a:rPr lang="zh-CN" altLang="en-US" sz="2800">
                <a:solidFill>
                  <a:schemeClr val="tx1"/>
                </a:solidFill>
              </a:rPr>
              <a:t>总结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kern="0">
                <a:ln w="3175" cmpd="sng">
                  <a:noFill/>
                  <a:prstDash val="solid"/>
                </a:ln>
                <a:latin typeface="+mj-ea"/>
                <a:ea typeface="+mj-ea"/>
                <a:cs typeface="+mj-lt"/>
              </a:rPr>
              <a:t>报告目录</a:t>
            </a:r>
            <a:endParaRPr lang="zh-CN" sz="3600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buClrTx/>
              <a:buSzTx/>
              <a:buFontTx/>
            </a:pPr>
            <a:r>
              <a:rPr sz="3200" dirty="0">
                <a:latin typeface="+mj-ea"/>
                <a:ea typeface="+mj-ea"/>
                <a:cs typeface="黑体" panose="02010609060101010101" pitchFamily="49" charset="-122"/>
              </a:rPr>
              <a:t>缪子源应用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50" y="1567815"/>
            <a:ext cx="5548630" cy="46894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0205" y="969010"/>
            <a:ext cx="4255770" cy="42989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缪子源具有广泛的多学科应用</a:t>
            </a: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6489065" y="1993900"/>
            <a:ext cx="5378450" cy="222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缪子衰变</a:t>
            </a:r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cLFV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（衰变μ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或表面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μ）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g-2、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μEDM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3.1GeV/c或者表面μ-&gt;超</a:t>
            </a:r>
          </a:p>
          <a:p>
            <a:pPr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                               冷慢化-&gt;加速到300MeV）                                                                                                       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缪原子</a:t>
            </a:r>
            <a:r>
              <a:rPr 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（衰变μ或表面μ）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质子半径测量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（衰变μ或表面μ）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中微子工厂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（一般几百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MeV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或者更高）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p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缪子对撞机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  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（2~4TeV）</a:t>
            </a: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6355080" y="1595120"/>
            <a:ext cx="3133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、粒子物理</a:t>
            </a: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6482715" y="4631055"/>
            <a:ext cx="5543550" cy="1891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μSR                              （表面μ、衰变μ或者慢μ）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缪原子X射线              （与μSR相同）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缪子透射成像             （一般150 MeV/C以上）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缪子催化冷聚变         （与μSR相同）</a:t>
            </a:r>
          </a:p>
          <a:p>
            <a:pPr marL="3429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r>
              <a:rPr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缪子素化学应用         （与μSR相同）</a:t>
            </a:r>
          </a:p>
          <a:p>
            <a:pPr marL="342900" lvl="0" indent="-342900" algn="l">
              <a:buClrTx/>
              <a:buSzTx/>
              <a:buFont typeface="Wingdings" panose="05000000000000000000" charset="0"/>
              <a:buChar char="p"/>
            </a:pP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6348730" y="4260215"/>
            <a:ext cx="3133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2、多学科应用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184275"/>
            <a:ext cx="5930900" cy="5072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buClrTx/>
              <a:buSzTx/>
              <a:buFontTx/>
            </a:pPr>
            <a:r>
              <a:rPr sz="3200" dirty="0">
                <a:latin typeface="+mj-ea"/>
                <a:ea typeface="+mj-ea"/>
                <a:cs typeface="黑体" panose="02010609060101010101" pitchFamily="49" charset="-122"/>
              </a:rPr>
              <a:t>当前国内外缪子源情况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43205" y="1523365"/>
            <a:ext cx="6667500" cy="4187190"/>
            <a:chOff x="383" y="2399"/>
            <a:chExt cx="10500" cy="6594"/>
          </a:xfrm>
        </p:grpSpPr>
        <p:pic>
          <p:nvPicPr>
            <p:cNvPr id="5" name="图片 4"/>
            <p:cNvPicPr/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" y="2399"/>
              <a:ext cx="10501" cy="6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6906" y="8060"/>
              <a:ext cx="3690" cy="593"/>
            </a:xfrm>
            <a:prstGeom prst="rect">
              <a:avLst/>
            </a:prstGeom>
            <a:solidFill>
              <a:srgbClr val="7F64A2"/>
            </a:solidFill>
            <a:ln w="19050"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altLang="zh-CN" sz="1000">
                  <a:solidFill>
                    <a:schemeClr val="bg1"/>
                  </a:solidFill>
                  <a:latin typeface="Adobe Pi Std" panose="05020102010706070708" charset="0"/>
                  <a:ea typeface="仿宋" panose="02010609060101010101" charset="-122"/>
                  <a:cs typeface="Adobe Pi Std" panose="05020102010706070708" charset="0"/>
                </a:rPr>
                <a:t>Pulsed Sources at RAON (Korea) and CSNS (China) are under construction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134" y="4858"/>
              <a:ext cx="2706" cy="504"/>
            </a:xfrm>
            <a:prstGeom prst="rect">
              <a:avLst/>
            </a:prstGeom>
            <a:solidFill>
              <a:srgbClr val="9BBB59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altLang="zh-CN" sz="1800">
                  <a:solidFill>
                    <a:schemeClr val="bg1"/>
                  </a:solidFill>
                  <a:latin typeface="Adobe Pi Std" panose="05020102010706070708" charset="0"/>
                  <a:ea typeface="仿宋" panose="02010609060101010101" charset="-122"/>
                  <a:cs typeface="Adobe Pi Std" panose="05020102010706070708" charset="0"/>
                </a:rPr>
                <a:t>RNCP CW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8315" y="5346"/>
              <a:ext cx="193" cy="1087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" name="椭圆 6"/>
            <p:cNvSpPr/>
            <p:nvPr/>
          </p:nvSpPr>
          <p:spPr>
            <a:xfrm>
              <a:off x="8255" y="6379"/>
              <a:ext cx="119" cy="119"/>
            </a:xfrm>
            <a:prstGeom prst="ellipse">
              <a:avLst/>
            </a:prstGeom>
            <a:solidFill>
              <a:srgbClr val="E6E400"/>
            </a:solidFill>
            <a:ln w="12700" cap="flat" cmpd="sng" algn="ctr">
              <a:solidFill>
                <a:srgbClr val="E8E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en-GB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138670" y="1082040"/>
            <a:ext cx="4911725" cy="1765300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Muon Facilities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 existing muon sources, 2 pulsed ones and 3 CW ones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 muon beam lines for </a:t>
            </a:r>
            <a:r>
              <a:rPr lang="en-US" altLang="zh-CN" b="1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dedicated muon experiments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73D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38670" y="5100320"/>
            <a:ext cx="4911725" cy="83756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So, will there be too many muon sources?</a:t>
            </a:r>
          </a:p>
          <a:p>
            <a:pPr marL="45021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73D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38670" y="3056255"/>
            <a:ext cx="4911725" cy="184975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Future Facilities 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Upgrade project (HiMB) at PSI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CSNS and ROAN muon source are under construction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Plans at SNS, SHINE and CiADS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buClrTx/>
              <a:buSzTx/>
              <a:buFontTx/>
            </a:pPr>
            <a:r>
              <a:rPr sz="3200">
                <a:latin typeface="+mj-ea"/>
                <a:ea typeface="+mj-ea"/>
                <a:cs typeface="黑体" panose="02010609060101010101" pitchFamily="49" charset="-122"/>
                <a:sym typeface="+mn-ea"/>
              </a:rPr>
              <a:t>缪子源的需求及学术热度</a:t>
            </a:r>
            <a:endParaRPr lang="en-US" altLang="zh-CN" sz="3200" dirty="0">
              <a:latin typeface="+mj-ea"/>
              <a:ea typeface="+mj-ea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Shape 252"/>
          <p:cNvSpPr/>
          <p:nvPr/>
        </p:nvSpPr>
        <p:spPr>
          <a:xfrm>
            <a:off x="334645" y="3429000"/>
            <a:ext cx="6851650" cy="3465830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noAutofit/>
          </a:bodyPr>
          <a:lstStyle/>
          <a:p>
            <a:pPr marL="519430" lvl="1" indent="-257175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en-US" altLang="zh-CN" sz="1400" kern="0">
              <a:solidFill>
                <a:srgbClr val="02299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r="25426"/>
          <a:stretch>
            <a:fillRect/>
          </a:stretch>
        </p:blipFill>
        <p:spPr>
          <a:xfrm>
            <a:off x="334645" y="908685"/>
            <a:ext cx="5006975" cy="26320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49265" y="2970530"/>
            <a:ext cx="59213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from“</a:t>
            </a:r>
            <a:r>
              <a:rPr lang="zh-CN" altLang="en-US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Science Case for the new High-Intensity</a:t>
            </a:r>
            <a:r>
              <a:rPr lang="en-US" altLang="zh-CN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lang="zh-CN" altLang="en-US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Muon Beams HIMB at PSI</a:t>
            </a:r>
            <a:r>
              <a:rPr lang="en-US" altLang="zh-CN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”and Adrian Hillier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33195" y="3337560"/>
            <a:ext cx="30022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from“</a:t>
            </a:r>
            <a:r>
              <a:rPr lang="zh-CN" altLang="en-US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IMPACT Conceptual Design Report</a:t>
            </a:r>
            <a:r>
              <a:rPr lang="en-US" altLang="zh-CN" sz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endParaRPr lang="en-US" altLang="zh-CN" sz="1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5730875" y="984885"/>
            <a:ext cx="5597525" cy="198564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Requirement of muon beam time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At PSI,  about 65% of the beam time is used by an average of 230 μSR users every year, the rest being used by the particle physics community.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For μSR, the instruments are </a:t>
            </a:r>
            <a:r>
              <a:rPr lang="en-US" altLang="zh-CN" sz="200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 ~ 3 times oversubscribed at ISIS and PSI.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0073D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0260" y="836930"/>
            <a:ext cx="436499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sz="1400" b="1" dirty="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User statistics for the SINQ neutron source and SμS muon source at PSI</a:t>
            </a:r>
            <a:endParaRPr lang="zh-CN" altLang="en-US" sz="1400" b="1" dirty="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3065" y="4144010"/>
            <a:ext cx="5095875" cy="227774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R&amp;D interest in the muon source topic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According to Web of Science, the R&amp;D interest in muon source topic increased by twice in the last twenty years.</a:t>
            </a:r>
          </a:p>
          <a:p>
            <a:pPr marL="360045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anose="05000000000000000000" charset="0"/>
              <a:buChar char="Ø"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 China, the number of academic articles related to muon sources has dramatically increased in the last 20 years.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620" y="3613150"/>
            <a:ext cx="4708525" cy="28486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1" grpId="0" bldLvl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buClrTx/>
              <a:buSzTx/>
              <a:buFontTx/>
            </a:pPr>
            <a:r>
              <a:rPr lang="zh-CN" altLang="en-US" dirty="0">
                <a:ln w="3175" cmpd="sng">
                  <a:noFill/>
                  <a:prstDash val="solid"/>
                </a:ln>
                <a:latin typeface="+mj-ea"/>
                <a:ea typeface="+mj-ea"/>
                <a:sym typeface="+mn-ea"/>
              </a:rPr>
              <a:t>国内外的</a:t>
            </a:r>
            <a:r>
              <a:rPr lang="en-US" altLang="zh-CN" dirty="0">
                <a:ln w="3175" cmpd="sng">
                  <a:noFill/>
                  <a:prstDash val="solid"/>
                </a:ln>
                <a:latin typeface="+mj-ea"/>
                <a:ea typeface="+mj-ea"/>
                <a:sym typeface="+mn-ea"/>
              </a:rPr>
              <a:t> c</a:t>
            </a:r>
            <a:r>
              <a:rPr lang="zh-CN" altLang="en-US" dirty="0">
                <a:ln w="3175" cmpd="sng">
                  <a:noFill/>
                  <a:prstDash val="solid"/>
                </a:ln>
                <a:latin typeface="+mj-ea"/>
                <a:ea typeface="+mj-ea"/>
                <a:sym typeface="+mn-ea"/>
              </a:rPr>
              <a:t>LFV 实验计划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2450" y="1298575"/>
            <a:ext cx="4001135" cy="230822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469265" y="919480"/>
            <a:ext cx="4639945" cy="44005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国外的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cLFV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实验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3D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600" y="4185285"/>
            <a:ext cx="3157855" cy="224472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69265" y="3703320"/>
            <a:ext cx="4639945" cy="440055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国内的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cLFV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实验计划：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3DA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MACE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73DA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6045" y="4351020"/>
            <a:ext cx="4033520" cy="20345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137525" y="4010025"/>
            <a:ext cx="310324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MACE</a:t>
            </a:r>
            <a:r>
              <a:rPr lang="zh-CN" altLang="en-US" sz="1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实验计划时间表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96000" y="1359535"/>
            <a:ext cx="4527550" cy="243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国外</a:t>
            </a:r>
            <a:r>
              <a:rPr lang="en-US" altLang="zh-CN" sz="2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cFLV</a:t>
            </a:r>
            <a:r>
              <a:rPr lang="zh-CN" altLang="en-US" sz="2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实验升级计划及关键指标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05" y="4279900"/>
            <a:ext cx="3489325" cy="2161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580" y="1758315"/>
            <a:ext cx="6938010" cy="133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CiADS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缪子源的优势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2105" y="916305"/>
            <a:ext cx="10781030" cy="5514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60045" lvl="1" indent="-285750" algn="just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能量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：缪子产生靶尺寸小，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500~600 MeV 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的质子束流在靶上利用率高，非常适合用于产生表面缪子。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(A. Bungau et al, PRAB 17, 034701, 2014)</a:t>
            </a:r>
            <a:endParaRPr lang="en-US" altLang="zh-CN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60045" lvl="1" indent="-285750" algn="just" eaLnBrk="1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流强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CiADS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束流流强是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PSI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的两倍以上，有希望建造产生世界上最强的缪子源。 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-J Cai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et al, PRAB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023703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20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4)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60045" lvl="1" indent="-342900" algn="just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p"/>
            </a:pP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5645" y="2948940"/>
            <a:ext cx="4530725" cy="3105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96940" y="2970530"/>
            <a:ext cx="4454525" cy="3291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52725" y="4711065"/>
            <a:ext cx="18053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Muon multiplicity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71080" y="4058920"/>
            <a:ext cx="27228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Muon yield per unit energy of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incident proton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85515" y="6111240"/>
            <a:ext cx="462534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" lvl="1" indent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Bungau et al, </a:t>
            </a:r>
            <a:r>
              <a:rPr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PRAB 17, 034701, 2014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265" y="5006975"/>
            <a:ext cx="2910205" cy="14192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kern="1200" dirty="0">
                <a:latin typeface="Times New Roman" panose="02020603050405020304" pitchFamily="18" charset="0"/>
                <a:ea typeface="微软雅黑" panose="020B0503020204020204" charset="-122"/>
              </a:rPr>
              <a:t>加速器束流终端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869315"/>
            <a:ext cx="5908040" cy="548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000" dirty="0">
                <a:solidFill>
                  <a:schemeClr val="tx1"/>
                </a:solidFill>
              </a:rPr>
              <a:t>CiADS</a:t>
            </a:r>
            <a:r>
              <a:rPr lang="zh-CN" altLang="en-US" sz="2000" dirty="0">
                <a:solidFill>
                  <a:schemeClr val="tx1"/>
                </a:solidFill>
              </a:rPr>
              <a:t>反应堆</a:t>
            </a: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研究装置，年运行3个月</a:t>
            </a:r>
          </a:p>
          <a:p>
            <a:pPr marL="342900" lvl="1" indent="-34290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chemeClr val="tx1"/>
                </a:solidFill>
              </a:rPr>
              <a:t>ISOL</a:t>
            </a: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预留未来建设</a:t>
            </a:r>
          </a:p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000" dirty="0">
                <a:solidFill>
                  <a:schemeClr val="tx1"/>
                </a:solidFill>
              </a:rPr>
              <a:t>B05</a:t>
            </a:r>
            <a:r>
              <a:rPr lang="zh-CN" altLang="en-US" sz="2000" dirty="0">
                <a:solidFill>
                  <a:schemeClr val="tx1"/>
                </a:solidFill>
              </a:rPr>
              <a:t>实验大厅终端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高功率靶热试(HiTa), 核数据(NDET), 缪子(MuST), 材料辐照(MIRS)</a:t>
            </a:r>
          </a:p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chemeClr val="tx1"/>
                </a:solidFill>
              </a:rPr>
              <a:t>供束模式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CiADS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反应堆：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~3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个月，独占束流</a:t>
            </a: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ISOL+B05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大厅终端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8~9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个月，单终端或多终端</a:t>
            </a:r>
          </a:p>
          <a:p>
            <a:pPr marL="342900" lvl="1" indent="-342900" algn="l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chemeClr val="tx1"/>
                </a:solidFill>
                <a:sym typeface="+mn-ea"/>
              </a:rPr>
              <a:t>分束方法</a:t>
            </a:r>
            <a:endParaRPr lang="en-US" altLang="zh-CN" sz="2000" dirty="0">
              <a:solidFill>
                <a:srgbClr val="00338F"/>
              </a:solidFill>
              <a:cs typeface="Arial" panose="020B0604020202020204" pitchFamily="34" charset="0"/>
              <a:sym typeface="+mn-ea"/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射频+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切割铁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：ISOL 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vs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 B05</a:t>
            </a: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剥离膜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+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双向二极铁：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HiTa 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vs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 NDET 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vs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 MuST+MIRS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925" y="850265"/>
            <a:ext cx="5745480" cy="39141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827770" y="4925060"/>
            <a:ext cx="3036570" cy="1583055"/>
            <a:chOff x="7092" y="6913"/>
            <a:chExt cx="5242" cy="304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rcRect l="1039" t="2883" r="3391" b="4613"/>
            <a:stretch>
              <a:fillRect/>
            </a:stretch>
          </p:blipFill>
          <p:spPr>
            <a:xfrm>
              <a:off x="7092" y="6913"/>
              <a:ext cx="5242" cy="3048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7907" y="7468"/>
              <a:ext cx="289" cy="176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4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en-GB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734935" y="854710"/>
            <a:ext cx="1974850" cy="451485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B05</a:t>
            </a:r>
            <a:r>
              <a:rPr lang="zh-CN" altLang="en-US">
                <a:solidFill>
                  <a:schemeClr val="tx1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实验大厅</a:t>
            </a:r>
          </a:p>
        </p:txBody>
      </p:sp>
      <p:sp>
        <p:nvSpPr>
          <p:cNvPr id="10" name="矩形 9"/>
          <p:cNvSpPr/>
          <p:nvPr/>
        </p:nvSpPr>
        <p:spPr>
          <a:xfrm>
            <a:off x="6462395" y="1257935"/>
            <a:ext cx="4065270" cy="294703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kern="1200" dirty="0">
                <a:latin typeface="Times New Roman" panose="02020603050405020304" pitchFamily="18" charset="0"/>
                <a:ea typeface="微软雅黑" panose="020B0503020204020204" charset="-122"/>
              </a:rPr>
              <a:t>CiADS</a:t>
            </a:r>
            <a:r>
              <a:rPr lang="zh-CN" altLang="en-US" sz="3600" kern="1200" dirty="0">
                <a:latin typeface="Times New Roman" panose="02020603050405020304" pitchFamily="18" charset="0"/>
                <a:ea typeface="微软雅黑" panose="020B0503020204020204" charset="-122"/>
              </a:rPr>
              <a:t>缪子源计划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966470"/>
            <a:ext cx="627570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</a:rPr>
              <a:t>MuST：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Mu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on 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cience and 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echnology application terminal</a:t>
            </a:r>
            <a:endParaRPr lang="zh-CN" altLang="en-US" sz="2000" b="1" dirty="0">
              <a:solidFill>
                <a:schemeClr val="tx1"/>
              </a:solidFill>
            </a:endParaRPr>
          </a:p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</a:rPr>
              <a:t>分期建设计划</a:t>
            </a: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一期：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1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个靶站，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300kW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；两条缪子束线；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2025~2028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。</a:t>
            </a: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二期：增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1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个靶站、两条束线；功率升级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</a:rPr>
              <a:t>3MW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，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202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9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~20</a:t>
            </a:r>
            <a:r>
              <a:rPr lang="en-US" altLang="zh-CN" sz="2000" dirty="0">
                <a:solidFill>
                  <a:srgbClr val="00338F"/>
                </a:solidFill>
                <a:cs typeface="Arial" panose="020B0604020202020204" pitchFamily="34" charset="0"/>
                <a:sym typeface="+mn-ea"/>
              </a:rPr>
              <a:t>32</a:t>
            </a:r>
            <a:r>
              <a:rPr lang="zh-CN" altLang="en-US" sz="2000" dirty="0">
                <a:solidFill>
                  <a:srgbClr val="00338F"/>
                </a:solidFill>
                <a:cs typeface="Arial" panose="020B0604020202020204" pitchFamily="34" charset="0"/>
              </a:rPr>
              <a:t>。</a:t>
            </a:r>
            <a:endParaRPr lang="en-US" altLang="zh-CN" sz="2000" dirty="0">
              <a:solidFill>
                <a:srgbClr val="00338F"/>
              </a:solidFill>
              <a:cs typeface="Arial" panose="020B0604020202020204" pitchFamily="34" charset="0"/>
            </a:endParaRPr>
          </a:p>
          <a:p>
            <a:pPr marL="342900" lvl="1" indent="-34290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</a:rPr>
              <a:t>设计方案及指标</a:t>
            </a:r>
          </a:p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endParaRPr lang="zh-CN" altLang="en-US" sz="2000" b="1" dirty="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334760" y="1010920"/>
            <a:ext cx="5231130" cy="5204460"/>
            <a:chOff x="9976" y="1592"/>
            <a:chExt cx="8238" cy="819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76" y="1592"/>
              <a:ext cx="8238" cy="8196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>
              <a:off x="10654" y="7115"/>
              <a:ext cx="1440" cy="144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矩形 22"/>
            <p:cNvSpPr/>
            <p:nvPr/>
          </p:nvSpPr>
          <p:spPr>
            <a:xfrm>
              <a:off x="16136" y="4219"/>
              <a:ext cx="1582" cy="3469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5870" y="7650"/>
              <a:ext cx="1665" cy="143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2199" y="7977"/>
              <a:ext cx="3672" cy="1322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57" name="表格 56"/>
          <p:cNvGraphicFramePr/>
          <p:nvPr>
            <p:custDataLst>
              <p:tags r:id="rId2"/>
            </p:custDataLst>
          </p:nvPr>
        </p:nvGraphicFramePr>
        <p:xfrm>
          <a:off x="374650" y="4301490"/>
          <a:ext cx="4812665" cy="2219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/>
                        <a:t>束流功率</a:t>
                      </a:r>
                      <a:r>
                        <a:rPr lang="en-US" altLang="zh-CN" sz="1600"/>
                        <a:t>(kW)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/>
                        <a:t>靶方案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sz="1600"/>
                        <a:t>束线聚焦方案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/>
                        <a:t>缪子强度</a:t>
                      </a:r>
                      <a:r>
                        <a:rPr lang="en-US" altLang="zh-CN" sz="1600"/>
                        <a:t> (μ</a:t>
                      </a:r>
                      <a:r>
                        <a:rPr lang="en-US" altLang="zh-CN" sz="1600" baseline="30000"/>
                        <a:t>+</a:t>
                      </a:r>
                      <a:r>
                        <a:rPr lang="en-US" altLang="zh-CN" sz="1600"/>
                        <a:t>/s)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1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/>
                        <a:t>300 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sz="1400"/>
                        <a:t>石墨转靶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/>
                        <a:t>螺线管</a:t>
                      </a:r>
                      <a:r>
                        <a:rPr lang="en-US" altLang="zh-CN" sz="1400"/>
                        <a:t>+</a:t>
                      </a:r>
                      <a:r>
                        <a:rPr lang="zh-CN" altLang="en-US" sz="1400"/>
                        <a:t>四极铁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/>
                        <a:t>&gt;1E8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/>
                        <a:t>全螺线管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/>
                        <a:t>&gt;5E8</a:t>
                      </a:r>
                      <a:endParaRPr lang="en-US" altLang="zh-CN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1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600"/>
                        <a:t>3000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sz="1400"/>
                        <a:t>液态锂靶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/>
                        <a:t>螺线管</a:t>
                      </a:r>
                      <a:r>
                        <a:rPr lang="en-US" altLang="zh-CN" sz="1400"/>
                        <a:t>+</a:t>
                      </a:r>
                      <a:r>
                        <a:rPr lang="zh-CN" altLang="en-US" sz="1400"/>
                        <a:t>四极铁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/>
                        <a:t>&gt;2E9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/>
                        <a:t>全螺线管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/>
                        <a:t>&gt;1E10</a:t>
                      </a:r>
                      <a:endParaRPr lang="en-US" altLang="zh-CN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8185" y="869315"/>
            <a:ext cx="11161395" cy="548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  <a:sym typeface="+mn-ea"/>
              </a:rPr>
              <a:t> CiADS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项目简介</a:t>
            </a:r>
            <a:endParaRPr lang="en-US" altLang="zh-CN" sz="2800">
              <a:solidFill>
                <a:schemeClr val="tx1"/>
              </a:solidFill>
              <a:sym typeface="+mn-ea"/>
            </a:endParaRPr>
          </a:p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CiADS</a:t>
            </a:r>
            <a:r>
              <a:rPr lang="zh-CN" altLang="en-US" sz="2800">
                <a:solidFill>
                  <a:schemeClr val="tx1"/>
                </a:solidFill>
              </a:rPr>
              <a:t>缪子源计划</a:t>
            </a:r>
            <a:endParaRPr lang="en-US" altLang="zh-CN" sz="2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rgbClr val="FF0000"/>
                </a:solidFill>
              </a:rPr>
              <a:t> CiADS</a:t>
            </a:r>
            <a:r>
              <a:rPr lang="zh-CN" altLang="en-US" sz="2800">
                <a:solidFill>
                  <a:srgbClr val="FF0000"/>
                </a:solidFill>
              </a:rPr>
              <a:t>缪子源设计进展</a:t>
            </a:r>
            <a:endParaRPr lang="en-US" altLang="zh-CN" sz="2800">
              <a:solidFill>
                <a:srgbClr val="FF0000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</a:t>
            </a:r>
            <a:r>
              <a:rPr lang="zh-CN" altLang="en-US" sz="2800">
                <a:solidFill>
                  <a:schemeClr val="tx1"/>
                </a:solidFill>
              </a:rPr>
              <a:t>总结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kern="0">
                <a:ln w="3175" cmpd="sng">
                  <a:noFill/>
                  <a:prstDash val="solid"/>
                </a:ln>
                <a:latin typeface="+mj-ea"/>
                <a:ea typeface="+mj-ea"/>
                <a:cs typeface="+mj-lt"/>
              </a:rPr>
              <a:t>报告目录</a:t>
            </a:r>
            <a:endParaRPr lang="zh-CN" sz="3600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966470"/>
            <a:ext cx="6894830" cy="2140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石墨靶类型及特点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固定靶：简单可靠；热移除能力差，适合百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及以下束流（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ISIS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CSNS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RNCP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TRIUMF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）；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旋转靶：可承受高功率，适合百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kW~MW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束流（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-PARC、PSI、RAON）；系统复杂，高热强辐照环境下寿命短。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产生靶：石墨靶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3696970"/>
            <a:ext cx="6558280" cy="2733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380" y="1179195"/>
            <a:ext cx="4161155" cy="26371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545" y="4020185"/>
            <a:ext cx="1756410" cy="23437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l="32985" r="35500"/>
          <a:stretch>
            <a:fillRect/>
          </a:stretch>
        </p:blipFill>
        <p:spPr>
          <a:xfrm>
            <a:off x="9347200" y="4020185"/>
            <a:ext cx="2176145" cy="241046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08545" y="5120640"/>
            <a:ext cx="664845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00">
                <a:solidFill>
                  <a:srgbClr val="FF0000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ISIS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石墨靶头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537700" y="5120640"/>
            <a:ext cx="664845" cy="803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00">
                <a:solidFill>
                  <a:srgbClr val="FF0000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PSI</a:t>
            </a:r>
            <a:r>
              <a:rPr lang="zh-CN" altLang="en-US" sz="1800">
                <a:solidFill>
                  <a:srgbClr val="FF0000"/>
                </a:solidFill>
                <a:latin typeface="黑体" panose="02010609060101010101" pitchFamily="49" charset="-122"/>
                <a:cs typeface="黑体" panose="02010609060101010101" pitchFamily="49" charset="-122"/>
              </a:rPr>
              <a:t>旋转靶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45400" y="867410"/>
            <a:ext cx="3437890" cy="311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不同材料的</a:t>
            </a:r>
            <a:r>
              <a:rPr lang="en-US" altLang="zh-CN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16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及表面缪子产率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18185" y="869315"/>
            <a:ext cx="11161395" cy="548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rgbClr val="FF0000"/>
                </a:solidFill>
                <a:sym typeface="+mn-ea"/>
              </a:rPr>
              <a:t> CiADS</a:t>
            </a:r>
            <a:r>
              <a:rPr lang="zh-CN" altLang="en-US" sz="2800">
                <a:solidFill>
                  <a:srgbClr val="FF0000"/>
                </a:solidFill>
                <a:sym typeface="+mn-ea"/>
              </a:rPr>
              <a:t>项目简介</a:t>
            </a:r>
            <a:endParaRPr lang="en-US" altLang="zh-CN" sz="2800">
              <a:solidFill>
                <a:srgbClr val="FF0000"/>
              </a:solidFill>
              <a:sym typeface="+mn-ea"/>
            </a:endParaRPr>
          </a:p>
          <a:p>
            <a:pPr marL="342900" indent="-34290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CiADS</a:t>
            </a:r>
            <a:r>
              <a:rPr lang="zh-CN" altLang="en-US" sz="2800">
                <a:solidFill>
                  <a:schemeClr val="tx1"/>
                </a:solidFill>
              </a:rPr>
              <a:t>缪子源计划</a:t>
            </a:r>
            <a:endParaRPr lang="en-US" altLang="zh-CN" sz="2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CiADS</a:t>
            </a:r>
            <a:r>
              <a:rPr lang="zh-CN" altLang="en-US" sz="2800">
                <a:solidFill>
                  <a:schemeClr val="tx1"/>
                </a:solidFill>
              </a:rPr>
              <a:t>缪子源设计进展</a:t>
            </a:r>
            <a:endParaRPr lang="en-US" altLang="zh-CN" sz="280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en-US" altLang="zh-CN" sz="2800">
                <a:solidFill>
                  <a:schemeClr val="tx1"/>
                </a:solidFill>
              </a:rPr>
              <a:t> </a:t>
            </a:r>
            <a:r>
              <a:rPr lang="zh-CN" altLang="en-US" sz="2800">
                <a:solidFill>
                  <a:schemeClr val="tx1"/>
                </a:solidFill>
              </a:rPr>
              <a:t>总结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kern="0">
                <a:ln w="3175" cmpd="sng">
                  <a:noFill/>
                  <a:prstDash val="solid"/>
                </a:ln>
                <a:latin typeface="+mj-ea"/>
                <a:ea typeface="+mj-ea"/>
                <a:cs typeface="+mj-lt"/>
              </a:rPr>
              <a:t>报告目录</a:t>
            </a:r>
            <a:endParaRPr lang="zh-CN" sz="3600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966470"/>
            <a:ext cx="6299200" cy="2279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石墨转靶初步模拟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温度：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~600℃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，设计裕量较大。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热应力：44MPa，偏大（多晶石墨极限抗拉强度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34~69MPa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），需要进行结构化设计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endParaRPr lang="en-US" altLang="zh-CN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产生靶：石墨靶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r="25838"/>
          <a:stretch>
            <a:fillRect/>
          </a:stretch>
        </p:blipFill>
        <p:spPr>
          <a:xfrm>
            <a:off x="6922135" y="4040505"/>
            <a:ext cx="3749040" cy="249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r="25359"/>
          <a:stretch>
            <a:fillRect/>
          </a:stretch>
        </p:blipFill>
        <p:spPr>
          <a:xfrm>
            <a:off x="3088005" y="4040505"/>
            <a:ext cx="3758565" cy="248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r="13723"/>
          <a:stretch>
            <a:fillRect/>
          </a:stretch>
        </p:blipFill>
        <p:spPr>
          <a:xfrm>
            <a:off x="6598920" y="966470"/>
            <a:ext cx="4072255" cy="3016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产生靶：液态锂射流靶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12385" y="3557905"/>
            <a:ext cx="2819400" cy="23507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112385" y="1045845"/>
            <a:ext cx="601599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液态锂靶已应用于紧凑型中子源、</a:t>
            </a:r>
            <a:r>
              <a:rPr lang="en-US" alt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ISOL</a:t>
            </a: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等，具备工程可实现性。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热移除能力强，可</a:t>
            </a: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  <a:sym typeface="+mn-ea"/>
              </a:rPr>
              <a:t>满足</a:t>
            </a:r>
            <a:r>
              <a:rPr lang="en-US" alt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  <a:sym typeface="+mn-ea"/>
              </a:rPr>
              <a:t>CiADS 3MW</a:t>
            </a: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  <a:sym typeface="+mn-ea"/>
              </a:rPr>
              <a:t>束流的要求。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  <a:sym typeface="+mn-ea"/>
              </a:rPr>
              <a:t>不存在辐照结构损伤问题。</a:t>
            </a:r>
            <a:endParaRPr lang="zh-CN" sz="2000" b="1">
              <a:solidFill>
                <a:schemeClr val="tx1"/>
              </a:solidFill>
              <a:latin typeface="+mj-lt"/>
              <a:ea typeface="华文楷体" panose="02010600040101010101" charset="-122"/>
              <a:cs typeface="+mj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锂的质量数小于石墨，表面缪子产率更高。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9880" y="4213860"/>
            <a:ext cx="2844165" cy="21482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5" y="3901440"/>
            <a:ext cx="3046730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14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I</a:t>
            </a:r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SOL锂靶： J.A. Nolen et al.(2005)</a:t>
            </a:r>
          </a:p>
          <a:p>
            <a:endParaRPr lang="zh-CN" altLang="en-US" sz="14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880" y="1416050"/>
            <a:ext cx="4043045" cy="2288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6235" y="1045845"/>
            <a:ext cx="2202180" cy="370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4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中子源液态锂靶：</a:t>
            </a:r>
            <a:r>
              <a:rPr lang="en-US" sz="1400" b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IFMIF</a:t>
            </a:r>
            <a:endParaRPr lang="zh-CN" altLang="en-US" sz="1400" b="1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44840" y="3636010"/>
            <a:ext cx="3237865" cy="23755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871210" y="6055995"/>
            <a:ext cx="2007870" cy="290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液态锂射流靶构型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562975" y="6071235"/>
            <a:ext cx="3093085" cy="290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石墨靶锂靶产生的粒子通量对比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产生靶：液态锂射流靶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25" y="4150995"/>
            <a:ext cx="5971540" cy="22485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" y="1826260"/>
            <a:ext cx="4018915" cy="41922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76755" y="1310640"/>
            <a:ext cx="1940560" cy="515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射流形态演化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007985" y="3588385"/>
            <a:ext cx="1794510" cy="515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稳定形态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9860" y="1045845"/>
            <a:ext cx="570801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基于</a:t>
            </a:r>
            <a:r>
              <a:rPr lang="en-US" alt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CFD</a:t>
            </a: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仿真，</a:t>
            </a:r>
            <a:r>
              <a:rPr 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初步完成了射流形态演化过程及稳态射流参数研究。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锂射流的稳定性、表面平滑度及形态可以满足要求。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2000" b="1">
                <a:solidFill>
                  <a:schemeClr val="tx1"/>
                </a:solidFill>
                <a:latin typeface="+mj-lt"/>
                <a:ea typeface="华文楷体" panose="02010600040101010101" charset="-122"/>
                <a:cs typeface="+mj-lt"/>
              </a:rPr>
              <a:t>需要进一步考虑初始扰动，磁流体动力学效应。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48310" y="961390"/>
            <a:ext cx="5405120" cy="5351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束线布局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两条缪子束线，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线和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线，近似对称布置，可同时供束。</a:t>
            </a:r>
          </a:p>
          <a:p>
            <a:pPr marL="342900" lvl="1" indent="-34290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方案及规划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束线采用大孔径设计，提高缪子强度。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线采用全螺线管聚焦方案，瞄准缪子物理实验、慢缪子束、衰变缪子、负缪束等应用。</a:t>
            </a:r>
          </a:p>
          <a:p>
            <a:pPr marL="431800" lvl="1" indent="-285750" algn="l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线为螺线管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四极铁的聚焦方案，以常规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μSR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和负缪束等应用为主。</a:t>
            </a:r>
          </a:p>
          <a:p>
            <a:pPr marL="431800" lvl="1" indent="-285750" algn="l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/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缪子束线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50" y="1451610"/>
            <a:ext cx="3988435" cy="3954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190" y="3872230"/>
            <a:ext cx="3328035" cy="165481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75" y="5507990"/>
            <a:ext cx="3244215" cy="10369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836930"/>
            <a:ext cx="6623050" cy="304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1" indent="-342900" algn="l" eaLnBrk="1" latinLnBrk="0" hangingPunct="1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靶方案：石墨靶，打靶功率300kW</a:t>
            </a:r>
          </a:p>
          <a:p>
            <a:pPr marL="342900" indent="-342900" algn="l" eaLnBrk="1" latinLnBrk="0" hangingPunct="1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zh-C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束流参数</a:t>
            </a:r>
            <a:endParaRPr lang="zh-CN" alt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 eaLnBrk="1" latinLnBrk="0" hangingPunct="1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表面缪子：</a:t>
            </a:r>
          </a:p>
          <a:p>
            <a:pPr marL="431800" lvl="1" indent="-285750" algn="l" eaLnBrk="1" latinLnBrk="0" hangingPunct="1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endParaRPr lang="en-US" altLang="zh-CN" sz="18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31800" lvl="1" indent="-285750" algn="l" eaLnBrk="1" latinLnBrk="0" hangingPunct="1">
              <a:lnSpc>
                <a:spcPct val="12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endParaRPr lang="zh-CN" altLang="en-US" sz="18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l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endParaRPr lang="zh-CN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lvl="1" indent="-342900" algn="l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endParaRPr lang="zh-CN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31800" lvl="1" indent="-285750" algn="l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衰变缪子(80MeV/c)</a:t>
            </a:r>
          </a:p>
          <a:p>
            <a:pPr marL="146050" lvl="1" indent="0" algn="l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 sz="18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zh-CN" altLang="en-US" sz="18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传输效率0.18%，束流强度7.2×10</a:t>
            </a:r>
            <a:r>
              <a:rPr lang="zh-CN" altLang="en-US" sz="1800" baseline="30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18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μ+/s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缪子束线：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线设计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336406" y="3277673"/>
            <a:ext cx="18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束线示意图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35" y="1051560"/>
            <a:ext cx="5448935" cy="16662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l="14414" t="10629" r="17637" b="12760"/>
          <a:stretch>
            <a:fillRect/>
          </a:stretch>
        </p:blipFill>
        <p:spPr>
          <a:xfrm>
            <a:off x="464820" y="4246880"/>
            <a:ext cx="2388870" cy="21691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35" y="5635625"/>
            <a:ext cx="1365250" cy="698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rcRect t="7786" r="70345"/>
          <a:stretch>
            <a:fillRect/>
          </a:stretch>
        </p:blipFill>
        <p:spPr>
          <a:xfrm>
            <a:off x="6914515" y="2933065"/>
            <a:ext cx="1856105" cy="18249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rcRect t="7324" r="69873"/>
          <a:stretch>
            <a:fillRect/>
          </a:stretch>
        </p:blipFill>
        <p:spPr>
          <a:xfrm>
            <a:off x="9479915" y="2933065"/>
            <a:ext cx="1898650" cy="1860550"/>
          </a:xfrm>
          <a:prstGeom prst="rect">
            <a:avLst/>
          </a:prstGeom>
        </p:spPr>
      </p:pic>
      <p:sp>
        <p:nvSpPr>
          <p:cNvPr id="27" name="椭圆形标注 26"/>
          <p:cNvSpPr/>
          <p:nvPr/>
        </p:nvSpPr>
        <p:spPr>
          <a:xfrm>
            <a:off x="267335" y="4138295"/>
            <a:ext cx="691515" cy="443230"/>
          </a:xfrm>
          <a:prstGeom prst="wedgeEllipseCallout">
            <a:avLst>
              <a:gd name="adj1" fmla="val 23002"/>
              <a:gd name="adj2" fmla="val 275071"/>
            </a:avLst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rcRect l="33947" t="5182" r="36445" b="7113"/>
          <a:stretch>
            <a:fillRect/>
          </a:stretch>
        </p:blipFill>
        <p:spPr>
          <a:xfrm>
            <a:off x="6986905" y="4806950"/>
            <a:ext cx="1836420" cy="173799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/>
          <a:srcRect l="33937" r="36849" b="7702"/>
          <a:stretch>
            <a:fillRect/>
          </a:stretch>
        </p:blipFill>
        <p:spPr>
          <a:xfrm>
            <a:off x="9565640" y="4793615"/>
            <a:ext cx="1805305" cy="1751330"/>
          </a:xfrm>
          <a:prstGeom prst="rect">
            <a:avLst/>
          </a:prstGeom>
        </p:spPr>
      </p:pic>
      <p:sp>
        <p:nvSpPr>
          <p:cNvPr id="30" name="右箭头 29"/>
          <p:cNvSpPr/>
          <p:nvPr/>
        </p:nvSpPr>
        <p:spPr>
          <a:xfrm>
            <a:off x="8923020" y="4581525"/>
            <a:ext cx="600710" cy="277495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881745" y="4069080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本底分离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424295" y="3646805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动量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424295" y="5635625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极化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034280" y="5859145"/>
            <a:ext cx="877570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传输效率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856480" y="3921125"/>
            <a:ext cx="877570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RMS</a:t>
            </a:r>
            <a:r>
              <a:rPr lang="zh-CN" altLang="en-US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包络</a:t>
            </a:r>
          </a:p>
        </p:txBody>
      </p:sp>
      <p:graphicFrame>
        <p:nvGraphicFramePr>
          <p:cNvPr id="39" name="表格 38"/>
          <p:cNvGraphicFramePr/>
          <p:nvPr>
            <p:custDataLst>
              <p:tags r:id="rId2"/>
            </p:custDataLst>
          </p:nvPr>
        </p:nvGraphicFramePr>
        <p:xfrm>
          <a:off x="524510" y="1932305"/>
          <a:ext cx="5017770" cy="121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/>
                        <a:t>传输效率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/>
                        <a:t>表面缪子强度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/>
                        <a:t>尺寸参数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/>
                        <a:t>3.8%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6.8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×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10</a:t>
                      </a:r>
                      <a:r>
                        <a:rPr lang="en-US" altLang="zh-CN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</a:t>
                      </a:r>
                      <a:r>
                        <a:rPr lang="en-US" altLang="zh-CN" sz="16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+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~2.3cm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>
                          <a:solidFill>
                            <a:schemeClr val="lt1"/>
                          </a:solidFill>
                        </a:rPr>
                        <a:t>动量分散</a:t>
                      </a:r>
                      <a:r>
                        <a:rPr lang="en-US" altLang="zh-CN" sz="1400" b="1">
                          <a:solidFill>
                            <a:schemeClr val="lt1"/>
                          </a:solidFill>
                        </a:rPr>
                        <a:t>[rms]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>
                          <a:solidFill>
                            <a:schemeClr val="lt1"/>
                          </a:solidFill>
                        </a:rPr>
                        <a:t>本底率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>
                          <a:solidFill>
                            <a:schemeClr val="lt1"/>
                          </a:solidFill>
                        </a:rPr>
                        <a:t>极化率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26.3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±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1.9 MeV/c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34224" t="6566" r="37061" b="7113"/>
          <a:stretch>
            <a:fillRect/>
          </a:stretch>
        </p:blipFill>
        <p:spPr>
          <a:xfrm>
            <a:off x="6986905" y="4859020"/>
            <a:ext cx="1783715" cy="1670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985" y="3921125"/>
            <a:ext cx="3335020" cy="1605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615" y="5527040"/>
            <a:ext cx="3228975" cy="10299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836930"/>
            <a:ext cx="6623050" cy="304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1" indent="-342900" algn="l" eaLnBrk="1" latinLnBrk="0" hangingPunct="1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靶方案：石墨靶，打靶功率300kW</a:t>
            </a:r>
          </a:p>
          <a:p>
            <a:pPr marL="342900" indent="-342900" algn="l" eaLnBrk="1" latinLnBrk="0" hangingPunct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束流参数（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表面缪子）</a:t>
            </a:r>
          </a:p>
          <a:p>
            <a:pPr marL="342900" lvl="1" indent="-342900" algn="l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7830" y="-3175"/>
            <a:ext cx="9153525" cy="840105"/>
          </a:xfrm>
        </p:spPr>
        <p:txBody>
          <a:bodyPr>
            <a:normAutofit/>
          </a:bodyPr>
          <a:lstStyle/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缪子束线：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线设计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336406" y="3277673"/>
            <a:ext cx="18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束线示意图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rcRect t="7324" r="69873"/>
          <a:stretch>
            <a:fillRect/>
          </a:stretch>
        </p:blipFill>
        <p:spPr>
          <a:xfrm>
            <a:off x="9479915" y="2933065"/>
            <a:ext cx="1898650" cy="1860550"/>
          </a:xfrm>
          <a:prstGeom prst="rect">
            <a:avLst/>
          </a:prstGeom>
        </p:spPr>
      </p:pic>
      <p:sp>
        <p:nvSpPr>
          <p:cNvPr id="27" name="椭圆形标注 26"/>
          <p:cNvSpPr/>
          <p:nvPr/>
        </p:nvSpPr>
        <p:spPr>
          <a:xfrm>
            <a:off x="267335" y="4138295"/>
            <a:ext cx="691515" cy="443230"/>
          </a:xfrm>
          <a:prstGeom prst="wedgeEllipseCallout">
            <a:avLst>
              <a:gd name="adj1" fmla="val 23002"/>
              <a:gd name="adj2" fmla="val 275071"/>
            </a:avLst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8923020" y="4581525"/>
            <a:ext cx="600710" cy="277495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881745" y="4069080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本底分离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424295" y="3646805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动量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424295" y="5635625"/>
            <a:ext cx="683895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极化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034280" y="5859145"/>
            <a:ext cx="877570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传输效率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856480" y="4025265"/>
            <a:ext cx="877570" cy="283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RMS</a:t>
            </a:r>
            <a:r>
              <a:rPr lang="zh-CN" altLang="en-US" sz="1200" b="1">
                <a:solidFill>
                  <a:schemeClr val="tx1"/>
                </a:solidFill>
                <a:latin typeface="黑体" panose="02010609060101010101" pitchFamily="49" charset="-122"/>
                <a:cs typeface="华文楷体" panose="02010600040101010101" charset="-122"/>
              </a:rPr>
              <a:t>包络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85" y="1073785"/>
            <a:ext cx="5495290" cy="1696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rcRect l="34104" t="5782" r="36915" b="13998"/>
          <a:stretch>
            <a:fillRect/>
          </a:stretch>
        </p:blipFill>
        <p:spPr>
          <a:xfrm>
            <a:off x="9566275" y="4833620"/>
            <a:ext cx="1812290" cy="1718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rcRect l="734" t="8642" r="70580" b="3569"/>
          <a:stretch>
            <a:fillRect/>
          </a:stretch>
        </p:blipFill>
        <p:spPr>
          <a:xfrm>
            <a:off x="9511030" y="2954020"/>
            <a:ext cx="1849120" cy="180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rcRect l="1024" t="7503" r="69811" b="3491"/>
          <a:stretch>
            <a:fillRect/>
          </a:stretch>
        </p:blipFill>
        <p:spPr>
          <a:xfrm>
            <a:off x="6986905" y="2954020"/>
            <a:ext cx="1760855" cy="1708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rcRect l="12694" t="14757" r="8474" b="6528"/>
          <a:stretch>
            <a:fillRect/>
          </a:stretch>
        </p:blipFill>
        <p:spPr>
          <a:xfrm>
            <a:off x="216535" y="4086225"/>
            <a:ext cx="2599690" cy="2256790"/>
          </a:xfrm>
          <a:prstGeom prst="rect">
            <a:avLst/>
          </a:prstGeom>
        </p:spPr>
      </p:pic>
      <p:graphicFrame>
        <p:nvGraphicFramePr>
          <p:cNvPr id="39" name="表格 38"/>
          <p:cNvGraphicFramePr/>
          <p:nvPr>
            <p:custDataLst>
              <p:tags r:id="rId2"/>
            </p:custDataLst>
          </p:nvPr>
        </p:nvGraphicFramePr>
        <p:xfrm>
          <a:off x="379095" y="1991360"/>
          <a:ext cx="5354955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4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传输效率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表面缪子强度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/>
                        <a:t>尺寸参数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/>
                        <a:t>0.8%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1.4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×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10</a:t>
                      </a:r>
                      <a:r>
                        <a:rPr lang="en-US" altLang="zh-CN" sz="18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μ</a:t>
                      </a:r>
                      <a:r>
                        <a:rPr lang="en-US" altLang="zh-CN" sz="18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+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2.3cm/4.4cm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solidFill>
                            <a:schemeClr val="lt1"/>
                          </a:solidFill>
                        </a:rPr>
                        <a:t>动量分散</a:t>
                      </a:r>
                      <a:r>
                        <a:rPr lang="en-US" altLang="zh-CN" sz="1600" b="1">
                          <a:solidFill>
                            <a:schemeClr val="lt1"/>
                          </a:solidFill>
                        </a:rPr>
                        <a:t>[rms]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solidFill>
                            <a:schemeClr val="lt1"/>
                          </a:solidFill>
                        </a:rPr>
                        <a:t>本底率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1">
                          <a:solidFill>
                            <a:schemeClr val="lt1"/>
                          </a:solidFill>
                        </a:rPr>
                        <a:t>极化率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24.1</a:t>
                      </a: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±</a:t>
                      </a: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0.9 MeV/c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&lt;0.1%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屏蔽设计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76C40-5224-4F93-AADC-4FD6B0457A60}" type="slidenum">
              <a:rPr lang="zh-CN" altLang="en-GB"/>
              <a:t>26</a:t>
            </a:fld>
            <a:endParaRPr lang="en-GB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" y="3046095"/>
            <a:ext cx="35242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705" y="3065145"/>
            <a:ext cx="3505200" cy="3257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475" y="3103245"/>
            <a:ext cx="3533775" cy="32194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836930"/>
            <a:ext cx="11229975" cy="3042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初步设计</a:t>
            </a:r>
          </a:p>
          <a:p>
            <a:pPr marL="431800" lvl="1" indent="-285750" algn="l" eaLnBrk="1" latinLnBrk="0" hangingPunct="1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终端中子通量：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000" baseline="30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n/cm</a:t>
            </a:r>
            <a:r>
              <a:rPr lang="en-US" altLang="zh-CN" sz="2000" baseline="30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/s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 eaLnBrk="1" latinLnBrk="0" hangingPunct="1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在线剂量：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&gt; 1</a:t>
            </a:r>
            <a:r>
              <a:rPr lang="zh-CN" altLang="en-US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 mSv/h</a:t>
            </a: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 eaLnBrk="1" latinLnBrk="0" hangingPunct="1">
              <a:lnSpc>
                <a:spcPct val="150000"/>
              </a:lnSpc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感生剂量：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&lt;</a:t>
            </a:r>
            <a:r>
              <a:rPr lang="en-US" altLang="zh-CN" sz="2000" dirty="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μSv/h</a:t>
            </a:r>
          </a:p>
          <a:p>
            <a:pPr marL="342900" lvl="1" indent="-342900" algn="l" eaLnBrk="1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p"/>
            </a:pPr>
            <a:endParaRPr lang="zh-CN" altLang="en-US" sz="2000" dirty="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3955" y="6265545"/>
            <a:ext cx="2535555" cy="214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中子通量</a:t>
            </a:r>
            <a:r>
              <a:rPr lang="en-US" altLang="zh-CN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[n/cm</a:t>
            </a:r>
            <a:r>
              <a:rPr lang="en-US" altLang="zh-CN" sz="1600" b="1" baseline="300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/s]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29810" y="6265545"/>
            <a:ext cx="2410460" cy="214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在线当量剂量</a:t>
            </a:r>
            <a:r>
              <a:rPr lang="en-US" altLang="zh-CN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[μSv/h]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84920" y="6265545"/>
            <a:ext cx="2410460" cy="214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天后感生剂量</a:t>
            </a:r>
            <a:r>
              <a:rPr lang="en-US" altLang="zh-CN" sz="1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[μSv/h]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45770" y="1496695"/>
            <a:ext cx="11012170" cy="2580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431800" indent="-342900" algn="l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</a:rPr>
              <a:t>CiADS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建成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</a:rPr>
              <a:t>后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将是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首个兆瓦级ADS研究装置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，它的加速器用于产生缪子源，不仅具有流强优势，能量也非常适合。</a:t>
            </a:r>
            <a:endParaRPr lang="zh-CN" altLang="en-US" sz="20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31800" indent="-342900" algn="l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按照分期建设计划，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</a:rPr>
              <a:t>2028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年完成第一期建设，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</a:rPr>
              <a:t>2032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年完成二期建设。目前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</a:rPr>
              <a:t>CiADS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</a:rPr>
              <a:t>缪子源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一期概念设计取得了比较好的进展，设计指标超过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PSI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缪子源。</a:t>
            </a:r>
            <a:endParaRPr lang="en-US" altLang="zh-CN" sz="20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431800" indent="-342900" algn="l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欢迎领域内专家为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CiADS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缪子源的建设及其</a:t>
            </a:r>
            <a:r>
              <a:rPr lang="en-US" altLang="zh-CN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应用</a:t>
            </a:r>
            <a:r>
              <a:rPr lang="zh-CN" altLang="en-US" sz="20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平台规划建言献策。</a:t>
            </a:r>
            <a:endParaRPr lang="en-US" altLang="zh-CN" sz="2000" b="1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kern="0">
                <a:solidFill>
                  <a:schemeClr val="bg1"/>
                </a:solidFill>
                <a:sym typeface="+mn-ea"/>
              </a:rPr>
              <a:t>总结</a:t>
            </a: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9410" y="1392555"/>
            <a:ext cx="11473180" cy="4381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8000" b="1" i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Thanks for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8000" b="1" i="1" dirty="0">
                <a:ln w="1905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Times New Roman" panose="02020603050405020304" pitchFamily="18" charset="0"/>
              </a:rPr>
              <a:t>your attention!</a:t>
            </a:r>
            <a:endParaRPr lang="en-US" altLang="zh-CN" sz="7200" b="1" i="1" dirty="0">
              <a:ln w="1905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+mn-ea"/>
              <a:sym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Tx/>
              <a:buFont typeface="Wingdings" panose="05000000000000000000" charset="0"/>
              <a:buNone/>
            </a:pPr>
            <a:endParaRPr lang="zh-CN" altLang="en-US" sz="6000" b="1" i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3345" y="1152525"/>
            <a:ext cx="10826750" cy="5173980"/>
            <a:chOff x="147" y="1815"/>
            <a:chExt cx="17050" cy="8148"/>
          </a:xfrm>
        </p:grpSpPr>
        <p:grpSp>
          <p:nvGrpSpPr>
            <p:cNvPr id="6" name="组合 5"/>
            <p:cNvGrpSpPr/>
            <p:nvPr/>
          </p:nvGrpSpPr>
          <p:grpSpPr>
            <a:xfrm>
              <a:off x="147" y="1815"/>
              <a:ext cx="17050" cy="8148"/>
              <a:chOff x="147" y="1815"/>
              <a:chExt cx="17050" cy="814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" y="1815"/>
                <a:ext cx="17051" cy="8149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7900" y="3926"/>
                <a:ext cx="1636" cy="55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endParaRPr kumimoji="0" lang="en-GB" altLang="en-US" sz="2200" b="1" i="0" u="none" strike="noStrike" cap="none" normalizeH="0" baseline="0">
                  <a:ln>
                    <a:noFill/>
                  </a:ln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0364" y="9063"/>
              <a:ext cx="414" cy="393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>
                <a:ln w="3175" cmpd="sng">
                  <a:noFill/>
                  <a:prstDash val="solid"/>
                </a:ln>
                <a:latin typeface="+mj-ea"/>
                <a:ea typeface="+mj-ea"/>
                <a:cs typeface="+mj-lt"/>
              </a:rPr>
              <a:t>ADS简介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76C40-5224-4F93-AADC-4FD6B0457A60}" type="slidenum">
              <a:rPr lang="zh-CN" altLang="en-GB" smtClean="0"/>
              <a:t>3</a:t>
            </a:fld>
            <a:endParaRPr lang="en-GB" altLang="zh-CN"/>
          </a:p>
        </p:txBody>
      </p:sp>
      <p:sp>
        <p:nvSpPr>
          <p:cNvPr id="4" name="矩形 3"/>
          <p:cNvSpPr/>
          <p:nvPr/>
        </p:nvSpPr>
        <p:spPr>
          <a:xfrm>
            <a:off x="3406140" y="6627495"/>
            <a:ext cx="5143500" cy="165735"/>
          </a:xfrm>
          <a:prstGeom prst="rect">
            <a:avLst/>
          </a:prstGeom>
          <a:solidFill>
            <a:srgbClr val="2B519A"/>
          </a:solidFill>
          <a:ln w="12700" cap="flat" cmpd="sng" algn="ctr">
            <a:solidFill>
              <a:srgbClr val="2B519A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anchor="t" anchorCtr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en-GB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9185611" y="2066255"/>
                <a:ext cx="2286635" cy="2901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靶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altLang="zh-CN" sz="20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9185611" y="2066255"/>
                <a:ext cx="2286635" cy="290195"/>
              </a:xfrm>
              <a:prstGeom prst="rect">
                <a:avLst/>
              </a:prstGeom>
              <a:blipFill rotWithShape="1">
                <a:blip r:embed="rId10"/>
                <a:stretch>
                  <a:fillRect l="-15" t="-207" r="-3068" b="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9209169" y="2762071"/>
                <a:ext cx="1943100" cy="318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</a:rPr>
                  <a:t>1 n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燃料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𝟓𝟎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𝒏</m:t>
                    </m:r>
                  </m:oMath>
                </a14:m>
                <a:endParaRPr lang="en-US" altLang="zh-CN" sz="20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9209169" y="2762071"/>
                <a:ext cx="1943100" cy="318770"/>
              </a:xfrm>
              <a:prstGeom prst="rect">
                <a:avLst/>
              </a:prstGeom>
              <a:blipFill rotWithShape="1">
                <a:blip r:embed="rId12"/>
                <a:stretch>
                  <a:fillRect l="-21" t="-143" r="-3607" b="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文本框 82"/>
          <p:cNvSpPr txBox="1"/>
          <p:nvPr>
            <p:custDataLst>
              <p:tags r:id="rId3"/>
            </p:custDataLst>
          </p:nvPr>
        </p:nvSpPr>
        <p:spPr>
          <a:xfrm>
            <a:off x="9114453" y="920874"/>
            <a:ext cx="28961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质子能量</a:t>
            </a:r>
          </a:p>
        </p:txBody>
      </p:sp>
      <p:sp>
        <p:nvSpPr>
          <p:cNvPr id="84" name="文本框 83"/>
          <p:cNvSpPr txBox="1"/>
          <p:nvPr>
            <p:custDataLst>
              <p:tags r:id="rId4"/>
            </p:custDataLst>
          </p:nvPr>
        </p:nvSpPr>
        <p:spPr>
          <a:xfrm>
            <a:off x="9121743" y="2380992"/>
            <a:ext cx="219318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裂变</a:t>
            </a:r>
            <a:r>
              <a:rPr lang="en-US" altLang="zh-CN" sz="2000" b="1" dirty="0">
                <a:solidFill>
                  <a:schemeClr val="tx1"/>
                </a:solidFill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</a:rPr>
              <a:t>中子放大</a:t>
            </a:r>
          </a:p>
        </p:txBody>
      </p:sp>
      <p:sp>
        <p:nvSpPr>
          <p:cNvPr id="86" name="文本框 85"/>
          <p:cNvSpPr txBox="1"/>
          <p:nvPr>
            <p:custDataLst>
              <p:tags r:id="rId5"/>
            </p:custDataLst>
          </p:nvPr>
        </p:nvSpPr>
        <p:spPr>
          <a:xfrm>
            <a:off x="9130025" y="1680532"/>
            <a:ext cx="174609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散裂反应</a:t>
            </a:r>
          </a:p>
        </p:txBody>
      </p:sp>
      <p:sp>
        <p:nvSpPr>
          <p:cNvPr id="87" name="文本框 86"/>
          <p:cNvSpPr txBox="1"/>
          <p:nvPr>
            <p:custDataLst>
              <p:tags r:id="rId6"/>
            </p:custDataLst>
          </p:nvPr>
        </p:nvSpPr>
        <p:spPr>
          <a:xfrm>
            <a:off x="9140119" y="1282852"/>
            <a:ext cx="2623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</a:rPr>
              <a:t>500 MeV~1.5 GeV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" y="864870"/>
            <a:ext cx="11275695" cy="556577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+mj-ea"/>
                <a:ea typeface="+mj-ea"/>
                <a:sym typeface="+mn-ea"/>
              </a:rPr>
              <a:t>CiADS项目简介</a:t>
            </a:r>
            <a:endParaRPr sz="3600" dirty="0" err="1">
              <a:latin typeface="Arial" panose="020B0604020202020204" pitchFamily="34" charset="0"/>
              <a:ea typeface="+mj-ea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436730" y="2754809"/>
            <a:ext cx="6839373" cy="3562495"/>
            <a:chOff x="2296054" y="2754809"/>
            <a:chExt cx="6839373" cy="3562495"/>
          </a:xfrm>
        </p:grpSpPr>
        <p:sp>
          <p:nvSpPr>
            <p:cNvPr id="8" name="圆角矩形 7"/>
            <p:cNvSpPr/>
            <p:nvPr/>
          </p:nvSpPr>
          <p:spPr bwMode="auto">
            <a:xfrm rot="1286453">
              <a:off x="4179473" y="2754809"/>
              <a:ext cx="4751451" cy="900000"/>
            </a:xfrm>
            <a:prstGeom prst="roundRect">
              <a:avLst>
                <a:gd name="adj" fmla="val 47776"/>
              </a:avLst>
            </a:prstGeom>
            <a:solidFill>
              <a:srgbClr val="92D050">
                <a:alpha val="20000"/>
              </a:srgb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 bwMode="auto">
            <a:xfrm rot="1335583">
              <a:off x="2296054" y="3201115"/>
              <a:ext cx="5417497" cy="1332000"/>
            </a:xfrm>
            <a:prstGeom prst="roundRect">
              <a:avLst>
                <a:gd name="adj" fmla="val 31417"/>
              </a:avLst>
            </a:prstGeom>
            <a:solidFill>
              <a:srgbClr val="92D050">
                <a:alpha val="20000"/>
              </a:srgb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 bwMode="auto">
            <a:xfrm rot="18644529">
              <a:off x="7270007" y="4451885"/>
              <a:ext cx="2542839" cy="1188000"/>
            </a:xfrm>
            <a:prstGeom prst="roundRect">
              <a:avLst>
                <a:gd name="adj" fmla="val 30480"/>
              </a:avLst>
            </a:prstGeom>
            <a:solidFill>
              <a:srgbClr val="92D050">
                <a:alpha val="20000"/>
              </a:srgb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5" name="圆角矩形 44"/>
          <p:cNvSpPr/>
          <p:nvPr/>
        </p:nvSpPr>
        <p:spPr bwMode="auto">
          <a:xfrm rot="20137880">
            <a:off x="1329608" y="1472330"/>
            <a:ext cx="2603015" cy="1332000"/>
          </a:xfrm>
          <a:prstGeom prst="roundRect">
            <a:avLst>
              <a:gd name="adj" fmla="val 31417"/>
            </a:avLst>
          </a:prstGeom>
          <a:solidFill>
            <a:srgbClr val="00B0F0">
              <a:alpha val="20000"/>
            </a:srgb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 dirty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930" y="5381625"/>
            <a:ext cx="5351780" cy="1049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超导直线加速器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液态铅铋散裂靶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次临界反应堆</a:t>
            </a:r>
          </a:p>
          <a:p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总功率：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 MW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2.5MW+7.5MW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</a:p>
          <a:p>
            <a:r>
              <a:rPr 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终端：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CiADS</a:t>
            </a:r>
            <a:r>
              <a:rPr 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反应堆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束流应用终端</a:t>
            </a:r>
          </a:p>
        </p:txBody>
      </p:sp>
      <p:sp>
        <p:nvSpPr>
          <p:cNvPr id="3" name="矩形 2"/>
          <p:cNvSpPr/>
          <p:nvPr/>
        </p:nvSpPr>
        <p:spPr>
          <a:xfrm>
            <a:off x="63500" y="899795"/>
            <a:ext cx="70224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世界首个兆瓦级</a:t>
            </a:r>
            <a:r>
              <a:rPr lang="en-US" altLang="zh-CN" sz="2800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ADS</a:t>
            </a:r>
            <a:r>
              <a:rPr lang="zh-CN" altLang="en-US" sz="2800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微软雅黑" panose="020B0503020204020204" charset="-122"/>
              </a:rPr>
              <a:t>研究装置</a:t>
            </a:r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8860357" y="994424"/>
            <a:ext cx="3014043" cy="583565"/>
            <a:chOff x="9070461" y="1625137"/>
            <a:chExt cx="3014043" cy="583565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 bwMode="auto">
            <a:xfrm>
              <a:off x="9070461" y="1675315"/>
              <a:ext cx="389716" cy="510709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>
                <a:lnSpc>
                  <a:spcPct val="110000"/>
                </a:lnSpc>
                <a:spcAft>
                  <a:spcPct val="35000"/>
                </a:spcAft>
              </a:pPr>
              <a:endPara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9564374" y="1625137"/>
              <a:ext cx="252013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003399"/>
                  </a:solidFill>
                </a:rPr>
                <a:t>土建一期</a:t>
              </a:r>
              <a:r>
                <a:rPr lang="en-US" altLang="zh-CN" sz="1600" dirty="0">
                  <a:solidFill>
                    <a:srgbClr val="003399"/>
                  </a:solidFill>
                </a:rPr>
                <a:t>; </a:t>
              </a:r>
              <a:r>
                <a:rPr lang="zh-CN" altLang="en-US" sz="1600" dirty="0">
                  <a:solidFill>
                    <a:srgbClr val="003399"/>
                  </a:solidFill>
                </a:rPr>
                <a:t>加速器和通用设施</a:t>
              </a:r>
              <a:r>
                <a:rPr lang="en-US" altLang="zh-CN" sz="1600" dirty="0">
                  <a:solidFill>
                    <a:srgbClr val="003399"/>
                  </a:solidFill>
                </a:rPr>
                <a:t>; 2022~2023</a:t>
              </a:r>
              <a:endParaRPr lang="zh-CN" altLang="en-US" sz="16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8856547" y="1794592"/>
            <a:ext cx="3014041" cy="583565"/>
            <a:chOff x="9070461" y="2363710"/>
            <a:chExt cx="3014041" cy="583565"/>
          </a:xfrm>
        </p:grpSpPr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 bwMode="auto">
            <a:xfrm>
              <a:off x="9070461" y="2407946"/>
              <a:ext cx="389716" cy="510709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>
                <a:lnSpc>
                  <a:spcPct val="110000"/>
                </a:lnSpc>
                <a:spcAft>
                  <a:spcPct val="35000"/>
                </a:spcAft>
              </a:pPr>
              <a:endPara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9564374" y="2363710"/>
              <a:ext cx="252012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rgbClr val="003399"/>
                  </a:solidFill>
                </a:rPr>
                <a:t>土建二期</a:t>
              </a:r>
              <a:r>
                <a:rPr lang="en-US" altLang="zh-CN" sz="1600" dirty="0">
                  <a:solidFill>
                    <a:srgbClr val="003399"/>
                  </a:solidFill>
                </a:rPr>
                <a:t>; </a:t>
              </a:r>
              <a:r>
                <a:rPr lang="zh-CN" altLang="en-US" sz="1600" dirty="0">
                  <a:solidFill>
                    <a:srgbClr val="003399"/>
                  </a:solidFill>
                </a:rPr>
                <a:t>反应堆和实验大厅</a:t>
              </a:r>
              <a:r>
                <a:rPr lang="en-US" altLang="zh-CN" sz="1600" dirty="0">
                  <a:solidFill>
                    <a:srgbClr val="003399"/>
                  </a:solidFill>
                </a:rPr>
                <a:t>; 2024-2025</a:t>
              </a:r>
              <a:endParaRPr lang="zh-CN" altLang="en-US" sz="1600" dirty="0">
                <a:solidFill>
                  <a:srgbClr val="003399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22225" y="2027555"/>
            <a:ext cx="1419225" cy="704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cs typeface="华文楷体" panose="02010600040101010101" charset="-122"/>
              </a:rPr>
              <a:t>实验大厅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000375" y="1484630"/>
            <a:ext cx="1640840" cy="704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cs typeface="华文楷体" panose="02010600040101010101" charset="-122"/>
              </a:rPr>
              <a:t>反应堆大厅</a:t>
            </a:r>
          </a:p>
        </p:txBody>
      </p:sp>
      <p:sp>
        <p:nvSpPr>
          <p:cNvPr id="17" name="文本框 16"/>
          <p:cNvSpPr txBox="1"/>
          <p:nvPr/>
        </p:nvSpPr>
        <p:spPr>
          <a:xfrm rot="1740000">
            <a:off x="3590290" y="3871595"/>
            <a:ext cx="1864360" cy="704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黑体" panose="02010609060101010101" pitchFamily="49" charset="-122"/>
                <a:cs typeface="华文楷体" panose="02010600040101010101" charset="-122"/>
              </a:rPr>
              <a:t>直线加速器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12900"/>
          <a:stretch>
            <a:fillRect/>
          </a:stretch>
        </p:blipFill>
        <p:spPr>
          <a:xfrm>
            <a:off x="121285" y="4007485"/>
            <a:ext cx="5957570" cy="245237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478280" y="4002405"/>
            <a:ext cx="38696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装置区航拍</a:t>
            </a:r>
            <a:r>
              <a:rPr lang="en-US" altLang="zh-CN" sz="18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00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( 2024.5.14)</a:t>
            </a:r>
            <a:endParaRPr lang="en-US" altLang="zh-CN" sz="1800" dirty="0">
              <a:solidFill>
                <a:srgbClr val="FFFF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>
                <a:latin typeface="+mj-ea"/>
                <a:ea typeface="+mj-ea"/>
                <a:sym typeface="+mn-ea"/>
              </a:rPr>
              <a:t>CiADS</a:t>
            </a:r>
            <a:r>
              <a:rPr>
                <a:latin typeface="+mj-ea"/>
                <a:ea typeface="+mj-ea"/>
                <a:sym typeface="+mn-ea"/>
              </a:rPr>
              <a:t>项目简介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/>
          <a:stretch>
            <a:fillRect/>
          </a:stretch>
        </p:blipFill>
        <p:spPr>
          <a:xfrm>
            <a:off x="121285" y="836930"/>
            <a:ext cx="11948795" cy="3012440"/>
          </a:xfrm>
          <a:prstGeom prst="rect">
            <a:avLst/>
          </a:prstGeom>
        </p:spPr>
      </p:pic>
      <p:sp>
        <p:nvSpPr>
          <p:cNvPr id="3" name="Shape 346"/>
          <p:cNvSpPr/>
          <p:nvPr/>
        </p:nvSpPr>
        <p:spPr>
          <a:xfrm>
            <a:off x="6327140" y="4203962"/>
            <a:ext cx="5806440" cy="2091690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建设单位：近代物理研究所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参建单位：原子能院，高能所，中广核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建设地点：广东惠州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建设经费：~40亿</a:t>
            </a:r>
          </a:p>
          <a:p>
            <a:pPr marL="257175" indent="-257175">
              <a:lnSpc>
                <a:spcPct val="130000"/>
              </a:lnSpc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</a:rPr>
              <a:t>建设周期：</a:t>
            </a:r>
            <a:r>
              <a:rPr lang="en-US" altLang="zh-CN" sz="2000" dirty="0">
                <a:solidFill>
                  <a:srgbClr val="022998"/>
                </a:solidFill>
                <a:latin typeface="+mj-lt"/>
              </a:rPr>
              <a:t>2021~2027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511425" y="984250"/>
            <a:ext cx="27076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HiAF </a:t>
            </a: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装置区</a:t>
            </a:r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777480" y="984250"/>
            <a:ext cx="27076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CiADS </a:t>
            </a:r>
            <a:r>
              <a:rPr lang="zh-CN" altLang="en-US" sz="24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装置区</a:t>
            </a:r>
            <a:endParaRPr lang="zh-CN" altLang="en-US" sz="2400" b="1" dirty="0">
              <a:solidFill>
                <a:srgbClr val="FFFF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12900"/>
          <a:stretch>
            <a:fillRect/>
          </a:stretch>
        </p:blipFill>
        <p:spPr>
          <a:xfrm>
            <a:off x="121285" y="4007485"/>
            <a:ext cx="5957570" cy="245237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478280" y="4002405"/>
            <a:ext cx="38696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装置区航拍</a:t>
            </a:r>
            <a:r>
              <a:rPr lang="en-US" altLang="zh-CN" sz="18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800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( 2024.5.14)</a:t>
            </a:r>
            <a:endParaRPr lang="en-US" altLang="zh-CN" sz="1800" dirty="0">
              <a:solidFill>
                <a:srgbClr val="FFFF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5" y="4020185"/>
            <a:ext cx="3391535" cy="2439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>
                <a:latin typeface="+mj-ea"/>
                <a:ea typeface="+mj-ea"/>
                <a:sym typeface="+mn-ea"/>
              </a:rPr>
              <a:t>CiADS</a:t>
            </a:r>
            <a:r>
              <a:rPr>
                <a:latin typeface="+mj-ea"/>
                <a:ea typeface="+mj-ea"/>
                <a:sym typeface="+mn-ea"/>
              </a:rPr>
              <a:t>项目简介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/>
          <a:stretch>
            <a:fillRect/>
          </a:stretch>
        </p:blipFill>
        <p:spPr>
          <a:xfrm>
            <a:off x="121285" y="836930"/>
            <a:ext cx="11948795" cy="3012440"/>
          </a:xfrm>
          <a:prstGeom prst="rect">
            <a:avLst/>
          </a:prstGeom>
        </p:spPr>
      </p:pic>
      <p:sp>
        <p:nvSpPr>
          <p:cNvPr id="3" name="Shape 346"/>
          <p:cNvSpPr/>
          <p:nvPr/>
        </p:nvSpPr>
        <p:spPr>
          <a:xfrm>
            <a:off x="6327140" y="4203962"/>
            <a:ext cx="5806440" cy="2091690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/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建设单位：近代物理研究所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参建单位：原子能院，高能所，中广核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建设地点：广东惠州</a:t>
            </a:r>
            <a:endParaRPr lang="zh-CN" altLang="en-US" sz="2000" dirty="0">
              <a:solidFill>
                <a:srgbClr val="022998"/>
              </a:solidFill>
              <a:latin typeface="+mj-lt"/>
            </a:endParaRPr>
          </a:p>
          <a:p>
            <a:pPr marL="257175" indent="-257175" algn="l">
              <a:lnSpc>
                <a:spcPct val="130000"/>
              </a:lnSpc>
              <a:buClr>
                <a:srgbClr val="FF0000"/>
              </a:buClr>
              <a:buSzTx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  <a:sym typeface="+mn-ea"/>
              </a:rPr>
              <a:t>建设经费：~40亿</a:t>
            </a:r>
          </a:p>
          <a:p>
            <a:pPr marL="257175" indent="-257175">
              <a:lnSpc>
                <a:spcPct val="130000"/>
              </a:lnSpc>
              <a:buClr>
                <a:srgbClr val="FF0000"/>
              </a:buClr>
              <a:buSzPct val="100000"/>
              <a:buFont typeface="Arial" panose="020B0604020202020204"/>
              <a:buChar char="•"/>
              <a:defRPr b="1"/>
            </a:pPr>
            <a:r>
              <a:rPr lang="zh-CN" altLang="en-US" sz="2000" dirty="0">
                <a:solidFill>
                  <a:srgbClr val="022998"/>
                </a:solidFill>
                <a:latin typeface="+mj-lt"/>
              </a:rPr>
              <a:t>建设周期：</a:t>
            </a:r>
            <a:r>
              <a:rPr lang="en-US" altLang="zh-CN" sz="2000" dirty="0">
                <a:solidFill>
                  <a:srgbClr val="022998"/>
                </a:solidFill>
                <a:latin typeface="+mj-lt"/>
              </a:rPr>
              <a:t>2021~2027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511425" y="984250"/>
            <a:ext cx="27076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HiAF </a:t>
            </a:r>
            <a:r>
              <a:rPr lang="zh-CN" altLang="en-US" sz="2400" b="1" dirty="0">
                <a:solidFill>
                  <a:schemeClr val="tx1"/>
                </a:solidFill>
                <a:cs typeface="Times New Roman" panose="02020603050405020304" pitchFamily="18" charset="0"/>
                <a:sym typeface="+mn-ea"/>
              </a:rPr>
              <a:t>装置区</a:t>
            </a:r>
            <a:endParaRPr lang="zh-CN" altLang="en-US" sz="24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777480" y="984250"/>
            <a:ext cx="27076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CiADS </a:t>
            </a:r>
            <a:r>
              <a:rPr lang="zh-CN" altLang="en-US" sz="24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装置区</a:t>
            </a:r>
            <a:endParaRPr lang="zh-CN" altLang="en-US" sz="2400" b="1" dirty="0">
              <a:solidFill>
                <a:srgbClr val="FFFF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1176020" y="5259070"/>
            <a:ext cx="1410970" cy="297815"/>
          </a:xfrm>
          <a:prstGeom prst="straightConnector1">
            <a:avLst/>
          </a:prstGeom>
          <a:ln w="28575" cap="rnd" cmpd="sng">
            <a:solidFill>
              <a:srgbClr val="FF0000"/>
            </a:solidFill>
            <a:prstDash val="solid"/>
            <a:round/>
            <a:headEnd type="none" w="med" len="med"/>
            <a:tailEnd type="arrow" w="sm" len="sm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>
                <a:latin typeface="+mj-ea"/>
                <a:ea typeface="+mj-ea"/>
                <a:sym typeface="+mn-ea"/>
              </a:rPr>
              <a:t>CiADS</a:t>
            </a:r>
            <a:r>
              <a:rPr>
                <a:latin typeface="+mj-ea"/>
                <a:ea typeface="+mj-ea"/>
                <a:sym typeface="+mn-ea"/>
              </a:rPr>
              <a:t>直线加速器</a:t>
            </a:r>
            <a:endParaRPr sz="3600" dirty="0" err="1"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9" y="840985"/>
            <a:ext cx="11587062" cy="5537792"/>
          </a:xfrm>
          <a:prstGeom prst="rect">
            <a:avLst/>
          </a:prstGeom>
        </p:spPr>
      </p:pic>
      <p:graphicFrame>
        <p:nvGraphicFramePr>
          <p:cNvPr id="5" name="表格 14"/>
          <p:cNvGraphicFramePr>
            <a:graphicFrameLocks noGrp="1"/>
          </p:cNvGraphicFramePr>
          <p:nvPr/>
        </p:nvGraphicFramePr>
        <p:xfrm>
          <a:off x="7557350" y="4184217"/>
          <a:ext cx="452374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参量</a:t>
                      </a:r>
                      <a:r>
                        <a:rPr lang="en-US" altLang="zh-CN" sz="1200" dirty="0"/>
                        <a:t>/</a:t>
                      </a:r>
                      <a:r>
                        <a:rPr lang="zh-CN" altLang="en-US" sz="1200" dirty="0"/>
                        <a:t>单位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设计值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束流能量</a:t>
                      </a:r>
                      <a:r>
                        <a:rPr lang="en-US" altLang="zh-CN" sz="1200" dirty="0"/>
                        <a:t>/MeV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500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束流流强</a:t>
                      </a:r>
                      <a:r>
                        <a:rPr lang="en-US" altLang="zh-CN" sz="1200" dirty="0"/>
                        <a:t>/mA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sz="1200" dirty="0"/>
                        <a:t>运行模式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Pulse &amp; CW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sz="1200" dirty="0"/>
                        <a:t>能量稳定性</a:t>
                      </a:r>
                      <a:r>
                        <a:rPr lang="zh-CN" alt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200" b="0" dirty="0"/>
                        <a:t>±1%@100ms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流强稳定性</a:t>
                      </a:r>
                      <a:r>
                        <a:rPr lang="en-US" altLang="zh-CN" sz="1200" dirty="0"/>
                        <a:t> 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200" b="0" dirty="0"/>
                        <a:t>±2%@100ms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超导腔个数</a:t>
                      </a:r>
                      <a:r>
                        <a:rPr lang="en-US" altLang="zh-CN" sz="1200" dirty="0"/>
                        <a:t> 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151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6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恒温器个数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32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730" y="4371975"/>
            <a:ext cx="6638925" cy="2153920"/>
          </a:xfrm>
          <a:prstGeom prst="rect">
            <a:avLst/>
          </a:prstGeom>
        </p:spPr>
      </p:pic>
      <p:sp>
        <p:nvSpPr>
          <p:cNvPr id="12" name="L 形 11"/>
          <p:cNvSpPr/>
          <p:nvPr/>
        </p:nvSpPr>
        <p:spPr>
          <a:xfrm rot="5400000">
            <a:off x="9099550" y="1071880"/>
            <a:ext cx="1169670" cy="3084195"/>
          </a:xfrm>
          <a:prstGeom prst="corner">
            <a:avLst>
              <a:gd name="adj1" fmla="val 22652"/>
              <a:gd name="adj2" fmla="val 24134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4">
              <a:hueOff val="49812"/>
              <a:satOff val="-5735"/>
              <a:lumOff val="-7677"/>
              <a:alphaOff val="0"/>
            </a:schemeClr>
          </a:lnRef>
          <a:fillRef idx="3">
            <a:schemeClr val="accent4">
              <a:hueOff val="49812"/>
              <a:satOff val="-5735"/>
              <a:lumOff val="-7677"/>
              <a:alphaOff val="0"/>
            </a:schemeClr>
          </a:fillRef>
          <a:effectRef idx="2">
            <a:schemeClr val="accent4">
              <a:hueOff val="49812"/>
              <a:satOff val="-5735"/>
              <a:lumOff val="-767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9" name="任意形状 18"/>
          <p:cNvSpPr/>
          <p:nvPr/>
        </p:nvSpPr>
        <p:spPr>
          <a:xfrm>
            <a:off x="8422640" y="2309495"/>
            <a:ext cx="2888615" cy="1291590"/>
          </a:xfrm>
          <a:custGeom>
            <a:avLst/>
            <a:gdLst>
              <a:gd name="connsiteX0" fmla="*/ 0 w 2362107"/>
              <a:gd name="connsiteY0" fmla="*/ 0 h 2070525"/>
              <a:gd name="connsiteX1" fmla="*/ 2362107 w 2362107"/>
              <a:gd name="connsiteY1" fmla="*/ 0 h 2070525"/>
              <a:gd name="connsiteX2" fmla="*/ 2362107 w 2362107"/>
              <a:gd name="connsiteY2" fmla="*/ 2070525 h 2070525"/>
              <a:gd name="connsiteX3" fmla="*/ 0 w 2362107"/>
              <a:gd name="connsiteY3" fmla="*/ 2070525 h 2070525"/>
              <a:gd name="connsiteX4" fmla="*/ 0 w 2362107"/>
              <a:gd name="connsiteY4" fmla="*/ 0 h 207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107" h="2070525">
                <a:moveTo>
                  <a:pt x="0" y="0"/>
                </a:moveTo>
                <a:lnTo>
                  <a:pt x="2362107" y="0"/>
                </a:lnTo>
                <a:lnTo>
                  <a:pt x="2362107" y="2070525"/>
                </a:lnTo>
                <a:lnTo>
                  <a:pt x="0" y="20705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285750" lvl="1" indent="-179705" algn="l" defTabSz="6223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2.5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MW Commissioning</a:t>
            </a:r>
          </a:p>
          <a:p>
            <a:pPr marL="285750" lvl="1" indent="-179705" algn="l" defTabSz="6223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rPr>
              <a:t>Normal operation with 2.5 MW beam </a:t>
            </a: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Times New Roman" panose="02020603050405020304" pitchFamily="18" charset="0"/>
            </a:endParaRPr>
          </a:p>
          <a:p>
            <a:pPr marL="285750" lvl="1" indent="-179705" algn="l" defTabSz="622300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11" name="三角形 10"/>
          <p:cNvSpPr/>
          <p:nvPr>
            <p:custDataLst>
              <p:tags r:id="rId2"/>
            </p:custDataLst>
          </p:nvPr>
        </p:nvSpPr>
        <p:spPr>
          <a:xfrm>
            <a:off x="7591425" y="2086610"/>
            <a:ext cx="525145" cy="445770"/>
          </a:xfrm>
          <a:prstGeom prst="triangle">
            <a:avLst>
              <a:gd name="adj" fmla="val 10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4">
              <a:hueOff val="24906"/>
              <a:satOff val="-2834"/>
              <a:lumOff val="-3805"/>
              <a:alphaOff val="0"/>
            </a:schemeClr>
          </a:lnRef>
          <a:fillRef idx="3">
            <a:schemeClr val="accent4">
              <a:hueOff val="24906"/>
              <a:satOff val="-2834"/>
              <a:lumOff val="-3805"/>
              <a:alphaOff val="0"/>
            </a:schemeClr>
          </a:fillRef>
          <a:effectRef idx="2">
            <a:schemeClr val="accent4">
              <a:hueOff val="24906"/>
              <a:satOff val="-2834"/>
              <a:lumOff val="-380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4" name="燕尾形 23"/>
          <p:cNvSpPr/>
          <p:nvPr>
            <p:custDataLst>
              <p:tags r:id="rId3"/>
            </p:custDataLst>
          </p:nvPr>
        </p:nvSpPr>
        <p:spPr bwMode="auto">
          <a:xfrm>
            <a:off x="7720330" y="961390"/>
            <a:ext cx="3596005" cy="503555"/>
          </a:xfrm>
          <a:prstGeom prst="chevron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2027~2030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年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sz="3600">
                <a:latin typeface="+mj-ea"/>
                <a:ea typeface="+mj-ea"/>
                <a:sym typeface="+mn-ea"/>
              </a:rPr>
              <a:t>加速器</a:t>
            </a:r>
            <a:r>
              <a:rPr lang="zh-CN" sz="3600">
                <a:latin typeface="+mj-ea"/>
                <a:ea typeface="+mj-ea"/>
                <a:sym typeface="+mn-ea"/>
              </a:rPr>
              <a:t>时间表</a:t>
            </a:r>
            <a:endParaRPr lang="zh-CN" sz="3600" dirty="0">
              <a:latin typeface="+mj-ea"/>
              <a:ea typeface="+mj-ea"/>
              <a:sym typeface="+mn-ea"/>
            </a:endParaRPr>
          </a:p>
        </p:txBody>
      </p: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3631565" y="960120"/>
            <a:ext cx="3968115" cy="2753677"/>
            <a:chOff x="2733984" y="1074537"/>
            <a:chExt cx="3362017" cy="2753392"/>
          </a:xfrm>
        </p:grpSpPr>
        <p:grpSp>
          <p:nvGrpSpPr>
            <p:cNvPr id="9" name="组合 8"/>
            <p:cNvGrpSpPr/>
            <p:nvPr/>
          </p:nvGrpSpPr>
          <p:grpSpPr>
            <a:xfrm>
              <a:off x="3045263" y="1074537"/>
              <a:ext cx="3050738" cy="2753392"/>
              <a:chOff x="3045263" y="1074537"/>
              <a:chExt cx="3050738" cy="2753392"/>
            </a:xfrm>
          </p:grpSpPr>
          <p:sp>
            <p:nvSpPr>
              <p:cNvPr id="3" name="L 形 2"/>
              <p:cNvSpPr/>
              <p:nvPr/>
            </p:nvSpPr>
            <p:spPr>
              <a:xfrm rot="5400000">
                <a:off x="4029894" y="1839254"/>
                <a:ext cx="1147961" cy="2829388"/>
              </a:xfrm>
              <a:prstGeom prst="corner">
                <a:avLst>
                  <a:gd name="adj1" fmla="val 20500"/>
                  <a:gd name="adj2" fmla="val 23558"/>
                </a:avLst>
              </a:prstGeom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8" name="任意形状 17"/>
              <p:cNvSpPr/>
              <p:nvPr/>
            </p:nvSpPr>
            <p:spPr>
              <a:xfrm>
                <a:off x="3392817" y="2945053"/>
                <a:ext cx="2603963" cy="882559"/>
              </a:xfrm>
              <a:custGeom>
                <a:avLst/>
                <a:gdLst>
                  <a:gd name="connsiteX0" fmla="*/ 0 w 2362107"/>
                  <a:gd name="connsiteY0" fmla="*/ 0 h 2070525"/>
                  <a:gd name="connsiteX1" fmla="*/ 2362107 w 2362107"/>
                  <a:gd name="connsiteY1" fmla="*/ 0 h 2070525"/>
                  <a:gd name="connsiteX2" fmla="*/ 2362107 w 2362107"/>
                  <a:gd name="connsiteY2" fmla="*/ 2070525 h 2070525"/>
                  <a:gd name="connsiteX3" fmla="*/ 0 w 2362107"/>
                  <a:gd name="connsiteY3" fmla="*/ 2070525 h 2070525"/>
                  <a:gd name="connsiteX4" fmla="*/ 0 w 2362107"/>
                  <a:gd name="connsiteY4" fmla="*/ 0 h 207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2107" h="2070525">
                    <a:moveTo>
                      <a:pt x="0" y="0"/>
                    </a:moveTo>
                    <a:lnTo>
                      <a:pt x="2362107" y="0"/>
                    </a:lnTo>
                    <a:lnTo>
                      <a:pt x="2362107" y="2070525"/>
                    </a:lnTo>
                    <a:lnTo>
                      <a:pt x="0" y="207052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marL="285750" lvl="1" indent="-179705" algn="l" defTabSz="622300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sz="1600" dirty="0">
                    <a:latin typeface="Times New Roman" panose="02020603050405020304" pitchFamily="18" charset="0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 pitchFamily="18" charset="0"/>
                  </a:rPr>
                  <a:t>Accelerator stability study</a:t>
                </a:r>
              </a:p>
              <a:p>
                <a:pPr marL="285750" lvl="1" indent="-179705" algn="l" defTabSz="622300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Beam to the subcritical core and the terminals</a:t>
                </a:r>
                <a:endParaRPr lang="en-US" altLang="zh-CN" sz="1600" kern="12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045263" y="1074537"/>
                <a:ext cx="3050738" cy="503502"/>
              </a:xfrm>
              <a:prstGeom prst="chevron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r>
                  <a:rPr kumimoji="0" lang="en-US" altLang="zh-CN" sz="2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2026</a:t>
                </a:r>
                <a:r>
                  <a:rPr kumimoji="0" lang="zh-CN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～</a:t>
                </a:r>
                <a:r>
                  <a:rPr kumimoji="0" lang="en-US" altLang="zh-CN" sz="2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2027</a:t>
                </a:r>
                <a:r>
                  <a:rPr kumimoji="0" lang="zh-CN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年</a:t>
                </a:r>
              </a:p>
            </p:txBody>
          </p:sp>
        </p:grpSp>
        <p:sp>
          <p:nvSpPr>
            <p:cNvPr id="31" name="三角形 30"/>
            <p:cNvSpPr/>
            <p:nvPr>
              <p:custDataLst>
                <p:tags r:id="rId12"/>
              </p:custDataLst>
            </p:nvPr>
          </p:nvSpPr>
          <p:spPr>
            <a:xfrm>
              <a:off x="2733984" y="2723762"/>
              <a:ext cx="445680" cy="445680"/>
            </a:xfrm>
            <a:prstGeom prst="triangle">
              <a:avLst>
                <a:gd name="adj" fmla="val 10000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24906"/>
                <a:satOff val="-2834"/>
                <a:lumOff val="-3805"/>
                <a:alphaOff val="0"/>
              </a:schemeClr>
            </a:lnRef>
            <a:fillRef idx="3">
              <a:schemeClr val="accent4">
                <a:hueOff val="24906"/>
                <a:satOff val="-2834"/>
                <a:lumOff val="-3805"/>
                <a:alphaOff val="0"/>
              </a:schemeClr>
            </a:fillRef>
            <a:effectRef idx="2">
              <a:schemeClr val="accent4">
                <a:hueOff val="24906"/>
                <a:satOff val="-2834"/>
                <a:lumOff val="-380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5"/>
            </p:custDataLst>
          </p:nvPr>
        </p:nvGrpSpPr>
        <p:grpSpPr>
          <a:xfrm>
            <a:off x="459105" y="963295"/>
            <a:ext cx="3409315" cy="2997124"/>
            <a:chOff x="249439" y="1077567"/>
            <a:chExt cx="2916982" cy="2997191"/>
          </a:xfrm>
        </p:grpSpPr>
        <p:sp>
          <p:nvSpPr>
            <p:cNvPr id="29" name="L 形 28"/>
            <p:cNvSpPr/>
            <p:nvPr/>
          </p:nvSpPr>
          <p:spPr>
            <a:xfrm rot="5400000">
              <a:off x="1219239" y="2272530"/>
              <a:ext cx="782337" cy="2721937"/>
            </a:xfrm>
            <a:prstGeom prst="corner">
              <a:avLst>
                <a:gd name="adj1" fmla="val 33212"/>
                <a:gd name="adj2" fmla="val 3588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0" name="任意形状 29"/>
            <p:cNvSpPr/>
            <p:nvPr>
              <p:custDataLst>
                <p:tags r:id="rId10"/>
              </p:custDataLst>
            </p:nvPr>
          </p:nvSpPr>
          <p:spPr>
            <a:xfrm>
              <a:off x="418349" y="2633952"/>
              <a:ext cx="2165985" cy="596265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800" b="1" kern="12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25 kW: </a:t>
              </a:r>
            </a:p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800" b="1" kern="12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500MeV &amp; 50μA</a:t>
              </a:r>
            </a:p>
          </p:txBody>
        </p:sp>
        <p:sp>
          <p:nvSpPr>
            <p:cNvPr id="32" name="任意形状 31"/>
            <p:cNvSpPr/>
            <p:nvPr/>
          </p:nvSpPr>
          <p:spPr>
            <a:xfrm>
              <a:off x="486710" y="3544533"/>
              <a:ext cx="2362200" cy="530225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285750" lvl="1" indent="-179705" algn="l" defTabSz="62230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charset="-122"/>
                  <a:cs typeface="微软雅黑" panose="020B0503020204020204" charset="-122"/>
                  <a:sym typeface="Times New Roman" panose="02020603050405020304" pitchFamily="18" charset="0"/>
                </a:rPr>
                <a:t>Construction</a:t>
              </a:r>
            </a:p>
            <a:p>
              <a:pPr marL="285750" lvl="1" indent="-179705" algn="l" defTabSz="62230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600" dirty="0">
                  <a:latin typeface="Times New Roman" panose="02020603050405020304" pitchFamily="18" charset="0"/>
                  <a:ea typeface="微软雅黑" panose="020B0503020204020204" charset="-122"/>
                  <a:cs typeface="微软雅黑" panose="020B0503020204020204" charset="-122"/>
                  <a:sym typeface="Times New Roman" panose="02020603050405020304" pitchFamily="18" charset="0"/>
                </a:rPr>
                <a:t>Commissioning</a:t>
              </a:r>
            </a:p>
          </p:txBody>
        </p:sp>
        <p:sp>
          <p:nvSpPr>
            <p:cNvPr id="33" name="燕尾形 32"/>
            <p:cNvSpPr/>
            <p:nvPr>
              <p:custDataLst>
                <p:tags r:id="rId11"/>
              </p:custDataLst>
            </p:nvPr>
          </p:nvSpPr>
          <p:spPr bwMode="auto">
            <a:xfrm>
              <a:off x="292069" y="1077567"/>
              <a:ext cx="2874352" cy="503566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2025</a:t>
              </a:r>
              <a:r>
                <a:rPr kumimoji="0" lang="zh-CN" altLang="en-US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～</a:t>
              </a:r>
              <a:r>
                <a:rPr kumimoji="0" lang="en-US" altLang="zh-CN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2026</a:t>
              </a:r>
              <a:r>
                <a:rPr kumimoji="0" lang="zh-CN" altLang="en-US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年</a:t>
              </a:r>
            </a:p>
          </p:txBody>
        </p:sp>
      </p:grpSp>
      <p:sp>
        <p:nvSpPr>
          <p:cNvPr id="2" name="任意形状 29"/>
          <p:cNvSpPr/>
          <p:nvPr>
            <p:custDataLst>
              <p:tags r:id="rId6"/>
            </p:custDataLst>
          </p:nvPr>
        </p:nvSpPr>
        <p:spPr>
          <a:xfrm>
            <a:off x="4632844" y="2037687"/>
            <a:ext cx="2165985" cy="596265"/>
          </a:xfrm>
          <a:custGeom>
            <a:avLst/>
            <a:gdLst>
              <a:gd name="connsiteX0" fmla="*/ 0 w 2362107"/>
              <a:gd name="connsiteY0" fmla="*/ 0 h 2070525"/>
              <a:gd name="connsiteX1" fmla="*/ 2362107 w 2362107"/>
              <a:gd name="connsiteY1" fmla="*/ 0 h 2070525"/>
              <a:gd name="connsiteX2" fmla="*/ 2362107 w 2362107"/>
              <a:gd name="connsiteY2" fmla="*/ 2070525 h 2070525"/>
              <a:gd name="connsiteX3" fmla="*/ 0 w 2362107"/>
              <a:gd name="connsiteY3" fmla="*/ 2070525 h 2070525"/>
              <a:gd name="connsiteX4" fmla="*/ 0 w 2362107"/>
              <a:gd name="connsiteY4" fmla="*/ 0 h 207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107" h="2070525">
                <a:moveTo>
                  <a:pt x="0" y="0"/>
                </a:moveTo>
                <a:lnTo>
                  <a:pt x="2362107" y="0"/>
                </a:lnTo>
                <a:lnTo>
                  <a:pt x="2362107" y="2070525"/>
                </a:lnTo>
                <a:lnTo>
                  <a:pt x="0" y="20705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b="1" kern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250 kW: </a:t>
            </a: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b="1" kern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500MeV &amp; 500μA</a:t>
            </a:r>
          </a:p>
        </p:txBody>
      </p:sp>
      <p:sp>
        <p:nvSpPr>
          <p:cNvPr id="5" name="任意形状 29"/>
          <p:cNvSpPr/>
          <p:nvPr>
            <p:custDataLst>
              <p:tags r:id="rId7"/>
            </p:custDataLst>
          </p:nvPr>
        </p:nvSpPr>
        <p:spPr>
          <a:xfrm>
            <a:off x="7947660" y="1395730"/>
            <a:ext cx="3046095" cy="596265"/>
          </a:xfrm>
          <a:custGeom>
            <a:avLst/>
            <a:gdLst>
              <a:gd name="connsiteX0" fmla="*/ 0 w 2362107"/>
              <a:gd name="connsiteY0" fmla="*/ 0 h 2070525"/>
              <a:gd name="connsiteX1" fmla="*/ 2362107 w 2362107"/>
              <a:gd name="connsiteY1" fmla="*/ 0 h 2070525"/>
              <a:gd name="connsiteX2" fmla="*/ 2362107 w 2362107"/>
              <a:gd name="connsiteY2" fmla="*/ 2070525 h 2070525"/>
              <a:gd name="connsiteX3" fmla="*/ 0 w 2362107"/>
              <a:gd name="connsiteY3" fmla="*/ 2070525 h 2070525"/>
              <a:gd name="connsiteX4" fmla="*/ 0 w 2362107"/>
              <a:gd name="connsiteY4" fmla="*/ 0 h 207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107" h="2070525">
                <a:moveTo>
                  <a:pt x="0" y="0"/>
                </a:moveTo>
                <a:lnTo>
                  <a:pt x="2362107" y="0"/>
                </a:lnTo>
                <a:lnTo>
                  <a:pt x="2362107" y="2070525"/>
                </a:lnTo>
                <a:lnTo>
                  <a:pt x="0" y="20705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b="1" kern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2.5 MW: </a:t>
            </a: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500MeV</a:t>
            </a:r>
            <a:r>
              <a:rPr lang="en-US" altLang="zh-CN" sz="1800" b="1" kern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&amp; 5mA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591425" y="5046980"/>
            <a:ext cx="3898265" cy="1478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06045" lvl="1" indent="0" algn="l" defTabSz="622300">
              <a:buClrTx/>
              <a:buSzTx/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85750" lvl="1" indent="-179705" algn="l" defTabSz="622300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预留加速器升级空间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140</a:t>
            </a: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米，</a:t>
            </a:r>
            <a:r>
              <a:rPr 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可升级至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1.5~2GeV</a:t>
            </a: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</a:p>
          <a:p>
            <a:pPr marL="285750" lvl="1" indent="-179705" algn="l" defTabSz="6223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具备</a:t>
            </a:r>
            <a:r>
              <a:rPr lang="en-US" altLang="zh-CN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10mA</a:t>
            </a:r>
            <a:r>
              <a:rPr lang="zh-CN" altLang="en-US" sz="20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流强升级能力。</a:t>
            </a:r>
            <a:endParaRPr lang="en-US" sz="20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285750" lvl="1" indent="-179705" algn="l" defTabSz="622300">
              <a:buClrTx/>
              <a:buSzTx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591425" y="3110865"/>
            <a:ext cx="3651250" cy="1840865"/>
            <a:chOff x="11955" y="4899"/>
            <a:chExt cx="5750" cy="2899"/>
          </a:xfrm>
        </p:grpSpPr>
        <p:sp>
          <p:nvSpPr>
            <p:cNvPr id="6" name="L 形 5"/>
            <p:cNvSpPr/>
            <p:nvPr/>
          </p:nvSpPr>
          <p:spPr>
            <a:xfrm rot="5400000">
              <a:off x="14330" y="4389"/>
              <a:ext cx="1842" cy="4857"/>
            </a:xfrm>
            <a:prstGeom prst="corner">
              <a:avLst>
                <a:gd name="adj1" fmla="val 22652"/>
                <a:gd name="adj2" fmla="val 24134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49812"/>
                <a:satOff val="-5734"/>
                <a:lumOff val="-7676"/>
                <a:alphaOff val="0"/>
              </a:schemeClr>
            </a:lnRef>
            <a:fillRef idx="3">
              <a:schemeClr val="accent4">
                <a:hueOff val="49812"/>
                <a:satOff val="-5734"/>
                <a:lumOff val="-7676"/>
                <a:alphaOff val="0"/>
              </a:schemeClr>
            </a:fillRef>
            <a:effectRef idx="2">
              <a:schemeClr val="accent4">
                <a:hueOff val="49812"/>
                <a:satOff val="-5734"/>
                <a:lumOff val="-767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任意形状 18"/>
            <p:cNvSpPr/>
            <p:nvPr/>
          </p:nvSpPr>
          <p:spPr>
            <a:xfrm>
              <a:off x="13157" y="6338"/>
              <a:ext cx="4549" cy="1460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285750" lvl="1" indent="-179705" algn="l" defTabSz="62230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微软雅黑" panose="020B0503020204020204" charset="-122"/>
                  <a:sym typeface="Times New Roman" panose="02020603050405020304" pitchFamily="18" charset="0"/>
                </a:rPr>
                <a:t>3 </a:t>
              </a:r>
              <a:r>
                <a:rPr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微软雅黑" panose="020B0503020204020204" charset="-122"/>
                  <a:sym typeface="Times New Roman" panose="02020603050405020304" pitchFamily="18" charset="0"/>
                </a:rPr>
                <a:t>MW Commissioning</a:t>
              </a:r>
            </a:p>
            <a:p>
              <a:pPr marL="285750" lvl="1" indent="-179705" algn="l" defTabSz="622300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微软雅黑" panose="020B0503020204020204" charset="-122"/>
                  <a:sym typeface="Times New Roman" panose="02020603050405020304" pitchFamily="18" charset="0"/>
                </a:rPr>
                <a:t>Normal operation with 3 MW beam </a:t>
              </a:r>
              <a:endParaRPr sz="1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三角形 10"/>
            <p:cNvSpPr/>
            <p:nvPr>
              <p:custDataLst>
                <p:tags r:id="rId8"/>
              </p:custDataLst>
            </p:nvPr>
          </p:nvSpPr>
          <p:spPr>
            <a:xfrm>
              <a:off x="11955" y="5987"/>
              <a:ext cx="827" cy="702"/>
            </a:xfrm>
            <a:prstGeom prst="triangle">
              <a:avLst>
                <a:gd name="adj" fmla="val 100000"/>
              </a:avLst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24906"/>
                <a:satOff val="-2833"/>
                <a:lumOff val="-3804"/>
                <a:alphaOff val="0"/>
              </a:schemeClr>
            </a:lnRef>
            <a:fillRef idx="3">
              <a:schemeClr val="accent4">
                <a:hueOff val="24906"/>
                <a:satOff val="-2833"/>
                <a:lumOff val="-3804"/>
                <a:alphaOff val="0"/>
              </a:schemeClr>
            </a:fillRef>
            <a:effectRef idx="2">
              <a:schemeClr val="accent4">
                <a:hueOff val="24906"/>
                <a:satOff val="-2833"/>
                <a:lumOff val="-3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" name="任意形状 29"/>
            <p:cNvSpPr/>
            <p:nvPr>
              <p:custDataLst>
                <p:tags r:id="rId9"/>
              </p:custDataLst>
            </p:nvPr>
          </p:nvSpPr>
          <p:spPr>
            <a:xfrm>
              <a:off x="12516" y="4899"/>
              <a:ext cx="4797" cy="939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 MW: </a:t>
              </a:r>
            </a:p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600MeV &amp; 5mA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345" y="4086225"/>
            <a:ext cx="4709160" cy="23996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 defTabSz="914400">
              <a:buClrTx/>
              <a:buSzTx/>
              <a:buFontTx/>
            </a:pPr>
            <a:r>
              <a:rPr lang="zh-CN" altLang="en-US" b="1" dirty="0">
                <a:latin typeface="+mj-ea"/>
                <a:ea typeface="+mj-ea"/>
              </a:rPr>
              <a:t>加速器主要进展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1721" y="885552"/>
            <a:ext cx="1109891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n"/>
            </a:pP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常温前端进展，按期完成了研制和现场装配，调试出束，达到设计指标 @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5.2mA</a:t>
            </a: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，</a:t>
            </a: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2.18MeV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70885" y="1298574"/>
            <a:ext cx="8580120" cy="2204720"/>
            <a:chOff x="3271469" y="1167719"/>
            <a:chExt cx="8448609" cy="2247591"/>
          </a:xfrm>
        </p:grpSpPr>
        <p:pic>
          <p:nvPicPr>
            <p:cNvPr id="13" name="图片 12" descr="mmexport167197643870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730725" y="1262741"/>
              <a:ext cx="2684780" cy="192772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3271469" y="1294600"/>
              <a:ext cx="3279526" cy="1964053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9331558" y="1167719"/>
              <a:ext cx="2388520" cy="224759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255" y="1428115"/>
            <a:ext cx="2524760" cy="1894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6430" y="4048125"/>
            <a:ext cx="6124575" cy="236855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21640" y="3547745"/>
            <a:ext cx="1122616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n"/>
            </a:pPr>
            <a:r>
              <a:rPr lang="en-US" altLang="zh-CN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超导段：HWR010恒温器</a:t>
            </a: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charset="-122"/>
              </a:rPr>
              <a:t>已完成装备测试，等待水平测试。</a:t>
            </a:r>
            <a:endParaRPr lang="en-US" altLang="zh-CN" sz="1800" b="1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8bd46a0-e79a-458c-a47b-3f94931bd4da"/>
  <p:tag name="COMMONDATA" val="eyJoZGlkIjoiYzExOWUxYmQxZTI1ODRkM2IzZjkxMDRjNjk5OTg5MW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15062992125985,&quot;left&quot;:4.715905511811024,&quot;top&quot;:78.30110236220472,&quot;width&quot;:930.276220472440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TIMING" val="|42.554|18.6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75|37.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9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94|16.89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78*171"/>
  <p:tag name="TABLE_ENDDRAG_RECT" val="20*311*378*1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4*82"/>
  <p:tag name="TABLE_ENDDRAG_RECT" val="67*204*395*8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1*96"/>
  <p:tag name="TABLE_ENDDRAG_RECT" val="29*170*421*9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7.0768503937008,&quot;left&quot;:-18.526535433070876,&quot;top&quot;:193.68818897637792,&quot;width&quot;:635.8397637795276}"/>
</p:tagLst>
</file>

<file path=ppt/theme/theme1.xml><?xml version="1.0" encoding="utf-8"?>
<a:theme xmlns:a="http://schemas.openxmlformats.org/drawingml/2006/main" name="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4nyzzmig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rtlCol="0" anchor="t" anchorCtr="0" compatLnSpc="1">
        <a:no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zh-CN" altLang="en-US" sz="2200" b="1" i="0" u="none" strike="noStrike" cap="none" normalizeH="0" baseline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lang="zh-CN" altLang="en-US">
            <a:solidFill>
              <a:schemeClr val="tx1"/>
            </a:solidFill>
            <a:latin typeface="华文楷体" panose="02010600040101010101" charset="-122"/>
            <a:ea typeface="华文楷体" panose="02010600040101010101" charset="-122"/>
            <a:cs typeface="华文楷体" panose="02010600040101010101" charset="-122"/>
          </a:defRPr>
        </a:defPPr>
      </a:lstStyle>
    </a:tx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4nyzzmig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1973</Words>
  <Application>Microsoft Office PowerPoint</Application>
  <PresentationFormat>宽屏</PresentationFormat>
  <Paragraphs>298</Paragraphs>
  <Slides>28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Adobe Pi Std</vt:lpstr>
      <vt:lpstr>MS Mincho</vt:lpstr>
      <vt:lpstr>等线</vt:lpstr>
      <vt:lpstr>仿宋</vt:lpstr>
      <vt:lpstr>黑体</vt:lpstr>
      <vt:lpstr>华文楷体</vt:lpstr>
      <vt:lpstr>楷体_GB2312</vt:lpstr>
      <vt:lpstr>宋体</vt:lpstr>
      <vt:lpstr>微软雅黑</vt:lpstr>
      <vt:lpstr>Arial</vt:lpstr>
      <vt:lpstr>Cambria Math</vt:lpstr>
      <vt:lpstr>Symbol</vt:lpstr>
      <vt:lpstr>Times New Roman</vt:lpstr>
      <vt:lpstr>Wingdings</vt:lpstr>
      <vt:lpstr>主题2</vt:lpstr>
      <vt:lpstr>1_主题2</vt:lpstr>
      <vt:lpstr>PowerPoint 演示文稿</vt:lpstr>
      <vt:lpstr>PowerPoint 演示文稿</vt:lpstr>
      <vt:lpstr>ADS简介</vt:lpstr>
      <vt:lpstr>CiADS项目简介</vt:lpstr>
      <vt:lpstr>CiADS项目简介</vt:lpstr>
      <vt:lpstr>CiADS项目简介</vt:lpstr>
      <vt:lpstr>CiADS直线加速器</vt:lpstr>
      <vt:lpstr>加速器时间表</vt:lpstr>
      <vt:lpstr>加速器主要进展</vt:lpstr>
      <vt:lpstr>PowerPoint 演示文稿</vt:lpstr>
      <vt:lpstr>缪子源应用</vt:lpstr>
      <vt:lpstr>当前国内外缪子源情况</vt:lpstr>
      <vt:lpstr>缪子源的需求及学术热度</vt:lpstr>
      <vt:lpstr>国内外的 cLFV 实验计划</vt:lpstr>
      <vt:lpstr>CiADS缪子源的优势</vt:lpstr>
      <vt:lpstr>加速器束流终端</vt:lpstr>
      <vt:lpstr>CiADS缪子源计划</vt:lpstr>
      <vt:lpstr>PowerPoint 演示文稿</vt:lpstr>
      <vt:lpstr>产生靶：石墨靶</vt:lpstr>
      <vt:lpstr>产生靶：石墨靶</vt:lpstr>
      <vt:lpstr>产生靶：液态锂射流靶</vt:lpstr>
      <vt:lpstr>产生靶：液态锂射流靶</vt:lpstr>
      <vt:lpstr>缪子束线</vt:lpstr>
      <vt:lpstr>缪子束线：L线设计</vt:lpstr>
      <vt:lpstr>缪子束线：R线设计</vt:lpstr>
      <vt:lpstr>屏蔽设计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zhangsh</dc:creator>
  <cp:lastModifiedBy>讲学厅</cp:lastModifiedBy>
  <cp:revision>2563</cp:revision>
  <dcterms:created xsi:type="dcterms:W3CDTF">2022-02-19T03:52:00Z</dcterms:created>
  <dcterms:modified xsi:type="dcterms:W3CDTF">2024-08-26T06:20:13Z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5EF75EA36F9F409688D9A402370B8FF1_13</vt:lpwstr>
  </property>
</Properties>
</file>