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9.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41"/>
  </p:notesMasterIdLst>
  <p:sldIdLst>
    <p:sldId id="360" r:id="rId2"/>
    <p:sldId id="3561" r:id="rId3"/>
    <p:sldId id="1402" r:id="rId4"/>
    <p:sldId id="3599" r:id="rId5"/>
    <p:sldId id="1474" r:id="rId6"/>
    <p:sldId id="3600" r:id="rId7"/>
    <p:sldId id="1454" r:id="rId8"/>
    <p:sldId id="1496" r:id="rId9"/>
    <p:sldId id="1479" r:id="rId10"/>
    <p:sldId id="1495" r:id="rId11"/>
    <p:sldId id="3582" r:id="rId12"/>
    <p:sldId id="3589" r:id="rId13"/>
    <p:sldId id="1660" r:id="rId14"/>
    <p:sldId id="1492" r:id="rId15"/>
    <p:sldId id="3562" r:id="rId16"/>
    <p:sldId id="1661" r:id="rId17"/>
    <p:sldId id="1662" r:id="rId18"/>
    <p:sldId id="3595" r:id="rId19"/>
    <p:sldId id="3596" r:id="rId20"/>
    <p:sldId id="481" r:id="rId21"/>
    <p:sldId id="3585" r:id="rId22"/>
    <p:sldId id="3571" r:id="rId23"/>
    <p:sldId id="3572" r:id="rId24"/>
    <p:sldId id="3573" r:id="rId25"/>
    <p:sldId id="3574" r:id="rId26"/>
    <p:sldId id="3575" r:id="rId27"/>
    <p:sldId id="3576" r:id="rId28"/>
    <p:sldId id="3592" r:id="rId29"/>
    <p:sldId id="3578" r:id="rId30"/>
    <p:sldId id="1658" r:id="rId31"/>
    <p:sldId id="3601" r:id="rId32"/>
    <p:sldId id="3590" r:id="rId33"/>
    <p:sldId id="3593" r:id="rId34"/>
    <p:sldId id="699" r:id="rId35"/>
    <p:sldId id="991" r:id="rId36"/>
    <p:sldId id="3587" r:id="rId37"/>
    <p:sldId id="768" r:id="rId38"/>
    <p:sldId id="411" r:id="rId39"/>
    <p:sldId id="3602"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F4F"/>
    <a:srgbClr val="1C90FF"/>
    <a:srgbClr val="78CF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1"/>
    <p:restoredTop sz="89037" autoAdjust="0"/>
  </p:normalViewPr>
  <p:slideViewPr>
    <p:cSldViewPr>
      <p:cViewPr varScale="1">
        <p:scale>
          <a:sx n="103" d="100"/>
          <a:sy n="103" d="100"/>
        </p:scale>
        <p:origin x="1136" y="184"/>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 值</c:v>
                </c:pt>
              </c:strCache>
            </c:strRef>
          </c:tx>
          <c:spPr>
            <a:solidFill>
              <a:schemeClr val="accent1">
                <a:alpha val="75000"/>
              </a:schemeClr>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1-BCDF-504D-9D36-198B14B75B0E}"/>
              </c:ext>
            </c:extLst>
          </c:dPt>
          <c:xVal>
            <c:numRef>
              <c:f>Sheet1!$A$2:$A$7</c:f>
              <c:numCache>
                <c:formatCode>General</c:formatCode>
                <c:ptCount val="6"/>
                <c:pt idx="0">
                  <c:v>200</c:v>
                </c:pt>
                <c:pt idx="1">
                  <c:v>30</c:v>
                </c:pt>
                <c:pt idx="2">
                  <c:v>130</c:v>
                </c:pt>
                <c:pt idx="3">
                  <c:v>80</c:v>
                </c:pt>
                <c:pt idx="4">
                  <c:v>400</c:v>
                </c:pt>
                <c:pt idx="5">
                  <c:v>50</c:v>
                </c:pt>
              </c:numCache>
            </c:numRef>
          </c:xVal>
          <c:yVal>
            <c:numRef>
              <c:f>Sheet1!$B$2:$B$7</c:f>
              <c:numCache>
                <c:formatCode>General</c:formatCode>
                <c:ptCount val="6"/>
                <c:pt idx="0">
                  <c:v>1</c:v>
                </c:pt>
                <c:pt idx="1">
                  <c:v>15</c:v>
                </c:pt>
                <c:pt idx="2">
                  <c:v>12</c:v>
                </c:pt>
                <c:pt idx="3">
                  <c:v>10</c:v>
                </c:pt>
                <c:pt idx="4">
                  <c:v>20</c:v>
                </c:pt>
                <c:pt idx="5">
                  <c:v>10</c:v>
                </c:pt>
              </c:numCache>
            </c:numRef>
          </c:yVal>
          <c:bubbleSize>
            <c:numRef>
              <c:f>Sheet1!$C$2:$C$7</c:f>
              <c:numCache>
                <c:formatCode>General</c:formatCode>
                <c:ptCount val="6"/>
                <c:pt idx="0">
                  <c:v>2</c:v>
                </c:pt>
                <c:pt idx="1">
                  <c:v>2</c:v>
                </c:pt>
                <c:pt idx="2">
                  <c:v>2</c:v>
                </c:pt>
                <c:pt idx="3">
                  <c:v>2</c:v>
                </c:pt>
                <c:pt idx="4">
                  <c:v>5</c:v>
                </c:pt>
                <c:pt idx="5">
                  <c:v>2</c:v>
                </c:pt>
              </c:numCache>
            </c:numRef>
          </c:bubbleSize>
          <c:bubble3D val="0"/>
          <c:extLst>
            <c:ext xmlns:c16="http://schemas.microsoft.com/office/drawing/2014/chart" uri="{C3380CC4-5D6E-409C-BE32-E72D297353CC}">
              <c16:uniqueId val="{00000002-BCDF-504D-9D36-198B14B75B0E}"/>
            </c:ext>
          </c:extLst>
        </c:ser>
        <c:dLbls>
          <c:showLegendKey val="0"/>
          <c:showVal val="0"/>
          <c:showCatName val="0"/>
          <c:showSerName val="0"/>
          <c:showPercent val="0"/>
          <c:showBubbleSize val="0"/>
        </c:dLbls>
        <c:bubbleScale val="50"/>
        <c:showNegBubbles val="0"/>
        <c:axId val="244295168"/>
        <c:axId val="244296704"/>
      </c:bubbleChart>
      <c:valAx>
        <c:axId val="244295168"/>
        <c:scaling>
          <c:orientation val="minMax"/>
          <c:min val="0"/>
        </c:scaling>
        <c:delete val="0"/>
        <c:axPos val="b"/>
        <c:majorGridlines>
          <c:spPr>
            <a:ln w="9525" cap="flat" cmpd="sng" algn="ctr">
              <a:noFill/>
              <a:round/>
            </a:ln>
            <a:effectLst/>
          </c:spPr>
        </c:majorGridlines>
        <c:numFmt formatCode="General" sourceLinked="1"/>
        <c:majorTickMark val="none"/>
        <c:minorTickMark val="none"/>
        <c:tickLblPos val="nextTo"/>
        <c:spPr>
          <a:noFill/>
          <a:ln w="38100" cap="flat" cmpd="sng" algn="ctr">
            <a:solidFill>
              <a:schemeClr val="tx2"/>
            </a:solidFill>
            <a:round/>
            <a:headEnd type="none"/>
            <a:tailEnd type="triangle"/>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244296704"/>
        <c:crosses val="autoZero"/>
        <c:crossBetween val="midCat"/>
      </c:valAx>
      <c:valAx>
        <c:axId val="244296704"/>
        <c:scaling>
          <c:orientation val="minMax"/>
          <c:min val="0"/>
        </c:scaling>
        <c:delete val="0"/>
        <c:axPos val="l"/>
        <c:majorGridlines>
          <c:spPr>
            <a:ln w="9525" cap="flat" cmpd="sng" algn="ctr">
              <a:noFill/>
              <a:round/>
            </a:ln>
            <a:effectLst/>
          </c:spPr>
        </c:majorGridlines>
        <c:numFmt formatCode="General" sourceLinked="1"/>
        <c:majorTickMark val="none"/>
        <c:minorTickMark val="none"/>
        <c:tickLblPos val="nextTo"/>
        <c:spPr>
          <a:noFill/>
          <a:ln w="41275" cap="flat" cmpd="sng" algn="ctr">
            <a:solidFill>
              <a:schemeClr val="tx2"/>
            </a:solidFill>
            <a:round/>
            <a:headEnd type="none"/>
            <a:tailEnd type="triangle"/>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244295168"/>
        <c:crosses val="autoZero"/>
        <c:crossBetween val="midCat"/>
      </c:valAx>
      <c:spPr>
        <a:noFill/>
        <a:ln w="25400">
          <a:noFill/>
        </a:ln>
        <a:effectLst/>
      </c:spPr>
    </c:plotArea>
    <c:plotVisOnly val="1"/>
    <c:dispBlanksAs val="gap"/>
    <c:showDLblsOverMax val="0"/>
  </c:chart>
  <c:spPr>
    <a:noFill/>
    <a:ln>
      <a:noFill/>
    </a:ln>
    <a:effectLst/>
  </c:spPr>
  <c:txPr>
    <a:bodyPr/>
    <a:lstStyle/>
    <a:p>
      <a:pPr>
        <a:defRPr sz="1600">
          <a:latin typeface="Times New Roman" panose="02020603050405020304" pitchFamily="18" charset="0"/>
          <a:cs typeface="Times New Roman" panose="02020603050405020304" pitchFamily="18" charset="0"/>
        </a:defRPr>
      </a:pPr>
      <a:endParaRPr lang="zh-CN"/>
    </a:p>
  </c:tx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4:23:20.553"/>
    </inkml:context>
    <inkml:brush xml:id="br0">
      <inkml:brushProperty name="width" value="0.35" units="cm"/>
      <inkml:brushProperty name="height" value="2.1" units="cm"/>
      <inkml:brushProperty name="color" value="#E71224"/>
      <inkml:brushProperty name="inkEffects" value="pencil"/>
    </inkml:brush>
  </inkml:definitions>
  <inkml:trace contextRef="#ctx0" brushRef="#br0">1 51 16383,'82'0'0,"-12"0"0,1 0 0,5 0 0,-21 0 0,3 0 0,13-3 0,7 0 0,-6-1 0,-9-1 0,-1 0 0,27 0 0,-8-1 0,-34-1 0,2 11 0,-39-3 0,50 19 0,-32-16 0,39 4 0,8-1 0,-4-7 0,13 1 0,2-2 0,2-6 0,-2 7 0,-2-1 0,-19-6 0,32 7 0,-86 0 0,0 0 0,76-15 0,-35 13 0,3 0 0,10-6 0,-2 1 0,28 7 0,-58-3 0,-15 2 0,27-3 0,48 12 0,-16-6 0,-1 2 0,5 0 0,-12-4 0,-1 0 0,3 0 0,-2 0 0,-12 0 0,-9 0 0,-12 0 0,-33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8:14:47.909"/>
    </inkml:context>
    <inkml:brush xml:id="br0">
      <inkml:brushProperty name="width" value="0.35" units="cm"/>
      <inkml:brushProperty name="height" value="2.1" units="cm"/>
      <inkml:brushProperty name="color" value="#E71224"/>
      <inkml:brushProperty name="inkEffects" value="pencil"/>
    </inkml:brush>
  </inkml:definitions>
  <inkml:trace contextRef="#ctx0" brushRef="#br0">0 1 16383,'0'0'0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8:15:02.941"/>
    </inkml:context>
    <inkml:brush xml:id="br0">
      <inkml:brushProperty name="width" value="0.35" units="cm"/>
      <inkml:brushProperty name="height" value="2.1" units="cm"/>
      <inkml:brushProperty name="color" value="#E71224"/>
      <inkml:brushProperty name="inkEffects" value="pencil"/>
    </inkml:brush>
  </inkml:definitions>
  <inkml:trace contextRef="#ctx0" brushRef="#br0">0 0 16383,'0'0'0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8:15:26.641"/>
    </inkml:context>
    <inkml:brush xml:id="br0">
      <inkml:brushProperty name="width" value="0.35" units="cm"/>
      <inkml:brushProperty name="height" value="2.1" units="cm"/>
      <inkml:brushProperty name="color" value="#E71224"/>
      <inkml:brushProperty name="inkEffects" value="pencil"/>
    </inkml:brush>
  </inkml:definitions>
  <inkml:trace contextRef="#ctx0" brushRef="#br0">1016 26 16383,'-18'-14'0,"2"3"0,-29 18 0,-33-5 0,8 6 0,8 0 0,3 1 0,5 3 0,-9 7 0,31-9 0,24-9 0,-1 7 0,-35 16 0,-22 3 0,-1 11 0,7-18 0,37-7 0,14-8 0,-4 3 0,1 4 0,2-2 0,2 6 0,0-7 0,3 4 0,-3-1 0,3-3 0,1 14 0,4-1 0,-4 4 0,3-6 0,-3-8 0,4-3 0,0 35 0,-8 9 0,6 23 0,-2-15 0,5-27 0,3-11 0,0-9 0,2 10 0,-1-9 0,-1 4 0,0-7 0,1 1 0,3 1 0,1-2 0,-5-4 0,4-3 0,7 8 0,0-6 0,29 17 0,-3-4 0,32 5 0,-22-10 0,-4-7 0,-28-8 0,-10 0 0,5 15 0,7-2 0,19 17 0,-11-17 0,4 1 0,-21-14 0,-4 0 0,12 10 0,14-1 0,27 2 0,2-4 0,-2-7 0,-27 0 0,-14 0 0,21 21 0,-21-16 0,33 17 0,-27-27 0,7 3 0,12 4 0,-10 5 0,4 1 0,-15-3 0,7-9 0,-3 3 0,1-3 0,1 4 0,-15-4 0,16-2 0,-6 1 0,45 0 0,12 1 0,6-2 0,-18-4 0,0 0 0,14 2 0,-9-3 0,-19-11 0,-47 10 0,-1 6 0,4-9 0,4-2 0,1-2 0,3-5 0,-3 7 0,-8 4 0,2 0 0,-10 1 0,3-2 0,3-22 0,-5-6 0,4-31 0,-6 9 0,0 14 0,0 10 0,0 26 0,0-14 0,0 2 0,-23-24 0,2 18 0,-14-6 0,15 28 0,7-2 0,5 3 0,-5-9 0,0 1 0,-4 4 0,3 0 0,2 9 0,3-4 0,-27-17 0,-28-11 0,-8-7 0,6 13 0,37 13 0,14 16 0,5-11 0,-26 4 0,-56-31 0,-7 25 0,33-2 0,2 3 0,-1 13 0,20 0 0,37 0 0,-1-4 0,-3 3 0,2-2 0,-2 3 0,-1 0 0,0 0 0,-4 0 0,-20 0 0,-4 0 0,3 0 0,6 0 0,20 3 0,-46 7 0,10-4 0,-50 10 0,53-14 0,-4 6 0,25-3 0,-14 3 0,2-2 0,2 5 0,14-10 0,12 6 0,-1-6 0,-3 7 0,-2-4 0,-3 1 0,4-1 0,-4 0 0,4 4 0,-4 5 0,0 4 0,-20 0 0,8-3 0,-9-3 0,17-1 0,9-5 0,3 2 0,-3-2 0,-1 7 0,-5-2 0,5 2 0,0 0 0,9 1 0,-4 1 0,7-2 0,-7-4 0,4 5 0,-6 7 0,0 5 0,4 12 0,1-15 0,5 5 0,0-14 0,0 11 0,-4-9 0,3 8 0,-2-13 0,3 2 0,0 0 0,0-2 0,0 6 0,0-3 0,0 0 0,3 3 0,-2 4 0,7-5 0,-4 4 0,1-10 0,3-4 0,-7 6 0,2-5 0,1 10 0,-3-7 0,7 0 0,-4 2 0,5-6 0,3 12 0,-3-12 0,14 8 0,-11-12 0,7 4 0,-11-2 0,5 6 0,-4 0 0,-1 4 0,0-9 0,-3 0 0,7-4 0,8 5 0,-5 4 0,8 1 0,-14 2 0,4-7 0,-5-1 0,5 0 0,0 0 0,4 9 0,7-3 0,-5-1 0,49-4 0,-21-5 0,16 0 0,-31 0 0,-24 3 0,0 2 0,1 4 0,-1-5 0,12 10 0,-5-8 0,5 4 0,15-6 0,-10 1 0,20 6 0,13 12 0,-26-6 0,13 0 0,-29-13 0,-7-1 0,4-2 0,18 17 0,32-6 0,-2-4 0,8-1 0,7-1 0,-1-3 0,-10-3 0,-6 0 0,26 0 0,-66 0 0,-11 0 0,1 0 0,3 0 0,-2 0 0,2 0 0,-4 0 0,1 0 0,3-4 0,8 3 0,6-3 0,6 4 0,26 0 0,-19-5 0,11 0 0,-30-4 0,-7 4 0,-9-3 0,4 4 0,4-9 0,-1 0 0,1-1 0,-5 2 0,-6 3 0,7 1 0,-7-1 0,7-10 0,-2-3 0,4-4 0,0 6 0,-6 7 0,4 1 0,-7 2 0,3-25 0,2-3 0,-4-23 0,5 20 0,-7 8 0,4 20 0,-4 5 0,4-8 0,-4 1 0,0-6 0,0-3 0,4 5 0,-3-24 0,3 24 0,-4-36 0,0 41 0,-4-18 0,-1 24 0,-4-1 0,-10-1 0,12 1 0,-15 0 0,12 0 0,-3 4 0,0-2 0,5 2 0,-44-16 0,-4-2 0,-15-2 0,20 8 0,27 12 0,0 0 0,-2-6 0,4 4 0,-1-6 0,9 8 0,-3-4 0,8 1 0,-3 3 0,7-3 0,-3 7 0,-5-7 0,4 8 0,-14-9 0,-12 8 0,-1-4 0,-34-3 0,31 6 0,-12-10 0,31 11 0,8-3 0,3 1 0,0 2 0,1-3 0,-5 0 0,4 3 0,-4-7 0,5 7 0,-1-2 0,-7-1 0,-30 3 0,17-3 0,-21 0 0,33 3 0,4-3 0,0 4 0,-18 0 0,12 0 0,-13 0 0,19 0 0,5 0 0,-76 0 0,52 0 0,-56 0 0,74 0 0,2 0 0,-27 0 0,-1 0 0,-5 0 0,9 0 0,23 0 0,-24 7 0,-29 3 0,-26 8 0,0-1 0,29-6 0,27-5 0,23-2 0,-11 2 0,-2 4 0,0-1 0,10 1 0,4-2 0,7 1 0,-3 3 0,-1 1 0,1 5 0,-1-1 0,0-4 0,5-1 0,0-3 0,4 10 0,0 40 0,0-17 0,0 28 0,0-48 0,0-3 0,0-11 0,0 1 0,5 10 0,1 3 0,3-4 0,-3 0 0,-2-13 0,-4 3 0,10 28 0,-7-17 0,11 17 0,-9-23 0,0-5 0,2 0 0,4 12 0,-1-5 0,4 5 0,-5-12 0,-5 0 0,4 0 0,0 6 0,12 5 0,-1-2 0,1-5 0,-7-1 0,-5-10 0,4 7 0,-2-7 0,25 16 0,-17-14 0,15 11 0,-21-14 0,-3 3 0,-1 2 0,1 4 0,-1-1 0,1-3 0,3-1 0,21-4 0,8 13 0,-4-10 0,6 21 0,-32-22 0,8 8 0,-11-7 0,1-2 0,3 7 0,-6-3 0,5-1 0,-6 4 0,11-7 0,-2 2 0,26 4 0,-18-1 0,15 1 0,-13-3 0,-9-4 0,27 0 0,-24 0 0,26 0 0,-30 0 0,2 4 0,-5-3 0,-5 3 0,17-4 0,-12 0 0,12 0 0,-14 0 0,4 0 0,-5 0 0,1 0 0,3 0 0,-3 0 0,39 0 0,-27 0 0,48 0 0,-40 0 0,5 0 0,-11 0 0,-14 0 0,4 0 0,-5 0 0,1-4 0,3 3 0,1-3 0,4 4 0,0 0 0,-4 0 0,0 0 0,-5 0 0,36 0 0,-3 0 0,13 0 0,-18 0 0,-19-4 0,-3-1 0,8 1 0,4-5 0,-3 8 0,0-4 0,-15 5 0,-3-4 0,10-1 0,-8 0 0,12 2 0,-9-1 0,2 3 0,-3-3 0,-1 4 0,11 0 0,3-5 0,4 4 0,-2-8 0,-15 4 0,2 1 0,-6-4 0,4 3 0,3 0 0,-3-2 0,4 2 0,-5 0 0,-3-2 0,6 2 0,-5-4 0,2 1 0,0-1 0,-7 0 0,6 1 0,-2-1 0,3 1 0,-3-5 0,3 0 0,-7-5 0,6 5 0,-2 1 0,-1 3 0,0-3 0,0 2 0,-3-2 0,3 3 0,-4-3 0,3-2 0,-2 1 0,3-10 0,-4 1 0,0 0 0,0 2 0,0 12 0,4-1 0,-3 1 0,3-5 0,-4 0 0,0-1 0,0 2 0,0 3 0,0 1 0,3-1 0,-2 0 0,3 1 0,-4-5 0,0 4 0,0-4 0,0 5 0,0-1 0,-4 1 0,-1-1 0,-3 0 0,-1 5 0,4-4 0,-2 3 0,2-3 0,0-1 0,-2 0 0,2 5 0,-4-8 0,-3 6 0,-2-10 0,-3 7 0,4 0 0,4 1 0,5 3 0,-3-3 0,1-1 0,-7 1 0,5 3 0,-5-7 0,0 3 0,-4-8 0,3 7 0,2 2 0,7 5 0,-2-2 0,-2 0 0,-4-6 0,-5 5 0,5-7 0,1 9 0,3-4 0,0 7 0,1-3 0,-5 0 0,-44 3 0,28-6 0,-29 6 0,46-7 0,0 7 0,2-7 0,-2 8 0,3-4 0,-3-4 0,-2 2 0,1-2 0,4 0 0,2 7 0,-2-7 0,-1 4 0,-2-1 0,3-3 0,-3 7 0,2-6 0,-2 6 0,7-7 0,-6 3 0,1-3 0,-7 3 0,3 1 0,2 0 0,3 3 0,1-3 0,-15 4 0,-13-6 0,7 4 0,-3-9 0,13 10 0,-40-3 0,7 4 0,-1 0 0,-22 0 0,-11 0 0,76 0 0,-21 0 0,-30 0 0,-14 8 0,9-6 0,22 6 0,35-8 0,-3 0 0,2 0 0,-20 4 0,13 1 0,-72-1 0,50 5 0,-37-4 0,56 1 0,12 1 0,-4-6 0,10 7 0,-13 0 0,13 1 0,-9 8 0,2-8 0,-4 3 0,-1-7 0,2 3 0,2 7 0,5 32 0,-4-15 0,8 17 0,-2-36 0,3-1 0,-4-7 0,-5 6 0,0-1 0,0 7 0,5-4 0,0-5 0,3 0 0,-6 0 0,6 2 0,-3 6 0,4-7 0,-7 27 0,5-18 0,-4 15 0,6-21 0,0-4 0,-5 11 0,3-7 0,-2 7 0,4-11 0,0 5 0,0 0 0,0-42 0,0 23 0,0-37 0,-4 31 0,-1-2 0,-10-10 0,9 9 0,-4-4 0,7 10 0,2 1 0,-3-1 0,4-3 0,0 2 0,0-2 0,0-1 0,0 4 0,0-4 0,0 4 0,4 1 0,-3-1 0,2 1 0,-3-1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8:17:30.674"/>
    </inkml:context>
    <inkml:brush xml:id="br0">
      <inkml:brushProperty name="width" value="0.35" units="cm"/>
      <inkml:brushProperty name="height" value="2.1" units="cm"/>
      <inkml:brushProperty name="color" value="#E71224"/>
      <inkml:brushProperty name="inkEffects" value="pencil"/>
    </inkml:brush>
  </inkml:definitions>
  <inkml:trace contextRef="#ctx0" brushRef="#br0">82 169 16383,'-6'53'0,"1"0"0,-4 31 0,9-46 0,-5-7 0,4 20 0,-4-19 0,1 24 0,2-38 0,-3 3 0,5-9 0,0-4 0,0 5 0,0 19 0,0-14 0,0 14 0,0-20 0,-3 2 0,2 10 0,-3-6 0,4 2 0,0-7 0,0-1 0,7-6 0,-1 1 0,30-20 0,-2-22 0,-8-4 0,-1-9 0,-4-19 0,-4-3 0,-2 12 0,-2 1 0,-4 1 0,-3 8 0,2 15 0,-4 21 0,-4 3 0,-4 1 0,-5-1 0,-11-6 0,9 1 0,-4-5 0,15 2 0,0 4 0,-3 4 0,-2 47 0,-9 37 0,8 11 0,-8-11 0,14-51 0,-4-25 0,4-63 0,-18 11 0,-4-3 0,5-5 0,0 0 0,-8 5 0,0 8 0,4 8 0,22 36 0,4 0 0,-1-8 0,-4 1 0,0-5 0,0 7 0,0 59 0,0 2 0,0 9 0,0 28 0,0 4 0,-1-16 0,2 2 0,1-8 0,3 3 0,-2-7 0,-2-14 0,0-2 0,5 26 0,-1 2 0,-5-10 0,0 1 0,-1 2 0,2 4 0,2-9 0,1 4 0,-1-6 0,-2 2 0,0-4 0,7 4 0,-1-13 0,-5-33 0,2-9 0,6-89 0,-5 23 0,2-6 0,4-27 0,-1-6 0,-7-3 0,-3 5 0,2 33 0,-2 5 0,-11-42 0,7 69 0,4-18 0,0-10 0,7-22 0,-5-13 0,2 38 0,0 0 0,-4-41 0,0 23 0,0 23 0,0 34 0,0 0 0,0 2 0,0-2 0,0-8 0,4 9 0,-3-8 0,3 6 0,-4 4 0,0-4 0,0 5 0,0-24 0,0 7 0,4-20 0,-2 30 0,2 9 0,-4 41 0,0 7 0,-7 34 0,5 13 0,-13-10 0,13-5 0,-5-36 0,7-7 0,0-6 0,8 33 0,-6 6 0,6-1 0,-8-12 0,0-20 0,0 20 0,0-19 0,0 23 0,0-16 0,0 9 0,0-7 0,0-8 0,-9 27 0,7-29 0,-7 52 0,2-22 0,5-10 0,-6-4 0,8-24 0,-10 60 0,-2 8 0,6-40 0,0-1 0,-3 44 0,5-72 0,3 10 0,-3 58 0,-1-34 0,0 2 0,4 0 0,0 2 0,-4 12 0,0-11 0,1-33 0,3 16 0,-3-35 0,0 3 0,3-2 0,-3 2 0,35-14 0,-23 0 0,23-10 0,-31 4 0,3-1 0,-2-3 0,3-21 0,-4-21 0,9-35 0,-7-3 0,-1 40 0,-1 2 0,-7-14 0,-2 14 0,4 26 0,5-13 0,0 15 0,0-47 0,4 48 0,-4-23 0,4 31 0,-4 0 0,7-24 0,-5-4 0,4 3 0,-6 6 0,0 24 0,4 3 0,8 5 0,-1 5 0,9 7 0,-11 1 0,17 48 0,-21-9 0,-2 7 0,6 23 0,-1 0 0,-7-21 0,-2-2 0,1 15 0,0-4 0,0 15 0,0-15 0,0 6 0,5 4 0,0 1 0,-4 1 0,0-3 0,4-16 0,0-5 0,-5 21 0,0-36 0,0-5 0,0 48 0,-8-3 0,7-31 0,0-3 0,-7 5 0,8-29 0,0-26 0,0-27 0,0-12 0,0-54 0,8 12 0,-7 30 0,0 2 0,14-23 0,-14 12 0,6 19 0,-7-26 0,-24 19 0,9-13 0,-11-1 0,16-10 0,10 6 0,0 4 0,-4 28 0,3 21 0,-7-3 0,7 0 0,-2-7 0,-5-27 0,2 19 0,-19-49 0,7 33 0,-1 1 0,-9-27 0,2-7 0,22 71 0,12 11 0,0 21 0,-2-3 0,1 56 0,8-18 0,0 3 0,-7-4 0,-1 2 0,15 36 0,-2 2 0,-13-26 0,-3-1 0,1 23 0,0 3 0,0-9 0,-1 2 0,-2 10 0,-1 3 0,2-31 0,1 0 0,-2-4 0,-1 7 0,-2-4 0,1 8 0,0-8 0,0-5 0,0-15 0,0 3 0,0 1 0,0-1 0,0 40 0,0-26 0,0-41 0,0-26 0,0-52 0,0-6 0,0-13 0,5 8 0,0-5 0,2 7 0,-1-3 0,0-23 0,0-1 0,3 19 0,-1 7 0,-6-23 0,12 15 0,-12 7 0,6 0 0,1-31 0,-7 41 0,7-13 0,-9 31 0,0 18 0,4-6 0,-2 5 0,2-37 0,-17 12 0,-30-26 0,-1 17 0,-4 24 0,23 5 0,20 19 0,1-4 0,0 1 0,-2-12 0,-6 5 0,-5-16 0,3 20 0,7 0 0,12 62 0,18 17 0,2-6 0,0 6 0,-6-7 0,-2-1 0,5 2 0,-3-4 0,-11 11 0,-8 0 0,0-3 0,0-3 0,0 4 0,0-10 0,0 0 0,0 2 0,0-4 0,0 3 0,0-37 0,0 2 0,-4-3 0,2 19 0,-2 9 0,4-7 0,0-4 0,0-20 0,0 7 0,-5 1 0,3 45 0,-9-15 0,9 43 0,-5-54 0,0 25 0,6-40 0,-7 29 0,0 6 0,6 0 0,-2-10 0,-1-2 0,1-9 0,2-17 0,-3 6 0,5 26 0,0 6 0,0-8 0,0-10 0,-3-30 0,2 29 0,-3-24 0,3 31 0,2 1 0,-1-25 0,0 42 0,0-65 0,0-6 0,0-26 0,0-47 0,0 8 0,0-20 0,7 29 0,-6 21 0,15-47 0,-15 33 0,0-5 0,8-25 0,0-1 0,-7 25 0,-1 4 0,4-4 0,0 13 0,-5 29 0,4 2 0,-3 3 0,2-10 0,-3 4 0,0-9 0,7-13 0,-5-4 0,5-8 0,-7 4 0,3 19 0,-2 6 0,3 4 0,-4 6 0,0-2 0,0 3 0,0 1 0,4-1 0,-10 57 0,8 26 0,-16 22 0,14-34 0,-1-1 0,-15 31 0,14-23 0,-2-16 0,-1-1 0,-3 4 0,6 33 0,-14 9 0,14-31 0,-7-1 0,9-29 0,-7-1 0,5-7 0,-4 16 0,6-13 0,0 9 0,0-18 0,3 8 0,-2-22 0,3 7 0,-4 5 0,0 4 0,0 20 0,0-20 0,0 7 0,0-20 0,0 21 0,0 15 0,0 8 0,0-6 0,0 2 0,0 8 0,0-3 0,0 2 0,0-47 0,0-17 0,0-15 0,7-19 0,-6-34 0,6 6 0,0-19 0,-5 45 0,12-28 0,-12 0 0,6-11 0,-8 17 0,0 32 0,4 22 0,-3 0 0,3 1 0,-4-24 0,0 7 0,0-13 0,3 17 0,-2 9 0,3 3 0,-4 1 0,0-5 0,0 0 0,0-1 0,0 2 0,0 3 0,4-3 0,-3 2 0,2-6 0,-14 48 0,8-4 0,-15 43 0,16-10 0,-5-13 0,7-3 0,-8 13 0,6 5 0,-6 26 0,16 0 0,-7-38 0,0-1 0,7 42 0,-7-39 0,-2-4 0,1 8 0,0-2 0,-7-16 0,6 21 0,-7-10 0,0 2 0,5 43 0,-6-6 0,5-42 0,3-24 0,-3-10 0,4 36 0,-6-4 0,4 40 0,-5-40 0,3 7 0,3-34 0,-3 10 0,4-13 0,0-3 0,0-43 0,0-21 0,0-31 0,4 26 0,-3-12 0,3 28 0,4-32 0,-8 24 0,2-4 0,6-19 0,2-2 0,-5 10 0,0 1 0,1 6 0,0 7 0,2 4 0,-8 34 0,0 3 0,0-3 0,4-8 0,-2-6 0,2-7 0,-4 7 0,4 2 0,-3 7 0,3 15 0,-4 45 0,0-8 0,-4 14 0,-1 6 0,-6 37 0,5-40 0,1 4 0,-6 25 0,2 2 0,8-20 0,0 1 0,-4 27 0,0 2 0,5-24 0,0-3 0,-4 6 0,-1-1 0,0-6 0,-1-1 0,1-2 0,-1-4 0,-8 34 0,13-35 0,0-6 0,-3-9 0,-1 28 0,3-13 0,-11 20 0,12-25 0,0 0 0,-12 21 0,12-12 0,7-37 0,5 39 0,1 17 0,-3 11 0,-6-24 0,-2-35 0,3-19 0,-4-1 0,4 9 0,-3-17 0,2-45 0,-3-8 0,5-6 0,-1-2 0,-2-10 0,7-7 0,0-21 0,-12 42 0,-1-2 0,8-20 0,-2 1 0,-9 18 0,0 4 0,6-20 0,-4 49 0,5 9 0,0-35 0,0-46 0,0 9 0,-1 16 0,2 4 0,3 18 0,-4-20 0,4 30 0,-4-11 0,-8 0 0,-2 0 0,1-2 0,-14-23 0,18 60 0,1 2 0,4 3 0,0-3 0,4 2 0,1 2 0,7 26 0,1 14 0,1 11 0,-9 15 0,-3 5 0,3 26 0,-4-8 0,-2 5 0,2-7 0,-2 0 0,-4 9 0,0 2 0,4 7 0,0-5 0,-4-32 0,0-3 0,4 5 0,2-5 0,-1 0 0,-4-7 0,-1 1 0,3 16 0,-12 3 0,13-44 0,-4-6 0,5 40 0,0 22 0,0 13 0,0 3 0,0-60 0,5 4 0,-4-31 0,13 57 0,-12 0 0,6 5 0,-8-16 0,0-44 0,0-5 0,4-33 0,-3 7 0,3-23 0,-4 20 0,0-2 0,7-11 0,-6-65 0,8 27 0,-1-5 0,-5 0 0,-3-1 0,2-9 0,-3 6 0,-8-11 0,5 25 0,-2-2 0,-2 12 0,0 3 0,5 2 0,0 3 0,-7-22 0,6 59 0,4 3 0,0 1 0,0-24 0,0-18 0,4 0 0,1-2 0,4-31 0,2-3 0,-4 48 0,-7 14 0,0 7 0,4-8 0,-2 10 0,2-4 0,-4 58 0,0-5 0,0 55 0,0-27 0,0 3 0,0 9 0,0 4 0,0-9 0,0 4 0,0 0 0,1-4 0,-1-1 0,-1 1 0,-1 2 0,-2 1 0,0 0 0,3-4 0,1 0 0,-1-2 0,-4 19 0,0-6 0,4-11 0,2-6 0,-1 37 0,0-23 0,4-21 0,1 4 0,-4 1 0,0 0 0,4-4 0,0-4 0,-2 23 0,-2-39 0,3 21 0,-4 29 0,0-14 0,0 1 0,4 26 0,0-10 0,9-68 0,-3 2 0,4-2 0,-8 1 0,2-14 0,-7-48 0,3-5 0,3-30 0,-6 33 0,1-1 0,-3 17 0,-6-40 0,-1-14 0,1 12 0,1-1 0,-4-21 0,0 3 0,1 26 0,1 10 0,0 13 0,3 18 0,5 4 0,0-17 0,0 4 0,0-16 0,0-1 0,0-2 0,0-25 0,0 21 0,4 5 0,-3 28 0,3 10 0,-4 1 0,0-28 0,0 10 0,8-61 0,-5 52 0,5-33 0,-8 49 0,0-12 0,0-20 0,-7 0 0,6 1 0,-10 18 0,10 23 0,-3 0 0,4-7 0,0 6 0,0-7 0,0 5 0,0 2 0,0-6 0,0 7 0,0-8 0,-5 48 0,4 48 0,4 16 0,0-43 0,1-2 0,5 32 0,-6-26 0,-1 3 0,-2 9 0,0 3 0,0 5 0,0-3 0,0 22 0,0-27 0,0-46 0,0 21 0,-8 8 0,6 13 0,-13 12 0,13-22 0,-4-22 0,6-19 0,0 6 0,-5 3 0,4 23 0,-4 28 0,5-19 0,0 29 0,0-35 0,9 51 0,-3-35 0,0 5 0,4 18 0,2 3 0,3-6 0,0-4 0,-6-24 0,0-1 0,6 10 0,-2 1 0,-10-15 0,0 2 0,11 40 0,1 0 0,-8-33 0,1-5 0,18 31 0,-15-78 0,-22-26 0,-24-12 0,5 7 0,-18-13 0,36 22 0,-2 0 0,14 5 0,13-22 0,14-12 0,-2-6 0,-1 10 0,-19 19 0,-5 12 0,7-24 0,-5 7 0,4-10 0,-6 16 0,0 7 0,0 2 0,4-2 0,-3-20 0,3-6 0,-4-3 0,4 8 0,-3 17 0,2 6 0,-3-6 0,-13-17 0,9 4 0,-13-2 0,16 13 0,-10 9 0,5 0 0,-7-7 0,5 6 0,3-2 0,1 3 0,4 0 0,0-3 0,0 2 0,0-2 0,4 0 0,28-26 0,-20 15 0,20-14 0,-32 24 0,0 5 0,0-1 0,0-4 0,-8 8 0,2-7 0,-2 4 0,4-13 0,4-55 0,-7 19 0,2-11 0,-3 46 0,0 30 0,3 8 0,1-6 0,-4 6 0,7 16 0,-13 56 0,12-2 0,-4-28 0,2-2 0,9 4 0,-4-21 0,4 4 0,-4 13 0,-2 5 0,-7 31 0,7-25 0,1 10 0,-1-6 0,-3-3 0,0-6 0,4-2 0,0-5 0,0 5 0,0-72 0,0-34 0,7 2 0,-5-55 0,13 7 0,-12 27 0,-4 1 0,-5-14 0,-1 7 0,-12 52 0,14 10 0,1-14 0,4-12 0,0-1 0,0 2 0,0 22 0,0 13 0,4 63 0,-3 19 0,5-10 0,1 7 0,0 18 0,-1 4 0,-2-30 0,0 2 0,0 1 0,0 12 0,0 2 0,-1-5 0,-3 2 0,0-1 0,0-10 0,0 3 0,0-7 0,0-6 0,0 0 0,0 6 0,0 7 0,0-2 0,0-7 0,0-1 0,0 1 0,0 3 0,0 2 0,0-2 0,0 27 0,0-8 0,0-31 0,0-7 0,0 18 0,0-59 0,0-11 0,0-27 0,0-37 0,7-19 0,-6 27 0,0-4 0,8-4 0,0-4 0,-7-19 0,-2-2 0,7 17 0,-4-1 0,-13 5 0,-6-4 0,2 7 0,5 6 0,-1 2 0,-12-21 0,2-1 0,17 6 0,7 1 0,4 11 0,4-3 0,4-1 0,4-5 0,-1 9 0,13-32 0,-7 32 0,-4 9 0,-15 32 0,-2 11 0,1-12 0,-4-2 0,4-10 0,-5 10 0,0 2 0,0 12 0,-4-1 0,-2-10 0,-3 4 0,3-6 0,2 9 0,4 3 0,-3 1 0,-2-5 0,-20-13 0,12 10 0,-12-13 0,16 15 0,5 1 0,0-10 0,4 12 0,0-1 0,0 36 0,0 13 0,-4 5 0,3 9 0,1 4 0,-4 24 0,4-20 0,0-1 0,0 8 0,0 3 0,4-18 0,2 5 0,0 18 0,1 4 0,-2-2 0,2 0 0,3-2 0,-2-9 0,-6-8 0,9-12 0,-10-29 0,3 5 0,-4 17 0,0 10 0,0 0 0,0-3 0,0-12 0,0-1 0,0 13 0,0 4 0,0 11 0,-5-12 0,4 22 0,-4 19 0,-2-6 0,7-15 0,-1 0 0,-15 27 0,15-42 0,0-1 0,-13 21 0,13-3 0,-6-19 0,0 0 0,4 22 0,-1-5 0,-1-3 0,-2-11 0,5 13 0,-5-12 0,0-13 0,6 18 0,-6-18 0,7-10 0,0-19 0,-4-5 0,3 1 0,-3 3 0,4-37 0,0 17 0,0-39 0,7 9 0,-6-15 0,0-6 0,13-30 0,-13 30 0,0 4 0,7 4 0,-3 20 0,-4 16 0,4-40 0,4-11 0,-7-13 0,11 5 0,-12 17 0,4 21 0,-5-3 0,-5 8 0,-1 6 0,-4-1 0,4 6 0,3 3 0,3-15 0,0 13 0,0-36 0,0 30 0,0-20 0,0 12 0,0 1 0,0 6 0,-4 2 0,3 10 0,-3 2 0,4 3 0,-4-3 0,3 2 0,-3-6 0,4 6 0,0-2 0,0-11 0,0 0 0,0 5 0,-9 91 0,8-23 0,0 3 0,-4 7 0,1 0 0,-1 35 0,3-50 0,-2 41 0,3-22 0,2 5 0,-1 6 0,0 2 0,-5 5 0,1-6 0,2 6 0,-7-22 0,9-47 0,0 4 0,-7 20 0,6-15 0,-6 10 0,7-19 0,0-12 0,0-28 0,0-26 0,8-27 0,-6 1 0,5 29 0,-7 18 0,0 24 0,4-1 0,-3-3 0,3-8 0,-4-19 0,0 10 0,7-27 0,3-23 0,-1-16 0,-1 24 0,3 0 0,1 15 0,2 4 0,15-33 0,6 40 0,-4 24 0,20-1 0,-27 8 0,16-1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8:17:37.499"/>
    </inkml:context>
    <inkml:brush xml:id="br0">
      <inkml:brushProperty name="width" value="0.35" units="cm"/>
      <inkml:brushProperty name="height" value="2.1" units="cm"/>
      <inkml:brushProperty name="color" value="#E71224"/>
      <inkml:brushProperty name="inkEffects" value="pencil"/>
    </inkml:brush>
  </inkml:definitions>
  <inkml:trace contextRef="#ctx0" brushRef="#br0">72 1 16383,'-4'27'0,"0"-3"0,4-16 0,0 1 0,0 3 0,0-3 0,0 3 0,-4-3 0,3-1 0,-3 5 0,4-4 0,0 3 0,0-3 0,0-1 0,0 4 0,0-2 0,0 2 0,0-4 0,0 1 0,0 14 0,0 0 0,7 25 0,-2-19 0,3 4 0,0-21 0,-7 0 0,2-2 0,-3 13 0,0-12 0,0 12 0,0-14 0,4 4 0,1-1 0,-1 1 0,14 24 0,-7-19 0,4 17 0,-7-25 0,-8 2 0,0-4 0,0 1 0,0 10 0,0-4 0,0 5 0,0-8 0,0-3 0,0-1 0,0 12 0,0-6 0,0 17 0,0-16 0,0 4 0,0-10 0,0 3 0,0 21 0,0 21 0,0 9 0,0-9 0,0-17 0,0-24 0,0-1 0,0-3 0,0-1 0,0 8 0,0-5 0,0 5 0,0-8 0,0 11 0,0-8 0,0 9 0,6 11 0,-4-16 0,9 20 0,-10-26 0,2 8 0,-3-8 0,0 7 0,0 4 0,0-5 0,0 4 0,0-10 0,0 3 0,0 21 0,0-15 0,0 24 0,0-31 0,0 9 0,0-12 0,0 4 0,0 8 0,0-1 0,0 1 0,0-4 0,0-6 0,0 6 0,-7 17 0,6 8 0,-6-4 0,7-5 0,0-20 0,0 2 0,-8 35 0,6-17 0,-6 14 0,4-26 0,3-8 0,-2-3 0,3 64 0,-8-13 0,6 22 0,-6-37 0,8-33 0,0-3 0,0-1 0,0 5 0,0-4 0,0 3 0,0 1 0,0 0 0,-7 23 0,5 31 0,-9-13 0,9 5 0,-3-40 0,5-6 0,0-4 0,-4 14 0,2-12 0,-2 8 0,4-6 0,0 0 0,-7 23 0,5-17 0,-5 12 0,7-18 0,0-4 0,0 26 0,0-20 0,0 16 0,0-22 0,-5 10 0,4 3 0,-4 35 0,5-28 0,-4 15 0,3-36 0,-2 1 0,3 3 0,0-3 0,0 4 0,0 31 0,0-23 0,0 24 0,0-33 0,0-3 0,0-1 0,-4 5 0,3 0 0,-3 0 0,4-1 0,0-3 0,0 3 0,-7 21 0,1-4 0,-2 16 0,3 0 0,5-20 0,-4 6 0,3-18 0,-3-4 0,4 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4:28:17.027"/>
    </inkml:context>
    <inkml:brush xml:id="br0">
      <inkml:brushProperty name="width" value="0.35" units="cm"/>
      <inkml:brushProperty name="height" value="2.1" units="cm"/>
      <inkml:brushProperty name="color" value="#E71224"/>
      <inkml:brushProperty name="inkEffects" value="pencil"/>
    </inkml:brush>
  </inkml:definitions>
  <inkml:trace contextRef="#ctx0" brushRef="#br0">1 0 16383,'0'0'0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4:28:17.627"/>
    </inkml:context>
    <inkml:brush xml:id="br0">
      <inkml:brushProperty name="width" value="0.35" units="cm"/>
      <inkml:brushProperty name="height" value="2.1" units="cm"/>
      <inkml:brushProperty name="color" value="#E71224"/>
      <inkml:brushProperty name="inkEffects" value="pencil"/>
    </inkml:brush>
  </inkml:definitions>
  <inkml:trace contextRef="#ctx0" brushRef="#br0">0 1 16383,'0'0'0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4:28:18.694"/>
    </inkml:context>
    <inkml:brush xml:id="br0">
      <inkml:brushProperty name="width" value="0.35" units="cm"/>
      <inkml:brushProperty name="height" value="2.1" units="cm"/>
      <inkml:brushProperty name="color" value="#E71224"/>
      <inkml:brushProperty name="inkEffects" value="pencil"/>
    </inkml:brush>
  </inkml:definitions>
  <inkml:trace contextRef="#ctx0" brushRef="#br0">1 1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4:23:22.639"/>
    </inkml:context>
    <inkml:brush xml:id="br0">
      <inkml:brushProperty name="width" value="0.35" units="cm"/>
      <inkml:brushProperty name="height" value="2.1" units="cm"/>
      <inkml:brushProperty name="color" value="#E71224"/>
      <inkml:brushProperty name="inkEffects" value="pencil"/>
    </inkml:brush>
  </inkml:definitions>
  <inkml:trace contextRef="#ctx0" brushRef="#br0">1199 1 16383,'-99'10'0,"0"0"0,47-5 0,1 1 0,-43 3 0,13-1 0,53-6 0,-23 6 0,33-8 0,-42 4 0,-12 1 0,-19-2 0,25 0 0,-9 1 0,9-2 0,-22-2 0,9 0 0,54 4 0,22 0 0,23 15 0,-12-11 0,36 19 0,-27-17 0,66 20 0,-55-19 0,41 7 0,2-2 0,-31-11 0,57 13 0,-78-18 0,8 4 0,-13 0 0,36 16 0,-11-7 0,19 5 0,8 2 0,-14-6 0,-2 0 0,2 0 0,-4-2 0,14 5 0,-51-17 0,-3 3 0,13-2 0,-14-1 0,6-8 0,-13-4 0,-8-32 0,7 22 0,-6-19 0,7 30 0,0-3 0,0-5 0,0-2 0,0 3 0,0-2 0,0 9 0,0-6 0,0 9 0,3 1 0,1-1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4:23:31.649"/>
    </inkml:context>
    <inkml:brush xml:id="br0">
      <inkml:brushProperty name="width" value="0.35" units="cm"/>
      <inkml:brushProperty name="height" value="2.1" units="cm"/>
      <inkml:brushProperty name="color" value="#E71224"/>
      <inkml:brushProperty name="inkEffects" value="pencil"/>
    </inkml:brush>
  </inkml:definitions>
  <inkml:trace contextRef="#ctx0" brushRef="#br0">0 1 16383,'0'0'0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4:26:02.265"/>
    </inkml:context>
    <inkml:brush xml:id="br0">
      <inkml:brushProperty name="width" value="0.35" units="cm"/>
      <inkml:brushProperty name="height" value="2.1" units="cm"/>
      <inkml:brushProperty name="color" value="#E71224"/>
      <inkml:brushProperty name="inkEffects" value="pencil"/>
    </inkml:brush>
  </inkml:definitions>
  <inkml:trace contextRef="#ctx0" brushRef="#br0">73 227 16383,'27'-8'0,"5"4"0,-19-3 0,5 6 0,-11-6 0,1 6 0,3-2 0,4-1 0,1 4 0,-1-7 0,0 6 0,-10-6 0,5 6 0,-3-6 0,9 6 0,-4-2 0,12 3 0,-14 0 0,11 0 0,-9-3 0,9 2 0,13-3 0,-8 4 0,7-3 0,-1-4 0,-12 2 0,9-5 0,-18 10 0,-3-4 0,3 1 0,-3 2 0,3-3 0,6 0 0,3-1 0,-1-1 0,-2 2 0,-9 0 0,3 4 0,1-7 0,-1 2 0,32-6 0,-24 6 0,43-8 0,-46 11 0,16-4 0,-24 6 0,13 0 0,-11 0 0,7 0 0,-6 0 0,18 0 0,-13 0 0,12 0 0,-23 4 0,-2 3 0,-3 11 0,-3-1 0,-5 1 0,3-7 0,-9 0 0,12 1 0,-5 3 0,7 0 0,-4 7 0,3-5 0,-3 4 0,4-9 0,0 8 0,0-10 0,4 17 0,-3-17 0,8 17 0,-5-1 0,5-1 0,-2 13 0,-3-24 0,0 6 0,-4-12 0,0 20 0,-5-5 0,4 11 0,-3-16 0,0-14 0,-7-8 0,2-2 0,-9 0 0,6 2 0,-21-9 0,14 0 0,-36-22 0,35 19 0,-24-10 0,31 21 0,-4 1 0,2 4 0,-4-4 0,2 2 0,3-5 0,11 2 0,3-6 0,10 3 0,-4 0 0,12 1 0,-6 3 0,3-7 0,6 1 0,13-10 0,-15 6 0,6-3 0,-19-15 0,-5 16 0,5-14 0,-6 19 0,0 3 0,0-3 0,4-7 0,-2 5 0,2-8 0,-1 16 0,1-6 0,25 11 0,-16-7 0,18 6 0,-22-3 0,-2 1 0,-3-8 0,-4 2 0,0 45 0,0 18 0,0 12 0,-6 6 0,4-55 0,-4 11 0,6-17 0,0 1 0,0 9 0,-3-7 0,2 3 0,-26-23 0,18 3 0,-76-43 0,60 31 0,-62-27 0,61 37 0,-8-1 0,16 6 0,-3 0 0,11 0 0,-11 3 0,3-2 0,-5 3 0,0-4 0,-61 0 0,36 0 0,-31 3 0,51-2 0,20 2 0,-9-3 0,-3-4 0,-50 3 0,31-4 0,-21 5 0,43-3 0,9 2 0,-3-6 0,-18-6 0,19 7 0,-7-6 0,36 5 0,-2 5 0,5-8 0,22 2 0,-22-1 0,46 0 0,4 1 0,-32 2 0,48-3 0,-2 0 0,-55 4 0,43-8 0,-60 8 0,-2-2 0,0 7 0,9-7 0,-11 6 0,40-17 0,-31 15 0,42-11 0,-45 14 0,9-4 0,-18 3 0,-3-2 0,7-4 0,1-2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4:26:14.460"/>
    </inkml:context>
    <inkml:brush xml:id="br0">
      <inkml:brushProperty name="width" value="0.35" units="cm"/>
      <inkml:brushProperty name="height" value="2.1" units="cm"/>
      <inkml:brushProperty name="color" value="#E71224"/>
      <inkml:brushProperty name="inkEffects" value="pencil"/>
    </inkml:brush>
  </inkml:definitions>
  <inkml:trace contextRef="#ctx0" brushRef="#br0">0 1 16383,'0'0'0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4:27:47.228"/>
    </inkml:context>
    <inkml:brush xml:id="br0">
      <inkml:brushProperty name="width" value="0.35" units="cm"/>
      <inkml:brushProperty name="height" value="2.1" units="cm"/>
      <inkml:brushProperty name="color" value="#E71224"/>
      <inkml:brushProperty name="inkEffects" value="pencil"/>
    </inkml:brush>
  </inkml:definitions>
  <inkml:trace contextRef="#ctx0" brushRef="#br0">0 307 16383,'20'-16'0,"-2"5"0,-11 8 0,-2-1 0,8 0 0,-7 0 0,5-3 0,-1 6 0,-1-3 0,2 1 0,4 2 0,14-8 0,-9 4 0,30-8 0,-27 8 0,27-7 0,20-1 0,-26 4 0,14-6 0,-50 11 0,-1-4 0,-3 1 0,0-1 0,6 0 0,-5 4 0,10-3 0,-10 3 0,8-7 0,-8 6 0,10-9 0,-3 5 0,3-3 0,-3 1 0,-1 7 0,-4-3 0,1 6 0,-1-6 0,4 3 0,-2 0 0,5-3 0,-2 6 0,0-2 0,-1 3 0,-7 10 0,-36-1 0,-12 10 0,-23-9 0,-2-2 0,3 5 0,-3-4 0,9-1 0,41-3 0,-17 5 0,29-5 0,3 6 0,-7 0 0,2 1 0,1 3 0,-2-7 0,8 3 0,-8-7 0,73-23 0,-38 9 0,35-10 0,5 0 0,-14 6 0,10 0 0,0 1 0,-16 2 0,18-5 0,-55 7 0,-5-2 0,1 3 0,-4 1 0,10-1 0,-8 0 0,5 0 0,-7 42 0,0-21 0,0 61 0,0-51 0,0 27 0,0-37 0,0 4 0,0-9 0,3-1 0,-2 25 0,3-18 0,-4 27 0,0-28 0,0 5 0,0 3 0,0 10 0,0-6 0,0 8 0,0-21 0,0 8 0,0-10 0,-4 18 0,3-15 0,-2 13 0,3-14 0,-4 6 0,4-9 0,-7-2 0,-14-3 0,6-4 0,-32-11 0,-8-5 0,-8-5 0,-9-1 0,-3-3 0,-10-15 0,15 19 0,33-4 0,34 21 0,0-4 0,-2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4:27:51.470"/>
    </inkml:context>
    <inkml:brush xml:id="br0">
      <inkml:brushProperty name="width" value="0.35" units="cm"/>
      <inkml:brushProperty name="height" value="2.1" units="cm"/>
      <inkml:brushProperty name="color" value="#E71224"/>
      <inkml:brushProperty name="inkEffects" value="pencil"/>
    </inkml:brush>
  </inkml:definitions>
  <inkml:trace contextRef="#ctx0" brushRef="#br0">38 49 16383,'51'11'0,"-3"-3"0,-26-4 0,17-4 0,-19 0 0,19 0 0,-23 0 0,2 0 0,-7 0 0,-3 0 0,3 0 0,-3 0 0,7 0 0,3 0 0,-1 0 0,1 0 0,-4 0 0,-5 0 0,2 0 0,3 0 0,-1 0 0,11 0 0,-10 0 0,12 0 0,-16 0 0,17 0 0,-17 0 0,28 0 0,-25 0 0,25 0 0,-25 0 0,15 0 0,-11 0 0,44 0 0,-36 0 0,58 0 0,-43 0 0,37 0 0,-41 0 0,7 0 0,-31 0 0,0 0 0,31 0 0,-28 0 0,34 0 0,-39 0 0,7 0 0,-6 0 0,7 0 0,-1 0 0,67 0 0,-47 0 0,39 0 0,-59 0 0,-6 0 0,1 0 0,9 0 0,-8 0 0,25 0 0,-21 0 0,15 0 0,-20 0 0,2 0 0,-5 0 0,5 0 0,-5 0 0,23 0 0,-20 0 0,20 0 0,-24 0 0,3 0 0,0 0 0,7 0 0,-1 0 0,14 0 0,-7 0 0,12 0 0,-6 0 0,-7 0 0,-3 0 0,11 0 0,-11 3 0,15-2 0,-24 2 0,0-3 0,-3 0 0,9 0 0,-7 0 0,7 0 0,-6-3 0,-2 2 0,11-2 0,-13-1 0,9 3 0,-12-2 0,-33 0 0,11 2 0,-54-3 0,37 4 0,-17 0 0,33 0 0,-2 0 0,9 4 0,-32-3 0,15 2 0,-52-3 0,54 3 0,-22-2 0,30 3 0,-60-4 0,42 0 0,-40-1 0,2 2 0,45 2 0,-58-2 0,70 2 0,1-3 0,-45 0 0,20 0 0,-48 0 0,-11 0 0,36 0 0,2 0 0,-21 0 0,5 0 0,1 0 0,56 0 0,9 0 0,-36 0 0,1 0 0,-13 4 0,-3 1 0,2-3 0,-24 7 0,72-5 0,5-4 0,-34 4 0,7-4 0,-30 0 0,23 0 0,19 0 0,74 0 0,25 0 0,-25 0 0,31 0 0,25 0 0,-15 0 0,-38 0 0,-1 0 0,18 0 0,9 1 0,-7-2 0,-10-3 0,-3 0 0,29 3 0,-3 0 0,-32-3 0,-1 0 0,23 4 0,-3 0 0,10 0 0,9 0 0,-40 0 0,10 0 0,-41 0 0,18 0 0,-24 0 0,3-3 0,0 2 0,38-2 0,-23 3 0,28 0 0,-38 0 0,-2 0 0,-2 0 0,-3 0 0,-7 0 0,3-4 0,-3 3 0,2-2 0,-1 3 0,23 0 0,-16 0 0,13 0 0,-18 0 0,3 0 0,5 0 0,-2 0 0,0 0 0,-9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7:07:53.687"/>
    </inkml:context>
    <inkml:brush xml:id="br0">
      <inkml:brushProperty name="width" value="0.35" units="cm"/>
      <inkml:brushProperty name="height" value="2.1" units="cm"/>
      <inkml:brushProperty name="color" value="#E71224"/>
      <inkml:brushProperty name="inkEffects" value="pencil"/>
    </inkml:brush>
  </inkml:definitions>
  <inkml:trace contextRef="#ctx0" brushRef="#br0">1 1 16383,'0'0'0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08:14:45.836"/>
    </inkml:context>
    <inkml:brush xml:id="br0">
      <inkml:brushProperty name="width" value="0.35" units="cm"/>
      <inkml:brushProperty name="height" value="2.1" units="cm"/>
      <inkml:brushProperty name="color" value="#E71224"/>
      <inkml:brushProperty name="inkEffects" value="pencil"/>
    </inkml:brush>
  </inkml:definitions>
  <inkml:trace contextRef="#ctx0" brushRef="#br0">1 1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65698-64F6-4A1D-A209-207BB64642B9}" type="datetimeFigureOut">
              <a:rPr lang="zh-CN" altLang="en-US" smtClean="0"/>
              <a:t>2024/9/3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FD1D5-A553-44EC-8A44-7EBC002C1E35}" type="slidenum">
              <a:rPr lang="zh-CN" altLang="en-US" smtClean="0"/>
              <a:t>‹#›</a:t>
            </a:fld>
            <a:endParaRPr lang="zh-CN" altLang="en-US"/>
          </a:p>
        </p:txBody>
      </p:sp>
    </p:spTree>
    <p:extLst>
      <p:ext uri="{BB962C8B-B14F-4D97-AF65-F5344CB8AC3E}">
        <p14:creationId xmlns:p14="http://schemas.microsoft.com/office/powerpoint/2010/main" val="2922974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日期占位符 3"/>
          <p:cNvSpPr>
            <a:spLocks noGrp="1"/>
          </p:cNvSpPr>
          <p:nvPr>
            <p:ph type="dt" idx="10"/>
          </p:nvPr>
        </p:nvSpPr>
        <p:spPr/>
        <p:txBody>
          <a:bodyPr/>
          <a:lstStyle/>
          <a:p>
            <a:pPr>
              <a:defRPr/>
            </a:pPr>
            <a:fld id="{68C0887E-0C47-4A76-AD80-10D16889E05C}" type="datetime1">
              <a:rPr lang="zh-CN" altLang="en-US" smtClean="0"/>
              <a:pPr>
                <a:defRPr/>
              </a:pPr>
              <a:t>2024/9/3</a:t>
            </a:fld>
            <a:endParaRPr lang="zh-CN" altLang="en-US"/>
          </a:p>
        </p:txBody>
      </p:sp>
      <p:sp>
        <p:nvSpPr>
          <p:cNvPr id="5" name="灯片编号占位符 4"/>
          <p:cNvSpPr>
            <a:spLocks noGrp="1"/>
          </p:cNvSpPr>
          <p:nvPr>
            <p:ph type="sldNum" sz="quarter" idx="11"/>
          </p:nvPr>
        </p:nvSpPr>
        <p:spPr/>
        <p:txBody>
          <a:bodyPr/>
          <a:lstStyle/>
          <a:p>
            <a:pPr>
              <a:defRPr/>
            </a:pPr>
            <a:fld id="{E43FA0FB-062D-4EE5-9595-21CA248E9DF9}" type="slidenum">
              <a:rPr lang="zh-CN" altLang="en-US" smtClean="0"/>
              <a:pPr>
                <a:defRPr/>
              </a:pPr>
              <a:t>1</a:t>
            </a:fld>
            <a:endParaRPr lang="zh-CN" altLang="en-US"/>
          </a:p>
        </p:txBody>
      </p:sp>
    </p:spTree>
    <p:extLst>
      <p:ext uri="{BB962C8B-B14F-4D97-AF65-F5344CB8AC3E}">
        <p14:creationId xmlns:p14="http://schemas.microsoft.com/office/powerpoint/2010/main" val="2042985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1750" y="739775"/>
            <a:ext cx="6578600" cy="37004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BC1AD68-F7B8-4733-A1C2-0FE0D652DB44}" type="slidenum">
              <a:rPr lang="en-US" altLang="zh-CN" smtClean="0"/>
              <a:pPr>
                <a:defRPr/>
              </a:pPr>
              <a:t>14</a:t>
            </a:fld>
            <a:endParaRPr lang="en-US" altLang="zh-CN"/>
          </a:p>
        </p:txBody>
      </p:sp>
    </p:spTree>
    <p:extLst>
      <p:ext uri="{BB962C8B-B14F-4D97-AF65-F5344CB8AC3E}">
        <p14:creationId xmlns:p14="http://schemas.microsoft.com/office/powerpoint/2010/main" val="1301947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Garamond" panose="02020404030301010803" pitchFamily="18" charset="0"/>
              <a:ea typeface="黑体" panose="02010609060101010101" pitchFamily="49" charset="-122"/>
            </a:endParaRPr>
          </a:p>
        </p:txBody>
      </p:sp>
      <p:sp>
        <p:nvSpPr>
          <p:cNvPr id="4" name="灯片编号占位符 3"/>
          <p:cNvSpPr>
            <a:spLocks noGrp="1"/>
          </p:cNvSpPr>
          <p:nvPr>
            <p:ph type="sldNum" sz="quarter" idx="10"/>
          </p:nvPr>
        </p:nvSpPr>
        <p:spPr/>
        <p:txBody>
          <a:bodyPr/>
          <a:lstStyle/>
          <a:p>
            <a:fld id="{CC3FD1D5-A553-44EC-8A44-7EBC002C1E35}" type="slidenum">
              <a:rPr lang="zh-CN" altLang="en-US" smtClean="0"/>
              <a:t>15</a:t>
            </a:fld>
            <a:endParaRPr lang="zh-CN" altLang="en-US"/>
          </a:p>
        </p:txBody>
      </p:sp>
    </p:spTree>
    <p:extLst>
      <p:ext uri="{BB962C8B-B14F-4D97-AF65-F5344CB8AC3E}">
        <p14:creationId xmlns:p14="http://schemas.microsoft.com/office/powerpoint/2010/main" val="1162922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F42557-E4BB-4418-BF5C-302A9C106A0D}" type="slidenum">
              <a:rPr lang="zh-CN" altLang="en-US" smtClean="0"/>
              <a:t>16</a:t>
            </a:fld>
            <a:endParaRPr lang="zh-CN" altLang="en-US"/>
          </a:p>
        </p:txBody>
      </p:sp>
    </p:spTree>
    <p:extLst>
      <p:ext uri="{BB962C8B-B14F-4D97-AF65-F5344CB8AC3E}">
        <p14:creationId xmlns:p14="http://schemas.microsoft.com/office/powerpoint/2010/main" val="3528360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F42557-E4BB-4418-BF5C-302A9C106A0D}" type="slidenum">
              <a:rPr lang="zh-CN" altLang="en-US" smtClean="0"/>
              <a:t>17</a:t>
            </a:fld>
            <a:endParaRPr lang="zh-CN" altLang="en-US"/>
          </a:p>
        </p:txBody>
      </p:sp>
    </p:spTree>
    <p:extLst>
      <p:ext uri="{BB962C8B-B14F-4D97-AF65-F5344CB8AC3E}">
        <p14:creationId xmlns:p14="http://schemas.microsoft.com/office/powerpoint/2010/main" val="237594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14A72E7B-8598-48BA-9DF4-EFD5A77ED425}" type="slidenum">
              <a:rPr kumimoji="1" lang="ja-JP" altLang="en-US" smtClean="0"/>
              <a:t>22</a:t>
            </a:fld>
            <a:endParaRPr kumimoji="1" lang="ja-JP" altLang="en-US"/>
          </a:p>
        </p:txBody>
      </p:sp>
    </p:spTree>
    <p:extLst>
      <p:ext uri="{BB962C8B-B14F-4D97-AF65-F5344CB8AC3E}">
        <p14:creationId xmlns:p14="http://schemas.microsoft.com/office/powerpoint/2010/main" val="3800866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3FD1D5-A553-44EC-8A44-7EBC002C1E35}" type="slidenum">
              <a:rPr lang="zh-CN" altLang="en-US" smtClean="0"/>
              <a:t>27</a:t>
            </a:fld>
            <a:endParaRPr lang="zh-CN" altLang="en-US"/>
          </a:p>
        </p:txBody>
      </p:sp>
    </p:spTree>
    <p:extLst>
      <p:ext uri="{BB962C8B-B14F-4D97-AF65-F5344CB8AC3E}">
        <p14:creationId xmlns:p14="http://schemas.microsoft.com/office/powerpoint/2010/main" val="995807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3FD1D5-A553-44EC-8A44-7EBC002C1E35}" type="slidenum">
              <a:rPr lang="zh-CN" altLang="en-US" smtClean="0"/>
              <a:t>30</a:t>
            </a:fld>
            <a:endParaRPr lang="zh-CN" altLang="en-US"/>
          </a:p>
        </p:txBody>
      </p:sp>
    </p:spTree>
    <p:extLst>
      <p:ext uri="{BB962C8B-B14F-4D97-AF65-F5344CB8AC3E}">
        <p14:creationId xmlns:p14="http://schemas.microsoft.com/office/powerpoint/2010/main" val="3416229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3FD1D5-A553-44EC-8A44-7EBC002C1E35}" type="slidenum">
              <a:rPr lang="zh-CN" altLang="en-US" smtClean="0"/>
              <a:t>35</a:t>
            </a:fld>
            <a:endParaRPr lang="zh-CN" altLang="en-US"/>
          </a:p>
        </p:txBody>
      </p:sp>
    </p:spTree>
    <p:extLst>
      <p:ext uri="{BB962C8B-B14F-4D97-AF65-F5344CB8AC3E}">
        <p14:creationId xmlns:p14="http://schemas.microsoft.com/office/powerpoint/2010/main" val="1962378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8BAAB50C-E7F0-4440-9503-E520D087FB23}" type="slidenum">
              <a:rPr kumimoji="1" lang="zh-CN" altLang="en-US" smtClean="0"/>
              <a:t>36</a:t>
            </a:fld>
            <a:endParaRPr kumimoji="1" lang="zh-CN" altLang="en-US"/>
          </a:p>
        </p:txBody>
      </p:sp>
    </p:spTree>
    <p:extLst>
      <p:ext uri="{BB962C8B-B14F-4D97-AF65-F5344CB8AC3E}">
        <p14:creationId xmlns:p14="http://schemas.microsoft.com/office/powerpoint/2010/main" val="2326974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dirty="0"/>
          </a:p>
        </p:txBody>
      </p:sp>
      <p:sp>
        <p:nvSpPr>
          <p:cNvPr id="4" name="灯片编号占位符 3"/>
          <p:cNvSpPr>
            <a:spLocks noGrp="1"/>
          </p:cNvSpPr>
          <p:nvPr>
            <p:ph type="sldNum" sz="quarter" idx="5"/>
          </p:nvPr>
        </p:nvSpPr>
        <p:spPr/>
        <p:txBody>
          <a:bodyPr/>
          <a:lstStyle/>
          <a:p>
            <a:fld id="{8BAAB50C-E7F0-4440-9503-E520D087FB23}" type="slidenum">
              <a:rPr kumimoji="1" lang="zh-CN" altLang="en-US" smtClean="0"/>
              <a:t>37</a:t>
            </a:fld>
            <a:endParaRPr kumimoji="1" lang="zh-CN" altLang="en-US"/>
          </a:p>
        </p:txBody>
      </p:sp>
    </p:spTree>
    <p:extLst>
      <p:ext uri="{BB962C8B-B14F-4D97-AF65-F5344CB8AC3E}">
        <p14:creationId xmlns:p14="http://schemas.microsoft.com/office/powerpoint/2010/main" val="2305328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3FD1D5-A553-44EC-8A44-7EBC002C1E35}" type="slidenum">
              <a:rPr lang="zh-CN" altLang="en-US" smtClean="0"/>
              <a:t>2</a:t>
            </a:fld>
            <a:endParaRPr lang="zh-CN" altLang="en-US"/>
          </a:p>
        </p:txBody>
      </p:sp>
    </p:spTree>
    <p:extLst>
      <p:ext uri="{BB962C8B-B14F-4D97-AF65-F5344CB8AC3E}">
        <p14:creationId xmlns:p14="http://schemas.microsoft.com/office/powerpoint/2010/main" val="183711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dirty="0"/>
              <a:t>In addition to Population I and II stars, which are traditionally observed to study the nature of the disk and halo of the Milky Way, there is also a putative Population III—a metal-free first population that lit up the Universe 100–200 </a:t>
            </a:r>
            <a:r>
              <a:rPr lang="en-US" altLang="zh-CN" sz="1200" dirty="0" err="1"/>
              <a:t>Myr</a:t>
            </a:r>
            <a:r>
              <a:rPr lang="en-US" altLang="zh-CN" sz="1200" dirty="0"/>
              <a:t> after the Big Bang. Early theoretical models of first star formation favored a top-heavy mass function for this population, which renders them unobservable today, given their corresponding short lifetimes of a few tens of millions of years. More recent work, however, suggests this population may have contained stars of significantly lower mass (Stacy &amp; </a:t>
            </a:r>
            <a:r>
              <a:rPr lang="en-US" altLang="zh-CN" sz="1200" dirty="0" err="1"/>
              <a:t>Bromm</a:t>
            </a:r>
            <a:r>
              <a:rPr lang="en-US" altLang="zh-CN" sz="1200" dirty="0"/>
              <a:t> 2014). If such Population III stars formed, in particular objects having masses less than 1 M, they would have sufficiently long lifetimes to be still observable today. In that case, we would expect them to be eventually found in the Galaxy’s halo and/or bulge.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Although the bulge is believed to be the site of some of the very first star formations, its admixture with later stellar generations at the Galaxy’s center has to this point precluded discovery of more than a few stars with [Fe/H] </a:t>
            </a:r>
            <a:r>
              <a:rPr lang="en-US" altLang="zh-CN" i="1" dirty="0"/>
              <a:t>&lt; </a:t>
            </a:r>
            <a:r>
              <a:rPr lang="en-US" altLang="zh-CN" dirty="0"/>
              <a:t>−3.0.</a:t>
            </a:r>
            <a:endParaRPr lang="zh-CN"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sz="1200" dirty="0"/>
          </a:p>
        </p:txBody>
      </p:sp>
      <p:sp>
        <p:nvSpPr>
          <p:cNvPr id="4" name="灯片编号占位符 3"/>
          <p:cNvSpPr>
            <a:spLocks noGrp="1"/>
          </p:cNvSpPr>
          <p:nvPr>
            <p:ph type="sldNum" sz="quarter" idx="10"/>
          </p:nvPr>
        </p:nvSpPr>
        <p:spPr/>
        <p:txBody>
          <a:bodyPr/>
          <a:lstStyle/>
          <a:p>
            <a:pPr>
              <a:defRPr/>
            </a:pPr>
            <a:fld id="{3BC1AD68-F7B8-4733-A1C2-0FE0D652DB44}" type="slidenum">
              <a:rPr lang="en-US" altLang="zh-CN" smtClean="0"/>
              <a:pPr>
                <a:defRPr/>
              </a:pPr>
              <a:t>38</a:t>
            </a:fld>
            <a:endParaRPr lang="en-US" altLang="zh-CN"/>
          </a:p>
        </p:txBody>
      </p:sp>
    </p:spTree>
    <p:extLst>
      <p:ext uri="{BB962C8B-B14F-4D97-AF65-F5344CB8AC3E}">
        <p14:creationId xmlns:p14="http://schemas.microsoft.com/office/powerpoint/2010/main" val="1420879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bwMode="auto">
          <a:xfrm>
            <a:off x="31750" y="739775"/>
            <a:ext cx="6578600"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 altLang="zh-CN" sz="1800" dirty="0">
                <a:effectLst/>
                <a:latin typeface="NimbusRomNo9L"/>
              </a:rPr>
              <a:t>The properties of Population III (Pop III) stars impact many aspects of primeval structure formation such as the onset of cosmological reionization and early chemical enrichment. However, in spite of over twenty years of numerical simulations and attempts to constrain the Pop III initial mass function (IMF) by stellar </a:t>
            </a:r>
            <a:r>
              <a:rPr lang="en" altLang="zh-CN" sz="1800" dirty="0" err="1">
                <a:effectLst/>
                <a:latin typeface="NimbusRomNo9L"/>
              </a:rPr>
              <a:t>archaelogy</a:t>
            </a:r>
            <a:r>
              <a:rPr lang="en" altLang="zh-CN" sz="1800" dirty="0">
                <a:effectLst/>
                <a:latin typeface="NimbusRomNo9L"/>
              </a:rPr>
              <a:t>, little is known of the masses of the first stars for certain. </a:t>
            </a:r>
            <a:endParaRPr lang="en" altLang="zh-CN" dirty="0"/>
          </a:p>
          <a:p>
            <a:endParaRPr lang="zh-CN" altLang="en-US" dirty="0"/>
          </a:p>
        </p:txBody>
      </p:sp>
      <p:sp>
        <p:nvSpPr>
          <p:cNvPr id="4" name="灯片编号占位符 3"/>
          <p:cNvSpPr>
            <a:spLocks noGrp="1"/>
          </p:cNvSpPr>
          <p:nvPr>
            <p:ph type="sldNum" sz="quarter" idx="5"/>
          </p:nvPr>
        </p:nvSpPr>
        <p:spPr/>
        <p:txBody>
          <a:bodyPr/>
          <a:lstStyle/>
          <a:p>
            <a:pPr>
              <a:defRPr/>
            </a:pPr>
            <a:fld id="{1AB548AB-3F96-45D6-A2AB-6B1A0F230D2A}" type="slidenum">
              <a:rPr lang="zh-CN" altLang="en-US" smtClean="0"/>
              <a:pPr>
                <a:defRPr/>
              </a:pPr>
              <a:t>3</a:t>
            </a:fld>
            <a:endParaRPr lang="zh-CN" altLang="en-US"/>
          </a:p>
        </p:txBody>
      </p:sp>
    </p:spTree>
    <p:extLst>
      <p:ext uri="{BB962C8B-B14F-4D97-AF65-F5344CB8AC3E}">
        <p14:creationId xmlns:p14="http://schemas.microsoft.com/office/powerpoint/2010/main" val="3830626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1750" y="739775"/>
            <a:ext cx="6578600" cy="3700463"/>
          </a:xfrm>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t>let me begin with showing you some spectra. the sun, then going down in logarithmic scale</a:t>
            </a:r>
          </a:p>
          <a:p>
            <a:pPr eaLnBrk="1" hangingPunct="1"/>
            <a:endParaRPr lang="zh-CN" altLang="en-US" dirty="0"/>
          </a:p>
        </p:txBody>
      </p:sp>
      <p:sp>
        <p:nvSpPr>
          <p:cNvPr id="4" name="灯片编号占位符 3"/>
          <p:cNvSpPr>
            <a:spLocks noGrp="1"/>
          </p:cNvSpPr>
          <p:nvPr>
            <p:ph type="sldNum" sz="quarter" idx="10"/>
          </p:nvPr>
        </p:nvSpPr>
        <p:spPr/>
        <p:txBody>
          <a:bodyPr/>
          <a:lstStyle/>
          <a:p>
            <a:pPr>
              <a:defRPr/>
            </a:pPr>
            <a:fld id="{3BC1AD68-F7B8-4733-A1C2-0FE0D652DB44}" type="slidenum">
              <a:rPr lang="en-US" altLang="zh-CN" smtClean="0"/>
              <a:pPr>
                <a:defRPr/>
              </a:pPr>
              <a:t>4</a:t>
            </a:fld>
            <a:endParaRPr lang="en-US" altLang="zh-CN"/>
          </a:p>
        </p:txBody>
      </p:sp>
    </p:spTree>
    <p:extLst>
      <p:ext uri="{BB962C8B-B14F-4D97-AF65-F5344CB8AC3E}">
        <p14:creationId xmlns:p14="http://schemas.microsoft.com/office/powerpoint/2010/main" val="378969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1750" y="739775"/>
            <a:ext cx="6578600" cy="3700463"/>
          </a:xfrm>
        </p:spPr>
      </p:sp>
      <p:sp>
        <p:nvSpPr>
          <p:cNvPr id="3" name="备注占位符 2"/>
          <p:cNvSpPr>
            <a:spLocks noGrp="1"/>
          </p:cNvSpPr>
          <p:nvPr>
            <p:ph type="body" idx="1"/>
          </p:nvPr>
        </p:nvSpPr>
        <p:spPr/>
        <p:txBody>
          <a:bodyPr/>
          <a:lstStyle/>
          <a:p>
            <a:endParaRPr lang="en-GB" altLang="zh-CN" dirty="0"/>
          </a:p>
        </p:txBody>
      </p:sp>
      <p:sp>
        <p:nvSpPr>
          <p:cNvPr id="4" name="灯片编号占位符 3"/>
          <p:cNvSpPr>
            <a:spLocks noGrp="1"/>
          </p:cNvSpPr>
          <p:nvPr>
            <p:ph type="sldNum" sz="quarter" idx="10"/>
          </p:nvPr>
        </p:nvSpPr>
        <p:spPr/>
        <p:txBody>
          <a:bodyPr/>
          <a:lstStyle/>
          <a:p>
            <a:pPr>
              <a:defRPr/>
            </a:pPr>
            <a:fld id="{3BC1AD68-F7B8-4733-A1C2-0FE0D652DB44}" type="slidenum">
              <a:rPr lang="en-US" altLang="zh-CN" smtClean="0"/>
              <a:pPr>
                <a:defRPr/>
              </a:pPr>
              <a:t>5</a:t>
            </a:fld>
            <a:endParaRPr lang="en-US" altLang="zh-CN"/>
          </a:p>
        </p:txBody>
      </p:sp>
    </p:spTree>
    <p:extLst>
      <p:ext uri="{BB962C8B-B14F-4D97-AF65-F5344CB8AC3E}">
        <p14:creationId xmlns:p14="http://schemas.microsoft.com/office/powerpoint/2010/main" val="4239833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3FD1D5-A553-44EC-8A44-7EBC002C1E35}" type="slidenum">
              <a:rPr lang="zh-CN" altLang="en-US" smtClean="0"/>
              <a:t>6</a:t>
            </a:fld>
            <a:endParaRPr lang="zh-CN" altLang="en-US"/>
          </a:p>
        </p:txBody>
      </p:sp>
    </p:spTree>
    <p:extLst>
      <p:ext uri="{BB962C8B-B14F-4D97-AF65-F5344CB8AC3E}">
        <p14:creationId xmlns:p14="http://schemas.microsoft.com/office/powerpoint/2010/main" val="1402343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3BC1AD68-F7B8-4733-A1C2-0FE0D652DB44}" type="slidenum">
              <a:rPr lang="en-US" altLang="zh-CN" smtClean="0"/>
              <a:pPr>
                <a:defRPr/>
              </a:pPr>
              <a:t>7</a:t>
            </a:fld>
            <a:endParaRPr lang="en-US" altLang="zh-CN"/>
          </a:p>
        </p:txBody>
      </p:sp>
    </p:spTree>
    <p:extLst>
      <p:ext uri="{BB962C8B-B14F-4D97-AF65-F5344CB8AC3E}">
        <p14:creationId xmlns:p14="http://schemas.microsoft.com/office/powerpoint/2010/main" val="1503934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Garamond" panose="02020404030301010803" pitchFamily="18" charset="0"/>
              <a:ea typeface="黑体" panose="02010609060101010101" pitchFamily="49" charset="-122"/>
            </a:endParaRPr>
          </a:p>
        </p:txBody>
      </p:sp>
      <p:sp>
        <p:nvSpPr>
          <p:cNvPr id="4" name="灯片编号占位符 3"/>
          <p:cNvSpPr>
            <a:spLocks noGrp="1"/>
          </p:cNvSpPr>
          <p:nvPr>
            <p:ph type="sldNum" sz="quarter" idx="10"/>
          </p:nvPr>
        </p:nvSpPr>
        <p:spPr/>
        <p:txBody>
          <a:bodyPr/>
          <a:lstStyle/>
          <a:p>
            <a:fld id="{CC3FD1D5-A553-44EC-8A44-7EBC002C1E35}" type="slidenum">
              <a:rPr lang="zh-CN" altLang="en-US" smtClean="0"/>
              <a:t>11</a:t>
            </a:fld>
            <a:endParaRPr lang="zh-CN" altLang="en-US"/>
          </a:p>
        </p:txBody>
      </p:sp>
    </p:spTree>
    <p:extLst>
      <p:ext uri="{BB962C8B-B14F-4D97-AF65-F5344CB8AC3E}">
        <p14:creationId xmlns:p14="http://schemas.microsoft.com/office/powerpoint/2010/main" val="1697040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CC3FD1D5-A553-44EC-8A44-7EBC002C1E35}" type="slidenum">
              <a:rPr lang="zh-CN" altLang="en-US" smtClean="0"/>
              <a:t>13</a:t>
            </a:fld>
            <a:endParaRPr lang="zh-CN" altLang="en-US"/>
          </a:p>
        </p:txBody>
      </p:sp>
    </p:spTree>
    <p:extLst>
      <p:ext uri="{BB962C8B-B14F-4D97-AF65-F5344CB8AC3E}">
        <p14:creationId xmlns:p14="http://schemas.microsoft.com/office/powerpoint/2010/main" val="645826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单击以编辑母版副标题样式</a:t>
            </a:r>
            <a:endParaRPr lang="en-US" dirty="0"/>
          </a:p>
        </p:txBody>
      </p:sp>
    </p:spTree>
    <p:extLst>
      <p:ext uri="{BB962C8B-B14F-4D97-AF65-F5344CB8AC3E}">
        <p14:creationId xmlns:p14="http://schemas.microsoft.com/office/powerpoint/2010/main" val="1325861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pPr>
              <a:defRPr/>
            </a:pPr>
            <a:fld id="{7594D8CF-6C65-C34D-9A02-5AD3D3496685}" type="datetime1">
              <a:rPr lang="zh-CN" altLang="en-US" smtClean="0"/>
              <a:t>2024/9/3</a:t>
            </a:fld>
            <a:endParaRPr lang="zh-CN" altLang="en-US"/>
          </a:p>
        </p:txBody>
      </p:sp>
      <p:sp>
        <p:nvSpPr>
          <p:cNvPr id="6" name="Footer Placeholder 5"/>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AF7A82ED-3474-49AC-9327-8DD7A8C9DE89}" type="slidenum">
              <a:rPr lang="zh-CN" altLang="en-US" smtClean="0"/>
              <a:pPr/>
              <a:t>‹#›</a:t>
            </a:fld>
            <a:endParaRPr lang="zh-CN" altLang="en-US"/>
          </a:p>
        </p:txBody>
      </p:sp>
    </p:spTree>
    <p:extLst>
      <p:ext uri="{BB962C8B-B14F-4D97-AF65-F5344CB8AC3E}">
        <p14:creationId xmlns:p14="http://schemas.microsoft.com/office/powerpoint/2010/main" val="3632296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pPr>
              <a:defRPr/>
            </a:pPr>
            <a:fld id="{11D635C7-B751-F544-AF50-7BD2EFA566F5}" type="datetime1">
              <a:rPr lang="zh-CN" altLang="en-US" smtClean="0"/>
              <a:t>2024/9/3</a:t>
            </a:fld>
            <a:endParaRPr lang="zh-CN" altLang="en-US"/>
          </a:p>
        </p:txBody>
      </p:sp>
      <p:sp>
        <p:nvSpPr>
          <p:cNvPr id="6" name="Footer Placeholder 5"/>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AF7A82ED-3474-49AC-9327-8DD7A8C9DE89}" type="slidenum">
              <a:rPr lang="zh-CN" altLang="en-US" smtClean="0"/>
              <a:pPr/>
              <a:t>‹#›</a:t>
            </a:fld>
            <a:endParaRPr lang="zh-CN" altLang="en-US"/>
          </a:p>
        </p:txBody>
      </p:sp>
    </p:spTree>
    <p:extLst>
      <p:ext uri="{BB962C8B-B14F-4D97-AF65-F5344CB8AC3E}">
        <p14:creationId xmlns:p14="http://schemas.microsoft.com/office/powerpoint/2010/main" val="1376660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pPr>
              <a:defRPr/>
            </a:pPr>
            <a:fld id="{2E5D41AF-75CC-5F45-9BA4-39ED66EF78A4}" type="datetime1">
              <a:rPr lang="zh-CN" altLang="en-US" smtClean="0"/>
              <a:t>2024/9/3</a:t>
            </a:fld>
            <a:endParaRPr lang="zh-CN" altLang="en-US"/>
          </a:p>
        </p:txBody>
      </p:sp>
      <p:sp>
        <p:nvSpPr>
          <p:cNvPr id="6" name="Footer Placeholder 5"/>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AF7A82ED-3474-49AC-9327-8DD7A8C9DE89}" type="slidenum">
              <a:rPr lang="zh-CN" altLang="en-US" smtClean="0"/>
              <a:pPr/>
              <a:t>‹#›</a:t>
            </a:fld>
            <a:endParaRPr lang="zh-CN" alt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34741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pPr>
              <a:defRPr/>
            </a:pPr>
            <a:fld id="{1CCDBDA6-8954-4848-B26B-155971DC1CAB}" type="datetime1">
              <a:rPr lang="zh-CN" altLang="en-US" smtClean="0"/>
              <a:t>2024/9/3</a:t>
            </a:fld>
            <a:endParaRPr lang="zh-CN" altLang="en-US"/>
          </a:p>
        </p:txBody>
      </p:sp>
      <p:sp>
        <p:nvSpPr>
          <p:cNvPr id="6" name="Footer Placeholder 5"/>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AF7A82ED-3474-49AC-9327-8DD7A8C9DE89}" type="slidenum">
              <a:rPr lang="zh-CN" altLang="en-US" smtClean="0"/>
              <a:pPr/>
              <a:t>‹#›</a:t>
            </a:fld>
            <a:endParaRPr lang="zh-CN" altLang="en-US"/>
          </a:p>
        </p:txBody>
      </p:sp>
    </p:spTree>
    <p:extLst>
      <p:ext uri="{BB962C8B-B14F-4D97-AF65-F5344CB8AC3E}">
        <p14:creationId xmlns:p14="http://schemas.microsoft.com/office/powerpoint/2010/main" val="890117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zh-CN" altLang="en-US"/>
              <a:t>单击此处编辑母版标题样式</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3" name="Date Placeholder 2"/>
          <p:cNvSpPr>
            <a:spLocks noGrp="1"/>
          </p:cNvSpPr>
          <p:nvPr>
            <p:ph type="dt" sz="half" idx="10"/>
          </p:nvPr>
        </p:nvSpPr>
        <p:spPr>
          <a:xfrm>
            <a:off x="7678736" y="5883275"/>
            <a:ext cx="2743200" cy="365125"/>
          </a:xfrm>
          <a:prstGeom prst="rect">
            <a:avLst/>
          </a:prstGeom>
        </p:spPr>
        <p:txBody>
          <a:bodyPr/>
          <a:lstStyle/>
          <a:p>
            <a:pPr>
              <a:defRPr/>
            </a:pPr>
            <a:fld id="{7290DE22-0BE8-6243-B835-3A761085E345}" type="datetime1">
              <a:rPr lang="zh-CN" altLang="en-US" smtClean="0"/>
              <a:t>2024/9/3</a:t>
            </a:fld>
            <a:endParaRPr lang="zh-CN" altLang="en-US"/>
          </a:p>
        </p:txBody>
      </p:sp>
      <p:sp>
        <p:nvSpPr>
          <p:cNvPr id="4" name="Footer Placeholder 3"/>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5" name="Slide Number Placeholder 4"/>
          <p:cNvSpPr>
            <a:spLocks noGrp="1"/>
          </p:cNvSpPr>
          <p:nvPr>
            <p:ph type="sldNum" sz="quarter" idx="12"/>
          </p:nvPr>
        </p:nvSpPr>
        <p:spPr>
          <a:xfrm>
            <a:off x="10514011" y="5883275"/>
            <a:ext cx="753545" cy="365125"/>
          </a:xfrm>
          <a:prstGeom prst="rect">
            <a:avLst/>
          </a:prstGeom>
        </p:spPr>
        <p:txBody>
          <a:bodyPr/>
          <a:lstStyle/>
          <a:p>
            <a:fld id="{AF7A82ED-3474-49AC-9327-8DD7A8C9DE89}" type="slidenum">
              <a:rPr lang="zh-CN" altLang="en-US" smtClean="0"/>
              <a:pPr/>
              <a:t>‹#›</a:t>
            </a:fld>
            <a:endParaRPr lang="zh-CN" altLang="en-US"/>
          </a:p>
        </p:txBody>
      </p:sp>
    </p:spTree>
    <p:extLst>
      <p:ext uri="{BB962C8B-B14F-4D97-AF65-F5344CB8AC3E}">
        <p14:creationId xmlns:p14="http://schemas.microsoft.com/office/powerpoint/2010/main" val="1317607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zh-CN" altLang="en-US"/>
              <a:t>单击此处编辑母版标题样式</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3" name="Date Placeholder 2"/>
          <p:cNvSpPr>
            <a:spLocks noGrp="1"/>
          </p:cNvSpPr>
          <p:nvPr>
            <p:ph type="dt" sz="half" idx="10"/>
          </p:nvPr>
        </p:nvSpPr>
        <p:spPr>
          <a:xfrm>
            <a:off x="7678736" y="5883275"/>
            <a:ext cx="2743200" cy="365125"/>
          </a:xfrm>
          <a:prstGeom prst="rect">
            <a:avLst/>
          </a:prstGeom>
        </p:spPr>
        <p:txBody>
          <a:bodyPr/>
          <a:lstStyle/>
          <a:p>
            <a:pPr>
              <a:defRPr/>
            </a:pPr>
            <a:fld id="{4D0EEC87-56E3-6F4D-97FA-6420B5A4C228}" type="datetime1">
              <a:rPr lang="zh-CN" altLang="en-US" smtClean="0"/>
              <a:t>2024/9/3</a:t>
            </a:fld>
            <a:endParaRPr lang="zh-CN" altLang="en-US"/>
          </a:p>
        </p:txBody>
      </p:sp>
      <p:sp>
        <p:nvSpPr>
          <p:cNvPr id="4" name="Footer Placeholder 3"/>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5" name="Slide Number Placeholder 4"/>
          <p:cNvSpPr>
            <a:spLocks noGrp="1"/>
          </p:cNvSpPr>
          <p:nvPr>
            <p:ph type="sldNum" sz="quarter" idx="12"/>
          </p:nvPr>
        </p:nvSpPr>
        <p:spPr>
          <a:xfrm>
            <a:off x="10514011" y="5883275"/>
            <a:ext cx="753545" cy="365125"/>
          </a:xfrm>
          <a:prstGeom prst="rect">
            <a:avLst/>
          </a:prstGeom>
        </p:spPr>
        <p:txBody>
          <a:bodyPr/>
          <a:lstStyle/>
          <a:p>
            <a:fld id="{AF7A82ED-3474-49AC-9327-8DD7A8C9DE89}" type="slidenum">
              <a:rPr lang="zh-CN" altLang="en-US" smtClean="0"/>
              <a:pPr/>
              <a:t>‹#›</a:t>
            </a:fld>
            <a:endParaRPr lang="zh-CN" altLang="en-US"/>
          </a:p>
        </p:txBody>
      </p:sp>
    </p:spTree>
    <p:extLst>
      <p:ext uri="{BB962C8B-B14F-4D97-AF65-F5344CB8AC3E}">
        <p14:creationId xmlns:p14="http://schemas.microsoft.com/office/powerpoint/2010/main" val="3382076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pPr>
              <a:defRPr/>
            </a:pPr>
            <a:fld id="{6D665638-5D42-144E-B8B7-EE406D30E6C4}" type="datetime1">
              <a:rPr lang="zh-CN" altLang="en-US" smtClean="0"/>
              <a:t>2024/9/3</a:t>
            </a:fld>
            <a:endParaRPr lang="zh-CN" alt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B748336F-B010-4D48-AF47-9A611CECE0AA}" type="slidenum">
              <a:rPr lang="zh-CN" altLang="en-US" smtClean="0"/>
              <a:pPr/>
              <a:t>‹#›</a:t>
            </a:fld>
            <a:endParaRPr lang="zh-CN" altLang="en-US"/>
          </a:p>
        </p:txBody>
      </p:sp>
    </p:spTree>
    <p:extLst>
      <p:ext uri="{BB962C8B-B14F-4D97-AF65-F5344CB8AC3E}">
        <p14:creationId xmlns:p14="http://schemas.microsoft.com/office/powerpoint/2010/main" val="2027773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pPr>
              <a:defRPr/>
            </a:pPr>
            <a:fld id="{31EA5DD7-CBB1-5343-8537-CBC06A2CF617}" type="datetime1">
              <a:rPr lang="zh-CN" altLang="en-US" smtClean="0"/>
              <a:t>2024/9/3</a:t>
            </a:fld>
            <a:endParaRPr lang="zh-CN" alt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AF7A82ED-3474-49AC-9327-8DD7A8C9DE89}" type="slidenum">
              <a:rPr lang="zh-CN" altLang="en-US" smtClean="0"/>
              <a:pPr/>
              <a:t>‹#›</a:t>
            </a:fld>
            <a:endParaRPr lang="zh-CN" altLang="en-US"/>
          </a:p>
        </p:txBody>
      </p:sp>
    </p:spTree>
    <p:extLst>
      <p:ext uri="{BB962C8B-B14F-4D97-AF65-F5344CB8AC3E}">
        <p14:creationId xmlns:p14="http://schemas.microsoft.com/office/powerpoint/2010/main" val="1207607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21" name="图片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3" name="图片 2">
            <a:extLst>
              <a:ext uri="{FF2B5EF4-FFF2-40B4-BE49-F238E27FC236}">
                <a16:creationId xmlns:a16="http://schemas.microsoft.com/office/drawing/2014/main" id="{6F6D0304-41BC-4A1F-9A3C-601511C03A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4816" y="296849"/>
            <a:ext cx="1152128" cy="794784"/>
          </a:xfrm>
          <a:prstGeom prst="rect">
            <a:avLst/>
          </a:prstGeom>
        </p:spPr>
      </p:pic>
      <p:pic>
        <p:nvPicPr>
          <p:cNvPr id="4" name="图片 3">
            <a:extLst>
              <a:ext uri="{FF2B5EF4-FFF2-40B4-BE49-F238E27FC236}">
                <a16:creationId xmlns:a16="http://schemas.microsoft.com/office/drawing/2014/main" id="{B3238731-D1F0-40AA-9989-F37958780D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0954" y="5343324"/>
            <a:ext cx="12290621" cy="1539640"/>
          </a:xfrm>
          <a:prstGeom prst="rect">
            <a:avLst/>
          </a:prstGeom>
        </p:spPr>
      </p:pic>
    </p:spTree>
    <p:extLst>
      <p:ext uri="{BB962C8B-B14F-4D97-AF65-F5344CB8AC3E}">
        <p14:creationId xmlns:p14="http://schemas.microsoft.com/office/powerpoint/2010/main" val="3635712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pPr>
              <a:defRPr/>
            </a:pPr>
            <a:fld id="{CF8D1D55-F4F9-2048-801B-386A146E253E}" type="datetime1">
              <a:rPr lang="zh-CN" altLang="en-US" smtClean="0"/>
              <a:t>2024/9/3</a:t>
            </a:fld>
            <a:endParaRPr lang="zh-CN" alt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6" name="Slide Number Placeholder 5"/>
          <p:cNvSpPr>
            <a:spLocks noGrp="1"/>
          </p:cNvSpPr>
          <p:nvPr>
            <p:ph type="sldNum" sz="quarter" idx="12"/>
          </p:nvPr>
        </p:nvSpPr>
        <p:spPr>
          <a:xfrm>
            <a:off x="11263843" y="6270773"/>
            <a:ext cx="753545" cy="365125"/>
          </a:xfrm>
          <a:prstGeom prst="rect">
            <a:avLst/>
          </a:prstGeom>
        </p:spPr>
        <p:txBody>
          <a:bodyPr/>
          <a:lstStyle>
            <a:lvl1pPr algn="r">
              <a:defRPr/>
            </a:lvl1pPr>
          </a:lstStyle>
          <a:p>
            <a:fld id="{2C6000A5-C2B4-404E-B7F4-15ED9635A1AE}" type="slidenum">
              <a:rPr lang="zh-CN" altLang="en-US" smtClean="0"/>
              <a:pPr/>
              <a:t>‹#›</a:t>
            </a:fld>
            <a:endParaRPr lang="zh-CN" altLang="en-US" dirty="0"/>
          </a:p>
        </p:txBody>
      </p:sp>
    </p:spTree>
    <p:extLst>
      <p:ext uri="{BB962C8B-B14F-4D97-AF65-F5344CB8AC3E}">
        <p14:creationId xmlns:p14="http://schemas.microsoft.com/office/powerpoint/2010/main" val="1727812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7678736" y="5883275"/>
            <a:ext cx="2743200" cy="365125"/>
          </a:xfrm>
          <a:prstGeom prst="rect">
            <a:avLst/>
          </a:prstGeom>
        </p:spPr>
        <p:txBody>
          <a:bodyPr/>
          <a:lstStyle/>
          <a:p>
            <a:pPr>
              <a:defRPr/>
            </a:pPr>
            <a:fld id="{7B046E48-2B89-2249-A5B2-7E9F090B12C3}" type="datetime1">
              <a:rPr lang="zh-CN" altLang="en-US" smtClean="0"/>
              <a:t>2024/9/3</a:t>
            </a:fld>
            <a:endParaRPr lang="zh-CN" alt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D7D95C64-ECD5-4619-AE93-16889C9451AF}" type="slidenum">
              <a:rPr lang="zh-CN" altLang="en-US" smtClean="0"/>
              <a:pPr/>
              <a:t>‹#›</a:t>
            </a:fld>
            <a:endParaRPr lang="zh-CN" altLang="en-US"/>
          </a:p>
        </p:txBody>
      </p:sp>
    </p:spTree>
    <p:extLst>
      <p:ext uri="{BB962C8B-B14F-4D97-AF65-F5344CB8AC3E}">
        <p14:creationId xmlns:p14="http://schemas.microsoft.com/office/powerpoint/2010/main" val="3004078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7678736" y="5883275"/>
            <a:ext cx="2743200" cy="365125"/>
          </a:xfrm>
          <a:prstGeom prst="rect">
            <a:avLst/>
          </a:prstGeom>
        </p:spPr>
        <p:txBody>
          <a:bodyPr/>
          <a:lstStyle/>
          <a:p>
            <a:pPr>
              <a:defRPr/>
            </a:pPr>
            <a:fld id="{6B6AE870-C838-0D43-A689-15EBA69BFFAA}" type="datetime1">
              <a:rPr lang="zh-CN" altLang="en-US" smtClean="0"/>
              <a:t>2024/9/3</a:t>
            </a:fld>
            <a:endParaRPr lang="zh-CN" altLang="en-US"/>
          </a:p>
        </p:txBody>
      </p:sp>
      <p:sp>
        <p:nvSpPr>
          <p:cNvPr id="6" name="Footer Placeholder 5"/>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72048322-201C-4338-B711-7C5F1429C7A2}" type="slidenum">
              <a:rPr lang="zh-CN" altLang="en-US" smtClean="0"/>
              <a:pPr/>
              <a:t>‹#›</a:t>
            </a:fld>
            <a:endParaRPr lang="zh-CN" altLang="en-US"/>
          </a:p>
        </p:txBody>
      </p:sp>
    </p:spTree>
    <p:extLst>
      <p:ext uri="{BB962C8B-B14F-4D97-AF65-F5344CB8AC3E}">
        <p14:creationId xmlns:p14="http://schemas.microsoft.com/office/powerpoint/2010/main" val="1552185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7678736" y="5883275"/>
            <a:ext cx="2743200" cy="365125"/>
          </a:xfrm>
          <a:prstGeom prst="rect">
            <a:avLst/>
          </a:prstGeom>
        </p:spPr>
        <p:txBody>
          <a:bodyPr/>
          <a:lstStyle/>
          <a:p>
            <a:pPr>
              <a:defRPr/>
            </a:pPr>
            <a:fld id="{D701F4B8-1455-CC4C-B91B-842C5C839952}" type="datetime1">
              <a:rPr lang="zh-CN" altLang="en-US" smtClean="0"/>
              <a:t>2024/9/3</a:t>
            </a:fld>
            <a:endParaRPr lang="zh-CN" altLang="en-US"/>
          </a:p>
        </p:txBody>
      </p:sp>
      <p:sp>
        <p:nvSpPr>
          <p:cNvPr id="8" name="Footer Placeholder 7"/>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9" name="Slide Number Placeholder 8"/>
          <p:cNvSpPr>
            <a:spLocks noGrp="1"/>
          </p:cNvSpPr>
          <p:nvPr>
            <p:ph type="sldNum" sz="quarter" idx="12"/>
          </p:nvPr>
        </p:nvSpPr>
        <p:spPr>
          <a:xfrm>
            <a:off x="10514011" y="5883275"/>
            <a:ext cx="753545" cy="365125"/>
          </a:xfrm>
          <a:prstGeom prst="rect">
            <a:avLst/>
          </a:prstGeom>
        </p:spPr>
        <p:txBody>
          <a:bodyPr/>
          <a:lstStyle/>
          <a:p>
            <a:fld id="{B697C3D6-76B5-46E0-BDB6-E2F2013A52A1}" type="slidenum">
              <a:rPr lang="zh-CN" altLang="en-US" smtClean="0"/>
              <a:pPr/>
              <a:t>‹#›</a:t>
            </a:fld>
            <a:endParaRPr lang="zh-CN" altLang="en-US"/>
          </a:p>
        </p:txBody>
      </p:sp>
    </p:spTree>
    <p:extLst>
      <p:ext uri="{BB962C8B-B14F-4D97-AF65-F5344CB8AC3E}">
        <p14:creationId xmlns:p14="http://schemas.microsoft.com/office/powerpoint/2010/main" val="681981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7678736" y="5883275"/>
            <a:ext cx="2743200" cy="365125"/>
          </a:xfrm>
          <a:prstGeom prst="rect">
            <a:avLst/>
          </a:prstGeom>
        </p:spPr>
        <p:txBody>
          <a:bodyPr/>
          <a:lstStyle/>
          <a:p>
            <a:pPr>
              <a:defRPr/>
            </a:pPr>
            <a:fld id="{96075E19-448E-2F46-ACE0-53E896B005EC}" type="datetime1">
              <a:rPr lang="zh-CN" altLang="en-US" smtClean="0"/>
              <a:t>2024/9/3</a:t>
            </a:fld>
            <a:endParaRPr lang="zh-CN" altLang="en-US"/>
          </a:p>
        </p:txBody>
      </p:sp>
      <p:sp>
        <p:nvSpPr>
          <p:cNvPr id="4" name="Footer Placeholder 3"/>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5" name="Slide Number Placeholder 4"/>
          <p:cNvSpPr>
            <a:spLocks noGrp="1"/>
          </p:cNvSpPr>
          <p:nvPr>
            <p:ph type="sldNum" sz="quarter" idx="12"/>
          </p:nvPr>
        </p:nvSpPr>
        <p:spPr>
          <a:xfrm>
            <a:off x="10514011" y="5883275"/>
            <a:ext cx="753545" cy="365125"/>
          </a:xfrm>
          <a:prstGeom prst="rect">
            <a:avLst/>
          </a:prstGeom>
        </p:spPr>
        <p:txBody>
          <a:bodyPr/>
          <a:lstStyle/>
          <a:p>
            <a:fld id="{FEE4B249-47B3-44EC-8A1C-295EEC3D11FE}" type="slidenum">
              <a:rPr lang="zh-CN" altLang="en-US" smtClean="0"/>
              <a:pPr/>
              <a:t>‹#›</a:t>
            </a:fld>
            <a:endParaRPr lang="zh-CN" altLang="en-US"/>
          </a:p>
        </p:txBody>
      </p:sp>
    </p:spTree>
    <p:extLst>
      <p:ext uri="{BB962C8B-B14F-4D97-AF65-F5344CB8AC3E}">
        <p14:creationId xmlns:p14="http://schemas.microsoft.com/office/powerpoint/2010/main" val="178150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78736" y="5883275"/>
            <a:ext cx="2743200" cy="365125"/>
          </a:xfrm>
          <a:prstGeom prst="rect">
            <a:avLst/>
          </a:prstGeom>
        </p:spPr>
        <p:txBody>
          <a:bodyPr/>
          <a:lstStyle/>
          <a:p>
            <a:pPr>
              <a:defRPr/>
            </a:pPr>
            <a:fld id="{C38DDBD0-E58B-CB43-89F8-9BB05CBD6B05}" type="datetime1">
              <a:rPr lang="zh-CN" altLang="en-US" smtClean="0"/>
              <a:t>2024/9/3</a:t>
            </a:fld>
            <a:endParaRPr lang="zh-CN" altLang="en-US"/>
          </a:p>
        </p:txBody>
      </p:sp>
      <p:sp>
        <p:nvSpPr>
          <p:cNvPr id="3" name="Footer Placeholder 2"/>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4" name="Slide Number Placeholder 3"/>
          <p:cNvSpPr>
            <a:spLocks noGrp="1"/>
          </p:cNvSpPr>
          <p:nvPr>
            <p:ph type="sldNum" sz="quarter" idx="12"/>
          </p:nvPr>
        </p:nvSpPr>
        <p:spPr>
          <a:xfrm>
            <a:off x="10514011" y="5883275"/>
            <a:ext cx="753545" cy="365125"/>
          </a:xfrm>
          <a:prstGeom prst="rect">
            <a:avLst/>
          </a:prstGeom>
        </p:spPr>
        <p:txBody>
          <a:bodyPr/>
          <a:lstStyle/>
          <a:p>
            <a:fld id="{D6DB5D47-54B3-41FD-90C6-7A68D779E799}" type="slidenum">
              <a:rPr lang="zh-CN" altLang="en-US" smtClean="0"/>
              <a:pPr/>
              <a:t>‹#›</a:t>
            </a:fld>
            <a:endParaRPr lang="zh-CN" altLang="en-US"/>
          </a:p>
        </p:txBody>
      </p:sp>
    </p:spTree>
    <p:extLst>
      <p:ext uri="{BB962C8B-B14F-4D97-AF65-F5344CB8AC3E}">
        <p14:creationId xmlns:p14="http://schemas.microsoft.com/office/powerpoint/2010/main" val="895326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pPr>
              <a:defRPr/>
            </a:pPr>
            <a:fld id="{51295781-2CE6-714A-AC0C-93AFA4440F9E}" type="datetime1">
              <a:rPr lang="zh-CN" altLang="en-US" smtClean="0"/>
              <a:t>2024/9/3</a:t>
            </a:fld>
            <a:endParaRPr lang="zh-CN" altLang="en-US"/>
          </a:p>
        </p:txBody>
      </p:sp>
      <p:sp>
        <p:nvSpPr>
          <p:cNvPr id="6" name="Footer Placeholder 5"/>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258F77EA-8336-4B49-BC49-7F28455CBFEE}" type="slidenum">
              <a:rPr lang="zh-CN" altLang="en-US" smtClean="0"/>
              <a:pPr/>
              <a:t>‹#›</a:t>
            </a:fld>
            <a:endParaRPr lang="zh-CN" altLang="en-US"/>
          </a:p>
        </p:txBody>
      </p:sp>
    </p:spTree>
    <p:extLst>
      <p:ext uri="{BB962C8B-B14F-4D97-AF65-F5344CB8AC3E}">
        <p14:creationId xmlns:p14="http://schemas.microsoft.com/office/powerpoint/2010/main" val="3220698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pPr>
              <a:defRPr/>
            </a:pPr>
            <a:fld id="{11E7CC8E-8E64-4243-BFDC-F75B7766EB3C}" type="datetime1">
              <a:rPr lang="zh-CN" altLang="en-US" smtClean="0"/>
              <a:t>2024/9/3</a:t>
            </a:fld>
            <a:endParaRPr lang="zh-CN" altLang="en-US"/>
          </a:p>
        </p:txBody>
      </p:sp>
      <p:sp>
        <p:nvSpPr>
          <p:cNvPr id="6" name="Footer Placeholder 5"/>
          <p:cNvSpPr>
            <a:spLocks noGrp="1"/>
          </p:cNvSpPr>
          <p:nvPr>
            <p:ph type="ftr" sz="quarter" idx="11"/>
          </p:nvPr>
        </p:nvSpPr>
        <p:spPr>
          <a:xfrm>
            <a:off x="913795" y="5883275"/>
            <a:ext cx="6672865" cy="365125"/>
          </a:xfrm>
          <a:prstGeom prst="rect">
            <a:avLst/>
          </a:prstGeom>
        </p:spPr>
        <p:txBody>
          <a:bodyPr/>
          <a:lstStyle/>
          <a:p>
            <a:pPr>
              <a:defRPr/>
            </a:pPr>
            <a:endParaRPr lang="zh-CN" altLang="en-US"/>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9DB7F6D3-1A2B-4E38-87EB-77DA690EFAC7}" type="slidenum">
              <a:rPr lang="zh-CN" altLang="en-US" smtClean="0"/>
              <a:pPr/>
              <a:t>‹#›</a:t>
            </a:fld>
            <a:endParaRPr lang="zh-CN" altLang="en-US"/>
          </a:p>
        </p:txBody>
      </p:sp>
    </p:spTree>
    <p:extLst>
      <p:ext uri="{BB962C8B-B14F-4D97-AF65-F5344CB8AC3E}">
        <p14:creationId xmlns:p14="http://schemas.microsoft.com/office/powerpoint/2010/main" val="1114738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400" y="404664"/>
            <a:ext cx="10945216"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95400" y="1599819"/>
            <a:ext cx="10945216" cy="4853517"/>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Tree>
    <p:extLst>
      <p:ext uri="{BB962C8B-B14F-4D97-AF65-F5344CB8AC3E}">
        <p14:creationId xmlns:p14="http://schemas.microsoft.com/office/powerpoint/2010/main" val="4206526473"/>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hf hdr="0" ftr="0" dt="0"/>
  <p:txStyles>
    <p:titleStyle>
      <a:lvl1pPr algn="ctr" defTabSz="457200" rtl="0" eaLnBrk="1" latinLnBrk="0" hangingPunct="1">
        <a:spcBef>
          <a:spcPct val="0"/>
        </a:spcBef>
        <a:buNone/>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华文中宋" panose="02010600040101010101" pitchFamily="2" charset="-122"/>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ts val="1200"/>
        </a:spcBef>
        <a:spcAft>
          <a:spcPts val="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1pPr>
      <a:lvl2pPr marL="720000" indent="-270000" algn="l" defTabSz="457200" rtl="0" eaLnBrk="1" latinLnBrk="0" hangingPunct="1">
        <a:spcBef>
          <a:spcPts val="1200"/>
        </a:spcBef>
        <a:spcAft>
          <a:spcPts val="0"/>
        </a:spcAft>
        <a:buClr>
          <a:schemeClr val="tx2"/>
        </a:buClr>
        <a:buSzPct val="70000"/>
        <a:buFont typeface="Wingdings" panose="05000000000000000000" pitchFamily="2" charset="2"/>
        <a:buChar char="ü"/>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2pPr>
      <a:lvl3pPr marL="1026000" indent="-216000" algn="l" defTabSz="457200" rtl="0" eaLnBrk="1" latinLnBrk="0" hangingPunct="1">
        <a:spcBef>
          <a:spcPts val="1200"/>
        </a:spcBef>
        <a:spcAft>
          <a:spcPts val="0"/>
        </a:spcAft>
        <a:buClr>
          <a:schemeClr val="tx2"/>
        </a:buClr>
        <a:buSzPct val="70000"/>
        <a:buFont typeface="Wingdings" panose="05000000000000000000" pitchFamily="2" charset="2"/>
        <a:buChar char="p"/>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3pPr>
      <a:lvl4pPr marL="1386000" indent="-216000" algn="l" defTabSz="457200" rtl="0" eaLnBrk="1" latinLnBrk="0" hangingPunct="1">
        <a:spcBef>
          <a:spcPts val="1200"/>
        </a:spcBef>
        <a:spcAft>
          <a:spcPts val="0"/>
        </a:spcAft>
        <a:buClr>
          <a:schemeClr val="tx2"/>
        </a:buClr>
        <a:buSzPct val="70000"/>
        <a:buFont typeface="Wingdings" panose="05000000000000000000" pitchFamily="2" charset="2"/>
        <a:buChar char="Ø"/>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4pPr>
      <a:lvl5pPr marL="1674000" indent="-216000" algn="l" defTabSz="457200" rtl="0" eaLnBrk="1" latinLnBrk="0" hangingPunct="1">
        <a:spcBef>
          <a:spcPts val="1200"/>
        </a:spcBef>
        <a:spcAft>
          <a:spcPts val="0"/>
        </a:spcAft>
        <a:buClr>
          <a:schemeClr val="tx2"/>
        </a:buClr>
        <a:buSzPct val="70000"/>
        <a:buFont typeface="Wingdings" panose="05000000000000000000" pitchFamily="2" charset="2"/>
        <a:buChar char="l"/>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3.tiff"/><Relationship Id="rId5" Type="http://schemas.openxmlformats.org/officeDocument/2006/relationships/image" Target="../media/image32.emf"/><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74.png"/><Relationship Id="rId18" Type="http://schemas.openxmlformats.org/officeDocument/2006/relationships/customXml" Target="../ink/ink7.xml"/><Relationship Id="rId26" Type="http://schemas.openxmlformats.org/officeDocument/2006/relationships/customXml" Target="../ink/ink11.xml"/><Relationship Id="rId3" Type="http://schemas.openxmlformats.org/officeDocument/2006/relationships/image" Target="../media/image72.png"/><Relationship Id="rId21" Type="http://schemas.openxmlformats.org/officeDocument/2006/relationships/image" Target="../media/image21.png"/><Relationship Id="rId7" Type="http://schemas.openxmlformats.org/officeDocument/2006/relationships/image" Target="../media/image140.png"/><Relationship Id="rId12" Type="http://schemas.openxmlformats.org/officeDocument/2006/relationships/customXml" Target="../ink/ink4.xml"/><Relationship Id="rId17" Type="http://schemas.openxmlformats.org/officeDocument/2006/relationships/image" Target="../media/image75.png"/><Relationship Id="rId25" Type="http://schemas.openxmlformats.org/officeDocument/2006/relationships/image" Target="../media/image230.png"/><Relationship Id="rId33" Type="http://schemas.openxmlformats.org/officeDocument/2006/relationships/image" Target="../media/image270.png"/><Relationship Id="rId2" Type="http://schemas.openxmlformats.org/officeDocument/2006/relationships/notesSlide" Target="../notesSlides/notesSlide18.xml"/><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image" Target="../media/image250.png"/><Relationship Id="rId1" Type="http://schemas.openxmlformats.org/officeDocument/2006/relationships/slideLayout" Target="../slideLayouts/slideLayout2.xml"/><Relationship Id="rId11" Type="http://schemas.openxmlformats.org/officeDocument/2006/relationships/image" Target="../media/image16.png"/><Relationship Id="rId24" Type="http://schemas.openxmlformats.org/officeDocument/2006/relationships/customXml" Target="../ink/ink10.xml"/><Relationship Id="rId32" Type="http://schemas.openxmlformats.org/officeDocument/2006/relationships/customXml" Target="../ink/ink14.xml"/><Relationship Id="rId5" Type="http://schemas.openxmlformats.org/officeDocument/2006/relationships/customXml" Target="../ink/ink1.xml"/><Relationship Id="rId15" Type="http://schemas.openxmlformats.org/officeDocument/2006/relationships/image" Target="../media/image18.png"/><Relationship Id="rId23" Type="http://schemas.openxmlformats.org/officeDocument/2006/relationships/image" Target="../media/image220.png"/><Relationship Id="rId28" Type="http://schemas.openxmlformats.org/officeDocument/2006/relationships/customXml" Target="../ink/ink12.xml"/><Relationship Id="rId10" Type="http://schemas.openxmlformats.org/officeDocument/2006/relationships/customXml" Target="../ink/ink3.xml"/><Relationship Id="rId19" Type="http://schemas.openxmlformats.org/officeDocument/2006/relationships/image" Target="../media/image76.png"/><Relationship Id="rId31" Type="http://schemas.openxmlformats.org/officeDocument/2006/relationships/image" Target="../media/image260.png"/><Relationship Id="rId4" Type="http://schemas.openxmlformats.org/officeDocument/2006/relationships/image" Target="../media/image73.png"/><Relationship Id="rId9" Type="http://schemas.openxmlformats.org/officeDocument/2006/relationships/image" Target="../media/image150.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240.png"/><Relationship Id="rId30" Type="http://schemas.openxmlformats.org/officeDocument/2006/relationships/customXml" Target="../ink/ink13.xml"/></Relationships>
</file>

<file path=ppt/slides/_rels/slide37.xml.rels><?xml version="1.0" encoding="UTF-8" standalone="yes"?>
<Relationships xmlns="http://schemas.openxmlformats.org/package/2006/relationships"><Relationship Id="rId8" Type="http://schemas.openxmlformats.org/officeDocument/2006/relationships/customXml" Target="../ink/ink17.xml"/><Relationship Id="rId3" Type="http://schemas.openxmlformats.org/officeDocument/2006/relationships/customXml" Target="../ink/ink15.xml"/><Relationship Id="rId7" Type="http://schemas.openxmlformats.org/officeDocument/2006/relationships/image" Target="../media/image29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customXml" Target="../ink/ink16.xml"/><Relationship Id="rId11" Type="http://schemas.openxmlformats.org/officeDocument/2006/relationships/image" Target="../media/image78.png"/><Relationship Id="rId5" Type="http://schemas.openxmlformats.org/officeDocument/2006/relationships/image" Target="../media/image280.png"/><Relationship Id="rId10" Type="http://schemas.openxmlformats.org/officeDocument/2006/relationships/image" Target="../media/image77.png"/><Relationship Id="rId9" Type="http://schemas.openxmlformats.org/officeDocument/2006/relationships/image" Target="../media/image300.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47"/>
          <p:cNvSpPr>
            <a:spLocks noChangeArrowheads="1"/>
          </p:cNvSpPr>
          <p:nvPr/>
        </p:nvSpPr>
        <p:spPr bwMode="auto">
          <a:xfrm rot="3518666">
            <a:off x="8667776" y="-1503571"/>
            <a:ext cx="38641" cy="1066675"/>
          </a:xfrm>
          <a:prstGeom prst="ellipse">
            <a:avLst/>
          </a:prstGeom>
          <a:gradFill rotWithShape="1">
            <a:gsLst>
              <a:gs pos="0">
                <a:schemeClr val="bg1">
                  <a:alpha val="0"/>
                </a:schemeClr>
              </a:gs>
              <a:gs pos="100000">
                <a:srgbClr val="F2F4E0"/>
              </a:gs>
            </a:gsLst>
            <a:lin ang="5400000" scaled="1"/>
          </a:gradFill>
          <a:ln w="9525" algn="ctr">
            <a:noFill/>
            <a:round/>
            <a:headEnd/>
            <a:tailEnd/>
          </a:ln>
          <a:effectLst/>
        </p:spPr>
        <p:txBody>
          <a:bodyPr rot="10800000" vert="eaVert" wrap="none" lIns="96756" tIns="48377" rIns="96756" bIns="48377" anchor="ctr"/>
          <a:lstStyle/>
          <a:p>
            <a:pPr algn="ctr" eaLnBrk="0" hangingPunct="0"/>
            <a:endParaRPr lang="zh-CN" altLang="zh-CN" sz="2533" i="1" dirty="0">
              <a:latin typeface="Lucida Sans" pitchFamily="34" charset="0"/>
            </a:endParaRPr>
          </a:p>
        </p:txBody>
      </p:sp>
      <p:sp>
        <p:nvSpPr>
          <p:cNvPr id="19" name="Oval 148"/>
          <p:cNvSpPr>
            <a:spLocks noChangeArrowheads="1"/>
          </p:cNvSpPr>
          <p:nvPr/>
        </p:nvSpPr>
        <p:spPr bwMode="auto">
          <a:xfrm rot="3518666">
            <a:off x="8745046" y="-1199481"/>
            <a:ext cx="38641" cy="1066675"/>
          </a:xfrm>
          <a:prstGeom prst="ellipse">
            <a:avLst/>
          </a:prstGeom>
          <a:gradFill rotWithShape="1">
            <a:gsLst>
              <a:gs pos="0">
                <a:schemeClr val="bg1">
                  <a:alpha val="0"/>
                </a:schemeClr>
              </a:gs>
              <a:gs pos="100000">
                <a:srgbClr val="F2F4E0"/>
              </a:gs>
            </a:gsLst>
            <a:lin ang="5400000" scaled="1"/>
          </a:gradFill>
          <a:ln w="9525" algn="ctr">
            <a:noFill/>
            <a:round/>
            <a:headEnd/>
            <a:tailEnd/>
          </a:ln>
          <a:effectLst/>
        </p:spPr>
        <p:txBody>
          <a:bodyPr rot="10800000" vert="eaVert" wrap="none" lIns="96756" tIns="48377" rIns="96756" bIns="48377" anchor="ctr"/>
          <a:lstStyle/>
          <a:p>
            <a:pPr algn="ctr" eaLnBrk="0" hangingPunct="0"/>
            <a:endParaRPr lang="zh-CN" altLang="zh-CN" sz="2533" i="1" dirty="0">
              <a:latin typeface="Lucida Sans" pitchFamily="34" charset="0"/>
            </a:endParaRPr>
          </a:p>
        </p:txBody>
      </p:sp>
      <p:sp>
        <p:nvSpPr>
          <p:cNvPr id="20" name="Oval 149"/>
          <p:cNvSpPr>
            <a:spLocks noChangeArrowheads="1"/>
          </p:cNvSpPr>
          <p:nvPr/>
        </p:nvSpPr>
        <p:spPr bwMode="auto">
          <a:xfrm rot="3518666">
            <a:off x="4857985" y="-1123877"/>
            <a:ext cx="38641" cy="1066675"/>
          </a:xfrm>
          <a:prstGeom prst="ellipse">
            <a:avLst/>
          </a:prstGeom>
          <a:gradFill rotWithShape="1">
            <a:gsLst>
              <a:gs pos="0">
                <a:schemeClr val="bg1">
                  <a:alpha val="0"/>
                </a:schemeClr>
              </a:gs>
              <a:gs pos="100000">
                <a:srgbClr val="F2F4E0"/>
              </a:gs>
            </a:gsLst>
            <a:lin ang="5400000" scaled="1"/>
          </a:gradFill>
          <a:ln w="9525" algn="ctr">
            <a:noFill/>
            <a:round/>
            <a:headEnd/>
            <a:tailEnd/>
          </a:ln>
          <a:effectLst/>
        </p:spPr>
        <p:txBody>
          <a:bodyPr rot="10800000" vert="eaVert" wrap="none" lIns="96756" tIns="48377" rIns="96756" bIns="48377" anchor="ctr"/>
          <a:lstStyle/>
          <a:p>
            <a:pPr algn="ctr" eaLnBrk="0" hangingPunct="0"/>
            <a:endParaRPr lang="zh-CN" altLang="zh-CN" sz="2533" i="1" dirty="0">
              <a:latin typeface="Lucida Sans" pitchFamily="34" charset="0"/>
            </a:endParaRPr>
          </a:p>
        </p:txBody>
      </p:sp>
      <p:sp>
        <p:nvSpPr>
          <p:cNvPr id="21" name="Oval 150"/>
          <p:cNvSpPr>
            <a:spLocks noChangeArrowheads="1"/>
          </p:cNvSpPr>
          <p:nvPr/>
        </p:nvSpPr>
        <p:spPr bwMode="auto">
          <a:xfrm rot="3518666">
            <a:off x="10801124" y="-1427969"/>
            <a:ext cx="38641" cy="1066675"/>
          </a:xfrm>
          <a:prstGeom prst="ellipse">
            <a:avLst/>
          </a:prstGeom>
          <a:gradFill rotWithShape="1">
            <a:gsLst>
              <a:gs pos="0">
                <a:schemeClr val="bg1">
                  <a:alpha val="0"/>
                </a:schemeClr>
              </a:gs>
              <a:gs pos="100000">
                <a:srgbClr val="F2F4E0"/>
              </a:gs>
            </a:gsLst>
            <a:lin ang="5400000" scaled="1"/>
          </a:gradFill>
          <a:ln w="9525" algn="ctr">
            <a:noFill/>
            <a:round/>
            <a:headEnd/>
            <a:tailEnd/>
          </a:ln>
          <a:effectLst/>
        </p:spPr>
        <p:txBody>
          <a:bodyPr rot="10800000" vert="eaVert" wrap="none" lIns="96756" tIns="48377" rIns="96756" bIns="48377" anchor="ctr"/>
          <a:lstStyle/>
          <a:p>
            <a:pPr algn="ctr" eaLnBrk="0" hangingPunct="0"/>
            <a:endParaRPr lang="zh-CN" altLang="zh-CN" sz="2533" i="1" dirty="0">
              <a:latin typeface="Lucida Sans" pitchFamily="34" charset="0"/>
            </a:endParaRPr>
          </a:p>
        </p:txBody>
      </p:sp>
      <p:sp>
        <p:nvSpPr>
          <p:cNvPr id="22" name="Freeform 22"/>
          <p:cNvSpPr>
            <a:spLocks/>
          </p:cNvSpPr>
          <p:nvPr/>
        </p:nvSpPr>
        <p:spPr bwMode="auto">
          <a:xfrm>
            <a:off x="4681750" y="2106085"/>
            <a:ext cx="116417" cy="165100"/>
          </a:xfrm>
          <a:custGeom>
            <a:avLst/>
            <a:gdLst>
              <a:gd name="T0" fmla="*/ 0 w 23"/>
              <a:gd name="T1" fmla="*/ 33 h 33"/>
              <a:gd name="T2" fmla="*/ 23 w 23"/>
              <a:gd name="T3" fmla="*/ 0 h 33"/>
              <a:gd name="T4" fmla="*/ 0 w 23"/>
              <a:gd name="T5" fmla="*/ 33 h 33"/>
            </a:gdLst>
            <a:ahLst/>
            <a:cxnLst>
              <a:cxn ang="0">
                <a:pos x="T0" y="T1"/>
              </a:cxn>
              <a:cxn ang="0">
                <a:pos x="T2" y="T3"/>
              </a:cxn>
              <a:cxn ang="0">
                <a:pos x="T4" y="T5"/>
              </a:cxn>
            </a:cxnLst>
            <a:rect l="0" t="0" r="r" b="b"/>
            <a:pathLst>
              <a:path w="23" h="33">
                <a:moveTo>
                  <a:pt x="0" y="33"/>
                </a:moveTo>
                <a:cubicBezTo>
                  <a:pt x="9" y="23"/>
                  <a:pt x="16" y="12"/>
                  <a:pt x="23" y="0"/>
                </a:cubicBezTo>
                <a:lnTo>
                  <a:pt x="0" y="33"/>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667"/>
          </a:p>
        </p:txBody>
      </p:sp>
      <p:sp>
        <p:nvSpPr>
          <p:cNvPr id="24" name="文本框 20"/>
          <p:cNvSpPr txBox="1"/>
          <p:nvPr/>
        </p:nvSpPr>
        <p:spPr bwMode="auto">
          <a:xfrm>
            <a:off x="1704313" y="1482304"/>
            <a:ext cx="8819729" cy="503599"/>
          </a:xfrm>
          <a:prstGeom prst="rect">
            <a:avLst/>
          </a:prstGeom>
          <a:noFill/>
        </p:spPr>
        <p:txBody>
          <a:bodyPr wrap="square">
            <a:spAutoFit/>
          </a:bodyPr>
          <a:lstStyle/>
          <a:p>
            <a:pPr algn="ctr">
              <a:lnSpc>
                <a:spcPct val="120000"/>
              </a:lnSpc>
              <a:defRPr/>
            </a:pPr>
            <a:r>
              <a:rPr lang="en" altLang="zh-CN" sz="2400" b="0" i="0" u="none" strike="noStrike" dirty="0">
                <a:solidFill>
                  <a:srgbClr val="FFFFFF"/>
                </a:solidFill>
                <a:effectLst/>
                <a:latin typeface="Arial" panose="020B0604020202020204" pitchFamily="34" charset="0"/>
              </a:rPr>
              <a:t> </a:t>
            </a:r>
            <a:r>
              <a:rPr lang="en" altLang="zh-CN" sz="2400" dirty="0">
                <a:ln w="38100">
                  <a:noFill/>
                </a:ln>
                <a:solidFill>
                  <a:srgbClr val="FFC000"/>
                </a:solidFill>
                <a:latin typeface="Calibri" panose="020F0502020204030204" pitchFamily="34" charset="0"/>
                <a:ea typeface="微软雅黑" panose="020B0503020204020204" pitchFamily="34" charset="-122"/>
                <a:cs typeface="Calibri" panose="020F0502020204030204" pitchFamily="34" charset="0"/>
              </a:rPr>
              <a:t>INAC International School and Pre-Symposium of the OMEG2024</a:t>
            </a:r>
            <a:endParaRPr lang="zh-CN" altLang="en-US" sz="2400" b="0" dirty="0">
              <a:ln w="38100">
                <a:noFill/>
              </a:ln>
              <a:solidFill>
                <a:srgbClr val="FFC00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77" name="Picture 20" descr="C:\Documents and Settings\Administrator\桌面\]-02.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0000">
            <a:off x="8445515" y="870549"/>
            <a:ext cx="1223511" cy="122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直接连接符 13">
            <a:extLst>
              <a:ext uri="{FF2B5EF4-FFF2-40B4-BE49-F238E27FC236}">
                <a16:creationId xmlns:a16="http://schemas.microsoft.com/office/drawing/2014/main" id="{5ED7605F-CACF-499B-A236-4F1A22CA0AF6}"/>
              </a:ext>
            </a:extLst>
          </p:cNvPr>
          <p:cNvCxnSpPr>
            <a:cxnSpLocks/>
          </p:cNvCxnSpPr>
          <p:nvPr/>
        </p:nvCxnSpPr>
        <p:spPr>
          <a:xfrm>
            <a:off x="1415480" y="3351489"/>
            <a:ext cx="9360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标题 1">
            <a:extLst>
              <a:ext uri="{FF2B5EF4-FFF2-40B4-BE49-F238E27FC236}">
                <a16:creationId xmlns:a16="http://schemas.microsoft.com/office/drawing/2014/main" id="{D3ABC68C-C23F-BCDA-4863-F05C12B33F6E}"/>
              </a:ext>
            </a:extLst>
          </p:cNvPr>
          <p:cNvSpPr txBox="1">
            <a:spLocks/>
          </p:cNvSpPr>
          <p:nvPr/>
        </p:nvSpPr>
        <p:spPr>
          <a:xfrm>
            <a:off x="479376" y="2567697"/>
            <a:ext cx="11377263" cy="861303"/>
          </a:xfrm>
          <a:prstGeom prst="rect">
            <a:avLst/>
          </a:prstGeom>
        </p:spPr>
        <p:txBody>
          <a:bodyPr rtlCol="0">
            <a:noAutofit/>
          </a:bodyPr>
          <a:lstStyle>
            <a:lvl1pPr algn="ctr" defTabSz="457200" rtl="0" eaLnBrk="1" latinLnBrk="0" hangingPunct="1">
              <a:spcBef>
                <a:spcPct val="0"/>
              </a:spcBef>
              <a:buNone/>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华文中宋" panose="02010600040101010101" pitchFamily="2" charset="-122"/>
                <a:ea typeface="华文中宋" panose="02010600040101010101" pitchFamily="2" charset="-122"/>
                <a:cs typeface="华文中宋" panose="02010600040101010101" pitchFamily="2" charset="-122"/>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altLang="zh-CN" sz="4000" dirty="0">
                <a:solidFill>
                  <a:srgbClr val="FFC000"/>
                </a:solidFill>
                <a:latin typeface="Calibri" panose="020F0502020204030204" pitchFamily="34" charset="0"/>
                <a:ea typeface="黑体" panose="02010609060101010101" pitchFamily="49" charset="-122"/>
                <a:cs typeface="Calibri" panose="020F0502020204030204" pitchFamily="34" charset="0"/>
              </a:rPr>
              <a:t>Stellar archaeology with spectroscopic observations</a:t>
            </a:r>
            <a:endParaRPr lang="zh-CN" altLang="en-US" sz="4000" dirty="0">
              <a:solidFill>
                <a:srgbClr val="FFC000"/>
              </a:solidFill>
              <a:latin typeface="Calibri" panose="020F0502020204030204" pitchFamily="34" charset="0"/>
              <a:ea typeface="黑体" panose="02010609060101010101" pitchFamily="49" charset="-122"/>
              <a:cs typeface="Calibri" panose="020F0502020204030204" pitchFamily="34" charset="0"/>
            </a:endParaRPr>
          </a:p>
        </p:txBody>
      </p:sp>
      <p:sp>
        <p:nvSpPr>
          <p:cNvPr id="10" name="文本占位符 2">
            <a:extLst>
              <a:ext uri="{FF2B5EF4-FFF2-40B4-BE49-F238E27FC236}">
                <a16:creationId xmlns:a16="http://schemas.microsoft.com/office/drawing/2014/main" id="{9BCBC8A2-CB11-8ACC-29F7-6E0D7FE62D10}"/>
              </a:ext>
            </a:extLst>
          </p:cNvPr>
          <p:cNvSpPr txBox="1">
            <a:spLocks/>
          </p:cNvSpPr>
          <p:nvPr/>
        </p:nvSpPr>
        <p:spPr>
          <a:xfrm>
            <a:off x="2555987" y="4608264"/>
            <a:ext cx="7080026" cy="1322774"/>
          </a:xfrm>
          <a:prstGeom prst="rect">
            <a:avLst/>
          </a:prstGeom>
        </p:spPr>
        <p:txBody>
          <a:bodyPr rtlCol="0">
            <a:normAutofit/>
          </a:bodyPr>
          <a:lstStyle>
            <a:lvl1pPr marL="342900" indent="-306000" algn="l" defTabSz="457200" rtl="0" eaLnBrk="1" latinLnBrk="0" hangingPunct="1">
              <a:spcBef>
                <a:spcPts val="1200"/>
              </a:spcBef>
              <a:spcAft>
                <a:spcPts val="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1pPr>
            <a:lvl2pPr marL="720000" indent="-270000" algn="l" defTabSz="457200" rtl="0" eaLnBrk="1" latinLnBrk="0" hangingPunct="1">
              <a:spcBef>
                <a:spcPts val="1200"/>
              </a:spcBef>
              <a:spcAft>
                <a:spcPts val="0"/>
              </a:spcAft>
              <a:buClr>
                <a:schemeClr val="tx2"/>
              </a:buClr>
              <a:buSzPct val="70000"/>
              <a:buFont typeface="Wingdings" panose="05000000000000000000" pitchFamily="2" charset="2"/>
              <a:buChar char="ü"/>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2pPr>
            <a:lvl3pPr marL="1026000" indent="-216000" algn="l" defTabSz="457200" rtl="0" eaLnBrk="1" latinLnBrk="0" hangingPunct="1">
              <a:spcBef>
                <a:spcPts val="1200"/>
              </a:spcBef>
              <a:spcAft>
                <a:spcPts val="0"/>
              </a:spcAft>
              <a:buClr>
                <a:schemeClr val="tx2"/>
              </a:buClr>
              <a:buSzPct val="70000"/>
              <a:buFont typeface="Wingdings" panose="05000000000000000000" pitchFamily="2" charset="2"/>
              <a:buChar char="p"/>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3pPr>
            <a:lvl4pPr marL="1386000" indent="-216000" algn="l" defTabSz="457200" rtl="0" eaLnBrk="1" latinLnBrk="0" hangingPunct="1">
              <a:spcBef>
                <a:spcPts val="1200"/>
              </a:spcBef>
              <a:spcAft>
                <a:spcPts val="0"/>
              </a:spcAft>
              <a:buClr>
                <a:schemeClr val="tx2"/>
              </a:buClr>
              <a:buSzPct val="70000"/>
              <a:buFont typeface="Wingdings" panose="05000000000000000000" pitchFamily="2" charset="2"/>
              <a:buChar char="Ø"/>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4pPr>
            <a:lvl5pPr marL="1674000" indent="-216000" algn="l" defTabSz="457200" rtl="0" eaLnBrk="1" latinLnBrk="0" hangingPunct="1">
              <a:spcBef>
                <a:spcPts val="1200"/>
              </a:spcBef>
              <a:spcAft>
                <a:spcPts val="0"/>
              </a:spcAft>
              <a:buClr>
                <a:schemeClr val="tx2"/>
              </a:buClr>
              <a:buSzPct val="70000"/>
              <a:buFont typeface="Wingdings" panose="05000000000000000000" pitchFamily="2" charset="2"/>
              <a:buChar char="l"/>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defRPr/>
            </a:pPr>
            <a:r>
              <a:rPr lang="en-US" altLang="zh-CN" dirty="0" err="1">
                <a:latin typeface="Calibri" panose="020F0502020204030204" pitchFamily="34" charset="0"/>
                <a:cs typeface="Calibri" panose="020F0502020204030204" pitchFamily="34" charset="0"/>
              </a:rPr>
              <a:t>Haining</a:t>
            </a:r>
            <a:r>
              <a:rPr lang="en-US" altLang="zh-CN" dirty="0">
                <a:latin typeface="Calibri" panose="020F0502020204030204" pitchFamily="34" charset="0"/>
                <a:cs typeface="Calibri" panose="020F0502020204030204" pitchFamily="34" charset="0"/>
              </a:rPr>
              <a:t> Li (</a:t>
            </a:r>
            <a:r>
              <a:rPr lang="zh-CN" altLang="en-US" dirty="0">
                <a:latin typeface="Calibri" panose="020F0502020204030204" pitchFamily="34" charset="0"/>
                <a:cs typeface="Calibri" panose="020F0502020204030204" pitchFamily="34" charset="0"/>
              </a:rPr>
              <a:t>李海宁</a:t>
            </a:r>
            <a:r>
              <a:rPr lang="en-US" altLang="zh-CN" dirty="0">
                <a:latin typeface="Calibri" panose="020F0502020204030204" pitchFamily="34" charset="0"/>
                <a:cs typeface="Calibri" panose="020F0502020204030204" pitchFamily="34" charset="0"/>
              </a:rPr>
              <a:t>)</a:t>
            </a:r>
          </a:p>
          <a:p>
            <a:pPr marL="36900" indent="0" algn="ctr">
              <a:spcBef>
                <a:spcPts val="600"/>
              </a:spcBef>
              <a:buNone/>
              <a:defRPr/>
            </a:pPr>
            <a:r>
              <a:rPr lang="en-US" altLang="zh-CN" sz="2000" dirty="0">
                <a:latin typeface="Calibri" panose="020F0502020204030204" pitchFamily="34" charset="0"/>
                <a:cs typeface="Calibri" panose="020F0502020204030204" pitchFamily="34" charset="0"/>
              </a:rPr>
              <a:t>National Astronomical Observatories, CAS</a:t>
            </a:r>
          </a:p>
          <a:p>
            <a:pPr marL="36900" indent="0" algn="ctr">
              <a:spcBef>
                <a:spcPts val="600"/>
              </a:spcBef>
              <a:buNone/>
              <a:defRPr/>
            </a:pPr>
            <a:r>
              <a:rPr lang="en-US" altLang="zh-CN" sz="2000" dirty="0">
                <a:latin typeface="Calibri" panose="020F0502020204030204" pitchFamily="34" charset="0"/>
                <a:cs typeface="Calibri" panose="020F0502020204030204" pitchFamily="34" charset="0"/>
              </a:rPr>
              <a:t>2024/09/03 @</a:t>
            </a:r>
            <a:r>
              <a:rPr lang="zh-CN" altLang="en-US" sz="2000" dirty="0">
                <a:latin typeface="Calibri" panose="020F0502020204030204" pitchFamily="34" charset="0"/>
                <a:cs typeface="Calibri" panose="020F0502020204030204" pitchFamily="34" charset="0"/>
              </a:rPr>
              <a:t> </a:t>
            </a:r>
            <a:r>
              <a:rPr lang="en-US" altLang="zh-CN" sz="2000" dirty="0" err="1">
                <a:latin typeface="Calibri" panose="020F0502020204030204" pitchFamily="34" charset="0"/>
                <a:cs typeface="Calibri" panose="020F0502020204030204" pitchFamily="34" charset="0"/>
              </a:rPr>
              <a:t>Beihang</a:t>
            </a:r>
            <a:endParaRPr lang="zh-CN" altLang="en-US" sz="2000" dirty="0">
              <a:latin typeface="Calibri" panose="020F0502020204030204" pitchFamily="34" charset="0"/>
              <a:cs typeface="Calibri" panose="020F0502020204030204" pitchFamily="34" charset="0"/>
            </a:endParaRPr>
          </a:p>
        </p:txBody>
      </p:sp>
      <p:sp>
        <p:nvSpPr>
          <p:cNvPr id="2" name="文本框 20">
            <a:extLst>
              <a:ext uri="{FF2B5EF4-FFF2-40B4-BE49-F238E27FC236}">
                <a16:creationId xmlns:a16="http://schemas.microsoft.com/office/drawing/2014/main" id="{17528584-8CE1-90D1-FD6C-9106444E4404}"/>
              </a:ext>
            </a:extLst>
          </p:cNvPr>
          <p:cNvSpPr txBox="1"/>
          <p:nvPr/>
        </p:nvSpPr>
        <p:spPr bwMode="auto">
          <a:xfrm>
            <a:off x="1686135" y="3427084"/>
            <a:ext cx="8819729" cy="574901"/>
          </a:xfrm>
          <a:prstGeom prst="rect">
            <a:avLst/>
          </a:prstGeom>
          <a:noFill/>
        </p:spPr>
        <p:txBody>
          <a:bodyPr wrap="square">
            <a:spAutoFit/>
          </a:bodyPr>
          <a:lstStyle/>
          <a:p>
            <a:pPr algn="ctr">
              <a:lnSpc>
                <a:spcPct val="120000"/>
              </a:lnSpc>
              <a:defRPr/>
            </a:pPr>
            <a:r>
              <a:rPr lang="en-US" altLang="zh-CN" sz="2800" b="0" dirty="0">
                <a:ln w="38100">
                  <a:noFill/>
                </a:ln>
                <a:solidFill>
                  <a:srgbClr val="FFC000"/>
                </a:solidFill>
                <a:latin typeface="Calibri" panose="020F0502020204030204" pitchFamily="34" charset="0"/>
                <a:ea typeface="微软雅黑" panose="020B0503020204020204" pitchFamily="34" charset="-122"/>
                <a:cs typeface="Calibri" panose="020F0502020204030204" pitchFamily="34" charset="0"/>
              </a:rPr>
              <a:t>Part</a:t>
            </a:r>
            <a:r>
              <a:rPr lang="zh-CN" altLang="en-US" sz="2800" b="0" dirty="0">
                <a:ln w="38100">
                  <a:noFill/>
                </a:ln>
                <a:solidFill>
                  <a:srgbClr val="FFC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2800" b="0" dirty="0">
                <a:ln w="38100">
                  <a:noFill/>
                </a:ln>
                <a:solidFill>
                  <a:srgbClr val="FFC000"/>
                </a:solidFill>
                <a:latin typeface="Calibri" panose="020F0502020204030204" pitchFamily="34" charset="0"/>
                <a:ea typeface="微软雅黑" panose="020B0503020204020204" pitchFamily="34" charset="-122"/>
                <a:cs typeface="Calibri" panose="020F0502020204030204" pitchFamily="34" charset="0"/>
              </a:rPr>
              <a:t>1</a:t>
            </a:r>
            <a:r>
              <a:rPr lang="zh-CN" altLang="en-US" sz="2800" b="0" dirty="0">
                <a:ln w="38100">
                  <a:noFill/>
                </a:ln>
                <a:solidFill>
                  <a:srgbClr val="FFC000"/>
                </a:solidFill>
                <a:latin typeface="Calibri" panose="020F0502020204030204" pitchFamily="34" charset="0"/>
                <a:ea typeface="微软雅黑" panose="020B0503020204020204" pitchFamily="34" charset="-122"/>
                <a:cs typeface="Calibri" panose="020F0502020204030204" pitchFamily="34" charset="0"/>
              </a:rPr>
              <a:t>：“画大饼”</a:t>
            </a:r>
          </a:p>
        </p:txBody>
      </p:sp>
    </p:spTree>
    <p:extLst>
      <p:ext uri="{BB962C8B-B14F-4D97-AF65-F5344CB8AC3E}">
        <p14:creationId xmlns:p14="http://schemas.microsoft.com/office/powerpoint/2010/main" val="286917294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repeatCount="5000" decel="50000" fill="hold" grpId="1" nodeType="withEffect">
                                  <p:stCondLst>
                                    <p:cond delay="0"/>
                                  </p:stCondLst>
                                  <p:childTnLst>
                                    <p:animMotion origin="layout" path="M -1.59868E-6 1.56863E-6 L -0.78762 0.75294 " pathEditMode="relative" rAng="0" ptsTypes="AA">
                                      <p:cBhvr>
                                        <p:cTn id="6" dur="1700" fill="hold"/>
                                        <p:tgtEl>
                                          <p:spTgt spid="18"/>
                                        </p:tgtEl>
                                        <p:attrNameLst>
                                          <p:attrName>ppt_x</p:attrName>
                                          <p:attrName>ppt_y</p:attrName>
                                        </p:attrNameLst>
                                      </p:cBhvr>
                                      <p:rCtr x="-39400" y="37600"/>
                                    </p:animMotion>
                                  </p:childTnLst>
                                </p:cTn>
                              </p:par>
                              <p:par>
                                <p:cTn id="7" presetID="10" presetClass="exit" presetSubtype="0" repeatCount="5000" fill="hold" grpId="0" nodeType="withEffect">
                                  <p:stCondLst>
                                    <p:cond delay="900"/>
                                  </p:stCondLst>
                                  <p:childTnLst>
                                    <p:animEffect transition="out" filter="fade">
                                      <p:cBhvr>
                                        <p:cTn id="8" dur="1700"/>
                                        <p:tgtEl>
                                          <p:spTgt spid="18"/>
                                        </p:tgtEl>
                                      </p:cBhvr>
                                    </p:animEffect>
                                    <p:set>
                                      <p:cBhvr>
                                        <p:cTn id="9" dur="1" fill="hold">
                                          <p:stCondLst>
                                            <p:cond delay="1699"/>
                                          </p:stCondLst>
                                        </p:cTn>
                                        <p:tgtEl>
                                          <p:spTgt spid="18"/>
                                        </p:tgtEl>
                                        <p:attrNameLst>
                                          <p:attrName>style.visibility</p:attrName>
                                        </p:attrNameLst>
                                      </p:cBhvr>
                                      <p:to>
                                        <p:strVal val="hidden"/>
                                      </p:to>
                                    </p:set>
                                  </p:childTnLst>
                                </p:cTn>
                              </p:par>
                              <p:par>
                                <p:cTn id="10" presetID="49" presetClass="path" presetSubtype="0" repeatCount="5000" decel="50000" fill="hold" grpId="1" nodeType="withEffect">
                                  <p:stCondLst>
                                    <p:cond delay="200"/>
                                  </p:stCondLst>
                                  <p:childTnLst>
                                    <p:animMotion origin="layout" path="M -1.17971E-6 -1.17647E-6 L -0.86273 0.89755 " pathEditMode="relative" rAng="0" ptsTypes="AA">
                                      <p:cBhvr>
                                        <p:cTn id="11" dur="1600" fill="hold"/>
                                        <p:tgtEl>
                                          <p:spTgt spid="19"/>
                                        </p:tgtEl>
                                        <p:attrNameLst>
                                          <p:attrName>ppt_x</p:attrName>
                                          <p:attrName>ppt_y</p:attrName>
                                        </p:attrNameLst>
                                      </p:cBhvr>
                                      <p:rCtr x="-43100" y="44900"/>
                                    </p:animMotion>
                                  </p:childTnLst>
                                </p:cTn>
                              </p:par>
                              <p:par>
                                <p:cTn id="12" presetID="10" presetClass="exit" presetSubtype="0" fill="hold" grpId="0" nodeType="withEffect">
                                  <p:stCondLst>
                                    <p:cond delay="800"/>
                                  </p:stCondLst>
                                  <p:childTnLst>
                                    <p:animEffect transition="out" filter="fade">
                                      <p:cBhvr>
                                        <p:cTn id="13" dur="5000"/>
                                        <p:tgtEl>
                                          <p:spTgt spid="19"/>
                                        </p:tgtEl>
                                      </p:cBhvr>
                                    </p:animEffect>
                                    <p:set>
                                      <p:cBhvr>
                                        <p:cTn id="14" dur="1" fill="hold">
                                          <p:stCondLst>
                                            <p:cond delay="4999"/>
                                          </p:stCondLst>
                                        </p:cTn>
                                        <p:tgtEl>
                                          <p:spTgt spid="19"/>
                                        </p:tgtEl>
                                        <p:attrNameLst>
                                          <p:attrName>style.visibility</p:attrName>
                                        </p:attrNameLst>
                                      </p:cBhvr>
                                      <p:to>
                                        <p:strVal val="hidden"/>
                                      </p:to>
                                    </p:set>
                                  </p:childTnLst>
                                </p:cTn>
                              </p:par>
                              <p:par>
                                <p:cTn id="15" presetID="49" presetClass="path" presetSubtype="0" repeatCount="5000" decel="50000" fill="hold" grpId="1" nodeType="withEffect">
                                  <p:stCondLst>
                                    <p:cond delay="100"/>
                                  </p:stCondLst>
                                  <p:childTnLst>
                                    <p:animMotion origin="layout" path="M -2.69019E-6 -5.88235E-7 L -0.60005 0.58628 " pathEditMode="relative" rAng="0" ptsTypes="AA">
                                      <p:cBhvr>
                                        <p:cTn id="16" dur="1400" fill="hold"/>
                                        <p:tgtEl>
                                          <p:spTgt spid="20"/>
                                        </p:tgtEl>
                                        <p:attrNameLst>
                                          <p:attrName>ppt_x</p:attrName>
                                          <p:attrName>ppt_y</p:attrName>
                                        </p:attrNameLst>
                                      </p:cBhvr>
                                      <p:rCtr x="-30000" y="29300"/>
                                    </p:animMotion>
                                  </p:childTnLst>
                                </p:cTn>
                              </p:par>
                              <p:par>
                                <p:cTn id="17" presetID="10" presetClass="exit" presetSubtype="0" repeatCount="5000" fill="hold" grpId="0" nodeType="withEffect">
                                  <p:stCondLst>
                                    <p:cond delay="800"/>
                                  </p:stCondLst>
                                  <p:childTnLst>
                                    <p:animEffect transition="out" filter="fade">
                                      <p:cBhvr>
                                        <p:cTn id="18" dur="1400"/>
                                        <p:tgtEl>
                                          <p:spTgt spid="20"/>
                                        </p:tgtEl>
                                      </p:cBhvr>
                                    </p:animEffect>
                                    <p:set>
                                      <p:cBhvr>
                                        <p:cTn id="19" dur="1" fill="hold">
                                          <p:stCondLst>
                                            <p:cond delay="1399"/>
                                          </p:stCondLst>
                                        </p:cTn>
                                        <p:tgtEl>
                                          <p:spTgt spid="20"/>
                                        </p:tgtEl>
                                        <p:attrNameLst>
                                          <p:attrName>style.visibility</p:attrName>
                                        </p:attrNameLst>
                                      </p:cBhvr>
                                      <p:to>
                                        <p:strVal val="hidden"/>
                                      </p:to>
                                    </p:set>
                                  </p:childTnLst>
                                </p:cTn>
                              </p:par>
                              <p:par>
                                <p:cTn id="20" presetID="49" presetClass="path" presetSubtype="0" repeatCount="5000" decel="50000" fill="hold" grpId="1" nodeType="withEffect">
                                  <p:stCondLst>
                                    <p:cond delay="0"/>
                                  </p:stCondLst>
                                  <p:childTnLst>
                                    <p:animMotion origin="layout" path="M 8.37927E-7 3.13725E-6 L -1.00648 1.06666 " pathEditMode="relative" rAng="0" ptsTypes="AA">
                                      <p:cBhvr>
                                        <p:cTn id="21" dur="1300" fill="hold"/>
                                        <p:tgtEl>
                                          <p:spTgt spid="21"/>
                                        </p:tgtEl>
                                        <p:attrNameLst>
                                          <p:attrName>ppt_x</p:attrName>
                                          <p:attrName>ppt_y</p:attrName>
                                        </p:attrNameLst>
                                      </p:cBhvr>
                                      <p:rCtr x="-50300" y="53300"/>
                                    </p:animMotion>
                                  </p:childTnLst>
                                </p:cTn>
                              </p:par>
                              <p:par>
                                <p:cTn id="22" presetID="10" presetClass="exit" presetSubtype="0" repeatCount="5000" fill="hold" grpId="0" nodeType="withEffect">
                                  <p:stCondLst>
                                    <p:cond delay="1000"/>
                                  </p:stCondLst>
                                  <p:childTnLst>
                                    <p:animEffect transition="out" filter="fade">
                                      <p:cBhvr>
                                        <p:cTn id="23" dur="1300"/>
                                        <p:tgtEl>
                                          <p:spTgt spid="21"/>
                                        </p:tgtEl>
                                      </p:cBhvr>
                                    </p:animEffect>
                                    <p:set>
                                      <p:cBhvr>
                                        <p:cTn id="24" dur="1" fill="hold">
                                          <p:stCondLst>
                                            <p:cond delay="1299"/>
                                          </p:stCondLst>
                                        </p:cTn>
                                        <p:tgtEl>
                                          <p:spTgt spid="21"/>
                                        </p:tgtEl>
                                        <p:attrNameLst>
                                          <p:attrName>style.visibility</p:attrName>
                                        </p:attrNameLst>
                                      </p:cBhvr>
                                      <p:to>
                                        <p:strVal val="hidden"/>
                                      </p:to>
                                    </p:set>
                                  </p:childTnLst>
                                </p:cTn>
                              </p:par>
                              <p:par>
                                <p:cTn id="25" presetID="1" presetClass="entr" presetSubtype="0" fill="hold" nodeType="withEffect">
                                  <p:stCondLst>
                                    <p:cond delay="6000"/>
                                  </p:stCondLst>
                                  <p:childTnLst>
                                    <p:set>
                                      <p:cBhvr>
                                        <p:cTn id="26" dur="1" fill="hold">
                                          <p:stCondLst>
                                            <p:cond delay="0"/>
                                          </p:stCondLst>
                                        </p:cTn>
                                        <p:tgtEl>
                                          <p:spTgt spid="77"/>
                                        </p:tgtEl>
                                        <p:attrNameLst>
                                          <p:attrName>style.visibility</p:attrName>
                                        </p:attrNameLst>
                                      </p:cBhvr>
                                      <p:to>
                                        <p:strVal val="visible"/>
                                      </p:to>
                                    </p:set>
                                  </p:childTnLst>
                                </p:cTn>
                              </p:par>
                              <p:par>
                                <p:cTn id="27" presetID="8" presetClass="emph" presetSubtype="0" fill="hold" nodeType="withEffect">
                                  <p:stCondLst>
                                    <p:cond delay="6000"/>
                                  </p:stCondLst>
                                  <p:childTnLst>
                                    <p:animRot by="10800000">
                                      <p:cBhvr>
                                        <p:cTn id="28" dur="1000" fill="hold"/>
                                        <p:tgtEl>
                                          <p:spTgt spid="77"/>
                                        </p:tgtEl>
                                        <p:attrNameLst>
                                          <p:attrName>r</p:attrName>
                                        </p:attrNameLst>
                                      </p:cBhvr>
                                    </p:animRot>
                                  </p:childTnLst>
                                </p:cTn>
                              </p:par>
                              <p:par>
                                <p:cTn id="29" presetID="10" presetClass="exit" presetSubtype="0" fill="hold" nodeType="withEffect">
                                  <p:stCondLst>
                                    <p:cond delay="6750"/>
                                  </p:stCondLst>
                                  <p:childTnLst>
                                    <p:animEffect transition="out" filter="fade">
                                      <p:cBhvr>
                                        <p:cTn id="30" dur="800"/>
                                        <p:tgtEl>
                                          <p:spTgt spid="77"/>
                                        </p:tgtEl>
                                      </p:cBhvr>
                                    </p:animEffect>
                                    <p:set>
                                      <p:cBhvr>
                                        <p:cTn id="31" dur="1" fill="hold">
                                          <p:stCondLst>
                                            <p:cond delay="7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8EE610C-E46E-0DED-43AD-62A2E1071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040" y="1772816"/>
            <a:ext cx="5249121" cy="3936841"/>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en-US" altLang="zh-CN" dirty="0"/>
              <a:t>High-resolution follow-up studies</a:t>
            </a:r>
            <a:endParaRPr lang="zh-CN" altLang="en-US" dirty="0"/>
          </a:p>
        </p:txBody>
      </p:sp>
      <p:sp>
        <p:nvSpPr>
          <p:cNvPr id="3" name="内容占位符 2"/>
          <p:cNvSpPr>
            <a:spLocks noGrp="1"/>
          </p:cNvSpPr>
          <p:nvPr>
            <p:ph idx="1"/>
          </p:nvPr>
        </p:nvSpPr>
        <p:spPr>
          <a:xfrm>
            <a:off x="626032" y="1484784"/>
            <a:ext cx="5989036" cy="4878514"/>
          </a:xfrm>
        </p:spPr>
        <p:txBody>
          <a:bodyPr>
            <a:normAutofit fontScale="92500" lnSpcReduction="20000"/>
          </a:bodyPr>
          <a:lstStyle/>
          <a:p>
            <a:pPr algn="l"/>
            <a:r>
              <a:rPr lang="en-US" altLang="zh-CN" sz="2400" dirty="0"/>
              <a:t>First Stars (Cayrel+2004 and</a:t>
            </a:r>
            <a:r>
              <a:rPr lang="zh-CN" altLang="en-US" sz="2400" dirty="0"/>
              <a:t> </a:t>
            </a:r>
            <a:r>
              <a:rPr lang="en-US" altLang="zh-CN" sz="2400" dirty="0"/>
              <a:t>the series)</a:t>
            </a:r>
          </a:p>
          <a:p>
            <a:pPr lvl="1" algn="l"/>
            <a:r>
              <a:rPr lang="en-US" altLang="zh-CN" sz="2000" dirty="0"/>
              <a:t>Very classic, a few dozens stars</a:t>
            </a:r>
          </a:p>
          <a:p>
            <a:pPr algn="l"/>
            <a:r>
              <a:rPr lang="en-US" altLang="zh-CN" sz="2400" dirty="0"/>
              <a:t>Cohen+2013</a:t>
            </a:r>
          </a:p>
          <a:p>
            <a:pPr lvl="1" algn="l"/>
            <a:r>
              <a:rPr lang="en-US" altLang="zh-CN" sz="2000" dirty="0"/>
              <a:t>The “unfortunate” HES candidates, ~100 stars</a:t>
            </a:r>
          </a:p>
          <a:p>
            <a:pPr algn="l"/>
            <a:r>
              <a:rPr lang="en-US" altLang="zh-CN" sz="2400" dirty="0"/>
              <a:t>The Most Metal-Poor Stars (Norris+2013)</a:t>
            </a:r>
          </a:p>
          <a:p>
            <a:pPr lvl="1" algn="l"/>
            <a:r>
              <a:rPr lang="en-US" altLang="zh-CN" sz="2000" dirty="0"/>
              <a:t>190 stars</a:t>
            </a:r>
          </a:p>
          <a:p>
            <a:pPr algn="l"/>
            <a:r>
              <a:rPr lang="en-US" altLang="zh-CN" sz="2400" dirty="0">
                <a:ea typeface="宋体" charset="-122"/>
              </a:rPr>
              <a:t>SDSS/SEGUE (Aoki+2013)</a:t>
            </a:r>
          </a:p>
          <a:p>
            <a:pPr lvl="1" algn="l"/>
            <a:r>
              <a:rPr lang="en-US" altLang="zh-CN" sz="2000" dirty="0">
                <a:ea typeface="宋体" charset="-122"/>
              </a:rPr>
              <a:t>137 EMP stars, a few elements</a:t>
            </a:r>
          </a:p>
          <a:p>
            <a:pPr algn="l"/>
            <a:r>
              <a:rPr lang="en-US" altLang="zh-CN" sz="2400" dirty="0" err="1">
                <a:ea typeface="宋体" charset="-122"/>
              </a:rPr>
              <a:t>SkyMapper</a:t>
            </a:r>
            <a:endParaRPr lang="en-US" altLang="zh-CN" sz="2400" dirty="0">
              <a:ea typeface="宋体" charset="-122"/>
            </a:endParaRPr>
          </a:p>
          <a:p>
            <a:pPr lvl="1" algn="l"/>
            <a:r>
              <a:rPr lang="en-US" altLang="zh-CN" sz="2000" dirty="0">
                <a:ea typeface="宋体" charset="-122"/>
              </a:rPr>
              <a:t>Jacobson+2015: 122 stars; Yong+2021: 150 stars</a:t>
            </a:r>
          </a:p>
          <a:p>
            <a:pPr algn="l"/>
            <a:r>
              <a:rPr lang="en-US" altLang="zh-CN" sz="2600" b="1" dirty="0">
                <a:solidFill>
                  <a:srgbClr val="FFC000"/>
                </a:solidFill>
                <a:ea typeface="宋体" charset="-122"/>
              </a:rPr>
              <a:t>LAMOST</a:t>
            </a:r>
          </a:p>
          <a:p>
            <a:pPr lvl="1" algn="l"/>
            <a:r>
              <a:rPr lang="en-US" altLang="zh-CN" sz="2200" b="1" dirty="0">
                <a:solidFill>
                  <a:srgbClr val="FFC000"/>
                </a:solidFill>
                <a:ea typeface="宋体" charset="-122"/>
              </a:rPr>
              <a:t>Li+2022: 384 stars, largest uniform sample</a:t>
            </a:r>
          </a:p>
        </p:txBody>
      </p:sp>
      <p:sp>
        <p:nvSpPr>
          <p:cNvPr id="5" name="Rectangle 32">
            <a:extLst>
              <a:ext uri="{FF2B5EF4-FFF2-40B4-BE49-F238E27FC236}">
                <a16:creationId xmlns:a16="http://schemas.microsoft.com/office/drawing/2014/main" id="{7F38B7D8-D880-2394-D53A-74F64EA1337D}"/>
              </a:ext>
            </a:extLst>
          </p:cNvPr>
          <p:cNvSpPr/>
          <p:nvPr/>
        </p:nvSpPr>
        <p:spPr>
          <a:xfrm>
            <a:off x="7752184" y="5837342"/>
            <a:ext cx="3530728" cy="369332"/>
          </a:xfrm>
          <a:prstGeom prst="rect">
            <a:avLst/>
          </a:prstGeom>
        </p:spPr>
        <p:txBody>
          <a:bodyPr wrap="square">
            <a:spAutoFit/>
          </a:bodyPr>
          <a:lstStyle/>
          <a:p>
            <a:r>
              <a:rPr lang="en-US" altLang="zh-CN" sz="1800" dirty="0">
                <a:latin typeface="Times New Roman" panose="02020603050405020304" pitchFamily="18" charset="0"/>
                <a:ea typeface="SimHei" panose="02010609060101010101" pitchFamily="49" charset="-122"/>
                <a:cs typeface="Times New Roman" panose="02020603050405020304" pitchFamily="18" charset="0"/>
              </a:rPr>
              <a:t>SAGA database (till 2023 Apr)</a:t>
            </a:r>
            <a:endParaRPr lang="en-US" sz="1800" dirty="0">
              <a:latin typeface="Times New Roman" panose="02020603050405020304" pitchFamily="18" charset="0"/>
              <a:ea typeface="SimHei" panose="02010609060101010101" pitchFamily="49" charset="-122"/>
              <a:cs typeface="Times New Roman" panose="02020603050405020304" pitchFamily="18" charset="0"/>
            </a:endParaRPr>
          </a:p>
        </p:txBody>
      </p:sp>
      <p:sp>
        <p:nvSpPr>
          <p:cNvPr id="7" name="Rectangle 32">
            <a:extLst>
              <a:ext uri="{FF2B5EF4-FFF2-40B4-BE49-F238E27FC236}">
                <a16:creationId xmlns:a16="http://schemas.microsoft.com/office/drawing/2014/main" id="{2A36ED4D-6F81-6C29-8D9D-B701ACA50D1F}"/>
              </a:ext>
            </a:extLst>
          </p:cNvPr>
          <p:cNvSpPr/>
          <p:nvPr/>
        </p:nvSpPr>
        <p:spPr>
          <a:xfrm>
            <a:off x="7248128" y="2782669"/>
            <a:ext cx="1584176" cy="707886"/>
          </a:xfrm>
          <a:prstGeom prst="rect">
            <a:avLst/>
          </a:prstGeom>
        </p:spPr>
        <p:txBody>
          <a:bodyPr wrap="square">
            <a:spAutoFit/>
          </a:bodyPr>
          <a:lstStyle/>
          <a:p>
            <a:pPr algn="ctr"/>
            <a:r>
              <a:rPr lang="en-US" altLang="zh-CN" sz="2000" dirty="0">
                <a:solidFill>
                  <a:srgbClr val="C00000"/>
                </a:solidFill>
                <a:latin typeface="Calibri" panose="020F0502020204030204" pitchFamily="34" charset="0"/>
                <a:ea typeface="SimHei" panose="02010609060101010101" pitchFamily="49" charset="-122"/>
                <a:cs typeface="Calibri" panose="020F0502020204030204" pitchFamily="34" charset="0"/>
              </a:rPr>
              <a:t>the “poorer”, the rarer</a:t>
            </a:r>
            <a:endParaRPr lang="en-US" sz="2400" dirty="0">
              <a:solidFill>
                <a:srgbClr val="C00000"/>
              </a:solidFill>
              <a:latin typeface="Calibri" panose="020F0502020204030204" pitchFamily="34" charset="0"/>
              <a:ea typeface="SimHei"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2376569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69"/>
          <p:cNvSpPr/>
          <p:nvPr/>
        </p:nvSpPr>
        <p:spPr>
          <a:xfrm>
            <a:off x="216694" y="3736490"/>
            <a:ext cx="5879306" cy="301085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5" name="矩形 14"/>
          <p:cNvSpPr/>
          <p:nvPr/>
        </p:nvSpPr>
        <p:spPr>
          <a:xfrm>
            <a:off x="2840602" y="835364"/>
            <a:ext cx="7205856" cy="30108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grpSp>
        <p:nvGrpSpPr>
          <p:cNvPr id="8" name="组合 7"/>
          <p:cNvGrpSpPr/>
          <p:nvPr/>
        </p:nvGrpSpPr>
        <p:grpSpPr>
          <a:xfrm>
            <a:off x="5930980" y="820902"/>
            <a:ext cx="3951297" cy="2914447"/>
            <a:chOff x="7801712" y="356110"/>
            <a:chExt cx="4124575" cy="2947216"/>
          </a:xfrm>
        </p:grpSpPr>
        <p:pic>
          <p:nvPicPr>
            <p:cNvPr id="52" name="图片 51"/>
            <p:cNvPicPr>
              <a:picLocks noChangeAspect="1"/>
            </p:cNvPicPr>
            <p:nvPr/>
          </p:nvPicPr>
          <p:blipFill rotWithShape="1">
            <a:blip r:embed="rId4"/>
            <a:srcRect t="92427"/>
            <a:stretch/>
          </p:blipFill>
          <p:spPr>
            <a:xfrm>
              <a:off x="7801712" y="2978943"/>
              <a:ext cx="4053738" cy="324383"/>
            </a:xfrm>
            <a:prstGeom prst="rect">
              <a:avLst/>
            </a:prstGeom>
            <a:effectLst/>
          </p:spPr>
        </p:pic>
        <p:grpSp>
          <p:nvGrpSpPr>
            <p:cNvPr id="30" name="组合 29">
              <a:extLst>
                <a:ext uri="{FF2B5EF4-FFF2-40B4-BE49-F238E27FC236}">
                  <a16:creationId xmlns:a16="http://schemas.microsoft.com/office/drawing/2014/main" id="{8319AF86-BBBA-5074-74A9-2D2D6C3D7666}"/>
                </a:ext>
              </a:extLst>
            </p:cNvPr>
            <p:cNvGrpSpPr/>
            <p:nvPr/>
          </p:nvGrpSpPr>
          <p:grpSpPr>
            <a:xfrm>
              <a:off x="7801712" y="356110"/>
              <a:ext cx="4124575" cy="2651409"/>
              <a:chOff x="7974278" y="1744014"/>
              <a:chExt cx="4124575" cy="2651409"/>
            </a:xfrm>
            <a:effectLst/>
          </p:grpSpPr>
          <p:pic>
            <p:nvPicPr>
              <p:cNvPr id="5" name="图片 4"/>
              <p:cNvPicPr>
                <a:picLocks noChangeAspect="1"/>
              </p:cNvPicPr>
              <p:nvPr/>
            </p:nvPicPr>
            <p:blipFill rotWithShape="1">
              <a:blip r:embed="rId4"/>
              <a:srcRect b="43043"/>
              <a:stretch/>
            </p:blipFill>
            <p:spPr>
              <a:xfrm>
                <a:off x="7974278" y="1955873"/>
                <a:ext cx="4053738" cy="2439550"/>
              </a:xfrm>
              <a:prstGeom prst="rect">
                <a:avLst/>
              </a:prstGeom>
              <a:effectLst/>
            </p:spPr>
          </p:pic>
          <p:sp>
            <p:nvSpPr>
              <p:cNvPr id="27" name="文本框 26">
                <a:extLst>
                  <a:ext uri="{FF2B5EF4-FFF2-40B4-BE49-F238E27FC236}">
                    <a16:creationId xmlns:a16="http://schemas.microsoft.com/office/drawing/2014/main" id="{104FBA15-C3BE-21BD-B21E-93795AC4F6F6}"/>
                  </a:ext>
                </a:extLst>
              </p:cNvPr>
              <p:cNvSpPr txBox="1"/>
              <p:nvPr/>
            </p:nvSpPr>
            <p:spPr>
              <a:xfrm>
                <a:off x="10444551" y="1744014"/>
                <a:ext cx="1654302" cy="264551"/>
              </a:xfrm>
              <a:prstGeom prst="rect">
                <a:avLst/>
              </a:prstGeom>
              <a:noFill/>
            </p:spPr>
            <p:txBody>
              <a:bodyPr wrap="square" rtlCol="0">
                <a:spAutoFit/>
              </a:bodyPr>
              <a:lstStyle/>
              <a:p>
                <a:r>
                  <a:rPr lang="en-US" altLang="zh-CN" sz="1100" b="0" dirty="0" err="1">
                    <a:solidFill>
                      <a:schemeClr val="tx1">
                        <a:lumMod val="95000"/>
                      </a:schemeClr>
                    </a:solidFill>
                    <a:latin typeface="Calibri" panose="020F0502020204030204" pitchFamily="34" charset="0"/>
                    <a:cs typeface="Calibri" panose="020F0502020204030204" pitchFamily="34" charset="0"/>
                  </a:rPr>
                  <a:t>Frebel</a:t>
                </a:r>
                <a:r>
                  <a:rPr lang="zh-CN" altLang="en-US" sz="1100" b="0" dirty="0">
                    <a:solidFill>
                      <a:schemeClr val="tx1">
                        <a:lumMod val="95000"/>
                      </a:schemeClr>
                    </a:solidFill>
                    <a:latin typeface="Calibri" panose="020F0502020204030204" pitchFamily="34" charset="0"/>
                    <a:cs typeface="Calibri" panose="020F0502020204030204" pitchFamily="34" charset="0"/>
                  </a:rPr>
                  <a:t> </a:t>
                </a:r>
                <a:r>
                  <a:rPr lang="en-US" altLang="zh-CN" sz="1100" b="0" dirty="0">
                    <a:solidFill>
                      <a:schemeClr val="tx1">
                        <a:lumMod val="95000"/>
                      </a:schemeClr>
                    </a:solidFill>
                    <a:latin typeface="Calibri" panose="020F0502020204030204" pitchFamily="34" charset="0"/>
                    <a:cs typeface="Calibri" panose="020F0502020204030204" pitchFamily="34" charset="0"/>
                  </a:rPr>
                  <a:t>&amp;</a:t>
                </a:r>
                <a:r>
                  <a:rPr lang="zh-CN" altLang="en-US" sz="1100" b="0" dirty="0">
                    <a:solidFill>
                      <a:schemeClr val="tx1">
                        <a:lumMod val="95000"/>
                      </a:schemeClr>
                    </a:solidFill>
                    <a:latin typeface="Calibri" panose="020F0502020204030204" pitchFamily="34" charset="0"/>
                    <a:cs typeface="Calibri" panose="020F0502020204030204" pitchFamily="34" charset="0"/>
                  </a:rPr>
                  <a:t> </a:t>
                </a:r>
                <a:r>
                  <a:rPr lang="en-US" altLang="zh-CN" sz="1100" b="0" dirty="0">
                    <a:solidFill>
                      <a:schemeClr val="tx1">
                        <a:lumMod val="95000"/>
                      </a:schemeClr>
                    </a:solidFill>
                    <a:latin typeface="Calibri" panose="020F0502020204030204" pitchFamily="34" charset="0"/>
                    <a:cs typeface="Calibri" panose="020F0502020204030204" pitchFamily="34" charset="0"/>
                  </a:rPr>
                  <a:t>Norris</a:t>
                </a:r>
                <a:r>
                  <a:rPr lang="en-US" altLang="zh-CN" sz="1100" dirty="0">
                    <a:solidFill>
                      <a:schemeClr val="tx1">
                        <a:lumMod val="95000"/>
                      </a:schemeClr>
                    </a:solidFill>
                    <a:latin typeface="Calibri" panose="020F0502020204030204" pitchFamily="34" charset="0"/>
                    <a:cs typeface="Calibri" panose="020F0502020204030204" pitchFamily="34" charset="0"/>
                  </a:rPr>
                  <a:t> (2015)</a:t>
                </a:r>
                <a:endParaRPr lang="zh-CN" altLang="en-US" sz="1100" b="0" dirty="0">
                  <a:solidFill>
                    <a:schemeClr val="tx1">
                      <a:lumMod val="95000"/>
                    </a:schemeClr>
                  </a:solidFill>
                  <a:latin typeface="Calibri" panose="020F0502020204030204" pitchFamily="34" charset="0"/>
                  <a:cs typeface="Calibri" panose="020F0502020204030204" pitchFamily="34" charset="0"/>
                </a:endParaRPr>
              </a:p>
            </p:txBody>
          </p:sp>
        </p:grpSp>
      </p:grpSp>
      <p:sp>
        <p:nvSpPr>
          <p:cNvPr id="26" name="标题 25"/>
          <p:cNvSpPr>
            <a:spLocks noGrp="1"/>
          </p:cNvSpPr>
          <p:nvPr>
            <p:ph type="title"/>
          </p:nvPr>
        </p:nvSpPr>
        <p:spPr>
          <a:xfrm>
            <a:off x="410762" y="160374"/>
            <a:ext cx="11444688" cy="605849"/>
          </a:xfrm>
        </p:spPr>
        <p:txBody>
          <a:bodyPr>
            <a:normAutofit/>
          </a:bodyPr>
          <a:lstStyle/>
          <a:p>
            <a:r>
              <a:rPr lang="en-US" altLang="zh-CN" sz="3200" dirty="0"/>
              <a:t>Stellar</a:t>
            </a:r>
            <a:r>
              <a:rPr lang="en-US" altLang="zh-CN" sz="3200" dirty="0">
                <a:latin typeface="Calibri" panose="020F0502020204030204" pitchFamily="34" charset="0"/>
                <a:cs typeface="Calibri" panose="020F0502020204030204" pitchFamily="34" charset="0"/>
              </a:rPr>
              <a:t> archaeology: science cases</a:t>
            </a:r>
            <a:endParaRPr lang="zh-CN" altLang="en-US" sz="3200" dirty="0">
              <a:latin typeface="Calibri" panose="020F0502020204030204" pitchFamily="34" charset="0"/>
              <a:cs typeface="Calibri" panose="020F0502020204030204" pitchFamily="34" charset="0"/>
            </a:endParaRPr>
          </a:p>
        </p:txBody>
      </p:sp>
      <p:grpSp>
        <p:nvGrpSpPr>
          <p:cNvPr id="11" name="组合 10"/>
          <p:cNvGrpSpPr/>
          <p:nvPr/>
        </p:nvGrpSpPr>
        <p:grpSpPr>
          <a:xfrm>
            <a:off x="1580844" y="3789040"/>
            <a:ext cx="4400151" cy="2889702"/>
            <a:chOff x="5872800" y="3643970"/>
            <a:chExt cx="4400151" cy="2889702"/>
          </a:xfrm>
        </p:grpSpPr>
        <p:pic>
          <p:nvPicPr>
            <p:cNvPr id="54" name="图片 53">
              <a:extLst>
                <a:ext uri="{FF2B5EF4-FFF2-40B4-BE49-F238E27FC236}">
                  <a16:creationId xmlns:a16="http://schemas.microsoft.com/office/drawing/2014/main" id="{4C4215BF-D7D5-BDA4-5365-703253CB2666}"/>
                </a:ext>
              </a:extLst>
            </p:cNvPr>
            <p:cNvPicPr>
              <a:picLocks noChangeAspect="1"/>
            </p:cNvPicPr>
            <p:nvPr/>
          </p:nvPicPr>
          <p:blipFill>
            <a:blip r:embed="rId5"/>
            <a:stretch>
              <a:fillRect/>
            </a:stretch>
          </p:blipFill>
          <p:spPr>
            <a:xfrm>
              <a:off x="5872800" y="3643970"/>
              <a:ext cx="4400151" cy="2889702"/>
            </a:xfrm>
            <a:prstGeom prst="rect">
              <a:avLst/>
            </a:prstGeom>
            <a:effectLst/>
          </p:spPr>
        </p:pic>
        <p:sp>
          <p:nvSpPr>
            <p:cNvPr id="55" name="文本框 54">
              <a:extLst>
                <a:ext uri="{FF2B5EF4-FFF2-40B4-BE49-F238E27FC236}">
                  <a16:creationId xmlns:a16="http://schemas.microsoft.com/office/drawing/2014/main" id="{104FBA15-C3BE-21BD-B21E-93795AC4F6F6}"/>
                </a:ext>
              </a:extLst>
            </p:cNvPr>
            <p:cNvSpPr txBox="1"/>
            <p:nvPr/>
          </p:nvSpPr>
          <p:spPr>
            <a:xfrm>
              <a:off x="6040047" y="6238737"/>
              <a:ext cx="1419107" cy="259789"/>
            </a:xfrm>
            <a:prstGeom prst="rect">
              <a:avLst/>
            </a:prstGeom>
            <a:noFill/>
          </p:spPr>
          <p:txBody>
            <a:bodyPr wrap="square" rtlCol="0">
              <a:spAutoFit/>
            </a:bodyPr>
            <a:lstStyle/>
            <a:p>
              <a:r>
                <a:rPr lang="en-US" altLang="zh-CN" sz="1100" b="0" dirty="0">
                  <a:solidFill>
                    <a:schemeClr val="bg1"/>
                  </a:solidFill>
                  <a:latin typeface="Calibri" panose="020F0502020204030204" pitchFamily="34" charset="0"/>
                  <a:cs typeface="Calibri" panose="020F0502020204030204" pitchFamily="34" charset="0"/>
                </a:rPr>
                <a:t>Kobayashi+</a:t>
              </a:r>
              <a:r>
                <a:rPr lang="en-US" altLang="zh-CN" sz="1100" dirty="0">
                  <a:solidFill>
                    <a:schemeClr val="bg1"/>
                  </a:solidFill>
                  <a:latin typeface="Calibri" panose="020F0502020204030204" pitchFamily="34" charset="0"/>
                  <a:cs typeface="Calibri" panose="020F0502020204030204" pitchFamily="34" charset="0"/>
                </a:rPr>
                <a:t>2021</a:t>
              </a:r>
              <a:endParaRPr lang="zh-CN" altLang="en-US" sz="1100" b="0" dirty="0">
                <a:solidFill>
                  <a:schemeClr val="bg1"/>
                </a:solidFill>
                <a:latin typeface="Calibri" panose="020F0502020204030204" pitchFamily="34" charset="0"/>
                <a:cs typeface="Calibri" panose="020F0502020204030204" pitchFamily="34" charset="0"/>
              </a:endParaRPr>
            </a:p>
          </p:txBody>
        </p:sp>
      </p:grpSp>
      <p:sp>
        <p:nvSpPr>
          <p:cNvPr id="68" name="矩形 67"/>
          <p:cNvSpPr/>
          <p:nvPr/>
        </p:nvSpPr>
        <p:spPr>
          <a:xfrm>
            <a:off x="3167198" y="1550120"/>
            <a:ext cx="2144721" cy="646331"/>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Uncovering the nature of first stars</a:t>
            </a:r>
            <a:endParaRPr lang="zh-CN" altLang="en-US" dirty="0">
              <a:latin typeface="Calibri" panose="020F0502020204030204" pitchFamily="34" charset="0"/>
              <a:cs typeface="Calibri" panose="020F0502020204030204" pitchFamily="34" charset="0"/>
            </a:endParaRPr>
          </a:p>
        </p:txBody>
      </p:sp>
      <p:sp>
        <p:nvSpPr>
          <p:cNvPr id="69" name="矩形 68"/>
          <p:cNvSpPr/>
          <p:nvPr/>
        </p:nvSpPr>
        <p:spPr>
          <a:xfrm>
            <a:off x="216694" y="4478058"/>
            <a:ext cx="1527407" cy="923330"/>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Constraining the origin of elements</a:t>
            </a:r>
            <a:endParaRPr lang="zh-CN" altLang="en-US" dirty="0">
              <a:latin typeface="Calibri" panose="020F0502020204030204" pitchFamily="34" charset="0"/>
              <a:cs typeface="Calibri" panose="020F0502020204030204" pitchFamily="34" charset="0"/>
            </a:endParaRPr>
          </a:p>
        </p:txBody>
      </p:sp>
      <p:sp>
        <p:nvSpPr>
          <p:cNvPr id="2" name="矩形 1">
            <a:extLst>
              <a:ext uri="{FF2B5EF4-FFF2-40B4-BE49-F238E27FC236}">
                <a16:creationId xmlns:a16="http://schemas.microsoft.com/office/drawing/2014/main" id="{9ABD75EB-3BE4-941C-DBBC-AF2DEEC8F63F}"/>
              </a:ext>
            </a:extLst>
          </p:cNvPr>
          <p:cNvSpPr/>
          <p:nvPr/>
        </p:nvSpPr>
        <p:spPr>
          <a:xfrm>
            <a:off x="6312024" y="4073176"/>
            <a:ext cx="5767318" cy="25496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4" name="矩形 23">
            <a:extLst>
              <a:ext uri="{FF2B5EF4-FFF2-40B4-BE49-F238E27FC236}">
                <a16:creationId xmlns:a16="http://schemas.microsoft.com/office/drawing/2014/main" id="{605D4FCA-AC0F-E6F5-3B7D-515318A6E8A1}"/>
              </a:ext>
            </a:extLst>
          </p:cNvPr>
          <p:cNvSpPr/>
          <p:nvPr/>
        </p:nvSpPr>
        <p:spPr>
          <a:xfrm>
            <a:off x="10150375" y="4807733"/>
            <a:ext cx="1778301" cy="1200329"/>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Decoding ancient</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building-blocks through chemical DNA</a:t>
            </a:r>
            <a:endParaRPr lang="zh-CN" altLang="en-US" dirty="0">
              <a:latin typeface="Calibri" panose="020F0502020204030204" pitchFamily="34" charset="0"/>
              <a:cs typeface="Calibri" panose="020F0502020204030204" pitchFamily="34" charset="0"/>
            </a:endParaRPr>
          </a:p>
        </p:txBody>
      </p:sp>
      <p:grpSp>
        <p:nvGrpSpPr>
          <p:cNvPr id="25" name="组合 24">
            <a:extLst>
              <a:ext uri="{FF2B5EF4-FFF2-40B4-BE49-F238E27FC236}">
                <a16:creationId xmlns:a16="http://schemas.microsoft.com/office/drawing/2014/main" id="{3317FE9D-9188-23EF-E07A-1E17C107997A}"/>
              </a:ext>
            </a:extLst>
          </p:cNvPr>
          <p:cNvGrpSpPr/>
          <p:nvPr/>
        </p:nvGrpSpPr>
        <p:grpSpPr>
          <a:xfrm>
            <a:off x="6443530" y="4142317"/>
            <a:ext cx="3621983" cy="2441824"/>
            <a:chOff x="295987" y="4205963"/>
            <a:chExt cx="3621983" cy="2441824"/>
          </a:xfrm>
        </p:grpSpPr>
        <p:pic>
          <p:nvPicPr>
            <p:cNvPr id="28" name="Picture 21">
              <a:extLst>
                <a:ext uri="{FF2B5EF4-FFF2-40B4-BE49-F238E27FC236}">
                  <a16:creationId xmlns:a16="http://schemas.microsoft.com/office/drawing/2014/main" id="{1C153425-FA6E-D255-4798-3F60BC4585C2}"/>
                </a:ext>
              </a:extLst>
            </p:cNvPr>
            <p:cNvPicPr>
              <a:picLocks noChangeAspect="1"/>
            </p:cNvPicPr>
            <p:nvPr/>
          </p:nvPicPr>
          <p:blipFill rotWithShape="1">
            <a:blip r:embed="rId6"/>
            <a:srcRect t="6369" r="8049"/>
            <a:stretch/>
          </p:blipFill>
          <p:spPr>
            <a:xfrm>
              <a:off x="295987" y="4205963"/>
              <a:ext cx="3621983" cy="2441824"/>
            </a:xfrm>
            <a:prstGeom prst="rect">
              <a:avLst/>
            </a:prstGeom>
          </p:spPr>
        </p:pic>
        <p:sp>
          <p:nvSpPr>
            <p:cNvPr id="29" name="TextBox 24">
              <a:extLst>
                <a:ext uri="{FF2B5EF4-FFF2-40B4-BE49-F238E27FC236}">
                  <a16:creationId xmlns:a16="http://schemas.microsoft.com/office/drawing/2014/main" id="{949594C5-B44E-778C-FC37-F93ABC1F6400}"/>
                </a:ext>
              </a:extLst>
            </p:cNvPr>
            <p:cNvSpPr txBox="1"/>
            <p:nvPr/>
          </p:nvSpPr>
          <p:spPr>
            <a:xfrm>
              <a:off x="2820562" y="6386177"/>
              <a:ext cx="957313" cy="261610"/>
            </a:xfrm>
            <a:prstGeom prst="rect">
              <a:avLst/>
            </a:prstGeom>
            <a:noFill/>
          </p:spPr>
          <p:txBody>
            <a:bodyPr wrap="none" rtlCol="0">
              <a:spAutoFit/>
            </a:bodyPr>
            <a:lstStyle/>
            <a:p>
              <a:r>
                <a:rPr lang="en-CN" sz="1100" dirty="0">
                  <a:solidFill>
                    <a:schemeClr val="bg1"/>
                  </a:solidFill>
                  <a:latin typeface="Calibri" panose="020F0502020204030204" pitchFamily="34" charset="0"/>
                  <a:cs typeface="Calibri" panose="020F0502020204030204" pitchFamily="34" charset="0"/>
                </a:rPr>
                <a:t>Tolstoy</a:t>
              </a:r>
              <a:r>
                <a:rPr lang="en-US" altLang="zh-CN" sz="1100" dirty="0">
                  <a:solidFill>
                    <a:schemeClr val="bg1"/>
                  </a:solidFill>
                  <a:latin typeface="Calibri" panose="020F0502020204030204" pitchFamily="34" charset="0"/>
                  <a:cs typeface="Calibri" panose="020F0502020204030204" pitchFamily="34" charset="0"/>
                </a:rPr>
                <a:t>+</a:t>
              </a:r>
              <a:r>
                <a:rPr lang="en-US" sz="1100" dirty="0">
                  <a:solidFill>
                    <a:schemeClr val="bg1"/>
                  </a:solidFill>
                  <a:latin typeface="Calibri" panose="020F0502020204030204" pitchFamily="34" charset="0"/>
                  <a:cs typeface="Calibri" panose="020F0502020204030204" pitchFamily="34" charset="0"/>
                </a:rPr>
                <a:t>2009</a:t>
              </a:r>
              <a:endParaRPr lang="en-CN" sz="1100" dirty="0">
                <a:solidFill>
                  <a:schemeClr val="bg1"/>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846690194"/>
      </p:ext>
    </p:extLst>
  </p:cSld>
  <p:clrMapOvr>
    <a:masterClrMapping/>
  </p:clrMapOvr>
  <mc:AlternateContent xmlns:mc="http://schemas.openxmlformats.org/markup-compatibility/2006" xmlns:p14="http://schemas.microsoft.com/office/powerpoint/2010/main">
    <mc:Choice Requires="p14">
      <p:transition spd="slow" p14:dur="2000" advTm="72026"/>
    </mc:Choice>
    <mc:Fallback xmlns="">
      <p:transition spd="slow" advTm="7202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5FCCB6-0C9E-F410-DE71-8918DB5436B7}"/>
              </a:ext>
            </a:extLst>
          </p:cNvPr>
          <p:cNvSpPr txBox="1">
            <a:spLocks/>
          </p:cNvSpPr>
          <p:nvPr/>
        </p:nvSpPr>
        <p:spPr>
          <a:xfrm>
            <a:off x="1300725" y="2708920"/>
            <a:ext cx="9590550" cy="1080120"/>
          </a:xfrm>
          <a:prstGeom prst="rect">
            <a:avLst/>
          </a:prstGeom>
        </p:spPr>
        <p:txBody>
          <a:bodyPr/>
          <a:lstStyle>
            <a:lvl1pPr algn="ctr" defTabSz="457200" rtl="0" eaLnBrk="1" latinLnBrk="0" hangingPunct="1">
              <a:spcBef>
                <a:spcPct val="0"/>
              </a:spcBef>
              <a:buNone/>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华文中宋" panose="02010600040101010101" pitchFamily="2" charset="-122"/>
                <a:ea typeface="华文中宋" panose="02010600040101010101" pitchFamily="2" charset="-122"/>
                <a:cs typeface="华文中宋" panose="02010600040101010101" pitchFamily="2" charset="-122"/>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kumimoji="1" lang="en-US" altLang="zh-CN" dirty="0">
                <a:latin typeface="Calibri" panose="020F0502020204030204" pitchFamily="34" charset="0"/>
                <a:cs typeface="Calibri" panose="020F0502020204030204" pitchFamily="34" charset="0"/>
              </a:rPr>
              <a:t>Uncovering</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the</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nature</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of</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first</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stars</a:t>
            </a:r>
          </a:p>
        </p:txBody>
      </p:sp>
    </p:spTree>
    <p:extLst>
      <p:ext uri="{BB962C8B-B14F-4D97-AF65-F5344CB8AC3E}">
        <p14:creationId xmlns:p14="http://schemas.microsoft.com/office/powerpoint/2010/main" val="452211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AF2931-DBBD-36AF-0779-352124527119}"/>
              </a:ext>
            </a:extLst>
          </p:cNvPr>
          <p:cNvSpPr>
            <a:spLocks noGrp="1"/>
          </p:cNvSpPr>
          <p:nvPr>
            <p:ph type="title"/>
          </p:nvPr>
        </p:nvSpPr>
        <p:spPr/>
        <p:txBody>
          <a:bodyPr>
            <a:normAutofit/>
          </a:bodyPr>
          <a:lstStyle/>
          <a:p>
            <a:r>
              <a:rPr kumimoji="1" lang="en-US" altLang="zh-CN" dirty="0"/>
              <a:t>Abundance</a:t>
            </a:r>
            <a:r>
              <a:rPr kumimoji="1" lang="zh-CN" altLang="en-US" dirty="0"/>
              <a:t> </a:t>
            </a:r>
            <a:r>
              <a:rPr lang="en-US" altLang="zh-CN" dirty="0"/>
              <a:t>pattern</a:t>
            </a:r>
            <a:r>
              <a:rPr kumimoji="1" lang="zh-CN" altLang="en-US" dirty="0"/>
              <a:t> </a:t>
            </a:r>
            <a:r>
              <a:rPr kumimoji="1" lang="en-US" altLang="zh-CN" dirty="0"/>
              <a:t>of</a:t>
            </a:r>
            <a:r>
              <a:rPr kumimoji="1" lang="zh-CN" altLang="en-US" dirty="0"/>
              <a:t> </a:t>
            </a:r>
            <a:r>
              <a:rPr kumimoji="1" lang="en-US" altLang="zh-CN" dirty="0"/>
              <a:t>metal-poor stars:</a:t>
            </a:r>
            <a:r>
              <a:rPr kumimoji="1" lang="zh-CN" altLang="en-US" dirty="0"/>
              <a:t> </a:t>
            </a:r>
            <a:r>
              <a:rPr kumimoji="1" lang="en-US" altLang="zh-CN" dirty="0"/>
              <a:t>relic</a:t>
            </a:r>
            <a:r>
              <a:rPr kumimoji="1" lang="zh-CN" altLang="en-US" dirty="0"/>
              <a:t> </a:t>
            </a:r>
            <a:r>
              <a:rPr kumimoji="1" lang="en-US" altLang="zh-CN" dirty="0"/>
              <a:t>of</a:t>
            </a:r>
            <a:r>
              <a:rPr kumimoji="1" lang="zh-CN" altLang="en-US" dirty="0"/>
              <a:t> </a:t>
            </a:r>
            <a:r>
              <a:rPr kumimoji="1" lang="en-US" altLang="zh-CN" dirty="0"/>
              <a:t>first</a:t>
            </a:r>
            <a:r>
              <a:rPr kumimoji="1" lang="zh-CN" altLang="en-US" dirty="0"/>
              <a:t> </a:t>
            </a:r>
            <a:r>
              <a:rPr kumimoji="1" lang="en-US" altLang="zh-CN" dirty="0"/>
              <a:t>stars</a:t>
            </a:r>
            <a:endParaRPr kumimoji="1" lang="zh-CN" altLang="en-US" dirty="0"/>
          </a:p>
        </p:txBody>
      </p:sp>
      <p:sp>
        <p:nvSpPr>
          <p:cNvPr id="4" name="灯片编号占位符 3">
            <a:extLst>
              <a:ext uri="{FF2B5EF4-FFF2-40B4-BE49-F238E27FC236}">
                <a16:creationId xmlns:a16="http://schemas.microsoft.com/office/drawing/2014/main" id="{F09EE0AB-6423-616D-3853-A789FBBF9E2F}"/>
              </a:ext>
            </a:extLst>
          </p:cNvPr>
          <p:cNvSpPr>
            <a:spLocks noGrp="1"/>
          </p:cNvSpPr>
          <p:nvPr>
            <p:ph type="sldNum" sz="quarter" idx="12"/>
          </p:nvPr>
        </p:nvSpPr>
        <p:spPr/>
        <p:txBody>
          <a:bodyPr/>
          <a:lstStyle/>
          <a:p>
            <a:fld id="{2C6000A5-C2B4-404E-B7F4-15ED9635A1AE}" type="slidenum">
              <a:rPr lang="zh-CN" altLang="en-US" smtClean="0">
                <a:latin typeface="Calibri" panose="020F0502020204030204" pitchFamily="34" charset="0"/>
                <a:cs typeface="Calibri" panose="020F0502020204030204" pitchFamily="34" charset="0"/>
              </a:rPr>
              <a:pPr/>
              <a:t>13</a:t>
            </a:fld>
            <a:endParaRPr lang="zh-CN" altLang="en-US">
              <a:latin typeface="Calibri" panose="020F0502020204030204" pitchFamily="34" charset="0"/>
              <a:cs typeface="Calibri" panose="020F0502020204030204" pitchFamily="34" charset="0"/>
            </a:endParaRPr>
          </a:p>
        </p:txBody>
      </p:sp>
      <p:grpSp>
        <p:nvGrpSpPr>
          <p:cNvPr id="15" name="组合 14">
            <a:extLst>
              <a:ext uri="{FF2B5EF4-FFF2-40B4-BE49-F238E27FC236}">
                <a16:creationId xmlns:a16="http://schemas.microsoft.com/office/drawing/2014/main" id="{DB8A2218-A4BF-90DF-A284-CC48BF553789}"/>
              </a:ext>
            </a:extLst>
          </p:cNvPr>
          <p:cNvGrpSpPr/>
          <p:nvPr/>
        </p:nvGrpSpPr>
        <p:grpSpPr>
          <a:xfrm>
            <a:off x="551384" y="1571717"/>
            <a:ext cx="5904656" cy="2145315"/>
            <a:chOff x="601229" y="1196752"/>
            <a:chExt cx="9329713" cy="3232314"/>
          </a:xfrm>
        </p:grpSpPr>
        <p:sp>
          <p:nvSpPr>
            <p:cNvPr id="5" name="TextBox 13">
              <a:extLst>
                <a:ext uri="{FF2B5EF4-FFF2-40B4-BE49-F238E27FC236}">
                  <a16:creationId xmlns:a16="http://schemas.microsoft.com/office/drawing/2014/main" id="{328D2368-3A24-3F6F-B3C3-BCC86CF48FE1}"/>
                </a:ext>
              </a:extLst>
            </p:cNvPr>
            <p:cNvSpPr txBox="1">
              <a:spLocks noChangeArrowheads="1"/>
            </p:cNvSpPr>
            <p:nvPr/>
          </p:nvSpPr>
          <p:spPr bwMode="auto">
            <a:xfrm>
              <a:off x="4014758" y="1513554"/>
              <a:ext cx="1857375" cy="973817"/>
            </a:xfrm>
            <a:prstGeom prst="rect">
              <a:avLst/>
            </a:prstGeom>
            <a:noFill/>
            <a:ln w="9525">
              <a:noFill/>
              <a:miter lim="800000"/>
              <a:headEnd/>
              <a:tailEnd/>
            </a:ln>
          </p:spPr>
          <p:txBody>
            <a:bodyPr>
              <a:spAutoFit/>
            </a:bodyPr>
            <a:lstStyle/>
            <a:p>
              <a:pPr>
                <a:defRPr/>
              </a:pPr>
              <a:r>
                <a:rPr lang="en-US" altLang="zh-CN" b="0" dirty="0">
                  <a:latin typeface="Calibri" panose="020F0502020204030204" pitchFamily="34" charset="0"/>
                  <a:cs typeface="Calibri" panose="020F0502020204030204" pitchFamily="34" charset="0"/>
                </a:rPr>
                <a:t>(Beers 2005)</a:t>
              </a:r>
              <a:endParaRPr lang="zh-CN" altLang="en-US" b="0" dirty="0">
                <a:latin typeface="Calibri" panose="020F0502020204030204" pitchFamily="34" charset="0"/>
                <a:cs typeface="Calibri" panose="020F0502020204030204" pitchFamily="34" charset="0"/>
              </a:endParaRPr>
            </a:p>
          </p:txBody>
        </p:sp>
        <p:grpSp>
          <p:nvGrpSpPr>
            <p:cNvPr id="6" name="组合 10">
              <a:extLst>
                <a:ext uri="{FF2B5EF4-FFF2-40B4-BE49-F238E27FC236}">
                  <a16:creationId xmlns:a16="http://schemas.microsoft.com/office/drawing/2014/main" id="{5B94DCA5-4EAF-9DA7-5777-1721310917AF}"/>
                </a:ext>
              </a:extLst>
            </p:cNvPr>
            <p:cNvGrpSpPr>
              <a:grpSpLocks/>
            </p:cNvGrpSpPr>
            <p:nvPr/>
          </p:nvGrpSpPr>
          <p:grpSpPr bwMode="auto">
            <a:xfrm>
              <a:off x="601229" y="1196752"/>
              <a:ext cx="3214687" cy="3232314"/>
              <a:chOff x="428621" y="428604"/>
              <a:chExt cx="3214688" cy="3231833"/>
            </a:xfrm>
          </p:grpSpPr>
          <p:pic>
            <p:nvPicPr>
              <p:cNvPr id="7" name="Picture 5">
                <a:extLst>
                  <a:ext uri="{FF2B5EF4-FFF2-40B4-BE49-F238E27FC236}">
                    <a16:creationId xmlns:a16="http://schemas.microsoft.com/office/drawing/2014/main" id="{070EBF9D-C091-1FB9-5079-5F16934FF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1" y="428604"/>
                <a:ext cx="3214688" cy="323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TextBox 15">
                <a:extLst>
                  <a:ext uri="{FF2B5EF4-FFF2-40B4-BE49-F238E27FC236}">
                    <a16:creationId xmlns:a16="http://schemas.microsoft.com/office/drawing/2014/main" id="{47E82952-E82D-1ECA-56C2-65BF9404FD60}"/>
                  </a:ext>
                </a:extLst>
              </p:cNvPr>
              <p:cNvSpPr txBox="1">
                <a:spLocks noChangeArrowheads="1"/>
              </p:cNvSpPr>
              <p:nvPr/>
            </p:nvSpPr>
            <p:spPr bwMode="auto">
              <a:xfrm>
                <a:off x="796609" y="2882739"/>
                <a:ext cx="2478710" cy="556384"/>
              </a:xfrm>
              <a:prstGeom prst="rect">
                <a:avLst/>
              </a:prstGeom>
              <a:solidFill>
                <a:srgbClr val="13175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dirty="0">
                    <a:latin typeface="Calibri" panose="020F0502020204030204" pitchFamily="34" charset="0"/>
                    <a:ea typeface="黑体" pitchFamily="2" charset="-122"/>
                    <a:cs typeface="Calibri" panose="020F0502020204030204" pitchFamily="34" charset="0"/>
                  </a:rPr>
                  <a:t>First stars</a:t>
                </a:r>
              </a:p>
            </p:txBody>
          </p:sp>
        </p:grpSp>
        <p:pic>
          <p:nvPicPr>
            <p:cNvPr id="10" name="Picture 6">
              <a:extLst>
                <a:ext uri="{FF2B5EF4-FFF2-40B4-BE49-F238E27FC236}">
                  <a16:creationId xmlns:a16="http://schemas.microsoft.com/office/drawing/2014/main" id="{52790D0C-68AF-64E2-0201-3F15AE1E8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5916" y="1196752"/>
              <a:ext cx="3053928" cy="323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 name="Picture 7">
              <a:extLst>
                <a:ext uri="{FF2B5EF4-FFF2-40B4-BE49-F238E27FC236}">
                  <a16:creationId xmlns:a16="http://schemas.microsoft.com/office/drawing/2014/main" id="{3A4C518F-F991-18CE-8248-6B0B2FC37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491" y="1199490"/>
              <a:ext cx="3053451" cy="322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17" name="文本框 16">
            <a:extLst>
              <a:ext uri="{FF2B5EF4-FFF2-40B4-BE49-F238E27FC236}">
                <a16:creationId xmlns:a16="http://schemas.microsoft.com/office/drawing/2014/main" id="{28F49F67-3857-FD98-49BC-2ABF89E5E300}"/>
              </a:ext>
            </a:extLst>
          </p:cNvPr>
          <p:cNvSpPr txBox="1"/>
          <p:nvPr/>
        </p:nvSpPr>
        <p:spPr>
          <a:xfrm>
            <a:off x="433115" y="3819908"/>
            <a:ext cx="6217578" cy="2600712"/>
          </a:xfrm>
          <a:prstGeom prst="rect">
            <a:avLst/>
          </a:prstGeom>
          <a:noFill/>
        </p:spPr>
        <p:txBody>
          <a:bodyPr wrap="square">
            <a:spAutoFit/>
          </a:bodyPr>
          <a:lstStyle/>
          <a:p>
            <a:pPr marL="342900" lvl="1" indent="-306000" fontAlgn="base">
              <a:spcBef>
                <a:spcPts val="1200"/>
              </a:spcBef>
              <a:spcAft>
                <a:spcPct val="0"/>
              </a:spcAft>
              <a:buClr>
                <a:schemeClr val="bg1">
                  <a:lumMod val="50000"/>
                  <a:lumOff val="50000"/>
                </a:schemeClr>
              </a:buClr>
              <a:buSzPct val="60000"/>
              <a:buFont typeface="Wingdings 2" charset="2"/>
              <a:buChar char=""/>
            </a:pPr>
            <a:r>
              <a:rPr lang="en-US" altLang="zh-CN" sz="2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First generation of stars: a few to thousand solar masses</a:t>
            </a:r>
          </a:p>
          <a:p>
            <a:pPr marL="576000" lvl="1" indent="-270000" fontAlgn="base">
              <a:spcBef>
                <a:spcPts val="600"/>
              </a:spcBef>
              <a:buClr>
                <a:schemeClr val="bg1">
                  <a:lumMod val="50000"/>
                  <a:lumOff val="50000"/>
                </a:schemeClr>
              </a:buClr>
              <a:buSzPct val="60000"/>
              <a:buFont typeface="Wingdings" panose="05000000000000000000" pitchFamily="2" charset="2"/>
              <a:buChar char="ü"/>
            </a:pP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Core collapse supernova (CCSN)</a:t>
            </a:r>
          </a:p>
          <a:p>
            <a:pPr marL="576000" lvl="1" indent="-270000" fontAlgn="base">
              <a:spcBef>
                <a:spcPts val="600"/>
              </a:spcBef>
              <a:buClr>
                <a:schemeClr val="bg1">
                  <a:lumMod val="50000"/>
                  <a:lumOff val="50000"/>
                </a:schemeClr>
              </a:buClr>
              <a:buSzPct val="60000"/>
              <a:buFont typeface="Wingdings" panose="05000000000000000000" pitchFamily="2" charset="2"/>
              <a:buChar char="ü"/>
            </a:pP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140M</a:t>
            </a:r>
            <a:r>
              <a:rPr lang="en-US" altLang="zh-CN" sz="2000" baseline="-25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ʘ</a:t>
            </a: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a:t>
            </a:r>
            <a:r>
              <a:rPr lang="zh-CN" altLang="en-US"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 </a:t>
            </a: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Mass ≤ 260M</a:t>
            </a:r>
            <a:r>
              <a:rPr lang="en-US" altLang="zh-CN" sz="2000" baseline="-25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ʘ</a:t>
            </a: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 pair-instability supernova (PISN)</a:t>
            </a:r>
          </a:p>
          <a:p>
            <a:pPr marL="576000" lvl="1" indent="-270000" fontAlgn="base">
              <a:spcBef>
                <a:spcPts val="600"/>
              </a:spcBef>
              <a:buClr>
                <a:schemeClr val="bg1">
                  <a:lumMod val="50000"/>
                  <a:lumOff val="50000"/>
                </a:schemeClr>
              </a:buClr>
              <a:buSzPct val="60000"/>
              <a:buFont typeface="Wingdings" panose="05000000000000000000" pitchFamily="2" charset="2"/>
              <a:buChar char="ü"/>
            </a:pP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Different</a:t>
            </a:r>
            <a:r>
              <a:rPr lang="zh-CN" altLang="en-US"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 </a:t>
            </a: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progenitors</a:t>
            </a:r>
            <a:r>
              <a:rPr lang="zh-CN" altLang="en-US"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 </a:t>
            </a: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result</a:t>
            </a:r>
            <a:r>
              <a:rPr lang="zh-CN" altLang="en-US"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 </a:t>
            </a: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in</a:t>
            </a:r>
            <a:r>
              <a:rPr lang="zh-CN" altLang="en-US"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 </a:t>
            </a: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different</a:t>
            </a:r>
            <a:r>
              <a:rPr lang="zh-CN" altLang="en-US"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 </a:t>
            </a: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abundance patterns</a:t>
            </a:r>
          </a:p>
        </p:txBody>
      </p:sp>
      <p:sp>
        <p:nvSpPr>
          <p:cNvPr id="21" name="TextBox 15">
            <a:extLst>
              <a:ext uri="{FF2B5EF4-FFF2-40B4-BE49-F238E27FC236}">
                <a16:creationId xmlns:a16="http://schemas.microsoft.com/office/drawing/2014/main" id="{31C021DC-C0E2-A90F-C63C-F9BE54EF9DF1}"/>
              </a:ext>
            </a:extLst>
          </p:cNvPr>
          <p:cNvSpPr txBox="1">
            <a:spLocks noChangeArrowheads="1"/>
          </p:cNvSpPr>
          <p:nvPr/>
        </p:nvSpPr>
        <p:spPr bwMode="auto">
          <a:xfrm>
            <a:off x="4595219" y="2509448"/>
            <a:ext cx="1140742" cy="369332"/>
          </a:xfrm>
          <a:prstGeom prst="rect">
            <a:avLst/>
          </a:prstGeom>
          <a:solidFill>
            <a:srgbClr val="13175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dirty="0">
                <a:latin typeface="Calibri" panose="020F0502020204030204" pitchFamily="34" charset="0"/>
                <a:ea typeface="黑体" pitchFamily="2" charset="-122"/>
                <a:cs typeface="Calibri" panose="020F0502020204030204" pitchFamily="34" charset="0"/>
              </a:rPr>
              <a:t>VMP stars</a:t>
            </a:r>
          </a:p>
        </p:txBody>
      </p:sp>
      <p:sp>
        <p:nvSpPr>
          <p:cNvPr id="22" name="TextBox 4">
            <a:extLst>
              <a:ext uri="{FF2B5EF4-FFF2-40B4-BE49-F238E27FC236}">
                <a16:creationId xmlns:a16="http://schemas.microsoft.com/office/drawing/2014/main" id="{C41C94FE-EE77-1E30-0B2B-B9304F31A491}"/>
              </a:ext>
            </a:extLst>
          </p:cNvPr>
          <p:cNvSpPr txBox="1"/>
          <p:nvPr/>
        </p:nvSpPr>
        <p:spPr>
          <a:xfrm>
            <a:off x="6912821" y="6349421"/>
            <a:ext cx="1540935" cy="338554"/>
          </a:xfrm>
          <a:prstGeom prst="rect">
            <a:avLst/>
          </a:prstGeom>
          <a:noFill/>
        </p:spPr>
        <p:txBody>
          <a:bodyPr wrap="none" rtlCol="0">
            <a:spAutoFit/>
          </a:bodyPr>
          <a:lstStyle/>
          <a:p>
            <a:r>
              <a:rPr lang="en-US" altLang="zh-CN" sz="1600" dirty="0">
                <a:solidFill>
                  <a:schemeClr val="tx1">
                    <a:lumMod val="95000"/>
                  </a:schemeClr>
                </a:solidFill>
                <a:latin typeface="Calibri" panose="020F0502020204030204" pitchFamily="34" charset="0"/>
                <a:cs typeface="Calibri" panose="020F0502020204030204" pitchFamily="34" charset="0"/>
              </a:rPr>
              <a:t>Takahashi+2018</a:t>
            </a:r>
            <a:endParaRPr lang="zh-CN" altLang="en-US" sz="1600" dirty="0">
              <a:solidFill>
                <a:schemeClr val="tx1">
                  <a:lumMod val="95000"/>
                </a:schemeClr>
              </a:solidFill>
              <a:latin typeface="Calibri" panose="020F0502020204030204" pitchFamily="34" charset="0"/>
              <a:cs typeface="Calibri" panose="020F0502020204030204" pitchFamily="34" charset="0"/>
            </a:endParaRPr>
          </a:p>
        </p:txBody>
      </p:sp>
      <p:pic>
        <p:nvPicPr>
          <p:cNvPr id="23" name="Picture 4">
            <a:extLst>
              <a:ext uri="{FF2B5EF4-FFF2-40B4-BE49-F238E27FC236}">
                <a16:creationId xmlns:a16="http://schemas.microsoft.com/office/drawing/2014/main" id="{10250446-6B86-3FBA-CCD6-C33DFA2165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2821" y="3869672"/>
            <a:ext cx="4305124" cy="250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a:extLst>
              <a:ext uri="{FF2B5EF4-FFF2-40B4-BE49-F238E27FC236}">
                <a16:creationId xmlns:a16="http://schemas.microsoft.com/office/drawing/2014/main" id="{214CE310-89F4-9374-C28D-80F94F2163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6755" y="1400964"/>
            <a:ext cx="4281189" cy="2378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9">
            <a:extLst>
              <a:ext uri="{FF2B5EF4-FFF2-40B4-BE49-F238E27FC236}">
                <a16:creationId xmlns:a16="http://schemas.microsoft.com/office/drawing/2014/main" id="{C5A798E2-8E3A-364A-63DC-3CAE7B128A59}"/>
              </a:ext>
            </a:extLst>
          </p:cNvPr>
          <p:cNvSpPr txBox="1"/>
          <p:nvPr/>
        </p:nvSpPr>
        <p:spPr>
          <a:xfrm>
            <a:off x="6922692" y="3486199"/>
            <a:ext cx="2557684" cy="276999"/>
          </a:xfrm>
          <a:prstGeom prst="rect">
            <a:avLst/>
          </a:prstGeom>
          <a:noFill/>
        </p:spPr>
        <p:txBody>
          <a:bodyPr wrap="square" rtlCol="0">
            <a:spAutoFit/>
          </a:bodyPr>
          <a:lstStyle/>
          <a:p>
            <a:r>
              <a:rPr lang="en-US" altLang="zh-CN" sz="1200" dirty="0">
                <a:solidFill>
                  <a:schemeClr val="bg1">
                    <a:lumMod val="85000"/>
                    <a:lumOff val="15000"/>
                  </a:schemeClr>
                </a:solidFill>
                <a:latin typeface="Calibri" panose="020F0502020204030204" pitchFamily="34" charset="0"/>
                <a:cs typeface="Calibri" panose="020F0502020204030204" pitchFamily="34" charset="0"/>
              </a:rPr>
              <a:t>Umeda &amp; </a:t>
            </a:r>
            <a:r>
              <a:rPr lang="en-US" altLang="zh-CN" sz="1200" dirty="0" err="1">
                <a:solidFill>
                  <a:schemeClr val="bg1">
                    <a:lumMod val="85000"/>
                    <a:lumOff val="15000"/>
                  </a:schemeClr>
                </a:solidFill>
                <a:latin typeface="Calibri" panose="020F0502020204030204" pitchFamily="34" charset="0"/>
                <a:cs typeface="Calibri" panose="020F0502020204030204" pitchFamily="34" charset="0"/>
              </a:rPr>
              <a:t>Nomoto</a:t>
            </a:r>
            <a:r>
              <a:rPr lang="en-US" altLang="zh-CN" sz="1200" dirty="0">
                <a:solidFill>
                  <a:schemeClr val="bg1">
                    <a:lumMod val="85000"/>
                    <a:lumOff val="15000"/>
                  </a:schemeClr>
                </a:solidFill>
                <a:latin typeface="Calibri" panose="020F0502020204030204" pitchFamily="34" charset="0"/>
                <a:cs typeface="Calibri" panose="020F0502020204030204" pitchFamily="34" charset="0"/>
              </a:rPr>
              <a:t> (2018)</a:t>
            </a:r>
            <a:endParaRPr lang="zh-CN" altLang="en-US" sz="1200" dirty="0">
              <a:solidFill>
                <a:schemeClr val="bg1">
                  <a:lumMod val="85000"/>
                  <a:lumOff val="15000"/>
                </a:schemeClr>
              </a:solidFill>
              <a:latin typeface="Calibri" panose="020F0502020204030204" pitchFamily="34" charset="0"/>
              <a:cs typeface="Calibri" panose="020F0502020204030204" pitchFamily="34" charset="0"/>
            </a:endParaRPr>
          </a:p>
        </p:txBody>
      </p:sp>
      <p:sp>
        <p:nvSpPr>
          <p:cNvPr id="27" name="文本框 26">
            <a:extLst>
              <a:ext uri="{FF2B5EF4-FFF2-40B4-BE49-F238E27FC236}">
                <a16:creationId xmlns:a16="http://schemas.microsoft.com/office/drawing/2014/main" id="{0ABC4D03-1AA0-ECAF-B7C3-0361BF427E0E}"/>
              </a:ext>
            </a:extLst>
          </p:cNvPr>
          <p:cNvSpPr txBox="1"/>
          <p:nvPr/>
        </p:nvSpPr>
        <p:spPr>
          <a:xfrm>
            <a:off x="8328248" y="5705840"/>
            <a:ext cx="1985182" cy="369332"/>
          </a:xfrm>
          <a:prstGeom prst="rect">
            <a:avLst/>
          </a:prstGeom>
          <a:noFill/>
        </p:spPr>
        <p:txBody>
          <a:bodyPr wrap="square">
            <a:spAutoFit/>
          </a:bodyPr>
          <a:lstStyle/>
          <a:p>
            <a:r>
              <a:rPr lang="en-US" altLang="zh-CN" sz="1800" dirty="0">
                <a:solidFill>
                  <a:srgbClr val="FF0000"/>
                </a:solidFill>
                <a:latin typeface="Calibri" panose="020F0502020204030204" pitchFamily="34" charset="0"/>
                <a:ea typeface="SimHei" panose="02010609060101010101" pitchFamily="49" charset="-122"/>
                <a:cs typeface="Calibri" panose="020F0502020204030204" pitchFamily="34" charset="0"/>
              </a:rPr>
              <a:t>“odd-even effect”</a:t>
            </a:r>
            <a:endParaRPr lang="zh-CN" altLang="en-US" dirty="0">
              <a:latin typeface="Calibri" panose="020F0502020204030204" pitchFamily="34" charset="0"/>
              <a:ea typeface="SimHei" panose="02010609060101010101" pitchFamily="49" charset="-122"/>
              <a:cs typeface="Calibri" panose="020F0502020204030204" pitchFamily="34" charset="0"/>
            </a:endParaRPr>
          </a:p>
        </p:txBody>
      </p:sp>
      <p:sp>
        <p:nvSpPr>
          <p:cNvPr id="29" name="文本框 28">
            <a:extLst>
              <a:ext uri="{FF2B5EF4-FFF2-40B4-BE49-F238E27FC236}">
                <a16:creationId xmlns:a16="http://schemas.microsoft.com/office/drawing/2014/main" id="{5C134350-53E5-257E-88E0-0D70B2FE1687}"/>
              </a:ext>
            </a:extLst>
          </p:cNvPr>
          <p:cNvSpPr txBox="1"/>
          <p:nvPr/>
        </p:nvSpPr>
        <p:spPr>
          <a:xfrm>
            <a:off x="10118352" y="2232449"/>
            <a:ext cx="1023377" cy="461665"/>
          </a:xfrm>
          <a:prstGeom prst="rect">
            <a:avLst/>
          </a:prstGeom>
          <a:noFill/>
        </p:spPr>
        <p:txBody>
          <a:bodyPr wrap="square">
            <a:spAutoFit/>
          </a:bodyPr>
          <a:lstStyle/>
          <a:p>
            <a:r>
              <a:rPr lang="en-US" altLang="zh-CN" sz="2400" dirty="0">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CCSN</a:t>
            </a:r>
            <a:endParaRPr lang="zh-CN" altLang="en-US" dirty="0">
              <a:solidFill>
                <a:schemeClr val="bg1"/>
              </a:solidFill>
              <a:latin typeface="Calibri" panose="020F0502020204030204" pitchFamily="34" charset="0"/>
              <a:cs typeface="Calibri" panose="020F0502020204030204" pitchFamily="34" charset="0"/>
            </a:endParaRPr>
          </a:p>
        </p:txBody>
      </p:sp>
      <p:sp>
        <p:nvSpPr>
          <p:cNvPr id="30" name="文本框 29">
            <a:extLst>
              <a:ext uri="{FF2B5EF4-FFF2-40B4-BE49-F238E27FC236}">
                <a16:creationId xmlns:a16="http://schemas.microsoft.com/office/drawing/2014/main" id="{41BE0A5B-FC18-C039-5730-92F109D6A700}"/>
              </a:ext>
            </a:extLst>
          </p:cNvPr>
          <p:cNvSpPr txBox="1"/>
          <p:nvPr/>
        </p:nvSpPr>
        <p:spPr>
          <a:xfrm>
            <a:off x="10118623" y="4326091"/>
            <a:ext cx="873921" cy="461665"/>
          </a:xfrm>
          <a:prstGeom prst="rect">
            <a:avLst/>
          </a:prstGeom>
          <a:noFill/>
        </p:spPr>
        <p:txBody>
          <a:bodyPr wrap="square">
            <a:spAutoFit/>
          </a:bodyPr>
          <a:lstStyle/>
          <a:p>
            <a:r>
              <a:rPr lang="en-US" altLang="zh-CN" sz="2400" dirty="0">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PISN</a:t>
            </a:r>
            <a:endParaRPr lang="zh-CN" alt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4426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Diagnostic</a:t>
            </a:r>
            <a:r>
              <a:rPr lang="zh-CN" altLang="en-US" dirty="0"/>
              <a:t> </a:t>
            </a:r>
            <a:r>
              <a:rPr lang="en-US" altLang="zh-CN" dirty="0"/>
              <a:t>of the first stars</a:t>
            </a:r>
            <a:endParaRPr lang="zh-CN" altLang="en-US" dirty="0"/>
          </a:p>
        </p:txBody>
      </p:sp>
      <p:sp>
        <p:nvSpPr>
          <p:cNvPr id="3" name="内容占位符 2"/>
          <p:cNvSpPr>
            <a:spLocks noGrp="1"/>
          </p:cNvSpPr>
          <p:nvPr>
            <p:ph idx="1"/>
          </p:nvPr>
        </p:nvSpPr>
        <p:spPr>
          <a:xfrm>
            <a:off x="695400" y="1599819"/>
            <a:ext cx="10945216" cy="4853517"/>
          </a:xfrm>
        </p:spPr>
        <p:txBody>
          <a:bodyPr/>
          <a:lstStyle/>
          <a:p>
            <a:pPr algn="l">
              <a:spcBef>
                <a:spcPts val="1200"/>
              </a:spcBef>
            </a:pPr>
            <a:r>
              <a:rPr lang="en-US" altLang="zh-CN" dirty="0"/>
              <a:t>Metal-poor stars provide the </a:t>
            </a:r>
            <a:r>
              <a:rPr lang="en-US" altLang="zh-CN" b="1" dirty="0">
                <a:solidFill>
                  <a:srgbClr val="FFC000"/>
                </a:solidFill>
              </a:rPr>
              <a:t>only available diagnosis </a:t>
            </a:r>
            <a:r>
              <a:rPr lang="en-US" altLang="zh-CN" dirty="0"/>
              <a:t>for Pop III nucleosynthesis/early </a:t>
            </a:r>
            <a:r>
              <a:rPr lang="en-US" altLang="zh-CN" dirty="0" err="1"/>
              <a:t>SNe</a:t>
            </a:r>
            <a:r>
              <a:rPr lang="en-US" altLang="zh-CN" dirty="0"/>
              <a:t> and chemical enrichment </a:t>
            </a:r>
          </a:p>
          <a:p>
            <a:pPr lvl="1" algn="l">
              <a:spcBef>
                <a:spcPts val="1200"/>
              </a:spcBef>
            </a:pPr>
            <a:r>
              <a:rPr lang="en-US" altLang="zh-CN" sz="2000" dirty="0"/>
              <a:t>SMSS J0303-6708: [Fe/H] &lt; -7.1 (Keller+2014)</a:t>
            </a:r>
          </a:p>
          <a:p>
            <a:pPr lvl="1" algn="l">
              <a:spcBef>
                <a:spcPts val="1200"/>
              </a:spcBef>
            </a:pPr>
            <a:r>
              <a:rPr lang="en-US" altLang="zh-CN" sz="2000" dirty="0"/>
              <a:t>SDSS J0023+0307: [Fe/H] &lt; -6.1 (Aguado+2019)</a:t>
            </a:r>
          </a:p>
          <a:p>
            <a:pPr lvl="1" algn="l">
              <a:spcBef>
                <a:spcPts val="1200"/>
              </a:spcBef>
            </a:pPr>
            <a:r>
              <a:rPr lang="en-US" altLang="zh-CN" sz="2000" dirty="0"/>
              <a:t>HE1327-2326: [Fe/H] = -5.4, 6180K (Frebel+2005)</a:t>
            </a:r>
          </a:p>
          <a:p>
            <a:pPr lvl="1" algn="l">
              <a:spcBef>
                <a:spcPts val="1200"/>
              </a:spcBef>
            </a:pPr>
            <a:r>
              <a:rPr lang="en-US" altLang="zh-CN" sz="2000" dirty="0"/>
              <a:t>HE0107-5240: [Fe/H] = -5.2, 5200K (Christlieb+2002)</a:t>
            </a:r>
          </a:p>
          <a:p>
            <a:pPr marL="0" indent="0" algn="l">
              <a:spcBef>
                <a:spcPts val="1200"/>
              </a:spcBef>
              <a:buNone/>
            </a:pPr>
            <a:endParaRPr lang="zh-CN" altLang="en-US" dirty="0"/>
          </a:p>
        </p:txBody>
      </p:sp>
      <p:pic>
        <p:nvPicPr>
          <p:cNvPr id="8" name="图片 7"/>
          <p:cNvPicPr>
            <a:picLocks noChangeAspect="1"/>
          </p:cNvPicPr>
          <p:nvPr/>
        </p:nvPicPr>
        <p:blipFill rotWithShape="1">
          <a:blip r:embed="rId3"/>
          <a:srcRect l="11812" t="38062" r="1810" b="28470"/>
          <a:stretch/>
        </p:blipFill>
        <p:spPr>
          <a:xfrm>
            <a:off x="1444452" y="2154299"/>
            <a:ext cx="8424936" cy="1836204"/>
          </a:xfrm>
          <a:prstGeom prst="rect">
            <a:avLst/>
          </a:prstGeom>
        </p:spPr>
      </p:pic>
      <p:grpSp>
        <p:nvGrpSpPr>
          <p:cNvPr id="15" name="组合 14"/>
          <p:cNvGrpSpPr/>
          <p:nvPr/>
        </p:nvGrpSpPr>
        <p:grpSpPr>
          <a:xfrm>
            <a:off x="1101708" y="4021840"/>
            <a:ext cx="8882724" cy="2556395"/>
            <a:chOff x="320870" y="3731479"/>
            <a:chExt cx="8882724" cy="2556395"/>
          </a:xfrm>
        </p:grpSpPr>
        <p:sp>
          <p:nvSpPr>
            <p:cNvPr id="16" name="TextBox 17"/>
            <p:cNvSpPr txBox="1"/>
            <p:nvPr/>
          </p:nvSpPr>
          <p:spPr>
            <a:xfrm>
              <a:off x="4307050" y="4018793"/>
              <a:ext cx="4896544" cy="2123658"/>
            </a:xfrm>
            <a:prstGeom prst="rect">
              <a:avLst/>
            </a:prstGeom>
            <a:solidFill>
              <a:schemeClr val="bg1"/>
            </a:solidFill>
          </p:spPr>
          <p:txBody>
            <a:bodyPr wrap="square" rtlCol="0">
              <a:spAutoFit/>
            </a:bodyPr>
            <a:lstStyle/>
            <a:p>
              <a:r>
                <a:rPr lang="en-US" altLang="zh-CN" sz="2200" b="0" dirty="0">
                  <a:latin typeface="Calibri" panose="020F0502020204030204" pitchFamily="34" charset="0"/>
                  <a:cs typeface="Calibri" panose="020F0502020204030204" pitchFamily="34" charset="0"/>
                </a:rPr>
                <a:t>Best-fit single SN model: </a:t>
              </a:r>
            </a:p>
            <a:p>
              <a:r>
                <a:rPr lang="en-US" altLang="zh-CN" sz="2200" b="0" dirty="0">
                  <a:latin typeface="Calibri" panose="020F0502020204030204" pitchFamily="34" charset="0"/>
                  <a:cs typeface="Calibri" panose="020F0502020204030204" pitchFamily="34" charset="0"/>
                </a:rPr>
                <a:t>M = 21.5 M</a:t>
              </a:r>
              <a:r>
                <a:rPr lang="en-US" altLang="zh-CN" sz="2200" b="0" baseline="-25000" dirty="0">
                  <a:latin typeface="Calibri" panose="020F0502020204030204" pitchFamily="34" charset="0"/>
                  <a:cs typeface="Calibri" panose="020F0502020204030204" pitchFamily="34" charset="0"/>
                </a:rPr>
                <a:t>⊙</a:t>
              </a:r>
              <a:r>
                <a:rPr lang="en-US" altLang="zh-CN" sz="2200" b="0" dirty="0">
                  <a:latin typeface="Calibri" panose="020F0502020204030204" pitchFamily="34" charset="0"/>
                  <a:cs typeface="Calibri" panose="020F0502020204030204" pitchFamily="34" charset="0"/>
                </a:rPr>
                <a:t>; E = 0.3B;</a:t>
              </a:r>
              <a:r>
                <a:rPr lang="en-US" altLang="zh-CN" sz="2200" dirty="0">
                  <a:latin typeface="Calibri" panose="020F0502020204030204" pitchFamily="34" charset="0"/>
                  <a:cs typeface="Calibri" panose="020F0502020204030204" pitchFamily="34" charset="0"/>
                </a:rPr>
                <a:t> </a:t>
              </a:r>
              <a:r>
                <a:rPr lang="en-US" altLang="zh-CN" sz="2200" b="0" dirty="0">
                  <a:latin typeface="Calibri" panose="020F0502020204030204" pitchFamily="34" charset="0"/>
                  <a:cs typeface="Calibri" panose="020F0502020204030204" pitchFamily="34" charset="0"/>
                </a:rPr>
                <a:t>mixing= 0.0631</a:t>
              </a:r>
            </a:p>
            <a:p>
              <a:endParaRPr lang="en-US" altLang="zh-CN" sz="2200" b="0" dirty="0">
                <a:latin typeface="Calibri" panose="020F0502020204030204" pitchFamily="34" charset="0"/>
                <a:cs typeface="Calibri" panose="020F0502020204030204" pitchFamily="34" charset="0"/>
              </a:endParaRPr>
            </a:p>
            <a:p>
              <a:r>
                <a:rPr lang="en-US" altLang="zh-CN" sz="2200" b="0" dirty="0">
                  <a:latin typeface="Calibri" panose="020F0502020204030204" pitchFamily="34" charset="0"/>
                  <a:cs typeface="Calibri" panose="020F0502020204030204" pitchFamily="34" charset="0"/>
                </a:rPr>
                <a:t>medium energy, </a:t>
              </a:r>
            </a:p>
            <a:p>
              <a:r>
                <a:rPr lang="en-US" altLang="zh-CN" sz="2200" b="0" dirty="0">
                  <a:latin typeface="Calibri" panose="020F0502020204030204" pitchFamily="34" charset="0"/>
                  <a:cs typeface="Calibri" panose="020F0502020204030204" pitchFamily="34" charset="0"/>
                </a:rPr>
                <a:t>low explosive energy, </a:t>
              </a:r>
            </a:p>
            <a:p>
              <a:r>
                <a:rPr lang="en-US" altLang="zh-CN" sz="2200" b="0" dirty="0">
                  <a:latin typeface="Calibri" panose="020F0502020204030204" pitchFamily="34" charset="0"/>
                  <a:cs typeface="Calibri" panose="020F0502020204030204" pitchFamily="34" charset="0"/>
                </a:rPr>
                <a:t>faint mixing</a:t>
              </a:r>
              <a:endParaRPr lang="zh-CN" altLang="en-US" sz="2200" b="0" dirty="0">
                <a:latin typeface="Calibri" panose="020F0502020204030204" pitchFamily="34" charset="0"/>
                <a:cs typeface="Calibri" panose="020F0502020204030204" pitchFamily="34" charset="0"/>
              </a:endParaRPr>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70" y="3731479"/>
              <a:ext cx="3859460" cy="255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3186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标题 25"/>
          <p:cNvSpPr>
            <a:spLocks noGrp="1"/>
          </p:cNvSpPr>
          <p:nvPr>
            <p:ph type="title"/>
          </p:nvPr>
        </p:nvSpPr>
        <p:spPr/>
        <p:txBody>
          <a:bodyPr>
            <a:normAutofit/>
          </a:bodyPr>
          <a:lstStyle/>
          <a:p>
            <a:r>
              <a:rPr lang="en-US" altLang="zh-CN" dirty="0"/>
              <a:t>Diagnostic</a:t>
            </a:r>
            <a:r>
              <a:rPr lang="zh-CN" altLang="en-US" dirty="0"/>
              <a:t> </a:t>
            </a:r>
            <a:r>
              <a:rPr lang="en-US" altLang="zh-CN" dirty="0"/>
              <a:t>of the first stars</a:t>
            </a:r>
            <a:endParaRPr lang="zh-CN" altLang="en-US" sz="4000" dirty="0"/>
          </a:p>
        </p:txBody>
      </p:sp>
      <p:grpSp>
        <p:nvGrpSpPr>
          <p:cNvPr id="16" name="组合 15">
            <a:extLst>
              <a:ext uri="{FF2B5EF4-FFF2-40B4-BE49-F238E27FC236}">
                <a16:creationId xmlns:a16="http://schemas.microsoft.com/office/drawing/2014/main" id="{EDC03A5C-7D14-4DC7-6D83-9F5E53AF70D7}"/>
              </a:ext>
            </a:extLst>
          </p:cNvPr>
          <p:cNvGrpSpPr/>
          <p:nvPr/>
        </p:nvGrpSpPr>
        <p:grpSpPr>
          <a:xfrm>
            <a:off x="623392" y="2024123"/>
            <a:ext cx="10819609" cy="3340224"/>
            <a:chOff x="644976" y="2795025"/>
            <a:chExt cx="10819609" cy="3340224"/>
          </a:xfrm>
        </p:grpSpPr>
        <p:sp>
          <p:nvSpPr>
            <p:cNvPr id="27" name="文本框 26">
              <a:extLst>
                <a:ext uri="{FF2B5EF4-FFF2-40B4-BE49-F238E27FC236}">
                  <a16:creationId xmlns:a16="http://schemas.microsoft.com/office/drawing/2014/main" id="{104FBA15-C3BE-21BD-B21E-93795AC4F6F6}"/>
                </a:ext>
              </a:extLst>
            </p:cNvPr>
            <p:cNvSpPr txBox="1"/>
            <p:nvPr/>
          </p:nvSpPr>
          <p:spPr>
            <a:xfrm>
              <a:off x="644976" y="5735139"/>
              <a:ext cx="2528983" cy="400110"/>
            </a:xfrm>
            <a:prstGeom prst="rect">
              <a:avLst/>
            </a:prstGeom>
            <a:noFill/>
          </p:spPr>
          <p:txBody>
            <a:bodyPr wrap="square" rtlCol="0">
              <a:spAutoFit/>
            </a:bodyPr>
            <a:lstStyle/>
            <a:p>
              <a:r>
                <a:rPr lang="en-US" altLang="zh-CN" sz="2000" b="0" dirty="0" err="1">
                  <a:solidFill>
                    <a:schemeClr val="tx1">
                      <a:lumMod val="95000"/>
                    </a:schemeClr>
                  </a:solidFill>
                  <a:latin typeface="Garamond" panose="02020404030301010803" pitchFamily="18" charset="0"/>
                  <a:cs typeface="Times New Roman" pitchFamily="18" charset="0"/>
                </a:rPr>
                <a:t>Frebel</a:t>
              </a:r>
              <a:r>
                <a:rPr lang="zh-CN" altLang="en-US" sz="2000" b="0" dirty="0">
                  <a:solidFill>
                    <a:schemeClr val="tx1">
                      <a:lumMod val="95000"/>
                    </a:schemeClr>
                  </a:solidFill>
                  <a:latin typeface="Garamond" panose="02020404030301010803" pitchFamily="18" charset="0"/>
                  <a:cs typeface="Times New Roman" pitchFamily="18" charset="0"/>
                </a:rPr>
                <a:t> </a:t>
              </a:r>
              <a:r>
                <a:rPr lang="en-US" altLang="zh-CN" sz="2000" b="0" dirty="0">
                  <a:solidFill>
                    <a:schemeClr val="tx1">
                      <a:lumMod val="95000"/>
                    </a:schemeClr>
                  </a:solidFill>
                  <a:latin typeface="Garamond" panose="02020404030301010803" pitchFamily="18" charset="0"/>
                  <a:cs typeface="Times New Roman" pitchFamily="18" charset="0"/>
                </a:rPr>
                <a:t>&amp;</a:t>
              </a:r>
              <a:r>
                <a:rPr lang="zh-CN" altLang="en-US" sz="2000" b="0" dirty="0">
                  <a:solidFill>
                    <a:schemeClr val="tx1">
                      <a:lumMod val="95000"/>
                    </a:schemeClr>
                  </a:solidFill>
                  <a:latin typeface="Garamond" panose="02020404030301010803" pitchFamily="18" charset="0"/>
                  <a:cs typeface="Times New Roman" pitchFamily="18" charset="0"/>
                </a:rPr>
                <a:t> </a:t>
              </a:r>
              <a:r>
                <a:rPr lang="en-US" altLang="zh-CN" sz="2000" b="0" dirty="0">
                  <a:solidFill>
                    <a:schemeClr val="tx1">
                      <a:lumMod val="95000"/>
                    </a:schemeClr>
                  </a:solidFill>
                  <a:latin typeface="Garamond" panose="02020404030301010803" pitchFamily="18" charset="0"/>
                  <a:cs typeface="Times New Roman" pitchFamily="18" charset="0"/>
                </a:rPr>
                <a:t>Norris</a:t>
              </a:r>
              <a:r>
                <a:rPr lang="en-US" altLang="zh-CN" sz="2000" dirty="0">
                  <a:solidFill>
                    <a:schemeClr val="tx1">
                      <a:lumMod val="95000"/>
                    </a:schemeClr>
                  </a:solidFill>
                  <a:latin typeface="Garamond" panose="02020404030301010803" pitchFamily="18" charset="0"/>
                  <a:cs typeface="Times New Roman" pitchFamily="18" charset="0"/>
                </a:rPr>
                <a:t> (2015)</a:t>
              </a:r>
              <a:endParaRPr lang="zh-CN" altLang="en-US" sz="2000" b="0" dirty="0">
                <a:solidFill>
                  <a:schemeClr val="tx1">
                    <a:lumMod val="95000"/>
                  </a:schemeClr>
                </a:solidFill>
                <a:latin typeface="Garamond" panose="02020404030301010803" pitchFamily="18" charset="0"/>
                <a:cs typeface="Times New Roman" pitchFamily="18" charset="0"/>
              </a:endParaRPr>
            </a:p>
          </p:txBody>
        </p:sp>
        <p:pic>
          <p:nvPicPr>
            <p:cNvPr id="2" name="图片 1">
              <a:extLst>
                <a:ext uri="{FF2B5EF4-FFF2-40B4-BE49-F238E27FC236}">
                  <a16:creationId xmlns:a16="http://schemas.microsoft.com/office/drawing/2014/main" id="{F2F5091B-5C79-2A73-1E59-2CF8CA0E5511}"/>
                </a:ext>
              </a:extLst>
            </p:cNvPr>
            <p:cNvPicPr>
              <a:picLocks noChangeAspect="1"/>
            </p:cNvPicPr>
            <p:nvPr/>
          </p:nvPicPr>
          <p:blipFill>
            <a:blip r:embed="rId4"/>
            <a:stretch>
              <a:fillRect/>
            </a:stretch>
          </p:blipFill>
          <p:spPr>
            <a:xfrm>
              <a:off x="716984" y="2795025"/>
              <a:ext cx="10747601" cy="2809753"/>
            </a:xfrm>
            <a:prstGeom prst="rect">
              <a:avLst/>
            </a:prstGeom>
            <a:effectLst/>
          </p:spPr>
        </p:pic>
      </p:grpSp>
      <p:sp>
        <p:nvSpPr>
          <p:cNvPr id="4" name="灯片编号占位符 3">
            <a:extLst>
              <a:ext uri="{FF2B5EF4-FFF2-40B4-BE49-F238E27FC236}">
                <a16:creationId xmlns:a16="http://schemas.microsoft.com/office/drawing/2014/main" id="{67508BF5-731B-DBED-B984-B7526D0C07E0}"/>
              </a:ext>
            </a:extLst>
          </p:cNvPr>
          <p:cNvSpPr>
            <a:spLocks noGrp="1"/>
          </p:cNvSpPr>
          <p:nvPr>
            <p:ph type="sldNum" sz="quarter" idx="12"/>
          </p:nvPr>
        </p:nvSpPr>
        <p:spPr>
          <a:xfrm>
            <a:off x="11263843" y="6270773"/>
            <a:ext cx="753545" cy="365125"/>
          </a:xfrm>
        </p:spPr>
        <p:txBody>
          <a:bodyPr/>
          <a:lstStyle/>
          <a:p>
            <a:fld id="{2C6000A5-C2B4-404E-B7F4-15ED9635A1AE}" type="slidenum">
              <a:rPr lang="zh-CN" altLang="en-US" smtClean="0"/>
              <a:pPr/>
              <a:t>15</a:t>
            </a:fld>
            <a:endParaRPr lang="zh-CN" altLang="en-US" dirty="0"/>
          </a:p>
        </p:txBody>
      </p:sp>
    </p:spTree>
    <p:custDataLst>
      <p:tags r:id="rId1"/>
    </p:custDataLst>
    <p:extLst>
      <p:ext uri="{BB962C8B-B14F-4D97-AF65-F5344CB8AC3E}">
        <p14:creationId xmlns:p14="http://schemas.microsoft.com/office/powerpoint/2010/main" val="3484962780"/>
      </p:ext>
    </p:extLst>
  </p:cSld>
  <p:clrMapOvr>
    <a:masterClrMapping/>
  </p:clrMapOvr>
  <mc:AlternateContent xmlns:mc="http://schemas.openxmlformats.org/markup-compatibility/2006" xmlns:p14="http://schemas.microsoft.com/office/powerpoint/2010/main">
    <mc:Choice Requires="p14">
      <p:transition spd="slow" p14:dur="2000" advTm="72026"/>
    </mc:Choice>
    <mc:Fallback xmlns="">
      <p:transition spd="slow" advTm="7202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35360" y="1700808"/>
            <a:ext cx="6783154" cy="1609280"/>
          </a:xfrm>
        </p:spPr>
        <p:txBody>
          <a:bodyPr>
            <a:normAutofit/>
          </a:bodyPr>
          <a:lstStyle/>
          <a:p>
            <a:pPr marL="342900" lvl="1" indent="-306000" fontAlgn="base">
              <a:spcAft>
                <a:spcPct val="0"/>
              </a:spcAft>
              <a:buFont typeface="Wingdings 2" charset="2"/>
              <a:buChar char=""/>
            </a:pPr>
            <a:r>
              <a:rPr lang="en-US" altLang="zh-CN" sz="2600" dirty="0"/>
              <a:t>80% of progenitors of VMP stars</a:t>
            </a:r>
            <a:r>
              <a:rPr lang="zh-CN" altLang="en-US" sz="2600" dirty="0"/>
              <a:t> </a:t>
            </a:r>
            <a:r>
              <a:rPr lang="en-US" altLang="zh-CN" sz="2600" dirty="0"/>
              <a:t>&lt;</a:t>
            </a:r>
            <a:r>
              <a:rPr lang="zh-CN" altLang="en-US" sz="2600" dirty="0"/>
              <a:t> </a:t>
            </a:r>
            <a:r>
              <a:rPr lang="en-US" altLang="zh-CN" sz="2600" dirty="0"/>
              <a:t>40</a:t>
            </a:r>
            <a:r>
              <a:rPr lang="zh-CN" altLang="en-US" sz="2600" dirty="0"/>
              <a:t> </a:t>
            </a:r>
            <a:r>
              <a:rPr lang="en-US" altLang="zh-CN" sz="2600" dirty="0" err="1"/>
              <a:t>M</a:t>
            </a:r>
            <a:r>
              <a:rPr lang="en-US" altLang="zh-CN" sz="2600" baseline="-25000" dirty="0" err="1"/>
              <a:t>ʘ</a:t>
            </a:r>
            <a:endParaRPr lang="en-US" altLang="zh-CN" sz="2600" baseline="-25000" dirty="0"/>
          </a:p>
          <a:p>
            <a:pPr lvl="1" fontAlgn="base">
              <a:spcBef>
                <a:spcPts val="600"/>
              </a:spcBef>
              <a:spcAft>
                <a:spcPct val="0"/>
              </a:spcAft>
            </a:pPr>
            <a:r>
              <a:rPr lang="en-US" altLang="zh-CN" sz="2200" dirty="0"/>
              <a:t>Typical mass </a:t>
            </a:r>
            <a:r>
              <a:rPr lang="zh-CN" altLang="en-US" sz="2200" dirty="0"/>
              <a:t>～ </a:t>
            </a:r>
            <a:r>
              <a:rPr lang="en-US" altLang="zh-CN" sz="2200" dirty="0"/>
              <a:t>25 </a:t>
            </a:r>
            <a:r>
              <a:rPr lang="en-US" altLang="zh-CN" sz="2200" dirty="0" err="1"/>
              <a:t>M</a:t>
            </a:r>
            <a:r>
              <a:rPr lang="en-US" altLang="zh-CN" sz="2200" baseline="-25000" dirty="0" err="1"/>
              <a:t>ʘ</a:t>
            </a:r>
            <a:endParaRPr lang="en-US" altLang="zh-CN" sz="2200" baseline="-25000" dirty="0"/>
          </a:p>
          <a:p>
            <a:pPr lvl="1" fontAlgn="base">
              <a:spcBef>
                <a:spcPts val="600"/>
              </a:spcBef>
              <a:spcAft>
                <a:spcPct val="0"/>
              </a:spcAft>
            </a:pPr>
            <a:r>
              <a:rPr lang="en-US" altLang="zh-CN" sz="2200" dirty="0"/>
              <a:t>No clear evidence of first stars heavier than 100 </a:t>
            </a:r>
            <a:r>
              <a:rPr lang="en-US" altLang="zh-CN" sz="2200" dirty="0" err="1"/>
              <a:t>M</a:t>
            </a:r>
            <a:r>
              <a:rPr lang="en-US" altLang="zh-CN" sz="2200" baseline="-25000" dirty="0" err="1"/>
              <a:t>ʘ</a:t>
            </a:r>
            <a:endParaRPr lang="en-US" altLang="zh-CN" sz="2200" baseline="-25000"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0220" y="3140968"/>
            <a:ext cx="3885902" cy="289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3930" y="1375114"/>
            <a:ext cx="4219940" cy="5078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87488" y="6114781"/>
            <a:ext cx="1462773" cy="369332"/>
          </a:xfrm>
          <a:prstGeom prst="rect">
            <a:avLst/>
          </a:prstGeom>
          <a:noFill/>
        </p:spPr>
        <p:txBody>
          <a:bodyPr wrap="none" rtlCol="0">
            <a:spAutoFit/>
          </a:bodyPr>
          <a:lstStyle/>
          <a:p>
            <a:r>
              <a:rPr lang="en-US" altLang="zh-CN" dirty="0">
                <a:solidFill>
                  <a:schemeClr val="tx1">
                    <a:lumMod val="95000"/>
                  </a:schemeClr>
                </a:solidFill>
                <a:latin typeface="Calibri" panose="020F0502020204030204" pitchFamily="34" charset="0"/>
                <a:cs typeface="Calibri" panose="020F0502020204030204" pitchFamily="34" charset="0"/>
              </a:rPr>
              <a:t>Ishigaki+2018</a:t>
            </a:r>
            <a:endParaRPr lang="zh-CN" altLang="en-US" dirty="0">
              <a:solidFill>
                <a:schemeClr val="tx1">
                  <a:lumMod val="95000"/>
                </a:schemeClr>
              </a:solidFill>
              <a:latin typeface="Calibri" panose="020F0502020204030204" pitchFamily="34" charset="0"/>
              <a:cs typeface="Calibri" panose="020F0502020204030204" pitchFamily="34" charset="0"/>
            </a:endParaRPr>
          </a:p>
        </p:txBody>
      </p:sp>
      <p:sp>
        <p:nvSpPr>
          <p:cNvPr id="5" name="标题 4">
            <a:extLst>
              <a:ext uri="{FF2B5EF4-FFF2-40B4-BE49-F238E27FC236}">
                <a16:creationId xmlns:a16="http://schemas.microsoft.com/office/drawing/2014/main" id="{82DB8FFE-4B10-6470-1350-4BD0CFA54EB8}"/>
              </a:ext>
            </a:extLst>
          </p:cNvPr>
          <p:cNvSpPr>
            <a:spLocks noGrp="1"/>
          </p:cNvSpPr>
          <p:nvPr>
            <p:ph type="title"/>
          </p:nvPr>
        </p:nvSpPr>
        <p:spPr/>
        <p:txBody>
          <a:bodyPr/>
          <a:lstStyle/>
          <a:p>
            <a:r>
              <a:rPr lang="en-US" altLang="zh-CN" dirty="0"/>
              <a:t>Constraining</a:t>
            </a:r>
            <a:r>
              <a:rPr lang="zh-CN" altLang="en-US" dirty="0"/>
              <a:t> </a:t>
            </a:r>
            <a:r>
              <a:rPr lang="en-US" altLang="zh-CN" dirty="0"/>
              <a:t>the</a:t>
            </a:r>
            <a:r>
              <a:rPr lang="zh-CN" altLang="en-US" dirty="0"/>
              <a:t> </a:t>
            </a:r>
            <a:r>
              <a:rPr lang="en-US" altLang="zh-CN" dirty="0"/>
              <a:t>nature</a:t>
            </a:r>
            <a:r>
              <a:rPr lang="zh-CN" altLang="en-US" dirty="0"/>
              <a:t> </a:t>
            </a:r>
            <a:r>
              <a:rPr lang="en-US" altLang="zh-CN" dirty="0"/>
              <a:t>of</a:t>
            </a:r>
            <a:r>
              <a:rPr lang="zh-CN" altLang="en-US" dirty="0"/>
              <a:t> </a:t>
            </a:r>
            <a:r>
              <a:rPr lang="en-US" altLang="zh-CN" dirty="0"/>
              <a:t>first</a:t>
            </a:r>
            <a:r>
              <a:rPr lang="zh-CN" altLang="en-US" dirty="0"/>
              <a:t> </a:t>
            </a:r>
            <a:r>
              <a:rPr lang="en-US" altLang="zh-CN" dirty="0"/>
              <a:t>stars</a:t>
            </a:r>
            <a:endParaRPr lang="zh-CN" altLang="en-US" dirty="0"/>
          </a:p>
        </p:txBody>
      </p:sp>
      <p:sp>
        <p:nvSpPr>
          <p:cNvPr id="3" name="灯片编号占位符 2">
            <a:extLst>
              <a:ext uri="{FF2B5EF4-FFF2-40B4-BE49-F238E27FC236}">
                <a16:creationId xmlns:a16="http://schemas.microsoft.com/office/drawing/2014/main" id="{384FA623-6B9A-00E8-DA09-84413006388B}"/>
              </a:ext>
            </a:extLst>
          </p:cNvPr>
          <p:cNvSpPr>
            <a:spLocks noGrp="1"/>
          </p:cNvSpPr>
          <p:nvPr>
            <p:ph type="sldNum" sz="quarter" idx="12"/>
          </p:nvPr>
        </p:nvSpPr>
        <p:spPr/>
        <p:txBody>
          <a:bodyPr/>
          <a:lstStyle/>
          <a:p>
            <a:fld id="{2C6000A5-C2B4-404E-B7F4-15ED9635A1AE}" type="slidenum">
              <a:rPr lang="zh-CN" altLang="en-US" smtClean="0">
                <a:latin typeface="Calibri" panose="020F0502020204030204" pitchFamily="34" charset="0"/>
                <a:cs typeface="Calibri" panose="020F0502020204030204" pitchFamily="34" charset="0"/>
              </a:rPr>
              <a:pPr/>
              <a:t>16</a:t>
            </a:fld>
            <a:endParaRPr lang="zh-CN"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4497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4A71763-E87E-531F-E1D9-A8B00BC4E2DF}"/>
              </a:ext>
            </a:extLst>
          </p:cNvPr>
          <p:cNvSpPr>
            <a:spLocks noGrp="1"/>
          </p:cNvSpPr>
          <p:nvPr>
            <p:ph type="sldNum" sz="quarter" idx="12"/>
          </p:nvPr>
        </p:nvSpPr>
        <p:spPr/>
        <p:txBody>
          <a:bodyPr/>
          <a:lstStyle/>
          <a:p>
            <a:fld id="{2C6000A5-C2B4-404E-B7F4-15ED9635A1AE}" type="slidenum">
              <a:rPr lang="zh-CN" altLang="en-US" smtClean="0">
                <a:latin typeface="Calibri" panose="020F0502020204030204" pitchFamily="34" charset="0"/>
                <a:cs typeface="Calibri" panose="020F0502020204030204" pitchFamily="34" charset="0"/>
              </a:rPr>
              <a:pPr/>
              <a:t>17</a:t>
            </a:fld>
            <a:endParaRPr lang="zh-CN" altLang="en-US">
              <a:latin typeface="Calibri" panose="020F0502020204030204" pitchFamily="34" charset="0"/>
              <a:cs typeface="Calibri" panose="020F0502020204030204" pitchFamily="34" charset="0"/>
            </a:endParaRPr>
          </a:p>
        </p:txBody>
      </p:sp>
      <p:grpSp>
        <p:nvGrpSpPr>
          <p:cNvPr id="8" name="组合 7">
            <a:extLst>
              <a:ext uri="{FF2B5EF4-FFF2-40B4-BE49-F238E27FC236}">
                <a16:creationId xmlns:a16="http://schemas.microsoft.com/office/drawing/2014/main" id="{F312201A-4A61-2211-D5D5-8A8FCAC7033C}"/>
              </a:ext>
            </a:extLst>
          </p:cNvPr>
          <p:cNvGrpSpPr/>
          <p:nvPr/>
        </p:nvGrpSpPr>
        <p:grpSpPr>
          <a:xfrm>
            <a:off x="695400" y="2471208"/>
            <a:ext cx="4865678" cy="3376021"/>
            <a:chOff x="5643091" y="1738320"/>
            <a:chExt cx="4865678" cy="3376021"/>
          </a:xfrm>
        </p:grpSpPr>
        <p:pic>
          <p:nvPicPr>
            <p:cNvPr id="9" name="图片 8">
              <a:extLst>
                <a:ext uri="{FF2B5EF4-FFF2-40B4-BE49-F238E27FC236}">
                  <a16:creationId xmlns:a16="http://schemas.microsoft.com/office/drawing/2014/main" id="{EB08029E-2D55-C170-7D37-BB0C3CD03FAE}"/>
                </a:ext>
              </a:extLst>
            </p:cNvPr>
            <p:cNvPicPr>
              <a:picLocks noChangeAspect="1"/>
            </p:cNvPicPr>
            <p:nvPr/>
          </p:nvPicPr>
          <p:blipFill rotWithShape="1">
            <a:blip r:embed="rId3"/>
            <a:srcRect b="5113"/>
            <a:stretch/>
          </p:blipFill>
          <p:spPr>
            <a:xfrm>
              <a:off x="5643091" y="1738320"/>
              <a:ext cx="4865678" cy="3376021"/>
            </a:xfrm>
            <a:prstGeom prst="rect">
              <a:avLst/>
            </a:prstGeom>
          </p:spPr>
        </p:pic>
        <p:sp>
          <p:nvSpPr>
            <p:cNvPr id="5" name="文本框 4">
              <a:extLst>
                <a:ext uri="{FF2B5EF4-FFF2-40B4-BE49-F238E27FC236}">
                  <a16:creationId xmlns:a16="http://schemas.microsoft.com/office/drawing/2014/main" id="{F6DBCF0F-2572-F7E6-89B8-5CFDF03881CB}"/>
                </a:ext>
              </a:extLst>
            </p:cNvPr>
            <p:cNvSpPr txBox="1"/>
            <p:nvPr/>
          </p:nvSpPr>
          <p:spPr>
            <a:xfrm rot="10800000">
              <a:off x="5671795" y="2888677"/>
              <a:ext cx="246221" cy="972000"/>
            </a:xfrm>
            <a:prstGeom prst="rect">
              <a:avLst/>
            </a:prstGeom>
            <a:solidFill>
              <a:schemeClr val="tx1"/>
            </a:solidFill>
          </p:spPr>
          <p:txBody>
            <a:bodyPr vert="eaVert" wrap="square" lIns="0" tIns="0" rIns="0" bIns="0" rtlCol="0" anchor="ctr" anchorCtr="0">
              <a:spAutoFit/>
            </a:bodyPr>
            <a:lstStyle/>
            <a:p>
              <a:pPr algn="ctr"/>
              <a:r>
                <a:rPr kumimoji="1" lang="en-US" altLang="zh-CN" sz="1600" dirty="0">
                  <a:solidFill>
                    <a:schemeClr val="bg1"/>
                  </a:solidFill>
                  <a:latin typeface="Calibri" panose="020F0502020204030204" pitchFamily="34" charset="0"/>
                  <a:cs typeface="Calibri" panose="020F0502020204030204" pitchFamily="34" charset="0"/>
                </a:rPr>
                <a:t>[X/Fe]</a:t>
              </a:r>
              <a:endParaRPr kumimoji="1" lang="zh-CN" altLang="en-US" sz="1600" dirty="0">
                <a:solidFill>
                  <a:schemeClr val="bg1"/>
                </a:solidFill>
                <a:latin typeface="Calibri" panose="020F0502020204030204" pitchFamily="34" charset="0"/>
                <a:cs typeface="Calibri" panose="020F0502020204030204" pitchFamily="34" charset="0"/>
              </a:endParaRPr>
            </a:p>
          </p:txBody>
        </p:sp>
      </p:grpSp>
      <p:pic>
        <p:nvPicPr>
          <p:cNvPr id="12" name="图片 11">
            <a:extLst>
              <a:ext uri="{FF2B5EF4-FFF2-40B4-BE49-F238E27FC236}">
                <a16:creationId xmlns:a16="http://schemas.microsoft.com/office/drawing/2014/main" id="{306037B2-F1C9-FE0E-276F-0B6222CAE932}"/>
              </a:ext>
            </a:extLst>
          </p:cNvPr>
          <p:cNvPicPr>
            <a:picLocks noChangeAspect="1"/>
          </p:cNvPicPr>
          <p:nvPr/>
        </p:nvPicPr>
        <p:blipFill>
          <a:blip r:embed="rId4"/>
          <a:stretch>
            <a:fillRect/>
          </a:stretch>
        </p:blipFill>
        <p:spPr>
          <a:xfrm>
            <a:off x="5824333" y="3519671"/>
            <a:ext cx="5254372" cy="2338440"/>
          </a:xfrm>
          <a:prstGeom prst="rect">
            <a:avLst/>
          </a:prstGeom>
        </p:spPr>
      </p:pic>
      <p:pic>
        <p:nvPicPr>
          <p:cNvPr id="13" name="Picture 4" descr="C:\Users\blueice\Desktop\无标题 - 副本.png">
            <a:extLst>
              <a:ext uri="{FF2B5EF4-FFF2-40B4-BE49-F238E27FC236}">
                <a16:creationId xmlns:a16="http://schemas.microsoft.com/office/drawing/2014/main" id="{CFB15BC3-0636-D3B0-1F67-12017D2A5F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3394" b="4875"/>
          <a:stretch/>
        </p:blipFill>
        <p:spPr bwMode="auto">
          <a:xfrm>
            <a:off x="5802737" y="1558582"/>
            <a:ext cx="5297565" cy="1632590"/>
          </a:xfrm>
          <a:prstGeom prst="rect">
            <a:avLst/>
          </a:prstGeom>
          <a:noFill/>
          <a:extLst>
            <a:ext uri="{909E8E84-426E-40DD-AFC4-6F175D3DCCD1}">
              <a14:hiddenFill xmlns:a14="http://schemas.microsoft.com/office/drawing/2010/main">
                <a:solidFill>
                  <a:srgbClr val="FFFFFF"/>
                </a:solidFill>
              </a14:hiddenFill>
            </a:ext>
          </a:extLst>
        </p:spPr>
      </p:pic>
      <p:sp>
        <p:nvSpPr>
          <p:cNvPr id="15" name="标题 1">
            <a:extLst>
              <a:ext uri="{FF2B5EF4-FFF2-40B4-BE49-F238E27FC236}">
                <a16:creationId xmlns:a16="http://schemas.microsoft.com/office/drawing/2014/main" id="{ABC1A5D7-0BDA-51FA-2F78-4EB9304A0E0D}"/>
              </a:ext>
            </a:extLst>
          </p:cNvPr>
          <p:cNvSpPr>
            <a:spLocks noGrp="1"/>
          </p:cNvSpPr>
          <p:nvPr>
            <p:ph type="title"/>
          </p:nvPr>
        </p:nvSpPr>
        <p:spPr>
          <a:xfrm>
            <a:off x="695400" y="404664"/>
            <a:ext cx="10945216" cy="970450"/>
          </a:xfrm>
        </p:spPr>
        <p:txBody>
          <a:bodyPr>
            <a:normAutofit/>
          </a:bodyPr>
          <a:lstStyle/>
          <a:p>
            <a:r>
              <a:rPr lang="en-US" altLang="zh-CN" dirty="0"/>
              <a:t>Relics</a:t>
            </a:r>
            <a:r>
              <a:rPr lang="zh-CN" altLang="en-US" dirty="0"/>
              <a:t> </a:t>
            </a:r>
            <a:r>
              <a:rPr lang="en-US" altLang="zh-CN" dirty="0"/>
              <a:t>of</a:t>
            </a:r>
            <a:r>
              <a:rPr lang="zh-CN" altLang="en-US" dirty="0"/>
              <a:t> </a:t>
            </a:r>
            <a:r>
              <a:rPr lang="en-US" altLang="zh-CN" dirty="0"/>
              <a:t>supermassive</a:t>
            </a:r>
            <a:r>
              <a:rPr lang="zh-CN" altLang="en-US" dirty="0"/>
              <a:t> </a:t>
            </a:r>
            <a:r>
              <a:rPr lang="en-US" altLang="zh-CN" dirty="0"/>
              <a:t>first</a:t>
            </a:r>
            <a:r>
              <a:rPr lang="zh-CN" altLang="en-US" dirty="0"/>
              <a:t> </a:t>
            </a:r>
            <a:r>
              <a:rPr lang="en-US" altLang="zh-CN" dirty="0"/>
              <a:t>stars</a:t>
            </a:r>
            <a:endParaRPr kumimoji="1" lang="zh-CN" altLang="en-US" dirty="0"/>
          </a:p>
        </p:txBody>
      </p:sp>
      <p:sp>
        <p:nvSpPr>
          <p:cNvPr id="3" name="内容占位符 1">
            <a:extLst>
              <a:ext uri="{FF2B5EF4-FFF2-40B4-BE49-F238E27FC236}">
                <a16:creationId xmlns:a16="http://schemas.microsoft.com/office/drawing/2014/main" id="{9021E9D3-D9E5-E9A6-7487-F8E21B1DB4C5}"/>
              </a:ext>
            </a:extLst>
          </p:cNvPr>
          <p:cNvSpPr>
            <a:spLocks noGrp="1"/>
          </p:cNvSpPr>
          <p:nvPr>
            <p:ph idx="1"/>
          </p:nvPr>
        </p:nvSpPr>
        <p:spPr>
          <a:xfrm>
            <a:off x="8804022" y="4388761"/>
            <a:ext cx="2296280" cy="482170"/>
          </a:xfrm>
          <a:effectLst/>
        </p:spPr>
        <p:txBody>
          <a:bodyPr>
            <a:noAutofit/>
          </a:bodyPr>
          <a:lstStyle/>
          <a:p>
            <a:pPr marL="131674" indent="0">
              <a:buNone/>
            </a:pPr>
            <a:r>
              <a:rPr lang="en-US" altLang="zh-CN" sz="2000" dirty="0">
                <a:solidFill>
                  <a:srgbClr val="FF0000"/>
                </a:solidFill>
              </a:rPr>
              <a:t>Xing+2023, Nature</a:t>
            </a:r>
            <a:endParaRPr lang="zh-CN" altLang="en-US" sz="2000" dirty="0">
              <a:solidFill>
                <a:srgbClr val="FF0000"/>
              </a:solidFill>
            </a:endParaRPr>
          </a:p>
        </p:txBody>
      </p:sp>
      <p:sp>
        <p:nvSpPr>
          <p:cNvPr id="4" name="文本框 3">
            <a:extLst>
              <a:ext uri="{FF2B5EF4-FFF2-40B4-BE49-F238E27FC236}">
                <a16:creationId xmlns:a16="http://schemas.microsoft.com/office/drawing/2014/main" id="{AE6F35ED-D1F1-A5B9-A792-5F67EB2C53B2}"/>
              </a:ext>
            </a:extLst>
          </p:cNvPr>
          <p:cNvSpPr txBox="1"/>
          <p:nvPr/>
        </p:nvSpPr>
        <p:spPr>
          <a:xfrm>
            <a:off x="8328248" y="1558582"/>
            <a:ext cx="2407186" cy="430887"/>
          </a:xfrm>
          <a:prstGeom prst="rect">
            <a:avLst/>
          </a:prstGeom>
          <a:noFill/>
        </p:spPr>
        <p:txBody>
          <a:bodyPr wrap="square">
            <a:spAutoFit/>
          </a:bodyPr>
          <a:lstStyle/>
          <a:p>
            <a:pPr marL="131674">
              <a:spcBef>
                <a:spcPts val="600"/>
              </a:spcBef>
              <a:buClr>
                <a:schemeClr val="tx2"/>
              </a:buClr>
              <a:buSzPct val="70000"/>
            </a:pPr>
            <a:r>
              <a:rPr lang="en-US" altLang="zh-CN" sz="220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PISN is the best fit</a:t>
            </a:r>
            <a:endParaRPr lang="zh-CN" altLang="en-US" sz="2200"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endParaRPr>
          </a:p>
        </p:txBody>
      </p:sp>
      <p:sp>
        <p:nvSpPr>
          <p:cNvPr id="21" name="椭圆 20">
            <a:extLst>
              <a:ext uri="{FF2B5EF4-FFF2-40B4-BE49-F238E27FC236}">
                <a16:creationId xmlns:a16="http://schemas.microsoft.com/office/drawing/2014/main" id="{B87CBD96-2D59-B7D4-6709-E96C53251EBE}"/>
              </a:ext>
            </a:extLst>
          </p:cNvPr>
          <p:cNvSpPr/>
          <p:nvPr/>
        </p:nvSpPr>
        <p:spPr>
          <a:xfrm>
            <a:off x="7536160" y="2852936"/>
            <a:ext cx="216024" cy="347687"/>
          </a:xfrm>
          <a:prstGeom prst="ellipse">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zh-CN" altLang="en-US"/>
          </a:p>
        </p:txBody>
      </p:sp>
      <p:sp>
        <p:nvSpPr>
          <p:cNvPr id="22" name="椭圆 21">
            <a:extLst>
              <a:ext uri="{FF2B5EF4-FFF2-40B4-BE49-F238E27FC236}">
                <a16:creationId xmlns:a16="http://schemas.microsoft.com/office/drawing/2014/main" id="{EDFBB5F7-34F6-474F-732F-FFED6F2F9A73}"/>
              </a:ext>
            </a:extLst>
          </p:cNvPr>
          <p:cNvSpPr/>
          <p:nvPr/>
        </p:nvSpPr>
        <p:spPr>
          <a:xfrm>
            <a:off x="7824192" y="2852936"/>
            <a:ext cx="216024" cy="347687"/>
          </a:xfrm>
          <a:prstGeom prst="ellipse">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AEB86142-003D-439A-A61B-C4F74015A9B4}"/>
              </a:ext>
            </a:extLst>
          </p:cNvPr>
          <p:cNvSpPr txBox="1"/>
          <p:nvPr/>
        </p:nvSpPr>
        <p:spPr>
          <a:xfrm>
            <a:off x="1271464" y="2558772"/>
            <a:ext cx="3384375"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eaLnBrk="0" fontAlgn="base" hangingPunct="0">
              <a:spcBef>
                <a:spcPts val="1200"/>
              </a:spcBef>
              <a:spcAft>
                <a:spcPct val="0"/>
              </a:spcAft>
              <a:buClr>
                <a:schemeClr val="tx2"/>
              </a:buClr>
              <a:buSzPct val="60000"/>
            </a:pPr>
            <a:r>
              <a:rPr lang="en-US" altLang="zh-CN" dirty="0">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Abundance pattern significantly deviated from normal VMP stars</a:t>
            </a:r>
            <a:endParaRPr lang="zh-CN" altLang="en-US" dirty="0">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endParaRPr>
          </a:p>
        </p:txBody>
      </p:sp>
      <p:sp>
        <p:nvSpPr>
          <p:cNvPr id="6" name="内容占位符 4">
            <a:extLst>
              <a:ext uri="{FF2B5EF4-FFF2-40B4-BE49-F238E27FC236}">
                <a16:creationId xmlns:a16="http://schemas.microsoft.com/office/drawing/2014/main" id="{6D872AD2-A07A-5E21-9DD3-8EDEC0D5C861}"/>
              </a:ext>
            </a:extLst>
          </p:cNvPr>
          <p:cNvSpPr txBox="1">
            <a:spLocks/>
          </p:cNvSpPr>
          <p:nvPr/>
        </p:nvSpPr>
        <p:spPr>
          <a:xfrm>
            <a:off x="125907" y="1747794"/>
            <a:ext cx="5748312" cy="620107"/>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ts val="1200"/>
              </a:spcBef>
              <a:spcAft>
                <a:spcPts val="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1pPr>
            <a:lvl2pPr marL="720000" indent="-270000" algn="l" defTabSz="457200" rtl="0" eaLnBrk="1" latinLnBrk="0" hangingPunct="1">
              <a:spcBef>
                <a:spcPts val="1200"/>
              </a:spcBef>
              <a:spcAft>
                <a:spcPts val="0"/>
              </a:spcAft>
              <a:buClr>
                <a:schemeClr val="tx2"/>
              </a:buClr>
              <a:buSzPct val="70000"/>
              <a:buFont typeface="Wingdings" panose="05000000000000000000" pitchFamily="2" charset="2"/>
              <a:buChar char="ü"/>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2pPr>
            <a:lvl3pPr marL="1026000" indent="-216000" algn="l" defTabSz="457200" rtl="0" eaLnBrk="1" latinLnBrk="0" hangingPunct="1">
              <a:spcBef>
                <a:spcPts val="1200"/>
              </a:spcBef>
              <a:spcAft>
                <a:spcPts val="0"/>
              </a:spcAft>
              <a:buClr>
                <a:schemeClr val="tx2"/>
              </a:buClr>
              <a:buSzPct val="70000"/>
              <a:buFont typeface="Wingdings" panose="05000000000000000000" pitchFamily="2" charset="2"/>
              <a:buChar char="p"/>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3pPr>
            <a:lvl4pPr marL="1386000" indent="-216000" algn="l" defTabSz="457200" rtl="0" eaLnBrk="1" latinLnBrk="0" hangingPunct="1">
              <a:spcBef>
                <a:spcPts val="1200"/>
              </a:spcBef>
              <a:spcAft>
                <a:spcPts val="0"/>
              </a:spcAft>
              <a:buClr>
                <a:schemeClr val="tx2"/>
              </a:buClr>
              <a:buSzPct val="70000"/>
              <a:buFont typeface="Wingdings" panose="05000000000000000000" pitchFamily="2" charset="2"/>
              <a:buChar char="Ø"/>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4pPr>
            <a:lvl5pPr marL="1674000" indent="-216000" algn="l" defTabSz="457200" rtl="0" eaLnBrk="1" latinLnBrk="0" hangingPunct="1">
              <a:spcBef>
                <a:spcPts val="1200"/>
              </a:spcBef>
              <a:spcAft>
                <a:spcPts val="0"/>
              </a:spcAft>
              <a:buClr>
                <a:schemeClr val="tx2"/>
              </a:buClr>
              <a:buSzPct val="70000"/>
              <a:buFont typeface="Wingdings" panose="05000000000000000000" pitchFamily="2" charset="2"/>
              <a:buChar char="l"/>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Font typeface="Wingdings 2" charset="2"/>
              <a:buNone/>
            </a:pPr>
            <a:r>
              <a:rPr lang="en-US" altLang="zh-CN" b="1" dirty="0">
                <a:solidFill>
                  <a:srgbClr val="FFC000"/>
                </a:solidFill>
              </a:rPr>
              <a:t>A rare object discovered in LAMOST</a:t>
            </a:r>
          </a:p>
        </p:txBody>
      </p:sp>
    </p:spTree>
    <p:extLst>
      <p:ext uri="{BB962C8B-B14F-4D97-AF65-F5344CB8AC3E}">
        <p14:creationId xmlns:p14="http://schemas.microsoft.com/office/powerpoint/2010/main" val="2184807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94E65B-A0B1-1CA6-5AD0-2302B4A76324}"/>
              </a:ext>
            </a:extLst>
          </p:cNvPr>
          <p:cNvSpPr>
            <a:spLocks noGrp="1"/>
          </p:cNvSpPr>
          <p:nvPr>
            <p:ph type="title"/>
          </p:nvPr>
        </p:nvSpPr>
        <p:spPr/>
        <p:txBody>
          <a:bodyPr>
            <a:normAutofit/>
          </a:bodyPr>
          <a:lstStyle/>
          <a:p>
            <a:r>
              <a:rPr lang="en-US" altLang="zh-CN" dirty="0"/>
              <a:t>Relics</a:t>
            </a:r>
            <a:r>
              <a:rPr lang="zh-CN" altLang="en-US" dirty="0"/>
              <a:t> </a:t>
            </a:r>
            <a:r>
              <a:rPr lang="en-US" altLang="zh-CN" dirty="0"/>
              <a:t>of</a:t>
            </a:r>
            <a:r>
              <a:rPr lang="zh-CN" altLang="en-US" dirty="0"/>
              <a:t> </a:t>
            </a:r>
            <a:r>
              <a:rPr lang="en-US" altLang="zh-CN" dirty="0"/>
              <a:t>supermassive</a:t>
            </a:r>
            <a:r>
              <a:rPr lang="zh-CN" altLang="en-US" dirty="0"/>
              <a:t> </a:t>
            </a:r>
            <a:r>
              <a:rPr lang="en-US" altLang="zh-CN" dirty="0"/>
              <a:t>first</a:t>
            </a:r>
            <a:r>
              <a:rPr lang="zh-CN" altLang="en-US" dirty="0"/>
              <a:t> </a:t>
            </a:r>
            <a:r>
              <a:rPr lang="en-US" altLang="zh-CN" dirty="0"/>
              <a:t>stars </a:t>
            </a:r>
            <a:r>
              <a:rPr lang="en-US" altLang="zh-CN" dirty="0">
                <a:solidFill>
                  <a:srgbClr val="FFC000"/>
                </a:solidFill>
              </a:rPr>
              <a:t>?</a:t>
            </a:r>
            <a:endParaRPr kumimoji="1" lang="zh-CN" altLang="en-US" dirty="0">
              <a:solidFill>
                <a:srgbClr val="FFC000"/>
              </a:solidFill>
            </a:endParaRPr>
          </a:p>
        </p:txBody>
      </p:sp>
      <p:pic>
        <p:nvPicPr>
          <p:cNvPr id="5" name="内容占位符 4">
            <a:extLst>
              <a:ext uri="{FF2B5EF4-FFF2-40B4-BE49-F238E27FC236}">
                <a16:creationId xmlns:a16="http://schemas.microsoft.com/office/drawing/2014/main" id="{A064F5E8-5B42-740E-BEEF-4DDB1F4A04E8}"/>
              </a:ext>
            </a:extLst>
          </p:cNvPr>
          <p:cNvPicPr>
            <a:picLocks noGrp="1" noChangeAspect="1"/>
          </p:cNvPicPr>
          <p:nvPr>
            <p:ph idx="1"/>
          </p:nvPr>
        </p:nvPicPr>
        <p:blipFill>
          <a:blip r:embed="rId2"/>
          <a:stretch>
            <a:fillRect/>
          </a:stretch>
        </p:blipFill>
        <p:spPr>
          <a:xfrm>
            <a:off x="729747" y="1553882"/>
            <a:ext cx="6472723" cy="4670573"/>
          </a:xfrm>
          <a:prstGeom prst="rect">
            <a:avLst/>
          </a:prstGeom>
        </p:spPr>
      </p:pic>
      <p:sp>
        <p:nvSpPr>
          <p:cNvPr id="4" name="灯片编号占位符 3">
            <a:extLst>
              <a:ext uri="{FF2B5EF4-FFF2-40B4-BE49-F238E27FC236}">
                <a16:creationId xmlns:a16="http://schemas.microsoft.com/office/drawing/2014/main" id="{F196E5EB-DEBE-EAD5-984C-ED7FF499F79F}"/>
              </a:ext>
            </a:extLst>
          </p:cNvPr>
          <p:cNvSpPr>
            <a:spLocks noGrp="1"/>
          </p:cNvSpPr>
          <p:nvPr>
            <p:ph type="sldNum" sz="quarter" idx="12"/>
          </p:nvPr>
        </p:nvSpPr>
        <p:spPr/>
        <p:txBody>
          <a:bodyPr/>
          <a:lstStyle/>
          <a:p>
            <a:fld id="{2C6000A5-C2B4-404E-B7F4-15ED9635A1AE}" type="slidenum">
              <a:rPr lang="zh-CN" altLang="en-US" smtClean="0"/>
              <a:pPr/>
              <a:t>18</a:t>
            </a:fld>
            <a:endParaRPr lang="zh-CN" altLang="en-US" dirty="0"/>
          </a:p>
        </p:txBody>
      </p:sp>
      <p:sp>
        <p:nvSpPr>
          <p:cNvPr id="8" name="TextBox 6">
            <a:extLst>
              <a:ext uri="{FF2B5EF4-FFF2-40B4-BE49-F238E27FC236}">
                <a16:creationId xmlns:a16="http://schemas.microsoft.com/office/drawing/2014/main" id="{0F162A2D-3EA5-FCEC-E37B-1BEDACDE9F7C}"/>
              </a:ext>
            </a:extLst>
          </p:cNvPr>
          <p:cNvSpPr txBox="1"/>
          <p:nvPr/>
        </p:nvSpPr>
        <p:spPr>
          <a:xfrm>
            <a:off x="839416" y="5855123"/>
            <a:ext cx="2484976" cy="369332"/>
          </a:xfrm>
          <a:prstGeom prst="rect">
            <a:avLst/>
          </a:prstGeom>
          <a:noFill/>
        </p:spPr>
        <p:txBody>
          <a:bodyPr wrap="none" rtlCol="0">
            <a:spAutoFit/>
          </a:bodyPr>
          <a:lstStyle/>
          <a:p>
            <a:r>
              <a:rPr lang="en-US" altLang="zh-CN" dirty="0" err="1">
                <a:solidFill>
                  <a:schemeClr val="bg1"/>
                </a:solidFill>
                <a:latin typeface="Calibri" panose="020F0502020204030204" pitchFamily="34" charset="0"/>
                <a:cs typeface="Calibri" panose="020F0502020204030204" pitchFamily="34" charset="0"/>
              </a:rPr>
              <a:t>Jeena</a:t>
            </a:r>
            <a:r>
              <a:rPr lang="en-US" altLang="zh-CN" dirty="0">
                <a:solidFill>
                  <a:schemeClr val="bg1"/>
                </a:solidFill>
                <a:latin typeface="Calibri" panose="020F0502020204030204" pitchFamily="34" charset="0"/>
                <a:cs typeface="Calibri" panose="020F0502020204030204" pitchFamily="34" charset="0"/>
              </a:rPr>
              <a:t> &amp; Banerjee (2024)</a:t>
            </a:r>
            <a:endParaRPr lang="zh-CN" altLang="en-US" dirty="0">
              <a:solidFill>
                <a:schemeClr val="bg1"/>
              </a:solidFill>
              <a:latin typeface="Calibri" panose="020F0502020204030204" pitchFamily="34" charset="0"/>
              <a:cs typeface="Calibri" panose="020F0502020204030204" pitchFamily="34" charset="0"/>
            </a:endParaRPr>
          </a:p>
        </p:txBody>
      </p:sp>
      <p:pic>
        <p:nvPicPr>
          <p:cNvPr id="3" name="图片 2">
            <a:extLst>
              <a:ext uri="{FF2B5EF4-FFF2-40B4-BE49-F238E27FC236}">
                <a16:creationId xmlns:a16="http://schemas.microsoft.com/office/drawing/2014/main" id="{C08A0B2B-01D8-3CA4-4032-39439D085191}"/>
              </a:ext>
            </a:extLst>
          </p:cNvPr>
          <p:cNvPicPr>
            <a:picLocks noChangeAspect="1"/>
          </p:cNvPicPr>
          <p:nvPr/>
        </p:nvPicPr>
        <p:blipFill>
          <a:blip r:embed="rId3"/>
          <a:stretch>
            <a:fillRect/>
          </a:stretch>
        </p:blipFill>
        <p:spPr>
          <a:xfrm>
            <a:off x="3868215" y="1326066"/>
            <a:ext cx="7772400" cy="2563102"/>
          </a:xfrm>
          <a:prstGeom prst="rect">
            <a:avLst/>
          </a:prstGeom>
        </p:spPr>
      </p:pic>
      <p:pic>
        <p:nvPicPr>
          <p:cNvPr id="6" name="图片 5">
            <a:extLst>
              <a:ext uri="{FF2B5EF4-FFF2-40B4-BE49-F238E27FC236}">
                <a16:creationId xmlns:a16="http://schemas.microsoft.com/office/drawing/2014/main" id="{2003D70B-9C8F-9090-676D-BAE7CF1AD9B3}"/>
              </a:ext>
            </a:extLst>
          </p:cNvPr>
          <p:cNvPicPr>
            <a:picLocks noChangeAspect="1"/>
          </p:cNvPicPr>
          <p:nvPr/>
        </p:nvPicPr>
        <p:blipFill>
          <a:blip r:embed="rId4"/>
          <a:stretch>
            <a:fillRect/>
          </a:stretch>
        </p:blipFill>
        <p:spPr>
          <a:xfrm>
            <a:off x="3868215" y="3921285"/>
            <a:ext cx="7772400" cy="2582360"/>
          </a:xfrm>
          <a:prstGeom prst="rect">
            <a:avLst/>
          </a:prstGeom>
        </p:spPr>
      </p:pic>
      <p:sp>
        <p:nvSpPr>
          <p:cNvPr id="7" name="椭圆 6">
            <a:extLst>
              <a:ext uri="{FF2B5EF4-FFF2-40B4-BE49-F238E27FC236}">
                <a16:creationId xmlns:a16="http://schemas.microsoft.com/office/drawing/2014/main" id="{6C25BBA1-3AD6-ABA2-1EAB-535AFDBDB35F}"/>
              </a:ext>
            </a:extLst>
          </p:cNvPr>
          <p:cNvSpPr/>
          <p:nvPr/>
        </p:nvSpPr>
        <p:spPr>
          <a:xfrm flipH="1">
            <a:off x="10051249" y="1844463"/>
            <a:ext cx="1411004" cy="864458"/>
          </a:xfrm>
          <a:prstGeom prst="ellipse">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zh-CN" altLang="en-US"/>
          </a:p>
        </p:txBody>
      </p:sp>
      <p:sp>
        <p:nvSpPr>
          <p:cNvPr id="9" name="椭圆 8">
            <a:extLst>
              <a:ext uri="{FF2B5EF4-FFF2-40B4-BE49-F238E27FC236}">
                <a16:creationId xmlns:a16="http://schemas.microsoft.com/office/drawing/2014/main" id="{65AD1A18-65A2-EC97-10F4-16816AE95F9B}"/>
              </a:ext>
            </a:extLst>
          </p:cNvPr>
          <p:cNvSpPr/>
          <p:nvPr/>
        </p:nvSpPr>
        <p:spPr>
          <a:xfrm flipH="1">
            <a:off x="10053752" y="4509120"/>
            <a:ext cx="1411004" cy="864458"/>
          </a:xfrm>
          <a:prstGeom prst="ellipse">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zh-CN" altLang="en-US"/>
          </a:p>
        </p:txBody>
      </p:sp>
    </p:spTree>
    <p:extLst>
      <p:ext uri="{BB962C8B-B14F-4D97-AF65-F5344CB8AC3E}">
        <p14:creationId xmlns:p14="http://schemas.microsoft.com/office/powerpoint/2010/main" val="366971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94E65B-A0B1-1CA6-5AD0-2302B4A76324}"/>
              </a:ext>
            </a:extLst>
          </p:cNvPr>
          <p:cNvSpPr>
            <a:spLocks noGrp="1"/>
          </p:cNvSpPr>
          <p:nvPr>
            <p:ph type="title"/>
          </p:nvPr>
        </p:nvSpPr>
        <p:spPr/>
        <p:txBody>
          <a:bodyPr/>
          <a:lstStyle/>
          <a:p>
            <a:r>
              <a:rPr lang="en-US" altLang="zh-CN" dirty="0">
                <a:solidFill>
                  <a:srgbClr val="FFC000"/>
                </a:solidFill>
              </a:rPr>
              <a:t>Spectra and analysis are both important!</a:t>
            </a:r>
            <a:endParaRPr kumimoji="1" lang="zh-CN" altLang="en-US" dirty="0">
              <a:solidFill>
                <a:srgbClr val="FFC000"/>
              </a:solidFill>
            </a:endParaRPr>
          </a:p>
        </p:txBody>
      </p:sp>
      <p:sp>
        <p:nvSpPr>
          <p:cNvPr id="4" name="灯片编号占位符 3">
            <a:extLst>
              <a:ext uri="{FF2B5EF4-FFF2-40B4-BE49-F238E27FC236}">
                <a16:creationId xmlns:a16="http://schemas.microsoft.com/office/drawing/2014/main" id="{F196E5EB-DEBE-EAD5-984C-ED7FF499F79F}"/>
              </a:ext>
            </a:extLst>
          </p:cNvPr>
          <p:cNvSpPr>
            <a:spLocks noGrp="1"/>
          </p:cNvSpPr>
          <p:nvPr>
            <p:ph type="sldNum" sz="quarter" idx="12"/>
          </p:nvPr>
        </p:nvSpPr>
        <p:spPr/>
        <p:txBody>
          <a:bodyPr/>
          <a:lstStyle/>
          <a:p>
            <a:fld id="{2C6000A5-C2B4-404E-B7F4-15ED9635A1AE}" type="slidenum">
              <a:rPr lang="zh-CN" altLang="en-US" smtClean="0"/>
              <a:pPr/>
              <a:t>19</a:t>
            </a:fld>
            <a:endParaRPr lang="zh-CN" altLang="en-US" dirty="0"/>
          </a:p>
        </p:txBody>
      </p:sp>
      <p:pic>
        <p:nvPicPr>
          <p:cNvPr id="3" name="图片 2">
            <a:extLst>
              <a:ext uri="{FF2B5EF4-FFF2-40B4-BE49-F238E27FC236}">
                <a16:creationId xmlns:a16="http://schemas.microsoft.com/office/drawing/2014/main" id="{F0FBC0D9-89BE-86D7-9896-A9D76E470398}"/>
              </a:ext>
            </a:extLst>
          </p:cNvPr>
          <p:cNvPicPr>
            <a:picLocks noChangeAspect="1"/>
          </p:cNvPicPr>
          <p:nvPr/>
        </p:nvPicPr>
        <p:blipFill>
          <a:blip r:embed="rId2"/>
          <a:stretch>
            <a:fillRect/>
          </a:stretch>
        </p:blipFill>
        <p:spPr>
          <a:xfrm>
            <a:off x="1206249" y="1469308"/>
            <a:ext cx="9779502" cy="4782870"/>
          </a:xfrm>
          <a:prstGeom prst="rect">
            <a:avLst/>
          </a:prstGeom>
        </p:spPr>
      </p:pic>
    </p:spTree>
    <p:extLst>
      <p:ext uri="{BB962C8B-B14F-4D97-AF65-F5344CB8AC3E}">
        <p14:creationId xmlns:p14="http://schemas.microsoft.com/office/powerpoint/2010/main" val="502984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A6C9707F-AF4F-64B4-83ED-C8EE67C01AC9}"/>
              </a:ext>
            </a:extLst>
          </p:cNvPr>
          <p:cNvSpPr>
            <a:spLocks noGrp="1"/>
          </p:cNvSpPr>
          <p:nvPr>
            <p:ph type="sldNum" sz="quarter" idx="12"/>
          </p:nvPr>
        </p:nvSpPr>
        <p:spPr/>
        <p:txBody>
          <a:bodyPr/>
          <a:lstStyle/>
          <a:p>
            <a:fld id="{2C6000A5-C2B4-404E-B7F4-15ED9635A1AE}" type="slidenum">
              <a:rPr lang="zh-CN" altLang="en-US" smtClean="0">
                <a:latin typeface="Calibri" panose="020F0502020204030204" pitchFamily="34" charset="0"/>
                <a:cs typeface="Calibri" panose="020F0502020204030204" pitchFamily="34" charset="0"/>
              </a:rPr>
              <a:pPr/>
              <a:t>2</a:t>
            </a:fld>
            <a:endParaRPr lang="zh-CN" altLang="en-US" dirty="0">
              <a:latin typeface="Calibri" panose="020F0502020204030204" pitchFamily="34" charset="0"/>
              <a:cs typeface="Calibri" panose="020F0502020204030204" pitchFamily="34" charset="0"/>
            </a:endParaRPr>
          </a:p>
        </p:txBody>
      </p:sp>
      <p:grpSp>
        <p:nvGrpSpPr>
          <p:cNvPr id="7" name="组合 6">
            <a:extLst>
              <a:ext uri="{FF2B5EF4-FFF2-40B4-BE49-F238E27FC236}">
                <a16:creationId xmlns:a16="http://schemas.microsoft.com/office/drawing/2014/main" id="{4F36261E-176C-3B5E-7389-08B036BAF2B5}"/>
              </a:ext>
            </a:extLst>
          </p:cNvPr>
          <p:cNvGrpSpPr/>
          <p:nvPr/>
        </p:nvGrpSpPr>
        <p:grpSpPr>
          <a:xfrm>
            <a:off x="263352" y="1352684"/>
            <a:ext cx="11521279" cy="3876516"/>
            <a:chOff x="679902" y="4272188"/>
            <a:chExt cx="4862368" cy="1718308"/>
          </a:xfrm>
        </p:grpSpPr>
        <p:pic>
          <p:nvPicPr>
            <p:cNvPr id="12" name="图片 11">
              <a:extLst>
                <a:ext uri="{FF2B5EF4-FFF2-40B4-BE49-F238E27FC236}">
                  <a16:creationId xmlns:a16="http://schemas.microsoft.com/office/drawing/2014/main" id="{AD7A4187-78DC-E02E-88B6-078476FB22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02" y="4272188"/>
              <a:ext cx="4862368" cy="1718308"/>
            </a:xfrm>
            <a:prstGeom prst="rect">
              <a:avLst/>
            </a:prstGeom>
            <a:effectLst/>
          </p:spPr>
        </p:pic>
        <p:grpSp>
          <p:nvGrpSpPr>
            <p:cNvPr id="13" name="组合 12">
              <a:extLst>
                <a:ext uri="{FF2B5EF4-FFF2-40B4-BE49-F238E27FC236}">
                  <a16:creationId xmlns:a16="http://schemas.microsoft.com/office/drawing/2014/main" id="{E8E0EBE1-E6EA-8852-264C-0B6CFAAA4ECA}"/>
                </a:ext>
              </a:extLst>
            </p:cNvPr>
            <p:cNvGrpSpPr>
              <a:grpSpLocks/>
            </p:cNvGrpSpPr>
            <p:nvPr/>
          </p:nvGrpSpPr>
          <p:grpSpPr bwMode="auto">
            <a:xfrm>
              <a:off x="2517330" y="4997745"/>
              <a:ext cx="3024940" cy="207846"/>
              <a:chOff x="4858698" y="3238266"/>
              <a:chExt cx="4033609" cy="277168"/>
            </a:xfrm>
          </p:grpSpPr>
          <p:sp>
            <p:nvSpPr>
              <p:cNvPr id="20" name="Line 16">
                <a:extLst>
                  <a:ext uri="{FF2B5EF4-FFF2-40B4-BE49-F238E27FC236}">
                    <a16:creationId xmlns:a16="http://schemas.microsoft.com/office/drawing/2014/main" id="{F4FF557D-3646-C19D-D8CF-1DD83E4324FE}"/>
                  </a:ext>
                </a:extLst>
              </p:cNvPr>
              <p:cNvSpPr>
                <a:spLocks noChangeShapeType="1"/>
              </p:cNvSpPr>
              <p:nvPr/>
            </p:nvSpPr>
            <p:spPr bwMode="auto">
              <a:xfrm flipH="1" flipV="1">
                <a:off x="4858698" y="3510936"/>
                <a:ext cx="4033609" cy="4498"/>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500">
                  <a:latin typeface="Calibri" panose="020F0502020204030204" pitchFamily="34" charset="0"/>
                  <a:cs typeface="Calibri" panose="020F0502020204030204" pitchFamily="34" charset="0"/>
                </a:endParaRPr>
              </a:p>
            </p:txBody>
          </p:sp>
          <p:sp>
            <p:nvSpPr>
              <p:cNvPr id="21" name="Text Box 17">
                <a:extLst>
                  <a:ext uri="{FF2B5EF4-FFF2-40B4-BE49-F238E27FC236}">
                    <a16:creationId xmlns:a16="http://schemas.microsoft.com/office/drawing/2014/main" id="{D5A85831-FBA3-20A2-C333-630065A8CED0}"/>
                  </a:ext>
                </a:extLst>
              </p:cNvPr>
              <p:cNvSpPr txBox="1">
                <a:spLocks noChangeArrowheads="1"/>
              </p:cNvSpPr>
              <p:nvPr/>
            </p:nvSpPr>
            <p:spPr bwMode="auto">
              <a:xfrm>
                <a:off x="5130844" y="3238266"/>
                <a:ext cx="1622576" cy="236505"/>
              </a:xfrm>
              <a:prstGeom prst="rect">
                <a:avLst/>
              </a:prstGeom>
              <a:noFill/>
              <a:ln w="9525">
                <a:noFill/>
                <a:miter lim="800000"/>
                <a:headEnd/>
                <a:tailEnd/>
              </a:ln>
              <a:extLst>
                <a:ext uri="{909E8E84-426E-40DD-AFC4-6F175D3DCCD1}">
                  <a14:hiddenFill xmlns:a14="http://schemas.microsoft.com/office/drawing/2010/main">
                    <a:solidFill>
                      <a:schemeClr val="accent2"/>
                    </a:solidFill>
                  </a14:hiddenFill>
                </a:ext>
              </a:extLst>
            </p:spPr>
            <p:txBody>
              <a:bodyPr>
                <a:spAutoFit/>
              </a:bodyPr>
              <a:lstStyle/>
              <a:p>
                <a:pPr algn="ctr">
                  <a:defRPr/>
                </a:pPr>
                <a:r>
                  <a:rPr lang="en-US" altLang="zh-CN" sz="2000" dirty="0">
                    <a:solidFill>
                      <a:srgbClr val="FFFF00"/>
                    </a:solidFill>
                    <a:latin typeface="Calibri" panose="020F0502020204030204" pitchFamily="34" charset="0"/>
                    <a:ea typeface="黑体" panose="02010600030101010101" pitchFamily="2" charset="-122"/>
                    <a:cs typeface="Calibri" panose="020F0502020204030204" pitchFamily="34" charset="0"/>
                  </a:rPr>
                  <a:t>Observation</a:t>
                </a:r>
              </a:p>
            </p:txBody>
          </p:sp>
        </p:grpSp>
        <p:grpSp>
          <p:nvGrpSpPr>
            <p:cNvPr id="14" name="组合 13">
              <a:extLst>
                <a:ext uri="{FF2B5EF4-FFF2-40B4-BE49-F238E27FC236}">
                  <a16:creationId xmlns:a16="http://schemas.microsoft.com/office/drawing/2014/main" id="{037017FF-2579-AA4F-ED33-39562E72FD5C}"/>
                </a:ext>
              </a:extLst>
            </p:cNvPr>
            <p:cNvGrpSpPr>
              <a:grpSpLocks/>
            </p:cNvGrpSpPr>
            <p:nvPr/>
          </p:nvGrpSpPr>
          <p:grpSpPr bwMode="auto">
            <a:xfrm>
              <a:off x="1446005" y="4641341"/>
              <a:ext cx="943802" cy="774625"/>
              <a:chOff x="3007402" y="2346157"/>
              <a:chExt cx="1258665" cy="1032297"/>
            </a:xfrm>
          </p:grpSpPr>
          <p:sp>
            <p:nvSpPr>
              <p:cNvPr id="18" name="Line 9">
                <a:extLst>
                  <a:ext uri="{FF2B5EF4-FFF2-40B4-BE49-F238E27FC236}">
                    <a16:creationId xmlns:a16="http://schemas.microsoft.com/office/drawing/2014/main" id="{E00A9DE8-1B55-F753-70D8-48E2ED981B05}"/>
                  </a:ext>
                </a:extLst>
              </p:cNvPr>
              <p:cNvSpPr>
                <a:spLocks noChangeShapeType="1"/>
              </p:cNvSpPr>
              <p:nvPr/>
            </p:nvSpPr>
            <p:spPr bwMode="auto">
              <a:xfrm>
                <a:off x="3692823" y="2783021"/>
                <a:ext cx="0" cy="595433"/>
              </a:xfrm>
              <a:prstGeom prst="line">
                <a:avLst/>
              </a:prstGeom>
              <a:noFill/>
              <a:ln w="38100">
                <a:solidFill>
                  <a:srgbClr val="FF150C"/>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500">
                  <a:latin typeface="Calibri" panose="020F0502020204030204" pitchFamily="34" charset="0"/>
                  <a:cs typeface="Calibri" panose="020F0502020204030204" pitchFamily="34" charset="0"/>
                </a:endParaRPr>
              </a:p>
            </p:txBody>
          </p:sp>
          <p:sp>
            <p:nvSpPr>
              <p:cNvPr id="19" name="Text Box 11">
                <a:extLst>
                  <a:ext uri="{FF2B5EF4-FFF2-40B4-BE49-F238E27FC236}">
                    <a16:creationId xmlns:a16="http://schemas.microsoft.com/office/drawing/2014/main" id="{584C7BF6-532D-D681-8E55-AE8BD9E9BB48}"/>
                  </a:ext>
                </a:extLst>
              </p:cNvPr>
              <p:cNvSpPr txBox="1">
                <a:spLocks noChangeArrowheads="1"/>
              </p:cNvSpPr>
              <p:nvPr/>
            </p:nvSpPr>
            <p:spPr bwMode="auto">
              <a:xfrm>
                <a:off x="3007402" y="2346157"/>
                <a:ext cx="1258665" cy="418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2000" dirty="0">
                    <a:solidFill>
                      <a:srgbClr val="FFFF00"/>
                    </a:solidFill>
                    <a:latin typeface="Calibri" panose="020F0502020204030204" pitchFamily="34" charset="0"/>
                    <a:ea typeface="黑体" panose="02010609060101010101" pitchFamily="49" charset="-122"/>
                    <a:cs typeface="Calibri" panose="020F0502020204030204" pitchFamily="34" charset="0"/>
                  </a:rPr>
                  <a:t>First stars (Pop III)</a:t>
                </a:r>
              </a:p>
              <a:p>
                <a:pPr algn="ctr">
                  <a:spcBef>
                    <a:spcPct val="0"/>
                  </a:spcBef>
                  <a:buFontTx/>
                  <a:buNone/>
                </a:pPr>
                <a:r>
                  <a:rPr lang="en-US" altLang="zh-CN" sz="2000" dirty="0">
                    <a:solidFill>
                      <a:schemeClr val="tx2"/>
                    </a:solidFill>
                    <a:latin typeface="Calibri" panose="020F0502020204030204" pitchFamily="34" charset="0"/>
                    <a:ea typeface="黑体" panose="02010609060101010101" pitchFamily="49" charset="-122"/>
                    <a:cs typeface="Calibri" panose="020F0502020204030204" pitchFamily="34" charset="0"/>
                  </a:rPr>
                  <a:t>massive, short lived</a:t>
                </a:r>
              </a:p>
            </p:txBody>
          </p:sp>
        </p:grpSp>
        <p:grpSp>
          <p:nvGrpSpPr>
            <p:cNvPr id="15" name="组合 14">
              <a:extLst>
                <a:ext uri="{FF2B5EF4-FFF2-40B4-BE49-F238E27FC236}">
                  <a16:creationId xmlns:a16="http://schemas.microsoft.com/office/drawing/2014/main" id="{4AADEF7C-C312-DCD2-8014-BE703CEF216A}"/>
                </a:ext>
              </a:extLst>
            </p:cNvPr>
            <p:cNvGrpSpPr>
              <a:grpSpLocks/>
            </p:cNvGrpSpPr>
            <p:nvPr/>
          </p:nvGrpSpPr>
          <p:grpSpPr bwMode="auto">
            <a:xfrm>
              <a:off x="1982409" y="4390035"/>
              <a:ext cx="2526606" cy="1151627"/>
              <a:chOff x="4193344" y="2026217"/>
              <a:chExt cx="3367296" cy="1535127"/>
            </a:xfrm>
          </p:grpSpPr>
          <p:sp>
            <p:nvSpPr>
              <p:cNvPr id="16" name="Text Box 13">
                <a:extLst>
                  <a:ext uri="{FF2B5EF4-FFF2-40B4-BE49-F238E27FC236}">
                    <a16:creationId xmlns:a16="http://schemas.microsoft.com/office/drawing/2014/main" id="{B958337D-F8EE-D041-AE31-8AD04690FFB3}"/>
                  </a:ext>
                </a:extLst>
              </p:cNvPr>
              <p:cNvSpPr txBox="1">
                <a:spLocks noChangeArrowheads="1"/>
              </p:cNvSpPr>
              <p:nvPr/>
            </p:nvSpPr>
            <p:spPr bwMode="auto">
              <a:xfrm>
                <a:off x="4193344" y="2026217"/>
                <a:ext cx="3367296" cy="23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2000" dirty="0">
                    <a:solidFill>
                      <a:srgbClr val="FFFF00"/>
                    </a:solidFill>
                    <a:latin typeface="Calibri" panose="020F0502020204030204" pitchFamily="34" charset="0"/>
                    <a:ea typeface="黑体" panose="02010609060101010101" pitchFamily="49" charset="-122"/>
                    <a:cs typeface="Calibri" panose="020F0502020204030204" pitchFamily="34" charset="0"/>
                  </a:rPr>
                  <a:t>Metal-poor stars: </a:t>
                </a:r>
                <a:r>
                  <a:rPr lang="en-US" altLang="zh-CN" sz="2000" dirty="0">
                    <a:solidFill>
                      <a:schemeClr val="tx2"/>
                    </a:solidFill>
                    <a:latin typeface="Calibri" panose="020F0502020204030204" pitchFamily="34" charset="0"/>
                    <a:ea typeface="黑体" panose="02010609060101010101" pitchFamily="49" charset="-122"/>
                    <a:cs typeface="Calibri" panose="020F0502020204030204" pitchFamily="34" charset="0"/>
                  </a:rPr>
                  <a:t>low-mass, the oldest observable stars</a:t>
                </a:r>
              </a:p>
            </p:txBody>
          </p:sp>
          <p:sp>
            <p:nvSpPr>
              <p:cNvPr id="17" name="Line 10">
                <a:extLst>
                  <a:ext uri="{FF2B5EF4-FFF2-40B4-BE49-F238E27FC236}">
                    <a16:creationId xmlns:a16="http://schemas.microsoft.com/office/drawing/2014/main" id="{802724B7-E91D-B781-3457-E9D0FEB186D8}"/>
                  </a:ext>
                </a:extLst>
              </p:cNvPr>
              <p:cNvSpPr>
                <a:spLocks noChangeShapeType="1"/>
              </p:cNvSpPr>
              <p:nvPr/>
            </p:nvSpPr>
            <p:spPr bwMode="auto">
              <a:xfrm>
                <a:off x="4880242" y="2337642"/>
                <a:ext cx="0" cy="1223702"/>
              </a:xfrm>
              <a:prstGeom prst="line">
                <a:avLst/>
              </a:prstGeom>
              <a:noFill/>
              <a:ln w="38100">
                <a:solidFill>
                  <a:srgbClr val="FF150C"/>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500">
                  <a:latin typeface="Calibri" panose="020F0502020204030204" pitchFamily="34" charset="0"/>
                  <a:cs typeface="Calibri" panose="020F0502020204030204" pitchFamily="34" charset="0"/>
                </a:endParaRPr>
              </a:p>
            </p:txBody>
          </p:sp>
        </p:grpSp>
      </p:grpSp>
      <p:sp>
        <p:nvSpPr>
          <p:cNvPr id="25" name="内容占位符 2">
            <a:extLst>
              <a:ext uri="{FF2B5EF4-FFF2-40B4-BE49-F238E27FC236}">
                <a16:creationId xmlns:a16="http://schemas.microsoft.com/office/drawing/2014/main" id="{4AE5D501-C724-3E41-9F7C-342ACCEC79DF}"/>
              </a:ext>
            </a:extLst>
          </p:cNvPr>
          <p:cNvSpPr txBox="1">
            <a:spLocks/>
          </p:cNvSpPr>
          <p:nvPr/>
        </p:nvSpPr>
        <p:spPr>
          <a:xfrm>
            <a:off x="391259" y="5538109"/>
            <a:ext cx="10836877" cy="985415"/>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ts val="1200"/>
              </a:spcBef>
              <a:spcAft>
                <a:spcPts val="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1pPr>
            <a:lvl2pPr marL="720000" indent="-270000" algn="l" defTabSz="457200" rtl="0" eaLnBrk="1" latinLnBrk="0" hangingPunct="1">
              <a:spcBef>
                <a:spcPts val="1200"/>
              </a:spcBef>
              <a:spcAft>
                <a:spcPts val="0"/>
              </a:spcAft>
              <a:buClr>
                <a:schemeClr val="tx2"/>
              </a:buClr>
              <a:buSzPct val="70000"/>
              <a:buFont typeface="Wingdings" panose="05000000000000000000" pitchFamily="2" charset="2"/>
              <a:buChar char="ü"/>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2pPr>
            <a:lvl3pPr marL="1026000" indent="-216000" algn="l" defTabSz="457200" rtl="0" eaLnBrk="1" latinLnBrk="0" hangingPunct="1">
              <a:spcBef>
                <a:spcPts val="1200"/>
              </a:spcBef>
              <a:spcAft>
                <a:spcPts val="0"/>
              </a:spcAft>
              <a:buClr>
                <a:schemeClr val="tx2"/>
              </a:buClr>
              <a:buSzPct val="70000"/>
              <a:buFont typeface="Wingdings" panose="05000000000000000000" pitchFamily="2" charset="2"/>
              <a:buChar char="p"/>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3pPr>
            <a:lvl4pPr marL="1386000" indent="-216000" algn="l" defTabSz="457200" rtl="0" eaLnBrk="1" latinLnBrk="0" hangingPunct="1">
              <a:spcBef>
                <a:spcPts val="1200"/>
              </a:spcBef>
              <a:spcAft>
                <a:spcPts val="0"/>
              </a:spcAft>
              <a:buClr>
                <a:schemeClr val="tx2"/>
              </a:buClr>
              <a:buSzPct val="70000"/>
              <a:buFont typeface="Wingdings" panose="05000000000000000000" pitchFamily="2" charset="2"/>
              <a:buChar char="Ø"/>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4pPr>
            <a:lvl5pPr marL="1674000" indent="-216000" algn="l" defTabSz="457200" rtl="0" eaLnBrk="1" latinLnBrk="0" hangingPunct="1">
              <a:spcBef>
                <a:spcPts val="1200"/>
              </a:spcBef>
              <a:spcAft>
                <a:spcPts val="0"/>
              </a:spcAft>
              <a:buClr>
                <a:schemeClr val="tx2"/>
              </a:buClr>
              <a:buSzPct val="70000"/>
              <a:buFont typeface="Wingdings" panose="05000000000000000000" pitchFamily="2" charset="2"/>
              <a:buChar char="l"/>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spcBef>
                <a:spcPts val="600"/>
              </a:spcBef>
              <a:buNone/>
            </a:pPr>
            <a:r>
              <a:rPr lang="en-US" altLang="zh-CN" dirty="0">
                <a:solidFill>
                  <a:schemeClr val="tx1"/>
                </a:solidFill>
                <a:effectLst/>
                <a:latin typeface="Calibri" panose="020F0502020204030204" pitchFamily="34" charset="0"/>
                <a:cs typeface="Calibri" panose="020F0502020204030204" pitchFamily="34" charset="0"/>
              </a:rPr>
              <a:t>Stellar archaeology: trace the first 500 million years after the Big Bang, using metal-poor stars</a:t>
            </a:r>
          </a:p>
        </p:txBody>
      </p:sp>
      <p:sp>
        <p:nvSpPr>
          <p:cNvPr id="26" name="标题 25">
            <a:extLst>
              <a:ext uri="{FF2B5EF4-FFF2-40B4-BE49-F238E27FC236}">
                <a16:creationId xmlns:a16="http://schemas.microsoft.com/office/drawing/2014/main" id="{547FED97-6F6C-C073-74A1-1B2098712585}"/>
              </a:ext>
            </a:extLst>
          </p:cNvPr>
          <p:cNvSpPr>
            <a:spLocks noGrp="1"/>
          </p:cNvSpPr>
          <p:nvPr>
            <p:ph type="title"/>
          </p:nvPr>
        </p:nvSpPr>
        <p:spPr/>
        <p:txBody>
          <a:bodyPr/>
          <a:lstStyle/>
          <a:p>
            <a:r>
              <a:rPr lang="en-US" altLang="zh-CN" dirty="0">
                <a:latin typeface="Calibri" panose="020F0502020204030204" pitchFamily="34" charset="0"/>
                <a:cs typeface="Calibri" panose="020F0502020204030204" pitchFamily="34" charset="0"/>
              </a:rPr>
              <a:t>What </a:t>
            </a:r>
            <a:r>
              <a:rPr lang="en-US" altLang="zh-CN" dirty="0"/>
              <a:t>is stellar archaeology?</a:t>
            </a:r>
            <a:endParaRPr lang="zh-CN" altLang="en-US" dirty="0">
              <a:latin typeface="Calibri" panose="020F0502020204030204" pitchFamily="34" charset="0"/>
              <a:cs typeface="Calibri" panose="020F0502020204030204" pitchFamily="34" charset="0"/>
            </a:endParaRPr>
          </a:p>
        </p:txBody>
      </p:sp>
      <p:cxnSp>
        <p:nvCxnSpPr>
          <p:cNvPr id="3" name="直接连接符 8">
            <a:extLst>
              <a:ext uri="{FF2B5EF4-FFF2-40B4-BE49-F238E27FC236}">
                <a16:creationId xmlns:a16="http://schemas.microsoft.com/office/drawing/2014/main" id="{DBA4734C-A136-860C-04C2-7B96331D9585}"/>
              </a:ext>
            </a:extLst>
          </p:cNvPr>
          <p:cNvCxnSpPr/>
          <p:nvPr/>
        </p:nvCxnSpPr>
        <p:spPr>
          <a:xfrm>
            <a:off x="1058791" y="4893565"/>
            <a:ext cx="0" cy="479651"/>
          </a:xfrm>
          <a:prstGeom prst="line">
            <a:avLst/>
          </a:prstGeom>
          <a:ln w="12700">
            <a:solidFill>
              <a:srgbClr val="FF2E34"/>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 name="Line 24">
            <a:extLst>
              <a:ext uri="{FF2B5EF4-FFF2-40B4-BE49-F238E27FC236}">
                <a16:creationId xmlns:a16="http://schemas.microsoft.com/office/drawing/2014/main" id="{4D5F9716-8C1B-60CD-D2AD-307E9FDE7252}"/>
              </a:ext>
            </a:extLst>
          </p:cNvPr>
          <p:cNvSpPr>
            <a:spLocks noChangeShapeType="1"/>
          </p:cNvSpPr>
          <p:nvPr/>
        </p:nvSpPr>
        <p:spPr bwMode="auto">
          <a:xfrm flipV="1">
            <a:off x="391259" y="5202474"/>
            <a:ext cx="11393361" cy="4674"/>
          </a:xfrm>
          <a:prstGeom prst="line">
            <a:avLst/>
          </a:prstGeom>
          <a:noFill/>
          <a:ln w="12700">
            <a:solidFill>
              <a:srgbClr val="FF2E34"/>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zh-CN" altLang="en-US" sz="1050">
              <a:latin typeface="Calibri" panose="020F0502020204030204" pitchFamily="34" charset="0"/>
              <a:cs typeface="Calibri" panose="020F0502020204030204" pitchFamily="34" charset="0"/>
            </a:endParaRPr>
          </a:p>
        </p:txBody>
      </p:sp>
      <p:sp>
        <p:nvSpPr>
          <p:cNvPr id="22" name="Text Box 20">
            <a:extLst>
              <a:ext uri="{FF2B5EF4-FFF2-40B4-BE49-F238E27FC236}">
                <a16:creationId xmlns:a16="http://schemas.microsoft.com/office/drawing/2014/main" id="{5156F72F-2485-D797-5CBB-8ACC6929309B}"/>
              </a:ext>
            </a:extLst>
          </p:cNvPr>
          <p:cNvSpPr txBox="1">
            <a:spLocks noChangeArrowheads="1"/>
          </p:cNvSpPr>
          <p:nvPr/>
        </p:nvSpPr>
        <p:spPr bwMode="auto">
          <a:xfrm>
            <a:off x="1559500" y="4850852"/>
            <a:ext cx="10081115" cy="3693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r>
              <a:rPr lang="en-US" altLang="zh-CN" dirty="0">
                <a:solidFill>
                  <a:schemeClr val="tx1">
                    <a:lumMod val="85000"/>
                  </a:schemeClr>
                </a:solidFill>
                <a:latin typeface="Calibri" panose="020F0502020204030204" pitchFamily="34" charset="0"/>
                <a:ea typeface="黑体" panose="02010600030101010101" pitchFamily="2" charset="-122"/>
                <a:cs typeface="Calibri" panose="020F0502020204030204" pitchFamily="34" charset="0"/>
              </a:rPr>
              <a:t>H, He, Li</a:t>
            </a:r>
            <a:r>
              <a:rPr lang="zh-CN" altLang="en-US" dirty="0">
                <a:solidFill>
                  <a:schemeClr val="tx1">
                    <a:lumMod val="85000"/>
                  </a:schemeClr>
                </a:solidFill>
                <a:latin typeface="Calibri" panose="020F0502020204030204" pitchFamily="34" charset="0"/>
                <a:ea typeface="黑体" panose="02010600030101010101" pitchFamily="2" charset="-122"/>
                <a:cs typeface="Calibri" panose="020F0502020204030204" pitchFamily="34" charset="0"/>
              </a:rPr>
              <a:t>                              </a:t>
            </a:r>
            <a:r>
              <a:rPr lang="en-US" altLang="zh-CN" dirty="0">
                <a:solidFill>
                  <a:schemeClr val="tx1">
                    <a:lumMod val="85000"/>
                  </a:schemeClr>
                </a:solidFill>
                <a:latin typeface="Calibri" panose="020F0502020204030204" pitchFamily="34" charset="0"/>
                <a:ea typeface="黑体" panose="02010600030101010101" pitchFamily="2" charset="-122"/>
                <a:cs typeface="Calibri" panose="020F0502020204030204" pitchFamily="34" charset="0"/>
              </a:rPr>
              <a:t>               production of</a:t>
            </a:r>
            <a:r>
              <a:rPr lang="zh-CN" altLang="en-US" dirty="0">
                <a:solidFill>
                  <a:schemeClr val="tx1">
                    <a:lumMod val="85000"/>
                  </a:schemeClr>
                </a:solidFill>
                <a:latin typeface="Calibri" panose="020F0502020204030204" pitchFamily="34" charset="0"/>
                <a:ea typeface="黑体" panose="02010600030101010101" pitchFamily="2" charset="-122"/>
                <a:cs typeface="Calibri" panose="020F0502020204030204" pitchFamily="34" charset="0"/>
              </a:rPr>
              <a:t> </a:t>
            </a:r>
            <a:r>
              <a:rPr lang="en-US" altLang="zh-CN" dirty="0">
                <a:solidFill>
                  <a:schemeClr val="tx1">
                    <a:lumMod val="85000"/>
                  </a:schemeClr>
                </a:solidFill>
                <a:latin typeface="Calibri" panose="020F0502020204030204" pitchFamily="34" charset="0"/>
                <a:ea typeface="黑体" panose="02010600030101010101" pitchFamily="2" charset="-122"/>
                <a:cs typeface="Calibri" panose="020F0502020204030204" pitchFamily="34" charset="0"/>
              </a:rPr>
              <a:t>Li through</a:t>
            </a:r>
            <a:r>
              <a:rPr lang="zh-CN" altLang="en-US" dirty="0">
                <a:solidFill>
                  <a:schemeClr val="tx1">
                    <a:lumMod val="85000"/>
                  </a:schemeClr>
                </a:solidFill>
                <a:latin typeface="Calibri" panose="020F0502020204030204" pitchFamily="34" charset="0"/>
                <a:ea typeface="黑体" panose="02010600030101010101" pitchFamily="2" charset="-122"/>
                <a:cs typeface="Calibri" panose="020F0502020204030204" pitchFamily="34" charset="0"/>
              </a:rPr>
              <a:t> </a:t>
            </a:r>
            <a:r>
              <a:rPr lang="en-US" altLang="zh-CN" dirty="0">
                <a:solidFill>
                  <a:schemeClr val="tx1">
                    <a:lumMod val="85000"/>
                  </a:schemeClr>
                </a:solidFill>
                <a:latin typeface="Calibri" panose="020F0502020204030204" pitchFamily="34" charset="0"/>
                <a:ea typeface="黑体" panose="02010600030101010101" pitchFamily="2" charset="-122"/>
                <a:cs typeface="Calibri" panose="020F0502020204030204" pitchFamily="34" charset="0"/>
              </a:rPr>
              <a:t>U </a:t>
            </a:r>
          </a:p>
        </p:txBody>
      </p:sp>
      <p:cxnSp>
        <p:nvCxnSpPr>
          <p:cNvPr id="5" name="直接连接符 9">
            <a:extLst>
              <a:ext uri="{FF2B5EF4-FFF2-40B4-BE49-F238E27FC236}">
                <a16:creationId xmlns:a16="http://schemas.microsoft.com/office/drawing/2014/main" id="{89ABF5BF-23FF-A2F3-6877-E03BC27C7235}"/>
              </a:ext>
            </a:extLst>
          </p:cNvPr>
          <p:cNvCxnSpPr/>
          <p:nvPr/>
        </p:nvCxnSpPr>
        <p:spPr>
          <a:xfrm>
            <a:off x="3287688" y="4893565"/>
            <a:ext cx="0" cy="479651"/>
          </a:xfrm>
          <a:prstGeom prst="line">
            <a:avLst/>
          </a:prstGeom>
          <a:ln w="12700">
            <a:solidFill>
              <a:srgbClr val="FF2E34"/>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9" name="Text Box 11">
            <a:extLst>
              <a:ext uri="{FF2B5EF4-FFF2-40B4-BE49-F238E27FC236}">
                <a16:creationId xmlns:a16="http://schemas.microsoft.com/office/drawing/2014/main" id="{2B90D99A-3FDD-0C32-8231-A86211F80CAF}"/>
              </a:ext>
            </a:extLst>
          </p:cNvPr>
          <p:cNvSpPr txBox="1">
            <a:spLocks noChangeArrowheads="1"/>
          </p:cNvSpPr>
          <p:nvPr/>
        </p:nvSpPr>
        <p:spPr bwMode="auto">
          <a:xfrm>
            <a:off x="556370" y="3888568"/>
            <a:ext cx="1088761"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2000" dirty="0">
                <a:solidFill>
                  <a:srgbClr val="FFFF00"/>
                </a:solidFill>
                <a:latin typeface="Calibri" panose="020F0502020204030204" pitchFamily="34" charset="0"/>
                <a:ea typeface="黑体" panose="02010609060101010101" pitchFamily="49" charset="-122"/>
                <a:cs typeface="Calibri" panose="020F0502020204030204" pitchFamily="34" charset="0"/>
              </a:rPr>
              <a:t>Big Bang</a:t>
            </a:r>
            <a:endParaRPr lang="en-US" altLang="zh-CN" sz="2000" dirty="0">
              <a:solidFill>
                <a:schemeClr val="tx1">
                  <a:lumMod val="65000"/>
                </a:schemeClr>
              </a:solidFill>
              <a:latin typeface="Calibri" panose="020F0502020204030204" pitchFamily="34" charset="0"/>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781000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0654" y="1965751"/>
            <a:ext cx="4335986" cy="4514914"/>
          </a:xfrm>
        </p:spPr>
        <p:txBody>
          <a:bodyPr>
            <a:normAutofit/>
          </a:bodyPr>
          <a:lstStyle/>
          <a:p>
            <a:pPr marL="342900" lvl="1" indent="-306000" fontAlgn="base">
              <a:lnSpc>
                <a:spcPct val="114000"/>
              </a:lnSpc>
              <a:spcBef>
                <a:spcPts val="600"/>
              </a:spcBef>
              <a:buSzPct val="60000"/>
              <a:buFont typeface="Wingdings 2" charset="2"/>
              <a:buChar char=""/>
            </a:pPr>
            <a:r>
              <a:rPr lang="en-US" altLang="zh-CN" sz="2600" dirty="0"/>
              <a:t>1D</a:t>
            </a:r>
            <a:r>
              <a:rPr lang="zh-CN" altLang="en-US" sz="2600" dirty="0"/>
              <a:t> </a:t>
            </a:r>
            <a:r>
              <a:rPr lang="en-US" altLang="zh-CN" sz="2600" dirty="0"/>
              <a:t>LTE analysis may deviate from the reality</a:t>
            </a:r>
          </a:p>
          <a:p>
            <a:pPr lvl="1" fontAlgn="base">
              <a:lnSpc>
                <a:spcPct val="114000"/>
              </a:lnSpc>
              <a:spcBef>
                <a:spcPts val="600"/>
              </a:spcBef>
              <a:buSzPct val="60000"/>
            </a:pPr>
            <a:r>
              <a:rPr lang="en-US" altLang="zh-CN" sz="2200" dirty="0"/>
              <a:t>3D NLTE in need</a:t>
            </a:r>
          </a:p>
          <a:p>
            <a:pPr marL="342900" lvl="1" indent="-306000" fontAlgn="base">
              <a:lnSpc>
                <a:spcPct val="114000"/>
              </a:lnSpc>
              <a:spcBef>
                <a:spcPts val="600"/>
              </a:spcBef>
              <a:buSzPct val="60000"/>
              <a:buFont typeface="Wingdings 2" charset="2"/>
              <a:buChar char=""/>
            </a:pPr>
            <a:r>
              <a:rPr lang="en-US" altLang="zh-CN" sz="2600" dirty="0"/>
              <a:t>Models need improvements</a:t>
            </a:r>
          </a:p>
          <a:p>
            <a:pPr lvl="1" fontAlgn="base">
              <a:lnSpc>
                <a:spcPct val="114000"/>
              </a:lnSpc>
              <a:spcBef>
                <a:spcPts val="600"/>
              </a:spcBef>
              <a:buSzPct val="60000"/>
            </a:pPr>
            <a:r>
              <a:rPr lang="en-US" altLang="zh-CN" sz="2200" dirty="0"/>
              <a:t>Observed scatters (C, Na, heavy elements)</a:t>
            </a:r>
          </a:p>
          <a:p>
            <a:pPr lvl="1" fontAlgn="base">
              <a:lnSpc>
                <a:spcPct val="114000"/>
              </a:lnSpc>
              <a:spcBef>
                <a:spcPts val="600"/>
              </a:spcBef>
              <a:buSzPct val="60000"/>
            </a:pPr>
            <a:r>
              <a:rPr lang="en-US" altLang="zh-CN" sz="2200" dirty="0"/>
              <a:t>New nucleosynthesis process (Sc, </a:t>
            </a:r>
            <a:r>
              <a:rPr lang="en-US" altLang="zh-CN" sz="2200" dirty="0" err="1"/>
              <a:t>Ti</a:t>
            </a:r>
            <a:r>
              <a:rPr lang="en-US" altLang="zh-CN" sz="2200" dirty="0"/>
              <a:t>, V) ?</a:t>
            </a:r>
          </a:p>
          <a:p>
            <a:pPr lvl="1" fontAlgn="base">
              <a:lnSpc>
                <a:spcPct val="114000"/>
              </a:lnSpc>
              <a:spcBef>
                <a:spcPts val="600"/>
              </a:spcBef>
              <a:buSzPct val="60000"/>
            </a:pPr>
            <a:r>
              <a:rPr lang="en-US" altLang="zh-CN" sz="2200" dirty="0"/>
              <a:t>Impact of Galactic accretion</a:t>
            </a:r>
          </a:p>
        </p:txBody>
      </p:sp>
      <p:sp>
        <p:nvSpPr>
          <p:cNvPr id="5" name="灯片编号占位符 4">
            <a:extLst>
              <a:ext uri="{FF2B5EF4-FFF2-40B4-BE49-F238E27FC236}">
                <a16:creationId xmlns:a16="http://schemas.microsoft.com/office/drawing/2014/main" id="{C8E3E9E8-D563-84E6-AAAA-5D1910C2A998}"/>
              </a:ext>
            </a:extLst>
          </p:cNvPr>
          <p:cNvSpPr>
            <a:spLocks noGrp="1"/>
          </p:cNvSpPr>
          <p:nvPr>
            <p:ph type="sldNum" sz="quarter" idx="12"/>
          </p:nvPr>
        </p:nvSpPr>
        <p:spPr/>
        <p:txBody>
          <a:bodyPr/>
          <a:lstStyle/>
          <a:p>
            <a:fld id="{2C6000A5-C2B4-404E-B7F4-15ED9635A1AE}" type="slidenum">
              <a:rPr lang="zh-CN" altLang="en-US" smtClean="0"/>
              <a:pPr/>
              <a:t>20</a:t>
            </a:fld>
            <a:endParaRPr lang="zh-CN" altLang="en-US"/>
          </a:p>
        </p:txBody>
      </p:sp>
      <p:sp>
        <p:nvSpPr>
          <p:cNvPr id="8" name="标题 1">
            <a:extLst>
              <a:ext uri="{FF2B5EF4-FFF2-40B4-BE49-F238E27FC236}">
                <a16:creationId xmlns:a16="http://schemas.microsoft.com/office/drawing/2014/main" id="{0171ECDF-1004-545D-4851-B6421A7FE681}"/>
              </a:ext>
            </a:extLst>
          </p:cNvPr>
          <p:cNvSpPr>
            <a:spLocks noGrp="1"/>
          </p:cNvSpPr>
          <p:nvPr>
            <p:ph type="title"/>
          </p:nvPr>
        </p:nvSpPr>
        <p:spPr>
          <a:xfrm>
            <a:off x="7566316" y="545637"/>
            <a:ext cx="4104456" cy="970450"/>
          </a:xfrm>
        </p:spPr>
        <p:txBody>
          <a:bodyPr>
            <a:noAutofit/>
          </a:bodyPr>
          <a:lstStyle/>
          <a:p>
            <a:r>
              <a:rPr lang="en-US" altLang="zh-CN" sz="3200" dirty="0"/>
              <a:t>The early Galactic Chemical</a:t>
            </a:r>
            <a:r>
              <a:rPr lang="zh-CN" altLang="en-US" sz="3200" dirty="0"/>
              <a:t> </a:t>
            </a:r>
            <a:r>
              <a:rPr lang="en-US" altLang="zh-CN" sz="3200" dirty="0"/>
              <a:t>evolution</a:t>
            </a:r>
            <a:endParaRPr lang="zh-CN" altLang="en-US" sz="3200" dirty="0"/>
          </a:p>
        </p:txBody>
      </p:sp>
      <p:pic>
        <p:nvPicPr>
          <p:cNvPr id="17" name="図 3">
            <a:extLst>
              <a:ext uri="{FF2B5EF4-FFF2-40B4-BE49-F238E27FC236}">
                <a16:creationId xmlns:a16="http://schemas.microsoft.com/office/drawing/2014/main" id="{69E149DA-0F11-F678-C11D-75EB242898E1}"/>
              </a:ext>
            </a:extLst>
          </p:cNvPr>
          <p:cNvPicPr>
            <a:picLocks noChangeAspect="1"/>
          </p:cNvPicPr>
          <p:nvPr/>
        </p:nvPicPr>
        <p:blipFill>
          <a:blip r:embed="rId2"/>
          <a:stretch>
            <a:fillRect/>
          </a:stretch>
        </p:blipFill>
        <p:spPr>
          <a:xfrm>
            <a:off x="413656" y="545637"/>
            <a:ext cx="6978487" cy="5967160"/>
          </a:xfrm>
          <a:prstGeom prst="rect">
            <a:avLst/>
          </a:prstGeom>
        </p:spPr>
      </p:pic>
    </p:spTree>
    <p:extLst>
      <p:ext uri="{BB962C8B-B14F-4D97-AF65-F5344CB8AC3E}">
        <p14:creationId xmlns:p14="http://schemas.microsoft.com/office/powerpoint/2010/main" val="1661026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5FCCB6-0C9E-F410-DE71-8918DB5436B7}"/>
              </a:ext>
            </a:extLst>
          </p:cNvPr>
          <p:cNvSpPr txBox="1">
            <a:spLocks/>
          </p:cNvSpPr>
          <p:nvPr/>
        </p:nvSpPr>
        <p:spPr>
          <a:xfrm>
            <a:off x="1300725" y="1844824"/>
            <a:ext cx="9590550" cy="1944216"/>
          </a:xfrm>
          <a:prstGeom prst="rect">
            <a:avLst/>
          </a:prstGeom>
        </p:spPr>
        <p:txBody>
          <a:bodyPr/>
          <a:lstStyle>
            <a:lvl1pPr algn="ctr" defTabSz="457200" rtl="0" eaLnBrk="1" latinLnBrk="0" hangingPunct="1">
              <a:spcBef>
                <a:spcPct val="0"/>
              </a:spcBef>
              <a:buNone/>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华文中宋" panose="02010600040101010101" pitchFamily="2" charset="-122"/>
                <a:ea typeface="华文中宋" panose="02010600040101010101" pitchFamily="2" charset="-122"/>
                <a:cs typeface="华文中宋" panose="02010600040101010101" pitchFamily="2" charset="-122"/>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kumimoji="1" lang="en-US" altLang="zh-CN" dirty="0"/>
              <a:t>Science</a:t>
            </a:r>
            <a:r>
              <a:rPr kumimoji="1" lang="zh-CN" altLang="en-US" dirty="0"/>
              <a:t> </a:t>
            </a:r>
            <a:r>
              <a:rPr kumimoji="1" lang="en-US" altLang="zh-CN" dirty="0"/>
              <a:t>case:</a:t>
            </a:r>
          </a:p>
          <a:p>
            <a:pPr>
              <a:lnSpc>
                <a:spcPct val="150000"/>
              </a:lnSpc>
            </a:pPr>
            <a:r>
              <a:rPr kumimoji="1" lang="en-US" altLang="ja-JP" dirty="0"/>
              <a:t>A</a:t>
            </a:r>
            <a:r>
              <a:rPr kumimoji="1" lang="en-US" altLang="ja-JP" sz="3600" dirty="0"/>
              <a:t>strophysical site(s) of the r-process</a:t>
            </a:r>
            <a:r>
              <a:rPr kumimoji="1" lang="zh-CN" altLang="en-US" dirty="0"/>
              <a:t> </a:t>
            </a:r>
          </a:p>
        </p:txBody>
      </p:sp>
    </p:spTree>
    <p:extLst>
      <p:ext uri="{BB962C8B-B14F-4D97-AF65-F5344CB8AC3E}">
        <p14:creationId xmlns:p14="http://schemas.microsoft.com/office/powerpoint/2010/main" val="1007810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9A3FBE0-523E-CBF9-F7C6-D8F9EBDC0670}"/>
              </a:ext>
            </a:extLst>
          </p:cNvPr>
          <p:cNvSpPr>
            <a:spLocks noGrp="1"/>
          </p:cNvSpPr>
          <p:nvPr>
            <p:ph idx="1"/>
          </p:nvPr>
        </p:nvSpPr>
        <p:spPr>
          <a:xfrm>
            <a:off x="6985643" y="1513679"/>
            <a:ext cx="4384850" cy="4763205"/>
          </a:xfrm>
        </p:spPr>
        <p:txBody>
          <a:bodyPr>
            <a:normAutofit/>
          </a:bodyPr>
          <a:lstStyle/>
          <a:p>
            <a:r>
              <a:rPr kumimoji="1" lang="en" altLang="ja-JP" sz="2600" dirty="0"/>
              <a:t>Light elements</a:t>
            </a:r>
          </a:p>
          <a:p>
            <a:pPr lvl="1"/>
            <a:r>
              <a:rPr kumimoji="1" lang="en" altLang="ja-JP" sz="2200" dirty="0"/>
              <a:t>Big Bang </a:t>
            </a:r>
            <a:r>
              <a:rPr kumimoji="1" lang="en" altLang="ja-JP" sz="2200" dirty="0" err="1"/>
              <a:t>Nucleosyntheis</a:t>
            </a:r>
            <a:r>
              <a:rPr kumimoji="1" lang="en" altLang="ja-JP" sz="2200" dirty="0"/>
              <a:t>: H, He, </a:t>
            </a:r>
            <a:r>
              <a:rPr kumimoji="1" lang="en" altLang="ja-JP" sz="2200" baseline="30000" dirty="0"/>
              <a:t>7</a:t>
            </a:r>
            <a:r>
              <a:rPr kumimoji="1" lang="en" altLang="ja-JP" sz="2200" dirty="0"/>
              <a:t>Li</a:t>
            </a:r>
          </a:p>
          <a:p>
            <a:pPr lvl="1"/>
            <a:r>
              <a:rPr kumimoji="1" lang="en" altLang="ja-JP" sz="2200" dirty="0"/>
              <a:t>Stellar fusion: </a:t>
            </a:r>
            <a:r>
              <a:rPr kumimoji="1" lang="en" altLang="ja-JP" sz="2200" dirty="0" err="1"/>
              <a:t>upto</a:t>
            </a:r>
            <a:r>
              <a:rPr kumimoji="1" lang="en" altLang="ja-JP" sz="2200" dirty="0"/>
              <a:t> iron-peak</a:t>
            </a:r>
          </a:p>
          <a:p>
            <a:r>
              <a:rPr kumimoji="1" lang="en" altLang="ja-JP" sz="2600" dirty="0"/>
              <a:t>Heavy elements</a:t>
            </a:r>
            <a:r>
              <a:rPr kumimoji="1" lang="en-US" altLang="ja-JP" sz="2600" dirty="0"/>
              <a:t>:</a:t>
            </a:r>
            <a:r>
              <a:rPr kumimoji="1" lang="en" altLang="ja-JP" sz="2600" dirty="0"/>
              <a:t> </a:t>
            </a:r>
            <a:r>
              <a:rPr kumimoji="1" lang="en" altLang="ja-JP" sz="2200" dirty="0"/>
              <a:t>neutron-capture process</a:t>
            </a:r>
          </a:p>
          <a:p>
            <a:pPr lvl="1"/>
            <a:r>
              <a:rPr kumimoji="1" lang="en" altLang="ja-JP" sz="2200" dirty="0"/>
              <a:t>s-process: AGB stars</a:t>
            </a:r>
          </a:p>
          <a:p>
            <a:pPr lvl="1"/>
            <a:r>
              <a:rPr kumimoji="1" lang="en" altLang="ja-JP" sz="2200" b="1" dirty="0">
                <a:solidFill>
                  <a:srgbClr val="FFC000"/>
                </a:solidFill>
              </a:rPr>
              <a:t>r-process: open question </a:t>
            </a:r>
            <a:r>
              <a:rPr kumimoji="1" lang="en" altLang="ja-JP" sz="2200" dirty="0"/>
              <a:t>(ultra-high neutron density      &gt; 10</a:t>
            </a:r>
            <a:r>
              <a:rPr kumimoji="1" lang="en" altLang="ja-JP" sz="2200" baseline="30000" dirty="0"/>
              <a:t>26</a:t>
            </a:r>
            <a:r>
              <a:rPr kumimoji="1" lang="en" altLang="ja-JP" sz="2200" dirty="0"/>
              <a:t>/cm</a:t>
            </a:r>
            <a:r>
              <a:rPr kumimoji="1" lang="en" altLang="ja-JP" sz="2200" baseline="30000" dirty="0"/>
              <a:t>-3</a:t>
            </a:r>
            <a:r>
              <a:rPr kumimoji="1" lang="en" altLang="ja-JP" sz="2200" dirty="0"/>
              <a:t>)</a:t>
            </a:r>
          </a:p>
        </p:txBody>
      </p:sp>
      <p:grpSp>
        <p:nvGrpSpPr>
          <p:cNvPr id="16" name="组合 15">
            <a:extLst>
              <a:ext uri="{FF2B5EF4-FFF2-40B4-BE49-F238E27FC236}">
                <a16:creationId xmlns:a16="http://schemas.microsoft.com/office/drawing/2014/main" id="{232E8DAB-45F1-3006-567E-5F773BFD079A}"/>
              </a:ext>
            </a:extLst>
          </p:cNvPr>
          <p:cNvGrpSpPr/>
          <p:nvPr/>
        </p:nvGrpSpPr>
        <p:grpSpPr>
          <a:xfrm>
            <a:off x="1127448" y="1413218"/>
            <a:ext cx="5551170" cy="4964128"/>
            <a:chOff x="426720" y="1249027"/>
            <a:chExt cx="5791200" cy="5214271"/>
          </a:xfrm>
        </p:grpSpPr>
        <p:pic>
          <p:nvPicPr>
            <p:cNvPr id="4" name="図 3"/>
            <p:cNvPicPr>
              <a:picLocks noChangeAspect="1"/>
            </p:cNvPicPr>
            <p:nvPr/>
          </p:nvPicPr>
          <p:blipFill>
            <a:blip r:embed="rId3"/>
            <a:stretch>
              <a:fillRect/>
            </a:stretch>
          </p:blipFill>
          <p:spPr>
            <a:xfrm>
              <a:off x="426720" y="1249027"/>
              <a:ext cx="5791200" cy="5214271"/>
            </a:xfrm>
            <a:prstGeom prst="rect">
              <a:avLst/>
            </a:prstGeom>
          </p:spPr>
        </p:pic>
        <p:sp>
          <p:nvSpPr>
            <p:cNvPr id="5" name="テキスト ボックス 4"/>
            <p:cNvSpPr txBox="1"/>
            <p:nvPr/>
          </p:nvSpPr>
          <p:spPr>
            <a:xfrm>
              <a:off x="2178459" y="2700065"/>
              <a:ext cx="397288" cy="338554"/>
            </a:xfrm>
            <a:prstGeom prst="rect">
              <a:avLst/>
            </a:prstGeom>
            <a:noFill/>
          </p:spPr>
          <p:txBody>
            <a:bodyPr wrap="none" rtlCol="0">
              <a:spAutoFit/>
            </a:bodyPr>
            <a:lstStyle/>
            <a:p>
              <a:r>
                <a:rPr kumimoji="1" lang="en-US" altLang="ja-JP" sz="1600" dirty="0">
                  <a:solidFill>
                    <a:schemeClr val="bg1"/>
                  </a:solidFill>
                </a:rPr>
                <a:t>Fe</a:t>
              </a:r>
              <a:endParaRPr kumimoji="1" lang="ja-JP" altLang="en-US" sz="1600" dirty="0">
                <a:solidFill>
                  <a:schemeClr val="bg1"/>
                </a:solidFill>
              </a:endParaRPr>
            </a:p>
          </p:txBody>
        </p:sp>
        <p:sp>
          <p:nvSpPr>
            <p:cNvPr id="6" name="テキスト ボックス 5"/>
            <p:cNvSpPr txBox="1"/>
            <p:nvPr/>
          </p:nvSpPr>
          <p:spPr>
            <a:xfrm>
              <a:off x="2958121" y="2864207"/>
              <a:ext cx="2584313" cy="1066842"/>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dirty="0">
                  <a:solidFill>
                    <a:srgbClr val="FF0000"/>
                  </a:solidFill>
                </a:rPr>
                <a:t>Neutron-capture</a:t>
              </a:r>
            </a:p>
            <a:p>
              <a:r>
                <a:rPr lang="en-US" altLang="ja-JP" dirty="0">
                  <a:solidFill>
                    <a:schemeClr val="bg1"/>
                  </a:solidFill>
                </a:rPr>
                <a:t> s-process: AGB stars</a:t>
              </a:r>
            </a:p>
            <a:p>
              <a:r>
                <a:rPr kumimoji="1" lang="en-US" altLang="ja-JP" dirty="0">
                  <a:solidFill>
                    <a:schemeClr val="bg1"/>
                  </a:solidFill>
                </a:rPr>
                <a:t> </a:t>
              </a:r>
              <a:r>
                <a:rPr kumimoji="1" lang="en-US" altLang="ja-JP" sz="2400" b="1" u="sng" dirty="0">
                  <a:solidFill>
                    <a:schemeClr val="bg1"/>
                  </a:solidFill>
                </a:rPr>
                <a:t>r-process: ???</a:t>
              </a:r>
              <a:endParaRPr kumimoji="1" lang="ja-JP" altLang="en-US" b="1" u="sng" dirty="0">
                <a:solidFill>
                  <a:schemeClr val="bg1"/>
                </a:solidFill>
              </a:endParaRPr>
            </a:p>
          </p:txBody>
        </p:sp>
        <p:sp>
          <p:nvSpPr>
            <p:cNvPr id="8" name="右矢印 7"/>
            <p:cNvSpPr/>
            <p:nvPr/>
          </p:nvSpPr>
          <p:spPr>
            <a:xfrm>
              <a:off x="2947554" y="3885747"/>
              <a:ext cx="2730730" cy="191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701900" y="1929370"/>
              <a:ext cx="1443729" cy="369332"/>
            </a:xfrm>
            <a:prstGeom prst="rect">
              <a:avLst/>
            </a:prstGeom>
            <a:noFill/>
          </p:spPr>
          <p:txBody>
            <a:bodyPr wrap="none" rtlCol="0">
              <a:spAutoFit/>
            </a:bodyPr>
            <a:lstStyle/>
            <a:p>
              <a:r>
                <a:rPr kumimoji="1" lang="en-US" altLang="ja-JP" dirty="0">
                  <a:solidFill>
                    <a:srgbClr val="FF0000"/>
                  </a:solidFill>
                </a:rPr>
                <a:t>Stellar Fusion</a:t>
              </a:r>
              <a:endParaRPr kumimoji="1" lang="ja-JP" altLang="en-US" dirty="0">
                <a:solidFill>
                  <a:srgbClr val="FF0000"/>
                </a:solidFill>
              </a:endParaRPr>
            </a:p>
          </p:txBody>
        </p:sp>
        <p:sp>
          <p:nvSpPr>
            <p:cNvPr id="12" name="テキスト ボックス 11"/>
            <p:cNvSpPr txBox="1"/>
            <p:nvPr/>
          </p:nvSpPr>
          <p:spPr>
            <a:xfrm>
              <a:off x="1090836" y="1467014"/>
              <a:ext cx="583814" cy="369332"/>
            </a:xfrm>
            <a:prstGeom prst="rect">
              <a:avLst/>
            </a:prstGeom>
            <a:noFill/>
          </p:spPr>
          <p:txBody>
            <a:bodyPr wrap="none" rtlCol="0">
              <a:spAutoFit/>
            </a:bodyPr>
            <a:lstStyle/>
            <a:p>
              <a:r>
                <a:rPr lang="en-US" altLang="ja-JP" dirty="0">
                  <a:solidFill>
                    <a:srgbClr val="FF0000"/>
                  </a:solidFill>
                </a:rPr>
                <a:t>BBN</a:t>
              </a:r>
              <a:endParaRPr kumimoji="1" lang="ja-JP" altLang="en-US" dirty="0">
                <a:solidFill>
                  <a:srgbClr val="FF0000"/>
                </a:solidFill>
              </a:endParaRPr>
            </a:p>
          </p:txBody>
        </p:sp>
        <p:sp>
          <p:nvSpPr>
            <p:cNvPr id="7" name="テキスト ボックス 6"/>
            <p:cNvSpPr txBox="1"/>
            <p:nvPr/>
          </p:nvSpPr>
          <p:spPr>
            <a:xfrm>
              <a:off x="476271" y="6140478"/>
              <a:ext cx="1316386" cy="307777"/>
            </a:xfrm>
            <a:prstGeom prst="rect">
              <a:avLst/>
            </a:prstGeom>
            <a:noFill/>
          </p:spPr>
          <p:txBody>
            <a:bodyPr wrap="none" rtlCol="0">
              <a:spAutoFit/>
            </a:bodyPr>
            <a:lstStyle/>
            <a:p>
              <a:r>
                <a:rPr kumimoji="1" lang="en-US" altLang="ja-JP" sz="1400" dirty="0">
                  <a:solidFill>
                    <a:schemeClr val="bg1"/>
                  </a:solidFill>
                </a:rPr>
                <a:t>Asplund+2009</a:t>
              </a:r>
              <a:endParaRPr kumimoji="1" lang="ja-JP" altLang="en-US" sz="1400" dirty="0">
                <a:solidFill>
                  <a:schemeClr val="bg1"/>
                </a:solidFill>
              </a:endParaRPr>
            </a:p>
          </p:txBody>
        </p:sp>
        <p:sp>
          <p:nvSpPr>
            <p:cNvPr id="17" name="テキスト ボックス 16"/>
            <p:cNvSpPr txBox="1"/>
            <p:nvPr/>
          </p:nvSpPr>
          <p:spPr>
            <a:xfrm>
              <a:off x="3739866" y="4294724"/>
              <a:ext cx="418704" cy="338554"/>
            </a:xfrm>
            <a:prstGeom prst="rect">
              <a:avLst/>
            </a:prstGeom>
            <a:noFill/>
          </p:spPr>
          <p:txBody>
            <a:bodyPr wrap="none" rtlCol="0">
              <a:spAutoFit/>
            </a:bodyPr>
            <a:lstStyle/>
            <a:p>
              <a:r>
                <a:rPr kumimoji="1" lang="en-US" altLang="ja-JP" sz="1600" dirty="0">
                  <a:solidFill>
                    <a:schemeClr val="bg1"/>
                  </a:solidFill>
                </a:rPr>
                <a:t>Ba</a:t>
              </a:r>
              <a:endParaRPr kumimoji="1" lang="ja-JP" altLang="en-US" sz="1600" dirty="0">
                <a:solidFill>
                  <a:schemeClr val="bg1"/>
                </a:solidFill>
              </a:endParaRPr>
            </a:p>
          </p:txBody>
        </p:sp>
        <p:sp>
          <p:nvSpPr>
            <p:cNvPr id="18" name="テキスト ボックス 17"/>
            <p:cNvSpPr txBox="1"/>
            <p:nvPr/>
          </p:nvSpPr>
          <p:spPr>
            <a:xfrm>
              <a:off x="4068202" y="4684284"/>
              <a:ext cx="434734" cy="338554"/>
            </a:xfrm>
            <a:prstGeom prst="rect">
              <a:avLst/>
            </a:prstGeom>
            <a:noFill/>
          </p:spPr>
          <p:txBody>
            <a:bodyPr wrap="none" rtlCol="0">
              <a:spAutoFit/>
            </a:bodyPr>
            <a:lstStyle/>
            <a:p>
              <a:r>
                <a:rPr kumimoji="1" lang="en-US" altLang="ja-JP" sz="1600" dirty="0">
                  <a:solidFill>
                    <a:schemeClr val="bg1"/>
                  </a:solidFill>
                </a:rPr>
                <a:t>Eu</a:t>
              </a:r>
              <a:endParaRPr kumimoji="1" lang="ja-JP" altLang="en-US" sz="1600" dirty="0">
                <a:solidFill>
                  <a:schemeClr val="bg1"/>
                </a:solidFill>
              </a:endParaRPr>
            </a:p>
          </p:txBody>
        </p:sp>
        <p:sp>
          <p:nvSpPr>
            <p:cNvPr id="19" name="テキスト ボックス 18"/>
            <p:cNvSpPr txBox="1"/>
            <p:nvPr/>
          </p:nvSpPr>
          <p:spPr>
            <a:xfrm>
              <a:off x="2914576" y="4126803"/>
              <a:ext cx="370614" cy="338554"/>
            </a:xfrm>
            <a:prstGeom prst="rect">
              <a:avLst/>
            </a:prstGeom>
            <a:noFill/>
          </p:spPr>
          <p:txBody>
            <a:bodyPr wrap="none" rtlCol="0">
              <a:spAutoFit/>
            </a:bodyPr>
            <a:lstStyle/>
            <a:p>
              <a:r>
                <a:rPr kumimoji="1" lang="en-US" altLang="ja-JP" sz="1600" dirty="0">
                  <a:solidFill>
                    <a:schemeClr val="bg1"/>
                  </a:solidFill>
                </a:rPr>
                <a:t>Sr</a:t>
              </a:r>
              <a:endParaRPr kumimoji="1" lang="ja-JP" altLang="en-US" sz="1600" dirty="0">
                <a:solidFill>
                  <a:schemeClr val="bg1"/>
                </a:solidFill>
              </a:endParaRPr>
            </a:p>
          </p:txBody>
        </p:sp>
        <p:sp>
          <p:nvSpPr>
            <p:cNvPr id="20" name="テキスト ボックス 19"/>
            <p:cNvSpPr txBox="1"/>
            <p:nvPr/>
          </p:nvSpPr>
          <p:spPr>
            <a:xfrm>
              <a:off x="5488873" y="5052135"/>
              <a:ext cx="433132" cy="338554"/>
            </a:xfrm>
            <a:prstGeom prst="rect">
              <a:avLst/>
            </a:prstGeom>
            <a:noFill/>
          </p:spPr>
          <p:txBody>
            <a:bodyPr wrap="none" rtlCol="0">
              <a:spAutoFit/>
            </a:bodyPr>
            <a:lstStyle/>
            <a:p>
              <a:r>
                <a:rPr kumimoji="1" lang="en-US" altLang="ja-JP" sz="1600" dirty="0" err="1">
                  <a:solidFill>
                    <a:schemeClr val="bg1"/>
                  </a:solidFill>
                </a:rPr>
                <a:t>Th</a:t>
              </a:r>
              <a:endParaRPr kumimoji="1" lang="ja-JP" altLang="en-US" sz="1600" dirty="0">
                <a:solidFill>
                  <a:schemeClr val="bg1"/>
                </a:solidFill>
              </a:endParaRPr>
            </a:p>
          </p:txBody>
        </p:sp>
        <p:sp>
          <p:nvSpPr>
            <p:cNvPr id="21" name="テキスト ボックス 20"/>
            <p:cNvSpPr txBox="1"/>
            <p:nvPr/>
          </p:nvSpPr>
          <p:spPr>
            <a:xfrm>
              <a:off x="5018507" y="4380725"/>
              <a:ext cx="415498" cy="338554"/>
            </a:xfrm>
            <a:prstGeom prst="rect">
              <a:avLst/>
            </a:prstGeom>
            <a:noFill/>
          </p:spPr>
          <p:txBody>
            <a:bodyPr wrap="none" rtlCol="0">
              <a:spAutoFit/>
            </a:bodyPr>
            <a:lstStyle/>
            <a:p>
              <a:r>
                <a:rPr kumimoji="1" lang="en-US" altLang="ja-JP" sz="1600" dirty="0">
                  <a:solidFill>
                    <a:schemeClr val="bg1"/>
                  </a:solidFill>
                </a:rPr>
                <a:t>Pb</a:t>
              </a:r>
              <a:endParaRPr kumimoji="1" lang="ja-JP" altLang="en-US" sz="1600" dirty="0">
                <a:solidFill>
                  <a:schemeClr val="bg1"/>
                </a:solidFill>
              </a:endParaRPr>
            </a:p>
          </p:txBody>
        </p:sp>
        <p:sp>
          <p:nvSpPr>
            <p:cNvPr id="10" name="右中かっこ 9"/>
            <p:cNvSpPr/>
            <p:nvPr/>
          </p:nvSpPr>
          <p:spPr>
            <a:xfrm rot="18391912">
              <a:off x="1961831" y="2020208"/>
              <a:ext cx="344978" cy="1148559"/>
            </a:xfrm>
            <a:prstGeom prst="rightBrac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テキスト ボックス 22"/>
            <p:cNvSpPr txBox="1"/>
            <p:nvPr/>
          </p:nvSpPr>
          <p:spPr>
            <a:xfrm>
              <a:off x="4826998" y="4682258"/>
              <a:ext cx="373820" cy="338554"/>
            </a:xfrm>
            <a:prstGeom prst="rect">
              <a:avLst/>
            </a:prstGeom>
            <a:noFill/>
          </p:spPr>
          <p:txBody>
            <a:bodyPr wrap="none" rtlCol="0">
              <a:spAutoFit/>
            </a:bodyPr>
            <a:lstStyle/>
            <a:p>
              <a:r>
                <a:rPr kumimoji="1" lang="en-US" altLang="ja-JP" sz="1600" dirty="0">
                  <a:solidFill>
                    <a:schemeClr val="bg1"/>
                  </a:solidFill>
                </a:rPr>
                <a:t>Pt</a:t>
              </a:r>
              <a:endParaRPr kumimoji="1" lang="ja-JP" altLang="en-US" sz="1600" dirty="0">
                <a:solidFill>
                  <a:schemeClr val="bg1"/>
                </a:solidFill>
              </a:endParaRPr>
            </a:p>
          </p:txBody>
        </p:sp>
        <p:sp>
          <p:nvSpPr>
            <p:cNvPr id="24" name="テキスト ボックス 23"/>
            <p:cNvSpPr txBox="1"/>
            <p:nvPr/>
          </p:nvSpPr>
          <p:spPr>
            <a:xfrm>
              <a:off x="1192449" y="2255933"/>
              <a:ext cx="332142" cy="338554"/>
            </a:xfrm>
            <a:prstGeom prst="rect">
              <a:avLst/>
            </a:prstGeom>
            <a:noFill/>
          </p:spPr>
          <p:txBody>
            <a:bodyPr wrap="none" rtlCol="0">
              <a:spAutoFit/>
            </a:bodyPr>
            <a:lstStyle/>
            <a:p>
              <a:r>
                <a:rPr kumimoji="1" lang="en-US" altLang="ja-JP" sz="1600" dirty="0">
                  <a:solidFill>
                    <a:schemeClr val="bg1"/>
                  </a:solidFill>
                </a:rPr>
                <a:t>C</a:t>
              </a:r>
              <a:endParaRPr kumimoji="1" lang="ja-JP" altLang="en-US" sz="1600" dirty="0">
                <a:solidFill>
                  <a:schemeClr val="bg1"/>
                </a:solidFill>
              </a:endParaRPr>
            </a:p>
          </p:txBody>
        </p:sp>
        <p:sp>
          <p:nvSpPr>
            <p:cNvPr id="25" name="テキスト ボックス 24"/>
            <p:cNvSpPr txBox="1"/>
            <p:nvPr/>
          </p:nvSpPr>
          <p:spPr>
            <a:xfrm>
              <a:off x="1450206" y="2549012"/>
              <a:ext cx="484428" cy="338554"/>
            </a:xfrm>
            <a:prstGeom prst="rect">
              <a:avLst/>
            </a:prstGeom>
            <a:noFill/>
          </p:spPr>
          <p:txBody>
            <a:bodyPr wrap="none" rtlCol="0">
              <a:spAutoFit/>
            </a:bodyPr>
            <a:lstStyle/>
            <a:p>
              <a:r>
                <a:rPr lang="en-US" altLang="ja-JP" sz="1600" dirty="0">
                  <a:solidFill>
                    <a:schemeClr val="bg1"/>
                  </a:solidFill>
                </a:rPr>
                <a:t>Mg</a:t>
              </a:r>
              <a:endParaRPr kumimoji="1" lang="ja-JP" altLang="en-US" sz="1600" dirty="0">
                <a:solidFill>
                  <a:schemeClr val="bg1"/>
                </a:solidFill>
              </a:endParaRPr>
            </a:p>
          </p:txBody>
        </p:sp>
        <p:pic>
          <p:nvPicPr>
            <p:cNvPr id="30" name="図 29">
              <a:extLst>
                <a:ext uri="{FF2B5EF4-FFF2-40B4-BE49-F238E27FC236}">
                  <a16:creationId xmlns:a16="http://schemas.microsoft.com/office/drawing/2014/main" id="{313C5F29-D777-4E76-9140-CD3C3528FE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2559" y="1836346"/>
              <a:ext cx="1757148" cy="759541"/>
            </a:xfrm>
            <a:prstGeom prst="rect">
              <a:avLst/>
            </a:prstGeom>
          </p:spPr>
        </p:pic>
        <p:sp>
          <p:nvSpPr>
            <p:cNvPr id="31" name="正方形/長方形 30">
              <a:extLst>
                <a:ext uri="{FF2B5EF4-FFF2-40B4-BE49-F238E27FC236}">
                  <a16:creationId xmlns:a16="http://schemas.microsoft.com/office/drawing/2014/main" id="{5B2F6892-86F6-4687-9D4F-959C252EF8D8}"/>
                </a:ext>
              </a:extLst>
            </p:cNvPr>
            <p:cNvSpPr/>
            <p:nvPr/>
          </p:nvSpPr>
          <p:spPr>
            <a:xfrm>
              <a:off x="4407602" y="1600042"/>
              <a:ext cx="994183" cy="215444"/>
            </a:xfrm>
            <a:prstGeom prst="rect">
              <a:avLst/>
            </a:prstGeom>
          </p:spPr>
          <p:txBody>
            <a:bodyPr wrap="none">
              <a:spAutoFit/>
            </a:bodyPr>
            <a:lstStyle/>
            <a:p>
              <a:r>
                <a:rPr lang="en-US" altLang="ja-JP" sz="800" dirty="0">
                  <a:solidFill>
                    <a:schemeClr val="bg1"/>
                  </a:solidFill>
                </a:rPr>
                <a:t>https://str.llnl.gov</a:t>
              </a:r>
              <a:endParaRPr lang="ja-JP" altLang="en-US" sz="800" dirty="0">
                <a:solidFill>
                  <a:schemeClr val="bg1"/>
                </a:solidFill>
              </a:endParaRPr>
            </a:p>
          </p:txBody>
        </p:sp>
      </p:grpSp>
      <p:sp>
        <p:nvSpPr>
          <p:cNvPr id="14" name="タイトル 1">
            <a:extLst>
              <a:ext uri="{FF2B5EF4-FFF2-40B4-BE49-F238E27FC236}">
                <a16:creationId xmlns:a16="http://schemas.microsoft.com/office/drawing/2014/main" id="{02F639B9-3D92-ABE1-5E9F-5DA04A8AB262}"/>
              </a:ext>
            </a:extLst>
          </p:cNvPr>
          <p:cNvSpPr>
            <a:spLocks noGrp="1"/>
          </p:cNvSpPr>
          <p:nvPr>
            <p:ph type="title"/>
          </p:nvPr>
        </p:nvSpPr>
        <p:spPr>
          <a:xfrm>
            <a:off x="666750" y="105131"/>
            <a:ext cx="10515600" cy="1325563"/>
          </a:xfrm>
        </p:spPr>
        <p:txBody>
          <a:bodyPr/>
          <a:lstStyle/>
          <a:p>
            <a:r>
              <a:rPr kumimoji="1" lang="en-US" altLang="ja-JP" dirty="0"/>
              <a:t>Synthesizing the heavy elements</a:t>
            </a:r>
            <a:endParaRPr kumimoji="1" lang="ja-JP" altLang="en-US" dirty="0"/>
          </a:p>
        </p:txBody>
      </p:sp>
    </p:spTree>
    <p:extLst>
      <p:ext uri="{BB962C8B-B14F-4D97-AF65-F5344CB8AC3E}">
        <p14:creationId xmlns:p14="http://schemas.microsoft.com/office/powerpoint/2010/main" val="99437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0E55E-CAE6-EF00-5323-8DA6D891E016}"/>
              </a:ext>
            </a:extLst>
          </p:cNvPr>
          <p:cNvSpPr>
            <a:spLocks noGrp="1"/>
          </p:cNvSpPr>
          <p:nvPr>
            <p:ph type="title"/>
          </p:nvPr>
        </p:nvSpPr>
        <p:spPr/>
        <p:txBody>
          <a:bodyPr/>
          <a:lstStyle/>
          <a:p>
            <a:r>
              <a:rPr kumimoji="1" lang="en-US" altLang="zh-CN" dirty="0"/>
              <a:t>Sites for the r-process: neutron star mergers</a:t>
            </a:r>
            <a:endParaRPr kumimoji="1" lang="zh-CN" altLang="en-US" dirty="0"/>
          </a:p>
        </p:txBody>
      </p:sp>
      <p:sp>
        <p:nvSpPr>
          <p:cNvPr id="3" name="内容占位符 2">
            <a:extLst>
              <a:ext uri="{FF2B5EF4-FFF2-40B4-BE49-F238E27FC236}">
                <a16:creationId xmlns:a16="http://schemas.microsoft.com/office/drawing/2014/main" id="{52FF485F-CB66-2FE1-70C7-89F52942A3A5}"/>
              </a:ext>
            </a:extLst>
          </p:cNvPr>
          <p:cNvSpPr>
            <a:spLocks noGrp="1"/>
          </p:cNvSpPr>
          <p:nvPr>
            <p:ph idx="1"/>
          </p:nvPr>
        </p:nvSpPr>
        <p:spPr>
          <a:xfrm>
            <a:off x="460379" y="1695928"/>
            <a:ext cx="4896544" cy="1469141"/>
          </a:xfrm>
        </p:spPr>
        <p:txBody>
          <a:bodyPr>
            <a:normAutofit fontScale="92500"/>
          </a:bodyPr>
          <a:lstStyle/>
          <a:p>
            <a:r>
              <a:rPr kumimoji="1" lang="en-US" altLang="zh-CN" dirty="0"/>
              <a:t>Binary neutron-star mergers </a:t>
            </a:r>
            <a:r>
              <a:rPr kumimoji="1" lang="en-US" altLang="zh-CN" sz="2200" dirty="0"/>
              <a:t>(NSMs, </a:t>
            </a:r>
            <a:r>
              <a:rPr lang="en-US" altLang="ja-JP" sz="2200" dirty="0"/>
              <a:t>e.g., </a:t>
            </a:r>
            <a:r>
              <a:rPr lang="de-DE" altLang="ja-JP" sz="2200" dirty="0"/>
              <a:t>Freiburghaus</a:t>
            </a:r>
            <a:r>
              <a:rPr lang="en-US" altLang="ja-JP" sz="2200" dirty="0"/>
              <a:t>+1999</a:t>
            </a:r>
            <a:r>
              <a:rPr kumimoji="1" lang="en-US" altLang="zh-CN" sz="2200" dirty="0"/>
              <a:t>)</a:t>
            </a:r>
            <a:endParaRPr kumimoji="1" lang="en-US" altLang="zh-CN" dirty="0"/>
          </a:p>
          <a:p>
            <a:pPr lvl="1"/>
            <a:r>
              <a:rPr kumimoji="1" lang="en-US" altLang="zh-CN" dirty="0"/>
              <a:t>Very neutron-rich tidal component </a:t>
            </a:r>
            <a:endParaRPr kumimoji="1" lang="zh-CN" altLang="en-US" dirty="0"/>
          </a:p>
        </p:txBody>
      </p:sp>
      <p:sp>
        <p:nvSpPr>
          <p:cNvPr id="4" name="灯片编号占位符 3">
            <a:extLst>
              <a:ext uri="{FF2B5EF4-FFF2-40B4-BE49-F238E27FC236}">
                <a16:creationId xmlns:a16="http://schemas.microsoft.com/office/drawing/2014/main" id="{4326C47E-789E-2AC7-A905-961DF1E580AD}"/>
              </a:ext>
            </a:extLst>
          </p:cNvPr>
          <p:cNvSpPr>
            <a:spLocks noGrp="1"/>
          </p:cNvSpPr>
          <p:nvPr>
            <p:ph type="sldNum" sz="quarter" idx="12"/>
          </p:nvPr>
        </p:nvSpPr>
        <p:spPr/>
        <p:txBody>
          <a:bodyPr/>
          <a:lstStyle/>
          <a:p>
            <a:fld id="{2C6000A5-C2B4-404E-B7F4-15ED9635A1AE}" type="slidenum">
              <a:rPr lang="zh-CN" altLang="en-US" smtClean="0"/>
              <a:pPr/>
              <a:t>23</a:t>
            </a:fld>
            <a:endParaRPr lang="zh-CN" altLang="en-US" dirty="0"/>
          </a:p>
        </p:txBody>
      </p:sp>
      <p:pic>
        <p:nvPicPr>
          <p:cNvPr id="5" name="图片 4">
            <a:extLst>
              <a:ext uri="{FF2B5EF4-FFF2-40B4-BE49-F238E27FC236}">
                <a16:creationId xmlns:a16="http://schemas.microsoft.com/office/drawing/2014/main" id="{786DB0F2-3A5E-17CA-484A-20927F86C4F2}"/>
              </a:ext>
            </a:extLst>
          </p:cNvPr>
          <p:cNvPicPr>
            <a:picLocks noChangeAspect="1"/>
          </p:cNvPicPr>
          <p:nvPr/>
        </p:nvPicPr>
        <p:blipFill>
          <a:blip r:embed="rId2"/>
          <a:stretch>
            <a:fillRect/>
          </a:stretch>
        </p:blipFill>
        <p:spPr>
          <a:xfrm>
            <a:off x="699193" y="3387762"/>
            <a:ext cx="4539399" cy="2561518"/>
          </a:xfrm>
          <a:prstGeom prst="rect">
            <a:avLst/>
          </a:prstGeom>
        </p:spPr>
      </p:pic>
      <p:grpSp>
        <p:nvGrpSpPr>
          <p:cNvPr id="6" name="Group 17">
            <a:extLst>
              <a:ext uri="{FF2B5EF4-FFF2-40B4-BE49-F238E27FC236}">
                <a16:creationId xmlns:a16="http://schemas.microsoft.com/office/drawing/2014/main" id="{1B7B2D86-470D-C4B3-31E2-F2D4FD7ADE95}"/>
              </a:ext>
            </a:extLst>
          </p:cNvPr>
          <p:cNvGrpSpPr/>
          <p:nvPr/>
        </p:nvGrpSpPr>
        <p:grpSpPr>
          <a:xfrm>
            <a:off x="7854504" y="1572269"/>
            <a:ext cx="4127680" cy="4018376"/>
            <a:chOff x="3361536" y="0"/>
            <a:chExt cx="5468927" cy="5320470"/>
          </a:xfrm>
        </p:grpSpPr>
        <p:pic>
          <p:nvPicPr>
            <p:cNvPr id="7" name="Picture 18">
              <a:extLst>
                <a:ext uri="{FF2B5EF4-FFF2-40B4-BE49-F238E27FC236}">
                  <a16:creationId xmlns:a16="http://schemas.microsoft.com/office/drawing/2014/main" id="{3D639DA1-0D28-C61A-09C5-293DEAC02C01}"/>
                </a:ext>
              </a:extLst>
            </p:cNvPr>
            <p:cNvPicPr>
              <a:picLocks noChangeAspect="1"/>
            </p:cNvPicPr>
            <p:nvPr/>
          </p:nvPicPr>
          <p:blipFill rotWithShape="1">
            <a:blip r:embed="rId3"/>
            <a:srcRect b="30185"/>
            <a:stretch/>
          </p:blipFill>
          <p:spPr>
            <a:xfrm>
              <a:off x="3361536" y="0"/>
              <a:ext cx="5468927" cy="4787900"/>
            </a:xfrm>
            <a:prstGeom prst="rect">
              <a:avLst/>
            </a:prstGeom>
          </p:spPr>
        </p:pic>
        <p:pic>
          <p:nvPicPr>
            <p:cNvPr id="8" name="Picture 19">
              <a:extLst>
                <a:ext uri="{FF2B5EF4-FFF2-40B4-BE49-F238E27FC236}">
                  <a16:creationId xmlns:a16="http://schemas.microsoft.com/office/drawing/2014/main" id="{1CE4C63A-D829-E3AB-8204-4807CC96C77E}"/>
                </a:ext>
              </a:extLst>
            </p:cNvPr>
            <p:cNvPicPr>
              <a:picLocks noChangeAspect="1"/>
            </p:cNvPicPr>
            <p:nvPr/>
          </p:nvPicPr>
          <p:blipFill rotWithShape="1">
            <a:blip r:embed="rId3"/>
            <a:srcRect t="91899"/>
            <a:stretch/>
          </p:blipFill>
          <p:spPr>
            <a:xfrm>
              <a:off x="3361536" y="4764930"/>
              <a:ext cx="5468927" cy="555540"/>
            </a:xfrm>
            <a:prstGeom prst="rect">
              <a:avLst/>
            </a:prstGeom>
          </p:spPr>
        </p:pic>
      </p:grpSp>
      <p:sp>
        <p:nvSpPr>
          <p:cNvPr id="9" name="内容占位符 2">
            <a:extLst>
              <a:ext uri="{FF2B5EF4-FFF2-40B4-BE49-F238E27FC236}">
                <a16:creationId xmlns:a16="http://schemas.microsoft.com/office/drawing/2014/main" id="{2EAB969F-611E-E656-3F93-DEA9E2C896E0}"/>
              </a:ext>
            </a:extLst>
          </p:cNvPr>
          <p:cNvSpPr txBox="1">
            <a:spLocks/>
          </p:cNvSpPr>
          <p:nvPr/>
        </p:nvSpPr>
        <p:spPr>
          <a:xfrm>
            <a:off x="6073213" y="5791821"/>
            <a:ext cx="5272246" cy="605045"/>
          </a:xfrm>
          <a:prstGeom prst="rect">
            <a:avLst/>
          </a:prstGeom>
          <a:effectLst>
            <a:outerShdw blurRad="25400" dir="17880000">
              <a:srgbClr val="000000">
                <a:alpha val="46000"/>
              </a:srgbClr>
            </a:outerShdw>
          </a:effectLst>
        </p:spPr>
        <p:txBody>
          <a:bodyPr vert="horz" lIns="91440" tIns="45720" rIns="91440" bIns="45720" rtlCol="0" anchor="t">
            <a:normAutofit fontScale="77500" lnSpcReduction="20000"/>
          </a:bodyPr>
          <a:lstStyle>
            <a:lvl1pPr marL="342900" indent="-306000" algn="l" defTabSz="457200" rtl="0" eaLnBrk="1" latinLnBrk="0" hangingPunct="1">
              <a:spcBef>
                <a:spcPts val="1200"/>
              </a:spcBef>
              <a:spcAft>
                <a:spcPts val="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1pPr>
            <a:lvl2pPr marL="720000" indent="-270000" algn="l" defTabSz="457200" rtl="0" eaLnBrk="1" latinLnBrk="0" hangingPunct="1">
              <a:spcBef>
                <a:spcPts val="1200"/>
              </a:spcBef>
              <a:spcAft>
                <a:spcPts val="0"/>
              </a:spcAft>
              <a:buClr>
                <a:schemeClr val="tx2"/>
              </a:buClr>
              <a:buSzPct val="70000"/>
              <a:buFont typeface="Wingdings" panose="05000000000000000000" pitchFamily="2" charset="2"/>
              <a:buChar char="ü"/>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2pPr>
            <a:lvl3pPr marL="1026000" indent="-216000" algn="l" defTabSz="457200" rtl="0" eaLnBrk="1" latinLnBrk="0" hangingPunct="1">
              <a:spcBef>
                <a:spcPts val="1200"/>
              </a:spcBef>
              <a:spcAft>
                <a:spcPts val="0"/>
              </a:spcAft>
              <a:buClr>
                <a:schemeClr val="tx2"/>
              </a:buClr>
              <a:buSzPct val="70000"/>
              <a:buFont typeface="Wingdings" panose="05000000000000000000" pitchFamily="2" charset="2"/>
              <a:buChar char="p"/>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3pPr>
            <a:lvl4pPr marL="1386000" indent="-216000" algn="l" defTabSz="457200" rtl="0" eaLnBrk="1" latinLnBrk="0" hangingPunct="1">
              <a:spcBef>
                <a:spcPts val="1200"/>
              </a:spcBef>
              <a:spcAft>
                <a:spcPts val="0"/>
              </a:spcAft>
              <a:buClr>
                <a:schemeClr val="tx2"/>
              </a:buClr>
              <a:buSzPct val="70000"/>
              <a:buFont typeface="Wingdings" panose="05000000000000000000" pitchFamily="2" charset="2"/>
              <a:buChar char="Ø"/>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4pPr>
            <a:lvl5pPr marL="1674000" indent="-216000" algn="l" defTabSz="457200" rtl="0" eaLnBrk="1" latinLnBrk="0" hangingPunct="1">
              <a:spcBef>
                <a:spcPts val="1200"/>
              </a:spcBef>
              <a:spcAft>
                <a:spcPts val="0"/>
              </a:spcAft>
              <a:buClr>
                <a:schemeClr val="tx2"/>
              </a:buClr>
              <a:buSzPct val="70000"/>
              <a:buFont typeface="Wingdings" panose="05000000000000000000" pitchFamily="2" charset="2"/>
              <a:buChar char="l"/>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kumimoji="1" lang="en-US" altLang="zh-CN" sz="2400" dirty="0"/>
              <a:t>supported by observations on</a:t>
            </a:r>
            <a:r>
              <a:rPr kumimoji="1" lang="zh-CN" altLang="en-US" sz="2400" dirty="0"/>
              <a:t> </a:t>
            </a:r>
            <a:r>
              <a:rPr kumimoji="1" lang="en-US" altLang="zh-CN" sz="2400" dirty="0"/>
              <a:t>ultra-faint</a:t>
            </a:r>
            <a:r>
              <a:rPr kumimoji="1" lang="zh-CN" altLang="en-US" sz="2400" dirty="0"/>
              <a:t> </a:t>
            </a:r>
            <a:r>
              <a:rPr kumimoji="1" lang="en-US" altLang="zh-CN" sz="2400" dirty="0"/>
              <a:t>dwarf galaxy and </a:t>
            </a:r>
            <a:r>
              <a:rPr kumimoji="1" lang="en-US" altLang="zh-CN" sz="2400" dirty="0" err="1"/>
              <a:t>kilonova</a:t>
            </a:r>
            <a:r>
              <a:rPr kumimoji="1" lang="en-US" altLang="zh-CN" sz="2400" dirty="0"/>
              <a:t> following the golden event GW 170817</a:t>
            </a:r>
            <a:endParaRPr kumimoji="1" lang="zh-CN" altLang="en-US" sz="2400" dirty="0"/>
          </a:p>
        </p:txBody>
      </p:sp>
      <p:sp>
        <p:nvSpPr>
          <p:cNvPr id="10" name="文本框 9">
            <a:extLst>
              <a:ext uri="{FF2B5EF4-FFF2-40B4-BE49-F238E27FC236}">
                <a16:creationId xmlns:a16="http://schemas.microsoft.com/office/drawing/2014/main" id="{5B747BCE-4626-70FF-AD84-73EE5795E8DA}"/>
              </a:ext>
            </a:extLst>
          </p:cNvPr>
          <p:cNvSpPr txBox="1"/>
          <p:nvPr/>
        </p:nvSpPr>
        <p:spPr>
          <a:xfrm>
            <a:off x="10627380" y="2184926"/>
            <a:ext cx="1323604" cy="338554"/>
          </a:xfrm>
          <a:prstGeom prst="rect">
            <a:avLst/>
          </a:prstGeom>
          <a:noFill/>
        </p:spPr>
        <p:txBody>
          <a:bodyPr wrap="square">
            <a:spAutoFit/>
          </a:bodyPr>
          <a:lstStyle/>
          <a:p>
            <a:r>
              <a:rPr lang="en-GB" altLang="zh-CN" sz="1600" dirty="0">
                <a:solidFill>
                  <a:schemeClr val="bg2"/>
                </a:solidFill>
                <a:latin typeface="Times New Roman" panose="02020603050405020304" pitchFamily="18" charset="0"/>
                <a:cs typeface="Times New Roman" panose="02020603050405020304" pitchFamily="18" charset="0"/>
              </a:rPr>
              <a:t>Watson+2019</a:t>
            </a:r>
          </a:p>
        </p:txBody>
      </p:sp>
      <p:pic>
        <p:nvPicPr>
          <p:cNvPr id="11" name="图片 10">
            <a:extLst>
              <a:ext uri="{FF2B5EF4-FFF2-40B4-BE49-F238E27FC236}">
                <a16:creationId xmlns:a16="http://schemas.microsoft.com/office/drawing/2014/main" id="{A2E9DEF6-A19D-31B9-82A6-C99B95CF7E32}"/>
              </a:ext>
            </a:extLst>
          </p:cNvPr>
          <p:cNvPicPr>
            <a:picLocks noChangeAspect="1"/>
          </p:cNvPicPr>
          <p:nvPr/>
        </p:nvPicPr>
        <p:blipFill>
          <a:blip r:embed="rId4"/>
          <a:stretch>
            <a:fillRect/>
          </a:stretch>
        </p:blipFill>
        <p:spPr>
          <a:xfrm>
            <a:off x="5496693" y="1819176"/>
            <a:ext cx="2326611" cy="3450704"/>
          </a:xfrm>
          <a:prstGeom prst="rect">
            <a:avLst/>
          </a:prstGeom>
        </p:spPr>
      </p:pic>
      <p:sp>
        <p:nvSpPr>
          <p:cNvPr id="12" name="テキスト ボックス 6">
            <a:extLst>
              <a:ext uri="{FF2B5EF4-FFF2-40B4-BE49-F238E27FC236}">
                <a16:creationId xmlns:a16="http://schemas.microsoft.com/office/drawing/2014/main" id="{ACDE28D0-F3EB-2711-CEBD-071E670D044F}"/>
              </a:ext>
            </a:extLst>
          </p:cNvPr>
          <p:cNvSpPr txBox="1"/>
          <p:nvPr/>
        </p:nvSpPr>
        <p:spPr>
          <a:xfrm>
            <a:off x="6024912" y="2122722"/>
            <a:ext cx="798617" cy="307777"/>
          </a:xfrm>
          <a:prstGeom prst="rect">
            <a:avLst/>
          </a:prstGeom>
          <a:noFill/>
        </p:spPr>
        <p:txBody>
          <a:bodyPr wrap="none" rtlCol="0">
            <a:spAutoFit/>
          </a:bodyPr>
          <a:lstStyle/>
          <a:p>
            <a:r>
              <a:rPr lang="en-US" altLang="ja-JP" sz="1400" dirty="0">
                <a:solidFill>
                  <a:schemeClr val="bg2"/>
                </a:solidFill>
              </a:rPr>
              <a:t>Ji</a:t>
            </a:r>
            <a:r>
              <a:rPr lang="en-US" altLang="zh-CN" sz="1400" dirty="0">
                <a:solidFill>
                  <a:schemeClr val="bg2"/>
                </a:solidFill>
              </a:rPr>
              <a:t>+</a:t>
            </a:r>
            <a:r>
              <a:rPr lang="en-US" altLang="ja-JP" sz="1400" dirty="0">
                <a:solidFill>
                  <a:schemeClr val="bg2"/>
                </a:solidFill>
              </a:rPr>
              <a:t>2016</a:t>
            </a:r>
            <a:endParaRPr kumimoji="1" lang="ja-JP" altLang="en-US" sz="1400" dirty="0">
              <a:solidFill>
                <a:schemeClr val="bg2"/>
              </a:solidFill>
            </a:endParaRPr>
          </a:p>
        </p:txBody>
      </p:sp>
    </p:spTree>
    <p:extLst>
      <p:ext uri="{BB962C8B-B14F-4D97-AF65-F5344CB8AC3E}">
        <p14:creationId xmlns:p14="http://schemas.microsoft.com/office/powerpoint/2010/main" val="606966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0E55E-CAE6-EF00-5323-8DA6D891E016}"/>
              </a:ext>
            </a:extLst>
          </p:cNvPr>
          <p:cNvSpPr>
            <a:spLocks noGrp="1"/>
          </p:cNvSpPr>
          <p:nvPr>
            <p:ph type="title"/>
          </p:nvPr>
        </p:nvSpPr>
        <p:spPr/>
        <p:txBody>
          <a:bodyPr/>
          <a:lstStyle/>
          <a:p>
            <a:r>
              <a:rPr kumimoji="1" lang="en-US" altLang="zh-CN" dirty="0"/>
              <a:t>Sites for the r-process: </a:t>
            </a:r>
            <a:r>
              <a:rPr kumimoji="1" lang="en-US" altLang="zh-CN" dirty="0" err="1"/>
              <a:t>magnetorotational</a:t>
            </a:r>
            <a:r>
              <a:rPr kumimoji="1" lang="en-US" altLang="zh-CN" dirty="0"/>
              <a:t> CCSN</a:t>
            </a:r>
            <a:endParaRPr kumimoji="1" lang="zh-CN" altLang="en-US" dirty="0"/>
          </a:p>
        </p:txBody>
      </p:sp>
      <p:sp>
        <p:nvSpPr>
          <p:cNvPr id="3" name="内容占位符 2">
            <a:extLst>
              <a:ext uri="{FF2B5EF4-FFF2-40B4-BE49-F238E27FC236}">
                <a16:creationId xmlns:a16="http://schemas.microsoft.com/office/drawing/2014/main" id="{52FF485F-CB66-2FE1-70C7-89F52942A3A5}"/>
              </a:ext>
            </a:extLst>
          </p:cNvPr>
          <p:cNvSpPr>
            <a:spLocks noGrp="1"/>
          </p:cNvSpPr>
          <p:nvPr>
            <p:ph idx="1"/>
          </p:nvPr>
        </p:nvSpPr>
        <p:spPr>
          <a:xfrm>
            <a:off x="695400" y="1599819"/>
            <a:ext cx="4896544" cy="1469141"/>
          </a:xfrm>
        </p:spPr>
        <p:txBody>
          <a:bodyPr>
            <a:normAutofit fontScale="92500"/>
          </a:bodyPr>
          <a:lstStyle/>
          <a:p>
            <a:r>
              <a:rPr kumimoji="1" lang="en-US" altLang="zh-CN" dirty="0" err="1"/>
              <a:t>Magnetorotational</a:t>
            </a:r>
            <a:r>
              <a:rPr kumimoji="1" lang="en-US" altLang="zh-CN" dirty="0"/>
              <a:t> core collapse supernova </a:t>
            </a:r>
            <a:r>
              <a:rPr kumimoji="1" lang="en-US" altLang="zh-CN" sz="2200" dirty="0"/>
              <a:t>(</a:t>
            </a:r>
            <a:r>
              <a:rPr lang="da-DK" altLang="ja-JP" sz="2200" dirty="0" err="1"/>
              <a:t>e.g</a:t>
            </a:r>
            <a:r>
              <a:rPr lang="da-DK" altLang="ja-JP" sz="2200" dirty="0"/>
              <a:t>., Nishimura+2016</a:t>
            </a:r>
            <a:r>
              <a:rPr kumimoji="1" lang="en-US" altLang="zh-CN" sz="2200" dirty="0"/>
              <a:t>)</a:t>
            </a:r>
          </a:p>
          <a:p>
            <a:pPr lvl="1"/>
            <a:r>
              <a:rPr kumimoji="1" lang="en-US" altLang="zh-CN" dirty="0"/>
              <a:t>Evaded neutron-rich ejecta</a:t>
            </a:r>
            <a:endParaRPr kumimoji="1" lang="zh-CN" altLang="en-US" dirty="0"/>
          </a:p>
        </p:txBody>
      </p:sp>
      <p:sp>
        <p:nvSpPr>
          <p:cNvPr id="4" name="灯片编号占位符 3">
            <a:extLst>
              <a:ext uri="{FF2B5EF4-FFF2-40B4-BE49-F238E27FC236}">
                <a16:creationId xmlns:a16="http://schemas.microsoft.com/office/drawing/2014/main" id="{4326C47E-789E-2AC7-A905-961DF1E580AD}"/>
              </a:ext>
            </a:extLst>
          </p:cNvPr>
          <p:cNvSpPr>
            <a:spLocks noGrp="1"/>
          </p:cNvSpPr>
          <p:nvPr>
            <p:ph type="sldNum" sz="quarter" idx="12"/>
          </p:nvPr>
        </p:nvSpPr>
        <p:spPr/>
        <p:txBody>
          <a:bodyPr/>
          <a:lstStyle/>
          <a:p>
            <a:fld id="{2C6000A5-C2B4-404E-B7F4-15ED9635A1AE}" type="slidenum">
              <a:rPr lang="zh-CN" altLang="en-US" smtClean="0"/>
              <a:pPr/>
              <a:t>24</a:t>
            </a:fld>
            <a:endParaRPr lang="zh-CN" altLang="en-US" dirty="0"/>
          </a:p>
        </p:txBody>
      </p:sp>
      <p:sp>
        <p:nvSpPr>
          <p:cNvPr id="9" name="内容占位符 2">
            <a:extLst>
              <a:ext uri="{FF2B5EF4-FFF2-40B4-BE49-F238E27FC236}">
                <a16:creationId xmlns:a16="http://schemas.microsoft.com/office/drawing/2014/main" id="{2EAB969F-611E-E656-3F93-DEA9E2C896E0}"/>
              </a:ext>
            </a:extLst>
          </p:cNvPr>
          <p:cNvSpPr txBox="1">
            <a:spLocks/>
          </p:cNvSpPr>
          <p:nvPr/>
        </p:nvSpPr>
        <p:spPr>
          <a:xfrm>
            <a:off x="6170765" y="1490028"/>
            <a:ext cx="5228645" cy="605045"/>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ts val="1200"/>
              </a:spcBef>
              <a:spcAft>
                <a:spcPts val="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1pPr>
            <a:lvl2pPr marL="720000" indent="-270000" algn="l" defTabSz="457200" rtl="0" eaLnBrk="1" latinLnBrk="0" hangingPunct="1">
              <a:spcBef>
                <a:spcPts val="1200"/>
              </a:spcBef>
              <a:spcAft>
                <a:spcPts val="0"/>
              </a:spcAft>
              <a:buClr>
                <a:schemeClr val="tx2"/>
              </a:buClr>
              <a:buSzPct val="70000"/>
              <a:buFont typeface="Wingdings" panose="05000000000000000000" pitchFamily="2" charset="2"/>
              <a:buChar char="ü"/>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2pPr>
            <a:lvl3pPr marL="1026000" indent="-216000" algn="l" defTabSz="457200" rtl="0" eaLnBrk="1" latinLnBrk="0" hangingPunct="1">
              <a:spcBef>
                <a:spcPts val="1200"/>
              </a:spcBef>
              <a:spcAft>
                <a:spcPts val="0"/>
              </a:spcAft>
              <a:buClr>
                <a:schemeClr val="tx2"/>
              </a:buClr>
              <a:buSzPct val="70000"/>
              <a:buFont typeface="Wingdings" panose="05000000000000000000" pitchFamily="2" charset="2"/>
              <a:buChar char="p"/>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3pPr>
            <a:lvl4pPr marL="1386000" indent="-216000" algn="l" defTabSz="457200" rtl="0" eaLnBrk="1" latinLnBrk="0" hangingPunct="1">
              <a:spcBef>
                <a:spcPts val="1200"/>
              </a:spcBef>
              <a:spcAft>
                <a:spcPts val="0"/>
              </a:spcAft>
              <a:buClr>
                <a:schemeClr val="tx2"/>
              </a:buClr>
              <a:buSzPct val="70000"/>
              <a:buFont typeface="Wingdings" panose="05000000000000000000" pitchFamily="2" charset="2"/>
              <a:buChar char="Ø"/>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4pPr>
            <a:lvl5pPr marL="1674000" indent="-216000" algn="l" defTabSz="457200" rtl="0" eaLnBrk="1" latinLnBrk="0" hangingPunct="1">
              <a:spcBef>
                <a:spcPts val="1200"/>
              </a:spcBef>
              <a:spcAft>
                <a:spcPts val="0"/>
              </a:spcAft>
              <a:buClr>
                <a:schemeClr val="tx2"/>
              </a:buClr>
              <a:buSzPct val="70000"/>
              <a:buFont typeface="Wingdings" panose="05000000000000000000" pitchFamily="2" charset="2"/>
              <a:buChar char="l"/>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kumimoji="1" lang="en-US" altLang="zh-CN" sz="2400" dirty="0"/>
              <a:t>Observed in extremely metal-poor stars</a:t>
            </a:r>
            <a:endParaRPr kumimoji="1" lang="zh-CN" altLang="en-US" sz="2400" dirty="0"/>
          </a:p>
        </p:txBody>
      </p:sp>
      <p:sp>
        <p:nvSpPr>
          <p:cNvPr id="10" name="文本框 9">
            <a:extLst>
              <a:ext uri="{FF2B5EF4-FFF2-40B4-BE49-F238E27FC236}">
                <a16:creationId xmlns:a16="http://schemas.microsoft.com/office/drawing/2014/main" id="{5B747BCE-4626-70FF-AD84-73EE5795E8DA}"/>
              </a:ext>
            </a:extLst>
          </p:cNvPr>
          <p:cNvSpPr txBox="1"/>
          <p:nvPr/>
        </p:nvSpPr>
        <p:spPr>
          <a:xfrm>
            <a:off x="9336360" y="2368224"/>
            <a:ext cx="1323604" cy="338554"/>
          </a:xfrm>
          <a:prstGeom prst="rect">
            <a:avLst/>
          </a:prstGeom>
          <a:noFill/>
        </p:spPr>
        <p:txBody>
          <a:bodyPr wrap="square">
            <a:spAutoFit/>
          </a:bodyPr>
          <a:lstStyle/>
          <a:p>
            <a:r>
              <a:rPr lang="en-GB" altLang="zh-CN" sz="1600" dirty="0">
                <a:solidFill>
                  <a:schemeClr val="bg2"/>
                </a:solidFill>
                <a:latin typeface="Times New Roman" panose="02020603050405020304" pitchFamily="18" charset="0"/>
                <a:cs typeface="Times New Roman" panose="02020603050405020304" pitchFamily="18" charset="0"/>
              </a:rPr>
              <a:t>Watson+2019</a:t>
            </a:r>
          </a:p>
        </p:txBody>
      </p:sp>
      <p:pic>
        <p:nvPicPr>
          <p:cNvPr id="11" name="图片 10">
            <a:extLst>
              <a:ext uri="{FF2B5EF4-FFF2-40B4-BE49-F238E27FC236}">
                <a16:creationId xmlns:a16="http://schemas.microsoft.com/office/drawing/2014/main" id="{44041164-E0F1-04E7-08A5-A4CF74A2AB3B}"/>
              </a:ext>
            </a:extLst>
          </p:cNvPr>
          <p:cNvPicPr>
            <a:picLocks noChangeAspect="1"/>
          </p:cNvPicPr>
          <p:nvPr/>
        </p:nvPicPr>
        <p:blipFill>
          <a:blip r:embed="rId2"/>
          <a:stretch>
            <a:fillRect/>
          </a:stretch>
        </p:blipFill>
        <p:spPr>
          <a:xfrm>
            <a:off x="1127448" y="3132090"/>
            <a:ext cx="3923506" cy="3038793"/>
          </a:xfrm>
          <a:prstGeom prst="rect">
            <a:avLst/>
          </a:prstGeom>
        </p:spPr>
      </p:pic>
      <p:pic>
        <p:nvPicPr>
          <p:cNvPr id="12" name="图片 11">
            <a:extLst>
              <a:ext uri="{FF2B5EF4-FFF2-40B4-BE49-F238E27FC236}">
                <a16:creationId xmlns:a16="http://schemas.microsoft.com/office/drawing/2014/main" id="{E7B12821-3B97-6A77-369B-C0A3E3662285}"/>
              </a:ext>
            </a:extLst>
          </p:cNvPr>
          <p:cNvPicPr>
            <a:picLocks noChangeAspect="1"/>
          </p:cNvPicPr>
          <p:nvPr/>
        </p:nvPicPr>
        <p:blipFill>
          <a:blip r:embed="rId3"/>
          <a:stretch>
            <a:fillRect/>
          </a:stretch>
        </p:blipFill>
        <p:spPr>
          <a:xfrm>
            <a:off x="6170765" y="2048622"/>
            <a:ext cx="5228645" cy="3526394"/>
          </a:xfrm>
          <a:prstGeom prst="rect">
            <a:avLst/>
          </a:prstGeom>
        </p:spPr>
      </p:pic>
      <p:sp>
        <p:nvSpPr>
          <p:cNvPr id="13" name="文本框 12">
            <a:extLst>
              <a:ext uri="{FF2B5EF4-FFF2-40B4-BE49-F238E27FC236}">
                <a16:creationId xmlns:a16="http://schemas.microsoft.com/office/drawing/2014/main" id="{9E6618CB-2C69-1615-CFDD-5052229A69DF}"/>
              </a:ext>
            </a:extLst>
          </p:cNvPr>
          <p:cNvSpPr txBox="1"/>
          <p:nvPr/>
        </p:nvSpPr>
        <p:spPr>
          <a:xfrm>
            <a:off x="8660748" y="3304532"/>
            <a:ext cx="1827740" cy="338554"/>
          </a:xfrm>
          <a:prstGeom prst="rect">
            <a:avLst/>
          </a:prstGeom>
          <a:noFill/>
        </p:spPr>
        <p:txBody>
          <a:bodyPr wrap="square">
            <a:spAutoFit/>
          </a:bodyPr>
          <a:lstStyle/>
          <a:p>
            <a:r>
              <a:rPr lang="en-GB" altLang="zh-CN" sz="1600" dirty="0">
                <a:solidFill>
                  <a:schemeClr val="bg2"/>
                </a:solidFill>
                <a:latin typeface="Times New Roman" panose="02020603050405020304" pitchFamily="18" charset="0"/>
                <a:cs typeface="Times New Roman" panose="02020603050405020304" pitchFamily="18" charset="0"/>
              </a:rPr>
              <a:t>Yong+2021, Nature</a:t>
            </a:r>
          </a:p>
        </p:txBody>
      </p:sp>
      <p:sp>
        <p:nvSpPr>
          <p:cNvPr id="15" name="文本框 14">
            <a:extLst>
              <a:ext uri="{FF2B5EF4-FFF2-40B4-BE49-F238E27FC236}">
                <a16:creationId xmlns:a16="http://schemas.microsoft.com/office/drawing/2014/main" id="{BE6305CF-998D-C66B-39F0-D845EA71F6F9}"/>
              </a:ext>
            </a:extLst>
          </p:cNvPr>
          <p:cNvSpPr txBox="1"/>
          <p:nvPr/>
        </p:nvSpPr>
        <p:spPr>
          <a:xfrm>
            <a:off x="5799129" y="5622338"/>
            <a:ext cx="5723238" cy="830997"/>
          </a:xfrm>
          <a:prstGeom prst="rect">
            <a:avLst/>
          </a:prstGeom>
          <a:noFill/>
        </p:spPr>
        <p:txBody>
          <a:bodyPr wrap="square">
            <a:spAutoFit/>
          </a:bodyPr>
          <a:lstStyle/>
          <a:p>
            <a:pPr marL="36900" algn="ctr">
              <a:spcBef>
                <a:spcPts val="1200"/>
              </a:spcBef>
              <a:buClr>
                <a:schemeClr val="tx2"/>
              </a:buClr>
              <a:buSzPct val="70000"/>
            </a:pPr>
            <a:r>
              <a:rPr kumimoji="1" lang="en-US" altLang="zh-CN" sz="2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rPr>
              <a:t>25M</a:t>
            </a:r>
            <a:r>
              <a:rPr kumimoji="1" lang="en-US" altLang="zh-CN" sz="2400" b="1" baseline="-25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rPr>
              <a:t>⊙</a:t>
            </a:r>
            <a:r>
              <a:rPr kumimoji="1" lang="en-US" altLang="zh-CN" sz="2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rPr>
              <a:t> </a:t>
            </a:r>
            <a:r>
              <a:rPr kumimoji="1" lang="en-US" altLang="zh-CN" sz="2400" b="1" dirty="0" err="1">
                <a:ln>
                  <a:solidFill>
                    <a:schemeClr val="bg1">
                      <a:lumMod val="75000"/>
                      <a:lumOff val="25000"/>
                      <a:alpha val="10000"/>
                    </a:schemeClr>
                  </a:solidFill>
                </a:ln>
                <a:solidFill>
                  <a:srgbClr val="1C90FF"/>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rPr>
              <a:t>magnetorotaional</a:t>
            </a:r>
            <a:r>
              <a:rPr kumimoji="1" lang="en-US" altLang="zh-CN" sz="2400" b="1" dirty="0">
                <a:ln>
                  <a:solidFill>
                    <a:schemeClr val="bg1">
                      <a:lumMod val="75000"/>
                      <a:lumOff val="25000"/>
                      <a:alpha val="10000"/>
                    </a:schemeClr>
                  </a:solidFill>
                </a:ln>
                <a:solidFill>
                  <a:srgbClr val="1C90FF"/>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rPr>
              <a:t> hypernova (blue) </a:t>
            </a:r>
            <a:r>
              <a:rPr kumimoji="1" lang="en-US" altLang="zh-CN" sz="2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rPr>
              <a:t>vs.  </a:t>
            </a:r>
            <a:r>
              <a:rPr kumimoji="1" lang="en-US" altLang="zh-CN" sz="2400" b="1" dirty="0">
                <a:ln>
                  <a:solidFill>
                    <a:schemeClr val="bg1">
                      <a:lumMod val="75000"/>
                      <a:lumOff val="25000"/>
                      <a:alpha val="10000"/>
                    </a:schemeClr>
                  </a:solidFill>
                </a:ln>
                <a:solidFill>
                  <a:srgbClr val="FF7F4F"/>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rPr>
              <a:t>neutron-star merger (red)</a:t>
            </a:r>
            <a:endParaRPr kumimoji="1" lang="zh-CN" altLang="en-US" sz="2400" b="1" dirty="0">
              <a:ln>
                <a:solidFill>
                  <a:schemeClr val="bg1">
                    <a:lumMod val="75000"/>
                    <a:lumOff val="25000"/>
                    <a:alpha val="10000"/>
                  </a:schemeClr>
                </a:solidFill>
              </a:ln>
              <a:solidFill>
                <a:srgbClr val="FF7F4F"/>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endParaRPr>
          </a:p>
        </p:txBody>
      </p:sp>
    </p:spTree>
    <p:extLst>
      <p:ext uri="{BB962C8B-B14F-4D97-AF65-F5344CB8AC3E}">
        <p14:creationId xmlns:p14="http://schemas.microsoft.com/office/powerpoint/2010/main" val="3902141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0E55E-CAE6-EF00-5323-8DA6D891E016}"/>
              </a:ext>
            </a:extLst>
          </p:cNvPr>
          <p:cNvSpPr>
            <a:spLocks noGrp="1"/>
          </p:cNvSpPr>
          <p:nvPr>
            <p:ph type="title"/>
          </p:nvPr>
        </p:nvSpPr>
        <p:spPr/>
        <p:txBody>
          <a:bodyPr/>
          <a:lstStyle/>
          <a:p>
            <a:r>
              <a:rPr kumimoji="1" lang="en-US" altLang="zh-CN" dirty="0"/>
              <a:t>Sites for the r-process: collapsar</a:t>
            </a:r>
            <a:endParaRPr kumimoji="1" lang="zh-CN" altLang="en-US" dirty="0"/>
          </a:p>
        </p:txBody>
      </p:sp>
      <p:sp>
        <p:nvSpPr>
          <p:cNvPr id="3" name="内容占位符 2">
            <a:extLst>
              <a:ext uri="{FF2B5EF4-FFF2-40B4-BE49-F238E27FC236}">
                <a16:creationId xmlns:a16="http://schemas.microsoft.com/office/drawing/2014/main" id="{52FF485F-CB66-2FE1-70C7-89F52942A3A5}"/>
              </a:ext>
            </a:extLst>
          </p:cNvPr>
          <p:cNvSpPr>
            <a:spLocks noGrp="1"/>
          </p:cNvSpPr>
          <p:nvPr>
            <p:ph idx="1"/>
          </p:nvPr>
        </p:nvSpPr>
        <p:spPr>
          <a:xfrm>
            <a:off x="695400" y="1599819"/>
            <a:ext cx="4318828" cy="4061429"/>
          </a:xfrm>
        </p:spPr>
        <p:txBody>
          <a:bodyPr>
            <a:normAutofit lnSpcReduction="10000"/>
          </a:bodyPr>
          <a:lstStyle/>
          <a:p>
            <a:r>
              <a:rPr kumimoji="1" lang="en-US" altLang="zh-CN" dirty="0"/>
              <a:t>Collapsar </a:t>
            </a:r>
            <a:r>
              <a:rPr kumimoji="1" lang="en-US" altLang="ja-JP" sz="2000" dirty="0"/>
              <a:t>(e.g., Siegel+2019)</a:t>
            </a:r>
            <a:endParaRPr kumimoji="1" lang="en-US" altLang="zh-CN" dirty="0"/>
          </a:p>
          <a:p>
            <a:pPr lvl="1"/>
            <a:r>
              <a:rPr kumimoji="1" lang="en-US" altLang="zh-CN" dirty="0"/>
              <a:t>collapse of fast rotating massive stars</a:t>
            </a:r>
          </a:p>
          <a:p>
            <a:pPr lvl="1"/>
            <a:r>
              <a:rPr kumimoji="1" lang="en-US" altLang="zh-CN" dirty="0"/>
              <a:t>similar to post-merger accretion discs</a:t>
            </a:r>
          </a:p>
          <a:p>
            <a:pPr lvl="1"/>
            <a:r>
              <a:rPr kumimoji="1" lang="en-US" altLang="zh-CN" dirty="0"/>
              <a:t>may synthesize the entire range of r-process elements</a:t>
            </a:r>
          </a:p>
          <a:p>
            <a:pPr lvl="1"/>
            <a:r>
              <a:rPr kumimoji="1" lang="en-US" altLang="zh-CN" dirty="0"/>
              <a:t>supporting evidence NOT yet observed</a:t>
            </a:r>
            <a:endParaRPr kumimoji="1" lang="zh-CN" altLang="en-US" dirty="0"/>
          </a:p>
        </p:txBody>
      </p:sp>
      <p:sp>
        <p:nvSpPr>
          <p:cNvPr id="4" name="灯片编号占位符 3">
            <a:extLst>
              <a:ext uri="{FF2B5EF4-FFF2-40B4-BE49-F238E27FC236}">
                <a16:creationId xmlns:a16="http://schemas.microsoft.com/office/drawing/2014/main" id="{4326C47E-789E-2AC7-A905-961DF1E580AD}"/>
              </a:ext>
            </a:extLst>
          </p:cNvPr>
          <p:cNvSpPr>
            <a:spLocks noGrp="1"/>
          </p:cNvSpPr>
          <p:nvPr>
            <p:ph type="sldNum" sz="quarter" idx="12"/>
          </p:nvPr>
        </p:nvSpPr>
        <p:spPr/>
        <p:txBody>
          <a:bodyPr/>
          <a:lstStyle/>
          <a:p>
            <a:fld id="{2C6000A5-C2B4-404E-B7F4-15ED9635A1AE}" type="slidenum">
              <a:rPr lang="zh-CN" altLang="en-US" smtClean="0"/>
              <a:pPr/>
              <a:t>25</a:t>
            </a:fld>
            <a:endParaRPr lang="zh-CN" altLang="en-US" dirty="0"/>
          </a:p>
        </p:txBody>
      </p:sp>
      <p:sp>
        <p:nvSpPr>
          <p:cNvPr id="10" name="文本框 9">
            <a:extLst>
              <a:ext uri="{FF2B5EF4-FFF2-40B4-BE49-F238E27FC236}">
                <a16:creationId xmlns:a16="http://schemas.microsoft.com/office/drawing/2014/main" id="{5B747BCE-4626-70FF-AD84-73EE5795E8DA}"/>
              </a:ext>
            </a:extLst>
          </p:cNvPr>
          <p:cNvSpPr txBox="1"/>
          <p:nvPr/>
        </p:nvSpPr>
        <p:spPr>
          <a:xfrm>
            <a:off x="9336360" y="2368224"/>
            <a:ext cx="1323604" cy="338554"/>
          </a:xfrm>
          <a:prstGeom prst="rect">
            <a:avLst/>
          </a:prstGeom>
          <a:noFill/>
        </p:spPr>
        <p:txBody>
          <a:bodyPr wrap="square">
            <a:spAutoFit/>
          </a:bodyPr>
          <a:lstStyle/>
          <a:p>
            <a:r>
              <a:rPr lang="en-GB" altLang="zh-CN" sz="1600" dirty="0">
                <a:solidFill>
                  <a:schemeClr val="bg2"/>
                </a:solidFill>
                <a:latin typeface="Times New Roman" panose="02020603050405020304" pitchFamily="18" charset="0"/>
                <a:cs typeface="Times New Roman" panose="02020603050405020304" pitchFamily="18" charset="0"/>
              </a:rPr>
              <a:t>Watson+2019</a:t>
            </a:r>
          </a:p>
        </p:txBody>
      </p:sp>
      <p:sp>
        <p:nvSpPr>
          <p:cNvPr id="13" name="文本框 12">
            <a:extLst>
              <a:ext uri="{FF2B5EF4-FFF2-40B4-BE49-F238E27FC236}">
                <a16:creationId xmlns:a16="http://schemas.microsoft.com/office/drawing/2014/main" id="{9E6618CB-2C69-1615-CFDD-5052229A69DF}"/>
              </a:ext>
            </a:extLst>
          </p:cNvPr>
          <p:cNvSpPr txBox="1"/>
          <p:nvPr/>
        </p:nvSpPr>
        <p:spPr>
          <a:xfrm>
            <a:off x="8660748" y="3304532"/>
            <a:ext cx="1827740" cy="338554"/>
          </a:xfrm>
          <a:prstGeom prst="rect">
            <a:avLst/>
          </a:prstGeom>
          <a:noFill/>
        </p:spPr>
        <p:txBody>
          <a:bodyPr wrap="square">
            <a:spAutoFit/>
          </a:bodyPr>
          <a:lstStyle/>
          <a:p>
            <a:r>
              <a:rPr lang="en-GB" altLang="zh-CN" sz="1600" dirty="0">
                <a:solidFill>
                  <a:schemeClr val="bg2"/>
                </a:solidFill>
                <a:latin typeface="Times New Roman" panose="02020603050405020304" pitchFamily="18" charset="0"/>
                <a:cs typeface="Times New Roman" panose="02020603050405020304" pitchFamily="18" charset="0"/>
              </a:rPr>
              <a:t>Yong+2021, Nature</a:t>
            </a:r>
          </a:p>
        </p:txBody>
      </p:sp>
      <p:pic>
        <p:nvPicPr>
          <p:cNvPr id="5" name="图片 4">
            <a:extLst>
              <a:ext uri="{FF2B5EF4-FFF2-40B4-BE49-F238E27FC236}">
                <a16:creationId xmlns:a16="http://schemas.microsoft.com/office/drawing/2014/main" id="{46EDCB8E-618A-7951-179E-9B2A00D8F7BE}"/>
              </a:ext>
            </a:extLst>
          </p:cNvPr>
          <p:cNvPicPr>
            <a:picLocks noChangeAspect="1"/>
          </p:cNvPicPr>
          <p:nvPr/>
        </p:nvPicPr>
        <p:blipFill>
          <a:blip r:embed="rId2"/>
          <a:stretch>
            <a:fillRect/>
          </a:stretch>
        </p:blipFill>
        <p:spPr>
          <a:xfrm>
            <a:off x="5591944" y="1599819"/>
            <a:ext cx="5094183" cy="4725144"/>
          </a:xfrm>
          <a:prstGeom prst="rect">
            <a:avLst/>
          </a:prstGeom>
        </p:spPr>
      </p:pic>
    </p:spTree>
    <p:extLst>
      <p:ext uri="{BB962C8B-B14F-4D97-AF65-F5344CB8AC3E}">
        <p14:creationId xmlns:p14="http://schemas.microsoft.com/office/powerpoint/2010/main" val="2445930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2A8094-CFBB-ABEA-93D3-EEA7ABDE98D3}"/>
              </a:ext>
            </a:extLst>
          </p:cNvPr>
          <p:cNvSpPr>
            <a:spLocks noGrp="1"/>
          </p:cNvSpPr>
          <p:nvPr>
            <p:ph type="title"/>
          </p:nvPr>
        </p:nvSpPr>
        <p:spPr/>
        <p:txBody>
          <a:bodyPr/>
          <a:lstStyle/>
          <a:p>
            <a:r>
              <a:rPr kumimoji="1" lang="en-US" altLang="zh-CN" dirty="0"/>
              <a:t>Who is dominating?</a:t>
            </a:r>
            <a:endParaRPr kumimoji="1" lang="zh-CN" altLang="en-US" dirty="0"/>
          </a:p>
        </p:txBody>
      </p:sp>
      <p:sp>
        <p:nvSpPr>
          <p:cNvPr id="3" name="内容占位符 2">
            <a:extLst>
              <a:ext uri="{FF2B5EF4-FFF2-40B4-BE49-F238E27FC236}">
                <a16:creationId xmlns:a16="http://schemas.microsoft.com/office/drawing/2014/main" id="{79CA5925-72B9-00E0-AE7F-98AFC987A84F}"/>
              </a:ext>
            </a:extLst>
          </p:cNvPr>
          <p:cNvSpPr>
            <a:spLocks noGrp="1"/>
          </p:cNvSpPr>
          <p:nvPr>
            <p:ph idx="1"/>
          </p:nvPr>
        </p:nvSpPr>
        <p:spPr>
          <a:xfrm>
            <a:off x="695400" y="1599819"/>
            <a:ext cx="10729192" cy="4853517"/>
          </a:xfrm>
        </p:spPr>
        <p:txBody>
          <a:bodyPr/>
          <a:lstStyle/>
          <a:p>
            <a:r>
              <a:rPr kumimoji="1" lang="en-US" altLang="zh-CN" dirty="0"/>
              <a:t>What is/are the dominant astrophysical mechanisms of producing the r-process material in the universe?</a:t>
            </a:r>
            <a:endParaRPr kumimoji="1" lang="zh-CN" altLang="en-US" dirty="0"/>
          </a:p>
        </p:txBody>
      </p:sp>
      <p:sp>
        <p:nvSpPr>
          <p:cNvPr id="4" name="灯片编号占位符 3">
            <a:extLst>
              <a:ext uri="{FF2B5EF4-FFF2-40B4-BE49-F238E27FC236}">
                <a16:creationId xmlns:a16="http://schemas.microsoft.com/office/drawing/2014/main" id="{C54BE188-019A-B2D0-4B54-54169F497D31}"/>
              </a:ext>
            </a:extLst>
          </p:cNvPr>
          <p:cNvSpPr>
            <a:spLocks noGrp="1"/>
          </p:cNvSpPr>
          <p:nvPr>
            <p:ph type="sldNum" sz="quarter" idx="12"/>
          </p:nvPr>
        </p:nvSpPr>
        <p:spPr/>
        <p:txBody>
          <a:bodyPr/>
          <a:lstStyle/>
          <a:p>
            <a:fld id="{2C6000A5-C2B4-404E-B7F4-15ED9635A1AE}" type="slidenum">
              <a:rPr lang="zh-CN" altLang="en-US" smtClean="0"/>
              <a:pPr/>
              <a:t>26</a:t>
            </a:fld>
            <a:endParaRPr lang="zh-CN" altLang="en-US" dirty="0"/>
          </a:p>
        </p:txBody>
      </p:sp>
      <p:sp>
        <p:nvSpPr>
          <p:cNvPr id="5" name="内容占位符 16">
            <a:extLst>
              <a:ext uri="{FF2B5EF4-FFF2-40B4-BE49-F238E27FC236}">
                <a16:creationId xmlns:a16="http://schemas.microsoft.com/office/drawing/2014/main" id="{0E4462DD-519B-8A50-A1D6-5363D769587C}"/>
              </a:ext>
            </a:extLst>
          </p:cNvPr>
          <p:cNvSpPr txBox="1">
            <a:spLocks/>
          </p:cNvSpPr>
          <p:nvPr/>
        </p:nvSpPr>
        <p:spPr bwMode="auto">
          <a:xfrm>
            <a:off x="839416" y="5760856"/>
            <a:ext cx="10034790" cy="58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54000" tIns="36000" rIns="54000" bIns="36000" numCol="1" anchor="t" anchorCtr="0" compatLnSpc="1">
            <a:prstTxWarp prst="textNoShape">
              <a:avLst/>
            </a:prstTxWarp>
          </a:bodyPr>
          <a:lstStyle>
            <a:lvl1pPr marL="363538" indent="-363538" algn="just" rtl="0" eaLnBrk="0" fontAlgn="base" hangingPunct="0">
              <a:spcBef>
                <a:spcPts val="1200"/>
              </a:spcBef>
              <a:spcAft>
                <a:spcPct val="0"/>
              </a:spcAft>
              <a:buClrTx/>
              <a:buSzPct val="60000"/>
              <a:buFont typeface="Wingdings" panose="05000000000000000000" pitchFamily="2" charset="2"/>
              <a:buChar char="l"/>
              <a:defRPr sz="2800">
                <a:solidFill>
                  <a:schemeClr val="tx1"/>
                </a:solidFill>
                <a:latin typeface="Garamond" pitchFamily="18" charset="0"/>
                <a:ea typeface="+mn-ea"/>
                <a:cs typeface="Times New Roman" pitchFamily="18" charset="0"/>
              </a:defRPr>
            </a:lvl1pPr>
            <a:lvl2pPr marL="720000" indent="-357188" algn="just" rtl="0" eaLnBrk="0" fontAlgn="base" hangingPunct="0">
              <a:spcBef>
                <a:spcPts val="1200"/>
              </a:spcBef>
              <a:spcAft>
                <a:spcPct val="0"/>
              </a:spcAft>
              <a:buClrTx/>
              <a:buSzPct val="100000"/>
              <a:buFont typeface="Arial" panose="020B0604020202020204" pitchFamily="34" charset="0"/>
              <a:buChar char="•"/>
              <a:defRPr sz="2400">
                <a:solidFill>
                  <a:schemeClr val="tx1"/>
                </a:solidFill>
                <a:latin typeface="Garamond" pitchFamily="18" charset="0"/>
                <a:ea typeface="+mn-ea"/>
                <a:cs typeface="Times New Roman" pitchFamily="18" charset="0"/>
              </a:defRPr>
            </a:lvl2pPr>
            <a:lvl3pPr marL="900000" indent="-268288" algn="just" rtl="0" eaLnBrk="0" fontAlgn="base" hangingPunct="0">
              <a:spcBef>
                <a:spcPts val="1200"/>
              </a:spcBef>
              <a:spcAft>
                <a:spcPct val="0"/>
              </a:spcAft>
              <a:buClr>
                <a:srgbClr val="7030A0"/>
              </a:buClr>
              <a:buSzPct val="60000"/>
              <a:buFont typeface="Wingdings" pitchFamily="2" charset="2"/>
              <a:buChar char="n"/>
              <a:defRPr sz="2200">
                <a:solidFill>
                  <a:schemeClr val="tx1"/>
                </a:solidFill>
                <a:latin typeface="Garamond" pitchFamily="18" charset="0"/>
                <a:ea typeface="+mn-ea"/>
                <a:cs typeface="Times New Roman" pitchFamily="18" charset="0"/>
              </a:defRPr>
            </a:lvl3pPr>
            <a:lvl4pPr marL="1080000" indent="-228600" algn="l" rtl="0" eaLnBrk="0" fontAlgn="base" hangingPunct="0">
              <a:spcBef>
                <a:spcPts val="1200"/>
              </a:spcBef>
              <a:spcAft>
                <a:spcPct val="0"/>
              </a:spcAft>
              <a:buClr>
                <a:srgbClr val="0000FF"/>
              </a:buClr>
              <a:buSzPct val="60000"/>
              <a:buFont typeface="Wingdings" pitchFamily="2" charset="2"/>
              <a:buChar char="l"/>
              <a:defRPr sz="2000">
                <a:solidFill>
                  <a:schemeClr val="tx1"/>
                </a:solidFill>
                <a:latin typeface="Garamond" pitchFamily="18" charset="0"/>
                <a:ea typeface="+mn-ea"/>
                <a:cs typeface="Times New Roman" pitchFamily="18" charset="0"/>
              </a:defRPr>
            </a:lvl4pPr>
            <a:lvl5pPr marL="1260000" indent="-228600" algn="l" rtl="0" eaLnBrk="0" fontAlgn="base" hangingPunct="0">
              <a:spcBef>
                <a:spcPts val="1200"/>
              </a:spcBef>
              <a:spcAft>
                <a:spcPct val="0"/>
              </a:spcAft>
              <a:buClr>
                <a:srgbClr val="C00000"/>
              </a:buClr>
              <a:buSzPct val="60000"/>
              <a:buFont typeface="Wingdings" pitchFamily="2" charset="2"/>
              <a:buChar char="Ø"/>
              <a:defRPr>
                <a:solidFill>
                  <a:schemeClr val="tx1"/>
                </a:solidFill>
                <a:latin typeface="Garamond" pitchFamily="18" charset="0"/>
                <a:ea typeface="+mn-ea"/>
                <a:cs typeface="Times New Roman" pitchFamily="18" charset="0"/>
              </a:defRPr>
            </a:lvl5pPr>
            <a:lvl6pPr marL="2620963" indent="-228600" algn="l" rtl="0" fontAlgn="base">
              <a:spcBef>
                <a:spcPct val="20000"/>
              </a:spcBef>
              <a:spcAft>
                <a:spcPct val="0"/>
              </a:spcAft>
              <a:buChar char="»"/>
              <a:defRPr>
                <a:solidFill>
                  <a:schemeClr val="tx1"/>
                </a:solidFill>
                <a:latin typeface="+mn-lt"/>
                <a:ea typeface="宋体" pitchFamily="2" charset="-122"/>
              </a:defRPr>
            </a:lvl6pPr>
            <a:lvl7pPr marL="3078163" indent="-228600" algn="l" rtl="0" fontAlgn="base">
              <a:spcBef>
                <a:spcPct val="20000"/>
              </a:spcBef>
              <a:spcAft>
                <a:spcPct val="0"/>
              </a:spcAft>
              <a:buChar char="»"/>
              <a:defRPr>
                <a:solidFill>
                  <a:schemeClr val="tx1"/>
                </a:solidFill>
                <a:latin typeface="+mn-lt"/>
                <a:ea typeface="宋体" pitchFamily="2" charset="-122"/>
              </a:defRPr>
            </a:lvl7pPr>
            <a:lvl8pPr marL="3535363" indent="-228600" algn="l" rtl="0" fontAlgn="base">
              <a:spcBef>
                <a:spcPct val="20000"/>
              </a:spcBef>
              <a:spcAft>
                <a:spcPct val="0"/>
              </a:spcAft>
              <a:buChar char="»"/>
              <a:defRPr>
                <a:solidFill>
                  <a:schemeClr val="tx1"/>
                </a:solidFill>
                <a:latin typeface="+mn-lt"/>
                <a:ea typeface="宋体" pitchFamily="2" charset="-122"/>
              </a:defRPr>
            </a:lvl8pPr>
            <a:lvl9pPr marL="3992563" indent="-228600" algn="l" rtl="0" fontAlgn="base">
              <a:spcBef>
                <a:spcPct val="20000"/>
              </a:spcBef>
              <a:spcAft>
                <a:spcPct val="0"/>
              </a:spcAft>
              <a:buChar char="»"/>
              <a:defRPr>
                <a:solidFill>
                  <a:schemeClr val="tx1"/>
                </a:solidFill>
                <a:latin typeface="+mn-lt"/>
                <a:ea typeface="宋体" pitchFamily="2" charset="-122"/>
              </a:defRPr>
            </a:lvl9pPr>
          </a:lstStyle>
          <a:p>
            <a:pPr marL="0" indent="0" algn="l" eaLnBrk="1" hangingPunct="1">
              <a:spcBef>
                <a:spcPts val="600"/>
              </a:spcBef>
              <a:spcAft>
                <a:spcPts val="0"/>
              </a:spcAft>
              <a:buClr>
                <a:schemeClr val="bg1">
                  <a:lumMod val="50000"/>
                  <a:lumOff val="50000"/>
                </a:schemeClr>
              </a:buClr>
              <a:buNone/>
            </a:pPr>
            <a:r>
              <a:rPr lang="en-US" altLang="zh-CN" dirty="0">
                <a:ln>
                  <a:solidFill>
                    <a:schemeClr val="bg1">
                      <a:lumMod val="75000"/>
                      <a:lumOff val="25000"/>
                      <a:alpha val="10000"/>
                    </a:schemeClr>
                  </a:solidFill>
                </a:ln>
                <a:solidFill>
                  <a:srgbClr val="FFC000"/>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Unique observational window: r-process enhanced metal-poor stars</a:t>
            </a:r>
          </a:p>
        </p:txBody>
      </p:sp>
      <p:grpSp>
        <p:nvGrpSpPr>
          <p:cNvPr id="6" name="组合 5">
            <a:extLst>
              <a:ext uri="{FF2B5EF4-FFF2-40B4-BE49-F238E27FC236}">
                <a16:creationId xmlns:a16="http://schemas.microsoft.com/office/drawing/2014/main" id="{1CDC31B6-DB22-E27D-2A6C-7382087BCA76}"/>
              </a:ext>
            </a:extLst>
          </p:cNvPr>
          <p:cNvGrpSpPr/>
          <p:nvPr/>
        </p:nvGrpSpPr>
        <p:grpSpPr>
          <a:xfrm>
            <a:off x="2825896" y="2641012"/>
            <a:ext cx="6001279" cy="2876220"/>
            <a:chOff x="2240042" y="3495230"/>
            <a:chExt cx="3600000" cy="1741586"/>
          </a:xfrm>
        </p:grpSpPr>
        <p:pic>
          <p:nvPicPr>
            <p:cNvPr id="7" name="图片 6">
              <a:extLst>
                <a:ext uri="{FF2B5EF4-FFF2-40B4-BE49-F238E27FC236}">
                  <a16:creationId xmlns:a16="http://schemas.microsoft.com/office/drawing/2014/main" id="{58F037A6-532B-047C-FD89-A5833E52A8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4924" y="3495230"/>
              <a:ext cx="3483172" cy="1741586"/>
            </a:xfrm>
            <a:prstGeom prst="rect">
              <a:avLst/>
            </a:prstGeom>
          </p:spPr>
        </p:pic>
        <p:sp>
          <p:nvSpPr>
            <p:cNvPr id="8" name="椭圆 7">
              <a:extLst>
                <a:ext uri="{FF2B5EF4-FFF2-40B4-BE49-F238E27FC236}">
                  <a16:creationId xmlns:a16="http://schemas.microsoft.com/office/drawing/2014/main" id="{294B2353-4401-C870-B422-05C66FD3B1D4}"/>
                </a:ext>
              </a:extLst>
            </p:cNvPr>
            <p:cNvSpPr/>
            <p:nvPr/>
          </p:nvSpPr>
          <p:spPr bwMode="auto">
            <a:xfrm>
              <a:off x="2240042" y="4529499"/>
              <a:ext cx="3600000" cy="481816"/>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endParaRPr lang="zh-CN" altLang="en-US">
                <a:latin typeface="Times New Roman" panose="02020603050405020304" pitchFamily="18" charset="0"/>
                <a:ea typeface="黑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985010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1DF735-81BE-E395-5AC2-0808D65A58E6}"/>
              </a:ext>
            </a:extLst>
          </p:cNvPr>
          <p:cNvSpPr>
            <a:spLocks noGrp="1"/>
          </p:cNvSpPr>
          <p:nvPr>
            <p:ph type="title"/>
          </p:nvPr>
        </p:nvSpPr>
        <p:spPr/>
        <p:txBody>
          <a:bodyPr/>
          <a:lstStyle/>
          <a:p>
            <a:r>
              <a:rPr kumimoji="1" lang="en-US" altLang="zh-CN" dirty="0"/>
              <a:t>Universality in the r-process</a:t>
            </a:r>
            <a:endParaRPr kumimoji="1" lang="zh-CN" altLang="en-US" dirty="0"/>
          </a:p>
        </p:txBody>
      </p:sp>
      <p:sp>
        <p:nvSpPr>
          <p:cNvPr id="4" name="灯片编号占位符 3">
            <a:extLst>
              <a:ext uri="{FF2B5EF4-FFF2-40B4-BE49-F238E27FC236}">
                <a16:creationId xmlns:a16="http://schemas.microsoft.com/office/drawing/2014/main" id="{D6B8E816-8149-CDD2-0DB7-DEB3D18B1765}"/>
              </a:ext>
            </a:extLst>
          </p:cNvPr>
          <p:cNvSpPr>
            <a:spLocks noGrp="1"/>
          </p:cNvSpPr>
          <p:nvPr>
            <p:ph type="sldNum" sz="quarter" idx="12"/>
          </p:nvPr>
        </p:nvSpPr>
        <p:spPr/>
        <p:txBody>
          <a:bodyPr/>
          <a:lstStyle/>
          <a:p>
            <a:fld id="{2C6000A5-C2B4-404E-B7F4-15ED9635A1AE}" type="slidenum">
              <a:rPr lang="zh-CN" altLang="en-US" smtClean="0"/>
              <a:pPr/>
              <a:t>27</a:t>
            </a:fld>
            <a:endParaRPr lang="zh-CN" altLang="en-US" dirty="0"/>
          </a:p>
        </p:txBody>
      </p:sp>
      <p:pic>
        <p:nvPicPr>
          <p:cNvPr id="5" name="图片 4">
            <a:extLst>
              <a:ext uri="{FF2B5EF4-FFF2-40B4-BE49-F238E27FC236}">
                <a16:creationId xmlns:a16="http://schemas.microsoft.com/office/drawing/2014/main" id="{F6872F21-F8CD-7AA7-5DE2-80C13E5E9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108" y="1464741"/>
            <a:ext cx="3763958" cy="2319097"/>
          </a:xfrm>
          <a:prstGeom prst="rect">
            <a:avLst/>
          </a:prstGeom>
        </p:spPr>
      </p:pic>
      <p:grpSp>
        <p:nvGrpSpPr>
          <p:cNvPr id="16" name="组合 15">
            <a:extLst>
              <a:ext uri="{FF2B5EF4-FFF2-40B4-BE49-F238E27FC236}">
                <a16:creationId xmlns:a16="http://schemas.microsoft.com/office/drawing/2014/main" id="{33FCBE27-175E-66E1-05A8-E48DE6460F0E}"/>
              </a:ext>
            </a:extLst>
          </p:cNvPr>
          <p:cNvGrpSpPr/>
          <p:nvPr/>
        </p:nvGrpSpPr>
        <p:grpSpPr>
          <a:xfrm>
            <a:off x="5664639" y="1232563"/>
            <a:ext cx="5832647" cy="3204549"/>
            <a:chOff x="5820698" y="1231915"/>
            <a:chExt cx="5832647" cy="3204549"/>
          </a:xfrm>
        </p:grpSpPr>
        <p:pic>
          <p:nvPicPr>
            <p:cNvPr id="6" name="图片 5">
              <a:extLst>
                <a:ext uri="{FF2B5EF4-FFF2-40B4-BE49-F238E27FC236}">
                  <a16:creationId xmlns:a16="http://schemas.microsoft.com/office/drawing/2014/main" id="{0C88A439-1324-6EB8-A5EA-C205FC9731C1}"/>
                </a:ext>
              </a:extLst>
            </p:cNvPr>
            <p:cNvPicPr>
              <a:picLocks noChangeAspect="1"/>
            </p:cNvPicPr>
            <p:nvPr>
              <p:custDataLst>
                <p:tags r:id="rId1"/>
              </p:custDataLst>
            </p:nvPr>
          </p:nvPicPr>
          <p:blipFill>
            <a:blip r:embed="rId6"/>
            <a:stretch>
              <a:fillRect/>
            </a:stretch>
          </p:blipFill>
          <p:spPr>
            <a:xfrm>
              <a:off x="5820698" y="1466629"/>
              <a:ext cx="5832647" cy="2969835"/>
            </a:xfrm>
            <a:prstGeom prst="rect">
              <a:avLst/>
            </a:prstGeom>
          </p:spPr>
        </p:pic>
        <p:pic>
          <p:nvPicPr>
            <p:cNvPr id="7" name="图片 6">
              <a:extLst>
                <a:ext uri="{FF2B5EF4-FFF2-40B4-BE49-F238E27FC236}">
                  <a16:creationId xmlns:a16="http://schemas.microsoft.com/office/drawing/2014/main" id="{95E16FC1-F83E-E3D6-8C97-E97B39E9A2A0}"/>
                </a:ext>
              </a:extLst>
            </p:cNvPr>
            <p:cNvPicPr>
              <a:picLocks noChangeAspect="1"/>
            </p:cNvPicPr>
            <p:nvPr>
              <p:custDataLst>
                <p:tags r:id="rId2"/>
              </p:custDataLst>
            </p:nvPr>
          </p:nvPicPr>
          <p:blipFill>
            <a:blip r:embed="rId7"/>
            <a:stretch>
              <a:fillRect/>
            </a:stretch>
          </p:blipFill>
          <p:spPr>
            <a:xfrm>
              <a:off x="8224711" y="1231915"/>
              <a:ext cx="3195901" cy="900431"/>
            </a:xfrm>
            <a:prstGeom prst="rect">
              <a:avLst/>
            </a:prstGeom>
            <a:ln w="28575">
              <a:solidFill>
                <a:srgbClr val="C00000"/>
              </a:solidFill>
            </a:ln>
          </p:spPr>
        </p:pic>
        <p:cxnSp>
          <p:nvCxnSpPr>
            <p:cNvPr id="8" name="直线连接符 7">
              <a:extLst>
                <a:ext uri="{FF2B5EF4-FFF2-40B4-BE49-F238E27FC236}">
                  <a16:creationId xmlns:a16="http://schemas.microsoft.com/office/drawing/2014/main" id="{1E6DE2EC-8497-40D8-0342-F0BFA7F4F53B}"/>
                </a:ext>
              </a:extLst>
            </p:cNvPr>
            <p:cNvCxnSpPr>
              <a:cxnSpLocks/>
            </p:cNvCxnSpPr>
            <p:nvPr/>
          </p:nvCxnSpPr>
          <p:spPr>
            <a:xfrm flipH="1" flipV="1">
              <a:off x="8196275" y="2132346"/>
              <a:ext cx="540747" cy="6280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直线连接符 8">
              <a:extLst>
                <a:ext uri="{FF2B5EF4-FFF2-40B4-BE49-F238E27FC236}">
                  <a16:creationId xmlns:a16="http://schemas.microsoft.com/office/drawing/2014/main" id="{486E2919-9CB6-5C88-5DBC-4AF2269178C6}"/>
                </a:ext>
              </a:extLst>
            </p:cNvPr>
            <p:cNvCxnSpPr>
              <a:cxnSpLocks/>
            </p:cNvCxnSpPr>
            <p:nvPr/>
          </p:nvCxnSpPr>
          <p:spPr>
            <a:xfrm flipV="1">
              <a:off x="10716555" y="2184125"/>
              <a:ext cx="703347" cy="57625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右箭头 13">
            <a:extLst>
              <a:ext uri="{FF2B5EF4-FFF2-40B4-BE49-F238E27FC236}">
                <a16:creationId xmlns:a16="http://schemas.microsoft.com/office/drawing/2014/main" id="{47A9C7F6-BFA4-616C-6D20-ABEE8B60488D}"/>
              </a:ext>
            </a:extLst>
          </p:cNvPr>
          <p:cNvSpPr/>
          <p:nvPr/>
        </p:nvSpPr>
        <p:spPr bwMode="auto">
          <a:xfrm>
            <a:off x="3791744" y="1916832"/>
            <a:ext cx="1728192" cy="396000"/>
          </a:xfrm>
          <a:prstGeom prst="rightArrow">
            <a:avLst/>
          </a:prstGeom>
          <a:ln>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endParaRPr lang="zh-CN" altLang="en-US">
              <a:solidFill>
                <a:schemeClr val="tx1"/>
              </a:solidFill>
              <a:latin typeface="Arial" pitchFamily="34" charset="0"/>
              <a:ea typeface="宋体" pitchFamily="2" charset="-122"/>
            </a:endParaRPr>
          </a:p>
        </p:txBody>
      </p:sp>
      <p:sp>
        <p:nvSpPr>
          <p:cNvPr id="17" name="内容占位符 4">
            <a:extLst>
              <a:ext uri="{FF2B5EF4-FFF2-40B4-BE49-F238E27FC236}">
                <a16:creationId xmlns:a16="http://schemas.microsoft.com/office/drawing/2014/main" id="{EC407AC5-9893-B142-3397-57B04261A795}"/>
              </a:ext>
            </a:extLst>
          </p:cNvPr>
          <p:cNvSpPr txBox="1">
            <a:spLocks/>
          </p:cNvSpPr>
          <p:nvPr/>
        </p:nvSpPr>
        <p:spPr bwMode="auto">
          <a:xfrm>
            <a:off x="6296850" y="4653136"/>
            <a:ext cx="5343766" cy="169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54000" tIns="36000" rIns="54000" bIns="36000" numCol="1" anchor="t" anchorCtr="0" compatLnSpc="1">
            <a:prstTxWarp prst="textNoShape">
              <a:avLst/>
            </a:prstTxWarp>
          </a:bodyPr>
          <a:lstStyle>
            <a:lvl1pPr marL="363538" indent="-363538" algn="just" rtl="0" eaLnBrk="0" fontAlgn="base" hangingPunct="0">
              <a:spcBef>
                <a:spcPts val="1200"/>
              </a:spcBef>
              <a:spcAft>
                <a:spcPct val="0"/>
              </a:spcAft>
              <a:buClrTx/>
              <a:buSzPct val="60000"/>
              <a:buFont typeface="Wingdings" panose="05000000000000000000" pitchFamily="2" charset="2"/>
              <a:buChar char="l"/>
              <a:defRPr sz="2800">
                <a:solidFill>
                  <a:schemeClr val="tx1"/>
                </a:solidFill>
                <a:latin typeface="Garamond" pitchFamily="18" charset="0"/>
                <a:ea typeface="+mn-ea"/>
                <a:cs typeface="Times New Roman" pitchFamily="18" charset="0"/>
              </a:defRPr>
            </a:lvl1pPr>
            <a:lvl2pPr marL="720000" indent="-357188" algn="just" rtl="0" eaLnBrk="0" fontAlgn="base" hangingPunct="0">
              <a:spcBef>
                <a:spcPts val="1200"/>
              </a:spcBef>
              <a:spcAft>
                <a:spcPct val="0"/>
              </a:spcAft>
              <a:buClr>
                <a:srgbClr val="FF00FF"/>
              </a:buClr>
              <a:buSzPct val="60000"/>
              <a:buFont typeface="Wingdings" pitchFamily="2" charset="2"/>
              <a:buChar char="p"/>
              <a:defRPr sz="2400">
                <a:solidFill>
                  <a:schemeClr val="tx1"/>
                </a:solidFill>
                <a:latin typeface="Garamond" pitchFamily="18" charset="0"/>
                <a:ea typeface="+mn-ea"/>
                <a:cs typeface="Times New Roman" pitchFamily="18" charset="0"/>
              </a:defRPr>
            </a:lvl2pPr>
            <a:lvl3pPr marL="900000" indent="-268288" algn="just" rtl="0" eaLnBrk="0" fontAlgn="base" hangingPunct="0">
              <a:spcBef>
                <a:spcPts val="1200"/>
              </a:spcBef>
              <a:spcAft>
                <a:spcPct val="0"/>
              </a:spcAft>
              <a:buClr>
                <a:srgbClr val="7030A0"/>
              </a:buClr>
              <a:buSzPct val="60000"/>
              <a:buFont typeface="Wingdings" pitchFamily="2" charset="2"/>
              <a:buChar char="n"/>
              <a:defRPr sz="2200">
                <a:solidFill>
                  <a:schemeClr val="tx1"/>
                </a:solidFill>
                <a:latin typeface="Garamond" pitchFamily="18" charset="0"/>
                <a:ea typeface="+mn-ea"/>
                <a:cs typeface="Times New Roman" pitchFamily="18" charset="0"/>
              </a:defRPr>
            </a:lvl3pPr>
            <a:lvl4pPr marL="1080000" indent="-228600" algn="l" rtl="0" eaLnBrk="0" fontAlgn="base" hangingPunct="0">
              <a:spcBef>
                <a:spcPts val="1200"/>
              </a:spcBef>
              <a:spcAft>
                <a:spcPct val="0"/>
              </a:spcAft>
              <a:buClr>
                <a:srgbClr val="0000FF"/>
              </a:buClr>
              <a:buSzPct val="60000"/>
              <a:buFont typeface="Wingdings" pitchFamily="2" charset="2"/>
              <a:buChar char="l"/>
              <a:defRPr sz="2000">
                <a:solidFill>
                  <a:schemeClr val="tx1"/>
                </a:solidFill>
                <a:latin typeface="Garamond" pitchFamily="18" charset="0"/>
                <a:ea typeface="+mn-ea"/>
                <a:cs typeface="Times New Roman" pitchFamily="18" charset="0"/>
              </a:defRPr>
            </a:lvl4pPr>
            <a:lvl5pPr marL="1260000" indent="-228600" algn="l" rtl="0" eaLnBrk="0" fontAlgn="base" hangingPunct="0">
              <a:spcBef>
                <a:spcPts val="1200"/>
              </a:spcBef>
              <a:spcAft>
                <a:spcPct val="0"/>
              </a:spcAft>
              <a:buClr>
                <a:srgbClr val="C00000"/>
              </a:buClr>
              <a:buSzPct val="60000"/>
              <a:buFont typeface="Wingdings" pitchFamily="2" charset="2"/>
              <a:buChar char="Ø"/>
              <a:defRPr>
                <a:solidFill>
                  <a:schemeClr val="tx1"/>
                </a:solidFill>
                <a:latin typeface="Garamond" pitchFamily="18" charset="0"/>
                <a:ea typeface="+mn-ea"/>
                <a:cs typeface="Times New Roman" pitchFamily="18" charset="0"/>
              </a:defRPr>
            </a:lvl5pPr>
            <a:lvl6pPr marL="2620963" indent="-228600" algn="l" rtl="0" fontAlgn="base">
              <a:spcBef>
                <a:spcPct val="20000"/>
              </a:spcBef>
              <a:spcAft>
                <a:spcPct val="0"/>
              </a:spcAft>
              <a:buChar char="»"/>
              <a:defRPr>
                <a:solidFill>
                  <a:schemeClr val="tx1"/>
                </a:solidFill>
                <a:latin typeface="+mn-lt"/>
                <a:ea typeface="宋体" pitchFamily="2" charset="-122"/>
              </a:defRPr>
            </a:lvl6pPr>
            <a:lvl7pPr marL="3078163" indent="-228600" algn="l" rtl="0" fontAlgn="base">
              <a:spcBef>
                <a:spcPct val="20000"/>
              </a:spcBef>
              <a:spcAft>
                <a:spcPct val="0"/>
              </a:spcAft>
              <a:buChar char="»"/>
              <a:defRPr>
                <a:solidFill>
                  <a:schemeClr val="tx1"/>
                </a:solidFill>
                <a:latin typeface="+mn-lt"/>
                <a:ea typeface="宋体" pitchFamily="2" charset="-122"/>
              </a:defRPr>
            </a:lvl7pPr>
            <a:lvl8pPr marL="3535363" indent="-228600" algn="l" rtl="0" fontAlgn="base">
              <a:spcBef>
                <a:spcPct val="20000"/>
              </a:spcBef>
              <a:spcAft>
                <a:spcPct val="0"/>
              </a:spcAft>
              <a:buChar char="»"/>
              <a:defRPr>
                <a:solidFill>
                  <a:schemeClr val="tx1"/>
                </a:solidFill>
                <a:latin typeface="+mn-lt"/>
                <a:ea typeface="宋体" pitchFamily="2" charset="-122"/>
              </a:defRPr>
            </a:lvl8pPr>
            <a:lvl9pPr marL="3992563" indent="-228600" algn="l" rtl="0" fontAlgn="base">
              <a:spcBef>
                <a:spcPct val="20000"/>
              </a:spcBef>
              <a:spcAft>
                <a:spcPct val="0"/>
              </a:spcAft>
              <a:buChar char="»"/>
              <a:defRPr>
                <a:solidFill>
                  <a:schemeClr val="tx1"/>
                </a:solidFill>
                <a:latin typeface="+mn-lt"/>
                <a:ea typeface="宋体" pitchFamily="2" charset="-122"/>
              </a:defRPr>
            </a:lvl9pPr>
          </a:lstStyle>
          <a:p>
            <a:pPr marL="342900" lvl="1" indent="-306000" algn="l" eaLnBrk="1" hangingPunct="1">
              <a:spcBef>
                <a:spcPts val="600"/>
              </a:spcBef>
              <a:spcAft>
                <a:spcPts val="0"/>
              </a:spcAft>
              <a:buClr>
                <a:schemeClr val="bg1">
                  <a:lumMod val="50000"/>
                  <a:lumOff val="50000"/>
                </a:schemeClr>
              </a:buClr>
              <a:buFont typeface="Wingdings 2" charset="2"/>
              <a:buChar char=""/>
            </a:pPr>
            <a:r>
              <a:rPr lang="en-US" altLang="zh-CN" sz="2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Metallicities differ more than 2dex</a:t>
            </a:r>
          </a:p>
          <a:p>
            <a:pPr lvl="1" indent="-270000" algn="l" eaLnBrk="1" hangingPunct="1">
              <a:spcBef>
                <a:spcPts val="600"/>
              </a:spcBef>
              <a:spcAft>
                <a:spcPts val="0"/>
              </a:spcAft>
              <a:buClr>
                <a:schemeClr val="bg1">
                  <a:lumMod val="50000"/>
                  <a:lumOff val="50000"/>
                </a:schemeClr>
              </a:buClr>
              <a:buFont typeface="Wingdings" panose="05000000000000000000" pitchFamily="2" charset="2"/>
              <a:buChar char="ü"/>
            </a:pPr>
            <a:r>
              <a:rPr lang="en-US" altLang="zh-CN" sz="2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very similar pattern above the 2</a:t>
            </a:r>
            <a:r>
              <a:rPr lang="en-US" altLang="zh-CN" sz="2200" baseline="30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nd</a:t>
            </a:r>
            <a:r>
              <a:rPr lang="en-US" altLang="zh-CN" sz="2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 peak</a:t>
            </a:r>
          </a:p>
          <a:p>
            <a:pPr lvl="1" indent="-270000" algn="l" eaLnBrk="1" hangingPunct="1">
              <a:spcBef>
                <a:spcPts val="600"/>
              </a:spcBef>
              <a:spcAft>
                <a:spcPts val="0"/>
              </a:spcAft>
              <a:buClr>
                <a:schemeClr val="bg1">
                  <a:lumMod val="50000"/>
                  <a:lumOff val="50000"/>
                </a:schemeClr>
              </a:buClr>
              <a:buFont typeface="Wingdings" panose="05000000000000000000" pitchFamily="2" charset="2"/>
              <a:buChar char="ü"/>
            </a:pPr>
            <a:r>
              <a:rPr lang="en-US" altLang="zh-CN" sz="2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difference between Ba-</a:t>
            </a:r>
            <a:r>
              <a:rPr lang="en-US" altLang="zh-CN" sz="22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Os</a:t>
            </a:r>
            <a:r>
              <a:rPr lang="en-US" altLang="zh-CN" sz="2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 smaller than measurement uncertainty</a:t>
            </a:r>
          </a:p>
        </p:txBody>
      </p:sp>
      <p:sp>
        <p:nvSpPr>
          <p:cNvPr id="22" name="右箭头 21">
            <a:extLst>
              <a:ext uri="{FF2B5EF4-FFF2-40B4-BE49-F238E27FC236}">
                <a16:creationId xmlns:a16="http://schemas.microsoft.com/office/drawing/2014/main" id="{4E4EA953-91AD-2103-047E-1EFF52789662}"/>
              </a:ext>
            </a:extLst>
          </p:cNvPr>
          <p:cNvSpPr/>
          <p:nvPr/>
        </p:nvSpPr>
        <p:spPr bwMode="auto">
          <a:xfrm rot="10800000">
            <a:off x="4727849" y="5186440"/>
            <a:ext cx="1473752" cy="396000"/>
          </a:xfrm>
          <a:prstGeom prst="rightArrow">
            <a:avLst/>
          </a:prstGeom>
          <a:ln>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endParaRPr lang="zh-CN" altLang="en-US">
              <a:solidFill>
                <a:schemeClr val="tx1"/>
              </a:solidFill>
              <a:latin typeface="Arial" pitchFamily="34" charset="0"/>
              <a:ea typeface="宋体" pitchFamily="2" charset="-122"/>
            </a:endParaRPr>
          </a:p>
        </p:txBody>
      </p:sp>
      <p:sp>
        <p:nvSpPr>
          <p:cNvPr id="23" name="内容占位符 4">
            <a:extLst>
              <a:ext uri="{FF2B5EF4-FFF2-40B4-BE49-F238E27FC236}">
                <a16:creationId xmlns:a16="http://schemas.microsoft.com/office/drawing/2014/main" id="{B57E742C-65C6-5CEC-CE88-609018F9BEE1}"/>
              </a:ext>
            </a:extLst>
          </p:cNvPr>
          <p:cNvSpPr txBox="1">
            <a:spLocks/>
          </p:cNvSpPr>
          <p:nvPr/>
        </p:nvSpPr>
        <p:spPr bwMode="auto">
          <a:xfrm>
            <a:off x="425413" y="4197522"/>
            <a:ext cx="4303120" cy="24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54000" tIns="36000" rIns="54000" bIns="36000" numCol="1" anchor="t" anchorCtr="0" compatLnSpc="1">
            <a:prstTxWarp prst="textNoShape">
              <a:avLst/>
            </a:prstTxWarp>
          </a:bodyPr>
          <a:lstStyle>
            <a:lvl1pPr marL="363538" indent="-363538" algn="just" rtl="0" eaLnBrk="0" fontAlgn="base" hangingPunct="0">
              <a:spcBef>
                <a:spcPts val="1200"/>
              </a:spcBef>
              <a:spcAft>
                <a:spcPct val="0"/>
              </a:spcAft>
              <a:buClrTx/>
              <a:buSzPct val="60000"/>
              <a:buFont typeface="Wingdings" panose="05000000000000000000" pitchFamily="2" charset="2"/>
              <a:buChar char="l"/>
              <a:defRPr sz="2800">
                <a:solidFill>
                  <a:schemeClr val="tx1"/>
                </a:solidFill>
                <a:latin typeface="Garamond" pitchFamily="18" charset="0"/>
                <a:ea typeface="+mn-ea"/>
                <a:cs typeface="Times New Roman" pitchFamily="18" charset="0"/>
              </a:defRPr>
            </a:lvl1pPr>
            <a:lvl2pPr marL="720000" indent="-357188" algn="just" rtl="0" eaLnBrk="0" fontAlgn="base" hangingPunct="0">
              <a:spcBef>
                <a:spcPts val="1200"/>
              </a:spcBef>
              <a:spcAft>
                <a:spcPct val="0"/>
              </a:spcAft>
              <a:buClr>
                <a:srgbClr val="FF00FF"/>
              </a:buClr>
              <a:buSzPct val="60000"/>
              <a:buFont typeface="Wingdings" pitchFamily="2" charset="2"/>
              <a:buChar char="p"/>
              <a:defRPr sz="2400">
                <a:solidFill>
                  <a:schemeClr val="tx1"/>
                </a:solidFill>
                <a:latin typeface="Garamond" pitchFamily="18" charset="0"/>
                <a:ea typeface="+mn-ea"/>
                <a:cs typeface="Times New Roman" pitchFamily="18" charset="0"/>
              </a:defRPr>
            </a:lvl2pPr>
            <a:lvl3pPr marL="900000" indent="-268288" algn="just" rtl="0" eaLnBrk="0" fontAlgn="base" hangingPunct="0">
              <a:spcBef>
                <a:spcPts val="1200"/>
              </a:spcBef>
              <a:spcAft>
                <a:spcPct val="0"/>
              </a:spcAft>
              <a:buClr>
                <a:srgbClr val="7030A0"/>
              </a:buClr>
              <a:buSzPct val="60000"/>
              <a:buFont typeface="Wingdings" pitchFamily="2" charset="2"/>
              <a:buChar char="n"/>
              <a:defRPr sz="2200">
                <a:solidFill>
                  <a:schemeClr val="tx1"/>
                </a:solidFill>
                <a:latin typeface="Garamond" pitchFamily="18" charset="0"/>
                <a:ea typeface="+mn-ea"/>
                <a:cs typeface="Times New Roman" pitchFamily="18" charset="0"/>
              </a:defRPr>
            </a:lvl3pPr>
            <a:lvl4pPr marL="1080000" indent="-228600" algn="l" rtl="0" eaLnBrk="0" fontAlgn="base" hangingPunct="0">
              <a:spcBef>
                <a:spcPts val="1200"/>
              </a:spcBef>
              <a:spcAft>
                <a:spcPct val="0"/>
              </a:spcAft>
              <a:buClr>
                <a:srgbClr val="0000FF"/>
              </a:buClr>
              <a:buSzPct val="60000"/>
              <a:buFont typeface="Wingdings" pitchFamily="2" charset="2"/>
              <a:buChar char="l"/>
              <a:defRPr sz="2000">
                <a:solidFill>
                  <a:schemeClr val="tx1"/>
                </a:solidFill>
                <a:latin typeface="Garamond" pitchFamily="18" charset="0"/>
                <a:ea typeface="+mn-ea"/>
                <a:cs typeface="Times New Roman" pitchFamily="18" charset="0"/>
              </a:defRPr>
            </a:lvl4pPr>
            <a:lvl5pPr marL="1260000" indent="-228600" algn="l" rtl="0" eaLnBrk="0" fontAlgn="base" hangingPunct="0">
              <a:spcBef>
                <a:spcPts val="1200"/>
              </a:spcBef>
              <a:spcAft>
                <a:spcPct val="0"/>
              </a:spcAft>
              <a:buClr>
                <a:srgbClr val="C00000"/>
              </a:buClr>
              <a:buSzPct val="60000"/>
              <a:buFont typeface="Wingdings" pitchFamily="2" charset="2"/>
              <a:buChar char="Ø"/>
              <a:defRPr>
                <a:solidFill>
                  <a:schemeClr val="tx1"/>
                </a:solidFill>
                <a:latin typeface="Garamond" pitchFamily="18" charset="0"/>
                <a:ea typeface="+mn-ea"/>
                <a:cs typeface="Times New Roman" pitchFamily="18" charset="0"/>
              </a:defRPr>
            </a:lvl5pPr>
            <a:lvl6pPr marL="2620963" indent="-228600" algn="l" rtl="0" fontAlgn="base">
              <a:spcBef>
                <a:spcPct val="20000"/>
              </a:spcBef>
              <a:spcAft>
                <a:spcPct val="0"/>
              </a:spcAft>
              <a:buChar char="»"/>
              <a:defRPr>
                <a:solidFill>
                  <a:schemeClr val="tx1"/>
                </a:solidFill>
                <a:latin typeface="+mn-lt"/>
                <a:ea typeface="宋体" pitchFamily="2" charset="-122"/>
              </a:defRPr>
            </a:lvl6pPr>
            <a:lvl7pPr marL="3078163" indent="-228600" algn="l" rtl="0" fontAlgn="base">
              <a:spcBef>
                <a:spcPct val="20000"/>
              </a:spcBef>
              <a:spcAft>
                <a:spcPct val="0"/>
              </a:spcAft>
              <a:buChar char="»"/>
              <a:defRPr>
                <a:solidFill>
                  <a:schemeClr val="tx1"/>
                </a:solidFill>
                <a:latin typeface="+mn-lt"/>
                <a:ea typeface="宋体" pitchFamily="2" charset="-122"/>
              </a:defRPr>
            </a:lvl7pPr>
            <a:lvl8pPr marL="3535363" indent="-228600" algn="l" rtl="0" fontAlgn="base">
              <a:spcBef>
                <a:spcPct val="20000"/>
              </a:spcBef>
              <a:spcAft>
                <a:spcPct val="0"/>
              </a:spcAft>
              <a:buChar char="»"/>
              <a:defRPr>
                <a:solidFill>
                  <a:schemeClr val="tx1"/>
                </a:solidFill>
                <a:latin typeface="+mn-lt"/>
                <a:ea typeface="宋体" pitchFamily="2" charset="-122"/>
              </a:defRPr>
            </a:lvl8pPr>
            <a:lvl9pPr marL="3992563" indent="-228600" algn="l" rtl="0" fontAlgn="base">
              <a:spcBef>
                <a:spcPct val="20000"/>
              </a:spcBef>
              <a:spcAft>
                <a:spcPct val="0"/>
              </a:spcAft>
              <a:buChar char="»"/>
              <a:defRPr>
                <a:solidFill>
                  <a:schemeClr val="tx1"/>
                </a:solidFill>
                <a:latin typeface="+mn-lt"/>
                <a:ea typeface="宋体" pitchFamily="2" charset="-122"/>
              </a:defRPr>
            </a:lvl9pPr>
          </a:lstStyle>
          <a:p>
            <a:pPr marL="342900" lvl="1" indent="-306000" algn="l" eaLnBrk="1" hangingPunct="1">
              <a:spcAft>
                <a:spcPts val="0"/>
              </a:spcAft>
              <a:buClr>
                <a:schemeClr val="bg1">
                  <a:lumMod val="50000"/>
                  <a:lumOff val="50000"/>
                </a:schemeClr>
              </a:buClr>
              <a:buFont typeface="Wingdings 2" charset="2"/>
              <a:buChar char=""/>
            </a:pPr>
            <a:r>
              <a:rPr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Nuclear properties shape the “main” r-process pattern, e.g., fission properties </a:t>
            </a: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(Cowan+2021)</a:t>
            </a:r>
          </a:p>
          <a:p>
            <a:pPr marL="342900" lvl="1" indent="-306000" algn="l" eaLnBrk="1" hangingPunct="1">
              <a:spcAft>
                <a:spcPts val="0"/>
              </a:spcAft>
              <a:buClr>
                <a:schemeClr val="bg1">
                  <a:lumMod val="50000"/>
                  <a:lumOff val="50000"/>
                </a:schemeClr>
              </a:buClr>
              <a:buFont typeface="Wingdings 2" charset="2"/>
              <a:buChar char=""/>
            </a:pPr>
            <a:r>
              <a:rPr lang="en-US" altLang="zh-CN"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rPr>
              <a:t>Sufficiently homogeneous conditions of the site</a:t>
            </a:r>
          </a:p>
        </p:txBody>
      </p:sp>
    </p:spTree>
    <p:extLst>
      <p:ext uri="{BB962C8B-B14F-4D97-AF65-F5344CB8AC3E}">
        <p14:creationId xmlns:p14="http://schemas.microsoft.com/office/powerpoint/2010/main" val="3393454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1C564F-602B-F426-3540-BF5DC3056F3B}"/>
              </a:ext>
            </a:extLst>
          </p:cNvPr>
          <p:cNvSpPr>
            <a:spLocks noGrp="1"/>
          </p:cNvSpPr>
          <p:nvPr>
            <p:ph type="title"/>
          </p:nvPr>
        </p:nvSpPr>
        <p:spPr/>
        <p:txBody>
          <a:bodyPr/>
          <a:lstStyle/>
          <a:p>
            <a:r>
              <a:rPr kumimoji="1" lang="en-US" altLang="zh-CN" dirty="0"/>
              <a:t>Unclear origin of the light r-process</a:t>
            </a:r>
            <a:endParaRPr kumimoji="1" lang="zh-CN" altLang="en-US" dirty="0"/>
          </a:p>
        </p:txBody>
      </p:sp>
      <p:sp>
        <p:nvSpPr>
          <p:cNvPr id="4" name="灯片编号占位符 3">
            <a:extLst>
              <a:ext uri="{FF2B5EF4-FFF2-40B4-BE49-F238E27FC236}">
                <a16:creationId xmlns:a16="http://schemas.microsoft.com/office/drawing/2014/main" id="{DC90F4C7-4486-C91B-B4C7-7B7EE79B8140}"/>
              </a:ext>
            </a:extLst>
          </p:cNvPr>
          <p:cNvSpPr>
            <a:spLocks noGrp="1"/>
          </p:cNvSpPr>
          <p:nvPr>
            <p:ph type="sldNum" sz="quarter" idx="12"/>
          </p:nvPr>
        </p:nvSpPr>
        <p:spPr/>
        <p:txBody>
          <a:bodyPr/>
          <a:lstStyle/>
          <a:p>
            <a:fld id="{2C6000A5-C2B4-404E-B7F4-15ED9635A1AE}" type="slidenum">
              <a:rPr lang="zh-CN" altLang="en-US" smtClean="0"/>
              <a:pPr/>
              <a:t>28</a:t>
            </a:fld>
            <a:endParaRPr lang="zh-CN" altLang="en-US" dirty="0"/>
          </a:p>
        </p:txBody>
      </p:sp>
      <p:sp>
        <p:nvSpPr>
          <p:cNvPr id="5" name="内容占位符 2">
            <a:extLst>
              <a:ext uri="{FF2B5EF4-FFF2-40B4-BE49-F238E27FC236}">
                <a16:creationId xmlns:a16="http://schemas.microsoft.com/office/drawing/2014/main" id="{E4B06095-4551-20CC-BD3E-352352A4ED65}"/>
              </a:ext>
            </a:extLst>
          </p:cNvPr>
          <p:cNvSpPr>
            <a:spLocks noGrp="1"/>
          </p:cNvSpPr>
          <p:nvPr>
            <p:ph idx="1"/>
          </p:nvPr>
        </p:nvSpPr>
        <p:spPr>
          <a:xfrm>
            <a:off x="695400" y="1599820"/>
            <a:ext cx="10945216" cy="677052"/>
          </a:xfrm>
        </p:spPr>
        <p:txBody>
          <a:bodyPr>
            <a:normAutofit/>
          </a:bodyPr>
          <a:lstStyle/>
          <a:p>
            <a:r>
              <a:rPr kumimoji="1" lang="en" altLang="zh-CN" sz="2600" dirty="0"/>
              <a:t>Significant</a:t>
            </a:r>
            <a:r>
              <a:rPr kumimoji="1" lang="en-US" altLang="zh-CN" sz="2600" dirty="0"/>
              <a:t> scatter among light r-process elements: origin unclear</a:t>
            </a:r>
            <a:endParaRPr kumimoji="1" lang="en" altLang="zh-CN" sz="2600" dirty="0"/>
          </a:p>
        </p:txBody>
      </p:sp>
      <p:sp>
        <p:nvSpPr>
          <p:cNvPr id="8" name="内容占位符 2">
            <a:extLst>
              <a:ext uri="{FF2B5EF4-FFF2-40B4-BE49-F238E27FC236}">
                <a16:creationId xmlns:a16="http://schemas.microsoft.com/office/drawing/2014/main" id="{939811E0-2F30-D166-1F62-F30F451183DF}"/>
              </a:ext>
            </a:extLst>
          </p:cNvPr>
          <p:cNvSpPr txBox="1">
            <a:spLocks/>
          </p:cNvSpPr>
          <p:nvPr/>
        </p:nvSpPr>
        <p:spPr>
          <a:xfrm>
            <a:off x="7032103" y="2443258"/>
            <a:ext cx="4608512" cy="3289973"/>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ts val="1200"/>
              </a:spcBef>
              <a:spcAft>
                <a:spcPts val="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1pPr>
            <a:lvl2pPr marL="720000" indent="-270000" algn="l" defTabSz="457200" rtl="0" eaLnBrk="1" latinLnBrk="0" hangingPunct="1">
              <a:spcBef>
                <a:spcPts val="1200"/>
              </a:spcBef>
              <a:spcAft>
                <a:spcPts val="0"/>
              </a:spcAft>
              <a:buClr>
                <a:schemeClr val="tx2"/>
              </a:buClr>
              <a:buSzPct val="70000"/>
              <a:buFont typeface="Wingdings" panose="05000000000000000000" pitchFamily="2" charset="2"/>
              <a:buChar char="ü"/>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2pPr>
            <a:lvl3pPr marL="1026000" indent="-216000" algn="l" defTabSz="457200" rtl="0" eaLnBrk="1" latinLnBrk="0" hangingPunct="1">
              <a:spcBef>
                <a:spcPts val="1200"/>
              </a:spcBef>
              <a:spcAft>
                <a:spcPts val="0"/>
              </a:spcAft>
              <a:buClr>
                <a:schemeClr val="tx2"/>
              </a:buClr>
              <a:buSzPct val="70000"/>
              <a:buFont typeface="Wingdings" panose="05000000000000000000" pitchFamily="2" charset="2"/>
              <a:buChar char="p"/>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3pPr>
            <a:lvl4pPr marL="1386000" indent="-216000" algn="l" defTabSz="457200" rtl="0" eaLnBrk="1" latinLnBrk="0" hangingPunct="1">
              <a:spcBef>
                <a:spcPts val="1200"/>
              </a:spcBef>
              <a:spcAft>
                <a:spcPts val="0"/>
              </a:spcAft>
              <a:buClr>
                <a:schemeClr val="tx2"/>
              </a:buClr>
              <a:buSzPct val="70000"/>
              <a:buFont typeface="Wingdings" panose="05000000000000000000" pitchFamily="2" charset="2"/>
              <a:buChar char="Ø"/>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4pPr>
            <a:lvl5pPr marL="1674000" indent="-216000" algn="l" defTabSz="457200" rtl="0" eaLnBrk="1" latinLnBrk="0" hangingPunct="1">
              <a:spcBef>
                <a:spcPts val="1200"/>
              </a:spcBef>
              <a:spcAft>
                <a:spcPts val="0"/>
              </a:spcAft>
              <a:buClr>
                <a:schemeClr val="tx2"/>
              </a:buClr>
              <a:buSzPct val="70000"/>
              <a:buFont typeface="Wingdings" panose="05000000000000000000" pitchFamily="2" charset="2"/>
              <a:buChar char="l"/>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kumimoji="1" lang="en" altLang="zh-CN" sz="2400" dirty="0">
                <a:latin typeface="Calibri" panose="020F0502020204030204" pitchFamily="34" charset="0"/>
                <a:cs typeface="Calibri" panose="020F0502020204030204" pitchFamily="34" charset="0"/>
              </a:rPr>
              <a:t>Variation of nucleosynthesis conditions?</a:t>
            </a:r>
          </a:p>
          <a:p>
            <a:r>
              <a:rPr kumimoji="1" lang="en" altLang="zh-CN" sz="2400" dirty="0">
                <a:latin typeface="Calibri" panose="020F0502020204030204" pitchFamily="34" charset="0"/>
                <a:cs typeface="Calibri" panose="020F0502020204030204" pitchFamily="34" charset="0"/>
              </a:rPr>
              <a:t>A different site that only produces light r-process? </a:t>
            </a:r>
            <a:endParaRPr kumimoji="1" lang="en" altLang="zh-CN" sz="2200" dirty="0">
              <a:latin typeface="Calibri" panose="020F0502020204030204" pitchFamily="34" charset="0"/>
              <a:cs typeface="Calibri" panose="020F0502020204030204" pitchFamily="34" charset="0"/>
            </a:endParaRPr>
          </a:p>
          <a:p>
            <a:pPr lvl="1"/>
            <a:r>
              <a:rPr kumimoji="1" lang="en" altLang="zh-CN" sz="2000" dirty="0">
                <a:latin typeface="Calibri" panose="020F0502020204030204" pitchFamily="34" charset="0"/>
                <a:cs typeface="Calibri" panose="020F0502020204030204" pitchFamily="34" charset="0"/>
              </a:rPr>
              <a:t>e.g., “weak” r-process (Cowan</a:t>
            </a:r>
            <a:r>
              <a:rPr kumimoji="1" lang="en-US" altLang="zh-CN" sz="2000" dirty="0">
                <a:latin typeface="Calibri" panose="020F0502020204030204" pitchFamily="34" charset="0"/>
                <a:cs typeface="Calibri" panose="020F0502020204030204" pitchFamily="34" charset="0"/>
              </a:rPr>
              <a:t>+2021</a:t>
            </a:r>
            <a:r>
              <a:rPr kumimoji="1" lang="en" altLang="zh-CN" sz="2000" dirty="0">
                <a:latin typeface="Calibri" panose="020F0502020204030204" pitchFamily="34" charset="0"/>
                <a:cs typeface="Calibri" panose="020F0502020204030204" pitchFamily="34" charset="0"/>
              </a:rPr>
              <a:t>)</a:t>
            </a:r>
          </a:p>
          <a:p>
            <a:r>
              <a:rPr kumimoji="1" lang="en" altLang="zh-CN" sz="2400" dirty="0">
                <a:latin typeface="Calibri" panose="020F0502020204030204" pitchFamily="34" charset="0"/>
                <a:cs typeface="Calibri" panose="020F0502020204030204" pitchFamily="34" charset="0"/>
              </a:rPr>
              <a:t>NSMs and collapsars may explain</a:t>
            </a:r>
          </a:p>
          <a:p>
            <a:endParaRPr kumimoji="1" lang="en-US" altLang="zh-CN" sz="2600" dirty="0"/>
          </a:p>
        </p:txBody>
      </p:sp>
      <p:grpSp>
        <p:nvGrpSpPr>
          <p:cNvPr id="6" name="组合 5">
            <a:extLst>
              <a:ext uri="{FF2B5EF4-FFF2-40B4-BE49-F238E27FC236}">
                <a16:creationId xmlns:a16="http://schemas.microsoft.com/office/drawing/2014/main" id="{57181F5B-CA55-C0B3-C027-5142A699BE77}"/>
              </a:ext>
            </a:extLst>
          </p:cNvPr>
          <p:cNvGrpSpPr/>
          <p:nvPr/>
        </p:nvGrpSpPr>
        <p:grpSpPr>
          <a:xfrm>
            <a:off x="911424" y="2279633"/>
            <a:ext cx="5702524" cy="3617222"/>
            <a:chOff x="911424" y="2279633"/>
            <a:chExt cx="5702524" cy="3617222"/>
          </a:xfrm>
        </p:grpSpPr>
        <p:pic>
          <p:nvPicPr>
            <p:cNvPr id="10" name="图片 9">
              <a:extLst>
                <a:ext uri="{FF2B5EF4-FFF2-40B4-BE49-F238E27FC236}">
                  <a16:creationId xmlns:a16="http://schemas.microsoft.com/office/drawing/2014/main" id="{20F52D1A-ED59-5A75-C5D3-48624CDAE409}"/>
                </a:ext>
              </a:extLst>
            </p:cNvPr>
            <p:cNvPicPr>
              <a:picLocks noChangeAspect="1"/>
            </p:cNvPicPr>
            <p:nvPr/>
          </p:nvPicPr>
          <p:blipFill>
            <a:blip r:embed="rId2"/>
            <a:stretch>
              <a:fillRect/>
            </a:stretch>
          </p:blipFill>
          <p:spPr>
            <a:xfrm>
              <a:off x="911424" y="2279633"/>
              <a:ext cx="5702524" cy="3617222"/>
            </a:xfrm>
            <a:prstGeom prst="rect">
              <a:avLst/>
            </a:prstGeom>
          </p:spPr>
        </p:pic>
        <p:sp>
          <p:nvSpPr>
            <p:cNvPr id="3" name="文本框 2">
              <a:extLst>
                <a:ext uri="{FF2B5EF4-FFF2-40B4-BE49-F238E27FC236}">
                  <a16:creationId xmlns:a16="http://schemas.microsoft.com/office/drawing/2014/main" id="{E8DF7651-5323-C2B3-F0C6-A04BFDCF2DE6}"/>
                </a:ext>
              </a:extLst>
            </p:cNvPr>
            <p:cNvSpPr txBox="1"/>
            <p:nvPr/>
          </p:nvSpPr>
          <p:spPr>
            <a:xfrm>
              <a:off x="5303912" y="3861048"/>
              <a:ext cx="288032" cy="369332"/>
            </a:xfrm>
            <a:prstGeom prst="rect">
              <a:avLst/>
            </a:prstGeom>
            <a:solidFill>
              <a:schemeClr val="tx1"/>
            </a:solidFill>
          </p:spPr>
          <p:txBody>
            <a:bodyPr wrap="square" rtlCol="0">
              <a:spAutoFit/>
            </a:bodyPr>
            <a:lstStyle/>
            <a:p>
              <a:endParaRPr kumimoji="1" lang="zh-CN" altLang="en-US" dirty="0"/>
            </a:p>
          </p:txBody>
        </p:sp>
      </p:grpSp>
    </p:spTree>
    <p:extLst>
      <p:ext uri="{BB962C8B-B14F-4D97-AF65-F5344CB8AC3E}">
        <p14:creationId xmlns:p14="http://schemas.microsoft.com/office/powerpoint/2010/main" val="4052763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1EA009-B1C0-7F59-102E-49FAB59A036A}"/>
              </a:ext>
            </a:extLst>
          </p:cNvPr>
          <p:cNvSpPr>
            <a:spLocks noGrp="1"/>
          </p:cNvSpPr>
          <p:nvPr>
            <p:ph type="title"/>
          </p:nvPr>
        </p:nvSpPr>
        <p:spPr/>
        <p:txBody>
          <a:bodyPr/>
          <a:lstStyle/>
          <a:p>
            <a:r>
              <a:rPr kumimoji="1" lang="en-US" altLang="zh-CN" dirty="0"/>
              <a:t>Can NSMs dominate the r-process?</a:t>
            </a:r>
            <a:endParaRPr kumimoji="1" lang="zh-CN" altLang="en-US" dirty="0"/>
          </a:p>
        </p:txBody>
      </p:sp>
      <p:sp>
        <p:nvSpPr>
          <p:cNvPr id="3" name="内容占位符 2">
            <a:extLst>
              <a:ext uri="{FF2B5EF4-FFF2-40B4-BE49-F238E27FC236}">
                <a16:creationId xmlns:a16="http://schemas.microsoft.com/office/drawing/2014/main" id="{74BCACCA-6C3A-77DE-E92D-F881EE0F9E47}"/>
              </a:ext>
            </a:extLst>
          </p:cNvPr>
          <p:cNvSpPr>
            <a:spLocks noGrp="1"/>
          </p:cNvSpPr>
          <p:nvPr>
            <p:ph idx="1"/>
          </p:nvPr>
        </p:nvSpPr>
        <p:spPr>
          <a:xfrm>
            <a:off x="6194648" y="1808723"/>
            <a:ext cx="5345637" cy="4100448"/>
          </a:xfrm>
        </p:spPr>
        <p:txBody>
          <a:bodyPr>
            <a:normAutofit/>
          </a:bodyPr>
          <a:lstStyle/>
          <a:p>
            <a:r>
              <a:rPr kumimoji="1" lang="en-US" altLang="zh-CN" sz="2400" dirty="0"/>
              <a:t>r-process enhancement in the oldest VMP stars: can NSMs act on at that early time?</a:t>
            </a:r>
          </a:p>
          <a:p>
            <a:r>
              <a:rPr kumimoji="1" lang="en-US" altLang="zh-CN" sz="2400" dirty="0"/>
              <a:t>Strong</a:t>
            </a:r>
            <a:r>
              <a:rPr kumimoji="1" lang="zh-CN" altLang="en-US" sz="2400" dirty="0"/>
              <a:t> </a:t>
            </a:r>
            <a:r>
              <a:rPr kumimoji="1" lang="en-US" altLang="zh-CN" sz="2400" dirty="0"/>
              <a:t>r-process enrichment in the ultra-faint dwarf galaxies </a:t>
            </a:r>
            <a:r>
              <a:rPr kumimoji="1" lang="en-US" altLang="zh-CN" sz="2000" dirty="0"/>
              <a:t>(e.g., Ji+2016)</a:t>
            </a:r>
            <a:endParaRPr kumimoji="1" lang="en-US" altLang="zh-CN" sz="2400" dirty="0"/>
          </a:p>
          <a:p>
            <a:pPr lvl="1"/>
            <a:r>
              <a:rPr kumimoji="1" lang="en-US" altLang="zh-CN" sz="2000" dirty="0"/>
              <a:t>Small kick velocity + short merger time</a:t>
            </a:r>
          </a:p>
          <a:p>
            <a:r>
              <a:rPr kumimoji="1" lang="en-US" altLang="zh-CN" sz="2400" dirty="0"/>
              <a:t>Inhomogeneous r-process enrichment within globular clusters </a:t>
            </a:r>
            <a:r>
              <a:rPr kumimoji="1" lang="en-US" altLang="zh-CN" sz="2000" dirty="0"/>
              <a:t>(e.g., Kirby+2020)</a:t>
            </a:r>
          </a:p>
          <a:p>
            <a:pPr lvl="1"/>
            <a:r>
              <a:rPr kumimoji="1" lang="en-US" altLang="zh-CN" sz="2000" dirty="0"/>
              <a:t>Ultra fast mergers (within 10million years)</a:t>
            </a:r>
          </a:p>
        </p:txBody>
      </p:sp>
      <p:sp>
        <p:nvSpPr>
          <p:cNvPr id="4" name="灯片编号占位符 3">
            <a:extLst>
              <a:ext uri="{FF2B5EF4-FFF2-40B4-BE49-F238E27FC236}">
                <a16:creationId xmlns:a16="http://schemas.microsoft.com/office/drawing/2014/main" id="{D913893A-C33A-6A06-5BEB-EA66876DE8ED}"/>
              </a:ext>
            </a:extLst>
          </p:cNvPr>
          <p:cNvSpPr>
            <a:spLocks noGrp="1"/>
          </p:cNvSpPr>
          <p:nvPr>
            <p:ph type="sldNum" sz="quarter" idx="12"/>
          </p:nvPr>
        </p:nvSpPr>
        <p:spPr/>
        <p:txBody>
          <a:bodyPr/>
          <a:lstStyle/>
          <a:p>
            <a:fld id="{2C6000A5-C2B4-404E-B7F4-15ED9635A1AE}" type="slidenum">
              <a:rPr lang="zh-CN" altLang="en-US" smtClean="0"/>
              <a:pPr/>
              <a:t>29</a:t>
            </a:fld>
            <a:endParaRPr lang="zh-CN" altLang="en-US" dirty="0"/>
          </a:p>
        </p:txBody>
      </p:sp>
      <p:grpSp>
        <p:nvGrpSpPr>
          <p:cNvPr id="5" name="グループ化 2">
            <a:extLst>
              <a:ext uri="{FF2B5EF4-FFF2-40B4-BE49-F238E27FC236}">
                <a16:creationId xmlns:a16="http://schemas.microsoft.com/office/drawing/2014/main" id="{20398361-9856-6CDA-BA5C-1D3761C02896}"/>
              </a:ext>
            </a:extLst>
          </p:cNvPr>
          <p:cNvGrpSpPr/>
          <p:nvPr/>
        </p:nvGrpSpPr>
        <p:grpSpPr>
          <a:xfrm>
            <a:off x="523553" y="1768614"/>
            <a:ext cx="5428431" cy="4180666"/>
            <a:chOff x="286000" y="1227593"/>
            <a:chExt cx="4642879" cy="4344005"/>
          </a:xfrm>
        </p:grpSpPr>
        <p:pic>
          <p:nvPicPr>
            <p:cNvPr id="6" name="図 3">
              <a:extLst>
                <a:ext uri="{FF2B5EF4-FFF2-40B4-BE49-F238E27FC236}">
                  <a16:creationId xmlns:a16="http://schemas.microsoft.com/office/drawing/2014/main" id="{0BD225BF-C03F-54D1-DFCF-1951E62EEEFB}"/>
                </a:ext>
              </a:extLst>
            </p:cNvPr>
            <p:cNvPicPr>
              <a:picLocks noChangeAspect="1"/>
            </p:cNvPicPr>
            <p:nvPr/>
          </p:nvPicPr>
          <p:blipFill>
            <a:blip r:embed="rId2"/>
            <a:stretch>
              <a:fillRect/>
            </a:stretch>
          </p:blipFill>
          <p:spPr>
            <a:xfrm>
              <a:off x="286000" y="1227593"/>
              <a:ext cx="4642879" cy="4344005"/>
            </a:xfrm>
            <a:prstGeom prst="rect">
              <a:avLst/>
            </a:prstGeom>
          </p:spPr>
        </p:pic>
        <p:sp>
          <p:nvSpPr>
            <p:cNvPr id="7" name="テキスト ボックス 4">
              <a:extLst>
                <a:ext uri="{FF2B5EF4-FFF2-40B4-BE49-F238E27FC236}">
                  <a16:creationId xmlns:a16="http://schemas.microsoft.com/office/drawing/2014/main" id="{0452C708-1F71-618E-D59D-52814408199E}"/>
                </a:ext>
              </a:extLst>
            </p:cNvPr>
            <p:cNvSpPr txBox="1"/>
            <p:nvPr/>
          </p:nvSpPr>
          <p:spPr>
            <a:xfrm>
              <a:off x="1884164" y="4403774"/>
              <a:ext cx="669338" cy="415742"/>
            </a:xfrm>
            <a:prstGeom prst="rect">
              <a:avLst/>
            </a:prstGeom>
            <a:noFill/>
          </p:spPr>
          <p:txBody>
            <a:bodyPr wrap="square" rtlCol="0">
              <a:spAutoFit/>
            </a:bodyPr>
            <a:lstStyle/>
            <a:p>
              <a:r>
                <a:rPr kumimoji="1" lang="en-US" altLang="ja-JP" sz="2000" dirty="0">
                  <a:solidFill>
                    <a:schemeClr val="bg1"/>
                  </a:solidFill>
                </a:rPr>
                <a:t>NSM </a:t>
              </a:r>
              <a:endParaRPr kumimoji="1" lang="ja-JP" altLang="en-US" sz="2000" dirty="0">
                <a:solidFill>
                  <a:schemeClr val="bg1"/>
                </a:solidFill>
              </a:endParaRPr>
            </a:p>
          </p:txBody>
        </p:sp>
        <p:sp>
          <p:nvSpPr>
            <p:cNvPr id="8" name="テキスト ボックス 5">
              <a:extLst>
                <a:ext uri="{FF2B5EF4-FFF2-40B4-BE49-F238E27FC236}">
                  <a16:creationId xmlns:a16="http://schemas.microsoft.com/office/drawing/2014/main" id="{F3FBE932-4E62-EB83-4D5C-0CD637517CCA}"/>
                </a:ext>
              </a:extLst>
            </p:cNvPr>
            <p:cNvSpPr txBox="1"/>
            <p:nvPr/>
          </p:nvSpPr>
          <p:spPr>
            <a:xfrm>
              <a:off x="1320686" y="1333070"/>
              <a:ext cx="836748" cy="415742"/>
            </a:xfrm>
            <a:prstGeom prst="rect">
              <a:avLst/>
            </a:prstGeom>
            <a:noFill/>
          </p:spPr>
          <p:txBody>
            <a:bodyPr wrap="square" rtlCol="0">
              <a:spAutoFit/>
            </a:bodyPr>
            <a:lstStyle/>
            <a:p>
              <a:r>
                <a:rPr kumimoji="1" lang="en-US" altLang="ja-JP" sz="2000" dirty="0">
                  <a:solidFill>
                    <a:srgbClr val="0070C0"/>
                  </a:solidFill>
                </a:rPr>
                <a:t>CCSN</a:t>
              </a:r>
              <a:endParaRPr kumimoji="1" lang="ja-JP" altLang="en-US" dirty="0">
                <a:solidFill>
                  <a:srgbClr val="0070C0"/>
                </a:solidFill>
              </a:endParaRPr>
            </a:p>
          </p:txBody>
        </p:sp>
        <p:sp>
          <p:nvSpPr>
            <p:cNvPr id="9" name="テキスト ボックス 6">
              <a:extLst>
                <a:ext uri="{FF2B5EF4-FFF2-40B4-BE49-F238E27FC236}">
                  <a16:creationId xmlns:a16="http://schemas.microsoft.com/office/drawing/2014/main" id="{2F95CF50-740A-BBC7-4A9C-4B972D88E8F1}"/>
                </a:ext>
              </a:extLst>
            </p:cNvPr>
            <p:cNvSpPr txBox="1"/>
            <p:nvPr/>
          </p:nvSpPr>
          <p:spPr>
            <a:xfrm>
              <a:off x="3404795" y="1431437"/>
              <a:ext cx="1299847" cy="351781"/>
            </a:xfrm>
            <a:prstGeom prst="rect">
              <a:avLst/>
            </a:prstGeom>
            <a:noFill/>
          </p:spPr>
          <p:txBody>
            <a:bodyPr wrap="none" rtlCol="0">
              <a:spAutoFit/>
            </a:bodyPr>
            <a:lstStyle/>
            <a:p>
              <a:r>
                <a:rPr lang="en-US" altLang="ja-JP" sz="1600" dirty="0">
                  <a:solidFill>
                    <a:schemeClr val="bg2"/>
                  </a:solidFill>
                </a:rPr>
                <a:t>Vangioni</a:t>
              </a:r>
              <a:r>
                <a:rPr lang="en-US" altLang="zh-CN" sz="1600" dirty="0">
                  <a:solidFill>
                    <a:schemeClr val="bg2"/>
                  </a:solidFill>
                </a:rPr>
                <a:t>+</a:t>
              </a:r>
              <a:r>
                <a:rPr lang="en-US" altLang="ja-JP" sz="1600" dirty="0">
                  <a:solidFill>
                    <a:schemeClr val="bg2"/>
                  </a:solidFill>
                </a:rPr>
                <a:t>2017</a:t>
              </a:r>
              <a:endParaRPr kumimoji="1" lang="ja-JP" altLang="en-US" sz="1600" dirty="0">
                <a:solidFill>
                  <a:schemeClr val="bg2"/>
                </a:solidFill>
              </a:endParaRPr>
            </a:p>
          </p:txBody>
        </p:sp>
      </p:grpSp>
      <p:sp>
        <p:nvSpPr>
          <p:cNvPr id="14" name="内容占位符 4">
            <a:extLst>
              <a:ext uri="{FF2B5EF4-FFF2-40B4-BE49-F238E27FC236}">
                <a16:creationId xmlns:a16="http://schemas.microsoft.com/office/drawing/2014/main" id="{6E521080-A289-ED33-09FE-BB1753CDBC26}"/>
              </a:ext>
            </a:extLst>
          </p:cNvPr>
          <p:cNvSpPr txBox="1">
            <a:spLocks/>
          </p:cNvSpPr>
          <p:nvPr/>
        </p:nvSpPr>
        <p:spPr>
          <a:xfrm>
            <a:off x="523553" y="5779489"/>
            <a:ext cx="2537723" cy="542604"/>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p:spPr>
        <p:style>
          <a:lnRef idx="0">
            <a:scrgbClr r="0" g="0" b="0"/>
          </a:lnRef>
          <a:fillRef idx="0">
            <a:scrgbClr r="0" g="0" b="0"/>
          </a:fillRef>
          <a:effectRef idx="0">
            <a:scrgbClr r="0" g="0" b="0"/>
          </a:effectRef>
          <a:fontRef idx="minor">
            <a:schemeClr val="lt1"/>
          </a:fontRef>
        </p:style>
        <p:txBody>
          <a:bodyPr vert="horz" lIns="91440" tIns="45720" rIns="91440" bIns="45720" rtlCol="0" anchor="t">
            <a:noAutofit/>
          </a:bodyPr>
          <a:lstStyle>
            <a:lvl1pPr marL="342900" indent="-306000" algn="l" defTabSz="457200" rtl="0" eaLnBrk="1" latinLnBrk="0" hangingPunct="1">
              <a:spcBef>
                <a:spcPts val="1200"/>
              </a:spcBef>
              <a:spcAft>
                <a:spcPts val="0"/>
              </a:spcAft>
              <a:buClr>
                <a:schemeClr val="tx2"/>
              </a:buClr>
              <a:buSzPct val="70000"/>
              <a:buFont typeface="Wingdings 2" charset="2"/>
              <a:buChar char=""/>
              <a:defRPr sz="28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ts val="1200"/>
              </a:spcBef>
              <a:spcAft>
                <a:spcPts val="0"/>
              </a:spcAft>
              <a:buClr>
                <a:schemeClr val="tx2"/>
              </a:buClr>
              <a:buSzPct val="70000"/>
              <a:buFont typeface="Wingdings" panose="05000000000000000000" pitchFamily="2" charset="2"/>
              <a:buChar char="ü"/>
              <a:defRPr sz="24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ts val="1200"/>
              </a:spcBef>
              <a:spcAft>
                <a:spcPts val="0"/>
              </a:spcAft>
              <a:buClr>
                <a:schemeClr val="tx2"/>
              </a:buClr>
              <a:buSzPct val="70000"/>
              <a:buFont typeface="Wingdings" panose="05000000000000000000" pitchFamily="2" charset="2"/>
              <a:buChar char="p"/>
              <a:defRPr sz="20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ts val="1200"/>
              </a:spcBef>
              <a:spcAft>
                <a:spcPts val="0"/>
              </a:spcAft>
              <a:buClr>
                <a:schemeClr val="tx2"/>
              </a:buClr>
              <a:buSzPct val="70000"/>
              <a:buFont typeface="Wingdings" panose="05000000000000000000" pitchFamily="2" charset="2"/>
              <a:buChar char="Ø"/>
              <a:defRPr sz="18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ts val="1200"/>
              </a:spcBef>
              <a:spcAft>
                <a:spcPts val="0"/>
              </a:spcAft>
              <a:buClr>
                <a:schemeClr val="tx2"/>
              </a:buClr>
              <a:buSzPct val="70000"/>
              <a:buFont typeface="Wingdings" panose="05000000000000000000" pitchFamily="2" charset="2"/>
              <a:buChar char="l"/>
              <a:defRPr sz="18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9pPr>
          </a:lstStyle>
          <a:p>
            <a:pPr marL="0" indent="0" algn="ctr">
              <a:spcBef>
                <a:spcPts val="1800"/>
              </a:spcBef>
              <a:buFont typeface="Wingdings 2" charset="2"/>
              <a:buNone/>
            </a:pPr>
            <a:r>
              <a:rPr lang="en-US" altLang="zh-CN" dirty="0">
                <a:solidFill>
                  <a:srgbClr val="FFC000"/>
                </a:solidFill>
                <a:latin typeface="Garamond" panose="02020404030301010803" pitchFamily="18" charset="0"/>
                <a:ea typeface="SimHei" panose="02010609060101010101" pitchFamily="49" charset="-122"/>
                <a:cs typeface="Times New Roman" panose="02020603050405020304" pitchFamily="18" charset="0"/>
              </a:rPr>
              <a:t>Not that easy</a:t>
            </a:r>
          </a:p>
        </p:txBody>
      </p:sp>
    </p:spTree>
    <p:extLst>
      <p:ext uri="{BB962C8B-B14F-4D97-AF65-F5344CB8AC3E}">
        <p14:creationId xmlns:p14="http://schemas.microsoft.com/office/powerpoint/2010/main" val="212166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TextBox 13"/>
          <p:cNvSpPr txBox="1">
            <a:spLocks noChangeArrowheads="1"/>
          </p:cNvSpPr>
          <p:nvPr/>
        </p:nvSpPr>
        <p:spPr bwMode="auto">
          <a:xfrm>
            <a:off x="5125575" y="1690736"/>
            <a:ext cx="1330466" cy="369332"/>
          </a:xfrm>
          <a:prstGeom prst="rect">
            <a:avLst/>
          </a:prstGeom>
          <a:noFill/>
          <a:ln w="9525">
            <a:noFill/>
            <a:miter lim="800000"/>
            <a:headEnd/>
            <a:tailEnd/>
          </a:ln>
        </p:spPr>
        <p:txBody>
          <a:bodyPr wrap="square">
            <a:spAutoFit/>
          </a:bodyPr>
          <a:lstStyle/>
          <a:p>
            <a:pPr>
              <a:defRPr/>
            </a:pPr>
            <a:r>
              <a:rPr lang="en-US" altLang="zh-CN" b="0" dirty="0">
                <a:latin typeface="Garamond" pitchFamily="18" charset="0"/>
              </a:rPr>
              <a:t>(Beers 2005)</a:t>
            </a:r>
            <a:endParaRPr lang="zh-CN" altLang="en-US" b="0" dirty="0">
              <a:latin typeface="Garamond" pitchFamily="18" charset="0"/>
            </a:endParaRPr>
          </a:p>
        </p:txBody>
      </p:sp>
      <p:grpSp>
        <p:nvGrpSpPr>
          <p:cNvPr id="10244" name="组合 10"/>
          <p:cNvGrpSpPr>
            <a:grpSpLocks/>
          </p:cNvGrpSpPr>
          <p:nvPr/>
        </p:nvGrpSpPr>
        <p:grpSpPr bwMode="auto">
          <a:xfrm>
            <a:off x="413887" y="2549847"/>
            <a:ext cx="3794968" cy="3878645"/>
            <a:chOff x="138480" y="428604"/>
            <a:chExt cx="3794969" cy="3878068"/>
          </a:xfrm>
        </p:grpSpPr>
        <p:pic>
          <p:nvPicPr>
            <p:cNvPr id="102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1" y="428604"/>
              <a:ext cx="3214688" cy="323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252" name="TextBox 15"/>
            <p:cNvSpPr txBox="1">
              <a:spLocks noChangeArrowheads="1"/>
            </p:cNvSpPr>
            <p:nvPr/>
          </p:nvSpPr>
          <p:spPr bwMode="auto">
            <a:xfrm>
              <a:off x="138480" y="3660437"/>
              <a:ext cx="3794969" cy="64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dirty="0">
                  <a:solidFill>
                    <a:srgbClr val="FFC000"/>
                  </a:solidFill>
                  <a:latin typeface="Garamond" panose="02020404030301010803" pitchFamily="18" charset="0"/>
                  <a:ea typeface="黑体" pitchFamily="2" charset="-122"/>
                </a:rPr>
                <a:t>broadly</a:t>
              </a:r>
              <a:r>
                <a:rPr lang="en-US" altLang="zh-CN" dirty="0">
                  <a:latin typeface="Garamond" panose="02020404030301010803" pitchFamily="18" charset="0"/>
                  <a:ea typeface="黑体" pitchFamily="2" charset="-122"/>
                </a:rPr>
                <a:t> massive and short-lived</a:t>
              </a:r>
            </a:p>
            <a:p>
              <a:pPr algn="ctr" eaLnBrk="1" hangingPunct="1"/>
              <a:r>
                <a:rPr lang="en-US" altLang="zh-CN" dirty="0">
                  <a:solidFill>
                    <a:srgbClr val="FFC000"/>
                  </a:solidFill>
                  <a:latin typeface="Garamond" panose="02020404030301010803" pitchFamily="18" charset="0"/>
                  <a:ea typeface="黑体" pitchFamily="2" charset="-122"/>
                </a:rPr>
                <a:t>not (yet) observable</a:t>
              </a:r>
              <a:endParaRPr lang="zh-CN" altLang="en-US" dirty="0">
                <a:solidFill>
                  <a:srgbClr val="FFC000"/>
                </a:solidFill>
                <a:latin typeface="Garamond" panose="02020404030301010803" pitchFamily="18" charset="0"/>
                <a:ea typeface="黑体" pitchFamily="2" charset="-122"/>
              </a:endParaRPr>
            </a:p>
          </p:txBody>
        </p:sp>
      </p:grpSp>
      <p:grpSp>
        <p:nvGrpSpPr>
          <p:cNvPr id="10245" name="组合 11"/>
          <p:cNvGrpSpPr>
            <a:grpSpLocks/>
          </p:cNvGrpSpPr>
          <p:nvPr/>
        </p:nvGrpSpPr>
        <p:grpSpPr bwMode="auto">
          <a:xfrm>
            <a:off x="4207019" y="2151113"/>
            <a:ext cx="3389241" cy="3815714"/>
            <a:chOff x="2957317" y="1857364"/>
            <a:chExt cx="3389572" cy="3815326"/>
          </a:xfrm>
        </p:grpSpPr>
        <p:pic>
          <p:nvPicPr>
            <p:cNvPr id="1024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107" y="1857364"/>
              <a:ext cx="324040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250" name="TextBox 18"/>
            <p:cNvSpPr txBox="1">
              <a:spLocks noChangeArrowheads="1"/>
            </p:cNvSpPr>
            <p:nvPr/>
          </p:nvSpPr>
          <p:spPr bwMode="auto">
            <a:xfrm>
              <a:off x="2957317" y="5303395"/>
              <a:ext cx="3389572" cy="36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dirty="0">
                  <a:latin typeface="Garamond" panose="02020404030301010803" pitchFamily="18" charset="0"/>
                  <a:ea typeface="黑体" pitchFamily="2" charset="-122"/>
                </a:rPr>
                <a:t>First stars explode:  ejecting metals</a:t>
              </a:r>
            </a:p>
          </p:txBody>
        </p:sp>
      </p:grpSp>
      <p:sp>
        <p:nvSpPr>
          <p:cNvPr id="14" name="标题 1"/>
          <p:cNvSpPr>
            <a:spLocks noGrp="1"/>
          </p:cNvSpPr>
          <p:nvPr>
            <p:ph type="title"/>
          </p:nvPr>
        </p:nvSpPr>
        <p:spPr/>
        <p:txBody>
          <a:bodyPr/>
          <a:lstStyle/>
          <a:p>
            <a:r>
              <a:rPr lang="en-US" altLang="zh-CN" dirty="0"/>
              <a:t>Chemical evolution of stars</a:t>
            </a:r>
            <a:endParaRPr lang="zh-CN" altLang="en-US" dirty="0"/>
          </a:p>
        </p:txBody>
      </p:sp>
      <p:sp>
        <p:nvSpPr>
          <p:cNvPr id="2" name="文本框 1">
            <a:extLst>
              <a:ext uri="{FF2B5EF4-FFF2-40B4-BE49-F238E27FC236}">
                <a16:creationId xmlns:a16="http://schemas.microsoft.com/office/drawing/2014/main" id="{90528356-7059-B1D5-2E90-63D99302EEC4}"/>
              </a:ext>
            </a:extLst>
          </p:cNvPr>
          <p:cNvSpPr txBox="1"/>
          <p:nvPr/>
        </p:nvSpPr>
        <p:spPr>
          <a:xfrm>
            <a:off x="1595500" y="5040976"/>
            <a:ext cx="396044" cy="369332"/>
          </a:xfrm>
          <a:prstGeom prst="rect">
            <a:avLst/>
          </a:prstGeom>
          <a:solidFill>
            <a:srgbClr val="131758"/>
          </a:solidFill>
        </p:spPr>
        <p:txBody>
          <a:bodyPr wrap="square" rtlCol="0">
            <a:spAutoFit/>
          </a:bodyPr>
          <a:lstStyle/>
          <a:p>
            <a:pPr algn="r"/>
            <a:r>
              <a:rPr kumimoji="1" lang="en-US" altLang="zh-CN" dirty="0"/>
              <a:t>?</a:t>
            </a:r>
            <a:endParaRPr kumimoji="1" lang="zh-CN" altLang="en-US" dirty="0"/>
          </a:p>
        </p:txBody>
      </p:sp>
      <p:sp>
        <p:nvSpPr>
          <p:cNvPr id="5" name="文本框 4">
            <a:extLst>
              <a:ext uri="{FF2B5EF4-FFF2-40B4-BE49-F238E27FC236}">
                <a16:creationId xmlns:a16="http://schemas.microsoft.com/office/drawing/2014/main" id="{0E8AFA61-9929-29F0-504A-79EB08C33E80}"/>
              </a:ext>
            </a:extLst>
          </p:cNvPr>
          <p:cNvSpPr txBox="1"/>
          <p:nvPr/>
        </p:nvSpPr>
        <p:spPr>
          <a:xfrm>
            <a:off x="263352" y="1443517"/>
            <a:ext cx="3945503" cy="1015663"/>
          </a:xfrm>
          <a:prstGeom prst="rect">
            <a:avLst/>
          </a:prstGeom>
          <a:noFill/>
        </p:spPr>
        <p:txBody>
          <a:bodyPr wrap="square">
            <a:spAutoFit/>
          </a:bodyPr>
          <a:lstStyle/>
          <a:p>
            <a:pPr algn="ctr"/>
            <a:r>
              <a:rPr lang="en" altLang="zh-CN" sz="2000" dirty="0">
                <a:effectLst/>
                <a:latin typeface="Garamond" panose="02020404030301010803" pitchFamily="18" charset="0"/>
              </a:rPr>
              <a:t>First stars: key to understanding </a:t>
            </a:r>
          </a:p>
          <a:p>
            <a:pPr algn="ctr"/>
            <a:r>
              <a:rPr lang="en" altLang="zh-CN" sz="2000" dirty="0">
                <a:effectLst/>
                <a:latin typeface="Garamond" panose="02020404030301010803" pitchFamily="18" charset="0"/>
              </a:rPr>
              <a:t>onset of cosmological reionization</a:t>
            </a:r>
            <a:r>
              <a:rPr lang="en-US" altLang="zh-CN" dirty="0">
                <a:latin typeface="Garamond" panose="02020404030301010803" pitchFamily="18" charset="0"/>
              </a:rPr>
              <a:t>, </a:t>
            </a:r>
            <a:r>
              <a:rPr lang="zh-CN" altLang="en-US" sz="2000" dirty="0">
                <a:effectLst/>
                <a:latin typeface="Garamond" panose="02020404030301010803" pitchFamily="18" charset="0"/>
              </a:rPr>
              <a:t> </a:t>
            </a:r>
            <a:r>
              <a:rPr lang="en" altLang="zh-CN" sz="2000" dirty="0">
                <a:effectLst/>
                <a:latin typeface="Garamond" panose="02020404030301010803" pitchFamily="18" charset="0"/>
              </a:rPr>
              <a:t>early chemical enrichment</a:t>
            </a:r>
            <a:r>
              <a:rPr lang="en-US" altLang="zh-CN" dirty="0">
                <a:latin typeface="Garamond" panose="02020404030301010803" pitchFamily="18" charset="0"/>
              </a:rPr>
              <a:t>, etc.</a:t>
            </a:r>
            <a:endParaRPr lang="zh-CN" altLang="en-US" dirty="0">
              <a:latin typeface="Garamond" panose="02020404030301010803" pitchFamily="18" charset="0"/>
            </a:endParaRPr>
          </a:p>
        </p:txBody>
      </p:sp>
      <p:grpSp>
        <p:nvGrpSpPr>
          <p:cNvPr id="3" name="组合 2">
            <a:extLst>
              <a:ext uri="{FF2B5EF4-FFF2-40B4-BE49-F238E27FC236}">
                <a16:creationId xmlns:a16="http://schemas.microsoft.com/office/drawing/2014/main" id="{D260CE85-0E12-179A-2C9B-A75DD89358C4}"/>
              </a:ext>
            </a:extLst>
          </p:cNvPr>
          <p:cNvGrpSpPr/>
          <p:nvPr/>
        </p:nvGrpSpPr>
        <p:grpSpPr>
          <a:xfrm>
            <a:off x="7824192" y="1242368"/>
            <a:ext cx="3794968" cy="4490888"/>
            <a:chOff x="7845648" y="1089573"/>
            <a:chExt cx="3794968" cy="4490888"/>
          </a:xfrm>
        </p:grpSpPr>
        <p:grpSp>
          <p:nvGrpSpPr>
            <p:cNvPr id="10246" name="组合 12"/>
            <p:cNvGrpSpPr>
              <a:grpSpLocks/>
            </p:cNvGrpSpPr>
            <p:nvPr/>
          </p:nvGrpSpPr>
          <p:grpSpPr bwMode="auto">
            <a:xfrm>
              <a:off x="7984853" y="1089573"/>
              <a:ext cx="3249612" cy="4104911"/>
              <a:chOff x="5786446" y="2618163"/>
              <a:chExt cx="3248978" cy="4105534"/>
            </a:xfrm>
          </p:grpSpPr>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446" y="3286124"/>
                <a:ext cx="3248978" cy="3437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248" name="TextBox 21"/>
              <p:cNvSpPr txBox="1">
                <a:spLocks noChangeArrowheads="1"/>
              </p:cNvSpPr>
              <p:nvPr/>
            </p:nvSpPr>
            <p:spPr bwMode="auto">
              <a:xfrm>
                <a:off x="6096728" y="2618163"/>
                <a:ext cx="2628413" cy="70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dirty="0">
                    <a:latin typeface="Garamond" panose="02020404030301010803" pitchFamily="18" charset="0"/>
                    <a:ea typeface="+mn-ea"/>
                  </a:rPr>
                  <a:t>Second stars: preserve  preliminary chemistry</a:t>
                </a:r>
              </a:p>
            </p:txBody>
          </p:sp>
        </p:grpSp>
        <p:sp>
          <p:nvSpPr>
            <p:cNvPr id="6" name="TextBox 15">
              <a:extLst>
                <a:ext uri="{FF2B5EF4-FFF2-40B4-BE49-F238E27FC236}">
                  <a16:creationId xmlns:a16="http://schemas.microsoft.com/office/drawing/2014/main" id="{E7350052-D7B9-BBE2-005C-F7EC6D1AC775}"/>
                </a:ext>
              </a:extLst>
            </p:cNvPr>
            <p:cNvSpPr txBox="1">
              <a:spLocks noChangeArrowheads="1"/>
            </p:cNvSpPr>
            <p:nvPr/>
          </p:nvSpPr>
          <p:spPr bwMode="auto">
            <a:xfrm>
              <a:off x="7845648" y="5211129"/>
              <a:ext cx="3794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dirty="0">
                  <a:solidFill>
                    <a:srgbClr val="FFC000"/>
                  </a:solidFill>
                  <a:latin typeface="Garamond" panose="02020404030301010803" pitchFamily="18" charset="0"/>
                  <a:ea typeface="黑体" pitchFamily="2" charset="-122"/>
                </a:rPr>
                <a:t>cosmic fossils</a:t>
              </a:r>
              <a:endParaRPr lang="zh-CN" altLang="en-US" dirty="0">
                <a:solidFill>
                  <a:srgbClr val="FFC000"/>
                </a:solidFill>
                <a:latin typeface="Garamond" panose="02020404030301010803" pitchFamily="18" charset="0"/>
                <a:ea typeface="黑体" pitchFamily="2" charset="-122"/>
              </a:endParaRPr>
            </a:p>
          </p:txBody>
        </p:sp>
      </p:grpSp>
      <p:sp>
        <p:nvSpPr>
          <p:cNvPr id="4" name="内容占位符 4">
            <a:extLst>
              <a:ext uri="{FF2B5EF4-FFF2-40B4-BE49-F238E27FC236}">
                <a16:creationId xmlns:a16="http://schemas.microsoft.com/office/drawing/2014/main" id="{D40201A5-DF2C-8508-30A7-9C121226BA1D}"/>
              </a:ext>
            </a:extLst>
          </p:cNvPr>
          <p:cNvSpPr>
            <a:spLocks noGrp="1"/>
          </p:cNvSpPr>
          <p:nvPr>
            <p:ph idx="1"/>
          </p:nvPr>
        </p:nvSpPr>
        <p:spPr>
          <a:xfrm>
            <a:off x="534899" y="3542562"/>
            <a:ext cx="11122203" cy="620107"/>
          </a:xfr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anchor="ctr" anchorCtr="0">
            <a:normAutofit/>
          </a:bodyPr>
          <a:lstStyle/>
          <a:p>
            <a:pPr marL="36900" indent="0" algn="ctr">
              <a:buNone/>
            </a:pPr>
            <a:r>
              <a:rPr lang="en-US" altLang="zh-CN" b="1" dirty="0">
                <a:solidFill>
                  <a:srgbClr val="FFC000"/>
                </a:solidFill>
                <a:latin typeface="Calibri" panose="020F0502020204030204" pitchFamily="34" charset="0"/>
                <a:cs typeface="Calibri" panose="020F0502020204030204" pitchFamily="34" charset="0"/>
              </a:rPr>
              <a:t>Vital assumption: stellar surface compositions not significantly altered</a:t>
            </a:r>
          </a:p>
        </p:txBody>
      </p:sp>
    </p:spTree>
    <p:extLst>
      <p:ext uri="{BB962C8B-B14F-4D97-AF65-F5344CB8AC3E}">
        <p14:creationId xmlns:p14="http://schemas.microsoft.com/office/powerpoint/2010/main" val="4070707174"/>
      </p:ext>
    </p:extLst>
  </p:cSld>
  <p:clrMapOvr>
    <a:masterClrMapping/>
  </p:clrMapOvr>
  <mc:AlternateContent xmlns:mc="http://schemas.openxmlformats.org/markup-compatibility/2006" xmlns:p14="http://schemas.microsoft.com/office/powerpoint/2010/main">
    <mc:Choice Requires="p14">
      <p:transition spd="slow" p14:dur="2000" advTm="129928"/>
    </mc:Choice>
    <mc:Fallback xmlns="">
      <p:transition spd="slow" advTm="1299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a:extLst>
              <a:ext uri="{FF2B5EF4-FFF2-40B4-BE49-F238E27FC236}">
                <a16:creationId xmlns:a16="http://schemas.microsoft.com/office/drawing/2014/main" id="{254B1A6C-4E5D-B9F1-8BC5-4193095DA577}"/>
              </a:ext>
            </a:extLst>
          </p:cNvPr>
          <p:cNvSpPr>
            <a:spLocks noGrp="1"/>
          </p:cNvSpPr>
          <p:nvPr>
            <p:ph type="title"/>
          </p:nvPr>
        </p:nvSpPr>
        <p:spPr/>
        <p:txBody>
          <a:bodyPr/>
          <a:lstStyle/>
          <a:p>
            <a:r>
              <a:rPr lang="en-US" altLang="zh-CN" dirty="0"/>
              <a:t>More observations and developments</a:t>
            </a:r>
            <a:endParaRPr lang="zh-CN" altLang="en-US" dirty="0"/>
          </a:p>
        </p:txBody>
      </p:sp>
      <p:sp>
        <p:nvSpPr>
          <p:cNvPr id="15" name="内容占位符 14">
            <a:extLst>
              <a:ext uri="{FF2B5EF4-FFF2-40B4-BE49-F238E27FC236}">
                <a16:creationId xmlns:a16="http://schemas.microsoft.com/office/drawing/2014/main" id="{DC7223F8-3D54-8AFA-4A1E-45F59A03F5CD}"/>
              </a:ext>
            </a:extLst>
          </p:cNvPr>
          <p:cNvSpPr>
            <a:spLocks noGrp="1"/>
          </p:cNvSpPr>
          <p:nvPr>
            <p:ph idx="1"/>
          </p:nvPr>
        </p:nvSpPr>
        <p:spPr/>
        <p:txBody>
          <a:bodyPr/>
          <a:lstStyle/>
          <a:p>
            <a:r>
              <a:rPr lang="en-US" altLang="zh-CN" sz="2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a typeface="黑体" panose="02010609060101010101" pitchFamily="49" charset="-122"/>
                <a:cs typeface="+mn-cs"/>
              </a:rPr>
              <a:t>Observational efforts on metal-poor stars</a:t>
            </a:r>
          </a:p>
          <a:p>
            <a:pPr lvl="1"/>
            <a:r>
              <a:rPr lang="en-US" altLang="zh-CN" sz="2000" dirty="0"/>
              <a:t>The </a:t>
            </a: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a typeface="黑体" panose="02010609060101010101" pitchFamily="49" charset="-122"/>
                <a:cs typeface="+mn-cs"/>
              </a:rPr>
              <a:t>R-process Alliance project (e.g.,  </a:t>
            </a:r>
            <a:r>
              <a:rPr lang="en" altLang="zh-CN" sz="20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a typeface="黑体" panose="02010609060101010101" pitchFamily="49" charset="-122"/>
                <a:cs typeface="+mn-cs"/>
              </a:rPr>
              <a:t>Holmbeck</a:t>
            </a: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a typeface="黑体" panose="02010609060101010101" pitchFamily="49" charset="-122"/>
                <a:cs typeface="+mn-cs"/>
              </a:rPr>
              <a:t>+2020), LAMOST</a:t>
            </a:r>
            <a:r>
              <a:rPr lang="zh-CN" altLang="en-US"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a typeface="黑体" panose="02010609060101010101" pitchFamily="49" charset="-122"/>
                <a:cs typeface="+mn-cs"/>
              </a:rPr>
              <a:t> </a:t>
            </a: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a typeface="黑体" panose="02010609060101010101" pitchFamily="49" charset="-122"/>
                <a:cs typeface="+mn-cs"/>
              </a:rPr>
              <a:t>MRS</a:t>
            </a:r>
            <a:r>
              <a:rPr lang="zh-CN" altLang="en-US"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a typeface="黑体" panose="02010609060101010101" pitchFamily="49" charset="-122"/>
                <a:cs typeface="+mn-cs"/>
              </a:rPr>
              <a:t> </a:t>
            </a:r>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a typeface="黑体" panose="02010609060101010101" pitchFamily="49" charset="-122"/>
                <a:cs typeface="+mn-cs"/>
              </a:rPr>
              <a:t>searching (e.g., Chen+2021)</a:t>
            </a:r>
          </a:p>
          <a:p>
            <a:r>
              <a:rPr lang="en-US" altLang="zh-CN" sz="2400" dirty="0"/>
              <a:t>Gravitational-wave detections</a:t>
            </a:r>
          </a:p>
          <a:p>
            <a:pPr lvl="1"/>
            <a:r>
              <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a typeface="黑体" panose="02010609060101010101" pitchFamily="49" charset="-122"/>
                <a:cs typeface="+mn-cs"/>
              </a:rPr>
              <a:t>Measurements of the mass and spin d</a:t>
            </a:r>
            <a:r>
              <a:rPr lang="en-US" altLang="zh-CN" sz="2000" dirty="0"/>
              <a:t>istribution of neutron-star binary systems</a:t>
            </a:r>
          </a:p>
          <a:p>
            <a:r>
              <a:rPr lang="en-US" altLang="zh-CN" sz="2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a typeface="黑体" panose="02010609060101010101" pitchFamily="49" charset="-122"/>
                <a:cs typeface="+mn-cs"/>
              </a:rPr>
              <a:t>Theoretical modeling</a:t>
            </a:r>
          </a:p>
          <a:p>
            <a:pPr lvl="1"/>
            <a:r>
              <a:rPr lang="en-US" altLang="zh-CN" sz="2000" dirty="0"/>
              <a:t>Modeling NSMs and rare supernovae</a:t>
            </a:r>
          </a:p>
          <a:p>
            <a:pPr lvl="1"/>
            <a:r>
              <a:rPr lang="en-US" altLang="zh-CN" sz="2000" dirty="0" err="1"/>
              <a:t>Kilonova</a:t>
            </a:r>
            <a:r>
              <a:rPr lang="en-US" altLang="zh-CN" sz="2000" dirty="0"/>
              <a:t> modeling and identification of spectral signatures beyond the 2</a:t>
            </a:r>
            <a:r>
              <a:rPr lang="en-US" altLang="zh-CN" sz="2000" baseline="30000" dirty="0"/>
              <a:t>nd</a:t>
            </a:r>
            <a:r>
              <a:rPr lang="en-US" altLang="zh-CN" sz="2000" dirty="0"/>
              <a:t> peak</a:t>
            </a:r>
            <a:endParaRPr lang="en-US" altLang="zh-CN"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a typeface="黑体" panose="02010609060101010101" pitchFamily="49" charset="-122"/>
              <a:cs typeface="+mn-cs"/>
            </a:endParaRPr>
          </a:p>
          <a:p>
            <a:r>
              <a:rPr lang="en-US" altLang="zh-CN" sz="2400" dirty="0"/>
              <a:t>Reducing nuclear uncertainties</a:t>
            </a:r>
          </a:p>
          <a:p>
            <a:pPr lvl="1"/>
            <a:r>
              <a:rPr lang="en-US" altLang="zh-CN" sz="2000" dirty="0"/>
              <a:t>Experiments on neutron-rich nuclei</a:t>
            </a:r>
            <a:endParaRPr lang="zh-CN" altLang="en-US" dirty="0"/>
          </a:p>
        </p:txBody>
      </p:sp>
      <p:sp>
        <p:nvSpPr>
          <p:cNvPr id="2" name="灯片编号占位符 1">
            <a:extLst>
              <a:ext uri="{FF2B5EF4-FFF2-40B4-BE49-F238E27FC236}">
                <a16:creationId xmlns:a16="http://schemas.microsoft.com/office/drawing/2014/main" id="{7C8F418E-A268-A1B3-3AAF-072D406EDC81}"/>
              </a:ext>
            </a:extLst>
          </p:cNvPr>
          <p:cNvSpPr>
            <a:spLocks noGrp="1"/>
          </p:cNvSpPr>
          <p:nvPr>
            <p:ph type="sldNum" sz="quarter" idx="12"/>
          </p:nvPr>
        </p:nvSpPr>
        <p:spPr/>
        <p:txBody>
          <a:bodyPr/>
          <a:lstStyle/>
          <a:p>
            <a:fld id="{2C6000A5-C2B4-404E-B7F4-15ED9635A1AE}" type="slidenum">
              <a:rPr lang="zh-CN" altLang="en-US" smtClean="0"/>
              <a:pPr/>
              <a:t>30</a:t>
            </a:fld>
            <a:endParaRPr lang="zh-CN" altLang="en-US" dirty="0"/>
          </a:p>
        </p:txBody>
      </p:sp>
    </p:spTree>
    <p:custDataLst>
      <p:tags r:id="rId1"/>
    </p:custDataLst>
    <p:extLst>
      <p:ext uri="{BB962C8B-B14F-4D97-AF65-F5344CB8AC3E}">
        <p14:creationId xmlns:p14="http://schemas.microsoft.com/office/powerpoint/2010/main" val="1995794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9AF41-2920-F9E6-AB42-D417575CFA61}"/>
              </a:ext>
            </a:extLst>
          </p:cNvPr>
          <p:cNvSpPr>
            <a:spLocks noGrp="1"/>
          </p:cNvSpPr>
          <p:nvPr>
            <p:ph type="title"/>
          </p:nvPr>
        </p:nvSpPr>
        <p:spPr/>
        <p:txBody>
          <a:bodyPr/>
          <a:lstStyle/>
          <a:p>
            <a:r>
              <a:rPr kumimoji="1" lang="en-US" altLang="zh-CN" dirty="0"/>
              <a:t>Observational hint of contribution from collapsar</a:t>
            </a:r>
            <a:endParaRPr kumimoji="1" lang="zh-CN" altLang="en-US" dirty="0"/>
          </a:p>
        </p:txBody>
      </p:sp>
      <p:sp>
        <p:nvSpPr>
          <p:cNvPr id="3" name="内容占位符 2">
            <a:extLst>
              <a:ext uri="{FF2B5EF4-FFF2-40B4-BE49-F238E27FC236}">
                <a16:creationId xmlns:a16="http://schemas.microsoft.com/office/drawing/2014/main" id="{B6DC41E3-C089-D178-9D7B-CE7E35949032}"/>
              </a:ext>
            </a:extLst>
          </p:cNvPr>
          <p:cNvSpPr>
            <a:spLocks noGrp="1"/>
          </p:cNvSpPr>
          <p:nvPr>
            <p:ph idx="1"/>
          </p:nvPr>
        </p:nvSpPr>
        <p:spPr>
          <a:xfrm>
            <a:off x="7464152" y="1599819"/>
            <a:ext cx="4176464" cy="4853517"/>
          </a:xfrm>
        </p:spPr>
        <p:txBody>
          <a:bodyPr>
            <a:noAutofit/>
          </a:bodyPr>
          <a:lstStyle/>
          <a:p>
            <a:pPr>
              <a:spcBef>
                <a:spcPts val="1800"/>
              </a:spcBef>
            </a:pPr>
            <a:r>
              <a:rPr kumimoji="1" lang="en" altLang="zh-CN" sz="2600" dirty="0"/>
              <a:t>collapsar yields provides a better overall match near the rare earth peak with 60 &lt; Z &lt; 70</a:t>
            </a:r>
          </a:p>
          <a:p>
            <a:pPr>
              <a:spcBef>
                <a:spcPts val="1800"/>
              </a:spcBef>
            </a:pPr>
            <a:r>
              <a:rPr kumimoji="1" lang="en" altLang="zh-CN" sz="2600" dirty="0"/>
              <a:t>significant contribution from the </a:t>
            </a:r>
            <a:r>
              <a:rPr kumimoji="1" lang="en" altLang="zh-CN" sz="2600" dirty="0" err="1"/>
              <a:t>i</a:t>
            </a:r>
            <a:r>
              <a:rPr kumimoji="1" lang="en" altLang="zh-CN" sz="2600" dirty="0"/>
              <a:t>-process during the later phase in collapsar nucleosynthesis for these lanthanoids</a:t>
            </a:r>
          </a:p>
        </p:txBody>
      </p:sp>
      <p:sp>
        <p:nvSpPr>
          <p:cNvPr id="4" name="灯片编号占位符 3">
            <a:extLst>
              <a:ext uri="{FF2B5EF4-FFF2-40B4-BE49-F238E27FC236}">
                <a16:creationId xmlns:a16="http://schemas.microsoft.com/office/drawing/2014/main" id="{84636E26-DD11-05C5-522D-143385D91253}"/>
              </a:ext>
            </a:extLst>
          </p:cNvPr>
          <p:cNvSpPr>
            <a:spLocks noGrp="1"/>
          </p:cNvSpPr>
          <p:nvPr>
            <p:ph type="sldNum" sz="quarter" idx="12"/>
          </p:nvPr>
        </p:nvSpPr>
        <p:spPr/>
        <p:txBody>
          <a:bodyPr/>
          <a:lstStyle/>
          <a:p>
            <a:fld id="{2C6000A5-C2B4-404E-B7F4-15ED9635A1AE}" type="slidenum">
              <a:rPr lang="zh-CN" altLang="en-US" smtClean="0"/>
              <a:pPr/>
              <a:t>31</a:t>
            </a:fld>
            <a:endParaRPr lang="zh-CN" altLang="en-US" dirty="0"/>
          </a:p>
        </p:txBody>
      </p:sp>
      <p:pic>
        <p:nvPicPr>
          <p:cNvPr id="5" name="图片 4">
            <a:extLst>
              <a:ext uri="{FF2B5EF4-FFF2-40B4-BE49-F238E27FC236}">
                <a16:creationId xmlns:a16="http://schemas.microsoft.com/office/drawing/2014/main" id="{0FFB872F-847D-B0A9-E3EE-75FC2FA70F2B}"/>
              </a:ext>
            </a:extLst>
          </p:cNvPr>
          <p:cNvPicPr>
            <a:picLocks noChangeAspect="1"/>
          </p:cNvPicPr>
          <p:nvPr/>
        </p:nvPicPr>
        <p:blipFill>
          <a:blip r:embed="rId2"/>
          <a:stretch>
            <a:fillRect/>
          </a:stretch>
        </p:blipFill>
        <p:spPr>
          <a:xfrm>
            <a:off x="1200272" y="1599819"/>
            <a:ext cx="5869583" cy="4114463"/>
          </a:xfrm>
          <a:prstGeom prst="rect">
            <a:avLst/>
          </a:prstGeom>
        </p:spPr>
      </p:pic>
      <p:sp>
        <p:nvSpPr>
          <p:cNvPr id="6" name="文本框 5">
            <a:extLst>
              <a:ext uri="{FF2B5EF4-FFF2-40B4-BE49-F238E27FC236}">
                <a16:creationId xmlns:a16="http://schemas.microsoft.com/office/drawing/2014/main" id="{C7811950-D07E-B98D-A853-E54023C65D48}"/>
              </a:ext>
            </a:extLst>
          </p:cNvPr>
          <p:cNvSpPr txBox="1"/>
          <p:nvPr/>
        </p:nvSpPr>
        <p:spPr>
          <a:xfrm>
            <a:off x="1203454" y="5769710"/>
            <a:ext cx="1827740" cy="369332"/>
          </a:xfrm>
          <a:prstGeom prst="rect">
            <a:avLst/>
          </a:prstGeom>
          <a:noFill/>
        </p:spPr>
        <p:txBody>
          <a:bodyPr wrap="square">
            <a:spAutoFit/>
          </a:bodyPr>
          <a:lstStyle/>
          <a:p>
            <a:r>
              <a:rPr lang="en-GB" altLang="zh-CN" dirty="0">
                <a:latin typeface="Times New Roman" panose="02020603050405020304" pitchFamily="18" charset="0"/>
                <a:cs typeface="Times New Roman" panose="02020603050405020304" pitchFamily="18" charset="0"/>
              </a:rPr>
              <a:t>He+2024, </a:t>
            </a:r>
            <a:r>
              <a:rPr lang="en-GB" altLang="zh-CN" dirty="0" err="1">
                <a:latin typeface="Times New Roman" panose="02020603050405020304" pitchFamily="18" charset="0"/>
                <a:cs typeface="Times New Roman" panose="02020603050405020304" pitchFamily="18" charset="0"/>
              </a:rPr>
              <a:t>ApJL</a:t>
            </a:r>
            <a:endParaRPr lang="en-GB" altLang="zh-C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3969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5FCCB6-0C9E-F410-DE71-8918DB5436B7}"/>
              </a:ext>
            </a:extLst>
          </p:cNvPr>
          <p:cNvSpPr txBox="1">
            <a:spLocks/>
          </p:cNvSpPr>
          <p:nvPr/>
        </p:nvSpPr>
        <p:spPr>
          <a:xfrm>
            <a:off x="1300725" y="2708920"/>
            <a:ext cx="9590550" cy="1080120"/>
          </a:xfrm>
          <a:prstGeom prst="rect">
            <a:avLst/>
          </a:prstGeom>
        </p:spPr>
        <p:txBody>
          <a:bodyPr/>
          <a:lstStyle>
            <a:lvl1pPr algn="ctr" defTabSz="457200" rtl="0" eaLnBrk="1" latinLnBrk="0" hangingPunct="1">
              <a:spcBef>
                <a:spcPct val="0"/>
              </a:spcBef>
              <a:buNone/>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华文中宋" panose="02010600040101010101" pitchFamily="2" charset="-122"/>
                <a:ea typeface="华文中宋" panose="02010600040101010101" pitchFamily="2" charset="-122"/>
                <a:cs typeface="华文中宋" panose="02010600040101010101" pitchFamily="2" charset="-122"/>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kumimoji="1" lang="en-US" altLang="zh-CN" dirty="0">
                <a:latin typeface="Calibri" panose="020F0502020204030204" pitchFamily="34" charset="0"/>
                <a:cs typeface="Calibri" panose="020F0502020204030204" pitchFamily="34" charset="0"/>
              </a:rPr>
              <a:t>Tracing the early assembly of</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the</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Galaxy</a:t>
            </a:r>
          </a:p>
          <a:p>
            <a:pPr>
              <a:lnSpc>
                <a:spcPct val="150000"/>
              </a:lnSpc>
            </a:pPr>
            <a:endParaRPr kumimoji="1"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832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806530-23BE-BC68-5EA6-EE2FA8F1C669}"/>
              </a:ext>
            </a:extLst>
          </p:cNvPr>
          <p:cNvSpPr>
            <a:spLocks noGrp="1"/>
          </p:cNvSpPr>
          <p:nvPr>
            <p:ph type="title"/>
          </p:nvPr>
        </p:nvSpPr>
        <p:spPr/>
        <p:txBody>
          <a:bodyPr/>
          <a:lstStyle/>
          <a:p>
            <a:r>
              <a:rPr lang="en-US" altLang="zh-CN" sz="3200" dirty="0">
                <a:ea typeface="SimHei" panose="02010609060101010101" pitchFamily="49" charset="-122"/>
              </a:rPr>
              <a:t>How was our Milky Way built up?</a:t>
            </a:r>
            <a:endParaRPr kumimoji="1" lang="zh-CN" altLang="en-US" sz="3200" dirty="0"/>
          </a:p>
        </p:txBody>
      </p:sp>
      <p:sp>
        <p:nvSpPr>
          <p:cNvPr id="4" name="灯片编号占位符 3">
            <a:extLst>
              <a:ext uri="{FF2B5EF4-FFF2-40B4-BE49-F238E27FC236}">
                <a16:creationId xmlns:a16="http://schemas.microsoft.com/office/drawing/2014/main" id="{BB7AD8DA-E5DA-59C9-B950-2311E478E055}"/>
              </a:ext>
            </a:extLst>
          </p:cNvPr>
          <p:cNvSpPr>
            <a:spLocks noGrp="1"/>
          </p:cNvSpPr>
          <p:nvPr>
            <p:ph type="sldNum" sz="quarter" idx="4"/>
          </p:nvPr>
        </p:nvSpPr>
        <p:spPr>
          <a:xfrm>
            <a:off x="8969424" y="6453337"/>
            <a:ext cx="2743200"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400" b="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rtl="0" fontAlgn="base">
              <a:spcBef>
                <a:spcPct val="0"/>
              </a:spcBef>
              <a:spcAft>
                <a:spcPct val="0"/>
              </a:spcAft>
              <a:defRPr sz="2000" b="1" kern="1200">
                <a:solidFill>
                  <a:schemeClr val="tx1"/>
                </a:solidFill>
                <a:latin typeface="Arial" charset="0"/>
                <a:ea typeface="宋体" pitchFamily="2" charset="-122"/>
                <a:cs typeface="+mn-cs"/>
              </a:defRPr>
            </a:lvl2pPr>
            <a:lvl3pPr marL="914400" algn="l" rtl="0" fontAlgn="base">
              <a:spcBef>
                <a:spcPct val="0"/>
              </a:spcBef>
              <a:spcAft>
                <a:spcPct val="0"/>
              </a:spcAft>
              <a:defRPr sz="2000" b="1" kern="1200">
                <a:solidFill>
                  <a:schemeClr val="tx1"/>
                </a:solidFill>
                <a:latin typeface="Arial" charset="0"/>
                <a:ea typeface="宋体" pitchFamily="2" charset="-122"/>
                <a:cs typeface="+mn-cs"/>
              </a:defRPr>
            </a:lvl3pPr>
            <a:lvl4pPr marL="1371600" algn="l" rtl="0" fontAlgn="base">
              <a:spcBef>
                <a:spcPct val="0"/>
              </a:spcBef>
              <a:spcAft>
                <a:spcPct val="0"/>
              </a:spcAft>
              <a:defRPr sz="2000" b="1" kern="1200">
                <a:solidFill>
                  <a:schemeClr val="tx1"/>
                </a:solidFill>
                <a:latin typeface="Arial" charset="0"/>
                <a:ea typeface="宋体" pitchFamily="2" charset="-122"/>
                <a:cs typeface="+mn-cs"/>
              </a:defRPr>
            </a:lvl4pPr>
            <a:lvl5pPr marL="1828800" algn="l" rtl="0" fontAlgn="base">
              <a:spcBef>
                <a:spcPct val="0"/>
              </a:spcBef>
              <a:spcAft>
                <a:spcPct val="0"/>
              </a:spcAft>
              <a:defRPr sz="2000" b="1" kern="1200">
                <a:solidFill>
                  <a:schemeClr val="tx1"/>
                </a:solidFill>
                <a:latin typeface="Arial" charset="0"/>
                <a:ea typeface="宋体" pitchFamily="2" charset="-122"/>
                <a:cs typeface="+mn-cs"/>
              </a:defRPr>
            </a:lvl5pPr>
            <a:lvl6pPr marL="2286000" algn="l" defTabSz="914400" rtl="0" eaLnBrk="1" latinLnBrk="0" hangingPunct="1">
              <a:defRPr sz="2000" b="1" kern="1200">
                <a:solidFill>
                  <a:schemeClr val="tx1"/>
                </a:solidFill>
                <a:latin typeface="Arial" charset="0"/>
                <a:ea typeface="宋体" pitchFamily="2" charset="-122"/>
                <a:cs typeface="+mn-cs"/>
              </a:defRPr>
            </a:lvl6pPr>
            <a:lvl7pPr marL="2743200" algn="l" defTabSz="914400" rtl="0" eaLnBrk="1" latinLnBrk="0" hangingPunct="1">
              <a:defRPr sz="2000" b="1" kern="1200">
                <a:solidFill>
                  <a:schemeClr val="tx1"/>
                </a:solidFill>
                <a:latin typeface="Arial" charset="0"/>
                <a:ea typeface="宋体" pitchFamily="2" charset="-122"/>
                <a:cs typeface="+mn-cs"/>
              </a:defRPr>
            </a:lvl7pPr>
            <a:lvl8pPr marL="3200400" algn="l" defTabSz="914400" rtl="0" eaLnBrk="1" latinLnBrk="0" hangingPunct="1">
              <a:defRPr sz="2000" b="1" kern="1200">
                <a:solidFill>
                  <a:schemeClr val="tx1"/>
                </a:solidFill>
                <a:latin typeface="Arial" charset="0"/>
                <a:ea typeface="宋体" pitchFamily="2" charset="-122"/>
                <a:cs typeface="+mn-cs"/>
              </a:defRPr>
            </a:lvl8pPr>
            <a:lvl9pPr marL="3657600" algn="l" defTabSz="914400" rtl="0" eaLnBrk="1" latinLnBrk="0" hangingPunct="1">
              <a:defRPr sz="2000" b="1" kern="1200">
                <a:solidFill>
                  <a:schemeClr val="tx1"/>
                </a:solidFill>
                <a:latin typeface="Arial" charset="0"/>
                <a:ea typeface="宋体" pitchFamily="2" charset="-122"/>
                <a:cs typeface="+mn-cs"/>
              </a:defRPr>
            </a:lvl9pPr>
          </a:lstStyle>
          <a:p>
            <a:fld id="{80CB4390-FB94-42B5-B828-9F036B710F44}" type="slidenum">
              <a:rPr lang="zh-CN" altLang="en-US" smtClean="0"/>
              <a:pPr/>
              <a:t>33</a:t>
            </a:fld>
            <a:endParaRPr lang="zh-CN" altLang="en-US" dirty="0">
              <a:latin typeface="Garamond" panose="02020404030301010803" pitchFamily="18" charset="0"/>
            </a:endParaRPr>
          </a:p>
        </p:txBody>
      </p:sp>
      <p:grpSp>
        <p:nvGrpSpPr>
          <p:cNvPr id="5" name="组合 4">
            <a:extLst>
              <a:ext uri="{FF2B5EF4-FFF2-40B4-BE49-F238E27FC236}">
                <a16:creationId xmlns:a16="http://schemas.microsoft.com/office/drawing/2014/main" id="{6AF0F5C3-96AA-1B18-751D-2A83570DE252}"/>
              </a:ext>
            </a:extLst>
          </p:cNvPr>
          <p:cNvGrpSpPr/>
          <p:nvPr/>
        </p:nvGrpSpPr>
        <p:grpSpPr>
          <a:xfrm>
            <a:off x="760844" y="1590333"/>
            <a:ext cx="2713209" cy="3672070"/>
            <a:chOff x="6327995" y="1341642"/>
            <a:chExt cx="5056571" cy="5354304"/>
          </a:xfrm>
        </p:grpSpPr>
        <p:grpSp>
          <p:nvGrpSpPr>
            <p:cNvPr id="6" name="组合 5">
              <a:extLst>
                <a:ext uri="{FF2B5EF4-FFF2-40B4-BE49-F238E27FC236}">
                  <a16:creationId xmlns:a16="http://schemas.microsoft.com/office/drawing/2014/main" id="{53F0A3D9-44CA-535E-016E-2CDF5408D59D}"/>
                </a:ext>
              </a:extLst>
            </p:cNvPr>
            <p:cNvGrpSpPr/>
            <p:nvPr/>
          </p:nvGrpSpPr>
          <p:grpSpPr>
            <a:xfrm>
              <a:off x="6327995" y="1341642"/>
              <a:ext cx="5056571" cy="5354304"/>
              <a:chOff x="6303338" y="1288482"/>
              <a:chExt cx="5056571" cy="5354304"/>
            </a:xfrm>
          </p:grpSpPr>
          <p:pic>
            <p:nvPicPr>
              <p:cNvPr id="8" name="图片 7">
                <a:extLst>
                  <a:ext uri="{FF2B5EF4-FFF2-40B4-BE49-F238E27FC236}">
                    <a16:creationId xmlns:a16="http://schemas.microsoft.com/office/drawing/2014/main" id="{9EFE6CD4-4CAD-74CD-161C-CEF1EC50AD65}"/>
                  </a:ext>
                </a:extLst>
              </p:cNvPr>
              <p:cNvPicPr>
                <a:picLocks noChangeAspect="1"/>
              </p:cNvPicPr>
              <p:nvPr/>
            </p:nvPicPr>
            <p:blipFill rotWithShape="1">
              <a:blip r:embed="rId2"/>
              <a:srcRect l="6564" t="7839" r="6832" b="457"/>
              <a:stretch/>
            </p:blipFill>
            <p:spPr>
              <a:xfrm>
                <a:off x="6303338" y="1288482"/>
                <a:ext cx="5056571" cy="5354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テキスト ボックス 16">
                <a:extLst>
                  <a:ext uri="{FF2B5EF4-FFF2-40B4-BE49-F238E27FC236}">
                    <a16:creationId xmlns:a16="http://schemas.microsoft.com/office/drawing/2014/main" id="{0366B642-204E-FE07-09F7-9BDB90C7A6BD}"/>
                  </a:ext>
                </a:extLst>
              </p:cNvPr>
              <p:cNvSpPr txBox="1"/>
              <p:nvPr/>
            </p:nvSpPr>
            <p:spPr>
              <a:xfrm>
                <a:off x="6368228" y="5962447"/>
                <a:ext cx="2598961" cy="359019"/>
              </a:xfrm>
              <a:prstGeom prst="rect">
                <a:avLst/>
              </a:prstGeom>
              <a:noFill/>
            </p:spPr>
            <p:txBody>
              <a:bodyPr wrap="square" rtlCol="0">
                <a:spAutoFit/>
              </a:bodyPr>
              <a:lstStyle/>
              <a:p>
                <a:pPr algn="ctr"/>
                <a:r>
                  <a:rPr kumimoji="1" lang="es-ES" altLang="zh-CN" sz="1000" dirty="0">
                    <a:latin typeface="Garamond" panose="02020404030301010803" pitchFamily="18" charset="0"/>
                    <a:ea typeface="SimHei" panose="02010609060101010101" pitchFamily="49" charset="-122"/>
                    <a:cs typeface="Calibri" panose="020F0502020204030204" pitchFamily="34" charset="0"/>
                  </a:rPr>
                  <a:t>ESO/L. </a:t>
                </a:r>
                <a:r>
                  <a:rPr kumimoji="1" lang="es-ES" altLang="zh-CN" sz="1000" dirty="0" err="1">
                    <a:latin typeface="Garamond" panose="02020404030301010803" pitchFamily="18" charset="0"/>
                    <a:ea typeface="SimHei" panose="02010609060101010101" pitchFamily="49" charset="-122"/>
                    <a:cs typeface="Calibri" panose="020F0502020204030204" pitchFamily="34" charset="0"/>
                  </a:rPr>
                  <a:t>Calçada</a:t>
                </a:r>
                <a:endParaRPr kumimoji="1" lang="ja-JP" altLang="en-US" sz="1000" dirty="0">
                  <a:latin typeface="Garamond" panose="02020404030301010803" pitchFamily="18" charset="0"/>
                  <a:ea typeface="SimHei" panose="02010609060101010101" pitchFamily="49" charset="-122"/>
                  <a:cs typeface="Calibri" panose="020F0502020204030204" pitchFamily="34" charset="0"/>
                </a:endParaRPr>
              </a:p>
            </p:txBody>
          </p:sp>
        </p:grpSp>
        <p:sp>
          <p:nvSpPr>
            <p:cNvPr id="7" name="矩形 6">
              <a:extLst>
                <a:ext uri="{FF2B5EF4-FFF2-40B4-BE49-F238E27FC236}">
                  <a16:creationId xmlns:a16="http://schemas.microsoft.com/office/drawing/2014/main" id="{854F2DD7-10F9-8282-0F92-14D5327C38AF}"/>
                </a:ext>
              </a:extLst>
            </p:cNvPr>
            <p:cNvSpPr/>
            <p:nvPr/>
          </p:nvSpPr>
          <p:spPr>
            <a:xfrm>
              <a:off x="6535034" y="1628709"/>
              <a:ext cx="4642489" cy="1032180"/>
            </a:xfrm>
            <a:prstGeom prst="rect">
              <a:avLst/>
            </a:prstGeom>
          </p:spPr>
          <p:txBody>
            <a:bodyPr wrap="square">
              <a:spAutoFit/>
            </a:bodyPr>
            <a:lstStyle/>
            <a:p>
              <a:pPr algn="ctr"/>
              <a:r>
                <a:rPr lang="en-US" altLang="zh-CN" sz="2000" dirty="0">
                  <a:latin typeface="Garamond" panose="02020404030301010803" pitchFamily="18" charset="0"/>
                  <a:ea typeface="SimHei" panose="02010609060101010101" pitchFamily="49" charset="-122"/>
                  <a:cs typeface="Calibri" panose="020F0502020204030204" pitchFamily="34" charset="0"/>
                </a:rPr>
                <a:t>Hierarchical formation of galaxies </a:t>
              </a:r>
            </a:p>
          </p:txBody>
        </p:sp>
      </p:grpSp>
      <p:sp>
        <p:nvSpPr>
          <p:cNvPr id="11" name="矩形 10">
            <a:extLst>
              <a:ext uri="{FF2B5EF4-FFF2-40B4-BE49-F238E27FC236}">
                <a16:creationId xmlns:a16="http://schemas.microsoft.com/office/drawing/2014/main" id="{1D28AB38-5951-B7E6-064D-9A1282C15115}"/>
              </a:ext>
            </a:extLst>
          </p:cNvPr>
          <p:cNvSpPr/>
          <p:nvPr/>
        </p:nvSpPr>
        <p:spPr>
          <a:xfrm>
            <a:off x="229964" y="5418506"/>
            <a:ext cx="4124418" cy="975472"/>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nchor="ctr" anchorCtr="0">
            <a:noAutofit/>
          </a:bodyPr>
          <a:lstStyle/>
          <a:p>
            <a:pPr algn="ctr"/>
            <a:r>
              <a:rPr lang="en-US" altLang="zh-CN" sz="2200" dirty="0">
                <a:solidFill>
                  <a:srgbClr val="FFC000"/>
                </a:solidFill>
                <a:latin typeface="Garamond" panose="02020404030301010803" pitchFamily="18" charset="0"/>
                <a:ea typeface="SimHei" panose="02010609060101010101" pitchFamily="49" charset="-122"/>
                <a:cs typeface="Calibri" panose="020F0502020204030204" pitchFamily="34" charset="0"/>
              </a:rPr>
              <a:t>assembly history of the Milky Way is a key to truly understand formation of galaxies</a:t>
            </a:r>
            <a:endParaRPr lang="en-US" altLang="zh-CN" sz="2200" dirty="0">
              <a:solidFill>
                <a:srgbClr val="C8E3FB"/>
              </a:solidFill>
              <a:latin typeface="Garamond" panose="02020404030301010803" pitchFamily="18" charset="0"/>
              <a:ea typeface="SimHei" panose="02010609060101010101" pitchFamily="49" charset="-122"/>
              <a:cs typeface="Calibri" panose="020F0502020204030204" pitchFamily="34" charset="0"/>
            </a:endParaRPr>
          </a:p>
        </p:txBody>
      </p:sp>
      <p:grpSp>
        <p:nvGrpSpPr>
          <p:cNvPr id="10" name="组合 9">
            <a:extLst>
              <a:ext uri="{FF2B5EF4-FFF2-40B4-BE49-F238E27FC236}">
                <a16:creationId xmlns:a16="http://schemas.microsoft.com/office/drawing/2014/main" id="{94BE44E8-B74D-725F-84CF-159EC7772D38}"/>
              </a:ext>
            </a:extLst>
          </p:cNvPr>
          <p:cNvGrpSpPr/>
          <p:nvPr/>
        </p:nvGrpSpPr>
        <p:grpSpPr>
          <a:xfrm>
            <a:off x="3915140" y="1264245"/>
            <a:ext cx="3188972" cy="2302404"/>
            <a:chOff x="3672852" y="1259503"/>
            <a:chExt cx="2902320" cy="2149723"/>
          </a:xfrm>
        </p:grpSpPr>
        <p:pic>
          <p:nvPicPr>
            <p:cNvPr id="14" name="Picture 4">
              <a:extLst>
                <a:ext uri="{FF2B5EF4-FFF2-40B4-BE49-F238E27FC236}">
                  <a16:creationId xmlns:a16="http://schemas.microsoft.com/office/drawing/2014/main" id="{BF8F6E44-C347-75E4-67BB-3183F60C6B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10" t="8585" r="4495" b="8561"/>
            <a:stretch/>
          </p:blipFill>
          <p:spPr bwMode="auto">
            <a:xfrm>
              <a:off x="3672852" y="1423131"/>
              <a:ext cx="2902320" cy="1986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圆角矩形 29">
              <a:extLst>
                <a:ext uri="{FF2B5EF4-FFF2-40B4-BE49-F238E27FC236}">
                  <a16:creationId xmlns:a16="http://schemas.microsoft.com/office/drawing/2014/main" id="{204A817B-12F2-0A80-9DCC-9438642049C5}"/>
                </a:ext>
              </a:extLst>
            </p:cNvPr>
            <p:cNvSpPr/>
            <p:nvPr/>
          </p:nvSpPr>
          <p:spPr>
            <a:xfrm>
              <a:off x="4094410" y="1259503"/>
              <a:ext cx="1932104" cy="455910"/>
            </a:xfrm>
            <a:prstGeom prst="round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wrap="square" anchor="ctr" anchorCtr="0">
              <a:spAutoFit/>
            </a:bodyPr>
            <a:lstStyle/>
            <a:p>
              <a:pPr algn="ctr">
                <a:lnSpc>
                  <a:spcPct val="120000"/>
                </a:lnSpc>
                <a:spcBef>
                  <a:spcPts val="600"/>
                </a:spcBef>
              </a:pPr>
              <a:r>
                <a:rPr lang="en-US" altLang="zh-CN" dirty="0">
                  <a:solidFill>
                    <a:srgbClr val="C8E3FB"/>
                  </a:solidFill>
                  <a:latin typeface="Garamond" panose="02020404030301010803" pitchFamily="18" charset="0"/>
                  <a:ea typeface="SimHei" panose="02010609060101010101" pitchFamily="49" charset="-122"/>
                  <a:cs typeface="Times New Roman" panose="02020603050405020304" pitchFamily="18" charset="0"/>
                </a:rPr>
                <a:t>Building blocks</a:t>
              </a:r>
              <a:endParaRPr lang="en-US" altLang="zh-CN" b="0" dirty="0">
                <a:solidFill>
                  <a:srgbClr val="C8E3FB"/>
                </a:solidFill>
                <a:latin typeface="Garamond" panose="02020404030301010803" pitchFamily="18" charset="0"/>
                <a:ea typeface="SimHei" panose="02010609060101010101" pitchFamily="49" charset="-122"/>
                <a:cs typeface="Times New Roman" panose="02020603050405020304" pitchFamily="18" charset="0"/>
              </a:endParaRPr>
            </a:p>
          </p:txBody>
        </p:sp>
      </p:grpSp>
      <p:pic>
        <p:nvPicPr>
          <p:cNvPr id="3" name="Picture 2">
            <a:extLst>
              <a:ext uri="{FF2B5EF4-FFF2-40B4-BE49-F238E27FC236}">
                <a16:creationId xmlns:a16="http://schemas.microsoft.com/office/drawing/2014/main" id="{22973A6D-3ABC-67CF-45BC-95906E7DD5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87" t="13436" r="5144" b="8370"/>
          <a:stretch/>
        </p:blipFill>
        <p:spPr bwMode="auto">
          <a:xfrm>
            <a:off x="8197850" y="1409497"/>
            <a:ext cx="3301691" cy="2157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右箭头 12">
            <a:extLst>
              <a:ext uri="{FF2B5EF4-FFF2-40B4-BE49-F238E27FC236}">
                <a16:creationId xmlns:a16="http://schemas.microsoft.com/office/drawing/2014/main" id="{75EAC344-51A3-78B2-5BF0-1BF96A7AE2E5}"/>
              </a:ext>
            </a:extLst>
          </p:cNvPr>
          <p:cNvSpPr/>
          <p:nvPr/>
        </p:nvSpPr>
        <p:spPr>
          <a:xfrm>
            <a:off x="6788965" y="1716903"/>
            <a:ext cx="1729639" cy="1602894"/>
          </a:xfrm>
          <a:prstGeom prst="right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zh-CN" sz="2200" dirty="0">
                <a:solidFill>
                  <a:srgbClr val="FFC000"/>
                </a:solidFill>
                <a:latin typeface="Garamond" panose="02020404030301010803" pitchFamily="18" charset="0"/>
                <a:ea typeface="SimHei" panose="02010609060101010101" pitchFamily="49" charset="-122"/>
              </a:rPr>
              <a:t>accretion assembly</a:t>
            </a:r>
            <a:endParaRPr kumimoji="1" lang="zh-CN" altLang="en-US" sz="2200" dirty="0">
              <a:solidFill>
                <a:srgbClr val="FFC000"/>
              </a:solidFill>
              <a:latin typeface="Garamond" panose="02020404030301010803" pitchFamily="18" charset="0"/>
              <a:ea typeface="SimHei" panose="02010609060101010101" pitchFamily="49" charset="-122"/>
            </a:endParaRPr>
          </a:p>
        </p:txBody>
      </p:sp>
      <p:sp>
        <p:nvSpPr>
          <p:cNvPr id="26" name="圆角矩形 29">
            <a:extLst>
              <a:ext uri="{FF2B5EF4-FFF2-40B4-BE49-F238E27FC236}">
                <a16:creationId xmlns:a16="http://schemas.microsoft.com/office/drawing/2014/main" id="{11BFF491-B6A4-CD38-54E5-92CCFB73312A}"/>
              </a:ext>
            </a:extLst>
          </p:cNvPr>
          <p:cNvSpPr/>
          <p:nvPr/>
        </p:nvSpPr>
        <p:spPr>
          <a:xfrm>
            <a:off x="8882643" y="1247373"/>
            <a:ext cx="1932104" cy="488290"/>
          </a:xfrm>
          <a:prstGeom prst="round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wrap="square" anchor="ctr" anchorCtr="0">
            <a:spAutoFit/>
          </a:bodyPr>
          <a:lstStyle/>
          <a:p>
            <a:pPr algn="ctr">
              <a:lnSpc>
                <a:spcPct val="120000"/>
              </a:lnSpc>
              <a:spcBef>
                <a:spcPts val="600"/>
              </a:spcBef>
            </a:pPr>
            <a:r>
              <a:rPr lang="en-US" altLang="zh-CN" dirty="0">
                <a:solidFill>
                  <a:srgbClr val="C8E3FB"/>
                </a:solidFill>
                <a:latin typeface="Garamond" panose="02020404030301010803" pitchFamily="18" charset="0"/>
                <a:ea typeface="SimHei" panose="02010609060101010101" pitchFamily="49" charset="-122"/>
                <a:cs typeface="Times New Roman" panose="02020603050405020304" pitchFamily="18" charset="0"/>
              </a:rPr>
              <a:t>Milky Way</a:t>
            </a:r>
            <a:endParaRPr lang="en-US" altLang="zh-CN" b="0" dirty="0">
              <a:solidFill>
                <a:srgbClr val="C8E3FB"/>
              </a:solidFill>
              <a:latin typeface="Garamond" panose="02020404030301010803" pitchFamily="18" charset="0"/>
              <a:ea typeface="SimHei" panose="02010609060101010101" pitchFamily="49" charset="-122"/>
              <a:cs typeface="Times New Roman" panose="02020603050405020304" pitchFamily="18" charset="0"/>
            </a:endParaRPr>
          </a:p>
        </p:txBody>
      </p:sp>
      <p:grpSp>
        <p:nvGrpSpPr>
          <p:cNvPr id="27" name="组合 26">
            <a:extLst>
              <a:ext uri="{FF2B5EF4-FFF2-40B4-BE49-F238E27FC236}">
                <a16:creationId xmlns:a16="http://schemas.microsoft.com/office/drawing/2014/main" id="{CD53732B-4C8A-C2BA-6335-5EB5F12E4596}"/>
              </a:ext>
            </a:extLst>
          </p:cNvPr>
          <p:cNvGrpSpPr/>
          <p:nvPr/>
        </p:nvGrpSpPr>
        <p:grpSpPr>
          <a:xfrm>
            <a:off x="4902056" y="4142914"/>
            <a:ext cx="5730448" cy="2407961"/>
            <a:chOff x="2907956" y="3824869"/>
            <a:chExt cx="5093631" cy="2483175"/>
          </a:xfrm>
        </p:grpSpPr>
        <p:grpSp>
          <p:nvGrpSpPr>
            <p:cNvPr id="32" name="组合 31">
              <a:extLst>
                <a:ext uri="{FF2B5EF4-FFF2-40B4-BE49-F238E27FC236}">
                  <a16:creationId xmlns:a16="http://schemas.microsoft.com/office/drawing/2014/main" id="{43DC3DAC-711B-C72B-553A-72523F0FC3F1}"/>
                </a:ext>
              </a:extLst>
            </p:cNvPr>
            <p:cNvGrpSpPr/>
            <p:nvPr/>
          </p:nvGrpSpPr>
          <p:grpSpPr>
            <a:xfrm>
              <a:off x="5372886" y="3884785"/>
              <a:ext cx="2540971" cy="2324406"/>
              <a:chOff x="8233184" y="722375"/>
              <a:chExt cx="3703270" cy="2818045"/>
            </a:xfrm>
          </p:grpSpPr>
          <p:grpSp>
            <p:nvGrpSpPr>
              <p:cNvPr id="37" name="组合 36">
                <a:extLst>
                  <a:ext uri="{FF2B5EF4-FFF2-40B4-BE49-F238E27FC236}">
                    <a16:creationId xmlns:a16="http://schemas.microsoft.com/office/drawing/2014/main" id="{A7552DCF-875F-2A7F-92E3-E152CCD2D628}"/>
                  </a:ext>
                </a:extLst>
              </p:cNvPr>
              <p:cNvGrpSpPr/>
              <p:nvPr/>
            </p:nvGrpSpPr>
            <p:grpSpPr>
              <a:xfrm>
                <a:off x="8233184" y="722375"/>
                <a:ext cx="3703270" cy="2818045"/>
                <a:chOff x="8233176" y="722374"/>
                <a:chExt cx="3703268" cy="2818045"/>
              </a:xfrm>
            </p:grpSpPr>
            <p:pic>
              <p:nvPicPr>
                <p:cNvPr id="41" name="图片 40">
                  <a:extLst>
                    <a:ext uri="{FF2B5EF4-FFF2-40B4-BE49-F238E27FC236}">
                      <a16:creationId xmlns:a16="http://schemas.microsoft.com/office/drawing/2014/main" id="{95756643-D90F-EC61-24EB-E1D55D50C4B1}"/>
                    </a:ext>
                  </a:extLst>
                </p:cNvPr>
                <p:cNvPicPr>
                  <a:picLocks noChangeAspect="1"/>
                </p:cNvPicPr>
                <p:nvPr/>
              </p:nvPicPr>
              <p:blipFill rotWithShape="1">
                <a:blip r:embed="rId5"/>
                <a:srcRect l="8230" t="5788" r="960"/>
                <a:stretch/>
              </p:blipFill>
              <p:spPr>
                <a:xfrm>
                  <a:off x="8662954" y="722374"/>
                  <a:ext cx="3273490" cy="2818045"/>
                </a:xfrm>
                <a:prstGeom prst="rect">
                  <a:avLst/>
                </a:prstGeom>
              </p:spPr>
            </p:pic>
            <p:sp>
              <p:nvSpPr>
                <p:cNvPr id="42" name="文本框 41">
                  <a:extLst>
                    <a:ext uri="{FF2B5EF4-FFF2-40B4-BE49-F238E27FC236}">
                      <a16:creationId xmlns:a16="http://schemas.microsoft.com/office/drawing/2014/main" id="{42171900-B257-CA14-0336-FED667E64C7B}"/>
                    </a:ext>
                  </a:extLst>
                </p:cNvPr>
                <p:cNvSpPr txBox="1"/>
                <p:nvPr/>
              </p:nvSpPr>
              <p:spPr>
                <a:xfrm rot="16200000">
                  <a:off x="7889330" y="1850009"/>
                  <a:ext cx="1086405" cy="398713"/>
                </a:xfrm>
                <a:prstGeom prst="rect">
                  <a:avLst/>
                </a:prstGeom>
                <a:noFill/>
              </p:spPr>
              <p:txBody>
                <a:bodyPr wrap="none" rtlCol="0">
                  <a:spAutoFit/>
                </a:bodyPr>
                <a:lstStyle/>
                <a:p>
                  <a:r>
                    <a:rPr lang="en-GB" sz="1400" dirty="0">
                      <a:latin typeface="Garamond" panose="02020404030301010803" pitchFamily="18" charset="0"/>
                      <a:ea typeface="Cambria Math" panose="02040503050406030204" pitchFamily="18" charset="0"/>
                      <a:cs typeface="Times New Roman" panose="02020603050405020304" pitchFamily="18" charset="0"/>
                    </a:rPr>
                    <a:t>[Mg/Fe]</a:t>
                  </a:r>
                </a:p>
              </p:txBody>
            </p:sp>
          </p:grpSp>
          <p:sp>
            <p:nvSpPr>
              <p:cNvPr id="38" name="テキスト ボックス 16">
                <a:extLst>
                  <a:ext uri="{FF2B5EF4-FFF2-40B4-BE49-F238E27FC236}">
                    <a16:creationId xmlns:a16="http://schemas.microsoft.com/office/drawing/2014/main" id="{411DAD18-AEDA-A5B6-6C5E-39921471149B}"/>
                  </a:ext>
                </a:extLst>
              </p:cNvPr>
              <p:cNvSpPr txBox="1"/>
              <p:nvPr/>
            </p:nvSpPr>
            <p:spPr>
              <a:xfrm>
                <a:off x="10601228" y="1165430"/>
                <a:ext cx="1034809" cy="384795"/>
              </a:xfrm>
              <a:prstGeom prst="rect">
                <a:avLst/>
              </a:prstGeom>
              <a:noFill/>
            </p:spPr>
            <p:txBody>
              <a:bodyPr wrap="square" rtlCol="0">
                <a:spAutoFit/>
              </a:bodyPr>
              <a:lstStyle/>
              <a:p>
                <a:pPr algn="ctr"/>
                <a:r>
                  <a:rPr kumimoji="1" lang="en-US" altLang="zh-CN" sz="1400" dirty="0">
                    <a:solidFill>
                      <a:srgbClr val="029F00"/>
                    </a:solidFill>
                    <a:latin typeface="Garamond" panose="02020404030301010803" pitchFamily="18" charset="0"/>
                    <a:ea typeface="STZhongsong" panose="02010600040101010101" pitchFamily="2" charset="-122"/>
                    <a:cs typeface="Calibri" panose="020F0502020204030204" pitchFamily="34" charset="0"/>
                  </a:rPr>
                  <a:t>in-situ</a:t>
                </a:r>
                <a:endParaRPr kumimoji="1" lang="ja-JP" altLang="en-US" sz="1400" dirty="0">
                  <a:solidFill>
                    <a:srgbClr val="029F00"/>
                  </a:solidFill>
                  <a:latin typeface="Garamond" panose="02020404030301010803" pitchFamily="18" charset="0"/>
                  <a:ea typeface="STZhongsong" panose="02010600040101010101" pitchFamily="2" charset="-122"/>
                  <a:cs typeface="Calibri" panose="020F0502020204030204" pitchFamily="34" charset="0"/>
                </a:endParaRPr>
              </a:p>
            </p:txBody>
          </p:sp>
          <p:sp>
            <p:nvSpPr>
              <p:cNvPr id="39" name="テキスト ボックス 16">
                <a:extLst>
                  <a:ext uri="{FF2B5EF4-FFF2-40B4-BE49-F238E27FC236}">
                    <a16:creationId xmlns:a16="http://schemas.microsoft.com/office/drawing/2014/main" id="{01813BEA-4F81-EDC6-F735-83ECE14D9D81}"/>
                  </a:ext>
                </a:extLst>
              </p:cNvPr>
              <p:cNvSpPr txBox="1"/>
              <p:nvPr/>
            </p:nvSpPr>
            <p:spPr>
              <a:xfrm>
                <a:off x="10711846" y="2561264"/>
                <a:ext cx="813571" cy="384795"/>
              </a:xfrm>
              <a:prstGeom prst="rect">
                <a:avLst/>
              </a:prstGeom>
              <a:noFill/>
            </p:spPr>
            <p:txBody>
              <a:bodyPr wrap="square" rtlCol="0">
                <a:spAutoFit/>
              </a:bodyPr>
              <a:lstStyle/>
              <a:p>
                <a:pPr algn="ctr"/>
                <a:r>
                  <a:rPr kumimoji="1" lang="en-US" altLang="zh-CN" sz="1400" dirty="0">
                    <a:solidFill>
                      <a:srgbClr val="FF7401"/>
                    </a:solidFill>
                    <a:latin typeface="Garamond" panose="02020404030301010803" pitchFamily="18" charset="0"/>
                    <a:ea typeface="STZhongsong" panose="02010600040101010101" pitchFamily="2" charset="-122"/>
                    <a:cs typeface="Calibri" panose="020F0502020204030204" pitchFamily="34" charset="0"/>
                  </a:rPr>
                  <a:t>GSE</a:t>
                </a:r>
                <a:endParaRPr kumimoji="1" lang="ja-JP" altLang="en-US" sz="1400" dirty="0">
                  <a:solidFill>
                    <a:srgbClr val="FF7401"/>
                  </a:solidFill>
                  <a:latin typeface="Garamond" panose="02020404030301010803" pitchFamily="18" charset="0"/>
                  <a:ea typeface="STZhongsong" panose="02010600040101010101" pitchFamily="2" charset="-122"/>
                  <a:cs typeface="Calibri" panose="020F0502020204030204" pitchFamily="34" charset="0"/>
                </a:endParaRPr>
              </a:p>
            </p:txBody>
          </p:sp>
          <p:sp>
            <p:nvSpPr>
              <p:cNvPr id="40" name="テキスト ボックス 16">
                <a:extLst>
                  <a:ext uri="{FF2B5EF4-FFF2-40B4-BE49-F238E27FC236}">
                    <a16:creationId xmlns:a16="http://schemas.microsoft.com/office/drawing/2014/main" id="{8DE764A3-A5CD-E266-9D7F-87D95543FE54}"/>
                  </a:ext>
                </a:extLst>
              </p:cNvPr>
              <p:cNvSpPr txBox="1"/>
              <p:nvPr/>
            </p:nvSpPr>
            <p:spPr>
              <a:xfrm>
                <a:off x="9182578" y="2561264"/>
                <a:ext cx="1166775" cy="384795"/>
              </a:xfrm>
              <a:prstGeom prst="rect">
                <a:avLst/>
              </a:prstGeom>
              <a:noFill/>
            </p:spPr>
            <p:txBody>
              <a:bodyPr wrap="square" rtlCol="0">
                <a:spAutoFit/>
              </a:bodyPr>
              <a:lstStyle/>
              <a:p>
                <a:pPr algn="ctr"/>
                <a:r>
                  <a:rPr kumimoji="1" lang="en-US" altLang="zh-CN" sz="1400" dirty="0">
                    <a:solidFill>
                      <a:srgbClr val="0174BC"/>
                    </a:solidFill>
                    <a:latin typeface="Garamond" panose="02020404030301010803" pitchFamily="18" charset="0"/>
                    <a:ea typeface="STZhongsong" panose="02010600040101010101" pitchFamily="2" charset="-122"/>
                    <a:cs typeface="Calibri" panose="020F0502020204030204" pitchFamily="34" charset="0"/>
                  </a:rPr>
                  <a:t>Sequoia</a:t>
                </a:r>
                <a:endParaRPr kumimoji="1" lang="ja-JP" altLang="en-US" sz="1400" dirty="0">
                  <a:solidFill>
                    <a:srgbClr val="0174BC"/>
                  </a:solidFill>
                  <a:latin typeface="Garamond" panose="02020404030301010803" pitchFamily="18" charset="0"/>
                  <a:ea typeface="STZhongsong" panose="02010600040101010101" pitchFamily="2" charset="-122"/>
                  <a:cs typeface="Calibri" panose="020F0502020204030204" pitchFamily="34" charset="0"/>
                </a:endParaRPr>
              </a:p>
            </p:txBody>
          </p:sp>
        </p:grpSp>
        <p:grpSp>
          <p:nvGrpSpPr>
            <p:cNvPr id="33" name="组合 32">
              <a:extLst>
                <a:ext uri="{FF2B5EF4-FFF2-40B4-BE49-F238E27FC236}">
                  <a16:creationId xmlns:a16="http://schemas.microsoft.com/office/drawing/2014/main" id="{E27FFD6F-F7C7-F507-1449-6B343C238156}"/>
                </a:ext>
              </a:extLst>
            </p:cNvPr>
            <p:cNvGrpSpPr/>
            <p:nvPr/>
          </p:nvGrpSpPr>
          <p:grpSpPr>
            <a:xfrm>
              <a:off x="2980179" y="3858322"/>
              <a:ext cx="2283984" cy="2394134"/>
              <a:chOff x="8732945" y="3554046"/>
              <a:chExt cx="3459055" cy="3276840"/>
            </a:xfrm>
          </p:grpSpPr>
          <p:pic>
            <p:nvPicPr>
              <p:cNvPr id="35" name="图片 34">
                <a:extLst>
                  <a:ext uri="{FF2B5EF4-FFF2-40B4-BE49-F238E27FC236}">
                    <a16:creationId xmlns:a16="http://schemas.microsoft.com/office/drawing/2014/main" id="{F8190055-DE5E-8D11-0873-0F95285C6708}"/>
                  </a:ext>
                </a:extLst>
              </p:cNvPr>
              <p:cNvPicPr>
                <a:picLocks noChangeAspect="1"/>
              </p:cNvPicPr>
              <p:nvPr/>
            </p:nvPicPr>
            <p:blipFill rotWithShape="1">
              <a:blip r:embed="rId6"/>
              <a:srcRect l="54946"/>
              <a:stretch/>
            </p:blipFill>
            <p:spPr>
              <a:xfrm>
                <a:off x="9182100" y="3569044"/>
                <a:ext cx="3009900" cy="3261842"/>
              </a:xfrm>
              <a:prstGeom prst="rect">
                <a:avLst/>
              </a:prstGeom>
            </p:spPr>
          </p:pic>
          <p:pic>
            <p:nvPicPr>
              <p:cNvPr id="36" name="图片 35">
                <a:extLst>
                  <a:ext uri="{FF2B5EF4-FFF2-40B4-BE49-F238E27FC236}">
                    <a16:creationId xmlns:a16="http://schemas.microsoft.com/office/drawing/2014/main" id="{207DD827-208E-64ED-2E51-1E99D220D115}"/>
                  </a:ext>
                </a:extLst>
              </p:cNvPr>
              <p:cNvPicPr>
                <a:picLocks noChangeAspect="1"/>
              </p:cNvPicPr>
              <p:nvPr/>
            </p:nvPicPr>
            <p:blipFill rotWithShape="1">
              <a:blip r:embed="rId6"/>
              <a:srcRect l="1034" t="-416" r="91552" b="416"/>
              <a:stretch/>
            </p:blipFill>
            <p:spPr>
              <a:xfrm>
                <a:off x="8732945" y="3554046"/>
                <a:ext cx="495300" cy="3261842"/>
              </a:xfrm>
              <a:prstGeom prst="rect">
                <a:avLst/>
              </a:prstGeom>
            </p:spPr>
          </p:pic>
        </p:grpSp>
        <p:sp>
          <p:nvSpPr>
            <p:cNvPr id="34" name="矩形 33">
              <a:extLst>
                <a:ext uri="{FF2B5EF4-FFF2-40B4-BE49-F238E27FC236}">
                  <a16:creationId xmlns:a16="http://schemas.microsoft.com/office/drawing/2014/main" id="{6AA722DA-272B-1AC5-C430-B1D465259222}"/>
                </a:ext>
              </a:extLst>
            </p:cNvPr>
            <p:cNvSpPr/>
            <p:nvPr/>
          </p:nvSpPr>
          <p:spPr>
            <a:xfrm>
              <a:off x="2907956" y="3824869"/>
              <a:ext cx="5093631" cy="2483175"/>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aramond" panose="02020404030301010803" pitchFamily="18" charset="0"/>
                <a:cs typeface="Calibri" panose="020F0502020204030204" pitchFamily="34" charset="0"/>
              </a:endParaRPr>
            </a:p>
          </p:txBody>
        </p:sp>
      </p:grpSp>
      <p:sp>
        <p:nvSpPr>
          <p:cNvPr id="43" name="圆角矩形 29">
            <a:extLst>
              <a:ext uri="{FF2B5EF4-FFF2-40B4-BE49-F238E27FC236}">
                <a16:creationId xmlns:a16="http://schemas.microsoft.com/office/drawing/2014/main" id="{0BB7BC2C-FA96-2707-BF48-C4459F9909CB}"/>
              </a:ext>
            </a:extLst>
          </p:cNvPr>
          <p:cNvSpPr/>
          <p:nvPr/>
        </p:nvSpPr>
        <p:spPr>
          <a:xfrm>
            <a:off x="6454205" y="4016996"/>
            <a:ext cx="2743200" cy="488290"/>
          </a:xfrm>
          <a:prstGeom prst="round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wrap="square" anchor="ctr" anchorCtr="0">
            <a:spAutoFit/>
          </a:bodyPr>
          <a:lstStyle/>
          <a:p>
            <a:pPr algn="ctr">
              <a:lnSpc>
                <a:spcPct val="120000"/>
              </a:lnSpc>
              <a:spcBef>
                <a:spcPts val="600"/>
              </a:spcBef>
            </a:pPr>
            <a:r>
              <a:rPr lang="en-US" altLang="zh-CN" sz="2000" dirty="0">
                <a:solidFill>
                  <a:srgbClr val="C8E3FB"/>
                </a:solidFill>
                <a:latin typeface="Garamond" panose="02020404030301010803" pitchFamily="18" charset="0"/>
                <a:ea typeface="SimHei" panose="02010609060101010101" pitchFamily="49" charset="-122"/>
                <a:cs typeface="Times New Roman" panose="02020603050405020304" pitchFamily="18" charset="0"/>
              </a:rPr>
              <a:t>kinematics</a:t>
            </a:r>
            <a:r>
              <a:rPr lang="zh-CN" altLang="en-US" sz="2000" dirty="0">
                <a:solidFill>
                  <a:srgbClr val="C8E3FB"/>
                </a:solidFill>
                <a:latin typeface="Garamond" panose="02020404030301010803" pitchFamily="18" charset="0"/>
                <a:ea typeface="SimHei" panose="02010609060101010101" pitchFamily="49" charset="-122"/>
                <a:cs typeface="Times New Roman" panose="02020603050405020304" pitchFamily="18" charset="0"/>
              </a:rPr>
              <a:t>  </a:t>
            </a:r>
            <a:r>
              <a:rPr lang="en-US" altLang="zh-CN" sz="2000" dirty="0">
                <a:solidFill>
                  <a:srgbClr val="C8E3FB"/>
                </a:solidFill>
                <a:latin typeface="Garamond" panose="02020404030301010803" pitchFamily="18" charset="0"/>
                <a:ea typeface="SimHei" panose="02010609060101010101" pitchFamily="49" charset="-122"/>
                <a:cs typeface="Times New Roman" panose="02020603050405020304" pitchFamily="18" charset="0"/>
              </a:rPr>
              <a:t>+</a:t>
            </a:r>
            <a:r>
              <a:rPr lang="zh-CN" altLang="en-US" sz="2000" dirty="0">
                <a:solidFill>
                  <a:srgbClr val="C8E3FB"/>
                </a:solidFill>
                <a:latin typeface="Garamond" panose="02020404030301010803" pitchFamily="18" charset="0"/>
                <a:ea typeface="SimHei" panose="02010609060101010101" pitchFamily="49" charset="-122"/>
                <a:cs typeface="Times New Roman" panose="02020603050405020304" pitchFamily="18" charset="0"/>
              </a:rPr>
              <a:t>  </a:t>
            </a:r>
            <a:r>
              <a:rPr lang="en-US" altLang="zh-CN" sz="2000" dirty="0">
                <a:solidFill>
                  <a:srgbClr val="C8E3FB"/>
                </a:solidFill>
                <a:latin typeface="Garamond" panose="02020404030301010803" pitchFamily="18" charset="0"/>
                <a:ea typeface="SimHei" panose="02010609060101010101" pitchFamily="49" charset="-122"/>
                <a:cs typeface="Times New Roman" panose="02020603050405020304" pitchFamily="18" charset="0"/>
              </a:rPr>
              <a:t>chemistry</a:t>
            </a:r>
          </a:p>
        </p:txBody>
      </p:sp>
      <p:sp>
        <p:nvSpPr>
          <p:cNvPr id="47" name="右箭头 46">
            <a:extLst>
              <a:ext uri="{FF2B5EF4-FFF2-40B4-BE49-F238E27FC236}">
                <a16:creationId xmlns:a16="http://schemas.microsoft.com/office/drawing/2014/main" id="{74DEF068-DFB3-19F9-3B9D-531A0D175C2D}"/>
              </a:ext>
            </a:extLst>
          </p:cNvPr>
          <p:cNvSpPr/>
          <p:nvPr/>
        </p:nvSpPr>
        <p:spPr>
          <a:xfrm rot="6917512">
            <a:off x="9537765" y="3195654"/>
            <a:ext cx="1729639" cy="1540336"/>
          </a:xfrm>
          <a:prstGeom prst="right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kumimoji="1" lang="en-US" altLang="zh-CN" sz="2200" dirty="0">
                <a:solidFill>
                  <a:srgbClr val="FFC000"/>
                </a:solidFill>
                <a:latin typeface="Garamond" panose="02020404030301010803" pitchFamily="18" charset="0"/>
                <a:ea typeface="SimHei" panose="02010609060101010101" pitchFamily="49" charset="-122"/>
              </a:rPr>
              <a:t>Stellar relics</a:t>
            </a:r>
            <a:endParaRPr kumimoji="1" lang="zh-CN" altLang="en-US" sz="2200" dirty="0">
              <a:solidFill>
                <a:srgbClr val="FFC000"/>
              </a:solidFill>
              <a:latin typeface="Garamond" panose="02020404030301010803" pitchFamily="18" charset="0"/>
              <a:ea typeface="SimHei" panose="02010609060101010101" pitchFamily="49" charset="-122"/>
            </a:endParaRPr>
          </a:p>
        </p:txBody>
      </p:sp>
      <p:sp>
        <p:nvSpPr>
          <p:cNvPr id="48" name="右箭头 47">
            <a:extLst>
              <a:ext uri="{FF2B5EF4-FFF2-40B4-BE49-F238E27FC236}">
                <a16:creationId xmlns:a16="http://schemas.microsoft.com/office/drawing/2014/main" id="{AF842282-48B4-7EAA-412C-7F2EFA85B893}"/>
              </a:ext>
            </a:extLst>
          </p:cNvPr>
          <p:cNvSpPr/>
          <p:nvPr/>
        </p:nvSpPr>
        <p:spPr>
          <a:xfrm rot="14400044">
            <a:off x="4088244" y="2956208"/>
            <a:ext cx="1729639" cy="1786022"/>
          </a:xfrm>
          <a:prstGeom prst="right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vert" rtlCol="0" anchor="ctr"/>
          <a:lstStyle/>
          <a:p>
            <a:pPr algn="ctr"/>
            <a:r>
              <a:rPr kumimoji="1" lang="en-US" altLang="zh-CN" sz="2200" dirty="0">
                <a:solidFill>
                  <a:srgbClr val="FFC000"/>
                </a:solidFill>
                <a:latin typeface="Garamond" panose="02020404030301010803" pitchFamily="18" charset="0"/>
                <a:ea typeface="SimHei" panose="02010609060101010101" pitchFamily="49" charset="-122"/>
              </a:rPr>
              <a:t>Reveal origin</a:t>
            </a:r>
            <a:endParaRPr kumimoji="1" lang="zh-CN" altLang="en-US" sz="2200" dirty="0">
              <a:solidFill>
                <a:srgbClr val="FFC000"/>
              </a:solidFill>
              <a:latin typeface="Garamond" panose="02020404030301010803" pitchFamily="18" charset="0"/>
              <a:ea typeface="SimHei" panose="02010609060101010101" pitchFamily="49" charset="-122"/>
            </a:endParaRPr>
          </a:p>
        </p:txBody>
      </p:sp>
      <p:sp>
        <p:nvSpPr>
          <p:cNvPr id="12" name="圆角矩形 29">
            <a:extLst>
              <a:ext uri="{FF2B5EF4-FFF2-40B4-BE49-F238E27FC236}">
                <a16:creationId xmlns:a16="http://schemas.microsoft.com/office/drawing/2014/main" id="{17ED23DA-341D-78F8-435B-EBC600246DA2}"/>
              </a:ext>
            </a:extLst>
          </p:cNvPr>
          <p:cNvSpPr/>
          <p:nvPr/>
        </p:nvSpPr>
        <p:spPr>
          <a:xfrm>
            <a:off x="4427658" y="6081918"/>
            <a:ext cx="1516079" cy="48829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nchor="ctr" anchorCtr="0">
            <a:spAutoFit/>
          </a:bodyPr>
          <a:lstStyle/>
          <a:p>
            <a:pPr algn="ctr">
              <a:lnSpc>
                <a:spcPct val="120000"/>
              </a:lnSpc>
              <a:spcBef>
                <a:spcPts val="600"/>
              </a:spcBef>
            </a:pPr>
            <a:r>
              <a:rPr lang="en-US" altLang="zh-CN" sz="2000" b="0" dirty="0">
                <a:solidFill>
                  <a:schemeClr val="tx1"/>
                </a:solidFill>
                <a:effectLst/>
                <a:latin typeface="Garamond" panose="02020404030301010803" pitchFamily="18" charset="0"/>
                <a:ea typeface="SimHei" panose="02010609060101010101" pitchFamily="49" charset="-122"/>
                <a:cs typeface="Times New Roman" panose="02020603050405020304" pitchFamily="18" charset="0"/>
              </a:rPr>
              <a:t>substructure</a:t>
            </a:r>
            <a:endParaRPr lang="en-US" altLang="zh-CN" sz="1800" b="0" dirty="0">
              <a:solidFill>
                <a:schemeClr val="tx1"/>
              </a:solidFill>
              <a:effectLst/>
              <a:latin typeface="Garamond" panose="02020404030301010803" pitchFamily="18" charset="0"/>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58297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43" grpId="0" animBg="1"/>
      <p:bldP spid="47" grpId="0" animBg="1"/>
      <p:bldP spid="48"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B52369-6C33-DB45-88A8-BB1EBDFD6362}"/>
              </a:ext>
            </a:extLst>
          </p:cNvPr>
          <p:cNvSpPr>
            <a:spLocks noGrp="1"/>
          </p:cNvSpPr>
          <p:nvPr>
            <p:ph type="title"/>
          </p:nvPr>
        </p:nvSpPr>
        <p:spPr/>
        <p:txBody>
          <a:bodyPr>
            <a:noAutofit/>
          </a:bodyPr>
          <a:lstStyle/>
          <a:p>
            <a:r>
              <a:rPr lang="en-US" altLang="zh-CN" dirty="0"/>
              <a:t>Ancient</a:t>
            </a:r>
            <a:r>
              <a:rPr lang="zh-CN" altLang="en-US" dirty="0"/>
              <a:t> </a:t>
            </a:r>
            <a:r>
              <a:rPr lang="en-US" altLang="zh-CN" dirty="0"/>
              <a:t>building</a:t>
            </a:r>
            <a:r>
              <a:rPr lang="zh-CN" altLang="en-US" dirty="0"/>
              <a:t> </a:t>
            </a:r>
            <a:r>
              <a:rPr lang="en-US" altLang="zh-CN" dirty="0"/>
              <a:t>blocks</a:t>
            </a:r>
            <a:endParaRPr lang="en-GB" dirty="0"/>
          </a:p>
        </p:txBody>
      </p:sp>
      <p:sp>
        <p:nvSpPr>
          <p:cNvPr id="4" name="灯片编号占位符 3">
            <a:extLst>
              <a:ext uri="{FF2B5EF4-FFF2-40B4-BE49-F238E27FC236}">
                <a16:creationId xmlns:a16="http://schemas.microsoft.com/office/drawing/2014/main" id="{D044E6BA-35CB-694F-90A3-47B2A5E06695}"/>
              </a:ext>
            </a:extLst>
          </p:cNvPr>
          <p:cNvSpPr>
            <a:spLocks noGrp="1"/>
          </p:cNvSpPr>
          <p:nvPr>
            <p:ph type="sldNum" sz="quarter" idx="12"/>
          </p:nvPr>
        </p:nvSpPr>
        <p:spPr>
          <a:xfrm>
            <a:off x="10889791" y="6096217"/>
            <a:ext cx="753545" cy="365125"/>
          </a:xfrm>
          <a:prstGeom prst="rect">
            <a:avLst/>
          </a:prstGeom>
        </p:spPr>
        <p:txBody>
          <a:bodyPr/>
          <a:lstStyle>
            <a:defPPr>
              <a:defRPr lang="zh-CN"/>
            </a:defPPr>
            <a:lvl1pPr marL="0" algn="r" defTabSz="914400" rtl="0" eaLnBrk="1" latinLnBrk="0" hangingPunct="1">
              <a:defRPr sz="16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6000A5-C2B4-404E-B7F4-15ED9635A1AE}" type="slidenum">
              <a:rPr lang="zh-CN" altLang="en-US" smtClean="0"/>
              <a:pPr/>
              <a:t>34</a:t>
            </a:fld>
            <a:endParaRPr lang="zh-CN" altLang="en-US"/>
          </a:p>
        </p:txBody>
      </p:sp>
      <p:pic>
        <p:nvPicPr>
          <p:cNvPr id="26" name="图片 25">
            <a:extLst>
              <a:ext uri="{FF2B5EF4-FFF2-40B4-BE49-F238E27FC236}">
                <a16:creationId xmlns:a16="http://schemas.microsoft.com/office/drawing/2014/main" id="{8E6ABC4B-0AE9-AE46-8112-842949B4677C}"/>
              </a:ext>
            </a:extLst>
          </p:cNvPr>
          <p:cNvPicPr>
            <a:picLocks noChangeAspect="1"/>
          </p:cNvPicPr>
          <p:nvPr/>
        </p:nvPicPr>
        <p:blipFill>
          <a:blip r:embed="rId2"/>
          <a:stretch>
            <a:fillRect/>
          </a:stretch>
        </p:blipFill>
        <p:spPr>
          <a:xfrm>
            <a:off x="1011480" y="2090537"/>
            <a:ext cx="3060700" cy="2959100"/>
          </a:xfrm>
          <a:prstGeom prst="rect">
            <a:avLst/>
          </a:prstGeom>
        </p:spPr>
      </p:pic>
      <p:grpSp>
        <p:nvGrpSpPr>
          <p:cNvPr id="3" name="组合 2">
            <a:extLst>
              <a:ext uri="{FF2B5EF4-FFF2-40B4-BE49-F238E27FC236}">
                <a16:creationId xmlns:a16="http://schemas.microsoft.com/office/drawing/2014/main" id="{9CD47C77-30DF-6315-41E8-8D03143CC5AA}"/>
              </a:ext>
            </a:extLst>
          </p:cNvPr>
          <p:cNvGrpSpPr/>
          <p:nvPr/>
        </p:nvGrpSpPr>
        <p:grpSpPr>
          <a:xfrm>
            <a:off x="4521911" y="2103181"/>
            <a:ext cx="3060700" cy="2959100"/>
            <a:chOff x="7177414" y="1965439"/>
            <a:chExt cx="4113209" cy="4130777"/>
          </a:xfrm>
        </p:grpSpPr>
        <p:pic>
          <p:nvPicPr>
            <p:cNvPr id="15" name="图片 14">
              <a:extLst>
                <a:ext uri="{FF2B5EF4-FFF2-40B4-BE49-F238E27FC236}">
                  <a16:creationId xmlns:a16="http://schemas.microsoft.com/office/drawing/2014/main" id="{34DDB1DA-05B6-894C-8E6F-93A806800ED6}"/>
                </a:ext>
              </a:extLst>
            </p:cNvPr>
            <p:cNvPicPr>
              <a:picLocks noChangeAspect="1"/>
            </p:cNvPicPr>
            <p:nvPr/>
          </p:nvPicPr>
          <p:blipFill rotWithShape="1">
            <a:blip r:embed="rId3"/>
            <a:srcRect t="72017" r="94880" b="-1"/>
            <a:stretch/>
          </p:blipFill>
          <p:spPr>
            <a:xfrm rot="5400000">
              <a:off x="8809372" y="3614966"/>
              <a:ext cx="849293" cy="4113208"/>
            </a:xfrm>
            <a:prstGeom prst="rect">
              <a:avLst/>
            </a:prstGeom>
          </p:spPr>
        </p:pic>
        <p:pic>
          <p:nvPicPr>
            <p:cNvPr id="13" name="图片 12">
              <a:extLst>
                <a:ext uri="{FF2B5EF4-FFF2-40B4-BE49-F238E27FC236}">
                  <a16:creationId xmlns:a16="http://schemas.microsoft.com/office/drawing/2014/main" id="{CEB9F5AF-EBAA-6248-A79C-DEC62D19FFD6}"/>
                </a:ext>
              </a:extLst>
            </p:cNvPr>
            <p:cNvPicPr>
              <a:picLocks noChangeAspect="1"/>
            </p:cNvPicPr>
            <p:nvPr/>
          </p:nvPicPr>
          <p:blipFill>
            <a:blip r:embed="rId3"/>
            <a:stretch>
              <a:fillRect/>
            </a:stretch>
          </p:blipFill>
          <p:spPr>
            <a:xfrm>
              <a:off x="7177414" y="1965439"/>
              <a:ext cx="4113209" cy="3644615"/>
            </a:xfrm>
            <a:prstGeom prst="rect">
              <a:avLst/>
            </a:prstGeom>
          </p:spPr>
        </p:pic>
        <p:pic>
          <p:nvPicPr>
            <p:cNvPr id="14" name="图片 13">
              <a:extLst>
                <a:ext uri="{FF2B5EF4-FFF2-40B4-BE49-F238E27FC236}">
                  <a16:creationId xmlns:a16="http://schemas.microsoft.com/office/drawing/2014/main" id="{C195507B-1098-3545-99E9-506640BFC1EB}"/>
                </a:ext>
              </a:extLst>
            </p:cNvPr>
            <p:cNvPicPr>
              <a:picLocks noChangeAspect="1"/>
            </p:cNvPicPr>
            <p:nvPr/>
          </p:nvPicPr>
          <p:blipFill rotWithShape="1">
            <a:blip r:embed="rId4"/>
            <a:srcRect l="10775"/>
            <a:stretch/>
          </p:blipFill>
          <p:spPr>
            <a:xfrm>
              <a:off x="8107940" y="5514292"/>
              <a:ext cx="3143605" cy="548055"/>
            </a:xfrm>
            <a:prstGeom prst="rect">
              <a:avLst/>
            </a:prstGeom>
          </p:spPr>
        </p:pic>
      </p:grpSp>
      <p:sp>
        <p:nvSpPr>
          <p:cNvPr id="24" name="矩形 23">
            <a:extLst>
              <a:ext uri="{FF2B5EF4-FFF2-40B4-BE49-F238E27FC236}">
                <a16:creationId xmlns:a16="http://schemas.microsoft.com/office/drawing/2014/main" id="{F8EB0B91-922C-2F45-8512-E3758CEE7530}"/>
              </a:ext>
            </a:extLst>
          </p:cNvPr>
          <p:cNvSpPr/>
          <p:nvPr/>
        </p:nvSpPr>
        <p:spPr>
          <a:xfrm>
            <a:off x="673560" y="5048413"/>
            <a:ext cx="3736541" cy="418063"/>
          </a:xfrm>
          <a:prstGeom prst="rect">
            <a:avLst/>
          </a:prstGeom>
        </p:spPr>
        <p:txBody>
          <a:bodyPr wrap="square">
            <a:spAutoFit/>
          </a:bodyPr>
          <a:lstStyle/>
          <a:p>
            <a:pPr algn="ctr">
              <a:lnSpc>
                <a:spcPct val="150000"/>
              </a:lnSpc>
            </a:pPr>
            <a:r>
              <a:rPr lang="en-US" altLang="zh-CN"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LAMOST</a:t>
            </a:r>
            <a:r>
              <a:rPr lang="zh-CN" altLang="en-US"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 </a:t>
            </a:r>
            <a:r>
              <a:rPr lang="en-US" altLang="zh-CN"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VMP</a:t>
            </a:r>
            <a:r>
              <a:rPr lang="zh-CN" altLang="en-US"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 </a:t>
            </a:r>
            <a:r>
              <a:rPr lang="en-US" altLang="zh-CN"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stars (Yuan+2022)</a:t>
            </a:r>
          </a:p>
        </p:txBody>
      </p:sp>
      <p:sp>
        <p:nvSpPr>
          <p:cNvPr id="25" name="矩形 24">
            <a:extLst>
              <a:ext uri="{FF2B5EF4-FFF2-40B4-BE49-F238E27FC236}">
                <a16:creationId xmlns:a16="http://schemas.microsoft.com/office/drawing/2014/main" id="{12F730F5-6709-3B45-A8A8-34143F773E47}"/>
              </a:ext>
            </a:extLst>
          </p:cNvPr>
          <p:cNvSpPr/>
          <p:nvPr/>
        </p:nvSpPr>
        <p:spPr>
          <a:xfrm>
            <a:off x="4376863" y="5069331"/>
            <a:ext cx="4572579" cy="418063"/>
          </a:xfrm>
          <a:prstGeom prst="rect">
            <a:avLst/>
          </a:prstGeom>
        </p:spPr>
        <p:txBody>
          <a:bodyPr wrap="square">
            <a:spAutoFit/>
          </a:bodyPr>
          <a:lstStyle/>
          <a:p>
            <a:pPr>
              <a:lnSpc>
                <a:spcPct val="150000"/>
              </a:lnSpc>
            </a:pPr>
            <a:r>
              <a:rPr lang="en-US" altLang="zh-CN"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HK &amp;</a:t>
            </a:r>
            <a:r>
              <a:rPr lang="zh-CN" altLang="en-US"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 </a:t>
            </a:r>
            <a:r>
              <a:rPr lang="en-US" altLang="zh-CN"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HES</a:t>
            </a:r>
            <a:r>
              <a:rPr lang="zh-CN" altLang="en-US"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 </a:t>
            </a:r>
            <a:r>
              <a:rPr lang="en-US" altLang="zh-CN"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VMP</a:t>
            </a:r>
            <a:r>
              <a:rPr lang="zh-CN" altLang="en-US"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 </a:t>
            </a:r>
            <a:r>
              <a:rPr lang="en-US" altLang="zh-CN"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stars</a:t>
            </a:r>
            <a:r>
              <a:rPr lang="zh-CN" altLang="en-US"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 </a:t>
            </a:r>
            <a:r>
              <a:rPr lang="en-US" altLang="zh-CN"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a:t>
            </a:r>
            <a:r>
              <a:rPr kumimoji="1" lang="en-US" altLang="ja-JP" sz="1600" dirty="0">
                <a:solidFill>
                  <a:schemeClr val="tx2"/>
                </a:solidFill>
                <a:latin typeface="STZhongsong" panose="02010600040101010101" pitchFamily="2" charset="-122"/>
                <a:ea typeface="STZhongsong" panose="02010600040101010101" pitchFamily="2" charset="-122"/>
                <a:cs typeface="Calibri" panose="020F0502020204030204" pitchFamily="34" charset="0"/>
              </a:rPr>
              <a:t>Limberg+2022</a:t>
            </a:r>
            <a:r>
              <a:rPr lang="en-US" altLang="zh-CN"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a:t>
            </a:r>
            <a:r>
              <a:rPr lang="zh-CN" altLang="en-US"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rPr>
              <a:t> </a:t>
            </a:r>
            <a:endParaRPr lang="en-US" altLang="zh-CN" sz="1600" dirty="0">
              <a:solidFill>
                <a:schemeClr val="tx2"/>
              </a:solidFill>
              <a:latin typeface="华文中宋" panose="02010600040101010101" pitchFamily="2" charset="-122"/>
              <a:ea typeface="华文中宋" panose="02010600040101010101" pitchFamily="2" charset="-122"/>
              <a:cs typeface="微软雅黑" panose="020B0503020204020204" pitchFamily="34" charset="-122"/>
            </a:endParaRPr>
          </a:p>
        </p:txBody>
      </p:sp>
      <p:sp>
        <p:nvSpPr>
          <p:cNvPr id="5" name="内容占位符 4">
            <a:extLst>
              <a:ext uri="{FF2B5EF4-FFF2-40B4-BE49-F238E27FC236}">
                <a16:creationId xmlns:a16="http://schemas.microsoft.com/office/drawing/2014/main" id="{1E147211-6930-20AA-094F-2A6313992AF0}"/>
              </a:ext>
            </a:extLst>
          </p:cNvPr>
          <p:cNvSpPr>
            <a:spLocks noGrp="1"/>
          </p:cNvSpPr>
          <p:nvPr>
            <p:ph idx="1"/>
          </p:nvPr>
        </p:nvSpPr>
        <p:spPr>
          <a:xfrm>
            <a:off x="534898" y="5728235"/>
            <a:ext cx="11122203" cy="620107"/>
          </a:xfrm>
        </p:spPr>
        <p:txBody>
          <a:bodyPr>
            <a:normAutofit/>
          </a:bodyPr>
          <a:lstStyle/>
          <a:p>
            <a:pPr marL="36900" indent="0" algn="ctr">
              <a:buNone/>
            </a:pPr>
            <a:r>
              <a:rPr lang="en-US" altLang="zh-CN" b="1" dirty="0">
                <a:solidFill>
                  <a:srgbClr val="FFC000"/>
                </a:solidFill>
              </a:rPr>
              <a:t>We need</a:t>
            </a:r>
            <a:r>
              <a:rPr lang="zh-CN" altLang="en-US" b="1" dirty="0">
                <a:solidFill>
                  <a:srgbClr val="FFC000"/>
                </a:solidFill>
              </a:rPr>
              <a:t> </a:t>
            </a:r>
            <a:r>
              <a:rPr lang="en-US" altLang="zh-CN" b="1" dirty="0">
                <a:solidFill>
                  <a:srgbClr val="FFC000"/>
                </a:solidFill>
              </a:rPr>
              <a:t>a large VMP</a:t>
            </a:r>
            <a:r>
              <a:rPr lang="zh-CN" altLang="en-US" b="1" dirty="0">
                <a:solidFill>
                  <a:srgbClr val="FFC000"/>
                </a:solidFill>
              </a:rPr>
              <a:t> </a:t>
            </a:r>
            <a:r>
              <a:rPr lang="en-US" altLang="zh-CN" b="1" dirty="0">
                <a:solidFill>
                  <a:srgbClr val="FFC000"/>
                </a:solidFill>
              </a:rPr>
              <a:t>star sample with reliable abundances!</a:t>
            </a:r>
          </a:p>
        </p:txBody>
      </p:sp>
      <p:sp>
        <p:nvSpPr>
          <p:cNvPr id="8" name="内容占位符 4">
            <a:extLst>
              <a:ext uri="{FF2B5EF4-FFF2-40B4-BE49-F238E27FC236}">
                <a16:creationId xmlns:a16="http://schemas.microsoft.com/office/drawing/2014/main" id="{8D8FFE01-4AA3-D267-1436-67BE4393EC6E}"/>
              </a:ext>
            </a:extLst>
          </p:cNvPr>
          <p:cNvSpPr txBox="1">
            <a:spLocks/>
          </p:cNvSpPr>
          <p:nvPr/>
        </p:nvSpPr>
        <p:spPr>
          <a:xfrm>
            <a:off x="513708" y="1471694"/>
            <a:ext cx="7995608" cy="620107"/>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ts val="1200"/>
              </a:spcBef>
              <a:spcAft>
                <a:spcPts val="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1pPr>
            <a:lvl2pPr marL="720000" indent="-270000" algn="l" defTabSz="457200" rtl="0" eaLnBrk="1" latinLnBrk="0" hangingPunct="1">
              <a:spcBef>
                <a:spcPts val="1200"/>
              </a:spcBef>
              <a:spcAft>
                <a:spcPts val="0"/>
              </a:spcAft>
              <a:buClr>
                <a:schemeClr val="tx2"/>
              </a:buClr>
              <a:buSzPct val="70000"/>
              <a:buFont typeface="Wingdings" panose="05000000000000000000" pitchFamily="2" charset="2"/>
              <a:buChar char="ü"/>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2pPr>
            <a:lvl3pPr marL="1026000" indent="-216000" algn="l" defTabSz="457200" rtl="0" eaLnBrk="1" latinLnBrk="0" hangingPunct="1">
              <a:spcBef>
                <a:spcPts val="1200"/>
              </a:spcBef>
              <a:spcAft>
                <a:spcPts val="0"/>
              </a:spcAft>
              <a:buClr>
                <a:schemeClr val="tx2"/>
              </a:buClr>
              <a:buSzPct val="70000"/>
              <a:buFont typeface="Wingdings" panose="05000000000000000000" pitchFamily="2" charset="2"/>
              <a:buChar char="p"/>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3pPr>
            <a:lvl4pPr marL="1386000" indent="-216000" algn="l" defTabSz="457200" rtl="0" eaLnBrk="1" latinLnBrk="0" hangingPunct="1">
              <a:spcBef>
                <a:spcPts val="1200"/>
              </a:spcBef>
              <a:spcAft>
                <a:spcPts val="0"/>
              </a:spcAft>
              <a:buClr>
                <a:schemeClr val="tx2"/>
              </a:buClr>
              <a:buSzPct val="70000"/>
              <a:buFont typeface="Wingdings" panose="05000000000000000000" pitchFamily="2" charset="2"/>
              <a:buChar char="Ø"/>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4pPr>
            <a:lvl5pPr marL="1674000" indent="-216000" algn="l" defTabSz="457200" rtl="0" eaLnBrk="1" latinLnBrk="0" hangingPunct="1">
              <a:spcBef>
                <a:spcPts val="1200"/>
              </a:spcBef>
              <a:spcAft>
                <a:spcPts val="0"/>
              </a:spcAft>
              <a:buClr>
                <a:schemeClr val="tx2"/>
              </a:buClr>
              <a:buSzPct val="70000"/>
              <a:buFont typeface="Wingdings" panose="05000000000000000000" pitchFamily="2" charset="2"/>
              <a:buChar char="l"/>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Font typeface="Wingdings 2" charset="2"/>
              <a:buNone/>
            </a:pPr>
            <a:r>
              <a:rPr lang="en-US" altLang="zh-CN" sz="2400" dirty="0">
                <a:solidFill>
                  <a:srgbClr val="FFC000"/>
                </a:solidFill>
              </a:rPr>
              <a:t>Very</a:t>
            </a:r>
            <a:r>
              <a:rPr lang="zh-CN" altLang="en-US" sz="2400" dirty="0">
                <a:solidFill>
                  <a:srgbClr val="FFC000"/>
                </a:solidFill>
              </a:rPr>
              <a:t> </a:t>
            </a:r>
            <a:r>
              <a:rPr lang="en-US" altLang="zh-CN" sz="2400" dirty="0">
                <a:solidFill>
                  <a:srgbClr val="FFC000"/>
                </a:solidFill>
              </a:rPr>
              <a:t>metal-poor</a:t>
            </a:r>
            <a:r>
              <a:rPr lang="zh-CN" altLang="en-US" sz="2400" dirty="0">
                <a:solidFill>
                  <a:srgbClr val="FFC000"/>
                </a:solidFill>
              </a:rPr>
              <a:t> </a:t>
            </a:r>
            <a:r>
              <a:rPr lang="en-US" altLang="zh-CN" sz="2400" dirty="0">
                <a:solidFill>
                  <a:srgbClr val="FFC000"/>
                </a:solidFill>
              </a:rPr>
              <a:t>(VMP) stars: best tracers for</a:t>
            </a:r>
            <a:r>
              <a:rPr lang="zh-CN" altLang="en-US" sz="2400" dirty="0">
                <a:solidFill>
                  <a:srgbClr val="FFC000"/>
                </a:solidFill>
              </a:rPr>
              <a:t> </a:t>
            </a:r>
            <a:r>
              <a:rPr lang="en-US" altLang="zh-CN" sz="2400" dirty="0">
                <a:solidFill>
                  <a:srgbClr val="FFC000"/>
                </a:solidFill>
              </a:rPr>
              <a:t>the early history </a:t>
            </a:r>
          </a:p>
        </p:txBody>
      </p:sp>
      <p:sp>
        <p:nvSpPr>
          <p:cNvPr id="6" name="内容占位符 2">
            <a:extLst>
              <a:ext uri="{FF2B5EF4-FFF2-40B4-BE49-F238E27FC236}">
                <a16:creationId xmlns:a16="http://schemas.microsoft.com/office/drawing/2014/main" id="{2184545A-3132-F5CB-2A8E-FD173229F9D6}"/>
              </a:ext>
            </a:extLst>
          </p:cNvPr>
          <p:cNvSpPr txBox="1">
            <a:spLocks/>
          </p:cNvSpPr>
          <p:nvPr/>
        </p:nvSpPr>
        <p:spPr>
          <a:xfrm>
            <a:off x="8439636" y="2427206"/>
            <a:ext cx="3375737" cy="2338994"/>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ts val="1200"/>
              </a:spcBef>
              <a:spcAft>
                <a:spcPts val="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1pPr>
            <a:lvl2pPr marL="720000" indent="-270000" algn="l" defTabSz="457200" rtl="0" eaLnBrk="1" latinLnBrk="0" hangingPunct="1">
              <a:spcBef>
                <a:spcPts val="1200"/>
              </a:spcBef>
              <a:spcAft>
                <a:spcPts val="0"/>
              </a:spcAft>
              <a:buClr>
                <a:schemeClr val="tx2"/>
              </a:buClr>
              <a:buSzPct val="70000"/>
              <a:buFont typeface="Wingdings" panose="05000000000000000000" pitchFamily="2" charset="2"/>
              <a:buChar char="ü"/>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2pPr>
            <a:lvl3pPr marL="1026000" indent="-216000" algn="l" defTabSz="457200" rtl="0" eaLnBrk="1" latinLnBrk="0" hangingPunct="1">
              <a:spcBef>
                <a:spcPts val="1200"/>
              </a:spcBef>
              <a:spcAft>
                <a:spcPts val="0"/>
              </a:spcAft>
              <a:buClr>
                <a:schemeClr val="tx2"/>
              </a:buClr>
              <a:buSzPct val="70000"/>
              <a:buFont typeface="Wingdings" panose="05000000000000000000" pitchFamily="2" charset="2"/>
              <a:buChar char="p"/>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3pPr>
            <a:lvl4pPr marL="1386000" indent="-216000" algn="l" defTabSz="457200" rtl="0" eaLnBrk="1" latinLnBrk="0" hangingPunct="1">
              <a:spcBef>
                <a:spcPts val="1200"/>
              </a:spcBef>
              <a:spcAft>
                <a:spcPts val="0"/>
              </a:spcAft>
              <a:buClr>
                <a:schemeClr val="tx2"/>
              </a:buClr>
              <a:buSzPct val="70000"/>
              <a:buFont typeface="Wingdings" panose="05000000000000000000" pitchFamily="2" charset="2"/>
              <a:buChar char="Ø"/>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4pPr>
            <a:lvl5pPr marL="1674000" indent="-216000" algn="l" defTabSz="457200" rtl="0" eaLnBrk="1" latinLnBrk="0" hangingPunct="1">
              <a:spcBef>
                <a:spcPts val="1200"/>
              </a:spcBef>
              <a:spcAft>
                <a:spcPts val="0"/>
              </a:spcAft>
              <a:buClr>
                <a:schemeClr val="tx2"/>
              </a:buClr>
              <a:buSzPct val="70000"/>
              <a:buFont typeface="Wingdings" panose="05000000000000000000" pitchFamily="2" charset="2"/>
              <a:buChar char="l"/>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黑体" panose="02010609060101010101" pitchFamily="49" charset="-122"/>
                <a:cs typeface="Calibri" panose="020F0502020204030204" pitchFamily="34" charset="0"/>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kumimoji="1" lang="en" altLang="zh-CN" sz="2400" dirty="0">
                <a:solidFill>
                  <a:srgbClr val="FFC000"/>
                </a:solidFill>
              </a:rPr>
              <a:t>Problem of current data</a:t>
            </a:r>
          </a:p>
          <a:p>
            <a:r>
              <a:rPr kumimoji="1" lang="en" altLang="zh-CN" sz="2400" dirty="0" err="1"/>
              <a:t>LACKing</a:t>
            </a:r>
            <a:r>
              <a:rPr kumimoji="1" lang="en" altLang="zh-CN" sz="2400" dirty="0"/>
              <a:t> information of elemental abundances</a:t>
            </a:r>
          </a:p>
          <a:p>
            <a:r>
              <a:rPr kumimoji="1" lang="en" altLang="zh-CN" sz="2400" dirty="0"/>
              <a:t>CANNOT cover very low-metallicity region</a:t>
            </a:r>
          </a:p>
        </p:txBody>
      </p:sp>
    </p:spTree>
    <p:extLst>
      <p:ext uri="{BB962C8B-B14F-4D97-AF65-F5344CB8AC3E}">
        <p14:creationId xmlns:p14="http://schemas.microsoft.com/office/powerpoint/2010/main" val="2423459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72CBBBA6-356E-CEA9-ABEA-E1F19E620C63}"/>
              </a:ext>
            </a:extLst>
          </p:cNvPr>
          <p:cNvGrpSpPr/>
          <p:nvPr/>
        </p:nvGrpSpPr>
        <p:grpSpPr>
          <a:xfrm>
            <a:off x="7151394" y="2037423"/>
            <a:ext cx="4330393" cy="2783154"/>
            <a:chOff x="4545400" y="4172470"/>
            <a:chExt cx="3885197" cy="2663241"/>
          </a:xfrm>
        </p:grpSpPr>
        <p:sp>
          <p:nvSpPr>
            <p:cNvPr id="24" name="文本框 2">
              <a:extLst>
                <a:ext uri="{FF2B5EF4-FFF2-40B4-BE49-F238E27FC236}">
                  <a16:creationId xmlns:a16="http://schemas.microsoft.com/office/drawing/2014/main" id="{EEA5B7D9-F746-006B-5ACE-0783692A90CA}"/>
                </a:ext>
              </a:extLst>
            </p:cNvPr>
            <p:cNvSpPr txBox="1">
              <a:spLocks noChangeArrowheads="1"/>
            </p:cNvSpPr>
            <p:nvPr/>
          </p:nvSpPr>
          <p:spPr bwMode="auto">
            <a:xfrm>
              <a:off x="5918094" y="6124694"/>
              <a:ext cx="693968" cy="293516"/>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1200" b="0" dirty="0">
                  <a:solidFill>
                    <a:schemeClr val="tx1">
                      <a:lumMod val="85000"/>
                      <a:lumOff val="15000"/>
                    </a:schemeClr>
                  </a:solidFill>
                  <a:latin typeface="Times New Roman" panose="02020603050405020304" pitchFamily="18" charset="0"/>
                  <a:ea typeface="+mn-ea"/>
                  <a:cs typeface="Times New Roman" panose="02020603050405020304" pitchFamily="18" charset="0"/>
                </a:rPr>
                <a:t>SDSS</a:t>
              </a:r>
              <a:endParaRPr lang="zh-CN" altLang="en-US" sz="1200" b="0" dirty="0">
                <a:solidFill>
                  <a:schemeClr val="tx1">
                    <a:lumMod val="85000"/>
                    <a:lumOff val="15000"/>
                  </a:schemeClr>
                </a:solidFill>
                <a:latin typeface="Times New Roman" panose="02020603050405020304" pitchFamily="18" charset="0"/>
                <a:ea typeface="+mn-ea"/>
                <a:cs typeface="Times New Roman" panose="02020603050405020304" pitchFamily="18" charset="0"/>
              </a:endParaRPr>
            </a:p>
          </p:txBody>
        </p:sp>
        <p:graphicFrame>
          <p:nvGraphicFramePr>
            <p:cNvPr id="18" name="图表 17">
              <a:extLst>
                <a:ext uri="{FF2B5EF4-FFF2-40B4-BE49-F238E27FC236}">
                  <a16:creationId xmlns:a16="http://schemas.microsoft.com/office/drawing/2014/main" id="{ECB03FF3-5921-76BC-7BB2-7D32AFC524AF}"/>
                </a:ext>
              </a:extLst>
            </p:cNvPr>
            <p:cNvGraphicFramePr/>
            <p:nvPr>
              <p:extLst>
                <p:ext uri="{D42A27DB-BD31-4B8C-83A1-F6EECF244321}">
                  <p14:modId xmlns:p14="http://schemas.microsoft.com/office/powerpoint/2010/main" val="3183043311"/>
                </p:ext>
              </p:extLst>
            </p:nvPr>
          </p:nvGraphicFramePr>
          <p:xfrm>
            <a:off x="4572000" y="4427895"/>
            <a:ext cx="3467708" cy="2407816"/>
          </p:xfrm>
          <a:graphic>
            <a:graphicData uri="http://schemas.openxmlformats.org/drawingml/2006/chart">
              <c:chart xmlns:c="http://schemas.openxmlformats.org/drawingml/2006/chart" xmlns:r="http://schemas.openxmlformats.org/officeDocument/2006/relationships" r:id="rId3"/>
            </a:graphicData>
          </a:graphic>
        </p:graphicFrame>
        <p:sp>
          <p:nvSpPr>
            <p:cNvPr id="19" name="文本框 2">
              <a:extLst>
                <a:ext uri="{FF2B5EF4-FFF2-40B4-BE49-F238E27FC236}">
                  <a16:creationId xmlns:a16="http://schemas.microsoft.com/office/drawing/2014/main" id="{73AACED8-9015-E9AA-D48A-4C5C2BF80041}"/>
                </a:ext>
              </a:extLst>
            </p:cNvPr>
            <p:cNvSpPr txBox="1">
              <a:spLocks noChangeArrowheads="1"/>
            </p:cNvSpPr>
            <p:nvPr/>
          </p:nvSpPr>
          <p:spPr bwMode="auto">
            <a:xfrm>
              <a:off x="7493482" y="6015174"/>
              <a:ext cx="824166" cy="32396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1600" b="0" dirty="0">
                  <a:solidFill>
                    <a:schemeClr val="tx1">
                      <a:lumMod val="85000"/>
                      <a:lumOff val="15000"/>
                    </a:schemeClr>
                  </a:solidFill>
                  <a:latin typeface="Garamond" panose="02020404030301010803" pitchFamily="18" charset="0"/>
                  <a:ea typeface="SimHei" panose="02010609060101010101" pitchFamily="49" charset="-122"/>
                  <a:cs typeface="Times New Roman" panose="02020603050405020304" pitchFamily="18" charset="0"/>
                </a:rPr>
                <a:t>N(stars)</a:t>
              </a:r>
              <a:endParaRPr lang="zh-CN" altLang="en-US" sz="1600" b="0" dirty="0">
                <a:solidFill>
                  <a:schemeClr val="tx1">
                    <a:lumMod val="85000"/>
                    <a:lumOff val="15000"/>
                  </a:schemeClr>
                </a:solidFill>
                <a:latin typeface="Garamond" panose="02020404030301010803" pitchFamily="18" charset="0"/>
                <a:ea typeface="SimHei" panose="02010609060101010101" pitchFamily="49" charset="-122"/>
                <a:cs typeface="Times New Roman" panose="02020603050405020304" pitchFamily="18" charset="0"/>
              </a:endParaRPr>
            </a:p>
          </p:txBody>
        </p:sp>
        <p:sp>
          <p:nvSpPr>
            <p:cNvPr id="20" name="文本框 2">
              <a:extLst>
                <a:ext uri="{FF2B5EF4-FFF2-40B4-BE49-F238E27FC236}">
                  <a16:creationId xmlns:a16="http://schemas.microsoft.com/office/drawing/2014/main" id="{927E1983-E0E5-23CC-91F0-B7A739387F27}"/>
                </a:ext>
              </a:extLst>
            </p:cNvPr>
            <p:cNvSpPr txBox="1">
              <a:spLocks noChangeArrowheads="1"/>
            </p:cNvSpPr>
            <p:nvPr/>
          </p:nvSpPr>
          <p:spPr bwMode="auto">
            <a:xfrm>
              <a:off x="4545400" y="4172470"/>
              <a:ext cx="1034332" cy="32396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1600" dirty="0">
                  <a:solidFill>
                    <a:schemeClr val="tx1">
                      <a:lumMod val="85000"/>
                      <a:lumOff val="15000"/>
                    </a:schemeClr>
                  </a:solidFill>
                  <a:latin typeface="Garamond" panose="02020404030301010803" pitchFamily="18" charset="0"/>
                  <a:ea typeface="SimHei" panose="02010609060101010101" pitchFamily="49" charset="-122"/>
                  <a:cs typeface="Times New Roman" panose="02020603050405020304" pitchFamily="18" charset="0"/>
                </a:rPr>
                <a:t>N(species)</a:t>
              </a:r>
              <a:endParaRPr lang="zh-CN" altLang="en-US" sz="1600" b="0" dirty="0">
                <a:solidFill>
                  <a:schemeClr val="tx1">
                    <a:lumMod val="85000"/>
                    <a:lumOff val="15000"/>
                  </a:schemeClr>
                </a:solidFill>
                <a:latin typeface="Garamond" panose="02020404030301010803" pitchFamily="18" charset="0"/>
                <a:ea typeface="SimHei" panose="02010609060101010101" pitchFamily="49" charset="-122"/>
                <a:cs typeface="Times New Roman" panose="02020603050405020304" pitchFamily="18" charset="0"/>
              </a:endParaRPr>
            </a:p>
          </p:txBody>
        </p:sp>
        <p:sp>
          <p:nvSpPr>
            <p:cNvPr id="21" name="文本框 2">
              <a:extLst>
                <a:ext uri="{FF2B5EF4-FFF2-40B4-BE49-F238E27FC236}">
                  <a16:creationId xmlns:a16="http://schemas.microsoft.com/office/drawing/2014/main" id="{082E63C7-A8CF-56C4-758C-FA54BD4E1346}"/>
                </a:ext>
              </a:extLst>
            </p:cNvPr>
            <p:cNvSpPr txBox="1">
              <a:spLocks noChangeArrowheads="1"/>
            </p:cNvSpPr>
            <p:nvPr/>
          </p:nvSpPr>
          <p:spPr bwMode="auto">
            <a:xfrm>
              <a:off x="5102538" y="5024193"/>
              <a:ext cx="746971" cy="293516"/>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1200" b="0" dirty="0">
                  <a:solidFill>
                    <a:schemeClr val="tx1">
                      <a:lumMod val="85000"/>
                      <a:lumOff val="15000"/>
                    </a:schemeClr>
                  </a:solidFill>
                  <a:latin typeface="Times New Roman" panose="02020603050405020304" pitchFamily="18" charset="0"/>
                  <a:ea typeface="+mn-ea"/>
                  <a:cs typeface="Times New Roman" panose="02020603050405020304" pitchFamily="18" charset="0"/>
                </a:rPr>
                <a:t>First Star</a:t>
              </a:r>
              <a:endParaRPr lang="zh-CN" altLang="en-US" sz="1200" b="0" dirty="0">
                <a:solidFill>
                  <a:schemeClr val="tx1">
                    <a:lumMod val="85000"/>
                    <a:lumOff val="15000"/>
                  </a:schemeClr>
                </a:solidFill>
                <a:latin typeface="Times New Roman" panose="02020603050405020304" pitchFamily="18" charset="0"/>
                <a:ea typeface="+mn-ea"/>
                <a:cs typeface="Times New Roman" panose="02020603050405020304" pitchFamily="18" charset="0"/>
              </a:endParaRPr>
            </a:p>
          </p:txBody>
        </p:sp>
        <p:sp>
          <p:nvSpPr>
            <p:cNvPr id="22" name="文本框 2">
              <a:extLst>
                <a:ext uri="{FF2B5EF4-FFF2-40B4-BE49-F238E27FC236}">
                  <a16:creationId xmlns:a16="http://schemas.microsoft.com/office/drawing/2014/main" id="{2E8C2C59-DAB1-75C7-EF84-15271A4525CE}"/>
                </a:ext>
              </a:extLst>
            </p:cNvPr>
            <p:cNvSpPr txBox="1">
              <a:spLocks noChangeArrowheads="1"/>
            </p:cNvSpPr>
            <p:nvPr/>
          </p:nvSpPr>
          <p:spPr bwMode="auto">
            <a:xfrm>
              <a:off x="5618865" y="5301193"/>
              <a:ext cx="606295" cy="293516"/>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1200" b="0" dirty="0">
                  <a:solidFill>
                    <a:schemeClr val="tx1">
                      <a:lumMod val="85000"/>
                      <a:lumOff val="15000"/>
                    </a:schemeClr>
                  </a:solidFill>
                  <a:latin typeface="Times New Roman" panose="02020603050405020304" pitchFamily="18" charset="0"/>
                  <a:ea typeface="+mn-ea"/>
                  <a:cs typeface="Times New Roman" panose="02020603050405020304" pitchFamily="18" charset="0"/>
                </a:rPr>
                <a:t>HES</a:t>
              </a:r>
              <a:endParaRPr lang="zh-CN" altLang="en-US" sz="1200" b="0" dirty="0">
                <a:solidFill>
                  <a:schemeClr val="tx1">
                    <a:lumMod val="85000"/>
                    <a:lumOff val="15000"/>
                  </a:schemeClr>
                </a:solidFill>
                <a:latin typeface="Times New Roman" panose="02020603050405020304" pitchFamily="18" charset="0"/>
                <a:ea typeface="+mn-ea"/>
                <a:cs typeface="Times New Roman" panose="02020603050405020304" pitchFamily="18" charset="0"/>
              </a:endParaRPr>
            </a:p>
          </p:txBody>
        </p:sp>
        <p:sp>
          <p:nvSpPr>
            <p:cNvPr id="23" name="文本框 2">
              <a:extLst>
                <a:ext uri="{FF2B5EF4-FFF2-40B4-BE49-F238E27FC236}">
                  <a16:creationId xmlns:a16="http://schemas.microsoft.com/office/drawing/2014/main" id="{5BF70ACE-8618-F4F7-E73D-E178AC2427A5}"/>
                </a:ext>
              </a:extLst>
            </p:cNvPr>
            <p:cNvSpPr txBox="1">
              <a:spLocks noChangeArrowheads="1"/>
            </p:cNvSpPr>
            <p:nvPr/>
          </p:nvSpPr>
          <p:spPr bwMode="auto">
            <a:xfrm>
              <a:off x="4995826" y="5693149"/>
              <a:ext cx="504056" cy="293516"/>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1200" b="0" dirty="0">
                  <a:solidFill>
                    <a:schemeClr val="tx1">
                      <a:lumMod val="85000"/>
                      <a:lumOff val="15000"/>
                    </a:schemeClr>
                  </a:solidFill>
                  <a:latin typeface="Times New Roman" panose="02020603050405020304" pitchFamily="18" charset="0"/>
                  <a:ea typeface="+mn-ea"/>
                  <a:cs typeface="Times New Roman" panose="02020603050405020304" pitchFamily="18" charset="0"/>
                </a:rPr>
                <a:t>HK</a:t>
              </a:r>
              <a:endParaRPr lang="zh-CN" altLang="en-US" sz="1200" b="0" dirty="0">
                <a:solidFill>
                  <a:schemeClr val="tx1">
                    <a:lumMod val="85000"/>
                    <a:lumOff val="15000"/>
                  </a:schemeClr>
                </a:solidFill>
                <a:latin typeface="Times New Roman" panose="02020603050405020304" pitchFamily="18" charset="0"/>
                <a:ea typeface="+mn-ea"/>
                <a:cs typeface="Times New Roman" panose="02020603050405020304" pitchFamily="18" charset="0"/>
              </a:endParaRPr>
            </a:p>
          </p:txBody>
        </p:sp>
        <p:sp>
          <p:nvSpPr>
            <p:cNvPr id="25" name="文本框 2">
              <a:extLst>
                <a:ext uri="{FF2B5EF4-FFF2-40B4-BE49-F238E27FC236}">
                  <a16:creationId xmlns:a16="http://schemas.microsoft.com/office/drawing/2014/main" id="{5C5D70F9-F937-7545-65DB-58EB635BD9C5}"/>
                </a:ext>
              </a:extLst>
            </p:cNvPr>
            <p:cNvSpPr txBox="1">
              <a:spLocks noChangeArrowheads="1"/>
            </p:cNvSpPr>
            <p:nvPr/>
          </p:nvSpPr>
          <p:spPr bwMode="auto">
            <a:xfrm>
              <a:off x="6987644" y="4652800"/>
              <a:ext cx="1442953" cy="61848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1800" dirty="0">
                  <a:solidFill>
                    <a:srgbClr val="FF0000"/>
                  </a:solidFill>
                  <a:latin typeface="Garamond" panose="02020404030301010803" pitchFamily="18" charset="0"/>
                  <a:ea typeface="SimHei" panose="02010609060101010101" pitchFamily="49" charset="-122"/>
                  <a:cs typeface="Times New Roman" panose="02020603050405020304" pitchFamily="18" charset="0"/>
                </a:rPr>
                <a:t>LAMOST/</a:t>
              </a:r>
            </a:p>
            <a:p>
              <a:pPr>
                <a:spcBef>
                  <a:spcPct val="0"/>
                </a:spcBef>
                <a:buNone/>
              </a:pPr>
              <a:r>
                <a:rPr lang="en-US" altLang="zh-CN" sz="1800" dirty="0">
                  <a:solidFill>
                    <a:srgbClr val="FF0000"/>
                  </a:solidFill>
                  <a:latin typeface="Garamond" panose="02020404030301010803" pitchFamily="18" charset="0"/>
                  <a:ea typeface="SimHei" panose="02010609060101010101" pitchFamily="49" charset="-122"/>
                  <a:cs typeface="Times New Roman" panose="02020603050405020304" pitchFamily="18" charset="0"/>
                </a:rPr>
                <a:t>Subaru sample</a:t>
              </a:r>
            </a:p>
          </p:txBody>
        </p:sp>
        <p:sp>
          <p:nvSpPr>
            <p:cNvPr id="27" name="文本框 2">
              <a:extLst>
                <a:ext uri="{FF2B5EF4-FFF2-40B4-BE49-F238E27FC236}">
                  <a16:creationId xmlns:a16="http://schemas.microsoft.com/office/drawing/2014/main" id="{34710A49-7B1C-6130-5FB1-D76817A40E3D}"/>
                </a:ext>
              </a:extLst>
            </p:cNvPr>
            <p:cNvSpPr txBox="1">
              <a:spLocks noChangeArrowheads="1"/>
            </p:cNvSpPr>
            <p:nvPr/>
          </p:nvSpPr>
          <p:spPr bwMode="auto">
            <a:xfrm>
              <a:off x="5062566" y="5374874"/>
              <a:ext cx="639722" cy="293516"/>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en-US" altLang="zh-CN" sz="1200" b="0" dirty="0" err="1">
                  <a:solidFill>
                    <a:schemeClr val="tx1">
                      <a:lumMod val="85000"/>
                      <a:lumOff val="15000"/>
                    </a:schemeClr>
                  </a:solidFill>
                  <a:latin typeface="Times New Roman" panose="02020603050405020304" pitchFamily="18" charset="0"/>
                  <a:ea typeface="+mn-ea"/>
                  <a:cs typeface="Times New Roman" panose="02020603050405020304" pitchFamily="18" charset="0"/>
                </a:rPr>
                <a:t>ToPOS</a:t>
              </a:r>
              <a:endParaRPr lang="zh-CN" altLang="en-US" sz="1200" b="0" dirty="0">
                <a:solidFill>
                  <a:schemeClr val="tx1">
                    <a:lumMod val="85000"/>
                    <a:lumOff val="15000"/>
                  </a:schemeClr>
                </a:solidFill>
                <a:latin typeface="Times New Roman" panose="02020603050405020304" pitchFamily="18" charset="0"/>
                <a:ea typeface="+mn-ea"/>
                <a:cs typeface="Times New Roman" panose="02020603050405020304" pitchFamily="18" charset="0"/>
              </a:endParaRPr>
            </a:p>
          </p:txBody>
        </p:sp>
      </p:grpSp>
      <p:sp>
        <p:nvSpPr>
          <p:cNvPr id="2" name="标题 1"/>
          <p:cNvSpPr>
            <a:spLocks noGrp="1"/>
          </p:cNvSpPr>
          <p:nvPr>
            <p:ph type="title"/>
          </p:nvPr>
        </p:nvSpPr>
        <p:spPr/>
        <p:txBody>
          <a:bodyPr/>
          <a:lstStyle/>
          <a:p>
            <a:r>
              <a:rPr lang="en-US" altLang="zh-CN" dirty="0"/>
              <a:t>LAMOST-Subaru</a:t>
            </a:r>
            <a:r>
              <a:rPr lang="zh-CN" altLang="en-US" dirty="0"/>
              <a:t> </a:t>
            </a:r>
            <a:r>
              <a:rPr lang="en-US" altLang="zh-CN" dirty="0"/>
              <a:t>VMP star sample</a:t>
            </a:r>
            <a:endParaRPr lang="zh-CN" altLang="en-US" dirty="0"/>
          </a:p>
        </p:txBody>
      </p:sp>
      <p:sp>
        <p:nvSpPr>
          <p:cNvPr id="6" name="テキスト ボックス 16"/>
          <p:cNvSpPr txBox="1"/>
          <p:nvPr/>
        </p:nvSpPr>
        <p:spPr>
          <a:xfrm>
            <a:off x="7899559" y="5053953"/>
            <a:ext cx="3077612" cy="369332"/>
          </a:xfrm>
          <a:prstGeom prst="rect">
            <a:avLst/>
          </a:prstGeom>
          <a:noFill/>
        </p:spPr>
        <p:txBody>
          <a:bodyPr wrap="square" rtlCol="0">
            <a:spAutoFit/>
          </a:bodyPr>
          <a:lstStyle/>
          <a:p>
            <a:r>
              <a:rPr kumimoji="1" lang="en-US" altLang="ja-JP" dirty="0">
                <a:latin typeface="Garamond" panose="02020404030301010803" pitchFamily="18" charset="0"/>
                <a:cs typeface="Calibri" panose="020F0502020204030204" pitchFamily="34" charset="0"/>
              </a:rPr>
              <a:t>Aoki+2022(</a:t>
            </a:r>
            <a:r>
              <a:rPr kumimoji="1" lang="en-US" altLang="ja-JP" dirty="0" err="1">
                <a:latin typeface="Garamond" panose="02020404030301010803" pitchFamily="18" charset="0"/>
                <a:cs typeface="Calibri" panose="020F0502020204030204" pitchFamily="34" charset="0"/>
              </a:rPr>
              <a:t>ApJ</a:t>
            </a:r>
            <a:r>
              <a:rPr kumimoji="1" lang="en-US" altLang="ja-JP" dirty="0">
                <a:latin typeface="Garamond" panose="02020404030301010803" pitchFamily="18" charset="0"/>
                <a:cs typeface="Calibri" panose="020F0502020204030204" pitchFamily="34" charset="0"/>
              </a:rPr>
              <a:t>), Li+2022(</a:t>
            </a:r>
            <a:r>
              <a:rPr kumimoji="1" lang="en-US" altLang="ja-JP" dirty="0" err="1">
                <a:latin typeface="Garamond" panose="02020404030301010803" pitchFamily="18" charset="0"/>
                <a:cs typeface="Calibri" panose="020F0502020204030204" pitchFamily="34" charset="0"/>
              </a:rPr>
              <a:t>ApJ</a:t>
            </a:r>
            <a:r>
              <a:rPr kumimoji="1" lang="en-US" altLang="ja-JP" dirty="0">
                <a:latin typeface="Garamond" panose="02020404030301010803" pitchFamily="18" charset="0"/>
                <a:cs typeface="Calibri" panose="020F0502020204030204" pitchFamily="34" charset="0"/>
              </a:rPr>
              <a:t>)</a:t>
            </a:r>
            <a:endParaRPr kumimoji="1" lang="ja-JP" altLang="en-US" dirty="0">
              <a:latin typeface="Garamond" panose="02020404030301010803" pitchFamily="18" charset="0"/>
              <a:cs typeface="Calibri" panose="020F0502020204030204" pitchFamily="34" charset="0"/>
            </a:endParaRPr>
          </a:p>
        </p:txBody>
      </p:sp>
      <p:sp>
        <p:nvSpPr>
          <p:cNvPr id="4" name="灯片编号占位符 3">
            <a:extLst>
              <a:ext uri="{FF2B5EF4-FFF2-40B4-BE49-F238E27FC236}">
                <a16:creationId xmlns:a16="http://schemas.microsoft.com/office/drawing/2014/main" id="{246D53E6-9AD1-6A74-213F-07E3C1FC77AD}"/>
              </a:ext>
            </a:extLst>
          </p:cNvPr>
          <p:cNvSpPr>
            <a:spLocks noGrp="1"/>
          </p:cNvSpPr>
          <p:nvPr>
            <p:ph type="sldNum" sz="quarter" idx="12"/>
          </p:nvPr>
        </p:nvSpPr>
        <p:spPr/>
        <p:txBody>
          <a:bodyPr/>
          <a:lstStyle/>
          <a:p>
            <a:fld id="{2C6000A5-C2B4-404E-B7F4-15ED9635A1AE}" type="slidenum">
              <a:rPr lang="zh-CN" altLang="en-US" smtClean="0"/>
              <a:pPr/>
              <a:t>35</a:t>
            </a:fld>
            <a:endParaRPr lang="zh-CN" altLang="en-US"/>
          </a:p>
        </p:txBody>
      </p:sp>
      <p:sp>
        <p:nvSpPr>
          <p:cNvPr id="5" name="内容占位符 7">
            <a:extLst>
              <a:ext uri="{FF2B5EF4-FFF2-40B4-BE49-F238E27FC236}">
                <a16:creationId xmlns:a16="http://schemas.microsoft.com/office/drawing/2014/main" id="{E5AA9C74-2EB7-7B55-5C7C-7BEBA8799AEB}"/>
              </a:ext>
            </a:extLst>
          </p:cNvPr>
          <p:cNvSpPr>
            <a:spLocks noGrp="1"/>
          </p:cNvSpPr>
          <p:nvPr>
            <p:ph idx="1"/>
          </p:nvPr>
        </p:nvSpPr>
        <p:spPr>
          <a:xfrm>
            <a:off x="710213" y="1941370"/>
            <a:ext cx="6227100" cy="2879207"/>
          </a:xfrm>
        </p:spPr>
        <p:txBody>
          <a:bodyPr>
            <a:noAutofit/>
          </a:bodyPr>
          <a:lstStyle/>
          <a:p>
            <a:pPr marL="342900" lvl="1" indent="-306000">
              <a:buSzPct val="60000"/>
              <a:buFont typeface="Wingdings 2" charset="2"/>
              <a:buChar char=""/>
            </a:pPr>
            <a:r>
              <a:rPr lang="en-US" altLang="zh-CN" dirty="0"/>
              <a:t>High-resolution observation on 390 VMP stars</a:t>
            </a:r>
          </a:p>
          <a:p>
            <a:pPr marL="342900" lvl="1" indent="-306000">
              <a:buSzPct val="60000"/>
              <a:buFont typeface="Wingdings 2" charset="2"/>
              <a:buChar char=""/>
            </a:pPr>
            <a:r>
              <a:rPr lang="en-US" altLang="zh-CN" dirty="0"/>
              <a:t>Wide evolutionary stages</a:t>
            </a:r>
          </a:p>
          <a:p>
            <a:pPr marL="342900" lvl="1" indent="-306000">
              <a:buSzPct val="60000"/>
              <a:buFont typeface="Wingdings 2" charset="2"/>
              <a:buChar char=""/>
            </a:pPr>
            <a:r>
              <a:rPr lang="en-US" altLang="zh-CN" dirty="0"/>
              <a:t>Uniformly analyzed abundances</a:t>
            </a:r>
            <a:endParaRPr lang="en-US" altLang="zh-CN" sz="2400" dirty="0"/>
          </a:p>
          <a:p>
            <a:pPr lvl="1"/>
            <a:r>
              <a:rPr lang="en-US" altLang="zh-CN" sz="2000" dirty="0"/>
              <a:t>20 species (Li, C, </a:t>
            </a:r>
            <a:r>
              <a:rPr lang="el-GR" altLang="zh-CN" sz="2000" dirty="0"/>
              <a:t>α</a:t>
            </a:r>
            <a:r>
              <a:rPr lang="en-US" altLang="zh-CN" sz="2000" dirty="0"/>
              <a:t>-elements, iron-peak, neutron-capture elements)</a:t>
            </a:r>
          </a:p>
          <a:p>
            <a:pPr marL="342900" lvl="1" indent="-306000">
              <a:buSzPct val="60000"/>
              <a:buFont typeface="Wingdings 2" charset="2"/>
              <a:buChar char=""/>
            </a:pPr>
            <a:r>
              <a:rPr lang="en-US" altLang="zh-CN" dirty="0"/>
              <a:t>&gt;100 extremely metal-poor star</a:t>
            </a:r>
          </a:p>
        </p:txBody>
      </p:sp>
      <p:sp>
        <p:nvSpPr>
          <p:cNvPr id="7" name="文本框 6">
            <a:extLst>
              <a:ext uri="{FF2B5EF4-FFF2-40B4-BE49-F238E27FC236}">
                <a16:creationId xmlns:a16="http://schemas.microsoft.com/office/drawing/2014/main" id="{15C22F9B-871A-4A2D-C663-ABAB5AEC4391}"/>
              </a:ext>
            </a:extLst>
          </p:cNvPr>
          <p:cNvSpPr txBox="1"/>
          <p:nvPr/>
        </p:nvSpPr>
        <p:spPr>
          <a:xfrm>
            <a:off x="407368" y="5482886"/>
            <a:ext cx="7320453" cy="523220"/>
          </a:xfrm>
          <a:prstGeom prst="rect">
            <a:avLst/>
          </a:prstGeom>
          <a:noFill/>
        </p:spPr>
        <p:txBody>
          <a:bodyPr wrap="square">
            <a:spAutoFit/>
          </a:bodyPr>
          <a:lstStyle/>
          <a:p>
            <a:pPr marL="36900" lvl="1" indent="0">
              <a:buNone/>
            </a:pPr>
            <a:r>
              <a:rPr lang="en-US" altLang="zh-CN" sz="2800" dirty="0">
                <a:solidFill>
                  <a:srgbClr val="FFC000"/>
                </a:solidFill>
                <a:latin typeface="Calibri" panose="020F0502020204030204" pitchFamily="34" charset="0"/>
                <a:cs typeface="Calibri" panose="020F0502020204030204" pitchFamily="34" charset="0"/>
              </a:rPr>
              <a:t>Largest uniform high-resolution VMP star sample</a:t>
            </a:r>
          </a:p>
        </p:txBody>
      </p:sp>
    </p:spTree>
    <p:extLst>
      <p:ext uri="{BB962C8B-B14F-4D97-AF65-F5344CB8AC3E}">
        <p14:creationId xmlns:p14="http://schemas.microsoft.com/office/powerpoint/2010/main" val="849626587"/>
      </p:ext>
    </p:extLst>
  </p:cSld>
  <p:clrMapOvr>
    <a:masterClrMapping/>
  </p:clrMapOvr>
  <mc:AlternateContent xmlns:mc="http://schemas.openxmlformats.org/markup-compatibility/2006" xmlns:p14="http://schemas.microsoft.com/office/powerpoint/2010/main">
    <mc:Choice Requires="p14">
      <p:transition spd="slow" p14:dur="2000" advTm="62060"/>
    </mc:Choice>
    <mc:Fallback xmlns="">
      <p:transition spd="slow" advTm="6206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A05615B-E879-6F49-AFBD-79CB9E1BE85B}"/>
              </a:ext>
            </a:extLst>
          </p:cNvPr>
          <p:cNvSpPr>
            <a:spLocks noGrp="1"/>
          </p:cNvSpPr>
          <p:nvPr>
            <p:ph type="sldNum" sz="quarter" idx="12"/>
          </p:nvPr>
        </p:nvSpPr>
        <p:spPr>
          <a:xfrm>
            <a:off x="8610600" y="6356352"/>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6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9471B4-A2B3-9C47-BDCC-3B07792217EE}" type="slidenum">
              <a:rPr kumimoji="1" lang="zh-CN" altLang="en-US" smtClean="0">
                <a:latin typeface="Garamond" panose="02020404030301010803" pitchFamily="18" charset="0"/>
              </a:rPr>
              <a:pPr/>
              <a:t>36</a:t>
            </a:fld>
            <a:endParaRPr kumimoji="1" lang="zh-CN" altLang="en-US" dirty="0">
              <a:latin typeface="Garamond" panose="02020404030301010803" pitchFamily="18" charset="0"/>
            </a:endParaRPr>
          </a:p>
        </p:txBody>
      </p:sp>
      <p:grpSp>
        <p:nvGrpSpPr>
          <p:cNvPr id="10" name="组合 9">
            <a:extLst>
              <a:ext uri="{FF2B5EF4-FFF2-40B4-BE49-F238E27FC236}">
                <a16:creationId xmlns:a16="http://schemas.microsoft.com/office/drawing/2014/main" id="{888237E0-74A3-019E-CF8D-EB28E691F0A8}"/>
              </a:ext>
            </a:extLst>
          </p:cNvPr>
          <p:cNvGrpSpPr/>
          <p:nvPr/>
        </p:nvGrpSpPr>
        <p:grpSpPr>
          <a:xfrm>
            <a:off x="491722" y="1775616"/>
            <a:ext cx="6366399" cy="3431453"/>
            <a:chOff x="767408" y="2625358"/>
            <a:chExt cx="5525796" cy="2999018"/>
          </a:xfrm>
        </p:grpSpPr>
        <p:pic>
          <p:nvPicPr>
            <p:cNvPr id="61" name="图片 60" descr="图表, 散点图&#10;&#10;描述已自动生成">
              <a:extLst>
                <a:ext uri="{FF2B5EF4-FFF2-40B4-BE49-F238E27FC236}">
                  <a16:creationId xmlns:a16="http://schemas.microsoft.com/office/drawing/2014/main" id="{6B7C15D2-A1D4-F843-A9A5-DB30D288ABE1}"/>
                </a:ext>
              </a:extLst>
            </p:cNvPr>
            <p:cNvPicPr>
              <a:picLocks noChangeAspect="1"/>
            </p:cNvPicPr>
            <p:nvPr/>
          </p:nvPicPr>
          <p:blipFill>
            <a:blip r:embed="rId3"/>
            <a:stretch>
              <a:fillRect/>
            </a:stretch>
          </p:blipFill>
          <p:spPr>
            <a:xfrm>
              <a:off x="767408" y="2625358"/>
              <a:ext cx="5525796" cy="2999018"/>
            </a:xfrm>
            <a:prstGeom prst="rect">
              <a:avLst/>
            </a:prstGeom>
          </p:spPr>
        </p:pic>
        <p:sp>
          <p:nvSpPr>
            <p:cNvPr id="66" name="文本框 65">
              <a:extLst>
                <a:ext uri="{FF2B5EF4-FFF2-40B4-BE49-F238E27FC236}">
                  <a16:creationId xmlns:a16="http://schemas.microsoft.com/office/drawing/2014/main" id="{2B6FABDE-7840-D541-9D29-FCCF823A73FD}"/>
                </a:ext>
              </a:extLst>
            </p:cNvPr>
            <p:cNvSpPr txBox="1"/>
            <p:nvPr/>
          </p:nvSpPr>
          <p:spPr>
            <a:xfrm>
              <a:off x="2285942" y="3109402"/>
              <a:ext cx="1175086" cy="307777"/>
            </a:xfrm>
            <a:prstGeom prst="rect">
              <a:avLst/>
            </a:prstGeom>
            <a:noFill/>
          </p:spPr>
          <p:txBody>
            <a:bodyPr wrap="square">
              <a:spAutoFit/>
            </a:bodyPr>
            <a:lstStyle/>
            <a:p>
              <a:r>
                <a:rPr kumimoji="1" lang="en-US" altLang="ja-JP" sz="1400" b="0" dirty="0">
                  <a:latin typeface="Garamond" panose="02020404030301010803" pitchFamily="18" charset="0"/>
                  <a:ea typeface="STZhongsong" panose="02010600040101010101" pitchFamily="2" charset="-122"/>
                  <a:cs typeface="Times New Roman" panose="02020603050405020304" pitchFamily="18" charset="0"/>
                </a:rPr>
                <a:t>Zhang+202</a:t>
              </a:r>
              <a:r>
                <a:rPr kumimoji="1" lang="en-US" altLang="zh-CN" sz="1400" b="0" dirty="0">
                  <a:latin typeface="Garamond" panose="02020404030301010803" pitchFamily="18" charset="0"/>
                  <a:ea typeface="STZhongsong" panose="02010600040101010101" pitchFamily="2" charset="-122"/>
                  <a:cs typeface="Times New Roman" panose="02020603050405020304" pitchFamily="18" charset="0"/>
                </a:rPr>
                <a:t>4</a:t>
              </a:r>
              <a:endParaRPr lang="en-GB" sz="1400" b="0" dirty="0">
                <a:latin typeface="Garamond" panose="02020404030301010803" pitchFamily="18" charset="0"/>
                <a:cs typeface="Times New Roman" panose="02020603050405020304" pitchFamily="18" charset="0"/>
              </a:endParaRPr>
            </a:p>
          </p:txBody>
        </p:sp>
      </p:grpSp>
      <p:sp>
        <p:nvSpPr>
          <p:cNvPr id="3" name="标题 2"/>
          <p:cNvSpPr>
            <a:spLocks noGrp="1"/>
          </p:cNvSpPr>
          <p:nvPr>
            <p:ph type="title"/>
          </p:nvPr>
        </p:nvSpPr>
        <p:spPr/>
        <p:txBody>
          <a:bodyPr/>
          <a:lstStyle/>
          <a:p>
            <a:r>
              <a:rPr lang="en-US" altLang="zh-CN" dirty="0"/>
              <a:t>Identification of ancient building blocks</a:t>
            </a:r>
            <a:endParaRPr lang="zh-CN" altLang="en-US" dirty="0"/>
          </a:p>
        </p:txBody>
      </p:sp>
      <p:grpSp>
        <p:nvGrpSpPr>
          <p:cNvPr id="7" name="组合 6">
            <a:extLst>
              <a:ext uri="{FF2B5EF4-FFF2-40B4-BE49-F238E27FC236}">
                <a16:creationId xmlns:a16="http://schemas.microsoft.com/office/drawing/2014/main" id="{AFBFA996-46D9-014C-3487-8FD2C9561FD4}"/>
              </a:ext>
            </a:extLst>
          </p:cNvPr>
          <p:cNvGrpSpPr/>
          <p:nvPr/>
        </p:nvGrpSpPr>
        <p:grpSpPr>
          <a:xfrm>
            <a:off x="7098423" y="1290238"/>
            <a:ext cx="4038137" cy="5066114"/>
            <a:chOff x="161808" y="915757"/>
            <a:chExt cx="3940157" cy="4961515"/>
          </a:xfrm>
        </p:grpSpPr>
        <p:pic>
          <p:nvPicPr>
            <p:cNvPr id="8" name="图片 7">
              <a:extLst>
                <a:ext uri="{FF2B5EF4-FFF2-40B4-BE49-F238E27FC236}">
                  <a16:creationId xmlns:a16="http://schemas.microsoft.com/office/drawing/2014/main" id="{24BEE8E8-B243-0820-31D9-CF1B6E962F2E}"/>
                </a:ext>
              </a:extLst>
            </p:cNvPr>
            <p:cNvPicPr>
              <a:picLocks noChangeAspect="1"/>
            </p:cNvPicPr>
            <p:nvPr/>
          </p:nvPicPr>
          <p:blipFill rotWithShape="1">
            <a:blip r:embed="rId4"/>
            <a:srcRect l="-406" t="104" r="26664" b="-104"/>
            <a:stretch/>
          </p:blipFill>
          <p:spPr>
            <a:xfrm>
              <a:off x="161808" y="915757"/>
              <a:ext cx="3940157" cy="4961515"/>
            </a:xfrm>
            <a:prstGeom prst="rect">
              <a:avLst/>
            </a:prstGeom>
          </p:spPr>
        </p:pic>
        <p:pic>
          <p:nvPicPr>
            <p:cNvPr id="9" name="图片 8">
              <a:extLst>
                <a:ext uri="{FF2B5EF4-FFF2-40B4-BE49-F238E27FC236}">
                  <a16:creationId xmlns:a16="http://schemas.microsoft.com/office/drawing/2014/main" id="{50B257EB-A8BD-A93F-7D5B-93A5162BB342}"/>
                </a:ext>
              </a:extLst>
            </p:cNvPr>
            <p:cNvPicPr>
              <a:picLocks noChangeAspect="1"/>
            </p:cNvPicPr>
            <p:nvPr/>
          </p:nvPicPr>
          <p:blipFill rotWithShape="1">
            <a:blip r:embed="rId4"/>
            <a:srcRect l="73604" t="56988" r="402" b="8655"/>
            <a:stretch/>
          </p:blipFill>
          <p:spPr>
            <a:xfrm>
              <a:off x="983432" y="4437112"/>
              <a:ext cx="792088" cy="972109"/>
            </a:xfrm>
            <a:prstGeom prst="rect">
              <a:avLst/>
            </a:prstGeom>
          </p:spPr>
        </p:pic>
      </p:grpSp>
      <p:sp>
        <p:nvSpPr>
          <p:cNvPr id="11" name="矩形 10">
            <a:extLst>
              <a:ext uri="{FF2B5EF4-FFF2-40B4-BE49-F238E27FC236}">
                <a16:creationId xmlns:a16="http://schemas.microsoft.com/office/drawing/2014/main" id="{08128964-7C5E-6EE1-B7EC-B73C7D91D90E}"/>
              </a:ext>
            </a:extLst>
          </p:cNvPr>
          <p:cNvSpPr/>
          <p:nvPr/>
        </p:nvSpPr>
        <p:spPr>
          <a:xfrm>
            <a:off x="483595" y="5404320"/>
            <a:ext cx="6274594" cy="642816"/>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nchor="ctr" anchorCtr="0">
            <a:noAutofit/>
          </a:bodyPr>
          <a:lstStyle/>
          <a:p>
            <a:pPr algn="ctr"/>
            <a:r>
              <a:rPr lang="en-US" altLang="zh-CN" sz="2200" dirty="0">
                <a:solidFill>
                  <a:schemeClr val="tx2"/>
                </a:solidFill>
                <a:latin typeface="Calibri" panose="020F0502020204030204" pitchFamily="34" charset="0"/>
                <a:ea typeface="SimHei" panose="02010609060101010101" pitchFamily="49" charset="-122"/>
                <a:cs typeface="Calibri" panose="020F0502020204030204" pitchFamily="34" charset="0"/>
              </a:rPr>
              <a:t>Finding VMP star clusters in the dynamical space</a:t>
            </a:r>
          </a:p>
        </p:txBody>
      </p:sp>
      <p:grpSp>
        <p:nvGrpSpPr>
          <p:cNvPr id="33" name="组合 32">
            <a:extLst>
              <a:ext uri="{FF2B5EF4-FFF2-40B4-BE49-F238E27FC236}">
                <a16:creationId xmlns:a16="http://schemas.microsoft.com/office/drawing/2014/main" id="{BD9C51E0-D63B-89C8-2B73-3049938B76B9}"/>
              </a:ext>
            </a:extLst>
          </p:cNvPr>
          <p:cNvGrpSpPr/>
          <p:nvPr/>
        </p:nvGrpSpPr>
        <p:grpSpPr>
          <a:xfrm>
            <a:off x="8691366" y="3665937"/>
            <a:ext cx="1278720" cy="145440"/>
            <a:chOff x="8691366" y="3665937"/>
            <a:chExt cx="1278720" cy="14544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31" name="墨迹 30">
                  <a:extLst>
                    <a:ext uri="{FF2B5EF4-FFF2-40B4-BE49-F238E27FC236}">
                      <a16:creationId xmlns:a16="http://schemas.microsoft.com/office/drawing/2014/main" id="{EB13D126-3A7A-12A6-452E-FB0EFFB5FD05}"/>
                    </a:ext>
                  </a:extLst>
                </p14:cNvPr>
                <p14:cNvContentPartPr/>
                <p14:nvPr/>
              </p14:nvContentPartPr>
              <p14:xfrm>
                <a:off x="8815926" y="3705537"/>
                <a:ext cx="1154160" cy="21240"/>
              </p14:xfrm>
            </p:contentPart>
          </mc:Choice>
          <mc:Fallback xmlns="">
            <p:pic>
              <p:nvPicPr>
                <p:cNvPr id="31" name="墨迹 30">
                  <a:extLst>
                    <a:ext uri="{FF2B5EF4-FFF2-40B4-BE49-F238E27FC236}">
                      <a16:creationId xmlns:a16="http://schemas.microsoft.com/office/drawing/2014/main" id="{EB13D126-3A7A-12A6-452E-FB0EFFB5FD05}"/>
                    </a:ext>
                  </a:extLst>
                </p:cNvPr>
                <p:cNvPicPr/>
                <p:nvPr/>
              </p:nvPicPr>
              <p:blipFill>
                <a:blip r:embed="rId7"/>
                <a:stretch>
                  <a:fillRect/>
                </a:stretch>
              </p:blipFill>
              <p:spPr>
                <a:xfrm>
                  <a:off x="8753286" y="3327537"/>
                  <a:ext cx="1279800" cy="776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32" name="墨迹 31">
                  <a:extLst>
                    <a:ext uri="{FF2B5EF4-FFF2-40B4-BE49-F238E27FC236}">
                      <a16:creationId xmlns:a16="http://schemas.microsoft.com/office/drawing/2014/main" id="{FDAD2D49-263D-C0AC-11EE-682512EC3A88}"/>
                    </a:ext>
                  </a:extLst>
                </p14:cNvPr>
                <p14:cNvContentPartPr/>
                <p14:nvPr/>
              </p14:nvContentPartPr>
              <p14:xfrm>
                <a:off x="8691366" y="3665937"/>
                <a:ext cx="431640" cy="145440"/>
              </p14:xfrm>
            </p:contentPart>
          </mc:Choice>
          <mc:Fallback xmlns="">
            <p:pic>
              <p:nvPicPr>
                <p:cNvPr id="32" name="墨迹 31">
                  <a:extLst>
                    <a:ext uri="{FF2B5EF4-FFF2-40B4-BE49-F238E27FC236}">
                      <a16:creationId xmlns:a16="http://schemas.microsoft.com/office/drawing/2014/main" id="{FDAD2D49-263D-C0AC-11EE-682512EC3A88}"/>
                    </a:ext>
                  </a:extLst>
                </p:cNvPr>
                <p:cNvPicPr/>
                <p:nvPr/>
              </p:nvPicPr>
              <p:blipFill>
                <a:blip r:embed="rId9"/>
                <a:stretch>
                  <a:fillRect/>
                </a:stretch>
              </p:blipFill>
              <p:spPr>
                <a:xfrm>
                  <a:off x="8628726" y="3288297"/>
                  <a:ext cx="557280" cy="9010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34" name="墨迹 33">
                <a:extLst>
                  <a:ext uri="{FF2B5EF4-FFF2-40B4-BE49-F238E27FC236}">
                    <a16:creationId xmlns:a16="http://schemas.microsoft.com/office/drawing/2014/main" id="{680EA95E-1F81-F3CF-3427-D5589163CF01}"/>
                  </a:ext>
                </a:extLst>
              </p14:cNvPr>
              <p14:cNvContentPartPr/>
              <p14:nvPr/>
            </p14:nvContentPartPr>
            <p14:xfrm>
              <a:off x="7407246" y="2947377"/>
              <a:ext cx="360" cy="360"/>
            </p14:xfrm>
          </p:contentPart>
        </mc:Choice>
        <mc:Fallback xmlns="">
          <p:pic>
            <p:nvPicPr>
              <p:cNvPr id="34" name="墨迹 33">
                <a:extLst>
                  <a:ext uri="{FF2B5EF4-FFF2-40B4-BE49-F238E27FC236}">
                    <a16:creationId xmlns:a16="http://schemas.microsoft.com/office/drawing/2014/main" id="{680EA95E-1F81-F3CF-3427-D5589163CF01}"/>
                  </a:ext>
                </a:extLst>
              </p:cNvPr>
              <p:cNvPicPr/>
              <p:nvPr/>
            </p:nvPicPr>
            <p:blipFill>
              <a:blip r:embed="rId11"/>
              <a:stretch>
                <a:fillRect/>
              </a:stretch>
            </p:blipFill>
            <p:spPr>
              <a:xfrm>
                <a:off x="7344246" y="2569737"/>
                <a:ext cx="126000" cy="756000"/>
              </a:xfrm>
              <a:prstGeom prst="rect">
                <a:avLst/>
              </a:prstGeom>
            </p:spPr>
          </p:pic>
        </mc:Fallback>
      </mc:AlternateContent>
      <p:sp>
        <p:nvSpPr>
          <p:cNvPr id="35" name="圆角矩形 29">
            <a:extLst>
              <a:ext uri="{FF2B5EF4-FFF2-40B4-BE49-F238E27FC236}">
                <a16:creationId xmlns:a16="http://schemas.microsoft.com/office/drawing/2014/main" id="{FEA3613C-24F9-8C4E-77EC-D74F2F8ADD48}"/>
              </a:ext>
            </a:extLst>
          </p:cNvPr>
          <p:cNvSpPr/>
          <p:nvPr/>
        </p:nvSpPr>
        <p:spPr>
          <a:xfrm>
            <a:off x="7415732" y="3491343"/>
            <a:ext cx="1364071" cy="449627"/>
          </a:xfrm>
          <a:prstGeom prst="round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anchor="ctr" anchorCtr="0">
            <a:spAutoFit/>
          </a:bodyPr>
          <a:lstStyle/>
          <a:p>
            <a:pPr algn="ctr">
              <a:lnSpc>
                <a:spcPct val="120000"/>
              </a:lnSpc>
              <a:spcBef>
                <a:spcPts val="600"/>
              </a:spcBef>
            </a:pPr>
            <a:r>
              <a:rPr lang="en-US" altLang="zh-CN" dirty="0">
                <a:solidFill>
                  <a:srgbClr val="C00000"/>
                </a:solidFill>
                <a:latin typeface="Garamond" panose="02020404030301010803" pitchFamily="18" charset="0"/>
                <a:ea typeface="SimHei" panose="02010609060101010101" pitchFamily="49" charset="-122"/>
                <a:cs typeface="Times New Roman" panose="02020603050405020304" pitchFamily="18" charset="0"/>
              </a:rPr>
              <a:t>Early time</a:t>
            </a:r>
          </a:p>
        </p:txBody>
      </p:sp>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5" name="墨迹 4">
                <a:extLst>
                  <a:ext uri="{FF2B5EF4-FFF2-40B4-BE49-F238E27FC236}">
                    <a16:creationId xmlns:a16="http://schemas.microsoft.com/office/drawing/2014/main" id="{5278DEAE-BE32-E646-3522-28C2B083E071}"/>
                  </a:ext>
                </a:extLst>
              </p14:cNvPr>
              <p14:cNvContentPartPr/>
              <p14:nvPr/>
            </p14:nvContentPartPr>
            <p14:xfrm>
              <a:off x="8719086" y="3624177"/>
              <a:ext cx="376920" cy="191880"/>
            </p14:xfrm>
          </p:contentPart>
        </mc:Choice>
        <mc:Fallback xmlns="">
          <p:pic>
            <p:nvPicPr>
              <p:cNvPr id="5" name="墨迹 4">
                <a:extLst>
                  <a:ext uri="{FF2B5EF4-FFF2-40B4-BE49-F238E27FC236}">
                    <a16:creationId xmlns:a16="http://schemas.microsoft.com/office/drawing/2014/main" id="{5278DEAE-BE32-E646-3522-28C2B083E071}"/>
                  </a:ext>
                </a:extLst>
              </p:cNvPr>
              <p:cNvPicPr/>
              <p:nvPr/>
            </p:nvPicPr>
            <p:blipFill>
              <a:blip r:embed="rId13"/>
              <a:stretch>
                <a:fillRect/>
              </a:stretch>
            </p:blipFill>
            <p:spPr>
              <a:xfrm>
                <a:off x="8656086" y="3246537"/>
                <a:ext cx="502560" cy="947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5" name="墨迹 14">
                <a:extLst>
                  <a:ext uri="{FF2B5EF4-FFF2-40B4-BE49-F238E27FC236}">
                    <a16:creationId xmlns:a16="http://schemas.microsoft.com/office/drawing/2014/main" id="{D089418A-0394-E21B-FF0E-C123074E8A2A}"/>
                  </a:ext>
                </a:extLst>
              </p14:cNvPr>
              <p14:cNvContentPartPr/>
              <p14:nvPr/>
            </p14:nvContentPartPr>
            <p14:xfrm>
              <a:off x="11168886" y="5547297"/>
              <a:ext cx="360" cy="360"/>
            </p14:xfrm>
          </p:contentPart>
        </mc:Choice>
        <mc:Fallback xmlns="">
          <p:pic>
            <p:nvPicPr>
              <p:cNvPr id="15" name="墨迹 14">
                <a:extLst>
                  <a:ext uri="{FF2B5EF4-FFF2-40B4-BE49-F238E27FC236}">
                    <a16:creationId xmlns:a16="http://schemas.microsoft.com/office/drawing/2014/main" id="{D089418A-0394-E21B-FF0E-C123074E8A2A}"/>
                  </a:ext>
                </a:extLst>
              </p:cNvPr>
              <p:cNvPicPr/>
              <p:nvPr/>
            </p:nvPicPr>
            <p:blipFill>
              <a:blip r:embed="rId15"/>
              <a:stretch>
                <a:fillRect/>
              </a:stretch>
            </p:blipFill>
            <p:spPr>
              <a:xfrm>
                <a:off x="11105886" y="5169657"/>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8" name="墨迹 17">
                <a:extLst>
                  <a:ext uri="{FF2B5EF4-FFF2-40B4-BE49-F238E27FC236}">
                    <a16:creationId xmlns:a16="http://schemas.microsoft.com/office/drawing/2014/main" id="{30B038E3-1903-3414-AB9E-48EF00275C9B}"/>
                  </a:ext>
                </a:extLst>
              </p14:cNvPr>
              <p14:cNvContentPartPr/>
              <p14:nvPr/>
            </p14:nvContentPartPr>
            <p14:xfrm>
              <a:off x="8824206" y="3585297"/>
              <a:ext cx="258840" cy="225360"/>
            </p14:xfrm>
          </p:contentPart>
        </mc:Choice>
        <mc:Fallback xmlns="">
          <p:pic>
            <p:nvPicPr>
              <p:cNvPr id="18" name="墨迹 17">
                <a:extLst>
                  <a:ext uri="{FF2B5EF4-FFF2-40B4-BE49-F238E27FC236}">
                    <a16:creationId xmlns:a16="http://schemas.microsoft.com/office/drawing/2014/main" id="{30B038E3-1903-3414-AB9E-48EF00275C9B}"/>
                  </a:ext>
                </a:extLst>
              </p:cNvPr>
              <p:cNvPicPr/>
              <p:nvPr/>
            </p:nvPicPr>
            <p:blipFill>
              <a:blip r:embed="rId17"/>
              <a:stretch>
                <a:fillRect/>
              </a:stretch>
            </p:blipFill>
            <p:spPr>
              <a:xfrm>
                <a:off x="8761206" y="3207900"/>
                <a:ext cx="384480" cy="97979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9" name="墨迹 18">
                <a:extLst>
                  <a:ext uri="{FF2B5EF4-FFF2-40B4-BE49-F238E27FC236}">
                    <a16:creationId xmlns:a16="http://schemas.microsoft.com/office/drawing/2014/main" id="{3EEEA939-A67D-3B81-7F48-1DDD33306D14}"/>
                  </a:ext>
                </a:extLst>
              </p14:cNvPr>
              <p14:cNvContentPartPr/>
              <p14:nvPr/>
            </p14:nvContentPartPr>
            <p14:xfrm>
              <a:off x="9059646" y="3706617"/>
              <a:ext cx="804240" cy="21600"/>
            </p14:xfrm>
          </p:contentPart>
        </mc:Choice>
        <mc:Fallback xmlns="">
          <p:pic>
            <p:nvPicPr>
              <p:cNvPr id="19" name="墨迹 18">
                <a:extLst>
                  <a:ext uri="{FF2B5EF4-FFF2-40B4-BE49-F238E27FC236}">
                    <a16:creationId xmlns:a16="http://schemas.microsoft.com/office/drawing/2014/main" id="{3EEEA939-A67D-3B81-7F48-1DDD33306D14}"/>
                  </a:ext>
                </a:extLst>
              </p:cNvPr>
              <p:cNvPicPr/>
              <p:nvPr/>
            </p:nvPicPr>
            <p:blipFill>
              <a:blip r:embed="rId19"/>
              <a:stretch>
                <a:fillRect/>
              </a:stretch>
            </p:blipFill>
            <p:spPr>
              <a:xfrm>
                <a:off x="8996618" y="3328977"/>
                <a:ext cx="929936" cy="777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3" name="墨迹 22">
                <a:extLst>
                  <a:ext uri="{FF2B5EF4-FFF2-40B4-BE49-F238E27FC236}">
                    <a16:creationId xmlns:a16="http://schemas.microsoft.com/office/drawing/2014/main" id="{67B141A1-A144-A4C0-6FBD-749BE8A73EF6}"/>
                  </a:ext>
                </a:extLst>
              </p14:cNvPr>
              <p14:cNvContentPartPr/>
              <p14:nvPr/>
            </p14:nvContentPartPr>
            <p14:xfrm>
              <a:off x="9890189" y="5583880"/>
              <a:ext cx="360" cy="360"/>
            </p14:xfrm>
          </p:contentPart>
        </mc:Choice>
        <mc:Fallback xmlns="">
          <p:pic>
            <p:nvPicPr>
              <p:cNvPr id="23" name="墨迹 22">
                <a:extLst>
                  <a:ext uri="{FF2B5EF4-FFF2-40B4-BE49-F238E27FC236}">
                    <a16:creationId xmlns:a16="http://schemas.microsoft.com/office/drawing/2014/main" id="{67B141A1-A144-A4C0-6FBD-749BE8A73EF6}"/>
                  </a:ext>
                </a:extLst>
              </p:cNvPr>
              <p:cNvPicPr/>
              <p:nvPr/>
            </p:nvPicPr>
            <p:blipFill>
              <a:blip r:embed="rId21"/>
              <a:stretch>
                <a:fillRect/>
              </a:stretch>
            </p:blipFill>
            <p:spPr>
              <a:xfrm>
                <a:off x="9827549" y="5206240"/>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6" name="墨迹 25">
                <a:extLst>
                  <a:ext uri="{FF2B5EF4-FFF2-40B4-BE49-F238E27FC236}">
                    <a16:creationId xmlns:a16="http://schemas.microsoft.com/office/drawing/2014/main" id="{8FF7313A-0DCC-FD0B-3CF9-5B4F256417CE}"/>
                  </a:ext>
                </a:extLst>
              </p14:cNvPr>
              <p14:cNvContentPartPr/>
              <p14:nvPr/>
            </p14:nvContentPartPr>
            <p14:xfrm>
              <a:off x="7283224" y="5442120"/>
              <a:ext cx="360" cy="360"/>
            </p14:xfrm>
          </p:contentPart>
        </mc:Choice>
        <mc:Fallback xmlns="">
          <p:pic>
            <p:nvPicPr>
              <p:cNvPr id="26" name="墨迹 25">
                <a:extLst>
                  <a:ext uri="{FF2B5EF4-FFF2-40B4-BE49-F238E27FC236}">
                    <a16:creationId xmlns:a16="http://schemas.microsoft.com/office/drawing/2014/main" id="{8FF7313A-0DCC-FD0B-3CF9-5B4F256417CE}"/>
                  </a:ext>
                </a:extLst>
              </p:cNvPr>
              <p:cNvPicPr/>
              <p:nvPr/>
            </p:nvPicPr>
            <p:blipFill>
              <a:blip r:embed="rId23"/>
              <a:stretch>
                <a:fillRect/>
              </a:stretch>
            </p:blipFill>
            <p:spPr>
              <a:xfrm>
                <a:off x="7220584" y="5064480"/>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27" name="墨迹 26">
                <a:extLst>
                  <a:ext uri="{FF2B5EF4-FFF2-40B4-BE49-F238E27FC236}">
                    <a16:creationId xmlns:a16="http://schemas.microsoft.com/office/drawing/2014/main" id="{3F63B7C5-A18E-8A08-1E1D-2D8A6ABCFD63}"/>
                  </a:ext>
                </a:extLst>
              </p14:cNvPr>
              <p14:cNvContentPartPr/>
              <p14:nvPr/>
            </p14:nvContentPartPr>
            <p14:xfrm>
              <a:off x="11652184" y="6539760"/>
              <a:ext cx="360" cy="360"/>
            </p14:xfrm>
          </p:contentPart>
        </mc:Choice>
        <mc:Fallback xmlns="">
          <p:pic>
            <p:nvPicPr>
              <p:cNvPr id="27" name="墨迹 26">
                <a:extLst>
                  <a:ext uri="{FF2B5EF4-FFF2-40B4-BE49-F238E27FC236}">
                    <a16:creationId xmlns:a16="http://schemas.microsoft.com/office/drawing/2014/main" id="{3F63B7C5-A18E-8A08-1E1D-2D8A6ABCFD63}"/>
                  </a:ext>
                </a:extLst>
              </p:cNvPr>
              <p:cNvPicPr/>
              <p:nvPr/>
            </p:nvPicPr>
            <p:blipFill>
              <a:blip r:embed="rId25"/>
              <a:stretch>
                <a:fillRect/>
              </a:stretch>
            </p:blipFill>
            <p:spPr>
              <a:xfrm>
                <a:off x="11589184" y="6162120"/>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29" name="墨迹 28">
                <a:extLst>
                  <a:ext uri="{FF2B5EF4-FFF2-40B4-BE49-F238E27FC236}">
                    <a16:creationId xmlns:a16="http://schemas.microsoft.com/office/drawing/2014/main" id="{35F0711D-F03B-A640-F645-35F1AF5DA8A4}"/>
                  </a:ext>
                </a:extLst>
              </p14:cNvPr>
              <p14:cNvContentPartPr/>
              <p14:nvPr/>
            </p14:nvContentPartPr>
            <p14:xfrm>
              <a:off x="6762664" y="5662080"/>
              <a:ext cx="360" cy="360"/>
            </p14:xfrm>
          </p:contentPart>
        </mc:Choice>
        <mc:Fallback xmlns="">
          <p:pic>
            <p:nvPicPr>
              <p:cNvPr id="29" name="墨迹 28">
                <a:extLst>
                  <a:ext uri="{FF2B5EF4-FFF2-40B4-BE49-F238E27FC236}">
                    <a16:creationId xmlns:a16="http://schemas.microsoft.com/office/drawing/2014/main" id="{35F0711D-F03B-A640-F645-35F1AF5DA8A4}"/>
                  </a:ext>
                </a:extLst>
              </p:cNvPr>
              <p:cNvPicPr/>
              <p:nvPr/>
            </p:nvPicPr>
            <p:blipFill>
              <a:blip r:embed="rId27"/>
              <a:stretch>
                <a:fillRect/>
              </a:stretch>
            </p:blipFill>
            <p:spPr>
              <a:xfrm>
                <a:off x="6699664" y="5284080"/>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36" name="墨迹 35">
                <a:extLst>
                  <a:ext uri="{FF2B5EF4-FFF2-40B4-BE49-F238E27FC236}">
                    <a16:creationId xmlns:a16="http://schemas.microsoft.com/office/drawing/2014/main" id="{E6767A63-13E1-7101-52E3-CD0A7C0D4CC9}"/>
                  </a:ext>
                </a:extLst>
              </p14:cNvPr>
              <p14:cNvContentPartPr/>
              <p14:nvPr/>
            </p14:nvContentPartPr>
            <p14:xfrm>
              <a:off x="7204024" y="5404320"/>
              <a:ext cx="792720" cy="412200"/>
            </p14:xfrm>
          </p:contentPart>
        </mc:Choice>
        <mc:Fallback xmlns="">
          <p:pic>
            <p:nvPicPr>
              <p:cNvPr id="36" name="墨迹 35">
                <a:extLst>
                  <a:ext uri="{FF2B5EF4-FFF2-40B4-BE49-F238E27FC236}">
                    <a16:creationId xmlns:a16="http://schemas.microsoft.com/office/drawing/2014/main" id="{E6767A63-13E1-7101-52E3-CD0A7C0D4CC9}"/>
                  </a:ext>
                </a:extLst>
              </p:cNvPr>
              <p:cNvPicPr/>
              <p:nvPr/>
            </p:nvPicPr>
            <p:blipFill>
              <a:blip r:embed="rId29"/>
              <a:stretch>
                <a:fillRect/>
              </a:stretch>
            </p:blipFill>
            <p:spPr>
              <a:xfrm>
                <a:off x="7141384" y="5026680"/>
                <a:ext cx="918360" cy="1167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37" name="墨迹 36">
                <a:extLst>
                  <a:ext uri="{FF2B5EF4-FFF2-40B4-BE49-F238E27FC236}">
                    <a16:creationId xmlns:a16="http://schemas.microsoft.com/office/drawing/2014/main" id="{9729637A-EC41-3BD7-CAA9-41F5C5A06F1C}"/>
                  </a:ext>
                </a:extLst>
              </p14:cNvPr>
              <p14:cNvContentPartPr/>
              <p14:nvPr/>
            </p14:nvContentPartPr>
            <p14:xfrm>
              <a:off x="9895024" y="1319040"/>
              <a:ext cx="138960" cy="4680720"/>
            </p14:xfrm>
          </p:contentPart>
        </mc:Choice>
        <mc:Fallback xmlns="">
          <p:pic>
            <p:nvPicPr>
              <p:cNvPr id="37" name="墨迹 36">
                <a:extLst>
                  <a:ext uri="{FF2B5EF4-FFF2-40B4-BE49-F238E27FC236}">
                    <a16:creationId xmlns:a16="http://schemas.microsoft.com/office/drawing/2014/main" id="{9729637A-EC41-3BD7-CAA9-41F5C5A06F1C}"/>
                  </a:ext>
                </a:extLst>
              </p:cNvPr>
              <p:cNvPicPr/>
              <p:nvPr/>
            </p:nvPicPr>
            <p:blipFill>
              <a:blip r:embed="rId31"/>
              <a:stretch>
                <a:fillRect/>
              </a:stretch>
            </p:blipFill>
            <p:spPr>
              <a:xfrm>
                <a:off x="9832024" y="941040"/>
                <a:ext cx="264600" cy="5436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38" name="墨迹 37">
                <a:extLst>
                  <a:ext uri="{FF2B5EF4-FFF2-40B4-BE49-F238E27FC236}">
                    <a16:creationId xmlns:a16="http://schemas.microsoft.com/office/drawing/2014/main" id="{B4DD9D80-1B0B-2B05-15DF-09A06404E598}"/>
                  </a:ext>
                </a:extLst>
              </p14:cNvPr>
              <p14:cNvContentPartPr/>
              <p14:nvPr/>
            </p14:nvContentPartPr>
            <p14:xfrm>
              <a:off x="9911944" y="2261520"/>
              <a:ext cx="63360" cy="1288080"/>
            </p14:xfrm>
          </p:contentPart>
        </mc:Choice>
        <mc:Fallback xmlns="">
          <p:pic>
            <p:nvPicPr>
              <p:cNvPr id="38" name="墨迹 37">
                <a:extLst>
                  <a:ext uri="{FF2B5EF4-FFF2-40B4-BE49-F238E27FC236}">
                    <a16:creationId xmlns:a16="http://schemas.microsoft.com/office/drawing/2014/main" id="{B4DD9D80-1B0B-2B05-15DF-09A06404E598}"/>
                  </a:ext>
                </a:extLst>
              </p:cNvPr>
              <p:cNvPicPr/>
              <p:nvPr/>
            </p:nvPicPr>
            <p:blipFill>
              <a:blip r:embed="rId33"/>
              <a:stretch>
                <a:fillRect/>
              </a:stretch>
            </p:blipFill>
            <p:spPr>
              <a:xfrm>
                <a:off x="9848944" y="1883880"/>
                <a:ext cx="189000" cy="2043720"/>
              </a:xfrm>
              <a:prstGeom prst="rect">
                <a:avLst/>
              </a:prstGeom>
            </p:spPr>
          </p:pic>
        </mc:Fallback>
      </mc:AlternateContent>
      <p:sp>
        <p:nvSpPr>
          <p:cNvPr id="14" name="圆角矩形 29">
            <a:extLst>
              <a:ext uri="{FF2B5EF4-FFF2-40B4-BE49-F238E27FC236}">
                <a16:creationId xmlns:a16="http://schemas.microsoft.com/office/drawing/2014/main" id="{C97BE2AE-EEE7-645C-623D-0684FFB418B8}"/>
              </a:ext>
            </a:extLst>
          </p:cNvPr>
          <p:cNvSpPr/>
          <p:nvPr/>
        </p:nvSpPr>
        <p:spPr>
          <a:xfrm>
            <a:off x="8883427" y="5075382"/>
            <a:ext cx="2886017" cy="449627"/>
          </a:xfrm>
          <a:prstGeom prst="round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wrap="square" anchor="ctr" anchorCtr="0">
            <a:spAutoFit/>
          </a:bodyPr>
          <a:lstStyle/>
          <a:p>
            <a:pPr algn="ctr">
              <a:lnSpc>
                <a:spcPct val="120000"/>
              </a:lnSpc>
              <a:spcBef>
                <a:spcPts val="600"/>
              </a:spcBef>
            </a:pPr>
            <a:r>
              <a:rPr lang="en-US" altLang="zh-CN" dirty="0">
                <a:solidFill>
                  <a:srgbClr val="FFC000"/>
                </a:solidFill>
                <a:latin typeface="Calibri" panose="020F0502020204030204" pitchFamily="34" charset="0"/>
                <a:ea typeface="SimHei" panose="02010609060101010101" pitchFamily="49" charset="-122"/>
                <a:cs typeface="Calibri" panose="020F0502020204030204" pitchFamily="34" charset="0"/>
              </a:rPr>
              <a:t>discover new building blocks</a:t>
            </a:r>
            <a:endParaRPr lang="en-US" altLang="zh-CN" dirty="0">
              <a:solidFill>
                <a:schemeClr val="tx2"/>
              </a:solidFill>
              <a:latin typeface="Calibri" panose="020F0502020204030204" pitchFamily="34" charset="0"/>
              <a:ea typeface="SimHei" panose="02010609060101010101" pitchFamily="49" charset="-122"/>
              <a:cs typeface="Calibri" panose="020F0502020204030204" pitchFamily="34" charset="0"/>
            </a:endParaRPr>
          </a:p>
        </p:txBody>
      </p:sp>
      <p:sp>
        <p:nvSpPr>
          <p:cNvPr id="13" name="圆角矩形 29">
            <a:extLst>
              <a:ext uri="{FF2B5EF4-FFF2-40B4-BE49-F238E27FC236}">
                <a16:creationId xmlns:a16="http://schemas.microsoft.com/office/drawing/2014/main" id="{641FA5B4-2F1A-507C-5E0A-70434B5C31A7}"/>
              </a:ext>
            </a:extLst>
          </p:cNvPr>
          <p:cNvSpPr/>
          <p:nvPr/>
        </p:nvSpPr>
        <p:spPr>
          <a:xfrm>
            <a:off x="6464819" y="2708037"/>
            <a:ext cx="3388446" cy="408623"/>
          </a:xfrm>
          <a:prstGeom prst="round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wrap="square" anchor="ctr" anchorCtr="0">
            <a:spAutoFit/>
          </a:bodyPr>
          <a:lstStyle/>
          <a:p>
            <a:pPr algn="ctr">
              <a:spcBef>
                <a:spcPts val="600"/>
              </a:spcBef>
            </a:pPr>
            <a:r>
              <a:rPr lang="en-US" altLang="zh-CN" dirty="0">
                <a:solidFill>
                  <a:srgbClr val="FFC000"/>
                </a:solidFill>
                <a:latin typeface="Calibri" panose="020F0502020204030204" pitchFamily="34" charset="0"/>
                <a:ea typeface="SimHei" panose="02010609060101010101" pitchFamily="49" charset="-122"/>
                <a:cs typeface="Calibri" panose="020F0502020204030204" pitchFamily="34" charset="0"/>
              </a:rPr>
              <a:t>unveil the known building blocks</a:t>
            </a:r>
            <a:endParaRPr lang="en-US" altLang="zh-CN" dirty="0">
              <a:solidFill>
                <a:schemeClr val="tx2"/>
              </a:solidFill>
              <a:latin typeface="Calibri" panose="020F0502020204030204" pitchFamily="34" charset="0"/>
              <a:ea typeface="SimHei"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3876776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437FC0C7-87EA-8147-B3FB-C8A9AB972AC0}"/>
              </a:ext>
            </a:extLst>
          </p:cNvPr>
          <p:cNvSpPr>
            <a:spLocks noGrp="1"/>
          </p:cNvSpPr>
          <p:nvPr>
            <p:ph type="sldNum" sz="quarter" idx="12"/>
          </p:nvPr>
        </p:nvSpPr>
        <p:spPr>
          <a:xfrm>
            <a:off x="8610600" y="6356352"/>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6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9471B4-A2B3-9C47-BDCC-3B07792217EE}" type="slidenum">
              <a:rPr kumimoji="1" lang="zh-CN" altLang="en-US" smtClean="0"/>
              <a:pPr/>
              <a:t>37</a:t>
            </a:fld>
            <a:endParaRPr kumimoji="1" lang="zh-CN" altLang="en-US" dirty="0"/>
          </a:p>
        </p:txBody>
      </p:sp>
      <p:sp>
        <p:nvSpPr>
          <p:cNvPr id="6" name="标题 5"/>
          <p:cNvSpPr>
            <a:spLocks noGrp="1"/>
          </p:cNvSpPr>
          <p:nvPr>
            <p:ph type="title"/>
          </p:nvPr>
        </p:nvSpPr>
        <p:spPr/>
        <p:txBody>
          <a:bodyPr/>
          <a:lstStyle/>
          <a:p>
            <a:r>
              <a:rPr lang="en-US" altLang="zh-CN" dirty="0"/>
              <a:t>What can elemental abundances tell us?</a:t>
            </a:r>
            <a:endParaRPr lang="zh-CN" altLang="en-US" dirty="0"/>
          </a:p>
        </p:txBody>
      </p:sp>
      <p:sp>
        <p:nvSpPr>
          <p:cNvPr id="7" name="矩形 6"/>
          <p:cNvSpPr/>
          <p:nvPr/>
        </p:nvSpPr>
        <p:spPr>
          <a:xfrm>
            <a:off x="483581" y="5545095"/>
            <a:ext cx="5135991" cy="784830"/>
          </a:xfrm>
          <a:prstGeom prst="rect">
            <a:avLst/>
          </a:prstGeom>
        </p:spPr>
        <p:txBody>
          <a:bodyPr wrap="square">
            <a:spAutoFit/>
          </a:bodyPr>
          <a:lstStyle/>
          <a:p>
            <a:pPr marL="363538" lvl="1" indent="-363538" eaLnBrk="0" hangingPunct="0">
              <a:spcBef>
                <a:spcPts val="600"/>
              </a:spcBef>
              <a:buSzPct val="50000"/>
              <a:buFont typeface="Wingdings" panose="05000000000000000000" pitchFamily="2" charset="2"/>
              <a:buChar char="l"/>
            </a:pPr>
            <a:r>
              <a:rPr lang="en-US" altLang="zh-CN" sz="2000" b="0" kern="100" dirty="0">
                <a:latin typeface="Calibri" panose="020F0502020204030204" pitchFamily="34" charset="0"/>
                <a:cs typeface="Calibri" panose="020F0502020204030204" pitchFamily="34" charset="0"/>
              </a:rPr>
              <a:t>GSE: complicated chemical evolution history</a:t>
            </a:r>
          </a:p>
          <a:p>
            <a:pPr marL="363538" lvl="1" indent="-363538" eaLnBrk="0" hangingPunct="0">
              <a:spcBef>
                <a:spcPts val="600"/>
              </a:spcBef>
              <a:buSzPct val="50000"/>
              <a:buFont typeface="Wingdings" panose="05000000000000000000" pitchFamily="2" charset="2"/>
              <a:buChar char="l"/>
            </a:pPr>
            <a:r>
              <a:rPr lang="en-US" altLang="zh-CN" sz="2000" kern="100" dirty="0">
                <a:latin typeface="Calibri" panose="020F0502020204030204" pitchFamily="34" charset="0"/>
                <a:cs typeface="Calibri" panose="020F0502020204030204" pitchFamily="34" charset="0"/>
              </a:rPr>
              <a:t>It may have suffered various accretion</a:t>
            </a:r>
            <a:endParaRPr lang="en-US" altLang="zh-CN" sz="2000" b="0" kern="100" dirty="0">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墨迹 4">
                <a:extLst>
                  <a:ext uri="{FF2B5EF4-FFF2-40B4-BE49-F238E27FC236}">
                    <a16:creationId xmlns:a16="http://schemas.microsoft.com/office/drawing/2014/main" id="{6E7A64D8-4A42-4059-928A-C09E501CD2BD}"/>
                  </a:ext>
                </a:extLst>
              </p14:cNvPr>
              <p14:cNvContentPartPr/>
              <p14:nvPr/>
            </p14:nvContentPartPr>
            <p14:xfrm>
              <a:off x="778566" y="4820817"/>
              <a:ext cx="360" cy="360"/>
            </p14:xfrm>
          </p:contentPart>
        </mc:Choice>
        <mc:Fallback xmlns="">
          <p:pic>
            <p:nvPicPr>
              <p:cNvPr id="5" name="墨迹 4">
                <a:extLst>
                  <a:ext uri="{FF2B5EF4-FFF2-40B4-BE49-F238E27FC236}">
                    <a16:creationId xmlns:a16="http://schemas.microsoft.com/office/drawing/2014/main" id="{6E7A64D8-4A42-4059-928A-C09E501CD2BD}"/>
                  </a:ext>
                </a:extLst>
              </p:cNvPr>
              <p:cNvPicPr/>
              <p:nvPr/>
            </p:nvPicPr>
            <p:blipFill>
              <a:blip r:embed="rId5"/>
              <a:stretch>
                <a:fillRect/>
              </a:stretch>
            </p:blipFill>
            <p:spPr>
              <a:xfrm>
                <a:off x="715926" y="4442817"/>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墨迹 8">
                <a:extLst>
                  <a:ext uri="{FF2B5EF4-FFF2-40B4-BE49-F238E27FC236}">
                    <a16:creationId xmlns:a16="http://schemas.microsoft.com/office/drawing/2014/main" id="{D705E586-3268-371E-844B-264764F732C6}"/>
                  </a:ext>
                </a:extLst>
              </p14:cNvPr>
              <p14:cNvContentPartPr/>
              <p14:nvPr/>
            </p14:nvContentPartPr>
            <p14:xfrm>
              <a:off x="2610246" y="4825857"/>
              <a:ext cx="360" cy="360"/>
            </p14:xfrm>
          </p:contentPart>
        </mc:Choice>
        <mc:Fallback xmlns="">
          <p:pic>
            <p:nvPicPr>
              <p:cNvPr id="9" name="墨迹 8">
                <a:extLst>
                  <a:ext uri="{FF2B5EF4-FFF2-40B4-BE49-F238E27FC236}">
                    <a16:creationId xmlns:a16="http://schemas.microsoft.com/office/drawing/2014/main" id="{D705E586-3268-371E-844B-264764F732C6}"/>
                  </a:ext>
                </a:extLst>
              </p:cNvPr>
              <p:cNvPicPr/>
              <p:nvPr/>
            </p:nvPicPr>
            <p:blipFill>
              <a:blip r:embed="rId7"/>
              <a:stretch>
                <a:fillRect/>
              </a:stretch>
            </p:blipFill>
            <p:spPr>
              <a:xfrm>
                <a:off x="2547246" y="4448217"/>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0" name="墨迹 9">
                <a:extLst>
                  <a:ext uri="{FF2B5EF4-FFF2-40B4-BE49-F238E27FC236}">
                    <a16:creationId xmlns:a16="http://schemas.microsoft.com/office/drawing/2014/main" id="{9340F7CF-4D95-DBC4-F302-5317E5393927}"/>
                  </a:ext>
                </a:extLst>
              </p14:cNvPr>
              <p14:cNvContentPartPr/>
              <p14:nvPr/>
            </p14:nvContentPartPr>
            <p14:xfrm>
              <a:off x="3503046" y="2765577"/>
              <a:ext cx="360" cy="360"/>
            </p14:xfrm>
          </p:contentPart>
        </mc:Choice>
        <mc:Fallback xmlns="">
          <p:pic>
            <p:nvPicPr>
              <p:cNvPr id="10" name="墨迹 9">
                <a:extLst>
                  <a:ext uri="{FF2B5EF4-FFF2-40B4-BE49-F238E27FC236}">
                    <a16:creationId xmlns:a16="http://schemas.microsoft.com/office/drawing/2014/main" id="{9340F7CF-4D95-DBC4-F302-5317E5393927}"/>
                  </a:ext>
                </a:extLst>
              </p:cNvPr>
              <p:cNvPicPr/>
              <p:nvPr/>
            </p:nvPicPr>
            <p:blipFill>
              <a:blip r:embed="rId9"/>
              <a:stretch>
                <a:fillRect/>
              </a:stretch>
            </p:blipFill>
            <p:spPr>
              <a:xfrm>
                <a:off x="3440406" y="2387937"/>
                <a:ext cx="126000" cy="756000"/>
              </a:xfrm>
              <a:prstGeom prst="rect">
                <a:avLst/>
              </a:prstGeom>
            </p:spPr>
          </p:pic>
        </mc:Fallback>
      </mc:AlternateContent>
      <p:grpSp>
        <p:nvGrpSpPr>
          <p:cNvPr id="17" name="组合 16">
            <a:extLst>
              <a:ext uri="{FF2B5EF4-FFF2-40B4-BE49-F238E27FC236}">
                <a16:creationId xmlns:a16="http://schemas.microsoft.com/office/drawing/2014/main" id="{16734EF2-C71C-D63A-EAF7-97F2A0C22CF7}"/>
              </a:ext>
            </a:extLst>
          </p:cNvPr>
          <p:cNvGrpSpPr/>
          <p:nvPr/>
        </p:nvGrpSpPr>
        <p:grpSpPr>
          <a:xfrm>
            <a:off x="6573975" y="1428564"/>
            <a:ext cx="4646715" cy="3890799"/>
            <a:chOff x="5908549" y="832377"/>
            <a:chExt cx="5138642" cy="4486986"/>
          </a:xfrm>
        </p:grpSpPr>
        <p:pic>
          <p:nvPicPr>
            <p:cNvPr id="16" name="图片 15">
              <a:extLst>
                <a:ext uri="{FF2B5EF4-FFF2-40B4-BE49-F238E27FC236}">
                  <a16:creationId xmlns:a16="http://schemas.microsoft.com/office/drawing/2014/main" id="{599925DB-9C6B-0602-F1D4-75A16DA33A84}"/>
                </a:ext>
              </a:extLst>
            </p:cNvPr>
            <p:cNvPicPr>
              <a:picLocks noChangeAspect="1"/>
            </p:cNvPicPr>
            <p:nvPr/>
          </p:nvPicPr>
          <p:blipFill rotWithShape="1">
            <a:blip r:embed="rId10"/>
            <a:srcRect l="41601" t="46731"/>
            <a:stretch/>
          </p:blipFill>
          <p:spPr>
            <a:xfrm>
              <a:off x="5911200" y="2204864"/>
              <a:ext cx="5135991" cy="3114499"/>
            </a:xfrm>
            <a:prstGeom prst="rect">
              <a:avLst/>
            </a:prstGeom>
          </p:spPr>
        </p:pic>
        <p:pic>
          <p:nvPicPr>
            <p:cNvPr id="12" name="图片 11">
              <a:extLst>
                <a:ext uri="{FF2B5EF4-FFF2-40B4-BE49-F238E27FC236}">
                  <a16:creationId xmlns:a16="http://schemas.microsoft.com/office/drawing/2014/main" id="{789A01F1-5A32-96C0-49C4-F23AA57C8DF3}"/>
                </a:ext>
              </a:extLst>
            </p:cNvPr>
            <p:cNvPicPr>
              <a:picLocks noChangeAspect="1"/>
            </p:cNvPicPr>
            <p:nvPr/>
          </p:nvPicPr>
          <p:blipFill rotWithShape="1">
            <a:blip r:embed="rId10"/>
            <a:srcRect l="41601" b="75294"/>
            <a:stretch/>
          </p:blipFill>
          <p:spPr>
            <a:xfrm>
              <a:off x="5908549" y="832377"/>
              <a:ext cx="5135991" cy="1444495"/>
            </a:xfrm>
            <a:prstGeom prst="rect">
              <a:avLst/>
            </a:prstGeom>
          </p:spPr>
        </p:pic>
      </p:grpSp>
      <p:grpSp>
        <p:nvGrpSpPr>
          <p:cNvPr id="15" name="组合 14">
            <a:extLst>
              <a:ext uri="{FF2B5EF4-FFF2-40B4-BE49-F238E27FC236}">
                <a16:creationId xmlns:a16="http://schemas.microsoft.com/office/drawing/2014/main" id="{E567E518-841B-7037-C6DF-E309A5510489}"/>
              </a:ext>
            </a:extLst>
          </p:cNvPr>
          <p:cNvGrpSpPr/>
          <p:nvPr/>
        </p:nvGrpSpPr>
        <p:grpSpPr>
          <a:xfrm>
            <a:off x="605976" y="1428564"/>
            <a:ext cx="4559976" cy="3978955"/>
            <a:chOff x="455904" y="1343552"/>
            <a:chExt cx="4559976" cy="3978955"/>
          </a:xfrm>
        </p:grpSpPr>
        <p:pic>
          <p:nvPicPr>
            <p:cNvPr id="13" name="图片 12" descr="图片包含 日历&#10;&#10;描述已自动生成">
              <a:extLst>
                <a:ext uri="{FF2B5EF4-FFF2-40B4-BE49-F238E27FC236}">
                  <a16:creationId xmlns:a16="http://schemas.microsoft.com/office/drawing/2014/main" id="{B358F0AE-4806-35BD-DC4B-72729F728E4A}"/>
                </a:ext>
              </a:extLst>
            </p:cNvPr>
            <p:cNvPicPr>
              <a:picLocks noChangeAspect="1"/>
            </p:cNvPicPr>
            <p:nvPr/>
          </p:nvPicPr>
          <p:blipFill rotWithShape="1">
            <a:blip r:embed="rId11"/>
            <a:srcRect l="41436" t="46305" r="1"/>
            <a:stretch/>
          </p:blipFill>
          <p:spPr>
            <a:xfrm>
              <a:off x="455904" y="2542988"/>
              <a:ext cx="4559976" cy="2779519"/>
            </a:xfrm>
            <a:prstGeom prst="rect">
              <a:avLst/>
            </a:prstGeom>
          </p:spPr>
        </p:pic>
        <p:pic>
          <p:nvPicPr>
            <p:cNvPr id="11" name="图片 10" descr="图片包含 日历&#10;&#10;描述已自动生成">
              <a:extLst>
                <a:ext uri="{FF2B5EF4-FFF2-40B4-BE49-F238E27FC236}">
                  <a16:creationId xmlns:a16="http://schemas.microsoft.com/office/drawing/2014/main" id="{DB9DC46B-C8C7-E342-ABBB-9E698C1F3FF3}"/>
                </a:ext>
              </a:extLst>
            </p:cNvPr>
            <p:cNvPicPr>
              <a:picLocks noChangeAspect="1"/>
            </p:cNvPicPr>
            <p:nvPr/>
          </p:nvPicPr>
          <p:blipFill rotWithShape="1">
            <a:blip r:embed="rId11"/>
            <a:srcRect l="41436" r="1" b="74063"/>
            <a:stretch/>
          </p:blipFill>
          <p:spPr>
            <a:xfrm>
              <a:off x="455904" y="1343552"/>
              <a:ext cx="4559976" cy="1342611"/>
            </a:xfrm>
            <a:prstGeom prst="rect">
              <a:avLst/>
            </a:prstGeom>
          </p:spPr>
        </p:pic>
      </p:grpSp>
      <p:sp>
        <p:nvSpPr>
          <p:cNvPr id="3" name="文本框 2">
            <a:extLst>
              <a:ext uri="{FF2B5EF4-FFF2-40B4-BE49-F238E27FC236}">
                <a16:creationId xmlns:a16="http://schemas.microsoft.com/office/drawing/2014/main" id="{73C17BC3-38E1-9620-83EB-3B2D727F7628}"/>
              </a:ext>
            </a:extLst>
          </p:cNvPr>
          <p:cNvSpPr txBox="1"/>
          <p:nvPr/>
        </p:nvSpPr>
        <p:spPr>
          <a:xfrm>
            <a:off x="4098551" y="5011586"/>
            <a:ext cx="1175086" cy="307777"/>
          </a:xfrm>
          <a:prstGeom prst="rect">
            <a:avLst/>
          </a:prstGeom>
          <a:noFill/>
        </p:spPr>
        <p:txBody>
          <a:bodyPr wrap="square">
            <a:spAutoFit/>
          </a:bodyPr>
          <a:lstStyle/>
          <a:p>
            <a:r>
              <a:rPr kumimoji="1" lang="en-US" altLang="ja-JP" sz="1400" b="0" dirty="0">
                <a:latin typeface="Garamond" panose="02020404030301010803" pitchFamily="18" charset="0"/>
                <a:ea typeface="STZhongsong" panose="02010600040101010101" pitchFamily="2" charset="-122"/>
                <a:cs typeface="Times New Roman" panose="02020603050405020304" pitchFamily="18" charset="0"/>
              </a:rPr>
              <a:t>Zhang+202</a:t>
            </a:r>
            <a:r>
              <a:rPr kumimoji="1" lang="en-US" altLang="zh-CN" sz="1400" b="0" dirty="0">
                <a:latin typeface="Garamond" panose="02020404030301010803" pitchFamily="18" charset="0"/>
                <a:ea typeface="STZhongsong" panose="02010600040101010101" pitchFamily="2" charset="-122"/>
                <a:cs typeface="Times New Roman" panose="02020603050405020304" pitchFamily="18" charset="0"/>
              </a:rPr>
              <a:t>4</a:t>
            </a:r>
            <a:endParaRPr lang="en-GB" sz="1400" b="0" dirty="0">
              <a:latin typeface="Garamond" panose="02020404030301010803" pitchFamily="18" charset="0"/>
              <a:cs typeface="Times New Roman" panose="02020603050405020304" pitchFamily="18" charset="0"/>
            </a:endParaRPr>
          </a:p>
        </p:txBody>
      </p:sp>
      <p:sp>
        <p:nvSpPr>
          <p:cNvPr id="2" name="矩形 1">
            <a:extLst>
              <a:ext uri="{FF2B5EF4-FFF2-40B4-BE49-F238E27FC236}">
                <a16:creationId xmlns:a16="http://schemas.microsoft.com/office/drawing/2014/main" id="{1F77E47C-30AD-65F4-F940-E795A2C32191}"/>
              </a:ext>
            </a:extLst>
          </p:cNvPr>
          <p:cNvSpPr/>
          <p:nvPr/>
        </p:nvSpPr>
        <p:spPr>
          <a:xfrm>
            <a:off x="6328138" y="5545095"/>
            <a:ext cx="5312478" cy="784830"/>
          </a:xfrm>
          <a:prstGeom prst="rect">
            <a:avLst/>
          </a:prstGeom>
        </p:spPr>
        <p:txBody>
          <a:bodyPr wrap="square">
            <a:spAutoFit/>
          </a:bodyPr>
          <a:lstStyle/>
          <a:p>
            <a:pPr marL="363538" lvl="1" indent="-363538" eaLnBrk="0" hangingPunct="0">
              <a:spcBef>
                <a:spcPts val="600"/>
              </a:spcBef>
              <a:buSzPct val="50000"/>
              <a:buFont typeface="Wingdings" panose="05000000000000000000" pitchFamily="2" charset="2"/>
              <a:buChar char="l"/>
            </a:pPr>
            <a:r>
              <a:rPr lang="en-US" altLang="zh-CN" sz="2000" kern="100" dirty="0">
                <a:latin typeface="Calibri" panose="020F0502020204030204" pitchFamily="34" charset="0"/>
                <a:cs typeface="Calibri" panose="020F0502020204030204" pitchFamily="34" charset="0"/>
              </a:rPr>
              <a:t>VMPD: small scatter + low Zn/Fe</a:t>
            </a:r>
          </a:p>
          <a:p>
            <a:pPr marL="363538" lvl="1" indent="-363538" eaLnBrk="0" hangingPunct="0">
              <a:spcBef>
                <a:spcPts val="600"/>
              </a:spcBef>
              <a:buSzPct val="50000"/>
              <a:buFont typeface="Wingdings" panose="05000000000000000000" pitchFamily="2" charset="2"/>
              <a:buChar char="l"/>
            </a:pPr>
            <a:r>
              <a:rPr lang="en-US" altLang="zh-CN" sz="2000" b="0" kern="100" dirty="0">
                <a:latin typeface="Calibri" panose="020F0502020204030204" pitchFamily="34" charset="0"/>
                <a:cs typeface="Calibri" panose="020F0502020204030204" pitchFamily="34" charset="0"/>
              </a:rPr>
              <a:t>Low-mass building block of the proto-Galaxy</a:t>
            </a:r>
          </a:p>
        </p:txBody>
      </p:sp>
    </p:spTree>
    <p:extLst>
      <p:ext uri="{BB962C8B-B14F-4D97-AF65-F5344CB8AC3E}">
        <p14:creationId xmlns:p14="http://schemas.microsoft.com/office/powerpoint/2010/main" val="2137673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Hunting the surviving Pop III</a:t>
            </a:r>
            <a:endParaRPr lang="zh-CN" altLang="en-US" dirty="0"/>
          </a:p>
        </p:txBody>
      </p:sp>
      <p:pic>
        <p:nvPicPr>
          <p:cNvPr id="4" name="图片 3"/>
          <p:cNvPicPr>
            <a:picLocks noChangeAspect="1"/>
          </p:cNvPicPr>
          <p:nvPr/>
        </p:nvPicPr>
        <p:blipFill rotWithShape="1">
          <a:blip r:embed="rId3"/>
          <a:srcRect l="19383" t="14543" r="20243" b="17208"/>
          <a:stretch/>
        </p:blipFill>
        <p:spPr>
          <a:xfrm>
            <a:off x="371364" y="1376772"/>
            <a:ext cx="7077697" cy="4500500"/>
          </a:xfrm>
          <a:prstGeom prst="rect">
            <a:avLst/>
          </a:prstGeom>
        </p:spPr>
      </p:pic>
      <p:sp>
        <p:nvSpPr>
          <p:cNvPr id="7" name="TextBox 6"/>
          <p:cNvSpPr txBox="1"/>
          <p:nvPr/>
        </p:nvSpPr>
        <p:spPr>
          <a:xfrm>
            <a:off x="9876420" y="5345700"/>
            <a:ext cx="1692753" cy="369332"/>
          </a:xfrm>
          <a:prstGeom prst="rect">
            <a:avLst/>
          </a:prstGeom>
          <a:noFill/>
        </p:spPr>
        <p:txBody>
          <a:bodyPr wrap="square" rtlCol="0">
            <a:spAutoFit/>
          </a:bodyPr>
          <a:lstStyle/>
          <a:p>
            <a:r>
              <a:rPr lang="en-US" altLang="zh-CN" sz="1800" b="0" dirty="0">
                <a:latin typeface="Garamond" pitchFamily="18" charset="0"/>
              </a:rPr>
              <a:t>Ishiyama+2016</a:t>
            </a:r>
            <a:endParaRPr lang="zh-CN" altLang="en-US" sz="1800" b="0" dirty="0">
              <a:latin typeface="Garamond" pitchFamily="18" charset="0"/>
            </a:endParaRPr>
          </a:p>
        </p:txBody>
      </p:sp>
      <p:pic>
        <p:nvPicPr>
          <p:cNvPr id="5" name="内容占位符 4">
            <a:extLst>
              <a:ext uri="{FF2B5EF4-FFF2-40B4-BE49-F238E27FC236}">
                <a16:creationId xmlns:a16="http://schemas.microsoft.com/office/drawing/2014/main" id="{23D4BC63-640C-C8F6-0331-B299332ACB8F}"/>
              </a:ext>
            </a:extLst>
          </p:cNvPr>
          <p:cNvPicPr>
            <a:picLocks noGrp="1" noChangeAspect="1"/>
          </p:cNvPicPr>
          <p:nvPr>
            <p:ph idx="1"/>
          </p:nvPr>
        </p:nvPicPr>
        <p:blipFill rotWithShape="1">
          <a:blip r:embed="rId4"/>
          <a:srcRect l="49054" t="52367" r="21579" b="10446"/>
          <a:stretch/>
        </p:blipFill>
        <p:spPr>
          <a:xfrm>
            <a:off x="7428148" y="1952836"/>
            <a:ext cx="4573638" cy="3257736"/>
          </a:xfrm>
          <a:prstGeom prst="rect">
            <a:avLst/>
          </a:prstGeom>
        </p:spPr>
      </p:pic>
      <p:sp>
        <p:nvSpPr>
          <p:cNvPr id="3" name="文本框 2">
            <a:extLst>
              <a:ext uri="{FF2B5EF4-FFF2-40B4-BE49-F238E27FC236}">
                <a16:creationId xmlns:a16="http://schemas.microsoft.com/office/drawing/2014/main" id="{35727741-7F3B-92D1-9356-DE0BA8CF9CEC}"/>
              </a:ext>
            </a:extLst>
          </p:cNvPr>
          <p:cNvSpPr txBox="1"/>
          <p:nvPr/>
        </p:nvSpPr>
        <p:spPr>
          <a:xfrm>
            <a:off x="371363" y="5977273"/>
            <a:ext cx="7077697" cy="523220"/>
          </a:xfrm>
          <a:prstGeom prst="rect">
            <a:avLst/>
          </a:prstGeom>
          <a:noFill/>
        </p:spPr>
        <p:txBody>
          <a:bodyPr wrap="square">
            <a:spAutoFit/>
          </a:bodyPr>
          <a:lstStyle/>
          <a:p>
            <a:pPr marL="36900" lvl="1" indent="0">
              <a:buNone/>
            </a:pPr>
            <a:r>
              <a:rPr lang="en-US" altLang="zh-CN" sz="2800" dirty="0">
                <a:solidFill>
                  <a:srgbClr val="FFC000"/>
                </a:solidFill>
                <a:latin typeface="Calibri" panose="020F0502020204030204" pitchFamily="34" charset="0"/>
                <a:cs typeface="Calibri" panose="020F0502020204030204" pitchFamily="34" charset="0"/>
              </a:rPr>
              <a:t>How do we know that we have found a Pop III?</a:t>
            </a:r>
          </a:p>
        </p:txBody>
      </p:sp>
    </p:spTree>
    <p:extLst>
      <p:ext uri="{BB962C8B-B14F-4D97-AF65-F5344CB8AC3E}">
        <p14:creationId xmlns:p14="http://schemas.microsoft.com/office/powerpoint/2010/main" val="3190003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EC2A59-8ADA-0D17-674A-21A295C8C914}"/>
              </a:ext>
            </a:extLst>
          </p:cNvPr>
          <p:cNvSpPr>
            <a:spLocks noGrp="1"/>
          </p:cNvSpPr>
          <p:nvPr>
            <p:ph type="title"/>
          </p:nvPr>
        </p:nvSpPr>
        <p:spPr/>
        <p:txBody>
          <a:bodyPr/>
          <a:lstStyle/>
          <a:p>
            <a:r>
              <a:rPr kumimoji="1" lang="en-US" altLang="zh-CN" dirty="0"/>
              <a:t>Short summary</a:t>
            </a:r>
            <a:endParaRPr kumimoji="1" lang="zh-CN" altLang="en-US" dirty="0"/>
          </a:p>
        </p:txBody>
      </p:sp>
      <p:sp>
        <p:nvSpPr>
          <p:cNvPr id="3" name="内容占位符 2">
            <a:extLst>
              <a:ext uri="{FF2B5EF4-FFF2-40B4-BE49-F238E27FC236}">
                <a16:creationId xmlns:a16="http://schemas.microsoft.com/office/drawing/2014/main" id="{B79CE14A-4BE7-592E-D787-386AF881E3DE}"/>
              </a:ext>
            </a:extLst>
          </p:cNvPr>
          <p:cNvSpPr>
            <a:spLocks noGrp="1"/>
          </p:cNvSpPr>
          <p:nvPr>
            <p:ph idx="1"/>
          </p:nvPr>
        </p:nvSpPr>
        <p:spPr/>
        <p:txBody>
          <a:bodyPr/>
          <a:lstStyle/>
          <a:p>
            <a:r>
              <a:rPr lang="en-US" altLang="zh-CN" dirty="0"/>
              <a:t>stellar archaeology reveals the early Universe using metal-poor stars as “fossils”</a:t>
            </a:r>
            <a:endParaRPr lang="en-AU" altLang="zh-CN" dirty="0"/>
          </a:p>
          <a:p>
            <a:pPr lvl="1"/>
            <a:r>
              <a:rPr lang="en-AU" altLang="zh-CN" dirty="0"/>
              <a:t>nature of the first stars </a:t>
            </a:r>
          </a:p>
          <a:p>
            <a:pPr lvl="1"/>
            <a:r>
              <a:rPr lang="en-AU" altLang="zh-CN" dirty="0"/>
              <a:t>origin of elements and early nucleosynthesis</a:t>
            </a:r>
          </a:p>
          <a:p>
            <a:pPr lvl="1"/>
            <a:r>
              <a:rPr lang="en-US" altLang="zh-CN" dirty="0"/>
              <a:t>early history of our Milky Way</a:t>
            </a:r>
            <a:endParaRPr lang="en-AU" altLang="zh-CN" dirty="0"/>
          </a:p>
          <a:p>
            <a:r>
              <a:rPr lang="en-AU" altLang="zh-CN" dirty="0"/>
              <a:t>abundance patterns provide the key evidence</a:t>
            </a:r>
            <a:endParaRPr kumimoji="1" lang="en-US" altLang="zh-CN" dirty="0"/>
          </a:p>
          <a:p>
            <a:pPr lvl="1"/>
            <a:r>
              <a:rPr kumimoji="1" lang="en-US" altLang="zh-CN" dirty="0"/>
              <a:t>How to obtain stellar spectra? </a:t>
            </a:r>
            <a:r>
              <a:rPr kumimoji="1" lang="en-US" altLang="zh-CN" dirty="0">
                <a:sym typeface="Wingdings" pitchFamily="2" charset="2"/>
              </a:rPr>
              <a:t> </a:t>
            </a:r>
            <a:r>
              <a:rPr kumimoji="1" lang="en-US" altLang="zh-CN" dirty="0" err="1">
                <a:sym typeface="Wingdings" pitchFamily="2" charset="2"/>
              </a:rPr>
              <a:t>Hongliang’s</a:t>
            </a:r>
            <a:r>
              <a:rPr kumimoji="1" lang="en-US" altLang="zh-CN" dirty="0">
                <a:sym typeface="Wingdings" pitchFamily="2" charset="2"/>
              </a:rPr>
              <a:t> lecture</a:t>
            </a:r>
            <a:endParaRPr kumimoji="1" lang="en-US" altLang="zh-CN" dirty="0"/>
          </a:p>
          <a:p>
            <a:pPr lvl="1"/>
            <a:r>
              <a:rPr kumimoji="1" lang="en-US" altLang="zh-CN" dirty="0"/>
              <a:t>How to derive reliable abundances? </a:t>
            </a:r>
            <a:r>
              <a:rPr kumimoji="1" lang="en-US" altLang="zh-CN" dirty="0">
                <a:sym typeface="Wingdings" pitchFamily="2" charset="2"/>
              </a:rPr>
              <a:t> Prof. Shi and </a:t>
            </a:r>
            <a:r>
              <a:rPr kumimoji="1" lang="en-US" altLang="zh-CN" dirty="0" err="1">
                <a:sym typeface="Wingdings" pitchFamily="2" charset="2"/>
              </a:rPr>
              <a:t>Mingjie</a:t>
            </a:r>
            <a:r>
              <a:rPr kumimoji="1" lang="en-US" altLang="zh-CN" dirty="0">
                <a:sym typeface="Wingdings" pitchFamily="2" charset="2"/>
              </a:rPr>
              <a:t> will teach you!</a:t>
            </a:r>
            <a:endParaRPr lang="en-AU" altLang="zh-CN" dirty="0"/>
          </a:p>
        </p:txBody>
      </p:sp>
      <p:sp>
        <p:nvSpPr>
          <p:cNvPr id="4" name="灯片编号占位符 3">
            <a:extLst>
              <a:ext uri="{FF2B5EF4-FFF2-40B4-BE49-F238E27FC236}">
                <a16:creationId xmlns:a16="http://schemas.microsoft.com/office/drawing/2014/main" id="{AD94D963-104E-2141-A68F-5F5BEA48475B}"/>
              </a:ext>
            </a:extLst>
          </p:cNvPr>
          <p:cNvSpPr>
            <a:spLocks noGrp="1"/>
          </p:cNvSpPr>
          <p:nvPr>
            <p:ph type="sldNum" sz="quarter" idx="12"/>
          </p:nvPr>
        </p:nvSpPr>
        <p:spPr/>
        <p:txBody>
          <a:bodyPr/>
          <a:lstStyle/>
          <a:p>
            <a:fld id="{2C6000A5-C2B4-404E-B7F4-15ED9635A1AE}" type="slidenum">
              <a:rPr lang="zh-CN" altLang="en-US" smtClean="0"/>
              <a:pPr/>
              <a:t>39</a:t>
            </a:fld>
            <a:endParaRPr lang="zh-CN" altLang="en-US" dirty="0"/>
          </a:p>
        </p:txBody>
      </p:sp>
    </p:spTree>
    <p:extLst>
      <p:ext uri="{BB962C8B-B14F-4D97-AF65-F5344CB8AC3E}">
        <p14:creationId xmlns:p14="http://schemas.microsoft.com/office/powerpoint/2010/main" val="2167004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33495" y="6098079"/>
            <a:ext cx="6370618" cy="537820"/>
          </a:xfrm>
          <a:noFill/>
        </p:spPr>
        <p:txBody>
          <a:bodyPr>
            <a:normAutofit/>
          </a:bodyPr>
          <a:lstStyle/>
          <a:p>
            <a:pPr marL="0" indent="0" algn="ctr">
              <a:spcBef>
                <a:spcPts val="1200"/>
              </a:spcBef>
              <a:buNone/>
            </a:pPr>
            <a:r>
              <a:rPr lang="en-US" altLang="zh-CN" sz="2600" dirty="0"/>
              <a:t>Metallicities trace the evolution timescale</a:t>
            </a:r>
          </a:p>
          <a:p>
            <a:endParaRPr lang="en-US" altLang="zh-CN" sz="2400" dirty="0"/>
          </a:p>
          <a:p>
            <a:endParaRPr lang="en-US" altLang="zh-CN" sz="2400" dirty="0"/>
          </a:p>
          <a:p>
            <a:pPr marL="0" indent="0" algn="ctr">
              <a:buNone/>
            </a:pPr>
            <a:endParaRPr lang="en-US" altLang="zh-CN" sz="2400" dirty="0"/>
          </a:p>
        </p:txBody>
      </p:sp>
      <p:grpSp>
        <p:nvGrpSpPr>
          <p:cNvPr id="23" name="组合 22"/>
          <p:cNvGrpSpPr/>
          <p:nvPr/>
        </p:nvGrpSpPr>
        <p:grpSpPr>
          <a:xfrm>
            <a:off x="382447" y="1931508"/>
            <a:ext cx="6967306" cy="3657732"/>
            <a:chOff x="539552" y="2202069"/>
            <a:chExt cx="6967306" cy="3657732"/>
          </a:xfrm>
          <a:solidFill>
            <a:schemeClr val="bg1"/>
          </a:solidFill>
        </p:grpSpPr>
        <p:sp>
          <p:nvSpPr>
            <p:cNvPr id="9" name="Text Box 10"/>
            <p:cNvSpPr txBox="1">
              <a:spLocks noChangeArrowheads="1"/>
            </p:cNvSpPr>
            <p:nvPr/>
          </p:nvSpPr>
          <p:spPr bwMode="auto">
            <a:xfrm>
              <a:off x="539552" y="2746211"/>
              <a:ext cx="461665" cy="226696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vert270" wrap="square">
              <a:spAutoFit/>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algn="ctr"/>
              <a:r>
                <a:rPr lang="en-US" altLang="zh-CN" dirty="0">
                  <a:latin typeface="Garamond" panose="02020404030301010803" pitchFamily="18" charset="0"/>
                  <a:ea typeface="+mn-ea"/>
                </a:rPr>
                <a:t>Looking back time </a:t>
              </a:r>
              <a:endParaRPr lang="zh-CN" altLang="de-DE" dirty="0">
                <a:latin typeface="Garamond" panose="02020404030301010803" pitchFamily="18" charset="0"/>
                <a:ea typeface="+mn-ea"/>
              </a:endParaRPr>
            </a:p>
          </p:txBody>
        </p:sp>
        <p:sp>
          <p:nvSpPr>
            <p:cNvPr id="17" name="Text Box 10"/>
            <p:cNvSpPr txBox="1">
              <a:spLocks noChangeArrowheads="1"/>
            </p:cNvSpPr>
            <p:nvPr/>
          </p:nvSpPr>
          <p:spPr bwMode="auto">
            <a:xfrm>
              <a:off x="7045193" y="2996023"/>
              <a:ext cx="461665" cy="23113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vert" wrap="square">
              <a:spAutoFit/>
            </a:bodyPr>
            <a:lstStyle>
              <a:lvl1pPr>
                <a:defRPr>
                  <a:solidFill>
                    <a:schemeClr val="tx1"/>
                  </a:solidFill>
                  <a:latin typeface="Arial" charset="0"/>
                  <a:ea typeface="SimSun" pitchFamily="2" charset="-122"/>
                </a:defRPr>
              </a:lvl1pPr>
              <a:lvl2pPr marL="742950" indent="-285750">
                <a:defRPr>
                  <a:solidFill>
                    <a:schemeClr val="tx1"/>
                  </a:solidFill>
                  <a:latin typeface="Arial" charset="0"/>
                  <a:ea typeface="SimSun" pitchFamily="2" charset="-122"/>
                </a:defRPr>
              </a:lvl2pPr>
              <a:lvl3pPr marL="1143000" indent="-228600">
                <a:defRPr>
                  <a:solidFill>
                    <a:schemeClr val="tx1"/>
                  </a:solidFill>
                  <a:latin typeface="Arial" charset="0"/>
                  <a:ea typeface="SimSun" pitchFamily="2" charset="-122"/>
                </a:defRPr>
              </a:lvl3pPr>
              <a:lvl4pPr marL="1600200" indent="-228600">
                <a:defRPr>
                  <a:solidFill>
                    <a:schemeClr val="tx1"/>
                  </a:solidFill>
                  <a:latin typeface="Arial" charset="0"/>
                  <a:ea typeface="SimSun" pitchFamily="2" charset="-122"/>
                </a:defRPr>
              </a:lvl4pPr>
              <a:lvl5pPr marL="2057400" indent="-22860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algn="ctr"/>
              <a:r>
                <a:rPr lang="en-US" altLang="zh-CN" dirty="0">
                  <a:latin typeface="Garamond" panose="02020404030301010803" pitchFamily="18" charset="0"/>
                  <a:ea typeface="+mn-ea"/>
                </a:rPr>
                <a:t>Galactic evolution</a:t>
              </a:r>
              <a:endParaRPr lang="zh-CN" altLang="de-DE" dirty="0">
                <a:latin typeface="Garamond" panose="02020404030301010803" pitchFamily="18" charset="0"/>
                <a:ea typeface="+mn-ea"/>
              </a:endParaRPr>
            </a:p>
          </p:txBody>
        </p:sp>
        <p:cxnSp>
          <p:nvCxnSpPr>
            <p:cNvPr id="18" name="直接箭头连接符 17"/>
            <p:cNvCxnSpPr>
              <a:cxnSpLocks noChangeAspect="1"/>
            </p:cNvCxnSpPr>
            <p:nvPr/>
          </p:nvCxnSpPr>
          <p:spPr bwMode="auto">
            <a:xfrm rot="60000">
              <a:off x="920829" y="2348880"/>
              <a:ext cx="72000" cy="3464768"/>
            </a:xfrm>
            <a:prstGeom prst="straightConnector1">
              <a:avLst/>
            </a:prstGeom>
            <a:grpFill/>
            <a:ln w="25400" cap="flat" cmpd="sng" algn="ctr">
              <a:solidFill>
                <a:schemeClr val="tx1"/>
              </a:solidFill>
              <a:prstDash val="solid"/>
              <a:round/>
              <a:headEnd type="none" w="med" len="med"/>
              <a:tailEnd type="stealth" w="lg" len="lg"/>
            </a:ln>
            <a:effectLst/>
          </p:spPr>
        </p:cxnSp>
        <p:cxnSp>
          <p:nvCxnSpPr>
            <p:cNvPr id="20" name="直接箭头连接符 19"/>
            <p:cNvCxnSpPr>
              <a:cxnSpLocks noChangeAspect="1"/>
            </p:cNvCxnSpPr>
            <p:nvPr/>
          </p:nvCxnSpPr>
          <p:spPr bwMode="auto">
            <a:xfrm flipV="1">
              <a:off x="7045193" y="2202069"/>
              <a:ext cx="8166" cy="3657732"/>
            </a:xfrm>
            <a:prstGeom prst="straightConnector1">
              <a:avLst/>
            </a:prstGeom>
            <a:grpFill/>
            <a:ln w="25400" cap="flat" cmpd="sng" algn="ctr">
              <a:solidFill>
                <a:schemeClr val="tx1"/>
              </a:solidFill>
              <a:prstDash val="solid"/>
              <a:round/>
              <a:headEnd type="none" w="med" len="med"/>
              <a:tailEnd type="stealth" w="lg" len="lg"/>
            </a:ln>
            <a:effectLst/>
          </p:spPr>
        </p:cxnSp>
      </p:grpSp>
      <p:sp>
        <p:nvSpPr>
          <p:cNvPr id="16" name="Rectangle 37"/>
          <p:cNvSpPr>
            <a:spLocks noChangeArrowheads="1"/>
          </p:cNvSpPr>
          <p:nvPr/>
        </p:nvSpPr>
        <p:spPr bwMode="auto">
          <a:xfrm>
            <a:off x="4913420" y="3446387"/>
            <a:ext cx="1754287" cy="276320"/>
          </a:xfrm>
          <a:prstGeom prst="rect">
            <a:avLst/>
          </a:prstGeom>
          <a:solidFill>
            <a:schemeClr val="bg1"/>
          </a:solidFill>
          <a:ln w="9525" algn="ctr">
            <a:solidFill>
              <a:schemeClr val="bg1"/>
            </a:solidFill>
            <a:miter lim="800000"/>
            <a:headEnd/>
            <a:tailEnd/>
          </a:ln>
        </p:spPr>
        <p:txBody>
          <a:bodyPr wrap="none" anchor="ctr"/>
          <a:lstStyle/>
          <a:p>
            <a:endParaRPr lang="zh-CN" altLang="en-US"/>
          </a:p>
        </p:txBody>
      </p:sp>
      <p:pic>
        <p:nvPicPr>
          <p:cNvPr id="14" name="Picture 7" descr="HE0107m5240_3860_sun68_PopIIInoise"/>
          <p:cNvPicPr>
            <a:picLocks noChangeAspect="1" noChangeArrowheads="1"/>
          </p:cNvPicPr>
          <p:nvPr/>
        </p:nvPicPr>
        <p:blipFill>
          <a:blip r:embed="rId3"/>
          <a:srcRect/>
          <a:stretch>
            <a:fillRect/>
          </a:stretch>
        </p:blipFill>
        <p:spPr bwMode="auto">
          <a:xfrm>
            <a:off x="922506" y="1656159"/>
            <a:ext cx="5856504" cy="4321175"/>
          </a:xfrm>
          <a:prstGeom prst="rect">
            <a:avLst/>
          </a:prstGeom>
          <a:solidFill>
            <a:schemeClr val="bg1"/>
          </a:solidFill>
          <a:ln w="9525">
            <a:noFill/>
            <a:miter lim="800000"/>
            <a:headEnd/>
            <a:tailEnd/>
          </a:ln>
        </p:spPr>
      </p:pic>
      <p:sp>
        <p:nvSpPr>
          <p:cNvPr id="40" name="TextBox 39"/>
          <p:cNvSpPr txBox="1"/>
          <p:nvPr/>
        </p:nvSpPr>
        <p:spPr>
          <a:xfrm>
            <a:off x="1102545" y="5072880"/>
            <a:ext cx="1620180" cy="338554"/>
          </a:xfrm>
          <a:prstGeom prst="rect">
            <a:avLst/>
          </a:prstGeom>
          <a:noFill/>
        </p:spPr>
        <p:txBody>
          <a:bodyPr wrap="square" rtlCol="0">
            <a:spAutoFit/>
          </a:bodyPr>
          <a:lstStyle/>
          <a:p>
            <a:r>
              <a:rPr lang="en-US" altLang="zh-CN" sz="1600" dirty="0" err="1">
                <a:solidFill>
                  <a:schemeClr val="bg1"/>
                </a:solidFill>
                <a:latin typeface="Garamond" pitchFamily="18" charset="0"/>
              </a:rPr>
              <a:t>Christlieb</a:t>
            </a:r>
            <a:r>
              <a:rPr lang="en-US" altLang="zh-CN" sz="1600" dirty="0">
                <a:solidFill>
                  <a:schemeClr val="bg1"/>
                </a:solidFill>
                <a:latin typeface="Garamond" pitchFamily="18" charset="0"/>
              </a:rPr>
              <a:t> (2003)</a:t>
            </a:r>
            <a:endParaRPr lang="zh-CN" altLang="en-US" sz="1600" dirty="0">
              <a:solidFill>
                <a:schemeClr val="bg1"/>
              </a:solidFill>
              <a:latin typeface="Garamond" pitchFamily="18" charset="0"/>
            </a:endParaRPr>
          </a:p>
        </p:txBody>
      </p:sp>
      <p:sp>
        <p:nvSpPr>
          <p:cNvPr id="5" name="标题 4"/>
          <p:cNvSpPr>
            <a:spLocks noGrp="1"/>
          </p:cNvSpPr>
          <p:nvPr>
            <p:ph type="title"/>
          </p:nvPr>
        </p:nvSpPr>
        <p:spPr/>
        <p:txBody>
          <a:bodyPr/>
          <a:lstStyle/>
          <a:p>
            <a:r>
              <a:rPr lang="en-US" altLang="zh-CN" dirty="0"/>
              <a:t>Stellar metallicity</a:t>
            </a:r>
            <a:endParaRPr lang="zh-CN" altLang="en-US" dirty="0"/>
          </a:p>
        </p:txBody>
      </p:sp>
      <p:sp>
        <p:nvSpPr>
          <p:cNvPr id="22" name="Rectangle 6"/>
          <p:cNvSpPr>
            <a:spLocks noChangeArrowheads="1"/>
          </p:cNvSpPr>
          <p:nvPr/>
        </p:nvSpPr>
        <p:spPr bwMode="auto">
          <a:xfrm>
            <a:off x="1271465" y="1195988"/>
            <a:ext cx="437084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eaLnBrk="1" hangingPunct="1">
              <a:spcBef>
                <a:spcPct val="20000"/>
              </a:spcBef>
            </a:pPr>
            <a:r>
              <a:rPr lang="en-AU" altLang="zh-CN" dirty="0">
                <a:solidFill>
                  <a:srgbClr val="FFC000"/>
                </a:solidFill>
                <a:latin typeface="Times New Roman" panose="02020603050405020304" pitchFamily="18" charset="0"/>
                <a:cs typeface="Times New Roman" panose="02020603050405020304" pitchFamily="18" charset="0"/>
              </a:rPr>
              <a:t>[Fe/H] = log(</a:t>
            </a:r>
            <a:r>
              <a:rPr lang="en-AU" altLang="zh-CN" dirty="0" err="1">
                <a:solidFill>
                  <a:srgbClr val="FFC000"/>
                </a:solidFill>
                <a:latin typeface="Times New Roman" panose="02020603050405020304" pitchFamily="18" charset="0"/>
                <a:cs typeface="Times New Roman" panose="02020603050405020304" pitchFamily="18" charset="0"/>
              </a:rPr>
              <a:t>N</a:t>
            </a:r>
            <a:r>
              <a:rPr lang="en-AU" altLang="zh-CN" baseline="-25000" dirty="0" err="1">
                <a:solidFill>
                  <a:srgbClr val="FFC000"/>
                </a:solidFill>
                <a:latin typeface="Times New Roman" panose="02020603050405020304" pitchFamily="18" charset="0"/>
                <a:cs typeface="Times New Roman" panose="02020603050405020304" pitchFamily="18" charset="0"/>
              </a:rPr>
              <a:t>Fe</a:t>
            </a:r>
            <a:r>
              <a:rPr lang="en-AU" altLang="zh-CN" dirty="0">
                <a:solidFill>
                  <a:srgbClr val="FFC000"/>
                </a:solidFill>
                <a:latin typeface="Times New Roman" panose="02020603050405020304" pitchFamily="18" charset="0"/>
                <a:cs typeface="Times New Roman" panose="02020603050405020304" pitchFamily="18" charset="0"/>
              </a:rPr>
              <a:t>/N</a:t>
            </a:r>
            <a:r>
              <a:rPr lang="en-AU" altLang="zh-CN" baseline="-25000" dirty="0">
                <a:solidFill>
                  <a:srgbClr val="FFC000"/>
                </a:solidFill>
                <a:latin typeface="Times New Roman" panose="02020603050405020304" pitchFamily="18" charset="0"/>
                <a:cs typeface="Times New Roman" panose="02020603050405020304" pitchFamily="18" charset="0"/>
              </a:rPr>
              <a:t>H</a:t>
            </a:r>
            <a:r>
              <a:rPr lang="en-AU" altLang="zh-CN" dirty="0">
                <a:solidFill>
                  <a:srgbClr val="FFC000"/>
                </a:solidFill>
                <a:latin typeface="Times New Roman" panose="02020603050405020304" pitchFamily="18" charset="0"/>
                <a:cs typeface="Times New Roman" panose="02020603050405020304" pitchFamily="18" charset="0"/>
              </a:rPr>
              <a:t>)</a:t>
            </a:r>
            <a:r>
              <a:rPr lang="en-AU" altLang="zh-CN" baseline="-30000" dirty="0">
                <a:solidFill>
                  <a:srgbClr val="FFC000"/>
                </a:solidFill>
                <a:latin typeface="Times New Roman" panose="02020603050405020304" pitchFamily="18" charset="0"/>
                <a:cs typeface="Times New Roman" panose="02020603050405020304" pitchFamily="18" charset="0"/>
              </a:rPr>
              <a:t>*</a:t>
            </a:r>
            <a:r>
              <a:rPr lang="en-AU" altLang="zh-CN" dirty="0">
                <a:solidFill>
                  <a:srgbClr val="FFC000"/>
                </a:solidFill>
                <a:latin typeface="Times New Roman" panose="02020603050405020304" pitchFamily="18" charset="0"/>
                <a:cs typeface="Times New Roman" panose="02020603050405020304" pitchFamily="18" charset="0"/>
              </a:rPr>
              <a:t> </a:t>
            </a:r>
            <a:r>
              <a:rPr lang="en-US" altLang="zh-CN" dirty="0">
                <a:solidFill>
                  <a:srgbClr val="FFC000"/>
                </a:solidFill>
                <a:latin typeface="Times New Roman" panose="02020603050405020304" pitchFamily="18" charset="0"/>
                <a:cs typeface="Times New Roman" panose="02020603050405020304" pitchFamily="18" charset="0"/>
                <a:sym typeface="Symbol" panose="05050102010706020507" pitchFamily="18" charset="2"/>
              </a:rPr>
              <a:t></a:t>
            </a:r>
            <a:r>
              <a:rPr lang="en-AU" altLang="zh-CN" dirty="0">
                <a:solidFill>
                  <a:srgbClr val="FFC000"/>
                </a:solidFill>
                <a:latin typeface="Times New Roman" panose="02020603050405020304" pitchFamily="18" charset="0"/>
                <a:cs typeface="Times New Roman" panose="02020603050405020304" pitchFamily="18" charset="0"/>
              </a:rPr>
              <a:t> log(</a:t>
            </a:r>
            <a:r>
              <a:rPr lang="en-AU" altLang="zh-CN" dirty="0" err="1">
                <a:solidFill>
                  <a:srgbClr val="FFC000"/>
                </a:solidFill>
                <a:latin typeface="Times New Roman" panose="02020603050405020304" pitchFamily="18" charset="0"/>
                <a:cs typeface="Times New Roman" panose="02020603050405020304" pitchFamily="18" charset="0"/>
              </a:rPr>
              <a:t>N</a:t>
            </a:r>
            <a:r>
              <a:rPr lang="en-AU" altLang="zh-CN" baseline="-25000" dirty="0" err="1">
                <a:solidFill>
                  <a:srgbClr val="FFC000"/>
                </a:solidFill>
                <a:latin typeface="Times New Roman" panose="02020603050405020304" pitchFamily="18" charset="0"/>
                <a:cs typeface="Times New Roman" panose="02020603050405020304" pitchFamily="18" charset="0"/>
              </a:rPr>
              <a:t>Fe</a:t>
            </a:r>
            <a:r>
              <a:rPr lang="en-AU" altLang="zh-CN" dirty="0">
                <a:solidFill>
                  <a:srgbClr val="FFC000"/>
                </a:solidFill>
                <a:latin typeface="Times New Roman" panose="02020603050405020304" pitchFamily="18" charset="0"/>
                <a:cs typeface="Times New Roman" panose="02020603050405020304" pitchFamily="18" charset="0"/>
              </a:rPr>
              <a:t>/N</a:t>
            </a:r>
            <a:r>
              <a:rPr lang="en-AU" altLang="zh-CN" baseline="-25000" dirty="0">
                <a:solidFill>
                  <a:srgbClr val="FFC000"/>
                </a:solidFill>
                <a:latin typeface="Times New Roman" panose="02020603050405020304" pitchFamily="18" charset="0"/>
                <a:cs typeface="Times New Roman" panose="02020603050405020304" pitchFamily="18" charset="0"/>
              </a:rPr>
              <a:t>H</a:t>
            </a:r>
            <a:r>
              <a:rPr lang="en-AU" altLang="zh-CN" dirty="0">
                <a:solidFill>
                  <a:srgbClr val="FFC000"/>
                </a:solidFill>
                <a:latin typeface="Times New Roman" panose="02020603050405020304" pitchFamily="18" charset="0"/>
                <a:cs typeface="Times New Roman" panose="02020603050405020304" pitchFamily="18" charset="0"/>
              </a:rPr>
              <a:t>)</a:t>
            </a:r>
            <a:r>
              <a:rPr lang="en-AU" altLang="zh-CN" baseline="-25000" dirty="0">
                <a:solidFill>
                  <a:srgbClr val="FFC000"/>
                </a:solidFill>
                <a:latin typeface="Times New Roman" panose="02020603050405020304" pitchFamily="18" charset="0"/>
                <a:cs typeface="Times New Roman" panose="02020603050405020304" pitchFamily="18" charset="0"/>
                <a:sym typeface="Wingdings 2" panose="05020102010507070707" pitchFamily="18" charset="2"/>
              </a:rPr>
              <a:t></a:t>
            </a:r>
            <a:endParaRPr lang="en-AU" altLang="zh-CN" dirty="0">
              <a:solidFill>
                <a:srgbClr val="FFC000"/>
              </a:solidFill>
              <a:latin typeface="Times New Roman" panose="02020603050405020304" pitchFamily="18" charset="0"/>
              <a:cs typeface="Times New Roman" panose="02020603050405020304" pitchFamily="18" charset="0"/>
            </a:endParaRPr>
          </a:p>
        </p:txBody>
      </p:sp>
      <p:sp>
        <p:nvSpPr>
          <p:cNvPr id="8" name="灯片编号占位符 3">
            <a:extLst>
              <a:ext uri="{FF2B5EF4-FFF2-40B4-BE49-F238E27FC236}">
                <a16:creationId xmlns:a16="http://schemas.microsoft.com/office/drawing/2014/main" id="{56350460-1F6F-6B67-4B47-6938FBD3806D}"/>
              </a:ext>
            </a:extLst>
          </p:cNvPr>
          <p:cNvSpPr>
            <a:spLocks noGrp="1"/>
          </p:cNvSpPr>
          <p:nvPr>
            <p:ph type="sldNum" sz="quarter" idx="12"/>
          </p:nvPr>
        </p:nvSpPr>
        <p:spPr>
          <a:xfrm>
            <a:off x="11263843" y="6270773"/>
            <a:ext cx="753545" cy="365125"/>
          </a:xfrm>
        </p:spPr>
        <p:txBody>
          <a:bodyPr/>
          <a:lstStyle/>
          <a:p>
            <a:fld id="{2C6000A5-C2B4-404E-B7F4-15ED9635A1AE}" type="slidenum">
              <a:rPr lang="zh-CN" altLang="en-US" smtClean="0"/>
              <a:pPr/>
              <a:t>4</a:t>
            </a:fld>
            <a:endParaRPr lang="zh-CN" altLang="en-US" dirty="0"/>
          </a:p>
        </p:txBody>
      </p:sp>
      <p:grpSp>
        <p:nvGrpSpPr>
          <p:cNvPr id="15" name="Group 6"/>
          <p:cNvGrpSpPr>
            <a:grpSpLocks/>
          </p:cNvGrpSpPr>
          <p:nvPr/>
        </p:nvGrpSpPr>
        <p:grpSpPr bwMode="auto">
          <a:xfrm>
            <a:off x="4529141" y="2124657"/>
            <a:ext cx="2142961" cy="2826598"/>
            <a:chOff x="4307" y="1349"/>
            <a:chExt cx="1311" cy="2094"/>
          </a:xfrm>
          <a:solidFill>
            <a:schemeClr val="tx1"/>
          </a:solidFill>
        </p:grpSpPr>
        <p:sp>
          <p:nvSpPr>
            <p:cNvPr id="25" name="Text Box 11"/>
            <p:cNvSpPr txBox="1">
              <a:spLocks noChangeArrowheads="1"/>
            </p:cNvSpPr>
            <p:nvPr/>
          </p:nvSpPr>
          <p:spPr bwMode="auto">
            <a:xfrm>
              <a:off x="4474" y="1349"/>
              <a:ext cx="1100" cy="274"/>
            </a:xfrm>
            <a:prstGeom prst="rect">
              <a:avLst/>
            </a:prstGeom>
            <a:grpFill/>
            <a:ln w="9525">
              <a:noFill/>
              <a:miter lim="800000"/>
              <a:headEnd/>
              <a:tailEnd/>
            </a:ln>
          </p:spPr>
          <p:txBody>
            <a:bodyPr wrap="square">
              <a:spAutoFit/>
            </a:bodyPr>
            <a:lstStyle/>
            <a:p>
              <a:r>
                <a:rPr lang="de-DE" altLang="zh-CN" sz="1800" dirty="0">
                  <a:solidFill>
                    <a:schemeClr val="bg1">
                      <a:lumMod val="85000"/>
                      <a:lumOff val="15000"/>
                    </a:schemeClr>
                  </a:solidFill>
                  <a:latin typeface="Garamond" pitchFamily="18" charset="0"/>
                </a:rPr>
                <a:t>[Fe/H] = 0.0, Sun</a:t>
              </a:r>
            </a:p>
          </p:txBody>
        </p:sp>
        <p:sp>
          <p:nvSpPr>
            <p:cNvPr id="26" name="Text Box 12"/>
            <p:cNvSpPr txBox="1">
              <a:spLocks noChangeArrowheads="1"/>
            </p:cNvSpPr>
            <p:nvPr/>
          </p:nvSpPr>
          <p:spPr bwMode="auto">
            <a:xfrm>
              <a:off x="4478" y="2054"/>
              <a:ext cx="1020" cy="274"/>
            </a:xfrm>
            <a:prstGeom prst="rect">
              <a:avLst/>
            </a:prstGeom>
            <a:grpFill/>
            <a:ln w="9525">
              <a:noFill/>
              <a:miter lim="800000"/>
              <a:headEnd/>
              <a:tailEnd/>
            </a:ln>
          </p:spPr>
          <p:txBody>
            <a:bodyPr wrap="square">
              <a:spAutoFit/>
            </a:bodyPr>
            <a:lstStyle/>
            <a:p>
              <a:r>
                <a:rPr lang="de-DE" altLang="zh-CN" sz="1800" dirty="0">
                  <a:solidFill>
                    <a:schemeClr val="bg1">
                      <a:lumMod val="85000"/>
                      <a:lumOff val="15000"/>
                    </a:schemeClr>
                  </a:solidFill>
                  <a:latin typeface="Garamond" pitchFamily="18" charset="0"/>
                </a:rPr>
                <a:t>[Fe/H] = - 4.0</a:t>
              </a:r>
            </a:p>
          </p:txBody>
        </p:sp>
        <p:sp>
          <p:nvSpPr>
            <p:cNvPr id="27" name="Text Box 13"/>
            <p:cNvSpPr txBox="1">
              <a:spLocks noChangeArrowheads="1"/>
            </p:cNvSpPr>
            <p:nvPr/>
          </p:nvSpPr>
          <p:spPr bwMode="auto">
            <a:xfrm>
              <a:off x="4474" y="2654"/>
              <a:ext cx="1141" cy="274"/>
            </a:xfrm>
            <a:prstGeom prst="rect">
              <a:avLst/>
            </a:prstGeom>
            <a:grpFill/>
            <a:ln w="9525">
              <a:noFill/>
              <a:miter lim="800000"/>
              <a:headEnd/>
              <a:tailEnd/>
            </a:ln>
          </p:spPr>
          <p:txBody>
            <a:bodyPr wrap="square">
              <a:spAutoFit/>
            </a:bodyPr>
            <a:lstStyle/>
            <a:p>
              <a:r>
                <a:rPr lang="de-DE" altLang="zh-CN" sz="1800" dirty="0">
                  <a:solidFill>
                    <a:schemeClr val="bg1">
                      <a:lumMod val="85000"/>
                      <a:lumOff val="15000"/>
                    </a:schemeClr>
                  </a:solidFill>
                  <a:latin typeface="Garamond" pitchFamily="18" charset="0"/>
                </a:rPr>
                <a:t>[Fe/H] = - 5.2</a:t>
              </a:r>
            </a:p>
          </p:txBody>
        </p:sp>
        <p:sp>
          <p:nvSpPr>
            <p:cNvPr id="28" name="Text Box 14"/>
            <p:cNvSpPr txBox="1">
              <a:spLocks noChangeArrowheads="1"/>
            </p:cNvSpPr>
            <p:nvPr/>
          </p:nvSpPr>
          <p:spPr bwMode="auto">
            <a:xfrm>
              <a:off x="4307" y="3169"/>
              <a:ext cx="1311" cy="274"/>
            </a:xfrm>
            <a:prstGeom prst="rect">
              <a:avLst/>
            </a:prstGeom>
            <a:grpFill/>
            <a:ln w="9525">
              <a:noFill/>
              <a:miter lim="800000"/>
              <a:headEnd/>
              <a:tailEnd/>
            </a:ln>
          </p:spPr>
          <p:txBody>
            <a:bodyPr wrap="square">
              <a:spAutoFit/>
            </a:bodyPr>
            <a:lstStyle/>
            <a:p>
              <a:r>
                <a:rPr lang="de-DE" altLang="zh-CN" sz="1800" dirty="0">
                  <a:solidFill>
                    <a:schemeClr val="bg1">
                      <a:lumMod val="85000"/>
                      <a:lumOff val="15000"/>
                    </a:schemeClr>
                  </a:solidFill>
                  <a:latin typeface="Garamond" pitchFamily="18" charset="0"/>
                </a:rPr>
                <a:t>[Fe/H] = </a:t>
              </a:r>
              <a:r>
                <a:rPr lang="de-DE" altLang="zh-CN" sz="1800" dirty="0">
                  <a:solidFill>
                    <a:schemeClr val="bg1">
                      <a:lumMod val="85000"/>
                      <a:lumOff val="15000"/>
                    </a:schemeClr>
                  </a:solidFill>
                  <a:latin typeface="Garamond" pitchFamily="18" charset="0"/>
                  <a:sym typeface="Symbol" pitchFamily="18" charset="2"/>
                </a:rPr>
                <a:t>- , Pop III</a:t>
              </a:r>
            </a:p>
          </p:txBody>
        </p:sp>
      </p:grpSp>
      <p:sp>
        <p:nvSpPr>
          <p:cNvPr id="30" name="Text Box 13">
            <a:extLst>
              <a:ext uri="{FF2B5EF4-FFF2-40B4-BE49-F238E27FC236}">
                <a16:creationId xmlns:a16="http://schemas.microsoft.com/office/drawing/2014/main" id="{91F8B0E4-D44F-E39F-11C8-D472EC69DA93}"/>
              </a:ext>
            </a:extLst>
          </p:cNvPr>
          <p:cNvSpPr txBox="1">
            <a:spLocks noChangeArrowheads="1"/>
          </p:cNvSpPr>
          <p:nvPr/>
        </p:nvSpPr>
        <p:spPr bwMode="auto">
          <a:xfrm>
            <a:off x="2937039" y="3575444"/>
            <a:ext cx="1286754" cy="369860"/>
          </a:xfrm>
          <a:prstGeom prst="rect">
            <a:avLst/>
          </a:prstGeom>
          <a:solidFill>
            <a:schemeClr val="tx1"/>
          </a:solidFill>
          <a:ln w="9525">
            <a:noFill/>
            <a:miter lim="800000"/>
            <a:headEnd/>
            <a:tailEnd/>
          </a:ln>
        </p:spPr>
        <p:txBody>
          <a:bodyPr wrap="square">
            <a:spAutoFit/>
          </a:bodyPr>
          <a:lstStyle/>
          <a:p>
            <a:r>
              <a:rPr lang="de-DE" altLang="zh-CN" sz="1800" dirty="0" err="1">
                <a:solidFill>
                  <a:schemeClr val="bg1">
                    <a:lumMod val="85000"/>
                    <a:lumOff val="15000"/>
                  </a:schemeClr>
                </a:solidFill>
                <a:latin typeface="Garamond" pitchFamily="18" charset="0"/>
              </a:rPr>
              <a:t>metal-poor</a:t>
            </a:r>
            <a:endParaRPr lang="de-DE" altLang="zh-CN" sz="1800" dirty="0">
              <a:solidFill>
                <a:schemeClr val="bg1">
                  <a:lumMod val="85000"/>
                  <a:lumOff val="15000"/>
                </a:schemeClr>
              </a:solidFill>
              <a:latin typeface="Garamond" pitchFamily="18" charset="0"/>
            </a:endParaRPr>
          </a:p>
        </p:txBody>
      </p:sp>
      <p:sp>
        <p:nvSpPr>
          <p:cNvPr id="31" name="Text Box 13">
            <a:extLst>
              <a:ext uri="{FF2B5EF4-FFF2-40B4-BE49-F238E27FC236}">
                <a16:creationId xmlns:a16="http://schemas.microsoft.com/office/drawing/2014/main" id="{900A3DA6-B92D-8E5D-1711-8B11DBB47D89}"/>
              </a:ext>
            </a:extLst>
          </p:cNvPr>
          <p:cNvSpPr txBox="1">
            <a:spLocks noChangeArrowheads="1"/>
          </p:cNvSpPr>
          <p:nvPr/>
        </p:nvSpPr>
        <p:spPr bwMode="auto">
          <a:xfrm>
            <a:off x="2937039" y="2124657"/>
            <a:ext cx="1286754" cy="369860"/>
          </a:xfrm>
          <a:prstGeom prst="rect">
            <a:avLst/>
          </a:prstGeom>
          <a:solidFill>
            <a:schemeClr val="tx1"/>
          </a:solidFill>
          <a:ln w="9525">
            <a:noFill/>
            <a:miter lim="800000"/>
            <a:headEnd/>
            <a:tailEnd/>
          </a:ln>
        </p:spPr>
        <p:txBody>
          <a:bodyPr wrap="square">
            <a:spAutoFit/>
          </a:bodyPr>
          <a:lstStyle/>
          <a:p>
            <a:r>
              <a:rPr lang="de-DE" altLang="zh-CN" dirty="0" err="1">
                <a:solidFill>
                  <a:schemeClr val="bg1">
                    <a:lumMod val="85000"/>
                    <a:lumOff val="15000"/>
                  </a:schemeClr>
                </a:solidFill>
                <a:latin typeface="Garamond" pitchFamily="18" charset="0"/>
              </a:rPr>
              <a:t>m</a:t>
            </a:r>
            <a:r>
              <a:rPr lang="de-DE" altLang="zh-CN" sz="1800" dirty="0" err="1">
                <a:solidFill>
                  <a:schemeClr val="bg1">
                    <a:lumMod val="85000"/>
                    <a:lumOff val="15000"/>
                  </a:schemeClr>
                </a:solidFill>
                <a:latin typeface="Garamond" pitchFamily="18" charset="0"/>
              </a:rPr>
              <a:t>etal-rich</a:t>
            </a:r>
            <a:endParaRPr lang="de-DE" altLang="zh-CN" sz="1800" dirty="0">
              <a:solidFill>
                <a:schemeClr val="bg1">
                  <a:lumMod val="85000"/>
                  <a:lumOff val="15000"/>
                </a:schemeClr>
              </a:solidFill>
              <a:latin typeface="Garamond" pitchFamily="18" charset="0"/>
            </a:endParaRPr>
          </a:p>
        </p:txBody>
      </p:sp>
      <p:pic>
        <p:nvPicPr>
          <p:cNvPr id="34" name="图片 33">
            <a:extLst>
              <a:ext uri="{FF2B5EF4-FFF2-40B4-BE49-F238E27FC236}">
                <a16:creationId xmlns:a16="http://schemas.microsoft.com/office/drawing/2014/main" id="{14970B25-BD97-F014-B6CB-1A35770375D8}"/>
              </a:ext>
            </a:extLst>
          </p:cNvPr>
          <p:cNvPicPr>
            <a:picLocks noChangeAspect="1"/>
          </p:cNvPicPr>
          <p:nvPr/>
        </p:nvPicPr>
        <p:blipFill rotWithShape="1">
          <a:blip r:embed="rId4"/>
          <a:srcRect r="56592"/>
          <a:stretch/>
        </p:blipFill>
        <p:spPr>
          <a:xfrm>
            <a:off x="7535949" y="2335183"/>
            <a:ext cx="4259249" cy="3013298"/>
          </a:xfrm>
          <a:prstGeom prst="rect">
            <a:avLst/>
          </a:prstGeom>
        </p:spPr>
      </p:pic>
      <p:sp>
        <p:nvSpPr>
          <p:cNvPr id="36" name="内容占位符 2">
            <a:extLst>
              <a:ext uri="{FF2B5EF4-FFF2-40B4-BE49-F238E27FC236}">
                <a16:creationId xmlns:a16="http://schemas.microsoft.com/office/drawing/2014/main" id="{2306E347-CEFB-04AE-577B-14BBDC92A693}"/>
              </a:ext>
            </a:extLst>
          </p:cNvPr>
          <p:cNvSpPr txBox="1">
            <a:spLocks/>
          </p:cNvSpPr>
          <p:nvPr/>
        </p:nvSpPr>
        <p:spPr>
          <a:xfrm>
            <a:off x="7615487" y="1790656"/>
            <a:ext cx="4100172" cy="537820"/>
          </a:xfrm>
          <a:prstGeom prst="rect">
            <a:avLst/>
          </a:prstGeom>
          <a:noFill/>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ts val="1200"/>
              </a:spcBef>
              <a:spcAft>
                <a:spcPts val="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1pPr>
            <a:lvl2pPr marL="720000" indent="-270000" algn="l" defTabSz="457200" rtl="0" eaLnBrk="1" latinLnBrk="0" hangingPunct="1">
              <a:spcBef>
                <a:spcPts val="1200"/>
              </a:spcBef>
              <a:spcAft>
                <a:spcPts val="0"/>
              </a:spcAft>
              <a:buClr>
                <a:schemeClr val="tx2"/>
              </a:buClr>
              <a:buSzPct val="70000"/>
              <a:buFont typeface="Wingdings" panose="05000000000000000000" pitchFamily="2" charset="2"/>
              <a:buChar char="ü"/>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2pPr>
            <a:lvl3pPr marL="1026000" indent="-216000" algn="l" defTabSz="457200" rtl="0" eaLnBrk="1" latinLnBrk="0" hangingPunct="1">
              <a:spcBef>
                <a:spcPts val="1200"/>
              </a:spcBef>
              <a:spcAft>
                <a:spcPts val="0"/>
              </a:spcAft>
              <a:buClr>
                <a:schemeClr val="tx2"/>
              </a:buClr>
              <a:buSzPct val="70000"/>
              <a:buFont typeface="Wingdings" panose="05000000000000000000" pitchFamily="2" charset="2"/>
              <a:buChar char="p"/>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3pPr>
            <a:lvl4pPr marL="1386000" indent="-216000" algn="l" defTabSz="457200" rtl="0" eaLnBrk="1" latinLnBrk="0" hangingPunct="1">
              <a:spcBef>
                <a:spcPts val="1200"/>
              </a:spcBef>
              <a:spcAft>
                <a:spcPts val="0"/>
              </a:spcAft>
              <a:buClr>
                <a:schemeClr val="tx2"/>
              </a:buClr>
              <a:buSzPct val="70000"/>
              <a:buFont typeface="Wingdings" panose="05000000000000000000" pitchFamily="2" charset="2"/>
              <a:buChar char="Ø"/>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4pPr>
            <a:lvl5pPr marL="1674000" indent="-216000" algn="l" defTabSz="457200" rtl="0" eaLnBrk="1" latinLnBrk="0" hangingPunct="1">
              <a:spcBef>
                <a:spcPts val="1200"/>
              </a:spcBef>
              <a:spcAft>
                <a:spcPts val="0"/>
              </a:spcAft>
              <a:buClr>
                <a:schemeClr val="tx2"/>
              </a:buClr>
              <a:buSzPct val="70000"/>
              <a:buFont typeface="Wingdings" panose="05000000000000000000" pitchFamily="2" charset="2"/>
              <a:buChar char="l"/>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Garamond" panose="02020404030301010803" pitchFamily="18" charset="0"/>
                <a:ea typeface="黑体" panose="02010609060101010101" pitchFamily="49" charset="-122"/>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gn="ctr">
              <a:buFont typeface="Wingdings 2" charset="2"/>
              <a:buNone/>
            </a:pPr>
            <a:r>
              <a:rPr lang="en-US" altLang="zh-CN" sz="2600" dirty="0">
                <a:latin typeface="Calibri" panose="020F0502020204030204" pitchFamily="34" charset="0"/>
                <a:cs typeface="Calibri" panose="020F0502020204030204" pitchFamily="34" charset="0"/>
              </a:rPr>
              <a:t>Family of metal-poor stars</a:t>
            </a:r>
          </a:p>
          <a:p>
            <a:endParaRPr lang="en-US" altLang="zh-CN" sz="2400" dirty="0"/>
          </a:p>
          <a:p>
            <a:endParaRPr lang="en-US" altLang="zh-CN" sz="2400" dirty="0"/>
          </a:p>
          <a:p>
            <a:pPr marL="0" indent="0" algn="ctr">
              <a:buFont typeface="Wingdings 2" charset="2"/>
              <a:buNone/>
            </a:pPr>
            <a:endParaRPr lang="en-US" altLang="zh-CN" sz="2400" dirty="0"/>
          </a:p>
        </p:txBody>
      </p:sp>
      <p:sp>
        <p:nvSpPr>
          <p:cNvPr id="2" name="圆角矩形 1">
            <a:extLst>
              <a:ext uri="{FF2B5EF4-FFF2-40B4-BE49-F238E27FC236}">
                <a16:creationId xmlns:a16="http://schemas.microsoft.com/office/drawing/2014/main" id="{D263181D-D5C6-AD63-1824-A131CADE94B5}"/>
              </a:ext>
            </a:extLst>
          </p:cNvPr>
          <p:cNvSpPr/>
          <p:nvPr/>
        </p:nvSpPr>
        <p:spPr>
          <a:xfrm>
            <a:off x="7535949" y="4256079"/>
            <a:ext cx="4259249" cy="253041"/>
          </a:xfrm>
          <a:prstGeom prst="roundRect">
            <a:avLst/>
          </a:prstGeom>
          <a:noFill/>
          <a:ln w="2857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Tree>
    <p:extLst>
      <p:ext uri="{BB962C8B-B14F-4D97-AF65-F5344CB8AC3E}">
        <p14:creationId xmlns:p14="http://schemas.microsoft.com/office/powerpoint/2010/main" val="145472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Cookbook of metal-poor stars</a:t>
            </a:r>
            <a:endParaRPr lang="zh-CN" altLang="en-US" dirty="0"/>
          </a:p>
        </p:txBody>
      </p:sp>
      <p:sp>
        <p:nvSpPr>
          <p:cNvPr id="3" name="内容占位符 2"/>
          <p:cNvSpPr>
            <a:spLocks noGrp="1"/>
          </p:cNvSpPr>
          <p:nvPr>
            <p:ph idx="1"/>
          </p:nvPr>
        </p:nvSpPr>
        <p:spPr/>
        <p:txBody>
          <a:bodyPr>
            <a:normAutofit/>
          </a:bodyPr>
          <a:lstStyle/>
          <a:p>
            <a:pPr>
              <a:spcBef>
                <a:spcPts val="1800"/>
              </a:spcBef>
            </a:pPr>
            <a:r>
              <a:rPr lang="en-US" altLang="zh-CN" dirty="0"/>
              <a:t>M &lt; 1 M</a:t>
            </a:r>
            <a:r>
              <a:rPr lang="en-US" altLang="zh-CN" sz="1100" dirty="0">
                <a:sym typeface="Wingdings 2" panose="05020102010507070707" pitchFamily="18" charset="2"/>
              </a:rPr>
              <a:t></a:t>
            </a:r>
            <a:r>
              <a:rPr lang="en-US" altLang="zh-CN" dirty="0">
                <a:sym typeface="Wingdings 2" panose="05020102010507070707" pitchFamily="18" charset="2"/>
              </a:rPr>
              <a:t>; lifetimes &gt; 10 </a:t>
            </a:r>
            <a:r>
              <a:rPr lang="en-US" altLang="zh-CN" dirty="0" err="1">
                <a:sym typeface="Wingdings 2" panose="05020102010507070707" pitchFamily="18" charset="2"/>
              </a:rPr>
              <a:t>Gyr</a:t>
            </a:r>
            <a:endParaRPr lang="en-US" altLang="zh-CN" dirty="0">
              <a:sym typeface="Wingdings 2" panose="05020102010507070707" pitchFamily="18" charset="2"/>
            </a:endParaRPr>
          </a:p>
          <a:p>
            <a:pPr lvl="1"/>
            <a:r>
              <a:rPr lang="en-US" altLang="zh-CN" dirty="0">
                <a:sym typeface="Wingdings 2" panose="05020102010507070707" pitchFamily="18" charset="2"/>
              </a:rPr>
              <a:t>turnoff stars and giants (relatively bright)</a:t>
            </a:r>
          </a:p>
          <a:p>
            <a:pPr>
              <a:spcBef>
                <a:spcPts val="1800"/>
              </a:spcBef>
            </a:pPr>
            <a:r>
              <a:rPr lang="en-US" altLang="zh-CN" dirty="0"/>
              <a:t>Metal-poor stars are “fossils” of the early Universe</a:t>
            </a:r>
            <a:endParaRPr lang="en-AU" altLang="zh-CN" dirty="0"/>
          </a:p>
          <a:p>
            <a:pPr lvl="1">
              <a:spcBef>
                <a:spcPts val="600"/>
              </a:spcBef>
            </a:pPr>
            <a:r>
              <a:rPr lang="en-AU" altLang="zh-CN" dirty="0"/>
              <a:t>the origin and evolution of the elements </a:t>
            </a:r>
          </a:p>
          <a:p>
            <a:pPr lvl="1">
              <a:spcBef>
                <a:spcPts val="600"/>
              </a:spcBef>
            </a:pPr>
            <a:r>
              <a:rPr lang="en-AU" altLang="zh-CN" dirty="0"/>
              <a:t>the involved nucleosynthesis processes</a:t>
            </a:r>
          </a:p>
          <a:p>
            <a:pPr lvl="1">
              <a:spcBef>
                <a:spcPts val="600"/>
              </a:spcBef>
            </a:pPr>
            <a:r>
              <a:rPr lang="en-AU" altLang="zh-CN" dirty="0"/>
              <a:t>tracers</a:t>
            </a:r>
            <a:r>
              <a:rPr lang="zh-CN" altLang="en-US" dirty="0"/>
              <a:t> </a:t>
            </a:r>
            <a:r>
              <a:rPr lang="en-US" altLang="zh-CN" dirty="0"/>
              <a:t>of early history of their host galaxy</a:t>
            </a:r>
          </a:p>
          <a:p>
            <a:pPr>
              <a:spcBef>
                <a:spcPts val="1800"/>
              </a:spcBef>
            </a:pPr>
            <a:r>
              <a:rPr lang="en-US" altLang="zh-CN" dirty="0"/>
              <a:t>Metal-poor stars are rare</a:t>
            </a:r>
          </a:p>
          <a:p>
            <a:pPr lvl="1"/>
            <a:r>
              <a:rPr lang="en-US" altLang="zh-CN" dirty="0"/>
              <a:t>one out of 1,000-10,000</a:t>
            </a:r>
            <a:endParaRPr lang="en-AU" altLang="zh-CN" dirty="0"/>
          </a:p>
        </p:txBody>
      </p:sp>
    </p:spTree>
    <p:extLst>
      <p:ext uri="{BB962C8B-B14F-4D97-AF65-F5344CB8AC3E}">
        <p14:creationId xmlns:p14="http://schemas.microsoft.com/office/powerpoint/2010/main" val="2782876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21833F6-7792-A245-1EEE-242C6F4938E8}"/>
              </a:ext>
            </a:extLst>
          </p:cNvPr>
          <p:cNvSpPr>
            <a:spLocks noGrp="1"/>
          </p:cNvSpPr>
          <p:nvPr>
            <p:ph type="title"/>
          </p:nvPr>
        </p:nvSpPr>
        <p:spPr/>
        <p:txBody>
          <a:bodyPr>
            <a:normAutofit/>
          </a:bodyPr>
          <a:lstStyle/>
          <a:p>
            <a:r>
              <a:rPr lang="en-US" altLang="zh-CN" dirty="0">
                <a:latin typeface="Calibri" panose="020F0502020204030204" pitchFamily="34" charset="0"/>
                <a:cs typeface="Calibri" panose="020F0502020204030204" pitchFamily="34" charset="0"/>
              </a:rPr>
              <a:t>Routine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of</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studying</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metal-poor</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stars</a:t>
            </a:r>
            <a:endParaRPr lang="zh-CN" altLang="en-US" dirty="0">
              <a:latin typeface="Calibri" panose="020F0502020204030204" pitchFamily="34" charset="0"/>
              <a:cs typeface="Calibri" panose="020F0502020204030204" pitchFamily="34" charset="0"/>
            </a:endParaRPr>
          </a:p>
        </p:txBody>
      </p:sp>
      <p:sp>
        <p:nvSpPr>
          <p:cNvPr id="5" name="内容占位符 4">
            <a:extLst>
              <a:ext uri="{FF2B5EF4-FFF2-40B4-BE49-F238E27FC236}">
                <a16:creationId xmlns:a16="http://schemas.microsoft.com/office/drawing/2014/main" id="{FA88BDE5-BE01-78C0-8443-BE347F31F381}"/>
              </a:ext>
            </a:extLst>
          </p:cNvPr>
          <p:cNvSpPr>
            <a:spLocks noGrp="1"/>
          </p:cNvSpPr>
          <p:nvPr>
            <p:ph idx="1"/>
          </p:nvPr>
        </p:nvSpPr>
        <p:spPr>
          <a:xfrm>
            <a:off x="358719" y="5876154"/>
            <a:ext cx="11474562" cy="619395"/>
          </a:xfrm>
        </p:spPr>
        <p:txBody>
          <a:bodyPr>
            <a:normAutofit/>
          </a:bodyPr>
          <a:lstStyle/>
          <a:p>
            <a:pPr marL="36900" indent="0" algn="ctr">
              <a:buNone/>
            </a:pPr>
            <a:r>
              <a:rPr lang="en-US" altLang="zh-CN" b="1" dirty="0">
                <a:solidFill>
                  <a:srgbClr val="FFC000"/>
                </a:solidFill>
              </a:rPr>
              <a:t>s</a:t>
            </a:r>
            <a:r>
              <a:rPr lang="en-US" altLang="zh-CN" b="1" dirty="0">
                <a:solidFill>
                  <a:srgbClr val="FFC000"/>
                </a:solidFill>
                <a:latin typeface="Calibri" panose="020F0502020204030204" pitchFamily="34" charset="0"/>
                <a:cs typeface="Calibri" panose="020F0502020204030204" pitchFamily="34" charset="0"/>
              </a:rPr>
              <a:t>urvey</a:t>
            </a:r>
            <a:r>
              <a:rPr lang="zh-CN" altLang="en-US" b="1" dirty="0">
                <a:solidFill>
                  <a:srgbClr val="FFC000"/>
                </a:solidFill>
                <a:latin typeface="Calibri" panose="020F0502020204030204" pitchFamily="34" charset="0"/>
                <a:cs typeface="Calibri" panose="020F0502020204030204" pitchFamily="34" charset="0"/>
              </a:rPr>
              <a:t> </a:t>
            </a:r>
            <a:r>
              <a:rPr lang="en-US" altLang="zh-CN" b="1" dirty="0">
                <a:solidFill>
                  <a:srgbClr val="FFC000"/>
                </a:solidFill>
                <a:latin typeface="Calibri" panose="020F0502020204030204" pitchFamily="34" charset="0"/>
                <a:cs typeface="Calibri" panose="020F0502020204030204" pitchFamily="34" charset="0"/>
              </a:rPr>
              <a:t>telescope +</a:t>
            </a:r>
            <a:r>
              <a:rPr lang="zh-CN" altLang="en-US" b="1" dirty="0">
                <a:solidFill>
                  <a:srgbClr val="FFC000"/>
                </a:solidFill>
                <a:latin typeface="Calibri" panose="020F0502020204030204" pitchFamily="34" charset="0"/>
                <a:cs typeface="Calibri" panose="020F0502020204030204" pitchFamily="34" charset="0"/>
              </a:rPr>
              <a:t> </a:t>
            </a:r>
            <a:r>
              <a:rPr lang="en-US" altLang="zh-CN" b="1" dirty="0">
                <a:solidFill>
                  <a:srgbClr val="FFC000"/>
                </a:solidFill>
              </a:rPr>
              <a:t>large</a:t>
            </a:r>
            <a:r>
              <a:rPr lang="zh-CN" altLang="en-US" b="1" dirty="0">
                <a:solidFill>
                  <a:srgbClr val="FFC000"/>
                </a:solidFill>
              </a:rPr>
              <a:t> </a:t>
            </a:r>
            <a:r>
              <a:rPr lang="en-US" altLang="zh-CN" b="1" dirty="0">
                <a:solidFill>
                  <a:srgbClr val="FFC000"/>
                </a:solidFill>
              </a:rPr>
              <a:t>telescope (high-resolution spectra) </a:t>
            </a:r>
            <a:r>
              <a:rPr lang="en-US" altLang="zh-CN" b="1" dirty="0">
                <a:solidFill>
                  <a:srgbClr val="FFC000"/>
                </a:solidFill>
                <a:latin typeface="Calibri" panose="020F0502020204030204" pitchFamily="34" charset="0"/>
                <a:cs typeface="Calibri" panose="020F0502020204030204" pitchFamily="34" charset="0"/>
              </a:rPr>
              <a:t>= perfect match</a:t>
            </a:r>
          </a:p>
        </p:txBody>
      </p:sp>
      <p:sp>
        <p:nvSpPr>
          <p:cNvPr id="3" name="灯片编号占位符 2">
            <a:extLst>
              <a:ext uri="{FF2B5EF4-FFF2-40B4-BE49-F238E27FC236}">
                <a16:creationId xmlns:a16="http://schemas.microsoft.com/office/drawing/2014/main" id="{097B2F30-9ED0-3046-15EF-BEA8A811F782}"/>
              </a:ext>
            </a:extLst>
          </p:cNvPr>
          <p:cNvSpPr>
            <a:spLocks noGrp="1"/>
          </p:cNvSpPr>
          <p:nvPr>
            <p:ph type="sldNum" sz="quarter" idx="12"/>
          </p:nvPr>
        </p:nvSpPr>
        <p:spPr>
          <a:xfrm>
            <a:off x="11263843" y="6270773"/>
            <a:ext cx="753545" cy="365125"/>
          </a:xfrm>
          <a:prstGeom prst="rect">
            <a:avLst/>
          </a:prstGeom>
        </p:spPr>
        <p:txBody>
          <a:bodyPr/>
          <a:lstStyle>
            <a:defPPr>
              <a:defRPr lang="en-US"/>
            </a:defPPr>
            <a:lvl1pPr marL="0" algn="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6000A5-C2B4-404E-B7F4-15ED9635A1AE}" type="slidenum">
              <a:rPr lang="zh-CN" altLang="en-US" smtClean="0">
                <a:latin typeface="Calibri" panose="020F0502020204030204" pitchFamily="34" charset="0"/>
                <a:cs typeface="Calibri" panose="020F0502020204030204" pitchFamily="34" charset="0"/>
              </a:rPr>
              <a:pPr/>
              <a:t>6</a:t>
            </a:fld>
            <a:endParaRPr lang="zh-CN" altLang="en-US" dirty="0">
              <a:latin typeface="Calibri" panose="020F0502020204030204" pitchFamily="34" charset="0"/>
              <a:cs typeface="Calibri" panose="020F0502020204030204" pitchFamily="34" charset="0"/>
            </a:endParaRPr>
          </a:p>
        </p:txBody>
      </p:sp>
      <p:grpSp>
        <p:nvGrpSpPr>
          <p:cNvPr id="43" name="组合 42">
            <a:extLst>
              <a:ext uri="{FF2B5EF4-FFF2-40B4-BE49-F238E27FC236}">
                <a16:creationId xmlns:a16="http://schemas.microsoft.com/office/drawing/2014/main" id="{21B45535-51F6-5BAF-0422-BC7EE75AC0A1}"/>
              </a:ext>
            </a:extLst>
          </p:cNvPr>
          <p:cNvGrpSpPr/>
          <p:nvPr/>
        </p:nvGrpSpPr>
        <p:grpSpPr>
          <a:xfrm>
            <a:off x="545267" y="1374923"/>
            <a:ext cx="4735647" cy="4345637"/>
            <a:chOff x="513138" y="1356258"/>
            <a:chExt cx="4735647" cy="4345637"/>
          </a:xfrm>
        </p:grpSpPr>
        <p:grpSp>
          <p:nvGrpSpPr>
            <p:cNvPr id="14" name="组合 13">
              <a:extLst>
                <a:ext uri="{FF2B5EF4-FFF2-40B4-BE49-F238E27FC236}">
                  <a16:creationId xmlns:a16="http://schemas.microsoft.com/office/drawing/2014/main" id="{7543FCEF-DF6E-6DAD-5A94-1A78B0AA24D9}"/>
                </a:ext>
              </a:extLst>
            </p:cNvPr>
            <p:cNvGrpSpPr/>
            <p:nvPr/>
          </p:nvGrpSpPr>
          <p:grpSpPr>
            <a:xfrm>
              <a:off x="513138" y="1356258"/>
              <a:ext cx="4735647" cy="4345637"/>
              <a:chOff x="631860" y="3611534"/>
              <a:chExt cx="4735647" cy="4345637"/>
            </a:xfrm>
          </p:grpSpPr>
          <p:sp>
            <p:nvSpPr>
              <p:cNvPr id="15" name="矩形 14">
                <a:extLst>
                  <a:ext uri="{FF2B5EF4-FFF2-40B4-BE49-F238E27FC236}">
                    <a16:creationId xmlns:a16="http://schemas.microsoft.com/office/drawing/2014/main" id="{FC7E3059-DD7D-D788-14F8-DA759FBFF3F2}"/>
                  </a:ext>
                </a:extLst>
              </p:cNvPr>
              <p:cNvSpPr/>
              <p:nvPr/>
            </p:nvSpPr>
            <p:spPr>
              <a:xfrm>
                <a:off x="631860" y="3611534"/>
                <a:ext cx="4735647" cy="4345637"/>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cs typeface="Calibri" panose="020F0502020204030204" pitchFamily="34" charset="0"/>
                </a:endParaRPr>
              </a:p>
            </p:txBody>
          </p:sp>
          <p:sp>
            <p:nvSpPr>
              <p:cNvPr id="16" name="TextBox 12">
                <a:extLst>
                  <a:ext uri="{FF2B5EF4-FFF2-40B4-BE49-F238E27FC236}">
                    <a16:creationId xmlns:a16="http://schemas.microsoft.com/office/drawing/2014/main" id="{80026E16-722A-B228-ED67-76433FF3F85B}"/>
                  </a:ext>
                </a:extLst>
              </p:cNvPr>
              <p:cNvSpPr txBox="1"/>
              <p:nvPr/>
            </p:nvSpPr>
            <p:spPr>
              <a:xfrm>
                <a:off x="1021480" y="3611534"/>
                <a:ext cx="4346027" cy="461665"/>
              </a:xfrm>
              <a:prstGeom prst="rect">
                <a:avLst/>
              </a:prstGeom>
              <a:noFill/>
            </p:spPr>
            <p:txBody>
              <a:bodyPr wrap="square" rtlCol="0">
                <a:spAutoFit/>
              </a:bodyPr>
              <a:lstStyle/>
              <a:p>
                <a:pPr defTabSz="914400">
                  <a:defRPr/>
                </a:pPr>
                <a:r>
                  <a:rPr lang="en-US" altLang="zh-CN" sz="2400" b="1" dirty="0">
                    <a:solidFill>
                      <a:srgbClr val="FFC000"/>
                    </a:solidFill>
                    <a:latin typeface="Calibri" panose="020F0502020204030204" pitchFamily="34" charset="0"/>
                    <a:ea typeface="微软雅黑" panose="020B0503020204020204" pitchFamily="34" charset="-122"/>
                    <a:cs typeface="Calibri" panose="020F0502020204030204" pitchFamily="34" charset="0"/>
                  </a:rPr>
                  <a:t>Step</a:t>
                </a:r>
                <a:r>
                  <a:rPr lang="zh-CN" altLang="en-US" sz="2400" b="1" dirty="0">
                    <a:solidFill>
                      <a:srgbClr val="FFC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solidFill>
                      <a:srgbClr val="FFC000"/>
                    </a:solidFill>
                    <a:latin typeface="Calibri" panose="020F0502020204030204" pitchFamily="34" charset="0"/>
                    <a:ea typeface="微软雅黑" panose="020B0503020204020204" pitchFamily="34" charset="-122"/>
                    <a:cs typeface="Calibri" panose="020F0502020204030204" pitchFamily="34" charset="0"/>
                  </a:rPr>
                  <a:t>1:</a:t>
                </a:r>
                <a:r>
                  <a:rPr lang="zh-CN" altLang="en-US" sz="2400" b="1" dirty="0">
                    <a:solidFill>
                      <a:srgbClr val="FFC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solidFill>
                      <a:srgbClr val="FFC000"/>
                    </a:solidFill>
                    <a:latin typeface="Calibri" panose="020F0502020204030204" pitchFamily="34" charset="0"/>
                    <a:ea typeface="微软雅黑" panose="020B0503020204020204" pitchFamily="34" charset="-122"/>
                    <a:cs typeface="Calibri" panose="020F0502020204030204" pitchFamily="34" charset="0"/>
                  </a:rPr>
                  <a:t>search through surveys</a:t>
                </a:r>
                <a:endParaRPr lang="en-US" sz="2400" b="1" dirty="0">
                  <a:solidFill>
                    <a:srgbClr val="FFC000"/>
                  </a:solidFill>
                  <a:latin typeface="Calibri" panose="020F0502020204030204" pitchFamily="34" charset="0"/>
                  <a:ea typeface="微软雅黑" panose="020B0503020204020204" pitchFamily="34" charset="-122"/>
                  <a:cs typeface="Calibri" panose="020F0502020204030204" pitchFamily="34" charset="0"/>
                </a:endParaRPr>
              </a:p>
            </p:txBody>
          </p:sp>
        </p:grpSp>
        <p:grpSp>
          <p:nvGrpSpPr>
            <p:cNvPr id="20" name="组合 19">
              <a:extLst>
                <a:ext uri="{FF2B5EF4-FFF2-40B4-BE49-F238E27FC236}">
                  <a16:creationId xmlns:a16="http://schemas.microsoft.com/office/drawing/2014/main" id="{803734DD-CF4D-94B3-DD81-E53DCEA7F02A}"/>
                </a:ext>
              </a:extLst>
            </p:cNvPr>
            <p:cNvGrpSpPr/>
            <p:nvPr/>
          </p:nvGrpSpPr>
          <p:grpSpPr>
            <a:xfrm>
              <a:off x="3337459" y="3325631"/>
              <a:ext cx="1296144" cy="2283901"/>
              <a:chOff x="10056440" y="1484784"/>
              <a:chExt cx="1296144" cy="2283901"/>
            </a:xfrm>
          </p:grpSpPr>
          <p:pic>
            <p:nvPicPr>
              <p:cNvPr id="21" name="Picture 2" descr="SkyMapper telescope">
                <a:extLst>
                  <a:ext uri="{FF2B5EF4-FFF2-40B4-BE49-F238E27FC236}">
                    <a16:creationId xmlns:a16="http://schemas.microsoft.com/office/drawing/2014/main" id="{E808832F-9651-FB3D-26AA-7084D99C31B4}"/>
                  </a:ext>
                </a:extLst>
              </p:cNvPr>
              <p:cNvPicPr>
                <a:picLocks noChangeAspect="1" noChangeArrowheads="1"/>
              </p:cNvPicPr>
              <p:nvPr/>
            </p:nvPicPr>
            <p:blipFill>
              <a:blip r:embed="rId3" cstate="print"/>
              <a:srcRect/>
              <a:stretch>
                <a:fillRect/>
              </a:stretch>
            </p:blipFill>
            <p:spPr bwMode="auto">
              <a:xfrm>
                <a:off x="10056440" y="1484784"/>
                <a:ext cx="1296144" cy="1947162"/>
              </a:xfrm>
              <a:prstGeom prst="rect">
                <a:avLst/>
              </a:prstGeom>
              <a:noFill/>
              <a:effectLst>
                <a:outerShdw blurRad="63500" sx="102000" sy="102000" algn="ctr" rotWithShape="0">
                  <a:prstClr val="black">
                    <a:alpha val="40000"/>
                  </a:prstClr>
                </a:outerShdw>
              </a:effectLst>
            </p:spPr>
          </p:pic>
          <p:sp>
            <p:nvSpPr>
              <p:cNvPr id="22" name="テキスト ボックス 4">
                <a:extLst>
                  <a:ext uri="{FF2B5EF4-FFF2-40B4-BE49-F238E27FC236}">
                    <a16:creationId xmlns:a16="http://schemas.microsoft.com/office/drawing/2014/main" id="{D239412F-1B47-8094-F40F-EBB0A432DDBB}"/>
                  </a:ext>
                </a:extLst>
              </p:cNvPr>
              <p:cNvSpPr txBox="1"/>
              <p:nvPr/>
            </p:nvSpPr>
            <p:spPr>
              <a:xfrm>
                <a:off x="10087997" y="3399353"/>
                <a:ext cx="1233030" cy="369332"/>
              </a:xfrm>
              <a:prstGeom prst="rect">
                <a:avLst/>
              </a:prstGeom>
              <a:noFill/>
            </p:spPr>
            <p:txBody>
              <a:bodyPr wrap="none" rtlCol="0">
                <a:spAutoFit/>
              </a:bodyPr>
              <a:lstStyle/>
              <a:p>
                <a:r>
                  <a:rPr kumimoji="1" lang="en-US" altLang="ja-JP" dirty="0" err="1">
                    <a:latin typeface="Calibri" panose="020F0502020204030204" pitchFamily="34" charset="0"/>
                    <a:cs typeface="Calibri" panose="020F0502020204030204" pitchFamily="34" charset="0"/>
                  </a:rPr>
                  <a:t>Skymapper</a:t>
                </a:r>
                <a:endParaRPr kumimoji="1" lang="ja-JP" altLang="en-US" dirty="0">
                  <a:latin typeface="Calibri" panose="020F0502020204030204" pitchFamily="34" charset="0"/>
                  <a:cs typeface="Calibri" panose="020F0502020204030204" pitchFamily="34" charset="0"/>
                </a:endParaRPr>
              </a:p>
            </p:txBody>
          </p:sp>
        </p:grpSp>
        <p:grpSp>
          <p:nvGrpSpPr>
            <p:cNvPr id="23" name="组合 22">
              <a:extLst>
                <a:ext uri="{FF2B5EF4-FFF2-40B4-BE49-F238E27FC236}">
                  <a16:creationId xmlns:a16="http://schemas.microsoft.com/office/drawing/2014/main" id="{B431998B-EE02-D962-509B-E2B0A64E2248}"/>
                </a:ext>
              </a:extLst>
            </p:cNvPr>
            <p:cNvGrpSpPr/>
            <p:nvPr/>
          </p:nvGrpSpPr>
          <p:grpSpPr>
            <a:xfrm>
              <a:off x="1008873" y="3987522"/>
              <a:ext cx="1980117" cy="1431175"/>
              <a:chOff x="7931056" y="1841858"/>
              <a:chExt cx="1980117" cy="1431175"/>
            </a:xfrm>
          </p:grpSpPr>
          <p:pic>
            <p:nvPicPr>
              <p:cNvPr id="24" name="Picture 2" descr="http://www.lamost.org/public/sites/default/files/field/image/Telescope-fig1.jpg">
                <a:extLst>
                  <a:ext uri="{FF2B5EF4-FFF2-40B4-BE49-F238E27FC236}">
                    <a16:creationId xmlns:a16="http://schemas.microsoft.com/office/drawing/2014/main" id="{16C8D2CF-56DF-5E3D-A0E4-FA07B58719C1}"/>
                  </a:ext>
                </a:extLst>
              </p:cNvPr>
              <p:cNvPicPr>
                <a:picLocks noChangeAspect="1" noChangeArrowheads="1"/>
              </p:cNvPicPr>
              <p:nvPr/>
            </p:nvPicPr>
            <p:blipFill rotWithShape="1">
              <a:blip r:embed="rId4" cstate="email"/>
              <a:srcRect l="10643" r="7031"/>
              <a:stretch/>
            </p:blipFill>
            <p:spPr bwMode="auto">
              <a:xfrm>
                <a:off x="7931056" y="1841858"/>
                <a:ext cx="1980117" cy="1431175"/>
              </a:xfrm>
              <a:prstGeom prst="rect">
                <a:avLst/>
              </a:prstGeom>
              <a:noFill/>
              <a:effectLst>
                <a:outerShdw blurRad="63500" sx="102000" sy="102000" algn="ctr" rotWithShape="0">
                  <a:prstClr val="black">
                    <a:alpha val="40000"/>
                  </a:prstClr>
                </a:outerShdw>
              </a:effectLst>
            </p:spPr>
          </p:pic>
          <p:sp>
            <p:nvSpPr>
              <p:cNvPr id="25" name="テキスト ボックス 4">
                <a:extLst>
                  <a:ext uri="{FF2B5EF4-FFF2-40B4-BE49-F238E27FC236}">
                    <a16:creationId xmlns:a16="http://schemas.microsoft.com/office/drawing/2014/main" id="{81DDDF01-5766-6D96-A42D-EB5BFC001DE5}"/>
                  </a:ext>
                </a:extLst>
              </p:cNvPr>
              <p:cNvSpPr txBox="1"/>
              <p:nvPr/>
            </p:nvSpPr>
            <p:spPr>
              <a:xfrm>
                <a:off x="8126586" y="1866971"/>
                <a:ext cx="981359" cy="369332"/>
              </a:xfrm>
              <a:prstGeom prst="rect">
                <a:avLst/>
              </a:prstGeom>
              <a:noFill/>
            </p:spPr>
            <p:txBody>
              <a:bodyPr wrap="none" rtlCol="0">
                <a:spAutoFit/>
              </a:bodyPr>
              <a:lstStyle/>
              <a:p>
                <a:r>
                  <a:rPr kumimoji="1" lang="en-US" altLang="ja-JP" dirty="0">
                    <a:latin typeface="Calibri" panose="020F0502020204030204" pitchFamily="34" charset="0"/>
                    <a:cs typeface="Calibri" panose="020F0502020204030204" pitchFamily="34" charset="0"/>
                  </a:rPr>
                  <a:t>LAMOST</a:t>
                </a:r>
                <a:endParaRPr kumimoji="1" lang="ja-JP" altLang="en-US" dirty="0">
                  <a:latin typeface="Calibri" panose="020F0502020204030204" pitchFamily="34" charset="0"/>
                  <a:cs typeface="Calibri" panose="020F0502020204030204" pitchFamily="34" charset="0"/>
                </a:endParaRPr>
              </a:p>
            </p:txBody>
          </p:sp>
        </p:grpSp>
        <p:grpSp>
          <p:nvGrpSpPr>
            <p:cNvPr id="26" name="组合 25">
              <a:extLst>
                <a:ext uri="{FF2B5EF4-FFF2-40B4-BE49-F238E27FC236}">
                  <a16:creationId xmlns:a16="http://schemas.microsoft.com/office/drawing/2014/main" id="{ABB8AD70-39DF-1688-3DB0-B2B44814849B}"/>
                </a:ext>
              </a:extLst>
            </p:cNvPr>
            <p:cNvGrpSpPr/>
            <p:nvPr/>
          </p:nvGrpSpPr>
          <p:grpSpPr>
            <a:xfrm>
              <a:off x="2937151" y="1910286"/>
              <a:ext cx="2015005" cy="1343337"/>
              <a:chOff x="8207313" y="1875731"/>
              <a:chExt cx="2015005" cy="1343337"/>
            </a:xfrm>
            <a:effectLst>
              <a:outerShdw blurRad="63500" sx="102000" sy="102000" algn="ctr" rotWithShape="0">
                <a:prstClr val="black">
                  <a:alpha val="40000"/>
                </a:prstClr>
              </a:outerShdw>
            </a:effectLst>
          </p:grpSpPr>
          <p:pic>
            <p:nvPicPr>
              <p:cNvPr id="27" name="图片 26">
                <a:extLst>
                  <a:ext uri="{FF2B5EF4-FFF2-40B4-BE49-F238E27FC236}">
                    <a16:creationId xmlns:a16="http://schemas.microsoft.com/office/drawing/2014/main" id="{1B9D80C8-BC2F-B781-A183-AE0E16F7CC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7313" y="1875731"/>
                <a:ext cx="2015005" cy="1343337"/>
              </a:xfrm>
              <a:prstGeom prst="rect">
                <a:avLst/>
              </a:prstGeom>
            </p:spPr>
          </p:pic>
          <p:sp>
            <p:nvSpPr>
              <p:cNvPr id="28" name="テキスト ボックス 4">
                <a:extLst>
                  <a:ext uri="{FF2B5EF4-FFF2-40B4-BE49-F238E27FC236}">
                    <a16:creationId xmlns:a16="http://schemas.microsoft.com/office/drawing/2014/main" id="{40EF7CE8-40F1-E8A6-7C2F-C903CA99ACFB}"/>
                  </a:ext>
                </a:extLst>
              </p:cNvPr>
              <p:cNvSpPr txBox="1"/>
              <p:nvPr/>
            </p:nvSpPr>
            <p:spPr>
              <a:xfrm>
                <a:off x="9444951" y="1948317"/>
                <a:ext cx="644728" cy="369332"/>
              </a:xfrm>
              <a:prstGeom prst="rect">
                <a:avLst/>
              </a:prstGeom>
              <a:noFill/>
            </p:spPr>
            <p:txBody>
              <a:bodyPr wrap="none" rtlCol="0">
                <a:spAutoFit/>
              </a:bodyPr>
              <a:lstStyle/>
              <a:p>
                <a:r>
                  <a:rPr kumimoji="1" lang="en-US" altLang="zh-CN" dirty="0">
                    <a:latin typeface="Calibri" panose="020F0502020204030204" pitchFamily="34" charset="0"/>
                    <a:cs typeface="Calibri" panose="020F0502020204030204" pitchFamily="34" charset="0"/>
                  </a:rPr>
                  <a:t>SDSS</a:t>
                </a:r>
                <a:endParaRPr kumimoji="1" lang="ja-JP" altLang="en-US" dirty="0">
                  <a:latin typeface="Calibri" panose="020F0502020204030204" pitchFamily="34" charset="0"/>
                  <a:cs typeface="Calibri" panose="020F0502020204030204" pitchFamily="34" charset="0"/>
                </a:endParaRPr>
              </a:p>
            </p:txBody>
          </p:sp>
        </p:grpSp>
        <p:grpSp>
          <p:nvGrpSpPr>
            <p:cNvPr id="29" name="组合 28">
              <a:extLst>
                <a:ext uri="{FF2B5EF4-FFF2-40B4-BE49-F238E27FC236}">
                  <a16:creationId xmlns:a16="http://schemas.microsoft.com/office/drawing/2014/main" id="{525A0CEE-DC6F-9ACB-8BD2-F1A01107DD90}"/>
                </a:ext>
              </a:extLst>
            </p:cNvPr>
            <p:cNvGrpSpPr/>
            <p:nvPr/>
          </p:nvGrpSpPr>
          <p:grpSpPr>
            <a:xfrm>
              <a:off x="728371" y="2165769"/>
              <a:ext cx="1912151" cy="1487245"/>
              <a:chOff x="7878518" y="240268"/>
              <a:chExt cx="1912151" cy="1487245"/>
            </a:xfrm>
          </p:grpSpPr>
          <p:pic>
            <p:nvPicPr>
              <p:cNvPr id="30" name="图片 29">
                <a:extLst>
                  <a:ext uri="{FF2B5EF4-FFF2-40B4-BE49-F238E27FC236}">
                    <a16:creationId xmlns:a16="http://schemas.microsoft.com/office/drawing/2014/main" id="{2E5A5146-5EBD-8898-3200-BE5BF7C6B2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88" t="15197" r="51311" b="-487"/>
              <a:stretch/>
            </p:blipFill>
            <p:spPr>
              <a:xfrm>
                <a:off x="7878518" y="240268"/>
                <a:ext cx="1912151" cy="1487245"/>
              </a:xfrm>
              <a:prstGeom prst="rect">
                <a:avLst/>
              </a:prstGeom>
            </p:spPr>
          </p:pic>
          <p:sp>
            <p:nvSpPr>
              <p:cNvPr id="31" name="テキスト ボックス 4">
                <a:extLst>
                  <a:ext uri="{FF2B5EF4-FFF2-40B4-BE49-F238E27FC236}">
                    <a16:creationId xmlns:a16="http://schemas.microsoft.com/office/drawing/2014/main" id="{B9F93A40-710A-F77D-91D1-1CE5AC3A09B7}"/>
                  </a:ext>
                </a:extLst>
              </p:cNvPr>
              <p:cNvSpPr txBox="1"/>
              <p:nvPr/>
            </p:nvSpPr>
            <p:spPr>
              <a:xfrm>
                <a:off x="9085575" y="240268"/>
                <a:ext cx="614271" cy="369332"/>
              </a:xfrm>
              <a:prstGeom prst="rect">
                <a:avLst/>
              </a:prstGeom>
              <a:noFill/>
            </p:spPr>
            <p:txBody>
              <a:bodyPr wrap="none" rtlCol="0">
                <a:spAutoFit/>
              </a:bodyPr>
              <a:lstStyle/>
              <a:p>
                <a:r>
                  <a:rPr kumimoji="1" lang="en-US" altLang="zh-CN" dirty="0">
                    <a:latin typeface="Calibri" panose="020F0502020204030204" pitchFamily="34" charset="0"/>
                    <a:cs typeface="Calibri" panose="020F0502020204030204" pitchFamily="34" charset="0"/>
                  </a:rPr>
                  <a:t>Gaia</a:t>
                </a:r>
                <a:endParaRPr kumimoji="1" lang="ja-JP" altLang="en-US" dirty="0">
                  <a:latin typeface="Calibri" panose="020F0502020204030204" pitchFamily="34" charset="0"/>
                  <a:cs typeface="Calibri" panose="020F0502020204030204" pitchFamily="34" charset="0"/>
                </a:endParaRPr>
              </a:p>
            </p:txBody>
          </p:sp>
        </p:grpSp>
      </p:grpSp>
      <p:sp>
        <p:nvSpPr>
          <p:cNvPr id="39" name="加号 38">
            <a:extLst>
              <a:ext uri="{FF2B5EF4-FFF2-40B4-BE49-F238E27FC236}">
                <a16:creationId xmlns:a16="http://schemas.microsoft.com/office/drawing/2014/main" id="{D5FC34BC-9F5D-B677-32D3-5744F9896651}"/>
              </a:ext>
            </a:extLst>
          </p:cNvPr>
          <p:cNvSpPr/>
          <p:nvPr/>
        </p:nvSpPr>
        <p:spPr>
          <a:xfrm>
            <a:off x="5407138" y="3102866"/>
            <a:ext cx="914400" cy="914400"/>
          </a:xfrm>
          <a:prstGeom prst="mathPlus">
            <a:avLst/>
          </a:prstGeom>
          <a:solidFill>
            <a:srgbClr val="0070C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nvGrpSpPr>
          <p:cNvPr id="44" name="组合 43">
            <a:extLst>
              <a:ext uri="{FF2B5EF4-FFF2-40B4-BE49-F238E27FC236}">
                <a16:creationId xmlns:a16="http://schemas.microsoft.com/office/drawing/2014/main" id="{FB14C537-E185-B4F4-E78D-A8CD50AD5363}"/>
              </a:ext>
            </a:extLst>
          </p:cNvPr>
          <p:cNvGrpSpPr/>
          <p:nvPr/>
        </p:nvGrpSpPr>
        <p:grpSpPr>
          <a:xfrm>
            <a:off x="6495478" y="1430082"/>
            <a:ext cx="5153696" cy="3997836"/>
            <a:chOff x="6486423" y="1704059"/>
            <a:chExt cx="5153696" cy="3997836"/>
          </a:xfrm>
        </p:grpSpPr>
        <p:pic>
          <p:nvPicPr>
            <p:cNvPr id="42" name="图片 41">
              <a:extLst>
                <a:ext uri="{FF2B5EF4-FFF2-40B4-BE49-F238E27FC236}">
                  <a16:creationId xmlns:a16="http://schemas.microsoft.com/office/drawing/2014/main" id="{54A47008-206C-AA3C-1ADC-999316EE2804}"/>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9603045" y="2277879"/>
              <a:ext cx="1923728" cy="1297652"/>
            </a:xfrm>
            <a:prstGeom prst="rect">
              <a:avLst/>
            </a:prstGeom>
            <a:ln>
              <a:noFill/>
            </a:ln>
            <a:effectLst/>
          </p:spPr>
        </p:pic>
        <p:grpSp>
          <p:nvGrpSpPr>
            <p:cNvPr id="17" name="组合 16">
              <a:extLst>
                <a:ext uri="{FF2B5EF4-FFF2-40B4-BE49-F238E27FC236}">
                  <a16:creationId xmlns:a16="http://schemas.microsoft.com/office/drawing/2014/main" id="{FDC44269-19DE-2D60-A0EE-72D48A78F7A8}"/>
                </a:ext>
              </a:extLst>
            </p:cNvPr>
            <p:cNvGrpSpPr/>
            <p:nvPr/>
          </p:nvGrpSpPr>
          <p:grpSpPr>
            <a:xfrm>
              <a:off x="6486423" y="1704059"/>
              <a:ext cx="5153696" cy="3997836"/>
              <a:chOff x="6176639" y="1755971"/>
              <a:chExt cx="5153696" cy="3997836"/>
            </a:xfrm>
          </p:grpSpPr>
          <p:sp>
            <p:nvSpPr>
              <p:cNvPr id="18" name="TextBox 12">
                <a:extLst>
                  <a:ext uri="{FF2B5EF4-FFF2-40B4-BE49-F238E27FC236}">
                    <a16:creationId xmlns:a16="http://schemas.microsoft.com/office/drawing/2014/main" id="{DE929E05-8FD9-9D0E-A8BB-FBCB97552F15}"/>
                  </a:ext>
                </a:extLst>
              </p:cNvPr>
              <p:cNvSpPr txBox="1"/>
              <p:nvPr/>
            </p:nvSpPr>
            <p:spPr>
              <a:xfrm>
                <a:off x="6209209" y="1755971"/>
                <a:ext cx="51211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dirty="0">
                    <a:solidFill>
                      <a:srgbClr val="FFC000"/>
                    </a:solidFill>
                    <a:latin typeface="Calibri" panose="020F0502020204030204" pitchFamily="34" charset="0"/>
                    <a:ea typeface="微软雅黑" panose="020B0503020204020204" pitchFamily="34" charset="-122"/>
                    <a:cs typeface="Calibri" panose="020F0502020204030204" pitchFamily="34" charset="0"/>
                  </a:rPr>
                  <a:t>Step</a:t>
                </a:r>
                <a:r>
                  <a:rPr lang="zh-CN" altLang="en-US" sz="2400" b="1" dirty="0">
                    <a:solidFill>
                      <a:srgbClr val="FFC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solidFill>
                      <a:srgbClr val="FFC000"/>
                    </a:solidFill>
                    <a:latin typeface="Calibri" panose="020F0502020204030204" pitchFamily="34" charset="0"/>
                    <a:ea typeface="微软雅黑" panose="020B0503020204020204" pitchFamily="34" charset="-122"/>
                    <a:cs typeface="Calibri" panose="020F0502020204030204" pitchFamily="34" charset="0"/>
                  </a:rPr>
                  <a:t>2: high-resolution f</a:t>
                </a:r>
                <a:r>
                  <a:rPr kumimoji="0" lang="en-US" altLang="zh-CN" sz="2400" b="1" i="0" u="none" strike="noStrike" kern="1200" cap="none" spc="0" normalizeH="0" baseline="0" noProof="0" dirty="0" err="1">
                    <a:ln>
                      <a:no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ollow</a:t>
                </a:r>
                <a:r>
                  <a:rPr kumimoji="0" lang="en-US" altLang="zh-CN" sz="2400" b="1" i="0" u="none" strike="noStrike" kern="1200" cap="none" spc="0" normalizeH="0" baseline="0" noProof="0" dirty="0">
                    <a:ln>
                      <a:no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-up</a:t>
                </a:r>
                <a:endParaRPr kumimoji="0" lang="en-US" sz="2400" b="1" i="0" u="none" strike="noStrike" kern="1200" cap="none" spc="0" normalizeH="0" baseline="0" noProof="0" dirty="0">
                  <a:ln>
                    <a:no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9" name="矩形 18">
                <a:extLst>
                  <a:ext uri="{FF2B5EF4-FFF2-40B4-BE49-F238E27FC236}">
                    <a16:creationId xmlns:a16="http://schemas.microsoft.com/office/drawing/2014/main" id="{E103FD5A-54BC-6C4F-C7AB-645AE0D4FAB9}"/>
                  </a:ext>
                </a:extLst>
              </p:cNvPr>
              <p:cNvSpPr/>
              <p:nvPr/>
            </p:nvSpPr>
            <p:spPr>
              <a:xfrm>
                <a:off x="6176639" y="1755971"/>
                <a:ext cx="5121126" cy="3997836"/>
              </a:xfrm>
              <a:prstGeom prst="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cs typeface="Calibri" panose="020F0502020204030204" pitchFamily="34" charset="0"/>
                </a:endParaRPr>
              </a:p>
            </p:txBody>
          </p:sp>
        </p:grpSp>
        <p:grpSp>
          <p:nvGrpSpPr>
            <p:cNvPr id="32" name="组合 31">
              <a:extLst>
                <a:ext uri="{FF2B5EF4-FFF2-40B4-BE49-F238E27FC236}">
                  <a16:creationId xmlns:a16="http://schemas.microsoft.com/office/drawing/2014/main" id="{2E65AC64-7843-11E7-DD70-63BAB7F33079}"/>
                </a:ext>
              </a:extLst>
            </p:cNvPr>
            <p:cNvGrpSpPr/>
            <p:nvPr/>
          </p:nvGrpSpPr>
          <p:grpSpPr>
            <a:xfrm>
              <a:off x="6742430" y="4096312"/>
              <a:ext cx="2065990" cy="1419496"/>
              <a:chOff x="9443394" y="5022582"/>
              <a:chExt cx="2281590" cy="1482306"/>
            </a:xfrm>
            <a:effectLst>
              <a:outerShdw blurRad="63500" sx="102000" sy="102000" algn="ctr" rotWithShape="0">
                <a:prstClr val="black">
                  <a:alpha val="40000"/>
                </a:prstClr>
              </a:outerShdw>
            </a:effectLst>
          </p:grpSpPr>
          <p:pic>
            <p:nvPicPr>
              <p:cNvPr id="33" name="Picture 2">
                <a:extLst>
                  <a:ext uri="{FF2B5EF4-FFF2-40B4-BE49-F238E27FC236}">
                    <a16:creationId xmlns:a16="http://schemas.microsoft.com/office/drawing/2014/main" id="{874B44A4-5BAF-7812-FA36-E3461B6A5B0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142"/>
              <a:stretch/>
            </p:blipFill>
            <p:spPr bwMode="auto">
              <a:xfrm>
                <a:off x="9443394" y="5022582"/>
                <a:ext cx="2281590" cy="148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テキスト ボックス 8">
                <a:extLst>
                  <a:ext uri="{FF2B5EF4-FFF2-40B4-BE49-F238E27FC236}">
                    <a16:creationId xmlns:a16="http://schemas.microsoft.com/office/drawing/2014/main" id="{3888E9E9-6575-E852-B36A-ABFC73A1CE07}"/>
                  </a:ext>
                </a:extLst>
              </p:cNvPr>
              <p:cNvSpPr txBox="1"/>
              <p:nvPr/>
            </p:nvSpPr>
            <p:spPr>
              <a:xfrm>
                <a:off x="9595399" y="6098758"/>
                <a:ext cx="832183" cy="385674"/>
              </a:xfrm>
              <a:prstGeom prst="rect">
                <a:avLst/>
              </a:prstGeom>
              <a:noFill/>
            </p:spPr>
            <p:txBody>
              <a:bodyPr wrap="square" rtlCol="0">
                <a:spAutoFit/>
              </a:bodyPr>
              <a:lstStyle/>
              <a:p>
                <a:r>
                  <a:rPr kumimoji="1" lang="en-US" altLang="ja-JP" dirty="0">
                    <a:latin typeface="Calibri" panose="020F0502020204030204" pitchFamily="34" charset="0"/>
                    <a:cs typeface="Calibri" panose="020F0502020204030204" pitchFamily="34" charset="0"/>
                  </a:rPr>
                  <a:t>GTC</a:t>
                </a:r>
                <a:endParaRPr kumimoji="1" lang="ja-JP" altLang="en-US" dirty="0">
                  <a:latin typeface="Calibri" panose="020F0502020204030204" pitchFamily="34" charset="0"/>
                  <a:cs typeface="Calibri" panose="020F0502020204030204" pitchFamily="34" charset="0"/>
                </a:endParaRPr>
              </a:p>
            </p:txBody>
          </p:sp>
        </p:grpSp>
        <p:grpSp>
          <p:nvGrpSpPr>
            <p:cNvPr id="35" name="组合 34">
              <a:extLst>
                <a:ext uri="{FF2B5EF4-FFF2-40B4-BE49-F238E27FC236}">
                  <a16:creationId xmlns:a16="http://schemas.microsoft.com/office/drawing/2014/main" id="{8B74D9F2-0305-8BC0-346F-8F4080FE7605}"/>
                </a:ext>
              </a:extLst>
            </p:cNvPr>
            <p:cNvGrpSpPr/>
            <p:nvPr/>
          </p:nvGrpSpPr>
          <p:grpSpPr>
            <a:xfrm>
              <a:off x="6657908" y="2334035"/>
              <a:ext cx="2732240" cy="1667539"/>
              <a:chOff x="8231447" y="4634693"/>
              <a:chExt cx="3697577" cy="2117475"/>
            </a:xfrm>
          </p:grpSpPr>
          <p:pic>
            <p:nvPicPr>
              <p:cNvPr id="36" name="図 6">
                <a:extLst>
                  <a:ext uri="{FF2B5EF4-FFF2-40B4-BE49-F238E27FC236}">
                    <a16:creationId xmlns:a16="http://schemas.microsoft.com/office/drawing/2014/main" id="{33F4B5CC-19A1-F423-EC6E-9036DC05F224}"/>
                  </a:ext>
                </a:extLst>
              </p:cNvPr>
              <p:cNvPicPr>
                <a:picLocks noChangeAspect="1"/>
              </p:cNvPicPr>
              <p:nvPr/>
            </p:nvPicPr>
            <p:blipFill rotWithShape="1">
              <a:blip r:embed="rId9">
                <a:extLst>
                  <a:ext uri="{28A0092B-C50C-407E-A947-70E740481C1C}">
                    <a14:useLocalDpi xmlns:a14="http://schemas.microsoft.com/office/drawing/2010/main" val="0"/>
                  </a:ext>
                </a:extLst>
              </a:blip>
              <a:srcRect t="13695"/>
              <a:stretch/>
            </p:blipFill>
            <p:spPr>
              <a:xfrm>
                <a:off x="8239586" y="4634693"/>
                <a:ext cx="3689438" cy="2117475"/>
              </a:xfrm>
              <a:prstGeom prst="rect">
                <a:avLst/>
              </a:prstGeom>
              <a:effectLst>
                <a:outerShdw blurRad="63500" sx="102000" sy="102000" algn="ctr" rotWithShape="0">
                  <a:prstClr val="black">
                    <a:alpha val="40000"/>
                  </a:prstClr>
                </a:outerShdw>
              </a:effectLst>
            </p:spPr>
          </p:pic>
          <p:sp>
            <p:nvSpPr>
              <p:cNvPr id="37" name="テキスト ボックス 8">
                <a:extLst>
                  <a:ext uri="{FF2B5EF4-FFF2-40B4-BE49-F238E27FC236}">
                    <a16:creationId xmlns:a16="http://schemas.microsoft.com/office/drawing/2014/main" id="{C40F590B-9E52-594B-6B28-D0EACFF4809B}"/>
                  </a:ext>
                </a:extLst>
              </p:cNvPr>
              <p:cNvSpPr txBox="1"/>
              <p:nvPr/>
            </p:nvSpPr>
            <p:spPr>
              <a:xfrm>
                <a:off x="8231447" y="6270313"/>
                <a:ext cx="2497114" cy="468985"/>
              </a:xfrm>
              <a:prstGeom prst="rect">
                <a:avLst/>
              </a:prstGeom>
              <a:noFill/>
            </p:spPr>
            <p:txBody>
              <a:bodyPr wrap="none" rtlCol="0">
                <a:spAutoFit/>
              </a:bodyPr>
              <a:lstStyle/>
              <a:p>
                <a:r>
                  <a:rPr kumimoji="1" lang="en-US" altLang="ja-JP" dirty="0">
                    <a:latin typeface="Calibri" panose="020F0502020204030204" pitchFamily="34" charset="0"/>
                    <a:cs typeface="Calibri" panose="020F0502020204030204" pitchFamily="34" charset="0"/>
                  </a:rPr>
                  <a:t>Subaru, Keck, etc.</a:t>
                </a:r>
                <a:endParaRPr kumimoji="1" lang="ja-JP" altLang="en-US" dirty="0">
                  <a:latin typeface="Calibri" panose="020F0502020204030204" pitchFamily="34" charset="0"/>
                  <a:cs typeface="Calibri" panose="020F0502020204030204" pitchFamily="34" charset="0"/>
                </a:endParaRPr>
              </a:p>
            </p:txBody>
          </p:sp>
        </p:grpSp>
        <p:sp>
          <p:nvSpPr>
            <p:cNvPr id="38" name="テキスト ボックス 8">
              <a:extLst>
                <a:ext uri="{FF2B5EF4-FFF2-40B4-BE49-F238E27FC236}">
                  <a16:creationId xmlns:a16="http://schemas.microsoft.com/office/drawing/2014/main" id="{DE83EDFD-46DF-9830-6EBC-0F444ADDF258}"/>
                </a:ext>
              </a:extLst>
            </p:cNvPr>
            <p:cNvSpPr txBox="1"/>
            <p:nvPr/>
          </p:nvSpPr>
          <p:spPr>
            <a:xfrm>
              <a:off x="10349148" y="2275615"/>
              <a:ext cx="1115575" cy="369332"/>
            </a:xfrm>
            <a:prstGeom prst="rect">
              <a:avLst/>
            </a:prstGeom>
            <a:noFill/>
          </p:spPr>
          <p:txBody>
            <a:bodyPr wrap="square" rtlCol="0">
              <a:spAutoFit/>
            </a:bodyPr>
            <a:lstStyle/>
            <a:p>
              <a:r>
                <a:rPr kumimoji="1" lang="en-US" altLang="ja-JP" dirty="0">
                  <a:latin typeface="Calibri" panose="020F0502020204030204" pitchFamily="34" charset="0"/>
                  <a:cs typeface="Calibri" panose="020F0502020204030204" pitchFamily="34" charset="0"/>
                </a:rPr>
                <a:t>Magellan</a:t>
              </a:r>
              <a:endParaRPr kumimoji="1" lang="ja-JP" altLang="en-US" dirty="0">
                <a:latin typeface="Calibri" panose="020F0502020204030204" pitchFamily="34" charset="0"/>
                <a:cs typeface="Calibri" panose="020F0502020204030204" pitchFamily="34" charset="0"/>
              </a:endParaRPr>
            </a:p>
          </p:txBody>
        </p:sp>
        <p:pic>
          <p:nvPicPr>
            <p:cNvPr id="40" name="Picture 2" descr="See the source image">
              <a:extLst>
                <a:ext uri="{FF2B5EF4-FFF2-40B4-BE49-F238E27FC236}">
                  <a16:creationId xmlns:a16="http://schemas.microsoft.com/office/drawing/2014/main" id="{392AA806-2EC7-0F96-F865-43A6CE5F840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949334" y="4873298"/>
              <a:ext cx="2484863" cy="715942"/>
            </a:xfrm>
            <a:prstGeom prst="rect">
              <a:avLst/>
            </a:prstGeom>
            <a:solidFill>
              <a:schemeClr val="tx1">
                <a:lumMod val="85000"/>
              </a:schemeClr>
            </a:solidFill>
            <a:effectLst/>
          </p:spPr>
        </p:pic>
        <p:pic>
          <p:nvPicPr>
            <p:cNvPr id="41" name="Picture 4" descr="See the source image">
              <a:extLst>
                <a:ext uri="{FF2B5EF4-FFF2-40B4-BE49-F238E27FC236}">
                  <a16:creationId xmlns:a16="http://schemas.microsoft.com/office/drawing/2014/main" id="{C397C866-19D0-69CC-7709-D1E819A31A8C}"/>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011975" y="3524356"/>
              <a:ext cx="1434584" cy="1182337"/>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0617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altLang="zh-CN" dirty="0"/>
              <a:t>Spectroscopic searching</a:t>
            </a:r>
            <a:endParaRPr lang="zh-CN" altLang="en-US" dirty="0"/>
          </a:p>
        </p:txBody>
      </p:sp>
      <p:sp>
        <p:nvSpPr>
          <p:cNvPr id="3" name="内容占位符 2"/>
          <p:cNvSpPr>
            <a:spLocks noGrp="1"/>
          </p:cNvSpPr>
          <p:nvPr>
            <p:ph idx="1"/>
          </p:nvPr>
        </p:nvSpPr>
        <p:spPr>
          <a:xfrm>
            <a:off x="416391" y="1682097"/>
            <a:ext cx="5267596" cy="4751094"/>
          </a:xfrm>
        </p:spPr>
        <p:txBody>
          <a:bodyPr/>
          <a:lstStyle/>
          <a:p>
            <a:pPr algn="l" eaLnBrk="1" hangingPunct="1">
              <a:spcBef>
                <a:spcPts val="1200"/>
              </a:spcBef>
            </a:pPr>
            <a:r>
              <a:rPr lang="en-US" altLang="zh-CN" sz="2400" dirty="0"/>
              <a:t>Early prism survey: HK survey and Hamburg/ESO Survey (HES)</a:t>
            </a:r>
          </a:p>
          <a:p>
            <a:pPr lvl="1" algn="l" eaLnBrk="1" hangingPunct="1"/>
            <a:r>
              <a:rPr lang="en-US" altLang="zh-CN" sz="2000" dirty="0"/>
              <a:t>Successful detection of the first UMP and HMP</a:t>
            </a:r>
          </a:p>
          <a:p>
            <a:pPr algn="l" eaLnBrk="1" hangingPunct="1">
              <a:spcBef>
                <a:spcPts val="1200"/>
              </a:spcBef>
            </a:pPr>
            <a:r>
              <a:rPr lang="en-US" altLang="zh-CN" sz="2400" dirty="0"/>
              <a:t>LRS survey: SEGUE and LAMOST</a:t>
            </a:r>
          </a:p>
          <a:p>
            <a:pPr lvl="1" algn="l" eaLnBrk="1" hangingPunct="1"/>
            <a:r>
              <a:rPr lang="en-US" altLang="zh-CN" sz="2000" dirty="0"/>
              <a:t>The largest catalogue of bright VMP stars</a:t>
            </a:r>
          </a:p>
          <a:p>
            <a:pPr algn="l" eaLnBrk="1" hangingPunct="1">
              <a:spcBef>
                <a:spcPts val="1200"/>
              </a:spcBef>
            </a:pPr>
            <a:r>
              <a:rPr lang="en-US" altLang="zh-CN" sz="2400" dirty="0"/>
              <a:t>MRS survey: LAMOST-MRS, APOGEE, RAVE</a:t>
            </a:r>
          </a:p>
          <a:p>
            <a:pPr lvl="1" algn="l" eaLnBrk="1" hangingPunct="1"/>
            <a:r>
              <a:rPr lang="en-US" altLang="zh-CN" sz="2000" dirty="0"/>
              <a:t>Not suitable for VMP star searching</a:t>
            </a:r>
            <a:endParaRPr lang="en-US" altLang="zh-CN" sz="2400" dirty="0"/>
          </a:p>
          <a:p>
            <a:pPr algn="l" eaLnBrk="1" hangingPunct="1">
              <a:spcBef>
                <a:spcPts val="1200"/>
              </a:spcBef>
            </a:pPr>
            <a:r>
              <a:rPr lang="en-US" altLang="zh-CN" sz="2400" dirty="0"/>
              <a:t>Millions of stars, down to [Fe/H]~-4.0</a:t>
            </a:r>
          </a:p>
        </p:txBody>
      </p:sp>
      <p:grpSp>
        <p:nvGrpSpPr>
          <p:cNvPr id="13" name="组合 12">
            <a:extLst>
              <a:ext uri="{FF2B5EF4-FFF2-40B4-BE49-F238E27FC236}">
                <a16:creationId xmlns:a16="http://schemas.microsoft.com/office/drawing/2014/main" id="{4EB0AB0F-6EA3-2975-E8F9-88D27ECD5CDF}"/>
              </a:ext>
            </a:extLst>
          </p:cNvPr>
          <p:cNvGrpSpPr/>
          <p:nvPr/>
        </p:nvGrpSpPr>
        <p:grpSpPr>
          <a:xfrm>
            <a:off x="5920267" y="723378"/>
            <a:ext cx="5996135" cy="5719471"/>
            <a:chOff x="3935758" y="828728"/>
            <a:chExt cx="6588734" cy="5719471"/>
          </a:xfrm>
        </p:grpSpPr>
        <p:pic>
          <p:nvPicPr>
            <p:cNvPr id="5" name="图片 4">
              <a:extLst>
                <a:ext uri="{FF2B5EF4-FFF2-40B4-BE49-F238E27FC236}">
                  <a16:creationId xmlns:a16="http://schemas.microsoft.com/office/drawing/2014/main" id="{BE98252C-F25F-FD53-8710-0FB4A84424CF}"/>
                </a:ext>
              </a:extLst>
            </p:cNvPr>
            <p:cNvPicPr>
              <a:picLocks noChangeAspect="1"/>
            </p:cNvPicPr>
            <p:nvPr/>
          </p:nvPicPr>
          <p:blipFill rotWithShape="1">
            <a:blip r:embed="rId3"/>
            <a:srcRect l="6152" t="8750" r="52013" b="72954"/>
            <a:stretch/>
          </p:blipFill>
          <p:spPr>
            <a:xfrm>
              <a:off x="3935759" y="3746500"/>
              <a:ext cx="6588732" cy="1368263"/>
            </a:xfrm>
            <a:prstGeom prst="rect">
              <a:avLst/>
            </a:prstGeom>
          </p:spPr>
        </p:pic>
        <p:pic>
          <p:nvPicPr>
            <p:cNvPr id="6" name="图片 5">
              <a:extLst>
                <a:ext uri="{FF2B5EF4-FFF2-40B4-BE49-F238E27FC236}">
                  <a16:creationId xmlns:a16="http://schemas.microsoft.com/office/drawing/2014/main" id="{21A49579-CC7A-129F-76A7-975250904AB9}"/>
                </a:ext>
              </a:extLst>
            </p:cNvPr>
            <p:cNvPicPr>
              <a:picLocks noChangeAspect="1"/>
            </p:cNvPicPr>
            <p:nvPr/>
          </p:nvPicPr>
          <p:blipFill rotWithShape="1">
            <a:blip r:embed="rId3"/>
            <a:srcRect l="6152" t="73756" r="52013" b="7126"/>
            <a:stretch/>
          </p:blipFill>
          <p:spPr>
            <a:xfrm>
              <a:off x="3935758" y="5118526"/>
              <a:ext cx="6588732" cy="1429673"/>
            </a:xfrm>
            <a:prstGeom prst="rect">
              <a:avLst/>
            </a:prstGeom>
          </p:spPr>
        </p:pic>
        <p:pic>
          <p:nvPicPr>
            <p:cNvPr id="7" name="图片 6">
              <a:extLst>
                <a:ext uri="{FF2B5EF4-FFF2-40B4-BE49-F238E27FC236}">
                  <a16:creationId xmlns:a16="http://schemas.microsoft.com/office/drawing/2014/main" id="{A5248E45-5DEE-6BD2-B8D8-ADC5809E5FCC}"/>
                </a:ext>
              </a:extLst>
            </p:cNvPr>
            <p:cNvPicPr>
              <a:picLocks noChangeAspect="1"/>
            </p:cNvPicPr>
            <p:nvPr/>
          </p:nvPicPr>
          <p:blipFill rotWithShape="1">
            <a:blip r:embed="rId3"/>
            <a:srcRect l="6152" t="29876" r="52013" b="51312"/>
            <a:stretch/>
          </p:blipFill>
          <p:spPr>
            <a:xfrm>
              <a:off x="3935760" y="828728"/>
              <a:ext cx="6588732" cy="1406817"/>
            </a:xfrm>
            <a:prstGeom prst="rect">
              <a:avLst/>
            </a:prstGeom>
          </p:spPr>
        </p:pic>
        <p:pic>
          <p:nvPicPr>
            <p:cNvPr id="8" name="图片 7">
              <a:extLst>
                <a:ext uri="{FF2B5EF4-FFF2-40B4-BE49-F238E27FC236}">
                  <a16:creationId xmlns:a16="http://schemas.microsoft.com/office/drawing/2014/main" id="{D00EB87A-E923-C4C8-8512-5CD0AF338991}"/>
                </a:ext>
              </a:extLst>
            </p:cNvPr>
            <p:cNvPicPr>
              <a:picLocks noChangeAspect="1"/>
            </p:cNvPicPr>
            <p:nvPr/>
          </p:nvPicPr>
          <p:blipFill rotWithShape="1">
            <a:blip r:embed="rId3"/>
            <a:srcRect l="6152" t="51210" r="52013" b="28665"/>
            <a:stretch/>
          </p:blipFill>
          <p:spPr>
            <a:xfrm>
              <a:off x="3935760" y="2245407"/>
              <a:ext cx="6588732" cy="1504967"/>
            </a:xfrm>
            <a:prstGeom prst="rect">
              <a:avLst/>
            </a:prstGeom>
          </p:spPr>
        </p:pic>
        <p:sp>
          <p:nvSpPr>
            <p:cNvPr id="9" name="文本框 8">
              <a:extLst>
                <a:ext uri="{FF2B5EF4-FFF2-40B4-BE49-F238E27FC236}">
                  <a16:creationId xmlns:a16="http://schemas.microsoft.com/office/drawing/2014/main" id="{B627A357-4C49-87CC-8702-3553D3243A96}"/>
                </a:ext>
              </a:extLst>
            </p:cNvPr>
            <p:cNvSpPr txBox="1"/>
            <p:nvPr/>
          </p:nvSpPr>
          <p:spPr>
            <a:xfrm>
              <a:off x="5522697" y="1152305"/>
              <a:ext cx="1483057" cy="307777"/>
            </a:xfrm>
            <a:prstGeom prst="rect">
              <a:avLst/>
            </a:prstGeom>
            <a:noFill/>
          </p:spPr>
          <p:txBody>
            <a:bodyPr wrap="square" rtlCol="0">
              <a:spAutoFit/>
            </a:bodyPr>
            <a:lstStyle/>
            <a:p>
              <a:r>
                <a:rPr lang="en-US" altLang="zh-CN" sz="1400" dirty="0">
                  <a:solidFill>
                    <a:srgbClr val="7030A0"/>
                  </a:solidFill>
                  <a:latin typeface="Garamond" panose="02020404030301010803" pitchFamily="18" charset="0"/>
                </a:rPr>
                <a:t>[Fe/H]=-2.9</a:t>
              </a:r>
              <a:endParaRPr lang="zh-CN" altLang="en-US" sz="1400" dirty="0">
                <a:solidFill>
                  <a:srgbClr val="7030A0"/>
                </a:solidFill>
                <a:latin typeface="Garamond" panose="02020404030301010803" pitchFamily="18" charset="0"/>
              </a:endParaRPr>
            </a:p>
          </p:txBody>
        </p:sp>
        <p:sp>
          <p:nvSpPr>
            <p:cNvPr id="10" name="文本框 9">
              <a:extLst>
                <a:ext uri="{FF2B5EF4-FFF2-40B4-BE49-F238E27FC236}">
                  <a16:creationId xmlns:a16="http://schemas.microsoft.com/office/drawing/2014/main" id="{9ED43B5D-5A84-857A-5BF0-1C0291563BA1}"/>
                </a:ext>
              </a:extLst>
            </p:cNvPr>
            <p:cNvSpPr txBox="1"/>
            <p:nvPr/>
          </p:nvSpPr>
          <p:spPr>
            <a:xfrm>
              <a:off x="5572242" y="2651629"/>
              <a:ext cx="1433512" cy="307777"/>
            </a:xfrm>
            <a:prstGeom prst="rect">
              <a:avLst/>
            </a:prstGeom>
            <a:noFill/>
          </p:spPr>
          <p:txBody>
            <a:bodyPr wrap="square" rtlCol="0">
              <a:spAutoFit/>
            </a:bodyPr>
            <a:lstStyle/>
            <a:p>
              <a:r>
                <a:rPr lang="en-US" altLang="zh-CN" sz="1400" dirty="0">
                  <a:solidFill>
                    <a:srgbClr val="C00000"/>
                  </a:solidFill>
                  <a:latin typeface="Garamond" panose="02020404030301010803" pitchFamily="18" charset="0"/>
                </a:rPr>
                <a:t>[Fe/H]=-4.0</a:t>
              </a:r>
              <a:endParaRPr lang="zh-CN" altLang="en-US" sz="1400" dirty="0">
                <a:solidFill>
                  <a:srgbClr val="C00000"/>
                </a:solidFill>
                <a:latin typeface="Garamond" panose="02020404030301010803" pitchFamily="18" charset="0"/>
              </a:endParaRPr>
            </a:p>
          </p:txBody>
        </p:sp>
        <p:sp>
          <p:nvSpPr>
            <p:cNvPr id="11" name="文本框 10">
              <a:extLst>
                <a:ext uri="{FF2B5EF4-FFF2-40B4-BE49-F238E27FC236}">
                  <a16:creationId xmlns:a16="http://schemas.microsoft.com/office/drawing/2014/main" id="{440C358F-DBD6-7780-568B-50E387C21ACE}"/>
                </a:ext>
              </a:extLst>
            </p:cNvPr>
            <p:cNvSpPr txBox="1"/>
            <p:nvPr/>
          </p:nvSpPr>
          <p:spPr>
            <a:xfrm>
              <a:off x="5608246" y="4162994"/>
              <a:ext cx="1311955" cy="307777"/>
            </a:xfrm>
            <a:prstGeom prst="rect">
              <a:avLst/>
            </a:prstGeom>
            <a:noFill/>
          </p:spPr>
          <p:txBody>
            <a:bodyPr wrap="square" rtlCol="0">
              <a:spAutoFit/>
            </a:bodyPr>
            <a:lstStyle/>
            <a:p>
              <a:r>
                <a:rPr lang="en-US" altLang="zh-CN" sz="1400" dirty="0">
                  <a:solidFill>
                    <a:srgbClr val="7030A0"/>
                  </a:solidFill>
                  <a:latin typeface="Garamond" panose="02020404030301010803" pitchFamily="18" charset="0"/>
                </a:rPr>
                <a:t>[Fe/H]=-3.0</a:t>
              </a:r>
              <a:endParaRPr lang="zh-CN" altLang="en-US" sz="1400" dirty="0">
                <a:solidFill>
                  <a:srgbClr val="7030A0"/>
                </a:solidFill>
                <a:latin typeface="Garamond" panose="02020404030301010803" pitchFamily="18" charset="0"/>
              </a:endParaRPr>
            </a:p>
          </p:txBody>
        </p:sp>
        <p:sp>
          <p:nvSpPr>
            <p:cNvPr id="12" name="文本框 11">
              <a:extLst>
                <a:ext uri="{FF2B5EF4-FFF2-40B4-BE49-F238E27FC236}">
                  <a16:creationId xmlns:a16="http://schemas.microsoft.com/office/drawing/2014/main" id="{2D533E1A-4977-7305-F392-711D9534C149}"/>
                </a:ext>
              </a:extLst>
            </p:cNvPr>
            <p:cNvSpPr txBox="1"/>
            <p:nvPr/>
          </p:nvSpPr>
          <p:spPr>
            <a:xfrm>
              <a:off x="5593678" y="5734212"/>
              <a:ext cx="1341090" cy="307777"/>
            </a:xfrm>
            <a:prstGeom prst="rect">
              <a:avLst/>
            </a:prstGeom>
            <a:noFill/>
          </p:spPr>
          <p:txBody>
            <a:bodyPr wrap="square" rtlCol="0">
              <a:spAutoFit/>
            </a:bodyPr>
            <a:lstStyle/>
            <a:p>
              <a:r>
                <a:rPr lang="en-US" altLang="zh-CN" sz="1400" dirty="0">
                  <a:solidFill>
                    <a:srgbClr val="C00000"/>
                  </a:solidFill>
                  <a:latin typeface="Garamond" panose="02020404030301010803" pitchFamily="18" charset="0"/>
                </a:rPr>
                <a:t>[Fe/H]=-4.1</a:t>
              </a:r>
              <a:endParaRPr lang="zh-CN" altLang="en-US" sz="1400" dirty="0">
                <a:solidFill>
                  <a:srgbClr val="C00000"/>
                </a:solidFill>
                <a:latin typeface="Garamond" panose="02020404030301010803" pitchFamily="18" charset="0"/>
              </a:endParaRPr>
            </a:p>
          </p:txBody>
        </p:sp>
      </p:grpSp>
      <p:grpSp>
        <p:nvGrpSpPr>
          <p:cNvPr id="17" name="组合 16">
            <a:extLst>
              <a:ext uri="{FF2B5EF4-FFF2-40B4-BE49-F238E27FC236}">
                <a16:creationId xmlns:a16="http://schemas.microsoft.com/office/drawing/2014/main" id="{21D2B1CA-262B-0388-9AF8-25C5F6A6FA48}"/>
              </a:ext>
            </a:extLst>
          </p:cNvPr>
          <p:cNvGrpSpPr/>
          <p:nvPr/>
        </p:nvGrpSpPr>
        <p:grpSpPr>
          <a:xfrm>
            <a:off x="9140834" y="837312"/>
            <a:ext cx="916269" cy="5400000"/>
            <a:chOff x="9140745" y="860775"/>
            <a:chExt cx="916269" cy="5400000"/>
          </a:xfrm>
        </p:grpSpPr>
        <p:sp>
          <p:nvSpPr>
            <p:cNvPr id="14" name="矩形 13">
              <a:extLst>
                <a:ext uri="{FF2B5EF4-FFF2-40B4-BE49-F238E27FC236}">
                  <a16:creationId xmlns:a16="http://schemas.microsoft.com/office/drawing/2014/main" id="{0020B4A4-A69B-6F32-EAD0-D8BC6662D4A1}"/>
                </a:ext>
              </a:extLst>
            </p:cNvPr>
            <p:cNvSpPr/>
            <p:nvPr/>
          </p:nvSpPr>
          <p:spPr bwMode="auto">
            <a:xfrm>
              <a:off x="9436862" y="860775"/>
              <a:ext cx="324036" cy="5400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Arial" pitchFamily="34" charset="0"/>
                <a:ea typeface="宋体" pitchFamily="2" charset="-122"/>
              </a:endParaRPr>
            </a:p>
          </p:txBody>
        </p:sp>
        <p:sp>
          <p:nvSpPr>
            <p:cNvPr id="16" name="文本框 15">
              <a:extLst>
                <a:ext uri="{FF2B5EF4-FFF2-40B4-BE49-F238E27FC236}">
                  <a16:creationId xmlns:a16="http://schemas.microsoft.com/office/drawing/2014/main" id="{09025BCF-5992-930C-CDD8-DE02B870849D}"/>
                </a:ext>
              </a:extLst>
            </p:cNvPr>
            <p:cNvSpPr txBox="1"/>
            <p:nvPr/>
          </p:nvSpPr>
          <p:spPr>
            <a:xfrm>
              <a:off x="9140745" y="3424373"/>
              <a:ext cx="916269" cy="307777"/>
            </a:xfrm>
            <a:prstGeom prst="rect">
              <a:avLst/>
            </a:prstGeom>
            <a:noFill/>
          </p:spPr>
          <p:txBody>
            <a:bodyPr wrap="square" rtlCol="0">
              <a:spAutoFit/>
            </a:bodyPr>
            <a:lstStyle/>
            <a:p>
              <a:r>
                <a:rPr lang="en-US" altLang="zh-CN" sz="1400" dirty="0">
                  <a:solidFill>
                    <a:srgbClr val="C00000"/>
                  </a:solidFill>
                  <a:latin typeface="Garamond" panose="02020404030301010803" pitchFamily="18" charset="0"/>
                </a:rPr>
                <a:t>Ca II HK</a:t>
              </a:r>
              <a:endParaRPr lang="zh-CN" altLang="en-US" sz="1400" dirty="0">
                <a:solidFill>
                  <a:srgbClr val="C00000"/>
                </a:solidFill>
                <a:latin typeface="Garamond" panose="02020404030301010803" pitchFamily="18" charset="0"/>
              </a:endParaRPr>
            </a:p>
          </p:txBody>
        </p:sp>
      </p:grpSp>
      <p:sp>
        <p:nvSpPr>
          <p:cNvPr id="19" name="矩形 18">
            <a:extLst>
              <a:ext uri="{FF2B5EF4-FFF2-40B4-BE49-F238E27FC236}">
                <a16:creationId xmlns:a16="http://schemas.microsoft.com/office/drawing/2014/main" id="{3C6437F4-16AD-A62A-E560-C75E162D81C5}"/>
              </a:ext>
            </a:extLst>
          </p:cNvPr>
          <p:cNvSpPr/>
          <p:nvPr/>
        </p:nvSpPr>
        <p:spPr bwMode="auto">
          <a:xfrm>
            <a:off x="10022579" y="837312"/>
            <a:ext cx="324036" cy="54000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Arial" pitchFamily="34" charset="0"/>
              <a:ea typeface="宋体" pitchFamily="2" charset="-122"/>
            </a:endParaRPr>
          </a:p>
        </p:txBody>
      </p:sp>
      <p:sp>
        <p:nvSpPr>
          <p:cNvPr id="22" name="矩形 21">
            <a:extLst>
              <a:ext uri="{FF2B5EF4-FFF2-40B4-BE49-F238E27FC236}">
                <a16:creationId xmlns:a16="http://schemas.microsoft.com/office/drawing/2014/main" id="{AB40890A-1822-ECC1-7D7E-105D146CA62B}"/>
              </a:ext>
            </a:extLst>
          </p:cNvPr>
          <p:cNvSpPr/>
          <p:nvPr/>
        </p:nvSpPr>
        <p:spPr bwMode="auto">
          <a:xfrm>
            <a:off x="10764252" y="837312"/>
            <a:ext cx="429819" cy="54000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Arial" pitchFamily="34" charset="0"/>
              <a:ea typeface="宋体" pitchFamily="2" charset="-122"/>
            </a:endParaRPr>
          </a:p>
        </p:txBody>
      </p:sp>
      <p:sp>
        <p:nvSpPr>
          <p:cNvPr id="24" name="文本框 23">
            <a:extLst>
              <a:ext uri="{FF2B5EF4-FFF2-40B4-BE49-F238E27FC236}">
                <a16:creationId xmlns:a16="http://schemas.microsoft.com/office/drawing/2014/main" id="{1010F8B9-A9C7-CB07-CA57-7E8F5EAED084}"/>
              </a:ext>
            </a:extLst>
          </p:cNvPr>
          <p:cNvSpPr txBox="1"/>
          <p:nvPr/>
        </p:nvSpPr>
        <p:spPr>
          <a:xfrm>
            <a:off x="9984432" y="4129335"/>
            <a:ext cx="429819" cy="307777"/>
          </a:xfrm>
          <a:prstGeom prst="rect">
            <a:avLst/>
          </a:prstGeom>
          <a:noFill/>
        </p:spPr>
        <p:txBody>
          <a:bodyPr wrap="square" rtlCol="0">
            <a:spAutoFit/>
          </a:bodyPr>
          <a:lstStyle/>
          <a:p>
            <a:r>
              <a:rPr lang="en-US" altLang="zh-CN" sz="1400" dirty="0">
                <a:solidFill>
                  <a:srgbClr val="C00000"/>
                </a:solidFill>
                <a:latin typeface="Garamond" panose="02020404030301010803" pitchFamily="18" charset="0"/>
              </a:rPr>
              <a:t>H</a:t>
            </a:r>
            <a:r>
              <a:rPr lang="el-GR" altLang="zh-CN" sz="1400" i="0" u="none" strike="noStrike" dirty="0">
                <a:solidFill>
                  <a:srgbClr val="C00000"/>
                </a:solidFill>
                <a:effectLst/>
                <a:latin typeface="Garamond" panose="02020404030301010803" pitchFamily="18" charset="0"/>
              </a:rPr>
              <a:t>δ</a:t>
            </a:r>
            <a:endParaRPr lang="zh-CN" altLang="en-US" sz="1600" dirty="0">
              <a:solidFill>
                <a:srgbClr val="C00000"/>
              </a:solidFill>
              <a:latin typeface="Garamond" panose="02020404030301010803" pitchFamily="18" charset="0"/>
            </a:endParaRPr>
          </a:p>
        </p:txBody>
      </p:sp>
      <p:sp>
        <p:nvSpPr>
          <p:cNvPr id="25" name="文本框 24">
            <a:extLst>
              <a:ext uri="{FF2B5EF4-FFF2-40B4-BE49-F238E27FC236}">
                <a16:creationId xmlns:a16="http://schemas.microsoft.com/office/drawing/2014/main" id="{D3D1C612-C7FB-2E06-8F74-BBBEEA18659E}"/>
              </a:ext>
            </a:extLst>
          </p:cNvPr>
          <p:cNvSpPr txBox="1"/>
          <p:nvPr/>
        </p:nvSpPr>
        <p:spPr>
          <a:xfrm>
            <a:off x="10584993" y="4120267"/>
            <a:ext cx="839599" cy="307777"/>
          </a:xfrm>
          <a:prstGeom prst="rect">
            <a:avLst/>
          </a:prstGeom>
          <a:noFill/>
        </p:spPr>
        <p:txBody>
          <a:bodyPr wrap="square" rtlCol="0">
            <a:spAutoFit/>
          </a:bodyPr>
          <a:lstStyle/>
          <a:p>
            <a:r>
              <a:rPr lang="en-US" altLang="zh-CN" sz="1400" dirty="0">
                <a:solidFill>
                  <a:srgbClr val="C00000"/>
                </a:solidFill>
                <a:latin typeface="Garamond" panose="02020404030301010803" pitchFamily="18" charset="0"/>
              </a:rPr>
              <a:t>CH+H</a:t>
            </a:r>
            <a:r>
              <a:rPr lang="el-GR" altLang="zh-CN" sz="1400" b="0" i="0" u="none" strike="noStrike" dirty="0">
                <a:solidFill>
                  <a:srgbClr val="C00000"/>
                </a:solidFill>
                <a:effectLst/>
                <a:latin typeface="Garamond" panose="02020404030301010803" pitchFamily="18" charset="0"/>
              </a:rPr>
              <a:t>γ</a:t>
            </a:r>
            <a:endParaRPr lang="zh-CN" altLang="en-US" sz="1600" dirty="0">
              <a:solidFill>
                <a:srgbClr val="C00000"/>
              </a:solidFill>
              <a:latin typeface="Garamond" panose="02020404030301010803" pitchFamily="18" charset="0"/>
            </a:endParaRPr>
          </a:p>
        </p:txBody>
      </p:sp>
    </p:spTree>
    <p:extLst>
      <p:ext uri="{BB962C8B-B14F-4D97-AF65-F5344CB8AC3E}">
        <p14:creationId xmlns:p14="http://schemas.microsoft.com/office/powerpoint/2010/main" val="233923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Photometric searching</a:t>
            </a:r>
            <a:endParaRPr lang="zh-CN" altLang="en-US" dirty="0"/>
          </a:p>
        </p:txBody>
      </p:sp>
      <p:sp>
        <p:nvSpPr>
          <p:cNvPr id="3" name="内容占位符 2"/>
          <p:cNvSpPr>
            <a:spLocks noGrp="1"/>
          </p:cNvSpPr>
          <p:nvPr>
            <p:ph idx="1"/>
          </p:nvPr>
        </p:nvSpPr>
        <p:spPr>
          <a:xfrm>
            <a:off x="626031" y="1269270"/>
            <a:ext cx="5073925" cy="2375754"/>
          </a:xfrm>
        </p:spPr>
        <p:txBody>
          <a:bodyPr>
            <a:normAutofit fontScale="92500"/>
          </a:bodyPr>
          <a:lstStyle/>
          <a:p>
            <a:pPr algn="l" eaLnBrk="1" hangingPunct="1">
              <a:spcBef>
                <a:spcPts val="1200"/>
              </a:spcBef>
            </a:pPr>
            <a:r>
              <a:rPr lang="en-US" altLang="zh-CN" dirty="0">
                <a:ea typeface="SimHei" panose="02010609060101010101" pitchFamily="49" charset="-122"/>
              </a:rPr>
              <a:t>Narrower filter around the </a:t>
            </a:r>
            <a:r>
              <a:rPr lang="en-US" altLang="zh-CN" dirty="0" err="1">
                <a:ea typeface="SimHei" panose="02010609060101010101" pitchFamily="49" charset="-122"/>
              </a:rPr>
              <a:t>CaHK</a:t>
            </a:r>
            <a:endParaRPr lang="en-US" altLang="zh-CN" dirty="0">
              <a:ea typeface="SimHei" panose="02010609060101010101" pitchFamily="49" charset="-122"/>
            </a:endParaRPr>
          </a:p>
          <a:p>
            <a:pPr lvl="1" algn="l" eaLnBrk="1" hangingPunct="1">
              <a:spcBef>
                <a:spcPts val="1200"/>
              </a:spcBef>
            </a:pPr>
            <a:r>
              <a:rPr lang="en-US" altLang="zh-CN" dirty="0" err="1">
                <a:ea typeface="SimHei" panose="02010609060101010101" pitchFamily="49" charset="-122"/>
                <a:cs typeface="Times New Roman" panose="02020603050405020304" pitchFamily="18" charset="0"/>
              </a:rPr>
              <a:t>SkyMapper</a:t>
            </a:r>
            <a:r>
              <a:rPr lang="en-US" altLang="zh-CN" dirty="0">
                <a:ea typeface="SimHei" panose="02010609060101010101" pitchFamily="49" charset="-122"/>
              </a:rPr>
              <a:t>, SAGES: v-filter</a:t>
            </a:r>
            <a:endParaRPr lang="en-US" altLang="zh-CN" dirty="0">
              <a:ea typeface="SimHei" panose="02010609060101010101" pitchFamily="49" charset="-122"/>
              <a:cs typeface="Times New Roman" panose="02020603050405020304" pitchFamily="18" charset="0"/>
            </a:endParaRPr>
          </a:p>
          <a:p>
            <a:pPr lvl="1" algn="l" eaLnBrk="1" hangingPunct="1">
              <a:spcBef>
                <a:spcPts val="1200"/>
              </a:spcBef>
            </a:pPr>
            <a:r>
              <a:rPr lang="en-US" altLang="zh-CN" dirty="0">
                <a:ea typeface="SimHei" panose="02010609060101010101" pitchFamily="49" charset="-122"/>
                <a:cs typeface="Times New Roman" panose="02020603050405020304" pitchFamily="18" charset="0"/>
              </a:rPr>
              <a:t>Pristine</a:t>
            </a:r>
            <a:r>
              <a:rPr lang="en-US" altLang="zh-CN" dirty="0">
                <a:ea typeface="SimHei" panose="02010609060101010101" pitchFamily="49" charset="-122"/>
              </a:rPr>
              <a:t>, </a:t>
            </a:r>
            <a:r>
              <a:rPr lang="en-US" altLang="zh-CN" dirty="0">
                <a:ea typeface="SimHei" panose="02010609060101010101" pitchFamily="49" charset="-122"/>
                <a:cs typeface="Times New Roman" panose="02020603050405020304" pitchFamily="18" charset="0"/>
              </a:rPr>
              <a:t>S-Plus: </a:t>
            </a:r>
            <a:r>
              <a:rPr lang="en-US" altLang="zh-CN" dirty="0" err="1">
                <a:ea typeface="SimHei" panose="02010609060101010101" pitchFamily="49" charset="-122"/>
                <a:cs typeface="Times New Roman" panose="02020603050405020304" pitchFamily="18" charset="0"/>
              </a:rPr>
              <a:t>CaHK</a:t>
            </a:r>
            <a:r>
              <a:rPr lang="en-US" altLang="zh-CN" dirty="0">
                <a:ea typeface="SimHei" panose="02010609060101010101" pitchFamily="49" charset="-122"/>
                <a:cs typeface="Times New Roman" panose="02020603050405020304" pitchFamily="18" charset="0"/>
              </a:rPr>
              <a:t> filter</a:t>
            </a:r>
            <a:endParaRPr lang="en-US" altLang="zh-CN" sz="2800" dirty="0">
              <a:ea typeface="SimHei" panose="02010609060101010101" pitchFamily="49" charset="-122"/>
            </a:endParaRPr>
          </a:p>
          <a:p>
            <a:pPr lvl="1" algn="l" eaLnBrk="1" hangingPunct="1">
              <a:spcBef>
                <a:spcPts val="1200"/>
              </a:spcBef>
            </a:pPr>
            <a:r>
              <a:rPr lang="en-US" altLang="zh-CN" dirty="0">
                <a:ea typeface="SimHei" panose="02010609060101010101" pitchFamily="49" charset="-122"/>
                <a:cs typeface="Times New Roman" panose="02020603050405020304" pitchFamily="18" charset="0"/>
              </a:rPr>
              <a:t>Tens of millions of stars, down to [Fe/H] ~ -2.5</a:t>
            </a:r>
          </a:p>
          <a:p>
            <a:pPr lvl="1" algn="l" eaLnBrk="1" hangingPunct="1">
              <a:spcBef>
                <a:spcPts val="1200"/>
              </a:spcBef>
            </a:pPr>
            <a:endParaRPr lang="en-US" altLang="zh-CN" sz="2000" dirty="0">
              <a:latin typeface="Times New Roman" panose="02020603050405020304" pitchFamily="18" charset="0"/>
              <a:ea typeface="SimHei" panose="02010609060101010101" pitchFamily="49" charset="-122"/>
              <a:cs typeface="Times New Roman" panose="02020603050405020304" pitchFamily="18" charset="0"/>
            </a:endParaRPr>
          </a:p>
        </p:txBody>
      </p:sp>
      <p:pic>
        <p:nvPicPr>
          <p:cNvPr id="4" name="图片 3">
            <a:extLst>
              <a:ext uri="{FF2B5EF4-FFF2-40B4-BE49-F238E27FC236}">
                <a16:creationId xmlns:a16="http://schemas.microsoft.com/office/drawing/2014/main" id="{26C9DFCB-5035-E32A-0927-B178484C122C}"/>
              </a:ext>
            </a:extLst>
          </p:cNvPr>
          <p:cNvPicPr>
            <a:picLocks noChangeAspect="1"/>
          </p:cNvPicPr>
          <p:nvPr/>
        </p:nvPicPr>
        <p:blipFill>
          <a:blip r:embed="rId2"/>
          <a:stretch>
            <a:fillRect/>
          </a:stretch>
        </p:blipFill>
        <p:spPr>
          <a:xfrm>
            <a:off x="6519617" y="1263252"/>
            <a:ext cx="4361649" cy="1830620"/>
          </a:xfrm>
          <a:prstGeom prst="rect">
            <a:avLst/>
          </a:prstGeom>
        </p:spPr>
      </p:pic>
      <p:pic>
        <p:nvPicPr>
          <p:cNvPr id="14" name="Picture 3" descr="Screen Shot 2017-04-06 at 08.47.08 AM.png">
            <a:extLst>
              <a:ext uri="{FF2B5EF4-FFF2-40B4-BE49-F238E27FC236}">
                <a16:creationId xmlns:a16="http://schemas.microsoft.com/office/drawing/2014/main" id="{9FBB06F6-C0E0-02CA-17A0-6AC640E90532}"/>
              </a:ext>
            </a:extLst>
          </p:cNvPr>
          <p:cNvPicPr>
            <a:picLocks noChangeAspect="1"/>
          </p:cNvPicPr>
          <p:nvPr/>
        </p:nvPicPr>
        <p:blipFill rotWithShape="1">
          <a:blip r:embed="rId3">
            <a:extLst>
              <a:ext uri="{28A0092B-C50C-407E-A947-70E740481C1C}">
                <a14:useLocalDpi xmlns:a14="http://schemas.microsoft.com/office/drawing/2010/main" val="0"/>
              </a:ext>
            </a:extLst>
          </a:blip>
          <a:srcRect l="4307" t="12924" r="27677" b="13706"/>
          <a:stretch/>
        </p:blipFill>
        <p:spPr bwMode="auto">
          <a:xfrm>
            <a:off x="6288132" y="3189642"/>
            <a:ext cx="4741104" cy="336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组合 18">
            <a:extLst>
              <a:ext uri="{FF2B5EF4-FFF2-40B4-BE49-F238E27FC236}">
                <a16:creationId xmlns:a16="http://schemas.microsoft.com/office/drawing/2014/main" id="{78F26ACD-79BB-A7D3-D45E-700047D08B52}"/>
              </a:ext>
            </a:extLst>
          </p:cNvPr>
          <p:cNvGrpSpPr/>
          <p:nvPr/>
        </p:nvGrpSpPr>
        <p:grpSpPr>
          <a:xfrm>
            <a:off x="626030" y="3775832"/>
            <a:ext cx="5073925" cy="2860066"/>
            <a:chOff x="626030" y="3645024"/>
            <a:chExt cx="5073925" cy="2860066"/>
          </a:xfrm>
        </p:grpSpPr>
        <p:pic>
          <p:nvPicPr>
            <p:cNvPr id="15" name="图片 14">
              <a:extLst>
                <a:ext uri="{FF2B5EF4-FFF2-40B4-BE49-F238E27FC236}">
                  <a16:creationId xmlns:a16="http://schemas.microsoft.com/office/drawing/2014/main" id="{BE164C79-B097-4E31-9CA2-4589EC94D9A4}"/>
                </a:ext>
              </a:extLst>
            </p:cNvPr>
            <p:cNvPicPr>
              <a:picLocks noChangeAspect="1"/>
            </p:cNvPicPr>
            <p:nvPr/>
          </p:nvPicPr>
          <p:blipFill>
            <a:blip r:embed="rId4"/>
            <a:stretch>
              <a:fillRect/>
            </a:stretch>
          </p:blipFill>
          <p:spPr>
            <a:xfrm>
              <a:off x="673282" y="4185084"/>
              <a:ext cx="4741103" cy="1939542"/>
            </a:xfrm>
            <a:prstGeom prst="rect">
              <a:avLst/>
            </a:prstGeom>
          </p:spPr>
        </p:pic>
        <p:sp>
          <p:nvSpPr>
            <p:cNvPr id="17" name="文本框 16">
              <a:extLst>
                <a:ext uri="{FF2B5EF4-FFF2-40B4-BE49-F238E27FC236}">
                  <a16:creationId xmlns:a16="http://schemas.microsoft.com/office/drawing/2014/main" id="{4F8F4646-ACC0-20CE-7300-A583CE97B61E}"/>
                </a:ext>
              </a:extLst>
            </p:cNvPr>
            <p:cNvSpPr txBox="1"/>
            <p:nvPr/>
          </p:nvSpPr>
          <p:spPr>
            <a:xfrm>
              <a:off x="3175550" y="6166536"/>
              <a:ext cx="2347175" cy="338554"/>
            </a:xfrm>
            <a:prstGeom prst="rect">
              <a:avLst/>
            </a:prstGeom>
            <a:noFill/>
          </p:spPr>
          <p:txBody>
            <a:bodyPr wrap="square">
              <a:spAutoFit/>
            </a:bodyPr>
            <a:lstStyle/>
            <a:p>
              <a:r>
                <a:rPr lang="zh-CN" altLang="en-US" sz="1600" b="0" dirty="0">
                  <a:latin typeface="Garamond" panose="02020404030301010803" pitchFamily="18" charset="0"/>
                </a:rPr>
                <a:t>Schlaufman&amp;Casey</a:t>
              </a:r>
              <a:r>
                <a:rPr lang="en-US" altLang="zh-CN" sz="1600" b="0" dirty="0">
                  <a:latin typeface="Garamond" panose="02020404030301010803" pitchFamily="18" charset="0"/>
                </a:rPr>
                <a:t> (2014)</a:t>
              </a:r>
              <a:endParaRPr lang="zh-CN" altLang="en-US" sz="1600" b="0" dirty="0">
                <a:latin typeface="Garamond" panose="02020404030301010803" pitchFamily="18" charset="0"/>
              </a:endParaRPr>
            </a:p>
          </p:txBody>
        </p:sp>
        <p:sp>
          <p:nvSpPr>
            <p:cNvPr id="18" name="内容占位符 2">
              <a:extLst>
                <a:ext uri="{FF2B5EF4-FFF2-40B4-BE49-F238E27FC236}">
                  <a16:creationId xmlns:a16="http://schemas.microsoft.com/office/drawing/2014/main" id="{8D903295-A7BD-5389-13AE-FEA8F3986470}"/>
                </a:ext>
              </a:extLst>
            </p:cNvPr>
            <p:cNvSpPr txBox="1">
              <a:spLocks/>
            </p:cNvSpPr>
            <p:nvPr/>
          </p:nvSpPr>
          <p:spPr bwMode="auto">
            <a:xfrm>
              <a:off x="626030" y="3645024"/>
              <a:ext cx="5073925" cy="54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54000" tIns="36000" rIns="54000" bIns="36000" numCol="1" anchor="t" anchorCtr="0" compatLnSpc="1">
              <a:prstTxWarp prst="textNoShape">
                <a:avLst/>
              </a:prstTxWarp>
            </a:bodyPr>
            <a:lstStyle>
              <a:lvl1pPr marL="363538" indent="-363538" algn="just" rtl="0" eaLnBrk="0" fontAlgn="base" hangingPunct="0">
                <a:spcBef>
                  <a:spcPts val="600"/>
                </a:spcBef>
                <a:spcAft>
                  <a:spcPct val="0"/>
                </a:spcAft>
                <a:buClr>
                  <a:schemeClr val="tx1">
                    <a:lumMod val="75000"/>
                    <a:lumOff val="25000"/>
                  </a:schemeClr>
                </a:buClr>
                <a:buSzPct val="60000"/>
                <a:buFont typeface="Wingdings" pitchFamily="2" charset="2"/>
                <a:buChar char="u"/>
                <a:defRPr sz="2800">
                  <a:solidFill>
                    <a:schemeClr val="bg2">
                      <a:lumMod val="10000"/>
                    </a:schemeClr>
                  </a:solidFill>
                  <a:latin typeface="Garamond" pitchFamily="18" charset="0"/>
                  <a:ea typeface="+mn-ea"/>
                  <a:cs typeface="Times New Roman" pitchFamily="18" charset="0"/>
                </a:defRPr>
              </a:lvl1pPr>
              <a:lvl2pPr marL="900113" indent="-357188" algn="just" rtl="0" eaLnBrk="0" fontAlgn="base" hangingPunct="0">
                <a:spcBef>
                  <a:spcPts val="600"/>
                </a:spcBef>
                <a:spcAft>
                  <a:spcPct val="0"/>
                </a:spcAft>
                <a:buClr>
                  <a:schemeClr val="tx1">
                    <a:lumMod val="75000"/>
                    <a:lumOff val="25000"/>
                  </a:schemeClr>
                </a:buClr>
                <a:buSzPct val="60000"/>
                <a:buFont typeface="Wingdings" pitchFamily="2" charset="2"/>
                <a:buChar char="p"/>
                <a:defRPr sz="2400">
                  <a:solidFill>
                    <a:schemeClr val="bg2">
                      <a:lumMod val="10000"/>
                    </a:schemeClr>
                  </a:solidFill>
                  <a:latin typeface="Garamond" pitchFamily="18" charset="0"/>
                  <a:ea typeface="+mn-ea"/>
                  <a:cs typeface="Times New Roman" pitchFamily="18" charset="0"/>
                </a:defRPr>
              </a:lvl2pPr>
              <a:lvl3pPr marL="1347788" indent="-268288" algn="just" rtl="0" eaLnBrk="0" fontAlgn="base" hangingPunct="0">
                <a:spcBef>
                  <a:spcPts val="600"/>
                </a:spcBef>
                <a:spcAft>
                  <a:spcPct val="0"/>
                </a:spcAft>
                <a:buClr>
                  <a:schemeClr val="tx1">
                    <a:lumMod val="75000"/>
                    <a:lumOff val="25000"/>
                  </a:schemeClr>
                </a:buClr>
                <a:buSzPct val="60000"/>
                <a:buFont typeface="Wingdings" pitchFamily="2" charset="2"/>
                <a:buChar char="n"/>
                <a:defRPr sz="2200">
                  <a:solidFill>
                    <a:schemeClr val="bg2">
                      <a:lumMod val="10000"/>
                    </a:schemeClr>
                  </a:solidFill>
                  <a:latin typeface="Garamond" pitchFamily="18" charset="0"/>
                  <a:ea typeface="+mn-ea"/>
                  <a:cs typeface="Times New Roman" pitchFamily="18" charset="0"/>
                </a:defRPr>
              </a:lvl3pPr>
              <a:lvl4pPr marL="1755775" indent="-228600" algn="l" rtl="0" eaLnBrk="0" fontAlgn="base" hangingPunct="0">
                <a:spcBef>
                  <a:spcPts val="600"/>
                </a:spcBef>
                <a:spcAft>
                  <a:spcPct val="0"/>
                </a:spcAft>
                <a:buClr>
                  <a:schemeClr val="tx1">
                    <a:lumMod val="75000"/>
                    <a:lumOff val="25000"/>
                  </a:schemeClr>
                </a:buClr>
                <a:buSzPct val="60000"/>
                <a:buFont typeface="Wingdings" pitchFamily="2" charset="2"/>
                <a:buChar char="l"/>
                <a:defRPr sz="2000">
                  <a:solidFill>
                    <a:schemeClr val="bg2">
                      <a:lumMod val="10000"/>
                    </a:schemeClr>
                  </a:solidFill>
                  <a:latin typeface="Garamond" pitchFamily="18" charset="0"/>
                  <a:ea typeface="+mn-ea"/>
                  <a:cs typeface="Times New Roman" pitchFamily="18" charset="0"/>
                </a:defRPr>
              </a:lvl4pPr>
              <a:lvl5pPr marL="2163763" indent="-228600" algn="l" rtl="0" eaLnBrk="0" fontAlgn="base" hangingPunct="0">
                <a:spcBef>
                  <a:spcPts val="600"/>
                </a:spcBef>
                <a:spcAft>
                  <a:spcPct val="0"/>
                </a:spcAft>
                <a:buClr>
                  <a:schemeClr val="tx1">
                    <a:lumMod val="75000"/>
                    <a:lumOff val="25000"/>
                  </a:schemeClr>
                </a:buClr>
                <a:buSzPct val="60000"/>
                <a:buFont typeface="Wingdings" pitchFamily="2" charset="2"/>
                <a:buChar char="Ø"/>
                <a:defRPr>
                  <a:solidFill>
                    <a:schemeClr val="bg2">
                      <a:lumMod val="10000"/>
                    </a:schemeClr>
                  </a:solidFill>
                  <a:latin typeface="Garamond" pitchFamily="18" charset="0"/>
                  <a:ea typeface="+mn-ea"/>
                  <a:cs typeface="Times New Roman" pitchFamily="18" charset="0"/>
                </a:defRPr>
              </a:lvl5pPr>
              <a:lvl6pPr marL="2620963" indent="-228600" algn="l" rtl="0" fontAlgn="base">
                <a:spcBef>
                  <a:spcPct val="20000"/>
                </a:spcBef>
                <a:spcAft>
                  <a:spcPct val="0"/>
                </a:spcAft>
                <a:buChar char="»"/>
                <a:defRPr>
                  <a:solidFill>
                    <a:schemeClr val="tx1"/>
                  </a:solidFill>
                  <a:latin typeface="+mn-lt"/>
                  <a:ea typeface="宋体" pitchFamily="2" charset="-122"/>
                </a:defRPr>
              </a:lvl6pPr>
              <a:lvl7pPr marL="3078163" indent="-228600" algn="l" rtl="0" fontAlgn="base">
                <a:spcBef>
                  <a:spcPct val="20000"/>
                </a:spcBef>
                <a:spcAft>
                  <a:spcPct val="0"/>
                </a:spcAft>
                <a:buChar char="»"/>
                <a:defRPr>
                  <a:solidFill>
                    <a:schemeClr val="tx1"/>
                  </a:solidFill>
                  <a:latin typeface="+mn-lt"/>
                  <a:ea typeface="宋体" pitchFamily="2" charset="-122"/>
                </a:defRPr>
              </a:lvl7pPr>
              <a:lvl8pPr marL="3535363" indent="-228600" algn="l" rtl="0" fontAlgn="base">
                <a:spcBef>
                  <a:spcPct val="20000"/>
                </a:spcBef>
                <a:spcAft>
                  <a:spcPct val="0"/>
                </a:spcAft>
                <a:buChar char="»"/>
                <a:defRPr>
                  <a:solidFill>
                    <a:schemeClr val="tx1"/>
                  </a:solidFill>
                  <a:latin typeface="+mn-lt"/>
                  <a:ea typeface="宋体" pitchFamily="2" charset="-122"/>
                </a:defRPr>
              </a:lvl8pPr>
              <a:lvl9pPr marL="3992563" indent="-228600" algn="l" rtl="0" fontAlgn="base">
                <a:spcBef>
                  <a:spcPct val="20000"/>
                </a:spcBef>
                <a:spcAft>
                  <a:spcPct val="0"/>
                </a:spcAft>
                <a:buChar char="»"/>
                <a:defRPr>
                  <a:solidFill>
                    <a:schemeClr val="tx1"/>
                  </a:solidFill>
                  <a:latin typeface="+mn-lt"/>
                  <a:ea typeface="宋体" pitchFamily="2" charset="-122"/>
                </a:defRPr>
              </a:lvl9pPr>
            </a:lstStyle>
            <a:p>
              <a:pPr marL="342900" indent="-306000" algn="l" eaLnBrk="1" hangingPunct="1">
                <a:spcBef>
                  <a:spcPts val="1200"/>
                </a:spcBef>
                <a:spcAft>
                  <a:spcPts val="0"/>
                </a:spcAft>
                <a:buClr>
                  <a:schemeClr val="tx2"/>
                </a:buClr>
                <a:buSzPct val="70000"/>
                <a:buFont typeface="Wingdings 2" charset="2"/>
                <a:buChar char=""/>
              </a:pPr>
              <a:r>
                <a:rPr lang="en-US" altLang="zh-CN" sz="2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alibri" panose="020F0502020204030204" pitchFamily="34" charset="0"/>
                  <a:ea typeface="SimHei" panose="02010609060101010101" pitchFamily="49" charset="-122"/>
                  <a:cs typeface="Calibri" panose="020F0502020204030204" pitchFamily="34" charset="0"/>
                </a:rPr>
                <a:t>The infrared photometry</a:t>
              </a:r>
            </a:p>
          </p:txBody>
        </p:sp>
      </p:grpSp>
      <p:sp>
        <p:nvSpPr>
          <p:cNvPr id="5" name="灯片编号占位符 3">
            <a:extLst>
              <a:ext uri="{FF2B5EF4-FFF2-40B4-BE49-F238E27FC236}">
                <a16:creationId xmlns:a16="http://schemas.microsoft.com/office/drawing/2014/main" id="{C44C453C-6082-4002-EF03-9A1C7C61F2D0}"/>
              </a:ext>
            </a:extLst>
          </p:cNvPr>
          <p:cNvSpPr>
            <a:spLocks noGrp="1"/>
          </p:cNvSpPr>
          <p:nvPr>
            <p:ph type="sldNum" sz="quarter" idx="12"/>
          </p:nvPr>
        </p:nvSpPr>
        <p:spPr>
          <a:xfrm>
            <a:off x="11263843" y="6270773"/>
            <a:ext cx="753545" cy="365125"/>
          </a:xfrm>
        </p:spPr>
        <p:txBody>
          <a:bodyPr/>
          <a:lstStyle/>
          <a:p>
            <a:fld id="{2C6000A5-C2B4-404E-B7F4-15ED9635A1AE}" type="slidenum">
              <a:rPr lang="zh-CN" altLang="en-US" smtClean="0"/>
              <a:pPr/>
              <a:t>8</a:t>
            </a:fld>
            <a:endParaRPr lang="zh-CN" altLang="en-US" dirty="0"/>
          </a:p>
        </p:txBody>
      </p:sp>
    </p:spTree>
    <p:extLst>
      <p:ext uri="{BB962C8B-B14F-4D97-AF65-F5344CB8AC3E}">
        <p14:creationId xmlns:p14="http://schemas.microsoft.com/office/powerpoint/2010/main" val="3385948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6"/>
          <a:stretch/>
        </p:blipFill>
        <p:spPr bwMode="auto">
          <a:xfrm>
            <a:off x="551384" y="1268760"/>
            <a:ext cx="4238493" cy="532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标题 6"/>
          <p:cNvSpPr>
            <a:spLocks noGrp="1"/>
          </p:cNvSpPr>
          <p:nvPr>
            <p:ph type="title"/>
          </p:nvPr>
        </p:nvSpPr>
        <p:spPr/>
        <p:txBody>
          <a:bodyPr/>
          <a:lstStyle/>
          <a:p>
            <a:r>
              <a:rPr lang="en-US" altLang="zh-CN" sz="3200" dirty="0"/>
              <a:t>We need high-resolution follow-ups!</a:t>
            </a:r>
            <a:endParaRPr lang="zh-CN" altLang="en-US" sz="3200" dirty="0"/>
          </a:p>
        </p:txBody>
      </p:sp>
      <p:sp>
        <p:nvSpPr>
          <p:cNvPr id="13" name="内容占位符 2"/>
          <p:cNvSpPr txBox="1">
            <a:spLocks/>
          </p:cNvSpPr>
          <p:nvPr/>
        </p:nvSpPr>
        <p:spPr bwMode="auto">
          <a:xfrm>
            <a:off x="4819581" y="4465595"/>
            <a:ext cx="1420435" cy="322077"/>
          </a:xfrm>
          <a:prstGeom prst="rect">
            <a:avLst/>
          </a:prstGeom>
          <a:noFill/>
          <a:ln>
            <a:noFill/>
          </a:ln>
        </p:spPr>
        <p:txBody>
          <a:bodyPr vert="horz" wrap="square" lIns="54000" tIns="36000" rIns="54000" bIns="36000" numCol="1" anchor="t" anchorCtr="0" compatLnSpc="1">
            <a:prstTxWarp prst="textNoShape">
              <a:avLst/>
            </a:prstTxWarp>
          </a:bodyPr>
          <a:lstStyle>
            <a:lvl1pPr marL="363538" indent="-363538" algn="just" rtl="0" eaLnBrk="0" fontAlgn="base" hangingPunct="0">
              <a:spcBef>
                <a:spcPct val="20000"/>
              </a:spcBef>
              <a:spcAft>
                <a:spcPct val="0"/>
              </a:spcAft>
              <a:buClr>
                <a:srgbClr val="0B5395"/>
              </a:buClr>
              <a:buSzPct val="60000"/>
              <a:buFont typeface="Wingdings" pitchFamily="2" charset="2"/>
              <a:buChar char="u"/>
              <a:defRPr sz="2800">
                <a:solidFill>
                  <a:schemeClr val="tx1"/>
                </a:solidFill>
                <a:latin typeface="Garamond" pitchFamily="18" charset="0"/>
                <a:ea typeface="+mn-ea"/>
                <a:cs typeface="Times New Roman" pitchFamily="18" charset="0"/>
              </a:defRPr>
            </a:lvl1pPr>
            <a:lvl2pPr marL="900113" indent="-357188" algn="just" rtl="0" eaLnBrk="0" fontAlgn="base" hangingPunct="0">
              <a:spcBef>
                <a:spcPct val="20000"/>
              </a:spcBef>
              <a:spcAft>
                <a:spcPct val="0"/>
              </a:spcAft>
              <a:buClr>
                <a:srgbClr val="FF00FF"/>
              </a:buClr>
              <a:buSzPct val="60000"/>
              <a:buFont typeface="Wingdings" pitchFamily="2" charset="2"/>
              <a:buChar char="p"/>
              <a:defRPr sz="2400">
                <a:solidFill>
                  <a:schemeClr val="tx1"/>
                </a:solidFill>
                <a:latin typeface="Garamond" pitchFamily="18" charset="0"/>
                <a:ea typeface="+mn-ea"/>
                <a:cs typeface="Times New Roman" pitchFamily="18" charset="0"/>
              </a:defRPr>
            </a:lvl2pPr>
            <a:lvl3pPr marL="1347788" indent="-268288" algn="just" rtl="0" eaLnBrk="0" fontAlgn="base" hangingPunct="0">
              <a:spcBef>
                <a:spcPct val="20000"/>
              </a:spcBef>
              <a:spcAft>
                <a:spcPct val="0"/>
              </a:spcAft>
              <a:buClr>
                <a:srgbClr val="7030A0"/>
              </a:buClr>
              <a:buSzPct val="60000"/>
              <a:buFont typeface="Wingdings" pitchFamily="2" charset="2"/>
              <a:buChar char="n"/>
              <a:defRPr sz="2200">
                <a:solidFill>
                  <a:schemeClr val="tx1"/>
                </a:solidFill>
                <a:latin typeface="Garamond" pitchFamily="18" charset="0"/>
                <a:ea typeface="+mn-ea"/>
                <a:cs typeface="Times New Roman" pitchFamily="18" charset="0"/>
              </a:defRPr>
            </a:lvl3pPr>
            <a:lvl4pPr marL="1755775" indent="-228600" algn="l" rtl="0" eaLnBrk="0" fontAlgn="base" hangingPunct="0">
              <a:spcBef>
                <a:spcPct val="20000"/>
              </a:spcBef>
              <a:spcAft>
                <a:spcPct val="0"/>
              </a:spcAft>
              <a:buClr>
                <a:srgbClr val="0000FF"/>
              </a:buClr>
              <a:buSzPct val="60000"/>
              <a:buFont typeface="Wingdings" pitchFamily="2" charset="2"/>
              <a:buChar char="l"/>
              <a:defRPr sz="2000">
                <a:solidFill>
                  <a:schemeClr val="tx1"/>
                </a:solidFill>
                <a:latin typeface="Garamond" pitchFamily="18" charset="0"/>
                <a:ea typeface="+mn-ea"/>
                <a:cs typeface="Times New Roman" pitchFamily="18" charset="0"/>
              </a:defRPr>
            </a:lvl4pPr>
            <a:lvl5pPr marL="2163763" indent="-228600" algn="l" rtl="0" eaLnBrk="0" fontAlgn="base" hangingPunct="0">
              <a:spcBef>
                <a:spcPct val="20000"/>
              </a:spcBef>
              <a:spcAft>
                <a:spcPct val="0"/>
              </a:spcAft>
              <a:buClr>
                <a:srgbClr val="C00000"/>
              </a:buClr>
              <a:buSzPct val="60000"/>
              <a:buFont typeface="Wingdings" pitchFamily="2" charset="2"/>
              <a:buChar char="Ø"/>
              <a:defRPr>
                <a:solidFill>
                  <a:schemeClr val="tx1"/>
                </a:solidFill>
                <a:latin typeface="Garamond" pitchFamily="18" charset="0"/>
                <a:ea typeface="+mn-ea"/>
                <a:cs typeface="Times New Roman" pitchFamily="18" charset="0"/>
              </a:defRPr>
            </a:lvl5pPr>
            <a:lvl6pPr marL="2620963" indent="-228600" algn="l" rtl="0" fontAlgn="base">
              <a:spcBef>
                <a:spcPct val="20000"/>
              </a:spcBef>
              <a:spcAft>
                <a:spcPct val="0"/>
              </a:spcAft>
              <a:buChar char="»"/>
              <a:defRPr>
                <a:solidFill>
                  <a:schemeClr val="tx1"/>
                </a:solidFill>
                <a:latin typeface="+mn-lt"/>
                <a:ea typeface="宋体" pitchFamily="2" charset="-122"/>
              </a:defRPr>
            </a:lvl6pPr>
            <a:lvl7pPr marL="3078163" indent="-228600" algn="l" rtl="0" fontAlgn="base">
              <a:spcBef>
                <a:spcPct val="20000"/>
              </a:spcBef>
              <a:spcAft>
                <a:spcPct val="0"/>
              </a:spcAft>
              <a:buChar char="»"/>
              <a:defRPr>
                <a:solidFill>
                  <a:schemeClr val="tx1"/>
                </a:solidFill>
                <a:latin typeface="+mn-lt"/>
                <a:ea typeface="宋体" pitchFamily="2" charset="-122"/>
              </a:defRPr>
            </a:lvl7pPr>
            <a:lvl8pPr marL="3535363" indent="-228600" algn="l" rtl="0" fontAlgn="base">
              <a:spcBef>
                <a:spcPct val="20000"/>
              </a:spcBef>
              <a:spcAft>
                <a:spcPct val="0"/>
              </a:spcAft>
              <a:buChar char="»"/>
              <a:defRPr>
                <a:solidFill>
                  <a:schemeClr val="tx1"/>
                </a:solidFill>
                <a:latin typeface="+mn-lt"/>
                <a:ea typeface="宋体" pitchFamily="2" charset="-122"/>
              </a:defRPr>
            </a:lvl8pPr>
            <a:lvl9pPr marL="3992563" indent="-228600" algn="l" rtl="0" fontAlgn="base">
              <a:spcBef>
                <a:spcPct val="20000"/>
              </a:spcBef>
              <a:spcAft>
                <a:spcPct val="0"/>
              </a:spcAft>
              <a:buChar char="»"/>
              <a:defRPr>
                <a:solidFill>
                  <a:schemeClr val="tx1"/>
                </a:solidFill>
                <a:latin typeface="+mn-lt"/>
                <a:ea typeface="宋体" pitchFamily="2" charset="-122"/>
              </a:defRPr>
            </a:lvl9pPr>
          </a:lstStyle>
          <a:p>
            <a:pPr marL="0" indent="0">
              <a:buNone/>
            </a:pPr>
            <a:r>
              <a:rPr lang="en-US" altLang="zh-CN" sz="1800" b="0" dirty="0"/>
              <a:t>[Fe/H] = -5.2</a:t>
            </a:r>
            <a:endParaRPr lang="zh-CN" altLang="en-US" sz="1800" b="0" dirty="0"/>
          </a:p>
        </p:txBody>
      </p:sp>
      <p:sp>
        <p:nvSpPr>
          <p:cNvPr id="15" name="内容占位符 2"/>
          <p:cNvSpPr txBox="1">
            <a:spLocks/>
          </p:cNvSpPr>
          <p:nvPr/>
        </p:nvSpPr>
        <p:spPr bwMode="auto">
          <a:xfrm>
            <a:off x="4835860" y="5414979"/>
            <a:ext cx="1404156" cy="322077"/>
          </a:xfrm>
          <a:prstGeom prst="rect">
            <a:avLst/>
          </a:prstGeom>
          <a:noFill/>
          <a:ln>
            <a:noFill/>
          </a:ln>
        </p:spPr>
        <p:txBody>
          <a:bodyPr vert="horz" wrap="square" lIns="54000" tIns="36000" rIns="54000" bIns="36000" numCol="1" anchor="t" anchorCtr="0" compatLnSpc="1">
            <a:prstTxWarp prst="textNoShape">
              <a:avLst/>
            </a:prstTxWarp>
          </a:bodyPr>
          <a:lstStyle>
            <a:lvl1pPr marL="363538" indent="-363538" algn="just" rtl="0" eaLnBrk="0" fontAlgn="base" hangingPunct="0">
              <a:spcBef>
                <a:spcPct val="20000"/>
              </a:spcBef>
              <a:spcAft>
                <a:spcPct val="0"/>
              </a:spcAft>
              <a:buClr>
                <a:srgbClr val="0B5395"/>
              </a:buClr>
              <a:buSzPct val="60000"/>
              <a:buFont typeface="Wingdings" pitchFamily="2" charset="2"/>
              <a:buChar char="u"/>
              <a:defRPr sz="2800">
                <a:solidFill>
                  <a:schemeClr val="tx1"/>
                </a:solidFill>
                <a:latin typeface="Garamond" pitchFamily="18" charset="0"/>
                <a:ea typeface="+mn-ea"/>
                <a:cs typeface="Times New Roman" pitchFamily="18" charset="0"/>
              </a:defRPr>
            </a:lvl1pPr>
            <a:lvl2pPr marL="900113" indent="-357188" algn="just" rtl="0" eaLnBrk="0" fontAlgn="base" hangingPunct="0">
              <a:spcBef>
                <a:spcPct val="20000"/>
              </a:spcBef>
              <a:spcAft>
                <a:spcPct val="0"/>
              </a:spcAft>
              <a:buClr>
                <a:srgbClr val="FF00FF"/>
              </a:buClr>
              <a:buSzPct val="60000"/>
              <a:buFont typeface="Wingdings" pitchFamily="2" charset="2"/>
              <a:buChar char="p"/>
              <a:defRPr sz="2400">
                <a:solidFill>
                  <a:schemeClr val="tx1"/>
                </a:solidFill>
                <a:latin typeface="Garamond" pitchFamily="18" charset="0"/>
                <a:ea typeface="+mn-ea"/>
                <a:cs typeface="Times New Roman" pitchFamily="18" charset="0"/>
              </a:defRPr>
            </a:lvl2pPr>
            <a:lvl3pPr marL="1347788" indent="-268288" algn="just" rtl="0" eaLnBrk="0" fontAlgn="base" hangingPunct="0">
              <a:spcBef>
                <a:spcPct val="20000"/>
              </a:spcBef>
              <a:spcAft>
                <a:spcPct val="0"/>
              </a:spcAft>
              <a:buClr>
                <a:srgbClr val="7030A0"/>
              </a:buClr>
              <a:buSzPct val="60000"/>
              <a:buFont typeface="Wingdings" pitchFamily="2" charset="2"/>
              <a:buChar char="n"/>
              <a:defRPr sz="2200">
                <a:solidFill>
                  <a:schemeClr val="tx1"/>
                </a:solidFill>
                <a:latin typeface="Garamond" pitchFamily="18" charset="0"/>
                <a:ea typeface="+mn-ea"/>
                <a:cs typeface="Times New Roman" pitchFamily="18" charset="0"/>
              </a:defRPr>
            </a:lvl3pPr>
            <a:lvl4pPr marL="1755775" indent="-228600" algn="l" rtl="0" eaLnBrk="0" fontAlgn="base" hangingPunct="0">
              <a:spcBef>
                <a:spcPct val="20000"/>
              </a:spcBef>
              <a:spcAft>
                <a:spcPct val="0"/>
              </a:spcAft>
              <a:buClr>
                <a:srgbClr val="0000FF"/>
              </a:buClr>
              <a:buSzPct val="60000"/>
              <a:buFont typeface="Wingdings" pitchFamily="2" charset="2"/>
              <a:buChar char="l"/>
              <a:defRPr sz="2000">
                <a:solidFill>
                  <a:schemeClr val="tx1"/>
                </a:solidFill>
                <a:latin typeface="Garamond" pitchFamily="18" charset="0"/>
                <a:ea typeface="+mn-ea"/>
                <a:cs typeface="Times New Roman" pitchFamily="18" charset="0"/>
              </a:defRPr>
            </a:lvl4pPr>
            <a:lvl5pPr marL="2163763" indent="-228600" algn="l" rtl="0" eaLnBrk="0" fontAlgn="base" hangingPunct="0">
              <a:spcBef>
                <a:spcPct val="20000"/>
              </a:spcBef>
              <a:spcAft>
                <a:spcPct val="0"/>
              </a:spcAft>
              <a:buClr>
                <a:srgbClr val="C00000"/>
              </a:buClr>
              <a:buSzPct val="60000"/>
              <a:buFont typeface="Wingdings" pitchFamily="2" charset="2"/>
              <a:buChar char="Ø"/>
              <a:defRPr>
                <a:solidFill>
                  <a:schemeClr val="tx1"/>
                </a:solidFill>
                <a:latin typeface="Garamond" pitchFamily="18" charset="0"/>
                <a:ea typeface="+mn-ea"/>
                <a:cs typeface="Times New Roman" pitchFamily="18" charset="0"/>
              </a:defRPr>
            </a:lvl5pPr>
            <a:lvl6pPr marL="2620963" indent="-228600" algn="l" rtl="0" fontAlgn="base">
              <a:spcBef>
                <a:spcPct val="20000"/>
              </a:spcBef>
              <a:spcAft>
                <a:spcPct val="0"/>
              </a:spcAft>
              <a:buChar char="»"/>
              <a:defRPr>
                <a:solidFill>
                  <a:schemeClr val="tx1"/>
                </a:solidFill>
                <a:latin typeface="+mn-lt"/>
                <a:ea typeface="宋体" pitchFamily="2" charset="-122"/>
              </a:defRPr>
            </a:lvl6pPr>
            <a:lvl7pPr marL="3078163" indent="-228600" algn="l" rtl="0" fontAlgn="base">
              <a:spcBef>
                <a:spcPct val="20000"/>
              </a:spcBef>
              <a:spcAft>
                <a:spcPct val="0"/>
              </a:spcAft>
              <a:buChar char="»"/>
              <a:defRPr>
                <a:solidFill>
                  <a:schemeClr val="tx1"/>
                </a:solidFill>
                <a:latin typeface="+mn-lt"/>
                <a:ea typeface="宋体" pitchFamily="2" charset="-122"/>
              </a:defRPr>
            </a:lvl7pPr>
            <a:lvl8pPr marL="3535363" indent="-228600" algn="l" rtl="0" fontAlgn="base">
              <a:spcBef>
                <a:spcPct val="20000"/>
              </a:spcBef>
              <a:spcAft>
                <a:spcPct val="0"/>
              </a:spcAft>
              <a:buChar char="»"/>
              <a:defRPr>
                <a:solidFill>
                  <a:schemeClr val="tx1"/>
                </a:solidFill>
                <a:latin typeface="+mn-lt"/>
                <a:ea typeface="宋体" pitchFamily="2" charset="-122"/>
              </a:defRPr>
            </a:lvl8pPr>
            <a:lvl9pPr marL="3992563" indent="-228600" algn="l" rtl="0" fontAlgn="base">
              <a:spcBef>
                <a:spcPct val="20000"/>
              </a:spcBef>
              <a:spcAft>
                <a:spcPct val="0"/>
              </a:spcAft>
              <a:buChar char="»"/>
              <a:defRPr>
                <a:solidFill>
                  <a:schemeClr val="tx1"/>
                </a:solidFill>
                <a:latin typeface="+mn-lt"/>
                <a:ea typeface="宋体" pitchFamily="2" charset="-122"/>
              </a:defRPr>
            </a:lvl9pPr>
          </a:lstStyle>
          <a:p>
            <a:pPr marL="0" indent="0">
              <a:buNone/>
            </a:pPr>
            <a:r>
              <a:rPr lang="en-US" altLang="zh-CN" sz="1800" b="0" dirty="0"/>
              <a:t>[Fe/H] = -4.0</a:t>
            </a:r>
            <a:endParaRPr lang="zh-CN" altLang="en-US" sz="1800" b="0" dirty="0"/>
          </a:p>
        </p:txBody>
      </p:sp>
      <p:graphicFrame>
        <p:nvGraphicFramePr>
          <p:cNvPr id="2" name="内容占位符 9">
            <a:extLst>
              <a:ext uri="{FF2B5EF4-FFF2-40B4-BE49-F238E27FC236}">
                <a16:creationId xmlns:a16="http://schemas.microsoft.com/office/drawing/2014/main" id="{2424A1FB-2F91-FE86-467D-A287BA0A6E19}"/>
              </a:ext>
            </a:extLst>
          </p:cNvPr>
          <p:cNvGraphicFramePr>
            <a:graphicFrameLocks noGrp="1"/>
          </p:cNvGraphicFramePr>
          <p:nvPr>
            <p:ph idx="1"/>
            <p:extLst>
              <p:ext uri="{D42A27DB-BD31-4B8C-83A1-F6EECF244321}">
                <p14:modId xmlns:p14="http://schemas.microsoft.com/office/powerpoint/2010/main" val="1105221318"/>
              </p:ext>
            </p:extLst>
          </p:nvPr>
        </p:nvGraphicFramePr>
        <p:xfrm>
          <a:off x="4864249" y="1248221"/>
          <a:ext cx="2183774" cy="3185603"/>
        </p:xfrm>
        <a:graphic>
          <a:graphicData uri="http://schemas.openxmlformats.org/drawingml/2006/table">
            <a:tbl>
              <a:tblPr firstRow="1" bandRow="1">
                <a:tableStyleId>{5C22544A-7EE6-4342-B048-85BDC9FD1C3A}</a:tableStyleId>
              </a:tblPr>
              <a:tblGrid>
                <a:gridCol w="2183774">
                  <a:extLst>
                    <a:ext uri="{9D8B030D-6E8A-4147-A177-3AD203B41FA5}">
                      <a16:colId xmlns:a16="http://schemas.microsoft.com/office/drawing/2014/main" val="20000"/>
                    </a:ext>
                  </a:extLst>
                </a:gridCol>
              </a:tblGrid>
              <a:tr h="885301">
                <a:tc>
                  <a:txBody>
                    <a:bodyPr/>
                    <a:lstStyle/>
                    <a:p>
                      <a:pPr algn="l"/>
                      <a:r>
                        <a:rPr lang="en-US" altLang="zh-CN" sz="2000" dirty="0">
                          <a:latin typeface="Garamond" panose="02020404030301010803" pitchFamily="18" charset="0"/>
                        </a:rPr>
                        <a:t>R &lt; 2,000</a:t>
                      </a:r>
                    </a:p>
                    <a:p>
                      <a:pPr algn="l"/>
                      <a:r>
                        <a:rPr lang="en-US" altLang="zh-CN" sz="2000" dirty="0">
                          <a:latin typeface="Garamond" panose="02020404030301010803" pitchFamily="18" charset="0"/>
                        </a:rPr>
                        <a:t>(low-resolution)</a:t>
                      </a:r>
                      <a:endParaRPr lang="zh-CN" altLang="en-US" sz="2000" dirty="0">
                        <a:latin typeface="Garamond" panose="02020404030301010803" pitchFamily="18" charset="0"/>
                      </a:endParaRPr>
                    </a:p>
                  </a:txBody>
                  <a:tcPr anchor="ctr"/>
                </a:tc>
                <a:extLst>
                  <a:ext uri="{0D108BD9-81ED-4DB2-BD59-A6C34878D82A}">
                    <a16:rowId xmlns:a16="http://schemas.microsoft.com/office/drawing/2014/main" val="10000"/>
                  </a:ext>
                </a:extLst>
              </a:tr>
              <a:tr h="1525672">
                <a:tc>
                  <a:txBody>
                    <a:bodyPr/>
                    <a:lstStyle/>
                    <a:p>
                      <a:pPr algn="l"/>
                      <a:r>
                        <a:rPr lang="en-US" altLang="zh-CN" sz="2000" dirty="0">
                          <a:latin typeface="Garamond" panose="02020404030301010803" pitchFamily="18" charset="0"/>
                        </a:rPr>
                        <a:t>Multi-object</a:t>
                      </a:r>
                    </a:p>
                    <a:p>
                      <a:pPr algn="l"/>
                      <a:r>
                        <a:rPr lang="en-US" altLang="zh-CN" sz="2000" dirty="0">
                          <a:latin typeface="Garamond" panose="02020404030301010803" pitchFamily="18" charset="0"/>
                        </a:rPr>
                        <a:t>[Fe/H] (</a:t>
                      </a:r>
                      <a:r>
                        <a:rPr lang="el-GR" altLang="zh-CN" sz="2000" dirty="0">
                          <a:latin typeface="Garamond" panose="02020404030301010803" pitchFamily="18" charset="0"/>
                        </a:rPr>
                        <a:t>σ</a:t>
                      </a:r>
                      <a:r>
                        <a:rPr lang="en-US" altLang="zh-CN" sz="2000" dirty="0">
                          <a:latin typeface="Garamond" panose="02020404030301010803" pitchFamily="18" charset="0"/>
                        </a:rPr>
                        <a:t> &gt; 0.2-0.5) average</a:t>
                      </a:r>
                      <a:r>
                        <a:rPr lang="en-US" altLang="zh-CN" sz="2000" baseline="0" dirty="0">
                          <a:latin typeface="Garamond" panose="02020404030301010803" pitchFamily="18" charset="0"/>
                        </a:rPr>
                        <a:t> </a:t>
                      </a:r>
                      <a:r>
                        <a:rPr lang="en-US" altLang="zh-CN" sz="2000" dirty="0">
                          <a:latin typeface="Garamond" panose="02020404030301010803" pitchFamily="18" charset="0"/>
                        </a:rPr>
                        <a:t>[</a:t>
                      </a:r>
                      <a:r>
                        <a:rPr lang="el-GR" altLang="zh-CN" sz="2000" dirty="0">
                          <a:latin typeface="Garamond" panose="02020404030301010803" pitchFamily="18" charset="0"/>
                          <a:ea typeface="华文仿宋" panose="02010600040101010101" pitchFamily="2" charset="-122"/>
                        </a:rPr>
                        <a:t>α</a:t>
                      </a:r>
                      <a:r>
                        <a:rPr lang="en-US" altLang="zh-CN" sz="2000" dirty="0">
                          <a:latin typeface="Garamond" panose="02020404030301010803" pitchFamily="18" charset="0"/>
                          <a:ea typeface="华文仿宋" panose="02010600040101010101" pitchFamily="2" charset="-122"/>
                        </a:rPr>
                        <a:t>/Fe</a:t>
                      </a:r>
                      <a:r>
                        <a:rPr lang="en-US" altLang="zh-CN" sz="2000" dirty="0">
                          <a:latin typeface="Garamond" panose="02020404030301010803" pitchFamily="18" charset="0"/>
                        </a:rPr>
                        <a:t>] (</a:t>
                      </a:r>
                      <a:r>
                        <a:rPr lang="el-GR" altLang="zh-CN" sz="2000" dirty="0">
                          <a:latin typeface="Garamond" panose="02020404030301010803" pitchFamily="18" charset="0"/>
                        </a:rPr>
                        <a:t>σ</a:t>
                      </a:r>
                      <a:r>
                        <a:rPr lang="en-US" altLang="zh-CN" sz="2000" dirty="0">
                          <a:latin typeface="Garamond" panose="02020404030301010803" pitchFamily="18" charset="0"/>
                        </a:rPr>
                        <a:t> &gt; 0.2-0.5)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a:latin typeface="Garamond" panose="02020404030301010803" pitchFamily="18" charset="0"/>
                        </a:rPr>
                        <a:t>[C/Fe] (</a:t>
                      </a:r>
                      <a:r>
                        <a:rPr lang="el-GR" altLang="zh-CN" sz="2000" dirty="0">
                          <a:latin typeface="Garamond" panose="02020404030301010803" pitchFamily="18" charset="0"/>
                        </a:rPr>
                        <a:t>σ</a:t>
                      </a:r>
                      <a:r>
                        <a:rPr lang="en-US" altLang="zh-CN" sz="2000" dirty="0">
                          <a:latin typeface="Garamond" panose="02020404030301010803" pitchFamily="18" charset="0"/>
                        </a:rPr>
                        <a:t> &gt; 0.3</a:t>
                      </a:r>
                      <a:r>
                        <a:rPr lang="en-US" altLang="zh-CN" sz="2000" baseline="0" dirty="0">
                          <a:latin typeface="Garamond" panose="02020404030301010803" pitchFamily="18" charset="0"/>
                        </a:rPr>
                        <a:t>-</a:t>
                      </a:r>
                      <a:r>
                        <a:rPr lang="en-US" altLang="zh-CN" sz="2000" dirty="0">
                          <a:latin typeface="Garamond" panose="02020404030301010803" pitchFamily="18" charset="0"/>
                        </a:rPr>
                        <a:t>0.5) </a:t>
                      </a:r>
                    </a:p>
                  </a:txBody>
                  <a:tcPr anchor="ctr"/>
                </a:tc>
                <a:extLst>
                  <a:ext uri="{0D108BD9-81ED-4DB2-BD59-A6C34878D82A}">
                    <a16:rowId xmlns:a16="http://schemas.microsoft.com/office/drawing/2014/main" val="10002"/>
                  </a:ext>
                </a:extLst>
              </a:tr>
              <a:tr h="684862">
                <a:tc>
                  <a:txBody>
                    <a:bodyPr/>
                    <a:lstStyle/>
                    <a:p>
                      <a:pPr algn="l"/>
                      <a:r>
                        <a:rPr lang="en-US" altLang="zh-CN" sz="2000" baseline="0" dirty="0">
                          <a:latin typeface="Garamond" panose="02020404030301010803" pitchFamily="18" charset="0"/>
                        </a:rPr>
                        <a:t>candidate</a:t>
                      </a:r>
                      <a:endParaRPr lang="zh-CN" altLang="en-US" sz="2000" dirty="0">
                        <a:latin typeface="Garamond" panose="02020404030301010803" pitchFamily="18" charset="0"/>
                      </a:endParaRPr>
                    </a:p>
                  </a:txBody>
                  <a:tcPr anchor="ctr"/>
                </a:tc>
                <a:extLst>
                  <a:ext uri="{0D108BD9-81ED-4DB2-BD59-A6C34878D82A}">
                    <a16:rowId xmlns:a16="http://schemas.microsoft.com/office/drawing/2014/main" val="10003"/>
                  </a:ext>
                </a:extLst>
              </a:tr>
            </a:tbl>
          </a:graphicData>
        </a:graphic>
      </p:graphicFrame>
      <p:graphicFrame>
        <p:nvGraphicFramePr>
          <p:cNvPr id="3" name="内容占位符 9">
            <a:extLst>
              <a:ext uri="{FF2B5EF4-FFF2-40B4-BE49-F238E27FC236}">
                <a16:creationId xmlns:a16="http://schemas.microsoft.com/office/drawing/2014/main" id="{E3A7D997-FA47-F6FA-BBCA-D550D10FC28D}"/>
              </a:ext>
            </a:extLst>
          </p:cNvPr>
          <p:cNvGraphicFramePr>
            <a:graphicFrameLocks/>
          </p:cNvGraphicFramePr>
          <p:nvPr/>
        </p:nvGraphicFramePr>
        <p:xfrm>
          <a:off x="9390538" y="3063344"/>
          <a:ext cx="2600376" cy="3595247"/>
        </p:xfrm>
        <a:graphic>
          <a:graphicData uri="http://schemas.openxmlformats.org/drawingml/2006/table">
            <a:tbl>
              <a:tblPr firstRow="1" bandRow="1">
                <a:tableStyleId>{5C22544A-7EE6-4342-B048-85BDC9FD1C3A}</a:tableStyleId>
              </a:tblPr>
              <a:tblGrid>
                <a:gridCol w="2600376">
                  <a:extLst>
                    <a:ext uri="{9D8B030D-6E8A-4147-A177-3AD203B41FA5}">
                      <a16:colId xmlns:a16="http://schemas.microsoft.com/office/drawing/2014/main" val="20000"/>
                    </a:ext>
                  </a:extLst>
                </a:gridCol>
              </a:tblGrid>
              <a:tr h="968604">
                <a:tc>
                  <a:txBody>
                    <a:bodyPr/>
                    <a:lstStyle/>
                    <a:p>
                      <a:r>
                        <a:rPr lang="en-US" altLang="zh-CN" sz="2000" dirty="0">
                          <a:latin typeface="Garamond" panose="02020404030301010803" pitchFamily="18" charset="0"/>
                        </a:rPr>
                        <a:t>R &gt; 30,000</a:t>
                      </a:r>
                    </a:p>
                    <a:p>
                      <a:r>
                        <a:rPr lang="en-US" altLang="zh-CN" sz="2000" dirty="0">
                          <a:latin typeface="Garamond" panose="02020404030301010803" pitchFamily="18" charset="0"/>
                        </a:rPr>
                        <a:t>(high-resolution)</a:t>
                      </a:r>
                      <a:endParaRPr lang="zh-CN" altLang="en-US" sz="2000" dirty="0">
                        <a:latin typeface="Garamond" panose="02020404030301010803" pitchFamily="18" charset="0"/>
                      </a:endParaRPr>
                    </a:p>
                  </a:txBody>
                  <a:tcPr anchor="ctr"/>
                </a:tc>
                <a:extLst>
                  <a:ext uri="{0D108BD9-81ED-4DB2-BD59-A6C34878D82A}">
                    <a16:rowId xmlns:a16="http://schemas.microsoft.com/office/drawing/2014/main" val="10000"/>
                  </a:ext>
                </a:extLst>
              </a:tr>
              <a:tr h="1834463">
                <a:tc>
                  <a:txBody>
                    <a:bodyPr/>
                    <a:lstStyle/>
                    <a:p>
                      <a:r>
                        <a:rPr lang="en-US" altLang="zh-CN" sz="2000" dirty="0">
                          <a:latin typeface="Garamond" panose="02020404030301010803" pitchFamily="18" charset="0"/>
                        </a:rPr>
                        <a:t>Single object</a:t>
                      </a:r>
                    </a:p>
                    <a:p>
                      <a:r>
                        <a:rPr lang="en-US" altLang="zh-CN" sz="2000" kern="1200" dirty="0">
                          <a:solidFill>
                            <a:schemeClr val="dk1"/>
                          </a:solidFill>
                          <a:latin typeface="Garamond" panose="02020404030301010803" pitchFamily="18" charset="0"/>
                          <a:ea typeface="+mn-ea"/>
                          <a:cs typeface="+mn-cs"/>
                        </a:rPr>
                        <a:t>Almost all light</a:t>
                      </a:r>
                      <a:r>
                        <a:rPr lang="en-US" altLang="zh-CN" sz="2000" kern="1200" baseline="0" dirty="0">
                          <a:solidFill>
                            <a:schemeClr val="dk1"/>
                          </a:solidFill>
                          <a:latin typeface="Garamond" panose="02020404030301010803" pitchFamily="18" charset="0"/>
                          <a:ea typeface="+mn-ea"/>
                          <a:cs typeface="+mn-cs"/>
                        </a:rPr>
                        <a:t> and heavy elements</a:t>
                      </a:r>
                      <a:r>
                        <a:rPr lang="zh-CN" altLang="en-US" sz="2000" kern="1200" dirty="0">
                          <a:solidFill>
                            <a:schemeClr val="dk1"/>
                          </a:solidFill>
                          <a:latin typeface="Garamond" panose="02020404030301010803" pitchFamily="18" charset="0"/>
                          <a:ea typeface="+mn-ea"/>
                          <a:cs typeface="+mn-cs"/>
                        </a:rPr>
                        <a:t> </a:t>
                      </a:r>
                      <a:r>
                        <a:rPr lang="en-US" altLang="zh-CN" sz="2000" kern="1200" dirty="0">
                          <a:solidFill>
                            <a:schemeClr val="dk1"/>
                          </a:solidFill>
                          <a:latin typeface="Garamond" panose="02020404030301010803" pitchFamily="18" charset="0"/>
                          <a:ea typeface="+mn-ea"/>
                          <a:cs typeface="+mn-cs"/>
                        </a:rPr>
                        <a:t>(</a:t>
                      </a:r>
                      <a:r>
                        <a:rPr lang="el-GR" altLang="zh-CN" sz="2000" dirty="0">
                          <a:latin typeface="Garamond" panose="02020404030301010803" pitchFamily="18" charset="0"/>
                        </a:rPr>
                        <a:t>σ</a:t>
                      </a:r>
                      <a:r>
                        <a:rPr lang="en-US" altLang="zh-CN" sz="2000" dirty="0">
                          <a:latin typeface="Garamond" panose="02020404030301010803" pitchFamily="18" charset="0"/>
                        </a:rPr>
                        <a:t> &lt; 0.1</a:t>
                      </a:r>
                      <a:r>
                        <a:rPr lang="en-US" altLang="zh-CN" sz="2000" kern="1200" dirty="0">
                          <a:solidFill>
                            <a:schemeClr val="dk1"/>
                          </a:solidFill>
                          <a:latin typeface="Garamond" panose="02020404030301010803" pitchFamily="18" charset="0"/>
                          <a:ea typeface="+mn-ea"/>
                          <a:cs typeface="+mn-cs"/>
                        </a:rPr>
                        <a:t>);</a:t>
                      </a:r>
                    </a:p>
                    <a:p>
                      <a:r>
                        <a:rPr lang="en-US" altLang="zh-CN" sz="2000" kern="1200" dirty="0">
                          <a:solidFill>
                            <a:schemeClr val="dk1"/>
                          </a:solidFill>
                          <a:latin typeface="Garamond" panose="02020404030301010803" pitchFamily="18" charset="0"/>
                          <a:ea typeface="+mn-ea"/>
                          <a:cs typeface="+mn-cs"/>
                        </a:rPr>
                        <a:t>Hyper fine structure</a:t>
                      </a:r>
                      <a:r>
                        <a:rPr lang="zh-CN" altLang="en-US" sz="2000" kern="1200" dirty="0">
                          <a:solidFill>
                            <a:schemeClr val="dk1"/>
                          </a:solidFill>
                          <a:latin typeface="Garamond" panose="02020404030301010803" pitchFamily="18" charset="0"/>
                          <a:ea typeface="+mn-ea"/>
                          <a:cs typeface="+mn-cs"/>
                        </a:rPr>
                        <a:t> </a:t>
                      </a:r>
                      <a:r>
                        <a:rPr lang="en-US" altLang="zh-CN" sz="2000" kern="1200" dirty="0">
                          <a:solidFill>
                            <a:schemeClr val="dk1"/>
                          </a:solidFill>
                          <a:latin typeface="Garamond" panose="02020404030301010803" pitchFamily="18" charset="0"/>
                          <a:ea typeface="+mn-ea"/>
                          <a:cs typeface="+mn-cs"/>
                        </a:rPr>
                        <a:t>(R &gt; 60,000)</a:t>
                      </a:r>
                    </a:p>
                  </a:txBody>
                  <a:tcPr anchor="ctr"/>
                </a:tc>
                <a:extLst>
                  <a:ext uri="{0D108BD9-81ED-4DB2-BD59-A6C34878D82A}">
                    <a16:rowId xmlns:a16="http://schemas.microsoft.com/office/drawing/2014/main" val="10002"/>
                  </a:ext>
                </a:extLst>
              </a:tr>
              <a:tr h="706403">
                <a:tc>
                  <a:txBody>
                    <a:bodyPr/>
                    <a:lstStyle/>
                    <a:p>
                      <a:r>
                        <a:rPr lang="en-US" altLang="zh-CN" sz="2000" baseline="0" dirty="0">
                          <a:latin typeface="Garamond" panose="02020404030301010803" pitchFamily="18" charset="0"/>
                        </a:rPr>
                        <a:t>abundance pattern</a:t>
                      </a:r>
                      <a:endParaRPr lang="zh-CN" altLang="en-US" sz="2000" dirty="0">
                        <a:latin typeface="Garamond" panose="02020404030301010803" pitchFamily="18" charset="0"/>
                      </a:endParaRPr>
                    </a:p>
                  </a:txBody>
                  <a:tcPr anchor="ctr"/>
                </a:tc>
                <a:extLst>
                  <a:ext uri="{0D108BD9-81ED-4DB2-BD59-A6C34878D82A}">
                    <a16:rowId xmlns:a16="http://schemas.microsoft.com/office/drawing/2014/main" val="10003"/>
                  </a:ext>
                </a:extLst>
              </a:tr>
            </a:tbl>
          </a:graphicData>
        </a:graphic>
      </p:graphicFrame>
      <p:graphicFrame>
        <p:nvGraphicFramePr>
          <p:cNvPr id="4" name="内容占位符 9">
            <a:extLst>
              <a:ext uri="{FF2B5EF4-FFF2-40B4-BE49-F238E27FC236}">
                <a16:creationId xmlns:a16="http://schemas.microsoft.com/office/drawing/2014/main" id="{ED1BCD7E-DBB8-C56E-B4B7-667A7118F504}"/>
              </a:ext>
            </a:extLst>
          </p:cNvPr>
          <p:cNvGraphicFramePr>
            <a:graphicFrameLocks/>
          </p:cNvGraphicFramePr>
          <p:nvPr/>
        </p:nvGraphicFramePr>
        <p:xfrm>
          <a:off x="7048023" y="2289539"/>
          <a:ext cx="2376413" cy="3614081"/>
        </p:xfrm>
        <a:graphic>
          <a:graphicData uri="http://schemas.openxmlformats.org/drawingml/2006/table">
            <a:tbl>
              <a:tblPr firstRow="1" bandRow="1">
                <a:tableStyleId>{5C22544A-7EE6-4342-B048-85BDC9FD1C3A}</a:tableStyleId>
              </a:tblPr>
              <a:tblGrid>
                <a:gridCol w="2376413">
                  <a:extLst>
                    <a:ext uri="{9D8B030D-6E8A-4147-A177-3AD203B41FA5}">
                      <a16:colId xmlns:a16="http://schemas.microsoft.com/office/drawing/2014/main" val="20000"/>
                    </a:ext>
                  </a:extLst>
                </a:gridCol>
              </a:tblGrid>
              <a:tr h="992801">
                <a:tc>
                  <a:txBody>
                    <a:bodyPr/>
                    <a:lstStyle/>
                    <a:p>
                      <a:r>
                        <a:rPr lang="en-US" altLang="zh-CN" sz="2000" dirty="0">
                          <a:latin typeface="Garamond" panose="02020404030301010803" pitchFamily="18" charset="0"/>
                        </a:rPr>
                        <a:t>R ~ 10,000</a:t>
                      </a:r>
                    </a:p>
                    <a:p>
                      <a:r>
                        <a:rPr lang="en-US" altLang="zh-CN" sz="2000" dirty="0">
                          <a:latin typeface="Garamond" panose="02020404030301010803" pitchFamily="18" charset="0"/>
                        </a:rPr>
                        <a:t>(medium-resolution)</a:t>
                      </a:r>
                      <a:endParaRPr lang="zh-CN" altLang="en-US" sz="2000" dirty="0">
                        <a:latin typeface="Garamond" panose="02020404030301010803" pitchFamily="18" charset="0"/>
                      </a:endParaRPr>
                    </a:p>
                  </a:txBody>
                  <a:tcPr anchor="ctr"/>
                </a:tc>
                <a:extLst>
                  <a:ext uri="{0D108BD9-81ED-4DB2-BD59-A6C34878D82A}">
                    <a16:rowId xmlns:a16="http://schemas.microsoft.com/office/drawing/2014/main" val="10000"/>
                  </a:ext>
                </a:extLst>
              </a:tr>
              <a:tr h="1415187">
                <a:tc>
                  <a:txBody>
                    <a:bodyPr/>
                    <a:lstStyle/>
                    <a:p>
                      <a:r>
                        <a:rPr lang="en-US" altLang="zh-CN" sz="2000" dirty="0">
                          <a:latin typeface="Garamond" panose="02020404030301010803" pitchFamily="18" charset="0"/>
                        </a:rPr>
                        <a:t>Single/multi-object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a:latin typeface="Garamond" panose="02020404030301010803" pitchFamily="18" charset="0"/>
                        </a:rPr>
                        <a:t>[Fe/H] (</a:t>
                      </a:r>
                      <a:r>
                        <a:rPr lang="el-GR" altLang="zh-CN" sz="2000" dirty="0">
                          <a:latin typeface="Garamond" panose="02020404030301010803" pitchFamily="18" charset="0"/>
                        </a:rPr>
                        <a:t>σ</a:t>
                      </a:r>
                      <a:r>
                        <a:rPr lang="en-US" altLang="zh-CN" sz="2000" dirty="0">
                          <a:latin typeface="Garamond" panose="02020404030301010803" pitchFamily="18" charset="0"/>
                        </a:rPr>
                        <a:t> ~ 0.1-0.2)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a:latin typeface="Garamond" panose="02020404030301010803" pitchFamily="18" charset="0"/>
                        </a:rPr>
                        <a:t>individual [</a:t>
                      </a:r>
                      <a:r>
                        <a:rPr lang="el-GR" altLang="zh-CN" sz="2000" dirty="0">
                          <a:latin typeface="Garamond" panose="02020404030301010803" pitchFamily="18" charset="0"/>
                          <a:ea typeface="华文仿宋" panose="02010600040101010101" pitchFamily="2" charset="-122"/>
                        </a:rPr>
                        <a:t>α</a:t>
                      </a:r>
                      <a:r>
                        <a:rPr lang="en-US" altLang="zh-CN" sz="2000" dirty="0">
                          <a:latin typeface="Garamond" panose="02020404030301010803" pitchFamily="18" charset="0"/>
                          <a:ea typeface="华文仿宋" panose="02010600040101010101" pitchFamily="2" charset="-122"/>
                        </a:rPr>
                        <a:t>/Fe</a:t>
                      </a:r>
                      <a:r>
                        <a:rPr lang="en-US" altLang="zh-CN" sz="2000" dirty="0">
                          <a:latin typeface="Garamond" panose="02020404030301010803"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a:latin typeface="Garamond" panose="02020404030301010803" pitchFamily="18" charset="0"/>
                        </a:rPr>
                        <a:t>Strong </a:t>
                      </a:r>
                      <a:r>
                        <a:rPr lang="en-US" altLang="zh-CN" sz="2000" kern="1200" dirty="0">
                          <a:solidFill>
                            <a:schemeClr val="dk1"/>
                          </a:solidFill>
                          <a:latin typeface="Garamond" panose="02020404030301010803" pitchFamily="18" charset="0"/>
                          <a:ea typeface="+mn-ea"/>
                          <a:cs typeface="+mn-cs"/>
                        </a:rPr>
                        <a:t>resonance lines</a:t>
                      </a:r>
                    </a:p>
                  </a:txBody>
                  <a:tcPr anchor="ctr"/>
                </a:tc>
                <a:extLst>
                  <a:ext uri="{0D108BD9-81ED-4DB2-BD59-A6C34878D82A}">
                    <a16:rowId xmlns:a16="http://schemas.microsoft.com/office/drawing/2014/main" val="10002"/>
                  </a:ext>
                </a:extLst>
              </a:tr>
              <a:tr h="919440">
                <a:tc>
                  <a:txBody>
                    <a:bodyPr/>
                    <a:lstStyle/>
                    <a:p>
                      <a:r>
                        <a:rPr lang="en-US" altLang="zh-CN" sz="2000" dirty="0">
                          <a:latin typeface="Garamond" panose="02020404030301010803" pitchFamily="18" charset="0"/>
                        </a:rPr>
                        <a:t>Confirmation</a:t>
                      </a:r>
                      <a:r>
                        <a:rPr lang="en-US" altLang="zh-CN" sz="2000" baseline="0" dirty="0">
                          <a:latin typeface="Garamond" panose="02020404030301010803" pitchFamily="18" charset="0"/>
                        </a:rPr>
                        <a:t> and preliminary abundances</a:t>
                      </a:r>
                      <a:endParaRPr lang="zh-CN" altLang="en-US" sz="2000" dirty="0">
                        <a:latin typeface="Garamond" panose="02020404030301010803" pitchFamily="18" charset="0"/>
                      </a:endParaRP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6541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0.8|24.3"/>
</p:tagLst>
</file>

<file path=ppt/tags/tag2.xml><?xml version="1.0" encoding="utf-8"?>
<p:tagLst xmlns:a="http://schemas.openxmlformats.org/drawingml/2006/main" xmlns:r="http://schemas.openxmlformats.org/officeDocument/2006/relationships" xmlns:p="http://schemas.openxmlformats.org/presentationml/2006/main">
  <p:tag name="TIMING" val="|30.8|24.3"/>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TIMING" val="|25.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石板">
  <a:themeElements>
    <a:clrScheme name="石板">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石板">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石板">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TM04033929[[fn=石板]]</Template>
  <TotalTime>10892</TotalTime>
  <Words>2282</Words>
  <Application>Microsoft Macintosh PowerPoint</Application>
  <PresentationFormat>宽屏</PresentationFormat>
  <Paragraphs>376</Paragraphs>
  <Slides>39</Slides>
  <Notes>20</Notes>
  <HiddenSlides>2</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39</vt:i4>
      </vt:variant>
    </vt:vector>
  </HeadingPairs>
  <TitlesOfParts>
    <vt:vector size="54" baseType="lpstr">
      <vt:lpstr>等线</vt:lpstr>
      <vt:lpstr>黑体</vt:lpstr>
      <vt:lpstr>黑体</vt:lpstr>
      <vt:lpstr>STZhongsong</vt:lpstr>
      <vt:lpstr>STZhongsong</vt:lpstr>
      <vt:lpstr>宋体</vt:lpstr>
      <vt:lpstr>NimbusRomNo9L</vt:lpstr>
      <vt:lpstr>Arial</vt:lpstr>
      <vt:lpstr>Calibri</vt:lpstr>
      <vt:lpstr>Garamond</vt:lpstr>
      <vt:lpstr>Lucida Sans</vt:lpstr>
      <vt:lpstr>Times New Roman</vt:lpstr>
      <vt:lpstr>Wingdings</vt:lpstr>
      <vt:lpstr>Wingdings 2</vt:lpstr>
      <vt:lpstr>石板</vt:lpstr>
      <vt:lpstr>PowerPoint 演示文稿</vt:lpstr>
      <vt:lpstr>What is stellar archaeology?</vt:lpstr>
      <vt:lpstr>Chemical evolution of stars</vt:lpstr>
      <vt:lpstr>Stellar metallicity</vt:lpstr>
      <vt:lpstr>Cookbook of metal-poor stars</vt:lpstr>
      <vt:lpstr>Routine of studying metal-poor stars</vt:lpstr>
      <vt:lpstr>Spectroscopic searching</vt:lpstr>
      <vt:lpstr>Photometric searching</vt:lpstr>
      <vt:lpstr>We need high-resolution follow-ups!</vt:lpstr>
      <vt:lpstr>High-resolution follow-up studies</vt:lpstr>
      <vt:lpstr>Stellar archaeology: science cases</vt:lpstr>
      <vt:lpstr>PowerPoint 演示文稿</vt:lpstr>
      <vt:lpstr>Abundance pattern of metal-poor stars: relic of first stars</vt:lpstr>
      <vt:lpstr>Diagnostic of the first stars</vt:lpstr>
      <vt:lpstr>Diagnostic of the first stars</vt:lpstr>
      <vt:lpstr>Constraining the nature of first stars</vt:lpstr>
      <vt:lpstr>Relics of supermassive first stars</vt:lpstr>
      <vt:lpstr>Relics of supermassive first stars ?</vt:lpstr>
      <vt:lpstr>Spectra and analysis are both important!</vt:lpstr>
      <vt:lpstr>The early Galactic Chemical evolution</vt:lpstr>
      <vt:lpstr>PowerPoint 演示文稿</vt:lpstr>
      <vt:lpstr>Synthesizing the heavy elements</vt:lpstr>
      <vt:lpstr>Sites for the r-process: neutron star mergers</vt:lpstr>
      <vt:lpstr>Sites for the r-process: magnetorotational CCSN</vt:lpstr>
      <vt:lpstr>Sites for the r-process: collapsar</vt:lpstr>
      <vt:lpstr>Who is dominating?</vt:lpstr>
      <vt:lpstr>Universality in the r-process</vt:lpstr>
      <vt:lpstr>Unclear origin of the light r-process</vt:lpstr>
      <vt:lpstr>Can NSMs dominate the r-process?</vt:lpstr>
      <vt:lpstr>More observations and developments</vt:lpstr>
      <vt:lpstr>Observational hint of contribution from collapsar</vt:lpstr>
      <vt:lpstr>PowerPoint 演示文稿</vt:lpstr>
      <vt:lpstr>How was our Milky Way built up?</vt:lpstr>
      <vt:lpstr>Ancient building blocks</vt:lpstr>
      <vt:lpstr>LAMOST-Subaru VMP star sample</vt:lpstr>
      <vt:lpstr>Identification of ancient building blocks</vt:lpstr>
      <vt:lpstr>What can elemental abundances tell us?</vt:lpstr>
      <vt:lpstr>Hunting the surviving Pop III</vt:lpstr>
      <vt:lpstr>Short summary</vt:lpstr>
    </vt:vector>
  </TitlesOfParts>
  <Company>gniniahil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lhn</dc:creator>
  <cp:lastModifiedBy>HAINING LI</cp:lastModifiedBy>
  <cp:revision>673</cp:revision>
  <dcterms:created xsi:type="dcterms:W3CDTF">2009-12-17T07:37:11Z</dcterms:created>
  <dcterms:modified xsi:type="dcterms:W3CDTF">2024-09-03T04:58:20Z</dcterms:modified>
</cp:coreProperties>
</file>