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382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4" r:id="rId16"/>
    <p:sldId id="275" r:id="rId17"/>
    <p:sldId id="394" r:id="rId18"/>
    <p:sldId id="395" r:id="rId19"/>
    <p:sldId id="396" r:id="rId20"/>
    <p:sldId id="279" r:id="rId21"/>
    <p:sldId id="280" r:id="rId22"/>
    <p:sldId id="336" r:id="rId23"/>
    <p:sldId id="337" r:id="rId24"/>
    <p:sldId id="338" r:id="rId25"/>
    <p:sldId id="391" r:id="rId26"/>
    <p:sldId id="397" r:id="rId27"/>
    <p:sldId id="341" r:id="rId28"/>
    <p:sldId id="283" r:id="rId29"/>
    <p:sldId id="287" r:id="rId30"/>
    <p:sldId id="342" r:id="rId31"/>
    <p:sldId id="343" r:id="rId32"/>
    <p:sldId id="289" r:id="rId33"/>
    <p:sldId id="398" r:id="rId34"/>
    <p:sldId id="290" r:id="rId35"/>
    <p:sldId id="291" r:id="rId36"/>
    <p:sldId id="292" r:id="rId37"/>
    <p:sldId id="293" r:id="rId38"/>
    <p:sldId id="294" r:id="rId39"/>
    <p:sldId id="344" r:id="rId40"/>
    <p:sldId id="345" r:id="rId41"/>
    <p:sldId id="346" r:id="rId42"/>
    <p:sldId id="347" r:id="rId43"/>
    <p:sldId id="348" r:id="rId44"/>
    <p:sldId id="350" r:id="rId45"/>
    <p:sldId id="351" r:id="rId46"/>
    <p:sldId id="352" r:id="rId47"/>
    <p:sldId id="353" r:id="rId48"/>
    <p:sldId id="355" r:id="rId49"/>
    <p:sldId id="354" r:id="rId50"/>
    <p:sldId id="357" r:id="rId51"/>
    <p:sldId id="358" r:id="rId52"/>
    <p:sldId id="359" r:id="rId53"/>
    <p:sldId id="360" r:id="rId54"/>
    <p:sldId id="361" r:id="rId55"/>
    <p:sldId id="362" r:id="rId56"/>
    <p:sldId id="364" r:id="rId57"/>
    <p:sldId id="356" r:id="rId58"/>
    <p:sldId id="299" r:id="rId59"/>
    <p:sldId id="304" r:id="rId60"/>
    <p:sldId id="305" r:id="rId61"/>
    <p:sldId id="306" r:id="rId62"/>
    <p:sldId id="307" r:id="rId63"/>
    <p:sldId id="386" r:id="rId64"/>
    <p:sldId id="312" r:id="rId65"/>
    <p:sldId id="381" r:id="rId66"/>
    <p:sldId id="383" r:id="rId67"/>
  </p:sldIdLst>
  <p:sldSz cx="12192000" cy="6858000"/>
  <p:notesSz cx="7099300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3" autoAdjust="0"/>
    <p:restoredTop sz="84168" autoAdjust="0"/>
  </p:normalViewPr>
  <p:slideViewPr>
    <p:cSldViewPr snapToGrid="0">
      <p:cViewPr>
        <p:scale>
          <a:sx n="75" d="100"/>
          <a:sy n="75" d="100"/>
        </p:scale>
        <p:origin x="348" y="-572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4073445-8E62-4565-9891-8ACD0ABDEE19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127ABF9-95E7-42F5-AD55-82F6F560A6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5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7ABF9-95E7-42F5-AD55-82F6F560A62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04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7ABF9-95E7-42F5-AD55-82F6F560A625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06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CCCCD1-FEBA-47C6-8C64-273F0A67F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5FBEBF3-FE92-47DB-BEA1-9332E3127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B8F218-DE99-49AD-83D8-358DC16B4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85ECFD-90BE-49E5-AC99-9293CEB26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F5579-24A3-4A73-9725-4080A214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79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400B3-B03E-40A4-A57D-717AB1E2E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8E8092-C5BE-4D5F-8207-DDCB7A081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AF5A2E-8C04-41C7-A1DE-DCC7B3C8E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708AE-61E3-4539-B108-06CA2083B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DFE4AF-989D-448E-9160-92B4A0F2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4D65B9-B50F-493D-984E-2ECCC62C3E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9723025-B46F-4619-B68E-DC265F6C8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78632-ACDE-48AF-B126-86EFDA03A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96532D-BFCB-411E-A275-7DEF480FD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95D67B-706F-45F6-9AE7-557A14B8A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509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24464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39065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274AC1-B41C-4ABE-901B-171EBAA0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9CDABE-B896-4295-93C4-2421B13ED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FD43E9-3670-4DC0-8D77-0491FDFB3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D7623F-A9CF-4E20-B2C4-43836740E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281F32-E9F9-430A-9687-4A9BD84B2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29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06FB3-34BF-4C1A-A043-577018B4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848629-58F0-4356-94EB-9DDA7ECE5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89ACB3-4CBC-4C83-ACAA-5DAA1F9A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15647A-1391-4F16-A796-9EFEFB84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5E9D51-0B02-4513-996F-2D205CF0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60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FC5CB7-2A99-4DB5-91B4-90A76829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A6ABF6-6090-4DE9-BBFE-A1AD0CBAC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364EA1-137B-4A02-B12B-E3E632DED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1E59AC-5948-45A7-8C47-378026E5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6AE75E-5F1F-44AF-AABF-3F164B69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FF479A-D20D-4171-B551-12B0D6D0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41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5272-F0F1-4F7C-A60F-9701EDE3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76243F-D671-4233-B863-C72C159A1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B91604-3C0A-4545-A7CC-E4B69838C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372901-BFFD-4E7B-8B79-5A64B6D64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EF6181C-BB1E-4B34-AF30-20D530C7F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8AE241-8198-481E-B79B-3DC9455DE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DD4EA5B-51AF-4DE3-ADC5-6C35EF0B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8885A02-7B8D-4FC7-A61E-7B8D9AF26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88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3770C1-49F7-4484-91A9-1FF7656F5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9E6AFD2-931E-4CDC-AF1D-B701D34B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953DEC5-D8D4-4F4C-A81B-EAB5AB04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3D31D0-6771-49CB-9703-390A1D806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25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7EE3C2-F47B-4C25-8B9E-42425AD1E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264D0D1-6843-4495-97E2-543B2AA7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DC14F4-AFEE-494E-ACED-1976E8FD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15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D9E4FC-A2E6-4BEB-842F-CEF8431CC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E46FFC-97FA-42F1-B2FA-0C7BDC4DB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A1EEF5-C786-40A9-905C-B52E0BC57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72BFE9-FF64-453A-A6AE-E6EDB1200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3358E9-454C-44AD-9584-E0A70B37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9FE907-33F9-441A-ACE6-22F7B179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57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FFA714-6D4C-4CEC-B705-FB6E9CD83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B7600C7-3A03-46DA-A41D-2D0EE7D8D1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06112-62CA-4941-9F1B-00410E110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97DC71-75F9-4FCC-B4EA-450BA894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EBD64D-8E21-4630-97E5-654E78DE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B2E1DA-DDF3-4B82-AAE5-1B55880D6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557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2E14D3F-B00F-41CD-B41E-8DD6A5BF7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A1622-394F-407D-9F9E-51DF80953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5DC72A-3F5B-4BDC-B8D9-2D77030EC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5A5EBF-567A-4A8C-8DA7-8F62E63860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E67A33-FF77-4B95-8251-F8ACCDEC1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FED0D-63FB-45B1-AD1B-069BAD7F7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4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inspirehep.net/author/profile/Gutsche%2C%20T.?recid=616397&amp;ln=e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7" Type="http://schemas.openxmlformats.org/officeDocument/2006/relationships/image" Target="../media/image43.tif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tif"/><Relationship Id="rId5" Type="http://schemas.openxmlformats.org/officeDocument/2006/relationships/image" Target="../media/image41.tif"/><Relationship Id="rId4" Type="http://schemas.openxmlformats.org/officeDocument/2006/relationships/image" Target="../media/image40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7" Type="http://schemas.openxmlformats.org/officeDocument/2006/relationships/image" Target="../media/image68.tif"/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tif"/><Relationship Id="rId5" Type="http://schemas.openxmlformats.org/officeDocument/2006/relationships/image" Target="../media/image66.tif"/><Relationship Id="rId4" Type="http://schemas.openxmlformats.org/officeDocument/2006/relationships/image" Target="../media/image65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if"/><Relationship Id="rId3" Type="http://schemas.openxmlformats.org/officeDocument/2006/relationships/image" Target="../media/image77.tif"/><Relationship Id="rId7" Type="http://schemas.openxmlformats.org/officeDocument/2006/relationships/image" Target="../media/image81.tif"/><Relationship Id="rId2" Type="http://schemas.openxmlformats.org/officeDocument/2006/relationships/image" Target="../media/image76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tif"/><Relationship Id="rId5" Type="http://schemas.openxmlformats.org/officeDocument/2006/relationships/image" Target="../media/image79.tif"/><Relationship Id="rId4" Type="http://schemas.openxmlformats.org/officeDocument/2006/relationships/image" Target="../media/image78.tif"/><Relationship Id="rId9" Type="http://schemas.openxmlformats.org/officeDocument/2006/relationships/image" Target="../media/image8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emf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emf"/><Relationship Id="rId10" Type="http://schemas.openxmlformats.org/officeDocument/2006/relationships/image" Target="../media/image92.png"/><Relationship Id="rId4" Type="http://schemas.openxmlformats.org/officeDocument/2006/relationships/image" Target="../media/image86.emf"/><Relationship Id="rId9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"/><Relationship Id="rId2" Type="http://schemas.openxmlformats.org/officeDocument/2006/relationships/image" Target="../media/image119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tif"/><Relationship Id="rId5" Type="http://schemas.openxmlformats.org/officeDocument/2006/relationships/image" Target="../media/image122.tif"/><Relationship Id="rId4" Type="http://schemas.openxmlformats.org/officeDocument/2006/relationships/image" Target="../media/image121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"/><Relationship Id="rId2" Type="http://schemas.openxmlformats.org/officeDocument/2006/relationships/image" Target="../media/image124.ti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if"/><Relationship Id="rId2" Type="http://schemas.openxmlformats.org/officeDocument/2006/relationships/image" Target="../media/image126.ti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ti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ti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ti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3" Type="http://schemas.openxmlformats.org/officeDocument/2006/relationships/image" Target="../media/image131.emf"/><Relationship Id="rId7" Type="http://schemas.openxmlformats.org/officeDocument/2006/relationships/image" Target="../media/image135.emf"/><Relationship Id="rId12" Type="http://schemas.openxmlformats.org/officeDocument/2006/relationships/image" Target="../media/image140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emf"/><Relationship Id="rId11" Type="http://schemas.openxmlformats.org/officeDocument/2006/relationships/image" Target="../media/image139.emf"/><Relationship Id="rId5" Type="http://schemas.openxmlformats.org/officeDocument/2006/relationships/image" Target="../media/image133.emf"/><Relationship Id="rId10" Type="http://schemas.openxmlformats.org/officeDocument/2006/relationships/image" Target="../media/image138.emf"/><Relationship Id="rId4" Type="http://schemas.openxmlformats.org/officeDocument/2006/relationships/image" Target="../media/image132.emf"/><Relationship Id="rId9" Type="http://schemas.openxmlformats.org/officeDocument/2006/relationships/image" Target="../media/image13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7" Type="http://schemas.openxmlformats.org/officeDocument/2006/relationships/image" Target="../media/image151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emf"/><Relationship Id="rId5" Type="http://schemas.openxmlformats.org/officeDocument/2006/relationships/image" Target="../media/image149.emf"/><Relationship Id="rId4" Type="http://schemas.openxmlformats.org/officeDocument/2006/relationships/image" Target="../media/image14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5.emf"/><Relationship Id="rId4" Type="http://schemas.openxmlformats.org/officeDocument/2006/relationships/image" Target="../media/image154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9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4.emf"/><Relationship Id="rId4" Type="http://schemas.openxmlformats.org/officeDocument/2006/relationships/image" Target="../media/image16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emf"/><Relationship Id="rId5" Type="http://schemas.openxmlformats.org/officeDocument/2006/relationships/image" Target="../media/image170.emf"/><Relationship Id="rId4" Type="http://schemas.openxmlformats.org/officeDocument/2006/relationships/image" Target="../media/image16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emf"/><Relationship Id="rId3" Type="http://schemas.openxmlformats.org/officeDocument/2006/relationships/image" Target="../media/image184.emf"/><Relationship Id="rId7" Type="http://schemas.openxmlformats.org/officeDocument/2006/relationships/image" Target="../media/image188.emf"/><Relationship Id="rId2" Type="http://schemas.openxmlformats.org/officeDocument/2006/relationships/image" Target="../media/image183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7.emf"/><Relationship Id="rId5" Type="http://schemas.openxmlformats.org/officeDocument/2006/relationships/image" Target="../media/image186.emf"/><Relationship Id="rId10" Type="http://schemas.openxmlformats.org/officeDocument/2006/relationships/image" Target="../media/image191.emf"/><Relationship Id="rId4" Type="http://schemas.openxmlformats.org/officeDocument/2006/relationships/image" Target="../media/image185.emf"/><Relationship Id="rId9" Type="http://schemas.openxmlformats.org/officeDocument/2006/relationships/image" Target="../media/image19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emf"/><Relationship Id="rId3" Type="http://schemas.openxmlformats.org/officeDocument/2006/relationships/image" Target="../media/image198.emf"/><Relationship Id="rId7" Type="http://schemas.openxmlformats.org/officeDocument/2006/relationships/image" Target="../media/image202.emf"/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emf"/><Relationship Id="rId5" Type="http://schemas.openxmlformats.org/officeDocument/2006/relationships/image" Target="../media/image200.emf"/><Relationship Id="rId4" Type="http://schemas.openxmlformats.org/officeDocument/2006/relationships/image" Target="../media/image199.emf"/><Relationship Id="rId9" Type="http://schemas.openxmlformats.org/officeDocument/2006/relationships/image" Target="../media/image20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7" Type="http://schemas.openxmlformats.org/officeDocument/2006/relationships/image" Target="../media/image218.emf"/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emf"/><Relationship Id="rId5" Type="http://schemas.openxmlformats.org/officeDocument/2006/relationships/image" Target="../media/image216.emf"/><Relationship Id="rId4" Type="http://schemas.openxmlformats.org/officeDocument/2006/relationships/image" Target="../media/image215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me applications of nonlocal chiral effective Lagrangian…">
            <a:extLst>
              <a:ext uri="{FF2B5EF4-FFF2-40B4-BE49-F238E27FC236}">
                <a16:creationId xmlns:a16="http://schemas.microsoft.com/office/drawing/2014/main" id="{6755A809-C6A6-4668-93ED-A7622665419C}"/>
              </a:ext>
            </a:extLst>
          </p:cNvPr>
          <p:cNvSpPr txBox="1"/>
          <p:nvPr/>
        </p:nvSpPr>
        <p:spPr>
          <a:xfrm>
            <a:off x="1199593" y="2129492"/>
            <a:ext cx="9573903" cy="431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900" b="0"/>
            </a:pPr>
            <a:r>
              <a:rPr lang="en-US" altLang="zh-CN" sz="2400" dirty="0"/>
              <a:t>Generalized </a:t>
            </a:r>
            <a:r>
              <a:rPr lang="en-US" altLang="zh-CN" sz="2400" dirty="0" err="1"/>
              <a:t>parton</a:t>
            </a:r>
            <a:r>
              <a:rPr lang="en-US" altLang="zh-CN" sz="2400" dirty="0"/>
              <a:t> distributions of the proton from nonlocal chiral EFT</a:t>
            </a:r>
            <a:endParaRPr sz="2400" dirty="0"/>
          </a:p>
          <a:p>
            <a:endParaRPr dirty="0"/>
          </a:p>
          <a:p>
            <a:endParaRPr dirty="0"/>
          </a:p>
          <a:p>
            <a:pPr algn="ctr">
              <a:defRPr sz="2200" b="0"/>
            </a:pPr>
            <a:r>
              <a:rPr sz="2000" dirty="0"/>
              <a:t>Ping Wang </a:t>
            </a:r>
          </a:p>
          <a:p>
            <a:pPr>
              <a:defRPr sz="2200" b="0"/>
            </a:pPr>
            <a:endParaRPr sz="2000" dirty="0"/>
          </a:p>
          <a:p>
            <a:pPr algn="ctr">
              <a:defRPr sz="2200" b="0"/>
            </a:pPr>
            <a:r>
              <a:rPr sz="2000" dirty="0"/>
              <a:t>Institute of high energy physics</a:t>
            </a:r>
            <a:r>
              <a:rPr lang="en-US" altLang="zh-CN" sz="2000" dirty="0"/>
              <a:t>, CAS</a:t>
            </a:r>
          </a:p>
          <a:p>
            <a:pPr algn="ctr">
              <a:defRPr sz="2200" b="0"/>
            </a:pPr>
            <a:endParaRPr lang="en-US" altLang="zh-CN" sz="2000" dirty="0"/>
          </a:p>
          <a:p>
            <a:pPr algn="ctr">
              <a:defRPr sz="2200" b="0"/>
            </a:pPr>
            <a:endParaRPr lang="en-US" altLang="zh-CN" sz="2000" dirty="0"/>
          </a:p>
          <a:p>
            <a:pPr algn="ctr">
              <a:defRPr sz="2200" b="0"/>
            </a:pPr>
            <a:endParaRPr lang="en-US" altLang="zh-CN" sz="2000" dirty="0"/>
          </a:p>
          <a:p>
            <a:pPr algn="ctr">
              <a:defRPr sz="2200" b="0"/>
            </a:pPr>
            <a:endParaRPr lang="en-US" altLang="zh-CN" sz="2000" dirty="0"/>
          </a:p>
          <a:p>
            <a:pPr algn="ctr">
              <a:defRPr sz="2200" b="0"/>
            </a:pPr>
            <a:endParaRPr lang="en-US" altLang="zh-CN" sz="2000" dirty="0"/>
          </a:p>
          <a:p>
            <a:pPr algn="ctr">
              <a:defRPr sz="2200" b="0"/>
            </a:pPr>
            <a:endParaRPr lang="en-US" altLang="zh-CN" sz="2000" dirty="0"/>
          </a:p>
          <a:p>
            <a:pPr algn="ctr">
              <a:defRPr sz="2200" b="0"/>
            </a:pPr>
            <a:r>
              <a:rPr lang="en-US" altLang="zh-CN" sz="1600" dirty="0"/>
              <a:t>Light-Cone 2024: Hadron Physics in the EIC era (LC2024), Nov. 25-29, 2024,</a:t>
            </a:r>
            <a:r>
              <a:rPr lang="zh-CN" altLang="en-US" sz="1600" dirty="0"/>
              <a:t> </a:t>
            </a:r>
            <a:r>
              <a:rPr lang="en-US" altLang="zh-CN" sz="1600" dirty="0"/>
              <a:t>Huizhou, China</a:t>
            </a:r>
            <a:endParaRPr sz="1600" dirty="0"/>
          </a:p>
          <a:p>
            <a:endParaRPr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22F059-EC38-40AA-A489-DFEB001D77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7566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Non-local quark-meson coupling model"/>
          <p:cNvSpPr txBox="1"/>
          <p:nvPr/>
        </p:nvSpPr>
        <p:spPr>
          <a:xfrm>
            <a:off x="2035175" y="974725"/>
            <a:ext cx="3613872" cy="341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1300480">
              <a:defRPr sz="23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617" dirty="0"/>
              <a:t>b. </a:t>
            </a:r>
            <a:r>
              <a:rPr sz="1617" dirty="0"/>
              <a:t>Non-local quark-meson coupling model</a:t>
            </a:r>
          </a:p>
        </p:txBody>
      </p:sp>
      <p:pic>
        <p:nvPicPr>
          <p:cNvPr id="176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3343" y="1535943"/>
            <a:ext cx="4912036" cy="485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.tif" descr="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33854" y="2340603"/>
            <a:ext cx="4531015" cy="455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65027" y="3115072"/>
            <a:ext cx="6243715" cy="690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86150" y="4219067"/>
            <a:ext cx="5219700" cy="814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86113" y="5357416"/>
            <a:ext cx="2074864" cy="64452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43A7D59-28B1-455D-8D61-CE76BCFB60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9064" y="1527367"/>
            <a:ext cx="2792974" cy="3517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.tif" descr="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69361" y="1522940"/>
            <a:ext cx="3043987" cy="370654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pion form factor"/>
          <p:cNvSpPr txBox="1"/>
          <p:nvPr/>
        </p:nvSpPr>
        <p:spPr>
          <a:xfrm>
            <a:off x="3124972" y="955718"/>
            <a:ext cx="1521250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 b="0"/>
            </a:lvl1pPr>
          </a:lstStyle>
          <a:p>
            <a:r>
              <a:rPr sz="1617"/>
              <a:t>pion form factor</a:t>
            </a:r>
          </a:p>
        </p:txBody>
      </p:sp>
      <p:sp>
        <p:nvSpPr>
          <p:cNvPr id="186" name="pion —&gt; 2 gama"/>
          <p:cNvSpPr txBox="1"/>
          <p:nvPr/>
        </p:nvSpPr>
        <p:spPr>
          <a:xfrm>
            <a:off x="7058522" y="919999"/>
            <a:ext cx="1649491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 b="0"/>
            </a:lvl1pPr>
          </a:lstStyle>
          <a:p>
            <a:r>
              <a:rPr sz="1617"/>
              <a:t>pion —&gt; 2 gama </a:t>
            </a:r>
          </a:p>
        </p:txBody>
      </p:sp>
      <p:pic>
        <p:nvPicPr>
          <p:cNvPr id="187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1755" y="5449985"/>
            <a:ext cx="5864602" cy="47893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1223EA5-E664-4DFF-B69B-C335837B95E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2319" y="1314018"/>
            <a:ext cx="3787381" cy="3569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1774" y="1322947"/>
            <a:ext cx="3679710" cy="356916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4A8397B-B78C-4143-9C82-4D2DA516E2E9}"/>
              </a:ext>
            </a:extLst>
          </p:cNvPr>
          <p:cNvSpPr/>
          <p:nvPr/>
        </p:nvSpPr>
        <p:spPr>
          <a:xfrm>
            <a:off x="2281247" y="5390093"/>
            <a:ext cx="80210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400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altLang="zh-CN" sz="1400" kern="100" dirty="0" err="1">
                <a:latin typeface="等线" panose="02010600030101010101" pitchFamily="2" charset="-122"/>
                <a:cs typeface="Times New Roman" panose="02020603050405020304" pitchFamily="18" charset="0"/>
              </a:rPr>
              <a:t>Faessler</a:t>
            </a:r>
            <a:r>
              <a:rPr lang="en-US" altLang="zh-CN" sz="1400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1400" kern="100" dirty="0">
                <a:solidFill>
                  <a:srgbClr val="0563C1"/>
                </a:solidFill>
                <a:latin typeface="等线" panose="02010600030101010101" pitchFamily="2" charset="-122"/>
                <a:cs typeface="Times New Roman" panose="02020603050405020304" pitchFamily="18" charset="0"/>
                <a:hlinkClick r:id="rId4"/>
              </a:rPr>
              <a:t>T. </a:t>
            </a:r>
            <a:r>
              <a:rPr lang="en-US" altLang="zh-CN" sz="1400" kern="100" dirty="0" err="1">
                <a:latin typeface="等线" panose="02010600030101010101" pitchFamily="2" charset="-122"/>
                <a:cs typeface="Times New Roman" panose="02020603050405020304" pitchFamily="18" charset="0"/>
              </a:rPr>
              <a:t>Gutsche</a:t>
            </a:r>
            <a:r>
              <a:rPr lang="en-US" altLang="zh-CN" sz="1400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, M.A. Ivanov, Valery E. </a:t>
            </a:r>
            <a:r>
              <a:rPr lang="en-US" altLang="zh-CN" sz="1400" kern="100" dirty="0" err="1">
                <a:latin typeface="等线" panose="02010600030101010101" pitchFamily="2" charset="-122"/>
                <a:cs typeface="Times New Roman" panose="02020603050405020304" pitchFamily="18" charset="0"/>
              </a:rPr>
              <a:t>Lyubovitskij</a:t>
            </a:r>
            <a:r>
              <a:rPr lang="en-US" altLang="zh-CN" sz="1400" kern="100" dirty="0">
                <a:latin typeface="等线" panose="02010600030101010101" pitchFamily="2" charset="-122"/>
                <a:cs typeface="Times New Roman" panose="02020603050405020304" pitchFamily="18" charset="0"/>
              </a:rPr>
              <a:t> and P. Wang, Phys. Rev. D 68 (2003) 014011</a:t>
            </a:r>
            <a:endParaRPr lang="zh-CN" altLang="zh-CN" sz="1400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A49BD0B-83A2-4588-A49A-40357D08A4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Finite-Range-Regularization"/>
          <p:cNvSpPr txBox="1"/>
          <p:nvPr/>
        </p:nvSpPr>
        <p:spPr>
          <a:xfrm>
            <a:off x="1902619" y="857131"/>
            <a:ext cx="2592824" cy="341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1300480">
              <a:tabLst>
                <a:tab pos="622300" algn="l"/>
                <a:tab pos="1257300" algn="l"/>
                <a:tab pos="1905000" algn="l"/>
                <a:tab pos="2540000" algn="l"/>
                <a:tab pos="3175000" algn="l"/>
                <a:tab pos="3822700" algn="l"/>
                <a:tab pos="4457700" algn="l"/>
                <a:tab pos="5092700" algn="l"/>
                <a:tab pos="5740400" algn="l"/>
                <a:tab pos="6375400" algn="l"/>
                <a:tab pos="7023100" algn="l"/>
                <a:tab pos="7658100" algn="l"/>
                <a:tab pos="8280400" algn="l"/>
                <a:tab pos="8940800" algn="l"/>
                <a:tab pos="9563100" algn="l"/>
                <a:tab pos="10198100" algn="l"/>
                <a:tab pos="10845800" algn="l"/>
                <a:tab pos="11480800" algn="l"/>
                <a:tab pos="12128500" algn="l"/>
                <a:tab pos="12763500" algn="l"/>
              </a:tabLst>
              <a:defRPr sz="23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617" dirty="0"/>
              <a:t>c. </a:t>
            </a:r>
            <a:r>
              <a:rPr sz="1617" dirty="0"/>
              <a:t>Finite-Range-Regularization</a:t>
            </a:r>
          </a:p>
        </p:txBody>
      </p:sp>
      <p:pic>
        <p:nvPicPr>
          <p:cNvPr id="20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0138" y="5170289"/>
            <a:ext cx="1693029" cy="507759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Λ = 0.8 GeV"/>
          <p:cNvSpPr txBox="1"/>
          <p:nvPr/>
        </p:nvSpPr>
        <p:spPr>
          <a:xfrm>
            <a:off x="6084490" y="5291907"/>
            <a:ext cx="940320" cy="29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914367">
              <a:defRPr sz="1900" b="0">
                <a:latin typeface="Symbol"/>
                <a:ea typeface="Symbol"/>
                <a:cs typeface="Symbol"/>
                <a:sym typeface="Symbol"/>
              </a:defRPr>
            </a:pPr>
            <a:r>
              <a:rPr sz="1336"/>
              <a:t>L = </a:t>
            </a:r>
            <a:r>
              <a:rPr sz="1336">
                <a:latin typeface="Calibri"/>
                <a:ea typeface="Calibri"/>
                <a:cs typeface="Calibri"/>
                <a:sym typeface="Calibri"/>
              </a:rPr>
              <a:t>0.8</a:t>
            </a:r>
            <a:r>
              <a:rPr sz="1336"/>
              <a:t> </a:t>
            </a:r>
            <a:r>
              <a:rPr sz="1336">
                <a:latin typeface="Calibri"/>
                <a:ea typeface="Calibri"/>
                <a:cs typeface="Calibri"/>
                <a:sym typeface="Calibri"/>
              </a:rPr>
              <a:t>GeV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1FC6F60-5725-4516-A57D-ADEACCDA4C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5F669C-0D09-48C5-8008-BDF25F07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975" y="1149231"/>
            <a:ext cx="2592825" cy="310328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7BBA038-A564-4F5C-9940-590A0A6D8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301" y="1633848"/>
            <a:ext cx="5663286" cy="12230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EF0CCBB-D1EC-466F-8865-10AA33E82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78" y="3136900"/>
            <a:ext cx="6467732" cy="6634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6DBEF2-7C60-45B4-83B0-43C1EEF12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680" y="4147357"/>
            <a:ext cx="5051907" cy="71944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9017" y="73670"/>
            <a:ext cx="4769264" cy="3259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0165" y="99260"/>
            <a:ext cx="4662684" cy="3190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.tif" descr="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94227" y="3251974"/>
            <a:ext cx="3249674" cy="2932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.tif" descr="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44743" y="3267684"/>
            <a:ext cx="3313505" cy="291665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CEF0D72-EA63-497F-A5D8-E5BE4C215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 dirty="0"/>
          </a:p>
        </p:txBody>
      </p:sp>
      <p:sp>
        <p:nvSpPr>
          <p:cNvPr id="7" name="V. Lyubovitskij, P. Wang, T. Gutsche, A. Faessler, Phys. Rev. C 66 (2002) 055204">
            <a:extLst>
              <a:ext uri="{FF2B5EF4-FFF2-40B4-BE49-F238E27FC236}">
                <a16:creationId xmlns:a16="http://schemas.microsoft.com/office/drawing/2014/main" id="{8CEFB114-FB2E-4390-B50B-52C65148B00D}"/>
              </a:ext>
            </a:extLst>
          </p:cNvPr>
          <p:cNvSpPr txBox="1"/>
          <p:nvPr/>
        </p:nvSpPr>
        <p:spPr>
          <a:xfrm>
            <a:off x="3120628" y="6263124"/>
            <a:ext cx="5898528" cy="287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r>
              <a:rPr sz="1266" dirty="0"/>
              <a:t>P. Wang, </a:t>
            </a:r>
            <a:r>
              <a:rPr lang="en-US" sz="1266" dirty="0"/>
              <a:t>D. B. </a:t>
            </a:r>
            <a:r>
              <a:rPr lang="en-US" sz="1266" dirty="0" err="1"/>
              <a:t>Leinweber</a:t>
            </a:r>
            <a:r>
              <a:rPr lang="en-US" sz="1266" dirty="0"/>
              <a:t>, A. W. Thomas and R. D. Young</a:t>
            </a:r>
            <a:r>
              <a:rPr sz="1266" dirty="0"/>
              <a:t>, Phys. Rev. </a:t>
            </a:r>
            <a:r>
              <a:rPr lang="en-US" sz="1266" dirty="0"/>
              <a:t>D</a:t>
            </a:r>
            <a:r>
              <a:rPr sz="1266" dirty="0"/>
              <a:t> </a:t>
            </a:r>
            <a:r>
              <a:rPr lang="en-US" altLang="zh-CN" sz="1266" dirty="0"/>
              <a:t>75</a:t>
            </a:r>
            <a:r>
              <a:rPr sz="1266" dirty="0"/>
              <a:t> (200</a:t>
            </a:r>
            <a:r>
              <a:rPr lang="en-US" altLang="zh-CN" sz="1266" dirty="0"/>
              <a:t>7</a:t>
            </a:r>
            <a:r>
              <a:rPr sz="1266" dirty="0"/>
              <a:t>) 0</a:t>
            </a:r>
            <a:r>
              <a:rPr lang="en-US" altLang="zh-CN" sz="1266" dirty="0"/>
              <a:t>73012</a:t>
            </a:r>
            <a:r>
              <a:rPr sz="1266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AutoShape 1"/>
          <p:cNvSpPr txBox="1"/>
          <p:nvPr/>
        </p:nvSpPr>
        <p:spPr>
          <a:xfrm>
            <a:off x="4093071" y="599406"/>
            <a:ext cx="3686405" cy="346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>
            <a:lvl1pPr algn="l" defTabSz="914400">
              <a:defRPr sz="2600" b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828"/>
              <a:t>Nonlocal effective Lagrangian</a:t>
            </a:r>
          </a:p>
        </p:txBody>
      </p:sp>
      <p:sp>
        <p:nvSpPr>
          <p:cNvPr id="271" name="AutoShape 3"/>
          <p:cNvSpPr txBox="1"/>
          <p:nvPr/>
        </p:nvSpPr>
        <p:spPr>
          <a:xfrm>
            <a:off x="2897833" y="1156506"/>
            <a:ext cx="1022450" cy="292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>
            <a:lvl1pPr algn="l" defTabSz="914400">
              <a:defRPr sz="2100" b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77"/>
              <a:t>Motivation:</a:t>
            </a:r>
          </a:p>
        </p:txBody>
      </p:sp>
      <p:sp>
        <p:nvSpPr>
          <p:cNvPr id="272" name="AutoShape 4"/>
          <p:cNvSpPr txBox="1"/>
          <p:nvPr/>
        </p:nvSpPr>
        <p:spPr>
          <a:xfrm>
            <a:off x="3576489" y="1549412"/>
            <a:ext cx="1993553" cy="25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>
            <a:lvl1pPr algn="l" defTabSz="914400">
              <a:defRPr sz="18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Finite-range-regularisation </a:t>
            </a:r>
          </a:p>
        </p:txBody>
      </p:sp>
      <p:sp>
        <p:nvSpPr>
          <p:cNvPr id="273" name="Line 5"/>
          <p:cNvSpPr/>
          <p:nvPr/>
        </p:nvSpPr>
        <p:spPr>
          <a:xfrm>
            <a:off x="5594598" y="1678893"/>
            <a:ext cx="329283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7999"/>
              </a:srgbClr>
            </a:outerShdw>
          </a:effectLst>
        </p:spPr>
        <p:txBody>
          <a:bodyPr lIns="32146" rIns="32146"/>
          <a:lstStyle/>
          <a:p>
            <a:pPr defTabSz="642915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274" name="AutoShape 6"/>
          <p:cNvSpPr txBox="1"/>
          <p:nvPr/>
        </p:nvSpPr>
        <p:spPr>
          <a:xfrm>
            <a:off x="6067871" y="1549412"/>
            <a:ext cx="1520280" cy="25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>
            <a:lvl1pPr algn="l" defTabSz="914400">
              <a:defRPr sz="18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Relativistic regulator</a:t>
            </a:r>
          </a:p>
        </p:txBody>
      </p:sp>
      <p:sp>
        <p:nvSpPr>
          <p:cNvPr id="275" name="AutoShape 7"/>
          <p:cNvSpPr txBox="1"/>
          <p:nvPr/>
        </p:nvSpPr>
        <p:spPr>
          <a:xfrm>
            <a:off x="3424684" y="1915529"/>
            <a:ext cx="5281911" cy="25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>
            <a:lvl1pPr algn="l" defTabSz="914400">
              <a:defRPr sz="18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         Heavy baryon EFT                        Covariant EFT</a:t>
            </a:r>
          </a:p>
        </p:txBody>
      </p:sp>
      <p:sp>
        <p:nvSpPr>
          <p:cNvPr id="276" name="Line 8"/>
          <p:cNvSpPr/>
          <p:nvPr/>
        </p:nvSpPr>
        <p:spPr>
          <a:xfrm>
            <a:off x="5594598" y="2045010"/>
            <a:ext cx="329283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7999"/>
              </a:srgbClr>
            </a:outerShdw>
          </a:effectLst>
        </p:spPr>
        <p:txBody>
          <a:bodyPr lIns="32146" rIns="32146"/>
          <a:lstStyle/>
          <a:p>
            <a:pPr defTabSz="642915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277" name="AutoShape 9"/>
          <p:cNvSpPr txBox="1"/>
          <p:nvPr/>
        </p:nvSpPr>
        <p:spPr>
          <a:xfrm>
            <a:off x="3536304" y="2320715"/>
            <a:ext cx="5064251" cy="25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>
            <a:lvl1pPr algn="l" defTabSz="914400">
              <a:defRPr sz="18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Gauge symmetry distroyed            Gauge symmetry restored  </a:t>
            </a:r>
          </a:p>
        </p:txBody>
      </p:sp>
      <p:sp>
        <p:nvSpPr>
          <p:cNvPr id="278" name="Line 10"/>
          <p:cNvSpPr/>
          <p:nvPr/>
        </p:nvSpPr>
        <p:spPr>
          <a:xfrm>
            <a:off x="5594598" y="2451311"/>
            <a:ext cx="329283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7999"/>
              </a:srgbClr>
            </a:outerShdw>
          </a:effectLst>
        </p:spPr>
        <p:txBody>
          <a:bodyPr lIns="32146" rIns="32146"/>
          <a:lstStyle/>
          <a:p>
            <a:pPr defTabSz="642915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279" name="AutoShape 11"/>
          <p:cNvSpPr txBox="1"/>
          <p:nvPr/>
        </p:nvSpPr>
        <p:spPr>
          <a:xfrm>
            <a:off x="3412406" y="2687947"/>
            <a:ext cx="4790778" cy="25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>
            <a:lvl1pPr algn="l" defTabSz="914400">
              <a:defRPr sz="18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Ward identity, Charge conservation, Renormalised nucleon charge</a:t>
            </a:r>
          </a:p>
        </p:txBody>
      </p:sp>
      <p:sp>
        <p:nvSpPr>
          <p:cNvPr id="280" name="AutoShape 12"/>
          <p:cNvSpPr txBox="1"/>
          <p:nvPr/>
        </p:nvSpPr>
        <p:spPr>
          <a:xfrm>
            <a:off x="3883447" y="3656818"/>
            <a:ext cx="3814094" cy="562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/>
          <a:p>
            <a:pPr defTabSz="642915"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/>
              <a:t>Gauge invariant nonlocal chiral effective Lagrangian</a:t>
            </a:r>
          </a:p>
          <a:p>
            <a:pPr defTabSz="642915">
              <a:defRPr sz="1000" b="0">
                <a:latin typeface="Helvetica"/>
                <a:ea typeface="Helvetica"/>
                <a:cs typeface="Helvetica"/>
                <a:sym typeface="Helvetica"/>
              </a:defRPr>
            </a:pPr>
            <a:endParaRPr sz="703"/>
          </a:p>
          <a:p>
            <a:pPr defTabSz="642915"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/>
              <a:t>Regulator derived from the Lagrangian</a:t>
            </a:r>
          </a:p>
        </p:txBody>
      </p:sp>
      <p:sp>
        <p:nvSpPr>
          <p:cNvPr id="281" name="AutoShape 13"/>
          <p:cNvSpPr txBox="1"/>
          <p:nvPr/>
        </p:nvSpPr>
        <p:spPr>
          <a:xfrm>
            <a:off x="2996059" y="3272842"/>
            <a:ext cx="837159" cy="292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/>
          <a:p>
            <a:pPr defTabSz="642915">
              <a:defRPr sz="2100" b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/>
              <a:t>Solution</a:t>
            </a:r>
            <a:r>
              <a:rPr sz="1477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282" name="AutoShape 14"/>
          <p:cNvSpPr txBox="1"/>
          <p:nvPr/>
        </p:nvSpPr>
        <p:spPr>
          <a:xfrm>
            <a:off x="3295318" y="4630154"/>
            <a:ext cx="5281911" cy="594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/>
          <a:p>
            <a:pPr defTabSz="642915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406"/>
              <a:t>Make it possible to study hadron structure at relatively large Q^2</a:t>
            </a:r>
          </a:p>
          <a:p>
            <a:pPr defTabSz="642915">
              <a:defRPr sz="900" b="0">
                <a:latin typeface="Helvetica"/>
                <a:ea typeface="Helvetica"/>
                <a:cs typeface="Helvetica"/>
                <a:sym typeface="Helvetica"/>
              </a:defRPr>
            </a:pPr>
            <a:endParaRPr sz="633"/>
          </a:p>
          <a:p>
            <a:pPr defTabSz="642915">
              <a:defRPr sz="2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406"/>
              <a:t>                       FFs, PDFs, GPDs, TMDs, … …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79667F6-854F-4344-86BF-E6F39FF5D2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5016" y="663912"/>
            <a:ext cx="7742187" cy="873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23553" y="1711286"/>
            <a:ext cx="3812818" cy="407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4953" y="2291967"/>
            <a:ext cx="2667442" cy="289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42472" y="2772742"/>
            <a:ext cx="3774980" cy="838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18037" y="3819979"/>
            <a:ext cx="3601274" cy="810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68674" y="4803944"/>
            <a:ext cx="4963295" cy="13660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9C21FEB-78CB-4026-B5DF-E614DF39F7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1653" y="816928"/>
            <a:ext cx="4095623" cy="497203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AutoShape 6"/>
          <p:cNvSpPr txBox="1"/>
          <p:nvPr/>
        </p:nvSpPr>
        <p:spPr>
          <a:xfrm>
            <a:off x="2365245" y="441605"/>
            <a:ext cx="3099197" cy="285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8" tIns="34288" rIns="34288" bIns="34288">
            <a:spAutoFit/>
          </a:bodyPr>
          <a:lstStyle>
            <a:lvl1pPr algn="l" defTabSz="1300480">
              <a:defRPr sz="20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Local interaction including pi meson</a:t>
            </a:r>
          </a:p>
        </p:txBody>
      </p:sp>
      <p:pic>
        <p:nvPicPr>
          <p:cNvPr id="296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0614" y="1900550"/>
            <a:ext cx="5682993" cy="801671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AutoShape 8"/>
          <p:cNvSpPr txBox="1"/>
          <p:nvPr/>
        </p:nvSpPr>
        <p:spPr>
          <a:xfrm>
            <a:off x="2400850" y="1442282"/>
            <a:ext cx="3265885" cy="285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8" tIns="34288" rIns="34288" bIns="34288">
            <a:spAutoFit/>
          </a:bodyPr>
          <a:lstStyle>
            <a:lvl1pPr algn="l" defTabSz="1300480">
              <a:defRPr sz="20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Corresponding nonlocal Lagrangian</a:t>
            </a:r>
          </a:p>
        </p:txBody>
      </p:sp>
      <p:pic>
        <p:nvPicPr>
          <p:cNvPr id="298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71062" y="3091356"/>
            <a:ext cx="4249877" cy="443116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AutoShape 10"/>
          <p:cNvSpPr txBox="1"/>
          <p:nvPr/>
        </p:nvSpPr>
        <p:spPr>
          <a:xfrm>
            <a:off x="2444422" y="2801672"/>
            <a:ext cx="1986827" cy="285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8" tIns="34288" rIns="34288" bIns="34288">
            <a:spAutoFit/>
          </a:bodyPr>
          <a:lstStyle>
            <a:lvl1pPr algn="l" defTabSz="1300480">
              <a:defRPr sz="20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Local EM interaction</a:t>
            </a:r>
          </a:p>
        </p:txBody>
      </p:sp>
      <p:sp>
        <p:nvSpPr>
          <p:cNvPr id="300" name="AutoShape 11"/>
          <p:cNvSpPr txBox="1"/>
          <p:nvPr/>
        </p:nvSpPr>
        <p:spPr>
          <a:xfrm>
            <a:off x="2428184" y="3658072"/>
            <a:ext cx="3282654" cy="285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8" tIns="34288" rIns="34288" bIns="34288">
            <a:spAutoFit/>
          </a:bodyPr>
          <a:lstStyle>
            <a:lvl1pPr algn="l" defTabSz="1300480">
              <a:defRPr sz="20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Corresponding nonlocal EM interaction</a:t>
            </a:r>
          </a:p>
        </p:txBody>
      </p:sp>
      <p:pic>
        <p:nvPicPr>
          <p:cNvPr id="301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75782" y="4079580"/>
            <a:ext cx="6040436" cy="412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54943" y="5025033"/>
            <a:ext cx="5344190" cy="412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icture 11" descr="Picture 1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25165" y="5712023"/>
            <a:ext cx="6053266" cy="430295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AutoShape 13"/>
          <p:cNvSpPr txBox="1"/>
          <p:nvPr/>
        </p:nvSpPr>
        <p:spPr>
          <a:xfrm>
            <a:off x="2449907" y="4646083"/>
            <a:ext cx="2814979" cy="285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8" tIns="34288" rIns="34288" bIns="34288">
            <a:spAutoFit/>
          </a:bodyPr>
          <a:lstStyle>
            <a:lvl1pPr algn="l" defTabSz="1300480">
              <a:defRPr sz="20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/>
              <a:t>EM currents with pi meson: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9F452DA-B146-4DC2-BFA1-D120DA4855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AC12BEE-7F55-4A36-989C-951746DDF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152" y="2472249"/>
            <a:ext cx="5452772" cy="3306503"/>
          </a:xfrm>
          <a:prstGeom prst="rect">
            <a:avLst/>
          </a:prstGeom>
        </p:spPr>
      </p:pic>
      <p:pic>
        <p:nvPicPr>
          <p:cNvPr id="3" name="Picture 3" descr="Picture 3">
            <a:extLst>
              <a:ext uri="{FF2B5EF4-FFF2-40B4-BE49-F238E27FC236}">
                <a16:creationId xmlns:a16="http://schemas.microsoft.com/office/drawing/2014/main" id="{5F5137B2-C2A5-4B76-BDC5-C9D487591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5755" y="1280564"/>
            <a:ext cx="5740491" cy="412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4" descr="Picture 4">
            <a:extLst>
              <a:ext uri="{FF2B5EF4-FFF2-40B4-BE49-F238E27FC236}">
                <a16:creationId xmlns:a16="http://schemas.microsoft.com/office/drawing/2014/main" id="{BE7BD856-C97B-4918-9242-78C240B98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26679" y="1767362"/>
            <a:ext cx="2230538" cy="27472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utoShape 12">
            <a:extLst>
              <a:ext uri="{FF2B5EF4-FFF2-40B4-BE49-F238E27FC236}">
                <a16:creationId xmlns:a16="http://schemas.microsoft.com/office/drawing/2014/main" id="{B645806A-5EDC-4BD8-A29A-E3BE399A1E1E}"/>
              </a:ext>
            </a:extLst>
          </p:cNvPr>
          <p:cNvSpPr txBox="1"/>
          <p:nvPr/>
        </p:nvSpPr>
        <p:spPr>
          <a:xfrm>
            <a:off x="2148148" y="954197"/>
            <a:ext cx="5791782" cy="285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8" tIns="34288" rIns="34288" bIns="34288">
            <a:spAutoFit/>
          </a:bodyPr>
          <a:lstStyle>
            <a:lvl1pPr algn="l" defTabSz="1300480">
              <a:defRPr sz="20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6" dirty="0"/>
              <a:t>The </a:t>
            </a:r>
            <a:r>
              <a:rPr sz="1406" dirty="0" err="1"/>
              <a:t>Lagrangian</a:t>
            </a:r>
            <a:r>
              <a:rPr sz="1406" dirty="0"/>
              <a:t> is gauge invariant under the following transformation: 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5B81C6-366A-4BC0-A0AE-760C7DBF8A3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2007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85D6798-61B6-4C5C-9034-89AAB158B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458" y="1022823"/>
            <a:ext cx="6005052" cy="389391"/>
          </a:xfrm>
          <a:prstGeom prst="rect">
            <a:avLst/>
          </a:prstGeom>
        </p:spPr>
      </p:pic>
      <p:sp>
        <p:nvSpPr>
          <p:cNvPr id="4" name="Light sea form factors">
            <a:extLst>
              <a:ext uri="{FF2B5EF4-FFF2-40B4-BE49-F238E27FC236}">
                <a16:creationId xmlns:a16="http://schemas.microsoft.com/office/drawing/2014/main" id="{DAA8EC5C-8148-4E8F-BDEC-F39528B9CC74}"/>
              </a:ext>
            </a:extLst>
          </p:cNvPr>
          <p:cNvSpPr txBox="1"/>
          <p:nvPr/>
        </p:nvSpPr>
        <p:spPr>
          <a:xfrm>
            <a:off x="1622943" y="479745"/>
            <a:ext cx="3577707" cy="34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defRPr sz="2800" b="1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</a:defRPr>
            </a:lvl1pPr>
          </a:lstStyle>
          <a:p>
            <a:pPr algn="ctr">
              <a:defRPr sz="1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en-US" altLang="zh-CN" sz="1800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Vertices  of</a:t>
            </a:r>
            <a:r>
              <a:rPr lang="zh-CN" altLang="en-US" sz="1800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Nonlocal EFT</a:t>
            </a:r>
            <a:endParaRPr sz="1800" dirty="0"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A39811-EC42-4A94-A0B2-5628A030C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207" y="1570231"/>
            <a:ext cx="6634869" cy="4632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7EB7530-0AC9-4C57-BBA0-50D58CA60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242" y="2191524"/>
            <a:ext cx="3817517" cy="15397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F85501-D28A-4D56-9A48-24B1B109B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813" y="3859368"/>
            <a:ext cx="4551946" cy="5786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A3B78C7-2041-47B2-BBC2-2ACE705CC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695" y="4592856"/>
            <a:ext cx="5914150" cy="481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1ADC9C-0FDF-4517-81F9-20647E593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4234" y="5229569"/>
            <a:ext cx="5688001" cy="1062531"/>
          </a:xfrm>
          <a:prstGeom prst="rect">
            <a:avLst/>
          </a:prstGeo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3C9F44DB-4197-45CD-B78A-A4D5F7D9AA6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615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ntroduction — why nonlocal ?…"/>
          <p:cNvSpPr txBox="1"/>
          <p:nvPr/>
        </p:nvSpPr>
        <p:spPr>
          <a:xfrm>
            <a:off x="2240280" y="491491"/>
            <a:ext cx="9144000" cy="550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2146" rIns="32146">
            <a:spAutoFit/>
          </a:bodyPr>
          <a:lstStyle/>
          <a:p>
            <a:pPr defTabSz="642915">
              <a:buSzPct val="100000"/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600" dirty="0"/>
              <a:t>I. </a:t>
            </a:r>
            <a:r>
              <a:rPr sz="1600" dirty="0"/>
              <a:t>Introduction — why nonlocal ? </a:t>
            </a:r>
          </a:p>
          <a:p>
            <a:pPr defTabSz="642915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    a. perturbative chiral quark model</a:t>
            </a:r>
          </a:p>
          <a:p>
            <a:pPr defTabSz="642915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    b. nonlocal quark-meson coupling model</a:t>
            </a:r>
          </a:p>
          <a:p>
            <a:pPr defTabSz="642915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    c. finite-range-regularization</a:t>
            </a:r>
          </a:p>
          <a:p>
            <a:pPr defTabSz="642915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 lang="en-US" altLang="zh-CN" sz="1600" dirty="0"/>
          </a:p>
          <a:p>
            <a:pPr defTabSz="642915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II. Nonlocal </a:t>
            </a:r>
            <a:r>
              <a:rPr sz="1600" dirty="0" err="1"/>
              <a:t>Lagrangian</a:t>
            </a:r>
            <a:endParaRPr sz="1600" dirty="0"/>
          </a:p>
          <a:p>
            <a:pPr defTabSz="642915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CN" sz="1600" dirty="0"/>
              <a:t>     a. </a:t>
            </a:r>
            <a:r>
              <a:rPr lang="en-US" sz="1600" dirty="0"/>
              <a:t>n</a:t>
            </a:r>
            <a:r>
              <a:rPr sz="1600" dirty="0"/>
              <a:t>ucleon form factors</a:t>
            </a:r>
            <a:endParaRPr lang="en-US" altLang="zh-CN" sz="1600" dirty="0"/>
          </a:p>
          <a:p>
            <a:pPr defTabSz="642915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CN" sz="1600" dirty="0"/>
              <a:t>     b. baryon octet form factors</a:t>
            </a:r>
            <a:endParaRPr sz="1600" dirty="0"/>
          </a:p>
          <a:p>
            <a:pPr defTabSz="642915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endParaRPr lang="en-US" altLang="zh-CN" sz="1600" dirty="0"/>
          </a:p>
          <a:p>
            <a:pPr defTabSz="642915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600" dirty="0"/>
              <a:t>III. </a:t>
            </a:r>
            <a:r>
              <a:rPr sz="1600" dirty="0"/>
              <a:t>Parton distribution functions</a:t>
            </a:r>
          </a:p>
          <a:p>
            <a:pPr defTabSz="642915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     a. </a:t>
            </a:r>
            <a:r>
              <a:rPr sz="1600" dirty="0" err="1"/>
              <a:t>dbar-ubar</a:t>
            </a:r>
            <a:r>
              <a:rPr sz="1600" dirty="0"/>
              <a:t> asymmetry</a:t>
            </a:r>
          </a:p>
          <a:p>
            <a:pPr defTabSz="642915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     b. s-sbar asymmetry</a:t>
            </a:r>
          </a:p>
          <a:p>
            <a:pPr defTabSz="642915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CN" sz="1600" dirty="0"/>
              <a:t>     c. polarized distributions</a:t>
            </a:r>
          </a:p>
          <a:p>
            <a:pPr defTabSz="642915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 lang="en-US" altLang="zh-CN" sz="1600" dirty="0"/>
          </a:p>
          <a:p>
            <a:pPr defTabSz="642915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CN" sz="1600" dirty="0"/>
              <a:t>IV. Generalized PDFs</a:t>
            </a:r>
          </a:p>
          <a:p>
            <a:pPr defTabSz="642915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CN" sz="1600" dirty="0"/>
              <a:t>     a. zero skewness</a:t>
            </a:r>
          </a:p>
          <a:p>
            <a:pPr defTabSz="642915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CN" sz="1600" dirty="0"/>
              <a:t>     b. nonzero skewness</a:t>
            </a:r>
          </a:p>
          <a:p>
            <a:pPr defTabSz="642915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 lang="en-US" altLang="zh-CN" sz="1600" dirty="0"/>
          </a:p>
          <a:p>
            <a:pPr defTabSz="642915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V. Nonlocal QED</a:t>
            </a:r>
            <a:r>
              <a:rPr lang="en-US" altLang="zh-CN" sz="1600" dirty="0"/>
              <a:t> </a:t>
            </a:r>
          </a:p>
          <a:p>
            <a:pPr defTabSz="642915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CN" sz="1600" dirty="0"/>
              <a:t>     lepton g-2</a:t>
            </a:r>
            <a:endParaRPr sz="1600" dirty="0"/>
          </a:p>
          <a:p>
            <a:pPr defTabSz="642915">
              <a:defRPr b="0">
                <a:latin typeface="Calibri"/>
                <a:ea typeface="Calibri"/>
                <a:cs typeface="Calibri"/>
                <a:sym typeface="Calibri"/>
              </a:defRPr>
            </a:pPr>
            <a:endParaRPr lang="en-US" altLang="zh-CN" sz="1600" dirty="0"/>
          </a:p>
          <a:p>
            <a:pPr defTabSz="642915"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Summary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BF9300-16F5-4EAA-A38C-14463E4D89D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7402" y="1372427"/>
            <a:ext cx="2714712" cy="1755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714" y="1342710"/>
            <a:ext cx="2715698" cy="17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1445" y="3306959"/>
            <a:ext cx="2740331" cy="1745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96565" y="3306007"/>
            <a:ext cx="2770189" cy="1745102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AutoShape 3"/>
          <p:cNvSpPr txBox="1"/>
          <p:nvPr/>
        </p:nvSpPr>
        <p:spPr>
          <a:xfrm>
            <a:off x="2342086" y="708078"/>
            <a:ext cx="3464354" cy="296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8" tIns="34288" rIns="34288" bIns="34288">
            <a:spAutoFit/>
          </a:bodyPr>
          <a:lstStyle>
            <a:lvl1pPr algn="l" defTabSz="1300480">
              <a:defRPr sz="21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77" dirty="0"/>
              <a:t>Nucleon Form Factors</a:t>
            </a:r>
            <a:r>
              <a:rPr lang="en-US" altLang="zh-CN" sz="1477" dirty="0"/>
              <a:t> in nonlocal EFT</a:t>
            </a:r>
            <a:endParaRPr sz="1477" dirty="0"/>
          </a:p>
        </p:txBody>
      </p:sp>
      <p:sp>
        <p:nvSpPr>
          <p:cNvPr id="332" name="AutoShape 4"/>
          <p:cNvSpPr txBox="1"/>
          <p:nvPr/>
        </p:nvSpPr>
        <p:spPr>
          <a:xfrm>
            <a:off x="3111190" y="5497567"/>
            <a:ext cx="3973449" cy="264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8" tIns="34288" rIns="34288" bIns="34288">
            <a:spAutoFit/>
          </a:bodyPr>
          <a:lstStyle/>
          <a:p>
            <a:pPr defTabSz="914367"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/>
              <a:t>F. C. He and P. Wang, Phys. Rev. D97 (2018) 036007 </a:t>
            </a:r>
          </a:p>
        </p:txBody>
      </p:sp>
      <p:sp>
        <p:nvSpPr>
          <p:cNvPr id="333" name="文本框 9"/>
          <p:cNvSpPr txBox="1"/>
          <p:nvPr/>
        </p:nvSpPr>
        <p:spPr>
          <a:xfrm>
            <a:off x="7698795" y="2272238"/>
            <a:ext cx="2890831" cy="166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&lt;r</a:t>
            </a:r>
            <a:r>
              <a:rPr sz="844"/>
              <a:t>M</a:t>
            </a:r>
            <a:r>
              <a:rPr sz="1477"/>
              <a:t>&gt;p = 0.848  (0.836)  </a:t>
            </a:r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endParaRPr sz="1477"/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&lt;r</a:t>
            </a:r>
            <a:r>
              <a:rPr sz="844"/>
              <a:t>E</a:t>
            </a:r>
            <a:r>
              <a:rPr sz="1477"/>
              <a:t>&gt;p = 0.857   (0.847)</a:t>
            </a:r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endParaRPr sz="1477"/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&lt;r</a:t>
            </a:r>
            <a:r>
              <a:rPr sz="844"/>
              <a:t>M</a:t>
            </a:r>
            <a:r>
              <a:rPr sz="1477"/>
              <a:t>&gt;n = 0.867  (0.889)</a:t>
            </a:r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endParaRPr sz="1477"/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&lt;r^</a:t>
            </a:r>
            <a:r>
              <a:rPr sz="984"/>
              <a:t>2_E</a:t>
            </a:r>
            <a:r>
              <a:rPr sz="1477"/>
              <a:t>&gt;n  = -0.077 (-0.113)</a:t>
            </a:r>
          </a:p>
        </p:txBody>
      </p:sp>
      <p:sp>
        <p:nvSpPr>
          <p:cNvPr id="334" name="文本框 11"/>
          <p:cNvSpPr txBox="1"/>
          <p:nvPr/>
        </p:nvSpPr>
        <p:spPr>
          <a:xfrm>
            <a:off x="9593507" y="2272233"/>
            <a:ext cx="728082" cy="166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fm</a:t>
            </a:r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endParaRPr sz="1477"/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fm</a:t>
            </a:r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endParaRPr sz="1477"/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fm</a:t>
            </a:r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endParaRPr sz="1477"/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      fm^2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2714AB8-6F3C-461E-BFB5-4E225511A5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0883" y="2181074"/>
            <a:ext cx="3403190" cy="2155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02177" y="2198933"/>
            <a:ext cx="3403191" cy="2158444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trange form factors"/>
          <p:cNvSpPr txBox="1"/>
          <p:nvPr/>
        </p:nvSpPr>
        <p:spPr>
          <a:xfrm>
            <a:off x="2192459" y="497681"/>
            <a:ext cx="1737656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 b="0"/>
            </a:lvl1pPr>
          </a:lstStyle>
          <a:p>
            <a:r>
              <a:rPr sz="1477"/>
              <a:t>Strange form factors</a:t>
            </a:r>
          </a:p>
        </p:txBody>
      </p:sp>
      <p:pic>
        <p:nvPicPr>
          <p:cNvPr id="3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32262" y="915293"/>
            <a:ext cx="4372570" cy="461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1610" y="1473424"/>
            <a:ext cx="4833873" cy="486248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AutoShape 4"/>
          <p:cNvSpPr txBox="1"/>
          <p:nvPr/>
        </p:nvSpPr>
        <p:spPr>
          <a:xfrm>
            <a:off x="3120120" y="5711879"/>
            <a:ext cx="3973449" cy="264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8" tIns="34288" rIns="34288" bIns="34288">
            <a:spAutoFit/>
          </a:bodyPr>
          <a:lstStyle/>
          <a:p>
            <a:pPr defTabSz="914367"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1266"/>
              <a:t>F. C. He and P. Wang, Phys. Rev. D98 (2018) 036007 </a:t>
            </a: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55618" y="4516271"/>
            <a:ext cx="4862904" cy="449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72307" y="5172443"/>
            <a:ext cx="5247387" cy="2258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BC6D39B-A86F-4879-BBCC-C79CEF34ED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nge form factors">
            <a:extLst>
              <a:ext uri="{FF2B5EF4-FFF2-40B4-BE49-F238E27FC236}">
                <a16:creationId xmlns:a16="http://schemas.microsoft.com/office/drawing/2014/main" id="{BB23EC00-1454-4983-BF4F-97B5662E7AFB}"/>
              </a:ext>
            </a:extLst>
          </p:cNvPr>
          <p:cNvSpPr txBox="1"/>
          <p:nvPr/>
        </p:nvSpPr>
        <p:spPr>
          <a:xfrm>
            <a:off x="2918971" y="916098"/>
            <a:ext cx="1556516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 b="0"/>
            </a:lvl1pPr>
          </a:lstStyle>
          <a:p>
            <a:r>
              <a:rPr lang="en-US" sz="1477" dirty="0"/>
              <a:t>Octet</a:t>
            </a:r>
            <a:r>
              <a:rPr sz="1477" dirty="0"/>
              <a:t> form factors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42F8DE0-8AD0-473B-B4CE-528AD9C16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452" y="1299896"/>
            <a:ext cx="7210504" cy="22222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281E08-DDC8-4964-B65B-F005F8629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325" y="3814785"/>
            <a:ext cx="7159454" cy="2222212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CC448A60-EA2E-406F-8E6E-B89ED52031A4}"/>
              </a:ext>
            </a:extLst>
          </p:cNvPr>
          <p:cNvSpPr txBox="1"/>
          <p:nvPr/>
        </p:nvSpPr>
        <p:spPr>
          <a:xfrm>
            <a:off x="3197678" y="6191527"/>
            <a:ext cx="4520974" cy="264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8" tIns="34288" rIns="34288" bIns="34288">
            <a:spAutoFit/>
          </a:bodyPr>
          <a:lstStyle/>
          <a:p>
            <a:pPr defTabSz="914367"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66" dirty="0"/>
              <a:t>M</a:t>
            </a:r>
            <a:r>
              <a:rPr sz="1266" dirty="0"/>
              <a:t>. </a:t>
            </a:r>
            <a:r>
              <a:rPr lang="en-US" sz="1266" dirty="0"/>
              <a:t>Y</a:t>
            </a:r>
            <a:r>
              <a:rPr sz="1266" dirty="0"/>
              <a:t>. </a:t>
            </a:r>
            <a:r>
              <a:rPr lang="en-US" sz="1266" dirty="0"/>
              <a:t>Yang</a:t>
            </a:r>
            <a:r>
              <a:rPr sz="1266" dirty="0"/>
              <a:t> and P. Wang, Phys. Rev. D</a:t>
            </a:r>
            <a:r>
              <a:rPr lang="en-US" altLang="zh-CN" sz="1266" dirty="0"/>
              <a:t>102</a:t>
            </a:r>
            <a:r>
              <a:rPr sz="1266" dirty="0"/>
              <a:t> (20</a:t>
            </a:r>
            <a:r>
              <a:rPr lang="en-US" altLang="zh-CN" sz="1266" dirty="0"/>
              <a:t>20</a:t>
            </a:r>
            <a:r>
              <a:rPr sz="1266" dirty="0"/>
              <a:t>)</a:t>
            </a:r>
            <a:r>
              <a:rPr lang="en-US" altLang="zh-CN" sz="1266" dirty="0"/>
              <a:t> </a:t>
            </a:r>
            <a:r>
              <a:rPr sz="1266" dirty="0"/>
              <a:t> 0</a:t>
            </a:r>
            <a:r>
              <a:rPr lang="en-US" altLang="zh-CN" sz="1266" dirty="0"/>
              <a:t>56024</a:t>
            </a:r>
            <a:r>
              <a:rPr sz="1266" dirty="0"/>
              <a:t>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BD15104-C911-4DE4-835D-696388A33B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52823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F151D-4258-4D1B-96A7-46C1C5693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11" y="468630"/>
            <a:ext cx="8987805" cy="28675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C60397-FD88-47BF-B882-D3645B1A4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90" y="3538965"/>
            <a:ext cx="9261691" cy="299738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1BAAA8-E825-4D34-86DB-292896A8096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9334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BDEE567-42F1-4B4F-B80D-3C2AD708D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92" y="423453"/>
            <a:ext cx="8892354" cy="28264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7F64B6-D12C-42D1-9C71-D1DFEFEE6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269" y="3608081"/>
            <a:ext cx="4355330" cy="27310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3931724-43E8-4087-B545-60D7697E0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760" y="3639485"/>
            <a:ext cx="4318118" cy="2709884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BEC962EB-DE09-4A73-9C25-11032F2F5669}"/>
              </a:ext>
            </a:extLst>
          </p:cNvPr>
          <p:cNvSpPr txBox="1"/>
          <p:nvPr/>
        </p:nvSpPr>
        <p:spPr>
          <a:xfrm>
            <a:off x="3160941" y="6416045"/>
            <a:ext cx="4355329" cy="264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8" tIns="34288" rIns="34288" bIns="34288">
            <a:spAutoFit/>
          </a:bodyPr>
          <a:lstStyle/>
          <a:p>
            <a:pPr defTabSz="914367"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CN" sz="1266" dirty="0"/>
              <a:t>M</a:t>
            </a:r>
            <a:r>
              <a:rPr sz="1266" dirty="0"/>
              <a:t>. </a:t>
            </a:r>
            <a:r>
              <a:rPr lang="en-US" sz="1266" dirty="0"/>
              <a:t>Y</a:t>
            </a:r>
            <a:r>
              <a:rPr sz="1266" dirty="0"/>
              <a:t>. </a:t>
            </a:r>
            <a:r>
              <a:rPr lang="en-US" sz="1266" dirty="0"/>
              <a:t>Yang</a:t>
            </a:r>
            <a:r>
              <a:rPr sz="1266" dirty="0"/>
              <a:t> and P. Wang, Phys. Rev. D</a:t>
            </a:r>
            <a:r>
              <a:rPr lang="en-US" altLang="zh-CN" sz="1266" dirty="0"/>
              <a:t>105</a:t>
            </a:r>
            <a:r>
              <a:rPr sz="1266" dirty="0"/>
              <a:t> (20</a:t>
            </a:r>
            <a:r>
              <a:rPr lang="en-US" altLang="zh-CN" sz="1266" dirty="0"/>
              <a:t>22</a:t>
            </a:r>
            <a:r>
              <a:rPr sz="1266" dirty="0"/>
              <a:t>) 0</a:t>
            </a:r>
            <a:r>
              <a:rPr lang="en-US" altLang="zh-CN" sz="1266" dirty="0"/>
              <a:t>16</a:t>
            </a:r>
            <a:r>
              <a:rPr sz="1266" dirty="0"/>
              <a:t>00</a:t>
            </a:r>
            <a:r>
              <a:rPr lang="en-US" altLang="zh-CN" sz="1266" dirty="0"/>
              <a:t>6</a:t>
            </a:r>
            <a:r>
              <a:rPr sz="1266" dirty="0"/>
              <a:t>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F6B3431-2FE1-4126-8BBC-398F5EF76ED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65144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DD789C9-1A79-443A-A6BF-80A2795A93FA}"/>
              </a:ext>
            </a:extLst>
          </p:cNvPr>
          <p:cNvSpPr/>
          <p:nvPr/>
        </p:nvSpPr>
        <p:spPr>
          <a:xfrm>
            <a:off x="2303132" y="259431"/>
            <a:ext cx="802809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altLang="zh-CN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Nucleon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PDFs and GPDs:</a:t>
            </a:r>
          </a:p>
          <a:p>
            <a:pPr algn="l">
              <a:lnSpc>
                <a:spcPct val="200000"/>
              </a:lnSpc>
            </a:pP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deeply-virtual Compton scattering (DVCS)</a:t>
            </a:r>
            <a:endParaRPr lang="en-US" altLang="zh-CN" sz="1500" dirty="0">
              <a:latin typeface="华文楷体" panose="02010600040101010101" pitchFamily="2" charset="-122"/>
              <a:ea typeface="华文楷体" panose="02010600040101010101" pitchFamily="2" charset="-122"/>
              <a:cs typeface="Arial" panose="020B0604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deeply-virtual meson production (DVMP) </a:t>
            </a:r>
          </a:p>
          <a:p>
            <a:pPr algn="l">
              <a:lnSpc>
                <a:spcPct val="200000"/>
              </a:lnSpc>
            </a:pPr>
            <a:r>
              <a:rPr lang="en-US" altLang="zh-CN" sz="1500" dirty="0" err="1">
                <a:latin typeface="Arial" panose="020B0604020202020204" pitchFamily="34" charset="0"/>
                <a:cs typeface="Arial" panose="020B0604020202020204" pitchFamily="34" charset="0"/>
              </a:rPr>
              <a:t>timelike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 Compton scattering (TCS)</a:t>
            </a:r>
            <a:endParaRPr lang="en-US" altLang="zh-CN" sz="1500" dirty="0">
              <a:latin typeface="华文楷体" panose="02010600040101010101" pitchFamily="2" charset="-122"/>
              <a:ea typeface="华文楷体" panose="02010600040101010101" pitchFamily="2" charset="-122"/>
              <a:cs typeface="Arial" panose="020B060402020202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unpolarized and polarized experiments:</a:t>
            </a:r>
          </a:p>
          <a:p>
            <a:pPr algn="l">
              <a:lnSpc>
                <a:spcPct val="200000"/>
              </a:lnSpc>
            </a:pP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Jefferson Lab, HERMES, H1, ZEUS, and CLAS over a wide range of kinematics</a:t>
            </a:r>
            <a:b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future experiments:</a:t>
            </a:r>
          </a:p>
          <a:p>
            <a:pPr algn="l">
              <a:lnSpc>
                <a:spcPct val="200000"/>
              </a:lnSpc>
            </a:pP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COMPASS, J-PARC, the Electron-Ion Collider (EIC), Large Hadron electron Collider (</a:t>
            </a:r>
            <a:r>
              <a:rPr lang="en-US" altLang="zh-CN" sz="1500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altLang="zh-CN" sz="15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sz="15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Factorization, parameterization</a:t>
            </a:r>
          </a:p>
          <a:p>
            <a:endParaRPr lang="en-US" altLang="zh-CN" sz="15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sz="15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Phenomenological quark models</a:t>
            </a:r>
          </a:p>
          <a:p>
            <a:endParaRPr lang="en-US" altLang="zh-CN" sz="15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sz="15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Lattice simulation: 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quasi-PDF or pseudo-PDF </a:t>
            </a:r>
            <a:endParaRPr lang="en-US" altLang="zh-CN" sz="15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endParaRPr lang="en-US" altLang="zh-CN" sz="15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sz="1500" dirty="0" err="1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ChPT</a:t>
            </a:r>
            <a:endParaRPr lang="en-US" altLang="zh-CN" sz="15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endParaRPr lang="en-US" altLang="zh-CN" sz="1500" dirty="0">
              <a:solidFill>
                <a:schemeClr val="accent1"/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sz="1500" dirty="0">
                <a:solidFill>
                  <a:schemeClr val="accent1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Nonlocal EFT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FA54A3-057C-4703-AFA3-C7332158394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25715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2984" y="1037976"/>
            <a:ext cx="2408850" cy="56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2513" y="1815686"/>
            <a:ext cx="3748623" cy="305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13817" y="981139"/>
            <a:ext cx="3319393" cy="542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90691" y="3111103"/>
            <a:ext cx="5473679" cy="586276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Line"/>
          <p:cNvSpPr/>
          <p:nvPr/>
        </p:nvSpPr>
        <p:spPr>
          <a:xfrm>
            <a:off x="3968232" y="3384859"/>
            <a:ext cx="318287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7999"/>
              </a:srgbClr>
            </a:outerShdw>
          </a:effectLst>
        </p:spPr>
        <p:txBody>
          <a:bodyPr lIns="34289" rIns="34289"/>
          <a:lstStyle/>
          <a:p>
            <a:endParaRPr/>
          </a:p>
        </p:txBody>
      </p:sp>
      <p:sp>
        <p:nvSpPr>
          <p:cNvPr id="251" name="Match quark operator…"/>
          <p:cNvSpPr txBox="1"/>
          <p:nvPr/>
        </p:nvSpPr>
        <p:spPr>
          <a:xfrm>
            <a:off x="902971" y="967868"/>
            <a:ext cx="298902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>
              <a:defRPr sz="1500"/>
            </a:pPr>
            <a:r>
              <a:rPr lang="en-US" sz="1500" dirty="0"/>
              <a:t>EFT allows the quark operators to be matched to hadronic operators</a:t>
            </a:r>
            <a:r>
              <a:rPr sz="1500" dirty="0"/>
              <a:t>:</a:t>
            </a:r>
          </a:p>
        </p:txBody>
      </p:sp>
      <p:pic>
        <p:nvPicPr>
          <p:cNvPr id="25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39381" y="2391496"/>
            <a:ext cx="5528834" cy="566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94298" y="1826571"/>
            <a:ext cx="2363784" cy="304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75495" y="1871655"/>
            <a:ext cx="793335" cy="19833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Light sea form factors">
            <a:extLst>
              <a:ext uri="{FF2B5EF4-FFF2-40B4-BE49-F238E27FC236}">
                <a16:creationId xmlns:a16="http://schemas.microsoft.com/office/drawing/2014/main" id="{04F58C70-0557-40BC-9B1B-4030C861AF15}"/>
              </a:ext>
            </a:extLst>
          </p:cNvPr>
          <p:cNvSpPr txBox="1"/>
          <p:nvPr/>
        </p:nvSpPr>
        <p:spPr>
          <a:xfrm>
            <a:off x="1324058" y="454423"/>
            <a:ext cx="3943351" cy="39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defRPr sz="2800" b="1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</a:defRPr>
            </a:lvl1pPr>
          </a:lstStyle>
          <a:p>
            <a:pPr algn="ctr">
              <a:defRPr sz="1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en-US" sz="2102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Parton Distributions Functions</a:t>
            </a:r>
            <a:endParaRPr sz="2102" dirty="0"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9D1342-FDAD-47A1-B561-EE9DBB0202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321" y="3707717"/>
            <a:ext cx="5354377" cy="304653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0B82FFE-D459-473D-8BD4-3D183EFD41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26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EDDE92C-E4E4-4947-A21E-5A3FED222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922" y="911649"/>
            <a:ext cx="7272367" cy="14412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0B9D79-19CA-447D-A89D-09992F110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016" y="2304161"/>
            <a:ext cx="1503244" cy="6054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4D3FA90-B5DC-4CE9-9AE6-8DCD8AE44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717" y="2920284"/>
            <a:ext cx="3294510" cy="5846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78798FE-7113-4696-AC3D-1EEDF5F6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799" y="2560261"/>
            <a:ext cx="1247275" cy="947449"/>
          </a:xfrm>
          <a:prstGeom prst="rect">
            <a:avLst/>
          </a:prstGeom>
        </p:spPr>
      </p:pic>
      <p:pic>
        <p:nvPicPr>
          <p:cNvPr id="8" name="图片 5" descr="图片 5">
            <a:extLst>
              <a:ext uri="{FF2B5EF4-FFF2-40B4-BE49-F238E27FC236}">
                <a16:creationId xmlns:a16="http://schemas.microsoft.com/office/drawing/2014/main" id="{45C4F70E-93C0-4F41-94F4-BAEA15B87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94874" y="3751000"/>
            <a:ext cx="1335820" cy="250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6" descr="图片 6">
            <a:extLst>
              <a:ext uri="{FF2B5EF4-FFF2-40B4-BE49-F238E27FC236}">
                <a16:creationId xmlns:a16="http://schemas.microsoft.com/office/drawing/2014/main" id="{3199190D-78B9-4DFE-8D9A-99D581576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12962" y="3717057"/>
            <a:ext cx="1019441" cy="298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图片 7" descr="图片 7">
            <a:extLst>
              <a:ext uri="{FF2B5EF4-FFF2-40B4-BE49-F238E27FC236}">
                <a16:creationId xmlns:a16="http://schemas.microsoft.com/office/drawing/2014/main" id="{B33EACFD-0B72-4887-815E-81C7D15D4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46860" y="3610495"/>
            <a:ext cx="1124899" cy="47017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6799337F-4635-4EEA-B3A8-0964C16DDD37}"/>
              </a:ext>
            </a:extLst>
          </p:cNvPr>
          <p:cNvSpPr txBox="1"/>
          <p:nvPr/>
        </p:nvSpPr>
        <p:spPr>
          <a:xfrm>
            <a:off x="2666542" y="3702575"/>
            <a:ext cx="1368001" cy="29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1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77" dirty="0"/>
              <a:t>Dipole </a:t>
            </a:r>
            <a:r>
              <a:rPr lang="en-US" sz="1477" dirty="0"/>
              <a:t>regulator</a:t>
            </a:r>
            <a:r>
              <a:rPr sz="1477" dirty="0"/>
              <a:t>:</a:t>
            </a:r>
          </a:p>
        </p:txBody>
      </p:sp>
      <p:pic>
        <p:nvPicPr>
          <p:cNvPr id="12" name="图片 9" descr="图片 9">
            <a:extLst>
              <a:ext uri="{FF2B5EF4-FFF2-40B4-BE49-F238E27FC236}">
                <a16:creationId xmlns:a16="http://schemas.microsoft.com/office/drawing/2014/main" id="{9DC7D370-FFA7-41BF-841C-5DFBE11AA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64380" y="4316506"/>
            <a:ext cx="4786458" cy="870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图片 10" descr="图片 10">
            <a:extLst>
              <a:ext uri="{FF2B5EF4-FFF2-40B4-BE49-F238E27FC236}">
                <a16:creationId xmlns:a16="http://schemas.microsoft.com/office/drawing/2014/main" id="{B4EC675D-29A9-448C-BF9D-74F6552C37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438773" y="4347576"/>
            <a:ext cx="908087" cy="6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图片 11" descr="图片 11">
            <a:extLst>
              <a:ext uri="{FF2B5EF4-FFF2-40B4-BE49-F238E27FC236}">
                <a16:creationId xmlns:a16="http://schemas.microsoft.com/office/drawing/2014/main" id="{694C0D61-2106-42B2-A0E1-65F8F7F29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928319" y="5272628"/>
            <a:ext cx="3028069" cy="437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图片 12" descr="图片 12">
            <a:extLst>
              <a:ext uri="{FF2B5EF4-FFF2-40B4-BE49-F238E27FC236}">
                <a16:creationId xmlns:a16="http://schemas.microsoft.com/office/drawing/2014/main" id="{25FB6AC8-5380-4972-8290-E9F92B49E8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767263" y="5979158"/>
            <a:ext cx="2750598" cy="44978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文本框 13">
            <a:extLst>
              <a:ext uri="{FF2B5EF4-FFF2-40B4-BE49-F238E27FC236}">
                <a16:creationId xmlns:a16="http://schemas.microsoft.com/office/drawing/2014/main" id="{9C0E368C-A844-4A3C-B4D0-09150A4D445C}"/>
              </a:ext>
            </a:extLst>
          </p:cNvPr>
          <p:cNvSpPr txBox="1"/>
          <p:nvPr/>
        </p:nvSpPr>
        <p:spPr>
          <a:xfrm>
            <a:off x="2686536" y="6044744"/>
            <a:ext cx="1753876" cy="29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1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77" dirty="0"/>
              <a:t>On-shell contribution:</a:t>
            </a:r>
          </a:p>
        </p:txBody>
      </p:sp>
      <p:pic>
        <p:nvPicPr>
          <p:cNvPr id="17" name="图片 14" descr="图片 14">
            <a:extLst>
              <a:ext uri="{FF2B5EF4-FFF2-40B4-BE49-F238E27FC236}">
                <a16:creationId xmlns:a16="http://schemas.microsoft.com/office/drawing/2014/main" id="{7B84CAEE-4BD7-42BA-8DBD-E5EB159CF0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698214" y="5821033"/>
            <a:ext cx="2259403" cy="76603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Light sea form factors">
            <a:extLst>
              <a:ext uri="{FF2B5EF4-FFF2-40B4-BE49-F238E27FC236}">
                <a16:creationId xmlns:a16="http://schemas.microsoft.com/office/drawing/2014/main" id="{CE8D5F50-991E-4202-9114-72842DE86AA9}"/>
              </a:ext>
            </a:extLst>
          </p:cNvPr>
          <p:cNvSpPr txBox="1"/>
          <p:nvPr/>
        </p:nvSpPr>
        <p:spPr>
          <a:xfrm>
            <a:off x="1324058" y="454423"/>
            <a:ext cx="3943351" cy="39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defRPr sz="2800" b="1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</a:defRPr>
            </a:lvl1pPr>
          </a:lstStyle>
          <a:p>
            <a:pPr algn="ctr">
              <a:defRPr sz="1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en-US" sz="2102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Parton Distributions Functions</a:t>
            </a:r>
            <a:endParaRPr sz="2102" dirty="0"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C695F72-1B02-413E-8B92-67FA798C44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1040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图片 3" descr="图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8851" y="1091213"/>
            <a:ext cx="1036841" cy="231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图片 4" descr="图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9215" y="964763"/>
            <a:ext cx="2675977" cy="533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图片 17" descr="图片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24780" y="1886887"/>
            <a:ext cx="4596748" cy="105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图片 18" descr="图片 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13929" y="3055517"/>
            <a:ext cx="5011357" cy="977936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文本框 19"/>
          <p:cNvSpPr txBox="1"/>
          <p:nvPr/>
        </p:nvSpPr>
        <p:spPr>
          <a:xfrm>
            <a:off x="2895327" y="1537708"/>
            <a:ext cx="1704760" cy="29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1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77" dirty="0"/>
              <a:t>Delta function terms:</a:t>
            </a:r>
          </a:p>
        </p:txBody>
      </p:sp>
      <p:pic>
        <p:nvPicPr>
          <p:cNvPr id="372" name="图片 20" descr="图片 2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86917" y="4216814"/>
            <a:ext cx="2917334" cy="238436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文本框 22"/>
          <p:cNvSpPr txBox="1"/>
          <p:nvPr/>
        </p:nvSpPr>
        <p:spPr>
          <a:xfrm>
            <a:off x="2786138" y="5294293"/>
            <a:ext cx="6657590" cy="29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17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477" dirty="0"/>
              <a:t>In the point particle limit,  </a:t>
            </a:r>
            <a:r>
              <a:rPr sz="1477" dirty="0"/>
              <a:t>the </a:t>
            </a:r>
            <a:r>
              <a:rPr lang="en-US" sz="1477" dirty="0"/>
              <a:t>splitting</a:t>
            </a:r>
            <a:r>
              <a:rPr sz="1477" dirty="0"/>
              <a:t> function</a:t>
            </a:r>
            <a:r>
              <a:rPr lang="en-US" sz="1477" dirty="0"/>
              <a:t>s </a:t>
            </a:r>
            <a:r>
              <a:rPr sz="1477" dirty="0"/>
              <a:t>are the same as our </a:t>
            </a:r>
            <a:r>
              <a:rPr lang="en-US" sz="1477" dirty="0"/>
              <a:t>previous</a:t>
            </a:r>
            <a:r>
              <a:rPr sz="1477" dirty="0"/>
              <a:t> result</a:t>
            </a:r>
            <a:r>
              <a:rPr lang="en-US" sz="1477" dirty="0"/>
              <a:t>s</a:t>
            </a:r>
            <a:r>
              <a:rPr sz="1477" dirty="0"/>
              <a:t>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88FBD78-C7CC-4D94-8BEA-ACF9F22F0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287" y="4640722"/>
            <a:ext cx="2917335" cy="472234"/>
          </a:xfrm>
          <a:prstGeom prst="rect">
            <a:avLst/>
          </a:prstGeom>
        </p:spPr>
      </p:pic>
      <p:sp>
        <p:nvSpPr>
          <p:cNvPr id="15" name="文本框 11">
            <a:extLst>
              <a:ext uri="{FF2B5EF4-FFF2-40B4-BE49-F238E27FC236}">
                <a16:creationId xmlns:a16="http://schemas.microsoft.com/office/drawing/2014/main" id="{1505010C-8B86-4D69-A3A1-4A2D3C255563}"/>
              </a:ext>
            </a:extLst>
          </p:cNvPr>
          <p:cNvSpPr txBox="1"/>
          <p:nvPr/>
        </p:nvSpPr>
        <p:spPr>
          <a:xfrm>
            <a:off x="2962393" y="5812036"/>
            <a:ext cx="6433765" cy="285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l" defTabSz="1300480">
              <a:defRPr sz="16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6" dirty="0"/>
              <a:t>Y. </a:t>
            </a:r>
            <a:r>
              <a:rPr sz="1406" dirty="0" err="1"/>
              <a:t>Salamu</a:t>
            </a:r>
            <a:r>
              <a:rPr sz="1406" dirty="0"/>
              <a:t>, C. R. Ji, W. </a:t>
            </a:r>
            <a:r>
              <a:rPr sz="1406" dirty="0" err="1"/>
              <a:t>Melnitchouk</a:t>
            </a:r>
            <a:r>
              <a:rPr sz="1406" dirty="0"/>
              <a:t> and P. Wang, Phys. Rev. Lett. 114 (2015) 122001.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E4CE50-66AF-4DBA-BADF-142BF42BA3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28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图片 3" descr="图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7967" y="1021712"/>
            <a:ext cx="3139583" cy="297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图片 4" descr="图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6670" y="1442023"/>
            <a:ext cx="2322177" cy="306528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文本框 5"/>
          <p:cNvSpPr txBox="1"/>
          <p:nvPr/>
        </p:nvSpPr>
        <p:spPr>
          <a:xfrm>
            <a:off x="2011102" y="566299"/>
            <a:ext cx="3284743" cy="29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1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77" dirty="0"/>
              <a:t>Relationships between splitting functions:</a:t>
            </a:r>
          </a:p>
        </p:txBody>
      </p:sp>
      <p:sp>
        <p:nvSpPr>
          <p:cNvPr id="412" name="文本框 6"/>
          <p:cNvSpPr txBox="1"/>
          <p:nvPr/>
        </p:nvSpPr>
        <p:spPr>
          <a:xfrm>
            <a:off x="3392024" y="1867216"/>
            <a:ext cx="4648835" cy="285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0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6" dirty="0"/>
              <a:t>Gauge invariance of nonlocal </a:t>
            </a:r>
            <a:r>
              <a:rPr sz="1406" dirty="0" err="1"/>
              <a:t>Lagrangian</a:t>
            </a:r>
            <a:r>
              <a:rPr sz="1406" dirty="0"/>
              <a:t>, net strangeness zero.</a:t>
            </a:r>
          </a:p>
        </p:txBody>
      </p:sp>
      <p:pic>
        <p:nvPicPr>
          <p:cNvPr id="413" name="图片 7" descr="图片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7117" y="2191442"/>
            <a:ext cx="6328524" cy="2088796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文本框 11"/>
          <p:cNvSpPr txBox="1"/>
          <p:nvPr/>
        </p:nvSpPr>
        <p:spPr>
          <a:xfrm>
            <a:off x="3190530" y="6245351"/>
            <a:ext cx="6151057" cy="2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l" defTabSz="1300480">
              <a:defRPr sz="16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 dirty="0"/>
              <a:t>Y. </a:t>
            </a:r>
            <a:r>
              <a:rPr sz="1125" dirty="0" err="1"/>
              <a:t>Salamu</a:t>
            </a:r>
            <a:r>
              <a:rPr sz="1125" dirty="0"/>
              <a:t>, C. R. Ji, W. </a:t>
            </a:r>
            <a:r>
              <a:rPr sz="1125" dirty="0" err="1"/>
              <a:t>Melnitchouk</a:t>
            </a:r>
            <a:r>
              <a:rPr sz="1125" dirty="0"/>
              <a:t>, A. W. Thomas and P. Wang, Phys. Rev. D 99 (2019) 014041.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FAEB4D6-7FA3-46C9-A842-6FCE46566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825" y="4156108"/>
            <a:ext cx="3054149" cy="20055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D3EED3-C425-4CF7-AAE1-3EBEC074C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0161" y="4141636"/>
            <a:ext cx="3129270" cy="200552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03179E5-5742-48C5-B956-21A9A15C33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29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AutoShape 3"/>
          <p:cNvSpPr txBox="1"/>
          <p:nvPr/>
        </p:nvSpPr>
        <p:spPr>
          <a:xfrm>
            <a:off x="1563510" y="477652"/>
            <a:ext cx="9169260" cy="1243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8" tIns="34288" rIns="34288" bIns="34288">
            <a:spAutoFit/>
          </a:bodyPr>
          <a:lstStyle>
            <a:lvl1pPr algn="l" defTabSz="1300480">
              <a:defRPr sz="21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1600" dirty="0"/>
              <a:t> Why nonlocal EFT?</a:t>
            </a:r>
          </a:p>
          <a:p>
            <a:endParaRPr lang="en-US" altLang="zh-CN" sz="300" dirty="0"/>
          </a:p>
          <a:p>
            <a:r>
              <a:rPr lang="en-US" altLang="zh-CN" sz="1477" dirty="0" err="1"/>
              <a:t>ChPT</a:t>
            </a:r>
            <a:r>
              <a:rPr lang="en-US" altLang="zh-CN" sz="1477" dirty="0"/>
              <a:t>: hadron degrees of freedom, same chiral symmetry as QCD, systematic approach for hadron physics </a:t>
            </a:r>
          </a:p>
          <a:p>
            <a:endParaRPr lang="en-US" altLang="zh-CN" sz="300" dirty="0"/>
          </a:p>
          <a:p>
            <a:r>
              <a:rPr lang="en-US" altLang="zh-CN" sz="1477" dirty="0"/>
              <a:t>valid at small momentum transfer </a:t>
            </a:r>
          </a:p>
          <a:p>
            <a:endParaRPr lang="en-US" altLang="zh-CN" sz="1000" dirty="0"/>
          </a:p>
          <a:p>
            <a:r>
              <a:rPr sz="1477" dirty="0"/>
              <a:t>Nucleon </a:t>
            </a:r>
            <a:r>
              <a:rPr lang="en-US" sz="1477" dirty="0"/>
              <a:t>EM </a:t>
            </a:r>
            <a:r>
              <a:rPr sz="1477" dirty="0"/>
              <a:t>Form Factors</a:t>
            </a:r>
            <a:r>
              <a:rPr lang="en-US" altLang="zh-CN" sz="1477" dirty="0"/>
              <a:t> in traditional </a:t>
            </a:r>
            <a:r>
              <a:rPr lang="en-US" altLang="zh-CN" sz="1477" dirty="0" err="1"/>
              <a:t>ChPT</a:t>
            </a:r>
            <a:endParaRPr sz="1477" dirty="0"/>
          </a:p>
        </p:txBody>
      </p:sp>
      <p:pic>
        <p:nvPicPr>
          <p:cNvPr id="32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1469" y="1853251"/>
            <a:ext cx="4799165" cy="4008221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矩形 3"/>
          <p:cNvSpPr txBox="1"/>
          <p:nvPr/>
        </p:nvSpPr>
        <p:spPr>
          <a:xfrm>
            <a:off x="3720766" y="6049503"/>
            <a:ext cx="4291879" cy="29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1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77" dirty="0"/>
              <a:t>T. Fuchs, J. </a:t>
            </a:r>
            <a:r>
              <a:rPr sz="1477" dirty="0" err="1"/>
              <a:t>Gegelia</a:t>
            </a:r>
            <a:r>
              <a:rPr sz="1477" dirty="0"/>
              <a:t>, S. Scherer, J. Phys. G30 (2004) 1407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7E70D1A-1EE8-4B47-A7C3-35025BCFA8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B6FCD75-715A-4547-A09C-508B6104B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610" y="364782"/>
            <a:ext cx="6431153" cy="25562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146243-C227-4767-B9A7-0E6A16C8A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335" y="2991770"/>
            <a:ext cx="5194570" cy="7252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C5ED70-08A1-4C0C-9EF4-2D278AD43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060" y="3863214"/>
            <a:ext cx="4327838" cy="26903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F58AAD-5075-4F95-8128-213D86870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809" y="3822392"/>
            <a:ext cx="2067215" cy="269032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0CB065D-B096-42F8-B142-D6694B7CF4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72565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EDF52B6-077B-406E-92B3-CC121C796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315583"/>
            <a:ext cx="5255686" cy="33461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35A0F5-52BC-42B1-B408-63D5E83A7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492" y="5007977"/>
            <a:ext cx="5880238" cy="15188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E39D951-6BBF-473E-92CF-2104D9EC4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198" y="3743297"/>
            <a:ext cx="3064406" cy="113307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31A0886-653F-4DC7-B874-0151433B552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83040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6873" y="1381036"/>
            <a:ext cx="4777355" cy="248423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文本框 4"/>
          <p:cNvSpPr txBox="1"/>
          <p:nvPr/>
        </p:nvSpPr>
        <p:spPr>
          <a:xfrm>
            <a:off x="1922052" y="665321"/>
            <a:ext cx="2733310" cy="29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1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77"/>
              <a:t>Input PDFs of valence at tree level:</a:t>
            </a:r>
          </a:p>
        </p:txBody>
      </p:sp>
      <p:pic>
        <p:nvPicPr>
          <p:cNvPr id="427" name="图片 5" descr="图片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21901" y="2044122"/>
            <a:ext cx="5915389" cy="1335469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文本框 6"/>
          <p:cNvSpPr txBox="1"/>
          <p:nvPr/>
        </p:nvSpPr>
        <p:spPr>
          <a:xfrm>
            <a:off x="2271129" y="1247715"/>
            <a:ext cx="1183784" cy="52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valence quark </a:t>
            </a:r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in mesons:</a:t>
            </a:r>
          </a:p>
        </p:txBody>
      </p:sp>
      <p:sp>
        <p:nvSpPr>
          <p:cNvPr id="429" name="文本框 7"/>
          <p:cNvSpPr txBox="1"/>
          <p:nvPr/>
        </p:nvSpPr>
        <p:spPr>
          <a:xfrm>
            <a:off x="2271129" y="2460975"/>
            <a:ext cx="1183784" cy="52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valence quark </a:t>
            </a:r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in baryons:</a:t>
            </a:r>
          </a:p>
        </p:txBody>
      </p:sp>
      <p:pic>
        <p:nvPicPr>
          <p:cNvPr id="430" name="图片 8" descr="图片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9813" y="3865691"/>
            <a:ext cx="4227928" cy="1990042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文本框 9"/>
          <p:cNvSpPr txBox="1"/>
          <p:nvPr/>
        </p:nvSpPr>
        <p:spPr>
          <a:xfrm>
            <a:off x="2275116" y="4354116"/>
            <a:ext cx="1564337" cy="523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quark distributions </a:t>
            </a:r>
          </a:p>
          <a:p>
            <a:pPr defTabSz="914367">
              <a:defRPr sz="2100" b="0">
                <a:latin typeface="Calibri"/>
                <a:ea typeface="Calibri"/>
                <a:cs typeface="Calibri"/>
                <a:sym typeface="Calibri"/>
              </a:defRPr>
            </a:pPr>
            <a:r>
              <a:rPr sz="1477"/>
              <a:t>For KR diagrams: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8D20586-F50D-4755-9135-AE0675BDAF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32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图片 3" descr="图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4260" y="1725709"/>
            <a:ext cx="5283451" cy="258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图片 4" descr="图片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24223" y="2675998"/>
            <a:ext cx="5780381" cy="1533099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文本框 5"/>
          <p:cNvSpPr txBox="1"/>
          <p:nvPr/>
        </p:nvSpPr>
        <p:spPr>
          <a:xfrm>
            <a:off x="2861309" y="1348266"/>
            <a:ext cx="1790553" cy="29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1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77" dirty="0" err="1"/>
              <a:t>dbar-ubar</a:t>
            </a:r>
            <a:r>
              <a:rPr sz="1477" dirty="0"/>
              <a:t> asymmetry:</a:t>
            </a:r>
          </a:p>
        </p:txBody>
      </p:sp>
      <p:sp>
        <p:nvSpPr>
          <p:cNvPr id="421" name="文本框 6"/>
          <p:cNvSpPr txBox="1"/>
          <p:nvPr/>
        </p:nvSpPr>
        <p:spPr>
          <a:xfrm>
            <a:off x="2878454" y="2220280"/>
            <a:ext cx="3046345" cy="29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l" defTabSz="1300480">
              <a:defRPr sz="21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77"/>
              <a:t>strange-antistrange quark asymmetry: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6C1FEA3-959E-471C-B09F-1E80CFE183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33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6816" y="1259791"/>
            <a:ext cx="2896688" cy="4919553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Lambda determination"/>
          <p:cNvSpPr txBox="1"/>
          <p:nvPr/>
        </p:nvSpPr>
        <p:spPr>
          <a:xfrm>
            <a:off x="2448057" y="703064"/>
            <a:ext cx="1922001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 b="0"/>
            </a:lvl1pPr>
          </a:lstStyle>
          <a:p>
            <a:r>
              <a:rPr sz="1477"/>
              <a:t>Lambda determination</a:t>
            </a:r>
          </a:p>
        </p:txBody>
      </p:sp>
      <p:pic>
        <p:nvPicPr>
          <p:cNvPr id="4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02104" y="1955601"/>
            <a:ext cx="3626584" cy="46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65547" y="2830711"/>
            <a:ext cx="4603309" cy="46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04085" y="4487168"/>
            <a:ext cx="2402769" cy="843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31960" y="3732609"/>
            <a:ext cx="2186286" cy="4643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516B858-2780-4422-9FE3-F01F0B8F08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34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6997805-6646-4583-A86E-96FCB81741B8}"/>
              </a:ext>
            </a:extLst>
          </p:cNvPr>
          <p:cNvSpPr/>
          <p:nvPr/>
        </p:nvSpPr>
        <p:spPr>
          <a:xfrm>
            <a:off x="5990125" y="1442441"/>
            <a:ext cx="46842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T</a:t>
            </a:r>
            <a:r>
              <a:rPr lang="zh-CN" altLang="en-US" sz="1400" dirty="0"/>
              <a:t>he differential cross section for the inclusive process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5405" y="2112463"/>
            <a:ext cx="3770068" cy="2297317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dbar - ubar asymmetry"/>
          <p:cNvSpPr txBox="1"/>
          <p:nvPr/>
        </p:nvSpPr>
        <p:spPr>
          <a:xfrm>
            <a:off x="2668857" y="1185267"/>
            <a:ext cx="2008563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 b="0"/>
            </a:lvl1pPr>
          </a:lstStyle>
          <a:p>
            <a:r>
              <a:rPr sz="1477"/>
              <a:t>dbar - ubar asymmetry </a:t>
            </a:r>
          </a:p>
        </p:txBody>
      </p:sp>
      <p:pic>
        <p:nvPicPr>
          <p:cNvPr id="4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8043" y="317004"/>
            <a:ext cx="2947425" cy="5548906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文本框 11"/>
          <p:cNvSpPr txBox="1"/>
          <p:nvPr/>
        </p:nvSpPr>
        <p:spPr>
          <a:xfrm>
            <a:off x="2827280" y="6018136"/>
            <a:ext cx="6646920" cy="2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l" defTabSz="1300480">
              <a:defRPr sz="16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 dirty="0"/>
              <a:t>Y. </a:t>
            </a:r>
            <a:r>
              <a:rPr sz="1125" dirty="0" err="1"/>
              <a:t>Salamu</a:t>
            </a:r>
            <a:r>
              <a:rPr sz="1125" dirty="0"/>
              <a:t>, C. R. Ji, W. </a:t>
            </a:r>
            <a:r>
              <a:rPr sz="1125" dirty="0" err="1"/>
              <a:t>Melnitchouk</a:t>
            </a:r>
            <a:r>
              <a:rPr sz="1125" dirty="0"/>
              <a:t>, A. W. Thomas, P. Wang and X. G. Wang, </a:t>
            </a:r>
            <a:r>
              <a:rPr lang="en-US" altLang="zh-CN" sz="1125" dirty="0"/>
              <a:t>Phys. Rev. D 100 (2019) 9,  094026</a:t>
            </a:r>
            <a:endParaRPr sz="1125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6A27444-6803-4777-86DC-14F159513F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35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Lambda determination"/>
          <p:cNvSpPr txBox="1"/>
          <p:nvPr/>
        </p:nvSpPr>
        <p:spPr>
          <a:xfrm>
            <a:off x="2448057" y="703064"/>
            <a:ext cx="1922001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 b="0"/>
            </a:lvl1pPr>
          </a:lstStyle>
          <a:p>
            <a:r>
              <a:rPr sz="1477"/>
              <a:t>Lambda determination</a:t>
            </a:r>
          </a:p>
        </p:txBody>
      </p:sp>
      <p:pic>
        <p:nvPicPr>
          <p:cNvPr id="4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8774" y="1227832"/>
            <a:ext cx="2939794" cy="4934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9985" y="2308325"/>
            <a:ext cx="4732007" cy="7978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6212E1C-61CF-4B09-9E91-439DBCC4A1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36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680" y="1306324"/>
            <a:ext cx="7088640" cy="4245352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-sbar asymmetry"/>
          <p:cNvSpPr txBox="1"/>
          <p:nvPr/>
        </p:nvSpPr>
        <p:spPr>
          <a:xfrm>
            <a:off x="2371347" y="707529"/>
            <a:ext cx="1527662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 b="0"/>
            </a:lvl1pPr>
          </a:lstStyle>
          <a:p>
            <a:r>
              <a:rPr sz="1477"/>
              <a:t>s-sbar asymmetry</a:t>
            </a:r>
          </a:p>
        </p:txBody>
      </p:sp>
      <p:sp>
        <p:nvSpPr>
          <p:cNvPr id="455" name="文本框 11"/>
          <p:cNvSpPr txBox="1"/>
          <p:nvPr/>
        </p:nvSpPr>
        <p:spPr>
          <a:xfrm>
            <a:off x="3157678" y="5856036"/>
            <a:ext cx="6602272" cy="2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l" defTabSz="1300480">
              <a:defRPr sz="16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 dirty="0"/>
              <a:t>Y. </a:t>
            </a:r>
            <a:r>
              <a:rPr sz="1125" dirty="0" err="1"/>
              <a:t>Salamu</a:t>
            </a:r>
            <a:r>
              <a:rPr sz="1125" dirty="0"/>
              <a:t>, C. R. Ji, W. </a:t>
            </a:r>
            <a:r>
              <a:rPr sz="1125" dirty="0" err="1"/>
              <a:t>Melnitchouk</a:t>
            </a:r>
            <a:r>
              <a:rPr sz="1125" dirty="0"/>
              <a:t>, A. W. Thomas, P. Wang and X. G. Wang, </a:t>
            </a:r>
            <a:r>
              <a:rPr lang="en-US" sz="1125" dirty="0"/>
              <a:t>Phys. Rev. D 100 (2019) 9, 094026</a:t>
            </a:r>
            <a:endParaRPr sz="1125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84D6E7C-7CBA-444A-B778-738E0DF41C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37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8755" y="125730"/>
            <a:ext cx="5450785" cy="65805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66343A7-EB00-4229-9F4B-8CF9263247C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38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25F8FC6-144E-494E-8E7C-F00B7169F4D1}"/>
              </a:ext>
            </a:extLst>
          </p:cNvPr>
          <p:cNvSpPr/>
          <p:nvPr/>
        </p:nvSpPr>
        <p:spPr>
          <a:xfrm>
            <a:off x="1455828" y="1174975"/>
            <a:ext cx="34085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</a:rPr>
              <a:t>Helicity-dependent distribution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D7BD53B-4446-4BEE-A946-260844A7CE40}"/>
                  </a:ext>
                </a:extLst>
              </p:cNvPr>
              <p:cNvSpPr txBox="1"/>
              <p:nvPr/>
            </p:nvSpPr>
            <p:spPr>
              <a:xfrm>
                <a:off x="1878873" y="1766072"/>
                <a:ext cx="8044136" cy="31599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2146" tIns="32146" rIns="32146" bIns="32146" numCol="1" spcCol="38100" rtlCol="0" anchor="t">
                <a:spAutoFit/>
              </a:bodyPr>
              <a:lstStyle/>
              <a:p>
                <a:r>
                  <a:rPr lang="en-US" altLang="zh-CN" sz="1547" dirty="0"/>
                  <a:t>European Muon Collaboration (EMC) experiment:  </a:t>
                </a:r>
                <a:r>
                  <a:rPr lang="en-US" altLang="zh-CN" sz="1547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spin carried by quarks: </a:t>
                </a:r>
                <a:r>
                  <a:rPr lang="en-US" altLang="zh-CN" sz="1547" dirty="0"/>
                  <a:t>14 ± 9 ± 21%</a:t>
                </a:r>
              </a:p>
              <a:p>
                <a:endParaRPr lang="en-US" altLang="zh-CN" sz="1547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r>
                  <a:rPr lang="en-US" altLang="zh-CN" sz="1547" dirty="0"/>
                  <a:t>Subsequent experiments: SLAC, HERMES, SMC, COMPASS, Jefferson Lab, RHIC</a:t>
                </a:r>
              </a:p>
              <a:p>
                <a:endParaRPr lang="en-US" altLang="zh-CN" sz="1547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r>
                  <a:rPr lang="en-US" altLang="zh-CN" sz="1547" dirty="0"/>
                  <a:t>JAM global analysis : 36 ± 9 %</a:t>
                </a:r>
              </a:p>
              <a:p>
                <a:endParaRPr lang="en-US" altLang="zh-CN" sz="1547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r>
                  <a:rPr lang="en-US" altLang="zh-CN" sz="1547" dirty="0"/>
                  <a:t>Δ</a:t>
                </a:r>
                <a:r>
                  <a:rPr lang="el-GR" altLang="zh-CN" sz="1547" dirty="0"/>
                  <a:t>Σ</a:t>
                </a:r>
                <a:r>
                  <a:rPr lang="en-US" altLang="zh-CN" sz="1547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4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47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547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547" dirty="0"/>
                  <a:t> = Δu + </a:t>
                </a:r>
                <a:r>
                  <a:rPr lang="en-US" altLang="zh-CN" sz="1547" dirty="0" err="1"/>
                  <a:t>Δd</a:t>
                </a:r>
                <a:r>
                  <a:rPr lang="en-US" altLang="zh-CN" sz="1547" dirty="0"/>
                  <a:t> + </a:t>
                </a:r>
                <a:r>
                  <a:rPr lang="en-US" altLang="zh-CN" sz="1547" dirty="0" err="1"/>
                  <a:t>Δs</a:t>
                </a:r>
                <a:r>
                  <a:rPr lang="en-US" altLang="zh-CN" sz="1547" dirty="0"/>
                  <a:t>,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4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47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547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zh-CN" altLang="en-US" sz="1547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altLang="zh-CN" sz="1547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rPr>
                  <a:t>= </a:t>
                </a:r>
                <a:r>
                  <a:rPr lang="en-US" altLang="zh-CN" sz="1547" dirty="0" err="1"/>
                  <a:t>Δu</a:t>
                </a:r>
                <a:r>
                  <a:rPr lang="en-US" altLang="zh-CN" sz="1547" dirty="0"/>
                  <a:t> + </a:t>
                </a:r>
                <a:r>
                  <a:rPr lang="en-US" altLang="zh-CN" sz="1547" dirty="0" err="1"/>
                  <a:t>Δd</a:t>
                </a:r>
                <a:r>
                  <a:rPr lang="en-US" altLang="zh-CN" sz="1547" dirty="0"/>
                  <a:t> - 2Δs</a:t>
                </a:r>
                <a:r>
                  <a:rPr lang="zh-CN" altLang="en-US" sz="1547" dirty="0"/>
                  <a:t>， </a:t>
                </a:r>
                <a:r>
                  <a:rPr lang="en-US" altLang="zh-CN" sz="1547" dirty="0"/>
                  <a:t>Δ</a:t>
                </a:r>
                <a:r>
                  <a:rPr lang="el-GR" altLang="zh-CN" sz="1547" dirty="0"/>
                  <a:t>Σ</a:t>
                </a:r>
                <a:r>
                  <a:rPr lang="en-US" altLang="zh-CN" sz="1547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4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47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547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zh-CN" altLang="en-US" sz="1547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altLang="zh-CN" sz="1547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rPr>
                  <a:t>+ 3</a:t>
                </a:r>
                <a:r>
                  <a:rPr lang="en-US" altLang="zh-CN" sz="1547" dirty="0"/>
                  <a:t>Δs</a:t>
                </a:r>
                <a:endParaRPr lang="en-US" altLang="zh-CN" sz="1547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endParaRPr lang="en-US" altLang="zh-CN" sz="1547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4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47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547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zh-CN" altLang="en-US" sz="1547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altLang="zh-CN" sz="1547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rPr>
                  <a:t>= 0.58 </a:t>
                </a:r>
                <a:r>
                  <a:rPr lang="en-US" altLang="zh-CN" sz="1547" dirty="0"/>
                  <a:t>± 0.03</a:t>
                </a:r>
                <a:r>
                  <a:rPr lang="zh-CN" altLang="en-US" sz="1547" dirty="0"/>
                  <a:t>， </a:t>
                </a:r>
                <a:r>
                  <a:rPr lang="en-US" altLang="zh-CN" sz="1547" dirty="0" err="1"/>
                  <a:t>Δs</a:t>
                </a:r>
                <a:r>
                  <a:rPr lang="en-US" altLang="zh-CN" sz="1547" dirty="0"/>
                  <a:t>  ≈  - 0.1</a:t>
                </a:r>
              </a:p>
              <a:p>
                <a:endParaRPr lang="en-US" altLang="zh-CN" sz="1547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4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47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547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zh-CN" altLang="en-US" sz="1547" dirty="0"/>
                  <a:t> </a:t>
                </a:r>
                <a:r>
                  <a:rPr lang="en-US" altLang="zh-CN" sz="1547" dirty="0"/>
                  <a:t>= 0.46 ± 0.05</a:t>
                </a:r>
                <a:r>
                  <a:rPr lang="zh-CN" altLang="en-US" sz="1547" dirty="0"/>
                  <a:t>， </a:t>
                </a:r>
                <a:r>
                  <a:rPr lang="en-US" altLang="zh-CN" sz="1547" dirty="0" err="1"/>
                  <a:t>Δs</a:t>
                </a:r>
                <a:r>
                  <a:rPr lang="en-US" altLang="zh-CN" sz="1547" dirty="0"/>
                  <a:t>  ≈  - 0.05</a:t>
                </a:r>
              </a:p>
              <a:p>
                <a:endParaRPr lang="en-US" altLang="zh-CN" sz="1547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r>
                  <a:rPr lang="en-US" altLang="zh-CN" sz="1547" dirty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rPr>
                  <a:t>Quark model: </a:t>
                </a:r>
                <a:r>
                  <a:rPr lang="en-US" altLang="zh-CN" sz="1547" dirty="0" err="1"/>
                  <a:t>Δs</a:t>
                </a:r>
                <a:r>
                  <a:rPr lang="en-US" altLang="zh-CN" sz="1547" dirty="0"/>
                  <a:t>  ≈  - 0.01,   Lattice: </a:t>
                </a:r>
                <a:r>
                  <a:rPr lang="en-US" altLang="zh-CN" sz="1547" dirty="0" err="1"/>
                  <a:t>Δs</a:t>
                </a:r>
                <a:r>
                  <a:rPr lang="en-US" altLang="zh-CN" sz="1547" dirty="0"/>
                  <a:t> = - 0.046(8),   JAM global analysis: </a:t>
                </a:r>
                <a:r>
                  <a:rPr lang="en-US" altLang="zh-CN" sz="1547" dirty="0" err="1"/>
                  <a:t>Δs</a:t>
                </a:r>
                <a:r>
                  <a:rPr lang="en-US" altLang="zh-CN" sz="1547" dirty="0"/>
                  <a:t> = - 0.03(10)    </a:t>
                </a:r>
                <a:endParaRPr lang="en-US" altLang="zh-CN" sz="1547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D7BD53B-4446-4BEE-A946-260844A7C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873" y="1766072"/>
                <a:ext cx="8044136" cy="3159934"/>
              </a:xfrm>
              <a:prstGeom prst="rect">
                <a:avLst/>
              </a:prstGeom>
              <a:blipFill>
                <a:blip r:embed="rId2"/>
                <a:stretch>
                  <a:fillRect l="-1061" t="-965" b="-17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199971A-313E-41C3-8E0A-7B50A95D28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0547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hree phenomenological models"/>
          <p:cNvSpPr txBox="1"/>
          <p:nvPr/>
        </p:nvSpPr>
        <p:spPr>
          <a:xfrm>
            <a:off x="4361656" y="810815"/>
            <a:ext cx="3086740" cy="362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1300480">
              <a:defRPr sz="25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758"/>
              <a:t>Three phenomenological models</a:t>
            </a:r>
          </a:p>
        </p:txBody>
      </p:sp>
      <p:sp>
        <p:nvSpPr>
          <p:cNvPr id="134" name="Perturbative chiral quark model"/>
          <p:cNvSpPr txBox="1"/>
          <p:nvPr/>
        </p:nvSpPr>
        <p:spPr>
          <a:xfrm>
            <a:off x="2284214" y="1304131"/>
            <a:ext cx="2954140" cy="341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marL="487680" indent="-487680" algn="l" defTabSz="1300480">
              <a:defRPr sz="23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617" dirty="0"/>
              <a:t>a. </a:t>
            </a:r>
            <a:r>
              <a:rPr sz="1617" dirty="0"/>
              <a:t>Perturbative chiral quark model</a:t>
            </a:r>
          </a:p>
        </p:txBody>
      </p:sp>
      <p:pic>
        <p:nvPicPr>
          <p:cNvPr id="135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579" y="1660491"/>
            <a:ext cx="7122637" cy="115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5871" y="2991441"/>
            <a:ext cx="4066066" cy="372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5187" y="4805468"/>
            <a:ext cx="5054204" cy="501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84734" y="3610361"/>
            <a:ext cx="3368341" cy="588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.tif" descr="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72824" y="5619318"/>
            <a:ext cx="5553259" cy="46941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CBE49BA-5850-4531-A2B4-FBEC7CC8C4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EB12CD-7F74-4E0C-ABDC-1E3822D74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624" y="5322798"/>
            <a:ext cx="6118333" cy="25461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5C8BF1C-F555-4CAE-9032-6F3662537F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1965" y="4374142"/>
            <a:ext cx="5501726" cy="3021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ght sea form factors">
            <a:extLst>
              <a:ext uri="{FF2B5EF4-FFF2-40B4-BE49-F238E27FC236}">
                <a16:creationId xmlns:a16="http://schemas.microsoft.com/office/drawing/2014/main" id="{EE492BB1-B811-45FA-B73E-7A3450E12B3E}"/>
              </a:ext>
            </a:extLst>
          </p:cNvPr>
          <p:cNvSpPr txBox="1"/>
          <p:nvPr/>
        </p:nvSpPr>
        <p:spPr>
          <a:xfrm>
            <a:off x="712668" y="353742"/>
            <a:ext cx="4648002" cy="39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defRPr sz="2800" b="1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</a:defRPr>
            </a:lvl1pPr>
          </a:lstStyle>
          <a:p>
            <a:pPr algn="ctr">
              <a:defRPr sz="1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en-US" sz="2102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Polarized Distributions Functions</a:t>
            </a:r>
            <a:endParaRPr sz="2102" dirty="0"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2DF632-FB98-449F-B51B-7F06BDAF9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530" y="914502"/>
            <a:ext cx="5298941" cy="15447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31BA7C-1AB4-4998-A0FA-EA7AF2082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138" y="2455613"/>
            <a:ext cx="4525346" cy="8305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CBA0D6F-8D95-4281-9B91-D73B40DB8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289" y="3319298"/>
            <a:ext cx="4244125" cy="4697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CC6825-7030-4373-BB76-43C4FB613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289" y="3811254"/>
            <a:ext cx="4542225" cy="7318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BAF9457-0FF4-48CE-95BB-E9A0789DC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9864" y="3873292"/>
            <a:ext cx="360225" cy="2585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B01F686-54FF-45C9-A5B4-0F7832B35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051" y="4210911"/>
            <a:ext cx="504095" cy="39803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A77124-A9FE-4AC5-A125-B93E2209B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 flipV="1">
            <a:off x="3636128" y="3831321"/>
            <a:ext cx="217489" cy="1227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77EE89E-EB8B-4BB6-B6DE-47D771E913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670" y="2922711"/>
            <a:ext cx="1164056" cy="2349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FB99CAC-43F3-49C1-B17F-B429877B01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6597" y="4625479"/>
            <a:ext cx="4087768" cy="53762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53738A-23AD-4764-AA10-871577C935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8108" y="5295446"/>
            <a:ext cx="4756978" cy="5376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ECAD64A-5ACA-481A-ACCE-3A44A7F8D6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1528" y="5244272"/>
            <a:ext cx="2844274" cy="5376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D19FC2D-6721-408E-9D02-FCFE06360A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7664" y="6011092"/>
            <a:ext cx="4730048" cy="49316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17CB6B0-E775-42BE-BEF2-C16BE763FA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3538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7816E1F-06D0-4E64-A5AA-C55BD877B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378" y="194310"/>
            <a:ext cx="6355591" cy="214320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602296-557F-45A9-BF52-D1B98C9D9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564" y="2520926"/>
            <a:ext cx="6468582" cy="429678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6D19D87-3FE4-4B88-B313-7F1DA8E2F74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6001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8B569E-D609-46AC-9A43-97C5983D2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136" y="710237"/>
            <a:ext cx="4565662" cy="27598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47652E-9532-402C-9996-20D20801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838" y="3748201"/>
            <a:ext cx="6842635" cy="26081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60C2FC9-30E4-4526-9B9C-906151DC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956" y="5029392"/>
            <a:ext cx="2293317" cy="24151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05CF4E7-72F1-4CC7-8C7E-149974877B4F}"/>
              </a:ext>
            </a:extLst>
          </p:cNvPr>
          <p:cNvSpPr/>
          <p:nvPr/>
        </p:nvSpPr>
        <p:spPr>
          <a:xfrm>
            <a:off x="6645262" y="1486587"/>
            <a:ext cx="3769575" cy="676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66" dirty="0">
                <a:latin typeface="Arial" panose="020B0604020202020204" pitchFamily="34" charset="0"/>
                <a:cs typeface="Arial" panose="020B0604020202020204" pitchFamily="34" charset="0"/>
              </a:rPr>
              <a:t>F.C. He, C.R. Ji, W. </a:t>
            </a:r>
            <a:r>
              <a:rPr lang="en-US" altLang="zh-CN" sz="1266" dirty="0" err="1">
                <a:latin typeface="Arial" panose="020B0604020202020204" pitchFamily="34" charset="0"/>
                <a:cs typeface="Arial" panose="020B0604020202020204" pitchFamily="34" charset="0"/>
              </a:rPr>
              <a:t>Melnitchouk</a:t>
            </a:r>
            <a:r>
              <a:rPr lang="en-US" altLang="zh-CN" sz="1266" dirty="0">
                <a:latin typeface="Arial" panose="020B0604020202020204" pitchFamily="34" charset="0"/>
                <a:cs typeface="Arial" panose="020B0604020202020204" pitchFamily="34" charset="0"/>
              </a:rPr>
              <a:t>, Y. </a:t>
            </a:r>
            <a:r>
              <a:rPr lang="en-US" altLang="zh-CN" sz="1266" dirty="0" err="1">
                <a:latin typeface="Arial" panose="020B0604020202020204" pitchFamily="34" charset="0"/>
                <a:cs typeface="Arial" panose="020B0604020202020204" pitchFamily="34" charset="0"/>
              </a:rPr>
              <a:t>Salamu</a:t>
            </a:r>
            <a:r>
              <a:rPr lang="en-US" altLang="zh-CN" sz="1266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l"/>
            <a:r>
              <a:rPr lang="en-US" altLang="zh-CN" sz="1266" dirty="0">
                <a:latin typeface="Arial" panose="020B0604020202020204" pitchFamily="34" charset="0"/>
                <a:cs typeface="Arial" panose="020B0604020202020204" pitchFamily="34" charset="0"/>
              </a:rPr>
              <a:t>A.W. Thomas, P. Wang and X.G. Wang,</a:t>
            </a:r>
            <a:endParaRPr lang="zh-CN" altLang="zh-CN" sz="126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zh-CN" sz="1266" dirty="0">
                <a:latin typeface="Arial" panose="020B0604020202020204" pitchFamily="34" charset="0"/>
                <a:cs typeface="Arial" panose="020B0604020202020204" pitchFamily="34" charset="0"/>
              </a:rPr>
              <a:t>Phys. Rev. D 105 (2022) 094007</a:t>
            </a:r>
            <a:endParaRPr lang="zh-CN" altLang="zh-CN" sz="1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0DAE82-C18E-4C58-8379-7C6005F151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60629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ght sea form factors">
            <a:extLst>
              <a:ext uri="{FF2B5EF4-FFF2-40B4-BE49-F238E27FC236}">
                <a16:creationId xmlns:a16="http://schemas.microsoft.com/office/drawing/2014/main" id="{43BA1AF2-EB63-4E4D-9278-ADFCEB3A37DF}"/>
              </a:ext>
            </a:extLst>
          </p:cNvPr>
          <p:cNvSpPr txBox="1"/>
          <p:nvPr/>
        </p:nvSpPr>
        <p:spPr>
          <a:xfrm>
            <a:off x="1690131" y="501489"/>
            <a:ext cx="2748520" cy="341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2145" tIns="32145" rIns="32145" bIns="32145">
            <a:spAutoFit/>
          </a:bodyPr>
          <a:lstStyle>
            <a:lvl1pPr>
              <a:defRPr sz="2800" b="1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</a:defRPr>
            </a:lvl1pPr>
          </a:lstStyle>
          <a:p>
            <a:pPr>
              <a:defRPr sz="1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Generalized PDFs</a:t>
            </a:r>
            <a:endParaRPr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E5E77D8-9213-4DC2-A365-48594CE1F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674" y="1083932"/>
            <a:ext cx="7554379" cy="4783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1AB951-143E-407F-A521-BD54EDC76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852" y="1937948"/>
            <a:ext cx="3207825" cy="44184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10FA98-06F5-4496-8C7D-E9237774F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371" y="2194472"/>
            <a:ext cx="945681" cy="2498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E2F3EE-BD5B-44B5-9867-5DD2885AA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708" y="2145117"/>
            <a:ext cx="4907565" cy="20192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8EDA143-DE8A-4D08-B778-EE9461747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444" y="4387118"/>
            <a:ext cx="888439" cy="2279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2EC2CE9-7EF0-4293-A403-A1CEEDCC6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4237" y="4327963"/>
            <a:ext cx="4727679" cy="197206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063C41E-3B47-434E-A186-46F5055161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26198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17975E9-FC0F-4851-A390-A346C562E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684" y="827403"/>
            <a:ext cx="5996192" cy="17599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6A64047-017A-4C14-BC54-50B4FC4A1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114" y="2893175"/>
            <a:ext cx="6751331" cy="14940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701A25-E0C1-4CFE-AE70-35C76DC9A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174" y="4757881"/>
            <a:ext cx="6245258" cy="12278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2A565F-DCE7-40EB-A78B-EB8B268BB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922" y="1602148"/>
            <a:ext cx="1981874" cy="1107793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3E0FB2F-79F8-4DFE-A420-60C7ABC2957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08545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4957052-3473-4790-ABEF-43F53B680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747" y="971550"/>
            <a:ext cx="7692157" cy="513206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9F6D0B3-078E-4DE7-96EA-8607565430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31333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C0A7194-FE38-415E-AF55-AA5B69ACF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323" y="1491890"/>
            <a:ext cx="6154509" cy="40328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154778A-DFDC-44FA-B08A-F2DF335AA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93" y="1196757"/>
            <a:ext cx="4230075" cy="22295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0CA711-58A0-4F14-8802-8FDFE63E1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30" y="3581812"/>
            <a:ext cx="4155692" cy="219033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88AD681-90D3-4F4A-860C-6B7DC7E388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38933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FE7744-F42A-4FEB-88A6-EB131182E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775" y="891540"/>
            <a:ext cx="7969697" cy="532638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67AD679-B1D6-4BF6-8B82-9CB029386A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52376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0B5798B-AA61-473B-9274-BFE6E8412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664" y="1988117"/>
            <a:ext cx="761154" cy="4945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68E623-FE6E-44D4-88B9-A70907723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567" y="1120498"/>
            <a:ext cx="6235490" cy="40657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BE83275-AECD-4CE9-8DCF-66C4CB862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94" y="800101"/>
            <a:ext cx="4043320" cy="21786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A44FF70-13CD-4202-94F0-5D9CA6740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34" y="3216323"/>
            <a:ext cx="4028550" cy="21786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6F456F6-D93F-4E7F-95A1-24C3A1519F2A}"/>
              </a:ext>
            </a:extLst>
          </p:cNvPr>
          <p:cNvSpPr/>
          <p:nvPr/>
        </p:nvSpPr>
        <p:spPr>
          <a:xfrm>
            <a:off x="2677341" y="5835729"/>
            <a:ext cx="7285214" cy="28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66" dirty="0">
                <a:latin typeface="Arial" panose="020B0604020202020204" pitchFamily="34" charset="0"/>
                <a:cs typeface="Arial" panose="020B0604020202020204" pitchFamily="34" charset="0"/>
              </a:rPr>
              <a:t>F.C. He, C.R. Ji, W. </a:t>
            </a:r>
            <a:r>
              <a:rPr lang="en-US" altLang="zh-CN" sz="1266" dirty="0" err="1">
                <a:latin typeface="Arial" panose="020B0604020202020204" pitchFamily="34" charset="0"/>
                <a:cs typeface="Arial" panose="020B0604020202020204" pitchFamily="34" charset="0"/>
              </a:rPr>
              <a:t>Melnitchouk</a:t>
            </a:r>
            <a:r>
              <a:rPr lang="en-US" altLang="zh-CN" sz="1266" dirty="0">
                <a:latin typeface="Arial" panose="020B0604020202020204" pitchFamily="34" charset="0"/>
                <a:cs typeface="Arial" panose="020B0604020202020204" pitchFamily="34" charset="0"/>
              </a:rPr>
              <a:t>, A.W. Thomas and P. Wang</a:t>
            </a:r>
            <a:r>
              <a:rPr lang="en-US" altLang="zh-CN" sz="1266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66" dirty="0">
                <a:latin typeface="Arial" panose="020B0604020202020204" pitchFamily="34" charset="0"/>
                <a:cs typeface="Arial" panose="020B0604020202020204" pitchFamily="34" charset="0"/>
              </a:rPr>
              <a:t>Phys. Rev. D 106 (2022) 054006</a:t>
            </a:r>
            <a:endParaRPr lang="zh-CN" altLang="zh-CN" sz="1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140E470-3B23-45E5-A9F7-9CBB47A5B17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322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09C1DB1-2CDF-4BF4-866B-9CC8171E9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603" y="697230"/>
            <a:ext cx="8871663" cy="273429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A7B115-08F2-4F04-8753-F49B9B5FF123}"/>
              </a:ext>
            </a:extLst>
          </p:cNvPr>
          <p:cNvSpPr/>
          <p:nvPr/>
        </p:nvSpPr>
        <p:spPr>
          <a:xfrm>
            <a:off x="2762809" y="6253340"/>
            <a:ext cx="7002103" cy="28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66" dirty="0">
                <a:latin typeface="Arial" panose="020B0604020202020204" pitchFamily="34" charset="0"/>
                <a:cs typeface="Arial" panose="020B0604020202020204" pitchFamily="34" charset="0"/>
              </a:rPr>
              <a:t>F.C. He, C.R. Ji, W. </a:t>
            </a:r>
            <a:r>
              <a:rPr lang="en-US" altLang="zh-CN" sz="1266" dirty="0" err="1">
                <a:latin typeface="Arial" panose="020B0604020202020204" pitchFamily="34" charset="0"/>
                <a:cs typeface="Arial" panose="020B0604020202020204" pitchFamily="34" charset="0"/>
              </a:rPr>
              <a:t>Melnitchouk</a:t>
            </a:r>
            <a:r>
              <a:rPr lang="en-US" altLang="zh-CN" sz="1266" dirty="0">
                <a:latin typeface="Arial" panose="020B0604020202020204" pitchFamily="34" charset="0"/>
                <a:cs typeface="Arial" panose="020B0604020202020204" pitchFamily="34" charset="0"/>
              </a:rPr>
              <a:t>, A.W. Thomas and P. Wang</a:t>
            </a:r>
            <a:r>
              <a:rPr lang="en-US" altLang="zh-CN" sz="1266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66" dirty="0">
                <a:latin typeface="Arial" panose="020B0604020202020204" pitchFamily="34" charset="0"/>
                <a:cs typeface="Arial" panose="020B0604020202020204" pitchFamily="34" charset="0"/>
              </a:rPr>
              <a:t>Phys. Rev. D 106 (2022) 054006</a:t>
            </a:r>
            <a:endParaRPr lang="zh-CN" altLang="zh-CN" sz="126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6177CD5-AF5A-4C54-BD79-E94731979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550" y="3308541"/>
            <a:ext cx="8968067" cy="276379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1781031-24F9-4541-A908-F339428778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1295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7903" y="237054"/>
            <a:ext cx="2956284" cy="140177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Nucleon electromagnetic form factors"/>
          <p:cNvSpPr txBox="1"/>
          <p:nvPr/>
        </p:nvSpPr>
        <p:spPr>
          <a:xfrm>
            <a:off x="2851657" y="971345"/>
            <a:ext cx="3440045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300" b="0"/>
            </a:lvl1pPr>
          </a:lstStyle>
          <a:p>
            <a:r>
              <a:rPr sz="1617"/>
              <a:t>Nucleon electromagnetic form factors</a:t>
            </a:r>
          </a:p>
        </p:txBody>
      </p:sp>
      <p:pic>
        <p:nvPicPr>
          <p:cNvPr id="14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2721" y="1725811"/>
            <a:ext cx="4741239" cy="1401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3604" y="5115692"/>
            <a:ext cx="4130418" cy="69604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475EFB9-CADB-4E30-B752-985F4E724F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4865DF0-C33B-4D9F-A153-340F4F274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031" y="3387218"/>
            <a:ext cx="5157937" cy="14808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9B2558F-4AB3-41AE-886D-E310A07AA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585" y="507881"/>
            <a:ext cx="8032830" cy="52908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2695451-1298-4A03-9D43-7EE15BB8F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239" y="1094329"/>
            <a:ext cx="2986268" cy="15700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9FD7B73-DFEE-482F-BF26-4702235AA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868" y="3590912"/>
            <a:ext cx="7245752" cy="5348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BD59B0-801D-41FF-92D0-BF9E4161D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764" y="2836501"/>
            <a:ext cx="6504972" cy="5060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9B0A4CA-9648-42B5-B12A-E704D5511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952" y="4279751"/>
            <a:ext cx="4004841" cy="255341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39F057A-8E84-49AF-8A9A-AC4789C9CAD8}"/>
              </a:ext>
            </a:extLst>
          </p:cNvPr>
          <p:cNvSpPr txBox="1"/>
          <p:nvPr/>
        </p:nvSpPr>
        <p:spPr>
          <a:xfrm>
            <a:off x="539015" y="433133"/>
            <a:ext cx="1328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Nonzero skewness GPDs: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3DB2EE4-6628-4992-957A-FBB0F08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95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13C17F-6E88-41B1-A216-D099E1DD6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874" y="200929"/>
            <a:ext cx="6171525" cy="33169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D388F6-606E-4FB8-A468-D19876A70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3721099"/>
            <a:ext cx="7049625" cy="275313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6F1574-8129-4025-97E7-D9DC9186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2049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3E21854-7883-4CBF-922F-2ADF9FDE9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142483"/>
            <a:ext cx="6629400" cy="6574094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26F4740-4CF2-44E5-8371-837FF73C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627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8C1D135-158F-4595-B57B-55FB42069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083" y="177800"/>
            <a:ext cx="6569317" cy="6514568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F5611C0-A55E-4F04-AAD1-BC215BCA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871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BB6326B-4821-49B8-9F08-D7C6E91E1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105" y="952500"/>
            <a:ext cx="7326493" cy="4757947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75DE7F6-C920-49DF-8F3F-EAC0EF680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22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695A005-CD5B-4197-9CCF-DAD28DF64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609" y="136526"/>
            <a:ext cx="7316391" cy="24081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0C7EAD1-C93A-4AFB-BAD9-A3B0FDF10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69" y="2676450"/>
            <a:ext cx="6320299" cy="410852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72B154E-A91A-462C-9D3D-D22DC933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6786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3F7C3D-8E15-4FEF-AE42-DAA7F5330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067" y="495300"/>
            <a:ext cx="7253828" cy="48387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DC735E-1443-4392-A89B-E4E3AD4DC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41" y="1315269"/>
            <a:ext cx="4649486" cy="247915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5125CE0-0BB1-44D4-869D-304C77F30EF6}"/>
              </a:ext>
            </a:extLst>
          </p:cNvPr>
          <p:cNvSpPr/>
          <p:nvPr/>
        </p:nvSpPr>
        <p:spPr>
          <a:xfrm>
            <a:off x="1155700" y="5619096"/>
            <a:ext cx="100965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dirty="0"/>
              <a:t>Nonlocal chiral contributions to generalized </a:t>
            </a:r>
            <a:r>
              <a:rPr lang="en-US" altLang="zh-CN" sz="1500" dirty="0" err="1"/>
              <a:t>parton</a:t>
            </a:r>
            <a:r>
              <a:rPr lang="en-US" altLang="zh-CN" sz="1500" dirty="0"/>
              <a:t> distributions of the proton at nonzero skewness,</a:t>
            </a:r>
          </a:p>
          <a:p>
            <a:r>
              <a:rPr lang="en-US" altLang="zh-CN" sz="1500" dirty="0"/>
              <a:t>Z. Y. Gao, F. C. He, C.</a:t>
            </a:r>
            <a:r>
              <a:rPr lang="zh-CN" altLang="en-US" sz="1500" dirty="0"/>
              <a:t> </a:t>
            </a:r>
            <a:r>
              <a:rPr lang="en-US" altLang="zh-CN" sz="1500" dirty="0"/>
              <a:t>R.</a:t>
            </a:r>
            <a:r>
              <a:rPr lang="zh-CN" altLang="en-US" sz="1500" dirty="0"/>
              <a:t> </a:t>
            </a:r>
            <a:r>
              <a:rPr lang="en-US" altLang="zh-CN" sz="1500" dirty="0"/>
              <a:t>Ji,</a:t>
            </a:r>
            <a:r>
              <a:rPr lang="zh-CN" altLang="en-US" sz="1500" dirty="0"/>
              <a:t> </a:t>
            </a:r>
            <a:r>
              <a:rPr lang="en-US" altLang="zh-CN" sz="1500" dirty="0"/>
              <a:t>W.</a:t>
            </a:r>
            <a:r>
              <a:rPr lang="zh-CN" altLang="en-US" sz="1500" dirty="0"/>
              <a:t> </a:t>
            </a:r>
            <a:r>
              <a:rPr lang="en-US" altLang="zh-CN" sz="1500" dirty="0" err="1"/>
              <a:t>Melnitchouk</a:t>
            </a:r>
            <a:r>
              <a:rPr lang="en-US" altLang="zh-CN" sz="1500" dirty="0"/>
              <a:t>, Y. </a:t>
            </a:r>
            <a:r>
              <a:rPr lang="en-US" altLang="zh-CN" sz="1500" dirty="0" err="1"/>
              <a:t>Salamu</a:t>
            </a:r>
            <a:r>
              <a:rPr lang="zh-CN" altLang="en-US" sz="1500" dirty="0"/>
              <a:t> </a:t>
            </a:r>
            <a:r>
              <a:rPr lang="en-US" altLang="zh-CN" sz="1500" dirty="0"/>
              <a:t>and</a:t>
            </a:r>
            <a:r>
              <a:rPr lang="zh-CN" altLang="en-US" sz="1500" dirty="0"/>
              <a:t> </a:t>
            </a:r>
            <a:r>
              <a:rPr lang="en-US" altLang="zh-CN" sz="1500" dirty="0"/>
              <a:t>P. Wang, Phys. Rev. D 110 (2024) 5, 054049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95A493-AA2F-4A6E-A64E-DDA2FC4D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9504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BFD725F-90FF-4811-9EE1-EFEE4E62C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01198"/>
            <a:ext cx="5538079" cy="66632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2F680D-4D70-447E-89AC-F59B7A545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202" y="4619196"/>
            <a:ext cx="5559280" cy="160955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EAEE5C0-113C-4405-BEBA-2BC61CEE0ADF}"/>
              </a:ext>
            </a:extLst>
          </p:cNvPr>
          <p:cNvSpPr txBox="1"/>
          <p:nvPr/>
        </p:nvSpPr>
        <p:spPr>
          <a:xfrm>
            <a:off x="6072076" y="385009"/>
            <a:ext cx="568999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Nucleon form factors and </a:t>
            </a:r>
            <a:r>
              <a:rPr lang="en-US" altLang="zh-CN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 distributions in nonlocal chiral effective theory, </a:t>
            </a:r>
          </a:p>
          <a:p>
            <a:pPr algn="l"/>
            <a:r>
              <a:rPr lang="en-US" altLang="zh-CN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Prog. Part. </a:t>
            </a:r>
            <a:r>
              <a:rPr lang="en-US" altLang="zh-CN" sz="11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altLang="zh-CN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129 (2023) 104017</a:t>
            </a:r>
            <a:endParaRPr lang="en-US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Generalized </a:t>
            </a:r>
            <a:r>
              <a:rPr lang="en-US" altLang="zh-CN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 distributions of sea quarks in the proton from nonlocal chiral effective theory, </a:t>
            </a:r>
            <a:r>
              <a:rPr lang="en-US" altLang="zh-CN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D 106 (2022) 054006</a:t>
            </a:r>
            <a:endParaRPr lang="zh-CN" altLang="zh-CN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Helicity-dependent distribution of strange quarks in the proton from nonlocal chiral effective theory, </a:t>
            </a:r>
            <a:r>
              <a:rPr lang="en-US" altLang="zh-CN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D 105 (2022) 094007</a:t>
            </a:r>
            <a:endParaRPr lang="zh-CN" altLang="zh-CN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Sea quark contributions to the electromagnetic form factors of Sigma hyperons,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altLang="zh-CN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D 105 (2022) 016006</a:t>
            </a:r>
          </a:p>
          <a:p>
            <a:pPr algn="l"/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Electromagnetic form factors of octet baryons with the nonlocal chiral effective theory, </a:t>
            </a:r>
          </a:p>
          <a:p>
            <a:pPr algn="l"/>
            <a:r>
              <a:rPr lang="en-US" altLang="zh-CN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D 102 (2020) 056024</a:t>
            </a:r>
            <a:endParaRPr lang="zh-CN" altLang="zh-CN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Strange quark helicity in the proton from chiral effective theory,</a:t>
            </a:r>
            <a:endParaRPr lang="zh-CN" altLang="zh-CN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zh-CN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D 102 (2020) 116020</a:t>
            </a:r>
            <a:endParaRPr lang="zh-CN" altLang="zh-CN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zh-CN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Sivers</a:t>
            </a:r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 distribution functions of sea quark in proton with chiral effective theory,</a:t>
            </a:r>
          </a:p>
          <a:p>
            <a:pPr algn="l"/>
            <a:r>
              <a:rPr lang="en-US" altLang="zh-CN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D 100 (2019)074032</a:t>
            </a:r>
            <a:endParaRPr lang="zh-CN" altLang="zh-CN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Parton distributions from nonlocal chiral SU(3) effective theory II: Flavor asymmetries,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altLang="zh-CN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D 100 (2019) 094026</a:t>
            </a:r>
            <a:endParaRPr lang="zh-CN" altLang="zh-CN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Parton distributions from nonlocal chiral SU(3) effective theory I: Splitting functions,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altLang="zh-CN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D 99 (2019) 014041</a:t>
            </a:r>
            <a:endParaRPr lang="zh-CN" altLang="zh-CN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Strange form factors of nucleon with a nonlocal chiral effective </a:t>
            </a:r>
            <a:r>
              <a:rPr lang="en-US" altLang="zh-CN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Lagrangian</a:t>
            </a:r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l"/>
            <a:r>
              <a:rPr lang="en-US" altLang="zh-CN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D 98 (2018) 036007</a:t>
            </a:r>
            <a:endParaRPr lang="zh-CN" altLang="zh-CN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Nucleon electromagnetic form factors with a nonlocal chiral effective </a:t>
            </a:r>
            <a:r>
              <a:rPr lang="en-US" altLang="zh-CN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Lagrangian</a:t>
            </a:r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altLang="zh-CN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D 97 (2018) 036007</a:t>
            </a:r>
            <a:endParaRPr lang="zh-CN" altLang="en-US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DC0FBCA-8213-4FED-8D7D-5801919749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57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8876" y="1934746"/>
            <a:ext cx="2053828" cy="1495825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Nonlocal behaviour is general for all the interactions?…"/>
          <p:cNvSpPr txBox="1"/>
          <p:nvPr/>
        </p:nvSpPr>
        <p:spPr>
          <a:xfrm>
            <a:off x="2987928" y="503431"/>
            <a:ext cx="6037549" cy="1234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150000"/>
              </a:lnSpc>
              <a:defRPr sz="2200" b="0"/>
            </a:pPr>
            <a:r>
              <a:rPr sz="2000" dirty="0"/>
              <a:t>Nonlocal behavior is general for all the interactions?</a:t>
            </a:r>
          </a:p>
          <a:p>
            <a:pPr>
              <a:lnSpc>
                <a:spcPct val="150000"/>
              </a:lnSpc>
              <a:defRPr sz="2200" b="0"/>
            </a:pPr>
            <a:r>
              <a:rPr lang="en-US" sz="1600" dirty="0"/>
              <a:t>Nonlocal EFT (Nucleon structure, FFs, PDFs) </a:t>
            </a:r>
          </a:p>
          <a:p>
            <a:pPr>
              <a:lnSpc>
                <a:spcPct val="150000"/>
              </a:lnSpc>
              <a:defRPr sz="2200" b="0"/>
            </a:pPr>
            <a:r>
              <a:rPr sz="1600" dirty="0"/>
              <a:t>Nonlocal QED</a:t>
            </a:r>
            <a:r>
              <a:rPr lang="en-US" altLang="zh-CN" sz="1600" dirty="0"/>
              <a:t> (lepton g-2)</a:t>
            </a:r>
            <a:r>
              <a:rPr lang="zh-CN" altLang="en-US" sz="1600" dirty="0"/>
              <a:t>， </a:t>
            </a:r>
            <a:r>
              <a:rPr lang="en-US" altLang="zh-CN" sz="1600" dirty="0"/>
              <a:t>Nonlocal Gravity (Gravitational FFs)</a:t>
            </a:r>
            <a:endParaRPr sz="1600" dirty="0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B4B35C07-B047-4AFF-B23B-48F66FAA08EA}"/>
              </a:ext>
            </a:extLst>
          </p:cNvPr>
          <p:cNvSpPr/>
          <p:nvPr/>
        </p:nvSpPr>
        <p:spPr>
          <a:xfrm>
            <a:off x="9846645" y="543392"/>
            <a:ext cx="471638" cy="47163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2B658120-42E9-4A1C-9461-4FAB8DF128AA}"/>
              </a:ext>
            </a:extLst>
          </p:cNvPr>
          <p:cNvSpPr/>
          <p:nvPr/>
        </p:nvSpPr>
        <p:spPr>
          <a:xfrm>
            <a:off x="10250905" y="758917"/>
            <a:ext cx="346510" cy="36512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04EA609-7D1B-430A-9EEB-D61DCE6A5AB2}"/>
              </a:ext>
            </a:extLst>
          </p:cNvPr>
          <p:cNvCxnSpPr>
            <a:cxnSpLocks/>
          </p:cNvCxnSpPr>
          <p:nvPr/>
        </p:nvCxnSpPr>
        <p:spPr>
          <a:xfrm flipH="1">
            <a:off x="9519920" y="1482434"/>
            <a:ext cx="2062480" cy="256530"/>
          </a:xfrm>
          <a:prstGeom prst="line">
            <a:avLst/>
          </a:prstGeom>
          <a:ln w="1905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C672CA0-0E42-4B45-857E-B8568BF007CC}"/>
              </a:ext>
            </a:extLst>
          </p:cNvPr>
          <p:cNvCxnSpPr>
            <a:cxnSpLocks/>
          </p:cNvCxnSpPr>
          <p:nvPr/>
        </p:nvCxnSpPr>
        <p:spPr>
          <a:xfrm>
            <a:off x="10597415" y="1754006"/>
            <a:ext cx="212825" cy="1616576"/>
          </a:xfrm>
          <a:prstGeom prst="line">
            <a:avLst/>
          </a:prstGeom>
          <a:ln w="190500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椭圆 19">
            <a:extLst>
              <a:ext uri="{FF2B5EF4-FFF2-40B4-BE49-F238E27FC236}">
                <a16:creationId xmlns:a16="http://schemas.microsoft.com/office/drawing/2014/main" id="{33C3FE9C-EB8B-41C9-B5CE-6F84ADA1EC8B}"/>
              </a:ext>
            </a:extLst>
          </p:cNvPr>
          <p:cNvSpPr/>
          <p:nvPr/>
        </p:nvSpPr>
        <p:spPr>
          <a:xfrm>
            <a:off x="10405445" y="1431634"/>
            <a:ext cx="346509" cy="36512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B30F867-6C38-487F-89F8-ABA9F2560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653" y="3611981"/>
            <a:ext cx="2904353" cy="315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5CABD3B-99CA-419D-AA6B-5B911D181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737" y="5291312"/>
            <a:ext cx="3581097" cy="2802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55CF6D-35A8-47B6-890A-36778A9D8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968" y="4146785"/>
            <a:ext cx="4274305" cy="3471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AC39CE4-328C-4DA2-AC7E-E18D04F40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807" y="4144885"/>
            <a:ext cx="4411298" cy="33353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E86E3F9-1422-4D20-AC00-459AD8D1D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312" y="5769078"/>
            <a:ext cx="4281305" cy="3471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495AD29-912F-425F-B76F-C86AECEF3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406" y="5769078"/>
            <a:ext cx="4638084" cy="3323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7C810F-C7F1-4DE6-96BF-9DEAAFD439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7517" y="4710745"/>
            <a:ext cx="2925191" cy="2714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2EE8377-6F6A-441C-956C-1416F2313D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7927" y="4709466"/>
            <a:ext cx="2763513" cy="266031"/>
          </a:xfrm>
          <a:prstGeom prst="rect">
            <a:avLst/>
          </a:prstGeo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09F3147-7727-433E-967C-4673F85068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58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DD9281-D148-42EF-BAF8-1A4012A45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88" y="467169"/>
            <a:ext cx="9632763" cy="290087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062BFA-9BD5-4CD6-B499-AAA1BAE54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220" y="3540761"/>
            <a:ext cx="5831560" cy="5621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9A6927F-B710-457D-ACAE-1E076542E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71" y="4551967"/>
            <a:ext cx="5018258" cy="1523713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DB79780-408E-4B7D-ADE6-450F6E1CA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808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0013" y="1216025"/>
            <a:ext cx="6769100" cy="70326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trange quark contribution to the form factor"/>
          <p:cNvSpPr txBox="1"/>
          <p:nvPr/>
        </p:nvSpPr>
        <p:spPr>
          <a:xfrm>
            <a:off x="1992312" y="839788"/>
            <a:ext cx="3071095" cy="287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1300480"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66"/>
              <a:t>Strange quark contribution to the form factor</a:t>
            </a:r>
          </a:p>
        </p:txBody>
      </p:sp>
      <p:sp>
        <p:nvSpPr>
          <p:cNvPr id="153" name="V. Lyubovitskij, P. Wang, T. Gutsche, A. Faessler, Phys. Rev. C 66 (2002) 055204"/>
          <p:cNvSpPr txBox="1"/>
          <p:nvPr/>
        </p:nvSpPr>
        <p:spPr>
          <a:xfrm>
            <a:off x="3120628" y="5783064"/>
            <a:ext cx="5898528" cy="287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r>
              <a:rPr sz="1266" dirty="0"/>
              <a:t>V. </a:t>
            </a:r>
            <a:r>
              <a:rPr sz="1266" dirty="0" err="1"/>
              <a:t>Lyubovitskij</a:t>
            </a:r>
            <a:r>
              <a:rPr sz="1266" dirty="0"/>
              <a:t>, P. Wang, T. </a:t>
            </a:r>
            <a:r>
              <a:rPr sz="1266" dirty="0" err="1"/>
              <a:t>Gutsche</a:t>
            </a:r>
            <a:r>
              <a:rPr sz="1266" dirty="0"/>
              <a:t>, A. </a:t>
            </a:r>
            <a:r>
              <a:rPr sz="1266" dirty="0" err="1"/>
              <a:t>Faessler</a:t>
            </a:r>
            <a:r>
              <a:rPr sz="1266" dirty="0"/>
              <a:t>, Phys. Rev. C 66 (2002) 055204</a:t>
            </a:r>
            <a:r>
              <a:rPr sz="1266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  <a:t> </a:t>
            </a:r>
          </a:p>
        </p:txBody>
      </p:sp>
      <p:pic>
        <p:nvPicPr>
          <p:cNvPr id="15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2025" y="2071687"/>
            <a:ext cx="3505201" cy="336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69050" y="2046288"/>
            <a:ext cx="3543301" cy="34020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5E0FF7A-9915-4646-98E5-0652E46F181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159192F-BBA8-4F2D-B301-0F61195AB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40" y="11254"/>
            <a:ext cx="8015705" cy="3346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5B34BC7-67E2-4042-BB3A-5D9DEC99B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649" y="3452376"/>
            <a:ext cx="6622827" cy="3335663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97F1F5-CFDF-4418-B9C0-AC307162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5528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EE9450F-4AA5-47D6-87E9-CF1A0CFBB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198" y="340630"/>
            <a:ext cx="4293197" cy="5102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589D5A-9811-44A7-B380-0CAEE03EA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57" y="153010"/>
            <a:ext cx="5977043" cy="38728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4916ECD-87AE-446F-99D2-7B9584EF8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896" y="1048349"/>
            <a:ext cx="5146869" cy="5368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53A290-6FD7-4AE8-9A8E-A0D0399B1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700" y="1747780"/>
            <a:ext cx="4203930" cy="5368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981305-2054-4E51-9318-A3261CE53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9493" y="2493033"/>
            <a:ext cx="5181523" cy="53299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82D9095-125A-4507-96A1-09961676D5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7463" y="3117251"/>
            <a:ext cx="6234011" cy="52293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839D11B-D8B9-4400-90F6-0E9B30384E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2596" y="3714092"/>
            <a:ext cx="5626804" cy="55310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6A1B418-B4E6-406F-AF1F-DD522C97AB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1101" y="4435115"/>
            <a:ext cx="8285633" cy="213078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6349C6A-10F5-46D3-AFA4-9C1DC2876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3281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68AC46E-4BD4-4B48-BFA3-556564BC4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2" y="292100"/>
            <a:ext cx="10079448" cy="24228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F62A98C-85B8-4D11-AE3F-99C57982B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494" y="2985471"/>
            <a:ext cx="8912849" cy="6144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732E72-E4C9-498F-A107-7F2DD7010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33" y="3727846"/>
            <a:ext cx="10826072" cy="2596754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D515560-4990-4021-BBB0-E0D9BEFA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843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0A509A3-3535-46F9-90B8-6CB965BB4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32" y="682924"/>
            <a:ext cx="11084264" cy="46256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77473DF-A244-4D41-A711-541ED76BD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453" y="5570057"/>
            <a:ext cx="5256730" cy="3238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4BD045B-0790-4C9F-A716-B7C22C31A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4830" y="4754113"/>
            <a:ext cx="897838" cy="43494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CE2DB40-034F-427B-ADFE-40BE0553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3156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77" y="403728"/>
            <a:ext cx="6856607" cy="346488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2FDF0F-83BE-4DE2-9BA2-75AC2643B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693" y="2665335"/>
            <a:ext cx="8212311" cy="3671038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BCC902-91C5-42A5-81C7-26180A6AF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138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5AF703D-D07A-4D8C-9FC9-625548A0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585" y="320367"/>
            <a:ext cx="3237533" cy="2297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96DFDD-FC48-4DAD-9145-D382130F6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028" y="1010452"/>
            <a:ext cx="3584412" cy="5960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42C9E49-2ECB-4351-B4F9-413A855A6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64" y="1840855"/>
            <a:ext cx="4849573" cy="38487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BB505A-F1CA-4BE6-B524-5E9B30FC7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259" y="1613637"/>
            <a:ext cx="4542087" cy="40557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155" y="270691"/>
            <a:ext cx="2205811" cy="3600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985" y="723706"/>
            <a:ext cx="4411627" cy="70162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162FBE8-FE19-4097-BCC5-1068A9909C55}"/>
              </a:ext>
            </a:extLst>
          </p:cNvPr>
          <p:cNvSpPr/>
          <p:nvPr/>
        </p:nvSpPr>
        <p:spPr>
          <a:xfrm>
            <a:off x="3567552" y="58873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Nonlocal QED and lepton g-2 anomalies,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H.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P.</a:t>
            </a:r>
            <a:r>
              <a:rPr lang="zh-CN" altLang="en-US" dirty="0"/>
              <a:t> </a:t>
            </a:r>
            <a:r>
              <a:rPr lang="en-US" altLang="zh-CN" dirty="0"/>
              <a:t>Wang,</a:t>
            </a:r>
            <a:r>
              <a:rPr lang="zh-CN" altLang="en-US" dirty="0"/>
              <a:t> </a:t>
            </a:r>
            <a:r>
              <a:rPr lang="en-US" altLang="zh-CN" dirty="0"/>
              <a:t>Eur. Phys. J. C 84 (2024) 7, 654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1E7489-475E-47D7-815D-8567D7D3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782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32C87CFA-9307-4595-9EA3-7D29163C0838}"/>
              </a:ext>
            </a:extLst>
          </p:cNvPr>
          <p:cNvSpPr txBox="1"/>
          <p:nvPr/>
        </p:nvSpPr>
        <p:spPr>
          <a:xfrm>
            <a:off x="5299456" y="426930"/>
            <a:ext cx="1642287" cy="478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6" tIns="48766" rIns="48766" bIns="48766">
            <a:spAutoFit/>
          </a:bodyPr>
          <a:lstStyle>
            <a:lvl1pPr algn="l" defTabSz="1300480">
              <a:defRPr sz="26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Summary  </a:t>
            </a:r>
          </a:p>
        </p:txBody>
      </p:sp>
      <p:sp>
        <p:nvSpPr>
          <p:cNvPr id="3" name="Nonlocal Lagrangian is constructed by introducing the correlation function and the gauge link.…">
            <a:extLst>
              <a:ext uri="{FF2B5EF4-FFF2-40B4-BE49-F238E27FC236}">
                <a16:creationId xmlns:a16="http://schemas.microsoft.com/office/drawing/2014/main" id="{F76AC58A-D1DD-432C-A099-49C99D8D4D2C}"/>
              </a:ext>
            </a:extLst>
          </p:cNvPr>
          <p:cNvSpPr txBox="1"/>
          <p:nvPr/>
        </p:nvSpPr>
        <p:spPr>
          <a:xfrm>
            <a:off x="1019162" y="619383"/>
            <a:ext cx="10422084" cy="5932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50031" indent="-250031" algn="l">
              <a:lnSpc>
                <a:spcPct val="200000"/>
              </a:lnSpc>
              <a:buSzPct val="145000"/>
              <a:buChar char="•"/>
              <a:defRPr sz="1800" b="0"/>
            </a:pPr>
            <a:r>
              <a:rPr dirty="0">
                <a:latin typeface="Helvetica" panose="020B0604020202020204" pitchFamily="34" charset="0"/>
                <a:cs typeface="Helvetica" panose="020B0604020202020204" pitchFamily="34" charset="0"/>
              </a:rPr>
              <a:t>Nonlocal </a:t>
            </a:r>
            <a:r>
              <a:rPr dirty="0" err="1">
                <a:latin typeface="Helvetica" panose="020B0604020202020204" pitchFamily="34" charset="0"/>
                <a:cs typeface="Helvetica" panose="020B0604020202020204" pitchFamily="34" charset="0"/>
              </a:rPr>
              <a:t>Lagrangian</a:t>
            </a:r>
            <a:r>
              <a:rPr dirty="0">
                <a:latin typeface="Helvetica" panose="020B0604020202020204" pitchFamily="34" charset="0"/>
                <a:cs typeface="Helvetica" panose="020B0604020202020204" pitchFamily="34" charset="0"/>
              </a:rPr>
              <a:t> is constructed by introducing the correlation function and the gauge link.</a:t>
            </a:r>
          </a:p>
          <a:p>
            <a:pPr marL="250031" indent="-250031" algn="l" defTabSz="457200">
              <a:lnSpc>
                <a:spcPct val="200000"/>
              </a:lnSpc>
              <a:buSzPct val="145000"/>
              <a:buChar char="•"/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Correlation function generates the relativistic regulator and the loop integral is convergent.</a:t>
            </a:r>
          </a:p>
          <a:p>
            <a:pPr marL="250031" indent="-250031" algn="l" defTabSz="457200">
              <a:lnSpc>
                <a:spcPct val="200000"/>
              </a:lnSpc>
              <a:buSzPct val="145000"/>
              <a:buChar char="•"/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Gauge link guarantees the locally gauge invariance and generate additional diagrams.</a:t>
            </a:r>
          </a:p>
          <a:p>
            <a:pPr marL="250031" indent="-250031" algn="l" defTabSz="457200">
              <a:lnSpc>
                <a:spcPct val="200000"/>
              </a:lnSpc>
              <a:buSzPct val="145000"/>
              <a:buChar char="•"/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When Lambda goes to infinity, all the formulas are the same as those in the local case.</a:t>
            </a:r>
          </a:p>
          <a:p>
            <a:pPr marL="250031" indent="-250031" algn="l" defTabSz="457200">
              <a:lnSpc>
                <a:spcPct val="200000"/>
              </a:lnSpc>
              <a:buSzPct val="145000"/>
              <a:buChar char="•"/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nonlocal </a:t>
            </a:r>
            <a:r>
              <a:rPr dirty="0" err="1"/>
              <a:t>Lagrangian</a:t>
            </a:r>
            <a:r>
              <a:rPr dirty="0"/>
              <a:t> can be applied to study hadron properties at relatively at large Q^2.</a:t>
            </a:r>
          </a:p>
          <a:p>
            <a:pPr marL="250031" indent="-250031" defTabSz="457200">
              <a:lnSpc>
                <a:spcPct val="150000"/>
              </a:lnSpc>
              <a:buSzPct val="145000"/>
              <a:buChar char="•"/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EM form factors, strange form factors, light sea quark form factors, octet form factors, gravitational </a:t>
            </a:r>
          </a:p>
          <a:p>
            <a:pPr defTabSz="457200">
              <a:lnSpc>
                <a:spcPct val="150000"/>
              </a:lnSpc>
              <a:buSzPct val="145000"/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   form factors, unpolarized PDFs, polarized PDFs,  GPDs, TMDs … …</a:t>
            </a:r>
            <a:endParaRPr dirty="0"/>
          </a:p>
          <a:p>
            <a:pPr marL="250031" indent="-250031" defTabSz="457200">
              <a:lnSpc>
                <a:spcPct val="150000"/>
              </a:lnSpc>
              <a:buSzPct val="145000"/>
              <a:buFontTx/>
              <a:buChar char="•"/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CN" dirty="0"/>
              <a:t>Without fine-tuning, the agreement between the calculation and experiment is very good.</a:t>
            </a:r>
          </a:p>
          <a:p>
            <a:pPr marL="250031" indent="-250031" defTabSz="457200">
              <a:lnSpc>
                <a:spcPct val="150000"/>
              </a:lnSpc>
              <a:buSzPct val="145000"/>
              <a:buFontTx/>
              <a:buChar char="•"/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CN" dirty="0"/>
              <a:t>The nonlocal behavior could be the general property for all the interactions.</a:t>
            </a:r>
          </a:p>
          <a:p>
            <a:pPr marL="250031" indent="-250031" algn="l" defTabSz="457200">
              <a:lnSpc>
                <a:spcPct val="150000"/>
              </a:lnSpc>
              <a:buSzPct val="145000"/>
              <a:buChar char="•"/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Lepton g-2 anomaly can be explained in nonlocal QED</a:t>
            </a:r>
            <a:r>
              <a:rPr lang="en-US" altLang="zh-CN" dirty="0"/>
              <a:t>.</a:t>
            </a:r>
          </a:p>
          <a:p>
            <a:pPr marL="250031" indent="-250031" algn="l" defTabSz="457200">
              <a:lnSpc>
                <a:spcPct val="150000"/>
              </a:lnSpc>
              <a:buSzPct val="145000"/>
              <a:buChar char="•"/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… …</a:t>
            </a:r>
            <a:endParaRPr lang="en-US" altLang="zh-CN" dirty="0"/>
          </a:p>
          <a:p>
            <a:pPr algn="l" defTabSz="457200">
              <a:lnSpc>
                <a:spcPct val="150000"/>
              </a:lnSpc>
              <a:buSzPct val="145000"/>
              <a:defRPr sz="1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CN" dirty="0"/>
              <a:t>                                                                  </a:t>
            </a:r>
            <a:r>
              <a:rPr lang="en-US" altLang="zh-CN" sz="2800" dirty="0">
                <a:solidFill>
                  <a:srgbClr val="002060"/>
                </a:solidFill>
              </a:rPr>
              <a:t>Thank you!</a:t>
            </a:r>
            <a:endParaRPr sz="2800" dirty="0">
              <a:solidFill>
                <a:srgbClr val="002060"/>
              </a:solidFill>
            </a:endParaRPr>
          </a:p>
        </p:txBody>
      </p:sp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99F2AC41-A515-4886-93D2-A78C471FB1D6}"/>
              </a:ext>
            </a:extLst>
          </p:cNvPr>
          <p:cNvSpPr txBox="1">
            <a:spLocks/>
          </p:cNvSpPr>
          <p:nvPr/>
        </p:nvSpPr>
        <p:spPr>
          <a:xfrm>
            <a:off x="6340721" y="8148529"/>
            <a:ext cx="323359" cy="338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/>
          <a:lstStyle>
            <a:defPPr>
              <a:defRPr lang="zh-CN"/>
            </a:defPPr>
            <a:lvl1pPr marL="0" algn="r" defTabSz="1300480" rtl="0" eaLnBrk="1" latinLnBrk="0" hangingPunct="1">
              <a:defRPr sz="1800" kern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66</a:t>
            </a:fld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9A923A-C170-402E-85BD-B8DC55A0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FED0D-63FB-45B1-AD1B-069BAD7F771D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077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9315" y="850901"/>
            <a:ext cx="8795729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C421462-1BF5-4CDD-91E8-3DA3293B7F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[5]  D. T. Spayder et al, Phy. lett. B583 (2004) 79…"/>
          <p:cNvSpPr txBox="1"/>
          <p:nvPr/>
        </p:nvSpPr>
        <p:spPr>
          <a:xfrm>
            <a:off x="4111823" y="5047258"/>
            <a:ext cx="6453273" cy="112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>
              <a:defRPr sz="1900" b="0">
                <a:latin typeface="Calibri"/>
                <a:ea typeface="Calibri"/>
                <a:cs typeface="Calibri"/>
                <a:sym typeface="Calibri"/>
              </a:defRPr>
            </a:pPr>
            <a:r>
              <a:rPr sz="1336"/>
              <a:t>[5]  D. T. Spayder </a:t>
            </a:r>
            <a:r>
              <a:rPr sz="1336" i="1"/>
              <a:t>et al</a:t>
            </a:r>
            <a:r>
              <a:rPr sz="1336"/>
              <a:t>, Phy. lett. B583 (2004) 79 </a:t>
            </a:r>
          </a:p>
          <a:p>
            <a:pPr defTabSz="914367">
              <a:defRPr sz="1900" b="0">
                <a:latin typeface="Calibri"/>
                <a:ea typeface="Calibri"/>
                <a:cs typeface="Calibri"/>
                <a:sym typeface="Calibri"/>
              </a:defRPr>
            </a:pPr>
            <a:r>
              <a:rPr sz="1336"/>
              <a:t>[8]  F. E. Mass </a:t>
            </a:r>
            <a:r>
              <a:rPr sz="1336" i="1"/>
              <a:t>et al</a:t>
            </a:r>
            <a:r>
              <a:rPr sz="1336"/>
              <a:t>, Phys. Rev. Lett. 94 (2005) 152001</a:t>
            </a:r>
          </a:p>
          <a:p>
            <a:pPr defTabSz="914367">
              <a:defRPr sz="1900" b="0">
                <a:latin typeface="Calibri"/>
                <a:ea typeface="Calibri"/>
                <a:cs typeface="Calibri"/>
                <a:sym typeface="Calibri"/>
              </a:defRPr>
            </a:pPr>
            <a:r>
              <a:rPr sz="1336"/>
              <a:t>[9]  D. S. Armstrong </a:t>
            </a:r>
            <a:r>
              <a:rPr sz="1336" i="1"/>
              <a:t>et al</a:t>
            </a:r>
            <a:r>
              <a:rPr sz="1336"/>
              <a:t>,</a:t>
            </a:r>
            <a:r>
              <a:rPr sz="1336" i="1"/>
              <a:t> </a:t>
            </a:r>
            <a:r>
              <a:rPr sz="1336"/>
              <a:t>Phys. Rev. Lett. 95 (2005) 092001</a:t>
            </a:r>
          </a:p>
          <a:p>
            <a:pPr defTabSz="914367">
              <a:defRPr sz="1900" b="0">
                <a:latin typeface="Calibri"/>
                <a:ea typeface="Calibri"/>
                <a:cs typeface="Calibri"/>
                <a:sym typeface="Calibri"/>
              </a:defRPr>
            </a:pPr>
            <a:r>
              <a:rPr sz="1336"/>
              <a:t>[11] S. Escoffier </a:t>
            </a:r>
            <a:r>
              <a:rPr sz="1336" i="1"/>
              <a:t>et al</a:t>
            </a:r>
            <a:r>
              <a:rPr sz="1336">
                <a:effectLst>
                  <a:outerShdw blurRad="12700" dist="25400" dir="2700000" rotWithShape="0">
                    <a:srgbClr val="DDDDDD"/>
                  </a:outerShdw>
                </a:effectLst>
              </a:rPr>
              <a:t>, </a:t>
            </a:r>
            <a:r>
              <a:rPr sz="1336"/>
              <a:t>Nucl. Instrum. Meth. A551 (2005) 563</a:t>
            </a:r>
            <a:endParaRPr sz="1336">
              <a:effectLst>
                <a:outerShdw blurRad="12700" dist="25400" dir="2700000" rotWithShape="0">
                  <a:srgbClr val="DDDDDD"/>
                </a:outerShdw>
              </a:effectLst>
            </a:endParaRPr>
          </a:p>
          <a:p>
            <a:pPr defTabSz="914367">
              <a:defRPr sz="1900" b="0">
                <a:latin typeface="Calibri"/>
                <a:ea typeface="Calibri"/>
                <a:cs typeface="Calibri"/>
                <a:sym typeface="Calibri"/>
              </a:defRPr>
            </a:pPr>
            <a:r>
              <a:rPr sz="1336"/>
              <a:t>[20] V. Lyubovitskij, P. Wang, T. Gutsche, A. Faessler, Phys. Rev. C 66 (2002) 055204</a:t>
            </a:r>
            <a:r>
              <a:rPr sz="1336">
                <a:effectLst>
                  <a:outerShdw blurRad="12700" dist="25400" dir="2700000" rotWithShape="0">
                    <a:srgbClr val="DDDDDD"/>
                  </a:outerShdw>
                </a:effectLst>
              </a:rPr>
              <a:t> </a:t>
            </a:r>
            <a:r>
              <a:rPr sz="1336"/>
              <a:t> </a:t>
            </a:r>
          </a:p>
        </p:txBody>
      </p:sp>
      <p:sp>
        <p:nvSpPr>
          <p:cNvPr id="162" name="HAPPEX Collaboration…"/>
          <p:cNvSpPr txBox="1"/>
          <p:nvPr/>
        </p:nvSpPr>
        <p:spPr>
          <a:xfrm>
            <a:off x="2284214" y="2340173"/>
            <a:ext cx="2408235" cy="525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>
              <a:defRPr sz="20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6" dirty="0"/>
              <a:t>HAPPEX Collaboration</a:t>
            </a:r>
          </a:p>
          <a:p>
            <a:pPr defTabSz="914367">
              <a:defRPr sz="2000" b="0">
                <a:latin typeface="Calibri"/>
                <a:ea typeface="Calibri"/>
                <a:cs typeface="Calibri"/>
                <a:sym typeface="Calibri"/>
              </a:defRPr>
            </a:pPr>
            <a:r>
              <a:rPr sz="1406" dirty="0"/>
              <a:t>Phys. Lett. B635 (2006) 275</a:t>
            </a:r>
          </a:p>
        </p:txBody>
      </p:sp>
      <p:pic>
        <p:nvPicPr>
          <p:cNvPr id="163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9200" y="1052512"/>
            <a:ext cx="4108451" cy="39322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7E8A295-CCED-4269-A21C-BDF13FA808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9415" y="955873"/>
            <a:ext cx="5262564" cy="366236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[3] A. Silva et al., Phys. Rev. D74 (2006) 054011…"/>
          <p:cNvSpPr txBox="1"/>
          <p:nvPr/>
        </p:nvSpPr>
        <p:spPr>
          <a:xfrm>
            <a:off x="4210645" y="4824016"/>
            <a:ext cx="5645711" cy="112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914367">
              <a:defRPr sz="1900" b="0">
                <a:latin typeface="Calibri"/>
                <a:ea typeface="Calibri"/>
                <a:cs typeface="Calibri"/>
                <a:sym typeface="Calibri"/>
              </a:defRPr>
            </a:pPr>
            <a:r>
              <a:rPr sz="1336"/>
              <a:t>[3] A. Silva </a:t>
            </a:r>
            <a:r>
              <a:rPr sz="1336" i="1"/>
              <a:t>et al.</a:t>
            </a:r>
            <a:r>
              <a:rPr sz="1336"/>
              <a:t>, Phys. Rev. D74 (2006) 054011</a:t>
            </a:r>
          </a:p>
          <a:p>
            <a:pPr defTabSz="914367">
              <a:defRPr sz="1900" b="0">
                <a:latin typeface="Calibri"/>
                <a:ea typeface="Calibri"/>
                <a:cs typeface="Calibri"/>
                <a:sym typeface="Calibri"/>
              </a:defRPr>
            </a:pPr>
            <a:r>
              <a:rPr sz="1336"/>
              <a:t>[5] H.Weigel </a:t>
            </a:r>
            <a:r>
              <a:rPr sz="1336" i="1"/>
              <a:t>et al.,</a:t>
            </a:r>
            <a:r>
              <a:rPr sz="1336"/>
              <a:t> Phys. Lett. B353 (1995) 20</a:t>
            </a:r>
          </a:p>
          <a:p>
            <a:pPr defTabSz="914367">
              <a:defRPr sz="1900" b="0">
                <a:latin typeface="Calibri"/>
                <a:ea typeface="Calibri"/>
                <a:cs typeface="Calibri"/>
                <a:sym typeface="Calibri"/>
              </a:defRPr>
            </a:pPr>
            <a:r>
              <a:rPr sz="1336"/>
              <a:t>[6] V. Lyubovitskij, P. Wang, T. Gutsche, A. Faessler, Phys. Rev. C66 (2002) 055204</a:t>
            </a:r>
          </a:p>
          <a:p>
            <a:pPr defTabSz="914367">
              <a:defRPr sz="1900" b="0">
                <a:latin typeface="Calibri"/>
                <a:ea typeface="Calibri"/>
                <a:cs typeface="Calibri"/>
                <a:sym typeface="Calibri"/>
              </a:defRPr>
            </a:pPr>
            <a:r>
              <a:rPr sz="1336"/>
              <a:t>[7] P. Wang, D. Leinweber, A. Thomas,  R. Young, Phys. Rev. C79 (2009) 065202</a:t>
            </a:r>
          </a:p>
          <a:p>
            <a:pPr defTabSz="914367">
              <a:defRPr sz="1900" b="0">
                <a:latin typeface="Calibri"/>
                <a:ea typeface="Calibri"/>
                <a:cs typeface="Calibri"/>
                <a:sym typeface="Calibri"/>
              </a:defRPr>
            </a:pPr>
            <a:r>
              <a:rPr sz="1336"/>
              <a:t>[8] R. Bijker, J. Phys. G32 (2006) L49</a:t>
            </a:r>
          </a:p>
        </p:txBody>
      </p:sp>
      <p:sp>
        <p:nvSpPr>
          <p:cNvPr id="172" name="S. Baunack et al.,…"/>
          <p:cNvSpPr txBox="1"/>
          <p:nvPr/>
        </p:nvSpPr>
        <p:spPr>
          <a:xfrm>
            <a:off x="1915716" y="2304454"/>
            <a:ext cx="2824348" cy="525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>
              <a:defRPr sz="2000" b="0">
                <a:latin typeface="Calibri"/>
                <a:ea typeface="Calibri"/>
                <a:cs typeface="Calibri"/>
                <a:sym typeface="Calibri"/>
              </a:defRPr>
            </a:pPr>
            <a:r>
              <a:rPr sz="1406" dirty="0"/>
              <a:t>S. </a:t>
            </a:r>
            <a:r>
              <a:rPr sz="1406" dirty="0" err="1"/>
              <a:t>Baunack</a:t>
            </a:r>
            <a:r>
              <a:rPr sz="1406" dirty="0"/>
              <a:t> </a:t>
            </a:r>
            <a:r>
              <a:rPr sz="1406" i="1" dirty="0"/>
              <a:t>et al., </a:t>
            </a:r>
          </a:p>
          <a:p>
            <a:pPr defTabSz="914367">
              <a:defRPr sz="2000" b="0">
                <a:latin typeface="Calibri"/>
                <a:ea typeface="Calibri"/>
                <a:cs typeface="Calibri"/>
                <a:sym typeface="Calibri"/>
              </a:defRPr>
            </a:pPr>
            <a:r>
              <a:rPr sz="1406" dirty="0"/>
              <a:t>Phys.Rev.Lett.102 (2009) 151803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6B1CE1B-8727-43DF-98A0-FA9DC9A48E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5412</TotalTime>
  <Words>1986</Words>
  <Application>Microsoft Office PowerPoint</Application>
  <PresentationFormat>宽屏</PresentationFormat>
  <Paragraphs>286</Paragraphs>
  <Slides>66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7" baseType="lpstr">
      <vt:lpstr>等线</vt:lpstr>
      <vt:lpstr>等线 Light</vt:lpstr>
      <vt:lpstr>华文楷体</vt:lpstr>
      <vt:lpstr>楷体</vt:lpstr>
      <vt:lpstr>Arial</vt:lpstr>
      <vt:lpstr>Calibri</vt:lpstr>
      <vt:lpstr>Cambria Math</vt:lpstr>
      <vt:lpstr>Helvetica</vt:lpstr>
      <vt:lpstr>Symbol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Xin Liu</dc:creator>
  <cp:lastModifiedBy>Xin Liu</cp:lastModifiedBy>
  <cp:revision>157</cp:revision>
  <cp:lastPrinted>2024-09-26T17:01:37Z</cp:lastPrinted>
  <dcterms:created xsi:type="dcterms:W3CDTF">2023-08-21T13:28:15Z</dcterms:created>
  <dcterms:modified xsi:type="dcterms:W3CDTF">2024-11-29T01:56:17Z</dcterms:modified>
</cp:coreProperties>
</file>