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4718" r:id="rId3"/>
    <p:sldMasterId id="2147484730" r:id="rId4"/>
    <p:sldMasterId id="2147484815" r:id="rId5"/>
  </p:sldMasterIdLst>
  <p:notesMasterIdLst>
    <p:notesMasterId r:id="rId38"/>
  </p:notesMasterIdLst>
  <p:handoutMasterIdLst>
    <p:handoutMasterId r:id="rId39"/>
  </p:handoutMasterIdLst>
  <p:sldIdLst>
    <p:sldId id="257" r:id="rId6"/>
    <p:sldId id="1392" r:id="rId7"/>
    <p:sldId id="485" r:id="rId8"/>
    <p:sldId id="302" r:id="rId9"/>
    <p:sldId id="513" r:id="rId10"/>
    <p:sldId id="1141" r:id="rId11"/>
    <p:sldId id="488" r:id="rId12"/>
    <p:sldId id="1454" r:id="rId13"/>
    <p:sldId id="1140" r:id="rId14"/>
    <p:sldId id="502" r:id="rId15"/>
    <p:sldId id="1453" r:id="rId16"/>
    <p:sldId id="1443" r:id="rId17"/>
    <p:sldId id="1360" r:id="rId18"/>
    <p:sldId id="1334" r:id="rId19"/>
    <p:sldId id="1361" r:id="rId20"/>
    <p:sldId id="1398" r:id="rId21"/>
    <p:sldId id="1410" r:id="rId22"/>
    <p:sldId id="1412" r:id="rId23"/>
    <p:sldId id="1416" r:id="rId24"/>
    <p:sldId id="1417" r:id="rId25"/>
    <p:sldId id="1419" r:id="rId26"/>
    <p:sldId id="1422" r:id="rId27"/>
    <p:sldId id="1755" r:id="rId28"/>
    <p:sldId id="1429" r:id="rId29"/>
    <p:sldId id="1430" r:id="rId30"/>
    <p:sldId id="1431" r:id="rId31"/>
    <p:sldId id="1432" r:id="rId32"/>
    <p:sldId id="1433" r:id="rId33"/>
    <p:sldId id="1436" r:id="rId34"/>
    <p:sldId id="1756" r:id="rId35"/>
    <p:sldId id="1757" r:id="rId36"/>
    <p:sldId id="1753" r:id="rId37"/>
  </p:sldIdLst>
  <p:sldSz cx="9144000" cy="6858000" type="screen4x3"/>
  <p:notesSz cx="6858000" cy="9947275"/>
  <p:defaultTextStyle>
    <a:defPPr>
      <a:defRPr lang="en-US"/>
    </a:defPPr>
    <a:lvl1pPr marL="0" algn="l" defTabSz="4546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4683" algn="l" defTabSz="4546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9395" algn="l" defTabSz="4546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4110" algn="l" defTabSz="4546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8815" algn="l" defTabSz="4546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3539" algn="l" defTabSz="4546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8221" algn="l" defTabSz="4546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2923" algn="l" defTabSz="4546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7609" algn="l" defTabSz="4546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33CC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3311" autoAdjust="0"/>
    <p:restoredTop sz="93356" autoAdjust="0"/>
  </p:normalViewPr>
  <p:slideViewPr>
    <p:cSldViewPr snapToGrid="0" snapToObjects="1">
      <p:cViewPr varScale="1">
        <p:scale>
          <a:sx n="118" d="100"/>
          <a:sy n="118" d="100"/>
        </p:scale>
        <p:origin x="57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736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1" d="1"/>
        <a:sy n="1" d="1"/>
      </p:scale>
      <p:origin x="0" y="83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710C6-58BD-4469-AB89-9961B5F16992}" type="datetimeFigureOut">
              <a:rPr lang="en-IN" smtClean="0"/>
              <a:t>26/11/24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BB18D-0192-4280-9584-325F3AA5E72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5726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D2F4D-5A0E-A841-AA57-AFB030914701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46125"/>
            <a:ext cx="497522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66170-14C2-3E4D-9078-E476E5E18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66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468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683" algn="l" defTabSz="45468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9395" algn="l" defTabSz="45468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4110" algn="l" defTabSz="45468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8815" algn="l" defTabSz="45468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3539" algn="l" defTabSz="45468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8221" algn="l" defTabSz="45468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2923" algn="l" defTabSz="45468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7609" algn="l" defTabSz="45468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Adapted from PHYS526 file: 12-LC2023_BLFQ.pptx</a:t>
            </a:r>
          </a:p>
          <a:p>
            <a:r>
              <a:rPr lang="en-US" dirty="0"/>
              <a:t>Adapted from LC2018, JLAB</a:t>
            </a:r>
          </a:p>
          <a:p>
            <a:endParaRPr lang="en-US" dirty="0"/>
          </a:p>
          <a:p>
            <a:r>
              <a:rPr lang="en-US" dirty="0"/>
              <a:t>The submitted abstract: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Basis Light Front Quantization provides a practical framework and is actively used for solving the mass eigenvalue problem of the light-front Hamiltonian for hadronic systems. I will review recent results for mixed-flavor and light mesons as well as for baryons.  These results include masses, decay constants, transition rates, form factors,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distribution functions including their QCD evolution, transverse momentum distributions, non-perturbative time-dependent scattering amplitudes and others.  Comparisons with experimental data as well as with results from Lattice QCD and the Dyson-Schwinger approach will be presented where available. Prospects for applications to more complex multi-quark and multi-gluon systems will be outlined.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Resides in file: LC2019_Vary_Paris_full_updated.pptx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Updated from File: LC2021_Vary_Jeju_Korea_final.pptx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Updated from file: 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IGFAE_Santiago_de_Compostela_BLFQ_Vary_Final.pptx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66170-14C2-3E4D-9078-E476E5E18A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54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Adapted</a:t>
            </a:r>
            <a:r>
              <a:rPr lang="en-US" baseline="0" dirty="0"/>
              <a:t> from file:  YangLi_StrongInteraction_Lecture_Phys625.pdf – page 28</a:t>
            </a:r>
          </a:p>
          <a:p>
            <a:pPr marL="0" marR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Not shown at LC2021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Jeju</a:t>
            </a:r>
            <a:r>
              <a:rPr lang="en-US" dirty="0">
                <a:ea typeface="ＭＳ Ｐゴシック" charset="0"/>
                <a:cs typeface="ＭＳ Ｐゴシック" charset="0"/>
              </a:rPr>
              <a:t>, Korea</a:t>
            </a:r>
          </a:p>
          <a:p>
            <a:pPr marL="0" marR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File: LC2021_Vary_Jeju_Korea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From: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ECTstar_Tomography_Vary_revised_full.pptx</a:t>
            </a:r>
            <a:endParaRPr lang="en-US" baseline="0" dirty="0"/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</a:rPr>
              <a:t>From: </a:t>
            </a:r>
            <a:r>
              <a:rPr lang="en-US" dirty="0" err="1">
                <a:ea typeface="ＭＳ Ｐゴシック" charset="0"/>
              </a:rPr>
              <a:t>IGFAE_Santiago_de_Compostela_BLFQ_Vary_Full.pptx</a:t>
            </a:r>
            <a:endParaRPr lang="en-US" dirty="0">
              <a:ea typeface="ＭＳ Ｐゴシック" charset="0"/>
            </a:endParaRPr>
          </a:p>
          <a:p>
            <a:r>
              <a:rPr lang="en-US" dirty="0"/>
              <a:t>JV:  Be sure to improve the citation in blue font above:  did this after the talk . . .</a:t>
            </a:r>
          </a:p>
          <a:p>
            <a:r>
              <a:rPr lang="en-US" dirty="0"/>
              <a:t>Note that there are more than 30 </a:t>
            </a:r>
            <a:r>
              <a:rPr lang="en-US" dirty="0" err="1"/>
              <a:t>quarkonia</a:t>
            </a:r>
            <a:r>
              <a:rPr lang="en-US" dirty="0"/>
              <a:t> states from PDG shown here</a:t>
            </a:r>
          </a:p>
          <a:p>
            <a:endParaRPr lang="en-US" dirty="0"/>
          </a:p>
          <a:p>
            <a:r>
              <a:rPr lang="en-US" dirty="0"/>
              <a:t>JV-F24: Note that </a:t>
            </a:r>
            <a:r>
              <a:rPr lang="en-US" dirty="0" err="1"/>
              <a:t>Nmax</a:t>
            </a:r>
            <a:r>
              <a:rPr lang="en-US" dirty="0"/>
              <a:t> = K = 32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Adapted from PHYS526 file: 12-LC2023_BLFQ.pptx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566170-14C2-3E4D-9078-E476E5E18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46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293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B96B9-3BFC-F180-6D59-15E5D5138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C94864-E7E1-DD3E-A559-3DDB061F9A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60F8C6-A44A-969D-E0C2-62714488D7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File: </a:t>
            </a:r>
            <a:r>
              <a:rPr lang="en-US" dirty="0" err="1"/>
              <a:t>TianyangHu_charmonium_GFFs_results.pdf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E3B77-D170-9EE3-14A8-8F9B681409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66170-14C2-3E4D-9078-E476E5E18A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98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66170-14C2-3E4D-9078-E476E5E18A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74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</a:t>
            </a:r>
            <a:r>
              <a:rPr lang="en-US" dirty="0" err="1"/>
              <a:t>Siqi_Xu_EicC_CDR.pptx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File: </a:t>
            </a:r>
            <a:r>
              <a:rPr lang="en-US" dirty="0" err="1"/>
              <a:t>IGFAE_Santiago_de_Compostela_BLFQ_Vary_Full.pptx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Here, I interchanged the first two lines to achieve a more natural ordering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Adapted from PHYS526 file: 12-LC2023_BLFQ.pptx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Future improvements:  Add which system (e.g. baryon) to the left panel and define the </a:t>
            </a:r>
            <a:r>
              <a:rPr lang="en-US" dirty="0" err="1"/>
              <a:t>Fock</a:t>
            </a:r>
            <a:r>
              <a:rPr lang="en-US" dirty="0"/>
              <a:t> space truncation for both panels.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Also, what is </a:t>
            </a:r>
            <a:r>
              <a:rPr lang="en-US" dirty="0" err="1"/>
              <a:t>Kmax</a:t>
            </a:r>
            <a:r>
              <a:rPr lang="en-US" dirty="0"/>
              <a:t> for the right panel? For example = </a:t>
            </a:r>
            <a:r>
              <a:rPr lang="en-US" dirty="0" err="1"/>
              <a:t>Nmax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Also, are only basis states that are global color singlets included?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Answers from </a:t>
            </a:r>
            <a:r>
              <a:rPr lang="en-US" dirty="0" err="1"/>
              <a:t>Siqi’s</a:t>
            </a:r>
            <a:r>
              <a:rPr lang="en-US" dirty="0"/>
              <a:t> email of 11/25/24:</a:t>
            </a:r>
          </a:p>
          <a:p>
            <a:pPr algn="l"/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Regarding the slides: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Left Panel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: The basis dimensions shown are for each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Fock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sector, not specific to mesons or protons. For example, when the Parton number equals 3, it represents the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qqq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Fock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sector only. In this calculation, we removed the color index, so the basis dimensions are the same whether it’s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qqq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or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qq̅g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Right Panel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: This shows the basis dimensions for physical states. For mesons, this would include the sum of all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Fock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sectors, along with the color contributions. On the x-axis, I set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Nmax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=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Kmax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, so only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Nmax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is displayed.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64383-774C-3E4F-A844-A6EE2CBD203D}" type="slidenum">
              <a:rPr lang="en-CN" smtClean="0"/>
              <a:t>13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1080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adapted from </a:t>
            </a:r>
            <a:r>
              <a:rPr lang="en-US" dirty="0" err="1"/>
              <a:t>Siqi_Xu_EicC_CDR.pptx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</a:t>
            </a:r>
            <a:r>
              <a:rPr lang="en-US" dirty="0" err="1"/>
              <a:t>Granada_Hamiltonian_Methods_Vary_vx.pptx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</a:t>
            </a:r>
            <a:r>
              <a:rPr lang="en-US" dirty="0" err="1"/>
              <a:t>IGFAE_Santiago_de_Compostela_BLFQ_Vary_Final.pptx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Adapted from PHYS526 file: 12-LC2023_BLFQ.pptx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64383-774C-3E4F-A844-A6EE2CBD203D}" type="slidenum">
              <a:rPr lang="en-CN" smtClean="0"/>
              <a:t>14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88370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Updated with reference for LC2024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</a:t>
            </a:r>
            <a:r>
              <a:rPr lang="en-US" dirty="0" err="1"/>
              <a:t>Siqi_Xu_EicC_CDR.pptx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Nmax</a:t>
            </a:r>
            <a:r>
              <a:rPr lang="en-US" dirty="0"/>
              <a:t> = 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 = 16.5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Assume that our 8 parameters absorb all renormalization effects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</a:t>
            </a:r>
            <a:r>
              <a:rPr lang="en-US" dirty="0" err="1"/>
              <a:t>IGFAE_Santiago_de_Compostela_BLFQ_Vary_Final.pptx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IMP-</a:t>
            </a:r>
            <a:r>
              <a:rPr lang="en-US" dirty="0" err="1"/>
              <a:t>CAS_Lanzhou_BLFQ_Vary_Final.pptx</a:t>
            </a:r>
            <a:r>
              <a:rPr lang="en-US" dirty="0"/>
              <a:t> (with modified wording in the next-to-last line)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Figure updated from Chandan Mondal’s talk at LC2023 – Note that the global fits are different from the one used in previous talks.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Adapted from PHYS526 file: 12-LC2023_BLFQ.pptx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E599A-3C56-C546-A32C-3532B2CDCA8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8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Updated with publication info for LC2024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Updated version from File: Chandan_LC2023.pdf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Adapted from PHYS526 file: 12-LC2023_BLFQ.pptx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66170-14C2-3E4D-9078-E476E5E18A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5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file: sreeraj_lc2024_jpv.pdf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</a:t>
            </a:r>
            <a:r>
              <a:rPr lang="en-US" dirty="0" err="1"/>
              <a:t>Fock</a:t>
            </a:r>
            <a:r>
              <a:rPr lang="en-US" dirty="0"/>
              <a:t> sector truncation?  What </a:t>
            </a:r>
            <a:r>
              <a:rPr lang="en-US" dirty="0" err="1"/>
              <a:t>Nmax</a:t>
            </a:r>
            <a:r>
              <a:rPr lang="en-US" dirty="0"/>
              <a:t> and </a:t>
            </a:r>
            <a:r>
              <a:rPr lang="en-US" dirty="0" err="1"/>
              <a:t>Kmax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66170-14C2-3E4D-9078-E476E5E18A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52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file: sreeraj_lc2024_jpv.pdf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66170-14C2-3E4D-9078-E476E5E18A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02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file: XingboZhao_Meson_USA20240627V2_XZ_240627.pdf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66170-14C2-3E4D-9078-E476E5E18A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45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Adapted from PHYS526 file: 12-LC2023_BLFQ.pptx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66170-14C2-3E4D-9078-E476E5E18A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38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file: XingboZhao_Meson_USA20240627V2_XZ_240627.pdf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66170-14C2-3E4D-9078-E476E5E18A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331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file: XingboZhao_Meson_USA20240627V2_XZ_240627.pdf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66170-14C2-3E4D-9078-E476E5E18A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956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File: for_prof_zhao_20241109 . .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A7EAE-0252-5D42-A16E-88FABC111280}" type="slidenum">
              <a:rPr kumimoji="0" lang="en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2848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6C6B7-4E21-639A-DA82-530973D32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3ADED6-E9F0-2C8E-8A73-AD856043CC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E02544-06CF-C68C-6562-F8697ABFB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File:  </a:t>
            </a:r>
            <a:r>
              <a:rPr lang="en-US" dirty="0" err="1"/>
              <a:t>Chandan_Proton_with_glue_and_sea.pdf</a:t>
            </a:r>
            <a:endParaRPr lang="en-US" dirty="0"/>
          </a:p>
          <a:p>
            <a:r>
              <a:rPr lang="en-US" dirty="0"/>
              <a:t>JV: The vertices in the red boxes are active with a dynamical gluon as in the current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44BF3-33DE-6B13-458E-35AEBE07FE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66170-14C2-3E4D-9078-E476E5E18A2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867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BDF16-6B6A-F98E-9744-201282C9B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9A39DD-AB0C-28D6-3B63-586AF19C8A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D559AD-CFE5-9526-6389-A633C6527A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File:  </a:t>
            </a:r>
            <a:r>
              <a:rPr lang="en-US" dirty="0" err="1"/>
              <a:t>Chandan_Proton_with_glue_and_sea.pdf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5B93A-62DB-E4B9-E92D-BC97D3683F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66170-14C2-3E4D-9078-E476E5E18A2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383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E32FB-B685-95B1-2A5A-A93B5CEF8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BE5AC2-391C-B0E4-7A4F-8D1B21B34A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DC0E01-AC6B-3DD0-8A8D-DD3A3A15D3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File:  </a:t>
            </a:r>
            <a:r>
              <a:rPr lang="en-US" dirty="0" err="1"/>
              <a:t>Chandan_Proton_with_glue_and_sea.pdf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3AEC8-556C-AAF9-3C40-0FBA750045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66170-14C2-3E4D-9078-E476E5E18A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162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EB9BA-0180-FEF6-B479-E28908207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4439E2-7A4E-AED0-7F9E-32764DB360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EBD598-C8E4-9508-99AE-21E4B85E3C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File:  </a:t>
            </a:r>
            <a:r>
              <a:rPr lang="en-US" dirty="0" err="1"/>
              <a:t>Chandan_Proton_with_glue_and_sea.pdf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16BDB-DC35-8111-A4E0-63453F0AF3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66170-14C2-3E4D-9078-E476E5E18A2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380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77402-E14F-AB46-5DA9-7CB735E4A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8F6DDB-369F-823E-33CA-4E4226AB1D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823828-B20A-1091-976E-6EE89169E0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File:  </a:t>
            </a:r>
            <a:r>
              <a:rPr lang="en-US" dirty="0" err="1"/>
              <a:t>Chandan_Proton_with_glue_and_sea.pdf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6587E-0C38-4829-A294-F12E0F481A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66170-14C2-3E4D-9078-E476E5E18A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465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From File: Yiping Liu some </a:t>
            </a:r>
            <a:r>
              <a:rPr lang="en-US" altLang="zh-CN" dirty="0" err="1"/>
              <a:t>slides.ppt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WHAT SYSTEM AND WITH WHAT FOCK SPACES ETC</a:t>
            </a:r>
          </a:p>
        </p:txBody>
      </p:sp>
    </p:spTree>
    <p:extLst>
      <p:ext uri="{BB962C8B-B14F-4D97-AF65-F5344CB8AC3E}">
        <p14:creationId xmlns:p14="http://schemas.microsoft.com/office/powerpoint/2010/main" val="20502350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File: for_prof_zhao_20241109 . . 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A7EAE-0252-5D42-A16E-88FABC111280}" type="slidenum">
              <a:rPr kumimoji="0" lang="en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55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Taken from Phys624_light_front_field_theory.pptx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Adapted from Yang Li’s talk in Florida – May 2016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front form, 7 of the 10 Poincare’ generators are kinematic (J^- or ang. mo. projection along the longitudinal direction, 3-boosts,</a:t>
            </a:r>
            <a:r>
              <a:rPr lang="en-US" baseline="0" dirty="0"/>
              <a:t> 3-translations) and 3 are dynamical (Hamiltonian and 2 rotations –one about x and one about y)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Shown in LC2016-Lisbon (previous version)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Shown in LC2017 – Mumbai (previous version)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LC2018 – this is an updated version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Discuss choosing the maximal set of commuting observables to define the basis for BLFQ . . 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 Shown at LC2019 or LC2021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File: LC2021_Vary_Jeju_Korea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</a:rPr>
              <a:t>File: . . . LC2023_BLFQ (where these notes were improved)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Adapted from PHYS526 file: 12-LC2023_BLFQ.pptx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566170-14C2-3E4D-9078-E476E5E18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46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4644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File: for_prof_zhao_20241109 . . 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A7EAE-0252-5D42-A16E-88FABC111280}" type="slidenum">
              <a:rPr kumimoji="0" lang="en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6019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36920-FC04-B1B0-5ABF-090BC480E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862D0D-56D1-79A0-551B-CB5FA6BF7E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F97158-D438-27A0-AD2D-0721CE2DD3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Now in: LC2017_Vary_Mumbai_full_updated.pptx</a:t>
            </a:r>
          </a:p>
          <a:p>
            <a:pPr marL="0" marR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Shown in LC2017-Mumbai</a:t>
            </a:r>
          </a:p>
          <a:p>
            <a:pPr marL="0" marR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Edited this for LC2018</a:t>
            </a:r>
          </a:p>
          <a:p>
            <a:pPr marL="0" marR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Expanding the </a:t>
            </a:r>
            <a:r>
              <a:rPr lang="en-US" baseline="0" dirty="0" err="1"/>
              <a:t>Fock</a:t>
            </a:r>
            <a:r>
              <a:rPr lang="en-US" baseline="0" dirty="0"/>
              <a:t> space brings in the self-energy contributions</a:t>
            </a:r>
          </a:p>
          <a:p>
            <a:pPr marL="0" marR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Where to mention </a:t>
            </a:r>
            <a:r>
              <a:rPr lang="en-US" baseline="0" dirty="0" err="1"/>
              <a:t>renormalzation</a:t>
            </a:r>
            <a:r>
              <a:rPr lang="en-US" baseline="0" dirty="0"/>
              <a:t> approaches such as RGPEP, OLS, SRG, . . . .</a:t>
            </a:r>
          </a:p>
          <a:p>
            <a:pPr marL="0" marR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Shown at LC2018, May 2018, JLAB </a:t>
            </a:r>
          </a:p>
          <a:p>
            <a:pPr marL="0" marR="0" lvl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Removed one bullet: </a:t>
            </a:r>
            <a:r>
              <a:rPr lang="en-US" sz="1200" dirty="0">
                <a:solidFill>
                  <a:srgbClr val="000090"/>
                </a:solidFill>
              </a:rPr>
              <a:t>Future – additional methods for emergent phenomena</a:t>
            </a:r>
          </a:p>
          <a:p>
            <a:pPr marL="0" marR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Resides in file: LC2019_Vary_Paris_full_updated.pptx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Shown at LC2019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Edited for LC2021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From File: LC2021_Vary_Jeju_Korea_final.pptx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File: IGFAE….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Added new first bullet for QED + QCD version of the talk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File: IMP-</a:t>
            </a:r>
            <a:r>
              <a:rPr lang="en-US" dirty="0" err="1">
                <a:ea typeface="ＭＳ Ｐゴシック" charset="0"/>
                <a:cs typeface="ＭＳ Ｐゴシック" charset="0"/>
              </a:rPr>
              <a:t>ZcAS_Lanzhou</a:t>
            </a:r>
            <a:r>
              <a:rPr lang="en-US" dirty="0">
                <a:ea typeface="ＭＳ Ｐゴシック" charset="0"/>
                <a:cs typeface="ＭＳ Ｐゴシック" charset="0"/>
              </a:rPr>
              <a:t> . . .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Improved the 5</a:t>
            </a:r>
            <a:r>
              <a:rPr lang="en-US" baseline="30000" dirty="0">
                <a:ea typeface="ＭＳ Ｐゴシック" charset="0"/>
                <a:cs typeface="ＭＳ Ｐゴシック" charset="0"/>
              </a:rPr>
              <a:t>th</a:t>
            </a:r>
            <a:r>
              <a:rPr lang="en-US" dirty="0">
                <a:ea typeface="ＭＳ Ｐゴシック" charset="0"/>
                <a:cs typeface="ＭＳ Ｐゴシック" charset="0"/>
              </a:rPr>
              <a:t> bullet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Adapted from PHYS526 file: 12-LC2023_BLFQ.pptx</a:t>
            </a:r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4E4C5-72C1-26D3-F902-D3AFD7F2BC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66170-14C2-3E4D-9078-E476E5E18A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33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EECE9-F8DE-2949-98A6-33EB0B378B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46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560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Now in: LC2017_Vary_Mumbai_full_updated.pptx</a:t>
            </a:r>
          </a:p>
          <a:p>
            <a:pPr eaLnBrk="1" hangingPunct="1"/>
            <a:endParaRPr lang="en-US" baseline="0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baseline="0" dirty="0">
                <a:ea typeface="ＭＳ Ｐゴシック" charset="0"/>
                <a:cs typeface="ＭＳ Ｐゴシック" charset="0"/>
              </a:rPr>
              <a:t>darker images are from Yang Li’s 2016 Florida talk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Shown in LC2016-Lisbon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Shown in LC2017 – Mumbai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Shown in LC2018 - JLAB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Resides in file: LC2019_Vary_Paris_full_updated.pptx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Shown at LC2019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Shown in LC2021 – File: LC2021_Vary_Jeju_Korea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Adapted from PHYS526 file: 12-LC2023_BLFQ.pptx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735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D115E4-C985-7548-83F3-8C0094662CE4}" type="slidenum">
              <a:rPr lang="en-US" sz="1200">
                <a:solidFill>
                  <a:prstClr val="black"/>
                </a:solidFill>
              </a:rPr>
              <a:pPr/>
              <a:t>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191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New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version for LC2018 – specific to hadrons</a:t>
            </a:r>
          </a:p>
          <a:p>
            <a:pPr eaLnBrk="1" hangingPunct="1"/>
            <a:endParaRPr lang="en-US" baseline="0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/>
              <a:t>*J.P. Vary, et al., PRC81, 035205 (2010). </a:t>
            </a:r>
          </a:p>
          <a:p>
            <a:pPr marL="0" marR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**Y. Li, et al., PLB758, 118 (2016).  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Shown at LC2018, May 2018, JLAB</a:t>
            </a:r>
          </a:p>
          <a:p>
            <a:pPr eaLnBrk="1" hangingPunct="1"/>
            <a:r>
              <a:rPr lang="en-US" dirty="0"/>
              <a:t>Modified and shown at LC2019, </a:t>
            </a:r>
            <a:r>
              <a:rPr lang="en-US" dirty="0" err="1"/>
              <a:t>Paliseau</a:t>
            </a:r>
            <a:r>
              <a:rPr lang="en-US" dirty="0"/>
              <a:t>, France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Resides in file: LC2019_Vary_Paris_full_updated.pptx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Shown at LC2019 and LC2021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File: LC2021_Vary_Jeju_Korea_final.pptx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Adapted from PHYS526 file: 12-LC2023_BLFQ.pptx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094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1BE9C-F6B9-224B-9482-A3D3E68C58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46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314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Shown in LC2016-Lisbon</a:t>
            </a:r>
            <a:endParaRPr lang="en-US" dirty="0"/>
          </a:p>
          <a:p>
            <a:pPr marL="0" marR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Shown in LC2017-Mumbai</a:t>
            </a:r>
          </a:p>
          <a:p>
            <a:pPr marL="0" marR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Updated in LC2018 to include Longitudinal mode regulator</a:t>
            </a:r>
            <a:endParaRPr lang="en-US" dirty="0"/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Shown at LC2018, May 2018, JLAB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Resides in file: LC2019_Vary_Paris_full_updated.pptx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File: Phys624_from_LC2019_Vary_Paris.pptx 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Updated to add last line for transverse motion boost invariance and for convenience of relative motion 2DHO basis 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for the two-fermion applications (Li, et al.,)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Shown at LC2019 and LC2021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File: LC2021_Vary_Jeju_Korea_final.pptx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Adapted from PHYS526 file: 12-LC2023_BLFQ.pptx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785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Adapted</a:t>
            </a:r>
            <a:r>
              <a:rPr lang="en-US" baseline="0" dirty="0"/>
              <a:t> from file:  YangLi_StrongInteraction_Lecture_Phys625.pdf – page 9</a:t>
            </a:r>
          </a:p>
          <a:p>
            <a:pPr marL="0" marR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Earlier version shown</a:t>
            </a:r>
            <a:r>
              <a:rPr lang="en-US" baseline="0" dirty="0"/>
              <a:t> in LC2017 – Mumbai</a:t>
            </a:r>
          </a:p>
          <a:p>
            <a:pPr marL="0" marR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This version is updated for LC2018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Shown at LC2018, May 2018, JLAB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Resides in file: LC2019_Vary_Paris_full_updated.pptx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Shown at LC2019 and at LC2021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File: LC2021_Vary_Jeju_Korea_final.pptx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File: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Granada_Hamiltonian_Methods_Vary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that DIS and DVCS are two processes depicted to leading order in the two small diagrams at the upper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left and upper right of the “integration flow chart” for various ”distributions” of experimental interest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Adapted from PHYS526 file: 12-LC2023_BLFQ.pptx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66170-14C2-3E4D-9078-E476E5E18A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38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“BLFQ Collaboration” has an h-index = 14.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66170-14C2-3E4D-9078-E476E5E18A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13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Page 13 of</a:t>
            </a:r>
            <a:r>
              <a:rPr lang="en-US" baseline="0" dirty="0"/>
              <a:t> </a:t>
            </a:r>
            <a:r>
              <a:rPr lang="en-US" baseline="0" dirty="0" err="1"/>
              <a:t>Meijian</a:t>
            </a:r>
            <a:r>
              <a:rPr lang="en-US" baseline="0" dirty="0"/>
              <a:t> Li’s Oral Prelim exam.  File: </a:t>
            </a:r>
            <a:r>
              <a:rPr lang="en-US" baseline="0" dirty="0" err="1"/>
              <a:t>Preliminary_Meijian.pdf</a:t>
            </a:r>
            <a:endParaRPr lang="en-US" baseline="0" dirty="0"/>
          </a:p>
          <a:p>
            <a:r>
              <a:rPr lang="en-US" baseline="0" dirty="0"/>
              <a:t>This is a screen-shot version – take a </a:t>
            </a:r>
            <a:r>
              <a:rPr lang="en-US" baseline="0" dirty="0" err="1"/>
              <a:t>pdf</a:t>
            </a:r>
            <a:r>
              <a:rPr lang="en-US" baseline="0" dirty="0"/>
              <a:t> version and crop it . . .  for LC2018</a:t>
            </a:r>
          </a:p>
          <a:p>
            <a:r>
              <a:rPr lang="en-US" baseline="0" dirty="0"/>
              <a:t>Appears in LC2018_</a:t>
            </a:r>
          </a:p>
          <a:p>
            <a:r>
              <a:rPr lang="en-US" baseline="0" dirty="0" err="1"/>
              <a:t>Vary_JLAB_full_updated.pptx</a:t>
            </a:r>
            <a:endParaRPr lang="en-US" baseline="0" dirty="0"/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Shown at LC2018, May 2018, JLAB</a:t>
            </a:r>
          </a:p>
          <a:p>
            <a:endParaRPr lang="en-US" dirty="0"/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Resides in file: LC2019_Vary_Paris_full_updated.pptx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Shown at LC2019 &amp; LC2021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But updated for Phys624 class with additional relations among the variables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File: LC2021_Vary_Jeju_Korea_final.pptx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Adapted from PHYS526 file: 12-LC2023_BLFQ.pptx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66170-14C2-3E4D-9078-E476E5E18A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44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4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8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3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8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2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7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8B11-2598-C54A-9404-ABED015952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11/26/24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599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8B11-2598-C54A-9404-ABED015952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11/26/24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029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8B11-2598-C54A-9404-ABED015952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11/26/24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2186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4683" indent="0" algn="ctr">
              <a:buNone/>
              <a:defRPr/>
            </a:lvl2pPr>
            <a:lvl3pPr marL="909395" indent="0" algn="ctr">
              <a:buNone/>
              <a:defRPr/>
            </a:lvl3pPr>
            <a:lvl4pPr marL="1364110" indent="0" algn="ctr">
              <a:buNone/>
              <a:defRPr/>
            </a:lvl4pPr>
            <a:lvl5pPr marL="1818815" indent="0" algn="ctr">
              <a:buNone/>
              <a:defRPr/>
            </a:lvl5pPr>
            <a:lvl6pPr marL="2273539" indent="0" algn="ctr">
              <a:buNone/>
              <a:defRPr/>
            </a:lvl6pPr>
            <a:lvl7pPr marL="2728221" indent="0" algn="ctr">
              <a:buNone/>
              <a:defRPr/>
            </a:lvl7pPr>
            <a:lvl8pPr marL="3182923" indent="0" algn="ctr">
              <a:buNone/>
              <a:defRPr/>
            </a:lvl8pPr>
            <a:lvl9pPr marL="36376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E74D3-D8BB-A242-B7C1-AF30C56637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743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D0A4-5983-2A42-9893-A5C962A5BA7F}" type="datetimeFigureOut">
              <a:rPr lang="en-US" smtClean="0">
                <a:solidFill>
                  <a:srgbClr val="000000"/>
                </a:solidFill>
              </a:rPr>
              <a:pPr/>
              <a:t>11/26/24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3B91B-6647-0342-90D2-1B839B3729D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6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1" y="6639064"/>
            <a:ext cx="2895600" cy="182563"/>
          </a:xfrm>
        </p:spPr>
        <p:txBody>
          <a:bodyPr/>
          <a:lstStyle>
            <a:lvl1pPr defTabSz="909395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ASCAC August 24-25, 2010</a:t>
            </a:r>
          </a:p>
        </p:txBody>
      </p:sp>
    </p:spTree>
    <p:extLst>
      <p:ext uri="{BB962C8B-B14F-4D97-AF65-F5344CB8AC3E}">
        <p14:creationId xmlns:p14="http://schemas.microsoft.com/office/powerpoint/2010/main" val="1683907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CE37C-B06A-E44F-B171-9671393A1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5272B2-8F00-3A49-BF71-7428C73A7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1DD6A-E350-1949-B7D4-27EB29894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441B-3E76-7048-A982-5A9017B55AC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6A45D-9335-9844-A50C-105D4FE76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DE629-8646-714B-84C0-C0F770E6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083DE-4E4A-C643-B173-252517A9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854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71E9C-4AF0-D649-8CC3-BAC4C728D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534D1-6506-E946-83C0-EF309474E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4C517-1BD9-0F49-AD15-E06EF950C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441B-3E76-7048-A982-5A9017B55AC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9CF31-7159-9B4C-BADB-F2126FA2F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9C941-9F6C-144B-AD8A-6D1AAA12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083DE-4E4A-C643-B173-252517A9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90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9B420-B1BE-DC47-8857-C3B490CA6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3730C-39CC-AA43-80F8-163CEE945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8ABCB-CA44-5E4F-B666-86126D73E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441B-3E76-7048-A982-5A9017B55AC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01EB4-B20E-9F4F-9F4E-35D57BDE8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2D64C-9199-E544-8BF3-4F6DB424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083DE-4E4A-C643-B173-252517A9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76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32723-C3EB-4E41-8787-470C05F78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CF4F1-E640-9649-8AB0-0F7FA36EB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363627-5B56-8045-B386-5F3A65BE94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14FE2-26B6-9245-B350-CBE4ED482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441B-3E76-7048-A982-5A9017B55AC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0C648-6608-2744-9131-D797D03DA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0066C-A82F-0B42-931C-B20AC1E98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083DE-4E4A-C643-B173-252517A9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805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2E521-00E2-FE4E-A33B-BA1D2B449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8847A-97F7-DB49-9F93-7DDE2455C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1B80F-144B-A042-B08E-662791DEF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784E16-D41E-2548-A44B-42EC3A596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563CCA-861E-9F47-9571-789D8C5F7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CA0E5F-2CEC-4B4B-ADCA-CC1F8FC8A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441B-3E76-7048-A982-5A9017B55AC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8B863C-E249-E54A-B88A-D4DB96DF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9C942-FAE8-4945-94F4-E9D43E308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083DE-4E4A-C643-B173-252517A9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59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8B11-2598-C54A-9404-ABED015952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11/26/24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4912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C4DCD-99E6-DC44-B09B-E36A99F89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0FC604-CAB2-2F48-ADC7-1A6CCC21B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441B-3E76-7048-A982-5A9017B55AC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698DB-789A-2E49-BA04-CD7565A15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3AECD-801E-B149-9F0B-7396A3EF9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083DE-4E4A-C643-B173-252517A9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17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29E3D0-C2F6-374D-99B2-B251EBBE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441B-3E76-7048-A982-5A9017B55AC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05BF2B-3C4E-2E43-93F3-760944594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0C882-C690-6441-9236-CDB2D4DD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083DE-4E4A-C643-B173-252517A9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26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FFB25-9D9D-B342-9570-D3F6EC3CC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69A6A-F8CA-6347-9981-67ABE8AC1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BA6C8-18B7-6541-8F8F-34222722DD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BA2EC-F976-6C4A-8210-34AB258B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441B-3E76-7048-A982-5A9017B55AC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A3ABDF-DB3B-0F46-9971-5B0489BED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20F5B-D3E2-7A4B-8030-8494E3249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083DE-4E4A-C643-B173-252517A9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7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22BE-75C2-034F-9EB4-A25AEB15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AD3F0C-4CB9-734D-920A-B9CAB200E2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7C6D99-C8D9-7A40-84DA-9EDE14430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6F7C4-1B69-F04C-9D08-3DBF0698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441B-3E76-7048-A982-5A9017B55AC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71CF3-E2BF-B14E-88EE-D762CF70F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F8EBFC-BF73-CE4E-B1D7-EA5E091A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083DE-4E4A-C643-B173-252517A9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10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6E5B1-2519-6642-AE48-515F7ECD7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321F25-AF38-4340-A86A-517C79A33E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8209C-043B-DB46-9F2D-AD8223043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441B-3E76-7048-A982-5A9017B55AC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F4B56-5094-3F47-996E-A733FA6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A2464-B45F-B645-AE9C-BCC6D5711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083DE-4E4A-C643-B173-252517A9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82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DBF294-14DF-BB4D-9F79-AEE615B014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B2A316-6D83-BA4C-8CF5-8048A4BFA2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27059-5E08-5249-9E48-EC49AF240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441B-3E76-7048-A982-5A9017B55AC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0D35F-4762-3445-8D9C-CA3165BD0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8AB16-E1E0-0D44-8A1D-F174589BB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083DE-4E4A-C643-B173-252517A9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96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29182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320325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05183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43786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8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6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9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41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8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35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8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29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76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8B11-2598-C54A-9404-ABED015952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11/26/24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5613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952477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519289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259226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279474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894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90547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783932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A8C8-3558-2640-85E8-E4A684619E38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652401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A8C8-3558-2640-85E8-E4A684619E38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938128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A8C8-3558-2640-85E8-E4A684619E38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3129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31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31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8B11-2598-C54A-9404-ABED015952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11/26/24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0594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A8C8-3558-2640-85E8-E4A684619E38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28388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A8C8-3558-2640-85E8-E4A684619E38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399093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A8C8-3558-2640-85E8-E4A684619E38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776201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A8C8-3558-2640-85E8-E4A684619E38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012286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A8C8-3558-2640-85E8-E4A684619E38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975744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A8C8-3558-2640-85E8-E4A684619E38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108319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A8C8-3558-2640-85E8-E4A684619E38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652436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A8C8-3558-2640-85E8-E4A684619E38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58008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83" indent="0">
              <a:buNone/>
              <a:defRPr sz="2000" b="1"/>
            </a:lvl2pPr>
            <a:lvl3pPr marL="909395" indent="0">
              <a:buNone/>
              <a:defRPr sz="1800" b="1"/>
            </a:lvl3pPr>
            <a:lvl4pPr marL="1364110" indent="0">
              <a:buNone/>
              <a:defRPr sz="1600" b="1"/>
            </a:lvl4pPr>
            <a:lvl5pPr marL="1818815" indent="0">
              <a:buNone/>
              <a:defRPr sz="1600" b="1"/>
            </a:lvl5pPr>
            <a:lvl6pPr marL="2273539" indent="0">
              <a:buNone/>
              <a:defRPr sz="1600" b="1"/>
            </a:lvl6pPr>
            <a:lvl7pPr marL="2728221" indent="0">
              <a:buNone/>
              <a:defRPr sz="1600" b="1"/>
            </a:lvl7pPr>
            <a:lvl8pPr marL="3182923" indent="0">
              <a:buNone/>
              <a:defRPr sz="1600" b="1"/>
            </a:lvl8pPr>
            <a:lvl9pPr marL="36376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83" indent="0">
              <a:buNone/>
              <a:defRPr sz="2000" b="1"/>
            </a:lvl2pPr>
            <a:lvl3pPr marL="909395" indent="0">
              <a:buNone/>
              <a:defRPr sz="1800" b="1"/>
            </a:lvl3pPr>
            <a:lvl4pPr marL="1364110" indent="0">
              <a:buNone/>
              <a:defRPr sz="1600" b="1"/>
            </a:lvl4pPr>
            <a:lvl5pPr marL="1818815" indent="0">
              <a:buNone/>
              <a:defRPr sz="1600" b="1"/>
            </a:lvl5pPr>
            <a:lvl6pPr marL="2273539" indent="0">
              <a:buNone/>
              <a:defRPr sz="1600" b="1"/>
            </a:lvl6pPr>
            <a:lvl7pPr marL="2728221" indent="0">
              <a:buNone/>
              <a:defRPr sz="1600" b="1"/>
            </a:lvl7pPr>
            <a:lvl8pPr marL="3182923" indent="0">
              <a:buNone/>
              <a:defRPr sz="1600" b="1"/>
            </a:lvl8pPr>
            <a:lvl9pPr marL="36376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8B11-2598-C54A-9404-ABED015952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11/26/24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6958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8B11-2598-C54A-9404-ABED015952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11/26/24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9602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8B11-2598-C54A-9404-ABED015952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11/26/24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2103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683" indent="0">
              <a:buNone/>
              <a:defRPr sz="1200"/>
            </a:lvl2pPr>
            <a:lvl3pPr marL="909395" indent="0">
              <a:buNone/>
              <a:defRPr sz="1000"/>
            </a:lvl3pPr>
            <a:lvl4pPr marL="1364110" indent="0">
              <a:buNone/>
              <a:defRPr sz="900"/>
            </a:lvl4pPr>
            <a:lvl5pPr marL="1818815" indent="0">
              <a:buNone/>
              <a:defRPr sz="900"/>
            </a:lvl5pPr>
            <a:lvl6pPr marL="2273539" indent="0">
              <a:buNone/>
              <a:defRPr sz="900"/>
            </a:lvl6pPr>
            <a:lvl7pPr marL="2728221" indent="0">
              <a:buNone/>
              <a:defRPr sz="900"/>
            </a:lvl7pPr>
            <a:lvl8pPr marL="3182923" indent="0">
              <a:buNone/>
              <a:defRPr sz="900"/>
            </a:lvl8pPr>
            <a:lvl9pPr marL="36376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8B11-2598-C54A-9404-ABED015952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11/26/24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6491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683" indent="0">
              <a:buNone/>
              <a:defRPr sz="2800"/>
            </a:lvl2pPr>
            <a:lvl3pPr marL="909395" indent="0">
              <a:buNone/>
              <a:defRPr sz="2400"/>
            </a:lvl3pPr>
            <a:lvl4pPr marL="1364110" indent="0">
              <a:buNone/>
              <a:defRPr sz="2000"/>
            </a:lvl4pPr>
            <a:lvl5pPr marL="1818815" indent="0">
              <a:buNone/>
              <a:defRPr sz="2000"/>
            </a:lvl5pPr>
            <a:lvl6pPr marL="2273539" indent="0">
              <a:buNone/>
              <a:defRPr sz="2000"/>
            </a:lvl6pPr>
            <a:lvl7pPr marL="2728221" indent="0">
              <a:buNone/>
              <a:defRPr sz="2000"/>
            </a:lvl7pPr>
            <a:lvl8pPr marL="3182923" indent="0">
              <a:buNone/>
              <a:defRPr sz="2000"/>
            </a:lvl8pPr>
            <a:lvl9pPr marL="36376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683" indent="0">
              <a:buNone/>
              <a:defRPr sz="1200"/>
            </a:lvl2pPr>
            <a:lvl3pPr marL="909395" indent="0">
              <a:buNone/>
              <a:defRPr sz="1000"/>
            </a:lvl3pPr>
            <a:lvl4pPr marL="1364110" indent="0">
              <a:buNone/>
              <a:defRPr sz="900"/>
            </a:lvl4pPr>
            <a:lvl5pPr marL="1818815" indent="0">
              <a:buNone/>
              <a:defRPr sz="900"/>
            </a:lvl5pPr>
            <a:lvl6pPr marL="2273539" indent="0">
              <a:buNone/>
              <a:defRPr sz="900"/>
            </a:lvl6pPr>
            <a:lvl7pPr marL="2728221" indent="0">
              <a:buNone/>
              <a:defRPr sz="900"/>
            </a:lvl7pPr>
            <a:lvl8pPr marL="3182923" indent="0">
              <a:buNone/>
              <a:defRPr sz="900"/>
            </a:lvl8pPr>
            <a:lvl9pPr marL="36376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8B11-2598-C54A-9404-ABED015952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11/26/24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318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933" tIns="45467" rIns="90933" bIns="4546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313"/>
            <a:ext cx="8229600" cy="4525963"/>
          </a:xfrm>
          <a:prstGeom prst="rect">
            <a:avLst/>
          </a:prstGeom>
        </p:spPr>
        <p:txBody>
          <a:bodyPr vert="horz" lIns="90933" tIns="45467" rIns="90933" bIns="4546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89"/>
            <a:ext cx="2133600" cy="365125"/>
          </a:xfrm>
          <a:prstGeom prst="rect">
            <a:avLst/>
          </a:prstGeom>
        </p:spPr>
        <p:txBody>
          <a:bodyPr vert="horz" lIns="90933" tIns="45467" rIns="90933" bIns="4546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08B11-2598-C54A-9404-ABED015952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11/26/24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89"/>
            <a:ext cx="2895600" cy="365125"/>
          </a:xfrm>
          <a:prstGeom prst="rect">
            <a:avLst/>
          </a:prstGeom>
        </p:spPr>
        <p:txBody>
          <a:bodyPr vert="horz" lIns="90933" tIns="45467" rIns="90933" bIns="4546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89"/>
            <a:ext cx="2133600" cy="365125"/>
          </a:xfrm>
          <a:prstGeom prst="rect">
            <a:avLst/>
          </a:prstGeom>
        </p:spPr>
        <p:txBody>
          <a:bodyPr vert="horz" lIns="90933" tIns="45467" rIns="90933" bIns="4546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893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468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048" indent="-341048" algn="l" defTabSz="45468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884" indent="-284225" algn="l" defTabSz="45468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766" indent="-227333" algn="l" defTabSz="45468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463" indent="-227333" algn="l" defTabSz="45468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167" indent="-227333" algn="l" defTabSz="45468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0883" indent="-227333" algn="l" defTabSz="45468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5565" indent="-227333" algn="l" defTabSz="45468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0273" indent="-227333" algn="l" defTabSz="45468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4954" indent="-227333" algn="l" defTabSz="45468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46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683" algn="l" defTabSz="4546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395" algn="l" defTabSz="4546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110" algn="l" defTabSz="4546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815" algn="l" defTabSz="4546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539" algn="l" defTabSz="4546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221" algn="l" defTabSz="4546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923" algn="l" defTabSz="4546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7609" algn="l" defTabSz="4546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33" tIns="45467" rIns="90933" bIns="454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33" tIns="45467" rIns="90933" bIns="454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33" tIns="45467" rIns="90933" bIns="45467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84" charset="-128"/>
                <a:cs typeface="+mn-cs"/>
              </a:defRPr>
            </a:lvl1pPr>
          </a:lstStyle>
          <a:p>
            <a:pPr defTabSz="9093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33" tIns="45467" rIns="90933" bIns="45467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84" charset="-128"/>
                <a:cs typeface="+mn-cs"/>
              </a:defRPr>
            </a:lvl1pPr>
          </a:lstStyle>
          <a:p>
            <a:pPr defTabSz="9093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33" tIns="45467" rIns="90933" bIns="45467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093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8425CB-3C4F-BD4A-ACB0-CE6E02B8041B}" type="slidenum">
              <a:rPr lang="en-US" smtClean="0">
                <a:solidFill>
                  <a:srgbClr val="000000"/>
                </a:solidFill>
              </a:rPr>
              <a:pPr defTabSz="90939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49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  <a:cs typeface="ＭＳ Ｐゴシック" charset="-128"/>
        </a:defRPr>
      </a:lvl5pPr>
      <a:lvl6pPr marL="4546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6pPr>
      <a:lvl7pPr marL="9093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7pPr>
      <a:lvl8pPr marL="13641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8pPr>
      <a:lvl9pPr marL="181881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9pPr>
    </p:titleStyle>
    <p:bodyStyle>
      <a:lvl1pPr marL="341048" indent="-34104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38884" indent="-28422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36766" indent="-22733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1463" indent="-22733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46167" indent="-22733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00883" indent="-2273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55565" indent="-2273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10273" indent="-2273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64954" indent="-2273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09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683" algn="l" defTabSz="909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395" algn="l" defTabSz="909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110" algn="l" defTabSz="909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815" algn="l" defTabSz="909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539" algn="l" defTabSz="909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221" algn="l" defTabSz="909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923" algn="l" defTabSz="909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7609" algn="l" defTabSz="909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0C2D77-4890-6041-B4B2-8A228EEC1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C8603-DF66-D745-BDC5-B1D06B2D4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FC90F-7BD5-5E43-8BFD-DD09C3B049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A441B-3E76-7048-A982-5A9017B55AC3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47FDF-7E23-5040-A3F1-C7F805E53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E2487-0A7E-A744-9C78-68FC09B7F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083DE-4E4A-C643-B173-252517A9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5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  <p:sldLayoutId id="2147484725" r:id="rId7"/>
    <p:sldLayoutId id="2147484726" r:id="rId8"/>
    <p:sldLayoutId id="2147484727" r:id="rId9"/>
    <p:sldLayoutId id="2147484728" r:id="rId10"/>
    <p:sldLayoutId id="214748472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D2DAE-61D6-8E4D-AEF1-0C36E0CBF13F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8091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1" r:id="rId1"/>
    <p:sldLayoutId id="2147484732" r:id="rId2"/>
    <p:sldLayoutId id="2147484733" r:id="rId3"/>
    <p:sldLayoutId id="2147484734" r:id="rId4"/>
    <p:sldLayoutId id="2147484735" r:id="rId5"/>
    <p:sldLayoutId id="2147484736" r:id="rId6"/>
    <p:sldLayoutId id="2147484737" r:id="rId7"/>
    <p:sldLayoutId id="2147484738" r:id="rId8"/>
    <p:sldLayoutId id="2147484739" r:id="rId9"/>
    <p:sldLayoutId id="2147484740" r:id="rId10"/>
    <p:sldLayoutId id="2147484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BAA8C8-3558-2640-85E8-E4A684619E38}" type="datetimeFigureOut">
              <a:rPr lang="en-CN" smtClean="0"/>
              <a:t>11/26/24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1382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6" r:id="rId1"/>
    <p:sldLayoutId id="2147484817" r:id="rId2"/>
    <p:sldLayoutId id="2147484818" r:id="rId3"/>
    <p:sldLayoutId id="2147484819" r:id="rId4"/>
    <p:sldLayoutId id="2147484820" r:id="rId5"/>
    <p:sldLayoutId id="2147484821" r:id="rId6"/>
    <p:sldLayoutId id="2147484822" r:id="rId7"/>
    <p:sldLayoutId id="2147484823" r:id="rId8"/>
    <p:sldLayoutId id="2147484824" r:id="rId9"/>
    <p:sldLayoutId id="2147484825" r:id="rId10"/>
    <p:sldLayoutId id="21474848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1.bin"/><Relationship Id="rId7" Type="http://schemas.openxmlformats.org/officeDocument/2006/relationships/image" Target="file:////var/folders/k_/tdqd13zd1jvbzmhywb0y1q9c0000gq/T/com.microsoft.Powerpoint/converted_emf.em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80.png"/><Relationship Id="rId5" Type="http://schemas.openxmlformats.org/officeDocument/2006/relationships/image" Target="../media/image97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41.png"/><Relationship Id="rId7" Type="http://schemas.openxmlformats.org/officeDocument/2006/relationships/image" Target="../media/image3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2.png"/><Relationship Id="rId5" Type="http://schemas.openxmlformats.org/officeDocument/2006/relationships/image" Target="../media/image361.png"/><Relationship Id="rId10" Type="http://schemas.openxmlformats.org/officeDocument/2006/relationships/image" Target="../media/image910.png"/><Relationship Id="rId4" Type="http://schemas.openxmlformats.org/officeDocument/2006/relationships/image" Target="../media/image351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72.png"/><Relationship Id="rId4" Type="http://schemas.openxmlformats.org/officeDocument/2006/relationships/image" Target="../media/image6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5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8.emf"/><Relationship Id="rId3" Type="http://schemas.openxmlformats.org/officeDocument/2006/relationships/image" Target="../media/image340.png"/><Relationship Id="rId7" Type="http://schemas.openxmlformats.org/officeDocument/2006/relationships/image" Target="../media/image26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2.png"/><Relationship Id="rId11" Type="http://schemas.openxmlformats.org/officeDocument/2006/relationships/image" Target="../media/image46.png"/><Relationship Id="rId5" Type="http://schemas.openxmlformats.org/officeDocument/2006/relationships/image" Target="../media/image400.png"/><Relationship Id="rId10" Type="http://schemas.openxmlformats.org/officeDocument/2006/relationships/image" Target="../media/image45.png"/><Relationship Id="rId4" Type="http://schemas.openxmlformats.org/officeDocument/2006/relationships/image" Target="../media/image353.png"/><Relationship Id="rId9" Type="http://schemas.openxmlformats.org/officeDocument/2006/relationships/image" Target="../media/image44.png"/><Relationship Id="rId14" Type="http://schemas.openxmlformats.org/officeDocument/2006/relationships/image" Target="../media/image49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13" Type="http://schemas.openxmlformats.org/officeDocument/2006/relationships/image" Target="../media/image57.png"/><Relationship Id="rId3" Type="http://schemas.openxmlformats.org/officeDocument/2006/relationships/image" Target="../media/image50.gif"/><Relationship Id="rId7" Type="http://schemas.openxmlformats.org/officeDocument/2006/relationships/image" Target="../media/image250.png"/><Relationship Id="rId12" Type="http://schemas.openxmlformats.org/officeDocument/2006/relationships/image" Target="../media/image560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20.png"/><Relationship Id="rId11" Type="http://schemas.openxmlformats.org/officeDocument/2006/relationships/image" Target="../media/image552.png"/><Relationship Id="rId5" Type="http://schemas.openxmlformats.org/officeDocument/2006/relationships/image" Target="../media/image411.png"/><Relationship Id="rId15" Type="http://schemas.openxmlformats.org/officeDocument/2006/relationships/image" Target="../media/image59.png"/><Relationship Id="rId10" Type="http://schemas.openxmlformats.org/officeDocument/2006/relationships/image" Target="../media/image530.png"/><Relationship Id="rId4" Type="http://schemas.openxmlformats.org/officeDocument/2006/relationships/image" Target="../media/image383.png"/><Relationship Id="rId9" Type="http://schemas.openxmlformats.org/officeDocument/2006/relationships/image" Target="../media/image52.png"/><Relationship Id="rId1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7234"/>
            <a:ext cx="9144000" cy="1470025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rgbClr val="000090"/>
                </a:solidFill>
              </a:rPr>
              <a:t>     Basis Light-Front Quantization: </a:t>
            </a:r>
            <a:br>
              <a:rPr lang="en-US" altLang="zh-CN" sz="2800" b="1" dirty="0">
                <a:solidFill>
                  <a:srgbClr val="000090"/>
                </a:solidFill>
              </a:rPr>
            </a:br>
            <a:r>
              <a:rPr lang="en-US" altLang="zh-CN" sz="2800" b="1" dirty="0">
                <a:solidFill>
                  <a:srgbClr val="000090"/>
                </a:solidFill>
              </a:rPr>
              <a:t>Recent Results and Future Prospects</a:t>
            </a:r>
            <a:endParaRPr lang="el-GR" altLang="zh-CN" sz="2800" b="1" dirty="0">
              <a:solidFill>
                <a:srgbClr val="000090"/>
              </a:solidFill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8623" y="2059220"/>
            <a:ext cx="5936017" cy="3001963"/>
          </a:xfrm>
          <a:ln>
            <a:noFill/>
          </a:ln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dirty="0">
                <a:solidFill>
                  <a:srgbClr val="008000"/>
                </a:solidFill>
              </a:rPr>
              <a:t>James P. Vary</a:t>
            </a:r>
          </a:p>
          <a:p>
            <a:pPr eaLnBrk="1" hangingPunct="1">
              <a:lnSpc>
                <a:spcPct val="80000"/>
              </a:lnSpc>
            </a:pPr>
            <a:endParaRPr lang="en-US" altLang="zh-CN" sz="2800" dirty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kumimoji="1" lang="en-US" sz="2800" dirty="0">
                <a:solidFill>
                  <a:srgbClr val="008000"/>
                </a:solidFill>
              </a:rPr>
              <a:t>Department of Physics and Astronomy</a:t>
            </a:r>
          </a:p>
          <a:p>
            <a:pPr eaLnBrk="1" hangingPunct="1">
              <a:lnSpc>
                <a:spcPct val="80000"/>
              </a:lnSpc>
            </a:pPr>
            <a:r>
              <a:rPr kumimoji="1" lang="en-US" sz="2800" dirty="0">
                <a:solidFill>
                  <a:srgbClr val="008000"/>
                </a:solidFill>
              </a:rPr>
              <a:t>Iowa State University</a:t>
            </a:r>
          </a:p>
          <a:p>
            <a:pPr eaLnBrk="1" hangingPunct="1">
              <a:lnSpc>
                <a:spcPct val="80000"/>
              </a:lnSpc>
            </a:pPr>
            <a:r>
              <a:rPr kumimoji="1" lang="en-US" sz="2800" dirty="0">
                <a:solidFill>
                  <a:srgbClr val="008000"/>
                </a:solidFill>
              </a:rPr>
              <a:t>   Ames, USA</a:t>
            </a:r>
          </a:p>
          <a:p>
            <a:pPr eaLnBrk="1" hangingPunct="1">
              <a:lnSpc>
                <a:spcPct val="80000"/>
              </a:lnSpc>
            </a:pPr>
            <a:endParaRPr kumimoji="1" lang="en-US" sz="2800" b="1" dirty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800" dirty="0">
              <a:solidFill>
                <a:srgbClr val="008000"/>
              </a:solidFill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429000" y="2159001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159001"/>
                        <a:ext cx="914400" cy="198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2813992" y="4599442"/>
            <a:ext cx="3866959" cy="156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933" tIns="45467" rIns="90933" bIns="45467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0090"/>
                </a:solidFill>
                <a:latin typeface="Calibri"/>
                <a:ea typeface="宋体"/>
              </a:rPr>
              <a:t>Light-Cone 2024</a:t>
            </a:r>
          </a:p>
          <a:p>
            <a:pPr algn="ctr"/>
            <a:r>
              <a:rPr lang="en-US" altLang="zh-CN" sz="2400" b="1" dirty="0">
                <a:solidFill>
                  <a:srgbClr val="000090"/>
                </a:solidFill>
                <a:latin typeface="Calibri"/>
                <a:ea typeface="宋体"/>
              </a:rPr>
              <a:t>Hadron Physics in the EIC era</a:t>
            </a:r>
          </a:p>
          <a:p>
            <a:pPr algn="ctr"/>
            <a:r>
              <a:rPr lang="en-US" altLang="zh-CN" sz="2400" b="1" dirty="0">
                <a:solidFill>
                  <a:srgbClr val="000090"/>
                </a:solidFill>
                <a:latin typeface="Calibri"/>
                <a:ea typeface="宋体"/>
              </a:rPr>
              <a:t>Huizhou, China</a:t>
            </a:r>
          </a:p>
          <a:p>
            <a:pPr algn="ctr"/>
            <a:r>
              <a:rPr lang="en-US" altLang="zh-CN" sz="2400" b="1" dirty="0">
                <a:solidFill>
                  <a:srgbClr val="000090"/>
                </a:solidFill>
                <a:latin typeface="Calibri"/>
                <a:ea typeface="宋体"/>
              </a:rPr>
              <a:t>November 25-29, 2024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1" y="5151808"/>
            <a:ext cx="1905000" cy="1365250"/>
          </a:xfrm>
          <a:prstGeom prst="rect">
            <a:avLst/>
          </a:prstGeom>
        </p:spPr>
      </p:pic>
      <p:pic>
        <p:nvPicPr>
          <p:cNvPr id="11" name="Picture 10" descr="new_doe_seal_color_04280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600" y="4805244"/>
            <a:ext cx="1676400" cy="167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3D6312-5196-A745-95DD-AD05EBBA2446}"/>
              </a:ext>
            </a:extLst>
          </p:cNvPr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F16A17-4BA5-754C-BC9F-CFF079B50CFC}"/>
              </a:ext>
            </a:extLst>
          </p:cNvPr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A522F7-D9DF-B84F-A1C9-AD85567DE896}"/>
              </a:ext>
            </a:extLst>
          </p:cNvPr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B229A0-0F7E-BC47-A5B1-8DC88C8EB022}"/>
              </a:ext>
            </a:extLst>
          </p:cNvPr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C650FF-3AB4-E04B-9B0E-C69F8A06A4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690D6C-BBD2-3A41-91B6-7E0DE76D57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28CE34-4921-D12E-596C-AD86496195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EB46B7-FBA5-C1FF-B13A-89F7F52C6C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336E95-C439-E649-A80F-848803A4C6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D05C74-F9DD-A3D5-9660-35D0F64F1C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3FA73F-8559-6F29-807E-E0F8637BFB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2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704"/>
    </mc:Choice>
    <mc:Fallback xmlns="">
      <p:transition xmlns:p14="http://schemas.microsoft.com/office/powerpoint/2010/main" spd="slow" advTm="15970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angLi_StrongInteraction_Lecture_Phys625_p2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40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48B913-0A7B-5893-EE39-CB531DDC3A02}"/>
              </a:ext>
            </a:extLst>
          </p:cNvPr>
          <p:cNvSpPr/>
          <p:nvPr/>
        </p:nvSpPr>
        <p:spPr bwMode="auto">
          <a:xfrm>
            <a:off x="4133088" y="6608064"/>
            <a:ext cx="585216" cy="2499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A5A811-289F-33A7-6B3B-33DD42E0B5E5}"/>
              </a:ext>
            </a:extLst>
          </p:cNvPr>
          <p:cNvSpPr txBox="1"/>
          <p:nvPr/>
        </p:nvSpPr>
        <p:spPr>
          <a:xfrm>
            <a:off x="2959555" y="280987"/>
            <a:ext cx="633140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82BD9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[Y. Li, et al., Phys. Letts. B 758, 118 (2016); Phys. Rev. D 96, 016022 (2017)]</a:t>
            </a:r>
          </a:p>
        </p:txBody>
      </p:sp>
    </p:spTree>
    <p:extLst>
      <p:ext uri="{BB962C8B-B14F-4D97-AF65-F5344CB8AC3E}">
        <p14:creationId xmlns:p14="http://schemas.microsoft.com/office/powerpoint/2010/main" val="628316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2C526-66E9-E5E1-8088-39E27E0F7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78A547-42D7-592F-2ABB-4036E3162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0606" y="729344"/>
            <a:ext cx="9922991" cy="55734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960795-DA45-9D8D-30E2-A29B09AD24D6}"/>
              </a:ext>
            </a:extLst>
          </p:cNvPr>
          <p:cNvSpPr txBox="1"/>
          <p:nvPr/>
        </p:nvSpPr>
        <p:spPr>
          <a:xfrm>
            <a:off x="5807529" y="25179"/>
            <a:ext cx="3314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Tianyang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Hu on Charmonium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LC2024: Tuesday @ 16:20</a:t>
            </a:r>
          </a:p>
        </p:txBody>
      </p:sp>
    </p:spTree>
    <p:extLst>
      <p:ext uri="{BB962C8B-B14F-4D97-AF65-F5344CB8AC3E}">
        <p14:creationId xmlns:p14="http://schemas.microsoft.com/office/powerpoint/2010/main" val="1673700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735759" y="217719"/>
            <a:ext cx="167225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dirty="0">
                <a:solidFill>
                  <a:srgbClr val="00B0F0"/>
                </a:solidFill>
              </a:rPr>
              <a:t>[arXiv:2410.11574] </a:t>
            </a:r>
            <a:endParaRPr lang="zh-CN" altLang="en-US" sz="1350" dirty="0">
              <a:solidFill>
                <a:srgbClr val="00B0F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0274" y="170104"/>
            <a:ext cx="5635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Double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distributions (DPDs) of the proton 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from basis light-front quantization in valence sector</a:t>
            </a:r>
          </a:p>
        </p:txBody>
      </p:sp>
      <p:sp>
        <p:nvSpPr>
          <p:cNvPr id="17" name="矩形 16"/>
          <p:cNvSpPr/>
          <p:nvPr/>
        </p:nvSpPr>
        <p:spPr>
          <a:xfrm>
            <a:off x="7344748" y="119752"/>
            <a:ext cx="171897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350" dirty="0">
                <a:solidFill>
                  <a:srgbClr val="00B0F0"/>
                </a:solidFill>
              </a:rPr>
              <a:t>Tian-Cai Peng </a:t>
            </a:r>
          </a:p>
          <a:p>
            <a:pPr algn="ctr"/>
            <a:r>
              <a:rPr lang="en-US" altLang="zh-CN" sz="1350" dirty="0">
                <a:solidFill>
                  <a:srgbClr val="00B0F0"/>
                </a:solidFill>
              </a:rPr>
              <a:t>17:30, Nov 26th Parallel-1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98AA91-BD6E-5181-8BF9-879509877899}"/>
              </a:ext>
            </a:extLst>
          </p:cNvPr>
          <p:cNvGrpSpPr/>
          <p:nvPr/>
        </p:nvGrpSpPr>
        <p:grpSpPr>
          <a:xfrm>
            <a:off x="144340" y="2347137"/>
            <a:ext cx="4147457" cy="4248150"/>
            <a:chOff x="144340" y="1606907"/>
            <a:chExt cx="4147457" cy="424815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/>
            <a:srcRect l="2466" t="1031" r="2050" b="4154"/>
            <a:stretch/>
          </p:blipFill>
          <p:spPr>
            <a:xfrm>
              <a:off x="242312" y="2145361"/>
              <a:ext cx="3919419" cy="3585074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855334" y="1736182"/>
              <a:ext cx="26933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Unpolarized</a:t>
              </a:r>
              <a:r>
                <a:rPr lang="en-US" altLang="zh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u-u DPDs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144340" y="1606907"/>
              <a:ext cx="4147457" cy="424815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5ECE54-D006-798B-AC11-685AF2D2DC8E}"/>
              </a:ext>
            </a:extLst>
          </p:cNvPr>
          <p:cNvGrpSpPr/>
          <p:nvPr/>
        </p:nvGrpSpPr>
        <p:grpSpPr>
          <a:xfrm>
            <a:off x="4872725" y="2347137"/>
            <a:ext cx="4147457" cy="4248150"/>
            <a:chOff x="4872725" y="1606907"/>
            <a:chExt cx="4147457" cy="424815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/>
            <a:srcRect l="1233" t="3561" r="1157" b="2691"/>
            <a:stretch/>
          </p:blipFill>
          <p:spPr>
            <a:xfrm>
              <a:off x="4899842" y="2123605"/>
              <a:ext cx="3969509" cy="3585074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5715945" y="1742732"/>
              <a:ext cx="26933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Unpolarized</a:t>
              </a:r>
              <a:r>
                <a:rPr lang="en-US" altLang="zh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d-u DPDs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4872725" y="1606907"/>
              <a:ext cx="4147457" cy="424815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1747D50-C0AC-724B-0966-2CD4B798EC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3" t="18864" r="-1" b="1537"/>
          <a:stretch/>
        </p:blipFill>
        <p:spPr>
          <a:xfrm>
            <a:off x="1306197" y="1089053"/>
            <a:ext cx="6109108" cy="91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68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3E7F3B-123F-EFFF-3FFD-ABDB871BB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854" y="3821300"/>
            <a:ext cx="4601042" cy="306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71113-7F48-BD34-31E8-D37FBDB59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56442"/>
            <a:ext cx="4601042" cy="29015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9979F4-FCB7-A40E-791A-28AEA536D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7072"/>
          </a:xfrm>
        </p:spPr>
        <p:txBody>
          <a:bodyPr>
            <a:normAutofit/>
          </a:bodyPr>
          <a:lstStyle/>
          <a:p>
            <a:pPr algn="ctr"/>
            <a:r>
              <a:rPr lang="en-CN" sz="3600" b="1" dirty="0"/>
              <a:t>BLFQ Basis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3E2CF31-278B-C50E-4667-33E67D3FEDE6}"/>
                  </a:ext>
                </a:extLst>
              </p:cNvPr>
              <p:cNvSpPr/>
              <p:nvPr/>
            </p:nvSpPr>
            <p:spPr>
              <a:xfrm>
                <a:off x="455276" y="1493163"/>
                <a:ext cx="8237550" cy="14048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meson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charset="0"/>
                        </a:rPr>
                        <m:t>=|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i="1">
                              <a:latin typeface="Cambria Math" charset="0"/>
                            </a:rPr>
                            <m:t>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𝑔𝑔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latin typeface="Cambria Math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+|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𝑔𝑔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⟩+…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baryon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=|</m:t>
                      </m:r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𝑞𝑞𝑞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𝑞𝑞𝑞𝑔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𝑞𝑞𝑞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𝑞𝑞𝑞𝑞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⟩+…</m:t>
                      </m:r>
                    </m:oMath>
                  </m:oMathPara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deuterium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𝑞𝑞𝑞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𝑞𝑞𝑞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⟩+…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3E2CF31-278B-C50E-4667-33E67D3FE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76" y="1493163"/>
                <a:ext cx="8237550" cy="1404808"/>
              </a:xfrm>
              <a:prstGeom prst="rect">
                <a:avLst/>
              </a:prstGeom>
              <a:blipFill>
                <a:blip r:embed="rId5"/>
                <a:stretch>
                  <a:fillRect l="-308" t="-23214" b="-3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8A878AF-BD1D-9FC8-DB40-02D0B10BCF2D}"/>
              </a:ext>
            </a:extLst>
          </p:cNvPr>
          <p:cNvSpPr txBox="1"/>
          <p:nvPr/>
        </p:nvSpPr>
        <p:spPr>
          <a:xfrm>
            <a:off x="114883" y="3063854"/>
            <a:ext cx="8577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N" sz="2400" dirty="0"/>
              <a:t>Dimension of basis states increases with number of </a:t>
            </a:r>
            <a:r>
              <a:rPr lang="en-CN" sz="2400"/>
              <a:t>Fock sectors</a:t>
            </a:r>
            <a:endParaRPr lang="en-US" sz="2400" dirty="0"/>
          </a:p>
          <a:p>
            <a:r>
              <a:rPr lang="en-US" sz="2400" dirty="0"/>
              <a:t>   </a:t>
            </a:r>
            <a:r>
              <a:rPr lang="en-US" sz="2400" dirty="0">
                <a:solidFill>
                  <a:srgbClr val="0070C0"/>
                </a:solidFill>
              </a:rPr>
              <a:t>                 =&gt; motivation for quantum computing </a:t>
            </a:r>
            <a:endParaRPr lang="en-CN" sz="24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A19D93-20A6-ABC9-B97E-9E76D1447EA4}"/>
              </a:ext>
            </a:extLst>
          </p:cNvPr>
          <p:cNvSpPr txBox="1"/>
          <p:nvPr/>
        </p:nvSpPr>
        <p:spPr>
          <a:xfrm>
            <a:off x="114883" y="950333"/>
            <a:ext cx="8298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N" sz="2400" dirty="0"/>
              <a:t>BLFQ basis</a:t>
            </a:r>
            <a:r>
              <a:rPr lang="en-US" sz="2400" dirty="0"/>
              <a:t>: expansion in </a:t>
            </a:r>
            <a:r>
              <a:rPr lang="en-US" sz="2400" dirty="0" err="1"/>
              <a:t>Fock</a:t>
            </a:r>
            <a:r>
              <a:rPr lang="en-US" sz="2400" dirty="0"/>
              <a:t> space beyond the valence sector</a:t>
            </a:r>
            <a:endParaRPr lang="en-C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38DEB91-F23A-C025-EBA6-B74D29AF710E}"/>
                  </a:ext>
                </a:extLst>
              </p:cNvPr>
              <p:cNvSpPr txBox="1"/>
              <p:nvPr/>
            </p:nvSpPr>
            <p:spPr>
              <a:xfrm>
                <a:off x="843573" y="4233441"/>
                <a:ext cx="465720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CN" dirty="0"/>
                  <a:t>=16 </a:t>
                </a:r>
                <a:endParaRPr 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38DEB91-F23A-C025-EBA6-B74D29AF7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573" y="4233441"/>
                <a:ext cx="4657204" cy="369332"/>
              </a:xfrm>
              <a:prstGeom prst="rect">
                <a:avLst/>
              </a:prstGeom>
              <a:blipFill>
                <a:blip r:embed="rId6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FDA8C87-D91E-9354-95F3-7CEB3F723C87}"/>
              </a:ext>
            </a:extLst>
          </p:cNvPr>
          <p:cNvSpPr txBox="1"/>
          <p:nvPr/>
        </p:nvSpPr>
        <p:spPr>
          <a:xfrm>
            <a:off x="7151909" y="6581518"/>
            <a:ext cx="785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= </a:t>
            </a:r>
            <a:r>
              <a:rPr lang="en-US" sz="1600" dirty="0" err="1"/>
              <a:t>Kmax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0405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173" y="110659"/>
            <a:ext cx="8419657" cy="5727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Baryons with one dynamical gluon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27959" y="1656538"/>
                <a:ext cx="6455998" cy="4716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p>
                          <m:r>
                            <a:rPr lang="en-US" sz="28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8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𝑯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𝑲</m:t>
                          </m:r>
                          <m:r>
                            <a:rPr lang="en-US" sz="28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.</m:t>
                          </m:r>
                          <m:r>
                            <a:rPr lang="en-US" sz="28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𝑬</m:t>
                          </m:r>
                          <m:r>
                            <a:rPr lang="en-US" sz="28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.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𝑯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𝒕𝒓𝒂𝒏𝒔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𝑯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𝒍𝒐𝒏𝒈𝒊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𝑯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𝑰𝒏𝒕𝒆𝒓𝒂𝒄𝒕</m:t>
                          </m:r>
                        </m:sub>
                      </m:sSub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59" y="1656538"/>
                <a:ext cx="6455998" cy="471668"/>
              </a:xfrm>
              <a:prstGeom prst="rect">
                <a:avLst/>
              </a:prstGeom>
              <a:blipFill>
                <a:blip r:embed="rId3"/>
                <a:stretch>
                  <a:fillRect l="-786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8841" y="3378213"/>
                <a:ext cx="1735924" cy="3253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𝑯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𝒕𝒓𝒂𝒏𝒔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~ </m:t>
                    </m:r>
                    <m:sSubSup>
                      <m:sSubSup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𝜿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𝑻</m:t>
                        </m:r>
                      </m:sub>
                      <m:sup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𝟒</m:t>
                        </m:r>
                      </m:sup>
                    </m:sSubSup>
                    <m:sSup>
                      <m:sSup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zh-CN" altLang="en-US" sz="2000" b="1" dirty="0">
                    <a:solidFill>
                      <a:schemeClr val="tx1"/>
                    </a:solidFill>
                  </a:rPr>
                  <a:t>  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41" y="3378213"/>
                <a:ext cx="1735924" cy="325345"/>
              </a:xfrm>
              <a:prstGeom prst="rect">
                <a:avLst/>
              </a:prstGeom>
              <a:blipFill>
                <a:blip r:embed="rId4"/>
                <a:stretch>
                  <a:fillRect l="-7246" b="-3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27959" y="3909006"/>
                <a:ext cx="3401572" cy="7861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𝑯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𝒍𝒐𝒏𝒈𝒊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𝒊𝒋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𝜿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𝟒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𝝏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𝒊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𝒊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𝒋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𝝏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59" y="3909006"/>
                <a:ext cx="3401572" cy="786177"/>
              </a:xfrm>
              <a:prstGeom prst="rect">
                <a:avLst/>
              </a:prstGeom>
              <a:blipFill>
                <a:blip r:embed="rId5"/>
                <a:stretch>
                  <a:fillRect l="-1115" t="-138095" b="-18730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8841" y="2303892"/>
                <a:ext cx="2282228" cy="801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𝑯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𝑲</m:t>
                          </m:r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.</m:t>
                          </m:r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𝑬</m:t>
                          </m:r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.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𝒊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𝒒</m:t>
                                  </m:r>
                                </m:sub>
                                <m:sup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𝟐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+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41" y="2303892"/>
                <a:ext cx="2282228" cy="801310"/>
              </a:xfrm>
              <a:prstGeom prst="rect">
                <a:avLst/>
              </a:prstGeom>
              <a:blipFill>
                <a:blip r:embed="rId6"/>
                <a:stretch>
                  <a:fillRect l="-2210" t="-129688" r="-552" b="-1875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 flipH="1">
            <a:off x="4132628" y="4084644"/>
            <a:ext cx="468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---Y Li, X Zhao , P Maris , J Vary, PLB 758(2016)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59943" y="3363988"/>
            <a:ext cx="433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 Brodsky, </a:t>
            </a:r>
            <a:r>
              <a:rPr lang="en-US" dirty="0" err="1"/>
              <a:t>Teramond</a:t>
            </a:r>
            <a:r>
              <a:rPr lang="en-US" dirty="0"/>
              <a:t> </a:t>
            </a:r>
            <a:r>
              <a:rPr lang="en-US" dirty="0" err="1"/>
              <a:t>arXiv</a:t>
            </a:r>
            <a:r>
              <a:rPr lang="en-US" dirty="0"/>
              <a:t>: 1203.4025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41E27D4-AE73-F9E4-291E-65BF1123898B}"/>
                  </a:ext>
                </a:extLst>
              </p:cNvPr>
              <p:cNvSpPr/>
              <p:nvPr/>
            </p:nvSpPr>
            <p:spPr>
              <a:xfrm>
                <a:off x="388841" y="4645619"/>
                <a:ext cx="7522444" cy="7612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𝑯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𝑰𝒏𝒕𝒆𝒓𝒂𝒄𝒕</m:t>
                          </m:r>
                        </m:sub>
                      </m:sSub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𝑽𝒆𝒓𝒕𝒆𝒙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𝒊𝒏𝒔𝒕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acc>
                        <m:accPr>
                          <m:chr m:val="̅"/>
                          <m:ctrlP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𝝍</m:t>
                          </m:r>
                        </m:e>
                      </m:acc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</m:e>
                        <m:sup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sup>
                      </m:sSup>
                      <m:sSup>
                        <m:sSupPr>
                          <m:ctrlP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p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p>
                      </m:sSup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𝝍</m:t>
                      </m:r>
                      <m:r>
                        <a:rPr lang="en-US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  <m:sup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p>
                      </m:sSubSup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sub>
                          </m:sSub>
                        </m:num>
                        <m:den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f>
                        <m:f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sSup>
                                    <m:sSupPr>
                                      <m:ctrlPr>
                                        <a:rPr lang="en-US" sz="20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𝝏</m:t>
                                      </m:r>
                                    </m:e>
                                    <m:sup>
                                      <m:r>
                                        <a:rPr lang="en-US" sz="20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41E27D4-AE73-F9E4-291E-65BF112389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41" y="4645619"/>
                <a:ext cx="7522444" cy="7612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0A5435DB-D7E5-4C18-BBAC-B12ED09B9A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4867" y="5429668"/>
            <a:ext cx="2315227" cy="1207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F5E2D2-B92F-B669-4F8F-D0AE92AF68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118" y="5513285"/>
            <a:ext cx="2339938" cy="12340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A310F33-E0F3-C952-6EC2-61A2137E46C6}"/>
                  </a:ext>
                </a:extLst>
              </p:cNvPr>
              <p:cNvSpPr/>
              <p:nvPr/>
            </p:nvSpPr>
            <p:spPr>
              <a:xfrm>
                <a:off x="1027756" y="961706"/>
                <a:ext cx="7061983" cy="5880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𝑏𝑎𝑟𝑦𝑜𝑛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b="0" i="1" smtClean="0">
                              <a:latin typeface="Cambria Math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𝑞𝑞𝑞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𝑞𝑞𝑞𝑔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A310F33-E0F3-C952-6EC2-61A2137E4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56" y="961706"/>
                <a:ext cx="7061983" cy="588046"/>
              </a:xfrm>
              <a:prstGeom prst="rect">
                <a:avLst/>
              </a:prstGeom>
              <a:blipFill>
                <a:blip r:embed="rId10"/>
                <a:stretch>
                  <a:fillRect t="-163830" b="-244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8265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A43B3E03-A61E-3844-8267-C0D7F1383358}"/>
              </a:ext>
            </a:extLst>
          </p:cNvPr>
          <p:cNvSpPr txBox="1"/>
          <p:nvPr/>
        </p:nvSpPr>
        <p:spPr>
          <a:xfrm>
            <a:off x="414818" y="5855903"/>
            <a:ext cx="8629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JAM and NNPDF are global fits to experimental data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717A80-596A-1841-9DED-39764A5DAFD9}"/>
              </a:ext>
            </a:extLst>
          </p:cNvPr>
          <p:cNvSpPr txBox="1"/>
          <p:nvPr/>
        </p:nvSpPr>
        <p:spPr>
          <a:xfrm>
            <a:off x="414818" y="6194457"/>
            <a:ext cx="8417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With the dynamical gluon </a:t>
            </a:r>
            <a:r>
              <a:rPr lang="en-US" altLang="zh-CN" sz="1600" dirty="0" err="1"/>
              <a:t>Fock</a:t>
            </a:r>
            <a:r>
              <a:rPr lang="en-US" altLang="zh-CN" sz="1600" dirty="0"/>
              <a:t> sector, the gluon distribution is closer to the global fits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49CBA6-566F-DC4E-8100-81A1CFAA46EC}"/>
              </a:ext>
            </a:extLst>
          </p:cNvPr>
          <p:cNvSpPr txBox="1"/>
          <p:nvPr/>
        </p:nvSpPr>
        <p:spPr>
          <a:xfrm>
            <a:off x="4724320" y="5886601"/>
            <a:ext cx="1459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[EPJC 77 (2017) 663]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C4E07D-9B7E-244C-9A1C-79FBD0B27092}"/>
              </a:ext>
            </a:extLst>
          </p:cNvPr>
          <p:cNvSpPr txBox="1"/>
          <p:nvPr/>
        </p:nvSpPr>
        <p:spPr>
          <a:xfrm>
            <a:off x="576129" y="6563846"/>
            <a:ext cx="63798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ffectLst/>
                <a:latin typeface="CMR5"/>
              </a:rPr>
              <a:t>S. Xu, C. Mondal, X. Zhao, Y. Li, J. P. Vary, Phys. Rev. D 108, 094002 (2023); 2209.08584 [hep-</a:t>
            </a:r>
            <a:r>
              <a:rPr lang="en-US" sz="1200" dirty="0" err="1">
                <a:solidFill>
                  <a:srgbClr val="0070C0"/>
                </a:solidFill>
                <a:effectLst/>
                <a:latin typeface="CMR5"/>
              </a:rPr>
              <a:t>ph</a:t>
            </a:r>
            <a:r>
              <a:rPr lang="en-US" sz="1200" dirty="0">
                <a:solidFill>
                  <a:srgbClr val="0070C0"/>
                </a:solidFill>
                <a:effectLst/>
                <a:latin typeface="CMR5"/>
              </a:rPr>
              <a:t>].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5" name="Picture 4" descr="A diagram of different colored lines&#10;&#10;Description automatically generated">
            <a:extLst>
              <a:ext uri="{FF2B5EF4-FFF2-40B4-BE49-F238E27FC236}">
                <a16:creationId xmlns:a16="http://schemas.microsoft.com/office/drawing/2014/main" id="{8F41FB7C-C477-3FD1-253F-74FD23406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5" y="63110"/>
            <a:ext cx="7310571" cy="56235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5393897-BE70-3942-ACEB-B7C51E3BE3D4}"/>
                  </a:ext>
                </a:extLst>
              </p:cNvPr>
              <p:cNvSpPr txBox="1"/>
              <p:nvPr/>
            </p:nvSpPr>
            <p:spPr>
              <a:xfrm>
                <a:off x="2022077" y="1423935"/>
                <a:ext cx="2296206" cy="282450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=0.19±0.02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Ge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5393897-BE70-3942-ACEB-B7C51E3BE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077" y="1423935"/>
                <a:ext cx="2296206" cy="282450"/>
              </a:xfrm>
              <a:prstGeom prst="rect">
                <a:avLst/>
              </a:prstGeom>
              <a:blipFill>
                <a:blip r:embed="rId4"/>
                <a:stretch>
                  <a:fillRect l="-1657" t="-8696" r="-1105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98F4331-FFDF-D744-B70F-CDB7D4E00DA6}"/>
                  </a:ext>
                </a:extLst>
              </p:cNvPr>
              <p:cNvSpPr txBox="1"/>
              <p:nvPr/>
            </p:nvSpPr>
            <p:spPr>
              <a:xfrm>
                <a:off x="2022077" y="1715392"/>
                <a:ext cx="2296206" cy="282450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=0.24±0.01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Ge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98F4331-FFDF-D744-B70F-CDB7D4E00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077" y="1715392"/>
                <a:ext cx="2296206" cy="282450"/>
              </a:xfrm>
              <a:prstGeom prst="rect">
                <a:avLst/>
              </a:prstGeom>
              <a:blipFill>
                <a:blip r:embed="rId5"/>
                <a:stretch>
                  <a:fillRect l="-1657" t="-4167" r="-11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B75F24C-DEE0-0DB5-1125-97516D3E0C8C}"/>
              </a:ext>
            </a:extLst>
          </p:cNvPr>
          <p:cNvSpPr txBox="1"/>
          <p:nvPr/>
        </p:nvSpPr>
        <p:spPr>
          <a:xfrm>
            <a:off x="170547" y="28870"/>
            <a:ext cx="862968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                       </a:t>
            </a:r>
            <a:r>
              <a:rPr lang="en-US" sz="3200" dirty="0">
                <a:solidFill>
                  <a:srgbClr val="0070C0"/>
                </a:solidFill>
              </a:rPr>
              <a:t>Proton Unpolarized PDFs </a:t>
            </a:r>
          </a:p>
        </p:txBody>
      </p:sp>
    </p:spTree>
    <p:extLst>
      <p:ext uri="{BB962C8B-B14F-4D97-AF65-F5344CB8AC3E}">
        <p14:creationId xmlns:p14="http://schemas.microsoft.com/office/powerpoint/2010/main" val="847925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D51AED09-379B-C8BA-EA72-FF810A44D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033"/>
            <a:ext cx="9175074" cy="66210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F7CB0F-C3F9-3C44-3076-8DA1A8F96D8A}"/>
              </a:ext>
            </a:extLst>
          </p:cNvPr>
          <p:cNvSpPr/>
          <p:nvPr/>
        </p:nvSpPr>
        <p:spPr>
          <a:xfrm>
            <a:off x="8365067" y="666313"/>
            <a:ext cx="801511" cy="462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A9C3DF-DD36-BE0F-59E3-6A33D9AA81E7}"/>
              </a:ext>
            </a:extLst>
          </p:cNvPr>
          <p:cNvSpPr txBox="1"/>
          <p:nvPr/>
        </p:nvSpPr>
        <p:spPr>
          <a:xfrm>
            <a:off x="500743" y="6324599"/>
            <a:ext cx="613475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R5"/>
                <a:ea typeface="+mn-ea"/>
                <a:cs typeface="+mn-cs"/>
              </a:rPr>
              <a:t>S. Xu, C. Mondal, X. Zhao, Y. Li, J. P. Vary, Phys. Rev. D 108, 094002 (2023); 2209.08584 [hep-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R5"/>
                <a:ea typeface="+mn-ea"/>
                <a:cs typeface="+mn-cs"/>
              </a:rPr>
              <a:t>ph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R5"/>
                <a:ea typeface="+mn-ea"/>
                <a:cs typeface="+mn-cs"/>
              </a:rPr>
              <a:t>].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027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A8C6E-7EF2-A711-AA85-A61035EA3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0E1EF5-972F-170D-57FE-09B617617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240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6A631F-AEFD-C310-0110-DEFB46A18799}"/>
              </a:ext>
            </a:extLst>
          </p:cNvPr>
          <p:cNvSpPr txBox="1"/>
          <p:nvPr/>
        </p:nvSpPr>
        <p:spPr>
          <a:xfrm>
            <a:off x="5391155" y="680750"/>
            <a:ext cx="3752847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0070C0"/>
                </a:solidFill>
              </a:rPr>
              <a:t>Sreeraj</a:t>
            </a:r>
            <a:r>
              <a:rPr lang="en-US" sz="1600" dirty="0">
                <a:solidFill>
                  <a:srgbClr val="0070C0"/>
                </a:solidFill>
              </a:rPr>
              <a:t> Nair, LC2024: Tuesday@16:00</a:t>
            </a:r>
          </a:p>
        </p:txBody>
      </p:sp>
    </p:spTree>
    <p:extLst>
      <p:ext uri="{BB962C8B-B14F-4D97-AF65-F5344CB8AC3E}">
        <p14:creationId xmlns:p14="http://schemas.microsoft.com/office/powerpoint/2010/main" val="3149179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14C1F-8D30-1456-073C-45F0DDF7C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7FCC45-A904-AC67-D5FC-265D729DC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240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D9B93C-1FDD-4E9D-5F23-47C7C920AFBA}"/>
              </a:ext>
            </a:extLst>
          </p:cNvPr>
          <p:cNvSpPr txBox="1"/>
          <p:nvPr/>
        </p:nvSpPr>
        <p:spPr>
          <a:xfrm>
            <a:off x="5434694" y="664419"/>
            <a:ext cx="3731077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Sreeraj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Nair, LC2024: Tuesday@16:00</a:t>
            </a:r>
          </a:p>
        </p:txBody>
      </p:sp>
    </p:spTree>
    <p:extLst>
      <p:ext uri="{BB962C8B-B14F-4D97-AF65-F5344CB8AC3E}">
        <p14:creationId xmlns:p14="http://schemas.microsoft.com/office/powerpoint/2010/main" val="458177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FC76A2-0FD6-350A-D3B9-119C43532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DFF530-25A8-51F5-C203-C334F1AC07A1}"/>
              </a:ext>
            </a:extLst>
          </p:cNvPr>
          <p:cNvSpPr txBox="1"/>
          <p:nvPr/>
        </p:nvSpPr>
        <p:spPr>
          <a:xfrm>
            <a:off x="7195455" y="1709056"/>
            <a:ext cx="192462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Major Change: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Only QCD Terms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1EA842-2672-20FC-F160-E2F207CBF45D}"/>
              </a:ext>
            </a:extLst>
          </p:cNvPr>
          <p:cNvSpPr txBox="1"/>
          <p:nvPr/>
        </p:nvSpPr>
        <p:spPr>
          <a:xfrm>
            <a:off x="6705598" y="1246804"/>
            <a:ext cx="241662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SU(3) Sea included</a:t>
            </a:r>
          </a:p>
        </p:txBody>
      </p:sp>
    </p:spTree>
    <p:extLst>
      <p:ext uri="{BB962C8B-B14F-4D97-AF65-F5344CB8AC3E}">
        <p14:creationId xmlns:p14="http://schemas.microsoft.com/office/powerpoint/2010/main" val="1483366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22CEF1-DB7D-C2DF-0D5A-D8FBFF73E9D6}"/>
              </a:ext>
            </a:extLst>
          </p:cNvPr>
          <p:cNvSpPr txBox="1"/>
          <p:nvPr/>
        </p:nvSpPr>
        <p:spPr>
          <a:xfrm>
            <a:off x="811530" y="2862396"/>
            <a:ext cx="8174426" cy="39703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Steps to set up non-perturbative           Specific selections for these applications</a:t>
            </a:r>
          </a:p>
          <a:p>
            <a:r>
              <a:rPr lang="en-US" dirty="0"/>
              <a:t>    calculational framework</a:t>
            </a:r>
          </a:p>
          <a:p>
            <a:endParaRPr lang="en-US" sz="1400" dirty="0"/>
          </a:p>
          <a:p>
            <a:r>
              <a:rPr lang="en-US" dirty="0"/>
              <a:t>Make Legendre Transform                       L --&gt; </a:t>
            </a:r>
            <a:r>
              <a:rPr lang="en-US" dirty="0" err="1"/>
              <a:t>T</a:t>
            </a:r>
            <a:r>
              <a:rPr lang="en-US" baseline="30000" dirty="0" err="1">
                <a:latin typeface="Symbol" pitchFamily="2" charset="2"/>
              </a:rPr>
              <a:t>mn</a:t>
            </a:r>
            <a:r>
              <a:rPr lang="en-US" dirty="0"/>
              <a:t>	Energy-Momentum tensor</a:t>
            </a:r>
          </a:p>
          <a:p>
            <a:r>
              <a:rPr lang="en-US" dirty="0"/>
              <a:t>Select a coordinate system			Light-Front coordinates &amp; identify generators</a:t>
            </a:r>
          </a:p>
          <a:p>
            <a:r>
              <a:rPr lang="en-US" dirty="0"/>
              <a:t>Fix the Gauge						Light-Front Gauge (A</a:t>
            </a:r>
            <a:r>
              <a:rPr lang="en-US" baseline="30000" dirty="0"/>
              <a:t>+</a:t>
            </a:r>
            <a:r>
              <a:rPr lang="en-US" dirty="0"/>
              <a:t> = 0)</a:t>
            </a:r>
          </a:p>
          <a:p>
            <a:r>
              <a:rPr lang="en-US" dirty="0"/>
              <a:t>Eliminate dependent fields			Dirac -&gt; Pauli fields</a:t>
            </a:r>
          </a:p>
          <a:p>
            <a:r>
              <a:rPr lang="en-US" dirty="0"/>
              <a:t>Select basis for the fields			2D HO + Jacobi Polynomials or DLCQ</a:t>
            </a:r>
          </a:p>
          <a:p>
            <a:r>
              <a:rPr lang="en-US" dirty="0"/>
              <a:t>Quantize the theory				Basis Light-Front Quantization (BLFQ)</a:t>
            </a:r>
          </a:p>
          <a:p>
            <a:r>
              <a:rPr lang="en-US" dirty="0"/>
              <a:t>Select cutoffs  						</a:t>
            </a:r>
            <a:r>
              <a:rPr lang="en-US" dirty="0" err="1"/>
              <a:t>N</a:t>
            </a:r>
            <a:r>
              <a:rPr lang="en-US" baseline="-25000" dirty="0" err="1"/>
              <a:t>max</a:t>
            </a:r>
            <a:r>
              <a:rPr lang="en-US" dirty="0"/>
              <a:t>, L or K, </a:t>
            </a:r>
            <a:r>
              <a:rPr lang="en-US" dirty="0" err="1"/>
              <a:t>Fock</a:t>
            </a:r>
            <a:r>
              <a:rPr lang="en-US" dirty="0"/>
              <a:t> space limits</a:t>
            </a:r>
          </a:p>
          <a:p>
            <a:r>
              <a:rPr lang="en-US" dirty="0"/>
              <a:t>Evaluate/store Hamiltonian matrix 	High-Performance Computers (HPCs)</a:t>
            </a:r>
          </a:p>
          <a:p>
            <a:r>
              <a:rPr lang="en-US" dirty="0"/>
              <a:t>Solve for eigenpairs (mass states &amp;</a:t>
            </a:r>
          </a:p>
          <a:p>
            <a:r>
              <a:rPr lang="en-US" dirty="0"/>
              <a:t>  Light-Front Wavefunctions (LFWFs))     High-Performance Computers (HPCs)</a:t>
            </a:r>
          </a:p>
          <a:p>
            <a:r>
              <a:rPr lang="en-US" dirty="0"/>
              <a:t>Solve for experimental observables	Matrix elements of operators with LFWFs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222008-C567-50EA-D07A-12DECCD57C8C}"/>
              </a:ext>
            </a:extLst>
          </p:cNvPr>
          <p:cNvSpPr txBox="1"/>
          <p:nvPr/>
        </p:nvSpPr>
        <p:spPr>
          <a:xfrm>
            <a:off x="902970" y="1223010"/>
            <a:ext cx="294484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       Lattice Gauge theory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E05DF5-F286-ED1D-2B00-963E2FEF96AD}"/>
              </a:ext>
            </a:extLst>
          </p:cNvPr>
          <p:cNvSpPr txBox="1"/>
          <p:nvPr/>
        </p:nvSpPr>
        <p:spPr>
          <a:xfrm>
            <a:off x="2113516" y="414099"/>
            <a:ext cx="4303101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General starting point:  QCD </a:t>
            </a:r>
            <a:r>
              <a:rPr lang="en-US" sz="2000" dirty="0" err="1"/>
              <a:t>Lagrangian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26E333-C91A-C912-687C-618F6415C39B}"/>
              </a:ext>
            </a:extLst>
          </p:cNvPr>
          <p:cNvSpPr txBox="1"/>
          <p:nvPr/>
        </p:nvSpPr>
        <p:spPr>
          <a:xfrm>
            <a:off x="1303020" y="2139196"/>
            <a:ext cx="254479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Hamiltonian Field Theory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777776-42EE-0C0F-A1D2-70AE93B83B9D}"/>
              </a:ext>
            </a:extLst>
          </p:cNvPr>
          <p:cNvSpPr txBox="1"/>
          <p:nvPr/>
        </p:nvSpPr>
        <p:spPr>
          <a:xfrm>
            <a:off x="4583733" y="2139196"/>
            <a:ext cx="263193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Covariant Wave Equations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3AB4F3-BA55-6229-910D-FE8B29FF049E}"/>
              </a:ext>
            </a:extLst>
          </p:cNvPr>
          <p:cNvSpPr txBox="1"/>
          <p:nvPr/>
        </p:nvSpPr>
        <p:spPr>
          <a:xfrm>
            <a:off x="4594860" y="1223010"/>
            <a:ext cx="400045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Feynman Covariant Perturbation  Theory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B15CB32-15DB-91F4-EDBA-5ECED1DDA780}"/>
              </a:ext>
            </a:extLst>
          </p:cNvPr>
          <p:cNvCxnSpPr>
            <a:cxnSpLocks/>
          </p:cNvCxnSpPr>
          <p:nvPr/>
        </p:nvCxnSpPr>
        <p:spPr>
          <a:xfrm flipH="1">
            <a:off x="3847819" y="822900"/>
            <a:ext cx="396381" cy="4088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DA3F08-3CDF-75AB-13A0-CE4E62A87F9B}"/>
              </a:ext>
            </a:extLst>
          </p:cNvPr>
          <p:cNvCxnSpPr>
            <a:cxnSpLocks/>
          </p:cNvCxnSpPr>
          <p:nvPr/>
        </p:nvCxnSpPr>
        <p:spPr>
          <a:xfrm>
            <a:off x="4244200" y="805518"/>
            <a:ext cx="339533" cy="4261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0478426-DD0D-5417-C20B-8A594C0F8149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836692" y="814209"/>
            <a:ext cx="428375" cy="13249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ED7865E-6384-30EF-C31B-519D659DDEBD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4265067" y="814209"/>
            <a:ext cx="329793" cy="12935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182333E-30F3-C46C-979A-5031157374F0}"/>
              </a:ext>
            </a:extLst>
          </p:cNvPr>
          <p:cNvCxnSpPr>
            <a:cxnSpLocks/>
          </p:cNvCxnSpPr>
          <p:nvPr/>
        </p:nvCxnSpPr>
        <p:spPr>
          <a:xfrm>
            <a:off x="3847819" y="2508528"/>
            <a:ext cx="417248" cy="3538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069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62686-71AF-774F-17DD-A64E5A457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8F0958-D656-6165-6909-9C8AF3E78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" y="0"/>
            <a:ext cx="9104086" cy="682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9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9799D-554D-E146-D7C2-D06A34AEE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FC312-DAD3-A479-55BB-91CFF6FA3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91982B-548F-04B2-4739-F5DD867FF76C}"/>
              </a:ext>
            </a:extLst>
          </p:cNvPr>
          <p:cNvSpPr txBox="1"/>
          <p:nvPr/>
        </p:nvSpPr>
        <p:spPr>
          <a:xfrm>
            <a:off x="9568543" y="3124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484E1E-4453-4A9A-B600-4B145C710DEA}"/>
              </a:ext>
            </a:extLst>
          </p:cNvPr>
          <p:cNvSpPr txBox="1"/>
          <p:nvPr/>
        </p:nvSpPr>
        <p:spPr>
          <a:xfrm>
            <a:off x="6444340" y="849081"/>
            <a:ext cx="218521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SU(3) Sea included</a:t>
            </a:r>
          </a:p>
        </p:txBody>
      </p:sp>
    </p:spTree>
    <p:extLst>
      <p:ext uri="{BB962C8B-B14F-4D97-AF65-F5344CB8AC3E}">
        <p14:creationId xmlns:p14="http://schemas.microsoft.com/office/powerpoint/2010/main" val="796517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085C0-50A1-D0B6-F4F3-B439C1363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A041D0-363B-644D-DDE5-26F91DDDC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92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630CD01-B7C4-169B-EE4B-4F674588F986}"/>
              </a:ext>
            </a:extLst>
          </p:cNvPr>
          <p:cNvSpPr txBox="1"/>
          <p:nvPr/>
        </p:nvSpPr>
        <p:spPr>
          <a:xfrm>
            <a:off x="10158" y="93825"/>
            <a:ext cx="9123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ptos Display" panose="02110004020202020204"/>
                <a:ea typeface="Microsoft YaHei UI" panose="020B0503020204020204" pitchFamily="34" charset="-122"/>
                <a:cs typeface="+mn-cs"/>
              </a:rPr>
              <a:t>Progress toward First Principles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ptos Display" panose="02110004020202020204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58B09C-431D-11C8-4C6C-DB8E781947F6}"/>
              </a:ext>
            </a:extLst>
          </p:cNvPr>
          <p:cNvSpPr txBox="1"/>
          <p:nvPr/>
        </p:nvSpPr>
        <p:spPr>
          <a:xfrm>
            <a:off x="16263" y="2054967"/>
            <a:ext cx="6500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GPDs: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A4CB4D-89D2-D62B-F020-E3C6D910FD04}"/>
              </a:ext>
            </a:extLst>
          </p:cNvPr>
          <p:cNvSpPr txBox="1"/>
          <p:nvPr/>
        </p:nvSpPr>
        <p:spPr>
          <a:xfrm>
            <a:off x="0" y="3826112"/>
            <a:ext cx="8092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TMDs: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     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3">
                <a:extLst>
                  <a:ext uri="{FF2B5EF4-FFF2-40B4-BE49-F238E27FC236}">
                    <a16:creationId xmlns:a16="http://schemas.microsoft.com/office/drawing/2014/main" id="{A1DE48EE-4FCD-04E2-C97C-CC0062A38035}"/>
                  </a:ext>
                </a:extLst>
              </p:cNvPr>
              <p:cNvSpPr/>
              <p:nvPr/>
            </p:nvSpPr>
            <p:spPr>
              <a:xfrm>
                <a:off x="-177104" y="811246"/>
                <a:ext cx="9321103" cy="4397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1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   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N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𝑞𝑞𝑞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 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begChr m:val="|"/>
                        <m:endChr m:val="⟩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56082">
                                <a:lumMod val="60000"/>
                                <a:lumOff val="4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𝑞𝑞𝑞𝑔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begChr m:val="|"/>
                        <m:endChr m:val="⟩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96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96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𝑞𝑞𝑞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96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96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  <m:acc>
                          <m:accPr>
                            <m:chr m:val="̅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96B2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96B2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𝑢</m:t>
                            </m:r>
                          </m:e>
                        </m:acc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96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begChr m:val="|"/>
                        <m:endChr m:val="⟩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96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96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𝑞𝑞𝑞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96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96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acc>
                          <m:accPr>
                            <m:chr m:val="̅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96B2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96B2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e>
                        </m:acc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96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begChr m:val="|"/>
                        <m:endChr m:val="⟩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96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96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𝑞𝑞𝑞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96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96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acc>
                          <m:accPr>
                            <m:chr m:val="̅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96B2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96B2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</m:t>
                            </m:r>
                          </m:e>
                        </m:acc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+…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3">
                <a:extLst>
                  <a:ext uri="{FF2B5EF4-FFF2-40B4-BE49-F238E27FC236}">
                    <a16:creationId xmlns:a16="http://schemas.microsoft.com/office/drawing/2014/main" id="{A1DE48EE-4FCD-04E2-C97C-CC0062A380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7104" y="811246"/>
                <a:ext cx="9321103" cy="439736"/>
              </a:xfrm>
              <a:prstGeom prst="rect">
                <a:avLst/>
              </a:prstGeom>
              <a:blipFill>
                <a:blip r:embed="rId3"/>
                <a:stretch>
                  <a:fillRect t="-97222" b="-1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0">
            <a:extLst>
              <a:ext uri="{FF2B5EF4-FFF2-40B4-BE49-F238E27FC236}">
                <a16:creationId xmlns:a16="http://schemas.microsoft.com/office/drawing/2014/main" id="{B9AEE919-8228-0840-C21E-EFC52ABE9866}"/>
              </a:ext>
            </a:extLst>
          </p:cNvPr>
          <p:cNvSpPr txBox="1"/>
          <p:nvPr/>
        </p:nvSpPr>
        <p:spPr>
          <a:xfrm>
            <a:off x="0" y="1280616"/>
            <a:ext cx="8092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Wave Functions: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38013F6-1CA9-45EA-F1A0-3B89FB63F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362E4-FC83-48D3-80E0-C52B1B28CD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999727-F4CF-0D3F-F3CF-8CB4E300DC57}"/>
              </a:ext>
            </a:extLst>
          </p:cNvPr>
          <p:cNvSpPr txBox="1"/>
          <p:nvPr/>
        </p:nvSpPr>
        <p:spPr>
          <a:xfrm>
            <a:off x="5950726" y="1586287"/>
            <a:ext cx="2679770" cy="416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96B24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[arXiv:2408.11298]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96B24"/>
                </a:solidFill>
                <a:effectLst/>
                <a:uLnTx/>
                <a:uFillTx/>
                <a:latin typeface="Franklin Gothic Medium" panose="020B0603020102020204" pitchFamily="34" charset="0"/>
                <a:ea typeface="等线" panose="02010600030101010101" pitchFamily="2" charset="-122"/>
                <a:cs typeface="+mn-cs"/>
              </a:rPr>
              <a:t> (2024)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A35D11-1667-CBF9-CDBD-936B563030D2}"/>
              </a:ext>
            </a:extLst>
          </p:cNvPr>
          <p:cNvSpPr txBox="1"/>
          <p:nvPr/>
        </p:nvSpPr>
        <p:spPr>
          <a:xfrm>
            <a:off x="472908" y="1614096"/>
            <a:ext cx="2679770" cy="416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[PRD,102,016008] (2019)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92885-80F1-7657-3194-F9159186A187}"/>
              </a:ext>
            </a:extLst>
          </p:cNvPr>
          <p:cNvSpPr txBox="1"/>
          <p:nvPr/>
        </p:nvSpPr>
        <p:spPr>
          <a:xfrm>
            <a:off x="3150156" y="1604495"/>
            <a:ext cx="2841813" cy="416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[PRD,108 9, 094002]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等线" panose="02010600030101010101" pitchFamily="2" charset="-122"/>
                <a:cs typeface="+mn-cs"/>
              </a:rPr>
              <a:t> (2023)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457447-DE58-9DBF-2A93-5231AC58C1EA}"/>
              </a:ext>
            </a:extLst>
          </p:cNvPr>
          <p:cNvSpPr txBox="1"/>
          <p:nvPr/>
        </p:nvSpPr>
        <p:spPr>
          <a:xfrm>
            <a:off x="498663" y="2364059"/>
            <a:ext cx="2640608" cy="1524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[PRD,104,094036] (2021)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[PRD,105,094018] (2022)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[PRD,109,014015] (2024)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[PLB,855,138809] (2024)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1C5889-F1E1-790D-ECEE-E76441604C85}"/>
              </a:ext>
            </a:extLst>
          </p:cNvPr>
          <p:cNvSpPr txBox="1"/>
          <p:nvPr/>
        </p:nvSpPr>
        <p:spPr>
          <a:xfrm>
            <a:off x="523606" y="4209892"/>
            <a:ext cx="2627277" cy="1155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[PLB,833,137360] (2022)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[PRD,108,036009] (2023)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F1A82D-8363-7E07-B349-8A158CDA9A7F}"/>
              </a:ext>
            </a:extLst>
          </p:cNvPr>
          <p:cNvSpPr txBox="1"/>
          <p:nvPr/>
        </p:nvSpPr>
        <p:spPr>
          <a:xfrm>
            <a:off x="3172176" y="2374945"/>
            <a:ext cx="4828824" cy="1155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[PLB,847,138305] (2023)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等线" panose="02010600030101010101" pitchFamily="2" charset="-122"/>
                <a:cs typeface="+mn-cs"/>
              </a:rPr>
              <a:t>[PRD,110.056027] (2024)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60000"/>
                  <a:lumOff val="40000"/>
                </a:srgbClr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[PLB accepted; arXiv:2408.09988] (2024)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9E049C-0CEF-9FA3-3CAA-B688F3C45C98}"/>
              </a:ext>
            </a:extLst>
          </p:cNvPr>
          <p:cNvSpPr txBox="1"/>
          <p:nvPr/>
        </p:nvSpPr>
        <p:spPr>
          <a:xfrm>
            <a:off x="10158" y="5046674"/>
            <a:ext cx="5371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High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</a:t>
            </a:r>
            <a:r>
              <a:rPr kumimoji="0" lang="en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-twist Distribution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(GPD,TMD,DPD)</a:t>
            </a:r>
            <a:r>
              <a:rPr kumimoji="0" lang="en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  <a:endParaRPr kumimoji="0" lang="en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0437A8-C3FA-D0F5-E758-B4E345442F7D}"/>
              </a:ext>
            </a:extLst>
          </p:cNvPr>
          <p:cNvSpPr txBox="1"/>
          <p:nvPr/>
        </p:nvSpPr>
        <p:spPr>
          <a:xfrm>
            <a:off x="476893" y="5417773"/>
            <a:ext cx="2552700" cy="416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等线" panose="02010600030101010101" pitchFamily="2" charset="-122"/>
                <a:cs typeface="+mn-cs"/>
              </a:rPr>
              <a:t>[PRD,109,034031] (2024)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5B47A1-FF0F-67A1-AAB1-06A89C758479}"/>
              </a:ext>
            </a:extLst>
          </p:cNvPr>
          <p:cNvSpPr txBox="1"/>
          <p:nvPr/>
        </p:nvSpPr>
        <p:spPr>
          <a:xfrm>
            <a:off x="3139519" y="4202547"/>
            <a:ext cx="2627277" cy="416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[PLB,855 138831] (2024)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E6F553-A2BD-B86A-013E-47CC989315D9}"/>
              </a:ext>
            </a:extLst>
          </p:cNvPr>
          <p:cNvSpPr txBox="1"/>
          <p:nvPr/>
        </p:nvSpPr>
        <p:spPr>
          <a:xfrm>
            <a:off x="3150882" y="5412826"/>
            <a:ext cx="2659455" cy="416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[PLB,855 138829] (2024)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964BB5-ECC5-2894-17FC-FE3C181EE188}"/>
              </a:ext>
            </a:extLst>
          </p:cNvPr>
          <p:cNvSpPr txBox="1"/>
          <p:nvPr/>
        </p:nvSpPr>
        <p:spPr>
          <a:xfrm>
            <a:off x="473529" y="5744788"/>
            <a:ext cx="2628900" cy="416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[arXiv:2410.11574] (2024)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E126FD-7646-E445-80BA-4C3827428582}"/>
              </a:ext>
            </a:extLst>
          </p:cNvPr>
          <p:cNvSpPr txBox="1"/>
          <p:nvPr/>
        </p:nvSpPr>
        <p:spPr>
          <a:xfrm>
            <a:off x="0" y="6146131"/>
            <a:ext cx="3708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Gravitational Form Factors</a:t>
            </a:r>
            <a:r>
              <a:rPr kumimoji="0" lang="en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  <a:endParaRPr kumimoji="0" lang="en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6F2626-46E1-BAB0-1204-ECDDD63834B7}"/>
              </a:ext>
            </a:extLst>
          </p:cNvPr>
          <p:cNvSpPr txBox="1"/>
          <p:nvPr/>
        </p:nvSpPr>
        <p:spPr>
          <a:xfrm>
            <a:off x="466008" y="6353944"/>
            <a:ext cx="3790306" cy="416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等线" panose="02010600030101010101" pitchFamily="2" charset="-122"/>
                <a:cs typeface="+mn-cs"/>
              </a:rPr>
              <a:t>[PRD,110,056027] (2024)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927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2A81E-E62C-3D0C-403A-6F2422418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EE9DA-7594-24A6-74EB-1D700D6C4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02" y="-1"/>
            <a:ext cx="9148202" cy="68548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1B8D07-AC06-7610-38F6-E891444377C1}"/>
              </a:ext>
            </a:extLst>
          </p:cNvPr>
          <p:cNvSpPr txBox="1"/>
          <p:nvPr/>
        </p:nvSpPr>
        <p:spPr>
          <a:xfrm>
            <a:off x="-4202" y="21771"/>
            <a:ext cx="9148202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                                                                                           Chandan Mondal: Wednesday at 14:00</a:t>
            </a:r>
          </a:p>
        </p:txBody>
      </p:sp>
    </p:spTree>
    <p:extLst>
      <p:ext uri="{BB962C8B-B14F-4D97-AF65-F5344CB8AC3E}">
        <p14:creationId xmlns:p14="http://schemas.microsoft.com/office/powerpoint/2010/main" val="56426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BDC40-7F7C-973B-3AB9-E9830F144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993E7E-7CD8-3DF2-D5D8-23242CA59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02" y="0"/>
            <a:ext cx="915240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8034CD-7DB8-32D5-7DD1-4E4CC74D099B}"/>
              </a:ext>
            </a:extLst>
          </p:cNvPr>
          <p:cNvSpPr txBox="1"/>
          <p:nvPr/>
        </p:nvSpPr>
        <p:spPr>
          <a:xfrm>
            <a:off x="10884" y="22163"/>
            <a:ext cx="915240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                                                                                           Chandan Mondal: Wednesday at 14:00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450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53EAE-9484-CEF7-5199-F07A778BF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A36248-D231-2B8F-B4FF-F9BE994C7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9"/>
            <a:ext cx="9144000" cy="68517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FE41D9-6C4B-CCE1-085D-30142EFB5D89}"/>
              </a:ext>
            </a:extLst>
          </p:cNvPr>
          <p:cNvSpPr txBox="1"/>
          <p:nvPr/>
        </p:nvSpPr>
        <p:spPr>
          <a:xfrm>
            <a:off x="1" y="22161"/>
            <a:ext cx="9144000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                                                                                           Chandan Mondal: Wednesday at 14:00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804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18CEF-684C-C33B-EE9F-A77B92ABF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CCD408-F82F-7B02-EFEA-BA867FDC6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400"/>
            <a:ext cx="9186302" cy="6883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1E0995-4D6F-3C32-1825-F202BA9CB548}"/>
              </a:ext>
            </a:extLst>
          </p:cNvPr>
          <p:cNvSpPr txBox="1"/>
          <p:nvPr/>
        </p:nvSpPr>
        <p:spPr>
          <a:xfrm>
            <a:off x="1" y="5832"/>
            <a:ext cx="918630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                                                                                      </a:t>
            </a:r>
            <a:r>
              <a:rPr lang="en-US" sz="1600" dirty="0">
                <a:solidFill>
                  <a:srgbClr val="0070C0"/>
                </a:solidFill>
              </a:rPr>
              <a:t>Chandan Mondal: Wednesday at 14:00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3794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3BF7E-B181-20CE-F4A6-4465734A8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0BCF9C-44E7-36AC-E5D2-8910B4EC0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9"/>
            <a:ext cx="9148202" cy="68548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F21053-9031-418C-D9A7-59F2D20B89A8}"/>
              </a:ext>
            </a:extLst>
          </p:cNvPr>
          <p:cNvSpPr txBox="1"/>
          <p:nvPr/>
        </p:nvSpPr>
        <p:spPr>
          <a:xfrm>
            <a:off x="0" y="33047"/>
            <a:ext cx="914399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 											       Chandan Mondal: Wednesday at 14:00</a:t>
            </a: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4D20EF-13A2-927E-BBFC-4EF28D16104C}"/>
              </a:ext>
            </a:extLst>
          </p:cNvPr>
          <p:cNvSpPr txBox="1"/>
          <p:nvPr/>
        </p:nvSpPr>
        <p:spPr>
          <a:xfrm>
            <a:off x="76199" y="12192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Helicity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2C5A31-105D-4924-2F30-FA93C331348C}"/>
              </a:ext>
            </a:extLst>
          </p:cNvPr>
          <p:cNvSpPr txBox="1"/>
          <p:nvPr/>
        </p:nvSpPr>
        <p:spPr>
          <a:xfrm>
            <a:off x="5094514" y="1447800"/>
            <a:ext cx="143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Transversity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482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66BE4-E489-35EB-B48D-506E580A4ABF}"/>
                  </a:ext>
                </a:extLst>
              </p:cNvPr>
              <p:cNvSpPr txBox="1"/>
              <p:nvPr/>
            </p:nvSpPr>
            <p:spPr>
              <a:xfrm>
                <a:off x="10160" y="220501"/>
                <a:ext cx="91236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333333"/>
                    </a:solidFill>
                    <a:latin typeface="Franklin Gothic Medium" panose="020B0603020102020204" pitchFamily="34" charset="0"/>
                    <a:ea typeface="Microsoft YaHei UI" panose="020B0503020204020204" pitchFamily="34" charset="-122"/>
                  </a:rPr>
                  <a:t>GPDs at </a:t>
                </a:r>
                <a14:m>
                  <m:oMath xmlns:m="http://schemas.openxmlformats.org/officeDocument/2006/math">
                    <m:r>
                      <a:rPr lang="zh-CN" altLang="en-US" sz="360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𝜉</m:t>
                    </m:r>
                    <m:r>
                      <a:rPr lang="en-US" altLang="zh-CN" sz="3600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=0.1</m:t>
                    </m:r>
                  </m:oMath>
                </a14:m>
                <a:endParaRPr lang="zh-CN" altLang="en-US" sz="3600" dirty="0">
                  <a:solidFill>
                    <a:srgbClr val="333333"/>
                  </a:solidFill>
                  <a:latin typeface="Franklin Gothic Medium" panose="020B0603020102020204" pitchFamily="34" charset="0"/>
                  <a:ea typeface="Microsoft YaHei U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F466BE4-E489-35EB-B48D-506E580A4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" y="220501"/>
                <a:ext cx="9123683" cy="646331"/>
              </a:xfrm>
              <a:prstGeom prst="rect">
                <a:avLst/>
              </a:prstGeom>
              <a:blipFill>
                <a:blip r:embed="rId3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F416D2-2899-5FD1-B1F7-2C1B2BB552EC}"/>
                  </a:ext>
                </a:extLst>
              </p:cNvPr>
              <p:cNvSpPr txBox="1"/>
              <p:nvPr/>
            </p:nvSpPr>
            <p:spPr>
              <a:xfrm>
                <a:off x="10160" y="4374803"/>
                <a:ext cx="408770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quark</a:t>
                </a:r>
                <a:r>
                  <a:rPr lang="en-US" altLang="zh-CN" sz="2000" dirty="0"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GPD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from </a:t>
                </a:r>
                <a14:m>
                  <m:oMath xmlns:m="http://schemas.openxmlformats.org/officeDocument/2006/math"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1&lt;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&lt;1</m:t>
                    </m:r>
                  </m:oMath>
                </a14:m>
                <a:endParaRPr lang="en-US" altLang="zh-CN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At </a:t>
                </a:r>
                <a14:m>
                  <m:oMath xmlns:m="http://schemas.openxmlformats.org/officeDocument/2006/math">
                    <m:r>
                      <a:rPr lang="zh-CN" altLang="en-US" sz="200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𝜉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=0.1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, DGLAP region dominates </a:t>
                </a: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000" b="0" dirty="0"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Discontinuity at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𝜉</m:t>
                    </m:r>
                  </m:oMath>
                </a14:m>
                <a:endParaRPr lang="en-US" altLang="zh-CN" sz="2000" b="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9F416D2-2899-5FD1-B1F7-2C1B2BB55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" y="4374803"/>
                <a:ext cx="4087707" cy="1938992"/>
              </a:xfrm>
              <a:prstGeom prst="rect">
                <a:avLst/>
              </a:prstGeom>
              <a:blipFill>
                <a:blip r:embed="rId4"/>
                <a:stretch>
                  <a:fillRect l="-1343" t="-2201" b="-47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4D9A9350-8E06-1114-3E84-2984EB7E23D6}"/>
              </a:ext>
            </a:extLst>
          </p:cNvPr>
          <p:cNvSpPr txBox="1"/>
          <p:nvPr/>
        </p:nvSpPr>
        <p:spPr>
          <a:xfrm>
            <a:off x="0" y="3615124"/>
            <a:ext cx="5833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Franklin Gothic Medium" panose="020B06030201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We use</a:t>
            </a:r>
            <a:r>
              <a:rPr lang="zh-CN" altLang="en-US" sz="2000" dirty="0">
                <a:latin typeface="Franklin Gothic Medium" panose="020B06030201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Franklin Gothic Medium" panose="020B06030201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symmetric frame</a:t>
            </a:r>
            <a:endParaRPr lang="zh-CN" altLang="en-US" sz="2000" dirty="0">
              <a:latin typeface="Franklin Gothic Medium" panose="020B06030201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644D223C-A7D1-7EAF-F25F-F47A51718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b="1" kern="1200">
                <a:solidFill>
                  <a:schemeClr val="tx1">
                    <a:tint val="75000"/>
                  </a:schemeClr>
                </a:solidFill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5362E4-FC83-48D3-80E0-C52B1B28CDB8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F9A4295-ACF3-B4CE-8D9E-B90C4F383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8" y="935422"/>
            <a:ext cx="3272793" cy="26771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C6D3C1E-FDB2-8599-901E-EDA8F5A4B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069" y="868857"/>
            <a:ext cx="3421083" cy="2743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44A4E29-2A7C-986C-879E-5414FD1AC5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069" y="3628844"/>
            <a:ext cx="3421083" cy="27368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011E33-2DC0-7998-F4E8-2927176E93B5}"/>
              </a:ext>
            </a:extLst>
          </p:cNvPr>
          <p:cNvSpPr txBox="1"/>
          <p:nvPr/>
        </p:nvSpPr>
        <p:spPr>
          <a:xfrm>
            <a:off x="5259070" y="33048"/>
            <a:ext cx="3840600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Yiping Liu, LC2024: Monday@17:40</a:t>
            </a:r>
          </a:p>
        </p:txBody>
      </p:sp>
    </p:spTree>
    <p:extLst>
      <p:ext uri="{BB962C8B-B14F-4D97-AF65-F5344CB8AC3E}">
        <p14:creationId xmlns:p14="http://schemas.microsoft.com/office/powerpoint/2010/main" val="3876681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angLi_Baryons_2016c copy 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" y="33"/>
            <a:ext cx="9153908" cy="66874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10139" y="6615119"/>
            <a:ext cx="2159340" cy="276999"/>
          </a:xfrm>
          <a:prstGeom prst="rect">
            <a:avLst/>
          </a:prstGeom>
          <a:noFill/>
        </p:spPr>
        <p:txBody>
          <a:bodyPr wrap="none" lIns="91397" tIns="45699" rIns="91397" bIns="45699" rtlCol="0">
            <a:spAutoFit/>
          </a:bodyPr>
          <a:lstStyle/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Adapted from talk by Yang Li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760" y="94849"/>
            <a:ext cx="8929511" cy="1152718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square" lIns="91397" tIns="45699" rIns="91397" bIns="45699" rtlCol="0">
            <a:spAutoFit/>
          </a:bodyPr>
          <a:lstStyle/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      Dirac’s forms of relativistic dynamics [Dirac, Rev. Mod. Phys.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392  1949]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      Instant form is the well-known form of dynamics starting with x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= t = 0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      Front form defines relativistic dynamics on the light front (LF):  x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+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= x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+x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t+z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= 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      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39652" y="612617"/>
          <a:ext cx="2549263" cy="378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3000" imgH="546100" progId="Equation.DSMT4">
                  <p:embed/>
                </p:oleObj>
              </mc:Choice>
              <mc:Fallback>
                <p:oleObj name="Equation" r:id="rId4" imgW="3683000" imgH="5461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9652" y="612617"/>
                        <a:ext cx="2549263" cy="378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384118" y="641016"/>
          <a:ext cx="4909220" cy="283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264400" imgH="419100" progId="Equation.DSMT4">
                  <p:embed/>
                </p:oleObj>
              </mc:Choice>
              <mc:Fallback>
                <p:oleObj name="Equation" r:id="rId6" imgW="7264400" imgH="4191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84118" y="641016"/>
                        <a:ext cx="4909220" cy="283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 bwMode="auto">
          <a:xfrm>
            <a:off x="3099802" y="1570307"/>
            <a:ext cx="2908601" cy="27309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7" tIns="45699" rIns="91397" bIns="45699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9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84" charset="-128"/>
              <a:cs typeface="+mn-cs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373517" y="5562302"/>
          <a:ext cx="252512" cy="227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81000" imgH="342900" progId="Equation.DSMT4">
                  <p:embed/>
                </p:oleObj>
              </mc:Choice>
              <mc:Fallback>
                <p:oleObj name="Equation" r:id="rId8" imgW="381000" imgH="3429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73517" y="5562302"/>
                        <a:ext cx="252512" cy="22726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60619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A2211-F646-8B88-0865-1B3EEE56F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1063"/>
            <a:ext cx="7886700" cy="728178"/>
          </a:xfrm>
        </p:spPr>
        <p:txBody>
          <a:bodyPr>
            <a:normAutofit/>
          </a:bodyPr>
          <a:lstStyle/>
          <a:p>
            <a:pPr algn="ctr"/>
            <a:r>
              <a:rPr lang="en-CN" dirty="0"/>
              <a:t>Full BLFQ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B409C19-D876-1F83-CF48-4073A07D4F5E}"/>
                  </a:ext>
                </a:extLst>
              </p:cNvPr>
              <p:cNvSpPr/>
              <p:nvPr/>
            </p:nvSpPr>
            <p:spPr>
              <a:xfrm>
                <a:off x="0" y="924339"/>
                <a:ext cx="9064487" cy="4464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1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→</m:t>
                          </m:r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𝑞𝑞𝑞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𝑞𝑞𝑞𝑔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𝑞𝑞𝑞𝑢</m:t>
                          </m:r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𝑞𝑞𝑞𝑑</m:t>
                          </m:r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𝑞𝑞𝑞𝑠</m:t>
                          </m:r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𝑞𝑞𝑞𝑔𝑔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B409C19-D876-1F83-CF48-4073A07D4F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24339"/>
                <a:ext cx="9064487" cy="446404"/>
              </a:xfrm>
              <a:prstGeom prst="rect">
                <a:avLst/>
              </a:prstGeom>
              <a:blipFill>
                <a:blip r:embed="rId3"/>
                <a:stretch>
                  <a:fillRect t="-94595" b="-148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D0C3197-3F0D-FAEE-DE07-B1F1DE9CC0EB}"/>
                  </a:ext>
                </a:extLst>
              </p:cNvPr>
              <p:cNvSpPr txBox="1"/>
              <p:nvPr/>
            </p:nvSpPr>
            <p:spPr>
              <a:xfrm>
                <a:off x="1810119" y="1452590"/>
                <a:ext cx="359367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6B2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6B2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𝑷</m:t>
                          </m:r>
                        </m:e>
                        <m:sup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6B2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96B2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6B2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6B2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𝑯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6B2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𝑲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6B2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.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6B2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𝑬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6B2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.</m:t>
                          </m:r>
                        </m:sub>
                      </m:sSub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96B2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6B2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6B2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𝑯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6B2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𝑰𝒏𝒕𝒆𝒓𝒂𝒄𝒕</m:t>
                          </m:r>
                        </m:sub>
                      </m:sSub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D0C3197-3F0D-FAEE-DE07-B1F1DE9CC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119" y="1452590"/>
                <a:ext cx="3593676" cy="430887"/>
              </a:xfrm>
              <a:prstGeom prst="rect">
                <a:avLst/>
              </a:prstGeom>
              <a:blipFill>
                <a:blip r:embed="rId4"/>
                <a:stretch>
                  <a:fillRect l="-1761" r="-352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710810-207A-A42D-AACA-8FE16C4EE634}"/>
                  </a:ext>
                </a:extLst>
              </p:cNvPr>
              <p:cNvSpPr txBox="1"/>
              <p:nvPr/>
            </p:nvSpPr>
            <p:spPr>
              <a:xfrm>
                <a:off x="1796879" y="2467647"/>
                <a:ext cx="2735364" cy="961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𝑯</m:t>
                          </m:r>
                        </m:e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𝑲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.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𝑬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.</m:t>
                          </m:r>
                        </m:sub>
                      </m:sSub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𝒊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kumimoji="0" lang="en-US" sz="2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2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kumimoji="0" lang="en-US" sz="2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kumimoji="0" lang="en-US" sz="2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kumimoji="0" lang="en-US" sz="2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2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kumimoji="0" lang="en-US" sz="2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𝒒</m:t>
                                  </m:r>
                                </m:sub>
                                <m:sup>
                                  <m:r>
                                    <a:rPr kumimoji="0" lang="en-US" sz="2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kumimoji="0" lang="en-US" sz="2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2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kumimoji="0" lang="en-US" sz="2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kumimoji="0" lang="en-US" sz="2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710810-207A-A42D-AACA-8FE16C4EE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879" y="2467647"/>
                <a:ext cx="2735364" cy="961353"/>
              </a:xfrm>
              <a:prstGeom prst="rect">
                <a:avLst/>
              </a:prstGeom>
              <a:blipFill>
                <a:blip r:embed="rId5"/>
                <a:stretch>
                  <a:fillRect l="-2315" t="-131169" r="-926" b="-18831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own Arrow 7">
            <a:extLst>
              <a:ext uri="{FF2B5EF4-FFF2-40B4-BE49-F238E27FC236}">
                <a16:creationId xmlns:a16="http://schemas.microsoft.com/office/drawing/2014/main" id="{24D6FD5A-7274-9ABA-7856-A9D93BEFC9C5}"/>
              </a:ext>
            </a:extLst>
          </p:cNvPr>
          <p:cNvSpPr/>
          <p:nvPr/>
        </p:nvSpPr>
        <p:spPr>
          <a:xfrm>
            <a:off x="2923806" y="2109806"/>
            <a:ext cx="353290" cy="3499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DD992AAD-22DB-37D1-F51F-F6D30D952786}"/>
              </a:ext>
            </a:extLst>
          </p:cNvPr>
          <p:cNvSpPr/>
          <p:nvPr/>
        </p:nvSpPr>
        <p:spPr>
          <a:xfrm>
            <a:off x="4853544" y="2109806"/>
            <a:ext cx="457200" cy="13300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1DDD01C-513B-E263-CD14-638F9AD7623B}"/>
                  </a:ext>
                </a:extLst>
              </p:cNvPr>
              <p:cNvSpPr/>
              <p:nvPr/>
            </p:nvSpPr>
            <p:spPr>
              <a:xfrm>
                <a:off x="53997" y="3376200"/>
                <a:ext cx="8956491" cy="12377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𝑯</m:t>
                          </m:r>
                        </m:e>
                        <m:sub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𝑰𝒏𝒕𝒆𝒓𝒂𝒄𝒕</m:t>
                          </m:r>
                        </m:sub>
                      </m:sSub>
                      <m:r>
                        <a:rPr kumimoji="0" lang="en-US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𝒈</m:t>
                      </m:r>
                      <m:acc>
                        <m:accPr>
                          <m:chr m:val="̅"/>
                          <m:ctrlP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𝝍</m:t>
                          </m:r>
                        </m:e>
                      </m:acc>
                      <m:r>
                        <a:rPr kumimoji="0" lang="en-US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𝜸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𝝁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𝑻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𝒂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𝝍</m:t>
                      </m:r>
                      <m:r>
                        <a:rPr kumimoji="0" lang="en-US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Sup>
                        <m:sSubSupPr>
                          <m:ctrlP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</m:t>
                          </m:r>
                        </m:e>
                        <m:sub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𝝁</m:t>
                          </m:r>
                        </m:sub>
                        <m:sup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𝒂</m:t>
                          </m:r>
                        </m:sup>
                      </m:sSub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𝒈</m:t>
                              </m:r>
                            </m:e>
                            <m:sup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𝑪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𝑭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𝒋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f>
                        <m:f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𝒊</m:t>
                                  </m:r>
                                  <m:sSup>
                                    <m:sSupPr>
                                      <m:ctrlPr>
                                        <a:rPr kumimoji="0" lang="en-US" sz="20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𝝏</m:t>
                                      </m:r>
                                    </m:e>
                                    <m:sup>
                                      <m:r>
                                        <a:rPr kumimoji="0" lang="en-US" sz="20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𝒋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𝒈</m:t>
                              </m:r>
                            </m:e>
                            <m:sup>
                              <m: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𝑪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𝑭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  <m:r>
                        <a:rPr kumimoji="0" lang="en-US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𝝍</m:t>
                          </m:r>
                        </m:e>
                      </m:acc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𝜸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𝝁</m:t>
                          </m:r>
                        </m:sup>
                      </m:sSup>
                      <m:sSub>
                        <m:sSub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</m:t>
                          </m:r>
                        </m:e>
                        <m: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𝝁</m:t>
                          </m:r>
                        </m:sub>
                      </m:sSub>
                      <m:f>
                        <m:fPr>
                          <m:ctrlP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𝜸</m:t>
                              </m:r>
                            </m:e>
                            <m:sup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</m:num>
                        <m:den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  <m:sSup>
                            <m:sSup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𝝏</m:t>
                              </m:r>
                            </m:e>
                            <m:sup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</m:t>
                          </m:r>
                        </m:e>
                        <m: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𝝂</m:t>
                          </m:r>
                        </m:sub>
                      </m:sSub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𝜸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𝝂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𝝍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			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𝒈</m:t>
                        </m:r>
                      </m:e>
                      <m:sup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sSub>
                      <m:sSub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𝑭</m:t>
                        </m:r>
                      </m:sub>
                    </m:sSub>
                    <m:acc>
                      <m:accPr>
                        <m:chr m:val="̅"/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𝝍</m:t>
                        </m:r>
                      </m:e>
                    </m:acc>
                    <m:sSup>
                      <m:sSup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𝜸</m:t>
                        </m:r>
                      </m:e>
                      <m:sup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𝝍</m:t>
                    </m:r>
                    <m:f>
                      <m:f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0" lang="en-US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𝒊</m:t>
                                </m:r>
                                <m:sSup>
                                  <m:sSupPr>
                                    <m:ctrlPr>
                                      <a:rPr kumimoji="0" lang="en-US" sz="20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𝝏</m:t>
                                    </m:r>
                                  </m:e>
                                  <m:sup>
                                    <m:r>
                                      <a:rPr kumimoji="0" lang="en-US" sz="20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𝒊</m:t>
                    </m:r>
                    <m:sSup>
                      <m:sSup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</m:e>
                      <m:sup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𝝁</m:t>
                        </m:r>
                      </m:sub>
                      <m:sup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sup>
                    </m:sSubSup>
                    <m:sSubSup>
                      <m:sSubSup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sub>
                      <m:sup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𝝁</m:t>
                        </m:r>
                      </m:sup>
                    </m:sSubSup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𝒊𝒈</m:t>
                    </m:r>
                    <m:sSup>
                      <m:sSup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e>
                      <m:sup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𝒂𝒃𝒄</m:t>
                        </m:r>
                      </m:sup>
                    </m:sSup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𝒊</m:t>
                    </m:r>
                    <m:sSup>
                      <m:sSup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</m:e>
                      <m:sup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𝝁</m:t>
                        </m:r>
                      </m:sup>
                    </m:sSup>
                    <m:sSubSup>
                      <m:sSubSup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sub>
                      <m:sup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𝝂</m:t>
                        </m:r>
                      </m:sup>
                    </m:sSubSup>
                    <m:sSubSup>
                      <m:sSubSup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𝝁</m:t>
                        </m:r>
                      </m:sub>
                      <m:sup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sup>
                    </m:sSubSup>
                    <m:sSubSup>
                      <m:sSubSup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𝝂</m:t>
                        </m:r>
                      </m:sub>
                      <m:sup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sup>
                    </m:sSubSup>
                  </m:oMath>
                </a14:m>
                <a:endPara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1DDD01C-513B-E263-CD14-638F9AD762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7" y="3376200"/>
                <a:ext cx="8956491" cy="12377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C46DCF8-E99B-856F-E852-0BE3DAB0D3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138" y="5876925"/>
            <a:ext cx="1880793" cy="981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EF0890-904B-3A99-CB80-C5FF8A2C57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787" y="4698096"/>
            <a:ext cx="1679497" cy="8857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2DEA32-4796-6445-1760-87429D9D1F5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alphaModFix/>
          </a:blip>
          <a:stretch>
            <a:fillRect/>
          </a:stretch>
        </p:blipFill>
        <p:spPr>
          <a:xfrm>
            <a:off x="2656151" y="5789807"/>
            <a:ext cx="1560991" cy="1000573"/>
          </a:xfrm>
          <a:prstGeom prst="rect">
            <a:avLst/>
          </a:prstGeom>
          <a:ln w="38100">
            <a:noFill/>
          </a:ln>
          <a:effectLst>
            <a:softEdge rad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AB02A0-90DD-0D7F-C08C-8996CA1DE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7508" y="4604896"/>
            <a:ext cx="1398279" cy="1137488"/>
          </a:xfrm>
          <a:prstGeom prst="rect">
            <a:avLst/>
          </a:prstGeom>
          <a:noFill/>
          <a:ln w="34925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55A813-B6E2-5731-0E8C-79DE61DF6E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4631" y="4556861"/>
            <a:ext cx="1501662" cy="1185523"/>
          </a:xfrm>
          <a:prstGeom prst="rect">
            <a:avLst/>
          </a:prstGeom>
          <a:ln w="38100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A28F8D-4F9A-41CE-E92B-874B5AA388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7730" y="4504673"/>
            <a:ext cx="1477620" cy="1237711"/>
          </a:xfrm>
          <a:prstGeom prst="rect">
            <a:avLst/>
          </a:prstGeom>
          <a:ln w="38100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B1AFC8-FD4A-2EC5-68C0-8CB4D8D04D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62053" y="5789807"/>
            <a:ext cx="1988278" cy="988585"/>
          </a:xfrm>
          <a:prstGeom prst="rect">
            <a:avLst/>
          </a:prstGeom>
          <a:ln w="38100"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65C109-5F7D-4C8B-6D12-178C56A9A2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46888" y="5789807"/>
            <a:ext cx="1660273" cy="10666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33EB13-7606-529C-79E0-60CE3BC6B26B}"/>
              </a:ext>
            </a:extLst>
          </p:cNvPr>
          <p:cNvSpPr txBox="1"/>
          <p:nvPr/>
        </p:nvSpPr>
        <p:spPr>
          <a:xfrm>
            <a:off x="5873260" y="1452590"/>
            <a:ext cx="3211007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Preliminary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Further progress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towards first principles</a:t>
            </a:r>
          </a:p>
        </p:txBody>
      </p:sp>
    </p:spTree>
    <p:extLst>
      <p:ext uri="{BB962C8B-B14F-4D97-AF65-F5344CB8AC3E}">
        <p14:creationId xmlns:p14="http://schemas.microsoft.com/office/powerpoint/2010/main" val="3869956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836C9C9-9F36-E3FE-A426-5AFF03601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642" y="1314997"/>
            <a:ext cx="3887259" cy="33556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D6317D-883C-A068-3F90-F505E30A0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984"/>
            <a:ext cx="7886700" cy="850610"/>
          </a:xfrm>
        </p:spPr>
        <p:txBody>
          <a:bodyPr>
            <a:normAutofit/>
          </a:bodyPr>
          <a:lstStyle/>
          <a:p>
            <a:pPr algn="ctr"/>
            <a:r>
              <a:rPr lang="en-CN" dirty="0"/>
              <a:t>Fock Sector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A9EA92-8FDE-5229-8DBA-0CD158BBD2DC}"/>
                  </a:ext>
                </a:extLst>
              </p:cNvPr>
              <p:cNvSpPr txBox="1"/>
              <p:nvPr/>
            </p:nvSpPr>
            <p:spPr>
              <a:xfrm>
                <a:off x="4171588" y="1542524"/>
                <a:ext cx="19992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L</a:t>
                </a:r>
                <a:r>
                  <a:rPr kumimoji="0" lang="en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eading Fock sector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</m:t>
                          </m:r>
                        </m:e>
                      </m:d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∼58.489%</m:t>
                      </m:r>
                    </m:oMath>
                  </m:oMathPara>
                </a14:m>
                <a:endParaRPr kumimoji="0" lang="en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A9EA92-8FDE-5229-8DBA-0CD158BBD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1588" y="1542524"/>
                <a:ext cx="1999205" cy="584775"/>
              </a:xfrm>
              <a:prstGeom prst="rect">
                <a:avLst/>
              </a:prstGeom>
              <a:blipFill>
                <a:blip r:embed="rId4"/>
                <a:stretch>
                  <a:fillRect t="-212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6B5121-83F7-C27C-579D-3387434AC9EC}"/>
              </a:ext>
            </a:extLst>
          </p:cNvPr>
          <p:cNvCxnSpPr/>
          <p:nvPr/>
        </p:nvCxnSpPr>
        <p:spPr>
          <a:xfrm flipH="1" flipV="1">
            <a:off x="6049547" y="1999051"/>
            <a:ext cx="547597" cy="10390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5440F9-E1B0-CF97-1635-DC54B2201C24}"/>
                  </a:ext>
                </a:extLst>
              </p:cNvPr>
              <p:cNvSpPr txBox="1"/>
              <p:nvPr/>
            </p:nvSpPr>
            <p:spPr>
              <a:xfrm>
                <a:off x="4459383" y="4085890"/>
                <a:ext cx="241906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Next l</a:t>
                </a:r>
                <a:r>
                  <a:rPr kumimoji="0" lang="en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eading Fock sector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𝑞𝑞𝑞𝑔</m:t>
                          </m:r>
                        </m:e>
                      </m:d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∼40.154%</m:t>
                      </m:r>
                    </m:oMath>
                  </m:oMathPara>
                </a14:m>
                <a:endParaRPr kumimoji="0" lang="en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5440F9-E1B0-CF97-1635-DC54B2201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383" y="4085890"/>
                <a:ext cx="2419067" cy="584775"/>
              </a:xfrm>
              <a:prstGeom prst="rect">
                <a:avLst/>
              </a:prstGeom>
              <a:blipFill>
                <a:blip r:embed="rId5"/>
                <a:stretch>
                  <a:fillRect t="-2128" b="-212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A0AB6-C79B-8314-5621-1F6383460D08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5668917" y="3429000"/>
            <a:ext cx="1087497" cy="65689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CB4859-1A39-7FE8-CE6E-F4FFAEBDECF4}"/>
              </a:ext>
            </a:extLst>
          </p:cNvPr>
          <p:cNvCxnSpPr>
            <a:cxnSpLocks/>
            <a:endCxn id="11" idx="3"/>
          </p:cNvCxnSpPr>
          <p:nvPr/>
        </p:nvCxnSpPr>
        <p:spPr>
          <a:xfrm flipH="1">
            <a:off x="5431070" y="2811353"/>
            <a:ext cx="888327" cy="3230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BC2C8D-84BC-8E8C-B31F-8496226C57AB}"/>
                  </a:ext>
                </a:extLst>
              </p:cNvPr>
              <p:cNvSpPr txBox="1"/>
              <p:nvPr/>
            </p:nvSpPr>
            <p:spPr>
              <a:xfrm>
                <a:off x="3499131" y="2333740"/>
                <a:ext cx="1931939" cy="16014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Next next leading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Fock sectors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  <m:acc>
                            <m:accPr>
                              <m:chr m:val="̅"/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∼0.093%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∼0.096%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  <m:acc>
                            <m:accPr>
                              <m:chr m:val="̅"/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∼0.085%</m:t>
                      </m:r>
                    </m:oMath>
                  </m:oMathPara>
                </a14:m>
                <a:endParaRPr kumimoji="0" lang="en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𝑔𝑔</m:t>
                          </m:r>
                        </m:e>
                      </m:d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~ 1.083%</m:t>
                      </m:r>
                    </m:oMath>
                  </m:oMathPara>
                </a14:m>
                <a:endParaRPr kumimoji="0" lang="en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BC2C8D-84BC-8E8C-B31F-8496226C5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131" y="2333740"/>
                <a:ext cx="1931939" cy="1601400"/>
              </a:xfrm>
              <a:prstGeom prst="rect">
                <a:avLst/>
              </a:prstGeom>
              <a:blipFill>
                <a:blip r:embed="rId6"/>
                <a:stretch>
                  <a:fillRect t="-781" b="-78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BBD47B6-4825-003A-9274-7445747F35F3}"/>
                  </a:ext>
                </a:extLst>
              </p:cNvPr>
              <p:cNvSpPr/>
              <p:nvPr/>
            </p:nvSpPr>
            <p:spPr>
              <a:xfrm>
                <a:off x="-104728" y="830362"/>
                <a:ext cx="9064487" cy="4464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1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𝑏𝑎𝑟𝑦𝑜𝑛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→</m:t>
                          </m:r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𝑞𝑞𝑞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𝑞𝑞𝑞𝑔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𝑞𝑞𝑞𝑢</m:t>
                          </m:r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𝑞𝑞𝑞𝑑</m:t>
                          </m:r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𝑞𝑞𝑞𝑠</m:t>
                          </m:r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𝑞𝑞𝑞𝑔𝑔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BBD47B6-4825-003A-9274-7445747F35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4728" y="830362"/>
                <a:ext cx="9064487" cy="446404"/>
              </a:xfrm>
              <a:prstGeom prst="rect">
                <a:avLst/>
              </a:prstGeom>
              <a:blipFill>
                <a:blip r:embed="rId7"/>
                <a:stretch>
                  <a:fillRect t="-150000" b="-2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3">
                <a:extLst>
                  <a:ext uri="{FF2B5EF4-FFF2-40B4-BE49-F238E27FC236}">
                    <a16:creationId xmlns:a16="http://schemas.microsoft.com/office/drawing/2014/main" id="{8819A526-35E1-075D-9EF6-8C17D852D11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99394" y="5152470"/>
              <a:ext cx="8366233" cy="115789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93502">
                      <a:extLst>
                        <a:ext uri="{9D8B030D-6E8A-4147-A177-3AD203B41FA5}">
                          <a16:colId xmlns:a16="http://schemas.microsoft.com/office/drawing/2014/main" val="1524859458"/>
                        </a:ext>
                      </a:extLst>
                    </a:gridCol>
                    <a:gridCol w="1243047">
                      <a:extLst>
                        <a:ext uri="{9D8B030D-6E8A-4147-A177-3AD203B41FA5}">
                          <a16:colId xmlns:a16="http://schemas.microsoft.com/office/drawing/2014/main" val="2949830655"/>
                        </a:ext>
                      </a:extLst>
                    </a:gridCol>
                    <a:gridCol w="1091118">
                      <a:extLst>
                        <a:ext uri="{9D8B030D-6E8A-4147-A177-3AD203B41FA5}">
                          <a16:colId xmlns:a16="http://schemas.microsoft.com/office/drawing/2014/main" val="957899474"/>
                        </a:ext>
                      </a:extLst>
                    </a:gridCol>
                    <a:gridCol w="1091118">
                      <a:extLst>
                        <a:ext uri="{9D8B030D-6E8A-4147-A177-3AD203B41FA5}">
                          <a16:colId xmlns:a16="http://schemas.microsoft.com/office/drawing/2014/main" val="3084119934"/>
                        </a:ext>
                      </a:extLst>
                    </a:gridCol>
                    <a:gridCol w="943818">
                      <a:extLst>
                        <a:ext uri="{9D8B030D-6E8A-4147-A177-3AD203B41FA5}">
                          <a16:colId xmlns:a16="http://schemas.microsoft.com/office/drawing/2014/main" val="4273220687"/>
                        </a:ext>
                      </a:extLst>
                    </a:gridCol>
                    <a:gridCol w="1351815">
                      <a:extLst>
                        <a:ext uri="{9D8B030D-6E8A-4147-A177-3AD203B41FA5}">
                          <a16:colId xmlns:a16="http://schemas.microsoft.com/office/drawing/2014/main" val="2621814856"/>
                        </a:ext>
                      </a:extLst>
                    </a:gridCol>
                    <a:gridCol w="1351815">
                      <a:extLst>
                        <a:ext uri="{9D8B030D-6E8A-4147-A177-3AD203B41FA5}">
                          <a16:colId xmlns:a16="http://schemas.microsoft.com/office/drawing/2014/main" val="372316706"/>
                        </a:ext>
                      </a:extLst>
                    </a:gridCol>
                  </a:tblGrid>
                  <a:tr h="59927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𝒊𝒏𝒔𝒕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3489547"/>
                      </a:ext>
                    </a:extLst>
                  </a:tr>
                  <a:tr h="5586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/>
                            <a:t>0.</a:t>
                          </a:r>
                          <a:r>
                            <a:rPr lang="en-US" altLang="zh-CN" sz="2000" dirty="0"/>
                            <a:t>5</a:t>
                          </a:r>
                          <a:r>
                            <a:rPr lang="en-CN" sz="2000" dirty="0"/>
                            <a:t>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/>
                            <a:t>0.</a:t>
                          </a:r>
                          <a:r>
                            <a:rPr lang="en-US" altLang="zh-CN" sz="2000" dirty="0"/>
                            <a:t>4</a:t>
                          </a:r>
                          <a:r>
                            <a:rPr lang="en-CN" sz="2000" dirty="0"/>
                            <a:t>5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0</a:t>
                          </a:r>
                          <a:r>
                            <a:rPr lang="en-CN" sz="2000" dirty="0"/>
                            <a:t>.</a:t>
                          </a:r>
                          <a:r>
                            <a:rPr lang="en-US" altLang="zh-CN" sz="2000" dirty="0"/>
                            <a:t>6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CN" sz="2000" dirty="0"/>
                            <a:t>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3.0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CN" sz="2000" dirty="0"/>
                            <a:t>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/>
                            <a:t>2.1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/>
                            <a:t>0.</a:t>
                          </a:r>
                          <a:r>
                            <a:rPr lang="en-US" altLang="zh-CN" sz="2000" dirty="0"/>
                            <a:t>6</a:t>
                          </a:r>
                          <a:r>
                            <a:rPr lang="en-CN" sz="2000" dirty="0"/>
                            <a:t>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2000" dirty="0"/>
                            <a:t>3.0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821621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3">
                <a:extLst>
                  <a:ext uri="{FF2B5EF4-FFF2-40B4-BE49-F238E27FC236}">
                    <a16:creationId xmlns:a16="http://schemas.microsoft.com/office/drawing/2014/main" id="{8819A526-35E1-075D-9EF6-8C17D852D1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7929877"/>
                  </p:ext>
                </p:extLst>
              </p:nvPr>
            </p:nvGraphicFramePr>
            <p:xfrm>
              <a:off x="399394" y="5152470"/>
              <a:ext cx="8366233" cy="115789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93502">
                      <a:extLst>
                        <a:ext uri="{9D8B030D-6E8A-4147-A177-3AD203B41FA5}">
                          <a16:colId xmlns:a16="http://schemas.microsoft.com/office/drawing/2014/main" val="1524859458"/>
                        </a:ext>
                      </a:extLst>
                    </a:gridCol>
                    <a:gridCol w="1243047">
                      <a:extLst>
                        <a:ext uri="{9D8B030D-6E8A-4147-A177-3AD203B41FA5}">
                          <a16:colId xmlns:a16="http://schemas.microsoft.com/office/drawing/2014/main" val="2949830655"/>
                        </a:ext>
                      </a:extLst>
                    </a:gridCol>
                    <a:gridCol w="1091118">
                      <a:extLst>
                        <a:ext uri="{9D8B030D-6E8A-4147-A177-3AD203B41FA5}">
                          <a16:colId xmlns:a16="http://schemas.microsoft.com/office/drawing/2014/main" val="957899474"/>
                        </a:ext>
                      </a:extLst>
                    </a:gridCol>
                    <a:gridCol w="1091118">
                      <a:extLst>
                        <a:ext uri="{9D8B030D-6E8A-4147-A177-3AD203B41FA5}">
                          <a16:colId xmlns:a16="http://schemas.microsoft.com/office/drawing/2014/main" val="3084119934"/>
                        </a:ext>
                      </a:extLst>
                    </a:gridCol>
                    <a:gridCol w="943818">
                      <a:extLst>
                        <a:ext uri="{9D8B030D-6E8A-4147-A177-3AD203B41FA5}">
                          <a16:colId xmlns:a16="http://schemas.microsoft.com/office/drawing/2014/main" val="4273220687"/>
                        </a:ext>
                      </a:extLst>
                    </a:gridCol>
                    <a:gridCol w="1351815">
                      <a:extLst>
                        <a:ext uri="{9D8B030D-6E8A-4147-A177-3AD203B41FA5}">
                          <a16:colId xmlns:a16="http://schemas.microsoft.com/office/drawing/2014/main" val="2621814856"/>
                        </a:ext>
                      </a:extLst>
                    </a:gridCol>
                    <a:gridCol w="1351815">
                      <a:extLst>
                        <a:ext uri="{9D8B030D-6E8A-4147-A177-3AD203B41FA5}">
                          <a16:colId xmlns:a16="http://schemas.microsoft.com/office/drawing/2014/main" val="372316706"/>
                        </a:ext>
                      </a:extLst>
                    </a:gridCol>
                  </a:tblGrid>
                  <a:tr h="599271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8"/>
                          <a:stretch>
                            <a:fillRect l="-980" r="-549020" b="-9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8"/>
                          <a:stretch>
                            <a:fillRect l="-105102" r="-471429" b="-9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8"/>
                          <a:stretch>
                            <a:fillRect l="-233721" r="-437209" b="-9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8"/>
                          <a:stretch>
                            <a:fillRect l="-333721" r="-337209" b="-9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8"/>
                          <a:stretch>
                            <a:fillRect l="-497333" r="-286667" b="-9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8"/>
                          <a:stretch>
                            <a:fillRect l="-422642" r="-102830" b="-9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8"/>
                          <a:stretch>
                            <a:fillRect l="-517757" r="-1869" b="-95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3489547"/>
                      </a:ext>
                    </a:extLst>
                  </a:tr>
                  <a:tr h="5586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/>
                            <a:t>0.</a:t>
                          </a:r>
                          <a:r>
                            <a:rPr lang="en-US" altLang="zh-CN" sz="2000" dirty="0"/>
                            <a:t>5</a:t>
                          </a:r>
                          <a:r>
                            <a:rPr lang="en-CN" sz="2000" dirty="0"/>
                            <a:t>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/>
                            <a:t>0.</a:t>
                          </a:r>
                          <a:r>
                            <a:rPr lang="en-US" altLang="zh-CN" sz="2000" dirty="0"/>
                            <a:t>4</a:t>
                          </a:r>
                          <a:r>
                            <a:rPr lang="en-CN" sz="2000" dirty="0"/>
                            <a:t>5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0</a:t>
                          </a:r>
                          <a:r>
                            <a:rPr lang="en-CN" sz="2000" dirty="0"/>
                            <a:t>.</a:t>
                          </a:r>
                          <a:r>
                            <a:rPr lang="en-US" altLang="zh-CN" sz="2000" dirty="0"/>
                            <a:t>6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CN" sz="2000" dirty="0"/>
                            <a:t>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3.0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CN" sz="2000" dirty="0"/>
                            <a:t>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/>
                            <a:t>2.1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/>
                            <a:t>0.</a:t>
                          </a:r>
                          <a:r>
                            <a:rPr lang="en-US" altLang="zh-CN" sz="2000" dirty="0"/>
                            <a:t>6</a:t>
                          </a:r>
                          <a:r>
                            <a:rPr lang="en-CN" sz="2000" dirty="0"/>
                            <a:t>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2000" dirty="0"/>
                            <a:t>3.0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8216215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B6B17B-B3CB-908C-513E-2DB20BA98281}"/>
                  </a:ext>
                </a:extLst>
              </p:cNvPr>
              <p:cNvSpPr txBox="1"/>
              <p:nvPr/>
            </p:nvSpPr>
            <p:spPr>
              <a:xfrm>
                <a:off x="164942" y="1527083"/>
                <a:ext cx="327762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𝑞𝑞𝑞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e>
                        </m:acc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~ 3</m:t>
                    </m:r>
                  </m:oMath>
                </a14:m>
                <a:r>
                  <a:rPr kumimoji="0" lang="en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color singlet state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B6B17B-B3CB-908C-513E-2DB20BA98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42" y="1527083"/>
                <a:ext cx="3277629" cy="307777"/>
              </a:xfrm>
              <a:prstGeom prst="rect">
                <a:avLst/>
              </a:prstGeom>
              <a:blipFill>
                <a:blip r:embed="rId9"/>
                <a:stretch>
                  <a:fillRect t="-24000" r="-3846" b="-48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1D2A2D0-EA0B-3209-3EC4-466EF892D1EC}"/>
                  </a:ext>
                </a:extLst>
              </p:cNvPr>
              <p:cNvSpPr txBox="1"/>
              <p:nvPr/>
            </p:nvSpPr>
            <p:spPr>
              <a:xfrm>
                <a:off x="160966" y="2924980"/>
                <a:ext cx="330795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𝑞𝑞𝑞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𝑔𝑔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~ 6</m:t>
                    </m:r>
                  </m:oMath>
                </a14:m>
                <a:r>
                  <a:rPr kumimoji="0" lang="en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color singlet state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1D2A2D0-EA0B-3209-3EC4-466EF892D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66" y="2924980"/>
                <a:ext cx="3307957" cy="307777"/>
              </a:xfrm>
              <a:prstGeom prst="rect">
                <a:avLst/>
              </a:prstGeom>
              <a:blipFill>
                <a:blip r:embed="rId10"/>
                <a:stretch>
                  <a:fillRect t="-24000" r="-3435" b="-48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DFD00D5-BD80-6B67-44E7-34A0A7539EB9}"/>
                  </a:ext>
                </a:extLst>
              </p:cNvPr>
              <p:cNvSpPr txBox="1"/>
              <p:nvPr/>
            </p:nvSpPr>
            <p:spPr>
              <a:xfrm>
                <a:off x="289169" y="2317033"/>
                <a:ext cx="16311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2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octet </a:t>
                </a:r>
                <a14:m>
                  <m:oMath xmlns:m="http://schemas.openxmlformats.org/officeDocument/2006/math">
                    <m:r>
                      <a:rPr kumimoji="0" lang="zh-CN" alt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⨂</m:t>
                    </m:r>
                  </m:oMath>
                </a14:m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octet</a:t>
                </a:r>
                <a:endPara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DFD00D5-BD80-6B67-44E7-34A0A7539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9" y="2317033"/>
                <a:ext cx="1631152" cy="369332"/>
              </a:xfrm>
              <a:prstGeom prst="rect">
                <a:avLst/>
              </a:prstGeom>
              <a:blipFill>
                <a:blip r:embed="rId11"/>
                <a:stretch>
                  <a:fillRect l="-3077" t="-6667" r="-2308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B7BA1C-5FB5-C90F-8F77-6DFC78B00717}"/>
                  </a:ext>
                </a:extLst>
              </p:cNvPr>
              <p:cNvSpPr txBox="1"/>
              <p:nvPr/>
            </p:nvSpPr>
            <p:spPr>
              <a:xfrm>
                <a:off x="297285" y="1926344"/>
                <a:ext cx="1884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1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singlet </a:t>
                </a:r>
                <a14:m>
                  <m:oMath xmlns:m="http://schemas.openxmlformats.org/officeDocument/2006/math">
                    <m:r>
                      <a:rPr kumimoji="0" lang="zh-CN" alt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⨂</m:t>
                    </m:r>
                  </m:oMath>
                </a14:m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singlet</a:t>
                </a:r>
                <a:endPara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B7BA1C-5FB5-C90F-8F77-6DFC78B00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285" y="1926344"/>
                <a:ext cx="1884618" cy="369332"/>
              </a:xfrm>
              <a:prstGeom prst="rect">
                <a:avLst/>
              </a:prstGeom>
              <a:blipFill>
                <a:blip r:embed="rId12"/>
                <a:stretch>
                  <a:fillRect l="-2685" t="-6667" r="-2685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29BD5F7-2F19-0A78-BDB4-99B84FC0CC40}"/>
                  </a:ext>
                </a:extLst>
              </p:cNvPr>
              <p:cNvSpPr txBox="1"/>
              <p:nvPr/>
            </p:nvSpPr>
            <p:spPr>
              <a:xfrm>
                <a:off x="297285" y="3823693"/>
                <a:ext cx="16199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4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octet </a:t>
                </a:r>
                <a14:m>
                  <m:oMath xmlns:m="http://schemas.openxmlformats.org/officeDocument/2006/math">
                    <m:r>
                      <a:rPr kumimoji="0" lang="zh-CN" alt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⨂</m:t>
                    </m:r>
                  </m:oMath>
                </a14:m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octet</a:t>
                </a:r>
                <a:endPara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29BD5F7-2F19-0A78-BDB4-99B84FC0C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285" y="3823693"/>
                <a:ext cx="1619931" cy="369332"/>
              </a:xfrm>
              <a:prstGeom prst="rect">
                <a:avLst/>
              </a:prstGeom>
              <a:blipFill>
                <a:blip r:embed="rId13"/>
                <a:stretch>
                  <a:fillRect l="-3101" t="-3226" r="-2326" b="-2258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ED55910-8831-D1E1-BED1-BECD795D6130}"/>
                  </a:ext>
                </a:extLst>
              </p:cNvPr>
              <p:cNvSpPr txBox="1"/>
              <p:nvPr/>
            </p:nvSpPr>
            <p:spPr>
              <a:xfrm>
                <a:off x="289169" y="3388439"/>
                <a:ext cx="1884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1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singlet </a:t>
                </a:r>
                <a14:m>
                  <m:oMath xmlns:m="http://schemas.openxmlformats.org/officeDocument/2006/math">
                    <m:r>
                      <a:rPr kumimoji="0" lang="zh-CN" alt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⨂</m:t>
                    </m:r>
                  </m:oMath>
                </a14:m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singlet</a:t>
                </a:r>
                <a:endPara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ED55910-8831-D1E1-BED1-BECD795D6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9" y="3388439"/>
                <a:ext cx="1884618" cy="369332"/>
              </a:xfrm>
              <a:prstGeom prst="rect">
                <a:avLst/>
              </a:prstGeom>
              <a:blipFill>
                <a:blip r:embed="rId14"/>
                <a:stretch>
                  <a:fillRect l="-2667" t="-6667" r="-2000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29E23AA-2E22-CCEE-E467-1D6458CBD68C}"/>
                  </a:ext>
                </a:extLst>
              </p:cNvPr>
              <p:cNvSpPr txBox="1"/>
              <p:nvPr/>
            </p:nvSpPr>
            <p:spPr>
              <a:xfrm>
                <a:off x="279843" y="4260517"/>
                <a:ext cx="27376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1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decuplet </a:t>
                </a:r>
                <a14:m>
                  <m:oMath xmlns:m="http://schemas.openxmlformats.org/officeDocument/2006/math">
                    <m:r>
                      <a:rPr kumimoji="0" lang="zh-CN" alt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⨂</m:t>
                    </m:r>
                  </m:oMath>
                </a14:m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octet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zh-CN" alt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⨂</m:t>
                    </m:r>
                  </m:oMath>
                </a14:m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octet</a:t>
                </a:r>
                <a:endPara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29E23AA-2E22-CCEE-E467-1D6458CBD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43" y="4260517"/>
                <a:ext cx="2737609" cy="369332"/>
              </a:xfrm>
              <a:prstGeom prst="rect">
                <a:avLst/>
              </a:prstGeom>
              <a:blipFill>
                <a:blip r:embed="rId15"/>
                <a:stretch>
                  <a:fillRect l="-2315" t="-6667" r="-1852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E301E73-D0D9-D333-AC3A-8A1608A8FD3B}"/>
              </a:ext>
            </a:extLst>
          </p:cNvPr>
          <p:cNvCxnSpPr/>
          <p:nvPr/>
        </p:nvCxnSpPr>
        <p:spPr>
          <a:xfrm>
            <a:off x="3596946" y="1371600"/>
            <a:ext cx="0" cy="3501736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B23A982-77C3-18A0-F15B-4AEBCB0782DC}"/>
                  </a:ext>
                </a:extLst>
              </p:cNvPr>
              <p:cNvSpPr txBox="1"/>
              <p:nvPr/>
            </p:nvSpPr>
            <p:spPr>
              <a:xfrm>
                <a:off x="160966" y="6478471"/>
                <a:ext cx="47816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Truncation parameter: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max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=7</m:t>
                    </m:r>
                  </m:oMath>
                </a14:m>
                <a:r>
                  <a:rPr kumimoji="0" lang="en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max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=10</m:t>
                    </m:r>
                  </m:oMath>
                </a14:m>
                <a:endPara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B23A982-77C3-18A0-F15B-4AEBCB078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66" y="6478471"/>
                <a:ext cx="4781630" cy="369332"/>
              </a:xfrm>
              <a:prstGeom prst="rect">
                <a:avLst/>
              </a:prstGeom>
              <a:blipFill>
                <a:blip r:embed="rId16"/>
                <a:stretch>
                  <a:fillRect l="-1058" t="-10000" b="-2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F75B77C-3276-87A5-E629-F0AD0E902475}"/>
              </a:ext>
            </a:extLst>
          </p:cNvPr>
          <p:cNvSpPr txBox="1"/>
          <p:nvPr/>
        </p:nvSpPr>
        <p:spPr>
          <a:xfrm>
            <a:off x="7312268" y="1195360"/>
            <a:ext cx="19348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Preliminary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17128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950DB-A352-2CE0-695E-99D1996C4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553AF5-7648-3A2B-D0D5-8BB608FE4B6A}"/>
              </a:ext>
            </a:extLst>
          </p:cNvPr>
          <p:cNvSpPr txBox="1"/>
          <p:nvPr/>
        </p:nvSpPr>
        <p:spPr>
          <a:xfrm>
            <a:off x="2289734" y="370472"/>
            <a:ext cx="4313462" cy="589596"/>
          </a:xfrm>
          <a:prstGeom prst="rect">
            <a:avLst/>
          </a:prstGeom>
          <a:noFill/>
        </p:spPr>
        <p:txBody>
          <a:bodyPr wrap="none" lIns="90933" tIns="45467" rIns="90933" bIns="45467" rtlCol="0">
            <a:spAutoFit/>
          </a:bodyPr>
          <a:lstStyle/>
          <a:p>
            <a:r>
              <a:rPr lang="en-US" sz="3200" dirty="0">
                <a:solidFill>
                  <a:srgbClr val="000090"/>
                </a:solidFill>
              </a:rPr>
              <a:t>Summary and Outlook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C4F7BD-E074-FE68-C656-A7EB7ADEF03E}"/>
              </a:ext>
            </a:extLst>
          </p:cNvPr>
          <p:cNvSpPr txBox="1"/>
          <p:nvPr/>
        </p:nvSpPr>
        <p:spPr>
          <a:xfrm>
            <a:off x="145283" y="1165770"/>
            <a:ext cx="8964892" cy="4585360"/>
          </a:xfrm>
          <a:prstGeom prst="rect">
            <a:avLst/>
          </a:prstGeom>
          <a:noFill/>
        </p:spPr>
        <p:txBody>
          <a:bodyPr wrap="none" lIns="90933" tIns="45467" rIns="90933" bIns="45467" rtlCol="0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Basis Light Front Quantization approach to mesons and baryons</a:t>
            </a:r>
          </a:p>
          <a:p>
            <a:r>
              <a:rPr lang="en-US" sz="2400" dirty="0">
                <a:solidFill>
                  <a:srgbClr val="000090"/>
                </a:solidFill>
              </a:rPr>
              <a:t>		  yields competitive descriptions and predictions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pPr marL="284225" indent="-284225">
              <a:buFont typeface="Wingdings" charset="2"/>
              <a:buChar char="u"/>
            </a:pPr>
            <a:r>
              <a:rPr lang="en-US" sz="2400" dirty="0">
                <a:solidFill>
                  <a:srgbClr val="000090"/>
                </a:solidFill>
              </a:rPr>
              <a:t> Bound states and transitions of hadrons are described</a:t>
            </a:r>
          </a:p>
          <a:p>
            <a:pPr marL="284225" indent="-284225">
              <a:buFont typeface="Wingdings" charset="2"/>
              <a:buChar char="u"/>
            </a:pPr>
            <a:r>
              <a:rPr lang="en-US" sz="2400" dirty="0">
                <a:solidFill>
                  <a:srgbClr val="000090"/>
                </a:solidFill>
              </a:rPr>
              <a:t> New advances towards first principles calculations </a:t>
            </a:r>
          </a:p>
          <a:p>
            <a:pPr marL="284225" indent="-284225">
              <a:buFont typeface="Wingdings" charset="2"/>
              <a:buChar char="u"/>
            </a:pPr>
            <a:r>
              <a:rPr lang="en-US" sz="2400" dirty="0">
                <a:solidFill>
                  <a:srgbClr val="000090"/>
                </a:solidFill>
              </a:rPr>
              <a:t> Plan: continue to expand the </a:t>
            </a:r>
            <a:r>
              <a:rPr lang="en-US" sz="2400" dirty="0" err="1">
                <a:solidFill>
                  <a:srgbClr val="000090"/>
                </a:solidFill>
              </a:rPr>
              <a:t>Fock</a:t>
            </a:r>
            <a:r>
              <a:rPr lang="en-US" sz="2400" dirty="0">
                <a:solidFill>
                  <a:srgbClr val="000090"/>
                </a:solidFill>
              </a:rPr>
              <a:t> spaces (e.g. more gluons)</a:t>
            </a:r>
          </a:p>
          <a:p>
            <a:pPr marL="284225" indent="-284225">
              <a:buFont typeface="Wingdings" charset="2"/>
              <a:buChar char="u"/>
            </a:pPr>
            <a:r>
              <a:rPr lang="en-US" sz="2400" dirty="0">
                <a:solidFill>
                  <a:srgbClr val="000090"/>
                </a:solidFill>
              </a:rPr>
              <a:t> Plan; include three-gluon and four-gluon vertices</a:t>
            </a:r>
          </a:p>
          <a:p>
            <a:pPr marL="284225" indent="-284225">
              <a:buFont typeface="Wingdings" charset="2"/>
              <a:buChar char="u"/>
            </a:pPr>
            <a:r>
              <a:rPr lang="en-US" sz="2400" dirty="0">
                <a:solidFill>
                  <a:srgbClr val="000090"/>
                </a:solidFill>
              </a:rPr>
              <a:t> Plan: continue to develop renormalization &amp; </a:t>
            </a:r>
            <a:r>
              <a:rPr lang="en-US" sz="2400" dirty="0" err="1">
                <a:solidFill>
                  <a:srgbClr val="000090"/>
                </a:solidFill>
              </a:rPr>
              <a:t>counterterms</a:t>
            </a:r>
            <a:endParaRPr lang="en-US" sz="2400" dirty="0">
              <a:solidFill>
                <a:srgbClr val="000090"/>
              </a:solidFill>
            </a:endParaRPr>
          </a:p>
          <a:p>
            <a:pPr marL="284225" indent="-284225">
              <a:buFont typeface="Wingdings" charset="2"/>
              <a:buChar char="u"/>
            </a:pPr>
            <a:r>
              <a:rPr lang="en-US" sz="2400" dirty="0">
                <a:solidFill>
                  <a:srgbClr val="000090"/>
                </a:solidFill>
              </a:rPr>
              <a:t> Efficient utilization of supercomputing resources</a:t>
            </a:r>
          </a:p>
          <a:p>
            <a:pPr marL="284225" indent="-284225">
              <a:buFont typeface="Wingdings" charset="2"/>
              <a:buChar char="u"/>
            </a:pPr>
            <a:r>
              <a:rPr lang="en-US" sz="2400" dirty="0">
                <a:solidFill>
                  <a:srgbClr val="000090"/>
                </a:solidFill>
              </a:rPr>
              <a:t> Well-positioned to exploit advances in quantum computing</a:t>
            </a:r>
          </a:p>
          <a:p>
            <a:r>
              <a:rPr lang="en-US" sz="2400" dirty="0">
                <a:solidFill>
                  <a:srgbClr val="000090"/>
                </a:solidFill>
              </a:rPr>
              <a:t>          </a:t>
            </a:r>
          </a:p>
          <a:p>
            <a:r>
              <a:rPr lang="en-US" sz="2400" dirty="0">
                <a:solidFill>
                  <a:srgbClr val="000090"/>
                </a:solidFill>
              </a:rPr>
              <a:t>                  </a:t>
            </a:r>
            <a:r>
              <a:rPr lang="en-US" sz="2800" dirty="0">
                <a:solidFill>
                  <a:srgbClr val="FF0000"/>
                </a:solidFill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542889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5" name="Line 9"/>
          <p:cNvSpPr>
            <a:spLocks noChangeShapeType="1"/>
          </p:cNvSpPr>
          <p:nvPr/>
        </p:nvSpPr>
        <p:spPr bwMode="auto">
          <a:xfrm>
            <a:off x="866744" y="3048000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933" tIns="45467" rIns="90933" bIns="45467" anchor="ctr"/>
          <a:lstStyle/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54986" name="Rectangle 10"/>
          <p:cNvSpPr>
            <a:spLocks noChangeArrowheads="1"/>
          </p:cNvSpPr>
          <p:nvPr/>
        </p:nvSpPr>
        <p:spPr bwMode="auto">
          <a:xfrm>
            <a:off x="3437699" y="2542452"/>
            <a:ext cx="1859368" cy="46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33" tIns="45467" rIns="90933" bIns="45467">
            <a:spAutoFit/>
          </a:bodyPr>
          <a:lstStyle/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F2B"/>
                </a:solidFill>
                <a:effectLst/>
                <a:uLnTx/>
                <a:uFillTx/>
                <a:latin typeface="Times" charset="0"/>
                <a:ea typeface="ＭＳ Ｐゴシック"/>
                <a:cs typeface="+mn-cs"/>
              </a:rPr>
              <a:t>QED &amp; QCD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/>
              <a:cs typeface="+mn-cs"/>
            </a:endParaRPr>
          </a:p>
        </p:txBody>
      </p:sp>
      <p:sp>
        <p:nvSpPr>
          <p:cNvPr id="254987" name="Rectangle 11"/>
          <p:cNvSpPr>
            <a:spLocks noChangeArrowheads="1"/>
          </p:cNvSpPr>
          <p:nvPr/>
        </p:nvSpPr>
        <p:spPr bwMode="auto">
          <a:xfrm>
            <a:off x="3962511" y="6250124"/>
            <a:ext cx="833546" cy="46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33" tIns="45467" rIns="90933" bIns="45467">
            <a:spAutoFit/>
          </a:bodyPr>
          <a:lstStyle/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F2B"/>
                </a:solidFill>
                <a:effectLst/>
                <a:uLnTx/>
                <a:uFillTx/>
                <a:latin typeface="Times" charset="0"/>
                <a:ea typeface="ＭＳ Ｐゴシック"/>
                <a:cs typeface="+mn-cs"/>
              </a:rPr>
              <a:t>QCD</a:t>
            </a:r>
          </a:p>
        </p:txBody>
      </p:sp>
      <p:sp>
        <p:nvSpPr>
          <p:cNvPr id="254988" name="Rectangle 12"/>
          <p:cNvSpPr>
            <a:spLocks noChangeArrowheads="1"/>
          </p:cNvSpPr>
          <p:nvPr/>
        </p:nvSpPr>
        <p:spPr bwMode="auto">
          <a:xfrm>
            <a:off x="2132477" y="76210"/>
            <a:ext cx="4621243" cy="65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33" tIns="45467" rIns="90933" bIns="45467">
            <a:spAutoFit/>
          </a:bodyPr>
          <a:lstStyle/>
          <a:p>
            <a:pPr marL="0" marR="0" lvl="0" indent="0" algn="ctr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" charset="0"/>
                <a:ea typeface="ＭＳ Ｐゴシック"/>
                <a:cs typeface="+mn-cs"/>
              </a:rPr>
              <a:t>Light Front (LF) Hamiltonian Defined by its</a:t>
            </a:r>
          </a:p>
          <a:p>
            <a:pPr marL="0" marR="0" lvl="0" indent="0" algn="ctr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" charset="0"/>
                <a:ea typeface="ＭＳ Ｐゴシック"/>
                <a:cs typeface="+mn-cs"/>
              </a:rPr>
              <a:t>Elementary Vertices in LF Gauge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Times" charset="0"/>
              <a:ea typeface="ＭＳ Ｐゴシック"/>
              <a:cs typeface="+mn-cs"/>
            </a:endParaRPr>
          </a:p>
        </p:txBody>
      </p:sp>
      <p:pic>
        <p:nvPicPr>
          <p:cNvPr id="2" name="Picture 1" descr="Screen Shot 2016-05-23 at 7.13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25" y="1148517"/>
            <a:ext cx="5427714" cy="1205272"/>
          </a:xfrm>
          <a:prstGeom prst="rect">
            <a:avLst/>
          </a:prstGeom>
        </p:spPr>
      </p:pic>
      <p:pic>
        <p:nvPicPr>
          <p:cNvPr id="3" name="Picture 2" descr="Screen Shot 2016-05-23 at 7.14.1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815" y="3218147"/>
            <a:ext cx="4417416" cy="1440300"/>
          </a:xfrm>
          <a:prstGeom prst="rect">
            <a:avLst/>
          </a:prstGeom>
        </p:spPr>
      </p:pic>
      <p:pic>
        <p:nvPicPr>
          <p:cNvPr id="4" name="Picture 3" descr="Screen Shot 2016-05-23 at 7.13.4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3" y="1206020"/>
            <a:ext cx="2069227" cy="1092449"/>
          </a:xfrm>
          <a:prstGeom prst="rect">
            <a:avLst/>
          </a:prstGeom>
        </p:spPr>
      </p:pic>
      <p:pic>
        <p:nvPicPr>
          <p:cNvPr id="5" name="Picture 4" descr="Screen Shot 2016-05-23 at 7.14.2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576" y="4951122"/>
            <a:ext cx="5045111" cy="118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91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7" name="Text Box 2"/>
          <p:cNvSpPr txBox="1">
            <a:spLocks noChangeArrowheads="1"/>
          </p:cNvSpPr>
          <p:nvPr/>
        </p:nvSpPr>
        <p:spPr bwMode="auto">
          <a:xfrm>
            <a:off x="1953067" y="28765"/>
            <a:ext cx="4721994" cy="67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33" tIns="45467" rIns="90933" bIns="4546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093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F2B"/>
                </a:solidFill>
                <a:latin typeface="Times" charset="0"/>
              </a:rPr>
              <a:t>Discretized Light Cone Quantization </a:t>
            </a:r>
          </a:p>
          <a:p>
            <a:pPr algn="ctr" defTabSz="9093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3366FF"/>
                </a:solidFill>
                <a:latin typeface="Times"/>
              </a:rPr>
              <a:t>[H.C. Pauli &amp; S.J. Brodsky, PRD32 (1985)]</a:t>
            </a:r>
          </a:p>
        </p:txBody>
      </p:sp>
      <p:sp>
        <p:nvSpPr>
          <p:cNvPr id="218118" name="Text Box 3"/>
          <p:cNvSpPr txBox="1">
            <a:spLocks noChangeArrowheads="1"/>
          </p:cNvSpPr>
          <p:nvPr/>
        </p:nvSpPr>
        <p:spPr bwMode="auto">
          <a:xfrm>
            <a:off x="2362251" y="1220606"/>
            <a:ext cx="4004850" cy="67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33" tIns="45467" rIns="90933" bIns="4546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093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F2B"/>
                </a:solidFill>
                <a:latin typeface="Times" charset="0"/>
              </a:rPr>
              <a:t>Basis Light Front Quantization       </a:t>
            </a:r>
          </a:p>
          <a:p>
            <a:pPr defTabSz="9093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F2B"/>
                </a:solidFill>
                <a:latin typeface="Times" charset="0"/>
              </a:rPr>
              <a:t>              </a:t>
            </a:r>
            <a:r>
              <a:rPr lang="fr-FR" sz="1400" dirty="0">
                <a:solidFill>
                  <a:srgbClr val="3366FF"/>
                </a:solidFill>
                <a:latin typeface="Times" charset="0"/>
              </a:rPr>
              <a:t>[J.P. </a:t>
            </a:r>
            <a:r>
              <a:rPr lang="fr-FR" sz="1400" dirty="0" err="1">
                <a:solidFill>
                  <a:srgbClr val="3366FF"/>
                </a:solidFill>
                <a:latin typeface="Times" charset="0"/>
              </a:rPr>
              <a:t>Vary</a:t>
            </a:r>
            <a:r>
              <a:rPr lang="fr-FR" sz="1400" dirty="0">
                <a:solidFill>
                  <a:srgbClr val="3366FF"/>
                </a:solidFill>
                <a:latin typeface="Times" charset="0"/>
              </a:rPr>
              <a:t>, et al., PRC81 (2010)]</a:t>
            </a:r>
            <a:endParaRPr lang="en-US" sz="1400" dirty="0">
              <a:solidFill>
                <a:srgbClr val="3366FF"/>
              </a:solidFill>
              <a:latin typeface="Times" charset="0"/>
            </a:endParaRPr>
          </a:p>
        </p:txBody>
      </p:sp>
      <p:sp>
        <p:nvSpPr>
          <p:cNvPr id="218119" name="AutoShape 4"/>
          <p:cNvSpPr>
            <a:spLocks noChangeArrowheads="1"/>
          </p:cNvSpPr>
          <p:nvPr/>
        </p:nvSpPr>
        <p:spPr bwMode="auto">
          <a:xfrm>
            <a:off x="4230384" y="776977"/>
            <a:ext cx="304800" cy="492931"/>
          </a:xfrm>
          <a:prstGeom prst="downArrow">
            <a:avLst>
              <a:gd name="adj1" fmla="val 50000"/>
              <a:gd name="adj2" fmla="val 62500"/>
            </a:avLst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933" tIns="45467" rIns="90933" bIns="45467" anchor="ctr"/>
          <a:lstStyle/>
          <a:p>
            <a:pPr defTabSz="90939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181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2129313"/>
              </p:ext>
            </p:extLst>
          </p:nvPr>
        </p:nvGraphicFramePr>
        <p:xfrm>
          <a:off x="1318519" y="1955801"/>
          <a:ext cx="7461250" cy="257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490200" imgH="3619500" progId="Equation.DSMT4">
                  <p:embed/>
                </p:oleObj>
              </mc:Choice>
              <mc:Fallback>
                <p:oleObj name="Equation" r:id="rId3" imgW="10490200" imgH="3619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8519" y="1955801"/>
                        <a:ext cx="7461250" cy="2574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8120" name="Text Box 6"/>
          <p:cNvSpPr txBox="1">
            <a:spLocks noChangeArrowheads="1"/>
          </p:cNvSpPr>
          <p:nvPr/>
        </p:nvSpPr>
        <p:spPr bwMode="auto">
          <a:xfrm>
            <a:off x="1256848" y="4588679"/>
            <a:ext cx="5584823" cy="39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33" tIns="45467" rIns="90933" bIns="4546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09395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" charset="0"/>
              </a:rPr>
              <a:t>For mesons we adopt (later extended to baryons): </a:t>
            </a:r>
          </a:p>
        </p:txBody>
      </p:sp>
      <p:sp>
        <p:nvSpPr>
          <p:cNvPr id="218121" name="Rectangle 9"/>
          <p:cNvSpPr>
            <a:spLocks noChangeArrowheads="1"/>
          </p:cNvSpPr>
          <p:nvPr/>
        </p:nvSpPr>
        <p:spPr bwMode="auto">
          <a:xfrm>
            <a:off x="1252225" y="3439812"/>
            <a:ext cx="1579844" cy="98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33" tIns="45467" rIns="90933" bIns="45467">
            <a:spAutoFit/>
          </a:bodyPr>
          <a:lstStyle/>
          <a:p>
            <a:pPr defTabSz="9093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Orthonormal:</a:t>
            </a:r>
          </a:p>
          <a:p>
            <a:pPr defTabSz="90939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defTabSz="9093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Complete:</a:t>
            </a:r>
            <a:endParaRPr lang="en-US" sz="2000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10182"/>
              </p:ext>
            </p:extLst>
          </p:nvPr>
        </p:nvGraphicFramePr>
        <p:xfrm>
          <a:off x="2133600" y="5119688"/>
          <a:ext cx="4654550" cy="138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435600" imgH="1612900" progId="Equation.DSMT4">
                  <p:embed/>
                </p:oleObj>
              </mc:Choice>
              <mc:Fallback>
                <p:oleObj name="Equation" r:id="rId5" imgW="5435600" imgH="1612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33600" y="5119688"/>
                        <a:ext cx="4654550" cy="1381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55449" y="4656242"/>
            <a:ext cx="2397621" cy="307734"/>
          </a:xfrm>
          <a:prstGeom prst="rect">
            <a:avLst/>
          </a:prstGeom>
          <a:noFill/>
        </p:spPr>
        <p:txBody>
          <a:bodyPr wrap="none" lIns="91397" tIns="45699" rIns="91397" bIns="45699" rtlCol="0">
            <a:spAutoFit/>
          </a:bodyPr>
          <a:lstStyle/>
          <a:p>
            <a:r>
              <a:rPr lang="en-US" sz="1400" dirty="0">
                <a:solidFill>
                  <a:srgbClr val="3366FF"/>
                </a:solidFill>
                <a:latin typeface="Times"/>
              </a:rPr>
              <a:t>[Y. Li, et al., PLB758 (2016)]</a:t>
            </a:r>
            <a:r>
              <a:rPr lang="en-US" sz="1400" dirty="0">
                <a:latin typeface="Time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73897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32113" y="977399"/>
          <a:ext cx="7637741" cy="603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020300" imgH="7912100" progId="Equation.DSMT4">
                  <p:embed/>
                </p:oleObj>
              </mc:Choice>
              <mc:Fallback>
                <p:oleObj name="Equation" r:id="rId3" imgW="10020300" imgH="79121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2113" y="977399"/>
                        <a:ext cx="7637741" cy="6030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0403" name="Rectangle 2"/>
          <p:cNvSpPr>
            <a:spLocks noChangeArrowheads="1"/>
          </p:cNvSpPr>
          <p:nvPr/>
        </p:nvSpPr>
        <p:spPr bwMode="auto">
          <a:xfrm>
            <a:off x="2636893" y="131089"/>
            <a:ext cx="3449497" cy="83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33" tIns="45467" rIns="90933" bIns="45467">
            <a:spAutoFit/>
          </a:bodyPr>
          <a:lstStyle/>
          <a:p>
            <a:pPr marL="0" marR="0" lvl="0" indent="0" algn="l" defTabSz="9093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F2B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                BLFQ</a:t>
            </a:r>
          </a:p>
          <a:p>
            <a:pPr marL="0" marR="0" lvl="0" indent="0" algn="l" defTabSz="9093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F2B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Symmetries &amp; Constraints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0405" name="Line 5"/>
          <p:cNvSpPr>
            <a:spLocks noChangeShapeType="1"/>
          </p:cNvSpPr>
          <p:nvPr/>
        </p:nvSpPr>
        <p:spPr bwMode="auto">
          <a:xfrm flipH="1">
            <a:off x="5985540" y="3305878"/>
            <a:ext cx="2100324" cy="30229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933" tIns="45467" rIns="90933" bIns="45467" anchor="ctr"/>
          <a:lstStyle/>
          <a:p>
            <a:pPr marL="0" marR="0" lvl="0" indent="0" algn="l" defTabSz="9093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39709" y="2384105"/>
            <a:ext cx="2704307" cy="907992"/>
            <a:chOff x="6439709" y="2481635"/>
            <a:chExt cx="2704307" cy="907992"/>
          </a:xfrm>
        </p:grpSpPr>
        <p:sp>
          <p:nvSpPr>
            <p:cNvPr id="230404" name="Rectangle 4"/>
            <p:cNvSpPr>
              <a:spLocks noChangeArrowheads="1"/>
            </p:cNvSpPr>
            <p:nvPr/>
          </p:nvSpPr>
          <p:spPr bwMode="auto">
            <a:xfrm>
              <a:off x="7300705" y="2521961"/>
              <a:ext cx="1594422" cy="830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933" tIns="45467" rIns="90933" bIns="45467">
              <a:spAutoFit/>
            </a:bodyPr>
            <a:lstStyle/>
            <a:p>
              <a:pPr marL="0" marR="0" lvl="0" indent="0" algn="l" defTabSz="90939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" charset="0"/>
                  <a:ea typeface="ＭＳ Ｐゴシック" charset="0"/>
                  <a:cs typeface="ＭＳ Ｐゴシック" charset="0"/>
                </a:rPr>
                <a:t>Finite basis </a:t>
              </a:r>
            </a:p>
            <a:p>
              <a:pPr marL="0" marR="0" lvl="0" indent="0" algn="l" defTabSz="90939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" charset="0"/>
                  <a:ea typeface="ＭＳ Ｐゴシック" charset="0"/>
                  <a:cs typeface="ＭＳ Ｐゴシック" charset="0"/>
                </a:rPr>
                <a:t>  regulators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0406" name="Line 6"/>
            <p:cNvSpPr>
              <a:spLocks noChangeShapeType="1"/>
            </p:cNvSpPr>
            <p:nvPr/>
          </p:nvSpPr>
          <p:spPr bwMode="auto">
            <a:xfrm flipH="1">
              <a:off x="6439709" y="3242773"/>
              <a:ext cx="860993" cy="12126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90933" tIns="45467" rIns="90933" bIns="45467" anchor="ctr"/>
            <a:lstStyle/>
            <a:p>
              <a:pPr marL="0" marR="0" lvl="0" indent="0" algn="l" defTabSz="90939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0408" name="Oval 8"/>
            <p:cNvSpPr>
              <a:spLocks noChangeArrowheads="1"/>
            </p:cNvSpPr>
            <p:nvPr/>
          </p:nvSpPr>
          <p:spPr bwMode="auto">
            <a:xfrm>
              <a:off x="6952811" y="2481635"/>
              <a:ext cx="2191205" cy="907992"/>
            </a:xfrm>
            <a:prstGeom prst="ellipse">
              <a:avLst/>
            </a:prstGeom>
            <a:noFill/>
            <a:ln w="9525">
              <a:solidFill>
                <a:srgbClr val="FF0F2B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933" tIns="45467" rIns="90933" bIns="45467" anchor="ctr"/>
            <a:lstStyle/>
            <a:p>
              <a:pPr marL="0" marR="0" lvl="0" indent="0" algn="l" defTabSz="90939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713293" y="901576"/>
            <a:ext cx="2371527" cy="830528"/>
          </a:xfrm>
          <a:prstGeom prst="rect">
            <a:avLst/>
          </a:prstGeom>
        </p:spPr>
        <p:txBody>
          <a:bodyPr wrap="none" lIns="90933" tIns="45467" rIns="90933" bIns="45467">
            <a:spAutoFit/>
          </a:bodyPr>
          <a:lstStyle/>
          <a:p>
            <a:pPr marL="0" marR="0" lvl="0" indent="0" algn="l" defTabSz="9093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  All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J ≥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J</a:t>
            </a:r>
            <a:r>
              <a:rPr kumimoji="0" 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z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states </a:t>
            </a:r>
          </a:p>
          <a:p>
            <a:pPr marL="0" marR="0" lvl="0" indent="0" algn="l" defTabSz="9093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in one calculation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73789" y="772592"/>
            <a:ext cx="2582788" cy="1504984"/>
            <a:chOff x="6573789" y="558406"/>
            <a:chExt cx="2582788" cy="1504984"/>
          </a:xfrm>
        </p:grpSpPr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6573789" y="558406"/>
              <a:ext cx="2582788" cy="1167715"/>
            </a:xfrm>
            <a:prstGeom prst="ellipse">
              <a:avLst/>
            </a:prstGeom>
            <a:noFill/>
            <a:ln w="9525">
              <a:solidFill>
                <a:srgbClr val="FF0F2B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933" tIns="45467" rIns="90933" bIns="45467" anchor="ctr"/>
            <a:lstStyle/>
            <a:p>
              <a:pPr marL="0" marR="0" lvl="0" indent="0" algn="l" defTabSz="90939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Line 5"/>
            <p:cNvSpPr>
              <a:spLocks noChangeShapeType="1"/>
            </p:cNvSpPr>
            <p:nvPr/>
          </p:nvSpPr>
          <p:spPr bwMode="auto">
            <a:xfrm flipH="1">
              <a:off x="6713291" y="1726198"/>
              <a:ext cx="830613" cy="33719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90933" tIns="45467" rIns="90933" bIns="45467" anchor="ctr"/>
            <a:lstStyle/>
            <a:p>
              <a:pPr marL="0" marR="0" lvl="0" indent="0" algn="l" defTabSz="90939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" name="Oval 3"/>
          <p:cNvSpPr/>
          <p:nvPr/>
        </p:nvSpPr>
        <p:spPr bwMode="auto">
          <a:xfrm>
            <a:off x="6146751" y="3120191"/>
            <a:ext cx="292959" cy="267970"/>
          </a:xfrm>
          <a:prstGeom prst="ellips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933" tIns="45467" rIns="90933" bIns="4546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93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84" charset="-128"/>
              <a:cs typeface="+mn-cs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033948" y="4019103"/>
            <a:ext cx="536587" cy="478466"/>
          </a:xfrm>
          <a:prstGeom prst="ellips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933" tIns="45467" rIns="90933" bIns="4546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93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84" charset="-128"/>
              <a:cs typeface="+mn-cs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4252" y="6328627"/>
            <a:ext cx="4202072" cy="410375"/>
          </a:xfrm>
          <a:prstGeom prst="ellips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933" tIns="45467" rIns="90933" bIns="4546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93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84" charset="-128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17106" y="4724412"/>
            <a:ext cx="6939488" cy="1175962"/>
            <a:chOff x="2217106" y="4514718"/>
            <a:chExt cx="6939488" cy="1175962"/>
          </a:xfrm>
        </p:grpSpPr>
        <p:sp>
          <p:nvSpPr>
            <p:cNvPr id="16" name="Oval 8"/>
            <p:cNvSpPr>
              <a:spLocks noChangeArrowheads="1"/>
            </p:cNvSpPr>
            <p:nvPr/>
          </p:nvSpPr>
          <p:spPr bwMode="auto">
            <a:xfrm>
              <a:off x="6019817" y="4514718"/>
              <a:ext cx="3136777" cy="1175962"/>
            </a:xfrm>
            <a:prstGeom prst="ellipse">
              <a:avLst/>
            </a:prstGeom>
            <a:noFill/>
            <a:ln w="9525">
              <a:solidFill>
                <a:srgbClr val="FF0F2B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933" tIns="45467" rIns="90933" bIns="45467" anchor="ctr"/>
            <a:lstStyle/>
            <a:p>
              <a:pPr marL="0" marR="0" lvl="0" indent="0" algn="l" defTabSz="90939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92056" y="4671829"/>
              <a:ext cx="2937638" cy="830528"/>
            </a:xfrm>
            <a:prstGeom prst="rect">
              <a:avLst/>
            </a:prstGeom>
            <a:noFill/>
          </p:spPr>
          <p:txBody>
            <a:bodyPr wrap="none" lIns="90933" tIns="45467" rIns="90933" bIns="45467" rtlCol="0">
              <a:spAutoFit/>
            </a:bodyPr>
            <a:lstStyle/>
            <a:p>
              <a:pPr marL="0" marR="0" lvl="0" indent="0" algn="l" defTabSz="4546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Preserve transverse</a:t>
              </a:r>
            </a:p>
            <a:p>
              <a:pPr marL="0" marR="0" lvl="0" indent="0" algn="l" defTabSz="4546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  boost invariance</a:t>
              </a:r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H="1">
              <a:off x="2217106" y="5009648"/>
              <a:ext cx="3802694" cy="19356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90933" tIns="45467" rIns="90933" bIns="45467" anchor="ctr"/>
            <a:lstStyle/>
            <a:p>
              <a:pPr marL="0" marR="0" lvl="0" indent="0" algn="l" defTabSz="90939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1" name="Oval 20"/>
          <p:cNvSpPr/>
          <p:nvPr/>
        </p:nvSpPr>
        <p:spPr bwMode="auto">
          <a:xfrm>
            <a:off x="5680396" y="3523803"/>
            <a:ext cx="305144" cy="271782"/>
          </a:xfrm>
          <a:prstGeom prst="ellips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933" tIns="45467" rIns="90933" bIns="4546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93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84" charset="-128"/>
              <a:cs typeface="+mn-cs"/>
            </a:endParaRPr>
          </a:p>
        </p:txBody>
      </p:sp>
      <p:sp>
        <p:nvSpPr>
          <p:cNvPr id="27" name="Line 5">
            <a:extLst>
              <a:ext uri="{FF2B5EF4-FFF2-40B4-BE49-F238E27FC236}">
                <a16:creationId xmlns:a16="http://schemas.microsoft.com/office/drawing/2014/main" id="{DD87B59B-3CC1-7744-8273-59A12DAFAE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4028" y="3294329"/>
            <a:ext cx="953242" cy="72477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933" tIns="45467" rIns="90933" bIns="45467" anchor="ctr"/>
          <a:lstStyle/>
          <a:p>
            <a:pPr marL="0" marR="0" lvl="0" indent="0" algn="l" defTabSz="9093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971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angLi_StrongInteraction_Lecture_Phys625_extrac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" y="20855"/>
            <a:ext cx="9142395" cy="68504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310190" y="2044094"/>
            <a:ext cx="84667" cy="2177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626773-A28B-6570-7FD4-613E73C041A1}"/>
              </a:ext>
            </a:extLst>
          </p:cNvPr>
          <p:cNvSpPr/>
          <p:nvPr/>
        </p:nvSpPr>
        <p:spPr bwMode="auto">
          <a:xfrm>
            <a:off x="3898234" y="6657472"/>
            <a:ext cx="914400" cy="23261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6496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C7E197-ED08-2E39-5035-1C53E6159CF8}"/>
              </a:ext>
            </a:extLst>
          </p:cNvPr>
          <p:cNvSpPr txBox="1"/>
          <p:nvPr/>
        </p:nvSpPr>
        <p:spPr>
          <a:xfrm>
            <a:off x="461355" y="1525956"/>
            <a:ext cx="836908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have been ~60 papers on BLFQ and </a:t>
            </a:r>
            <a:r>
              <a:rPr lang="en-US" dirty="0" err="1"/>
              <a:t>tBLFQ</a:t>
            </a:r>
            <a:r>
              <a:rPr lang="en-US" dirty="0"/>
              <a:t> from 2010 – present. </a:t>
            </a:r>
          </a:p>
          <a:p>
            <a:r>
              <a:rPr lang="en-US" dirty="0"/>
              <a:t>	Of these, 48 have either “Basis Light-Front Quantization” or “BLFQ” in the title.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Since 2020, the “BLFQ Collaboration” has posted ~ 30 papers on the </a:t>
            </a:r>
            <a:r>
              <a:rPr lang="en-US" dirty="0" err="1"/>
              <a:t>arXiv</a:t>
            </a:r>
            <a:r>
              <a:rPr lang="en-US" dirty="0"/>
              <a:t> </a:t>
            </a:r>
          </a:p>
          <a:p>
            <a:r>
              <a:rPr lang="en-US" dirty="0"/>
              <a:t>	and has ~27 published plus accepted papers. 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year, to date, the BLFQ Collaboration has posted 9 papers to the </a:t>
            </a:r>
            <a:r>
              <a:rPr lang="en-US" dirty="0" err="1"/>
              <a:t>arXiv</a:t>
            </a:r>
            <a:r>
              <a:rPr lang="en-US" dirty="0"/>
              <a:t>: </a:t>
            </a:r>
          </a:p>
          <a:p>
            <a:r>
              <a:rPr lang="en-US" dirty="0"/>
              <a:t>	5 have been published with one more accepted for publication.  3 are submitted </a:t>
            </a:r>
          </a:p>
          <a:p>
            <a:r>
              <a:rPr lang="en-US" dirty="0"/>
              <a:t>	for publication and are under review.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LC2024 Talks – Yiping Liu, </a:t>
            </a:r>
            <a:r>
              <a:rPr lang="en-US" dirty="0" err="1"/>
              <a:t>Tianyang</a:t>
            </a:r>
            <a:r>
              <a:rPr lang="en-US" dirty="0"/>
              <a:t> Hu, Chandan Mondal, </a:t>
            </a:r>
            <a:r>
              <a:rPr lang="en-US" dirty="0" err="1"/>
              <a:t>Meijian</a:t>
            </a:r>
            <a:r>
              <a:rPr lang="en-US" dirty="0"/>
              <a:t> Li, </a:t>
            </a:r>
            <a:r>
              <a:rPr lang="en-US" dirty="0" err="1"/>
              <a:t>Wenyang</a:t>
            </a:r>
            <a:r>
              <a:rPr lang="en-US" dirty="0"/>
              <a:t> Qian, </a:t>
            </a:r>
          </a:p>
          <a:p>
            <a:r>
              <a:rPr lang="en-US" dirty="0"/>
              <a:t>	</a:t>
            </a:r>
            <a:r>
              <a:rPr lang="en-US" dirty="0" err="1"/>
              <a:t>Sreeraj</a:t>
            </a:r>
            <a:r>
              <a:rPr lang="en-US" dirty="0"/>
              <a:t> Nair, Zhi Hu, </a:t>
            </a:r>
            <a:r>
              <a:rPr lang="en-US" dirty="0" err="1"/>
              <a:t>Satvir</a:t>
            </a:r>
            <a:r>
              <a:rPr lang="en-US" dirty="0"/>
              <a:t> Kaur, </a:t>
            </a:r>
            <a:r>
              <a:rPr lang="en-US" dirty="0" err="1"/>
              <a:t>Lingdi</a:t>
            </a:r>
            <a:r>
              <a:rPr lang="en-US" dirty="0"/>
              <a:t> Meng, </a:t>
            </a:r>
            <a:r>
              <a:rPr lang="en-US" dirty="0" err="1"/>
              <a:t>Tiancai</a:t>
            </a:r>
            <a:r>
              <a:rPr lang="en-US" dirty="0"/>
              <a:t> Peng, . . 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9EB504-AC9E-D500-F8C2-FA668AE29D6D}"/>
              </a:ext>
            </a:extLst>
          </p:cNvPr>
          <p:cNvSpPr txBox="1"/>
          <p:nvPr/>
        </p:nvSpPr>
        <p:spPr>
          <a:xfrm>
            <a:off x="1426028" y="794657"/>
            <a:ext cx="5244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Research results from BLFQ as of LC2024</a:t>
            </a:r>
          </a:p>
        </p:txBody>
      </p:sp>
    </p:spTree>
    <p:extLst>
      <p:ext uri="{BB962C8B-B14F-4D97-AF65-F5344CB8AC3E}">
        <p14:creationId xmlns:p14="http://schemas.microsoft.com/office/powerpoint/2010/main" val="106863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03 at 8.05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" y="65571"/>
            <a:ext cx="9144000" cy="6472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" name="Rectangle 2"/>
          <p:cNvSpPr/>
          <p:nvPr/>
        </p:nvSpPr>
        <p:spPr bwMode="auto">
          <a:xfrm>
            <a:off x="666484" y="867664"/>
            <a:ext cx="5243105" cy="36467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rPr>
              <a:t>Effective Hamiltonian in the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rPr>
              <a:t>qq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rPr>
              <a:t>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rPr>
              <a:t>sector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60693" y="679036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_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765316" y="4589814"/>
            <a:ext cx="2489532" cy="33952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BB88E6-8AA5-2C4A-AAAA-7B3905298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976" y="2936956"/>
            <a:ext cx="6438902" cy="4245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9F6ABC-D856-6E9E-A06D-194377635AAC}"/>
              </a:ext>
            </a:extLst>
          </p:cNvPr>
          <p:cNvSpPr/>
          <p:nvPr/>
        </p:nvSpPr>
        <p:spPr bwMode="auto">
          <a:xfrm>
            <a:off x="7938052" y="5406887"/>
            <a:ext cx="1537252" cy="14511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559734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30268</TotalTime>
  <Words>3297</Words>
  <Application>Microsoft Macintosh PowerPoint</Application>
  <PresentationFormat>On-screen Show (4:3)</PresentationFormat>
  <Paragraphs>402</Paragraphs>
  <Slides>32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Microsoft YaHei</vt:lpstr>
      <vt:lpstr>ＭＳ Ｐゴシック</vt:lpstr>
      <vt:lpstr>Aptos</vt:lpstr>
      <vt:lpstr>Aptos Display</vt:lpstr>
      <vt:lpstr>Arial</vt:lpstr>
      <vt:lpstr>Calibri</vt:lpstr>
      <vt:lpstr>Calibri Light</vt:lpstr>
      <vt:lpstr>Cambria Math</vt:lpstr>
      <vt:lpstr>CMR5</vt:lpstr>
      <vt:lpstr>Franklin Gothic Medium</vt:lpstr>
      <vt:lpstr>Symbol</vt:lpstr>
      <vt:lpstr>Times</vt:lpstr>
      <vt:lpstr>Times New Roman</vt:lpstr>
      <vt:lpstr>Wingdings</vt:lpstr>
      <vt:lpstr>2_Office Theme</vt:lpstr>
      <vt:lpstr>40_Blank Presentation</vt:lpstr>
      <vt:lpstr>28_Office Theme</vt:lpstr>
      <vt:lpstr>29_Office Theme</vt:lpstr>
      <vt:lpstr>Office Theme</vt:lpstr>
      <vt:lpstr>Equation</vt:lpstr>
      <vt:lpstr>     Basis Light-Front Quantization:  Recent Results and Future Prospects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BLFQ Basis States</vt:lpstr>
      <vt:lpstr>Baryons with one dynamical gluon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Full BLFQ</vt:lpstr>
      <vt:lpstr>Fock Sector Decomposition</vt:lpstr>
      <vt:lpstr>PowerPoint Presentation</vt:lpstr>
    </vt:vector>
  </TitlesOfParts>
  <Manager/>
  <Company>Iowa State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James Vary</dc:creator>
  <cp:keywords/>
  <dc:description/>
  <cp:lastModifiedBy>Vary, James P [PHYSA]</cp:lastModifiedBy>
  <cp:revision>1495</cp:revision>
  <cp:lastPrinted>2024-11-25T13:37:51Z</cp:lastPrinted>
  <dcterms:created xsi:type="dcterms:W3CDTF">2016-05-22T16:15:13Z</dcterms:created>
  <dcterms:modified xsi:type="dcterms:W3CDTF">2024-11-25T23:31:12Z</dcterms:modified>
  <cp:category/>
</cp:coreProperties>
</file>