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6" r:id="rId1"/>
    <p:sldMasterId id="2147483689" r:id="rId2"/>
    <p:sldMasterId id="2147483719" r:id="rId3"/>
    <p:sldMasterId id="2147483749" r:id="rId4"/>
  </p:sldMasterIdLst>
  <p:notesMasterIdLst>
    <p:notesMasterId r:id="rId47"/>
  </p:notesMasterIdLst>
  <p:handoutMasterIdLst>
    <p:handoutMasterId r:id="rId48"/>
  </p:handoutMasterIdLst>
  <p:sldIdLst>
    <p:sldId id="9801" r:id="rId5"/>
    <p:sldId id="9651" r:id="rId6"/>
    <p:sldId id="10022" r:id="rId7"/>
    <p:sldId id="10000" r:id="rId8"/>
    <p:sldId id="10012" r:id="rId9"/>
    <p:sldId id="9931" r:id="rId10"/>
    <p:sldId id="10001" r:id="rId11"/>
    <p:sldId id="10002" r:id="rId12"/>
    <p:sldId id="10023" r:id="rId13"/>
    <p:sldId id="9930" r:id="rId14"/>
    <p:sldId id="9966" r:id="rId15"/>
    <p:sldId id="9955" r:id="rId16"/>
    <p:sldId id="9965" r:id="rId17"/>
    <p:sldId id="9956" r:id="rId18"/>
    <p:sldId id="9957" r:id="rId19"/>
    <p:sldId id="9942" r:id="rId20"/>
    <p:sldId id="9943" r:id="rId21"/>
    <p:sldId id="9944" r:id="rId22"/>
    <p:sldId id="9929" r:id="rId23"/>
    <p:sldId id="10006" r:id="rId24"/>
    <p:sldId id="10024" r:id="rId25"/>
    <p:sldId id="10013" r:id="rId26"/>
    <p:sldId id="10014" r:id="rId27"/>
    <p:sldId id="10015" r:id="rId28"/>
    <p:sldId id="10016" r:id="rId29"/>
    <p:sldId id="10017" r:id="rId30"/>
    <p:sldId id="10025" r:id="rId31"/>
    <p:sldId id="10018" r:id="rId32"/>
    <p:sldId id="10026" r:id="rId33"/>
    <p:sldId id="10028" r:id="rId34"/>
    <p:sldId id="10031" r:id="rId35"/>
    <p:sldId id="10029" r:id="rId36"/>
    <p:sldId id="10030" r:id="rId37"/>
    <p:sldId id="10027" r:id="rId38"/>
    <p:sldId id="10032" r:id="rId39"/>
    <p:sldId id="10009" r:id="rId40"/>
    <p:sldId id="9815" r:id="rId41"/>
    <p:sldId id="10339" r:id="rId42"/>
    <p:sldId id="415" r:id="rId43"/>
    <p:sldId id="416" r:id="rId44"/>
    <p:sldId id="431" r:id="rId45"/>
    <p:sldId id="418" r:id="rId46"/>
  </p:sldIdLst>
  <p:sldSz cx="12192000" cy="6858000"/>
  <p:notesSz cx="7104063" cy="10234613"/>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等线" panose="02010600030101010101" pitchFamily="2" charset="-122"/>
      <p:regular r:id="rId54"/>
      <p:bold r:id="rId55"/>
    </p:embeddedFont>
    <p:embeddedFont>
      <p:font typeface="等线 Light" panose="02010600030101010101" pitchFamily="2" charset="-122"/>
      <p:regular r:id="rId56"/>
    </p:embeddedFont>
    <p:embeddedFont>
      <p:font typeface="黑体" panose="02010609060101010101" pitchFamily="49" charset="-122"/>
      <p:regular r:id="rId57"/>
    </p:embeddedFont>
    <p:embeddedFont>
      <p:font typeface="微软雅黑" panose="020B0503020204020204" pitchFamily="34" charset="-122"/>
      <p:regular r:id="rId58"/>
      <p:bold r:id="rId59"/>
    </p:embeddedFont>
    <p:embeddedFont>
      <p:font typeface="微软雅黑" panose="020B0503020204020204" pitchFamily="34" charset="-122"/>
      <p:regular r:id="rId58"/>
      <p:bold r:id="rId59"/>
    </p:embeddedFont>
  </p:embeddedFontLst>
  <p:defaultTextStyle>
    <a:defPPr>
      <a:defRPr lang="zh-CN"/>
    </a:defPPr>
    <a:lvl1pPr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10"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CC"/>
    <a:srgbClr val="0066FF"/>
    <a:srgbClr val="0000CC"/>
    <a:srgbClr val="00B0F0"/>
    <a:srgbClr val="000099"/>
    <a:srgbClr val="FF9900"/>
    <a:srgbClr val="3333FF"/>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86572" autoAdjust="0"/>
  </p:normalViewPr>
  <p:slideViewPr>
    <p:cSldViewPr showGuides="1">
      <p:cViewPr varScale="1">
        <p:scale>
          <a:sx n="73" d="100"/>
          <a:sy n="73" d="100"/>
        </p:scale>
        <p:origin x="1037" y="101"/>
      </p:cViewPr>
      <p:guideLst>
        <p:guide orient="horz" pos="2160"/>
        <p:guide pos="3880"/>
      </p:guideLst>
    </p:cSldViewPr>
  </p:slideViewPr>
  <p:notesTextViewPr>
    <p:cViewPr>
      <p:scale>
        <a:sx n="100" d="100"/>
        <a:sy n="100" d="100"/>
      </p:scale>
      <p:origin x="0" y="0"/>
    </p:cViewPr>
  </p:notesTextViewPr>
  <p:sorterViewPr>
    <p:cViewPr varScale="1">
      <p:scale>
        <a:sx n="100" d="100"/>
        <a:sy n="100" d="100"/>
      </p:scale>
      <p:origin x="0" y="-14732"/>
    </p:cViewPr>
  </p:sorterViewPr>
  <p:notesViewPr>
    <p:cSldViewPr>
      <p:cViewPr varScale="1">
        <p:scale>
          <a:sx n="75" d="100"/>
          <a:sy n="75" d="100"/>
        </p:scale>
        <p:origin x="3168" y="66"/>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3079202" cy="513858"/>
          </a:xfrm>
          <a:prstGeom prst="rect">
            <a:avLst/>
          </a:prstGeom>
        </p:spPr>
        <p:txBody>
          <a:bodyPr vert="horz" lIns="94787" tIns="47393" rIns="94787" bIns="47393" rtlCol="0"/>
          <a:lstStyle>
            <a:lvl1pPr algn="l" fontAlgn="auto">
              <a:defRPr sz="1200" noProof="1"/>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4023203" y="1"/>
            <a:ext cx="3079202" cy="513858"/>
          </a:xfrm>
          <a:prstGeom prst="rect">
            <a:avLst/>
          </a:prstGeom>
        </p:spPr>
        <p:txBody>
          <a:bodyPr vert="horz" lIns="94787" tIns="47393" rIns="94787" bIns="47393" rtlCol="0"/>
          <a:lstStyle>
            <a:lvl1pPr algn="r" fontAlgn="auto">
              <a:defRPr sz="1200" noProof="1" smtClean="0">
                <a:latin typeface="+mn-lt"/>
                <a:ea typeface="+mn-ea"/>
              </a:defRPr>
            </a:lvl1pPr>
          </a:lstStyle>
          <a:p>
            <a:fld id="{710B18A9-64E7-413A-B7E4-CBB5C3BD7665}" type="datetimeFigureOut">
              <a:rPr lang="zh-CN" altLang="en-US">
                <a:latin typeface="微软雅黑" panose="020B0503020204020204" pitchFamily="34" charset="-122"/>
                <a:ea typeface="微软雅黑" panose="020B0503020204020204" pitchFamily="34" charset="-122"/>
              </a:rPr>
              <a:t>2024/11/24</a:t>
            </a:fld>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9720755"/>
            <a:ext cx="3079202" cy="513858"/>
          </a:xfrm>
          <a:prstGeom prst="rect">
            <a:avLst/>
          </a:prstGeom>
        </p:spPr>
        <p:txBody>
          <a:bodyPr vert="horz" lIns="94787" tIns="47393" rIns="94787" bIns="47393" rtlCol="0" anchor="b"/>
          <a:lstStyle>
            <a:lvl1pPr algn="l" fontAlgn="auto">
              <a:defRPr sz="1200" noProof="1"/>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4023203" y="9720755"/>
            <a:ext cx="3079202" cy="513858"/>
          </a:xfrm>
          <a:prstGeom prst="rect">
            <a:avLst/>
          </a:prstGeom>
        </p:spPr>
        <p:txBody>
          <a:bodyPr vert="horz" lIns="94787" tIns="47393" rIns="94787" bIns="47393" rtlCol="0" anchor="b"/>
          <a:lstStyle>
            <a:lvl1pPr algn="r" fontAlgn="auto">
              <a:defRPr sz="1200" noProof="1" smtClean="0">
                <a:latin typeface="+mn-lt"/>
                <a:ea typeface="+mn-ea"/>
              </a:defRPr>
            </a:lvl1pPr>
          </a:lstStyle>
          <a:p>
            <a:fld id="{510B0215-FFB8-4F95-9933-7C0B686A029D}" type="slidenum">
              <a:rPr lang="zh-CN" altLang="en-US">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3079202" cy="513858"/>
          </a:xfrm>
          <a:prstGeom prst="rect">
            <a:avLst/>
          </a:prstGeom>
        </p:spPr>
        <p:txBody>
          <a:bodyPr vert="horz" lIns="94787" tIns="47393" rIns="94787" bIns="47393" rtlCol="0"/>
          <a:lstStyle>
            <a:lvl1pPr algn="l" fontAlgn="auto">
              <a:defRPr sz="1200" noProof="1">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4023203" y="1"/>
            <a:ext cx="3079202" cy="513858"/>
          </a:xfrm>
          <a:prstGeom prst="rect">
            <a:avLst/>
          </a:prstGeom>
        </p:spPr>
        <p:txBody>
          <a:bodyPr vert="horz" lIns="94787" tIns="47393" rIns="94787" bIns="47393" rtlCol="0"/>
          <a:lstStyle>
            <a:lvl1pPr algn="r" fontAlgn="auto">
              <a:defRPr sz="1200" noProof="1" smtClean="0">
                <a:latin typeface="微软雅黑" panose="020B0503020204020204" pitchFamily="34" charset="-122"/>
                <a:ea typeface="微软雅黑" panose="020B0503020204020204" pitchFamily="34" charset="-122"/>
              </a:defRPr>
            </a:lvl1pPr>
          </a:lstStyle>
          <a:p>
            <a:fld id="{0EFB9E11-458D-45CD-8A55-802FB8850380}" type="datetimeFigureOut">
              <a:rPr lang="zh-CN" altLang="en-US" smtClean="0"/>
              <a:t>2024/11/24</a:t>
            </a:fld>
            <a:endParaRPr lang="zh-CN" altLang="en-US" dirty="0"/>
          </a:p>
        </p:txBody>
      </p:sp>
      <p:sp>
        <p:nvSpPr>
          <p:cNvPr id="5124" name="幻灯片图像占位符 3"/>
          <p:cNvSpPr>
            <a:spLocks noGrp="1" noRot="1" noChangeAspect="1" noChangeArrowheads="1"/>
          </p:cNvSpPr>
          <p:nvPr>
            <p:ph type="sldImg" idx="4294967295"/>
          </p:nvPr>
        </p:nvSpPr>
        <p:spPr bwMode="auto">
          <a:xfrm>
            <a:off x="482600" y="1279525"/>
            <a:ext cx="6138863" cy="3452813"/>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5125" name="备注占位符 4"/>
          <p:cNvSpPr>
            <a:spLocks noGrp="1" noChangeArrowheads="1"/>
          </p:cNvSpPr>
          <p:nvPr>
            <p:ph type="body" sz="quarter" idx="9"/>
          </p:nvPr>
        </p:nvSpPr>
        <p:spPr bwMode="auto">
          <a:xfrm>
            <a:off x="710075" y="4925838"/>
            <a:ext cx="5683914" cy="402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87" tIns="47393" rIns="94787" bIns="47393" numCol="1" anchor="t" anchorCtr="0" compatLnSpc="1"/>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720755"/>
            <a:ext cx="3079202" cy="513858"/>
          </a:xfrm>
          <a:prstGeom prst="rect">
            <a:avLst/>
          </a:prstGeom>
        </p:spPr>
        <p:txBody>
          <a:bodyPr vert="horz" lIns="94787" tIns="47393" rIns="94787" bIns="47393" rtlCol="0" anchor="b"/>
          <a:lstStyle>
            <a:lvl1pPr algn="l" fontAlgn="auto">
              <a:defRPr sz="1200" noProof="1">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4023203" y="9720755"/>
            <a:ext cx="3079202" cy="513858"/>
          </a:xfrm>
          <a:prstGeom prst="rect">
            <a:avLst/>
          </a:prstGeom>
        </p:spPr>
        <p:txBody>
          <a:bodyPr vert="horz" lIns="94787" tIns="47393" rIns="94787" bIns="47393" rtlCol="0" anchor="b"/>
          <a:lstStyle>
            <a:lvl1pPr algn="r" fontAlgn="auto">
              <a:defRPr sz="1200" noProof="1" smtClean="0">
                <a:latin typeface="微软雅黑" panose="020B0503020204020204" pitchFamily="34" charset="-122"/>
                <a:ea typeface="微软雅黑" panose="020B0503020204020204" pitchFamily="34" charset="-122"/>
              </a:defRPr>
            </a:lvl1pPr>
          </a:lstStyle>
          <a:p>
            <a:fld id="{851ED31F-5D06-4226-8E7F-6AC14E7C562F}" type="slidenum">
              <a:rPr lang="zh-CN" altLang="en-US" smtClean="0"/>
              <a:t>‹#›</a:t>
            </a:fld>
            <a:endParaRPr lang="zh-CN" altLang="en-US" dirty="0"/>
          </a:p>
        </p:txBody>
      </p:sp>
    </p:spTree>
    <p:extLst>
      <p:ext uri="{BB962C8B-B14F-4D97-AF65-F5344CB8AC3E}">
        <p14:creationId xmlns:p14="http://schemas.microsoft.com/office/powerpoint/2010/main" val="1221297300"/>
      </p:ext>
    </p:extLst>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4377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BRing</a:t>
            </a:r>
            <a:r>
              <a:rPr lang="en-US" altLang="zh-CN" baseline="0" dirty="0"/>
              <a:t> is the most important component of the HIAF</a:t>
            </a:r>
            <a:r>
              <a:rPr lang="en-US" altLang="zh-CN" b="1" baseline="0" dirty="0"/>
              <a:t>. </a:t>
            </a:r>
            <a:r>
              <a:rPr lang="en-US" b="1" dirty="0"/>
              <a:t>With the superconducting ECR and </a:t>
            </a:r>
            <a:r>
              <a:rPr lang="en-US" b="1" dirty="0" err="1"/>
              <a:t>iLinac</a:t>
            </a:r>
            <a:r>
              <a:rPr lang="en-US" b="1" dirty="0"/>
              <a:t>, it is still not enough to achieve the high intensity for </a:t>
            </a:r>
            <a:r>
              <a:rPr lang="en-US" b="1" dirty="0" err="1"/>
              <a:t>BRing</a:t>
            </a:r>
            <a:r>
              <a:rPr lang="en-US" dirty="0"/>
              <a:t>. So we adopt the 4-D painting injection to the booster ring. Compare with the conventional multi-turn injection scheme, that only painting in the horizontal plane, this method can conduct both the horizontal and vertical painting simultaneous using a </a:t>
            </a:r>
            <a:r>
              <a:rPr lang="en-US" altLang="zh-CN" dirty="0">
                <a:solidFill>
                  <a:schemeClr val="bg2"/>
                </a:solidFill>
                <a:latin typeface="Times New Roman" panose="02020603050405020304" pitchFamily="18" charset="0"/>
                <a:cs typeface="Times New Roman" panose="02020603050405020304" pitchFamily="18" charset="0"/>
              </a:rPr>
              <a:t>loss-</a:t>
            </a:r>
            <a:r>
              <a:rPr lang="en-US" altLang="zh-CN" b="1" dirty="0">
                <a:solidFill>
                  <a:srgbClr val="0000FF"/>
                </a:solidFill>
                <a:latin typeface="Times New Roman" panose="02020603050405020304" pitchFamily="18" charset="0"/>
                <a:cs typeface="Times New Roman" panose="02020603050405020304" pitchFamily="18" charset="0"/>
              </a:rPr>
              <a:t>corner septum</a:t>
            </a:r>
            <a:r>
              <a:rPr lang="en-US" b="1" dirty="0"/>
              <a:t> </a:t>
            </a:r>
            <a:r>
              <a:rPr lang="en-US" dirty="0"/>
              <a:t>. And a nearly 10 times over the conventional injection method can be achieved. </a:t>
            </a:r>
          </a:p>
          <a:p>
            <a:endParaRPr lang="en-US" dirty="0"/>
          </a:p>
          <a:p>
            <a:r>
              <a:rPr lang="en-US" dirty="0"/>
              <a:t>This is the simulating results and our design of the corner septum.</a:t>
            </a:r>
          </a:p>
          <a:p>
            <a:endParaRPr lang="en-US" dirty="0"/>
          </a:p>
          <a:p>
            <a:endParaRPr lang="zh-CN" altLang="en-US" dirty="0"/>
          </a:p>
        </p:txBody>
      </p:sp>
    </p:spTree>
    <p:extLst>
      <p:ext uri="{BB962C8B-B14F-4D97-AF65-F5344CB8AC3E}">
        <p14:creationId xmlns:p14="http://schemas.microsoft.com/office/powerpoint/2010/main" val="2893389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7285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Tree>
    <p:extLst>
      <p:ext uri="{BB962C8B-B14F-4D97-AF65-F5344CB8AC3E}">
        <p14:creationId xmlns:p14="http://schemas.microsoft.com/office/powerpoint/2010/main" val="399801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5519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323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1065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51680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75714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71648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4373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435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22053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0827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842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2141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96718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Using fast, extracted projectiles from the Booster, HFRS produces, separates and injects the nuclides of interest into the Spectrometer Ring, which is in essence a storage ring equipped with an electron cooler, a stochastic cooling device, and a deacceleration cavity. Based on the Spectrometer Ring, we will build the Dielectronic Recombination Spectrometer, Isochronous Mass Spectrometer, Schottky Spectrometer, and Setup for In-ring Nuclear Reactions, as schematically shown.</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 </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endParaRPr lang="zh-CN" altLang="en-US" dirty="0"/>
          </a:p>
        </p:txBody>
      </p:sp>
    </p:spTree>
    <p:extLst>
      <p:ext uri="{BB962C8B-B14F-4D97-AF65-F5344CB8AC3E}">
        <p14:creationId xmlns:p14="http://schemas.microsoft.com/office/powerpoint/2010/main" val="2387876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this report</a:t>
            </a:r>
          </a:p>
        </p:txBody>
      </p:sp>
    </p:spTree>
    <p:extLst>
      <p:ext uri="{BB962C8B-B14F-4D97-AF65-F5344CB8AC3E}">
        <p14:creationId xmlns:p14="http://schemas.microsoft.com/office/powerpoint/2010/main" val="41666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804793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166189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102230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9696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2090707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268687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2718518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HIAF and </a:t>
            </a:r>
            <a:r>
              <a:rPr lang="en-US" dirty="0" err="1"/>
              <a:t>CiADS</a:t>
            </a:r>
            <a:r>
              <a:rPr lang="en-US" dirty="0"/>
              <a:t>, our future plan is to combine the two facilities to build the China advanced </a:t>
            </a:r>
            <a:r>
              <a:rPr lang="en-US" dirty="0" err="1"/>
              <a:t>NUclear</a:t>
            </a:r>
            <a:r>
              <a:rPr lang="en-US" dirty="0"/>
              <a:t> physics research Facility (briefly CNUF). </a:t>
            </a:r>
          </a:p>
          <a:p>
            <a:endParaRPr lang="en-US" dirty="0"/>
          </a:p>
          <a:p>
            <a:r>
              <a:rPr lang="en-US" dirty="0"/>
              <a:t>It mainly consists of three parts: the ISOL facility driven by </a:t>
            </a:r>
            <a:r>
              <a:rPr lang="en-US" dirty="0" err="1"/>
              <a:t>ciADS</a:t>
            </a:r>
            <a:r>
              <a:rPr lang="en-US" dirty="0"/>
              <a:t>, and the HIAF upgrade project and the electron ion collider. The three parts are connected with each other, and there are several operating modes for different experimental terminals, including the </a:t>
            </a:r>
            <a:r>
              <a:rPr lang="en-US" b="1" dirty="0"/>
              <a:t>Muon research platform.  </a:t>
            </a:r>
          </a:p>
          <a:p>
            <a:endParaRPr lang="en-US" dirty="0"/>
          </a:p>
        </p:txBody>
      </p:sp>
    </p:spTree>
    <p:extLst>
      <p:ext uri="{BB962C8B-B14F-4D97-AF65-F5344CB8AC3E}">
        <p14:creationId xmlns:p14="http://schemas.microsoft.com/office/powerpoint/2010/main" val="1875051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this report</a:t>
            </a:r>
          </a:p>
        </p:txBody>
      </p:sp>
    </p:spTree>
    <p:extLst>
      <p:ext uri="{BB962C8B-B14F-4D97-AF65-F5344CB8AC3E}">
        <p14:creationId xmlns:p14="http://schemas.microsoft.com/office/powerpoint/2010/main" val="615707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Some devices</a:t>
            </a:r>
            <a:r>
              <a:rPr lang="en-US" altLang="zh-CN" baseline="0" dirty="0"/>
              <a:t> and equipment are under test and measurement</a:t>
            </a:r>
            <a:endParaRPr lang="zh-CN" altLang="en-US" dirty="0"/>
          </a:p>
        </p:txBody>
      </p:sp>
    </p:spTree>
    <p:extLst>
      <p:ext uri="{BB962C8B-B14F-4D97-AF65-F5344CB8AC3E}">
        <p14:creationId xmlns:p14="http://schemas.microsoft.com/office/powerpoint/2010/main" val="127849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34206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39</a:t>
            </a:fld>
            <a:endParaRPr lang="zh-CN" altLang="en-US"/>
          </a:p>
        </p:txBody>
      </p:sp>
      <p:sp>
        <p:nvSpPr>
          <p:cNvPr id="6" name="备注占位符 5">
            <a:extLst>
              <a:ext uri="{FF2B5EF4-FFF2-40B4-BE49-F238E27FC236}">
                <a16:creationId xmlns:a16="http://schemas.microsoft.com/office/drawing/2014/main" id="{C260D395-4F1C-747C-E912-400737361BFC}"/>
              </a:ext>
            </a:extLst>
          </p:cNvPr>
          <p:cNvSpPr>
            <a:spLocks noGrp="1"/>
          </p:cNvSpPr>
          <p:nvPr>
            <p:ph type="body" sz="quarter" idx="3"/>
          </p:nvPr>
        </p:nvSpPr>
        <p:spPr/>
        <p:txBody>
          <a:bodyPr/>
          <a:lstStyle/>
          <a:p>
            <a:r>
              <a:rPr lang="en-US" altLang="zh-CN" dirty="0"/>
              <a:t>Interaction region design is also important for researching beam-beam effects or other coupling effects. It is strongly constrained by detectors and necessary accelerator devices. Each crab cavity section needs 16 m. And we can provide 4.4 m to minus 3.6 m space for central detector. Then, endcap </a:t>
            </a:r>
            <a:r>
              <a:rPr lang="en-US" altLang="zh-CN" dirty="0" err="1"/>
              <a:t>dpole</a:t>
            </a:r>
            <a:r>
              <a:rPr lang="en-US" altLang="zh-CN" dirty="0"/>
              <a:t> tracker is in the first dipole magnet and will accept productions in the angle of 16 to 60 </a:t>
            </a:r>
            <a:r>
              <a:rPr lang="en-US" altLang="zh-CN" dirty="0" err="1"/>
              <a:t>mrad.Roman</a:t>
            </a:r>
            <a:r>
              <a:rPr lang="en-US" altLang="zh-CN" dirty="0"/>
              <a:t> pot detectors are placed before and after the second dipole inside the vacuum chamber to cover ultra-small angle productions in the angle of 5 to 16 </a:t>
            </a:r>
            <a:r>
              <a:rPr lang="en-US" altLang="zh-CN" dirty="0" err="1"/>
              <a:t>mrad</a:t>
            </a:r>
            <a:r>
              <a:rPr lang="en-US" altLang="zh-CN" dirty="0"/>
              <a:t>. Zero degree calorimeter is placed along the IP’s extended line to cover neutral particles in the angle 25 </a:t>
            </a:r>
            <a:r>
              <a:rPr lang="en-US" altLang="zh-CN" dirty="0" err="1"/>
              <a:t>mrad</a:t>
            </a:r>
            <a:r>
              <a:rPr lang="en-US" altLang="zh-CN" dirty="0"/>
              <a:t>. But further studies should be performed with detector group to generate a more reasonable interaction region design.</a:t>
            </a:r>
            <a:endParaRPr lang="zh-CN" altLang="en-US" dirty="0"/>
          </a:p>
        </p:txBody>
      </p:sp>
    </p:spTree>
    <p:extLst>
      <p:ext uri="{BB962C8B-B14F-4D97-AF65-F5344CB8AC3E}">
        <p14:creationId xmlns:p14="http://schemas.microsoft.com/office/powerpoint/2010/main" val="3751488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40</a:t>
            </a:fld>
            <a:endParaRPr lang="zh-CN" altLang="en-US"/>
          </a:p>
        </p:txBody>
      </p:sp>
      <p:sp>
        <p:nvSpPr>
          <p:cNvPr id="6" name="备注占位符 5">
            <a:extLst>
              <a:ext uri="{FF2B5EF4-FFF2-40B4-BE49-F238E27FC236}">
                <a16:creationId xmlns:a16="http://schemas.microsoft.com/office/drawing/2014/main" id="{C260D395-4F1C-747C-E912-400737361BFC}"/>
              </a:ext>
            </a:extLst>
          </p:cNvPr>
          <p:cNvSpPr>
            <a:spLocks noGrp="1"/>
          </p:cNvSpPr>
          <p:nvPr>
            <p:ph type="body" sz="quarter" idx="3"/>
          </p:nvPr>
        </p:nvSpPr>
        <p:spPr/>
        <p:txBody>
          <a:bodyPr/>
          <a:lstStyle/>
          <a:p>
            <a:r>
              <a:rPr lang="en-US" altLang="zh-CN" dirty="0"/>
              <a:t>The interaction region in the electron complex contains 9 m space for each crab cavity, 8 m space for central detector and a chicane section that measures luminosity and polarization. This section has severe impact on emittance, almost 20%.</a:t>
            </a:r>
            <a:endParaRPr lang="zh-CN" altLang="en-US" dirty="0"/>
          </a:p>
        </p:txBody>
      </p:sp>
    </p:spTree>
    <p:extLst>
      <p:ext uri="{BB962C8B-B14F-4D97-AF65-F5344CB8AC3E}">
        <p14:creationId xmlns:p14="http://schemas.microsoft.com/office/powerpoint/2010/main" val="3080725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41</a:t>
            </a:fld>
            <a:endParaRPr lang="zh-CN" altLang="en-US"/>
          </a:p>
        </p:txBody>
      </p:sp>
      <p:sp>
        <p:nvSpPr>
          <p:cNvPr id="6" name="备注占位符 5">
            <a:extLst>
              <a:ext uri="{FF2B5EF4-FFF2-40B4-BE49-F238E27FC236}">
                <a16:creationId xmlns:a16="http://schemas.microsoft.com/office/drawing/2014/main" id="{C260D395-4F1C-747C-E912-400737361BFC}"/>
              </a:ext>
            </a:extLst>
          </p:cNvPr>
          <p:cNvSpPr>
            <a:spLocks noGrp="1"/>
          </p:cNvSpPr>
          <p:nvPr>
            <p:ph type="body" sz="quarter" idx="3"/>
          </p:nvPr>
        </p:nvSpPr>
        <p:spPr/>
        <p:txBody>
          <a:bodyPr/>
          <a:lstStyle/>
          <a:p>
            <a:r>
              <a:rPr lang="en-US" altLang="zh-CN" dirty="0"/>
              <a:t>Last but not least, it is necessary to employ local crab cavities to perform head-on collision as the luminosity is severely limited by large cross angle about 50 </a:t>
            </a:r>
            <a:r>
              <a:rPr lang="en-US" altLang="zh-CN" dirty="0" err="1"/>
              <a:t>mrad</a:t>
            </a:r>
            <a:r>
              <a:rPr lang="en-US" altLang="zh-CN" dirty="0"/>
              <a:t>. But the nonlinear effects and imperfection effects of crab cavities will have detrimental impacts on beams and reduce the luminosity and luminosity life. This shows the nonlinear resonances, and we should consider phase advance errors, and dispersion function errors.</a:t>
            </a:r>
          </a:p>
        </p:txBody>
      </p:sp>
    </p:spTree>
    <p:extLst>
      <p:ext uri="{BB962C8B-B14F-4D97-AF65-F5344CB8AC3E}">
        <p14:creationId xmlns:p14="http://schemas.microsoft.com/office/powerpoint/2010/main" val="164337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23334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42</a:t>
            </a:fld>
            <a:endParaRPr lang="zh-CN" altLang="en-US"/>
          </a:p>
        </p:txBody>
      </p:sp>
      <p:sp>
        <p:nvSpPr>
          <p:cNvPr id="6" name="备注占位符 5">
            <a:extLst>
              <a:ext uri="{FF2B5EF4-FFF2-40B4-BE49-F238E27FC236}">
                <a16:creationId xmlns:a16="http://schemas.microsoft.com/office/drawing/2014/main" id="{C260D395-4F1C-747C-E912-400737361BFC}"/>
              </a:ext>
            </a:extLst>
          </p:cNvPr>
          <p:cNvSpPr>
            <a:spLocks noGrp="1"/>
          </p:cNvSpPr>
          <p:nvPr>
            <p:ph type="body" sz="quarter" idx="3"/>
          </p:nvPr>
        </p:nvSpPr>
        <p:spPr/>
        <p:txBody>
          <a:bodyPr/>
          <a:lstStyle/>
          <a:p>
            <a:r>
              <a:rPr lang="en-US" altLang="zh-CN" dirty="0"/>
              <a:t>The last important design is polarization. Here we use electron proton collisions as example. In the ion complex, the proton beams with opposite spin directions are generated by ion source or the spin rotator at the exit of the ion source, injected and accelerated. Fixed field Siberian snakes will be employed in rapid-cycling boosters, as normal snakes cannot catch up with the ramping rate of these boosters. Then, we want to use a spin-transparent design in the </a:t>
            </a:r>
            <a:r>
              <a:rPr lang="en-US" altLang="zh-CN" dirty="0" err="1"/>
              <a:t>pRing</a:t>
            </a:r>
            <a:r>
              <a:rPr lang="en-US" altLang="zh-CN" dirty="0"/>
              <a:t>, which means </a:t>
            </a:r>
            <a:r>
              <a:rPr lang="en-US" altLang="zh-CN" dirty="0" err="1"/>
              <a:t>pRing</a:t>
            </a:r>
            <a:r>
              <a:rPr lang="en-US" altLang="zh-CN" dirty="0"/>
              <a:t> can receive beams with any spin directions. The required spin directions are achieved at the injection line. In the electron complex, due to the self-polarization effect, electron beams are injected, accumulated and accelerated with only one spin direction, not like ion complex. Then, the opposite spin directions are achieved at the injection line. We place 2 spin rotators at the both sides of IP to get the required spin directions at the IP and match the spin directions again with the arc sections. And due to the self-polarization effect again, the polarization of beams with inverse spin direction will lose much quicker than another. Swap-out injection is necessary to maintain high polarization in </a:t>
            </a:r>
            <a:r>
              <a:rPr lang="en-US" altLang="zh-CN" dirty="0" err="1"/>
              <a:t>eRing</a:t>
            </a:r>
            <a:r>
              <a:rPr lang="en-US" altLang="zh-CN" dirty="0"/>
              <a:t> when there is spin flip. With these schemes, a spin flip with the frequency of 1.04 MHz is designed.</a:t>
            </a:r>
            <a:endParaRPr lang="zh-CN" altLang="en-US" dirty="0"/>
          </a:p>
        </p:txBody>
      </p:sp>
    </p:spTree>
    <p:extLst>
      <p:ext uri="{BB962C8B-B14F-4D97-AF65-F5344CB8AC3E}">
        <p14:creationId xmlns:p14="http://schemas.microsoft.com/office/powerpoint/2010/main" val="301067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019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4373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382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32750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this report</a:t>
            </a:r>
          </a:p>
        </p:txBody>
      </p:sp>
    </p:spTree>
    <p:extLst>
      <p:ext uri="{BB962C8B-B14F-4D97-AF65-F5344CB8AC3E}">
        <p14:creationId xmlns:p14="http://schemas.microsoft.com/office/powerpoint/2010/main" val="1868134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59265" y="1977620"/>
            <a:ext cx="862693" cy="862693"/>
          </a:xfrm>
          <a:prstGeom prst="rect">
            <a:avLst/>
          </a:prstGeom>
        </p:spPr>
      </p:pic>
      <p:pic>
        <p:nvPicPr>
          <p:cNvPr id="9" name="图片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59265" y="2972982"/>
            <a:ext cx="862693" cy="862693"/>
          </a:xfrm>
          <a:prstGeom prst="rect">
            <a:avLst/>
          </a:prstGeom>
        </p:spPr>
      </p:pic>
      <p:sp>
        <p:nvSpPr>
          <p:cNvPr id="31" name="文本框 30"/>
          <p:cNvSpPr txBox="1"/>
          <p:nvPr userDrawn="1"/>
        </p:nvSpPr>
        <p:spPr>
          <a:xfrm>
            <a:off x="1882862" y="2224300"/>
            <a:ext cx="441146" cy="400110"/>
          </a:xfrm>
          <a:prstGeom prst="rect">
            <a:avLst/>
          </a:prstGeom>
          <a:noFill/>
        </p:spPr>
        <p:txBody>
          <a:bodyPr wrap="none" rtlCol="0">
            <a:spAutoFit/>
          </a:bodyPr>
          <a:lstStyle/>
          <a:p>
            <a:r>
              <a:rPr kumimoji="1" lang="zh-CN" altLang="en-US" sz="2000" b="1" dirty="0">
                <a:solidFill>
                  <a:schemeClr val="accent2"/>
                </a:solidFill>
                <a:latin typeface="微软雅黑" panose="020B0503020204020204" pitchFamily="34" charset="-122"/>
                <a:ea typeface="微软雅黑" panose="020B0503020204020204" pitchFamily="34" charset="-122"/>
              </a:rPr>
              <a:t>一</a:t>
            </a:r>
          </a:p>
        </p:txBody>
      </p:sp>
      <p:sp>
        <p:nvSpPr>
          <p:cNvPr id="32" name="文本框 31"/>
          <p:cNvSpPr txBox="1"/>
          <p:nvPr userDrawn="1"/>
        </p:nvSpPr>
        <p:spPr>
          <a:xfrm>
            <a:off x="1882862" y="3219662"/>
            <a:ext cx="441146" cy="400110"/>
          </a:xfrm>
          <a:prstGeom prst="rect">
            <a:avLst/>
          </a:prstGeom>
          <a:noFill/>
        </p:spPr>
        <p:txBody>
          <a:bodyPr wrap="none" rtlCol="0">
            <a:spAutoFit/>
          </a:bodyPr>
          <a:lstStyle/>
          <a:p>
            <a:r>
              <a:rPr kumimoji="1" lang="zh-CN" altLang="en-US" sz="2000" b="1" dirty="0">
                <a:solidFill>
                  <a:schemeClr val="accent2"/>
                </a:solidFill>
                <a:latin typeface="微软雅黑" panose="020B0503020204020204" pitchFamily="34" charset="-122"/>
                <a:ea typeface="微软雅黑" panose="020B0503020204020204" pitchFamily="34" charset="-122"/>
              </a:rPr>
              <a:t>二</a:t>
            </a:r>
          </a:p>
        </p:txBody>
      </p:sp>
      <p:pic>
        <p:nvPicPr>
          <p:cNvPr id="10" name="图片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59265" y="3968344"/>
            <a:ext cx="862693" cy="862693"/>
          </a:xfrm>
          <a:prstGeom prst="rect">
            <a:avLst/>
          </a:prstGeom>
        </p:spPr>
      </p:pic>
      <p:sp>
        <p:nvSpPr>
          <p:cNvPr id="11" name="文本框 10"/>
          <p:cNvSpPr txBox="1"/>
          <p:nvPr userDrawn="1"/>
        </p:nvSpPr>
        <p:spPr>
          <a:xfrm>
            <a:off x="1882862" y="4215024"/>
            <a:ext cx="441146" cy="400110"/>
          </a:xfrm>
          <a:prstGeom prst="rect">
            <a:avLst/>
          </a:prstGeom>
          <a:noFill/>
        </p:spPr>
        <p:txBody>
          <a:bodyPr wrap="none" rtlCol="0">
            <a:spAutoFit/>
          </a:bodyPr>
          <a:lstStyle/>
          <a:p>
            <a:r>
              <a:rPr kumimoji="1" lang="zh-CN" altLang="en-US" sz="2000" b="1" dirty="0">
                <a:solidFill>
                  <a:schemeClr val="accent2"/>
                </a:solidFill>
                <a:latin typeface="微软雅黑" panose="020B0503020204020204" pitchFamily="34" charset="-122"/>
                <a:ea typeface="微软雅黑" panose="020B0503020204020204" pitchFamily="34" charset="-122"/>
              </a:rPr>
              <a:t>二</a:t>
            </a:r>
          </a:p>
        </p:txBody>
      </p:sp>
      <p:grpSp>
        <p:nvGrpSpPr>
          <p:cNvPr id="4" name="组合 3"/>
          <p:cNvGrpSpPr/>
          <p:nvPr userDrawn="1"/>
        </p:nvGrpSpPr>
        <p:grpSpPr>
          <a:xfrm>
            <a:off x="10594155" y="2301129"/>
            <a:ext cx="1083180" cy="2206398"/>
            <a:chOff x="2745555" y="2306444"/>
            <a:chExt cx="1083180" cy="2206398"/>
          </a:xfrm>
        </p:grpSpPr>
        <p:cxnSp>
          <p:nvCxnSpPr>
            <p:cNvPr id="14" name="直线连接符 13"/>
            <p:cNvCxnSpPr/>
            <p:nvPr userDrawn="1"/>
          </p:nvCxnSpPr>
          <p:spPr>
            <a:xfrm>
              <a:off x="2745555" y="2414281"/>
              <a:ext cx="975343" cy="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a:off x="2745555" y="3409643"/>
              <a:ext cx="975343" cy="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5" name="椭圆 14"/>
            <p:cNvSpPr/>
            <p:nvPr userDrawn="1"/>
          </p:nvSpPr>
          <p:spPr>
            <a:xfrm>
              <a:off x="3613061" y="2306444"/>
              <a:ext cx="215674" cy="2156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21" name="椭圆 20"/>
            <p:cNvSpPr/>
            <p:nvPr userDrawn="1"/>
          </p:nvSpPr>
          <p:spPr>
            <a:xfrm>
              <a:off x="3613061" y="3301806"/>
              <a:ext cx="215674" cy="2156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cxnSp>
          <p:nvCxnSpPr>
            <p:cNvPr id="16" name="直线连接符 15"/>
            <p:cNvCxnSpPr/>
            <p:nvPr userDrawn="1"/>
          </p:nvCxnSpPr>
          <p:spPr>
            <a:xfrm>
              <a:off x="2745555" y="4405005"/>
              <a:ext cx="975343" cy="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椭圆 16"/>
            <p:cNvSpPr/>
            <p:nvPr userDrawn="1"/>
          </p:nvSpPr>
          <p:spPr>
            <a:xfrm>
              <a:off x="3613061" y="4297168"/>
              <a:ext cx="215674" cy="2156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lvl1pPr>
              <a:defRPr>
                <a:latin typeface="微软雅黑" panose="020B0503020204020204" pitchFamily="34" charset="-122"/>
                <a:ea typeface="微软雅黑" panose="020B0503020204020204" pitchFamily="34" charset="-122"/>
              </a:defRPr>
            </a:lvl1pPr>
          </a:lstStyle>
          <a:p>
            <a:r>
              <a:rPr kumimoji="1" lang="zh-CN" altLang="en-US" dirty="0"/>
              <a:t>编辑母版文本样式
第二级
第三级
第四级
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lvl1pPr>
              <a:defRPr>
                <a:latin typeface="微软雅黑" panose="020B0503020204020204" pitchFamily="34" charset="-122"/>
                <a:ea typeface="微软雅黑" panose="020B0503020204020204" pitchFamily="34" charset="-122"/>
              </a:defRPr>
            </a:lvl1pPr>
          </a:lstStyle>
          <a:p>
            <a:r>
              <a:rPr kumimoji="1" lang="zh-CN" altLang="en-US" dirty="0"/>
              <a:t>编辑母版文本样式
第二级
第三级
第四级
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842052" y="530087"/>
            <a:ext cx="10349948" cy="675861"/>
          </a:xfrm>
          <a:prstGeom prst="rect">
            <a:avLst/>
          </a:prstGeom>
        </p:spPr>
        <p:txBody>
          <a:bodyPr/>
          <a:lstStyle>
            <a:lvl1pPr>
              <a:defRPr sz="4000">
                <a:solidFill>
                  <a:srgbClr val="0E75BC"/>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4" name="页脚占位符 3"/>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fld id="{DE74FA11-A799-4E73-B827-C7A510889874}" type="slidenum">
              <a:rPr lang="zh-CN" altLang="en-US" smtClean="0"/>
              <a:t>‹#›</a:t>
            </a:fld>
            <a:endParaRPr lang="zh-CN" altLang="en-US"/>
          </a:p>
        </p:txBody>
      </p:sp>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gradFill flip="none" rotWithShape="1">
            <a:gsLst>
              <a:gs pos="35000">
                <a:srgbClr val="FFFFFF">
                  <a:alpha val="0"/>
                </a:srgbClr>
              </a:gs>
              <a:gs pos="47000">
                <a:srgbClr val="FFFFFF">
                  <a:alpha val="76000"/>
                </a:srgbClr>
              </a:gs>
              <a:gs pos="66000">
                <a:srgbClr val="FFFFFF">
                  <a:shade val="100000"/>
                  <a:satMod val="115000"/>
                </a:srgbClr>
              </a:gs>
              <a:gs pos="57000">
                <a:srgbClr val="FFFFFF">
                  <a:shade val="100000"/>
                  <a:satMod val="115000"/>
                  <a:alpha val="96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916F36F-32F2-4D8C-9A81-8E61493DA62A}" type="datetimeFigureOut">
              <a:rPr lang="zh-CN" altLang="en-US" smtClean="0"/>
              <a:t>2024/11/24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E74FA11-A799-4E73-B827-C7A510889874}" type="slidenum">
              <a:rPr lang="zh-CN" altLang="en-US" smtClean="0"/>
              <a:t>‹#›</a:t>
            </a:fld>
            <a:endParaRPr lang="zh-CN" altLang="en-US"/>
          </a:p>
        </p:txBody>
      </p:sp>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gradFill flip="none" rotWithShape="1">
            <a:gsLst>
              <a:gs pos="35000">
                <a:srgbClr val="FFFFFF">
                  <a:alpha val="0"/>
                </a:srgbClr>
              </a:gs>
              <a:gs pos="47000">
                <a:srgbClr val="FFFFFF">
                  <a:alpha val="76000"/>
                </a:srgbClr>
              </a:gs>
              <a:gs pos="66000">
                <a:srgbClr val="FFFFFF">
                  <a:shade val="100000"/>
                  <a:satMod val="115000"/>
                </a:srgbClr>
              </a:gs>
              <a:gs pos="57000">
                <a:srgbClr val="FFFFFF">
                  <a:shade val="100000"/>
                  <a:satMod val="115000"/>
                  <a:alpha val="96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81124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C822D-E967-452E-8DD6-8B6005045EE7}"/>
              </a:ext>
            </a:extLst>
          </p:cNvPr>
          <p:cNvSpPr>
            <a:spLocks noGrp="1"/>
          </p:cNvSpPr>
          <p:nvPr>
            <p:ph type="title"/>
          </p:nvPr>
        </p:nvSpPr>
        <p:spPr>
          <a:xfrm>
            <a:off x="331304" y="26634"/>
            <a:ext cx="7073900" cy="681036"/>
          </a:xfrm>
        </p:spPr>
        <p:txBody>
          <a:bodyPr>
            <a:normAutofit/>
          </a:bodyPr>
          <a:lstStyle>
            <a:lvl1pPr>
              <a:defRPr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FBFC407-70FD-4D57-82B4-54D9ECCAC2F6}"/>
              </a:ext>
            </a:extLst>
          </p:cNvPr>
          <p:cNvSpPr>
            <a:spLocks noGrp="1"/>
          </p:cNvSpPr>
          <p:nvPr>
            <p:ph idx="1"/>
          </p:nvPr>
        </p:nvSpPr>
        <p:spPr>
          <a:xfrm>
            <a:off x="331304" y="914400"/>
            <a:ext cx="11542644" cy="5560291"/>
          </a:xfrm>
        </p:spPr>
        <p:txBody>
          <a:bodyPr/>
          <a:lstStyle>
            <a:lvl1pPr>
              <a:defRPr sz="2400">
                <a:latin typeface="Times New Roman" panose="02020603050405020304" pitchFamily="18" charset="0"/>
                <a:ea typeface="黑体" panose="02010609060101010101" pitchFamily="49" charset="-122"/>
                <a:cs typeface="Times New Roman" panose="02020603050405020304" pitchFamily="18" charset="0"/>
              </a:defRPr>
            </a:lvl1pPr>
            <a:lvl2pPr marL="432000" indent="-228600">
              <a:buFont typeface="Wingdings" panose="05000000000000000000" pitchFamily="2" charset="2"/>
              <a:buChar char="Ø"/>
              <a:defRPr sz="2400">
                <a:latin typeface="Times New Roman" panose="02020603050405020304" pitchFamily="18" charset="0"/>
                <a:ea typeface="黑体" panose="02010609060101010101" pitchFamily="49" charset="-122"/>
                <a:cs typeface="Times New Roman" panose="02020603050405020304" pitchFamily="18" charset="0"/>
              </a:defRPr>
            </a:lvl2pPr>
            <a:lvl3pPr marL="864000" indent="-228600">
              <a:buFont typeface="Wingdings" panose="05000000000000000000" pitchFamily="2" charset="2"/>
              <a:buChar char="u"/>
              <a:defRPr sz="2400">
                <a:latin typeface="Times New Roman" panose="02020603050405020304" pitchFamily="18" charset="0"/>
                <a:ea typeface="黑体" panose="02010609060101010101" pitchFamily="49" charset="-122"/>
                <a:cs typeface="Times New Roman" panose="02020603050405020304" pitchFamily="18" charset="0"/>
              </a:defRPr>
            </a:lvl3pPr>
            <a:lvl4pPr marL="1296000" indent="-228600">
              <a:buFont typeface="Wingdings" panose="05000000000000000000" pitchFamily="2" charset="2"/>
              <a:buChar char="p"/>
              <a:defRPr sz="2400">
                <a:latin typeface="Times New Roman" panose="02020603050405020304" pitchFamily="18" charset="0"/>
                <a:ea typeface="黑体" panose="02010609060101010101" pitchFamily="49" charset="-122"/>
                <a:cs typeface="Times New Roman" panose="02020603050405020304" pitchFamily="18" charset="0"/>
              </a:defRPr>
            </a:lvl4pPr>
            <a:lvl5pPr marL="1728000" indent="-228600">
              <a:buFont typeface="Wingdings" panose="05000000000000000000" pitchFamily="2" charset="2"/>
              <a:buChar char="ü"/>
              <a:defRPr sz="2400">
                <a:latin typeface="Times New Roman" panose="02020603050405020304" pitchFamily="18" charset="0"/>
                <a:ea typeface="黑体" panose="02010609060101010101" pitchFamily="49" charset="-122"/>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0C04D97-1192-49F0-B35E-D80CCE6F283B}"/>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06B08902-A289-41AA-BDE0-C02E4D276E2B}"/>
              </a:ext>
            </a:extLst>
          </p:cNvPr>
          <p:cNvSpPr>
            <a:spLocks noGrp="1"/>
          </p:cNvSpPr>
          <p:nvPr>
            <p:ph type="ftr" sz="quarter" idx="11"/>
          </p:nvPr>
        </p:nvSpPr>
        <p:spPr/>
        <p:txBody>
          <a:bodyPr/>
          <a:lstStyle/>
          <a:p>
            <a:endParaRPr lang="zh-CN" altLang="en-US"/>
          </a:p>
        </p:txBody>
      </p:sp>
      <p:sp>
        <p:nvSpPr>
          <p:cNvPr id="7" name="矩形 6">
            <a:extLst>
              <a:ext uri="{FF2B5EF4-FFF2-40B4-BE49-F238E27FC236}">
                <a16:creationId xmlns:a16="http://schemas.microsoft.com/office/drawing/2014/main" id="{F6734721-5F64-6353-518F-E9E89A8906A8}"/>
              </a:ext>
            </a:extLst>
          </p:cNvPr>
          <p:cNvSpPr/>
          <p:nvPr userDrawn="1"/>
        </p:nvSpPr>
        <p:spPr>
          <a:xfrm>
            <a:off x="-1" y="646275"/>
            <a:ext cx="12192000" cy="18000"/>
          </a:xfrm>
          <a:prstGeom prst="rect">
            <a:avLst/>
          </a:prstGeom>
          <a:gradFill flip="none" rotWithShape="1">
            <a:gsLst>
              <a:gs pos="64000">
                <a:schemeClr val="bg1"/>
              </a:gs>
              <a:gs pos="0">
                <a:schemeClr val="accent1">
                  <a:lumMod val="75000"/>
                </a:schemeClr>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灯片编号占位符 5">
            <a:extLst>
              <a:ext uri="{FF2B5EF4-FFF2-40B4-BE49-F238E27FC236}">
                <a16:creationId xmlns:a16="http://schemas.microsoft.com/office/drawing/2014/main" id="{2CD87EFB-8192-A917-C139-128D68B20ACF}"/>
              </a:ext>
            </a:extLst>
          </p:cNvPr>
          <p:cNvSpPr>
            <a:spLocks noGrp="1"/>
          </p:cNvSpPr>
          <p:nvPr>
            <p:ph type="sldNum" sz="quarter" idx="12"/>
          </p:nvPr>
        </p:nvSpPr>
        <p:spPr>
          <a:xfrm>
            <a:off x="9196921" y="6504519"/>
            <a:ext cx="2743200" cy="246783"/>
          </a:xfrm>
          <a:prstGeom prst="rect">
            <a:avLst/>
          </a:prstGeom>
        </p:spPr>
        <p:txBody>
          <a:bodyPr anchor="ctr" anchorCtr="0"/>
          <a:lstStyle>
            <a:lvl1pPr algn="r">
              <a:defRPr sz="1400">
                <a:latin typeface="Times New Roman" panose="02020603050405020304" pitchFamily="18" charset="0"/>
                <a:ea typeface="黑体" panose="02010609060101010101" pitchFamily="49" charset="-122"/>
                <a:cs typeface="Times New Roman" panose="02020603050405020304" pitchFamily="18" charset="0"/>
              </a:defRPr>
            </a:lvl1pPr>
          </a:lstStyle>
          <a:p>
            <a:fld id="{877910C5-8827-49E7-9921-F41D343D1620}" type="slidenum">
              <a:rPr lang="zh-CN" altLang="en-US" smtClean="0"/>
              <a:pPr/>
              <a:t>‹#›</a:t>
            </a:fld>
            <a:endParaRPr lang="zh-CN" altLang="en-US" dirty="0"/>
          </a:p>
        </p:txBody>
      </p:sp>
      <p:pic>
        <p:nvPicPr>
          <p:cNvPr id="8" name="图片 7">
            <a:extLst>
              <a:ext uri="{FF2B5EF4-FFF2-40B4-BE49-F238E27FC236}">
                <a16:creationId xmlns:a16="http://schemas.microsoft.com/office/drawing/2014/main" id="{FBFCF0F2-0946-DFE3-6E39-F0EFBD491F6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98310" y="124529"/>
            <a:ext cx="475638" cy="485246"/>
          </a:xfrm>
          <a:prstGeom prst="rect">
            <a:avLst/>
          </a:prstGeom>
        </p:spPr>
      </p:pic>
    </p:spTree>
    <p:extLst>
      <p:ext uri="{BB962C8B-B14F-4D97-AF65-F5344CB8AC3E}">
        <p14:creationId xmlns:p14="http://schemas.microsoft.com/office/powerpoint/2010/main" val="40398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43011839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8909729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804368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859973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标题 1"/>
          <p:cNvSpPr>
            <a:spLocks noGrp="1"/>
          </p:cNvSpPr>
          <p:nvPr>
            <p:ph type="ctrTitle"/>
          </p:nvPr>
        </p:nvSpPr>
        <p:spPr>
          <a:xfrm>
            <a:off x="1436688" y="54429"/>
            <a:ext cx="9144000" cy="1066800"/>
          </a:xfrm>
          <a:prstGeom prst="rect">
            <a:avLst/>
          </a:prstGeom>
        </p:spPr>
        <p:txBody>
          <a:bodyPr anchor="b">
            <a:normAutofit/>
          </a:bodyPr>
          <a:lstStyle>
            <a:lvl1pPr algn="l">
              <a:defRPr sz="4800" b="1">
                <a:solidFill>
                  <a:srgbClr val="183884"/>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3024585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65473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bwMode="auto">
          <a:xfrm>
            <a:off x="0" y="666207"/>
            <a:ext cx="12192000" cy="326571"/>
          </a:xfrm>
          <a:prstGeom prst="rect">
            <a:avLst/>
          </a:prstGeom>
          <a:solidFill>
            <a:srgbClr val="FFFFFF"/>
          </a:solidFill>
          <a:ln>
            <a:noFill/>
          </a:ln>
          <a:effectLst/>
        </p:spPr>
        <p:txBody>
          <a:bodyPr vert="horz" wrap="square" lIns="91440" tIns="45720" rIns="91440" bIns="45720" numCol="1" rtlCol="0" anchor="t" anchorCtr="0" compatLnSpc="1"/>
          <a:lstStyle/>
          <a:p>
            <a:pPr eaLnBrk="0" hangingPunct="0">
              <a:lnSpc>
                <a:spcPct val="180000"/>
              </a:lnSpc>
              <a:buClr>
                <a:prstClr val="white"/>
              </a:buClr>
              <a:buFont typeface="Wingdings" panose="05000000000000000000" charset="0"/>
              <a:buNone/>
              <a:defRPr/>
            </a:pPr>
            <a:endParaRPr lang="zh-CN" altLang="en-US" sz="2000" b="1">
              <a:solidFill>
                <a:srgbClr val="000000"/>
              </a:solidFill>
              <a:latin typeface="Arial" pitchFamily="34" charset="0"/>
              <a:ea typeface="楷体_GB2312" charset="0"/>
              <a:cs typeface="Arial" panose="020B0604020202020204" pitchFamily="34" charset="0"/>
            </a:endParaRPr>
          </a:p>
        </p:txBody>
      </p:sp>
      <p:cxnSp>
        <p:nvCxnSpPr>
          <p:cNvPr id="4" name="直接连接符 3"/>
          <p:cNvCxnSpPr/>
          <p:nvPr userDrawn="1"/>
        </p:nvCxnSpPr>
        <p:spPr>
          <a:xfrm>
            <a:off x="-12699" y="725399"/>
            <a:ext cx="12204700"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01741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bwMode="auto">
          <a:xfrm>
            <a:off x="0" y="692331"/>
            <a:ext cx="12192000" cy="522515"/>
          </a:xfrm>
          <a:prstGeom prst="rect">
            <a:avLst/>
          </a:prstGeom>
          <a:solidFill>
            <a:srgbClr val="FFFFFF"/>
          </a:solidFill>
          <a:ln>
            <a:noFill/>
          </a:ln>
          <a:effectLst/>
        </p:spPr>
        <p:txBody>
          <a:bodyPr vert="horz" wrap="square" lIns="91440" tIns="45720" rIns="91440" bIns="45720" numCol="1" rtlCol="0" anchor="t" anchorCtr="0" compatLnSpc="1"/>
          <a:lstStyle/>
          <a:p>
            <a:pPr eaLnBrk="0" hangingPunct="0">
              <a:lnSpc>
                <a:spcPct val="180000"/>
              </a:lnSpc>
              <a:buClr>
                <a:prstClr val="white"/>
              </a:buClr>
              <a:buFont typeface="Wingdings" panose="05000000000000000000" charset="0"/>
              <a:buNone/>
              <a:defRPr/>
            </a:pPr>
            <a:endParaRPr lang="zh-CN" altLang="en-US" sz="2000" b="1">
              <a:solidFill>
                <a:srgbClr val="000000"/>
              </a:solidFill>
              <a:latin typeface="Arial" pitchFamily="34" charset="0"/>
              <a:ea typeface="楷体_GB2312" charset="0"/>
              <a:cs typeface="Arial" panose="020B0604020202020204" pitchFamily="34" charset="0"/>
            </a:endParaRPr>
          </a:p>
        </p:txBody>
      </p:sp>
      <p:cxnSp>
        <p:nvCxnSpPr>
          <p:cNvPr id="5" name="直接连接符 4"/>
          <p:cNvCxnSpPr/>
          <p:nvPr userDrawn="1"/>
        </p:nvCxnSpPr>
        <p:spPr>
          <a:xfrm>
            <a:off x="-12699" y="725399"/>
            <a:ext cx="12204700"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35497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82381065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28148533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本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50578392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73384039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标题、文本和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6197600" y="1600200"/>
            <a:ext cx="5384800" cy="2185988"/>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6197600" y="3938589"/>
            <a:ext cx="5384800" cy="2187575"/>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37771198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57052902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985963"/>
            <a:ext cx="9144000" cy="1066800"/>
          </a:xfrm>
          <a:prstGeom prst="rect">
            <a:avLst/>
          </a:prstGeom>
        </p:spPr>
        <p:txBody>
          <a:bodyPr anchor="b">
            <a:normAutofit/>
          </a:bodyPr>
          <a:lstStyle>
            <a:lvl1pPr algn="ctr">
              <a:defRPr sz="5400" b="1">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副标题 2"/>
          <p:cNvSpPr>
            <a:spLocks noGrp="1"/>
          </p:cNvSpPr>
          <p:nvPr>
            <p:ph type="subTitle" idx="1"/>
          </p:nvPr>
        </p:nvSpPr>
        <p:spPr>
          <a:xfrm>
            <a:off x="1524000" y="4059239"/>
            <a:ext cx="9144000" cy="512762"/>
          </a:xfrm>
          <a:prstGeom prst="rect">
            <a:avLst/>
          </a:prstGeom>
        </p:spPr>
        <p:txBody>
          <a:bodyPr/>
          <a:lstStyle>
            <a:lvl1pPr marL="0" indent="0" algn="ctr">
              <a:buNone/>
              <a:defRPr sz="2400">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SmartArt 占位符 2"/>
          <p:cNvSpPr>
            <a:spLocks noGrp="1"/>
          </p:cNvSpPr>
          <p:nvPr>
            <p:ph type="pic" idx="1"/>
          </p:nvPr>
        </p:nvSpPr>
        <p:spPr>
          <a:xfrm>
            <a:off x="609600" y="1600201"/>
            <a:ext cx="10972800" cy="4525963"/>
          </a:xfrm>
          <a:prstGeom prst="rect">
            <a:avLst/>
          </a:prstGeom>
        </p:spPr>
        <p:txBody>
          <a:bodyPr vert="horz"/>
          <a:lstStyle/>
          <a:p>
            <a:pPr lvl="0"/>
            <a:endParaRPr lang="zh-CN" altLang="en-US" noProof="0"/>
          </a:p>
        </p:txBody>
      </p:sp>
    </p:spTree>
    <p:extLst>
      <p:ext uri="{BB962C8B-B14F-4D97-AF65-F5344CB8AC3E}">
        <p14:creationId xmlns:p14="http://schemas.microsoft.com/office/powerpoint/2010/main" val="332815826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55265914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344738054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220457349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193476042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40802195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221143085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310857051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404022505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166480969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编辑母版文本样式
第二级
第三级
第四级
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编辑母版文本样式
第二级
第三级
第四级
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172670188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215985196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189695439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273868309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latin typeface="Arial" pitchFamily="34" charset="0"/>
              <a:ea typeface="宋体"/>
            </a:endParaRPr>
          </a:p>
        </p:txBody>
      </p:sp>
    </p:spTree>
    <p:extLst>
      <p:ext uri="{BB962C8B-B14F-4D97-AF65-F5344CB8AC3E}">
        <p14:creationId xmlns:p14="http://schemas.microsoft.com/office/powerpoint/2010/main" val="1889478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3" y="2130428"/>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zh-CN" altLang="en-US"/>
              <a:t>单击此处编辑母版副标题样式</a:t>
            </a:r>
          </a:p>
        </p:txBody>
      </p:sp>
    </p:spTree>
    <p:extLst>
      <p:ext uri="{BB962C8B-B14F-4D97-AF65-F5344CB8AC3E}">
        <p14:creationId xmlns:p14="http://schemas.microsoft.com/office/powerpoint/2010/main" val="326432184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63283767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a:prstGeom prst="rect">
            <a:avLst/>
          </a:prstGeom>
        </p:spPr>
        <p:txBody>
          <a:bodyPr vert="horz"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5425865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2" y="1600201"/>
            <a:ext cx="5384801"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1" y="1600201"/>
            <a:ext cx="5384801"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71874257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vert="horz"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71" y="1535113"/>
            <a:ext cx="5389032" cy="639763"/>
          </a:xfrm>
          <a:prstGeom prst="rect">
            <a:avLst/>
          </a:prstGeom>
        </p:spPr>
        <p:txBody>
          <a:bodyPr vert="horz"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2"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23191791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dirty="0"/>
              <a:t>编辑母版文本样式
第二级
第三级
第四级
第五级</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编辑母版文本样式
第二级
第三级
第四级
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dirty="0"/>
              <a:t>编辑母版文本样式
第二级
第三级
第四级
第五级</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编辑母版文本样式
第二级
第三级
第四级
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300170"/>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bwMode="auto">
          <a:xfrm>
            <a:off x="0" y="666207"/>
            <a:ext cx="12192000" cy="326571"/>
          </a:xfrm>
          <a:prstGeom prst="rect">
            <a:avLst/>
          </a:prstGeom>
          <a:solidFill>
            <a:srgbClr val="FFFFFF"/>
          </a:solidFill>
          <a:ln>
            <a:noFill/>
          </a:ln>
          <a:effectLst/>
        </p:spPr>
        <p:txBody>
          <a:bodyPr vert="horz" wrap="square" lIns="121920" tIns="60960" rIns="121920" bIns="60960" numCol="1" rtlCol="0" anchor="t" anchorCtr="0" compatLnSpc="1"/>
          <a:lstStyle/>
          <a:p>
            <a:pPr eaLnBrk="0" hangingPunct="0">
              <a:lnSpc>
                <a:spcPct val="180000"/>
              </a:lnSpc>
              <a:buClr>
                <a:prstClr val="white"/>
              </a:buClr>
              <a:buFont typeface="Wingdings" panose="05000000000000000000" charset="0"/>
              <a:buNone/>
              <a:defRPr/>
            </a:pPr>
            <a:endParaRPr lang="zh-CN" altLang="en-US" sz="2667" b="1">
              <a:solidFill>
                <a:srgbClr val="000000"/>
              </a:solidFill>
              <a:latin typeface="Arial" pitchFamily="34" charset="0"/>
              <a:ea typeface="楷体_GB2312" charset="0"/>
              <a:cs typeface="Arial" panose="020B0604020202020204" pitchFamily="34" charset="0"/>
            </a:endParaRPr>
          </a:p>
        </p:txBody>
      </p:sp>
      <p:cxnSp>
        <p:nvCxnSpPr>
          <p:cNvPr id="4" name="直接连接符 3"/>
          <p:cNvCxnSpPr/>
          <p:nvPr userDrawn="1"/>
        </p:nvCxnSpPr>
        <p:spPr>
          <a:xfrm>
            <a:off x="-12699" y="725399"/>
            <a:ext cx="12204700"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494317"/>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bwMode="auto">
          <a:xfrm>
            <a:off x="0" y="692331"/>
            <a:ext cx="12192000" cy="522515"/>
          </a:xfrm>
          <a:prstGeom prst="rect">
            <a:avLst/>
          </a:prstGeom>
          <a:solidFill>
            <a:srgbClr val="FFFFFF"/>
          </a:solidFill>
          <a:ln>
            <a:noFill/>
          </a:ln>
          <a:effectLst/>
        </p:spPr>
        <p:txBody>
          <a:bodyPr vert="horz" wrap="square" lIns="121920" tIns="60960" rIns="121920" bIns="60960" numCol="1" rtlCol="0" anchor="t" anchorCtr="0" compatLnSpc="1"/>
          <a:lstStyle/>
          <a:p>
            <a:pPr eaLnBrk="0" hangingPunct="0">
              <a:lnSpc>
                <a:spcPct val="180000"/>
              </a:lnSpc>
              <a:buClr>
                <a:prstClr val="white"/>
              </a:buClr>
              <a:buFont typeface="Wingdings" panose="05000000000000000000" charset="0"/>
              <a:buNone/>
              <a:defRPr/>
            </a:pPr>
            <a:endParaRPr lang="zh-CN" altLang="en-US" sz="2667" b="1">
              <a:solidFill>
                <a:srgbClr val="000000"/>
              </a:solidFill>
              <a:latin typeface="Arial" pitchFamily="34" charset="0"/>
              <a:ea typeface="楷体_GB2312" charset="0"/>
              <a:cs typeface="Arial" panose="020B0604020202020204" pitchFamily="34" charset="0"/>
            </a:endParaRPr>
          </a:p>
        </p:txBody>
      </p:sp>
      <p:cxnSp>
        <p:nvCxnSpPr>
          <p:cNvPr id="5" name="直接连接符 4"/>
          <p:cNvCxnSpPr/>
          <p:nvPr userDrawn="1"/>
        </p:nvCxnSpPr>
        <p:spPr>
          <a:xfrm>
            <a:off x="-12699" y="725399"/>
            <a:ext cx="12204700"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6193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7" y="273053"/>
            <a:ext cx="6815665" cy="5853113"/>
          </a:xfrm>
          <a:prstGeom prst="rect">
            <a:avLst/>
          </a:prstGeom>
        </p:spPr>
        <p:txBody>
          <a:bodyPr vert="horz"/>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3" y="1435102"/>
            <a:ext cx="4011084" cy="4691063"/>
          </a:xfrm>
          <a:prstGeom prst="rect">
            <a:avLst/>
          </a:prstGeom>
        </p:spPr>
        <p:txBody>
          <a:bodyPr vert="horz"/>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61073852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vert="horz"/>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39"/>
            <a:ext cx="7315200" cy="804863"/>
          </a:xfrm>
          <a:prstGeom prst="rect">
            <a:avLst/>
          </a:prstGeom>
        </p:spPr>
        <p:txBody>
          <a:bodyPr vert="horz"/>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690233921"/>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本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0592040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1" cy="5851525"/>
          </a:xfrm>
          <a:prstGeom prst="rect">
            <a:avLst/>
          </a:prstGeo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609601" y="274639"/>
            <a:ext cx="8026401" cy="58515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99282422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标题、文本和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文本占位符 2"/>
          <p:cNvSpPr>
            <a:spLocks noGrp="1"/>
          </p:cNvSpPr>
          <p:nvPr>
            <p:ph type="body" sz="half" idx="1"/>
          </p:nvPr>
        </p:nvSpPr>
        <p:spPr>
          <a:xfrm>
            <a:off x="609602" y="1600201"/>
            <a:ext cx="5384801" cy="4525963"/>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6197601" y="1600202"/>
            <a:ext cx="5384801" cy="2185988"/>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6197601" y="3938590"/>
            <a:ext cx="5384801" cy="2187575"/>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11836488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041768440"/>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SmartArt 占位符 2"/>
          <p:cNvSpPr>
            <a:spLocks noGrp="1"/>
          </p:cNvSpPr>
          <p:nvPr>
            <p:ph type="pic" idx="1"/>
          </p:nvPr>
        </p:nvSpPr>
        <p:spPr>
          <a:xfrm>
            <a:off x="609600" y="1600201"/>
            <a:ext cx="10972800" cy="4525963"/>
          </a:xfrm>
          <a:prstGeom prst="rect">
            <a:avLst/>
          </a:prstGeom>
        </p:spPr>
        <p:txBody>
          <a:bodyPr vert="horz"/>
          <a:lstStyle/>
          <a:p>
            <a:pPr lvl="0"/>
            <a:endParaRPr lang="zh-CN" altLang="en-US" noProof="0"/>
          </a:p>
        </p:txBody>
      </p:sp>
    </p:spTree>
    <p:extLst>
      <p:ext uri="{BB962C8B-B14F-4D97-AF65-F5344CB8AC3E}">
        <p14:creationId xmlns:p14="http://schemas.microsoft.com/office/powerpoint/2010/main" val="252709522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685232521"/>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25207923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399264371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135089555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299460898"/>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2249670456"/>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1781923119"/>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321209066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3647587991"/>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114063594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2466110886"/>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252683500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3846643015"/>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5" name="页脚占位符 4"/>
          <p:cNvSpPr>
            <a:spLocks noGrp="1"/>
          </p:cNvSpPr>
          <p:nvPr>
            <p:ph type="ftr" sz="quarter" idx="11"/>
          </p:nvPr>
        </p:nvSpPr>
        <p:spPr>
          <a:xfrm>
            <a:off x="4165603" y="6356351"/>
            <a:ext cx="38608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667" b="1">
              <a:solidFill>
                <a:srgbClr val="000000"/>
              </a:solidFill>
              <a:latin typeface="Arial" pitchFamily="34" charset="0"/>
              <a:ea typeface="宋体"/>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667" b="1" smtClean="0">
                <a:solidFill>
                  <a:srgbClr val="000000"/>
                </a:solidFill>
                <a:latin typeface="Arial" pitchFamily="34" charset="0"/>
                <a:ea typeface="宋体"/>
              </a:rPr>
              <a:pPr eaLnBrk="0" hangingPunct="0">
                <a:lnSpc>
                  <a:spcPct val="180000"/>
                </a:lnSpc>
                <a:buClr>
                  <a:prstClr val="white"/>
                </a:buClr>
                <a:buFont typeface="Wingdings" panose="05000000000000000000" pitchFamily="2" charset="2"/>
                <a:buNone/>
                <a:defRPr/>
              </a:pPr>
              <a:t>‹#›</a:t>
            </a:fld>
            <a:endParaRPr lang="zh-CN" altLang="en-US" sz="2667" b="1">
              <a:solidFill>
                <a:srgbClr val="000000"/>
              </a:solidFill>
              <a:latin typeface="Arial" pitchFamily="34" charset="0"/>
              <a:ea typeface="宋体"/>
            </a:endParaRPr>
          </a:p>
        </p:txBody>
      </p:sp>
    </p:spTree>
    <p:extLst>
      <p:ext uri="{BB962C8B-B14F-4D97-AF65-F5344CB8AC3E}">
        <p14:creationId xmlns:p14="http://schemas.microsoft.com/office/powerpoint/2010/main" val="1689322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854200" y="0"/>
            <a:ext cx="8673465" cy="836930"/>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p:txBody>
          <a:bodyPr/>
          <a:lstStyle>
            <a:lvl1pPr>
              <a:defRPr/>
            </a:lvl1pPr>
          </a:lstStyle>
          <a:p>
            <a:pPr>
              <a:defRPr/>
            </a:pPr>
            <a:fld id="{81ABA30F-90B1-4A98-B3B2-413E2BA49CFF}" type="slidenum">
              <a:rPr lang="zh-CN" altLang="en-GB">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80640684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1991247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标题 1"/>
          <p:cNvSpPr txBox="1"/>
          <p:nvPr userDrawn="1"/>
        </p:nvSpPr>
        <p:spPr>
          <a:xfrm>
            <a:off x="1576113" y="1829"/>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kern="0" dirty="0">
              <a:solidFill>
                <a:srgbClr val="FFFFFF"/>
              </a:solidFill>
            </a:endParaRPr>
          </a:p>
        </p:txBody>
      </p:sp>
      <p:sp>
        <p:nvSpPr>
          <p:cNvPr id="2"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3109079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fontAlgn="auto">
              <a:spcBef>
                <a:spcPts val="0"/>
              </a:spcBef>
              <a:spcAft>
                <a:spcPts val="0"/>
              </a:spcAft>
            </a:pPr>
            <a:fld id="{AB0EDBC2-105D-4499-8AFC-6D1AFBE19B9D}" type="datetimeFigureOut">
              <a:rPr lang="zh-CN" altLang="en-US" smtClean="0">
                <a:solidFill>
                  <a:srgbClr val="000000"/>
                </a:solidFill>
                <a:latin typeface="Times New Roman"/>
                <a:ea typeface="微软雅黑"/>
              </a:rPr>
              <a:pPr fontAlgn="auto">
                <a:spcBef>
                  <a:spcPts val="0"/>
                </a:spcBef>
                <a:spcAft>
                  <a:spcPts val="0"/>
                </a:spcAft>
              </a:pPr>
              <a:t>2024/11/24</a:t>
            </a:fld>
            <a:endParaRPr lang="zh-CN" altLang="en-US">
              <a:solidFill>
                <a:srgbClr val="000000"/>
              </a:solidFill>
              <a:latin typeface="Times New Roman"/>
              <a:ea typeface="微软雅黑"/>
            </a:endParaRPr>
          </a:p>
        </p:txBody>
      </p:sp>
      <p:sp>
        <p:nvSpPr>
          <p:cNvPr id="5" name="页脚占位符 4"/>
          <p:cNvSpPr>
            <a:spLocks noGrp="1"/>
          </p:cNvSpPr>
          <p:nvPr>
            <p:ph type="ftr" sz="quarter" idx="11"/>
          </p:nvPr>
        </p:nvSpPr>
        <p:spPr/>
        <p:txBody>
          <a:bodyPr/>
          <a:lstStyle/>
          <a:p>
            <a:pPr fontAlgn="auto">
              <a:spcBef>
                <a:spcPts val="0"/>
              </a:spcBef>
              <a:spcAft>
                <a:spcPts val="0"/>
              </a:spcAft>
            </a:pPr>
            <a:endParaRPr lang="zh-CN" altLang="en-US">
              <a:solidFill>
                <a:srgbClr val="000000"/>
              </a:solidFill>
              <a:latin typeface="Times New Roman"/>
              <a:ea typeface="微软雅黑"/>
            </a:endParaRPr>
          </a:p>
        </p:txBody>
      </p:sp>
      <p:sp>
        <p:nvSpPr>
          <p:cNvPr id="6" name="灯片编号占位符 5"/>
          <p:cNvSpPr>
            <a:spLocks noGrp="1"/>
          </p:cNvSpPr>
          <p:nvPr>
            <p:ph type="sldNum" sz="quarter" idx="12"/>
          </p:nvPr>
        </p:nvSpPr>
        <p:spPr/>
        <p:txBody>
          <a:bodyPr/>
          <a:lstStyle/>
          <a:p>
            <a:fld id="{96963A89-5687-4FC0-863B-C1393DEAB802}" type="slidenum">
              <a:rPr lang="zh-CN" altLang="en-US" smtClean="0">
                <a:solidFill>
                  <a:srgbClr val="FFFFFF"/>
                </a:solidFill>
              </a:rPr>
              <a:pPr/>
              <a:t>‹#›</a:t>
            </a:fld>
            <a:endParaRPr lang="zh-CN" altLang="en-US">
              <a:solidFill>
                <a:srgbClr val="FFFFFF"/>
              </a:solidFill>
            </a:endParaRPr>
          </a:p>
        </p:txBody>
      </p:sp>
    </p:spTree>
    <p:extLst>
      <p:ext uri="{BB962C8B-B14F-4D97-AF65-F5344CB8AC3E}">
        <p14:creationId xmlns:p14="http://schemas.microsoft.com/office/powerpoint/2010/main" val="2003364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spcBef>
                <a:spcPts val="0"/>
              </a:spcBef>
              <a:spcAft>
                <a:spcPts val="0"/>
              </a:spcAft>
            </a:pPr>
            <a:fld id="{D997B5FA-0921-464F-AAE1-844C04324D75}" type="datetimeFigureOut">
              <a:rPr lang="zh-CN" altLang="en-US" smtClean="0">
                <a:solidFill>
                  <a:srgbClr val="000000"/>
                </a:solidFill>
                <a:latin typeface="Times New Roman"/>
                <a:ea typeface="微软雅黑"/>
              </a:rPr>
              <a:pPr fontAlgn="auto">
                <a:spcBef>
                  <a:spcPts val="0"/>
                </a:spcBef>
                <a:spcAft>
                  <a:spcPts val="0"/>
                </a:spcAft>
              </a:pPr>
              <a:t>2024/11/24</a:t>
            </a:fld>
            <a:endParaRPr lang="zh-CN" altLang="en-US">
              <a:solidFill>
                <a:srgbClr val="000000"/>
              </a:solidFill>
              <a:latin typeface="Times New Roman"/>
              <a:ea typeface="微软雅黑"/>
            </a:endParaRPr>
          </a:p>
        </p:txBody>
      </p:sp>
      <p:sp>
        <p:nvSpPr>
          <p:cNvPr id="3" name="页脚占位符 2"/>
          <p:cNvSpPr>
            <a:spLocks noGrp="1"/>
          </p:cNvSpPr>
          <p:nvPr>
            <p:ph type="ftr" sz="quarter" idx="11"/>
          </p:nvPr>
        </p:nvSpPr>
        <p:spPr/>
        <p:txBody>
          <a:bodyPr/>
          <a:lstStyle/>
          <a:p>
            <a:pPr fontAlgn="auto">
              <a:spcBef>
                <a:spcPts val="0"/>
              </a:spcBef>
              <a:spcAft>
                <a:spcPts val="0"/>
              </a:spcAft>
            </a:pPr>
            <a:endParaRPr lang="zh-CN" altLang="en-US">
              <a:solidFill>
                <a:srgbClr val="000000"/>
              </a:solidFill>
              <a:latin typeface="Times New Roman"/>
              <a:ea typeface="微软雅黑"/>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srgbClr val="FFFFFF"/>
                </a:solidFill>
              </a:rPr>
              <a:pPr/>
              <a:t>‹#›</a:t>
            </a:fld>
            <a:endParaRPr lang="zh-CN" altLang="en-US" dirty="0">
              <a:solidFill>
                <a:srgbClr val="FFFFFF"/>
              </a:solidFill>
            </a:endParaRPr>
          </a:p>
        </p:txBody>
      </p:sp>
    </p:spTree>
    <p:extLst>
      <p:ext uri="{BB962C8B-B14F-4D97-AF65-F5344CB8AC3E}">
        <p14:creationId xmlns:p14="http://schemas.microsoft.com/office/powerpoint/2010/main" val="2693478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5" name="文本占位符 9"/>
          <p:cNvSpPr>
            <a:spLocks noGrp="1"/>
          </p:cNvSpPr>
          <p:nvPr>
            <p:ph type="body" sz="quarter" idx="12" hasCustomPrompt="1"/>
          </p:nvPr>
        </p:nvSpPr>
        <p:spPr>
          <a:xfrm>
            <a:off x="-1" y="825046"/>
            <a:ext cx="11189845" cy="376736"/>
          </a:xfrm>
          <a:prstGeom prst="rect">
            <a:avLst/>
          </a:prstGeom>
        </p:spPr>
        <p:txBody>
          <a:bodyPr/>
          <a:lstStyle>
            <a:lvl1pPr marL="0" indent="0">
              <a:buNone/>
              <a:defRPr sz="2200">
                <a:solidFill>
                  <a:srgbClr val="A50021"/>
                </a:solidFill>
                <a:latin typeface="黑体" panose="02010609060101010101" pitchFamily="49" charset="-122"/>
                <a:ea typeface="黑体" panose="02010609060101010101" pitchFamily="49" charset="-122"/>
              </a:defRPr>
            </a:lvl1pPr>
            <a:lvl2pPr>
              <a:defRPr sz="1800"/>
            </a:lvl2pPr>
            <a:lvl3pPr>
              <a:defRPr sz="1600"/>
            </a:lvl3pPr>
            <a:lvl4pPr>
              <a:defRPr sz="1600"/>
            </a:lvl4pPr>
            <a:lvl5pPr>
              <a:defRPr sz="1200"/>
            </a:lvl5pPr>
          </a:lstStyle>
          <a:p>
            <a:pPr lvl="0"/>
            <a:r>
              <a:rPr lang="zh-CN" altLang="en-US" dirty="0"/>
              <a:t>单击此处编辑母版文本样式  </a:t>
            </a:r>
          </a:p>
        </p:txBody>
      </p:sp>
      <p:sp>
        <p:nvSpPr>
          <p:cNvPr id="6" name="标题 1"/>
          <p:cNvSpPr>
            <a:spLocks noGrp="1"/>
          </p:cNvSpPr>
          <p:nvPr>
            <p:ph type="title"/>
          </p:nvPr>
        </p:nvSpPr>
        <p:spPr>
          <a:xfrm>
            <a:off x="1892935" y="-635"/>
            <a:ext cx="8599805" cy="825500"/>
          </a:xfrm>
          <a:prstGeom prst="rect">
            <a:avLst/>
          </a:prstGeom>
        </p:spPr>
        <p:txBody>
          <a:bodyPr anchor="ctr" anchorCtr="0"/>
          <a:lstStyle>
            <a:lvl1pPr algn="ctr">
              <a:defRPr kumimoji="0" lang="zh-CN" altLang="en-US" sz="3600" b="1" i="0" u="none" strike="noStrike" kern="0" cap="none" spc="0" normalizeH="0" baseline="0" noProof="1" dirty="0">
                <a:ln w="3175" cmpd="sng">
                  <a:noFill/>
                  <a:prstDash val="solid"/>
                </a:ln>
                <a:solidFill>
                  <a:schemeClr val="bg1"/>
                </a:solidFill>
                <a:latin typeface="+mj-lt"/>
                <a:ea typeface="黑体" panose="02010609060101010101" pitchFamily="49" charset="-122"/>
                <a:cs typeface="+mj-lt"/>
              </a:defRPr>
            </a:lvl1pPr>
          </a:lstStyle>
          <a:p>
            <a:pPr algn="l">
              <a:buClrTx/>
              <a:buSzTx/>
              <a:buFontTx/>
            </a:pPr>
            <a:endParaRPr lang="zh-CN" altLang="en-US" dirty="0"/>
          </a:p>
        </p:txBody>
      </p:sp>
    </p:spTree>
    <p:extLst>
      <p:ext uri="{BB962C8B-B14F-4D97-AF65-F5344CB8AC3E}">
        <p14:creationId xmlns:p14="http://schemas.microsoft.com/office/powerpoint/2010/main" val="332262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dirty="0"/>
              <a:t>编辑母版文本样式
第二级
第三级
第四级
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微软雅黑" panose="020B0503020204020204" pitchFamily="34" charset="-122"/>
                <a:ea typeface="微软雅黑"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dirty="0"/>
              <a:t>编辑母版文本样式
第二级
第三级
第四级
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850390" y="635"/>
            <a:ext cx="8634730" cy="836295"/>
          </a:xfrm>
          <a:noFill/>
          <a:ln>
            <a:noFill/>
          </a:ln>
        </p:spPr>
        <p:txBody>
          <a:bodyPr vert="horz" anchor="ctr" anchorCtr="0">
            <a:normAutofit/>
          </a:bodyPr>
          <a:lstStyle>
            <a:lvl1pPr algn="l">
              <a:defRPr kumimoji="0" lang="zh-CN" altLang="en-US" sz="3600" b="1" i="0" u="none" strike="noStrike" kern="0" cap="none" spc="0" normalizeH="0" baseline="0" noProof="1" dirty="0">
                <a:ln w="3175" cmpd="sng">
                  <a:noFill/>
                  <a:prstDash val="solid"/>
                </a:ln>
                <a:solidFill>
                  <a:schemeClr val="bg1"/>
                </a:solidFill>
                <a:latin typeface="+mj-lt"/>
                <a:ea typeface="黑体" panose="02010609060101010101" pitchFamily="49" charset="-122"/>
                <a:cs typeface="+mj-lt"/>
              </a:defRPr>
            </a:lvl1pPr>
          </a:lstStyle>
          <a:p>
            <a:pPr lvl="0"/>
            <a:r>
              <a:rPr kumimoji="0" lang="zh-CN" altLang="en-US" dirty="0"/>
              <a:t>单击此处编辑母版标题样式</a:t>
            </a:r>
            <a:endParaRPr kumimoji="0" lang="en-US" dirty="0"/>
          </a:p>
        </p:txBody>
      </p:sp>
    </p:spTree>
    <p:extLst>
      <p:ext uri="{BB962C8B-B14F-4D97-AF65-F5344CB8AC3E}">
        <p14:creationId xmlns:p14="http://schemas.microsoft.com/office/powerpoint/2010/main" val="1734880602"/>
      </p:ext>
    </p:extLst>
  </p:cSld>
  <p:clrMapOvr>
    <a:masterClrMapping/>
  </p:clrMapOvr>
  <p:transition advTm="114609">
    <p:diamon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子标题">
    <p:spTree>
      <p:nvGrpSpPr>
        <p:cNvPr id="1" name=""/>
        <p:cNvGrpSpPr/>
        <p:nvPr/>
      </p:nvGrpSpPr>
      <p:grpSpPr>
        <a:xfrm>
          <a:off x="0" y="0"/>
          <a:ext cx="0" cy="0"/>
          <a:chOff x="0" y="0"/>
          <a:chExt cx="0" cy="0"/>
        </a:xfrm>
      </p:grpSpPr>
      <p:sp>
        <p:nvSpPr>
          <p:cNvPr id="5" name="标题 1"/>
          <p:cNvSpPr txBox="1"/>
          <p:nvPr userDrawn="1"/>
        </p:nvSpPr>
        <p:spPr>
          <a:xfrm>
            <a:off x="1576114" y="1830"/>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2955" kern="0" dirty="0">
              <a:solidFill>
                <a:srgbClr val="FFFFFF"/>
              </a:solidFill>
            </a:endParaRPr>
          </a:p>
        </p:txBody>
      </p:sp>
      <p:sp>
        <p:nvSpPr>
          <p:cNvPr id="7" name="标题 1"/>
          <p:cNvSpPr>
            <a:spLocks noGrp="1"/>
          </p:cNvSpPr>
          <p:nvPr>
            <p:ph type="title"/>
          </p:nvPr>
        </p:nvSpPr>
        <p:spPr>
          <a:xfrm>
            <a:off x="1693667" y="18016"/>
            <a:ext cx="8516383" cy="710746"/>
          </a:xfrm>
          <a:prstGeom prst="rect">
            <a:avLst/>
          </a:prstGeom>
        </p:spPr>
        <p:txBody>
          <a:bodyPr anchor="ctr" anchorCtr="0"/>
          <a:lstStyle>
            <a:lvl1pPr algn="ctr">
              <a:defRPr sz="32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755"/>
            <a:ext cx="12192000" cy="0"/>
          </a:xfrm>
          <a:prstGeom prst="line">
            <a:avLst/>
          </a:prstGeom>
          <a:ln w="76200" cmpd="thinThick">
            <a:solidFill>
              <a:srgbClr val="325FAF"/>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709083" y="918905"/>
            <a:ext cx="10762208" cy="5445858"/>
          </a:xfrm>
          <a:prstGeom prst="rect">
            <a:avLst/>
          </a:prstGeom>
          <a:ln w="3175" cmpd="sng">
            <a:noFill/>
            <a:prstDash val="solid"/>
          </a:ln>
        </p:spPr>
        <p:txBody>
          <a:bodyPr/>
          <a:lstStyle>
            <a:lvl1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1pPr>
            <a:lvl2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p>
        </p:txBody>
      </p:sp>
    </p:spTree>
    <p:extLst>
      <p:ext uri="{BB962C8B-B14F-4D97-AF65-F5344CB8AC3E}">
        <p14:creationId xmlns:p14="http://schemas.microsoft.com/office/powerpoint/2010/main" val="1255267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4" name="标题 1"/>
          <p:cNvSpPr>
            <a:spLocks noGrp="1"/>
          </p:cNvSpPr>
          <p:nvPr>
            <p:ph type="title"/>
          </p:nvPr>
        </p:nvSpPr>
        <p:spPr>
          <a:xfrm>
            <a:off x="1930615" y="13068"/>
            <a:ext cx="8499574" cy="787035"/>
          </a:xfrm>
          <a:prstGeom prst="rect">
            <a:avLst/>
          </a:prstGeom>
        </p:spPr>
        <p:txBody>
          <a:bodyPr anchor="ctr"/>
          <a:lstStyle>
            <a:lvl1pPr algn="ctr">
              <a:defRPr sz="3200" baseline="0">
                <a:latin typeface="黑体" panose="02010609060101010101" pitchFamily="49" charset="-122"/>
                <a:ea typeface="黑体" panose="02010609060101010101" pitchFamily="49" charset="-122"/>
                <a:cs typeface="黑体" panose="02010609060101010101" pitchFamily="49" charset="-122"/>
              </a:defRPr>
            </a:lvl1pPr>
          </a:lstStyle>
          <a:p>
            <a:r>
              <a:rPr lang="zh-CN" altLang="en-US" dirty="0"/>
              <a:t>单击此处编辑母版标题样式</a:t>
            </a:r>
          </a:p>
        </p:txBody>
      </p:sp>
      <p:sp>
        <p:nvSpPr>
          <p:cNvPr id="6" name="文本占位符 14"/>
          <p:cNvSpPr>
            <a:spLocks noGrp="1"/>
          </p:cNvSpPr>
          <p:nvPr>
            <p:ph type="body" sz="quarter" idx="11"/>
          </p:nvPr>
        </p:nvSpPr>
        <p:spPr>
          <a:xfrm>
            <a:off x="418872" y="871431"/>
            <a:ext cx="10770972" cy="573740"/>
          </a:xfrm>
          <a:prstGeom prst="rect">
            <a:avLst/>
          </a:prstGeom>
        </p:spPr>
        <p:txBody>
          <a:bodyPr/>
          <a:lstStyle>
            <a:lvl1pPr marL="457200" indent="-457200">
              <a:buClr>
                <a:srgbClr val="C00000"/>
              </a:buClr>
              <a:buFont typeface="Wingdings" panose="05000000000000000000" pitchFamily="2" charset="2"/>
              <a:buChar char="Ø"/>
              <a:defRPr sz="2800" b="0" i="0" baseline="0">
                <a:solidFill>
                  <a:srgbClr val="C00000"/>
                </a:solidFill>
                <a:latin typeface="Times New Roman" panose="02020603050405020304" pitchFamily="18" charset="0"/>
                <a:ea typeface="黑体" panose="02010609060101010101" pitchFamily="49" charset="-122"/>
              </a:defRPr>
            </a:lvl1pPr>
          </a:lstStyle>
          <a:p>
            <a:pPr marL="457200" indent="-457200">
              <a:buClr>
                <a:srgbClr val="C00000"/>
              </a:buClr>
              <a:buFont typeface="Wingdings" panose="05000000000000000000" pitchFamily="2" charset="2"/>
              <a:buChar char="Ø"/>
            </a:pPr>
            <a:endParaRPr lang="zh-CN" altLang="en-US" sz="2800" dirty="0"/>
          </a:p>
        </p:txBody>
      </p:sp>
    </p:spTree>
    <p:extLst>
      <p:ext uri="{BB962C8B-B14F-4D97-AF65-F5344CB8AC3E}">
        <p14:creationId xmlns:p14="http://schemas.microsoft.com/office/powerpoint/2010/main" val="307980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微软雅黑" panose="020B0503020204020204" pitchFamily="34" charset="-122"/>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dirty="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微软雅黑" panose="020B0503020204020204" pitchFamily="34" charset="-122"/>
                <a:ea typeface="微软雅黑"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dirty="0"/>
              <a:t>编辑母版文本样式
第二级
第三级
第四级
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9E23C3CB-726B-BE4F-A5D6-E465AAFAA6B5}" type="slidenum">
              <a:rPr kumimoji="1" lang="zh-CN" altLang="en-US" smtClean="0"/>
              <a:t>‹#›</a:t>
            </a:fld>
            <a:endParaRPr kumimoji="1"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10.tiff"/><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9.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image" Target="../media/image10.tiff"/><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image" Target="../media/image9.jpe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3.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12.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1.GIF"/><Relationship Id="rId5" Type="http://schemas.openxmlformats.org/officeDocument/2006/relationships/slideLayout" Target="../slideLayouts/slideLayout78.xml"/><Relationship Id="rId10" Type="http://schemas.openxmlformats.org/officeDocument/2006/relationships/theme" Target="../theme/theme4.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760"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Picture 6" descr="图片1"/>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0" y="0"/>
            <a:ext cx="12185651" cy="6858000"/>
          </a:xfrm>
          <a:prstGeom prst="rect">
            <a:avLst/>
          </a:prstGeom>
          <a:noFill/>
          <a:ln>
            <a:noFill/>
          </a:ln>
        </p:spPr>
      </p:pic>
      <p:sp>
        <p:nvSpPr>
          <p:cNvPr id="5" name="灯片编号占位符 5"/>
          <p:cNvSpPr txBox="1"/>
          <p:nvPr/>
        </p:nvSpPr>
        <p:spPr>
          <a:xfrm>
            <a:off x="8597737" y="6506963"/>
            <a:ext cx="36576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0B89055-BC80-42E0-9937-489345FD9F9C}" type="slidenum">
              <a:rPr lang="zh-CN" altLang="en-US" sz="2400" b="1" smtClean="0">
                <a:solidFill>
                  <a:prstClr val="black">
                    <a:tint val="75000"/>
                  </a:prstClr>
                </a:solidFill>
                <a:latin typeface="Times New Roman" panose="02020603050405020304" pitchFamily="18" charset="0"/>
                <a:cs typeface="Times New Roman" panose="02020603050405020304" pitchFamily="18" charset="0"/>
              </a:rPr>
              <a:pPr fontAlgn="auto">
                <a:spcBef>
                  <a:spcPts val="0"/>
                </a:spcBef>
                <a:spcAft>
                  <a:spcPts val="0"/>
                </a:spcAft>
                <a:defRPr/>
              </a:pPr>
              <a:t>‹#›</a:t>
            </a:fld>
            <a:endParaRPr lang="zh-CN" altLang="en-US" sz="2400" b="1"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11" name="Picture 6"/>
          <p:cNvPicPr>
            <a:picLocks noChangeAspect="1" noChangeArrowheads="1"/>
          </p:cNvPicPr>
          <p:nvPr/>
        </p:nvPicPr>
        <p:blipFill>
          <a:blip r:embed="rId32" cstate="screen">
            <a:extLst>
              <a:ext uri="{28A0092B-C50C-407E-A947-70E740481C1C}">
                <a14:useLocalDpi xmlns:a14="http://schemas.microsoft.com/office/drawing/2010/main" val="0"/>
              </a:ext>
            </a:extLst>
          </a:blip>
          <a:stretch>
            <a:fillRect/>
          </a:stretch>
        </p:blipFill>
        <p:spPr bwMode="auto">
          <a:xfrm>
            <a:off x="9925454" y="41929"/>
            <a:ext cx="1616732" cy="56471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a:off x="-23783" y="725399"/>
            <a:ext cx="12204700"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474148"/>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Lst>
  <p:transition spd="med">
    <p:fade/>
  </p:transition>
  <p:hf hdr="0" ftr="0" dt="0"/>
  <p:txStyles>
    <p:titleStyle>
      <a:lvl1pPr algn="l" rtl="0" eaLnBrk="0" fontAlgn="base" hangingPunct="0">
        <a:lnSpc>
          <a:spcPct val="95000"/>
        </a:lnSpc>
        <a:spcBef>
          <a:spcPct val="0"/>
        </a:spcBef>
        <a:spcAft>
          <a:spcPct val="0"/>
        </a:spcAft>
        <a:defRPr kumimoji="1"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2pPr>
      <a:lvl3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3pPr>
      <a:lvl4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4pPr>
      <a:lvl5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5pPr>
      <a:lvl6pPr marL="4572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6pPr>
      <a:lvl7pPr marL="9144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7pPr>
      <a:lvl8pPr marL="13716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8pPr>
      <a:lvl9pPr marL="18288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9pPr>
    </p:titleStyle>
    <p:body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Picture 6" descr="图片1"/>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 y="0"/>
            <a:ext cx="12185649" cy="6858000"/>
          </a:xfrm>
          <a:prstGeom prst="rect">
            <a:avLst/>
          </a:prstGeom>
          <a:noFill/>
          <a:ln>
            <a:noFill/>
          </a:ln>
        </p:spPr>
      </p:pic>
      <p:sp>
        <p:nvSpPr>
          <p:cNvPr id="5" name="灯片编号占位符 5"/>
          <p:cNvSpPr txBox="1"/>
          <p:nvPr/>
        </p:nvSpPr>
        <p:spPr>
          <a:xfrm>
            <a:off x="8597736" y="6506963"/>
            <a:ext cx="3657600" cy="365125"/>
          </a:xfrm>
          <a:prstGeom prst="rect">
            <a:avLst/>
          </a:prstGeom>
        </p:spPr>
        <p:txBody>
          <a:bodyPr vert="horz" lIns="121920" tIns="60960" rIns="121920" bIns="6096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0B89055-BC80-42E0-9937-489345FD9F9C}" type="slidenum">
              <a:rPr lang="zh-CN" altLang="en-US" sz="3200" b="1" smtClean="0">
                <a:solidFill>
                  <a:prstClr val="black">
                    <a:tint val="75000"/>
                  </a:prstClr>
                </a:solidFill>
                <a:latin typeface="Times New Roman" panose="02020603050405020304" pitchFamily="18" charset="0"/>
                <a:cs typeface="Times New Roman" panose="02020603050405020304" pitchFamily="18" charset="0"/>
              </a:rPr>
              <a:pPr fontAlgn="auto">
                <a:spcBef>
                  <a:spcPts val="0"/>
                </a:spcBef>
                <a:spcAft>
                  <a:spcPts val="0"/>
                </a:spcAft>
                <a:defRPr/>
              </a:pPr>
              <a:t>‹#›</a:t>
            </a:fld>
            <a:endParaRPr lang="zh-CN" altLang="en-US" sz="3200" b="1"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11" name="Picture 6"/>
          <p:cNvPicPr>
            <a:picLocks noChangeAspect="1" noChangeArrowheads="1"/>
          </p:cNvPicPr>
          <p:nvPr/>
        </p:nvPicPr>
        <p:blipFill>
          <a:blip r:embed="rId32" cstate="screen">
            <a:extLst>
              <a:ext uri="{28A0092B-C50C-407E-A947-70E740481C1C}">
                <a14:useLocalDpi xmlns:a14="http://schemas.microsoft.com/office/drawing/2010/main" val="0"/>
              </a:ext>
            </a:extLst>
          </a:blip>
          <a:stretch>
            <a:fillRect/>
          </a:stretch>
        </p:blipFill>
        <p:spPr bwMode="auto">
          <a:xfrm>
            <a:off x="9925457" y="41929"/>
            <a:ext cx="1616732" cy="56471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a:off x="-23781" y="725399"/>
            <a:ext cx="12204700"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557602"/>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transition spd="med">
    <p:fade/>
  </p:transition>
  <p:hf hdr="0" ftr="0" dt="0"/>
  <p:txStyles>
    <p:titleStyle>
      <a:lvl1pPr algn="l" rtl="0" eaLnBrk="0" fontAlgn="base" hangingPunct="0">
        <a:lnSpc>
          <a:spcPct val="95000"/>
        </a:lnSpc>
        <a:spcBef>
          <a:spcPct val="0"/>
        </a:spcBef>
        <a:spcAft>
          <a:spcPct val="0"/>
        </a:spcAft>
        <a:defRPr kumimoji="1" sz="3733"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lnSpc>
          <a:spcPct val="95000"/>
        </a:lnSpc>
        <a:spcBef>
          <a:spcPct val="0"/>
        </a:spcBef>
        <a:spcAft>
          <a:spcPct val="0"/>
        </a:spcAft>
        <a:defRPr kumimoji="1" sz="3733"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2pPr>
      <a:lvl3pPr algn="l" rtl="0" eaLnBrk="0" fontAlgn="base" hangingPunct="0">
        <a:lnSpc>
          <a:spcPct val="95000"/>
        </a:lnSpc>
        <a:spcBef>
          <a:spcPct val="0"/>
        </a:spcBef>
        <a:spcAft>
          <a:spcPct val="0"/>
        </a:spcAft>
        <a:defRPr kumimoji="1" sz="3733"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3pPr>
      <a:lvl4pPr algn="l" rtl="0" eaLnBrk="0" fontAlgn="base" hangingPunct="0">
        <a:lnSpc>
          <a:spcPct val="95000"/>
        </a:lnSpc>
        <a:spcBef>
          <a:spcPct val="0"/>
        </a:spcBef>
        <a:spcAft>
          <a:spcPct val="0"/>
        </a:spcAft>
        <a:defRPr kumimoji="1" sz="3733"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4pPr>
      <a:lvl5pPr algn="l" rtl="0" eaLnBrk="0" fontAlgn="base" hangingPunct="0">
        <a:lnSpc>
          <a:spcPct val="95000"/>
        </a:lnSpc>
        <a:spcBef>
          <a:spcPct val="0"/>
        </a:spcBef>
        <a:spcAft>
          <a:spcPct val="0"/>
        </a:spcAft>
        <a:defRPr kumimoji="1" sz="3733"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5pPr>
      <a:lvl6pPr marL="609585" algn="l" rtl="0" eaLnBrk="0" fontAlgn="base" hangingPunct="0">
        <a:lnSpc>
          <a:spcPct val="95000"/>
        </a:lnSpc>
        <a:spcBef>
          <a:spcPct val="0"/>
        </a:spcBef>
        <a:spcAft>
          <a:spcPct val="0"/>
        </a:spcAft>
        <a:defRPr sz="3200">
          <a:solidFill>
            <a:schemeClr val="bg1"/>
          </a:solidFill>
          <a:latin typeface="Arial" panose="020B0604020202020204" pitchFamily="34" charset="0"/>
          <a:ea typeface="宋体" panose="02010600030101010101" pitchFamily="2" charset="-122"/>
        </a:defRPr>
      </a:lvl6pPr>
      <a:lvl7pPr marL="1219170" algn="l" rtl="0" eaLnBrk="0" fontAlgn="base" hangingPunct="0">
        <a:lnSpc>
          <a:spcPct val="95000"/>
        </a:lnSpc>
        <a:spcBef>
          <a:spcPct val="0"/>
        </a:spcBef>
        <a:spcAft>
          <a:spcPct val="0"/>
        </a:spcAft>
        <a:defRPr sz="3200">
          <a:solidFill>
            <a:schemeClr val="bg1"/>
          </a:solidFill>
          <a:latin typeface="Arial" panose="020B0604020202020204" pitchFamily="34" charset="0"/>
          <a:ea typeface="宋体" panose="02010600030101010101" pitchFamily="2" charset="-122"/>
        </a:defRPr>
      </a:lvl7pPr>
      <a:lvl8pPr marL="1828754" algn="l" rtl="0" eaLnBrk="0" fontAlgn="base" hangingPunct="0">
        <a:lnSpc>
          <a:spcPct val="95000"/>
        </a:lnSpc>
        <a:spcBef>
          <a:spcPct val="0"/>
        </a:spcBef>
        <a:spcAft>
          <a:spcPct val="0"/>
        </a:spcAft>
        <a:defRPr sz="3200">
          <a:solidFill>
            <a:schemeClr val="bg1"/>
          </a:solidFill>
          <a:latin typeface="Arial" panose="020B0604020202020204" pitchFamily="34" charset="0"/>
          <a:ea typeface="宋体" panose="02010600030101010101" pitchFamily="2" charset="-122"/>
        </a:defRPr>
      </a:lvl8pPr>
      <a:lvl9pPr marL="2438339" algn="l" rtl="0" eaLnBrk="0" fontAlgn="base" hangingPunct="0">
        <a:lnSpc>
          <a:spcPct val="95000"/>
        </a:lnSpc>
        <a:spcBef>
          <a:spcPct val="0"/>
        </a:spcBef>
        <a:spcAft>
          <a:spcPct val="0"/>
        </a:spcAft>
        <a:defRPr sz="3200">
          <a:solidFill>
            <a:schemeClr val="bg1"/>
          </a:solidFill>
          <a:latin typeface="Arial" panose="020B0604020202020204" pitchFamily="34" charset="0"/>
          <a:ea typeface="宋体" panose="02010600030101010101" pitchFamily="2" charset="-122"/>
        </a:defRPr>
      </a:lvl9pPr>
    </p:titleStyle>
    <p:bodyStyle>
      <a:lvl1pPr marL="253994" indent="-253994" algn="l" rtl="0" eaLnBrk="0" fontAlgn="base" hangingPunct="0">
        <a:spcBef>
          <a:spcPct val="60000"/>
        </a:spcBef>
        <a:spcAft>
          <a:spcPct val="0"/>
        </a:spcAft>
        <a:buClr>
          <a:schemeClr val="accent1"/>
        </a:buClr>
        <a:buFont typeface="Wingdings" panose="05000000000000000000" pitchFamily="2" charset="2"/>
        <a:buChar char="§"/>
        <a:defRPr sz="2667" b="1">
          <a:solidFill>
            <a:schemeClr val="tx1"/>
          </a:solidFill>
          <a:latin typeface="+mn-lt"/>
          <a:ea typeface="+mn-ea"/>
          <a:cs typeface="宋体" panose="02010600030101010101" pitchFamily="2" charset="-122"/>
        </a:defRPr>
      </a:lvl1pPr>
      <a:lvl2pPr marL="507987" indent="-252300" algn="l" rtl="0" eaLnBrk="0" fontAlgn="base" hangingPunct="0">
        <a:spcBef>
          <a:spcPct val="30000"/>
        </a:spcBef>
        <a:spcAft>
          <a:spcPct val="0"/>
        </a:spcAft>
        <a:buClr>
          <a:schemeClr val="accent1"/>
        </a:buClr>
        <a:buChar char="-"/>
        <a:defRPr kumimoji="1" sz="3733">
          <a:solidFill>
            <a:schemeClr val="tx1"/>
          </a:solidFill>
          <a:latin typeface="+mn-lt"/>
          <a:ea typeface="+mn-ea"/>
        </a:defRPr>
      </a:lvl2pPr>
      <a:lvl3pPr marL="749281" indent="-239601" algn="l" rtl="0" eaLnBrk="0" fontAlgn="base" hangingPunct="0">
        <a:spcBef>
          <a:spcPct val="30000"/>
        </a:spcBef>
        <a:spcAft>
          <a:spcPct val="0"/>
        </a:spcAft>
        <a:buClr>
          <a:schemeClr val="accent1"/>
        </a:buClr>
        <a:buChar char="-"/>
        <a:defRPr kumimoji="1" sz="2133">
          <a:solidFill>
            <a:schemeClr val="tx1"/>
          </a:solidFill>
          <a:latin typeface="+mn-lt"/>
          <a:ea typeface="+mn-ea"/>
        </a:defRPr>
      </a:lvl3pPr>
      <a:lvl4pPr marL="1024441" indent="-273466" algn="l" rtl="0" eaLnBrk="0" fontAlgn="base" hangingPunct="0">
        <a:spcBef>
          <a:spcPct val="30000"/>
        </a:spcBef>
        <a:spcAft>
          <a:spcPct val="0"/>
        </a:spcAft>
        <a:buClr>
          <a:schemeClr val="accent1"/>
        </a:buClr>
        <a:buChar char="-"/>
        <a:defRPr kumimoji="1" sz="2133">
          <a:solidFill>
            <a:schemeClr val="tx1"/>
          </a:solidFill>
          <a:latin typeface="+mn-lt"/>
          <a:ea typeface="+mn-ea"/>
        </a:defRPr>
      </a:lvl4pPr>
      <a:lvl5pPr marL="1401198" indent="-224361" algn="l" rtl="0" eaLnBrk="0" fontAlgn="base" hangingPunct="0">
        <a:spcBef>
          <a:spcPct val="40000"/>
        </a:spcBef>
        <a:spcAft>
          <a:spcPct val="0"/>
        </a:spcAft>
        <a:buClr>
          <a:schemeClr val="accent1"/>
        </a:buClr>
        <a:buFont typeface="Wingdings" panose="05000000000000000000" pitchFamily="2" charset="2"/>
        <a:buChar char="»"/>
        <a:defRPr kumimoji="1" sz="2667">
          <a:solidFill>
            <a:schemeClr val="tx1"/>
          </a:solidFill>
          <a:latin typeface="+mn-lt"/>
          <a:ea typeface="+mn-ea"/>
        </a:defRPr>
      </a:lvl5pPr>
      <a:lvl6pPr marL="2010783" indent="-224361" algn="l" rtl="0" eaLnBrk="0" fontAlgn="base" hangingPunct="0">
        <a:spcBef>
          <a:spcPct val="40000"/>
        </a:spcBef>
        <a:spcAft>
          <a:spcPct val="0"/>
        </a:spcAft>
        <a:buClr>
          <a:schemeClr val="accent1"/>
        </a:buClr>
        <a:buFont typeface="Wingdings" panose="05000000000000000000" charset="0"/>
        <a:buChar char="»"/>
        <a:defRPr sz="2667">
          <a:solidFill>
            <a:schemeClr val="tx1"/>
          </a:solidFill>
          <a:latin typeface="+mn-lt"/>
          <a:ea typeface="+mn-ea"/>
        </a:defRPr>
      </a:lvl6pPr>
      <a:lvl7pPr marL="2620368" indent="-224361" algn="l" rtl="0" eaLnBrk="0" fontAlgn="base" hangingPunct="0">
        <a:spcBef>
          <a:spcPct val="40000"/>
        </a:spcBef>
        <a:spcAft>
          <a:spcPct val="0"/>
        </a:spcAft>
        <a:buClr>
          <a:schemeClr val="accent1"/>
        </a:buClr>
        <a:buFont typeface="Wingdings" panose="05000000000000000000" charset="0"/>
        <a:buChar char="»"/>
        <a:defRPr sz="2667">
          <a:solidFill>
            <a:schemeClr val="tx1"/>
          </a:solidFill>
          <a:latin typeface="+mn-lt"/>
          <a:ea typeface="+mn-ea"/>
        </a:defRPr>
      </a:lvl7pPr>
      <a:lvl8pPr marL="3229953" indent="-224361" algn="l" rtl="0" eaLnBrk="0" fontAlgn="base" hangingPunct="0">
        <a:spcBef>
          <a:spcPct val="40000"/>
        </a:spcBef>
        <a:spcAft>
          <a:spcPct val="0"/>
        </a:spcAft>
        <a:buClr>
          <a:schemeClr val="accent1"/>
        </a:buClr>
        <a:buFont typeface="Wingdings" panose="05000000000000000000" charset="0"/>
        <a:buChar char="»"/>
        <a:defRPr sz="2667">
          <a:solidFill>
            <a:schemeClr val="tx1"/>
          </a:solidFill>
          <a:latin typeface="+mn-lt"/>
          <a:ea typeface="+mn-ea"/>
        </a:defRPr>
      </a:lvl8pPr>
      <a:lvl9pPr marL="3839537" indent="-224361" algn="l" rtl="0" eaLnBrk="0" fontAlgn="base" hangingPunct="0">
        <a:spcBef>
          <a:spcPct val="40000"/>
        </a:spcBef>
        <a:spcAft>
          <a:spcPct val="0"/>
        </a:spcAft>
        <a:buClr>
          <a:schemeClr val="accent1"/>
        </a:buClr>
        <a:buFont typeface="Wingdings" panose="05000000000000000000" charset="0"/>
        <a:buChar char="»"/>
        <a:defRPr sz="2667">
          <a:solidFill>
            <a:schemeClr val="tx1"/>
          </a:solidFill>
          <a:latin typeface="+mn-lt"/>
          <a:ea typeface="+mn-ea"/>
        </a:defRPr>
      </a:lvl9pPr>
    </p:bodyStyle>
    <p:otherStyle>
      <a:defPPr>
        <a:defRPr lang="zh-CN"/>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fontAlgn="auto">
              <a:lnSpc>
                <a:spcPct val="110000"/>
              </a:lnSpc>
              <a:spcBef>
                <a:spcPts val="0"/>
              </a:spcBef>
              <a:spcAft>
                <a:spcPct val="35000"/>
              </a:spcAft>
              <a:defRPr/>
            </a:pPr>
            <a:endParaRPr lang="zh-CN" altLang="en-US" b="1">
              <a:solidFill>
                <a:srgbClr val="000000"/>
              </a:solidFill>
              <a:effectLst>
                <a:outerShdw blurRad="38100" dist="38100" dir="2700000" algn="tl">
                  <a:srgbClr val="000000">
                    <a:alpha val="43137"/>
                  </a:srgbClr>
                </a:outerShdw>
              </a:effectLst>
              <a:latin typeface="Times New Roman"/>
              <a:ea typeface="黑体" panose="02010609060101010101" pitchFamily="49" charset="-122"/>
            </a:endParaRPr>
          </a:p>
        </p:txBody>
      </p:sp>
      <p:sp>
        <p:nvSpPr>
          <p:cNvPr id="5124" name="Rectangle 4"/>
          <p:cNvSpPr>
            <a:spLocks noGrp="1" noChangeArrowheads="1"/>
          </p:cNvSpPr>
          <p:nvPr>
            <p:ph type="sldNum" sz="quarter" idx="4"/>
          </p:nvPr>
        </p:nvSpPr>
        <p:spPr bwMode="auto">
          <a:xfrm>
            <a:off x="11583957" y="6562735"/>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1">
                <a:solidFill>
                  <a:schemeClr val="bg1"/>
                </a:solidFill>
                <a:effectLst/>
                <a:latin typeface="Arial" panose="020B0604020202020204" pitchFamily="34" charset="0"/>
                <a:ea typeface="宋体" panose="02010600030101010101" pitchFamily="2" charset="-122"/>
              </a:defRPr>
            </a:lvl1pPr>
          </a:lstStyle>
          <a:p>
            <a:pPr fontAlgn="auto">
              <a:spcBef>
                <a:spcPts val="0"/>
              </a:spcBef>
              <a:defRPr/>
            </a:pPr>
            <a:fld id="{39BAACC9-F65D-4981-9EE3-44C441CEF858}" type="slidenum">
              <a:rPr lang="zh-CN" altLang="en-GB" smtClean="0">
                <a:solidFill>
                  <a:srgbClr val="FFFFFF"/>
                </a:solidFill>
              </a:rPr>
              <a:pPr fontAlgn="auto">
                <a:spcBef>
                  <a:spcPts val="0"/>
                </a:spcBef>
                <a:defRPr/>
              </a:pPr>
              <a:t>‹#›</a:t>
            </a:fld>
            <a:endParaRPr lang="en-GB" altLang="zh-CN">
              <a:solidFill>
                <a:srgbClr val="FFFFFF"/>
              </a:solidFill>
            </a:endParaRPr>
          </a:p>
        </p:txBody>
      </p:sp>
      <p:sp>
        <p:nvSpPr>
          <p:cNvPr id="17" name="椭圆 16"/>
          <p:cNvSpPr/>
          <p:nvPr/>
        </p:nvSpPr>
        <p:spPr bwMode="auto">
          <a:xfrm>
            <a:off x="10438636" y="-1"/>
            <a:ext cx="1063503" cy="758827"/>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a:lnSpc>
                <a:spcPct val="110000"/>
              </a:lnSpc>
              <a:spcAft>
                <a:spcPct val="35000"/>
              </a:spcAft>
            </a:pPr>
            <a:endParaRPr lang="zh-CN" altLang="en-US" sz="2200" b="1">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椭圆 6"/>
          <p:cNvSpPr/>
          <p:nvPr userDrawn="1"/>
        </p:nvSpPr>
        <p:spPr bwMode="auto">
          <a:xfrm>
            <a:off x="8481396" y="1375"/>
            <a:ext cx="856321" cy="75882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b="1">
              <a:effectLst>
                <a:outerShdw blurRad="38100" dist="38100" dir="2700000" algn="tl">
                  <a:srgbClr val="000000">
                    <a:alpha val="43137"/>
                  </a:srgbClr>
                </a:outerShdw>
              </a:effectLst>
            </a:endParaRPr>
          </a:p>
        </p:txBody>
      </p:sp>
      <p:sp>
        <p:nvSpPr>
          <p:cNvPr id="8" name="Rectangle 2"/>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fontAlgn="auto">
              <a:lnSpc>
                <a:spcPct val="110000"/>
              </a:lnSpc>
              <a:spcBef>
                <a:spcPts val="0"/>
              </a:spcBef>
              <a:spcAft>
                <a:spcPct val="35000"/>
              </a:spcAft>
              <a:defRPr/>
            </a:pPr>
            <a:endParaRPr lang="zh-CN" altLang="en-US" b="1">
              <a:solidFill>
                <a:srgbClr val="000000"/>
              </a:solidFill>
              <a:effectLst>
                <a:outerShdw blurRad="38100" dist="38100" dir="2700000" algn="tl">
                  <a:srgbClr val="000000">
                    <a:alpha val="43137"/>
                  </a:srgbClr>
                </a:outerShdw>
              </a:effectLst>
              <a:latin typeface="Times New Roman"/>
              <a:ea typeface="黑体" panose="02010609060101010101" pitchFamily="49" charset="-122"/>
            </a:endParaRPr>
          </a:p>
        </p:txBody>
      </p:sp>
      <p:sp>
        <p:nvSpPr>
          <p:cNvPr id="9" name="Rectangle 5"/>
          <p:cNvSpPr>
            <a:spLocks noChangeArrowheads="1"/>
          </p:cNvSpPr>
          <p:nvPr userDrawn="1"/>
        </p:nvSpPr>
        <p:spPr bwMode="auto">
          <a:xfrm>
            <a:off x="1488831" y="4580"/>
            <a:ext cx="9471988"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gn="ctr">
              <a:spcBef>
                <a:spcPct val="20000"/>
              </a:spcBef>
              <a:buClr>
                <a:srgbClr val="FFCC66"/>
              </a:buClr>
              <a:buFontTx/>
              <a:buChar char="•"/>
              <a:defRPr/>
            </a:pPr>
            <a:endParaRPr lang="en-US" altLang="zh-CN" sz="1800">
              <a:solidFill>
                <a:prstClr val="white"/>
              </a:solidFill>
            </a:endParaRPr>
          </a:p>
        </p:txBody>
      </p:sp>
      <p:sp>
        <p:nvSpPr>
          <p:cNvPr id="10" name="椭圆 9"/>
          <p:cNvSpPr/>
          <p:nvPr userDrawn="1"/>
        </p:nvSpPr>
        <p:spPr bwMode="auto">
          <a:xfrm>
            <a:off x="10438639" y="1375"/>
            <a:ext cx="1053934"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b="1">
              <a:effectLst>
                <a:outerShdw blurRad="38100" dist="38100" dir="2700000" algn="tl">
                  <a:srgbClr val="000000">
                    <a:alpha val="43137"/>
                  </a:srgbClr>
                </a:outerShdw>
              </a:effectLst>
            </a:endParaRPr>
          </a:p>
        </p:txBody>
      </p:sp>
      <p:sp>
        <p:nvSpPr>
          <p:cNvPr id="15" name="椭圆 14"/>
          <p:cNvSpPr/>
          <p:nvPr userDrawn="1"/>
        </p:nvSpPr>
        <p:spPr bwMode="auto">
          <a:xfrm>
            <a:off x="1326707" y="4570"/>
            <a:ext cx="722832"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b="1">
              <a:effectLst>
                <a:outerShdw blurRad="38100" dist="38100" dir="2700000" algn="tl">
                  <a:srgbClr val="000000">
                    <a:alpha val="43137"/>
                  </a:srgbClr>
                </a:outerShdw>
              </a:effectLst>
            </a:endParaRPr>
          </a:p>
        </p:txBody>
      </p:sp>
      <p:pic>
        <p:nvPicPr>
          <p:cNvPr id="6" name="图片 5"/>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488" r="18954" b="38628"/>
          <a:stretch>
            <a:fillRect/>
          </a:stretch>
        </p:blipFill>
        <p:spPr>
          <a:xfrm>
            <a:off x="152161" y="83303"/>
            <a:ext cx="857871" cy="781878"/>
          </a:xfrm>
          <a:prstGeom prst="rect">
            <a:avLst/>
          </a:prstGeom>
        </p:spPr>
      </p:pic>
      <p:pic>
        <p:nvPicPr>
          <p:cNvPr id="4" name="图片 3"/>
          <p:cNvPicPr>
            <a:picLocks noChangeAspect="1"/>
          </p:cNvPicPr>
          <p:nvPr userDrawn="1"/>
        </p:nvPicPr>
        <p:blipFill rotWithShape="1">
          <a:blip r:embed="rId12" cstate="screen">
            <a:extLst>
              <a:ext uri="{28A0092B-C50C-407E-A947-70E740481C1C}">
                <a14:useLocalDpi xmlns:a14="http://schemas.microsoft.com/office/drawing/2010/main" val="0"/>
              </a:ext>
            </a:extLst>
          </a:blip>
          <a:srcRect/>
          <a:stretch>
            <a:fillRect/>
          </a:stretch>
        </p:blipFill>
        <p:spPr>
          <a:xfrm>
            <a:off x="10630649" y="79926"/>
            <a:ext cx="1537776" cy="598963"/>
          </a:xfrm>
          <a:prstGeom prst="rect">
            <a:avLst/>
          </a:prstGeom>
        </p:spPr>
      </p:pic>
      <p:sp>
        <p:nvSpPr>
          <p:cNvPr id="2" name="文本框 1"/>
          <p:cNvSpPr txBox="1"/>
          <p:nvPr userDrawn="1"/>
        </p:nvSpPr>
        <p:spPr>
          <a:xfrm>
            <a:off x="22860" y="6555105"/>
            <a:ext cx="12168505" cy="307777"/>
          </a:xfrm>
          <a:prstGeom prst="rect">
            <a:avLst/>
          </a:prstGeom>
          <a:noFill/>
        </p:spPr>
        <p:txBody>
          <a:bodyPr wrap="square" rtlCol="0">
            <a:spAutoFit/>
          </a:bodyPr>
          <a:lstStyle/>
          <a:p>
            <a:pPr algn="ctr" fontAlgn="auto">
              <a:spcBef>
                <a:spcPts val="0"/>
              </a:spcBef>
              <a:spcAft>
                <a:spcPts val="0"/>
              </a:spcAft>
            </a:pPr>
            <a:r>
              <a:rPr lang="en-US" altLang="zh-CN" sz="1400" dirty="0">
                <a:solidFill>
                  <a:srgbClr val="FFFFFF"/>
                </a:solidFill>
                <a:latin typeface="Times New Roman"/>
                <a:ea typeface="微软雅黑"/>
              </a:rPr>
              <a:t>Accelerator Driven Systems - A Solution to Multiple Problems of Society, Yuan He, Physics Matters colloquium, APS</a:t>
            </a:r>
          </a:p>
        </p:txBody>
      </p:sp>
      <p:pic>
        <p:nvPicPr>
          <p:cNvPr id="3" name="图片 6"/>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37686" y="0"/>
            <a:ext cx="857871" cy="8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72922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image" Target="../media/image3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0.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tiff"/><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30.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5.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9.png"/><Relationship Id="rId11" Type="http://schemas.openxmlformats.org/officeDocument/2006/relationships/image" Target="../media/image23.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0.png"/><Relationship Id="rId7" Type="http://schemas.openxmlformats.org/officeDocument/2006/relationships/image" Target="../media/image69.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emf"/><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4.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30.png"/><Relationship Id="rId9" Type="http://schemas.openxmlformats.org/officeDocument/2006/relationships/image" Target="../media/image79.jpe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tiff"/><Relationship Id="rId7"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89.png"/><Relationship Id="rId4" Type="http://schemas.openxmlformats.org/officeDocument/2006/relationships/image" Target="../media/image84.jpe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5.jpe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6.jpeg"/><Relationship Id="rId7"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0.png"/><Relationship Id="rId7"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tiff"/><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emf"/><Relationship Id="rId7"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C1255364-65B7-F8AB-F614-DDEB5271E1BC}"/>
              </a:ext>
            </a:extLst>
          </p:cNvPr>
          <p:cNvCxnSpPr>
            <a:cxnSpLocks/>
          </p:cNvCxnSpPr>
          <p:nvPr/>
        </p:nvCxnSpPr>
        <p:spPr>
          <a:xfrm>
            <a:off x="731404" y="2924944"/>
            <a:ext cx="105187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矩形 12">
            <a:extLst>
              <a:ext uri="{FF2B5EF4-FFF2-40B4-BE49-F238E27FC236}">
                <a16:creationId xmlns:a16="http://schemas.microsoft.com/office/drawing/2014/main" id="{CBB9F4B7-485E-CA5A-4CD6-839376363BFC}"/>
              </a:ext>
            </a:extLst>
          </p:cNvPr>
          <p:cNvSpPr/>
          <p:nvPr/>
        </p:nvSpPr>
        <p:spPr>
          <a:xfrm>
            <a:off x="1065561" y="1181763"/>
            <a:ext cx="10282434" cy="1569660"/>
          </a:xfrm>
          <a:prstGeom prst="rect">
            <a:avLst/>
          </a:prstGeom>
          <a:noFill/>
        </p:spPr>
        <p:txBody>
          <a:bodyPr wrap="square">
            <a:spAutoFit/>
          </a:bodyPr>
          <a:lstStyle/>
          <a:p>
            <a:pPr algn="ctr" fontAlgn="auto">
              <a:spcBef>
                <a:spcPts val="0"/>
              </a:spcBef>
              <a:spcAft>
                <a:spcPts val="0"/>
              </a:spcAft>
            </a:pPr>
            <a:r>
              <a:rPr lang="en-US" altLang="zh-CN" sz="4800" b="1" dirty="0">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Electron Ion Collider in China:</a:t>
            </a:r>
          </a:p>
          <a:p>
            <a:pPr algn="ctr" fontAlgn="auto">
              <a:spcBef>
                <a:spcPts val="0"/>
              </a:spcBef>
              <a:spcAft>
                <a:spcPts val="0"/>
              </a:spcAft>
            </a:pPr>
            <a:r>
              <a:rPr lang="en-US" altLang="zh-CN" sz="4800" b="1" dirty="0">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based on the HIAF project </a:t>
            </a:r>
          </a:p>
        </p:txBody>
      </p:sp>
      <p:sp>
        <p:nvSpPr>
          <p:cNvPr id="8" name="Rectangle 12"/>
          <p:cNvSpPr>
            <a:spLocks noChangeArrowheads="1"/>
          </p:cNvSpPr>
          <p:nvPr/>
        </p:nvSpPr>
        <p:spPr bwMode="auto">
          <a:xfrm>
            <a:off x="3038900" y="3133015"/>
            <a:ext cx="5903708" cy="510027"/>
          </a:xfrm>
          <a:prstGeom prst="rect">
            <a:avLst/>
          </a:prstGeom>
          <a:noFill/>
          <a:ln w="9525">
            <a:noFill/>
            <a:miter lim="800000"/>
            <a:headEnd/>
            <a:tailEnd/>
          </a:ln>
        </p:spPr>
        <p:txBody>
          <a:bodyPr wrap="square" lIns="78373" tIns="39187" rIns="78373" bIns="39187">
            <a:spAutoFit/>
          </a:bodyPr>
          <a:lstStyle/>
          <a:p>
            <a:pPr algn="ctr" defTabSz="784225">
              <a:spcBef>
                <a:spcPts val="0"/>
              </a:spcBef>
            </a:pPr>
            <a:r>
              <a:rPr kumimoji="1" lang="en-US" altLang="zh-CN" sz="2800" b="1" dirty="0">
                <a:latin typeface="Arial" panose="020B0604020202020204" pitchFamily="34" charset="0"/>
                <a:cs typeface="Arial" panose="020B0604020202020204" pitchFamily="34" charset="0"/>
              </a:rPr>
              <a:t>Jiancheng Yang and </a:t>
            </a:r>
            <a:r>
              <a:rPr kumimoji="1" lang="en-US" altLang="zh-CN" sz="2800" b="1" u="sng" dirty="0">
                <a:latin typeface="Arial" panose="020B0604020202020204" pitchFamily="34" charset="0"/>
                <a:cs typeface="Arial" panose="020B0604020202020204" pitchFamily="34" charset="0"/>
              </a:rPr>
              <a:t>Lijun Mao</a:t>
            </a:r>
          </a:p>
        </p:txBody>
      </p:sp>
      <p:sp>
        <p:nvSpPr>
          <p:cNvPr id="11" name="Rectangle 12"/>
          <p:cNvSpPr>
            <a:spLocks noChangeArrowheads="1"/>
          </p:cNvSpPr>
          <p:nvPr/>
        </p:nvSpPr>
        <p:spPr bwMode="auto">
          <a:xfrm>
            <a:off x="3369364" y="3657673"/>
            <a:ext cx="5453272" cy="479249"/>
          </a:xfrm>
          <a:prstGeom prst="rect">
            <a:avLst/>
          </a:prstGeom>
          <a:noFill/>
          <a:ln w="9525">
            <a:noFill/>
            <a:miter lim="800000"/>
            <a:headEnd/>
            <a:tailEnd/>
          </a:ln>
        </p:spPr>
        <p:txBody>
          <a:bodyPr wrap="square" lIns="78373" tIns="39187" rIns="78373" bIns="39187">
            <a:spAutoFit/>
          </a:bodyPr>
          <a:lstStyle/>
          <a:p>
            <a:pPr algn="ctr" defTabSz="784225">
              <a:spcBef>
                <a:spcPts val="0"/>
              </a:spcBef>
            </a:pPr>
            <a:r>
              <a:rPr kumimoji="1" lang="en-US" altLang="zh-CN" sz="2600" b="1" dirty="0">
                <a:latin typeface="Calibri"/>
                <a:cs typeface="Calibri" panose="020F0502020204030204" pitchFamily="34" charset="0"/>
              </a:rPr>
              <a:t>On behalf of the HIAF project group</a:t>
            </a:r>
          </a:p>
        </p:txBody>
      </p:sp>
      <p:sp>
        <p:nvSpPr>
          <p:cNvPr id="12" name="Rectangle 6"/>
          <p:cNvSpPr>
            <a:spLocks noChangeArrowheads="1"/>
          </p:cNvSpPr>
          <p:nvPr/>
        </p:nvSpPr>
        <p:spPr bwMode="auto">
          <a:xfrm>
            <a:off x="4691844" y="5611159"/>
            <a:ext cx="4198102" cy="756248"/>
          </a:xfrm>
          <a:prstGeom prst="rect">
            <a:avLst/>
          </a:prstGeom>
          <a:noFill/>
          <a:ln w="9525">
            <a:noFill/>
            <a:miter lim="800000"/>
            <a:headEnd/>
            <a:tailEnd/>
          </a:ln>
        </p:spPr>
        <p:txBody>
          <a:bodyPr wrap="none" lIns="78373" tIns="39187" rIns="78373" bIns="39187">
            <a:spAutoFit/>
          </a:bodyPr>
          <a:lstStyle/>
          <a:p>
            <a:pPr algn="ctr" defTabSz="784225" fontAlgn="auto">
              <a:spcBef>
                <a:spcPts val="0"/>
              </a:spcBef>
              <a:spcAft>
                <a:spcPts val="0"/>
              </a:spcAft>
            </a:pPr>
            <a:r>
              <a:rPr kumimoji="1" lang="en-US" altLang="zh-CN" sz="2000" b="1" dirty="0">
                <a:solidFill>
                  <a:prstClr val="black"/>
                </a:solidFill>
                <a:latin typeface="Times New Roman" panose="02020603050405020304" pitchFamily="18" charset="0"/>
                <a:cs typeface="Times New Roman" pitchFamily="18" charset="0"/>
              </a:rPr>
              <a:t>Institute of Modern Physics (IMP)  </a:t>
            </a:r>
          </a:p>
          <a:p>
            <a:pPr algn="ctr" defTabSz="784225" fontAlgn="auto">
              <a:spcBef>
                <a:spcPts val="0"/>
              </a:spcBef>
              <a:spcAft>
                <a:spcPts val="0"/>
              </a:spcAft>
            </a:pPr>
            <a:r>
              <a:rPr kumimoji="1" lang="en-US" altLang="zh-CN" sz="2000" b="1" dirty="0">
                <a:solidFill>
                  <a:prstClr val="black"/>
                </a:solidFill>
                <a:latin typeface="Times New Roman" panose="02020603050405020304" pitchFamily="18" charset="0"/>
                <a:cs typeface="Times New Roman" pitchFamily="18" charset="0"/>
              </a:rPr>
              <a:t>Chinese Academy of Sciences (CAS</a:t>
            </a:r>
            <a:r>
              <a:rPr kumimoji="1" lang="en-US" altLang="zh-CN" sz="2400" b="1" dirty="0">
                <a:solidFill>
                  <a:prstClr val="black"/>
                </a:solidFill>
                <a:latin typeface="Times New Roman" pitchFamily="18" charset="0"/>
                <a:cs typeface="Times New Roman" pitchFamily="18" charset="0"/>
              </a:rPr>
              <a:t>) </a:t>
            </a:r>
          </a:p>
        </p:txBody>
      </p:sp>
      <p:pic>
        <p:nvPicPr>
          <p:cNvPr id="13" name="Picture 2" descr="C:\yangjch-work\HIAF\HIAF-logo\QQ图片2015092616315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7527"/>
            <a:ext cx="1444394" cy="685652"/>
          </a:xfrm>
          <a:prstGeom prst="rect">
            <a:avLst/>
          </a:prstGeom>
          <a:noFill/>
        </p:spPr>
      </p:pic>
      <p:pic>
        <p:nvPicPr>
          <p:cNvPr id="14" name="Picture 13">
            <a:extLst>
              <a:ext uri="{FF2B5EF4-FFF2-40B4-BE49-F238E27FC236}">
                <a16:creationId xmlns:a16="http://schemas.microsoft.com/office/drawing/2014/main" id="{7FD0D90D-50F5-42B4-8E19-11E8DF9EB23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11724" y="5567802"/>
            <a:ext cx="828092" cy="825207"/>
          </a:xfrm>
          <a:prstGeom prst="rect">
            <a:avLst/>
          </a:prstGeom>
        </p:spPr>
      </p:pic>
      <p:pic>
        <p:nvPicPr>
          <p:cNvPr id="2" name="图片 1">
            <a:extLst>
              <a:ext uri="{FF2B5EF4-FFF2-40B4-BE49-F238E27FC236}">
                <a16:creationId xmlns:a16="http://schemas.microsoft.com/office/drawing/2014/main" id="{610692CE-4C06-496E-8258-38F57CE43E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756347" y="4361141"/>
            <a:ext cx="6679306" cy="2500035"/>
          </a:xfrm>
          <a:prstGeom prst="rect">
            <a:avLst/>
          </a:prstGeom>
        </p:spPr>
      </p:pic>
      <p:pic>
        <p:nvPicPr>
          <p:cNvPr id="3" name="图片 2">
            <a:extLst>
              <a:ext uri="{FF2B5EF4-FFF2-40B4-BE49-F238E27FC236}">
                <a16:creationId xmlns:a16="http://schemas.microsoft.com/office/drawing/2014/main" id="{9739E5EB-A741-4F26-825E-377ACCA10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6199" y="42918"/>
            <a:ext cx="4290491" cy="833277"/>
          </a:xfrm>
          <a:prstGeom prst="rect">
            <a:avLst/>
          </a:prstGeom>
        </p:spPr>
      </p:pic>
    </p:spTree>
    <p:extLst>
      <p:ext uri="{BB962C8B-B14F-4D97-AF65-F5344CB8AC3E}">
        <p14:creationId xmlns:p14="http://schemas.microsoft.com/office/powerpoint/2010/main" val="3173960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172" y="848762"/>
            <a:ext cx="7299302" cy="4884494"/>
          </a:xfrm>
          <a:prstGeom prst="rect">
            <a:avLst/>
          </a:prstGeom>
          <a:solidFill>
            <a:schemeClr val="bg1"/>
          </a:solidFill>
        </p:spPr>
      </p:pic>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High intensity beam dynamics studies </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47" name="矩形 46"/>
          <p:cNvSpPr/>
          <p:nvPr/>
        </p:nvSpPr>
        <p:spPr>
          <a:xfrm>
            <a:off x="1307468" y="3177278"/>
            <a:ext cx="947695" cy="400110"/>
          </a:xfrm>
          <a:prstGeom prst="rect">
            <a:avLst/>
          </a:prstGeom>
          <a:noFill/>
        </p:spPr>
        <p:txBody>
          <a:bodyPr wrap="none">
            <a:spAutoFit/>
          </a:bodyPr>
          <a:lstStyle/>
          <a:p>
            <a:pPr fontAlgn="auto">
              <a:spcBef>
                <a:spcPts val="0"/>
              </a:spcBef>
              <a:spcAft>
                <a:spcPts val="0"/>
              </a:spcAft>
              <a:defRPr/>
            </a:pPr>
            <a:r>
              <a:rPr lang="en-US" altLang="zh-CN" sz="2000" b="1" dirty="0" err="1">
                <a:solidFill>
                  <a:srgbClr val="0000FF"/>
                </a:solidFill>
                <a:latin typeface="Times New Roman" panose="02020603050405020304" pitchFamily="18" charset="0"/>
                <a:ea typeface="MS PGothic" pitchFamily="34" charset="-128"/>
                <a:cs typeface="Times New Roman" panose="02020603050405020304" pitchFamily="18" charset="0"/>
              </a:rPr>
              <a:t>BRing</a:t>
            </a:r>
            <a:r>
              <a:rPr lang="en-US" altLang="zh-CN" sz="2000" b="1" dirty="0">
                <a:solidFill>
                  <a:srgbClr val="0000FF"/>
                </a:solidFill>
                <a:latin typeface="Times New Roman" panose="02020603050405020304" pitchFamily="18" charset="0"/>
                <a:ea typeface="MS PGothic" pitchFamily="34" charset="-128"/>
                <a:cs typeface="Times New Roman" panose="02020603050405020304" pitchFamily="18" charset="0"/>
              </a:rPr>
              <a:t> </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sp>
        <p:nvSpPr>
          <p:cNvPr id="48" name="矩形 47"/>
          <p:cNvSpPr/>
          <p:nvPr/>
        </p:nvSpPr>
        <p:spPr>
          <a:xfrm>
            <a:off x="6705544" y="4733657"/>
            <a:ext cx="780983" cy="338554"/>
          </a:xfrm>
          <a:prstGeom prst="rect">
            <a:avLst/>
          </a:prstGeom>
          <a:noFill/>
        </p:spPr>
        <p:txBody>
          <a:bodyPr wrap="none">
            <a:spAutoFit/>
          </a:bodyPr>
          <a:lstStyle/>
          <a:p>
            <a:pPr fontAlgn="auto">
              <a:spcBef>
                <a:spcPts val="0"/>
              </a:spcBef>
              <a:spcAft>
                <a:spcPts val="0"/>
              </a:spcAft>
              <a:defRPr/>
            </a:pPr>
            <a:r>
              <a:rPr lang="en-US" altLang="zh-CN" sz="1600" b="1" dirty="0">
                <a:solidFill>
                  <a:srgbClr val="0000FF"/>
                </a:solidFill>
                <a:latin typeface="Times New Roman" pitchFamily="18" charset="0"/>
                <a:ea typeface="MS PGothic" pitchFamily="34" charset="-128"/>
                <a:cs typeface="Times New Roman" pitchFamily="18" charset="0"/>
              </a:rPr>
              <a:t>SECR</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49" name="矩形 48"/>
          <p:cNvSpPr/>
          <p:nvPr/>
        </p:nvSpPr>
        <p:spPr>
          <a:xfrm>
            <a:off x="4167304" y="4802771"/>
            <a:ext cx="795411" cy="338554"/>
          </a:xfrm>
          <a:prstGeom prst="rect">
            <a:avLst/>
          </a:prstGeom>
          <a:noFill/>
        </p:spPr>
        <p:txBody>
          <a:bodyPr wrap="none">
            <a:spAutoFit/>
          </a:bodyPr>
          <a:lstStyle/>
          <a:p>
            <a:pPr fontAlgn="auto">
              <a:spcBef>
                <a:spcPts val="0"/>
              </a:spcBef>
              <a:spcAft>
                <a:spcPts val="0"/>
              </a:spcAft>
              <a:defRPr/>
            </a:pPr>
            <a:r>
              <a:rPr lang="en-US" altLang="zh-CN" sz="1600" b="1" dirty="0" err="1">
                <a:solidFill>
                  <a:srgbClr val="0000FF"/>
                </a:solidFill>
                <a:latin typeface="Times New Roman" pitchFamily="18" charset="0"/>
                <a:ea typeface="MS PGothic" pitchFamily="34" charset="-128"/>
                <a:cs typeface="Times New Roman" pitchFamily="18" charset="0"/>
              </a:rPr>
              <a:t>iLinac</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50" name="矩形 49"/>
          <p:cNvSpPr/>
          <p:nvPr/>
        </p:nvSpPr>
        <p:spPr>
          <a:xfrm>
            <a:off x="3070349" y="1773352"/>
            <a:ext cx="782587" cy="338554"/>
          </a:xfrm>
          <a:prstGeom prst="rect">
            <a:avLst/>
          </a:prstGeom>
          <a:noFill/>
        </p:spPr>
        <p:txBody>
          <a:bodyPr wrap="none">
            <a:spAutoFit/>
          </a:bodyPr>
          <a:lstStyle/>
          <a:p>
            <a:pPr fontAlgn="auto">
              <a:spcBef>
                <a:spcPts val="0"/>
              </a:spcBef>
              <a:spcAft>
                <a:spcPts val="0"/>
              </a:spcAft>
              <a:defRPr/>
            </a:pPr>
            <a:r>
              <a:rPr lang="en-US" altLang="zh-CN" sz="1600" b="1" dirty="0">
                <a:solidFill>
                  <a:srgbClr val="0000FF"/>
                </a:solidFill>
                <a:latin typeface="Times New Roman" pitchFamily="18" charset="0"/>
                <a:ea typeface="MS PGothic" pitchFamily="34" charset="-128"/>
                <a:cs typeface="Times New Roman" pitchFamily="18" charset="0"/>
              </a:rPr>
              <a:t>HFRS</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51" name="矩形 50"/>
          <p:cNvSpPr/>
          <p:nvPr/>
        </p:nvSpPr>
        <p:spPr>
          <a:xfrm>
            <a:off x="4772877" y="1864936"/>
            <a:ext cx="771365" cy="338554"/>
          </a:xfrm>
          <a:prstGeom prst="rect">
            <a:avLst/>
          </a:prstGeom>
          <a:solidFill>
            <a:schemeClr val="bg1">
              <a:alpha val="73000"/>
            </a:schemeClr>
          </a:solidFill>
        </p:spPr>
        <p:txBody>
          <a:bodyPr wrap="none">
            <a:spAutoFit/>
          </a:bodyPr>
          <a:lstStyle/>
          <a:p>
            <a:pPr fontAlgn="auto">
              <a:spcBef>
                <a:spcPts val="0"/>
              </a:spcBef>
              <a:spcAft>
                <a:spcPts val="0"/>
              </a:spcAft>
              <a:defRPr/>
            </a:pPr>
            <a:r>
              <a:rPr lang="en-US" altLang="zh-CN" sz="1600" b="1" dirty="0" err="1">
                <a:solidFill>
                  <a:srgbClr val="0000FF"/>
                </a:solidFill>
                <a:latin typeface="Times New Roman" pitchFamily="18" charset="0"/>
                <a:ea typeface="MS PGothic" pitchFamily="34" charset="-128"/>
                <a:cs typeface="Times New Roman" pitchFamily="18" charset="0"/>
              </a:rPr>
              <a:t>SRing</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52" name="文本框 51">
            <a:extLst>
              <a:ext uri="{FF2B5EF4-FFF2-40B4-BE49-F238E27FC236}">
                <a16:creationId xmlns:a16="http://schemas.microsoft.com/office/drawing/2014/main" id="{73741441-01AF-4097-A38F-12952FEA882E}"/>
              </a:ext>
            </a:extLst>
          </p:cNvPr>
          <p:cNvSpPr txBox="1"/>
          <p:nvPr/>
        </p:nvSpPr>
        <p:spPr bwMode="auto">
          <a:xfrm>
            <a:off x="4007768" y="5682007"/>
            <a:ext cx="2847254" cy="1023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auto">
              <a:spcBef>
                <a:spcPts val="0"/>
              </a:spcBef>
              <a:spcAft>
                <a:spcPts val="0"/>
              </a:spcAft>
              <a:defRPr/>
            </a:pPr>
            <a:r>
              <a:rPr lang="en-US" altLang="zh-CN" sz="1600" b="1" kern="0" dirty="0">
                <a:solidFill>
                  <a:srgbClr val="0000FF"/>
                </a:solidFill>
                <a:latin typeface="Times New Roman" panose="02020603050405020304" pitchFamily="18" charset="0"/>
                <a:ea typeface="宋体" pitchFamily="2" charset="-122"/>
                <a:cs typeface="Times New Roman" panose="02020603050405020304" pitchFamily="18" charset="0"/>
              </a:rPr>
              <a:t>45 GHz superconducting ECR</a:t>
            </a:r>
            <a:endParaRPr lang="en-US" altLang="zh-CN" sz="1600" kern="0" dirty="0">
              <a:solidFill>
                <a:srgbClr val="0000FF"/>
              </a:solidFill>
              <a:latin typeface="Times New Roman" panose="02020603050405020304" pitchFamily="18" charset="0"/>
              <a:ea typeface="宋体" pitchFamily="2" charset="-122"/>
              <a:cs typeface="Times New Roman" panose="02020603050405020304" pitchFamily="18" charset="0"/>
            </a:endParaRPr>
          </a:p>
          <a:p>
            <a:pPr marL="449263" indent="-268288" fontAlgn="auto">
              <a:spcBef>
                <a:spcPts val="300"/>
              </a:spcBef>
              <a:spcAft>
                <a:spcPts val="0"/>
              </a:spcAft>
              <a:buFont typeface="Arial" panose="020B0604020202020204" pitchFamily="34" charset="0"/>
              <a:buChar char="•"/>
              <a:defRPr/>
            </a:pP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Pulsed </a:t>
            </a:r>
            <a:r>
              <a:rPr lang="en-US" altLang="zh-CN" sz="1400" kern="0" dirty="0">
                <a:solidFill>
                  <a:srgbClr val="FF0000"/>
                </a:solidFill>
                <a:latin typeface="Arial" panose="020B0604020202020204" pitchFamily="34" charset="0"/>
                <a:ea typeface="宋体" pitchFamily="2" charset="-122"/>
                <a:cs typeface="Arial" panose="020B0604020202020204" pitchFamily="34" charset="0"/>
              </a:rPr>
              <a:t>50 </a:t>
            </a:r>
            <a:r>
              <a:rPr lang="en-US" altLang="zh-CN" sz="1400" kern="0" dirty="0" err="1">
                <a:solidFill>
                  <a:srgbClr val="FF0000"/>
                </a:solidFill>
                <a:latin typeface="Arial" panose="020B0604020202020204" pitchFamily="34" charset="0"/>
                <a:ea typeface="宋体" pitchFamily="2" charset="-122"/>
                <a:cs typeface="Arial" panose="020B0604020202020204" pitchFamily="34" charset="0"/>
              </a:rPr>
              <a:t>pμA</a:t>
            </a:r>
            <a:r>
              <a:rPr lang="en-US" altLang="zh-CN" sz="1400" kern="0" dirty="0">
                <a:solidFill>
                  <a:srgbClr val="FF0000"/>
                </a:solidFill>
                <a:latin typeface="Arial" panose="020B0604020202020204" pitchFamily="34" charset="0"/>
                <a:ea typeface="宋体" pitchFamily="2" charset="-122"/>
                <a:cs typeface="Arial" panose="020B0604020202020204" pitchFamily="34" charset="0"/>
              </a:rPr>
              <a:t> U</a:t>
            </a:r>
            <a:r>
              <a:rPr lang="en-US" altLang="zh-CN" sz="1400" kern="0" baseline="30000" dirty="0">
                <a:solidFill>
                  <a:srgbClr val="FF0000"/>
                </a:solidFill>
                <a:latin typeface="Arial" panose="020B0604020202020204" pitchFamily="34" charset="0"/>
                <a:ea typeface="宋体" pitchFamily="2" charset="-122"/>
                <a:cs typeface="Arial" panose="020B0604020202020204" pitchFamily="34" charset="0"/>
              </a:rPr>
              <a:t>35+</a:t>
            </a:r>
            <a:r>
              <a:rPr lang="en-US" altLang="zh-CN" sz="1400" kern="0" dirty="0">
                <a:solidFill>
                  <a:srgbClr val="FF0000"/>
                </a:solidFill>
                <a:latin typeface="Arial" panose="020B0604020202020204" pitchFamily="34" charset="0"/>
                <a:ea typeface="宋体" pitchFamily="2" charset="-122"/>
                <a:cs typeface="Arial" panose="020B0604020202020204" pitchFamily="34" charset="0"/>
              </a:rPr>
              <a:t>, U</a:t>
            </a:r>
            <a:r>
              <a:rPr lang="en-US" altLang="zh-CN" sz="1400" kern="0" baseline="30000" dirty="0">
                <a:solidFill>
                  <a:srgbClr val="FF0000"/>
                </a:solidFill>
                <a:latin typeface="Arial" panose="020B0604020202020204" pitchFamily="34" charset="0"/>
                <a:ea typeface="宋体" pitchFamily="2" charset="-122"/>
                <a:cs typeface="Arial" panose="020B0604020202020204" pitchFamily="34" charset="0"/>
              </a:rPr>
              <a:t>4x+</a:t>
            </a:r>
          </a:p>
          <a:p>
            <a:pPr marL="449263" indent="-268288" fontAlgn="auto">
              <a:spcBef>
                <a:spcPts val="0"/>
              </a:spcBef>
              <a:spcAft>
                <a:spcPts val="0"/>
              </a:spcAft>
              <a:buFont typeface="Arial" panose="020B0604020202020204" pitchFamily="34" charset="0"/>
              <a:buChar char="•"/>
              <a:defRPr/>
            </a:pP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CW 20 </a:t>
            </a:r>
            <a:r>
              <a:rPr lang="en-US" altLang="zh-CN" sz="1400" kern="0" dirty="0" err="1">
                <a:solidFill>
                  <a:srgbClr val="000099"/>
                </a:solidFill>
                <a:latin typeface="Arial" panose="020B0604020202020204" pitchFamily="34" charset="0"/>
                <a:ea typeface="宋体" pitchFamily="2" charset="-122"/>
                <a:cs typeface="Arial" panose="020B0604020202020204" pitchFamily="34" charset="0"/>
              </a:rPr>
              <a:t>pμA</a:t>
            </a: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 U</a:t>
            </a:r>
            <a:r>
              <a:rPr lang="en-US" altLang="zh-CN" sz="1400" kern="0" baseline="30000" dirty="0">
                <a:solidFill>
                  <a:srgbClr val="000099"/>
                </a:solidFill>
                <a:latin typeface="Arial" panose="020B0604020202020204" pitchFamily="34" charset="0"/>
                <a:ea typeface="宋体" pitchFamily="2" charset="-122"/>
                <a:cs typeface="Arial" panose="020B0604020202020204" pitchFamily="34" charset="0"/>
              </a:rPr>
              <a:t>35+</a:t>
            </a:r>
          </a:p>
          <a:p>
            <a:pPr marL="449263" indent="-268288" fontAlgn="auto">
              <a:spcBef>
                <a:spcPts val="0"/>
              </a:spcBef>
              <a:spcAft>
                <a:spcPts val="0"/>
              </a:spcAft>
              <a:buFont typeface="Arial" panose="020B0604020202020204" pitchFamily="34" charset="0"/>
              <a:buChar char="•"/>
              <a:defRPr/>
            </a:pP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14 </a:t>
            </a:r>
            <a:r>
              <a:rPr lang="en-US" altLang="zh-CN" sz="1400" kern="0" dirty="0" err="1">
                <a:solidFill>
                  <a:srgbClr val="000099"/>
                </a:solidFill>
                <a:latin typeface="Arial" panose="020B0604020202020204" pitchFamily="34" charset="0"/>
                <a:ea typeface="宋体" pitchFamily="2" charset="-122"/>
                <a:cs typeface="Arial" panose="020B0604020202020204" pitchFamily="34" charset="0"/>
              </a:rPr>
              <a:t>KeV</a:t>
            </a: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/u</a:t>
            </a:r>
          </a:p>
        </p:txBody>
      </p:sp>
      <p:sp>
        <p:nvSpPr>
          <p:cNvPr id="53" name="文本框 52">
            <a:extLst>
              <a:ext uri="{FF2B5EF4-FFF2-40B4-BE49-F238E27FC236}">
                <a16:creationId xmlns:a16="http://schemas.microsoft.com/office/drawing/2014/main" id="{73741441-01AF-4097-A38F-12952FEA882E}"/>
              </a:ext>
            </a:extLst>
          </p:cNvPr>
          <p:cNvSpPr txBox="1"/>
          <p:nvPr/>
        </p:nvSpPr>
        <p:spPr bwMode="auto">
          <a:xfrm>
            <a:off x="473207" y="5646003"/>
            <a:ext cx="3318537" cy="1023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fontAlgn="auto">
              <a:spcBef>
                <a:spcPts val="0"/>
              </a:spcBef>
              <a:spcAft>
                <a:spcPts val="0"/>
              </a:spcAft>
              <a:defRPr/>
            </a:pPr>
            <a:r>
              <a:rPr lang="en-US" altLang="zh-CN" sz="1600" b="1" kern="0" dirty="0">
                <a:solidFill>
                  <a:srgbClr val="0000FF"/>
                </a:solidFill>
                <a:latin typeface="Times New Roman" panose="02020603050405020304" pitchFamily="18" charset="0"/>
                <a:ea typeface="宋体" pitchFamily="2" charset="-122"/>
                <a:cs typeface="Times New Roman" panose="02020603050405020304" pitchFamily="18" charset="0"/>
              </a:rPr>
              <a:t>High current superconducting </a:t>
            </a:r>
            <a:r>
              <a:rPr lang="en-US" altLang="zh-CN" sz="1600" b="1" kern="0" dirty="0" err="1">
                <a:solidFill>
                  <a:srgbClr val="0000FF"/>
                </a:solidFill>
                <a:latin typeface="Times New Roman" panose="02020603050405020304" pitchFamily="18" charset="0"/>
                <a:ea typeface="宋体" pitchFamily="2" charset="-122"/>
                <a:cs typeface="Times New Roman" panose="02020603050405020304" pitchFamily="18" charset="0"/>
              </a:rPr>
              <a:t>linac</a:t>
            </a:r>
            <a:endParaRPr lang="en-US" altLang="zh-CN" sz="1600" kern="0" dirty="0">
              <a:solidFill>
                <a:srgbClr val="000099"/>
              </a:solidFill>
              <a:latin typeface="Times New Roman" panose="02020603050405020304" pitchFamily="18" charset="0"/>
              <a:ea typeface="宋体" pitchFamily="2" charset="-122"/>
              <a:cs typeface="Times New Roman" panose="02020603050405020304" pitchFamily="18" charset="0"/>
            </a:endParaRPr>
          </a:p>
          <a:p>
            <a:pPr marL="449263" indent="-268288" fontAlgn="auto">
              <a:spcBef>
                <a:spcPts val="300"/>
              </a:spcBef>
              <a:spcAft>
                <a:spcPts val="0"/>
              </a:spcAft>
              <a:buFont typeface="Arial" panose="020B0604020202020204" pitchFamily="34" charset="0"/>
              <a:buChar char="•"/>
              <a:defRPr/>
            </a:pP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Pulsed </a:t>
            </a:r>
            <a:r>
              <a:rPr lang="en-US" altLang="zh-CN" sz="1400" kern="0" dirty="0">
                <a:solidFill>
                  <a:srgbClr val="FF0000"/>
                </a:solidFill>
                <a:latin typeface="Arial" panose="020B0604020202020204" pitchFamily="34" charset="0"/>
                <a:ea typeface="宋体" pitchFamily="2" charset="-122"/>
                <a:cs typeface="Arial" panose="020B0604020202020204" pitchFamily="34" charset="0"/>
              </a:rPr>
              <a:t>28 </a:t>
            </a:r>
            <a:r>
              <a:rPr lang="en-US" altLang="zh-CN" sz="1400" kern="0" dirty="0" err="1">
                <a:solidFill>
                  <a:srgbClr val="FF0000"/>
                </a:solidFill>
                <a:latin typeface="Arial" panose="020B0604020202020204" pitchFamily="34" charset="0"/>
                <a:ea typeface="宋体" pitchFamily="2" charset="-122"/>
                <a:cs typeface="Arial" panose="020B0604020202020204" pitchFamily="34" charset="0"/>
              </a:rPr>
              <a:t>pμA</a:t>
            </a:r>
            <a:r>
              <a:rPr lang="en-US" altLang="zh-CN" sz="1400" kern="0" dirty="0">
                <a:solidFill>
                  <a:srgbClr val="FF0000"/>
                </a:solidFill>
                <a:latin typeface="Arial" panose="020B0604020202020204" pitchFamily="34" charset="0"/>
                <a:ea typeface="宋体" pitchFamily="2" charset="-122"/>
                <a:cs typeface="Arial" panose="020B0604020202020204" pitchFamily="34" charset="0"/>
              </a:rPr>
              <a:t> U</a:t>
            </a:r>
            <a:r>
              <a:rPr lang="en-US" altLang="zh-CN" sz="1400" kern="0" baseline="30000" dirty="0">
                <a:solidFill>
                  <a:srgbClr val="FF0000"/>
                </a:solidFill>
                <a:latin typeface="Arial" panose="020B0604020202020204" pitchFamily="34" charset="0"/>
                <a:ea typeface="宋体" pitchFamily="2" charset="-122"/>
                <a:cs typeface="Arial" panose="020B0604020202020204" pitchFamily="34" charset="0"/>
              </a:rPr>
              <a:t>35+</a:t>
            </a:r>
            <a:r>
              <a:rPr lang="en-US" altLang="zh-CN" sz="1400" kern="0" dirty="0">
                <a:solidFill>
                  <a:srgbClr val="FF0000"/>
                </a:solidFill>
                <a:latin typeface="Arial" panose="020B0604020202020204" pitchFamily="34" charset="0"/>
                <a:ea typeface="宋体" pitchFamily="2" charset="-122"/>
                <a:cs typeface="Arial" panose="020B0604020202020204" pitchFamily="34" charset="0"/>
              </a:rPr>
              <a:t>, U</a:t>
            </a:r>
            <a:r>
              <a:rPr lang="en-US" altLang="zh-CN" sz="1400" kern="0" baseline="30000" dirty="0">
                <a:solidFill>
                  <a:srgbClr val="FF0000"/>
                </a:solidFill>
                <a:latin typeface="Arial" panose="020B0604020202020204" pitchFamily="34" charset="0"/>
                <a:ea typeface="宋体" pitchFamily="2" charset="-122"/>
                <a:cs typeface="Arial" panose="020B0604020202020204" pitchFamily="34" charset="0"/>
              </a:rPr>
              <a:t>4x+</a:t>
            </a:r>
          </a:p>
          <a:p>
            <a:pPr marL="449263" indent="-268288" fontAlgn="auto">
              <a:spcBef>
                <a:spcPts val="0"/>
              </a:spcBef>
              <a:spcAft>
                <a:spcPts val="0"/>
              </a:spcAft>
              <a:buFont typeface="Arial" panose="020B0604020202020204" pitchFamily="34" charset="0"/>
              <a:buChar char="•"/>
              <a:defRPr/>
            </a:pP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CW 15 </a:t>
            </a:r>
            <a:r>
              <a:rPr lang="en-US" altLang="zh-CN" sz="1400" kern="0" dirty="0" err="1">
                <a:solidFill>
                  <a:srgbClr val="000099"/>
                </a:solidFill>
                <a:latin typeface="Arial" panose="020B0604020202020204" pitchFamily="34" charset="0"/>
                <a:ea typeface="宋体" pitchFamily="2" charset="-122"/>
                <a:cs typeface="Arial" panose="020B0604020202020204" pitchFamily="34" charset="0"/>
              </a:rPr>
              <a:t>pμA</a:t>
            </a: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 U</a:t>
            </a:r>
            <a:r>
              <a:rPr lang="en-US" altLang="zh-CN" sz="1400" kern="0" baseline="30000" dirty="0">
                <a:solidFill>
                  <a:srgbClr val="000099"/>
                </a:solidFill>
                <a:latin typeface="Arial" panose="020B0604020202020204" pitchFamily="34" charset="0"/>
                <a:ea typeface="宋体" pitchFamily="2" charset="-122"/>
                <a:cs typeface="Arial" panose="020B0604020202020204" pitchFamily="34" charset="0"/>
              </a:rPr>
              <a:t>35+</a:t>
            </a:r>
          </a:p>
          <a:p>
            <a:pPr marL="449263" indent="-268288" fontAlgn="auto">
              <a:spcBef>
                <a:spcPts val="0"/>
              </a:spcBef>
              <a:spcAft>
                <a:spcPts val="0"/>
              </a:spcAft>
              <a:buFont typeface="Arial" panose="020B0604020202020204" pitchFamily="34" charset="0"/>
              <a:buChar char="•"/>
              <a:defRPr/>
            </a:pPr>
            <a:r>
              <a:rPr lang="en-US" altLang="zh-CN" sz="1400" kern="0" dirty="0">
                <a:solidFill>
                  <a:srgbClr val="000099"/>
                </a:solidFill>
                <a:latin typeface="Arial" panose="020B0604020202020204" pitchFamily="34" charset="0"/>
                <a:ea typeface="宋体" pitchFamily="2" charset="-122"/>
                <a:cs typeface="Arial" panose="020B0604020202020204" pitchFamily="34" charset="0"/>
              </a:rPr>
              <a:t>17 MeV/u</a:t>
            </a:r>
          </a:p>
        </p:txBody>
      </p:sp>
      <p:sp>
        <p:nvSpPr>
          <p:cNvPr id="54" name="Text Box 197"/>
          <p:cNvSpPr txBox="1">
            <a:spLocks noChangeArrowheads="1"/>
          </p:cNvSpPr>
          <p:nvPr/>
        </p:nvSpPr>
        <p:spPr bwMode="auto">
          <a:xfrm>
            <a:off x="3143713" y="2801602"/>
            <a:ext cx="3941111" cy="1405513"/>
          </a:xfrm>
          <a:prstGeom prst="rect">
            <a:avLst/>
          </a:prstGeom>
          <a:noFill/>
          <a:ln w="9525">
            <a:noFill/>
            <a:miter lim="800000"/>
            <a:headEnd/>
            <a:tailEnd/>
          </a:ln>
        </p:spPr>
        <p:txBody>
          <a:bodyPr wrap="square">
            <a:spAutoFit/>
          </a:bodyPr>
          <a:lstStyle/>
          <a:p>
            <a:pPr eaLnBrk="0" fontAlgn="auto" hangingPunct="0">
              <a:spcBef>
                <a:spcPts val="600"/>
              </a:spcBef>
              <a:spcAft>
                <a:spcPts val="0"/>
              </a:spcAft>
              <a:buClr>
                <a:srgbClr val="FF0000"/>
              </a:buClr>
              <a:defRPr/>
            </a:pPr>
            <a:r>
              <a:rPr lang="en-US" altLang="zh-CN" b="1" kern="0" dirty="0">
                <a:solidFill>
                  <a:srgbClr val="00B0F0"/>
                </a:solidFill>
                <a:latin typeface="Times New Roman" panose="02020603050405020304" pitchFamily="18" charset="0"/>
                <a:ea typeface="MS PGothic" pitchFamily="34" charset="-128"/>
                <a:cs typeface="Times New Roman" panose="02020603050405020304" pitchFamily="18" charset="0"/>
              </a:rPr>
              <a:t>Novel two planes painting injection scheme - </a:t>
            </a:r>
            <a:r>
              <a:rPr lang="en-US" altLang="zh-CN" b="1" kern="0" dirty="0">
                <a:solidFill>
                  <a:srgbClr val="FF0000"/>
                </a:solidFill>
                <a:latin typeface="Times New Roman" panose="02020603050405020304" pitchFamily="18" charset="0"/>
                <a:ea typeface="宋体" pitchFamily="2" charset="-122"/>
                <a:cs typeface="Times New Roman" panose="02020603050405020304" pitchFamily="18" charset="0"/>
              </a:rPr>
              <a:t>2.0</a:t>
            </a:r>
            <a:r>
              <a:rPr lang="en-US" altLang="zh-CN" b="1" kern="0" dirty="0">
                <a:solidFill>
                  <a:srgbClr val="FF0000"/>
                </a:solidFill>
                <a:latin typeface="Times New Roman" panose="02020603050405020304" pitchFamily="18" charset="0"/>
                <a:ea typeface="宋体" pitchFamily="2" charset="-122"/>
                <a:cs typeface="Times New Roman" panose="02020603050405020304" pitchFamily="18" charset="0"/>
                <a:sym typeface="Symbol" pitchFamily="18" charset="2"/>
              </a:rPr>
              <a:t></a:t>
            </a:r>
            <a:r>
              <a:rPr lang="en-US" altLang="zh-CN" b="1" kern="0" dirty="0">
                <a:solidFill>
                  <a:srgbClr val="FF0000"/>
                </a:solidFill>
                <a:latin typeface="Times New Roman" panose="02020603050405020304" pitchFamily="18" charset="0"/>
                <a:ea typeface="宋体" pitchFamily="2" charset="-122"/>
                <a:cs typeface="Times New Roman" panose="02020603050405020304" pitchFamily="18" charset="0"/>
              </a:rPr>
              <a:t>10</a:t>
            </a:r>
            <a:r>
              <a:rPr lang="en-US" altLang="zh-CN" b="1" kern="0" baseline="30000" dirty="0">
                <a:solidFill>
                  <a:srgbClr val="FF0000"/>
                </a:solidFill>
                <a:latin typeface="Times New Roman" panose="02020603050405020304" pitchFamily="18" charset="0"/>
                <a:ea typeface="宋体" pitchFamily="2" charset="-122"/>
                <a:cs typeface="Times New Roman" panose="02020603050405020304" pitchFamily="18" charset="0"/>
                <a:sym typeface="Symbol" pitchFamily="18" charset="2"/>
              </a:rPr>
              <a:t>11 </a:t>
            </a:r>
            <a:r>
              <a:rPr lang="en-US" altLang="zh-CN" b="1" kern="0" dirty="0" err="1">
                <a:solidFill>
                  <a:srgbClr val="FF0000"/>
                </a:solidFill>
                <a:latin typeface="Times New Roman" panose="02020603050405020304" pitchFamily="18" charset="0"/>
                <a:ea typeface="宋体" pitchFamily="2" charset="-122"/>
                <a:cs typeface="Times New Roman" panose="02020603050405020304" pitchFamily="18" charset="0"/>
                <a:sym typeface="Symbol" pitchFamily="18" charset="2"/>
              </a:rPr>
              <a:t>ppp</a:t>
            </a:r>
            <a:r>
              <a:rPr lang="en-US" altLang="zh-CN" b="1" kern="0" dirty="0">
                <a:solidFill>
                  <a:srgbClr val="FF0000"/>
                </a:solidFill>
                <a:latin typeface="Times New Roman" panose="02020603050405020304" pitchFamily="18" charset="0"/>
                <a:ea typeface="宋体" pitchFamily="2" charset="-122"/>
                <a:cs typeface="Times New Roman" panose="02020603050405020304" pitchFamily="18" charset="0"/>
                <a:sym typeface="Symbol" pitchFamily="18" charset="2"/>
              </a:rPr>
              <a:t> (</a:t>
            </a:r>
            <a:r>
              <a:rPr lang="en-GB" altLang="zh-CN" b="1" kern="800" dirty="0">
                <a:solidFill>
                  <a:srgbClr val="FF0000"/>
                </a:solidFill>
                <a:latin typeface="Times New Roman" panose="02020603050405020304" pitchFamily="18" charset="0"/>
                <a:ea typeface="宋体" pitchFamily="2" charset="-122"/>
                <a:sym typeface="Symbol" panose="05050102010706020507" pitchFamily="18" charset="2"/>
              </a:rPr>
              <a:t>6</a:t>
            </a:r>
            <a:r>
              <a:rPr lang="en-GB" altLang="zh-CN" b="1" kern="800" dirty="0">
                <a:solidFill>
                  <a:srgbClr val="FF0000"/>
                </a:solidFill>
                <a:latin typeface="Times New Roman" panose="02020603050405020304" pitchFamily="18" charset="0"/>
                <a:ea typeface="宋体" pitchFamily="2" charset="-122"/>
              </a:rPr>
              <a:t>10</a:t>
            </a:r>
            <a:r>
              <a:rPr lang="en-GB" altLang="zh-CN" b="1" kern="800" baseline="30000" dirty="0">
                <a:solidFill>
                  <a:srgbClr val="FF0000"/>
                </a:solidFill>
                <a:latin typeface="Times New Roman" panose="02020603050405020304" pitchFamily="18" charset="0"/>
                <a:ea typeface="宋体" pitchFamily="2" charset="-122"/>
              </a:rPr>
              <a:t>11</a:t>
            </a:r>
            <a:r>
              <a:rPr lang="en-GB" altLang="zh-CN" b="1" kern="800" dirty="0">
                <a:solidFill>
                  <a:srgbClr val="FF0000"/>
                </a:solidFill>
                <a:latin typeface="Times New Roman" panose="02020603050405020304" pitchFamily="18" charset="0"/>
                <a:ea typeface="宋体" pitchFamily="2" charset="-122"/>
              </a:rPr>
              <a:t>pps)</a:t>
            </a:r>
            <a:endParaRPr lang="en-US" altLang="zh-CN" b="1" kern="0" dirty="0">
              <a:solidFill>
                <a:srgbClr val="FF0000"/>
              </a:solidFill>
              <a:latin typeface="Times New Roman" panose="02020603050405020304" pitchFamily="18" charset="0"/>
              <a:ea typeface="MS PGothic" pitchFamily="34" charset="-128"/>
              <a:cs typeface="Times New Roman" panose="02020603050405020304" pitchFamily="18" charset="0"/>
            </a:endParaRPr>
          </a:p>
          <a:p>
            <a:pPr eaLnBrk="0" fontAlgn="auto" hangingPunct="0">
              <a:spcBef>
                <a:spcPts val="800"/>
              </a:spcBef>
              <a:spcAft>
                <a:spcPts val="0"/>
              </a:spcAft>
              <a:buClr>
                <a:srgbClr val="FF0000"/>
              </a:buClr>
              <a:defRPr/>
            </a:pPr>
            <a:r>
              <a:rPr lang="en-US" altLang="zh-CN" b="1" kern="0" dirty="0">
                <a:solidFill>
                  <a:srgbClr val="00B0F0"/>
                </a:solidFill>
                <a:latin typeface="Times New Roman" panose="02020603050405020304" pitchFamily="18" charset="0"/>
                <a:ea typeface="MS PGothic" pitchFamily="34" charset="-128"/>
                <a:cs typeface="Times New Roman" panose="02020603050405020304" pitchFamily="18" charset="0"/>
              </a:rPr>
              <a:t>Fast ramping rate </a:t>
            </a:r>
            <a:r>
              <a:rPr lang="en-US" altLang="zh-CN" b="1" kern="0" dirty="0">
                <a:solidFill>
                  <a:srgbClr val="000099"/>
                </a:solidFill>
                <a:latin typeface="Times New Roman" panose="02020603050405020304" pitchFamily="18" charset="0"/>
                <a:ea typeface="MS PGothic" pitchFamily="34" charset="-128"/>
                <a:cs typeface="Times New Roman" panose="02020603050405020304" pitchFamily="18" charset="0"/>
              </a:rPr>
              <a:t>- </a:t>
            </a:r>
            <a:r>
              <a:rPr lang="en-US" altLang="zh-CN" b="1" kern="0" dirty="0">
                <a:solidFill>
                  <a:srgbClr val="FF0000"/>
                </a:solidFill>
                <a:latin typeface="Times New Roman" panose="02020603050405020304" pitchFamily="18" charset="0"/>
                <a:ea typeface="MS PGothic" pitchFamily="34" charset="-128"/>
                <a:cs typeface="Times New Roman" panose="02020603050405020304" pitchFamily="18" charset="0"/>
              </a:rPr>
              <a:t>12T/s</a:t>
            </a:r>
            <a:endParaRPr lang="en-US" altLang="zh-CN" b="1" kern="0" dirty="0">
              <a:solidFill>
                <a:srgbClr val="00B0F0"/>
              </a:solidFill>
              <a:latin typeface="Times New Roman" panose="02020603050405020304" pitchFamily="18" charset="0"/>
              <a:ea typeface="MS PGothic" pitchFamily="34" charset="-128"/>
              <a:cs typeface="Times New Roman" panose="02020603050405020304" pitchFamily="18" charset="0"/>
            </a:endParaRPr>
          </a:p>
          <a:p>
            <a:pPr eaLnBrk="0" fontAlgn="auto" hangingPunct="0">
              <a:spcBef>
                <a:spcPts val="800"/>
              </a:spcBef>
              <a:spcAft>
                <a:spcPts val="0"/>
              </a:spcAft>
              <a:buClr>
                <a:srgbClr val="FF0000"/>
              </a:buClr>
              <a:defRPr/>
            </a:pPr>
            <a:r>
              <a:rPr lang="en-US" altLang="zh-CN" b="1" kern="0" dirty="0">
                <a:solidFill>
                  <a:srgbClr val="00B0F0"/>
                </a:solidFill>
                <a:latin typeface="Times New Roman" panose="02020603050405020304" pitchFamily="18" charset="0"/>
                <a:ea typeface="MS PGothic" pitchFamily="34" charset="-128"/>
                <a:cs typeface="Times New Roman" panose="02020603050405020304" pitchFamily="18" charset="0"/>
              </a:rPr>
              <a:t>High repetition frequency </a:t>
            </a:r>
            <a:r>
              <a:rPr lang="en-US" altLang="zh-CN" b="1" kern="0" dirty="0">
                <a:solidFill>
                  <a:srgbClr val="000099"/>
                </a:solidFill>
                <a:latin typeface="Times New Roman" panose="02020603050405020304" pitchFamily="18" charset="0"/>
                <a:ea typeface="MS PGothic" pitchFamily="34" charset="-128"/>
                <a:cs typeface="Times New Roman" panose="02020603050405020304" pitchFamily="18" charset="0"/>
              </a:rPr>
              <a:t>- </a:t>
            </a:r>
            <a:r>
              <a:rPr lang="en-US" altLang="zh-CN" b="1" kern="0" dirty="0">
                <a:solidFill>
                  <a:srgbClr val="FF0000"/>
                </a:solidFill>
                <a:latin typeface="Times New Roman" panose="02020603050405020304" pitchFamily="18" charset="0"/>
                <a:ea typeface="MS PGothic" pitchFamily="34" charset="-128"/>
                <a:cs typeface="Times New Roman" panose="02020603050405020304" pitchFamily="18" charset="0"/>
              </a:rPr>
              <a:t>3-5Hz</a:t>
            </a:r>
          </a:p>
        </p:txBody>
      </p:sp>
      <p:sp>
        <p:nvSpPr>
          <p:cNvPr id="55" name="TextBox 13"/>
          <p:cNvSpPr txBox="1"/>
          <p:nvPr/>
        </p:nvSpPr>
        <p:spPr bwMode="auto">
          <a:xfrm>
            <a:off x="473207" y="3602185"/>
            <a:ext cx="2348196" cy="646331"/>
          </a:xfrm>
          <a:prstGeom prst="rect">
            <a:avLst/>
          </a:prstGeom>
          <a:noFill/>
        </p:spPr>
        <p:txBody>
          <a:bodyPr wrap="square">
            <a:spAutoFit/>
          </a:bodyPr>
          <a:lstStyle/>
          <a:p>
            <a:pPr algn="ctr" fontAlgn="auto">
              <a:spcBef>
                <a:spcPts val="0"/>
              </a:spcBef>
              <a:spcAft>
                <a:spcPts val="0"/>
              </a:spcAft>
              <a:defRPr/>
            </a:pPr>
            <a:r>
              <a:rPr lang="en-US" altLang="zh-CN" b="1" kern="0" dirty="0">
                <a:solidFill>
                  <a:srgbClr val="000099"/>
                </a:solidFill>
                <a:latin typeface="Calibri" panose="020F0502020204030204" pitchFamily="34" charset="0"/>
                <a:ea typeface="宋体" pitchFamily="2" charset="-122"/>
                <a:cs typeface="Arial" panose="020B0604020202020204" pitchFamily="34" charset="0"/>
              </a:rPr>
              <a:t>34 Tm</a:t>
            </a:r>
            <a:r>
              <a:rPr lang="en-US" altLang="zh-CN" b="1" kern="0" baseline="30000" dirty="0">
                <a:solidFill>
                  <a:srgbClr val="000099"/>
                </a:solidFill>
                <a:latin typeface="Calibri" panose="020F0502020204030204" pitchFamily="34" charset="0"/>
                <a:ea typeface="宋体" pitchFamily="2" charset="-122"/>
                <a:cs typeface="Arial" panose="020B0604020202020204" pitchFamily="34" charset="0"/>
              </a:rPr>
              <a:t> </a:t>
            </a:r>
            <a:endParaRPr lang="en-US" b="1" kern="0" dirty="0">
              <a:solidFill>
                <a:srgbClr val="000099"/>
              </a:solidFill>
              <a:latin typeface="Calibri" panose="020F0502020204030204" pitchFamily="34" charset="0"/>
              <a:ea typeface="ＭＳ Ｐゴシック" charset="0"/>
              <a:cs typeface="Arial" panose="020B0604020202020204" pitchFamily="34" charset="0"/>
            </a:endParaRPr>
          </a:p>
          <a:p>
            <a:pPr algn="ctr" fontAlgn="auto">
              <a:spcBef>
                <a:spcPts val="0"/>
              </a:spcBef>
              <a:spcAft>
                <a:spcPts val="0"/>
              </a:spcAft>
              <a:defRPr/>
            </a:pPr>
            <a:r>
              <a:rPr lang="en-US" b="1" kern="0" dirty="0">
                <a:solidFill>
                  <a:srgbClr val="000099"/>
                </a:solidFill>
                <a:latin typeface="Calibri" panose="020F0502020204030204" pitchFamily="34" charset="0"/>
                <a:ea typeface="ＭＳ Ｐゴシック" charset="0"/>
                <a:cs typeface="Arial" panose="020B0604020202020204" pitchFamily="34" charset="0"/>
              </a:rPr>
              <a:t>0.8 GeV/u </a:t>
            </a:r>
            <a:r>
              <a:rPr lang="en-US" altLang="zh-CN" b="1" kern="0" dirty="0">
                <a:solidFill>
                  <a:srgbClr val="000099"/>
                </a:solidFill>
                <a:latin typeface="Calibri" panose="020F0502020204030204" pitchFamily="34" charset="0"/>
                <a:ea typeface="ＭＳ Ｐゴシック" charset="0"/>
                <a:cs typeface="Arial" panose="020B0604020202020204" pitchFamily="34" charset="0"/>
              </a:rPr>
              <a:t>(</a:t>
            </a:r>
            <a:r>
              <a:rPr lang="en-US" altLang="zh-CN" b="1" kern="0" baseline="30000" dirty="0">
                <a:solidFill>
                  <a:srgbClr val="000099"/>
                </a:solidFill>
                <a:latin typeface="Calibri" panose="020F0502020204030204" pitchFamily="34" charset="0"/>
                <a:ea typeface="ＭＳ Ｐゴシック" charset="0"/>
                <a:cs typeface="Arial" panose="020B0604020202020204" pitchFamily="34" charset="0"/>
              </a:rPr>
              <a:t>238</a:t>
            </a:r>
            <a:r>
              <a:rPr lang="en-US" altLang="zh-CN" b="1" kern="0" dirty="0">
                <a:solidFill>
                  <a:srgbClr val="000099"/>
                </a:solidFill>
                <a:latin typeface="Calibri" panose="020F0502020204030204" pitchFamily="34" charset="0"/>
                <a:ea typeface="ＭＳ Ｐゴシック" charset="0"/>
                <a:cs typeface="Arial" panose="020B0604020202020204" pitchFamily="34" charset="0"/>
              </a:rPr>
              <a:t>U</a:t>
            </a:r>
            <a:r>
              <a:rPr lang="en-US" altLang="zh-CN" b="1" kern="0" baseline="30000" dirty="0">
                <a:solidFill>
                  <a:srgbClr val="000099"/>
                </a:solidFill>
                <a:latin typeface="Calibri" panose="020F0502020204030204" pitchFamily="34" charset="0"/>
                <a:ea typeface="ＭＳ Ｐゴシック" charset="0"/>
                <a:cs typeface="Arial" panose="020B0604020202020204" pitchFamily="34" charset="0"/>
              </a:rPr>
              <a:t>35+</a:t>
            </a:r>
            <a:r>
              <a:rPr lang="en-US" altLang="zh-CN" b="1" kern="0" dirty="0">
                <a:solidFill>
                  <a:srgbClr val="000099"/>
                </a:solidFill>
                <a:latin typeface="Calibri" panose="020F0502020204030204" pitchFamily="34" charset="0"/>
                <a:ea typeface="ＭＳ Ｐゴシック" charset="0"/>
                <a:cs typeface="Arial" panose="020B0604020202020204" pitchFamily="34" charset="0"/>
              </a:rPr>
              <a:t>) </a:t>
            </a:r>
            <a:endParaRPr lang="en-US" b="1" kern="0" dirty="0">
              <a:solidFill>
                <a:srgbClr val="000099"/>
              </a:solidFill>
              <a:latin typeface="Calibri" panose="020F0502020204030204" pitchFamily="34" charset="0"/>
              <a:ea typeface="ＭＳ Ｐゴシック" charset="0"/>
              <a:cs typeface="Arial" panose="020B0604020202020204" pitchFamily="34" charset="0"/>
            </a:endParaRPr>
          </a:p>
        </p:txBody>
      </p:sp>
      <p:cxnSp>
        <p:nvCxnSpPr>
          <p:cNvPr id="56" name="直接连接符 55"/>
          <p:cNvCxnSpPr/>
          <p:nvPr/>
        </p:nvCxnSpPr>
        <p:spPr>
          <a:xfrm>
            <a:off x="1971766" y="1165330"/>
            <a:ext cx="0" cy="884272"/>
          </a:xfrm>
          <a:prstGeom prst="line">
            <a:avLst/>
          </a:prstGeom>
          <a:noFill/>
          <a:ln w="60325" cap="flat" cmpd="sng" algn="ctr">
            <a:solidFill>
              <a:srgbClr val="00B050"/>
            </a:solidFill>
            <a:prstDash val="solid"/>
          </a:ln>
          <a:effectLst/>
        </p:spPr>
      </p:cxnSp>
      <p:sp>
        <p:nvSpPr>
          <p:cNvPr id="57" name="矩形 56"/>
          <p:cNvSpPr/>
          <p:nvPr/>
        </p:nvSpPr>
        <p:spPr>
          <a:xfrm>
            <a:off x="2219331" y="1598757"/>
            <a:ext cx="824265" cy="369332"/>
          </a:xfrm>
          <a:prstGeom prst="rect">
            <a:avLst/>
          </a:prstGeom>
        </p:spPr>
        <p:txBody>
          <a:bodyPr wrap="none">
            <a:spAutoFit/>
          </a:bodyPr>
          <a:lstStyle/>
          <a:p>
            <a:pPr fontAlgn="auto">
              <a:spcBef>
                <a:spcPts val="0"/>
              </a:spcBef>
              <a:spcAft>
                <a:spcPts val="0"/>
              </a:spcAft>
              <a:defRPr/>
            </a:pP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238</a:t>
            </a:r>
            <a:r>
              <a:rPr lang="en-US" altLang="zh-CN" kern="0" dirty="0">
                <a:solidFill>
                  <a:srgbClr val="00B050"/>
                </a:solidFill>
                <a:latin typeface="Times New Roman" panose="02020603050405020304" pitchFamily="18" charset="0"/>
                <a:ea typeface="ＭＳ Ｐゴシック" charset="0"/>
                <a:cs typeface="Times New Roman" panose="02020603050405020304" pitchFamily="18" charset="0"/>
              </a:rPr>
              <a:t>U</a:t>
            </a: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92+</a:t>
            </a:r>
            <a:endParaRPr lang="zh-CN" altLang="en-US" kern="0" dirty="0">
              <a:solidFill>
                <a:srgbClr val="00B050"/>
              </a:solidFill>
              <a:latin typeface="Times New Roman" panose="02020603050405020304" pitchFamily="18" charset="0"/>
              <a:ea typeface="宋体" pitchFamily="2" charset="-122"/>
              <a:cs typeface="Times New Roman" panose="02020603050405020304" pitchFamily="18" charset="0"/>
            </a:endParaRPr>
          </a:p>
        </p:txBody>
      </p:sp>
      <p:sp>
        <p:nvSpPr>
          <p:cNvPr id="58" name="TextBox 20"/>
          <p:cNvSpPr txBox="1">
            <a:spLocks noChangeArrowheads="1"/>
          </p:cNvSpPr>
          <p:nvPr/>
        </p:nvSpPr>
        <p:spPr bwMode="auto">
          <a:xfrm>
            <a:off x="2020472" y="1115452"/>
            <a:ext cx="1123241" cy="369332"/>
          </a:xfrm>
          <a:prstGeom prst="rect">
            <a:avLst/>
          </a:prstGeom>
          <a:solidFill>
            <a:schemeClr val="bg1">
              <a:alpha val="85000"/>
            </a:schemeClr>
          </a:solidFill>
          <a:ln w="9525">
            <a:noFill/>
            <a:miter lim="800000"/>
            <a:headEnd/>
            <a:tailEnd/>
          </a:ln>
        </p:spPr>
        <p:txBody>
          <a:bodyPr wrap="square">
            <a:spAutoFit/>
          </a:bodyPr>
          <a:lstStyle/>
          <a:p>
            <a:pPr fontAlgn="auto">
              <a:spcBef>
                <a:spcPts val="0"/>
              </a:spcBef>
              <a:spcAft>
                <a:spcPts val="0"/>
              </a:spcAft>
              <a:defRPr/>
            </a:pPr>
            <a:r>
              <a:rPr kumimoji="1" lang="en-US" altLang="en-US" kern="0" dirty="0">
                <a:solidFill>
                  <a:srgbClr val="00B050"/>
                </a:solidFill>
                <a:latin typeface="Times New Roman" panose="02020603050405020304" pitchFamily="18" charset="0"/>
                <a:ea typeface="ＭＳ Ｐゴシック" pitchFamily="34" charset="-128"/>
                <a:cs typeface="Times New Roman" panose="02020603050405020304" pitchFamily="18" charset="0"/>
              </a:rPr>
              <a:t>Stripper</a:t>
            </a:r>
          </a:p>
        </p:txBody>
      </p:sp>
      <p:sp>
        <p:nvSpPr>
          <p:cNvPr id="59" name="TextBox 50"/>
          <p:cNvSpPr txBox="1">
            <a:spLocks noChangeArrowheads="1"/>
          </p:cNvSpPr>
          <p:nvPr/>
        </p:nvSpPr>
        <p:spPr bwMode="auto">
          <a:xfrm>
            <a:off x="4417943" y="1153118"/>
            <a:ext cx="1738292" cy="535531"/>
          </a:xfrm>
          <a:prstGeom prst="rect">
            <a:avLst/>
          </a:prstGeom>
          <a:solidFill>
            <a:schemeClr val="bg1">
              <a:alpha val="89000"/>
            </a:schemeClr>
          </a:solidFill>
          <a:ln w="9525">
            <a:noFill/>
            <a:miter lim="800000"/>
            <a:headEnd/>
            <a:tailEnd/>
          </a:ln>
        </p:spPr>
        <p:txBody>
          <a:bodyPr wrap="square">
            <a:spAutoFit/>
          </a:bodyPr>
          <a:lstStyle/>
          <a:p>
            <a:pPr algn="ctr" fontAlgn="auto">
              <a:lnSpc>
                <a:spcPct val="80000"/>
              </a:lnSpc>
              <a:spcBef>
                <a:spcPts val="0"/>
              </a:spcBef>
              <a:spcAft>
                <a:spcPts val="0"/>
              </a:spcAft>
              <a:defRPr/>
            </a:pPr>
            <a:r>
              <a:rPr lang="en-US" altLang="en-US" kern="0" dirty="0">
                <a:solidFill>
                  <a:srgbClr val="00B050"/>
                </a:solidFill>
                <a:latin typeface="Times New Roman" panose="02020603050405020304" pitchFamily="18" charset="0"/>
                <a:ea typeface="ＭＳ Ｐゴシック" pitchFamily="34" charset="-128"/>
                <a:cs typeface="Times New Roman" panose="02020603050405020304" pitchFamily="18" charset="0"/>
              </a:rPr>
              <a:t>3-5 times Barrier bucket</a:t>
            </a:r>
          </a:p>
        </p:txBody>
      </p:sp>
      <p:cxnSp>
        <p:nvCxnSpPr>
          <p:cNvPr id="61" name="直接箭头连接符 60"/>
          <p:cNvCxnSpPr/>
          <p:nvPr/>
        </p:nvCxnSpPr>
        <p:spPr bwMode="auto">
          <a:xfrm>
            <a:off x="2065668" y="1495902"/>
            <a:ext cx="2376000" cy="8673"/>
          </a:xfrm>
          <a:prstGeom prst="straightConnector1">
            <a:avLst/>
          </a:prstGeom>
          <a:noFill/>
          <a:ln w="41275" cap="flat" cmpd="sng" algn="ctr">
            <a:solidFill>
              <a:srgbClr val="00B050"/>
            </a:solidFill>
            <a:prstDash val="sysDash"/>
            <a:tailEnd type="triangle"/>
          </a:ln>
          <a:effectLst/>
        </p:spPr>
      </p:cxnSp>
      <p:sp>
        <p:nvSpPr>
          <p:cNvPr id="63" name="矩形 62"/>
          <p:cNvSpPr/>
          <p:nvPr/>
        </p:nvSpPr>
        <p:spPr>
          <a:xfrm>
            <a:off x="1120392" y="1577845"/>
            <a:ext cx="824265" cy="369332"/>
          </a:xfrm>
          <a:prstGeom prst="rect">
            <a:avLst/>
          </a:prstGeom>
          <a:solidFill>
            <a:schemeClr val="bg1">
              <a:alpha val="80000"/>
            </a:schemeClr>
          </a:solidFill>
        </p:spPr>
        <p:txBody>
          <a:bodyPr wrap="none">
            <a:spAutoFit/>
          </a:bodyPr>
          <a:lstStyle/>
          <a:p>
            <a:pPr fontAlgn="auto">
              <a:spcBef>
                <a:spcPts val="0"/>
              </a:spcBef>
              <a:spcAft>
                <a:spcPts val="0"/>
              </a:spcAft>
              <a:defRPr/>
            </a:pPr>
            <a:r>
              <a:rPr lang="en-US" altLang="zh-CN" b="1" kern="0" baseline="30000" dirty="0">
                <a:solidFill>
                  <a:srgbClr val="000099"/>
                </a:solidFill>
                <a:latin typeface="Times New Roman" panose="02020603050405020304" pitchFamily="18" charset="0"/>
                <a:ea typeface="ＭＳ Ｐゴシック" charset="0"/>
                <a:cs typeface="Times New Roman" panose="02020603050405020304" pitchFamily="18" charset="0"/>
              </a:rPr>
              <a:t>238</a:t>
            </a:r>
            <a:r>
              <a:rPr lang="en-US" altLang="zh-CN" b="1" kern="0" dirty="0">
                <a:solidFill>
                  <a:srgbClr val="000099"/>
                </a:solidFill>
                <a:latin typeface="Times New Roman" panose="02020603050405020304" pitchFamily="18" charset="0"/>
                <a:ea typeface="ＭＳ Ｐゴシック" charset="0"/>
                <a:cs typeface="Times New Roman" panose="02020603050405020304" pitchFamily="18" charset="0"/>
              </a:rPr>
              <a:t>U</a:t>
            </a:r>
            <a:r>
              <a:rPr lang="en-US" altLang="zh-CN" b="1" kern="0" baseline="30000" dirty="0">
                <a:solidFill>
                  <a:srgbClr val="000099"/>
                </a:solidFill>
                <a:latin typeface="Times New Roman" panose="02020603050405020304" pitchFamily="18" charset="0"/>
                <a:ea typeface="ＭＳ Ｐゴシック" charset="0"/>
                <a:cs typeface="Times New Roman" panose="02020603050405020304" pitchFamily="18" charset="0"/>
              </a:rPr>
              <a:t>35+</a:t>
            </a:r>
            <a:endParaRPr lang="zh-CN" altLang="en-US" b="1" kern="0" dirty="0">
              <a:solidFill>
                <a:srgbClr val="000099"/>
              </a:solidFill>
              <a:latin typeface="Times New Roman" panose="02020603050405020304" pitchFamily="18" charset="0"/>
              <a:ea typeface="宋体" pitchFamily="2" charset="-122"/>
              <a:cs typeface="Times New Roman" panose="02020603050405020304" pitchFamily="18" charset="0"/>
            </a:endParaRPr>
          </a:p>
        </p:txBody>
      </p:sp>
      <p:pic>
        <p:nvPicPr>
          <p:cNvPr id="68" name="图片 67" descr="E:\AcceleratorPhysics\HIAF\BRing\倾斜静电偏转板样机研制\TiltedES.wmf"/>
          <p:cNvPicPr>
            <a:picLocks noChangeAspect="1"/>
          </p:cNvPicPr>
          <p:nvPr/>
        </p:nvPicPr>
        <p:blipFill rotWithShape="1">
          <a:blip r:embed="rId5" cstate="print">
            <a:extLst>
              <a:ext uri="{28A0092B-C50C-407E-A947-70E740481C1C}">
                <a14:useLocalDpi xmlns:a14="http://schemas.microsoft.com/office/drawing/2010/main" val="0"/>
              </a:ext>
            </a:extLst>
          </a:blip>
          <a:srcRect l="29663" t="24700" r="42034" b="16323"/>
          <a:stretch/>
        </p:blipFill>
        <p:spPr bwMode="auto">
          <a:xfrm>
            <a:off x="7633396" y="2728399"/>
            <a:ext cx="1712706" cy="1537478"/>
          </a:xfrm>
          <a:prstGeom prst="rect">
            <a:avLst/>
          </a:prstGeom>
          <a:noFill/>
          <a:ln>
            <a:noFill/>
          </a:ln>
          <a:extLst>
            <a:ext uri="{53640926-AAD7-44D8-BBD7-CCE9431645EC}">
              <a14:shadowObscured xmlns:a14="http://schemas.microsoft.com/office/drawing/2010/main"/>
            </a:ext>
          </a:extLst>
        </p:spPr>
      </p:pic>
      <p:pic>
        <p:nvPicPr>
          <p:cNvPr id="70" name="图片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7881" y="2728012"/>
            <a:ext cx="2085230" cy="1597094"/>
          </a:xfrm>
          <a:prstGeom prst="rect">
            <a:avLst/>
          </a:prstGeom>
        </p:spPr>
      </p:pic>
      <p:graphicFrame>
        <p:nvGraphicFramePr>
          <p:cNvPr id="72" name="Group 188"/>
          <p:cNvGraphicFramePr>
            <a:graphicFrameLocks noGrp="1"/>
          </p:cNvGraphicFramePr>
          <p:nvPr>
            <p:extLst>
              <p:ext uri="{D42A27DB-BD31-4B8C-83A1-F6EECF244321}">
                <p14:modId xmlns:p14="http://schemas.microsoft.com/office/powerpoint/2010/main" val="2605410712"/>
              </p:ext>
            </p:extLst>
          </p:nvPr>
        </p:nvGraphicFramePr>
        <p:xfrm>
          <a:off x="8112224" y="4405302"/>
          <a:ext cx="3538453" cy="1587120"/>
        </p:xfrm>
        <a:graphic>
          <a:graphicData uri="http://schemas.openxmlformats.org/drawingml/2006/table">
            <a:tbl>
              <a:tblPr/>
              <a:tblGrid>
                <a:gridCol w="756084">
                  <a:extLst>
                    <a:ext uri="{9D8B030D-6E8A-4147-A177-3AD203B41FA5}">
                      <a16:colId xmlns:a16="http://schemas.microsoft.com/office/drawing/2014/main" val="20000"/>
                    </a:ext>
                  </a:extLst>
                </a:gridCol>
                <a:gridCol w="86409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910161">
                  <a:extLst>
                    <a:ext uri="{9D8B030D-6E8A-4147-A177-3AD203B41FA5}">
                      <a16:colId xmlns:a16="http://schemas.microsoft.com/office/drawing/2014/main" val="20005"/>
                    </a:ext>
                  </a:extLst>
                </a:gridCol>
              </a:tblGrid>
              <a:tr h="566840">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Ions</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Plane</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Injection</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Turns</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Single</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injection </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0"/>
                  </a:ext>
                </a:extLst>
              </a:tr>
              <a:tr h="326951">
                <a:tc rowSpan="3">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238</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U</a:t>
                      </a: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35+</a:t>
                      </a:r>
                      <a:endParaRPr kumimoji="0" lang="en-US" altLang="zh-CN" sz="1600" b="1" i="0" u="none" strike="noStrike" cap="none" normalizeH="0" baseline="0" dirty="0">
                        <a:ln>
                          <a:noFill/>
                        </a:ln>
                        <a:solidFill>
                          <a:srgbClr val="000099"/>
                        </a:solidFill>
                        <a:effectLst/>
                        <a:latin typeface="Calibri" panose="020F0502020204030204" pitchFamily="34" charset="0"/>
                        <a:ea typeface="宋体" pitchFamily="2" charset="-122"/>
                        <a:cs typeface="Times New Roman" panose="02020603050405020304" pitchFamily="18" charset="0"/>
                      </a:endParaRPr>
                    </a:p>
                  </a:txBody>
                  <a:tcPr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H</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33</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3.3</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 </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1"/>
                  </a:ext>
                </a:extLst>
              </a:tr>
              <a:tr h="326951">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horzOverflow="overflow"/>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V</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16</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1.6</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 </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2"/>
                  </a:ext>
                </a:extLst>
              </a:tr>
              <a:tr h="326951">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anchor="ctr" horzOverflow="overflow"/>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rPr>
                        <a:t>H+V</a:t>
                      </a:r>
                      <a:endParaRPr kumimoji="0" lang="en-US" altLang="zh-CN" sz="1600" b="1" i="0" u="none" strike="noStrike" cap="none" normalizeH="0" baseline="0" dirty="0">
                        <a:ln>
                          <a:noFill/>
                        </a:ln>
                        <a:solidFill>
                          <a:srgbClr val="FF0000"/>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rPr>
                        <a:t>150</a:t>
                      </a:r>
                      <a:endParaRPr kumimoji="0" lang="en-US" altLang="zh-CN" sz="1600" b="1" i="0" u="none" strike="noStrike" cap="none" normalizeH="0" baseline="0" dirty="0">
                        <a:ln>
                          <a:noFill/>
                        </a:ln>
                        <a:solidFill>
                          <a:srgbClr val="FF0000"/>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sym typeface="Symbol" pitchFamily="18" charset="2"/>
                        </a:rPr>
                        <a:t>2.0</a:t>
                      </a: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rPr>
                        <a:t>10</a:t>
                      </a:r>
                      <a:r>
                        <a:rPr kumimoji="0" lang="en-US" altLang="zh-CN" sz="1600" b="1" u="none" strike="noStrike" cap="none" normalizeH="0" baseline="30000" dirty="0">
                          <a:ln>
                            <a:noFill/>
                          </a:ln>
                          <a:solidFill>
                            <a:srgbClr val="FF0000"/>
                          </a:solidFill>
                          <a:effectLst/>
                          <a:latin typeface="Calibri" panose="020F0502020204030204" pitchFamily="34" charset="0"/>
                          <a:cs typeface="Times New Roman" panose="02020603050405020304" pitchFamily="18" charset="0"/>
                        </a:rPr>
                        <a:t>11</a:t>
                      </a:r>
                      <a:endParaRPr kumimoji="0" lang="en-US" altLang="zh-CN" sz="1600" b="1" i="0" u="none" strike="noStrike" cap="none" normalizeH="0" baseline="0" dirty="0">
                        <a:ln>
                          <a:noFill/>
                        </a:ln>
                        <a:solidFill>
                          <a:srgbClr val="FF0000"/>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3"/>
                  </a:ext>
                </a:extLst>
              </a:tr>
            </a:tbl>
          </a:graphicData>
        </a:graphic>
      </p:graphicFrame>
      <p:sp>
        <p:nvSpPr>
          <p:cNvPr id="73" name="Text Box 56"/>
          <p:cNvSpPr txBox="1">
            <a:spLocks noChangeArrowheads="1"/>
          </p:cNvSpPr>
          <p:nvPr/>
        </p:nvSpPr>
        <p:spPr bwMode="auto">
          <a:xfrm>
            <a:off x="7089754" y="6104954"/>
            <a:ext cx="5275238" cy="646331"/>
          </a:xfrm>
          <a:prstGeom prst="rect">
            <a:avLst/>
          </a:prstGeom>
          <a:noFill/>
          <a:ln w="9525">
            <a:noFill/>
            <a:miter lim="800000"/>
            <a:headEnd/>
            <a:tailEnd/>
          </a:ln>
        </p:spPr>
        <p:txBody>
          <a:bodyPr wrap="square">
            <a:spAutoFit/>
          </a:bodyPr>
          <a:lstStyle/>
          <a:p>
            <a:pPr algn="ctr"/>
            <a:r>
              <a:rPr lang="en-US" altLang="zh-CN" dirty="0">
                <a:solidFill>
                  <a:srgbClr val="000099"/>
                </a:solidFill>
                <a:latin typeface="Times New Roman" pitchFamily="18" charset="0"/>
                <a:cs typeface="Times New Roman" pitchFamily="18" charset="0"/>
              </a:rPr>
              <a:t>2.0</a:t>
            </a:r>
            <a:r>
              <a:rPr lang="en-US" altLang="zh-CN" b="1" dirty="0">
                <a:solidFill>
                  <a:srgbClr val="FF0000"/>
                </a:solidFill>
                <a:latin typeface="Times New Roman" pitchFamily="18" charset="0"/>
                <a:cs typeface="Times New Roman" pitchFamily="18" charset="0"/>
                <a:sym typeface="Symbol" pitchFamily="18" charset="2"/>
              </a:rPr>
              <a:t> </a:t>
            </a:r>
            <a:r>
              <a:rPr lang="en-US" altLang="zh-CN" b="1" dirty="0">
                <a:solidFill>
                  <a:srgbClr val="000099"/>
                </a:solidFill>
                <a:latin typeface="Times New Roman" pitchFamily="18" charset="0"/>
                <a:cs typeface="Times New Roman" pitchFamily="18" charset="0"/>
                <a:sym typeface="Symbol" pitchFamily="18" charset="2"/>
              </a:rPr>
              <a:t></a:t>
            </a:r>
            <a:r>
              <a:rPr lang="en-US" altLang="zh-CN" dirty="0">
                <a:solidFill>
                  <a:srgbClr val="000099"/>
                </a:solidFill>
                <a:latin typeface="Times New Roman" pitchFamily="18" charset="0"/>
                <a:cs typeface="Times New Roman" pitchFamily="18" charset="0"/>
                <a:sym typeface="Symbol" pitchFamily="18" charset="2"/>
              </a:rPr>
              <a:t>10</a:t>
            </a:r>
            <a:r>
              <a:rPr lang="en-US" altLang="zh-CN" baseline="30000" dirty="0">
                <a:solidFill>
                  <a:srgbClr val="000099"/>
                </a:solidFill>
                <a:latin typeface="Times New Roman" pitchFamily="18" charset="0"/>
                <a:cs typeface="Times New Roman" pitchFamily="18" charset="0"/>
                <a:sym typeface="Symbol" pitchFamily="18" charset="2"/>
              </a:rPr>
              <a:t>11</a:t>
            </a:r>
            <a:r>
              <a:rPr lang="en-US" altLang="zh-CN" dirty="0">
                <a:solidFill>
                  <a:srgbClr val="000099"/>
                </a:solidFill>
                <a:latin typeface="Times New Roman" pitchFamily="18" charset="0"/>
                <a:cs typeface="Times New Roman" pitchFamily="18" charset="0"/>
                <a:sym typeface="Symbol" pitchFamily="18" charset="2"/>
              </a:rPr>
              <a:t> with two planes painting, </a:t>
            </a:r>
            <a:r>
              <a:rPr lang="en-US" altLang="zh-CN" b="1" dirty="0">
                <a:solidFill>
                  <a:srgbClr val="FF0000"/>
                </a:solidFill>
                <a:latin typeface="Times New Roman" pitchFamily="18" charset="0"/>
                <a:cs typeface="Times New Roman" pitchFamily="18" charset="0"/>
                <a:sym typeface="Symbol" pitchFamily="18" charset="2"/>
              </a:rPr>
              <a:t>nearly 10 times over the conventional single-plane injection.</a:t>
            </a:r>
            <a:endParaRPr lang="en-US" altLang="zh-CN" b="1" dirty="0">
              <a:solidFill>
                <a:srgbClr val="FF0000"/>
              </a:solidFill>
              <a:latin typeface="Times New Roman" pitchFamily="18" charset="0"/>
              <a:cs typeface="Times New Roman" pitchFamily="18" charset="0"/>
            </a:endParaRPr>
          </a:p>
        </p:txBody>
      </p:sp>
      <p:sp>
        <p:nvSpPr>
          <p:cNvPr id="74" name="矩形 73"/>
          <p:cNvSpPr/>
          <p:nvPr/>
        </p:nvSpPr>
        <p:spPr>
          <a:xfrm>
            <a:off x="2567608" y="699083"/>
            <a:ext cx="8892988" cy="461665"/>
          </a:xfrm>
          <a:prstGeom prst="rect">
            <a:avLst/>
          </a:prstGeom>
          <a:noFill/>
        </p:spPr>
        <p:txBody>
          <a:bodyPr wrap="square">
            <a:spAutoFit/>
          </a:bodyPr>
          <a:lstStyle/>
          <a:p>
            <a:pPr algn="ctr" eaLnBrk="0" fontAlgn="auto" hangingPunct="0">
              <a:spcBef>
                <a:spcPts val="0"/>
              </a:spcBef>
              <a:spcAft>
                <a:spcPts val="0"/>
              </a:spcAft>
              <a:defRPr/>
            </a:pPr>
            <a:r>
              <a:rPr lang="en-US" altLang="zh-CN" sz="2400" b="1" kern="0" dirty="0">
                <a:solidFill>
                  <a:srgbClr val="000099"/>
                </a:solidFill>
                <a:latin typeface="Times New Roman" panose="02020603050405020304" pitchFamily="18" charset="0"/>
                <a:ea typeface="MS PGothic" pitchFamily="34" charset="-128"/>
                <a:cs typeface="Times New Roman" panose="02020603050405020304" pitchFamily="18" charset="0"/>
              </a:rPr>
              <a:t>Concepts for approaching the unprecedented heavy ion intensity  </a:t>
            </a:r>
          </a:p>
        </p:txBody>
      </p:sp>
      <p:sp>
        <p:nvSpPr>
          <p:cNvPr id="7" name="右箭头 6"/>
          <p:cNvSpPr/>
          <p:nvPr/>
        </p:nvSpPr>
        <p:spPr>
          <a:xfrm>
            <a:off x="6751612" y="2925060"/>
            <a:ext cx="501468" cy="96412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5955371" y="1849547"/>
            <a:ext cx="1157689" cy="646331"/>
          </a:xfrm>
          <a:prstGeom prst="rect">
            <a:avLst/>
          </a:prstGeom>
        </p:spPr>
        <p:txBody>
          <a:bodyPr wrap="none">
            <a:spAutoFit/>
          </a:bodyPr>
          <a:lstStyle/>
          <a:p>
            <a:pPr algn="ctr"/>
            <a:r>
              <a:rPr lang="en-GB" altLang="zh-CN" kern="800" dirty="0">
                <a:solidFill>
                  <a:srgbClr val="00B050"/>
                </a:solidFill>
                <a:latin typeface="Times New Roman" panose="02020603050405020304" pitchFamily="18" charset="0"/>
                <a:ea typeface="宋体" pitchFamily="2" charset="-122"/>
                <a:sym typeface="Symbol" panose="05050102010706020507" pitchFamily="18" charset="2"/>
              </a:rPr>
              <a:t>1</a:t>
            </a:r>
            <a:r>
              <a:rPr lang="en-GB" altLang="zh-CN" kern="800" dirty="0">
                <a:solidFill>
                  <a:srgbClr val="00B050"/>
                </a:solidFill>
                <a:latin typeface="Times New Roman" panose="02020603050405020304" pitchFamily="18" charset="0"/>
                <a:ea typeface="宋体" pitchFamily="2" charset="-122"/>
              </a:rPr>
              <a:t>10</a:t>
            </a:r>
            <a:r>
              <a:rPr lang="en-GB" altLang="zh-CN" kern="800" baseline="30000" dirty="0">
                <a:solidFill>
                  <a:srgbClr val="00B050"/>
                </a:solidFill>
                <a:latin typeface="Times New Roman" panose="02020603050405020304" pitchFamily="18" charset="0"/>
                <a:ea typeface="宋体" pitchFamily="2" charset="-122"/>
              </a:rPr>
              <a:t>12</a:t>
            </a:r>
            <a:r>
              <a:rPr lang="en-GB" altLang="zh-CN" kern="800" dirty="0">
                <a:solidFill>
                  <a:srgbClr val="00B050"/>
                </a:solidFill>
                <a:latin typeface="Times New Roman" panose="02020603050405020304" pitchFamily="18" charset="0"/>
                <a:ea typeface="宋体" pitchFamily="2" charset="-122"/>
              </a:rPr>
              <a:t>ppp</a:t>
            </a:r>
          </a:p>
          <a:p>
            <a:pPr algn="ct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238</a:t>
            </a:r>
            <a:r>
              <a:rPr lang="en-US" altLang="zh-CN" kern="0" dirty="0">
                <a:solidFill>
                  <a:srgbClr val="00B050"/>
                </a:solidFill>
                <a:latin typeface="Times New Roman" panose="02020603050405020304" pitchFamily="18" charset="0"/>
                <a:ea typeface="ＭＳ Ｐゴシック" charset="0"/>
                <a:cs typeface="Times New Roman" panose="02020603050405020304" pitchFamily="18" charset="0"/>
              </a:rPr>
              <a:t>U</a:t>
            </a: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92+</a:t>
            </a:r>
            <a:endParaRPr lang="en-GB" altLang="zh-CN" kern="800" dirty="0">
              <a:solidFill>
                <a:srgbClr val="00B050"/>
              </a:solidFill>
              <a:latin typeface="Times New Roman" panose="02020603050405020304" pitchFamily="18" charset="0"/>
              <a:ea typeface="宋体" pitchFamily="2" charset="-122"/>
            </a:endParaRPr>
          </a:p>
        </p:txBody>
      </p:sp>
      <p:sp>
        <p:nvSpPr>
          <p:cNvPr id="4" name="矩形 3"/>
          <p:cNvSpPr/>
          <p:nvPr/>
        </p:nvSpPr>
        <p:spPr>
          <a:xfrm>
            <a:off x="3134569" y="4238657"/>
            <a:ext cx="4673074" cy="369332"/>
          </a:xfrm>
          <a:prstGeom prst="rect">
            <a:avLst/>
          </a:prstGeom>
        </p:spPr>
        <p:txBody>
          <a:bodyPr wrap="none">
            <a:spAutoFit/>
          </a:bodyPr>
          <a:lstStyle/>
          <a:p>
            <a:r>
              <a:rPr lang="en-US" altLang="zh-CN" b="1" kern="0" dirty="0">
                <a:solidFill>
                  <a:srgbClr val="00B050"/>
                </a:solidFill>
                <a:latin typeface="Times New Roman" panose="02020603050405020304" pitchFamily="18" charset="0"/>
                <a:ea typeface="MS PGothic" pitchFamily="34" charset="-128"/>
                <a:cs typeface="Times New Roman" panose="02020603050405020304" pitchFamily="18" charset="0"/>
              </a:rPr>
              <a:t>Stacking longitudinally from </a:t>
            </a:r>
            <a:r>
              <a:rPr lang="en-US" altLang="zh-CN" b="1" kern="0" dirty="0" err="1">
                <a:solidFill>
                  <a:srgbClr val="00B050"/>
                </a:solidFill>
                <a:latin typeface="Times New Roman" panose="02020603050405020304" pitchFamily="18" charset="0"/>
                <a:ea typeface="MS PGothic" pitchFamily="34" charset="-128"/>
                <a:cs typeface="Times New Roman" panose="02020603050405020304" pitchFamily="18" charset="0"/>
              </a:rPr>
              <a:t>BRing</a:t>
            </a:r>
            <a:r>
              <a:rPr lang="en-US" altLang="zh-CN" b="1" kern="0" dirty="0">
                <a:solidFill>
                  <a:srgbClr val="00B050"/>
                </a:solidFill>
                <a:latin typeface="Times New Roman" panose="02020603050405020304" pitchFamily="18" charset="0"/>
                <a:ea typeface="MS PGothic" pitchFamily="34" charset="-128"/>
                <a:cs typeface="Times New Roman" panose="02020603050405020304" pitchFamily="18" charset="0"/>
              </a:rPr>
              <a:t> to </a:t>
            </a:r>
            <a:r>
              <a:rPr lang="en-US" altLang="zh-CN" b="1" kern="0" dirty="0" err="1">
                <a:solidFill>
                  <a:srgbClr val="00B050"/>
                </a:solidFill>
                <a:latin typeface="Times New Roman" panose="02020603050405020304" pitchFamily="18" charset="0"/>
                <a:ea typeface="MS PGothic" pitchFamily="34" charset="-128"/>
                <a:cs typeface="Times New Roman" panose="02020603050405020304" pitchFamily="18" charset="0"/>
              </a:rPr>
              <a:t>SRing</a:t>
            </a:r>
            <a:r>
              <a:rPr lang="en-US" altLang="zh-CN" b="1" kern="0" dirty="0">
                <a:solidFill>
                  <a:srgbClr val="00B050"/>
                </a:solidFill>
                <a:latin typeface="Times New Roman" panose="02020603050405020304" pitchFamily="18" charset="0"/>
                <a:ea typeface="MS PGothic" pitchFamily="34" charset="-128"/>
                <a:cs typeface="Times New Roman" panose="02020603050405020304" pitchFamily="18" charset="0"/>
              </a:rPr>
              <a:t> </a:t>
            </a:r>
            <a:endParaRPr lang="zh-CN" altLang="en-US" dirty="0">
              <a:solidFill>
                <a:srgbClr val="00B050"/>
              </a:solidFill>
            </a:endParaRPr>
          </a:p>
        </p:txBody>
      </p:sp>
      <p:pic>
        <p:nvPicPr>
          <p:cNvPr id="32" name="图片 31">
            <a:extLst>
              <a:ext uri="{FF2B5EF4-FFF2-40B4-BE49-F238E27FC236}">
                <a16:creationId xmlns:a16="http://schemas.microsoft.com/office/drawing/2014/main" id="{18F96D21-69EE-4C9E-BD26-928D340F41AC}"/>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427447" y="1243951"/>
            <a:ext cx="4523282" cy="1344636"/>
          </a:xfrm>
          <a:prstGeom prst="rect">
            <a:avLst/>
          </a:prstGeom>
        </p:spPr>
      </p:pic>
      <p:pic>
        <p:nvPicPr>
          <p:cNvPr id="33" name="图片 32">
            <a:extLst>
              <a:ext uri="{FF2B5EF4-FFF2-40B4-BE49-F238E27FC236}">
                <a16:creationId xmlns:a16="http://schemas.microsoft.com/office/drawing/2014/main" id="{48B642D2-F375-44A1-9B35-8B4332AAAC2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923439" y="2599705"/>
            <a:ext cx="4673074" cy="2951086"/>
          </a:xfrm>
          <a:prstGeom prst="rect">
            <a:avLst/>
          </a:prstGeom>
        </p:spPr>
      </p:pic>
      <p:pic>
        <p:nvPicPr>
          <p:cNvPr id="34" name="Picture 33">
            <a:extLst>
              <a:ext uri="{FF2B5EF4-FFF2-40B4-BE49-F238E27FC236}">
                <a16:creationId xmlns:a16="http://schemas.microsoft.com/office/drawing/2014/main" id="{295F0305-E733-436E-8342-F66968C4B94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35" name="灯片编号占位符 2">
            <a:extLst>
              <a:ext uri="{FF2B5EF4-FFF2-40B4-BE49-F238E27FC236}">
                <a16:creationId xmlns:a16="http://schemas.microsoft.com/office/drawing/2014/main" id="{B8BA97D6-7A8D-4F7A-89C7-A4648EC45678}"/>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10</a:t>
            </a:fld>
            <a:endParaRPr kumimoji="1" lang="zh-CN" altLang="en-US" b="1" dirty="0">
              <a:solidFill>
                <a:srgbClr val="0000FF"/>
              </a:solidFill>
            </a:endParaRPr>
          </a:p>
        </p:txBody>
      </p:sp>
    </p:spTree>
    <p:extLst>
      <p:ext uri="{BB962C8B-B14F-4D97-AF65-F5344CB8AC3E}">
        <p14:creationId xmlns:p14="http://schemas.microsoft.com/office/powerpoint/2010/main" val="384517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3E241F-3C05-409B-9789-BE47573B5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6" y="1097183"/>
            <a:ext cx="4901609" cy="3627434"/>
          </a:xfrm>
          <a:prstGeom prst="rect">
            <a:avLst/>
          </a:prstGeom>
        </p:spPr>
      </p:pic>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pic>
        <p:nvPicPr>
          <p:cNvPr id="14" name="图片 1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982117" y="1679665"/>
            <a:ext cx="2018707" cy="2436893"/>
          </a:xfrm>
          <a:prstGeom prst="rect">
            <a:avLst/>
          </a:prstGeom>
        </p:spPr>
      </p:pic>
      <p:sp>
        <p:nvSpPr>
          <p:cNvPr id="17" name="文本框 16">
            <a:extLst>
              <a:ext uri="{FF2B5EF4-FFF2-40B4-BE49-F238E27FC236}">
                <a16:creationId xmlns:a16="http://schemas.microsoft.com/office/drawing/2014/main" id="{48F4CF92-F6DC-41F3-A4B4-8F55B8E51FE6}"/>
              </a:ext>
            </a:extLst>
          </p:cNvPr>
          <p:cNvSpPr txBox="1"/>
          <p:nvPr/>
        </p:nvSpPr>
        <p:spPr>
          <a:xfrm>
            <a:off x="2558630" y="92492"/>
            <a:ext cx="7489101" cy="584775"/>
          </a:xfrm>
          <a:prstGeom prst="rect">
            <a:avLst/>
          </a:prstGeom>
          <a:noFill/>
        </p:spPr>
        <p:txBody>
          <a:bodyPr wrap="none" rtlCol="0">
            <a:spAutoFit/>
          </a:bodyPr>
          <a:lstStyle/>
          <a:p>
            <a:pPr defTabSz="457200" fontAlgn="auto">
              <a:spcBef>
                <a:spcPts val="0"/>
              </a:spcBef>
              <a:spcAft>
                <a:spcPts val="0"/>
              </a:spcAft>
            </a:pPr>
            <a:r>
              <a:rPr lang="en-US" altLang="zh-CN" sz="3200" b="1" dirty="0">
                <a:solidFill>
                  <a:srgbClr val="000099"/>
                </a:solidFill>
                <a:latin typeface="Times New Roman" panose="02020603050405020304" pitchFamily="18" charset="0"/>
                <a:ea typeface="宋体"/>
                <a:cs typeface="Times New Roman" panose="02020603050405020304" pitchFamily="18" charset="0"/>
              </a:rPr>
              <a:t>45 GHz superconducting ECR ion source </a:t>
            </a:r>
            <a:endParaRPr lang="zh-CN" altLang="en-US" sz="3200" b="1" dirty="0">
              <a:solidFill>
                <a:srgbClr val="000099"/>
              </a:solidFill>
              <a:latin typeface="Times New Roman" panose="02020603050405020304" pitchFamily="18" charset="0"/>
              <a:ea typeface="宋体"/>
              <a:cs typeface="Times New Roman" panose="02020603050405020304" pitchFamily="18" charset="0"/>
            </a:endParaRPr>
          </a:p>
        </p:txBody>
      </p:sp>
      <p:sp>
        <p:nvSpPr>
          <p:cNvPr id="19" name="矩形 18"/>
          <p:cNvSpPr/>
          <p:nvPr/>
        </p:nvSpPr>
        <p:spPr>
          <a:xfrm>
            <a:off x="2000374" y="729861"/>
            <a:ext cx="8819630" cy="430887"/>
          </a:xfrm>
          <a:prstGeom prst="rect">
            <a:avLst/>
          </a:prstGeom>
        </p:spPr>
        <p:txBody>
          <a:bodyPr wrap="square">
            <a:spAutoFit/>
          </a:bodyPr>
          <a:lstStyle/>
          <a:p>
            <a:r>
              <a:rPr lang="en-US" altLang="zh-CN" sz="2200" b="1" dirty="0">
                <a:solidFill>
                  <a:srgbClr val="0000FF"/>
                </a:solidFill>
                <a:latin typeface="Arial" pitchFamily="34" charset="0"/>
                <a:ea typeface="宋体" pitchFamily="2" charset="-122"/>
              </a:rPr>
              <a:t>The first 45GHz superconducting ECR in the world: </a:t>
            </a:r>
            <a:r>
              <a:rPr lang="en-GB" altLang="zh-CN" sz="2200" b="1" kern="800" dirty="0">
                <a:solidFill>
                  <a:srgbClr val="FF0000"/>
                </a:solidFill>
                <a:latin typeface="Times New Roman" panose="02020603050405020304" pitchFamily="18" charset="0"/>
                <a:ea typeface="宋体" pitchFamily="2" charset="-122"/>
              </a:rPr>
              <a:t>50 </a:t>
            </a:r>
            <a:r>
              <a:rPr lang="en-GB" altLang="zh-CN" sz="2200" b="1" kern="800" dirty="0" err="1">
                <a:solidFill>
                  <a:srgbClr val="FF0000"/>
                </a:solidFill>
                <a:latin typeface="Times New Roman" panose="02020603050405020304" pitchFamily="18" charset="0"/>
                <a:ea typeface="宋体" pitchFamily="2" charset="-122"/>
              </a:rPr>
              <a:t>pμA</a:t>
            </a:r>
            <a:r>
              <a:rPr lang="en-GB" altLang="zh-CN" sz="2200" b="1" kern="800" dirty="0">
                <a:solidFill>
                  <a:srgbClr val="FF0000"/>
                </a:solidFill>
                <a:latin typeface="Times New Roman" panose="02020603050405020304" pitchFamily="18" charset="0"/>
                <a:ea typeface="宋体" pitchFamily="2" charset="-122"/>
              </a:rPr>
              <a:t> (U</a:t>
            </a:r>
            <a:r>
              <a:rPr lang="en-GB" altLang="zh-CN" sz="2200" b="1" kern="800" baseline="30000" dirty="0">
                <a:solidFill>
                  <a:srgbClr val="FF0000"/>
                </a:solidFill>
                <a:latin typeface="Times New Roman" panose="02020603050405020304" pitchFamily="18" charset="0"/>
                <a:ea typeface="宋体" pitchFamily="2" charset="-122"/>
              </a:rPr>
              <a:t>35+</a:t>
            </a:r>
            <a:r>
              <a:rPr lang="en-GB" altLang="zh-CN" sz="2200" b="1" dirty="0">
                <a:solidFill>
                  <a:srgbClr val="FF0000"/>
                </a:solidFill>
                <a:latin typeface="Times New Roman" panose="02020603050405020304" pitchFamily="18" charset="0"/>
                <a:ea typeface="宋体" pitchFamily="2" charset="-122"/>
              </a:rPr>
              <a:t>)</a:t>
            </a:r>
            <a:endParaRPr lang="zh-CN" altLang="zh-CN" sz="2200" b="1" dirty="0">
              <a:solidFill>
                <a:srgbClr val="FF0000"/>
              </a:solidFill>
              <a:latin typeface="Times New Roman" panose="02020603050405020304" pitchFamily="18" charset="0"/>
              <a:ea typeface="宋体" pitchFamily="2" charset="-122"/>
            </a:endParaRPr>
          </a:p>
        </p:txBody>
      </p:sp>
      <p:sp>
        <p:nvSpPr>
          <p:cNvPr id="4" name="矩形 3"/>
          <p:cNvSpPr/>
          <p:nvPr/>
        </p:nvSpPr>
        <p:spPr>
          <a:xfrm>
            <a:off x="4367808" y="1180830"/>
            <a:ext cx="7824192" cy="369332"/>
          </a:xfrm>
          <a:prstGeom prst="rect">
            <a:avLst/>
          </a:prstGeom>
        </p:spPr>
        <p:txBody>
          <a:bodyPr wrap="square">
            <a:spAutoFit/>
          </a:bodyPr>
          <a:lstStyle/>
          <a:p>
            <a:r>
              <a:rPr lang="en-US" altLang="zh-CN" b="1" dirty="0">
                <a:latin typeface="Arial" panose="020B0604020202020204" pitchFamily="34" charset="0"/>
                <a:ea typeface="宋体" pitchFamily="2" charset="-122"/>
                <a:cs typeface="Arial" panose="020B0604020202020204" pitchFamily="34" charset="0"/>
              </a:rPr>
              <a:t>The critical one is to fabricate a fully Nb</a:t>
            </a:r>
            <a:r>
              <a:rPr lang="en-US" altLang="zh-CN" b="1" baseline="-25000" dirty="0">
                <a:latin typeface="Arial" panose="020B0604020202020204" pitchFamily="34" charset="0"/>
                <a:ea typeface="宋体" pitchFamily="2" charset="-122"/>
                <a:cs typeface="Arial" panose="020B0604020202020204" pitchFamily="34" charset="0"/>
              </a:rPr>
              <a:t>3</a:t>
            </a:r>
            <a:r>
              <a:rPr lang="en-US" altLang="zh-CN" b="1" dirty="0">
                <a:latin typeface="Arial" panose="020B0604020202020204" pitchFamily="34" charset="0"/>
                <a:ea typeface="宋体" pitchFamily="2" charset="-122"/>
                <a:cs typeface="Arial" panose="020B0604020202020204" pitchFamily="34" charset="0"/>
              </a:rPr>
              <a:t>Sn superconducting magnet</a:t>
            </a:r>
            <a:endParaRPr lang="zh-CN" altLang="en-US" b="1" dirty="0">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F03106D8-2CDB-4FEC-9005-6AD7D2A472B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35039" y="1711079"/>
            <a:ext cx="3619596" cy="2437551"/>
          </a:xfrm>
          <a:prstGeom prst="rect">
            <a:avLst/>
          </a:prstGeom>
        </p:spPr>
      </p:pic>
      <p:sp>
        <p:nvSpPr>
          <p:cNvPr id="27" name="文本框 26">
            <a:extLst>
              <a:ext uri="{FF2B5EF4-FFF2-40B4-BE49-F238E27FC236}">
                <a16:creationId xmlns:a16="http://schemas.microsoft.com/office/drawing/2014/main" id="{9B5374C9-BB15-B8C5-438B-7B00A3703AC4}"/>
              </a:ext>
            </a:extLst>
          </p:cNvPr>
          <p:cNvSpPr txBox="1"/>
          <p:nvPr/>
        </p:nvSpPr>
        <p:spPr>
          <a:xfrm>
            <a:off x="9056061" y="4151403"/>
            <a:ext cx="1944763" cy="338554"/>
          </a:xfrm>
          <a:prstGeom prst="rect">
            <a:avLst/>
          </a:prstGeom>
          <a:noFill/>
        </p:spPr>
        <p:txBody>
          <a:bodyPr wrap="none" rtlCol="0">
            <a:spAutoFit/>
          </a:bodyPr>
          <a:lstStyle/>
          <a:p>
            <a:pPr fontAlgn="auto">
              <a:spcBef>
                <a:spcPts val="0"/>
              </a:spcBef>
              <a:spcAft>
                <a:spcPts val="0"/>
              </a:spcAft>
            </a:pPr>
            <a:r>
              <a:rPr lang="en-US" altLang="zh-CN" sz="1600" b="1" dirty="0">
                <a:solidFill>
                  <a:prstClr val="black"/>
                </a:solidFill>
                <a:latin typeface="Times New Roman" panose="02020603050405020304" pitchFamily="18" charset="0"/>
                <a:ea typeface="宋体" pitchFamily="2" charset="-122"/>
                <a:cs typeface="Times New Roman" panose="02020603050405020304" pitchFamily="18" charset="0"/>
              </a:rPr>
              <a:t>Full-sized cold mass</a:t>
            </a:r>
            <a:endParaRPr lang="zh-CN" altLang="en-US" sz="1600"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id="{504FF998-5F48-4617-A109-753B20F728B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24" name="图片 23">
            <a:extLst>
              <a:ext uri="{FF2B5EF4-FFF2-40B4-BE49-F238E27FC236}">
                <a16:creationId xmlns:a16="http://schemas.microsoft.com/office/drawing/2014/main" id="{EF221B3B-D068-42D7-843A-2D39BCD6D2F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8361927" y="4441147"/>
            <a:ext cx="3259086" cy="2086382"/>
          </a:xfrm>
          <a:prstGeom prst="rect">
            <a:avLst/>
          </a:prstGeom>
        </p:spPr>
      </p:pic>
      <p:sp>
        <p:nvSpPr>
          <p:cNvPr id="26" name="文本框 25">
            <a:extLst>
              <a:ext uri="{FF2B5EF4-FFF2-40B4-BE49-F238E27FC236}">
                <a16:creationId xmlns:a16="http://schemas.microsoft.com/office/drawing/2014/main" id="{DA485169-7A98-481B-81CC-A1F4B071BEC4}"/>
              </a:ext>
            </a:extLst>
          </p:cNvPr>
          <p:cNvSpPr txBox="1"/>
          <p:nvPr/>
        </p:nvSpPr>
        <p:spPr>
          <a:xfrm>
            <a:off x="8839964" y="6496603"/>
            <a:ext cx="2415533" cy="338554"/>
          </a:xfrm>
          <a:prstGeom prst="rect">
            <a:avLst/>
          </a:prstGeom>
          <a:noFill/>
        </p:spPr>
        <p:txBody>
          <a:bodyPr wrap="none" rtlCol="0">
            <a:spAutoFit/>
          </a:bodyPr>
          <a:lstStyle/>
          <a:p>
            <a:pPr fontAlgn="auto">
              <a:spcBef>
                <a:spcPts val="0"/>
              </a:spcBef>
              <a:spcAft>
                <a:spcPts val="0"/>
              </a:spcAft>
            </a:pPr>
            <a:r>
              <a:rPr lang="en-US" altLang="zh-CN" sz="1600" b="1" dirty="0">
                <a:solidFill>
                  <a:prstClr val="black"/>
                </a:solidFill>
                <a:latin typeface="Times New Roman" panose="02020603050405020304" pitchFamily="18" charset="0"/>
                <a:ea typeface="宋体" pitchFamily="2" charset="-122"/>
                <a:cs typeface="Times New Roman" panose="02020603050405020304" pitchFamily="18" charset="0"/>
              </a:rPr>
              <a:t>The HV platform of ECR</a:t>
            </a:r>
            <a:endParaRPr lang="zh-CN" altLang="en-US" sz="1600"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pic>
        <p:nvPicPr>
          <p:cNvPr id="29" name="图片 28">
            <a:extLst>
              <a:ext uri="{FF2B5EF4-FFF2-40B4-BE49-F238E27FC236}">
                <a16:creationId xmlns:a16="http://schemas.microsoft.com/office/drawing/2014/main" id="{7EAE7333-A7A3-4C13-BC18-50CDCCFABE9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70885" y="4651650"/>
            <a:ext cx="4434949" cy="1875879"/>
          </a:xfrm>
          <a:prstGeom prst="rect">
            <a:avLst/>
          </a:prstGeom>
        </p:spPr>
      </p:pic>
      <p:sp>
        <p:nvSpPr>
          <p:cNvPr id="30" name="文本框 29">
            <a:extLst>
              <a:ext uri="{FF2B5EF4-FFF2-40B4-BE49-F238E27FC236}">
                <a16:creationId xmlns:a16="http://schemas.microsoft.com/office/drawing/2014/main" id="{A997A37D-14E2-4D02-91E1-2D511F8D83B8}"/>
              </a:ext>
            </a:extLst>
          </p:cNvPr>
          <p:cNvSpPr txBox="1"/>
          <p:nvPr/>
        </p:nvSpPr>
        <p:spPr>
          <a:xfrm>
            <a:off x="222662" y="6537610"/>
            <a:ext cx="4325166" cy="338554"/>
          </a:xfrm>
          <a:prstGeom prst="rect">
            <a:avLst/>
          </a:prstGeom>
          <a:noFill/>
        </p:spPr>
        <p:txBody>
          <a:bodyPr wrap="square" rtlCol="0">
            <a:spAutoFit/>
          </a:bodyPr>
          <a:lstStyle/>
          <a:p>
            <a:pPr fontAlgn="auto">
              <a:spcBef>
                <a:spcPts val="0"/>
              </a:spcBef>
              <a:spcAft>
                <a:spcPts val="0"/>
              </a:spcAft>
            </a:pPr>
            <a:r>
              <a:rPr lang="en-US" altLang="zh-CN" sz="1600" b="1" dirty="0">
                <a:solidFill>
                  <a:prstClr val="black"/>
                </a:solidFill>
                <a:latin typeface="Times New Roman" panose="02020603050405020304" pitchFamily="18" charset="0"/>
                <a:ea typeface="宋体" pitchFamily="2" charset="-122"/>
                <a:cs typeface="Times New Roman" panose="02020603050405020304" pitchFamily="18" charset="0"/>
              </a:rPr>
              <a:t>O6+ ions with 100uA accelerated by RFQ</a:t>
            </a:r>
            <a:endParaRPr lang="zh-CN" altLang="en-US" sz="1600"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sp>
        <p:nvSpPr>
          <p:cNvPr id="35" name="灯片编号占位符 2">
            <a:extLst>
              <a:ext uri="{FF2B5EF4-FFF2-40B4-BE49-F238E27FC236}">
                <a16:creationId xmlns:a16="http://schemas.microsoft.com/office/drawing/2014/main" id="{604CA63E-D28D-48ED-B5BE-903048436F95}"/>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11</a:t>
            </a:fld>
            <a:endParaRPr kumimoji="1" lang="zh-CN" altLang="en-US" b="1" dirty="0">
              <a:solidFill>
                <a:srgbClr val="0000FF"/>
              </a:solidFill>
            </a:endParaRPr>
          </a:p>
        </p:txBody>
      </p:sp>
      <p:pic>
        <p:nvPicPr>
          <p:cNvPr id="6" name="图片 5">
            <a:extLst>
              <a:ext uri="{FF2B5EF4-FFF2-40B4-BE49-F238E27FC236}">
                <a16:creationId xmlns:a16="http://schemas.microsoft.com/office/drawing/2014/main" id="{867C5378-CD23-486D-B998-9ADC80EF85A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4648923" y="4438374"/>
            <a:ext cx="3613941" cy="2058229"/>
          </a:xfrm>
          <a:prstGeom prst="rect">
            <a:avLst/>
          </a:prstGeom>
        </p:spPr>
      </p:pic>
      <p:sp>
        <p:nvSpPr>
          <p:cNvPr id="36" name="文本框 35">
            <a:extLst>
              <a:ext uri="{FF2B5EF4-FFF2-40B4-BE49-F238E27FC236}">
                <a16:creationId xmlns:a16="http://schemas.microsoft.com/office/drawing/2014/main" id="{E9CFA0E8-2F58-49F7-916A-B46084449DDA}"/>
              </a:ext>
            </a:extLst>
          </p:cNvPr>
          <p:cNvSpPr txBox="1"/>
          <p:nvPr/>
        </p:nvSpPr>
        <p:spPr>
          <a:xfrm>
            <a:off x="4631162" y="6524644"/>
            <a:ext cx="3631701" cy="338554"/>
          </a:xfrm>
          <a:prstGeom prst="rect">
            <a:avLst/>
          </a:prstGeom>
          <a:noFill/>
        </p:spPr>
        <p:txBody>
          <a:bodyPr wrap="square" rtlCol="0">
            <a:spAutoFit/>
          </a:bodyPr>
          <a:lstStyle/>
          <a:p>
            <a:pPr algn="ctr" fontAlgn="auto">
              <a:spcBef>
                <a:spcPts val="0"/>
              </a:spcBef>
              <a:spcAft>
                <a:spcPts val="0"/>
              </a:spcAft>
            </a:pPr>
            <a:r>
              <a:rPr lang="en-US" altLang="zh-CN" sz="1600" b="1" dirty="0">
                <a:solidFill>
                  <a:prstClr val="black"/>
                </a:solidFill>
                <a:latin typeface="Times New Roman" panose="02020603050405020304" pitchFamily="18" charset="0"/>
                <a:ea typeface="宋体" pitchFamily="2" charset="-122"/>
                <a:cs typeface="Times New Roman" panose="02020603050405020304" pitchFamily="18" charset="0"/>
              </a:rPr>
              <a:t>FECR on the LEAF facility</a:t>
            </a:r>
            <a:endParaRPr lang="zh-CN" altLang="en-US" sz="1600"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60683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pic>
        <p:nvPicPr>
          <p:cNvPr id="42" name="图片 41">
            <a:extLst>
              <a:ext uri="{FF2B5EF4-FFF2-40B4-BE49-F238E27FC236}">
                <a16:creationId xmlns:a16="http://schemas.microsoft.com/office/drawing/2014/main" id="{C46D31B8-485A-4581-BBE3-D2B2265A60C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89489" y="1280012"/>
            <a:ext cx="6386631" cy="888848"/>
          </a:xfrm>
          <a:prstGeom prst="rect">
            <a:avLst/>
          </a:prstGeom>
        </p:spPr>
      </p:pic>
      <p:sp>
        <p:nvSpPr>
          <p:cNvPr id="43" name="文本框 42">
            <a:extLst>
              <a:ext uri="{FF2B5EF4-FFF2-40B4-BE49-F238E27FC236}">
                <a16:creationId xmlns:a16="http://schemas.microsoft.com/office/drawing/2014/main" id="{903F871C-40C0-416E-94BA-C4536BA99B88}"/>
              </a:ext>
            </a:extLst>
          </p:cNvPr>
          <p:cNvSpPr txBox="1"/>
          <p:nvPr/>
        </p:nvSpPr>
        <p:spPr>
          <a:xfrm>
            <a:off x="6971879" y="2078667"/>
            <a:ext cx="3000621" cy="400110"/>
          </a:xfrm>
          <a:prstGeom prst="rect">
            <a:avLst/>
          </a:prstGeom>
          <a:noFill/>
        </p:spPr>
        <p:txBody>
          <a:bodyPr wrap="square" rtlCol="0">
            <a:spAutoFit/>
          </a:bodyPr>
          <a:lstStyle/>
          <a:p>
            <a:pPr algn="ctr"/>
            <a:r>
              <a:rPr lang="en-US" altLang="zh-CN" sz="2000" b="1" dirty="0">
                <a:solidFill>
                  <a:srgbClr val="C00000"/>
                </a:solidFill>
                <a:latin typeface="Arial" pitchFamily="34" charset="0"/>
                <a:ea typeface="宋体" pitchFamily="2" charset="-122"/>
              </a:rPr>
              <a:t>To BRing or Terminal 1</a:t>
            </a:r>
            <a:endParaRPr lang="zh-CN" altLang="en-US" sz="2000" b="1" dirty="0">
              <a:solidFill>
                <a:srgbClr val="C00000"/>
              </a:solidFill>
              <a:latin typeface="Arial" pitchFamily="34" charset="0"/>
              <a:ea typeface="宋体" pitchFamily="2" charset="-122"/>
            </a:endParaRPr>
          </a:p>
        </p:txBody>
      </p:sp>
      <p:sp>
        <p:nvSpPr>
          <p:cNvPr id="44" name="文本框 43">
            <a:extLst>
              <a:ext uri="{FF2B5EF4-FFF2-40B4-BE49-F238E27FC236}">
                <a16:creationId xmlns:a16="http://schemas.microsoft.com/office/drawing/2014/main" id="{73741441-01AF-4097-A38F-12952FEA882E}"/>
              </a:ext>
            </a:extLst>
          </p:cNvPr>
          <p:cNvSpPr txBox="1"/>
          <p:nvPr/>
        </p:nvSpPr>
        <p:spPr bwMode="auto">
          <a:xfrm>
            <a:off x="7680176" y="1098517"/>
            <a:ext cx="2676128" cy="784830"/>
          </a:xfrm>
          <a:prstGeom prst="rect">
            <a:avLst/>
          </a:prstGeom>
          <a:solidFill>
            <a:srgbClr val="F79646">
              <a:lumMod val="20000"/>
              <a:lumOff val="80000"/>
            </a:srgb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marL="185738" marR="0" lvl="0" indent="-185738"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Pulsed</a:t>
            </a:r>
            <a:r>
              <a:rPr lang="en-US" altLang="zh-CN" sz="2000" b="1" kern="0" noProof="0" dirty="0">
                <a:solidFill>
                  <a:srgbClr val="000099"/>
                </a:solidFill>
                <a:latin typeface="Times New Roman" panose="02020603050405020304" pitchFamily="18" charset="0"/>
                <a:ea typeface="宋体"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28 </a:t>
            </a:r>
            <a:r>
              <a:rPr kumimoji="0" lang="en-US" altLang="zh-CN" sz="2000" b="1" i="0" u="none" strike="noStrike" kern="0" cap="none" spc="0" normalizeH="0" baseline="0" noProof="0" dirty="0" err="1">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pμA</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 U</a:t>
            </a:r>
            <a:r>
              <a:rPr kumimoji="0" lang="en-US" altLang="zh-CN" sz="2000" b="1" i="0" u="none" strike="noStrike" kern="0" cap="none" spc="0" normalizeH="0" baseline="3000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35+</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 </a:t>
            </a:r>
            <a:endParaRPr kumimoji="0" lang="en-US" altLang="zh-CN" sz="2000" b="1" i="0" u="none" strike="noStrike" kern="0" cap="none" spc="0" normalizeH="0" baseline="3000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endParaRPr>
          </a:p>
          <a:p>
            <a:pPr marL="185738" marR="0" lvl="0" indent="-185738"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CW,</a:t>
            </a:r>
            <a:r>
              <a:rPr kumimoji="0" lang="en-US" altLang="zh-CN" sz="2000" b="1" i="0" u="none" strike="noStrike" kern="0" cap="none" spc="0" normalizeH="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15 </a:t>
            </a:r>
            <a:r>
              <a:rPr kumimoji="0" lang="en-US" altLang="zh-CN" sz="2000" b="1" i="0" u="none" strike="noStrike" kern="0" cap="none" spc="0" normalizeH="0" baseline="0" noProof="0" dirty="0" err="1">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pμA</a:t>
            </a: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 U</a:t>
            </a:r>
            <a:r>
              <a:rPr kumimoji="0" lang="en-US" altLang="zh-CN" sz="2000" b="1" i="0" u="none" strike="noStrike" kern="0" cap="none" spc="0" normalizeH="0" baseline="3000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35+</a:t>
            </a:r>
          </a:p>
        </p:txBody>
      </p:sp>
      <p:pic>
        <p:nvPicPr>
          <p:cNvPr id="45" name="图片 4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7652" y="2049145"/>
            <a:ext cx="6336704" cy="941095"/>
          </a:xfrm>
          <a:prstGeom prst="rect">
            <a:avLst/>
          </a:prstGeom>
        </p:spPr>
      </p:pic>
      <p:pic>
        <p:nvPicPr>
          <p:cNvPr id="46" name="图片 5">
            <a:extLst>
              <a:ext uri="{FF2B5EF4-FFF2-40B4-BE49-F238E27FC236}">
                <a16:creationId xmlns:a16="http://schemas.microsoft.com/office/drawing/2014/main" id="{0EC29463-0796-4140-821F-09DB9010CD4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45988" y="3085662"/>
            <a:ext cx="1405996" cy="716416"/>
          </a:xfrm>
          <a:prstGeom prst="rect">
            <a:avLst/>
          </a:prstGeom>
        </p:spPr>
      </p:pic>
      <p:pic>
        <p:nvPicPr>
          <p:cNvPr id="47" name="Picture 8">
            <a:extLst>
              <a:ext uri="{FF2B5EF4-FFF2-40B4-BE49-F238E27FC236}">
                <a16:creationId xmlns:a16="http://schemas.microsoft.com/office/drawing/2014/main" id="{2A644BF6-2469-47F9-BEAD-CCB52E78F0E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64608" y="3127676"/>
            <a:ext cx="1875208" cy="798656"/>
          </a:xfrm>
          <a:prstGeom prst="rect">
            <a:avLst/>
          </a:prstGeom>
        </p:spPr>
      </p:pic>
      <p:pic>
        <p:nvPicPr>
          <p:cNvPr id="48" name="图片 4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34166" y="3127676"/>
            <a:ext cx="1493626" cy="788086"/>
          </a:xfrm>
          <a:prstGeom prst="rect">
            <a:avLst/>
          </a:prstGeom>
        </p:spPr>
      </p:pic>
      <p:sp>
        <p:nvSpPr>
          <p:cNvPr id="49" name="矩形 48">
            <a:extLst>
              <a:ext uri="{FF2B5EF4-FFF2-40B4-BE49-F238E27FC236}">
                <a16:creationId xmlns:a16="http://schemas.microsoft.com/office/drawing/2014/main" id="{F0BAD7EE-A039-4C43-9E0C-05D8AB811662}"/>
              </a:ext>
            </a:extLst>
          </p:cNvPr>
          <p:cNvSpPr/>
          <p:nvPr/>
        </p:nvSpPr>
        <p:spPr>
          <a:xfrm>
            <a:off x="2890638" y="3774522"/>
            <a:ext cx="1297150" cy="338554"/>
          </a:xfrm>
          <a:prstGeom prst="rect">
            <a:avLst/>
          </a:prstGeom>
          <a:noFill/>
        </p:spPr>
        <p:txBody>
          <a:bodyPr wrap="square" rtlCol="0">
            <a:spAutoFit/>
          </a:bodyPr>
          <a:lstStyle/>
          <a:p>
            <a:pPr algn="ctr" defTabSz="457200" fontAlgn="auto">
              <a:spcBef>
                <a:spcPts val="0"/>
              </a:spcBef>
              <a:spcAft>
                <a:spcPts val="0"/>
              </a:spcAft>
            </a:pPr>
            <a:r>
              <a:rPr lang="en-US" altLang="zh-CN" sz="1600" b="1" dirty="0">
                <a:solidFill>
                  <a:prstClr val="black">
                    <a:lumMod val="85000"/>
                    <a:lumOff val="15000"/>
                  </a:prstClr>
                </a:solidFill>
                <a:highlight>
                  <a:srgbClr val="FFFF00"/>
                </a:highlight>
                <a:latin typeface="Times New Roman" panose="02020603050405020304" pitchFamily="18" charset="0"/>
                <a:ea typeface="宋体" pitchFamily="2" charset="-122"/>
                <a:cs typeface="Times New Roman" panose="02020603050405020304" pitchFamily="18" charset="0"/>
              </a:rPr>
              <a:t>QWR 007 </a:t>
            </a:r>
            <a:endParaRPr lang="zh-CN" altLang="en-US" sz="1600" b="1" dirty="0">
              <a:solidFill>
                <a:prstClr val="black">
                  <a:lumMod val="85000"/>
                  <a:lumOff val="15000"/>
                </a:prstClr>
              </a:solidFill>
              <a:highlight>
                <a:srgbClr val="FFFF00"/>
              </a:highlight>
              <a:latin typeface="Times New Roman" panose="02020603050405020304" pitchFamily="18" charset="0"/>
              <a:ea typeface="宋体" pitchFamily="2" charset="-122"/>
              <a:cs typeface="Times New Roman" panose="02020603050405020304" pitchFamily="18" charset="0"/>
            </a:endParaRPr>
          </a:p>
        </p:txBody>
      </p:sp>
      <p:sp>
        <p:nvSpPr>
          <p:cNvPr id="50" name="矩形 49">
            <a:extLst>
              <a:ext uri="{FF2B5EF4-FFF2-40B4-BE49-F238E27FC236}">
                <a16:creationId xmlns:a16="http://schemas.microsoft.com/office/drawing/2014/main" id="{0C7B8BC8-75B9-4E78-B55A-0E35605158ED}"/>
              </a:ext>
            </a:extLst>
          </p:cNvPr>
          <p:cNvSpPr/>
          <p:nvPr/>
        </p:nvSpPr>
        <p:spPr>
          <a:xfrm>
            <a:off x="4618830" y="3765385"/>
            <a:ext cx="1297150" cy="338554"/>
          </a:xfrm>
          <a:prstGeom prst="rect">
            <a:avLst/>
          </a:prstGeom>
          <a:noFill/>
        </p:spPr>
        <p:txBody>
          <a:bodyPr wrap="square" rtlCol="0">
            <a:spAutoFit/>
          </a:bodyPr>
          <a:lstStyle/>
          <a:p>
            <a:pPr algn="ctr" defTabSz="457200" fontAlgn="auto">
              <a:spcBef>
                <a:spcPts val="0"/>
              </a:spcBef>
              <a:spcAft>
                <a:spcPts val="0"/>
              </a:spcAft>
            </a:pPr>
            <a:r>
              <a:rPr lang="en-US" altLang="zh-CN" sz="1600" b="1" dirty="0">
                <a:solidFill>
                  <a:prstClr val="black">
                    <a:lumMod val="85000"/>
                    <a:lumOff val="15000"/>
                  </a:prstClr>
                </a:solidFill>
                <a:highlight>
                  <a:srgbClr val="FFFF00"/>
                </a:highlight>
                <a:latin typeface="Times New Roman" panose="02020603050405020304" pitchFamily="18" charset="0"/>
                <a:ea typeface="宋体" pitchFamily="2" charset="-122"/>
                <a:cs typeface="Times New Roman" panose="02020603050405020304" pitchFamily="18" charset="0"/>
              </a:rPr>
              <a:t>HWR 015 </a:t>
            </a:r>
            <a:endParaRPr lang="zh-CN" altLang="en-US" sz="1600" b="1" dirty="0">
              <a:solidFill>
                <a:prstClr val="black">
                  <a:lumMod val="85000"/>
                  <a:lumOff val="15000"/>
                </a:prstClr>
              </a:solidFill>
              <a:highlight>
                <a:srgbClr val="FFFF00"/>
              </a:highlight>
              <a:latin typeface="Times New Roman" panose="02020603050405020304" pitchFamily="18" charset="0"/>
              <a:ea typeface="宋体" pitchFamily="2" charset="-122"/>
              <a:cs typeface="Times New Roman" panose="02020603050405020304" pitchFamily="18" charset="0"/>
            </a:endParaRPr>
          </a:p>
        </p:txBody>
      </p:sp>
      <p:sp>
        <p:nvSpPr>
          <p:cNvPr id="51" name="矩形 50">
            <a:extLst>
              <a:ext uri="{FF2B5EF4-FFF2-40B4-BE49-F238E27FC236}">
                <a16:creationId xmlns:a16="http://schemas.microsoft.com/office/drawing/2014/main" id="{0C7B8BC8-75B9-4E78-B55A-0E35605158ED}"/>
              </a:ext>
            </a:extLst>
          </p:cNvPr>
          <p:cNvSpPr/>
          <p:nvPr/>
        </p:nvSpPr>
        <p:spPr>
          <a:xfrm>
            <a:off x="670632" y="3763180"/>
            <a:ext cx="1297150" cy="338554"/>
          </a:xfrm>
          <a:prstGeom prst="rect">
            <a:avLst/>
          </a:prstGeom>
          <a:noFill/>
        </p:spPr>
        <p:txBody>
          <a:bodyPr wrap="square" rtlCol="0">
            <a:spAutoFit/>
          </a:bodyPr>
          <a:lstStyle/>
          <a:p>
            <a:pPr algn="ctr" defTabSz="457200" fontAlgn="auto">
              <a:spcBef>
                <a:spcPts val="0"/>
              </a:spcBef>
              <a:spcAft>
                <a:spcPts val="0"/>
              </a:spcAft>
            </a:pPr>
            <a:r>
              <a:rPr lang="en-US" altLang="zh-CN" sz="1600" b="1" dirty="0">
                <a:solidFill>
                  <a:prstClr val="black">
                    <a:lumMod val="85000"/>
                    <a:lumOff val="15000"/>
                  </a:prstClr>
                </a:solidFill>
                <a:highlight>
                  <a:srgbClr val="FFFF00"/>
                </a:highlight>
                <a:latin typeface="Times New Roman" panose="02020603050405020304" pitchFamily="18" charset="0"/>
                <a:ea typeface="宋体" pitchFamily="2" charset="-122"/>
                <a:cs typeface="Times New Roman" panose="02020603050405020304" pitchFamily="18" charset="0"/>
              </a:rPr>
              <a:t>RFQ </a:t>
            </a:r>
            <a:endParaRPr lang="zh-CN" altLang="en-US" sz="1600" b="1" dirty="0">
              <a:solidFill>
                <a:prstClr val="black">
                  <a:lumMod val="85000"/>
                  <a:lumOff val="15000"/>
                </a:prstClr>
              </a:solidFill>
              <a:highlight>
                <a:srgbClr val="FFFF00"/>
              </a:highlight>
              <a:latin typeface="Times New Roman" panose="02020603050405020304" pitchFamily="18" charset="0"/>
              <a:ea typeface="宋体" pitchFamily="2" charset="-122"/>
              <a:cs typeface="Times New Roman" panose="02020603050405020304" pitchFamily="18" charset="0"/>
            </a:endParaRPr>
          </a:p>
        </p:txBody>
      </p:sp>
      <p:sp>
        <p:nvSpPr>
          <p:cNvPr id="5" name="矩形 4"/>
          <p:cNvSpPr/>
          <p:nvPr/>
        </p:nvSpPr>
        <p:spPr>
          <a:xfrm>
            <a:off x="426372" y="4376134"/>
            <a:ext cx="4192458" cy="2185214"/>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b="1" dirty="0">
                <a:solidFill>
                  <a:srgbClr val="000099"/>
                </a:solidFill>
                <a:latin typeface="Arial" pitchFamily="34" charset="0"/>
                <a:ea typeface="宋体" pitchFamily="2" charset="-122"/>
              </a:rPr>
              <a:t>In order to demonstrate the SRF technologies, a 25MeV SC </a:t>
            </a:r>
            <a:r>
              <a:rPr lang="en-US" altLang="zh-CN" b="1" dirty="0" err="1">
                <a:solidFill>
                  <a:srgbClr val="000099"/>
                </a:solidFill>
                <a:latin typeface="Arial" pitchFamily="34" charset="0"/>
                <a:ea typeface="宋体" pitchFamily="2" charset="-122"/>
              </a:rPr>
              <a:t>linac</a:t>
            </a:r>
            <a:r>
              <a:rPr lang="en-US" altLang="zh-CN" b="1" dirty="0">
                <a:solidFill>
                  <a:srgbClr val="000099"/>
                </a:solidFill>
                <a:latin typeface="Arial" pitchFamily="34" charset="0"/>
                <a:ea typeface="宋体" pitchFamily="2" charset="-122"/>
              </a:rPr>
              <a:t> has been built</a:t>
            </a:r>
          </a:p>
          <a:p>
            <a:pPr marL="285750" indent="-285750">
              <a:spcBef>
                <a:spcPts val="600"/>
              </a:spcBef>
              <a:buFont typeface="Arial" panose="020B0604020202020204" pitchFamily="34" charset="0"/>
              <a:buChar char="•"/>
            </a:pPr>
            <a:r>
              <a:rPr lang="en-US" altLang="zh-CN" b="1" dirty="0">
                <a:solidFill>
                  <a:srgbClr val="000099"/>
                </a:solidFill>
                <a:latin typeface="Arial" pitchFamily="34" charset="0"/>
                <a:ea typeface="宋体" pitchFamily="2" charset="-122"/>
              </a:rPr>
              <a:t>Several types of SC cavities have been developed </a:t>
            </a:r>
          </a:p>
          <a:p>
            <a:pPr marL="285750" indent="-285750">
              <a:spcBef>
                <a:spcPts val="600"/>
              </a:spcBef>
              <a:buFont typeface="Arial" panose="020B0604020202020204" pitchFamily="34" charset="0"/>
              <a:buChar char="•"/>
            </a:pPr>
            <a:r>
              <a:rPr lang="en-US" altLang="zh-CN" b="1" dirty="0">
                <a:solidFill>
                  <a:srgbClr val="000099"/>
                </a:solidFill>
                <a:latin typeface="Arial" pitchFamily="34" charset="0"/>
                <a:ea typeface="宋体" pitchFamily="2" charset="-122"/>
              </a:rPr>
              <a:t>The CW beam power reached 200kW in 2021</a:t>
            </a:r>
            <a:endParaRPr lang="zh-CN" altLang="en-US" b="1" dirty="0">
              <a:solidFill>
                <a:srgbClr val="000099"/>
              </a:solidFill>
              <a:latin typeface="Arial" pitchFamily="34" charset="0"/>
              <a:ea typeface="宋体" pitchFamily="2" charset="-122"/>
            </a:endParaRPr>
          </a:p>
        </p:txBody>
      </p:sp>
      <p:sp>
        <p:nvSpPr>
          <p:cNvPr id="61" name="矩形 60"/>
          <p:cNvSpPr/>
          <p:nvPr/>
        </p:nvSpPr>
        <p:spPr>
          <a:xfrm>
            <a:off x="2027548" y="66637"/>
            <a:ext cx="8534259" cy="584775"/>
          </a:xfrm>
          <a:prstGeom prst="rect">
            <a:avLst/>
          </a:prstGeom>
        </p:spPr>
        <p:txBody>
          <a:bodyPr wrap="none">
            <a:spAutoFit/>
          </a:bodyPr>
          <a:lstStyle/>
          <a:p>
            <a:pPr fontAlgn="auto">
              <a:spcBef>
                <a:spcPts val="0"/>
              </a:spcBef>
              <a:spcAft>
                <a:spcPts val="0"/>
              </a:spcAft>
              <a:defRPr/>
            </a:pPr>
            <a:r>
              <a:rPr lang="en-US" altLang="zh-CN" sz="3200" b="1" dirty="0">
                <a:solidFill>
                  <a:srgbClr val="000099"/>
                </a:solidFill>
                <a:latin typeface="Times New Roman" panose="02020603050405020304" pitchFamily="18" charset="0"/>
                <a:ea typeface="宋体"/>
                <a:cs typeface="Times New Roman" panose="02020603050405020304" pitchFamily="18" charset="0"/>
              </a:rPr>
              <a:t>High current superconducting ion </a:t>
            </a:r>
            <a:r>
              <a:rPr lang="en-US" altLang="zh-CN" sz="3200" b="1" dirty="0" err="1">
                <a:solidFill>
                  <a:srgbClr val="000099"/>
                </a:solidFill>
                <a:latin typeface="Times New Roman" panose="02020603050405020304" pitchFamily="18" charset="0"/>
                <a:ea typeface="宋体"/>
                <a:cs typeface="Times New Roman" panose="02020603050405020304" pitchFamily="18" charset="0"/>
              </a:rPr>
              <a:t>linac</a:t>
            </a:r>
            <a:r>
              <a:rPr lang="en-US" altLang="zh-CN" sz="3200" b="1" dirty="0">
                <a:solidFill>
                  <a:srgbClr val="000099"/>
                </a:solidFill>
                <a:latin typeface="Times New Roman" panose="02020603050405020304" pitchFamily="18" charset="0"/>
                <a:ea typeface="宋体"/>
                <a:cs typeface="Times New Roman" panose="02020603050405020304" pitchFamily="18" charset="0"/>
              </a:rPr>
              <a:t> - </a:t>
            </a:r>
            <a:r>
              <a:rPr lang="en-US" altLang="zh-CN" sz="3200" b="1" dirty="0" err="1">
                <a:solidFill>
                  <a:srgbClr val="0000FF"/>
                </a:solidFill>
                <a:latin typeface="Times New Roman" panose="02020603050405020304" pitchFamily="18" charset="0"/>
                <a:ea typeface="宋体"/>
                <a:cs typeface="Times New Roman" panose="02020603050405020304" pitchFamily="18" charset="0"/>
              </a:rPr>
              <a:t>iLinac</a:t>
            </a:r>
            <a:endParaRPr lang="en-US" altLang="zh-CN" sz="3200" b="1" dirty="0">
              <a:solidFill>
                <a:srgbClr val="0000FF"/>
              </a:solidFill>
              <a:latin typeface="Times New Roman" panose="02020603050405020304" pitchFamily="18" charset="0"/>
              <a:ea typeface="宋体"/>
              <a:cs typeface="Times New Roman" panose="02020603050405020304" pitchFamily="18" charset="0"/>
            </a:endParaRPr>
          </a:p>
        </p:txBody>
      </p:sp>
      <p:sp>
        <p:nvSpPr>
          <p:cNvPr id="4" name="矩形 3"/>
          <p:cNvSpPr/>
          <p:nvPr/>
        </p:nvSpPr>
        <p:spPr>
          <a:xfrm>
            <a:off x="264110" y="729861"/>
            <a:ext cx="1298753" cy="430887"/>
          </a:xfrm>
          <a:prstGeom prst="rect">
            <a:avLst/>
          </a:prstGeom>
        </p:spPr>
        <p:txBody>
          <a:bodyPr wrap="none">
            <a:spAutoFit/>
          </a:bodyPr>
          <a:lstStyle/>
          <a:p>
            <a:pPr marL="342900" indent="-342900" fontAlgn="auto">
              <a:spcBef>
                <a:spcPts val="0"/>
              </a:spcBef>
              <a:spcAft>
                <a:spcPts val="0"/>
              </a:spcAft>
              <a:buFont typeface="Wingdings" panose="05000000000000000000" pitchFamily="2" charset="2"/>
              <a:buChar char="Ø"/>
              <a:defRPr/>
            </a:pPr>
            <a:r>
              <a:rPr lang="en-US" altLang="zh-CN" sz="2200" b="1" dirty="0" err="1">
                <a:solidFill>
                  <a:srgbClr val="0000FF"/>
                </a:solidFill>
                <a:latin typeface="Times New Roman" panose="02020603050405020304" pitchFamily="18" charset="0"/>
                <a:ea typeface="宋体"/>
                <a:cs typeface="Times New Roman" panose="02020603050405020304" pitchFamily="18" charset="0"/>
              </a:rPr>
              <a:t>iLinac</a:t>
            </a:r>
            <a:endParaRPr lang="en-US" altLang="zh-CN" sz="2200" b="1" dirty="0">
              <a:solidFill>
                <a:srgbClr val="0000FF"/>
              </a:solidFill>
              <a:latin typeface="Times New Roman" panose="02020603050405020304" pitchFamily="18" charset="0"/>
              <a:ea typeface="宋体"/>
              <a:cs typeface="Times New Roman" panose="02020603050405020304" pitchFamily="18" charset="0"/>
            </a:endParaRPr>
          </a:p>
        </p:txBody>
      </p:sp>
      <p:pic>
        <p:nvPicPr>
          <p:cNvPr id="19" name="Picture 18">
            <a:extLst>
              <a:ext uri="{FF2B5EF4-FFF2-40B4-BE49-F238E27FC236}">
                <a16:creationId xmlns:a16="http://schemas.microsoft.com/office/drawing/2014/main" id="{54D3A36B-EA6D-48EB-B96F-D592287E335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20" name="图片 19">
            <a:extLst>
              <a:ext uri="{FF2B5EF4-FFF2-40B4-BE49-F238E27FC236}">
                <a16:creationId xmlns:a16="http://schemas.microsoft.com/office/drawing/2014/main" id="{B44C477A-967C-4D6F-AB73-1BB26ABC5312}"/>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5998794" y="4510908"/>
            <a:ext cx="5559040" cy="2139449"/>
          </a:xfrm>
          <a:prstGeom prst="rect">
            <a:avLst/>
          </a:prstGeom>
        </p:spPr>
      </p:pic>
      <p:pic>
        <p:nvPicPr>
          <p:cNvPr id="21" name="图片 20">
            <a:extLst>
              <a:ext uri="{FF2B5EF4-FFF2-40B4-BE49-F238E27FC236}">
                <a16:creationId xmlns:a16="http://schemas.microsoft.com/office/drawing/2014/main" id="{AED3857A-1471-475E-A6F0-D6023C0C4A03}"/>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998794" y="2724823"/>
            <a:ext cx="5559040" cy="1626479"/>
          </a:xfrm>
          <a:prstGeom prst="rect">
            <a:avLst/>
          </a:prstGeom>
        </p:spPr>
      </p:pic>
      <p:sp>
        <p:nvSpPr>
          <p:cNvPr id="22" name="文本框 21">
            <a:extLst>
              <a:ext uri="{FF2B5EF4-FFF2-40B4-BE49-F238E27FC236}">
                <a16:creationId xmlns:a16="http://schemas.microsoft.com/office/drawing/2014/main" id="{8F2770F8-7456-484B-A52E-053C659C74FC}"/>
              </a:ext>
            </a:extLst>
          </p:cNvPr>
          <p:cNvSpPr txBox="1"/>
          <p:nvPr/>
        </p:nvSpPr>
        <p:spPr>
          <a:xfrm>
            <a:off x="9972500" y="3894398"/>
            <a:ext cx="1345616" cy="369332"/>
          </a:xfrm>
          <a:prstGeom prst="rect">
            <a:avLst/>
          </a:prstGeom>
          <a:noFill/>
        </p:spPr>
        <p:txBody>
          <a:bodyPr wrap="square">
            <a:spAutoFit/>
          </a:bodyPr>
          <a:lstStyle/>
          <a:p>
            <a:r>
              <a:rPr kumimoji="0" lang="en-US" altLang="zh-CN" i="1" u="none" strike="noStrike" kern="0" cap="none" spc="0" normalizeH="0" baseline="0" noProof="0" dirty="0">
                <a:ln>
                  <a:noFill/>
                </a:ln>
                <a:solidFill>
                  <a:srgbClr val="3333FF"/>
                </a:solidFill>
                <a:effectLst/>
                <a:highlight>
                  <a:srgbClr val="FFFF00"/>
                </a:highlight>
                <a:uLnTx/>
                <a:uFillTx/>
                <a:latin typeface="Arial" pitchFamily="34" charset="0"/>
                <a:ea typeface="ＭＳ Ｐゴシック"/>
                <a:cs typeface="ＭＳ Ｐゴシック"/>
                <a:sym typeface="Symbol" panose="05050102010706020507" pitchFamily="18" charset="2"/>
              </a:rPr>
              <a:t>ADS Demo </a:t>
            </a:r>
            <a:endParaRPr lang="zh-CN" altLang="en-US" dirty="0"/>
          </a:p>
        </p:txBody>
      </p:sp>
      <p:sp>
        <p:nvSpPr>
          <p:cNvPr id="23" name="文本框 22">
            <a:extLst>
              <a:ext uri="{FF2B5EF4-FFF2-40B4-BE49-F238E27FC236}">
                <a16:creationId xmlns:a16="http://schemas.microsoft.com/office/drawing/2014/main" id="{16A7B036-5D99-4D5C-8684-AD8CDAE0D500}"/>
              </a:ext>
            </a:extLst>
          </p:cNvPr>
          <p:cNvSpPr txBox="1"/>
          <p:nvPr/>
        </p:nvSpPr>
        <p:spPr>
          <a:xfrm>
            <a:off x="9622876" y="5126749"/>
            <a:ext cx="1585692" cy="369332"/>
          </a:xfrm>
          <a:prstGeom prst="rect">
            <a:avLst/>
          </a:prstGeom>
          <a:noFill/>
        </p:spPr>
        <p:txBody>
          <a:bodyPr wrap="square">
            <a:spAutoFit/>
          </a:bodyPr>
          <a:lstStyle/>
          <a:p>
            <a:r>
              <a:rPr kumimoji="0" lang="en-US" altLang="zh-CN" i="1" u="none" strike="noStrike" kern="0" cap="none" spc="0" normalizeH="0" baseline="0" noProof="0" dirty="0">
                <a:ln>
                  <a:noFill/>
                </a:ln>
                <a:solidFill>
                  <a:srgbClr val="3333FF"/>
                </a:solidFill>
                <a:effectLst/>
                <a:highlight>
                  <a:srgbClr val="FFFF00"/>
                </a:highlight>
                <a:uLnTx/>
                <a:uFillTx/>
                <a:latin typeface="Arial" pitchFamily="34" charset="0"/>
                <a:ea typeface="ＭＳ Ｐゴシック"/>
                <a:cs typeface="ＭＳ Ｐゴシック"/>
                <a:sym typeface="Symbol" panose="05050102010706020507" pitchFamily="18" charset="2"/>
              </a:rPr>
              <a:t>Proton beam</a:t>
            </a:r>
            <a:endParaRPr lang="zh-CN" altLang="en-US" dirty="0"/>
          </a:p>
        </p:txBody>
      </p:sp>
      <p:sp>
        <p:nvSpPr>
          <p:cNvPr id="24" name="灯片编号占位符 2">
            <a:extLst>
              <a:ext uri="{FF2B5EF4-FFF2-40B4-BE49-F238E27FC236}">
                <a16:creationId xmlns:a16="http://schemas.microsoft.com/office/drawing/2014/main" id="{BD056A95-7528-4B7E-BB69-1A8D53FCCA4E}"/>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12</a:t>
            </a:fld>
            <a:endParaRPr kumimoji="1" lang="zh-CN" altLang="en-US" b="1" dirty="0">
              <a:solidFill>
                <a:srgbClr val="0000FF"/>
              </a:solidFill>
            </a:endParaRPr>
          </a:p>
        </p:txBody>
      </p:sp>
    </p:spTree>
    <p:extLst>
      <p:ext uri="{BB962C8B-B14F-4D97-AF65-F5344CB8AC3E}">
        <p14:creationId xmlns:p14="http://schemas.microsoft.com/office/powerpoint/2010/main" val="347905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BRing"/>
          <p:cNvPicPr>
            <a:picLocks noChangeAspect="1"/>
          </p:cNvPicPr>
          <p:nvPr/>
        </p:nvPicPr>
        <p:blipFill rotWithShape="1">
          <a:blip r:embed="rId3" cstate="print">
            <a:extLst>
              <a:ext uri="{28A0092B-C50C-407E-A947-70E740481C1C}">
                <a14:useLocalDpi xmlns:a14="http://schemas.microsoft.com/office/drawing/2010/main" val="0"/>
              </a:ext>
            </a:extLst>
          </a:blip>
          <a:srcRect l="-215" b="-156"/>
          <a:stretch>
            <a:fillRect/>
          </a:stretch>
        </p:blipFill>
        <p:spPr>
          <a:xfrm>
            <a:off x="4159877" y="787371"/>
            <a:ext cx="2188151" cy="2212848"/>
          </a:xfrm>
          <a:prstGeom prst="rect">
            <a:avLst/>
          </a:prstGeom>
        </p:spPr>
      </p:pic>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6" name="Rectangle 2"/>
          <p:cNvSpPr txBox="1">
            <a:spLocks noChangeArrowheads="1"/>
          </p:cNvSpPr>
          <p:nvPr/>
        </p:nvSpPr>
        <p:spPr>
          <a:xfrm>
            <a:off x="2459596" y="27774"/>
            <a:ext cx="7596844"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Fast cycle booster synchrotron </a:t>
            </a:r>
            <a:r>
              <a:rPr lang="en-US" altLang="zh-CN" sz="3200" b="1" dirty="0" err="1">
                <a:solidFill>
                  <a:srgbClr val="000099"/>
                </a:solidFill>
                <a:latin typeface="Times New Roman" panose="02020603050405020304" pitchFamily="18" charset="0"/>
                <a:ea typeface="宋体"/>
                <a:cs typeface="Times New Roman" panose="02020603050405020304" pitchFamily="18" charset="0"/>
              </a:rPr>
              <a:t>BRing</a:t>
            </a:r>
            <a:r>
              <a:rPr lang="en-US" altLang="zh-CN" sz="3200" b="1" dirty="0">
                <a:solidFill>
                  <a:srgbClr val="000099"/>
                </a:solidFill>
                <a:latin typeface="Times New Roman" panose="02020603050405020304" pitchFamily="18" charset="0"/>
                <a:ea typeface="宋体"/>
                <a:cs typeface="Times New Roman" panose="02020603050405020304" pitchFamily="18" charset="0"/>
              </a:rPr>
              <a:t> </a:t>
            </a:r>
          </a:p>
        </p:txBody>
      </p:sp>
      <p:sp>
        <p:nvSpPr>
          <p:cNvPr id="18" name="TextBox 19"/>
          <p:cNvSpPr txBox="1"/>
          <p:nvPr/>
        </p:nvSpPr>
        <p:spPr>
          <a:xfrm>
            <a:off x="455373" y="1468274"/>
            <a:ext cx="3052762" cy="2579992"/>
          </a:xfrm>
          <a:prstGeom prst="rect">
            <a:avLst/>
          </a:prstGeom>
          <a:noFill/>
        </p:spPr>
        <p:txBody>
          <a:bodyPr wrap="square" lIns="91430" tIns="45715" rIns="91430" bIns="45715" rtlCol="0">
            <a:spAutoFit/>
          </a:bodyPr>
          <a:lstStyle/>
          <a:p>
            <a:pPr algn="ctr"/>
            <a:r>
              <a:rPr lang="en-US" altLang="zh-CN" sz="2400" b="1" dirty="0">
                <a:solidFill>
                  <a:srgbClr val="FF0000"/>
                </a:solidFill>
                <a:latin typeface="Times New Roman" panose="02020603050405020304" pitchFamily="18" charset="0"/>
                <a:ea typeface="宋体" pitchFamily="2" charset="-122"/>
                <a:cs typeface="Times New Roman" panose="02020603050405020304" pitchFamily="18" charset="0"/>
              </a:rPr>
              <a:t>Why</a:t>
            </a:r>
            <a:r>
              <a:rPr lang="zh-CN" altLang="en-US" sz="2400" b="1" dirty="0">
                <a:solidFill>
                  <a:srgbClr val="FF0000"/>
                </a:solidFill>
                <a:latin typeface="Times New Roman" panose="02020603050405020304" pitchFamily="18" charset="0"/>
                <a:ea typeface="宋体" pitchFamily="2" charset="-122"/>
                <a:cs typeface="Times New Roman" panose="02020603050405020304" pitchFamily="18" charset="0"/>
              </a:rPr>
              <a:t>？</a:t>
            </a:r>
            <a:endParaRPr lang="en-US" altLang="zh-CN" sz="2400" dirty="0">
              <a:solidFill>
                <a:srgbClr val="FF0000"/>
              </a:solidFill>
              <a:latin typeface="Times New Roman" panose="02020603050405020304" pitchFamily="18" charset="0"/>
              <a:ea typeface="宋体" pitchFamily="2" charset="-122"/>
              <a:cs typeface="Times New Roman" panose="02020603050405020304" pitchFamily="18" charset="0"/>
            </a:endParaRPr>
          </a:p>
          <a:p>
            <a:pPr indent="446088">
              <a:lnSpc>
                <a:spcPct val="125000"/>
              </a:lnSpc>
              <a:spcBef>
                <a:spcPts val="600"/>
              </a:spcBef>
            </a:pPr>
            <a:r>
              <a:rPr lang="en-US" altLang="zh-CN" sz="2000" dirty="0">
                <a:solidFill>
                  <a:srgbClr val="000099"/>
                </a:solidFill>
                <a:latin typeface="Times New Roman" panose="02020603050405020304" pitchFamily="18" charset="0"/>
                <a:ea typeface="宋体" pitchFamily="2" charset="-122"/>
                <a:cs typeface="Times New Roman" panose="02020603050405020304" pitchFamily="18" charset="0"/>
              </a:rPr>
              <a:t>Due to </a:t>
            </a:r>
            <a:r>
              <a:rPr lang="en-US" altLang="zh-CN" sz="2400" b="1" dirty="0">
                <a:solidFill>
                  <a:srgbClr val="C00000"/>
                </a:solidFill>
                <a:latin typeface="Times New Roman" panose="02020603050405020304" pitchFamily="18" charset="0"/>
                <a:ea typeface="宋体" pitchFamily="2" charset="-122"/>
                <a:cs typeface="Times New Roman" panose="02020603050405020304" pitchFamily="18" charset="0"/>
              </a:rPr>
              <a:t>space charge </a:t>
            </a:r>
            <a:r>
              <a:rPr lang="en-US" altLang="zh-CN" sz="2000" dirty="0">
                <a:solidFill>
                  <a:srgbClr val="000099"/>
                </a:solidFill>
                <a:latin typeface="Times New Roman" panose="02020603050405020304" pitchFamily="18" charset="0"/>
                <a:ea typeface="宋体" pitchFamily="2" charset="-122"/>
                <a:cs typeface="Times New Roman" panose="02020603050405020304" pitchFamily="18" charset="0"/>
              </a:rPr>
              <a:t>and </a:t>
            </a:r>
            <a:r>
              <a:rPr lang="en-US" altLang="zh-CN" sz="2400" b="1" dirty="0">
                <a:solidFill>
                  <a:srgbClr val="C00000"/>
                </a:solidFill>
                <a:latin typeface="Times New Roman" panose="02020603050405020304" pitchFamily="18" charset="0"/>
                <a:ea typeface="宋体" pitchFamily="2" charset="-122"/>
                <a:cs typeface="Times New Roman" panose="02020603050405020304" pitchFamily="18" charset="0"/>
              </a:rPr>
              <a:t>dynamic vacuum </a:t>
            </a:r>
            <a:r>
              <a:rPr lang="en-US" altLang="zh-CN" sz="2000" dirty="0">
                <a:solidFill>
                  <a:srgbClr val="000099"/>
                </a:solidFill>
                <a:latin typeface="Times New Roman" panose="02020603050405020304" pitchFamily="18" charset="0"/>
                <a:ea typeface="宋体" pitchFamily="2" charset="-122"/>
                <a:cs typeface="Times New Roman" panose="02020603050405020304" pitchFamily="18" charset="0"/>
              </a:rPr>
              <a:t>effect, beam should be launched to the high energy as soon as possible.  </a:t>
            </a:r>
            <a:endParaRPr lang="en-US" sz="2000" dirty="0">
              <a:solidFill>
                <a:srgbClr val="000099"/>
              </a:solidFill>
              <a:latin typeface="Times New Roman" panose="02020603050405020304" pitchFamily="18" charset="0"/>
              <a:ea typeface="宋体" pitchFamily="2" charset="-122"/>
              <a:cs typeface="Times New Roman" panose="02020603050405020304" pitchFamily="18" charset="0"/>
            </a:endParaRPr>
          </a:p>
        </p:txBody>
      </p:sp>
      <p:sp>
        <p:nvSpPr>
          <p:cNvPr id="19" name="矩形 18"/>
          <p:cNvSpPr/>
          <p:nvPr/>
        </p:nvSpPr>
        <p:spPr>
          <a:xfrm>
            <a:off x="407368" y="787370"/>
            <a:ext cx="3812262" cy="430887"/>
          </a:xfrm>
          <a:prstGeom prst="rect">
            <a:avLst/>
          </a:prstGeom>
        </p:spPr>
        <p:txBody>
          <a:bodyPr wrap="none">
            <a:spAutoFit/>
          </a:bodyPr>
          <a:lstStyle/>
          <a:p>
            <a:pPr marL="342900" indent="-342900">
              <a:buFont typeface="Wingdings" panose="05000000000000000000" pitchFamily="2" charset="2"/>
              <a:buChar char="Ø"/>
            </a:pPr>
            <a:r>
              <a:rPr lang="en-US" altLang="zh-CN" sz="2200" b="1" dirty="0">
                <a:solidFill>
                  <a:srgbClr val="0000FF"/>
                </a:solidFill>
                <a:latin typeface="Arial" pitchFamily="34" charset="0"/>
                <a:ea typeface="黑体" pitchFamily="2" charset="-122"/>
              </a:rPr>
              <a:t>Fast ramping rate mode </a:t>
            </a:r>
            <a:endParaRPr lang="zh-CN" altLang="en-US" sz="2200" dirty="0">
              <a:solidFill>
                <a:prstClr val="white"/>
              </a:solidFill>
              <a:latin typeface="Arial" pitchFamily="34" charset="0"/>
              <a:ea typeface="宋体" pitchFamily="2" charset="-122"/>
            </a:endParaRPr>
          </a:p>
        </p:txBody>
      </p:sp>
      <p:pic>
        <p:nvPicPr>
          <p:cNvPr id="20" name="图片 1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616180" y="2958848"/>
            <a:ext cx="3134672" cy="1274418"/>
          </a:xfrm>
          <a:prstGeom prst="rect">
            <a:avLst/>
          </a:prstGeom>
        </p:spPr>
      </p:pic>
      <p:sp>
        <p:nvSpPr>
          <p:cNvPr id="21" name="TextBox 5"/>
          <p:cNvSpPr txBox="1"/>
          <p:nvPr/>
        </p:nvSpPr>
        <p:spPr>
          <a:xfrm>
            <a:off x="3645440" y="2600628"/>
            <a:ext cx="3366627" cy="369332"/>
          </a:xfrm>
          <a:prstGeom prst="rect">
            <a:avLst/>
          </a:prstGeom>
          <a:noFill/>
        </p:spPr>
        <p:txBody>
          <a:bodyPr wrap="none" rtlCol="0">
            <a:spAutoFit/>
          </a:bodyPr>
          <a:lstStyle/>
          <a:p>
            <a:r>
              <a:rPr lang="en-US" altLang="zh-CN" b="1" dirty="0">
                <a:solidFill>
                  <a:srgbClr val="0000CC"/>
                </a:solidFill>
                <a:latin typeface="Times New Roman" panose="02020603050405020304" pitchFamily="18" charset="0"/>
                <a:ea typeface="宋体" pitchFamily="2" charset="-122"/>
                <a:cs typeface="Times New Roman" panose="02020603050405020304" pitchFamily="18" charset="0"/>
              </a:rPr>
              <a:t>Repetition rate</a:t>
            </a:r>
            <a:r>
              <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rPr>
              <a:t>：</a:t>
            </a:r>
            <a:r>
              <a:rPr lang="en-US" altLang="zh-CN" b="1" dirty="0">
                <a:solidFill>
                  <a:srgbClr val="0000CC"/>
                </a:solidFill>
                <a:latin typeface="Times New Roman" panose="02020603050405020304" pitchFamily="18" charset="0"/>
                <a:ea typeface="宋体" pitchFamily="2" charset="-122"/>
                <a:cs typeface="Times New Roman" panose="02020603050405020304" pitchFamily="18" charset="0"/>
              </a:rPr>
              <a:t>3-5 Hz, </a:t>
            </a:r>
            <a:r>
              <a:rPr lang="en-US" altLang="zh-CN" b="1" dirty="0">
                <a:solidFill>
                  <a:srgbClr val="C00000"/>
                </a:solidFill>
                <a:latin typeface="Times New Roman" panose="02020603050405020304" pitchFamily="18" charset="0"/>
                <a:ea typeface="宋体" pitchFamily="2" charset="-122"/>
                <a:cs typeface="Times New Roman" panose="02020603050405020304" pitchFamily="18" charset="0"/>
              </a:rPr>
              <a:t>5-10Hz</a:t>
            </a:r>
            <a:endParaRPr lang="zh-CN" altLang="en-US" b="1" dirty="0">
              <a:solidFill>
                <a:srgbClr val="C00000"/>
              </a:solidFill>
              <a:latin typeface="Times New Roman" panose="02020603050405020304" pitchFamily="18" charset="0"/>
              <a:ea typeface="宋体" pitchFamily="2" charset="-122"/>
              <a:cs typeface="Times New Roman" panose="02020603050405020304" pitchFamily="18" charset="0"/>
            </a:endParaRPr>
          </a:p>
        </p:txBody>
      </p:sp>
      <p:sp>
        <p:nvSpPr>
          <p:cNvPr id="22" name="Text Box 56"/>
          <p:cNvSpPr txBox="1">
            <a:spLocks noChangeArrowheads="1"/>
          </p:cNvSpPr>
          <p:nvPr/>
        </p:nvSpPr>
        <p:spPr bwMode="auto">
          <a:xfrm>
            <a:off x="582439" y="4298283"/>
            <a:ext cx="11028548" cy="769441"/>
          </a:xfrm>
          <a:prstGeom prst="rect">
            <a:avLst/>
          </a:prstGeom>
          <a:solidFill>
            <a:srgbClr val="4BACC6">
              <a:lumMod val="20000"/>
              <a:lumOff val="80000"/>
            </a:srgbClr>
          </a:solid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a:ln>
                  <a:noFill/>
                </a:ln>
                <a:solidFill>
                  <a:srgbClr val="C00000"/>
                </a:solidFill>
                <a:effectLst/>
                <a:uLnTx/>
                <a:uFillTx/>
                <a:latin typeface="Arial" pitchFamily="34" charset="0"/>
                <a:ea typeface="宋体" pitchFamily="2" charset="-122"/>
              </a:rPr>
              <a:t>The highest ramping rate for heavy ion synchrotron,</a:t>
            </a:r>
            <a:r>
              <a:rPr kumimoji="0" lang="en-US" altLang="zh-CN" sz="2200" b="1" i="0" u="none" strike="noStrike" kern="0" cap="none" spc="0" normalizeH="0" baseline="0" noProof="0" dirty="0">
                <a:ln>
                  <a:noFill/>
                </a:ln>
                <a:solidFill>
                  <a:srgbClr val="FF0000"/>
                </a:solidFill>
                <a:effectLst/>
                <a:uLnTx/>
                <a:uFillTx/>
                <a:latin typeface="Arial" pitchFamily="34" charset="0"/>
                <a:ea typeface="宋体" pitchFamily="2" charset="-122"/>
              </a:rPr>
              <a:t> challenges </a:t>
            </a:r>
            <a:r>
              <a:rPr kumimoji="0" lang="en-US" altLang="zh-CN" sz="2200" b="0" i="0" u="none" strike="noStrike" kern="0" cap="none" spc="0" normalizeH="0" baseline="0" noProof="0" dirty="0">
                <a:ln>
                  <a:noFill/>
                </a:ln>
                <a:solidFill>
                  <a:srgbClr val="1F497D"/>
                </a:solidFill>
                <a:effectLst/>
                <a:uLnTx/>
                <a:uFillTx/>
                <a:latin typeface="Arial" pitchFamily="34" charset="0"/>
                <a:ea typeface="宋体" pitchFamily="2" charset="-122"/>
              </a:rPr>
              <a:t>for key system, such as power supply</a:t>
            </a:r>
            <a:r>
              <a:rPr lang="en-US" altLang="zh-CN" sz="2200" kern="0" dirty="0">
                <a:solidFill>
                  <a:srgbClr val="1F497D"/>
                </a:solidFill>
                <a:latin typeface="Arial" pitchFamily="34" charset="0"/>
                <a:ea typeface="宋体" pitchFamily="2" charset="-122"/>
              </a:rPr>
              <a:t>, </a:t>
            </a:r>
            <a:r>
              <a:rPr kumimoji="0" lang="en-US" altLang="zh-CN" sz="2200" b="0" i="0" u="none" strike="noStrike" kern="0" cap="none" spc="0" normalizeH="0" baseline="0" noProof="0" dirty="0">
                <a:ln>
                  <a:noFill/>
                </a:ln>
                <a:solidFill>
                  <a:srgbClr val="1F497D"/>
                </a:solidFill>
                <a:effectLst/>
                <a:uLnTx/>
                <a:uFillTx/>
                <a:latin typeface="Arial" pitchFamily="34" charset="0"/>
                <a:ea typeface="宋体" pitchFamily="2" charset="-122"/>
              </a:rPr>
              <a:t>RF and vacuum chamber</a:t>
            </a:r>
            <a:r>
              <a:rPr kumimoji="0" lang="en-US" altLang="zh-CN" sz="2200" b="0" i="0" u="none" strike="noStrike" kern="0" cap="none" spc="0" normalizeH="0" baseline="0" noProof="0" dirty="0">
                <a:ln>
                  <a:noFill/>
                </a:ln>
                <a:solidFill>
                  <a:srgbClr val="000099"/>
                </a:solidFill>
                <a:effectLst/>
                <a:uLnTx/>
                <a:uFillTx/>
                <a:latin typeface="Times New Roman" pitchFamily="18" charset="0"/>
                <a:ea typeface="宋体" pitchFamily="2" charset="-122"/>
                <a:cs typeface="Times New Roman" pitchFamily="18" charset="0"/>
              </a:rPr>
              <a:t> </a:t>
            </a:r>
            <a:endParaRPr kumimoji="0" lang="en-US" altLang="zh-CN" sz="2200" b="0" i="0" u="none" strike="noStrike" kern="0" cap="none" spc="0" normalizeH="0" baseline="0" noProof="0" dirty="0">
              <a:ln>
                <a:noFill/>
              </a:ln>
              <a:solidFill>
                <a:srgbClr val="FF0000"/>
              </a:solidFill>
              <a:effectLst/>
              <a:uLnTx/>
              <a:uFillTx/>
              <a:latin typeface="Times New Roman" pitchFamily="18" charset="0"/>
              <a:ea typeface="宋体" pitchFamily="2" charset="-122"/>
              <a:cs typeface="Times New Roman" pitchFamily="18" charset="0"/>
            </a:endParaRPr>
          </a:p>
        </p:txBody>
      </p:sp>
      <p:sp>
        <p:nvSpPr>
          <p:cNvPr id="25" name="文本框 24"/>
          <p:cNvSpPr txBox="1"/>
          <p:nvPr/>
        </p:nvSpPr>
        <p:spPr>
          <a:xfrm>
            <a:off x="4914810" y="5178029"/>
            <a:ext cx="1692188" cy="1323439"/>
          </a:xfrm>
          <a:prstGeom prst="rect">
            <a:avLst/>
          </a:prstGeom>
          <a:solidFill>
            <a:srgbClr val="F79646">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effectLst/>
                <a:uLnTx/>
                <a:uFillTx/>
                <a:latin typeface="Arial" panose="020B0604020202020204" pitchFamily="34" charset="0"/>
                <a:ea typeface="宋体" pitchFamily="2" charset="-122"/>
                <a:cs typeface="Arial" panose="020B0604020202020204" pitchFamily="34" charset="0"/>
              </a:rPr>
              <a:t>2. Magnetic alloy core loaded </a:t>
            </a:r>
            <a:r>
              <a:rPr kumimoji="0" lang="en-US" altLang="zh-CN" sz="2000" b="1" i="0" u="none" strike="noStrike" kern="0" cap="none" spc="0" normalizeH="0" baseline="0" noProof="0" dirty="0">
                <a:ln>
                  <a:noFill/>
                </a:ln>
                <a:solidFill>
                  <a:srgbClr val="0000FF"/>
                </a:solidFill>
                <a:effectLst/>
                <a:uLnTx/>
                <a:uFillTx/>
                <a:latin typeface="Arial" panose="020B0604020202020204" pitchFamily="34" charset="0"/>
                <a:ea typeface="宋体" pitchFamily="2" charset="-122"/>
                <a:cs typeface="Arial" panose="020B0604020202020204" pitchFamily="34" charset="0"/>
              </a:rPr>
              <a:t>RF system</a:t>
            </a:r>
            <a:endParaRPr kumimoji="0" lang="zh-CN" altLang="en-US" sz="2000" b="1" i="0" u="none" strike="noStrike" kern="0" cap="none" spc="0" normalizeH="0" baseline="0" noProof="0" dirty="0">
              <a:ln>
                <a:noFill/>
              </a:ln>
              <a:solidFill>
                <a:srgbClr val="0000FF"/>
              </a:solidFill>
              <a:effectLst/>
              <a:uLnTx/>
              <a:uFillTx/>
              <a:latin typeface="Arial" panose="020B0604020202020204" pitchFamily="34" charset="0"/>
              <a:ea typeface="宋体" pitchFamily="2" charset="-122"/>
              <a:cs typeface="Arial" panose="020B0604020202020204" pitchFamily="34" charset="0"/>
            </a:endParaRPr>
          </a:p>
        </p:txBody>
      </p:sp>
      <p:sp>
        <p:nvSpPr>
          <p:cNvPr id="26" name="文本框 25"/>
          <p:cNvSpPr txBox="1"/>
          <p:nvPr/>
        </p:nvSpPr>
        <p:spPr>
          <a:xfrm>
            <a:off x="552216" y="5178029"/>
            <a:ext cx="2083107" cy="1323439"/>
          </a:xfrm>
          <a:prstGeom prst="rect">
            <a:avLst/>
          </a:prstGeom>
          <a:solidFill>
            <a:srgbClr val="F79646">
              <a:lumMod val="20000"/>
              <a:lumOff val="80000"/>
            </a:srgbClr>
          </a:solid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effectLst/>
                <a:uLnTx/>
                <a:uFillTx/>
                <a:latin typeface="Arial" panose="020B0604020202020204" pitchFamily="34" charset="0"/>
                <a:ea typeface="宋体" pitchFamily="2" charset="-122"/>
                <a:cs typeface="Arial" panose="020B0604020202020204" pitchFamily="34" charset="0"/>
              </a:rPr>
              <a:t>1. Fast ramping rate full energy storage</a:t>
            </a:r>
            <a:r>
              <a:rPr kumimoji="0" lang="en-US" altLang="zh-CN" sz="2000" b="1" i="0" u="none" strike="noStrike" kern="0" cap="none" spc="0" normalizeH="0" noProof="0" dirty="0">
                <a:ln>
                  <a:noFill/>
                </a:ln>
                <a:effectLst/>
                <a:uLnTx/>
                <a:uFillTx/>
                <a:latin typeface="Arial" panose="020B0604020202020204" pitchFamily="34" charset="0"/>
                <a:ea typeface="宋体" pitchFamily="2" charset="-122"/>
                <a:cs typeface="Arial" panose="020B0604020202020204" pitchFamily="34" charset="0"/>
              </a:rPr>
              <a:t> </a:t>
            </a:r>
            <a:r>
              <a:rPr kumimoji="0" lang="en-US" altLang="zh-CN" sz="2000" b="1" i="0" u="none" strike="noStrike" kern="0" cap="none" spc="0" normalizeH="0" baseline="0" noProof="0" dirty="0">
                <a:ln>
                  <a:noFill/>
                </a:ln>
                <a:solidFill>
                  <a:srgbClr val="0000FF"/>
                </a:solidFill>
                <a:effectLst/>
                <a:uLnTx/>
                <a:uFillTx/>
                <a:latin typeface="Arial" panose="020B0604020202020204" pitchFamily="34" charset="0"/>
                <a:ea typeface="宋体" pitchFamily="2" charset="-122"/>
                <a:cs typeface="Arial" panose="020B0604020202020204" pitchFamily="34" charset="0"/>
              </a:rPr>
              <a:t>power supply </a:t>
            </a:r>
            <a:endParaRPr kumimoji="0" lang="zh-CN" altLang="en-US" sz="2000" b="1" i="0" u="none" strike="noStrike" kern="0" cap="none" spc="0" normalizeH="0" baseline="0" noProof="0" dirty="0">
              <a:ln>
                <a:noFill/>
              </a:ln>
              <a:solidFill>
                <a:srgbClr val="0000FF"/>
              </a:solidFill>
              <a:effectLst/>
              <a:uLnTx/>
              <a:uFillTx/>
              <a:latin typeface="Arial" panose="020B0604020202020204" pitchFamily="34" charset="0"/>
              <a:ea typeface="宋体" pitchFamily="2" charset="-122"/>
              <a:cs typeface="Arial" panose="020B0604020202020204" pitchFamily="34" charset="0"/>
            </a:endParaRPr>
          </a:p>
        </p:txBody>
      </p:sp>
      <p:sp>
        <p:nvSpPr>
          <p:cNvPr id="27" name="矩形 26"/>
          <p:cNvSpPr/>
          <p:nvPr/>
        </p:nvSpPr>
        <p:spPr>
          <a:xfrm>
            <a:off x="8804037" y="5178029"/>
            <a:ext cx="1693875" cy="1323439"/>
          </a:xfrm>
          <a:prstGeom prst="rect">
            <a:avLst/>
          </a:prstGeom>
          <a:solidFill>
            <a:srgbClr val="F79646">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effectLst/>
                <a:uLnTx/>
                <a:uFillTx/>
                <a:latin typeface="Arial" panose="020B0604020202020204" pitchFamily="34" charset="0"/>
                <a:ea typeface="宋体" pitchFamily="2" charset="-122"/>
                <a:cs typeface="Arial" panose="020B0604020202020204" pitchFamily="34" charset="0"/>
              </a:rPr>
              <a:t>3. Ceramic-lined </a:t>
            </a:r>
            <a:r>
              <a:rPr kumimoji="0" lang="en-US" altLang="zh-CN" sz="2000" b="1" i="0" u="none" strike="noStrike" kern="0" cap="none" spc="0" normalizeH="0" baseline="0" noProof="0" dirty="0">
                <a:ln>
                  <a:noFill/>
                </a:ln>
                <a:solidFill>
                  <a:srgbClr val="0000FF"/>
                </a:solidFill>
                <a:effectLst/>
                <a:uLnTx/>
                <a:uFillTx/>
                <a:latin typeface="Arial" panose="020B0604020202020204" pitchFamily="34" charset="0"/>
                <a:ea typeface="宋体" pitchFamily="2" charset="-122"/>
                <a:cs typeface="Arial" panose="020B0604020202020204" pitchFamily="34" charset="0"/>
              </a:rPr>
              <a:t>thin wall vacuum chamber</a:t>
            </a:r>
            <a:endParaRPr kumimoji="0" lang="zh-CN" altLang="en-US" sz="2000" b="1" i="0" u="none" strike="noStrike" kern="0" cap="none" spc="0" normalizeH="0" baseline="0" noProof="0" dirty="0">
              <a:ln>
                <a:noFill/>
              </a:ln>
              <a:solidFill>
                <a:srgbClr val="0000FF"/>
              </a:solidFill>
              <a:effectLst/>
              <a:uLnTx/>
              <a:uFillTx/>
              <a:latin typeface="Arial" panose="020B0604020202020204" pitchFamily="34" charset="0"/>
              <a:ea typeface="宋体" pitchFamily="2" charset="-122"/>
              <a:cs typeface="Arial" panose="020B0604020202020204" pitchFamily="34" charset="0"/>
            </a:endParaRPr>
          </a:p>
        </p:txBody>
      </p:sp>
      <p:sp>
        <p:nvSpPr>
          <p:cNvPr id="29" name="矩形 28"/>
          <p:cNvSpPr/>
          <p:nvPr/>
        </p:nvSpPr>
        <p:spPr>
          <a:xfrm>
            <a:off x="4821190" y="1323921"/>
            <a:ext cx="1290674" cy="461665"/>
          </a:xfrm>
          <a:prstGeom prst="rect">
            <a:avLst/>
          </a:prstGeom>
        </p:spPr>
        <p:txBody>
          <a:bodyPr wrap="square">
            <a:spAutoFit/>
          </a:bodyPr>
          <a:lstStyle/>
          <a:p>
            <a:pPr algn="ctr"/>
            <a:r>
              <a:rPr lang="en-US" altLang="zh-CN" sz="2400" b="1" dirty="0" err="1">
                <a:solidFill>
                  <a:srgbClr val="0000FF"/>
                </a:solidFill>
                <a:latin typeface="Times New Roman" panose="02020603050405020304" pitchFamily="18" charset="0"/>
                <a:ea typeface="宋体"/>
              </a:rPr>
              <a:t>BRing</a:t>
            </a:r>
            <a:endParaRPr lang="zh-CN" altLang="en-US" sz="2400" dirty="0">
              <a:solidFill>
                <a:srgbClr val="0000FF"/>
              </a:solidFill>
            </a:endParaRPr>
          </a:p>
        </p:txBody>
      </p:sp>
      <p:pic>
        <p:nvPicPr>
          <p:cNvPr id="30" name="图片 2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79177" y="5178029"/>
            <a:ext cx="1991779" cy="1347248"/>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r="-1115"/>
          <a:stretch/>
        </p:blipFill>
        <p:spPr>
          <a:xfrm>
            <a:off x="6750852" y="5178029"/>
            <a:ext cx="1909331" cy="1397407"/>
          </a:xfrm>
          <a:prstGeom prst="rect">
            <a:avLst/>
          </a:prstGeom>
        </p:spPr>
      </p:pic>
      <p:pic>
        <p:nvPicPr>
          <p:cNvPr id="32" name="图片 31">
            <a:extLst>
              <a:ext uri="{FF2B5EF4-FFF2-40B4-BE49-F238E27FC236}">
                <a16:creationId xmlns:a16="http://schemas.microsoft.com/office/drawing/2014/main" id="{E2750757-7AFA-4FDF-86F9-FD53F43D44F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641765" y="5178029"/>
            <a:ext cx="1033398" cy="1560900"/>
          </a:xfrm>
          <a:prstGeom prst="rect">
            <a:avLst/>
          </a:prstGeom>
        </p:spPr>
      </p:pic>
      <p:sp>
        <p:nvSpPr>
          <p:cNvPr id="4" name="矩形 3"/>
          <p:cNvSpPr/>
          <p:nvPr/>
        </p:nvSpPr>
        <p:spPr>
          <a:xfrm>
            <a:off x="4822085" y="1785586"/>
            <a:ext cx="1181734" cy="707886"/>
          </a:xfrm>
          <a:prstGeom prst="rect">
            <a:avLst/>
          </a:prstGeom>
        </p:spPr>
        <p:txBody>
          <a:bodyPr wrap="none">
            <a:spAutoFit/>
          </a:bodyPr>
          <a:lstStyle/>
          <a:p>
            <a:pPr algn="ct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12T/s</a:t>
            </a:r>
          </a:p>
          <a:p>
            <a:pPr algn="ct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38000A/s</a:t>
            </a:r>
            <a:endParaRPr lang="zh-CN" altLang="en-US" sz="2000" b="1" dirty="0">
              <a:solidFill>
                <a:srgbClr val="FF0000"/>
              </a:solidFill>
              <a:latin typeface="Times New Roman" panose="02020603050405020304" pitchFamily="18" charset="0"/>
              <a:ea typeface="宋体" pitchFamily="2" charset="-122"/>
              <a:cs typeface="Times New Roman" panose="02020603050405020304" pitchFamily="18" charset="0"/>
            </a:endParaRPr>
          </a:p>
        </p:txBody>
      </p:sp>
      <p:pic>
        <p:nvPicPr>
          <p:cNvPr id="23" name="Picture 22">
            <a:extLst>
              <a:ext uri="{FF2B5EF4-FFF2-40B4-BE49-F238E27FC236}">
                <a16:creationId xmlns:a16="http://schemas.microsoft.com/office/drawing/2014/main" id="{20FA9A29-AFBA-4BC6-B595-3E6B911ADDC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33" name="图片 32">
            <a:extLst>
              <a:ext uri="{FF2B5EF4-FFF2-40B4-BE49-F238E27FC236}">
                <a16:creationId xmlns:a16="http://schemas.microsoft.com/office/drawing/2014/main" id="{590E198A-B3E6-4001-A442-99A87B874169}"/>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863123" y="825063"/>
            <a:ext cx="3796031" cy="1769905"/>
          </a:xfrm>
          <a:prstGeom prst="rect">
            <a:avLst/>
          </a:prstGeom>
        </p:spPr>
      </p:pic>
      <p:sp>
        <p:nvSpPr>
          <p:cNvPr id="34" name="文本框 33">
            <a:extLst>
              <a:ext uri="{FF2B5EF4-FFF2-40B4-BE49-F238E27FC236}">
                <a16:creationId xmlns:a16="http://schemas.microsoft.com/office/drawing/2014/main" id="{E54BC578-954B-462E-878E-688D70FB2921}"/>
              </a:ext>
            </a:extLst>
          </p:cNvPr>
          <p:cNvSpPr txBox="1"/>
          <p:nvPr/>
        </p:nvSpPr>
        <p:spPr>
          <a:xfrm>
            <a:off x="9908397" y="801138"/>
            <a:ext cx="1923631" cy="369332"/>
          </a:xfrm>
          <a:prstGeom prst="rect">
            <a:avLst/>
          </a:prstGeom>
          <a:noFill/>
        </p:spPr>
        <p:txBody>
          <a:bodyPr wrap="square">
            <a:spAutoFit/>
          </a:bodyPr>
          <a:lstStyle/>
          <a:p>
            <a:r>
              <a:rPr lang="en-US" altLang="zh-CN" sz="1800" b="1" dirty="0">
                <a:solidFill>
                  <a:srgbClr val="C00000"/>
                </a:solidFill>
                <a:latin typeface="Times New Roman" panose="02020603050405020304" pitchFamily="18" charset="0"/>
                <a:ea typeface="宋体" pitchFamily="2" charset="-122"/>
                <a:cs typeface="Times New Roman" panose="02020603050405020304" pitchFamily="18" charset="0"/>
              </a:rPr>
              <a:t>dynamic vacuum </a:t>
            </a:r>
            <a:endParaRPr lang="zh-CN" altLang="en-US" dirty="0"/>
          </a:p>
        </p:txBody>
      </p:sp>
      <p:pic>
        <p:nvPicPr>
          <p:cNvPr id="5" name="图片 4">
            <a:extLst>
              <a:ext uri="{FF2B5EF4-FFF2-40B4-BE49-F238E27FC236}">
                <a16:creationId xmlns:a16="http://schemas.microsoft.com/office/drawing/2014/main" id="{D561B10D-4B13-4CC5-A8AB-13C7FD15A78F}"/>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012067" y="2520639"/>
            <a:ext cx="3498142" cy="1652636"/>
          </a:xfrm>
          <a:prstGeom prst="rect">
            <a:avLst/>
          </a:prstGeom>
        </p:spPr>
      </p:pic>
      <p:sp>
        <p:nvSpPr>
          <p:cNvPr id="35" name="文本框 34">
            <a:extLst>
              <a:ext uri="{FF2B5EF4-FFF2-40B4-BE49-F238E27FC236}">
                <a16:creationId xmlns:a16="http://schemas.microsoft.com/office/drawing/2014/main" id="{225A724B-8CF9-49EB-A7B6-DDBE194D16E0}"/>
              </a:ext>
            </a:extLst>
          </p:cNvPr>
          <p:cNvSpPr txBox="1"/>
          <p:nvPr/>
        </p:nvSpPr>
        <p:spPr>
          <a:xfrm>
            <a:off x="10497912" y="2496714"/>
            <a:ext cx="1535832" cy="369332"/>
          </a:xfrm>
          <a:prstGeom prst="rect">
            <a:avLst/>
          </a:prstGeom>
          <a:noFill/>
        </p:spPr>
        <p:txBody>
          <a:bodyPr wrap="square">
            <a:spAutoFit/>
          </a:bodyPr>
          <a:lstStyle/>
          <a:p>
            <a:r>
              <a:rPr lang="en-US" altLang="zh-CN" sz="1800" b="1" dirty="0">
                <a:solidFill>
                  <a:srgbClr val="C00000"/>
                </a:solidFill>
                <a:latin typeface="Times New Roman" panose="02020603050405020304" pitchFamily="18" charset="0"/>
                <a:ea typeface="宋体" pitchFamily="2" charset="-122"/>
                <a:cs typeface="Times New Roman" panose="02020603050405020304" pitchFamily="18" charset="0"/>
              </a:rPr>
              <a:t>space charge </a:t>
            </a:r>
            <a:endParaRPr lang="zh-CN" altLang="en-US" dirty="0"/>
          </a:p>
        </p:txBody>
      </p:sp>
      <p:sp>
        <p:nvSpPr>
          <p:cNvPr id="36" name="灯片编号占位符 2">
            <a:extLst>
              <a:ext uri="{FF2B5EF4-FFF2-40B4-BE49-F238E27FC236}">
                <a16:creationId xmlns:a16="http://schemas.microsoft.com/office/drawing/2014/main" id="{EF7E20B1-0CDF-4AE9-9769-37B658B61F51}"/>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13</a:t>
            </a:fld>
            <a:endParaRPr kumimoji="1" lang="zh-CN" altLang="en-US" b="1" dirty="0">
              <a:solidFill>
                <a:srgbClr val="0000FF"/>
              </a:solidFill>
            </a:endParaRPr>
          </a:p>
        </p:txBody>
      </p:sp>
    </p:spTree>
    <p:extLst>
      <p:ext uri="{BB962C8B-B14F-4D97-AF65-F5344CB8AC3E}">
        <p14:creationId xmlns:p14="http://schemas.microsoft.com/office/powerpoint/2010/main" val="279930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algn="ctr" fontAlgn="auto">
              <a:spcBef>
                <a:spcPts val="0"/>
              </a:spcBef>
              <a:spcAft>
                <a:spcPts val="0"/>
              </a:spcAft>
              <a:defRPr/>
            </a:pPr>
            <a:endParaRPr lang="zh-CN" altLang="en-US"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 name="Rectangle 2"/>
          <p:cNvSpPr txBox="1">
            <a:spLocks noChangeArrowheads="1"/>
          </p:cNvSpPr>
          <p:nvPr/>
        </p:nvSpPr>
        <p:spPr>
          <a:xfrm>
            <a:off x="2044748" y="17769"/>
            <a:ext cx="846094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Fast ramping full energy storage power supply  </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3035" y="0"/>
            <a:ext cx="1012024" cy="566977"/>
          </a:xfrm>
          <a:prstGeom prst="rect">
            <a:avLst/>
          </a:prstGeom>
        </p:spPr>
      </p:pic>
      <p:sp>
        <p:nvSpPr>
          <p:cNvPr id="23" name="TextBox 24"/>
          <p:cNvSpPr txBox="1"/>
          <p:nvPr/>
        </p:nvSpPr>
        <p:spPr>
          <a:xfrm>
            <a:off x="8724292" y="1520788"/>
            <a:ext cx="2988356" cy="2169825"/>
          </a:xfrm>
          <a:prstGeom prst="rect">
            <a:avLst/>
          </a:prstGeom>
          <a:solidFill>
            <a:srgbClr val="F79646">
              <a:lumMod val="20000"/>
              <a:lumOff val="80000"/>
            </a:srgbClr>
          </a:solid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a:ln>
                  <a:noFill/>
                </a:ln>
                <a:solidFill>
                  <a:srgbClr val="FF3300"/>
                </a:solidFill>
                <a:effectLst/>
                <a:uLnTx/>
                <a:uFillTx/>
                <a:latin typeface="Times New Roman" panose="02020603050405020304" pitchFamily="18" charset="0"/>
                <a:ea typeface="宋体" pitchFamily="2" charset="-122"/>
                <a:cs typeface="Times New Roman" panose="02020603050405020304" pitchFamily="18" charset="0"/>
              </a:rPr>
              <a:t>Challenges:</a:t>
            </a:r>
            <a:r>
              <a:rPr kumimoji="0" lang="en-US" altLang="zh-CN" sz="2200" b="1" i="0" u="none" strike="noStrike" kern="0" cap="none" spc="0" normalizeH="0" baseline="0" noProof="0" dirty="0">
                <a:ln>
                  <a:noFill/>
                </a:ln>
                <a:solidFill>
                  <a:srgbClr val="FF33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0" marR="0" lvl="0" indent="0" algn="just" defTabSz="914400" eaLnBrk="1" fontAlgn="auto" latinLnBrk="0" hangingPunct="1">
              <a:lnSpc>
                <a:spcPct val="100000"/>
              </a:lnSpc>
              <a:spcBef>
                <a:spcPts val="600"/>
              </a:spcBef>
              <a:spcAft>
                <a:spcPts val="0"/>
              </a:spcAft>
              <a:buClrTx/>
              <a:buSzTx/>
              <a:buFontTx/>
              <a:buNone/>
              <a:tabLst/>
              <a:defRPr/>
            </a:pPr>
            <a:r>
              <a:rPr kumimoji="0" lang="en-US" altLang="zh-CN" b="1" i="0" u="none" strike="noStrike" kern="0" cap="none" spc="0" normalizeH="0" baseline="0" noProof="0" dirty="0">
                <a:ln>
                  <a:noFill/>
                </a:ln>
                <a:solidFill>
                  <a:prstClr val="black"/>
                </a:solidFill>
                <a:effectLst/>
                <a:uLnTx/>
                <a:uFillTx/>
                <a:latin typeface="Calibri" panose="020F0502020204030204" pitchFamily="34" charset="0"/>
                <a:ea typeface="楷体" pitchFamily="49" charset="-122"/>
                <a:cs typeface="Times New Roman" panose="02020603050405020304" pitchFamily="18" charset="0"/>
              </a:rPr>
              <a:t>High tracking precision and low current ripple, especially </a:t>
            </a:r>
            <a:r>
              <a:rPr kumimoji="0" lang="en-US" altLang="zh-CN" b="1" i="0" u="none" strike="noStrike" kern="0" cap="none" spc="0" normalizeH="0" baseline="0" noProof="0" dirty="0">
                <a:ln>
                  <a:noFill/>
                </a:ln>
                <a:solidFill>
                  <a:srgbClr val="FF0000"/>
                </a:solidFill>
                <a:effectLst/>
                <a:uLnTx/>
                <a:uFillTx/>
                <a:latin typeface="Calibri" panose="020F0502020204030204" pitchFamily="34" charset="0"/>
                <a:ea typeface="楷体" pitchFamily="49" charset="-122"/>
                <a:cs typeface="Times New Roman" panose="02020603050405020304" pitchFamily="18" charset="0"/>
              </a:rPr>
              <a:t>strong</a:t>
            </a:r>
            <a:r>
              <a:rPr kumimoji="0" lang="en-US" altLang="zh-CN" b="1" i="0" u="none" strike="noStrike" kern="0" cap="none" spc="0" normalizeH="0" baseline="0" noProof="0" dirty="0">
                <a:ln>
                  <a:noFill/>
                </a:ln>
                <a:solidFill>
                  <a:prstClr val="black"/>
                </a:solidFill>
                <a:effectLst/>
                <a:uLnTx/>
                <a:uFillTx/>
                <a:latin typeface="Calibri" panose="020F0502020204030204" pitchFamily="34" charset="0"/>
                <a:ea typeface="楷体" pitchFamily="49" charset="-122"/>
                <a:cs typeface="Times New Roman" panose="02020603050405020304" pitchFamily="18" charset="0"/>
              </a:rPr>
              <a:t> </a:t>
            </a:r>
            <a:r>
              <a:rPr kumimoji="0" lang="en-US" altLang="zh-CN" b="1" i="0" u="none" strike="noStrike" kern="0" cap="none" spc="0" normalizeH="0" baseline="0" noProof="0" dirty="0">
                <a:ln>
                  <a:noFill/>
                </a:ln>
                <a:solidFill>
                  <a:srgbClr val="FF0000"/>
                </a:solidFill>
                <a:effectLst/>
                <a:uLnTx/>
                <a:uFillTx/>
                <a:latin typeface="Calibri" panose="020F0502020204030204" pitchFamily="34" charset="0"/>
                <a:ea typeface="楷体" pitchFamily="49" charset="-122"/>
                <a:cs typeface="Times New Roman" panose="02020603050405020304" pitchFamily="18" charset="0"/>
              </a:rPr>
              <a:t>un-allowable line voltage fluctuation due to very large cyclic variation of reactive power </a:t>
            </a:r>
            <a:endParaRPr kumimoji="0" lang="zh-CN" altLang="en-US" b="1" i="0" u="none" strike="noStrike" kern="0" cap="none" spc="0" normalizeH="0" baseline="0" noProof="0" dirty="0">
              <a:ln>
                <a:noFill/>
              </a:ln>
              <a:solidFill>
                <a:srgbClr val="FF0000"/>
              </a:solidFill>
              <a:effectLst/>
              <a:uLnTx/>
              <a:uFillTx/>
              <a:latin typeface="Calibri" panose="020F0502020204030204" pitchFamily="34" charset="0"/>
              <a:ea typeface="楷体" pitchFamily="49" charset="-122"/>
              <a:cs typeface="Times New Roman" panose="02020603050405020304" pitchFamily="18" charset="0"/>
            </a:endParaRPr>
          </a:p>
        </p:txBody>
      </p:sp>
      <p:sp>
        <p:nvSpPr>
          <p:cNvPr id="24" name="TextBox 10"/>
          <p:cNvSpPr txBox="1"/>
          <p:nvPr/>
        </p:nvSpPr>
        <p:spPr>
          <a:xfrm>
            <a:off x="375109" y="713832"/>
            <a:ext cx="11553539" cy="707886"/>
          </a:xfrm>
          <a:prstGeom prst="rect">
            <a:avLst/>
          </a:prstGeom>
          <a:noFill/>
        </p:spPr>
        <p:txBody>
          <a:bodyPr wrap="square" rtlCol="0">
            <a:spAutoFit/>
          </a:bodyPr>
          <a:lstStyle/>
          <a:p>
            <a:pPr marL="285750" indent="-285750" algn="ctr" fontAlgn="auto">
              <a:spcBef>
                <a:spcPts val="0"/>
              </a:spcBef>
              <a:spcAft>
                <a:spcPts val="0"/>
              </a:spcAft>
              <a:buFont typeface="Wingdings" pitchFamily="2" charset="2"/>
              <a:buChar char="Ø"/>
            </a:pPr>
            <a:r>
              <a:rPr lang="en-US" altLang="zh-CN" sz="2000" b="1" dirty="0">
                <a:solidFill>
                  <a:prstClr val="black"/>
                </a:solidFill>
                <a:latin typeface="Times New Roman" panose="02020603050405020304" pitchFamily="18" charset="0"/>
                <a:ea typeface="楷体" pitchFamily="49" charset="-122"/>
                <a:cs typeface="Times New Roman" panose="02020603050405020304" pitchFamily="18" charset="0"/>
              </a:rPr>
              <a:t>L</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oad specification and performance requirement of </a:t>
            </a:r>
            <a:r>
              <a:rPr lang="en-US" altLang="zh-CN" sz="2000" b="1" kern="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magnet power converters </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featured by fast ramping rate</a:t>
            </a:r>
            <a:r>
              <a:rPr lang="zh-CN" altLang="en-US" sz="2000" b="1" dirty="0">
                <a:solidFill>
                  <a:prstClr val="black"/>
                </a:solidFill>
                <a:latin typeface="Times New Roman" panose="02020603050405020304" pitchFamily="18" charset="0"/>
                <a:ea typeface="宋体" pitchFamily="2" charset="-122"/>
                <a:cs typeface="Times New Roman" panose="02020603050405020304" pitchFamily="18" charset="0"/>
              </a:rPr>
              <a:t>：</a:t>
            </a: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12T/s, ±38000A/s, </a:t>
            </a:r>
            <a:r>
              <a:rPr lang="en-US" altLang="zh-CN" sz="2000" b="1" dirty="0">
                <a:solidFill>
                  <a:srgbClr val="0000FF"/>
                </a:solidFill>
                <a:latin typeface="Times New Roman" panose="02020603050405020304" pitchFamily="18" charset="0"/>
                <a:ea typeface="宋体" pitchFamily="2" charset="-122"/>
                <a:cs typeface="Times New Roman" panose="02020603050405020304" pitchFamily="18" charset="0"/>
              </a:rPr>
              <a:t>the p</a:t>
            </a:r>
            <a:r>
              <a:rPr lang="en-US" altLang="zh-CN" sz="2000" b="1" kern="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eak power reaches </a:t>
            </a:r>
            <a:r>
              <a:rPr lang="en-US" altLang="zh-CN" sz="20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±230MW </a:t>
            </a:r>
            <a:r>
              <a:rPr lang="en-US" altLang="zh-CN" sz="2000" b="1" kern="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totally at full load </a:t>
            </a:r>
            <a:endParaRPr lang="en-US" altLang="zh-CN" sz="2000" b="1" kern="0" dirty="0">
              <a:solidFill>
                <a:srgbClr val="0000FF"/>
              </a:solidFill>
              <a:latin typeface="Times New Roman" panose="02020603050405020304" pitchFamily="18" charset="0"/>
              <a:ea typeface="黑体" pitchFamily="2" charset="-122"/>
              <a:cs typeface="Times New Roman" panose="02020603050405020304" pitchFamily="18" charset="0"/>
            </a:endParaRPr>
          </a:p>
        </p:txBody>
      </p:sp>
      <p:graphicFrame>
        <p:nvGraphicFramePr>
          <p:cNvPr id="25" name="表格 24"/>
          <p:cNvGraphicFramePr>
            <a:graphicFrameLocks noGrp="1"/>
          </p:cNvGraphicFramePr>
          <p:nvPr>
            <p:extLst>
              <p:ext uri="{D42A27DB-BD31-4B8C-83A1-F6EECF244321}">
                <p14:modId xmlns:p14="http://schemas.microsoft.com/office/powerpoint/2010/main" val="2642257737"/>
              </p:ext>
            </p:extLst>
          </p:nvPr>
        </p:nvGraphicFramePr>
        <p:xfrm>
          <a:off x="769647" y="1484784"/>
          <a:ext cx="3445544" cy="2008425"/>
        </p:xfrm>
        <a:graphic>
          <a:graphicData uri="http://schemas.openxmlformats.org/drawingml/2006/table">
            <a:tbl>
              <a:tblPr firstRow="1" firstCol="1" bandRow="1"/>
              <a:tblGrid>
                <a:gridCol w="2261679">
                  <a:extLst>
                    <a:ext uri="{9D8B030D-6E8A-4147-A177-3AD203B41FA5}">
                      <a16:colId xmlns:a16="http://schemas.microsoft.com/office/drawing/2014/main" val="20000"/>
                    </a:ext>
                  </a:extLst>
                </a:gridCol>
                <a:gridCol w="1183865">
                  <a:extLst>
                    <a:ext uri="{9D8B030D-6E8A-4147-A177-3AD203B41FA5}">
                      <a16:colId xmlns:a16="http://schemas.microsoft.com/office/drawing/2014/main" val="20001"/>
                    </a:ext>
                  </a:extLst>
                </a:gridCol>
              </a:tblGrid>
              <a:tr h="270885">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just">
                        <a:spcAft>
                          <a:spcPts val="0"/>
                        </a:spcAft>
                      </a:pPr>
                      <a:r>
                        <a:rPr lang="en-US" altLang="zh-CN" sz="1200" kern="100" dirty="0">
                          <a:effectLst/>
                          <a:latin typeface="Arial" panose="020B0604020202020204" pitchFamily="34" charset="0"/>
                          <a:ea typeface="等线"/>
                          <a:cs typeface="Arial" panose="020B0604020202020204" pitchFamily="34" charset="0"/>
                        </a:rPr>
                        <a:t>Items</a:t>
                      </a:r>
                      <a:endParaRPr lang="zh-CN" sz="1200" kern="100" dirty="0">
                        <a:effectLst/>
                        <a:latin typeface="Arial" panose="020B0604020202020204" pitchFamily="34" charset="0"/>
                        <a:ea typeface="等线"/>
                        <a:cs typeface="Arial" panose="020B0604020202020204" pitchFamily="34" charset="0"/>
                      </a:endParaRPr>
                    </a:p>
                  </a:txBody>
                  <a:tcPr marL="6840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endParaRPr lang="zh-CN" sz="1200" kern="100" dirty="0">
                        <a:effectLst/>
                        <a:latin typeface="Arial" panose="020B0604020202020204" pitchFamily="34" charset="0"/>
                        <a:ea typeface="等线"/>
                        <a:cs typeface="Arial" panose="020B0604020202020204" pitchFamily="34"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altLang="zh-CN" sz="1200" kern="100" dirty="0">
                          <a:effectLst/>
                          <a:latin typeface="Arial" panose="020B0604020202020204" pitchFamily="34" charset="0"/>
                          <a:ea typeface="宋体"/>
                          <a:cs typeface="Arial" panose="020B0604020202020204" pitchFamily="34" charset="0"/>
                        </a:rPr>
                        <a:t>Excitation</a:t>
                      </a:r>
                      <a:r>
                        <a:rPr lang="en-US" altLang="zh-CN" sz="1200" kern="100" baseline="0" dirty="0">
                          <a:effectLst/>
                          <a:latin typeface="Arial" panose="020B0604020202020204" pitchFamily="34" charset="0"/>
                          <a:ea typeface="宋体"/>
                          <a:cs typeface="Arial" panose="020B0604020202020204" pitchFamily="34" charset="0"/>
                        </a:rPr>
                        <a:t> current/voltage</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en-US" altLang="zh-CN" sz="1200" kern="100" dirty="0">
                          <a:effectLst/>
                          <a:latin typeface="Arial" panose="020B0604020202020204" pitchFamily="34" charset="0"/>
                          <a:ea typeface="宋体"/>
                          <a:cs typeface="Arial" panose="020B0604020202020204" pitchFamily="34" charset="0"/>
                        </a:rPr>
                        <a:t>3900A/4300V</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load inductance</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116mH</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Load Resistance</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36.4m</a:t>
                      </a:r>
                      <a:r>
                        <a:rPr lang="zh-CN" sz="1200" kern="100" dirty="0">
                          <a:effectLst/>
                          <a:latin typeface="Arial" panose="020B0604020202020204" pitchFamily="34" charset="0"/>
                          <a:cs typeface="Arial" panose="020B0604020202020204" pitchFamily="34" charset="0"/>
                        </a:rPr>
                        <a:t>Ω</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Current changing</a:t>
                      </a:r>
                      <a:r>
                        <a:rPr lang="en-US" sz="1200" kern="100" baseline="0" dirty="0">
                          <a:effectLst/>
                          <a:latin typeface="Arial" panose="020B0604020202020204" pitchFamily="34" charset="0"/>
                          <a:cs typeface="Arial" panose="020B0604020202020204" pitchFamily="34" charset="0"/>
                        </a:rPr>
                        <a:t> </a:t>
                      </a:r>
                      <a:r>
                        <a:rPr lang="en-US" sz="1200" kern="100" dirty="0">
                          <a:effectLst/>
                          <a:latin typeface="Arial" panose="020B0604020202020204" pitchFamily="34" charset="0"/>
                          <a:cs typeface="Arial" panose="020B0604020202020204" pitchFamily="34" charset="0"/>
                        </a:rPr>
                        <a:t>rate </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zh-CN" sz="1200" kern="100" dirty="0">
                          <a:effectLst/>
                          <a:latin typeface="Arial" panose="020B0604020202020204" pitchFamily="34" charset="0"/>
                          <a:cs typeface="Arial" panose="020B0604020202020204" pitchFamily="34" charset="0"/>
                        </a:rPr>
                        <a:t>≤±</a:t>
                      </a:r>
                      <a:r>
                        <a:rPr lang="en-US" sz="1200" kern="100" dirty="0">
                          <a:effectLst/>
                          <a:latin typeface="Arial" panose="020B0604020202020204" pitchFamily="34" charset="0"/>
                          <a:cs typeface="Arial" panose="020B0604020202020204" pitchFamily="34" charset="0"/>
                        </a:rPr>
                        <a:t>38000A/s</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Flat bottom error</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zh-CN" sz="1200" kern="100" dirty="0">
                          <a:effectLst/>
                          <a:latin typeface="Arial" panose="020B0604020202020204" pitchFamily="34" charset="0"/>
                          <a:cs typeface="Arial" panose="020B0604020202020204" pitchFamily="34" charset="0"/>
                        </a:rPr>
                        <a:t>≤±</a:t>
                      </a:r>
                      <a:r>
                        <a:rPr lang="en-US" sz="1200" kern="100" dirty="0">
                          <a:effectLst/>
                          <a:latin typeface="Arial" panose="020B0604020202020204" pitchFamily="34" charset="0"/>
                          <a:cs typeface="Arial" panose="020B0604020202020204" pitchFamily="34" charset="0"/>
                        </a:rPr>
                        <a:t>0.2A</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tracking error</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zh-CN" sz="1200" kern="100" dirty="0">
                          <a:effectLst/>
                          <a:latin typeface="Arial" panose="020B0604020202020204" pitchFamily="34" charset="0"/>
                          <a:cs typeface="Arial" panose="020B0604020202020204" pitchFamily="34" charset="0"/>
                        </a:rPr>
                        <a:t>≤±</a:t>
                      </a:r>
                      <a:r>
                        <a:rPr lang="en-US" sz="1200" kern="100" dirty="0">
                          <a:effectLst/>
                          <a:latin typeface="Arial" panose="020B0604020202020204" pitchFamily="34" charset="0"/>
                          <a:cs typeface="Arial" panose="020B0604020202020204" pitchFamily="34" charset="0"/>
                        </a:rPr>
                        <a:t>0.2A</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4822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200" kern="100" dirty="0">
                          <a:effectLst/>
                          <a:latin typeface="Arial" panose="020B0604020202020204" pitchFamily="34" charset="0"/>
                          <a:cs typeface="Arial" panose="020B0604020202020204" pitchFamily="34" charset="0"/>
                        </a:rPr>
                        <a:t>Flat top error</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zh-CN" sz="1200" kern="100" dirty="0">
                          <a:effectLst/>
                          <a:latin typeface="Arial" panose="020B0604020202020204" pitchFamily="34" charset="0"/>
                          <a:cs typeface="Arial" panose="020B0604020202020204" pitchFamily="34" charset="0"/>
                        </a:rPr>
                        <a:t>≤±</a:t>
                      </a:r>
                      <a:r>
                        <a:rPr lang="en-US" sz="1200" kern="100" dirty="0">
                          <a:effectLst/>
                          <a:latin typeface="Arial" panose="020B0604020202020204" pitchFamily="34" charset="0"/>
                          <a:cs typeface="Arial" panose="020B0604020202020204" pitchFamily="34" charset="0"/>
                        </a:rPr>
                        <a:t>0.2A</a:t>
                      </a:r>
                      <a:endParaRPr lang="zh-CN" sz="1200" kern="100" dirty="0">
                        <a:effectLst/>
                        <a:latin typeface="Arial" panose="020B0604020202020204" pitchFamily="34" charset="0"/>
                        <a:ea typeface="等线"/>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pic>
        <p:nvPicPr>
          <p:cNvPr id="2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355976" y="1520788"/>
            <a:ext cx="4212468" cy="2060884"/>
          </a:xfrm>
          <a:prstGeom prst="rect">
            <a:avLst/>
          </a:prstGeom>
          <a:noFill/>
          <a:ln>
            <a:noFill/>
          </a:ln>
          <a:effectLst/>
        </p:spPr>
      </p:pic>
      <p:sp>
        <p:nvSpPr>
          <p:cNvPr id="28" name="矩形 27"/>
          <p:cNvSpPr/>
          <p:nvPr/>
        </p:nvSpPr>
        <p:spPr>
          <a:xfrm>
            <a:off x="443372" y="3969060"/>
            <a:ext cx="10793448" cy="677108"/>
          </a:xfrm>
          <a:prstGeom prst="rect">
            <a:avLst/>
          </a:prstGeom>
        </p:spPr>
        <p:txBody>
          <a:bodyPr wrap="square">
            <a:spAutoFit/>
          </a:bodyPr>
          <a:lstStyle/>
          <a:p>
            <a:pPr marL="285750" indent="-285750" algn="just">
              <a:buFont typeface="Wingdings" panose="05000000000000000000" pitchFamily="2" charset="2"/>
              <a:buChar char="Ø"/>
            </a:pP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A innovative power supply topology are proposed for HIAF </a:t>
            </a:r>
            <a:r>
              <a:rPr lang="en-US" altLang="zh-CN" sz="2000" b="1" dirty="0" err="1">
                <a:solidFill>
                  <a:prstClr val="black"/>
                </a:solidFill>
                <a:latin typeface="Times New Roman" panose="02020603050405020304" pitchFamily="18" charset="0"/>
                <a:ea typeface="宋体" pitchFamily="2" charset="-122"/>
                <a:cs typeface="Times New Roman" panose="02020603050405020304" pitchFamily="18" charset="0"/>
              </a:rPr>
              <a:t>BRing</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 </a:t>
            </a:r>
            <a:r>
              <a:rPr lang="en-US" altLang="zh-CN" b="1" dirty="0">
                <a:solidFill>
                  <a:prstClr val="black"/>
                </a:solidFill>
                <a:latin typeface="Times New Roman" panose="02020603050405020304" pitchFamily="18" charset="0"/>
                <a:ea typeface="宋体" pitchFamily="2" charset="-122"/>
                <a:cs typeface="Times New Roman" panose="02020603050405020304" pitchFamily="18" charset="0"/>
              </a:rPr>
              <a:t>( </a:t>
            </a:r>
            <a:r>
              <a:rPr lang="en-US" altLang="zh-CN" b="1" dirty="0">
                <a:solidFill>
                  <a:srgbClr val="0000FF"/>
                </a:solidFill>
                <a:latin typeface="Times New Roman" panose="02020603050405020304" pitchFamily="18" charset="0"/>
                <a:ea typeface="宋体" pitchFamily="2" charset="-122"/>
                <a:cs typeface="Times New Roman" panose="02020603050405020304" pitchFamily="18" charset="0"/>
              </a:rPr>
              <a:t>variable forward excitation, full energy storage, PWM rectification technology </a:t>
            </a:r>
            <a:r>
              <a:rPr lang="en-US" altLang="zh-CN" b="1" dirty="0">
                <a:solidFill>
                  <a:prstClr val="black"/>
                </a:solidFill>
                <a:latin typeface="Times New Roman" panose="02020603050405020304" pitchFamily="18" charset="0"/>
                <a:ea typeface="宋体" pitchFamily="2" charset="-122"/>
                <a:cs typeface="Times New Roman" panose="02020603050405020304" pitchFamily="18" charset="0"/>
              </a:rPr>
              <a:t>)</a:t>
            </a:r>
            <a:endParaRPr lang="zh-CN" altLang="en-US"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pic>
        <p:nvPicPr>
          <p:cNvPr id="29" name="Picture 1" descr="单功率单元二象限-图7"/>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03412" y="4751776"/>
            <a:ext cx="1630268" cy="1631990"/>
          </a:xfrm>
          <a:prstGeom prst="rect">
            <a:avLst/>
          </a:prstGeom>
          <a:noFill/>
        </p:spPr>
      </p:pic>
      <p:pic>
        <p:nvPicPr>
          <p:cNvPr id="30" name="Picture 1" descr="单功率单元二象限-图7"/>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943883" y="4769271"/>
            <a:ext cx="1648061" cy="1631990"/>
          </a:xfrm>
          <a:prstGeom prst="rect">
            <a:avLst/>
          </a:prstGeom>
          <a:noFill/>
        </p:spPr>
      </p:pic>
      <p:sp>
        <p:nvSpPr>
          <p:cNvPr id="31" name="TextBox 10"/>
          <p:cNvSpPr txBox="1"/>
          <p:nvPr/>
        </p:nvSpPr>
        <p:spPr>
          <a:xfrm>
            <a:off x="2526879" y="5191940"/>
            <a:ext cx="1372877" cy="692497"/>
          </a:xfrm>
          <a:prstGeom prst="rect">
            <a:avLst/>
          </a:prstGeom>
          <a:noFill/>
        </p:spPr>
        <p:txBody>
          <a:bodyPr wrap="square" rtlCol="0">
            <a:spAutoFit/>
          </a:bodyPr>
          <a:lstStyle/>
          <a:p>
            <a:pPr algn="ctr" fontAlgn="auto">
              <a:spcBef>
                <a:spcPts val="0"/>
              </a:spcBef>
              <a:spcAft>
                <a:spcPts val="0"/>
              </a:spcAft>
            </a:pPr>
            <a:r>
              <a:rPr lang="en-US" altLang="zh-CN" sz="1300" b="1" dirty="0">
                <a:solidFill>
                  <a:srgbClr val="00B0F0"/>
                </a:solidFill>
                <a:latin typeface="Arial" panose="020B0604020202020204" pitchFamily="34" charset="0"/>
                <a:ea typeface="宋体" pitchFamily="2" charset="-122"/>
                <a:cs typeface="Arial" panose="020B0604020202020204" pitchFamily="34" charset="0"/>
              </a:rPr>
              <a:t>Energy from capacitor tank to magnet load </a:t>
            </a:r>
          </a:p>
        </p:txBody>
      </p:sp>
      <p:sp>
        <p:nvSpPr>
          <p:cNvPr id="32" name="TextBox 10"/>
          <p:cNvSpPr txBox="1"/>
          <p:nvPr/>
        </p:nvSpPr>
        <p:spPr>
          <a:xfrm>
            <a:off x="5735960" y="5132468"/>
            <a:ext cx="1224136" cy="892552"/>
          </a:xfrm>
          <a:prstGeom prst="rect">
            <a:avLst/>
          </a:prstGeom>
          <a:noFill/>
        </p:spPr>
        <p:txBody>
          <a:bodyPr wrap="square" rtlCol="0">
            <a:spAutoFit/>
          </a:bodyPr>
          <a:lstStyle/>
          <a:p>
            <a:pPr algn="ctr" fontAlgn="auto">
              <a:spcBef>
                <a:spcPts val="0"/>
              </a:spcBef>
              <a:spcAft>
                <a:spcPts val="0"/>
              </a:spcAft>
            </a:pPr>
            <a:r>
              <a:rPr lang="en-US" altLang="zh-CN" sz="1300" b="1" dirty="0">
                <a:solidFill>
                  <a:srgbClr val="00B0F0"/>
                </a:solidFill>
                <a:latin typeface="Arial" panose="020B0604020202020204" pitchFamily="34" charset="0"/>
                <a:ea typeface="宋体" pitchFamily="2" charset="-122"/>
                <a:cs typeface="Arial" panose="020B0604020202020204" pitchFamily="34" charset="0"/>
              </a:rPr>
              <a:t>Energy from magnet load to capacitor tank </a:t>
            </a:r>
          </a:p>
        </p:txBody>
      </p:sp>
      <p:sp>
        <p:nvSpPr>
          <p:cNvPr id="33" name="矩形 32"/>
          <p:cNvSpPr/>
          <p:nvPr/>
        </p:nvSpPr>
        <p:spPr>
          <a:xfrm>
            <a:off x="1419484" y="6453561"/>
            <a:ext cx="4136456" cy="307777"/>
          </a:xfrm>
          <a:prstGeom prst="rect">
            <a:avLst/>
          </a:prstGeom>
        </p:spPr>
        <p:txBody>
          <a:bodyPr wrap="square">
            <a:spAutoFit/>
          </a:bodyPr>
          <a:lstStyle/>
          <a:p>
            <a:r>
              <a:rPr lang="en-US" altLang="zh-CN" sz="1400" dirty="0">
                <a:latin typeface="Arial" panose="020B0604020202020204" pitchFamily="34" charset="0"/>
                <a:ea typeface="宋体" pitchFamily="2" charset="-122"/>
                <a:cs typeface="Arial" panose="020B0604020202020204" pitchFamily="34" charset="0"/>
              </a:rPr>
              <a:t>Circuit diagram of bending magnet power supply</a:t>
            </a:r>
            <a:endParaRPr lang="zh-CN" altLang="en-US" sz="1400" dirty="0">
              <a:latin typeface="Arial" panose="020B0604020202020204" pitchFamily="34" charset="0"/>
              <a:ea typeface="宋体" pitchFamily="2" charset="-122"/>
              <a:cs typeface="Arial" panose="020B0604020202020204" pitchFamily="34" charset="0"/>
            </a:endParaRPr>
          </a:p>
        </p:txBody>
      </p:sp>
      <p:sp>
        <p:nvSpPr>
          <p:cNvPr id="34" name="矩形 33"/>
          <p:cNvSpPr/>
          <p:nvPr/>
        </p:nvSpPr>
        <p:spPr>
          <a:xfrm>
            <a:off x="7311275" y="4538175"/>
            <a:ext cx="4401373" cy="923330"/>
          </a:xfrm>
          <a:prstGeom prst="rect">
            <a:avLst/>
          </a:prstGeom>
          <a:solidFill>
            <a:srgbClr val="C0504D">
              <a:lumMod val="20000"/>
              <a:lumOff val="80000"/>
            </a:srgbClr>
          </a:solidFill>
        </p:spPr>
        <p:txBody>
          <a:bodyPr wrap="square">
            <a:spAutoFit/>
          </a:bodyPr>
          <a:lstStyle/>
          <a:p>
            <a:pPr marL="285750" marR="0" lvl="0" indent="-285750" defTabSz="914400" eaLnBrk="1" fontAlgn="auto" latinLnBrk="0" hangingPunct="1">
              <a:lnSpc>
                <a:spcPct val="100000"/>
              </a:lnSpc>
              <a:spcBef>
                <a:spcPts val="600"/>
              </a:spcBef>
              <a:spcAft>
                <a:spcPts val="0"/>
              </a:spcAft>
              <a:buClrTx/>
              <a:buSzTx/>
              <a:buFont typeface="Wingdings" pitchFamily="2" charset="2"/>
              <a:buChar char="Ø"/>
              <a:tabLst/>
              <a:defRPr/>
            </a:pPr>
            <a:r>
              <a:rPr kumimoji="0" lang="en-US" altLang="zh-CN" sz="1800" b="0" i="0" u="none" strike="noStrike" kern="0" cap="none" spc="0" normalizeH="0" baseline="0" noProof="0" dirty="0">
                <a:ln>
                  <a:noFill/>
                </a:ln>
                <a:solidFill>
                  <a:srgbClr val="000099"/>
                </a:solidFill>
                <a:effectLst/>
                <a:uLnTx/>
                <a:uFillTx/>
                <a:latin typeface="Arial" panose="020B0604020202020204" pitchFamily="34" charset="0"/>
                <a:ea typeface="楷体" pitchFamily="49" charset="-122"/>
                <a:cs typeface="Arial" panose="020B0604020202020204" pitchFamily="34" charset="0"/>
              </a:rPr>
              <a:t>Energy capacitor will be used to store energy during the falling, and provide the energy for next fast ramping</a:t>
            </a:r>
          </a:p>
        </p:txBody>
      </p:sp>
      <p:sp>
        <p:nvSpPr>
          <p:cNvPr id="35" name="TextBox 42"/>
          <p:cNvSpPr txBox="1"/>
          <p:nvPr/>
        </p:nvSpPr>
        <p:spPr>
          <a:xfrm>
            <a:off x="7305776" y="5729933"/>
            <a:ext cx="4392004" cy="923330"/>
          </a:xfrm>
          <a:prstGeom prst="rect">
            <a:avLst/>
          </a:prstGeom>
          <a:solidFill>
            <a:srgbClr val="C0504D">
              <a:lumMod val="20000"/>
              <a:lumOff val="80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1800" b="0" i="0" u="none" strike="noStrike" kern="0" cap="none" spc="0" normalizeH="0" baseline="0" noProof="0" dirty="0">
                <a:ln>
                  <a:noFill/>
                </a:ln>
                <a:solidFill>
                  <a:srgbClr val="000099"/>
                </a:solidFill>
                <a:effectLst/>
                <a:uLnTx/>
                <a:uFillTx/>
                <a:latin typeface="Arial" panose="020B0604020202020204" pitchFamily="34" charset="0"/>
                <a:ea typeface="楷体" pitchFamily="49" charset="-122"/>
                <a:cs typeface="Arial" panose="020B0604020202020204" pitchFamily="34" charset="0"/>
              </a:rPr>
              <a:t>The energy can be controlled by PWM rectification technology, only active power will be taken from the grid</a:t>
            </a:r>
            <a:r>
              <a:rPr kumimoji="0" lang="en-US" altLang="zh-CN" sz="1800" b="0" i="0" u="none" strike="noStrike" kern="0" cap="none" spc="0" normalizeH="0" baseline="0" noProof="0" dirty="0">
                <a:ln>
                  <a:noFill/>
                </a:ln>
                <a:solidFill>
                  <a:srgbClr val="000099"/>
                </a:solidFill>
                <a:effectLst/>
                <a:uLnTx/>
                <a:uFillTx/>
                <a:latin typeface="Times New Roman" panose="02020603050405020304" pitchFamily="18" charset="0"/>
                <a:ea typeface="楷体" pitchFamily="49" charset="-122"/>
                <a:cs typeface="Times New Roman" panose="02020603050405020304" pitchFamily="18" charset="0"/>
              </a:rPr>
              <a:t>!</a:t>
            </a:r>
            <a:endParaRPr kumimoji="0" lang="zh-CN" altLang="en-US" sz="1800" b="0" i="0" u="none" strike="noStrike" kern="0" cap="none" spc="0" normalizeH="0" baseline="0" noProof="0" dirty="0">
              <a:ln>
                <a:noFill/>
              </a:ln>
              <a:solidFill>
                <a:srgbClr val="000099"/>
              </a:solidFill>
              <a:effectLst/>
              <a:uLnTx/>
              <a:uFillTx/>
              <a:latin typeface="Times New Roman" panose="02020603050405020304" pitchFamily="18" charset="0"/>
              <a:ea typeface="楷体" pitchFamily="49" charset="-122"/>
              <a:cs typeface="Times New Roman" panose="02020603050405020304" pitchFamily="18" charset="0"/>
            </a:endParaRPr>
          </a:p>
        </p:txBody>
      </p:sp>
      <p:sp>
        <p:nvSpPr>
          <p:cNvPr id="36" name="矩形 35"/>
          <p:cNvSpPr/>
          <p:nvPr/>
        </p:nvSpPr>
        <p:spPr>
          <a:xfrm>
            <a:off x="705488" y="3498114"/>
            <a:ext cx="3456384" cy="523220"/>
          </a:xfrm>
          <a:prstGeom prst="rect">
            <a:avLst/>
          </a:prstGeom>
        </p:spPr>
        <p:txBody>
          <a:bodyPr wrap="square">
            <a:spAutoFit/>
          </a:bodyPr>
          <a:lstStyle/>
          <a:p>
            <a:pPr algn="ctr"/>
            <a:r>
              <a:rPr lang="en-US" altLang="zh-CN" sz="1400" dirty="0">
                <a:latin typeface="Arial" panose="020B0604020202020204" pitchFamily="34" charset="0"/>
                <a:ea typeface="宋体" pitchFamily="2" charset="-122"/>
                <a:cs typeface="Arial" panose="020B0604020202020204" pitchFamily="34" charset="0"/>
              </a:rPr>
              <a:t>Parameters of </a:t>
            </a:r>
            <a:r>
              <a:rPr lang="en-US" altLang="zh-CN" sz="1400" dirty="0" err="1">
                <a:latin typeface="Arial" panose="020B0604020202020204" pitchFamily="34" charset="0"/>
                <a:ea typeface="宋体" pitchFamily="2" charset="-122"/>
                <a:cs typeface="Arial" panose="020B0604020202020204" pitchFamily="34" charset="0"/>
              </a:rPr>
              <a:t>BRing</a:t>
            </a:r>
            <a:r>
              <a:rPr lang="en-US" altLang="zh-CN" sz="1400" dirty="0">
                <a:latin typeface="Arial" panose="020B0604020202020204" pitchFamily="34" charset="0"/>
                <a:ea typeface="宋体" pitchFamily="2" charset="-122"/>
                <a:cs typeface="Arial" panose="020B0604020202020204" pitchFamily="34" charset="0"/>
              </a:rPr>
              <a:t> bending magnet power supply</a:t>
            </a:r>
            <a:endParaRPr lang="zh-CN" altLang="en-US" sz="1400" dirty="0">
              <a:latin typeface="Arial" panose="020B0604020202020204" pitchFamily="34" charset="0"/>
              <a:ea typeface="宋体" pitchFamily="2" charset="-122"/>
              <a:cs typeface="Arial" panose="020B0604020202020204" pitchFamily="34" charset="0"/>
            </a:endParaRPr>
          </a:p>
        </p:txBody>
      </p:sp>
      <p:sp>
        <p:nvSpPr>
          <p:cNvPr id="38" name="矩形 37"/>
          <p:cNvSpPr/>
          <p:nvPr/>
        </p:nvSpPr>
        <p:spPr>
          <a:xfrm>
            <a:off x="4034952" y="3647665"/>
            <a:ext cx="4233851" cy="307777"/>
          </a:xfrm>
          <a:prstGeom prst="rect">
            <a:avLst/>
          </a:prstGeom>
        </p:spPr>
        <p:txBody>
          <a:bodyPr wrap="none">
            <a:spAutoFit/>
          </a:bodyPr>
          <a:lstStyle/>
          <a:p>
            <a:pPr algn="ctr"/>
            <a:r>
              <a:rPr lang="en-US" altLang="zh-CN" sz="1400" dirty="0"/>
              <a:t>Parameters of </a:t>
            </a:r>
            <a:r>
              <a:rPr lang="en-US" altLang="zh-CN" sz="1400" dirty="0" err="1">
                <a:latin typeface="Arial" panose="020B0604020202020204" pitchFamily="34" charset="0"/>
                <a:ea typeface="宋体" pitchFamily="2" charset="-122"/>
                <a:cs typeface="Arial" panose="020B0604020202020204" pitchFamily="34" charset="0"/>
              </a:rPr>
              <a:t>BRing</a:t>
            </a:r>
            <a:r>
              <a:rPr lang="en-US" altLang="zh-CN" sz="1400" dirty="0">
                <a:latin typeface="Arial" panose="020B0604020202020204" pitchFamily="34" charset="0"/>
                <a:ea typeface="宋体" pitchFamily="2" charset="-122"/>
                <a:cs typeface="Arial" panose="020B0604020202020204" pitchFamily="34" charset="0"/>
              </a:rPr>
              <a:t> bending magnet power supply</a:t>
            </a:r>
          </a:p>
        </p:txBody>
      </p:sp>
      <p:pic>
        <p:nvPicPr>
          <p:cNvPr id="20" name="Picture 19">
            <a:extLst>
              <a:ext uri="{FF2B5EF4-FFF2-40B4-BE49-F238E27FC236}">
                <a16:creationId xmlns:a16="http://schemas.microsoft.com/office/drawing/2014/main" id="{38851F10-0C4F-4892-AF94-5438C667C3E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21" name="灯片编号占位符 2">
            <a:extLst>
              <a:ext uri="{FF2B5EF4-FFF2-40B4-BE49-F238E27FC236}">
                <a16:creationId xmlns:a16="http://schemas.microsoft.com/office/drawing/2014/main" id="{9B3A6734-2210-4006-A879-B117A7C6BF5D}"/>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14</a:t>
            </a:fld>
            <a:endParaRPr kumimoji="1" lang="zh-CN" altLang="en-US" b="1" dirty="0">
              <a:solidFill>
                <a:srgbClr val="0000FF"/>
              </a:solidFill>
            </a:endParaRPr>
          </a:p>
        </p:txBody>
      </p:sp>
    </p:spTree>
    <p:extLst>
      <p:ext uri="{BB962C8B-B14F-4D97-AF65-F5344CB8AC3E}">
        <p14:creationId xmlns:p14="http://schemas.microsoft.com/office/powerpoint/2010/main" val="237429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algn="ctr" fontAlgn="auto">
              <a:spcBef>
                <a:spcPts val="0"/>
              </a:spcBef>
              <a:spcAft>
                <a:spcPts val="0"/>
              </a:spcAft>
              <a:defRPr/>
            </a:pPr>
            <a:endParaRPr lang="zh-CN" altLang="en-US"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 name="Rectangle 2"/>
          <p:cNvSpPr txBox="1">
            <a:spLocks noChangeArrowheads="1"/>
          </p:cNvSpPr>
          <p:nvPr/>
        </p:nvSpPr>
        <p:spPr>
          <a:xfrm>
            <a:off x="2855640" y="29637"/>
            <a:ext cx="6358771"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Key technical challenges and R&amp;D </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35" y="0"/>
            <a:ext cx="1012024" cy="566977"/>
          </a:xfrm>
          <a:prstGeom prst="rect">
            <a:avLst/>
          </a:prstGeom>
        </p:spPr>
      </p:pic>
      <p:sp>
        <p:nvSpPr>
          <p:cNvPr id="13" name="矩形 12"/>
          <p:cNvSpPr/>
          <p:nvPr/>
        </p:nvSpPr>
        <p:spPr>
          <a:xfrm>
            <a:off x="714782" y="5642765"/>
            <a:ext cx="11099506" cy="1100942"/>
          </a:xfrm>
          <a:prstGeom prst="rect">
            <a:avLst/>
          </a:prstGeom>
        </p:spPr>
        <p:txBody>
          <a:bodyPr wrap="square">
            <a:spAutoFit/>
          </a:bodyPr>
          <a:lstStyle/>
          <a:p>
            <a:pPr>
              <a:spcBef>
                <a:spcPts val="300"/>
              </a:spcBef>
            </a:pPr>
            <a:r>
              <a:rPr lang="en-US" altLang="zh-CN" sz="2200" b="1" dirty="0">
                <a:solidFill>
                  <a:srgbClr val="0000FF"/>
                </a:solidFill>
                <a:latin typeface="Times New Roman" panose="02020603050405020304" pitchFamily="18" charset="0"/>
                <a:ea typeface="宋体" pitchFamily="2" charset="-122"/>
                <a:cs typeface="Times New Roman" panose="02020603050405020304" pitchFamily="18" charset="0"/>
              </a:rPr>
              <a:t>Test results on the real magnet loads:</a:t>
            </a:r>
            <a:r>
              <a:rPr lang="en-US" altLang="zh-CN" sz="2200" b="1" dirty="0">
                <a:solidFill>
                  <a:prstClr val="black"/>
                </a:solidFill>
                <a:latin typeface="Times New Roman" panose="02020603050405020304" pitchFamily="18" charset="0"/>
                <a:ea typeface="宋体" pitchFamily="2" charset="-122"/>
                <a:cs typeface="Times New Roman" panose="02020603050405020304" pitchFamily="18" charset="0"/>
              </a:rPr>
              <a:t> </a:t>
            </a:r>
            <a:endParaRPr lang="zh-CN" altLang="en-US" sz="2200" b="1" dirty="0">
              <a:solidFill>
                <a:prstClr val="black"/>
              </a:solidFill>
              <a:latin typeface="Times New Roman" panose="02020603050405020304" pitchFamily="18" charset="0"/>
              <a:ea typeface="宋体" pitchFamily="2" charset="-122"/>
              <a:cs typeface="Times New Roman" panose="02020603050405020304" pitchFamily="18" charset="0"/>
            </a:endParaRPr>
          </a:p>
          <a:p>
            <a:pPr indent="539750">
              <a:lnSpc>
                <a:spcPct val="114000"/>
              </a:lnSpc>
              <a:spcBef>
                <a:spcPts val="300"/>
              </a:spcBef>
            </a:pPr>
            <a:r>
              <a:rPr lang="en-US" altLang="zh-CN" b="1" dirty="0">
                <a:solidFill>
                  <a:prstClr val="black"/>
                </a:solidFill>
                <a:latin typeface="Times New Roman" panose="02020603050405020304" pitchFamily="18" charset="0"/>
                <a:ea typeface="宋体" pitchFamily="2" charset="-122"/>
                <a:cs typeface="Times New Roman" panose="02020603050405020304" pitchFamily="18" charset="0"/>
              </a:rPr>
              <a:t>Current 4000A, </a:t>
            </a:r>
            <a:r>
              <a:rPr lang="en-US" altLang="zh-CN" b="1" dirty="0">
                <a:solidFill>
                  <a:srgbClr val="FF0000"/>
                </a:solidFill>
                <a:latin typeface="Times New Roman" panose="02020603050405020304" pitchFamily="18" charset="0"/>
                <a:ea typeface="宋体" pitchFamily="2" charset="-122"/>
                <a:cs typeface="Times New Roman" panose="02020603050405020304" pitchFamily="18" charset="0"/>
              </a:rPr>
              <a:t>ramping rate &gt; 40000A/s</a:t>
            </a:r>
            <a:r>
              <a:rPr lang="en-US" altLang="zh-CN" b="1" dirty="0">
                <a:solidFill>
                  <a:prstClr val="black"/>
                </a:solidFill>
                <a:latin typeface="Times New Roman" panose="02020603050405020304" pitchFamily="18" charset="0"/>
                <a:ea typeface="宋体" pitchFamily="2" charset="-122"/>
                <a:cs typeface="Times New Roman" panose="02020603050405020304" pitchFamily="18" charset="0"/>
              </a:rPr>
              <a:t>, tracking error&lt; ±9.625e-5, </a:t>
            </a:r>
            <a:r>
              <a:rPr lang="en-US" altLang="zh-CN" b="1" dirty="0">
                <a:solidFill>
                  <a:srgbClr val="FF0000"/>
                </a:solidFill>
                <a:latin typeface="Times New Roman" panose="02020603050405020304" pitchFamily="18" charset="0"/>
                <a:ea typeface="宋体" pitchFamily="2" charset="-122"/>
                <a:cs typeface="Times New Roman" panose="02020603050405020304" pitchFamily="18" charset="0"/>
              </a:rPr>
              <a:t>power requirement of power convertors for bending and quadrupole magnets will reduce from 230MVA to 21MVA</a:t>
            </a:r>
            <a:endParaRPr lang="zh-CN" altLang="en-US"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14" name="TextBox 10"/>
          <p:cNvSpPr txBox="1"/>
          <p:nvPr/>
        </p:nvSpPr>
        <p:spPr>
          <a:xfrm>
            <a:off x="395536" y="664309"/>
            <a:ext cx="11497108" cy="369332"/>
          </a:xfrm>
          <a:prstGeom prst="rect">
            <a:avLst/>
          </a:prstGeom>
          <a:noFill/>
        </p:spPr>
        <p:txBody>
          <a:bodyPr wrap="square" rtlCol="0">
            <a:spAutoFit/>
          </a:bodyPr>
          <a:lstStyle/>
          <a:p>
            <a:pPr marL="285750" indent="-285750" algn="just" fontAlgn="auto">
              <a:spcBef>
                <a:spcPts val="0"/>
              </a:spcBef>
              <a:spcAft>
                <a:spcPts val="0"/>
              </a:spcAft>
              <a:buFont typeface="Wingdings" pitchFamily="2" charset="2"/>
              <a:buChar char="Ø"/>
            </a:pPr>
            <a:r>
              <a:rPr lang="en-US" altLang="zh-CN" b="1" dirty="0">
                <a:solidFill>
                  <a:prstClr val="black"/>
                </a:solidFill>
                <a:latin typeface="Times New Roman" panose="02020603050405020304" pitchFamily="18" charset="0"/>
                <a:ea typeface="楷体" pitchFamily="49" charset="-122"/>
                <a:cs typeface="Times New Roman" panose="02020603050405020304" pitchFamily="18" charset="0"/>
              </a:rPr>
              <a:t>A full size prototype has been developed, the key technology and design of the power supply have been verified</a:t>
            </a:r>
            <a:endParaRPr lang="zh-CN" altLang="en-US"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420" y="1104506"/>
            <a:ext cx="3002756" cy="197206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9836" y="1110457"/>
            <a:ext cx="3357239" cy="2018732"/>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2264" y="1099785"/>
            <a:ext cx="3132348" cy="2078675"/>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16" y="3631047"/>
            <a:ext cx="3016996" cy="2040710"/>
          </a:xfrm>
          <a:prstGeom prst="rect">
            <a:avLst/>
          </a:prstGeom>
        </p:spPr>
      </p:pic>
      <p:sp>
        <p:nvSpPr>
          <p:cNvPr id="19" name="TextBox 10"/>
          <p:cNvSpPr txBox="1"/>
          <p:nvPr/>
        </p:nvSpPr>
        <p:spPr>
          <a:xfrm>
            <a:off x="371364" y="3136934"/>
            <a:ext cx="10349663" cy="369332"/>
          </a:xfrm>
          <a:prstGeom prst="rect">
            <a:avLst/>
          </a:prstGeom>
          <a:noFill/>
        </p:spPr>
        <p:txBody>
          <a:bodyPr wrap="square" rtlCol="0">
            <a:spAutoFit/>
          </a:bodyPr>
          <a:lstStyle/>
          <a:p>
            <a:pPr marL="285750" indent="-285750" algn="just" fontAlgn="auto">
              <a:spcBef>
                <a:spcPts val="0"/>
              </a:spcBef>
              <a:spcAft>
                <a:spcPts val="0"/>
              </a:spcAft>
              <a:buFont typeface="Wingdings" pitchFamily="2" charset="2"/>
              <a:buChar char="Ø"/>
            </a:pPr>
            <a:r>
              <a:rPr lang="en-US" altLang="zh-CN" b="1" dirty="0">
                <a:solidFill>
                  <a:prstClr val="black"/>
                </a:solidFill>
                <a:latin typeface="Times New Roman" panose="02020603050405020304" pitchFamily="18" charset="0"/>
                <a:ea typeface="宋体" pitchFamily="2" charset="-122"/>
                <a:cs typeface="Times New Roman" panose="02020603050405020304" pitchFamily="18" charset="0"/>
              </a:rPr>
              <a:t>First actual power supply of mass production,</a:t>
            </a:r>
            <a:r>
              <a:rPr lang="en-US" altLang="zh-CN" b="1" dirty="0">
                <a:solidFill>
                  <a:srgbClr val="0000FF"/>
                </a:solidFill>
                <a:latin typeface="Times New Roman" panose="02020603050405020304" pitchFamily="18" charset="0"/>
                <a:ea typeface="宋体" pitchFamily="2" charset="-122"/>
                <a:cs typeface="Times New Roman" panose="02020603050405020304" pitchFamily="18" charset="0"/>
              </a:rPr>
              <a:t> leading level performance has been achieved</a:t>
            </a:r>
            <a:endParaRPr lang="zh-CN" altLang="en-US"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pic>
        <p:nvPicPr>
          <p:cNvPr id="21" name="Picture 2" descr="G:\WorkFiles\HIAF\BRing电源设计\二极铁电源\二极铁电源样机\测试验收\测试验收-2022-10月\设计报告\图\7b0d30e3e0124c58bde1f80299552ca.jpg">
            <a:extLst>
              <a:ext uri="{FF2B5EF4-FFF2-40B4-BE49-F238E27FC236}">
                <a16:creationId xmlns:a16="http://schemas.microsoft.com/office/drawing/2014/main" id="{EF02FB59-579C-8630-84B3-BDBBB639492E}"/>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925390" y="3641447"/>
            <a:ext cx="900000" cy="202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184815" y="3465004"/>
            <a:ext cx="2999255" cy="2197385"/>
          </a:xfrm>
          <a:prstGeom prst="rect">
            <a:avLst/>
          </a:prstGeom>
        </p:spPr>
      </p:pic>
      <p:grpSp>
        <p:nvGrpSpPr>
          <p:cNvPr id="23" name="组合 22"/>
          <p:cNvGrpSpPr/>
          <p:nvPr/>
        </p:nvGrpSpPr>
        <p:grpSpPr>
          <a:xfrm>
            <a:off x="8503510" y="3682169"/>
            <a:ext cx="3209114" cy="1798320"/>
            <a:chOff x="5119649" y="5233273"/>
            <a:chExt cx="2839521" cy="1798320"/>
          </a:xfrm>
        </p:grpSpPr>
        <p:graphicFrame>
          <p:nvGraphicFramePr>
            <p:cNvPr id="24" name="表格 23"/>
            <p:cNvGraphicFramePr/>
            <p:nvPr>
              <p:custDataLst>
                <p:tags r:id="rId1"/>
              </p:custDataLst>
              <p:extLst>
                <p:ext uri="{D42A27DB-BD31-4B8C-83A1-F6EECF244321}">
                  <p14:modId xmlns:p14="http://schemas.microsoft.com/office/powerpoint/2010/main" val="2082318740"/>
                </p:ext>
              </p:extLst>
            </p:nvPr>
          </p:nvGraphicFramePr>
          <p:xfrm>
            <a:off x="5119649" y="5233273"/>
            <a:ext cx="2839521" cy="1798320"/>
          </p:xfrm>
          <a:graphic>
            <a:graphicData uri="http://schemas.openxmlformats.org/drawingml/2006/table">
              <a:tbl>
                <a:tblPr firstRow="1" bandRow="1"/>
                <a:tblGrid>
                  <a:gridCol w="1710305">
                    <a:extLst>
                      <a:ext uri="{9D8B030D-6E8A-4147-A177-3AD203B41FA5}">
                        <a16:colId xmlns:a16="http://schemas.microsoft.com/office/drawing/2014/main" val="20000"/>
                      </a:ext>
                    </a:extLst>
                  </a:gridCol>
                  <a:gridCol w="742725">
                    <a:extLst>
                      <a:ext uri="{9D8B030D-6E8A-4147-A177-3AD203B41FA5}">
                        <a16:colId xmlns:a16="http://schemas.microsoft.com/office/drawing/2014/main" val="20001"/>
                      </a:ext>
                    </a:extLst>
                  </a:gridCol>
                  <a:gridCol w="756084">
                    <a:extLst>
                      <a:ext uri="{9D8B030D-6E8A-4147-A177-3AD203B41FA5}">
                        <a16:colId xmlns:a16="http://schemas.microsoft.com/office/drawing/2014/main" val="20002"/>
                      </a:ext>
                    </a:extLst>
                  </a:gridCol>
                </a:tblGrid>
                <a:tr h="355804">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Power</a:t>
                        </a:r>
                        <a:r>
                          <a:rPr lang="en-US" altLang="zh-CN" sz="1400" baseline="0" dirty="0">
                            <a:latin typeface="Times New Roman" panose="02020603050405020304" pitchFamily="18" charset="0"/>
                            <a:ea typeface="黑体" panose="02010609060101010101" pitchFamily="49" charset="-122"/>
                            <a:cs typeface="Times New Roman" panose="02020603050405020304" pitchFamily="18" charset="0"/>
                          </a:rPr>
                          <a:t> requirement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(MVA)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ctr">
                          <a:buNone/>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Conventional</a:t>
                        </a:r>
                        <a:r>
                          <a:rPr lang="en-US" altLang="zh-CN" sz="1400" baseline="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ctr">
                          <a:buNone/>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Energy</a:t>
                        </a:r>
                        <a:r>
                          <a:rPr lang="en-US" altLang="zh-CN" sz="1400" baseline="0" dirty="0">
                            <a:latin typeface="Times New Roman" panose="02020603050405020304" pitchFamily="18" charset="0"/>
                            <a:ea typeface="黑体" panose="02010609060101010101" pitchFamily="49" charset="-122"/>
                            <a:cs typeface="Times New Roman" panose="02020603050405020304" pitchFamily="18" charset="0"/>
                          </a:rPr>
                          <a:t> storage</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1348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b="1" dirty="0" err="1">
                            <a:solidFill>
                              <a:srgbClr val="000099"/>
                            </a:solidFill>
                            <a:latin typeface="Times New Roman" panose="02020603050405020304" pitchFamily="18" charset="0"/>
                            <a:ea typeface="黑体" panose="02010609060101010101" pitchFamily="49" charset="-122"/>
                            <a:cs typeface="Times New Roman" panose="02020603050405020304" pitchFamily="18" charset="0"/>
                          </a:rPr>
                          <a:t>BRing</a:t>
                        </a:r>
                        <a:r>
                          <a:rPr lang="en-US" altLang="zh-CN" sz="1200" b="1" baseline="0"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200" b="1" baseline="0" dirty="0" err="1">
                            <a:solidFill>
                              <a:srgbClr val="000099"/>
                            </a:solidFill>
                            <a:latin typeface="Times New Roman" panose="02020603050405020304" pitchFamily="18" charset="0"/>
                            <a:ea typeface="黑体" panose="02010609060101010101" pitchFamily="49" charset="-122"/>
                            <a:cs typeface="Times New Roman" panose="02020603050405020304" pitchFamily="18" charset="0"/>
                          </a:rPr>
                          <a:t>bendng</a:t>
                        </a:r>
                        <a:r>
                          <a:rPr lang="en-US" altLang="zh-CN" sz="1200" b="1" baseline="0"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 magnet</a:t>
                        </a:r>
                        <a:endParaRPr lang="en-US" altLang="zh-CN" sz="12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180</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15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1348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b="1" dirty="0" err="1">
                            <a:solidFill>
                              <a:srgbClr val="000099"/>
                            </a:solidFill>
                            <a:latin typeface="Times New Roman" panose="02020603050405020304" pitchFamily="18" charset="0"/>
                            <a:ea typeface="黑体" panose="02010609060101010101" pitchFamily="49" charset="-122"/>
                            <a:cs typeface="Times New Roman" panose="02020603050405020304" pitchFamily="18" charset="0"/>
                          </a:rPr>
                          <a:t>BRing</a:t>
                        </a:r>
                        <a:r>
                          <a:rPr lang="en-US" altLang="zh-CN" sz="1200" b="1" baseline="0"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 quadruple magnet</a:t>
                        </a:r>
                        <a:endParaRPr lang="en-US" altLang="zh-CN" sz="12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50</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1348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Total</a:t>
                        </a:r>
                        <a:r>
                          <a:rPr lang="en-US" altLang="zh-CN" sz="1200" baseline="0" dirty="0">
                            <a:latin typeface="Times New Roman" panose="02020603050405020304" pitchFamily="18" charset="0"/>
                            <a:ea typeface="黑体" panose="02010609060101010101" pitchFamily="49" charset="-122"/>
                            <a:cs typeface="Times New Roman" panose="02020603050405020304" pitchFamily="18" charset="0"/>
                          </a:rPr>
                          <a:t> of </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BRing</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250</a:t>
                        </a:r>
                        <a:endParaRPr lang="en-US" altLang="zh-CN" sz="12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41</a:t>
                        </a:r>
                        <a:endParaRPr lang="en-US" altLang="zh-CN" sz="12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1348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Total of HIAF</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297</a:t>
                        </a:r>
                        <a:endParaRPr lang="en-US" altLang="zh-CN" sz="12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88</a:t>
                        </a:r>
                        <a:endParaRPr lang="en-US" altLang="zh-CN" sz="12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bl>
            </a:graphicData>
          </a:graphic>
        </p:graphicFrame>
        <p:sp>
          <p:nvSpPr>
            <p:cNvPr id="25" name="矩形 24"/>
            <p:cNvSpPr/>
            <p:nvPr/>
          </p:nvSpPr>
          <p:spPr>
            <a:xfrm>
              <a:off x="6634316" y="5720138"/>
              <a:ext cx="1302087" cy="676710"/>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eaLnBrk="0" fontAlgn="auto" hangingPunct="0">
                <a:lnSpc>
                  <a:spcPct val="110000"/>
                </a:lnSpc>
                <a:spcBef>
                  <a:spcPts val="0"/>
                </a:spcBef>
                <a:spcAft>
                  <a:spcPts val="0"/>
                </a:spcAft>
                <a:defRPr/>
              </a:pPr>
              <a:endParaRPr lang="zh-CN" altLang="en-US" sz="2000" kern="0" dirty="0">
                <a:solidFill>
                  <a:prstClr val="white"/>
                </a:solidFill>
                <a:latin typeface="Times New Roman" panose="02020603050405020304" charset="0"/>
                <a:ea typeface="黑体" panose="02010609060101010101" charset="-122"/>
                <a:cs typeface="Times New Roman" panose="02020603050405020304" charset="0"/>
              </a:endParaRPr>
            </a:p>
          </p:txBody>
        </p:sp>
      </p:grpSp>
      <p:pic>
        <p:nvPicPr>
          <p:cNvPr id="20" name="Picture 19">
            <a:extLst>
              <a:ext uri="{FF2B5EF4-FFF2-40B4-BE49-F238E27FC236}">
                <a16:creationId xmlns:a16="http://schemas.microsoft.com/office/drawing/2014/main" id="{E22ABD19-960B-48FF-8E0D-C854519F01D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26" name="灯片编号占位符 2">
            <a:extLst>
              <a:ext uri="{FF2B5EF4-FFF2-40B4-BE49-F238E27FC236}">
                <a16:creationId xmlns:a16="http://schemas.microsoft.com/office/drawing/2014/main" id="{03EDAE84-D63F-4E12-879E-3A110986071F}"/>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15</a:t>
            </a:fld>
            <a:endParaRPr kumimoji="1" lang="zh-CN" altLang="en-US" b="1" dirty="0">
              <a:solidFill>
                <a:srgbClr val="0000FF"/>
              </a:solidFill>
            </a:endParaRPr>
          </a:p>
        </p:txBody>
      </p:sp>
    </p:spTree>
    <p:extLst>
      <p:ext uri="{BB962C8B-B14F-4D97-AF65-F5344CB8AC3E}">
        <p14:creationId xmlns:p14="http://schemas.microsoft.com/office/powerpoint/2010/main" val="1677519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0" name="Rectangle 2"/>
          <p:cNvSpPr txBox="1">
            <a:spLocks noChangeArrowheads="1"/>
          </p:cNvSpPr>
          <p:nvPr/>
        </p:nvSpPr>
        <p:spPr>
          <a:xfrm>
            <a:off x="2891644" y="8620"/>
            <a:ext cx="6876764"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Magnetic alloy core loaded RF system</a:t>
            </a:r>
          </a:p>
        </p:txBody>
      </p:sp>
      <p:sp>
        <p:nvSpPr>
          <p:cNvPr id="31" name="矩形 30">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38" name="Rectangle 3"/>
          <p:cNvSpPr txBox="1">
            <a:spLocks noChangeArrowheads="1"/>
          </p:cNvSpPr>
          <p:nvPr/>
        </p:nvSpPr>
        <p:spPr bwMode="auto">
          <a:xfrm>
            <a:off x="305461" y="749925"/>
            <a:ext cx="6277994" cy="333614"/>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300"/>
              </a:spcBef>
              <a:spcAft>
                <a:spcPts val="0"/>
              </a:spcAft>
              <a:buClr>
                <a:srgbClr val="000000"/>
              </a:buClr>
              <a:buFont typeface="Wingdings" pitchFamily="2" charset="2"/>
              <a:buChar char="q"/>
              <a:defRPr/>
            </a:pPr>
            <a:r>
              <a:rPr lang="en-US" altLang="ko-KR" sz="2200" b="1" kern="0" dirty="0">
                <a:solidFill>
                  <a:srgbClr val="FF0000"/>
                </a:solidFill>
                <a:latin typeface="Times New Roman" panose="02020603050405020304" pitchFamily="18" charset="0"/>
                <a:ea typeface="宋体"/>
                <a:cs typeface="Times New Roman" panose="02020603050405020304" pitchFamily="18" charset="0"/>
              </a:rPr>
              <a:t> </a:t>
            </a:r>
            <a:r>
              <a:rPr lang="en-US" altLang="ko-KR" sz="2200" b="1" kern="0" dirty="0">
                <a:solidFill>
                  <a:srgbClr val="333399"/>
                </a:solidFill>
                <a:latin typeface="Times New Roman" panose="02020603050405020304" pitchFamily="18" charset="0"/>
                <a:ea typeface="宋体"/>
                <a:cs typeface="Times New Roman" panose="02020603050405020304" pitchFamily="18" charset="0"/>
              </a:rPr>
              <a:t>High voltage: 240kV</a:t>
            </a:r>
          </a:p>
        </p:txBody>
      </p:sp>
      <p:pic>
        <p:nvPicPr>
          <p:cNvPr id="39" name="图片 38"/>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56619" y="1387411"/>
            <a:ext cx="3269688" cy="2079094"/>
          </a:xfrm>
          <a:prstGeom prst="rect">
            <a:avLst/>
          </a:prstGeom>
        </p:spPr>
      </p:pic>
      <p:sp>
        <p:nvSpPr>
          <p:cNvPr id="40" name="TextBox 8"/>
          <p:cNvSpPr txBox="1"/>
          <p:nvPr/>
        </p:nvSpPr>
        <p:spPr>
          <a:xfrm>
            <a:off x="371364" y="3345110"/>
            <a:ext cx="3032546" cy="605743"/>
          </a:xfrm>
          <a:prstGeom prst="rect">
            <a:avLst/>
          </a:prstGeom>
          <a:noFill/>
        </p:spPr>
        <p:txBody>
          <a:bodyPr wrap="square" rtlCol="0">
            <a:spAutoFit/>
          </a:bodyPr>
          <a:lstStyle/>
          <a:p>
            <a:pPr algn="ctr" fontAlgn="auto">
              <a:lnSpc>
                <a:spcPct val="125000"/>
              </a:lnSpc>
              <a:spcBef>
                <a:spcPts val="0"/>
              </a:spcBef>
              <a:spcAft>
                <a:spcPts val="0"/>
              </a:spcAft>
              <a:defRPr/>
            </a:pPr>
            <a:r>
              <a:rPr lang="en-US" altLang="zh-CN" sz="1400" b="1" kern="0" dirty="0">
                <a:solidFill>
                  <a:srgbClr val="000099"/>
                </a:solidFill>
                <a:latin typeface="Times New Roman" panose="02020603050405020304" pitchFamily="18" charset="0"/>
                <a:ea typeface="宋体" pitchFamily="2" charset="-122"/>
                <a:cs typeface="Times New Roman" panose="02020603050405020304" pitchFamily="18" charset="0"/>
              </a:rPr>
              <a:t>V</a:t>
            </a:r>
            <a:r>
              <a:rPr lang="en-US" altLang="zh-CN" sz="1400" b="1" kern="0" dirty="0" err="1">
                <a:solidFill>
                  <a:srgbClr val="000099"/>
                </a:solidFill>
                <a:latin typeface="Times New Roman" panose="02020603050405020304" pitchFamily="18" charset="0"/>
                <a:ea typeface="宋体" pitchFamily="2" charset="-122"/>
                <a:cs typeface="Times New Roman" panose="02020603050405020304" pitchFamily="18" charset="0"/>
              </a:rPr>
              <a:t>oltage</a:t>
            </a:r>
            <a:r>
              <a:rPr lang="en-US" altLang="zh-CN" sz="1400" b="1" kern="0" dirty="0">
                <a:solidFill>
                  <a:srgbClr val="000099"/>
                </a:solidFill>
                <a:latin typeface="Times New Roman" panose="02020603050405020304" pitchFamily="18" charset="0"/>
                <a:ea typeface="宋体" pitchFamily="2" charset="-122"/>
                <a:cs typeface="Times New Roman" panose="02020603050405020304" pitchFamily="18" charset="0"/>
              </a:rPr>
              <a:t> and phase waveform of </a:t>
            </a:r>
            <a:r>
              <a:rPr lang="en-US" altLang="zh-CN" sz="1400" b="1" kern="0" dirty="0" err="1">
                <a:solidFill>
                  <a:srgbClr val="000099"/>
                </a:solidFill>
                <a:latin typeface="Times New Roman" panose="02020603050405020304" pitchFamily="18" charset="0"/>
                <a:ea typeface="宋体" pitchFamily="2" charset="-122"/>
                <a:cs typeface="Times New Roman" panose="02020603050405020304" pitchFamily="18" charset="0"/>
              </a:rPr>
              <a:t>BRing</a:t>
            </a:r>
            <a:r>
              <a:rPr lang="en-US" altLang="zh-CN" sz="1400" b="1" kern="0" dirty="0">
                <a:solidFill>
                  <a:srgbClr val="000099"/>
                </a:solidFill>
                <a:latin typeface="Times New Roman" panose="02020603050405020304" pitchFamily="18" charset="0"/>
                <a:ea typeface="宋体" pitchFamily="2" charset="-122"/>
                <a:cs typeface="Times New Roman" panose="02020603050405020304" pitchFamily="18" charset="0"/>
              </a:rPr>
              <a:t> RF system</a:t>
            </a:r>
            <a:endParaRPr lang="zh-CN" altLang="en-US" sz="1400" b="1" kern="0" dirty="0">
              <a:solidFill>
                <a:srgbClr val="000099"/>
              </a:solidFill>
              <a:latin typeface="Times New Roman" panose="02020603050405020304" pitchFamily="18" charset="0"/>
              <a:ea typeface="宋体" pitchFamily="2" charset="-122"/>
              <a:cs typeface="Times New Roman" panose="02020603050405020304" pitchFamily="18" charset="0"/>
            </a:endParaRPr>
          </a:p>
        </p:txBody>
      </p:sp>
      <p:sp>
        <p:nvSpPr>
          <p:cNvPr id="41" name="Rectangle 3"/>
          <p:cNvSpPr txBox="1">
            <a:spLocks noChangeArrowheads="1"/>
          </p:cNvSpPr>
          <p:nvPr/>
        </p:nvSpPr>
        <p:spPr bwMode="auto">
          <a:xfrm>
            <a:off x="3252355" y="740932"/>
            <a:ext cx="6264696" cy="445127"/>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0"/>
              </a:spcBef>
              <a:spcAft>
                <a:spcPts val="0"/>
              </a:spcAft>
              <a:buClr>
                <a:srgbClr val="000000"/>
              </a:buClr>
              <a:buFont typeface="Wingdings" pitchFamily="2" charset="2"/>
              <a:buChar char="q"/>
              <a:defRPr/>
            </a:pPr>
            <a:r>
              <a:rPr lang="en-US" altLang="ko-KR" sz="2200" b="1" kern="0" dirty="0">
                <a:solidFill>
                  <a:srgbClr val="333399"/>
                </a:solidFill>
                <a:latin typeface="Times New Roman" panose="02020603050405020304" pitchFamily="18" charset="0"/>
                <a:ea typeface="宋体"/>
                <a:cs typeface="Times New Roman" panose="02020603050405020304" pitchFamily="18" charset="0"/>
              </a:rPr>
              <a:t> Short rise time( </a:t>
            </a:r>
            <a:r>
              <a:rPr lang="el-GR" altLang="zh-CN" sz="2200" b="1" kern="0" dirty="0">
                <a:solidFill>
                  <a:srgbClr val="333399"/>
                </a:solidFill>
                <a:latin typeface="Times New Roman" panose="02020603050405020304" pitchFamily="18" charset="0"/>
                <a:ea typeface="宋体"/>
                <a:cs typeface="Times New Roman" panose="02020603050405020304" pitchFamily="18" charset="0"/>
              </a:rPr>
              <a:t>≤10μ</a:t>
            </a:r>
            <a:r>
              <a:rPr lang="en-US" altLang="zh-CN" sz="2200" b="1" kern="0" dirty="0">
                <a:solidFill>
                  <a:srgbClr val="333399"/>
                </a:solidFill>
                <a:latin typeface="Times New Roman" panose="02020603050405020304" pitchFamily="18" charset="0"/>
                <a:ea typeface="宋体"/>
                <a:cs typeface="Times New Roman" panose="02020603050405020304" pitchFamily="18" charset="0"/>
              </a:rPr>
              <a:t>s) for beam compression </a:t>
            </a:r>
            <a:endParaRPr lang="en-US" altLang="ko-KR" sz="2200" b="1" kern="0" dirty="0">
              <a:solidFill>
                <a:srgbClr val="333399"/>
              </a:solidFill>
              <a:latin typeface="Times New Roman" panose="02020603050405020304" pitchFamily="18" charset="0"/>
              <a:ea typeface="宋体"/>
              <a:cs typeface="Times New Roman" panose="02020603050405020304" pitchFamily="18" charset="0"/>
            </a:endParaRPr>
          </a:p>
        </p:txBody>
      </p:sp>
      <p:sp>
        <p:nvSpPr>
          <p:cNvPr id="42" name="矩形 41"/>
          <p:cNvSpPr/>
          <p:nvPr/>
        </p:nvSpPr>
        <p:spPr>
          <a:xfrm>
            <a:off x="3932599" y="1227685"/>
            <a:ext cx="8002340" cy="2208297"/>
          </a:xfrm>
          <a:prstGeom prst="rect">
            <a:avLst/>
          </a:prstGeom>
        </p:spPr>
        <p:txBody>
          <a:bodyPr wrap="square">
            <a:spAutoFit/>
          </a:bodyPr>
          <a:lstStyle/>
          <a:p>
            <a:pPr algn="just"/>
            <a:r>
              <a:rPr lang="en-US" altLang="zh-CN" sz="2000" b="1" dirty="0">
                <a:solidFill>
                  <a:srgbClr val="0000FF"/>
                </a:solidFill>
                <a:latin typeface="Times New Roman" panose="02020603050405020304" pitchFamily="18" charset="0"/>
                <a:ea typeface="宋体" pitchFamily="2" charset="-122"/>
                <a:cs typeface="Times New Roman" panose="02020603050405020304" pitchFamily="18" charset="0"/>
              </a:rPr>
              <a:t>MA RF system:</a:t>
            </a:r>
          </a:p>
          <a:p>
            <a:pPr marL="263525" algn="just">
              <a:spcBef>
                <a:spcPts val="300"/>
              </a:spcBef>
            </a:pPr>
            <a:r>
              <a:rPr kumimoji="1" lang="en-US" altLang="zh-CN" sz="2000" b="1" dirty="0">
                <a:latin typeface="Times New Roman" panose="02020603050405020304" pitchFamily="18" charset="0"/>
                <a:ea typeface="黑体" panose="02010609060101010101" pitchFamily="49" charset="-122"/>
                <a:cs typeface="Times New Roman" panose="02020603050405020304" pitchFamily="18" charset="0"/>
              </a:rPr>
              <a:t>Compared with ferrite, MA cores have the characteristics of </a:t>
            </a:r>
            <a:r>
              <a:rPr kumimoji="1"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high gradient, wide band, and fast response </a:t>
            </a:r>
          </a:p>
          <a:p>
            <a:pPr marL="263525" indent="-263525" algn="just">
              <a:spcBef>
                <a:spcPts val="1200"/>
              </a:spcBef>
            </a:pPr>
            <a:r>
              <a:rPr lang="en-US" altLang="zh-CN" sz="2000" b="1" dirty="0">
                <a:solidFill>
                  <a:srgbClr val="0000FF"/>
                </a:solidFill>
                <a:latin typeface="Times New Roman" panose="02020603050405020304" pitchFamily="18" charset="0"/>
                <a:ea typeface="宋体" pitchFamily="2" charset="-122"/>
                <a:cs typeface="Times New Roman" panose="02020603050405020304" pitchFamily="18" charset="0"/>
              </a:rPr>
              <a:t>Not well established yet:</a:t>
            </a:r>
          </a:p>
          <a:p>
            <a:pPr marL="263525" algn="just">
              <a:spcBef>
                <a:spcPts val="300"/>
              </a:spcBef>
            </a:pP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Fabrication of MA core module </a:t>
            </a:r>
          </a:p>
          <a:p>
            <a:pPr marL="263525" algn="just">
              <a:spcBef>
                <a:spcPts val="300"/>
              </a:spcBef>
            </a:pP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Cooling of MA-loaded cavities operating at intense power dissipation</a:t>
            </a: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1574" y="3717032"/>
            <a:ext cx="9358171" cy="2871465"/>
          </a:xfrm>
          <a:prstGeom prst="rect">
            <a:avLst/>
          </a:prstGeom>
        </p:spPr>
      </p:pic>
      <p:sp>
        <p:nvSpPr>
          <p:cNvPr id="12" name="Rectangle 11">
            <a:extLst>
              <a:ext uri="{FF2B5EF4-FFF2-40B4-BE49-F238E27FC236}">
                <a16:creationId xmlns:a16="http://schemas.microsoft.com/office/drawing/2014/main" id="{8F335DB6-1715-41EF-BE6B-DE1F2ED26A86}"/>
              </a:ext>
            </a:extLst>
          </p:cNvPr>
          <p:cNvSpPr/>
          <p:nvPr/>
        </p:nvSpPr>
        <p:spPr>
          <a:xfrm>
            <a:off x="119336" y="4697024"/>
            <a:ext cx="1332919" cy="1815882"/>
          </a:xfrm>
          <a:prstGeom prst="rect">
            <a:avLst/>
          </a:prstGeom>
          <a:solidFill>
            <a:schemeClr val="accent6">
              <a:lumMod val="40000"/>
              <a:lumOff val="60000"/>
            </a:schemeClr>
          </a:solidFill>
        </p:spPr>
        <p:txBody>
          <a:bodyPr wrap="square">
            <a:spAutoFit/>
          </a:bodyPr>
          <a:lstStyle/>
          <a:p>
            <a:r>
              <a:rPr lang="en-US" altLang="zh-CN" sz="1600" dirty="0">
                <a:solidFill>
                  <a:srgbClr val="0000FF"/>
                </a:solidFill>
                <a:latin typeface="Times New Roman" panose="02020603050405020304" pitchFamily="18" charset="0"/>
                <a:cs typeface="Times New Roman" panose="02020603050405020304" pitchFamily="18" charset="0"/>
              </a:rPr>
              <a:t>MA fabrication:</a:t>
            </a:r>
          </a:p>
          <a:p>
            <a:r>
              <a:rPr lang="en-US" altLang="zh-CN" sz="1600" dirty="0">
                <a:solidFill>
                  <a:srgbClr val="FF0000"/>
                </a:solidFill>
                <a:latin typeface="Times New Roman" panose="02020603050405020304" pitchFamily="18" charset="0"/>
                <a:cs typeface="Times New Roman" panose="02020603050405020304" pitchFamily="18" charset="0"/>
              </a:rPr>
              <a:t>Q value: (0.65~0.3)@</a:t>
            </a:r>
          </a:p>
          <a:p>
            <a:r>
              <a:rPr lang="en-US" altLang="zh-CN" sz="1600" dirty="0">
                <a:solidFill>
                  <a:srgbClr val="FF0000"/>
                </a:solidFill>
                <a:latin typeface="Times New Roman" panose="02020603050405020304" pitchFamily="18" charset="0"/>
                <a:cs typeface="Times New Roman" panose="02020603050405020304" pitchFamily="18" charset="0"/>
              </a:rPr>
              <a:t>(0.1~20MHz),  </a:t>
            </a:r>
            <a:r>
              <a:rPr lang="el-GR" altLang="zh-CN" sz="1600" dirty="0">
                <a:solidFill>
                  <a:srgbClr val="FF0000"/>
                </a:solidFill>
                <a:latin typeface="Times New Roman" panose="02020603050405020304" pitchFamily="18" charset="0"/>
                <a:cs typeface="Times New Roman" panose="02020603050405020304" pitchFamily="18" charset="0"/>
              </a:rPr>
              <a:t>μ’</a:t>
            </a:r>
            <a:r>
              <a:rPr lang="en-US" altLang="zh-CN" sz="1600" baseline="-25000" dirty="0" err="1">
                <a:solidFill>
                  <a:srgbClr val="FF0000"/>
                </a:solidFill>
                <a:latin typeface="Times New Roman" panose="02020603050405020304" pitchFamily="18" charset="0"/>
                <a:cs typeface="Times New Roman" panose="02020603050405020304" pitchFamily="18" charset="0"/>
              </a:rPr>
              <a:t>p</a:t>
            </a:r>
            <a:r>
              <a:rPr lang="en-US" altLang="zh-CN" sz="1600" dirty="0" err="1">
                <a:solidFill>
                  <a:srgbClr val="FF0000"/>
                </a:solidFill>
                <a:latin typeface="Times New Roman" panose="02020603050405020304" pitchFamily="18" charset="0"/>
                <a:cs typeface="Times New Roman" panose="02020603050405020304" pitchFamily="18" charset="0"/>
              </a:rPr>
              <a:t>Q</a:t>
            </a:r>
            <a:r>
              <a:rPr lang="en-US" altLang="zh-CN" sz="1600" baseline="-25000" dirty="0" err="1">
                <a:solidFill>
                  <a:srgbClr val="FF0000"/>
                </a:solidFill>
                <a:latin typeface="Times New Roman" panose="02020603050405020304" pitchFamily="18" charset="0"/>
                <a:cs typeface="Times New Roman" panose="02020603050405020304" pitchFamily="18" charset="0"/>
              </a:rPr>
              <a:t>f</a:t>
            </a:r>
            <a:r>
              <a:rPr lang="en-US" altLang="zh-CN" sz="1600" baseline="-25000" dirty="0">
                <a:solidFill>
                  <a:srgbClr val="FF0000"/>
                </a:solidFill>
                <a:latin typeface="Times New Roman" panose="02020603050405020304" pitchFamily="18" charset="0"/>
                <a:cs typeface="Times New Roman" panose="02020603050405020304" pitchFamily="18" charset="0"/>
              </a:rPr>
              <a:t> </a:t>
            </a:r>
            <a:r>
              <a:rPr lang="en-US" altLang="zh-CN" sz="1600" dirty="0">
                <a:solidFill>
                  <a:srgbClr val="FF0000"/>
                </a:solidFill>
                <a:latin typeface="Times New Roman" panose="02020603050405020304" pitchFamily="18" charset="0"/>
                <a:cs typeface="Times New Roman" panose="02020603050405020304" pitchFamily="18" charset="0"/>
              </a:rPr>
              <a:t>:5.3GHz @0.3MHz</a:t>
            </a:r>
            <a:endParaRPr lang="en-US" sz="1600" dirty="0"/>
          </a:p>
        </p:txBody>
      </p:sp>
      <p:pic>
        <p:nvPicPr>
          <p:cNvPr id="13" name="Picture 12">
            <a:extLst>
              <a:ext uri="{FF2B5EF4-FFF2-40B4-BE49-F238E27FC236}">
                <a16:creationId xmlns:a16="http://schemas.microsoft.com/office/drawing/2014/main" id="{4858FACD-CB2A-4B29-94FA-6308D8C368F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4" name="灯片编号占位符 2">
            <a:extLst>
              <a:ext uri="{FF2B5EF4-FFF2-40B4-BE49-F238E27FC236}">
                <a16:creationId xmlns:a16="http://schemas.microsoft.com/office/drawing/2014/main" id="{BD7FB12E-6B52-4239-ABA1-E24D20E09B5C}"/>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16</a:t>
            </a:fld>
            <a:endParaRPr kumimoji="1" lang="zh-CN" altLang="en-US" b="1" dirty="0">
              <a:solidFill>
                <a:srgbClr val="0000FF"/>
              </a:solidFill>
            </a:endParaRPr>
          </a:p>
        </p:txBody>
      </p:sp>
    </p:spTree>
    <p:extLst>
      <p:ext uri="{BB962C8B-B14F-4D97-AF65-F5344CB8AC3E}">
        <p14:creationId xmlns:p14="http://schemas.microsoft.com/office/powerpoint/2010/main" val="4264338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5" name="矩形 4">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6" name="Rectangle 2"/>
          <p:cNvSpPr txBox="1">
            <a:spLocks noChangeArrowheads="1"/>
          </p:cNvSpPr>
          <p:nvPr/>
        </p:nvSpPr>
        <p:spPr>
          <a:xfrm>
            <a:off x="2891644" y="8620"/>
            <a:ext cx="6876764"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Magnetic alloy core loaded RF system</a:t>
            </a:r>
          </a:p>
        </p:txBody>
      </p:sp>
      <p:pic>
        <p:nvPicPr>
          <p:cNvPr id="29" name="图片 28">
            <a:extLst>
              <a:ext uri="{FF2B5EF4-FFF2-40B4-BE49-F238E27FC236}">
                <a16:creationId xmlns:a16="http://schemas.microsoft.com/office/drawing/2014/main" id="{33325CCE-4BC5-450E-9ADB-01E48E93CB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6" t="7438" r="3512" b="3882"/>
          <a:stretch/>
        </p:blipFill>
        <p:spPr>
          <a:xfrm>
            <a:off x="4860228" y="1491548"/>
            <a:ext cx="3224214" cy="2152289"/>
          </a:xfrm>
          <a:prstGeom prst="rect">
            <a:avLst/>
          </a:prstGeom>
        </p:spPr>
      </p:pic>
      <p:sp>
        <p:nvSpPr>
          <p:cNvPr id="31" name="矩形 30">
            <a:extLst>
              <a:ext uri="{FF2B5EF4-FFF2-40B4-BE49-F238E27FC236}">
                <a16:creationId xmlns:a16="http://schemas.microsoft.com/office/drawing/2014/main" id="{1E586F16-F1E6-4F3D-9F1D-A9B4F64DDB89}"/>
              </a:ext>
            </a:extLst>
          </p:cNvPr>
          <p:cNvSpPr/>
          <p:nvPr/>
        </p:nvSpPr>
        <p:spPr>
          <a:xfrm>
            <a:off x="1041638" y="6402744"/>
            <a:ext cx="2778389" cy="318100"/>
          </a:xfrm>
          <a:prstGeom prst="rect">
            <a:avLst/>
          </a:prstGeom>
        </p:spPr>
        <p:txBody>
          <a:bodyPr wrap="none">
            <a:spAutoFit/>
          </a:bodyPr>
          <a:lstStyle/>
          <a:p>
            <a:pPr fontAlgn="auto">
              <a:spcBef>
                <a:spcPts val="0"/>
              </a:spcBef>
              <a:spcAft>
                <a:spcPts val="0"/>
              </a:spcAft>
            </a:pPr>
            <a:r>
              <a:rPr lang="en-US" altLang="zh-CN"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MA loaded RF system prototype</a:t>
            </a:r>
            <a:endPar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2" name="矩形 31">
            <a:extLst>
              <a:ext uri="{FF2B5EF4-FFF2-40B4-BE49-F238E27FC236}">
                <a16:creationId xmlns:a16="http://schemas.microsoft.com/office/drawing/2014/main" id="{9468DBE9-D079-40FD-B9D1-220057F8536D}"/>
              </a:ext>
            </a:extLst>
          </p:cNvPr>
          <p:cNvSpPr/>
          <p:nvPr/>
        </p:nvSpPr>
        <p:spPr>
          <a:xfrm>
            <a:off x="5699486" y="6402744"/>
            <a:ext cx="1597745" cy="318100"/>
          </a:xfrm>
          <a:prstGeom prst="rect">
            <a:avLst/>
          </a:prstGeom>
        </p:spPr>
        <p:txBody>
          <a:bodyPr wrap="none">
            <a:spAutoFit/>
          </a:bodyPr>
          <a:lstStyle/>
          <a:p>
            <a:pPr fontAlgn="auto">
              <a:spcBef>
                <a:spcPts val="0"/>
              </a:spcBef>
              <a:spcAft>
                <a:spcPts val="0"/>
              </a:spcAft>
            </a:pPr>
            <a:r>
              <a:rPr lang="en-US" altLang="zh-CN"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MA loaded cavity</a:t>
            </a:r>
            <a:endPar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3" name="矩形 32">
            <a:extLst>
              <a:ext uri="{FF2B5EF4-FFF2-40B4-BE49-F238E27FC236}">
                <a16:creationId xmlns:a16="http://schemas.microsoft.com/office/drawing/2014/main" id="{C122749E-14D1-4746-BEF2-D2E124E7567E}"/>
              </a:ext>
            </a:extLst>
          </p:cNvPr>
          <p:cNvSpPr/>
          <p:nvPr/>
        </p:nvSpPr>
        <p:spPr>
          <a:xfrm>
            <a:off x="9404715" y="6402744"/>
            <a:ext cx="1937390" cy="318100"/>
          </a:xfrm>
          <a:prstGeom prst="rect">
            <a:avLst/>
          </a:prstGeom>
        </p:spPr>
        <p:txBody>
          <a:bodyPr wrap="none">
            <a:spAutoFit/>
          </a:bodyPr>
          <a:lstStyle/>
          <a:p>
            <a:pPr fontAlgn="auto">
              <a:spcBef>
                <a:spcPts val="0"/>
              </a:spcBef>
              <a:spcAft>
                <a:spcPts val="0"/>
              </a:spcAft>
            </a:pPr>
            <a:r>
              <a:rPr lang="en-US" altLang="zh-CN"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LLRF VPX hardware</a:t>
            </a:r>
            <a:endPar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4" name="矩形 33">
            <a:extLst>
              <a:ext uri="{FF2B5EF4-FFF2-40B4-BE49-F238E27FC236}">
                <a16:creationId xmlns:a16="http://schemas.microsoft.com/office/drawing/2014/main" id="{946B3B32-C523-4926-83B7-AEC908A66C19}"/>
              </a:ext>
            </a:extLst>
          </p:cNvPr>
          <p:cNvSpPr/>
          <p:nvPr/>
        </p:nvSpPr>
        <p:spPr>
          <a:xfrm>
            <a:off x="986066" y="3649631"/>
            <a:ext cx="2912977" cy="318100"/>
          </a:xfrm>
          <a:prstGeom prst="rect">
            <a:avLst/>
          </a:prstGeom>
        </p:spPr>
        <p:txBody>
          <a:bodyPr wrap="none">
            <a:spAutoFit/>
          </a:bodyPr>
          <a:lstStyle/>
          <a:p>
            <a:pPr fontAlgn="auto">
              <a:spcBef>
                <a:spcPts val="0"/>
              </a:spcBef>
              <a:spcAft>
                <a:spcPts val="0"/>
              </a:spcAft>
            </a:pPr>
            <a:r>
              <a:rPr lang="en-US" altLang="zh-CN"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Cavity pick (3Hz operating mode)</a:t>
            </a:r>
            <a:endPar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5" name="矩形 34">
            <a:extLst>
              <a:ext uri="{FF2B5EF4-FFF2-40B4-BE49-F238E27FC236}">
                <a16:creationId xmlns:a16="http://schemas.microsoft.com/office/drawing/2014/main" id="{2DCD026B-E184-4C35-A6C4-A446BF477874}"/>
              </a:ext>
            </a:extLst>
          </p:cNvPr>
          <p:cNvSpPr/>
          <p:nvPr/>
        </p:nvSpPr>
        <p:spPr>
          <a:xfrm>
            <a:off x="5491527" y="3649631"/>
            <a:ext cx="2155590" cy="318100"/>
          </a:xfrm>
          <a:prstGeom prst="rect">
            <a:avLst/>
          </a:prstGeom>
        </p:spPr>
        <p:txBody>
          <a:bodyPr wrap="none">
            <a:spAutoFit/>
          </a:bodyPr>
          <a:lstStyle/>
          <a:p>
            <a:pPr fontAlgn="auto">
              <a:spcBef>
                <a:spcPts val="0"/>
              </a:spcBef>
              <a:spcAft>
                <a:spcPts val="0"/>
              </a:spcAft>
            </a:pPr>
            <a:r>
              <a:rPr lang="en-US" altLang="zh-CN"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Impedance of MA cavity</a:t>
            </a:r>
            <a:endPar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6" name="矩形 35">
            <a:extLst>
              <a:ext uri="{FF2B5EF4-FFF2-40B4-BE49-F238E27FC236}">
                <a16:creationId xmlns:a16="http://schemas.microsoft.com/office/drawing/2014/main" id="{6B068502-64D5-413F-919C-9F252566F873}"/>
              </a:ext>
            </a:extLst>
          </p:cNvPr>
          <p:cNvSpPr/>
          <p:nvPr/>
        </p:nvSpPr>
        <p:spPr>
          <a:xfrm>
            <a:off x="8784300" y="3656251"/>
            <a:ext cx="2712201" cy="318100"/>
          </a:xfrm>
          <a:prstGeom prst="rect">
            <a:avLst/>
          </a:prstGeom>
        </p:spPr>
        <p:txBody>
          <a:bodyPr wrap="square">
            <a:spAutoFit/>
          </a:bodyPr>
          <a:lstStyle/>
          <a:p>
            <a:pPr fontAlgn="auto">
              <a:spcBef>
                <a:spcPts val="0"/>
              </a:spcBef>
              <a:spcAft>
                <a:spcPts val="0"/>
              </a:spcAft>
            </a:pPr>
            <a:r>
              <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High voltage pulse </a:t>
            </a:r>
            <a:r>
              <a:rPr lang="en-US" altLang="zh-CN" sz="1467" b="1" dirty="0">
                <a:solidFill>
                  <a:prstClr val="black"/>
                </a:solidFill>
                <a:latin typeface="Times New Roman" panose="02020603050405020304" pitchFamily="18" charset="0"/>
                <a:ea typeface="等线" panose="02010600030101010101" charset="-122"/>
                <a:cs typeface="Times New Roman" panose="02020603050405020304" pitchFamily="18" charset="0"/>
              </a:rPr>
              <a:t>(50kV/10us)</a:t>
            </a:r>
            <a:endParaRPr lang="zh-CN" altLang="en-US" sz="1467"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7" name="矩形 36">
            <a:extLst>
              <a:ext uri="{FF2B5EF4-FFF2-40B4-BE49-F238E27FC236}">
                <a16:creationId xmlns:a16="http://schemas.microsoft.com/office/drawing/2014/main" id="{61903BFC-E850-4C07-A8CF-9AECDC8A8598}"/>
              </a:ext>
            </a:extLst>
          </p:cNvPr>
          <p:cNvSpPr/>
          <p:nvPr/>
        </p:nvSpPr>
        <p:spPr>
          <a:xfrm>
            <a:off x="682728" y="999805"/>
            <a:ext cx="10336548" cy="515526"/>
          </a:xfrm>
          <a:prstGeom prst="rect">
            <a:avLst/>
          </a:prstGeom>
        </p:spPr>
        <p:txBody>
          <a:bodyPr wrap="none">
            <a:spAutoFit/>
          </a:bodyPr>
          <a:lstStyle/>
          <a:p>
            <a:pPr marL="380990" indent="-380990" fontAlgn="auto">
              <a:lnSpc>
                <a:spcPts val="3333"/>
              </a:lnSpc>
              <a:spcBef>
                <a:spcPts val="0"/>
              </a:spcBef>
              <a:spcAft>
                <a:spcPts val="0"/>
              </a:spcAft>
              <a:buFont typeface="Wingdings" panose="05000000000000000000" pitchFamily="2" charset="2"/>
              <a:buChar char="p"/>
            </a:pPr>
            <a:r>
              <a:rPr lang="en-US" altLang="zh-CN" b="1" dirty="0">
                <a:solidFill>
                  <a:prstClr val="black"/>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The cavity RF voltage can reach 66kV@0.3~2.1MHz, with 3Hz and 70% duty cycle operating mode</a:t>
            </a:r>
            <a:endParaRPr lang="zh-CN" altLang="en-US" b="1" dirty="0">
              <a:solidFill>
                <a:prstClr val="black"/>
              </a:solidFill>
              <a:latin typeface="Times New Roman" panose="02020603050405020304" pitchFamily="18" charset="0"/>
              <a:ea typeface="等线" panose="02010600030101010101" charset="-122"/>
              <a:cs typeface="Times New Roman" panose="02020603050405020304" pitchFamily="18" charset="0"/>
            </a:endParaRPr>
          </a:p>
        </p:txBody>
      </p:sp>
      <p:sp>
        <p:nvSpPr>
          <p:cNvPr id="39" name="文本框 38">
            <a:extLst>
              <a:ext uri="{FF2B5EF4-FFF2-40B4-BE49-F238E27FC236}">
                <a16:creationId xmlns:a16="http://schemas.microsoft.com/office/drawing/2014/main" id="{80C91AC2-5502-47D3-9878-21A53D710FB1}"/>
              </a:ext>
            </a:extLst>
          </p:cNvPr>
          <p:cNvSpPr txBox="1"/>
          <p:nvPr/>
        </p:nvSpPr>
        <p:spPr>
          <a:xfrm>
            <a:off x="306927" y="710643"/>
            <a:ext cx="12001333" cy="400110"/>
          </a:xfrm>
          <a:prstGeom prst="rect">
            <a:avLst/>
          </a:prstGeom>
          <a:noFill/>
        </p:spPr>
        <p:txBody>
          <a:bodyPr wrap="square" rtlCol="0">
            <a:spAutoFit/>
          </a:bodyPr>
          <a:lstStyle/>
          <a:p>
            <a:pPr marL="380990" indent="-380990" fontAlgn="auto">
              <a:spcBef>
                <a:spcPts val="0"/>
              </a:spcBef>
              <a:spcAft>
                <a:spcPts val="0"/>
              </a:spcAft>
              <a:buFont typeface="Wingdings" panose="05000000000000000000" pitchFamily="2" charset="2"/>
              <a:buChar char="Ø"/>
            </a:pPr>
            <a:r>
              <a:rPr lang="en-US" altLang="zh-CN" sz="2000" b="1" dirty="0">
                <a:solidFill>
                  <a:srgbClr val="0000FF"/>
                </a:solidFill>
                <a:latin typeface="Times New Roman" panose="02020603050405020304" pitchFamily="18" charset="0"/>
                <a:ea typeface="等线" panose="02010600030101010101" charset="-122"/>
                <a:cs typeface="Times New Roman" panose="02020603050405020304" pitchFamily="18" charset="0"/>
              </a:rPr>
              <a:t>MA RF system with oil cooling has been constructed and power test show the good performance</a:t>
            </a:r>
            <a:endParaRPr lang="zh-CN" altLang="en-US" dirty="0">
              <a:solidFill>
                <a:srgbClr val="0000FF"/>
              </a:solidFill>
              <a:latin typeface="Times New Roman" panose="02020603050405020304" pitchFamily="18" charset="0"/>
              <a:ea typeface="等线" panose="02010600030101010101" charset="-122"/>
              <a:cs typeface="Times New Roman" panose="02020603050405020304" pitchFamily="18" charset="0"/>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77" y="1585785"/>
            <a:ext cx="3731075" cy="1993565"/>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827" y="3987269"/>
            <a:ext cx="3731075" cy="2395936"/>
          </a:xfrm>
          <a:prstGeom prst="rect">
            <a:avLst/>
          </a:prstGeom>
        </p:spPr>
      </p:pic>
      <p:pic>
        <p:nvPicPr>
          <p:cNvPr id="44" name="图片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4981" y="4020798"/>
            <a:ext cx="3633531" cy="2395936"/>
          </a:xfrm>
          <a:prstGeom prst="rect">
            <a:avLst/>
          </a:prstGeom>
        </p:spPr>
      </p:pic>
      <p:pic>
        <p:nvPicPr>
          <p:cNvPr id="46" name="图片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3033" y="1585785"/>
            <a:ext cx="2767824" cy="1956986"/>
          </a:xfrm>
          <a:prstGeom prst="rect">
            <a:avLst/>
          </a:prstGeom>
        </p:spPr>
      </p:pic>
      <p:pic>
        <p:nvPicPr>
          <p:cNvPr id="48" name="图片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2575" y="4093190"/>
            <a:ext cx="2274005" cy="1432684"/>
          </a:xfrm>
          <a:prstGeom prst="rect">
            <a:avLst/>
          </a:prstGeom>
        </p:spPr>
      </p:pic>
      <p:pic>
        <p:nvPicPr>
          <p:cNvPr id="50" name="图片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6236" y="5299034"/>
            <a:ext cx="1536325" cy="1054699"/>
          </a:xfrm>
          <a:prstGeom prst="rect">
            <a:avLst/>
          </a:prstGeom>
        </p:spPr>
      </p:pic>
      <p:pic>
        <p:nvPicPr>
          <p:cNvPr id="52" name="图片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20004" y="5328506"/>
            <a:ext cx="701101" cy="1054699"/>
          </a:xfrm>
          <a:prstGeom prst="rect">
            <a:avLst/>
          </a:prstGeom>
        </p:spPr>
      </p:pic>
      <p:pic>
        <p:nvPicPr>
          <p:cNvPr id="22" name="Picture 21">
            <a:extLst>
              <a:ext uri="{FF2B5EF4-FFF2-40B4-BE49-F238E27FC236}">
                <a16:creationId xmlns:a16="http://schemas.microsoft.com/office/drawing/2014/main" id="{20577704-4BF2-4D0F-A4EF-2B0AE95B57B3}"/>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23" name="灯片编号占位符 2">
            <a:extLst>
              <a:ext uri="{FF2B5EF4-FFF2-40B4-BE49-F238E27FC236}">
                <a16:creationId xmlns:a16="http://schemas.microsoft.com/office/drawing/2014/main" id="{32FD3A9E-B0C4-487B-843E-FFB4BE31C4A6}"/>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17</a:t>
            </a:fld>
            <a:endParaRPr kumimoji="1" lang="zh-CN" altLang="en-US" b="1" dirty="0">
              <a:solidFill>
                <a:srgbClr val="0000FF"/>
              </a:solidFill>
            </a:endParaRPr>
          </a:p>
        </p:txBody>
      </p:sp>
    </p:spTree>
    <p:extLst>
      <p:ext uri="{BB962C8B-B14F-4D97-AF65-F5344CB8AC3E}">
        <p14:creationId xmlns:p14="http://schemas.microsoft.com/office/powerpoint/2010/main" val="958930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95400" y="5426303"/>
            <a:ext cx="2018948" cy="1008112"/>
          </a:xfrm>
          <a:prstGeom prst="rect">
            <a:avLst/>
          </a:prstGeom>
        </p:spPr>
      </p:pic>
      <p:sp>
        <p:nvSpPr>
          <p:cNvPr id="13" name="Rectangle 2"/>
          <p:cNvSpPr txBox="1">
            <a:spLocks noChangeArrowheads="1"/>
          </p:cNvSpPr>
          <p:nvPr/>
        </p:nvSpPr>
        <p:spPr>
          <a:xfrm>
            <a:off x="1811524" y="44624"/>
            <a:ext cx="8532948"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Titanium alloy lined thin-wall vacuum chamber  </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21" name="矩形 20">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30" name="矩形 29"/>
          <p:cNvSpPr/>
          <p:nvPr/>
        </p:nvSpPr>
        <p:spPr>
          <a:xfrm>
            <a:off x="588485" y="733808"/>
            <a:ext cx="11232175" cy="707886"/>
          </a:xfrm>
          <a:prstGeom prst="rect">
            <a:avLst/>
          </a:prstGeom>
          <a:solidFill>
            <a:srgbClr val="F79646">
              <a:lumMod val="20000"/>
              <a:lumOff val="80000"/>
            </a:srgbClr>
          </a:solidFill>
        </p:spPr>
        <p:txBody>
          <a:bodyPr wrap="square">
            <a:spAutoFit/>
          </a:bodyPr>
          <a:lstStyle/>
          <a:p>
            <a:pPr algn="ctr" fontAlgn="auto">
              <a:spcBef>
                <a:spcPts val="0"/>
              </a:spcBef>
              <a:spcAft>
                <a:spcPts val="0"/>
              </a:spcAft>
              <a:defRPr/>
            </a:pPr>
            <a:r>
              <a:rPr lang="en-US" altLang="zh-CN" sz="2000" b="1" kern="0" dirty="0">
                <a:solidFill>
                  <a:srgbClr val="000099"/>
                </a:solidFill>
                <a:latin typeface="Times New Roman" panose="02020603050405020304" pitchFamily="18" charset="0"/>
                <a:ea typeface="宋体" pitchFamily="2" charset="-122"/>
                <a:cs typeface="Times New Roman" panose="02020603050405020304" pitchFamily="18" charset="0"/>
              </a:rPr>
              <a:t>Due to high ramping rates, thin wall vacuum chambers are needed for all magnets to keep eddy currents at a tolerable level</a:t>
            </a:r>
            <a:r>
              <a:rPr lang="en-US" altLang="zh-CN" sz="2000" b="1" kern="0" dirty="0">
                <a:solidFill>
                  <a:srgbClr val="000000"/>
                </a:solidFill>
                <a:latin typeface="Times New Roman" panose="02020603050405020304" pitchFamily="18" charset="0"/>
                <a:ea typeface="宋体" pitchFamily="2" charset="-122"/>
                <a:cs typeface="Times New Roman" panose="02020603050405020304" pitchFamily="18" charset="0"/>
              </a:rPr>
              <a:t>. </a:t>
            </a:r>
          </a:p>
        </p:txBody>
      </p:sp>
      <p:pic>
        <p:nvPicPr>
          <p:cNvPr id="31" name="图片 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7775" y="1822917"/>
            <a:ext cx="3192110" cy="198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18"/>
          <p:cNvSpPr>
            <a:spLocks noChangeArrowheads="1"/>
          </p:cNvSpPr>
          <p:nvPr/>
        </p:nvSpPr>
        <p:spPr bwMode="auto">
          <a:xfrm>
            <a:off x="1320375" y="3262341"/>
            <a:ext cx="2701605" cy="584775"/>
          </a:xfrm>
          <a:prstGeom prst="rect">
            <a:avLst/>
          </a:prstGeom>
          <a:noFill/>
          <a:ln w="9525">
            <a:noFill/>
            <a:miter lim="800000"/>
            <a:headEnd/>
            <a:tailEnd/>
          </a:ln>
        </p:spPr>
        <p:txBody>
          <a:bodyPr wrap="square">
            <a:spAutoFit/>
          </a:bodyPr>
          <a:lstStyle/>
          <a:p>
            <a:pPr algn="ctr">
              <a:spcBef>
                <a:spcPts val="0"/>
              </a:spcBef>
              <a:defRPr/>
            </a:pPr>
            <a:r>
              <a:rPr lang="en-US" altLang="zh-CN" sz="1600" dirty="0">
                <a:solidFill>
                  <a:prstClr val="black"/>
                </a:solidFill>
                <a:latin typeface="Times New Roman" panose="02020603050405020304" pitchFamily="18" charset="0"/>
                <a:ea typeface="黑体" pitchFamily="49" charset="-122"/>
                <a:cs typeface="Times New Roman" panose="02020603050405020304" pitchFamily="18" charset="0"/>
              </a:rPr>
              <a:t>Stainless</a:t>
            </a:r>
            <a:r>
              <a:rPr lang="en-US" altLang="zh-CN" sz="1600" dirty="0">
                <a:solidFill>
                  <a:srgbClr val="0000FF"/>
                </a:solidFill>
                <a:latin typeface="Times New Roman" panose="02020603050405020304" pitchFamily="18" charset="0"/>
                <a:ea typeface="黑体" pitchFamily="49"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黑体" pitchFamily="49" charset="-122"/>
                <a:cs typeface="Times New Roman" panose="02020603050405020304" pitchFamily="18" charset="0"/>
              </a:rPr>
              <a:t>steel-</a:t>
            </a:r>
            <a:r>
              <a:rPr lang="en-US" altLang="zh-CN" sz="1600" b="1" dirty="0">
                <a:solidFill>
                  <a:srgbClr val="C00000"/>
                </a:solidFill>
                <a:latin typeface="Times New Roman" pitchFamily="18" charset="0"/>
                <a:ea typeface="黑体" pitchFamily="49" charset="-122"/>
                <a:cs typeface="Times New Roman" panose="02020603050405020304" pitchFamily="18" charset="0"/>
              </a:rPr>
              <a:t>0.3mm</a:t>
            </a:r>
          </a:p>
          <a:p>
            <a:pPr algn="ctr">
              <a:spcBef>
                <a:spcPts val="0"/>
              </a:spcBef>
              <a:defRPr/>
            </a:pPr>
            <a:r>
              <a:rPr lang="en-US" altLang="zh-CN" sz="1600" dirty="0">
                <a:solidFill>
                  <a:prstClr val="black"/>
                </a:solidFill>
                <a:latin typeface="Times New Roman" pitchFamily="18" charset="0"/>
                <a:ea typeface="黑体" pitchFamily="49" charset="-122"/>
                <a:cs typeface="Times New Roman" panose="02020603050405020304" pitchFamily="18" charset="0"/>
              </a:rPr>
              <a:t>Rib-</a:t>
            </a:r>
            <a:r>
              <a:rPr lang="en-US" altLang="zh-CN" sz="1600" dirty="0">
                <a:solidFill>
                  <a:srgbClr val="C00000"/>
                </a:solidFill>
                <a:latin typeface="Times New Roman" pitchFamily="18" charset="0"/>
                <a:ea typeface="黑体" pitchFamily="49" charset="-122"/>
                <a:cs typeface="Times New Roman" panose="02020603050405020304" pitchFamily="18" charset="0"/>
              </a:rPr>
              <a:t>15mm,one side</a:t>
            </a:r>
          </a:p>
        </p:txBody>
      </p:sp>
      <p:pic>
        <p:nvPicPr>
          <p:cNvPr id="33" name="图片 3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102343" y="2235263"/>
            <a:ext cx="3055547" cy="1855354"/>
          </a:xfrm>
          <a:prstGeom prst="rect">
            <a:avLst/>
          </a:prstGeom>
          <a:ln>
            <a:solidFill>
              <a:sysClr val="window" lastClr="FFFFFF">
                <a:lumMod val="75000"/>
              </a:sysClr>
            </a:solidFill>
          </a:ln>
        </p:spPr>
      </p:pic>
      <p:sp>
        <p:nvSpPr>
          <p:cNvPr id="34" name="矩形 33"/>
          <p:cNvSpPr/>
          <p:nvPr/>
        </p:nvSpPr>
        <p:spPr>
          <a:xfrm>
            <a:off x="6849360" y="1489247"/>
            <a:ext cx="4570482" cy="646331"/>
          </a:xfrm>
          <a:prstGeom prst="rect">
            <a:avLst/>
          </a:prstGeom>
        </p:spPr>
        <p:txBody>
          <a:bodyPr wrap="none">
            <a:spAutoFit/>
          </a:bodyPr>
          <a:lstStyle/>
          <a:p>
            <a:pPr marL="285750" indent="-285750">
              <a:buFont typeface="Wingdings" panose="05000000000000000000" pitchFamily="2" charset="2"/>
              <a:buChar char="n"/>
            </a:pPr>
            <a:r>
              <a:rPr lang="en-US" altLang="zh-CN" b="1" dirty="0">
                <a:solidFill>
                  <a:srgbClr val="FF0000"/>
                </a:solidFill>
                <a:latin typeface="Times New Roman" panose="02020603050405020304" pitchFamily="18" charset="0"/>
                <a:ea typeface="黑体" pitchFamily="49" charset="-122"/>
                <a:cs typeface="Times New Roman" panose="02020603050405020304" pitchFamily="18" charset="0"/>
              </a:rPr>
              <a:t>New scheme: </a:t>
            </a:r>
          </a:p>
          <a:p>
            <a:r>
              <a:rPr lang="en-US" altLang="zh-CN" dirty="0">
                <a:solidFill>
                  <a:srgbClr val="0000FF"/>
                </a:solidFill>
                <a:latin typeface="Times New Roman" panose="02020603050405020304" pitchFamily="18" charset="0"/>
                <a:ea typeface="黑体" pitchFamily="49" charset="-122"/>
                <a:cs typeface="Times New Roman" panose="02020603050405020304" pitchFamily="18" charset="0"/>
              </a:rPr>
              <a:t>Thin-wall chamber supported by ceramic rings </a:t>
            </a:r>
            <a:endParaRPr lang="zh-CN" altLang="en-US" dirty="0">
              <a:solidFill>
                <a:srgbClr val="0000FF"/>
              </a:solidFill>
              <a:latin typeface="Times New Roman" panose="02020603050405020304" pitchFamily="18" charset="0"/>
              <a:ea typeface="宋体" pitchFamily="2" charset="-122"/>
              <a:cs typeface="Times New Roman" panose="02020603050405020304" pitchFamily="18" charset="0"/>
            </a:endParaRPr>
          </a:p>
        </p:txBody>
      </p:sp>
      <p:sp>
        <p:nvSpPr>
          <p:cNvPr id="35" name="矩形 18"/>
          <p:cNvSpPr>
            <a:spLocks noChangeArrowheads="1"/>
          </p:cNvSpPr>
          <p:nvPr/>
        </p:nvSpPr>
        <p:spPr bwMode="auto">
          <a:xfrm>
            <a:off x="9469201" y="3482911"/>
            <a:ext cx="2701605" cy="646331"/>
          </a:xfrm>
          <a:prstGeom prst="rect">
            <a:avLst/>
          </a:prstGeom>
          <a:noFill/>
          <a:ln w="9525">
            <a:noFill/>
            <a:miter lim="800000"/>
            <a:headEnd/>
            <a:tailEnd/>
          </a:ln>
        </p:spPr>
        <p:txBody>
          <a:bodyPr wrap="square">
            <a:spAutoFit/>
          </a:bodyPr>
          <a:lstStyle/>
          <a:p>
            <a:pPr algn="ctr">
              <a:spcBef>
                <a:spcPts val="0"/>
              </a:spcBef>
              <a:defRPr/>
            </a:pPr>
            <a:r>
              <a:rPr lang="en-US" altLang="zh-CN" dirty="0">
                <a:solidFill>
                  <a:srgbClr val="0000FF"/>
                </a:solidFill>
                <a:latin typeface="Times New Roman" panose="02020603050405020304" pitchFamily="18" charset="0"/>
                <a:ea typeface="黑体" pitchFamily="49" charset="-122"/>
                <a:cs typeface="Times New Roman" panose="02020603050405020304" pitchFamily="18" charset="0"/>
              </a:rPr>
              <a:t>Stainless steel-</a:t>
            </a:r>
            <a:r>
              <a:rPr lang="en-US" altLang="zh-CN" b="1" dirty="0">
                <a:solidFill>
                  <a:srgbClr val="C00000"/>
                </a:solidFill>
                <a:latin typeface="Times New Roman" pitchFamily="18" charset="0"/>
                <a:ea typeface="黑体" pitchFamily="49" charset="-122"/>
                <a:cs typeface="Times New Roman" panose="02020603050405020304" pitchFamily="18" charset="0"/>
              </a:rPr>
              <a:t>0.3mm</a:t>
            </a:r>
          </a:p>
          <a:p>
            <a:pPr algn="ctr">
              <a:spcBef>
                <a:spcPts val="0"/>
              </a:spcBef>
              <a:defRPr/>
            </a:pPr>
            <a:r>
              <a:rPr lang="en-US" altLang="zh-CN" dirty="0">
                <a:solidFill>
                  <a:srgbClr val="0000FF"/>
                </a:solidFill>
                <a:latin typeface="Times New Roman" pitchFamily="18" charset="0"/>
                <a:ea typeface="黑体" pitchFamily="49" charset="-122"/>
                <a:cs typeface="Times New Roman" panose="02020603050405020304" pitchFamily="18" charset="0"/>
              </a:rPr>
              <a:t>Ring-</a:t>
            </a:r>
            <a:r>
              <a:rPr lang="en-US" altLang="zh-CN" dirty="0">
                <a:solidFill>
                  <a:srgbClr val="C00000"/>
                </a:solidFill>
                <a:latin typeface="Times New Roman" pitchFamily="18" charset="0"/>
                <a:ea typeface="黑体" pitchFamily="49" charset="-122"/>
                <a:cs typeface="Times New Roman" panose="02020603050405020304" pitchFamily="18" charset="0"/>
              </a:rPr>
              <a:t>4 </a:t>
            </a:r>
            <a:r>
              <a:rPr lang="en-US" altLang="zh-CN" dirty="0" err="1">
                <a:solidFill>
                  <a:srgbClr val="C00000"/>
                </a:solidFill>
                <a:latin typeface="Times New Roman" pitchFamily="18" charset="0"/>
                <a:ea typeface="黑体" pitchFamily="49" charset="-122"/>
                <a:cs typeface="Times New Roman" panose="02020603050405020304" pitchFamily="18" charset="0"/>
              </a:rPr>
              <a:t>mm,one</a:t>
            </a:r>
            <a:r>
              <a:rPr lang="en-US" altLang="zh-CN" dirty="0">
                <a:solidFill>
                  <a:srgbClr val="C00000"/>
                </a:solidFill>
                <a:latin typeface="Times New Roman" pitchFamily="18" charset="0"/>
                <a:ea typeface="黑体" pitchFamily="49" charset="-122"/>
                <a:cs typeface="Times New Roman" panose="02020603050405020304" pitchFamily="18" charset="0"/>
              </a:rPr>
              <a:t> side</a:t>
            </a:r>
          </a:p>
        </p:txBody>
      </p:sp>
      <p:sp>
        <p:nvSpPr>
          <p:cNvPr id="36" name="矩形 18"/>
          <p:cNvSpPr>
            <a:spLocks noChangeArrowheads="1"/>
          </p:cNvSpPr>
          <p:nvPr/>
        </p:nvSpPr>
        <p:spPr bwMode="auto">
          <a:xfrm>
            <a:off x="3941644" y="2019468"/>
            <a:ext cx="2907716" cy="1169551"/>
          </a:xfrm>
          <a:prstGeom prst="rect">
            <a:avLst/>
          </a:prstGeom>
          <a:noFill/>
          <a:ln w="9525">
            <a:noFill/>
            <a:miter lim="800000"/>
            <a:headEnd/>
            <a:tailEnd/>
          </a:ln>
        </p:spPr>
        <p:txBody>
          <a:bodyPr wrap="square">
            <a:spAutoFit/>
          </a:bodyPr>
          <a:lstStyle/>
          <a:p>
            <a:pPr marL="177800" indent="-177800">
              <a:lnSpc>
                <a:spcPct val="125000"/>
              </a:lnSpc>
              <a:spcBef>
                <a:spcPts val="0"/>
              </a:spcBef>
              <a:buFont typeface="Arial" panose="020B0604020202020204" pitchFamily="34" charset="0"/>
              <a:buChar char="•"/>
              <a:defRPr/>
            </a:pPr>
            <a:r>
              <a:rPr lang="en-US" altLang="zh-CN" sz="1400" b="1" dirty="0">
                <a:solidFill>
                  <a:srgbClr val="000099"/>
                </a:solidFill>
                <a:latin typeface="Times New Roman" pitchFamily="18" charset="0"/>
                <a:ea typeface="黑体" pitchFamily="49" charset="-122"/>
                <a:cs typeface="Times New Roman" panose="02020603050405020304" pitchFamily="18" charset="0"/>
              </a:rPr>
              <a:t>Complicated fabrication process</a:t>
            </a:r>
          </a:p>
          <a:p>
            <a:pPr marL="177800" indent="-177800">
              <a:lnSpc>
                <a:spcPct val="125000"/>
              </a:lnSpc>
              <a:spcBef>
                <a:spcPts val="0"/>
              </a:spcBef>
              <a:buFont typeface="Arial" panose="020B0604020202020204" pitchFamily="34" charset="0"/>
              <a:buChar char="•"/>
              <a:defRPr/>
            </a:pPr>
            <a:r>
              <a:rPr lang="en-US" altLang="zh-CN" sz="1400" b="1" dirty="0">
                <a:solidFill>
                  <a:srgbClr val="000099"/>
                </a:solidFill>
                <a:latin typeface="Times New Roman" pitchFamily="18" charset="0"/>
                <a:ea typeface="黑体" pitchFamily="49" charset="-122"/>
                <a:cs typeface="Times New Roman" panose="02020603050405020304" pitchFamily="18" charset="0"/>
              </a:rPr>
              <a:t>Special material with high cost</a:t>
            </a:r>
          </a:p>
          <a:p>
            <a:pPr marL="177800" indent="-177800">
              <a:lnSpc>
                <a:spcPct val="125000"/>
              </a:lnSpc>
              <a:spcBef>
                <a:spcPts val="0"/>
              </a:spcBef>
              <a:buFont typeface="Arial" panose="020B0604020202020204" pitchFamily="34" charset="0"/>
              <a:buChar char="•"/>
              <a:defRPr/>
            </a:pPr>
            <a:r>
              <a:rPr lang="en-US" altLang="zh-CN" sz="1400" b="1" dirty="0">
                <a:solidFill>
                  <a:srgbClr val="000099"/>
                </a:solidFill>
                <a:latin typeface="Times New Roman" pitchFamily="18" charset="0"/>
                <a:ea typeface="黑体" pitchFamily="49" charset="-122"/>
                <a:cs typeface="Times New Roman" panose="02020603050405020304" pitchFamily="18" charset="0"/>
              </a:rPr>
              <a:t>Low finished production rate</a:t>
            </a:r>
          </a:p>
          <a:p>
            <a:pPr marL="177800" indent="-177800">
              <a:lnSpc>
                <a:spcPct val="125000"/>
              </a:lnSpc>
              <a:spcBef>
                <a:spcPts val="0"/>
              </a:spcBef>
              <a:buFont typeface="Arial" panose="020B0604020202020204" pitchFamily="34" charset="0"/>
              <a:buChar char="•"/>
              <a:defRPr/>
            </a:pPr>
            <a:r>
              <a:rPr lang="en-US" altLang="zh-CN" sz="1400" b="1" dirty="0">
                <a:solidFill>
                  <a:srgbClr val="000099"/>
                </a:solidFill>
                <a:latin typeface="Times New Roman" pitchFamily="18" charset="0"/>
                <a:ea typeface="黑体" pitchFamily="49" charset="-122"/>
                <a:cs typeface="Times New Roman" panose="02020603050405020304" pitchFamily="18" charset="0"/>
              </a:rPr>
              <a:t>Large gap of the magnet</a:t>
            </a:r>
          </a:p>
        </p:txBody>
      </p:sp>
      <p:sp>
        <p:nvSpPr>
          <p:cNvPr id="37" name="矩形 36"/>
          <p:cNvSpPr/>
          <p:nvPr/>
        </p:nvSpPr>
        <p:spPr>
          <a:xfrm>
            <a:off x="625217" y="1482119"/>
            <a:ext cx="3491880" cy="646331"/>
          </a:xfrm>
          <a:prstGeom prst="rect">
            <a:avLst/>
          </a:prstGeom>
        </p:spPr>
        <p:txBody>
          <a:bodyPr wrap="square">
            <a:spAutoFit/>
          </a:bodyPr>
          <a:lstStyle/>
          <a:p>
            <a:pPr>
              <a:spcBef>
                <a:spcPts val="0"/>
              </a:spcBef>
              <a:buClr>
                <a:srgbClr val="0000FF"/>
              </a:buClr>
              <a:buFont typeface="Wingdings" panose="05000000000000000000" pitchFamily="2" charset="2"/>
              <a:buChar char="n"/>
            </a:pPr>
            <a:r>
              <a:rPr lang="en-US" altLang="zh-CN" b="1" dirty="0">
                <a:solidFill>
                  <a:prstClr val="black"/>
                </a:solidFill>
                <a:latin typeface="Times New Roman" panose="02020603050405020304" pitchFamily="18" charset="0"/>
                <a:ea typeface="宋体" pitchFamily="2" charset="-122"/>
                <a:cs typeface="Times New Roman" panose="02020603050405020304" pitchFamily="18" charset="0"/>
              </a:rPr>
              <a:t> Thin-wall vacuum chamber with reinforcing ribs</a:t>
            </a:r>
          </a:p>
        </p:txBody>
      </p:sp>
      <p:pic>
        <p:nvPicPr>
          <p:cNvPr id="52" name="Picture 1" descr="E:\工作资料\陶瓷 水压 资料\201808 陶瓷性能测试\20180830---206X74\照片\IMG_139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737" y="4239384"/>
            <a:ext cx="2018948" cy="1158553"/>
          </a:xfrm>
          <a:prstGeom prst="rect">
            <a:avLst/>
          </a:prstGeom>
          <a:noFill/>
        </p:spPr>
      </p:pic>
      <p:sp>
        <p:nvSpPr>
          <p:cNvPr id="53" name="矩形 52"/>
          <p:cNvSpPr/>
          <p:nvPr/>
        </p:nvSpPr>
        <p:spPr>
          <a:xfrm>
            <a:off x="1012106" y="6509082"/>
            <a:ext cx="1208985" cy="276999"/>
          </a:xfrm>
          <a:prstGeom prst="rect">
            <a:avLst/>
          </a:prstGeom>
          <a:solidFill>
            <a:srgbClr val="4F81BD">
              <a:lumMod val="20000"/>
              <a:lumOff val="80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rPr>
              <a:t>Thickness :5mm</a:t>
            </a:r>
            <a:endParaRPr kumimoji="0" lang="zh-CN" altLang="en-US" sz="1200" b="0" i="0" u="none" strike="noStrike" kern="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pic>
        <p:nvPicPr>
          <p:cNvPr id="54" name="图片 53" descr="微信图片_20200722165513.jp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3576914" y="4804754"/>
            <a:ext cx="1822450" cy="1392247"/>
          </a:xfrm>
          <a:prstGeom prst="rect">
            <a:avLst/>
          </a:prstGeom>
        </p:spPr>
      </p:pic>
      <p:pic>
        <p:nvPicPr>
          <p:cNvPr id="56" name="图片 55" descr="微信图片_20220928105604.jpg"/>
          <p:cNvPicPr/>
          <p:nvPr/>
        </p:nvPicPr>
        <p:blipFill>
          <a:blip r:embed="rId9" cstate="screen">
            <a:extLst>
              <a:ext uri="{28A0092B-C50C-407E-A947-70E740481C1C}">
                <a14:useLocalDpi xmlns:a14="http://schemas.microsoft.com/office/drawing/2010/main" val="0"/>
              </a:ext>
            </a:extLst>
          </a:blip>
          <a:srcRect/>
          <a:stretch>
            <a:fillRect/>
          </a:stretch>
        </p:blipFill>
        <p:spPr>
          <a:xfrm>
            <a:off x="8112224" y="4901943"/>
            <a:ext cx="1512168" cy="1368152"/>
          </a:xfrm>
          <a:prstGeom prst="rect">
            <a:avLst/>
          </a:prstGeom>
        </p:spPr>
      </p:pic>
      <p:sp>
        <p:nvSpPr>
          <p:cNvPr id="57" name="矩形 56"/>
          <p:cNvSpPr/>
          <p:nvPr/>
        </p:nvSpPr>
        <p:spPr>
          <a:xfrm>
            <a:off x="3908954" y="6282910"/>
            <a:ext cx="1208985" cy="276999"/>
          </a:xfrm>
          <a:prstGeom prst="rect">
            <a:avLst/>
          </a:prstGeom>
          <a:solidFill>
            <a:srgbClr val="4F81BD">
              <a:lumMod val="20000"/>
              <a:lumOff val="80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rPr>
              <a:t>Thickness :4mm</a:t>
            </a:r>
            <a:endParaRPr kumimoji="0" lang="zh-CN" altLang="en-US" sz="1200" b="0" i="0" u="none" strike="noStrike" kern="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sp>
        <p:nvSpPr>
          <p:cNvPr id="58" name="矩形 57"/>
          <p:cNvSpPr/>
          <p:nvPr/>
        </p:nvSpPr>
        <p:spPr>
          <a:xfrm>
            <a:off x="8002443" y="4218554"/>
            <a:ext cx="1749786" cy="646331"/>
          </a:xfrm>
          <a:prstGeom prst="rect">
            <a:avLst/>
          </a:prstGeom>
        </p:spPr>
        <p:txBody>
          <a:bodyPr wrap="square">
            <a:spAutoFit/>
          </a:bodyPr>
          <a:lstStyle/>
          <a:p>
            <a:pPr algn="ctr"/>
            <a:r>
              <a:rPr lang="en-US" altLang="zh-CN" b="1" dirty="0">
                <a:solidFill>
                  <a:schemeClr val="tx2"/>
                </a:solidFill>
                <a:latin typeface="Times New Roman" panose="02020603050405020304" pitchFamily="18" charset="0"/>
                <a:ea typeface="微软雅黑" panose="020B0503020204020204" pitchFamily="34" charset="-122"/>
              </a:rPr>
              <a:t>Titanium alloy-CT4 cage</a:t>
            </a:r>
            <a:endParaRPr lang="zh-CN" altLang="en-US" b="1" dirty="0">
              <a:solidFill>
                <a:schemeClr val="tx2"/>
              </a:solidFill>
              <a:latin typeface="Times New Roman" panose="02020603050405020304" pitchFamily="18" charset="0"/>
              <a:ea typeface="微软雅黑" panose="020B0503020204020204" pitchFamily="34" charset="-122"/>
            </a:endParaRPr>
          </a:p>
        </p:txBody>
      </p:sp>
      <p:pic>
        <p:nvPicPr>
          <p:cNvPr id="60" name="图片 5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719208" y="4312950"/>
            <a:ext cx="1789172" cy="1064663"/>
          </a:xfrm>
          <a:prstGeom prst="rect">
            <a:avLst/>
          </a:prstGeom>
        </p:spPr>
      </p:pic>
      <p:pic>
        <p:nvPicPr>
          <p:cNvPr id="61" name="图片 6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719208" y="5481228"/>
            <a:ext cx="1798476" cy="1177300"/>
          </a:xfrm>
          <a:prstGeom prst="rect">
            <a:avLst/>
          </a:prstGeom>
        </p:spPr>
      </p:pic>
      <p:pic>
        <p:nvPicPr>
          <p:cNvPr id="62" name="图片 61">
            <a:extLst>
              <a:ext uri="{FF2B5EF4-FFF2-40B4-BE49-F238E27FC236}">
                <a16:creationId xmlns:a16="http://schemas.microsoft.com/office/drawing/2014/main" id="{58C70EBA-1BB2-4B4F-B18B-89632B0B8CA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889167" y="4364621"/>
            <a:ext cx="1837324" cy="1125583"/>
          </a:xfrm>
          <a:prstGeom prst="rect">
            <a:avLst/>
          </a:prstGeom>
        </p:spPr>
      </p:pic>
      <p:sp>
        <p:nvSpPr>
          <p:cNvPr id="4" name="矩形 3"/>
          <p:cNvSpPr/>
          <p:nvPr/>
        </p:nvSpPr>
        <p:spPr>
          <a:xfrm>
            <a:off x="767408" y="4383740"/>
            <a:ext cx="2212495" cy="646331"/>
          </a:xfrm>
          <a:prstGeom prst="rect">
            <a:avLst/>
          </a:prstGeom>
        </p:spPr>
        <p:txBody>
          <a:bodyPr wrap="square">
            <a:spAutoFit/>
          </a:bodyPr>
          <a:lstStyle/>
          <a:p>
            <a:r>
              <a:rPr lang="en-US" altLang="zh-CN" b="1" dirty="0">
                <a:solidFill>
                  <a:srgbClr val="FFFF00"/>
                </a:solidFill>
                <a:latin typeface="Times New Roman" panose="02020603050405020304" pitchFamily="18" charset="0"/>
                <a:ea typeface="微软雅黑" panose="020B0503020204020204" pitchFamily="34" charset="-122"/>
              </a:rPr>
              <a:t>Cerium-stabilized zirconia ceramics </a:t>
            </a:r>
            <a:endParaRPr lang="zh-CN" altLang="en-US" dirty="0">
              <a:solidFill>
                <a:srgbClr val="FFFF00"/>
              </a:solidFill>
            </a:endParaRPr>
          </a:p>
        </p:txBody>
      </p:sp>
      <p:sp>
        <p:nvSpPr>
          <p:cNvPr id="64" name="矩形 63"/>
          <p:cNvSpPr/>
          <p:nvPr/>
        </p:nvSpPr>
        <p:spPr>
          <a:xfrm>
            <a:off x="3359696" y="4072514"/>
            <a:ext cx="2212495" cy="646331"/>
          </a:xfrm>
          <a:prstGeom prst="rect">
            <a:avLst/>
          </a:prstGeom>
        </p:spPr>
        <p:txBody>
          <a:bodyPr wrap="square">
            <a:spAutoFit/>
          </a:bodyPr>
          <a:lstStyle/>
          <a:p>
            <a:pPr algn="ctr"/>
            <a:r>
              <a:rPr lang="en-US" altLang="zh-CN" b="1" dirty="0">
                <a:solidFill>
                  <a:schemeClr val="tx2"/>
                </a:solidFill>
                <a:latin typeface="Times New Roman" panose="02020603050405020304" pitchFamily="18" charset="0"/>
                <a:ea typeface="微软雅黑" panose="020B0503020204020204" pitchFamily="34" charset="-122"/>
              </a:rPr>
              <a:t>Ceramic ring with golden coating </a:t>
            </a:r>
            <a:endParaRPr lang="zh-CN" altLang="en-US" dirty="0">
              <a:solidFill>
                <a:schemeClr val="tx2"/>
              </a:solidFill>
            </a:endParaRPr>
          </a:p>
        </p:txBody>
      </p:sp>
      <p:sp>
        <p:nvSpPr>
          <p:cNvPr id="65" name="右箭头 64"/>
          <p:cNvSpPr/>
          <p:nvPr/>
        </p:nvSpPr>
        <p:spPr>
          <a:xfrm>
            <a:off x="3035660" y="4921950"/>
            <a:ext cx="321546" cy="8656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右箭头 65"/>
          <p:cNvSpPr/>
          <p:nvPr/>
        </p:nvSpPr>
        <p:spPr>
          <a:xfrm>
            <a:off x="7670425" y="4955898"/>
            <a:ext cx="321546" cy="8656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8201673" y="6430227"/>
            <a:ext cx="1208985" cy="276999"/>
          </a:xfrm>
          <a:prstGeom prst="rect">
            <a:avLst/>
          </a:prstGeom>
          <a:solidFill>
            <a:srgbClr val="4F81BD">
              <a:lumMod val="20000"/>
              <a:lumOff val="80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rPr>
              <a:t>Thickness :4mm</a:t>
            </a:r>
            <a:endParaRPr kumimoji="0" lang="zh-CN" altLang="en-US" sz="1200" b="0" i="0" u="none" strike="noStrike" kern="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pic>
        <p:nvPicPr>
          <p:cNvPr id="5" name="图片 4"/>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913517" y="5531324"/>
            <a:ext cx="1812974" cy="1178397"/>
          </a:xfrm>
          <a:prstGeom prst="rect">
            <a:avLst/>
          </a:prstGeom>
        </p:spPr>
      </p:pic>
      <p:pic>
        <p:nvPicPr>
          <p:cNvPr id="38" name="Picture 37">
            <a:extLst>
              <a:ext uri="{FF2B5EF4-FFF2-40B4-BE49-F238E27FC236}">
                <a16:creationId xmlns:a16="http://schemas.microsoft.com/office/drawing/2014/main" id="{D7FEA8F6-8140-4ABF-8772-0FF67B9E1E9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39" name="灯片编号占位符 2">
            <a:extLst>
              <a:ext uri="{FF2B5EF4-FFF2-40B4-BE49-F238E27FC236}">
                <a16:creationId xmlns:a16="http://schemas.microsoft.com/office/drawing/2014/main" id="{690F9A8D-8BF0-4183-9B9A-051B63BF25E3}"/>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18</a:t>
            </a:fld>
            <a:endParaRPr kumimoji="1" lang="zh-CN" altLang="en-US" b="1" dirty="0">
              <a:solidFill>
                <a:srgbClr val="0000FF"/>
              </a:solidFill>
            </a:endParaRPr>
          </a:p>
        </p:txBody>
      </p:sp>
    </p:spTree>
    <p:extLst>
      <p:ext uri="{BB962C8B-B14F-4D97-AF65-F5344CB8AC3E}">
        <p14:creationId xmlns:p14="http://schemas.microsoft.com/office/powerpoint/2010/main" val="100577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sp>
        <p:nvSpPr>
          <p:cNvPr id="16" name="文本框 15">
            <a:extLst>
              <a:ext uri="{FF2B5EF4-FFF2-40B4-BE49-F238E27FC236}">
                <a16:creationId xmlns:a16="http://schemas.microsoft.com/office/drawing/2014/main" id="{F6A45896-DC1C-4BCE-B487-534F53AB9BDD}"/>
              </a:ext>
            </a:extLst>
          </p:cNvPr>
          <p:cNvSpPr txBox="1"/>
          <p:nvPr/>
        </p:nvSpPr>
        <p:spPr>
          <a:xfrm>
            <a:off x="515380" y="823527"/>
            <a:ext cx="4142609" cy="400110"/>
          </a:xfrm>
          <a:prstGeom prst="rect">
            <a:avLst/>
          </a:prstGeom>
          <a:noFill/>
        </p:spPr>
        <p:txBody>
          <a:bodyPr wrap="none" rtlCol="0">
            <a:spAutoFit/>
          </a:bodyPr>
          <a:lstStyle/>
          <a:p>
            <a:pPr marL="342900" indent="-342900" defTabSz="457200" fontAlgn="auto">
              <a:spcBef>
                <a:spcPts val="0"/>
              </a:spcBef>
              <a:spcAft>
                <a:spcPts val="0"/>
              </a:spcAft>
              <a:buFont typeface="Wingdings" panose="05000000000000000000" pitchFamily="2" charset="2"/>
              <a:buChar char="n"/>
            </a:pPr>
            <a:r>
              <a:rPr lang="en-US" altLang="zh-CN" sz="20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HIAF construction time schedule</a:t>
            </a:r>
            <a:endParaRPr lang="zh-CN" altLang="en-US" sz="20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1637DD72-EA34-4739-9810-E0AE5C120ED1}"/>
              </a:ext>
            </a:extLst>
          </p:cNvPr>
          <p:cNvSpPr txBox="1"/>
          <p:nvPr/>
        </p:nvSpPr>
        <p:spPr>
          <a:xfrm>
            <a:off x="1354197" y="5517232"/>
            <a:ext cx="9227149" cy="1220847"/>
          </a:xfrm>
          <a:prstGeom prst="rect">
            <a:avLst/>
          </a:prstGeom>
          <a:solidFill>
            <a:srgbClr val="FFC000">
              <a:lumMod val="20000"/>
              <a:lumOff val="80000"/>
            </a:srgbClr>
          </a:solidFill>
        </p:spPr>
        <p:txBody>
          <a:bodyPr wrap="square" rtlCol="0">
            <a:spAutoFit/>
          </a:bodyPr>
          <a:lstStyle/>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ion source </a:t>
            </a:r>
            <a:r>
              <a:rPr lang="en-US" altLang="zh-CN" sz="2000" b="1" kern="0" dirty="0">
                <a:solidFill>
                  <a:srgbClr val="FF0000"/>
                </a:solidFill>
                <a:latin typeface="Times New Roman" panose="02020603050405020304" pitchFamily="18" charset="0"/>
                <a:ea typeface="宋体" pitchFamily="2" charset="-122"/>
                <a:cs typeface="Times New Roman" panose="02020603050405020304" pitchFamily="18" charset="0"/>
              </a:rPr>
              <a:t>SECR</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provides first beam in September</a:t>
            </a:r>
          </a:p>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low energy CW ion beam of </a:t>
            </a:r>
            <a:r>
              <a:rPr lang="en-US" altLang="zh-CN" sz="2000" b="1" kern="0" dirty="0">
                <a:solidFill>
                  <a:srgbClr val="FF0000"/>
                </a:solidFill>
                <a:latin typeface="Times New Roman" panose="02020603050405020304" pitchFamily="18" charset="0"/>
                <a:ea typeface="宋体" pitchFamily="2" charset="-122"/>
                <a:cs typeface="Times New Roman" panose="02020603050405020304" pitchFamily="18" charset="0"/>
              </a:rPr>
              <a:t>iLinac</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is expected at the middle of 2025</a:t>
            </a:r>
          </a:p>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high energy pulse ion beam from </a:t>
            </a:r>
            <a:r>
              <a:rPr lang="en-US" altLang="zh-CN" sz="2000" b="1" kern="0" dirty="0" err="1">
                <a:solidFill>
                  <a:srgbClr val="FF0000"/>
                </a:solidFill>
                <a:latin typeface="Times New Roman" panose="02020603050405020304" pitchFamily="18" charset="0"/>
                <a:ea typeface="宋体" pitchFamily="2" charset="-122"/>
                <a:cs typeface="Times New Roman" panose="02020603050405020304" pitchFamily="18" charset="0"/>
              </a:rPr>
              <a:t>BRing</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is in September of 2025</a:t>
            </a:r>
          </a:p>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Day One Experiment in </a:t>
            </a:r>
            <a:r>
              <a:rPr lang="en-US" altLang="zh-CN" sz="2000" b="1" kern="0" dirty="0" err="1">
                <a:solidFill>
                  <a:srgbClr val="FF0000"/>
                </a:solidFill>
                <a:latin typeface="Times New Roman" panose="02020603050405020304" pitchFamily="18" charset="0"/>
                <a:ea typeface="宋体" pitchFamily="2" charset="-122"/>
                <a:cs typeface="Times New Roman" panose="02020603050405020304" pitchFamily="18" charset="0"/>
              </a:rPr>
              <a:t>SRing</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will be in April of 2026</a:t>
            </a:r>
          </a:p>
        </p:txBody>
      </p:sp>
      <p:graphicFrame>
        <p:nvGraphicFramePr>
          <p:cNvPr id="15" name="表格 1">
            <a:extLst>
              <a:ext uri="{FF2B5EF4-FFF2-40B4-BE49-F238E27FC236}">
                <a16:creationId xmlns:a16="http://schemas.microsoft.com/office/drawing/2014/main" id="{8BDA0620-E760-470D-8F1C-AD4A001765B1}"/>
              </a:ext>
            </a:extLst>
          </p:cNvPr>
          <p:cNvGraphicFramePr>
            <a:graphicFrameLocks noGrp="1"/>
          </p:cNvGraphicFramePr>
          <p:nvPr>
            <p:extLst>
              <p:ext uri="{D42A27DB-BD31-4B8C-83A1-F6EECF244321}">
                <p14:modId xmlns:p14="http://schemas.microsoft.com/office/powerpoint/2010/main" val="3575820301"/>
              </p:ext>
            </p:extLst>
          </p:nvPr>
        </p:nvGraphicFramePr>
        <p:xfrm>
          <a:off x="623392" y="1312821"/>
          <a:ext cx="10688761" cy="4074901"/>
        </p:xfrm>
        <a:graphic>
          <a:graphicData uri="http://schemas.openxmlformats.org/drawingml/2006/table">
            <a:tbl>
              <a:tblPr firstRow="1" firstCol="1" bandRow="1"/>
              <a:tblGrid>
                <a:gridCol w="1327078">
                  <a:extLst>
                    <a:ext uri="{9D8B030D-6E8A-4147-A177-3AD203B41FA5}">
                      <a16:colId xmlns:a16="http://schemas.microsoft.com/office/drawing/2014/main" val="20000"/>
                    </a:ext>
                  </a:extLst>
                </a:gridCol>
                <a:gridCol w="1500232">
                  <a:extLst>
                    <a:ext uri="{9D8B030D-6E8A-4147-A177-3AD203B41FA5}">
                      <a16:colId xmlns:a16="http://schemas.microsoft.com/office/drawing/2014/main" val="20001"/>
                    </a:ext>
                  </a:extLst>
                </a:gridCol>
                <a:gridCol w="400058">
                  <a:extLst>
                    <a:ext uri="{9D8B030D-6E8A-4147-A177-3AD203B41FA5}">
                      <a16:colId xmlns:a16="http://schemas.microsoft.com/office/drawing/2014/main" val="20002"/>
                    </a:ext>
                  </a:extLst>
                </a:gridCol>
                <a:gridCol w="400058">
                  <a:extLst>
                    <a:ext uri="{9D8B030D-6E8A-4147-A177-3AD203B41FA5}">
                      <a16:colId xmlns:a16="http://schemas.microsoft.com/office/drawing/2014/main" val="20003"/>
                    </a:ext>
                  </a:extLst>
                </a:gridCol>
                <a:gridCol w="1502761">
                  <a:extLst>
                    <a:ext uri="{9D8B030D-6E8A-4147-A177-3AD203B41FA5}">
                      <a16:colId xmlns:a16="http://schemas.microsoft.com/office/drawing/2014/main" val="20004"/>
                    </a:ext>
                  </a:extLst>
                </a:gridCol>
                <a:gridCol w="243427">
                  <a:extLst>
                    <a:ext uri="{9D8B030D-6E8A-4147-A177-3AD203B41FA5}">
                      <a16:colId xmlns:a16="http://schemas.microsoft.com/office/drawing/2014/main" val="20005"/>
                    </a:ext>
                  </a:extLst>
                </a:gridCol>
                <a:gridCol w="244014">
                  <a:extLst>
                    <a:ext uri="{9D8B030D-6E8A-4147-A177-3AD203B41FA5}">
                      <a16:colId xmlns:a16="http://schemas.microsoft.com/office/drawing/2014/main" val="20006"/>
                    </a:ext>
                  </a:extLst>
                </a:gridCol>
                <a:gridCol w="954679">
                  <a:extLst>
                    <a:ext uri="{9D8B030D-6E8A-4147-A177-3AD203B41FA5}">
                      <a16:colId xmlns:a16="http://schemas.microsoft.com/office/drawing/2014/main" val="20007"/>
                    </a:ext>
                  </a:extLst>
                </a:gridCol>
                <a:gridCol w="245495">
                  <a:extLst>
                    <a:ext uri="{9D8B030D-6E8A-4147-A177-3AD203B41FA5}">
                      <a16:colId xmlns:a16="http://schemas.microsoft.com/office/drawing/2014/main" val="20008"/>
                    </a:ext>
                  </a:extLst>
                </a:gridCol>
                <a:gridCol w="402577">
                  <a:extLst>
                    <a:ext uri="{9D8B030D-6E8A-4147-A177-3AD203B41FA5}">
                      <a16:colId xmlns:a16="http://schemas.microsoft.com/office/drawing/2014/main" val="20009"/>
                    </a:ext>
                  </a:extLst>
                </a:gridCol>
                <a:gridCol w="396044">
                  <a:extLst>
                    <a:ext uri="{9D8B030D-6E8A-4147-A177-3AD203B41FA5}">
                      <a16:colId xmlns:a16="http://schemas.microsoft.com/office/drawing/2014/main" val="20010"/>
                    </a:ext>
                  </a:extLst>
                </a:gridCol>
                <a:gridCol w="432048">
                  <a:extLst>
                    <a:ext uri="{9D8B030D-6E8A-4147-A177-3AD203B41FA5}">
                      <a16:colId xmlns:a16="http://schemas.microsoft.com/office/drawing/2014/main" val="20011"/>
                    </a:ext>
                  </a:extLst>
                </a:gridCol>
                <a:gridCol w="270830">
                  <a:extLst>
                    <a:ext uri="{9D8B030D-6E8A-4147-A177-3AD203B41FA5}">
                      <a16:colId xmlns:a16="http://schemas.microsoft.com/office/drawing/2014/main" val="20012"/>
                    </a:ext>
                  </a:extLst>
                </a:gridCol>
                <a:gridCol w="713276">
                  <a:extLst>
                    <a:ext uri="{9D8B030D-6E8A-4147-A177-3AD203B41FA5}">
                      <a16:colId xmlns:a16="http://schemas.microsoft.com/office/drawing/2014/main" val="20013"/>
                    </a:ext>
                  </a:extLst>
                </a:gridCol>
                <a:gridCol w="528063">
                  <a:extLst>
                    <a:ext uri="{9D8B030D-6E8A-4147-A177-3AD203B41FA5}">
                      <a16:colId xmlns:a16="http://schemas.microsoft.com/office/drawing/2014/main" val="20014"/>
                    </a:ext>
                  </a:extLst>
                </a:gridCol>
                <a:gridCol w="303196">
                  <a:extLst>
                    <a:ext uri="{9D8B030D-6E8A-4147-A177-3AD203B41FA5}">
                      <a16:colId xmlns:a16="http://schemas.microsoft.com/office/drawing/2014/main" val="20015"/>
                    </a:ext>
                  </a:extLst>
                </a:gridCol>
                <a:gridCol w="140467">
                  <a:extLst>
                    <a:ext uri="{9D8B030D-6E8A-4147-A177-3AD203B41FA5}">
                      <a16:colId xmlns:a16="http://schemas.microsoft.com/office/drawing/2014/main" val="20016"/>
                    </a:ext>
                  </a:extLst>
                </a:gridCol>
                <a:gridCol w="363279">
                  <a:extLst>
                    <a:ext uri="{9D8B030D-6E8A-4147-A177-3AD203B41FA5}">
                      <a16:colId xmlns:a16="http://schemas.microsoft.com/office/drawing/2014/main" val="20017"/>
                    </a:ext>
                  </a:extLst>
                </a:gridCol>
                <a:gridCol w="321179">
                  <a:extLst>
                    <a:ext uri="{9D8B030D-6E8A-4147-A177-3AD203B41FA5}">
                      <a16:colId xmlns:a16="http://schemas.microsoft.com/office/drawing/2014/main" val="20018"/>
                    </a:ext>
                  </a:extLst>
                </a:gridCol>
              </a:tblGrid>
              <a:tr h="405791">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2019</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2020</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2021</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2022</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2023</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2024</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hMerge="1">
                  <a:txBody>
                    <a:bodyPr/>
                    <a:lstStyle/>
                    <a:p>
                      <a:endParaRPr lang="zh-CN"/>
                    </a:p>
                  </a:txBody>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2025</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2026</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extLst>
                  <a:ext uri="{0D108BD9-81ED-4DB2-BD59-A6C34878D82A}">
                    <a16:rowId xmlns:a16="http://schemas.microsoft.com/office/drawing/2014/main" val="10000"/>
                  </a:ext>
                </a:extLst>
              </a:tr>
              <a:tr h="217451">
                <a:tc gridSpan="10">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Civil construction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gridSpan="9">
                  <a:txBody>
                    <a:bodyPr/>
                    <a:lstStyle/>
                    <a:p>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altLang="en-US" dirty="0"/>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434902">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Electric power, cooling water, compressed air, network, cryogenic, supporting system, etc.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DEEAF6"/>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DEEAF6"/>
                    </a:solidFill>
                  </a:tcPr>
                </a:tc>
                <a:tc hMerge="1">
                  <a:txBody>
                    <a:bodyPr/>
                    <a:lstStyle/>
                    <a:p>
                      <a:endParaRPr lang="zh-CN"/>
                    </a:p>
                  </a:txBody>
                  <a:tcPr/>
                </a:tc>
                <a:tc gridSpan="6">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434902">
                <a:tc gridSpan="3">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ECR design &amp; fabrication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4D5"/>
                    </a:solidFill>
                  </a:tcPr>
                </a:tc>
                <a:tc hMerge="1">
                  <a:txBody>
                    <a:bodyPr/>
                    <a:lstStyle/>
                    <a:p>
                      <a:endParaRPr lang="zh-CN"/>
                    </a:p>
                  </a:txBody>
                  <a:tcPr/>
                </a:tc>
                <a:tc hMerge="1">
                  <a:txBody>
                    <a:bodyPr/>
                    <a:lstStyle/>
                    <a:p>
                      <a:endParaRPr lang="zh-CN"/>
                    </a:p>
                  </a:txBody>
                  <a:tcPr/>
                </a:tc>
                <a:tc gridSpan="8">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SECR installation and commissioning</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3"/>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gridSpan="8">
                  <a:txBody>
                    <a:body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altLang="en-US" dirty="0"/>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r h="515121">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Linac design &amp; fabrication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CC2E5"/>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gridSpan="9">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iLinac installation and commissioning</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FFE599"/>
                    </a:solidFill>
                  </a:tcPr>
                </a:tc>
                <a:tc gridSpan="3">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Day</a:t>
                      </a:r>
                      <a:r>
                        <a:rPr lang="en-US" altLang="zh-CN" sz="1400" b="1" kern="100" baseline="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one exp</a:t>
                      </a:r>
                      <a:endParaRPr lang="zh-CN" altLang="en-US" dirty="0">
                        <a:solidFill>
                          <a:schemeClr val="tx1"/>
                        </a:solidFill>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648061">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Prototypes of PS, RF cavity, chamber, magnets, etc.</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fabrication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tc gridSpan="4">
                  <a:txBody>
                    <a:body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BRing installation and commissioning</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CAAC"/>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CAAC"/>
                    </a:solid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gridSpan="3">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Day</a:t>
                      </a:r>
                      <a:r>
                        <a:rPr lang="en-US" altLang="zh-CN" sz="1400" b="1" kern="100" baseline="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one exp</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531297">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gridSpan="6">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HFRS installation &amp; commissioning</a:t>
                      </a:r>
                      <a:endParaRPr lang="zh-CN"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FFC000"/>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r h="544745">
                <a:tc>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gridSpan="5">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a:tc>
                <a:tc gridSpan="3">
                  <a:txBody>
                    <a:bodyPr/>
                    <a:lstStyle/>
                    <a:p>
                      <a:endParaRPr lang="zh-CN" altLang="en-US" dirty="0"/>
                    </a:p>
                  </a:txBody>
                  <a:tcPr marL="68580" marR="68580" marT="0" marB="0" anchor="ct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l" defTabSz="914400" rtl="0" eaLnBrk="1" latinLnBrk="0" hangingPunct="1"/>
                      <a:endPar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Day one exp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7"/>
                  </a:ext>
                </a:extLst>
              </a:tr>
              <a:tr h="342631">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gridSpan="3">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gridSpan="7">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Terminals installation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tc>
                <a:tc hMerge="1">
                  <a:txBody>
                    <a:bodyPr/>
                    <a:lstStyle/>
                    <a:p>
                      <a:endParaRPr lang="zh-CN"/>
                    </a:p>
                  </a:txBody>
                  <a:tcPr/>
                </a:tc>
                <a:tc gridSpan="5">
                  <a:txBody>
                    <a:bodyPr/>
                    <a:lstStyle/>
                    <a:p>
                      <a:endParaRPr lang="zh-CN" altLang="en-US" dirty="0"/>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bl>
          </a:graphicData>
        </a:graphic>
      </p:graphicFrame>
      <p:sp>
        <p:nvSpPr>
          <p:cNvPr id="22" name="爆炸形 1 18">
            <a:extLst>
              <a:ext uri="{FF2B5EF4-FFF2-40B4-BE49-F238E27FC236}">
                <a16:creationId xmlns:a16="http://schemas.microsoft.com/office/drawing/2014/main" id="{198CA2DF-623A-4F97-9232-B765F3B6C136}"/>
              </a:ext>
            </a:extLst>
          </p:cNvPr>
          <p:cNvSpPr/>
          <p:nvPr/>
        </p:nvSpPr>
        <p:spPr bwMode="auto">
          <a:xfrm>
            <a:off x="8098472" y="2495383"/>
            <a:ext cx="224655" cy="245316"/>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3" name="爆炸形 1 19">
            <a:extLst>
              <a:ext uri="{FF2B5EF4-FFF2-40B4-BE49-F238E27FC236}">
                <a16:creationId xmlns:a16="http://schemas.microsoft.com/office/drawing/2014/main" id="{69181359-5044-413E-A6F0-FB47F02A2D00}"/>
              </a:ext>
            </a:extLst>
          </p:cNvPr>
          <p:cNvSpPr/>
          <p:nvPr/>
        </p:nvSpPr>
        <p:spPr bwMode="auto">
          <a:xfrm>
            <a:off x="9956078" y="2931182"/>
            <a:ext cx="360040" cy="360040"/>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4" name="爆炸形 1 20">
            <a:extLst>
              <a:ext uri="{FF2B5EF4-FFF2-40B4-BE49-F238E27FC236}">
                <a16:creationId xmlns:a16="http://schemas.microsoft.com/office/drawing/2014/main" id="{AB530E73-0159-4A89-B460-906EA7148BAC}"/>
              </a:ext>
            </a:extLst>
          </p:cNvPr>
          <p:cNvSpPr/>
          <p:nvPr/>
        </p:nvSpPr>
        <p:spPr bwMode="auto">
          <a:xfrm>
            <a:off x="8526546" y="3520553"/>
            <a:ext cx="288459" cy="276964"/>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5" name="文本框 8">
            <a:extLst>
              <a:ext uri="{FF2B5EF4-FFF2-40B4-BE49-F238E27FC236}">
                <a16:creationId xmlns:a16="http://schemas.microsoft.com/office/drawing/2014/main" id="{51FC4A94-840C-4E7A-B265-5E85BA51876B}"/>
              </a:ext>
            </a:extLst>
          </p:cNvPr>
          <p:cNvSpPr txBox="1"/>
          <p:nvPr/>
        </p:nvSpPr>
        <p:spPr>
          <a:xfrm>
            <a:off x="8323127" y="2372875"/>
            <a:ext cx="1260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First beam </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a:ea typeface="黑体" panose="02010609060101010101" charset="-122"/>
              <a:cs typeface="+mn-cs"/>
            </a:endParaRPr>
          </a:p>
        </p:txBody>
      </p:sp>
      <p:sp>
        <p:nvSpPr>
          <p:cNvPr id="26" name="文本框 9">
            <a:extLst>
              <a:ext uri="{FF2B5EF4-FFF2-40B4-BE49-F238E27FC236}">
                <a16:creationId xmlns:a16="http://schemas.microsoft.com/office/drawing/2014/main" id="{3E5B8049-163D-4D1A-A224-1E87DABB5BDD}"/>
              </a:ext>
            </a:extLst>
          </p:cNvPr>
          <p:cNvSpPr txBox="1"/>
          <p:nvPr/>
        </p:nvSpPr>
        <p:spPr>
          <a:xfrm>
            <a:off x="8792300" y="4474105"/>
            <a:ext cx="13810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Complete Installation</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charset="-122"/>
              <a:cs typeface="+mn-cs"/>
            </a:endParaRPr>
          </a:p>
        </p:txBody>
      </p:sp>
      <p:sp>
        <p:nvSpPr>
          <p:cNvPr id="27" name="爆炸形 1 19">
            <a:extLst>
              <a:ext uri="{FF2B5EF4-FFF2-40B4-BE49-F238E27FC236}">
                <a16:creationId xmlns:a16="http://schemas.microsoft.com/office/drawing/2014/main" id="{B4311460-A182-4B7E-81AC-A674B08D1E0A}"/>
              </a:ext>
            </a:extLst>
          </p:cNvPr>
          <p:cNvSpPr/>
          <p:nvPr/>
        </p:nvSpPr>
        <p:spPr bwMode="auto">
          <a:xfrm>
            <a:off x="10301168" y="4737781"/>
            <a:ext cx="360040" cy="360040"/>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8" name="文本框 11">
            <a:extLst>
              <a:ext uri="{FF2B5EF4-FFF2-40B4-BE49-F238E27FC236}">
                <a16:creationId xmlns:a16="http://schemas.microsoft.com/office/drawing/2014/main" id="{A752FCE0-1CB7-425E-9A9B-5ADE2A8F76F3}"/>
              </a:ext>
            </a:extLst>
          </p:cNvPr>
          <p:cNvSpPr txBox="1"/>
          <p:nvPr/>
        </p:nvSpPr>
        <p:spPr>
          <a:xfrm>
            <a:off x="6527823" y="4509120"/>
            <a:ext cx="2184767"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SRing installation </a:t>
            </a:r>
          </a:p>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&amp; commissioning</a:t>
            </a:r>
            <a:endParaRPr kumimoji="0" lang="zh-CN"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29" name="文本框 12">
            <a:extLst>
              <a:ext uri="{FF2B5EF4-FFF2-40B4-BE49-F238E27FC236}">
                <a16:creationId xmlns:a16="http://schemas.microsoft.com/office/drawing/2014/main" id="{87A07288-3724-48D0-8F68-5703A8496E57}"/>
              </a:ext>
            </a:extLst>
          </p:cNvPr>
          <p:cNvSpPr txBox="1"/>
          <p:nvPr/>
        </p:nvSpPr>
        <p:spPr>
          <a:xfrm>
            <a:off x="8845429" y="3370881"/>
            <a:ext cx="12748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Complete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Installation</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charset="-122"/>
              <a:cs typeface="+mn-cs"/>
            </a:endParaRPr>
          </a:p>
        </p:txBody>
      </p:sp>
      <p:sp>
        <p:nvSpPr>
          <p:cNvPr id="30" name="爆炸形 1 25">
            <a:extLst>
              <a:ext uri="{FF2B5EF4-FFF2-40B4-BE49-F238E27FC236}">
                <a16:creationId xmlns:a16="http://schemas.microsoft.com/office/drawing/2014/main" id="{54C2800C-80E9-4B0F-BFA5-B80F0C920747}"/>
              </a:ext>
            </a:extLst>
          </p:cNvPr>
          <p:cNvSpPr/>
          <p:nvPr/>
        </p:nvSpPr>
        <p:spPr bwMode="auto">
          <a:xfrm>
            <a:off x="8520271" y="4640837"/>
            <a:ext cx="288459" cy="276964"/>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pic>
        <p:nvPicPr>
          <p:cNvPr id="18" name="Picture 17">
            <a:extLst>
              <a:ext uri="{FF2B5EF4-FFF2-40B4-BE49-F238E27FC236}">
                <a16:creationId xmlns:a16="http://schemas.microsoft.com/office/drawing/2014/main" id="{6694DB91-0791-4A1A-BE45-58903760627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9" name="灯片编号占位符 2">
            <a:extLst>
              <a:ext uri="{FF2B5EF4-FFF2-40B4-BE49-F238E27FC236}">
                <a16:creationId xmlns:a16="http://schemas.microsoft.com/office/drawing/2014/main" id="{92FCA554-938F-4B7F-9730-EB1004F60F08}"/>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19</a:t>
            </a:fld>
            <a:endParaRPr kumimoji="1" lang="zh-CN" altLang="en-US" b="1" dirty="0">
              <a:solidFill>
                <a:srgbClr val="0000FF"/>
              </a:solidFill>
            </a:endParaRPr>
          </a:p>
        </p:txBody>
      </p:sp>
    </p:spTree>
    <p:extLst>
      <p:ext uri="{BB962C8B-B14F-4D97-AF65-F5344CB8AC3E}">
        <p14:creationId xmlns:p14="http://schemas.microsoft.com/office/powerpoint/2010/main" val="2957024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47626F54-EAC2-4E44-94F4-CF4374691607}"/>
              </a:ext>
            </a:extLst>
          </p:cNvPr>
          <p:cNvSpPr txBox="1">
            <a:spLocks noChangeArrowheads="1"/>
          </p:cNvSpPr>
          <p:nvPr/>
        </p:nvSpPr>
        <p:spPr bwMode="auto">
          <a:xfrm>
            <a:off x="4241794" y="575767"/>
            <a:ext cx="3708412" cy="830997"/>
          </a:xfrm>
          <a:prstGeom prst="rect">
            <a:avLst/>
          </a:prstGeom>
          <a:noFill/>
        </p:spPr>
        <p:txBody>
          <a:bodyPr wrap="square">
            <a:spAutoFit/>
          </a:bodyPr>
          <a:lstStyle>
            <a:defPPr>
              <a:defRPr lang="zh-CN"/>
            </a:defPPr>
            <a:lvl1pPr algn="ctr" fontAlgn="auto">
              <a:spcBef>
                <a:spcPts val="0"/>
              </a:spcBef>
              <a:spcAft>
                <a:spcPts val="0"/>
              </a:spcAft>
              <a:defRPr sz="4800" b="1">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Outline</a:t>
            </a:r>
          </a:p>
        </p:txBody>
      </p:sp>
      <p:sp>
        <p:nvSpPr>
          <p:cNvPr id="9" name="Rectangle 3"/>
          <p:cNvSpPr txBox="1">
            <a:spLocks noChangeArrowheads="1"/>
          </p:cNvSpPr>
          <p:nvPr/>
        </p:nvSpPr>
        <p:spPr>
          <a:xfrm>
            <a:off x="1415480" y="2060848"/>
            <a:ext cx="10297144" cy="3924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General information of the HIAF</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Technical challenges and construction status </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Experimental terminals</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Towards to the EicC</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Conclusion</a:t>
            </a:r>
          </a:p>
        </p:txBody>
      </p:sp>
      <p:sp>
        <p:nvSpPr>
          <p:cNvPr id="6" name="矩形 4">
            <a:extLst>
              <a:ext uri="{FF2B5EF4-FFF2-40B4-BE49-F238E27FC236}">
                <a16:creationId xmlns:a16="http://schemas.microsoft.com/office/drawing/2014/main" id="{5BDA692D-695D-4E20-A776-CA08FFB457F3}"/>
              </a:ext>
            </a:extLst>
          </p:cNvPr>
          <p:cNvSpPr/>
          <p:nvPr/>
        </p:nvSpPr>
        <p:spPr>
          <a:xfrm>
            <a:off x="264000" y="1556792"/>
            <a:ext cx="11664000" cy="36000"/>
          </a:xfrm>
          <a:prstGeom prst="rect">
            <a:avLst/>
          </a:prstGeom>
          <a:solidFill>
            <a:srgbClr val="4472C4">
              <a:lumMod val="75000"/>
            </a:srgbClr>
          </a:solidFill>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41330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pic>
        <p:nvPicPr>
          <p:cNvPr id="3" name="Picture 2">
            <a:extLst>
              <a:ext uri="{FF2B5EF4-FFF2-40B4-BE49-F238E27FC236}">
                <a16:creationId xmlns:a16="http://schemas.microsoft.com/office/drawing/2014/main" id="{65E7C6E1-51D1-452E-9ED1-2C4273349E6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19336" y="4038166"/>
            <a:ext cx="4320480" cy="2560569"/>
          </a:xfrm>
          <a:prstGeom prst="rect">
            <a:avLst/>
          </a:prstGeom>
        </p:spPr>
      </p:pic>
      <p:pic>
        <p:nvPicPr>
          <p:cNvPr id="5" name="Picture 4">
            <a:extLst>
              <a:ext uri="{FF2B5EF4-FFF2-40B4-BE49-F238E27FC236}">
                <a16:creationId xmlns:a16="http://schemas.microsoft.com/office/drawing/2014/main" id="{815B36FB-75F8-4549-9978-848CB3B8724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19438" y="823527"/>
            <a:ext cx="4048446" cy="3037521"/>
          </a:xfrm>
          <a:prstGeom prst="rect">
            <a:avLst/>
          </a:prstGeom>
        </p:spPr>
      </p:pic>
      <p:pic>
        <p:nvPicPr>
          <p:cNvPr id="12" name="Picture 11">
            <a:extLst>
              <a:ext uri="{FF2B5EF4-FFF2-40B4-BE49-F238E27FC236}">
                <a16:creationId xmlns:a16="http://schemas.microsoft.com/office/drawing/2014/main" id="{DBAED663-1836-4F7A-B570-8211B9B1EA5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3184" y="823527"/>
            <a:ext cx="3417211" cy="3037521"/>
          </a:xfrm>
          <a:prstGeom prst="rect">
            <a:avLst/>
          </a:prstGeom>
        </p:spPr>
      </p:pic>
      <p:pic>
        <p:nvPicPr>
          <p:cNvPr id="15" name="Picture 14">
            <a:extLst>
              <a:ext uri="{FF2B5EF4-FFF2-40B4-BE49-F238E27FC236}">
                <a16:creationId xmlns:a16="http://schemas.microsoft.com/office/drawing/2014/main" id="{4ECA2104-B37C-434E-A373-BB262C27EC7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739466" y="823526"/>
            <a:ext cx="2700019" cy="3037521"/>
          </a:xfrm>
          <a:prstGeom prst="rect">
            <a:avLst/>
          </a:prstGeom>
        </p:spPr>
      </p:pic>
      <p:pic>
        <p:nvPicPr>
          <p:cNvPr id="14" name="Picture 13">
            <a:extLst>
              <a:ext uri="{FF2B5EF4-FFF2-40B4-BE49-F238E27FC236}">
                <a16:creationId xmlns:a16="http://schemas.microsoft.com/office/drawing/2014/main" id="{F9ADEA6A-7A57-4C53-82CA-032FDC10BE8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11" name="图片 10">
            <a:extLst>
              <a:ext uri="{FF2B5EF4-FFF2-40B4-BE49-F238E27FC236}">
                <a16:creationId xmlns:a16="http://schemas.microsoft.com/office/drawing/2014/main" id="{7193A1C8-883C-4F54-A76D-5A6A3E46211D}"/>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4619836" y="4038165"/>
            <a:ext cx="4048446" cy="2560569"/>
          </a:xfrm>
          <a:prstGeom prst="rect">
            <a:avLst/>
          </a:prstGeom>
        </p:spPr>
      </p:pic>
      <p:pic>
        <p:nvPicPr>
          <p:cNvPr id="16" name="图片 15">
            <a:extLst>
              <a:ext uri="{FF2B5EF4-FFF2-40B4-BE49-F238E27FC236}">
                <a16:creationId xmlns:a16="http://schemas.microsoft.com/office/drawing/2014/main" id="{42BF1F9D-14EC-45CA-A623-E768EA0B80E8}"/>
              </a:ext>
            </a:extLst>
          </p:cNvPr>
          <p:cNvPicPr>
            <a:picLocks/>
          </p:cNvPicPr>
          <p:nvPr/>
        </p:nvPicPr>
        <p:blipFill>
          <a:blip r:embed="rId10" cstate="screen">
            <a:extLst>
              <a:ext uri="{28A0092B-C50C-407E-A947-70E740481C1C}">
                <a14:useLocalDpi xmlns:a14="http://schemas.microsoft.com/office/drawing/2010/main" val="0"/>
              </a:ext>
            </a:extLst>
          </a:blip>
          <a:stretch>
            <a:fillRect/>
          </a:stretch>
        </p:blipFill>
        <p:spPr>
          <a:xfrm>
            <a:off x="8745126" y="4038165"/>
            <a:ext cx="3003501" cy="2560569"/>
          </a:xfrm>
          <a:prstGeom prst="rect">
            <a:avLst/>
          </a:prstGeom>
        </p:spPr>
      </p:pic>
      <p:sp>
        <p:nvSpPr>
          <p:cNvPr id="17" name="灯片编号占位符 2">
            <a:extLst>
              <a:ext uri="{FF2B5EF4-FFF2-40B4-BE49-F238E27FC236}">
                <a16:creationId xmlns:a16="http://schemas.microsoft.com/office/drawing/2014/main" id="{3E92DD09-5B5D-449D-BC7D-AECBCD82FA40}"/>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20</a:t>
            </a:fld>
            <a:endParaRPr kumimoji="1" lang="zh-CN" altLang="en-US" b="1" dirty="0">
              <a:solidFill>
                <a:srgbClr val="0000FF"/>
              </a:solidFill>
            </a:endParaRPr>
          </a:p>
        </p:txBody>
      </p:sp>
    </p:spTree>
    <p:extLst>
      <p:ext uri="{BB962C8B-B14F-4D97-AF65-F5344CB8AC3E}">
        <p14:creationId xmlns:p14="http://schemas.microsoft.com/office/powerpoint/2010/main" val="4034250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47626F54-EAC2-4E44-94F4-CF4374691607}"/>
              </a:ext>
            </a:extLst>
          </p:cNvPr>
          <p:cNvSpPr txBox="1">
            <a:spLocks noChangeArrowheads="1"/>
          </p:cNvSpPr>
          <p:nvPr/>
        </p:nvSpPr>
        <p:spPr bwMode="auto">
          <a:xfrm>
            <a:off x="4241794" y="575767"/>
            <a:ext cx="3708412" cy="830997"/>
          </a:xfrm>
          <a:prstGeom prst="rect">
            <a:avLst/>
          </a:prstGeom>
          <a:noFill/>
        </p:spPr>
        <p:txBody>
          <a:bodyPr wrap="square">
            <a:spAutoFit/>
          </a:bodyPr>
          <a:lstStyle>
            <a:defPPr>
              <a:defRPr lang="zh-CN"/>
            </a:defPPr>
            <a:lvl1pPr algn="ctr" fontAlgn="auto">
              <a:spcBef>
                <a:spcPts val="0"/>
              </a:spcBef>
              <a:spcAft>
                <a:spcPts val="0"/>
              </a:spcAft>
              <a:defRPr sz="4800" b="1">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Outline</a:t>
            </a:r>
          </a:p>
        </p:txBody>
      </p:sp>
      <p:sp>
        <p:nvSpPr>
          <p:cNvPr id="9" name="Rectangle 3"/>
          <p:cNvSpPr txBox="1">
            <a:spLocks noChangeArrowheads="1"/>
          </p:cNvSpPr>
          <p:nvPr/>
        </p:nvSpPr>
        <p:spPr>
          <a:xfrm>
            <a:off x="1415480" y="2060848"/>
            <a:ext cx="10297144" cy="3924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General information of the HIAF</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Technical challenges and construction status </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a:t>
            </a:r>
            <a:r>
              <a:rPr lang="en-US" altLang="zh-CN" b="1" dirty="0">
                <a:solidFill>
                  <a:srgbClr val="0000CC"/>
                </a:solidFill>
                <a:latin typeface="Times New Roman" panose="02020603050405020304" pitchFamily="18" charset="0"/>
                <a:ea typeface="宋体"/>
                <a:cs typeface="Times New Roman" panose="02020603050405020304" pitchFamily="18" charset="0"/>
              </a:rPr>
              <a:t>Experimental terminals</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Towards to the EicC</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Conclusion</a:t>
            </a:r>
          </a:p>
        </p:txBody>
      </p:sp>
      <p:sp>
        <p:nvSpPr>
          <p:cNvPr id="6" name="矩形 4">
            <a:extLst>
              <a:ext uri="{FF2B5EF4-FFF2-40B4-BE49-F238E27FC236}">
                <a16:creationId xmlns:a16="http://schemas.microsoft.com/office/drawing/2014/main" id="{5BDA692D-695D-4E20-A776-CA08FFB457F3}"/>
              </a:ext>
            </a:extLst>
          </p:cNvPr>
          <p:cNvSpPr/>
          <p:nvPr/>
        </p:nvSpPr>
        <p:spPr>
          <a:xfrm>
            <a:off x="264000" y="1556792"/>
            <a:ext cx="11664000" cy="36000"/>
          </a:xfrm>
          <a:prstGeom prst="rect">
            <a:avLst/>
          </a:prstGeom>
          <a:solidFill>
            <a:srgbClr val="4472C4">
              <a:lumMod val="75000"/>
            </a:srgbClr>
          </a:solidFill>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8806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AE7ABB87-FE40-4716-B10D-68920EEB43C4}"/>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6" name="图片 2">
            <a:extLst>
              <a:ext uri="{FF2B5EF4-FFF2-40B4-BE49-F238E27FC236}">
                <a16:creationId xmlns:a16="http://schemas.microsoft.com/office/drawing/2014/main" id="{BAA16B34-0596-44FE-99CE-8DA7B8AAB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7" name="Rectangle 2">
            <a:extLst>
              <a:ext uri="{FF2B5EF4-FFF2-40B4-BE49-F238E27FC236}">
                <a16:creationId xmlns:a16="http://schemas.microsoft.com/office/drawing/2014/main" id="{406D20C0-81E4-4E2C-A56F-9E65146EF4B4}"/>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Experimental Setups</a:t>
            </a:r>
          </a:p>
        </p:txBody>
      </p:sp>
      <p:pic>
        <p:nvPicPr>
          <p:cNvPr id="8" name="图片 3">
            <a:extLst>
              <a:ext uri="{FF2B5EF4-FFF2-40B4-BE49-F238E27FC236}">
                <a16:creationId xmlns:a16="http://schemas.microsoft.com/office/drawing/2014/main" id="{1E641BF2-9AAD-4CA8-B965-3252A366AA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26" y="1160677"/>
            <a:ext cx="11697208" cy="5485990"/>
          </a:xfrm>
          <a:prstGeom prst="rect">
            <a:avLst/>
          </a:prstGeom>
        </p:spPr>
      </p:pic>
      <p:sp>
        <p:nvSpPr>
          <p:cNvPr id="9" name="椭圆 4">
            <a:extLst>
              <a:ext uri="{FF2B5EF4-FFF2-40B4-BE49-F238E27FC236}">
                <a16:creationId xmlns:a16="http://schemas.microsoft.com/office/drawing/2014/main" id="{59C61F12-0EA7-45DF-A4A5-7AE9FF061367}"/>
              </a:ext>
            </a:extLst>
          </p:cNvPr>
          <p:cNvSpPr/>
          <p:nvPr/>
        </p:nvSpPr>
        <p:spPr>
          <a:xfrm>
            <a:off x="7864563" y="4727773"/>
            <a:ext cx="504469" cy="529260"/>
          </a:xfrm>
          <a:prstGeom prst="ellipse">
            <a:avLst/>
          </a:prstGeom>
          <a:solidFill>
            <a:srgbClr val="FF0000">
              <a:alpha val="40000"/>
            </a:srgb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rPr>
              <a:t>1</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sp>
        <p:nvSpPr>
          <p:cNvPr id="10" name="椭圆 14">
            <a:extLst>
              <a:ext uri="{FF2B5EF4-FFF2-40B4-BE49-F238E27FC236}">
                <a16:creationId xmlns:a16="http://schemas.microsoft.com/office/drawing/2014/main" id="{412354D3-81AC-43E9-9BE0-5815316BCEDB}"/>
              </a:ext>
            </a:extLst>
          </p:cNvPr>
          <p:cNvSpPr/>
          <p:nvPr/>
        </p:nvSpPr>
        <p:spPr>
          <a:xfrm>
            <a:off x="4264364" y="5937074"/>
            <a:ext cx="504469" cy="529260"/>
          </a:xfrm>
          <a:prstGeom prst="ellipse">
            <a:avLst/>
          </a:prstGeom>
          <a:solidFill>
            <a:srgbClr val="FF0000">
              <a:alpha val="40000"/>
            </a:srgb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rPr>
              <a:t>2</a:t>
            </a:r>
            <a:endParaRPr kumimoji="0" lang="zh-CN" altLang="en-US" sz="2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sp>
        <p:nvSpPr>
          <p:cNvPr id="11" name="椭圆 15">
            <a:extLst>
              <a:ext uri="{FF2B5EF4-FFF2-40B4-BE49-F238E27FC236}">
                <a16:creationId xmlns:a16="http://schemas.microsoft.com/office/drawing/2014/main" id="{E5882F20-9F58-4096-9E44-34771C023FD8}"/>
              </a:ext>
            </a:extLst>
          </p:cNvPr>
          <p:cNvSpPr/>
          <p:nvPr/>
        </p:nvSpPr>
        <p:spPr>
          <a:xfrm>
            <a:off x="1366791" y="2730741"/>
            <a:ext cx="504469" cy="529260"/>
          </a:xfrm>
          <a:prstGeom prst="ellipse">
            <a:avLst/>
          </a:prstGeom>
          <a:solidFill>
            <a:srgbClr val="FF0000">
              <a:alpha val="40000"/>
            </a:srgb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rPr>
              <a:t>3</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sp>
        <p:nvSpPr>
          <p:cNvPr id="12" name="椭圆 16">
            <a:extLst>
              <a:ext uri="{FF2B5EF4-FFF2-40B4-BE49-F238E27FC236}">
                <a16:creationId xmlns:a16="http://schemas.microsoft.com/office/drawing/2014/main" id="{DB26B7DF-8ED2-402D-9118-913EA106CC3F}"/>
              </a:ext>
            </a:extLst>
          </p:cNvPr>
          <p:cNvSpPr/>
          <p:nvPr/>
        </p:nvSpPr>
        <p:spPr>
          <a:xfrm>
            <a:off x="5010533" y="1909369"/>
            <a:ext cx="504469" cy="529260"/>
          </a:xfrm>
          <a:prstGeom prst="ellipse">
            <a:avLst/>
          </a:prstGeom>
          <a:solidFill>
            <a:srgbClr val="FF0000">
              <a:alpha val="40000"/>
            </a:srgb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rPr>
              <a:t>4</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sp>
        <p:nvSpPr>
          <p:cNvPr id="13" name="椭圆 17">
            <a:extLst>
              <a:ext uri="{FF2B5EF4-FFF2-40B4-BE49-F238E27FC236}">
                <a16:creationId xmlns:a16="http://schemas.microsoft.com/office/drawing/2014/main" id="{3C9CD5E2-26BF-4AA8-8833-55894A4160D4}"/>
              </a:ext>
            </a:extLst>
          </p:cNvPr>
          <p:cNvSpPr/>
          <p:nvPr/>
        </p:nvSpPr>
        <p:spPr>
          <a:xfrm>
            <a:off x="6805677" y="1851964"/>
            <a:ext cx="504469" cy="529260"/>
          </a:xfrm>
          <a:prstGeom prst="ellipse">
            <a:avLst/>
          </a:prstGeom>
          <a:solidFill>
            <a:srgbClr val="FF0000">
              <a:alpha val="40000"/>
            </a:srgb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rPr>
              <a:t>5</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sp>
        <p:nvSpPr>
          <p:cNvPr id="14" name="Rectangle 4">
            <a:extLst>
              <a:ext uri="{FF2B5EF4-FFF2-40B4-BE49-F238E27FC236}">
                <a16:creationId xmlns:a16="http://schemas.microsoft.com/office/drawing/2014/main" id="{474CE823-5892-48DF-A92C-EB709524D347}"/>
              </a:ext>
            </a:extLst>
          </p:cNvPr>
          <p:cNvSpPr>
            <a:spLocks noChangeArrowheads="1"/>
          </p:cNvSpPr>
          <p:nvPr/>
        </p:nvSpPr>
        <p:spPr bwMode="auto">
          <a:xfrm>
            <a:off x="7986192" y="5282447"/>
            <a:ext cx="3998853" cy="1364220"/>
          </a:xfrm>
          <a:prstGeom prst="rect">
            <a:avLst/>
          </a:prstGeom>
          <a:noFill/>
          <a:ln w="9525">
            <a:noFill/>
            <a:miter lim="800000"/>
          </a:ln>
        </p:spPr>
        <p:txBody>
          <a:bodyPr wrap="square">
            <a:spAutoFit/>
          </a:bodyPr>
          <a:lstStyle/>
          <a:p>
            <a:pPr marL="0" marR="0" lvl="0" indent="0" algn="l" defTabSz="914400" rtl="0" eaLnBrk="1" fontAlgn="auto" latinLnBrk="0" hangingPunct="1">
              <a:lnSpc>
                <a:spcPct val="114000"/>
              </a:lnSpc>
              <a:spcBef>
                <a:spcPts val="0"/>
              </a:spcBef>
              <a:spcAft>
                <a:spcPts val="0"/>
              </a:spcAft>
              <a:buClr>
                <a:srgbClr val="003366"/>
              </a:buClr>
              <a:buSzPct val="80000"/>
              <a:buFontTx/>
              <a:buNone/>
              <a:defRPr/>
            </a:pPr>
            <a:r>
              <a:rPr kumimoji="0" lang="en-US" altLang="zh-CN" sz="2000" b="1" i="0"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Low Energy Station:</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Gas-filled Recoil Separator</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Low Energy Spectrometer</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Low Energy Irradiation Terminal</a:t>
            </a:r>
          </a:p>
        </p:txBody>
      </p:sp>
      <p:sp>
        <p:nvSpPr>
          <p:cNvPr id="15" name="矩形 2">
            <a:extLst>
              <a:ext uri="{FF2B5EF4-FFF2-40B4-BE49-F238E27FC236}">
                <a16:creationId xmlns:a16="http://schemas.microsoft.com/office/drawing/2014/main" id="{6030737D-A12F-43CC-99C0-FFBD135EB46B}"/>
              </a:ext>
            </a:extLst>
          </p:cNvPr>
          <p:cNvSpPr/>
          <p:nvPr/>
        </p:nvSpPr>
        <p:spPr>
          <a:xfrm>
            <a:off x="372439" y="6128612"/>
            <a:ext cx="6096000" cy="36933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Keep Space</a:t>
            </a:r>
          </a:p>
        </p:txBody>
      </p:sp>
      <p:sp>
        <p:nvSpPr>
          <p:cNvPr id="16" name="矩形 19">
            <a:extLst>
              <a:ext uri="{FF2B5EF4-FFF2-40B4-BE49-F238E27FC236}">
                <a16:creationId xmlns:a16="http://schemas.microsoft.com/office/drawing/2014/main" id="{12F642C6-0961-48A1-930B-D5FCD69286BF}"/>
              </a:ext>
            </a:extLst>
          </p:cNvPr>
          <p:cNvSpPr/>
          <p:nvPr/>
        </p:nvSpPr>
        <p:spPr>
          <a:xfrm>
            <a:off x="354136" y="1207214"/>
            <a:ext cx="6096000" cy="1364220"/>
          </a:xfrm>
          <a:prstGeom prst="rect">
            <a:avLst/>
          </a:prstGeom>
        </p:spPr>
        <p:txBody>
          <a:bodyPr>
            <a:spAutoFit/>
          </a:bodyPr>
          <a:lstStyle/>
          <a:p>
            <a:pPr marL="0" marR="0" lvl="0" indent="0" algn="l" defTabSz="914400" rtl="0" eaLnBrk="1" fontAlgn="auto" latinLnBrk="0" hangingPunct="1">
              <a:lnSpc>
                <a:spcPct val="114000"/>
              </a:lnSpc>
              <a:spcBef>
                <a:spcPts val="0"/>
              </a:spcBef>
              <a:spcAft>
                <a:spcPts val="0"/>
              </a:spcAft>
              <a:buClr>
                <a:srgbClr val="003366"/>
              </a:buClr>
              <a:buSzPct val="80000"/>
              <a:buFontTx/>
              <a:buNone/>
              <a:defRPr/>
            </a:pPr>
            <a:r>
              <a:rPr kumimoji="0" lang="en-US" altLang="zh-CN" sz="2000" b="1" i="0"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High Energy Station:</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Setup for Nuclear Matter Study</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High Energy Irradiation Terminal</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黑体" panose="02010609060101010101" charset="-122"/>
                <a:cs typeface="Arial" panose="020B0604020202020204" pitchFamily="34" charset="0"/>
              </a:rPr>
              <a:t>Setup for Hypernuclear Study</a:t>
            </a:r>
          </a:p>
        </p:txBody>
      </p:sp>
      <p:sp>
        <p:nvSpPr>
          <p:cNvPr id="17" name="矩形 21">
            <a:extLst>
              <a:ext uri="{FF2B5EF4-FFF2-40B4-BE49-F238E27FC236}">
                <a16:creationId xmlns:a16="http://schemas.microsoft.com/office/drawing/2014/main" id="{0A42D1B4-5959-41A7-8C0B-BB92783C7CBE}"/>
              </a:ext>
            </a:extLst>
          </p:cNvPr>
          <p:cNvSpPr/>
          <p:nvPr/>
        </p:nvSpPr>
        <p:spPr>
          <a:xfrm>
            <a:off x="8350043" y="1333993"/>
            <a:ext cx="3794629" cy="1680012"/>
          </a:xfrm>
          <a:prstGeom prst="rect">
            <a:avLst/>
          </a:prstGeom>
        </p:spPr>
        <p:txBody>
          <a:bodyPr wrap="none">
            <a:spAutoFit/>
          </a:bodyPr>
          <a:lstStyle/>
          <a:p>
            <a:pPr marL="0" marR="0" lvl="0" indent="0" algn="l" defTabSz="914400" rtl="0" eaLnBrk="1" fontAlgn="auto" latinLnBrk="0" hangingPunct="1">
              <a:lnSpc>
                <a:spcPct val="114000"/>
              </a:lnSpc>
              <a:spcBef>
                <a:spcPts val="0"/>
              </a:spcBef>
              <a:spcAft>
                <a:spcPts val="0"/>
              </a:spcAft>
              <a:buClr>
                <a:srgbClr val="003366"/>
              </a:buClr>
              <a:buSzPct val="80000"/>
              <a:buFontTx/>
              <a:buNone/>
              <a:defRPr/>
            </a:pPr>
            <a:r>
              <a:rPr kumimoji="0" lang="en-US" altLang="zh-CN" sz="2000" b="1" i="0"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Storage Ring:</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Isochronous Mass Spectrometer</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Schottky Spectrometer </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In-ring Reaction Setup</a:t>
            </a:r>
          </a:p>
          <a:p>
            <a:pPr marL="285750" marR="0" lvl="0" indent="-285750" algn="l" defTabSz="914400" rtl="0" eaLnBrk="1" fontAlgn="auto" latinLnBrk="0" hangingPunct="1">
              <a:lnSpc>
                <a:spcPct val="114000"/>
              </a:lnSpc>
              <a:spcBef>
                <a:spcPts val="0"/>
              </a:spcBef>
              <a:spcAft>
                <a:spcPts val="0"/>
              </a:spcAft>
              <a:buClr>
                <a:srgbClr val="FFC000"/>
              </a:buClr>
              <a:buSzPct val="100000"/>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DR Spectrometer</a:t>
            </a:r>
          </a:p>
        </p:txBody>
      </p:sp>
      <p:sp>
        <p:nvSpPr>
          <p:cNvPr id="18" name="矩形 20">
            <a:extLst>
              <a:ext uri="{FF2B5EF4-FFF2-40B4-BE49-F238E27FC236}">
                <a16:creationId xmlns:a16="http://schemas.microsoft.com/office/drawing/2014/main" id="{D9C13F1F-0AB9-440F-9819-0750304D7D21}"/>
              </a:ext>
            </a:extLst>
          </p:cNvPr>
          <p:cNvSpPr/>
          <p:nvPr/>
        </p:nvSpPr>
        <p:spPr>
          <a:xfrm>
            <a:off x="4022431" y="944724"/>
            <a:ext cx="278324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High Energy Fragment Separator</a:t>
            </a:r>
          </a:p>
        </p:txBody>
      </p:sp>
      <p:pic>
        <p:nvPicPr>
          <p:cNvPr id="19" name="Picture 18">
            <a:extLst>
              <a:ext uri="{FF2B5EF4-FFF2-40B4-BE49-F238E27FC236}">
                <a16:creationId xmlns:a16="http://schemas.microsoft.com/office/drawing/2014/main" id="{14C2833C-4592-4165-AD00-26BECE9A4F6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20" name="灯片编号占位符 2">
            <a:extLst>
              <a:ext uri="{FF2B5EF4-FFF2-40B4-BE49-F238E27FC236}">
                <a16:creationId xmlns:a16="http://schemas.microsoft.com/office/drawing/2014/main" id="{CD108148-DF5C-4957-926E-8D1DED96753A}"/>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22</a:t>
            </a:fld>
            <a:endParaRPr kumimoji="1" lang="zh-CN" altLang="en-US" b="1" dirty="0">
              <a:solidFill>
                <a:srgbClr val="0000FF"/>
              </a:solidFill>
            </a:endParaRPr>
          </a:p>
        </p:txBody>
      </p:sp>
    </p:spTree>
    <p:extLst>
      <p:ext uri="{BB962C8B-B14F-4D97-AF65-F5344CB8AC3E}">
        <p14:creationId xmlns:p14="http://schemas.microsoft.com/office/powerpoint/2010/main" val="1330789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6">
            <a:extLst>
              <a:ext uri="{FF2B5EF4-FFF2-40B4-BE49-F238E27FC236}">
                <a16:creationId xmlns:a16="http://schemas.microsoft.com/office/drawing/2014/main" id="{62D051FD-7FBB-44DA-AFC9-3E53D15B862D}"/>
              </a:ext>
            </a:extLst>
          </p:cNvPr>
          <p:cNvSpPr txBox="1"/>
          <p:nvPr/>
        </p:nvSpPr>
        <p:spPr>
          <a:xfrm>
            <a:off x="5799421" y="2550457"/>
            <a:ext cx="2507418" cy="413896"/>
          </a:xfrm>
          <a:prstGeom prst="rect">
            <a:avLst/>
          </a:prstGeom>
          <a:noFill/>
        </p:spPr>
        <p:txBody>
          <a:bodyPr wrap="none" rtlCol="0">
            <a:spAutoFit/>
          </a:bodyPr>
          <a:lstStyle/>
          <a:p>
            <a:pPr marL="0" marR="0" lvl="0" indent="0" algn="l" defTabSz="914400" rtl="0" eaLnBrk="0" fontAlgn="auto" latinLnBrk="0" hangingPunct="0">
              <a:lnSpc>
                <a:spcPct val="114000"/>
              </a:lnSpc>
              <a:spcBef>
                <a:spcPts val="0"/>
              </a:spcBef>
              <a:spcAft>
                <a:spcPts val="0"/>
              </a:spcAft>
              <a:buClr>
                <a:prstClr val="white"/>
              </a:buClr>
              <a:buSzTx/>
              <a:buFont typeface="Wingdings" panose="05000000000000000000" pitchFamily="2" charset="2"/>
              <a:buNone/>
              <a:defRPr/>
            </a:pP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楷体_GB2312"/>
                <a:cs typeface="Arial" panose="020B0604020202020204" pitchFamily="34" charset="0"/>
              </a:rPr>
              <a:t>Energy  Adjustable</a:t>
            </a:r>
            <a:endPar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a:cs typeface="Arial" panose="020B0604020202020204" pitchFamily="34" charset="0"/>
            </a:endParaRPr>
          </a:p>
        </p:txBody>
      </p:sp>
      <p:cxnSp>
        <p:nvCxnSpPr>
          <p:cNvPr id="3" name="直接箭头连接符 47">
            <a:extLst>
              <a:ext uri="{FF2B5EF4-FFF2-40B4-BE49-F238E27FC236}">
                <a16:creationId xmlns:a16="http://schemas.microsoft.com/office/drawing/2014/main" id="{2A28EC7C-2228-4F3E-B35B-4C5DB45341D5}"/>
              </a:ext>
            </a:extLst>
          </p:cNvPr>
          <p:cNvCxnSpPr>
            <a:stCxn id="14" idx="1"/>
          </p:cNvCxnSpPr>
          <p:nvPr/>
        </p:nvCxnSpPr>
        <p:spPr>
          <a:xfrm flipV="1">
            <a:off x="2589657" y="2233128"/>
            <a:ext cx="4735684" cy="52681"/>
          </a:xfrm>
          <a:prstGeom prst="straightConnector1">
            <a:avLst/>
          </a:prstGeom>
          <a:noFill/>
          <a:ln w="28575" cap="flat" cmpd="sng" algn="ctr">
            <a:solidFill>
              <a:srgbClr val="7030A0"/>
            </a:solidFill>
            <a:prstDash val="solid"/>
            <a:headEnd type="none" w="med" len="med"/>
            <a:tailEnd type="triangle" w="med" len="med"/>
          </a:ln>
          <a:effectLst/>
        </p:spPr>
      </p:cxnSp>
      <p:grpSp>
        <p:nvGrpSpPr>
          <p:cNvPr id="4" name="组合 56">
            <a:extLst>
              <a:ext uri="{FF2B5EF4-FFF2-40B4-BE49-F238E27FC236}">
                <a16:creationId xmlns:a16="http://schemas.microsoft.com/office/drawing/2014/main" id="{FD87B3BE-977F-4AF0-BC86-D344AA86F172}"/>
              </a:ext>
            </a:extLst>
          </p:cNvPr>
          <p:cNvGrpSpPr/>
          <p:nvPr/>
        </p:nvGrpSpPr>
        <p:grpSpPr>
          <a:xfrm>
            <a:off x="988237" y="2285821"/>
            <a:ext cx="947635" cy="5374"/>
            <a:chOff x="1592282" y="2305563"/>
            <a:chExt cx="944084" cy="4905"/>
          </a:xfrm>
        </p:grpSpPr>
        <p:cxnSp>
          <p:nvCxnSpPr>
            <p:cNvPr id="5" name="直接连接符 49">
              <a:extLst>
                <a:ext uri="{FF2B5EF4-FFF2-40B4-BE49-F238E27FC236}">
                  <a16:creationId xmlns:a16="http://schemas.microsoft.com/office/drawing/2014/main" id="{16518945-0E4B-4F99-9576-EA2E66414ED7}"/>
                </a:ext>
              </a:extLst>
            </p:cNvPr>
            <p:cNvCxnSpPr>
              <a:stCxn id="8" idx="1"/>
              <a:endCxn id="11" idx="3"/>
            </p:cNvCxnSpPr>
            <p:nvPr/>
          </p:nvCxnSpPr>
          <p:spPr>
            <a:xfrm>
              <a:off x="1592282" y="2310456"/>
              <a:ext cx="124934" cy="1"/>
            </a:xfrm>
            <a:prstGeom prst="line">
              <a:avLst/>
            </a:prstGeom>
            <a:noFill/>
            <a:ln w="38100" cap="flat" cmpd="sng" algn="ctr">
              <a:solidFill>
                <a:srgbClr val="7030A0"/>
              </a:solidFill>
              <a:prstDash val="solid"/>
            </a:ln>
            <a:effectLst/>
          </p:spPr>
        </p:cxnSp>
        <p:cxnSp>
          <p:nvCxnSpPr>
            <p:cNvPr id="6" name="直接连接符 50">
              <a:extLst>
                <a:ext uri="{FF2B5EF4-FFF2-40B4-BE49-F238E27FC236}">
                  <a16:creationId xmlns:a16="http://schemas.microsoft.com/office/drawing/2014/main" id="{E99822F2-6277-4C79-A766-47905272FDA6}"/>
                </a:ext>
              </a:extLst>
            </p:cNvPr>
            <p:cNvCxnSpPr>
              <a:stCxn id="11" idx="1"/>
              <a:endCxn id="14" idx="3"/>
            </p:cNvCxnSpPr>
            <p:nvPr/>
          </p:nvCxnSpPr>
          <p:spPr>
            <a:xfrm flipV="1">
              <a:off x="2368550" y="2305563"/>
              <a:ext cx="167816" cy="4905"/>
            </a:xfrm>
            <a:prstGeom prst="line">
              <a:avLst/>
            </a:prstGeom>
            <a:noFill/>
            <a:ln w="38100" cap="flat" cmpd="sng" algn="ctr">
              <a:solidFill>
                <a:srgbClr val="7030A0"/>
              </a:solidFill>
              <a:prstDash val="solid"/>
            </a:ln>
            <a:effectLst/>
          </p:spPr>
        </p:cxnSp>
      </p:grpSp>
      <p:grpSp>
        <p:nvGrpSpPr>
          <p:cNvPr id="7" name="组合 39">
            <a:extLst>
              <a:ext uri="{FF2B5EF4-FFF2-40B4-BE49-F238E27FC236}">
                <a16:creationId xmlns:a16="http://schemas.microsoft.com/office/drawing/2014/main" id="{C96F2BDD-68E8-4D89-B40A-209BA728C7C1}"/>
              </a:ext>
            </a:extLst>
          </p:cNvPr>
          <p:cNvGrpSpPr/>
          <p:nvPr/>
        </p:nvGrpSpPr>
        <p:grpSpPr>
          <a:xfrm>
            <a:off x="265666" y="2033265"/>
            <a:ext cx="722570" cy="438635"/>
            <a:chOff x="802568" y="2075820"/>
            <a:chExt cx="719863" cy="400491"/>
          </a:xfrm>
        </p:grpSpPr>
        <p:sp>
          <p:nvSpPr>
            <p:cNvPr id="8" name="圆柱形 61">
              <a:extLst>
                <a:ext uri="{FF2B5EF4-FFF2-40B4-BE49-F238E27FC236}">
                  <a16:creationId xmlns:a16="http://schemas.microsoft.com/office/drawing/2014/main" id="{CDAA2AF4-534B-4B83-8E7D-2C29CBF75A92}"/>
                </a:ext>
              </a:extLst>
            </p:cNvPr>
            <p:cNvSpPr/>
            <p:nvPr/>
          </p:nvSpPr>
          <p:spPr bwMode="auto">
            <a:xfrm rot="5400000">
              <a:off x="1031760" y="1985639"/>
              <a:ext cx="330008" cy="651335"/>
            </a:xfrm>
            <a:prstGeom prst="can">
              <a:avLst/>
            </a:prstGeom>
            <a:gradFill flip="none" rotWithShape="1">
              <a:gsLst>
                <a:gs pos="100000">
                  <a:srgbClr val="3399FF"/>
                </a:gs>
                <a:gs pos="0">
                  <a:srgbClr val="1F497D">
                    <a:lumMod val="40000"/>
                    <a:lumOff val="60000"/>
                  </a:srgbClr>
                </a:gs>
              </a:gsLst>
              <a:path path="circle">
                <a:fillToRect t="100000" r="100000"/>
              </a:path>
              <a:tileRect l="-100000" b="-100000"/>
            </a:gradFill>
            <a:ln w="6350">
              <a:solidFill>
                <a:srgbClr val="3399FF"/>
              </a:solid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0" i="0" u="none" strike="noStrike" kern="0" cap="none" spc="0" normalizeH="0" baseline="0" noProof="0" dirty="0">
                <a:ln>
                  <a:noFill/>
                </a:ln>
                <a:solidFill>
                  <a:srgbClr val="000000"/>
                </a:solidFill>
                <a:effectLst/>
                <a:uLnTx/>
                <a:uFillTx/>
                <a:latin typeface="Times New Roman" panose="02020603050405020304"/>
                <a:ea typeface="楷体_GB2312" charset="0"/>
                <a:cs typeface="Times New Roman" panose="02020603050405020304" pitchFamily="18" charset="0"/>
              </a:endParaRPr>
            </a:p>
          </p:txBody>
        </p:sp>
        <p:sp>
          <p:nvSpPr>
            <p:cNvPr id="9" name="TextBox 50">
              <a:extLst>
                <a:ext uri="{FF2B5EF4-FFF2-40B4-BE49-F238E27FC236}">
                  <a16:creationId xmlns:a16="http://schemas.microsoft.com/office/drawing/2014/main" id="{B47DF511-9EAA-45E0-9A16-9A633B5C6773}"/>
                </a:ext>
              </a:extLst>
            </p:cNvPr>
            <p:cNvSpPr txBox="1"/>
            <p:nvPr/>
          </p:nvSpPr>
          <p:spPr>
            <a:xfrm>
              <a:off x="802568" y="2075820"/>
              <a:ext cx="682237" cy="387153"/>
            </a:xfrm>
            <a:prstGeom prst="rect">
              <a:avLst/>
            </a:prstGeom>
            <a:noFill/>
          </p:spPr>
          <p:txBody>
            <a:bodyPr wrap="none" rtlCol="0">
              <a:spAutoFit/>
            </a:bodyPr>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pitchFamily="2" charset="2"/>
                <a:buNone/>
                <a:defRPr/>
              </a:pPr>
              <a:r>
                <a:rPr kumimoji="0" lang="en-US" altLang="zh-CN" sz="1400" b="1" i="0" u="none" strike="noStrike" kern="0" cap="none" spc="0" normalizeH="0" baseline="0" noProof="0" dirty="0">
                  <a:ln>
                    <a:noFill/>
                  </a:ln>
                  <a:solidFill>
                    <a:srgbClr val="FFFF00"/>
                  </a:solidFill>
                  <a:effectLst/>
                  <a:uLnTx/>
                  <a:uFillTx/>
                  <a:latin typeface="Arial" panose="020B0604020202020204" pitchFamily="34" charset="0"/>
                  <a:ea typeface="楷体_GB2312"/>
                  <a:cs typeface="Arial" panose="020B0604020202020204" pitchFamily="34" charset="0"/>
                </a:rPr>
                <a:t>SECR</a:t>
              </a:r>
              <a:endParaRPr kumimoji="0" lang="zh-CN" altLang="en-US" sz="1400" b="1" i="0" u="none" strike="noStrike" kern="0" cap="none" spc="0" normalizeH="0" baseline="0" noProof="0" dirty="0">
                <a:ln>
                  <a:noFill/>
                </a:ln>
                <a:solidFill>
                  <a:srgbClr val="FFFF00"/>
                </a:solidFill>
                <a:effectLst/>
                <a:uLnTx/>
                <a:uFillTx/>
                <a:latin typeface="Arial" panose="020B0604020202020204" pitchFamily="34" charset="0"/>
                <a:ea typeface="楷体_GB2312"/>
                <a:cs typeface="Arial" panose="020B0604020202020204" pitchFamily="34" charset="0"/>
              </a:endParaRPr>
            </a:p>
          </p:txBody>
        </p:sp>
      </p:grpSp>
      <p:grpSp>
        <p:nvGrpSpPr>
          <p:cNvPr id="10" name="组合 40">
            <a:extLst>
              <a:ext uri="{FF2B5EF4-FFF2-40B4-BE49-F238E27FC236}">
                <a16:creationId xmlns:a16="http://schemas.microsoft.com/office/drawing/2014/main" id="{A59A99E5-D57E-4F8F-B4B3-B64521988D1D}"/>
              </a:ext>
            </a:extLst>
          </p:cNvPr>
          <p:cNvGrpSpPr/>
          <p:nvPr/>
        </p:nvGrpSpPr>
        <p:grpSpPr>
          <a:xfrm>
            <a:off x="1090889" y="2033903"/>
            <a:ext cx="718016" cy="437998"/>
            <a:chOff x="1777099" y="2076402"/>
            <a:chExt cx="715326" cy="399909"/>
          </a:xfrm>
        </p:grpSpPr>
        <p:sp>
          <p:nvSpPr>
            <p:cNvPr id="11" name="圆柱形 59">
              <a:extLst>
                <a:ext uri="{FF2B5EF4-FFF2-40B4-BE49-F238E27FC236}">
                  <a16:creationId xmlns:a16="http://schemas.microsoft.com/office/drawing/2014/main" id="{E19D2AC8-C80B-4898-B756-02601CA00973}"/>
                </a:ext>
              </a:extLst>
            </p:cNvPr>
            <p:cNvSpPr/>
            <p:nvPr/>
          </p:nvSpPr>
          <p:spPr bwMode="auto">
            <a:xfrm rot="5400000">
              <a:off x="1960429" y="1985639"/>
              <a:ext cx="330008" cy="651335"/>
            </a:xfrm>
            <a:prstGeom prst="can">
              <a:avLst/>
            </a:prstGeom>
            <a:gradFill>
              <a:gsLst>
                <a:gs pos="0">
                  <a:srgbClr val="FFC000">
                    <a:alpha val="38000"/>
                  </a:srgbClr>
                </a:gs>
                <a:gs pos="37900">
                  <a:srgbClr val="FFC000">
                    <a:alpha val="54000"/>
                  </a:srgbClr>
                </a:gs>
                <a:gs pos="100000">
                  <a:srgbClr val="FFC000">
                    <a:alpha val="72000"/>
                  </a:srgbClr>
                </a:gs>
              </a:gsLst>
              <a:path path="circle">
                <a:fillToRect t="100000" r="100000"/>
              </a:path>
            </a:gradFill>
            <a:ln w="6350">
              <a:solidFill>
                <a:srgbClr val="FFC000"/>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楷体_GB2312" charset="0"/>
                <a:cs typeface="Times New Roman" panose="02020603050405020304" pitchFamily="18" charset="0"/>
              </a:endParaRPr>
            </a:p>
          </p:txBody>
        </p:sp>
        <p:sp>
          <p:nvSpPr>
            <p:cNvPr id="12" name="TextBox 48">
              <a:extLst>
                <a:ext uri="{FF2B5EF4-FFF2-40B4-BE49-F238E27FC236}">
                  <a16:creationId xmlns:a16="http://schemas.microsoft.com/office/drawing/2014/main" id="{AE060BF8-CD0A-4342-BC71-4A8C003F49B7}"/>
                </a:ext>
              </a:extLst>
            </p:cNvPr>
            <p:cNvSpPr txBox="1"/>
            <p:nvPr/>
          </p:nvSpPr>
          <p:spPr>
            <a:xfrm>
              <a:off x="1777099" y="2076402"/>
              <a:ext cx="715326" cy="387153"/>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00B050"/>
                  </a:solidFill>
                  <a:effectLst/>
                  <a:uLnTx/>
                  <a:uFillTx/>
                  <a:latin typeface="Arial" panose="020B0604020202020204" pitchFamily="34" charset="0"/>
                  <a:ea typeface="楷体_GB2312"/>
                  <a:cs typeface="Arial" panose="020B0604020202020204" pitchFamily="34" charset="0"/>
                </a:rPr>
                <a:t>LEBT</a:t>
              </a:r>
              <a:endParaRPr kumimoji="0" lang="zh-CN" altLang="en-US" sz="1400" b="1" i="0" u="none" strike="noStrike" kern="1200" cap="none" spc="0" normalizeH="0" baseline="0" noProof="0" dirty="0">
                <a:ln>
                  <a:noFill/>
                </a:ln>
                <a:solidFill>
                  <a:srgbClr val="00B050"/>
                </a:solidFill>
                <a:effectLst/>
                <a:uLnTx/>
                <a:uFillTx/>
                <a:latin typeface="Arial" panose="020B0604020202020204" pitchFamily="34" charset="0"/>
                <a:ea typeface="楷体_GB2312"/>
                <a:cs typeface="Arial" panose="020B0604020202020204" pitchFamily="34" charset="0"/>
              </a:endParaRPr>
            </a:p>
          </p:txBody>
        </p:sp>
      </p:grpSp>
      <p:grpSp>
        <p:nvGrpSpPr>
          <p:cNvPr id="13" name="组合 41">
            <a:extLst>
              <a:ext uri="{FF2B5EF4-FFF2-40B4-BE49-F238E27FC236}">
                <a16:creationId xmlns:a16="http://schemas.microsoft.com/office/drawing/2014/main" id="{F86101CF-0804-49F1-8B2D-16BB3E606928}"/>
              </a:ext>
            </a:extLst>
          </p:cNvPr>
          <p:cNvGrpSpPr/>
          <p:nvPr/>
        </p:nvGrpSpPr>
        <p:grpSpPr>
          <a:xfrm>
            <a:off x="1935871" y="2041013"/>
            <a:ext cx="653785" cy="480130"/>
            <a:chOff x="2828465" y="2082894"/>
            <a:chExt cx="651335" cy="438378"/>
          </a:xfrm>
        </p:grpSpPr>
        <p:sp>
          <p:nvSpPr>
            <p:cNvPr id="14" name="圆柱形 57">
              <a:extLst>
                <a:ext uri="{FF2B5EF4-FFF2-40B4-BE49-F238E27FC236}">
                  <a16:creationId xmlns:a16="http://schemas.microsoft.com/office/drawing/2014/main" id="{596A633D-303F-4912-BD92-C464CE8185F2}"/>
                </a:ext>
              </a:extLst>
            </p:cNvPr>
            <p:cNvSpPr/>
            <p:nvPr/>
          </p:nvSpPr>
          <p:spPr bwMode="auto">
            <a:xfrm rot="5400000">
              <a:off x="2989129" y="1980734"/>
              <a:ext cx="330008" cy="651335"/>
            </a:xfrm>
            <a:prstGeom prst="can">
              <a:avLst/>
            </a:prstGeom>
            <a:gradFill>
              <a:gsLst>
                <a:gs pos="0">
                  <a:srgbClr val="FF0000">
                    <a:alpha val="19000"/>
                  </a:srgbClr>
                </a:gs>
                <a:gs pos="37900">
                  <a:srgbClr val="FF0000">
                    <a:alpha val="35000"/>
                  </a:srgbClr>
                </a:gs>
                <a:gs pos="100000">
                  <a:srgbClr val="FF0000">
                    <a:alpha val="71000"/>
                  </a:srgbClr>
                </a:gs>
              </a:gsLst>
              <a:path path="circle">
                <a:fillToRect t="100000" r="100000"/>
              </a:path>
            </a:gradFill>
            <a:ln w="6350">
              <a:solidFill>
                <a:srgbClr val="FF0000"/>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楷体_GB2312" charset="0"/>
                <a:cs typeface="Times New Roman" panose="02020603050405020304" pitchFamily="18" charset="0"/>
              </a:endParaRPr>
            </a:p>
          </p:txBody>
        </p:sp>
        <p:sp>
          <p:nvSpPr>
            <p:cNvPr id="15" name="TextBox 46">
              <a:extLst>
                <a:ext uri="{FF2B5EF4-FFF2-40B4-BE49-F238E27FC236}">
                  <a16:creationId xmlns:a16="http://schemas.microsoft.com/office/drawing/2014/main" id="{555B2C96-EB42-4DFD-B5BF-D6BF79A8BBBC}"/>
                </a:ext>
              </a:extLst>
            </p:cNvPr>
            <p:cNvSpPr txBox="1"/>
            <p:nvPr/>
          </p:nvSpPr>
          <p:spPr>
            <a:xfrm>
              <a:off x="2869262" y="2082894"/>
              <a:ext cx="560865" cy="438378"/>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_GB2312"/>
                  <a:cs typeface="Arial" panose="020B0604020202020204" pitchFamily="34" charset="0"/>
                </a:rPr>
                <a:t>RFQ</a:t>
              </a:r>
              <a:endParaRPr kumimoji="0" lang="zh-CN" altLang="en-US" sz="1400" b="1" i="0" u="none" strike="noStrike" kern="1200" cap="none" spc="0" normalizeH="0" baseline="0" noProof="0" dirty="0">
                <a:ln>
                  <a:noFill/>
                </a:ln>
                <a:solidFill>
                  <a:srgbClr val="1F497D"/>
                </a:solidFill>
                <a:effectLst/>
                <a:uLnTx/>
                <a:uFillTx/>
                <a:latin typeface="Arial" panose="020B0604020202020204" pitchFamily="34" charset="0"/>
                <a:ea typeface="楷体_GB2312"/>
                <a:cs typeface="Arial" panose="020B0604020202020204" pitchFamily="34" charset="0"/>
              </a:endParaRPr>
            </a:p>
          </p:txBody>
        </p:sp>
      </p:grpSp>
      <p:sp>
        <p:nvSpPr>
          <p:cNvPr id="16" name="圆角矩形 34">
            <a:extLst>
              <a:ext uri="{FF2B5EF4-FFF2-40B4-BE49-F238E27FC236}">
                <a16:creationId xmlns:a16="http://schemas.microsoft.com/office/drawing/2014/main" id="{69E1FF04-D8A6-41E3-B872-06ACAC60DF38}"/>
              </a:ext>
            </a:extLst>
          </p:cNvPr>
          <p:cNvSpPr/>
          <p:nvPr/>
        </p:nvSpPr>
        <p:spPr bwMode="auto">
          <a:xfrm>
            <a:off x="2761144" y="2056415"/>
            <a:ext cx="1230766" cy="490339"/>
          </a:xfrm>
          <a:prstGeom prst="roundRect">
            <a:avLst>
              <a:gd name="adj" fmla="val 50000"/>
            </a:avLst>
          </a:prstGeom>
          <a:solidFill>
            <a:srgbClr val="92D050"/>
          </a:soli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17" name="椭圆 61">
            <a:extLst>
              <a:ext uri="{FF2B5EF4-FFF2-40B4-BE49-F238E27FC236}">
                <a16:creationId xmlns:a16="http://schemas.microsoft.com/office/drawing/2014/main" id="{550E17D8-9B5D-4E61-AAD8-93BB2204A732}"/>
              </a:ext>
            </a:extLst>
          </p:cNvPr>
          <p:cNvSpPr/>
          <p:nvPr/>
        </p:nvSpPr>
        <p:spPr bwMode="auto">
          <a:xfrm>
            <a:off x="3590355" y="2056753"/>
            <a:ext cx="401555" cy="477767"/>
          </a:xfrm>
          <a:prstGeom prst="ellipse">
            <a:avLst/>
          </a:prstGeom>
          <a:solidFill>
            <a:srgbClr val="B4DE86"/>
          </a:solidFill>
          <a:ln>
            <a:solidFill>
              <a:srgbClr val="92D050"/>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18" name="圆角矩形 48">
            <a:extLst>
              <a:ext uri="{FF2B5EF4-FFF2-40B4-BE49-F238E27FC236}">
                <a16:creationId xmlns:a16="http://schemas.microsoft.com/office/drawing/2014/main" id="{811FFB09-433A-4980-93E6-74F5F20454A7}"/>
              </a:ext>
            </a:extLst>
          </p:cNvPr>
          <p:cNvSpPr/>
          <p:nvPr/>
        </p:nvSpPr>
        <p:spPr bwMode="auto">
          <a:xfrm>
            <a:off x="4173841" y="2069998"/>
            <a:ext cx="1230765" cy="490341"/>
          </a:xfrm>
          <a:prstGeom prst="roundRect">
            <a:avLst>
              <a:gd name="adj" fmla="val 50000"/>
            </a:avLst>
          </a:prstGeom>
          <a:solidFill>
            <a:srgbClr val="C0504D">
              <a:lumMod val="60000"/>
              <a:lumOff val="40000"/>
            </a:srgbClr>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19" name="椭圆 63">
            <a:extLst>
              <a:ext uri="{FF2B5EF4-FFF2-40B4-BE49-F238E27FC236}">
                <a16:creationId xmlns:a16="http://schemas.microsoft.com/office/drawing/2014/main" id="{988EEACC-3F5A-439D-9790-475913A5019F}"/>
              </a:ext>
            </a:extLst>
          </p:cNvPr>
          <p:cNvSpPr/>
          <p:nvPr/>
        </p:nvSpPr>
        <p:spPr bwMode="auto">
          <a:xfrm>
            <a:off x="5013019" y="2084077"/>
            <a:ext cx="397961" cy="464028"/>
          </a:xfrm>
          <a:prstGeom prst="ellipse">
            <a:avLst/>
          </a:prstGeom>
          <a:solidFill>
            <a:srgbClr val="E5B6B5"/>
          </a:solidFill>
          <a:ln>
            <a:solidFill>
              <a:srgbClr val="C0504D">
                <a:lumMod val="60000"/>
                <a:lumOff val="40000"/>
              </a:srgbClr>
            </a:solid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0" name="TextBox 41">
            <a:extLst>
              <a:ext uri="{FF2B5EF4-FFF2-40B4-BE49-F238E27FC236}">
                <a16:creationId xmlns:a16="http://schemas.microsoft.com/office/drawing/2014/main" id="{D33E64D2-7945-4746-94B0-A6EEC3F1DEF9}"/>
              </a:ext>
            </a:extLst>
          </p:cNvPr>
          <p:cNvSpPr txBox="1"/>
          <p:nvPr/>
        </p:nvSpPr>
        <p:spPr>
          <a:xfrm>
            <a:off x="4171887" y="2043744"/>
            <a:ext cx="912429" cy="424027"/>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_GB2312"/>
                <a:cs typeface="Arial" panose="020B0604020202020204" pitchFamily="34" charset="0"/>
              </a:rPr>
              <a:t>HWR010</a:t>
            </a:r>
          </a:p>
        </p:txBody>
      </p:sp>
      <p:sp>
        <p:nvSpPr>
          <p:cNvPr id="21" name="圆角矩形 38">
            <a:extLst>
              <a:ext uri="{FF2B5EF4-FFF2-40B4-BE49-F238E27FC236}">
                <a16:creationId xmlns:a16="http://schemas.microsoft.com/office/drawing/2014/main" id="{A36D7D43-E118-46BF-8937-E2E1B660BF48}"/>
              </a:ext>
            </a:extLst>
          </p:cNvPr>
          <p:cNvSpPr/>
          <p:nvPr/>
        </p:nvSpPr>
        <p:spPr bwMode="auto">
          <a:xfrm>
            <a:off x="5629970" y="2035887"/>
            <a:ext cx="1230766" cy="490339"/>
          </a:xfrm>
          <a:prstGeom prst="roundRect">
            <a:avLst>
              <a:gd name="adj" fmla="val 50000"/>
            </a:avLst>
          </a:prstGeom>
          <a:solidFill>
            <a:srgbClr val="FF9966"/>
          </a:soli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2" name="椭圆 66">
            <a:extLst>
              <a:ext uri="{FF2B5EF4-FFF2-40B4-BE49-F238E27FC236}">
                <a16:creationId xmlns:a16="http://schemas.microsoft.com/office/drawing/2014/main" id="{D9CB6A92-2924-4D33-8374-5DEDD2D4574F}"/>
              </a:ext>
            </a:extLst>
          </p:cNvPr>
          <p:cNvSpPr/>
          <p:nvPr/>
        </p:nvSpPr>
        <p:spPr bwMode="auto">
          <a:xfrm>
            <a:off x="6478303" y="2032333"/>
            <a:ext cx="388807" cy="478104"/>
          </a:xfrm>
          <a:prstGeom prst="ellipse">
            <a:avLst/>
          </a:prstGeom>
          <a:solidFill>
            <a:srgbClr val="FFCCB3"/>
          </a:solidFill>
          <a:ln>
            <a:solidFill>
              <a:srgbClr val="FF9966"/>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sp>
        <p:nvSpPr>
          <p:cNvPr id="23" name="TextBox 36">
            <a:extLst>
              <a:ext uri="{FF2B5EF4-FFF2-40B4-BE49-F238E27FC236}">
                <a16:creationId xmlns:a16="http://schemas.microsoft.com/office/drawing/2014/main" id="{6A09E95B-109C-41FC-96D1-732231A5DDCC}"/>
              </a:ext>
            </a:extLst>
          </p:cNvPr>
          <p:cNvSpPr txBox="1"/>
          <p:nvPr/>
        </p:nvSpPr>
        <p:spPr>
          <a:xfrm>
            <a:off x="5628016" y="2030765"/>
            <a:ext cx="912429" cy="424027"/>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_GB2312"/>
                <a:cs typeface="Arial" panose="020B0604020202020204" pitchFamily="34" charset="0"/>
              </a:rPr>
              <a:t>HWR015</a:t>
            </a:r>
          </a:p>
        </p:txBody>
      </p:sp>
      <p:grpSp>
        <p:nvGrpSpPr>
          <p:cNvPr id="24" name="组合 5">
            <a:extLst>
              <a:ext uri="{FF2B5EF4-FFF2-40B4-BE49-F238E27FC236}">
                <a16:creationId xmlns:a16="http://schemas.microsoft.com/office/drawing/2014/main" id="{6054F6E4-2B6A-470A-B0A9-C62AC7B2FBE3}"/>
              </a:ext>
            </a:extLst>
          </p:cNvPr>
          <p:cNvGrpSpPr/>
          <p:nvPr/>
        </p:nvGrpSpPr>
        <p:grpSpPr>
          <a:xfrm>
            <a:off x="7263364" y="1990412"/>
            <a:ext cx="1088860" cy="441722"/>
            <a:chOff x="7637524" y="2366891"/>
            <a:chExt cx="857907" cy="403309"/>
          </a:xfrm>
        </p:grpSpPr>
        <p:sp>
          <p:nvSpPr>
            <p:cNvPr id="25" name="圆柱形 46">
              <a:extLst>
                <a:ext uri="{FF2B5EF4-FFF2-40B4-BE49-F238E27FC236}">
                  <a16:creationId xmlns:a16="http://schemas.microsoft.com/office/drawing/2014/main" id="{5B5ED8E8-885C-4026-BAC5-97A84C5E9996}"/>
                </a:ext>
              </a:extLst>
            </p:cNvPr>
            <p:cNvSpPr/>
            <p:nvPr/>
          </p:nvSpPr>
          <p:spPr bwMode="auto">
            <a:xfrm rot="5400000">
              <a:off x="7845774" y="2279528"/>
              <a:ext cx="330008" cy="651335"/>
            </a:xfrm>
            <a:prstGeom prst="can">
              <a:avLst/>
            </a:prstGeom>
            <a:gradFill flip="none" rotWithShape="1">
              <a:gsLst>
                <a:gs pos="0">
                  <a:srgbClr val="66CCFF"/>
                </a:gs>
                <a:gs pos="50000">
                  <a:srgbClr val="66CCFF">
                    <a:alpha val="45000"/>
                  </a:srgbClr>
                </a:gs>
                <a:gs pos="100000">
                  <a:srgbClr val="66CCFF"/>
                </a:gs>
              </a:gsLst>
              <a:path path="circle">
                <a:fillToRect l="50000" t="50000" r="50000" b="50000"/>
              </a:path>
              <a:tileRect/>
            </a:gradFill>
            <a:ln w="6350">
              <a:solidFill>
                <a:srgbClr val="66CCFF"/>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楷体_GB2312" charset="0"/>
                <a:cs typeface="Times New Roman" panose="02020603050405020304" pitchFamily="18" charset="0"/>
              </a:endParaRPr>
            </a:p>
          </p:txBody>
        </p:sp>
        <p:sp>
          <p:nvSpPr>
            <p:cNvPr id="26" name="TextBox 35">
              <a:extLst>
                <a:ext uri="{FF2B5EF4-FFF2-40B4-BE49-F238E27FC236}">
                  <a16:creationId xmlns:a16="http://schemas.microsoft.com/office/drawing/2014/main" id="{EA26E5A4-C949-4E4B-8D5A-0199EADB3522}"/>
                </a:ext>
              </a:extLst>
            </p:cNvPr>
            <p:cNvSpPr txBox="1"/>
            <p:nvPr/>
          </p:nvSpPr>
          <p:spPr>
            <a:xfrm>
              <a:off x="7637524" y="2366891"/>
              <a:ext cx="857907" cy="387153"/>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FFFF00"/>
                  </a:solidFill>
                  <a:effectLst/>
                  <a:uLnTx/>
                  <a:uFillTx/>
                  <a:latin typeface="Arial" panose="020B0604020202020204" pitchFamily="34" charset="0"/>
                  <a:ea typeface="楷体_GB2312"/>
                  <a:cs typeface="Arial" panose="020B0604020202020204" pitchFamily="34" charset="0"/>
                </a:rPr>
                <a:t>Booster</a:t>
              </a:r>
              <a:endParaRPr kumimoji="0" lang="zh-CN" altLang="en-US" sz="1400" b="1" i="0" u="none" strike="noStrike" kern="1200" cap="none" spc="0" normalizeH="0" baseline="0" noProof="0" dirty="0">
                <a:ln>
                  <a:noFill/>
                </a:ln>
                <a:solidFill>
                  <a:srgbClr val="FFFF00"/>
                </a:solidFill>
                <a:effectLst/>
                <a:uLnTx/>
                <a:uFillTx/>
                <a:latin typeface="Arial" panose="020B0604020202020204" pitchFamily="34" charset="0"/>
                <a:ea typeface="楷体_GB2312"/>
                <a:cs typeface="Arial" panose="020B0604020202020204" pitchFamily="34" charset="0"/>
              </a:endParaRPr>
            </a:p>
          </p:txBody>
        </p:sp>
      </p:grpSp>
      <p:sp>
        <p:nvSpPr>
          <p:cNvPr id="27" name="矩形 71">
            <a:extLst>
              <a:ext uri="{FF2B5EF4-FFF2-40B4-BE49-F238E27FC236}">
                <a16:creationId xmlns:a16="http://schemas.microsoft.com/office/drawing/2014/main" id="{67FF93BD-11FE-495C-A12E-616AED999F16}"/>
              </a:ext>
            </a:extLst>
          </p:cNvPr>
          <p:cNvSpPr/>
          <p:nvPr/>
        </p:nvSpPr>
        <p:spPr>
          <a:xfrm>
            <a:off x="2730087" y="2020588"/>
            <a:ext cx="922047" cy="424027"/>
          </a:xfrm>
          <a:prstGeom prst="rect">
            <a:avLst/>
          </a:prstGeom>
        </p:spPr>
        <p:txBody>
          <a:bodyPr wrap="none">
            <a:spAutoFit/>
          </a:bodyPr>
          <a:lstStyle/>
          <a:p>
            <a:pPr marL="0" marR="0" lvl="0" indent="0" algn="l" defTabSz="914400" rtl="0" eaLnBrk="0" fontAlgn="base" latinLnBrk="0" hangingPunct="0">
              <a:lnSpc>
                <a:spcPct val="180000"/>
              </a:lnSpc>
              <a:spcBef>
                <a:spcPct val="0"/>
              </a:spcBef>
              <a:spcAft>
                <a:spcPct val="0"/>
              </a:spcAft>
              <a:buClr>
                <a:prstClr val="white"/>
              </a:buClr>
              <a:buSzTx/>
              <a:buFontTx/>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_GB2312"/>
                <a:cs typeface="Arial" panose="020B0604020202020204" pitchFamily="34" charset="0"/>
              </a:rPr>
              <a:t>QWR005</a:t>
            </a:r>
          </a:p>
        </p:txBody>
      </p:sp>
      <p:sp>
        <p:nvSpPr>
          <p:cNvPr id="28" name="椭圆 73">
            <a:extLst>
              <a:ext uri="{FF2B5EF4-FFF2-40B4-BE49-F238E27FC236}">
                <a16:creationId xmlns:a16="http://schemas.microsoft.com/office/drawing/2014/main" id="{ED4D1C4D-2009-46E9-8E12-2C8D2919E69F}"/>
              </a:ext>
            </a:extLst>
          </p:cNvPr>
          <p:cNvSpPr/>
          <p:nvPr/>
        </p:nvSpPr>
        <p:spPr>
          <a:xfrm>
            <a:off x="6896284" y="2135580"/>
            <a:ext cx="216000" cy="216000"/>
          </a:xfrm>
          <a:prstGeom prst="ellipse">
            <a:avLst/>
          </a:prstGeom>
          <a:solidFill>
            <a:srgbClr val="FF0000">
              <a:alpha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9" name="直接箭头连接符 77">
            <a:extLst>
              <a:ext uri="{FF2B5EF4-FFF2-40B4-BE49-F238E27FC236}">
                <a16:creationId xmlns:a16="http://schemas.microsoft.com/office/drawing/2014/main" id="{7B236EA1-5BAD-4D80-8BB5-B7D3CBDA7323}"/>
              </a:ext>
            </a:extLst>
          </p:cNvPr>
          <p:cNvCxnSpPr/>
          <p:nvPr/>
        </p:nvCxnSpPr>
        <p:spPr>
          <a:xfrm>
            <a:off x="7004780" y="2244904"/>
            <a:ext cx="0" cy="367282"/>
          </a:xfrm>
          <a:prstGeom prst="straightConnector1">
            <a:avLst/>
          </a:prstGeom>
          <a:noFill/>
          <a:ln w="44450" cap="flat" cmpd="sng" algn="ctr">
            <a:solidFill>
              <a:srgbClr val="FF0000"/>
            </a:solidFill>
            <a:prstDash val="solid"/>
            <a:headEnd type="none" w="med" len="med"/>
            <a:tailEnd type="triangle" w="med" len="med"/>
          </a:ln>
          <a:effectLst/>
        </p:spPr>
      </p:cxnSp>
      <p:sp>
        <p:nvSpPr>
          <p:cNvPr id="30" name="圆角矩形 18">
            <a:extLst>
              <a:ext uri="{FF2B5EF4-FFF2-40B4-BE49-F238E27FC236}">
                <a16:creationId xmlns:a16="http://schemas.microsoft.com/office/drawing/2014/main" id="{B36F2560-2FE3-4D55-9ED6-50E62C07FFF2}"/>
              </a:ext>
            </a:extLst>
          </p:cNvPr>
          <p:cNvSpPr/>
          <p:nvPr/>
        </p:nvSpPr>
        <p:spPr>
          <a:xfrm>
            <a:off x="3149168" y="3012757"/>
            <a:ext cx="3247745" cy="476161"/>
          </a:xfrm>
          <a:prstGeom prst="roundRect">
            <a:avLst/>
          </a:prstGeom>
          <a:solidFill>
            <a:srgbClr val="00B0F0"/>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TextBox 6">
            <a:extLst>
              <a:ext uri="{FF2B5EF4-FFF2-40B4-BE49-F238E27FC236}">
                <a16:creationId xmlns:a16="http://schemas.microsoft.com/office/drawing/2014/main" id="{944A1B2F-3E4B-43DB-BDFC-D7C36E09EDB9}"/>
              </a:ext>
            </a:extLst>
          </p:cNvPr>
          <p:cNvSpPr txBox="1"/>
          <p:nvPr/>
        </p:nvSpPr>
        <p:spPr>
          <a:xfrm>
            <a:off x="3322145" y="3048657"/>
            <a:ext cx="3288428" cy="40459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
                <a:prstClr val="white"/>
              </a:buClr>
              <a:buSzPct val="80000"/>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Fusion and MNT Reactions</a:t>
            </a:r>
          </a:p>
        </p:txBody>
      </p:sp>
      <p:sp>
        <p:nvSpPr>
          <p:cNvPr id="32" name="Rectangle 8">
            <a:extLst>
              <a:ext uri="{FF2B5EF4-FFF2-40B4-BE49-F238E27FC236}">
                <a16:creationId xmlns:a16="http://schemas.microsoft.com/office/drawing/2014/main" id="{158F689E-3C15-4D64-A671-D9E84DEA9F49}"/>
              </a:ext>
            </a:extLst>
          </p:cNvPr>
          <p:cNvSpPr>
            <a:spLocks noChangeArrowheads="1"/>
          </p:cNvSpPr>
          <p:nvPr/>
        </p:nvSpPr>
        <p:spPr bwMode="auto">
          <a:xfrm>
            <a:off x="1569430" y="620688"/>
            <a:ext cx="8597900" cy="739754"/>
          </a:xfrm>
          <a:prstGeom prst="rect">
            <a:avLst/>
          </a:prstGeom>
          <a:noFill/>
          <a:ln w="38100">
            <a:noFill/>
            <a:miter lim="800000"/>
          </a:ln>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Low Energy Station</a:t>
            </a:r>
            <a:endParaRPr kumimoji="0" lang="en-US" altLang="zh-CN" sz="3200" b="1" i="1" u="none" strike="noStrike" kern="0" cap="none" spc="0" normalizeH="0" baseline="0" noProof="0" dirty="0">
              <a:ln>
                <a:noFill/>
              </a:ln>
              <a:solidFill>
                <a:srgbClr val="00B050"/>
              </a:solidFill>
              <a:effectLst/>
              <a:uLnTx/>
              <a:uFillTx/>
              <a:latin typeface="Arial" panose="020B0604020202020204"/>
              <a:ea typeface="宋体" panose="02010600030101010101" pitchFamily="2" charset="-122"/>
              <a:cs typeface="+mn-cs"/>
            </a:endParaRPr>
          </a:p>
        </p:txBody>
      </p:sp>
      <p:sp>
        <p:nvSpPr>
          <p:cNvPr id="33" name="TextBox 7">
            <a:extLst>
              <a:ext uri="{FF2B5EF4-FFF2-40B4-BE49-F238E27FC236}">
                <a16:creationId xmlns:a16="http://schemas.microsoft.com/office/drawing/2014/main" id="{D7E9521D-402B-4539-B912-CA9560F2EB1B}"/>
              </a:ext>
            </a:extLst>
          </p:cNvPr>
          <p:cNvSpPr txBox="1"/>
          <p:nvPr/>
        </p:nvSpPr>
        <p:spPr>
          <a:xfrm>
            <a:off x="326996" y="1340768"/>
            <a:ext cx="11413381" cy="439287"/>
          </a:xfrm>
          <a:prstGeom prst="rect">
            <a:avLst/>
          </a:prstGeom>
          <a:noFill/>
        </p:spPr>
        <p:txBody>
          <a:bodyPr wrap="none" rtlCol="0">
            <a:spAutoFit/>
          </a:bodyPr>
          <a:lstStyle/>
          <a:p>
            <a:pPr marL="36195" marR="0" lvl="0" indent="0" algn="l" defTabSz="914400" rtl="0" eaLnBrk="1" fontAlgn="auto" latinLnBrk="0" hangingPunct="1">
              <a:lnSpc>
                <a:spcPct val="125000"/>
              </a:lnSpc>
              <a:spcBef>
                <a:spcPts val="0"/>
              </a:spcBef>
              <a:spcAft>
                <a:spcPts val="0"/>
              </a:spcAft>
              <a:buClr>
                <a:srgbClr val="70AD47"/>
              </a:buClr>
              <a:buSzTx/>
              <a:buFontTx/>
              <a:buNone/>
              <a:defRPr/>
            </a:pPr>
            <a:r>
              <a:rPr kumimoji="0" lang="en-US"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anose="02010609060101010101" charset="-122"/>
                <a:cs typeface="Arial" panose="020B0604020202020204" pitchFamily="34" charset="0"/>
              </a:rPr>
              <a:t>Pulse Mode:</a:t>
            </a:r>
            <a:r>
              <a:rPr kumimoji="0" lang="en-US" altLang="zh-CN" sz="2000" b="1"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injector of the Booster; </a:t>
            </a:r>
            <a:r>
              <a:rPr kumimoji="0" lang="en-US"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anose="02010609060101010101" charset="-122"/>
                <a:cs typeface="Arial" panose="020B0604020202020204" pitchFamily="34" charset="0"/>
              </a:rPr>
              <a:t>CW Mode: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deliver intense beams for low-energy experiments</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34" name="图片 83">
            <a:extLst>
              <a:ext uri="{FF2B5EF4-FFF2-40B4-BE49-F238E27FC236}">
                <a16:creationId xmlns:a16="http://schemas.microsoft.com/office/drawing/2014/main" id="{8067F63A-627A-4878-A451-CF58D61A57C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a:fillRect/>
          </a:stretch>
        </p:blipFill>
        <p:spPr>
          <a:xfrm>
            <a:off x="266802" y="3729569"/>
            <a:ext cx="3816672" cy="2357741"/>
          </a:xfrm>
          <a:prstGeom prst="rect">
            <a:avLst/>
          </a:prstGeom>
        </p:spPr>
      </p:pic>
      <p:sp>
        <p:nvSpPr>
          <p:cNvPr id="35" name="矩形 84">
            <a:extLst>
              <a:ext uri="{FF2B5EF4-FFF2-40B4-BE49-F238E27FC236}">
                <a16:creationId xmlns:a16="http://schemas.microsoft.com/office/drawing/2014/main" id="{6C6432FB-C39B-4A4B-ACFB-4F1086A78CB2}"/>
              </a:ext>
            </a:extLst>
          </p:cNvPr>
          <p:cNvSpPr/>
          <p:nvPr/>
        </p:nvSpPr>
        <p:spPr>
          <a:xfrm>
            <a:off x="1703694" y="3765197"/>
            <a:ext cx="1230766" cy="17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36" name="文本框 85">
            <a:extLst>
              <a:ext uri="{FF2B5EF4-FFF2-40B4-BE49-F238E27FC236}">
                <a16:creationId xmlns:a16="http://schemas.microsoft.com/office/drawing/2014/main" id="{13547F86-1939-4F62-8796-1F184D36F9C8}"/>
              </a:ext>
            </a:extLst>
          </p:cNvPr>
          <p:cNvSpPr txBox="1"/>
          <p:nvPr/>
        </p:nvSpPr>
        <p:spPr>
          <a:xfrm>
            <a:off x="1712818" y="3545572"/>
            <a:ext cx="10839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Fusions</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37" name="矩形 86">
            <a:extLst>
              <a:ext uri="{FF2B5EF4-FFF2-40B4-BE49-F238E27FC236}">
                <a16:creationId xmlns:a16="http://schemas.microsoft.com/office/drawing/2014/main" id="{3AA96F90-32FB-4018-88F5-8A106268EF2F}"/>
              </a:ext>
            </a:extLst>
          </p:cNvPr>
          <p:cNvSpPr/>
          <p:nvPr/>
        </p:nvSpPr>
        <p:spPr>
          <a:xfrm>
            <a:off x="2906108" y="4792901"/>
            <a:ext cx="1230766" cy="17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38" name="文本框 87">
            <a:extLst>
              <a:ext uri="{FF2B5EF4-FFF2-40B4-BE49-F238E27FC236}">
                <a16:creationId xmlns:a16="http://schemas.microsoft.com/office/drawing/2014/main" id="{C7894582-DF64-4459-9FDE-1440D8787760}"/>
              </a:ext>
            </a:extLst>
          </p:cNvPr>
          <p:cNvSpPr txBox="1"/>
          <p:nvPr/>
        </p:nvSpPr>
        <p:spPr>
          <a:xfrm>
            <a:off x="2902459" y="4720110"/>
            <a:ext cx="12250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MNT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reactions</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39" name="Picture 2">
            <a:extLst>
              <a:ext uri="{FF2B5EF4-FFF2-40B4-BE49-F238E27FC236}">
                <a16:creationId xmlns:a16="http://schemas.microsoft.com/office/drawing/2014/main" id="{79F5F1A8-0E10-4B2F-B3B2-D669F8D6F67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4214956" y="3866707"/>
            <a:ext cx="1641226" cy="2059636"/>
          </a:xfrm>
          <a:prstGeom prst="rect">
            <a:avLst/>
          </a:prstGeom>
          <a:noFill/>
          <a:ln w="9525">
            <a:noFill/>
            <a:miter lim="800000"/>
            <a:headEnd/>
            <a:tailEnd/>
          </a:ln>
          <a:effectLst/>
        </p:spPr>
      </p:pic>
      <p:pic>
        <p:nvPicPr>
          <p:cNvPr id="40" name="Picture 2">
            <a:extLst>
              <a:ext uri="{FF2B5EF4-FFF2-40B4-BE49-F238E27FC236}">
                <a16:creationId xmlns:a16="http://schemas.microsoft.com/office/drawing/2014/main" id="{8F9C289F-4BD9-4EAC-98D3-3ABFC63C7C3B}"/>
              </a:ext>
            </a:extLst>
          </p:cNvPr>
          <p:cNvPicPr preferRelativeResize="0">
            <a:picLocks noChangeArrowheads="1"/>
          </p:cNvPicPr>
          <p:nvPr/>
        </p:nvPicPr>
        <p:blipFill rotWithShape="1">
          <a:blip r:embed="rId4" cstate="screen">
            <a:extLst>
              <a:ext uri="{28A0092B-C50C-407E-A947-70E740481C1C}">
                <a14:useLocalDpi xmlns:a14="http://schemas.microsoft.com/office/drawing/2010/main" val="0"/>
              </a:ext>
            </a:extLst>
          </a:blip>
          <a:srcRect/>
          <a:stretch>
            <a:fillRect/>
          </a:stretch>
        </p:blipFill>
        <p:spPr bwMode="auto">
          <a:xfrm>
            <a:off x="5696624" y="3806765"/>
            <a:ext cx="2531272" cy="2160000"/>
          </a:xfrm>
          <a:prstGeom prst="rect">
            <a:avLst/>
          </a:prstGeom>
          <a:noFill/>
          <a:ln w="9525">
            <a:noFill/>
            <a:miter lim="800000"/>
            <a:headEnd/>
            <a:tailEnd/>
          </a:ln>
          <a:effectLst/>
        </p:spPr>
      </p:pic>
      <p:sp>
        <p:nvSpPr>
          <p:cNvPr id="41" name="TextBox 59">
            <a:extLst>
              <a:ext uri="{FF2B5EF4-FFF2-40B4-BE49-F238E27FC236}">
                <a16:creationId xmlns:a16="http://schemas.microsoft.com/office/drawing/2014/main" id="{526FC0F1-14EC-402D-8373-4B688F93C724}"/>
              </a:ext>
            </a:extLst>
          </p:cNvPr>
          <p:cNvSpPr txBox="1"/>
          <p:nvPr/>
        </p:nvSpPr>
        <p:spPr>
          <a:xfrm>
            <a:off x="191344" y="6183456"/>
            <a:ext cx="11940186" cy="413896"/>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To produce heavy and super-heavy nuclei by fusion reactions and by multi-nucleon transfer reactions </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42" name="圆角矩形 62">
            <a:extLst>
              <a:ext uri="{FF2B5EF4-FFF2-40B4-BE49-F238E27FC236}">
                <a16:creationId xmlns:a16="http://schemas.microsoft.com/office/drawing/2014/main" id="{345AD008-6EEE-4DAB-B786-AA0633AA8A16}"/>
              </a:ext>
            </a:extLst>
          </p:cNvPr>
          <p:cNvSpPr/>
          <p:nvPr/>
        </p:nvSpPr>
        <p:spPr>
          <a:xfrm>
            <a:off x="8396812" y="3817625"/>
            <a:ext cx="3562855" cy="21867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TextBox 61">
            <a:extLst>
              <a:ext uri="{FF2B5EF4-FFF2-40B4-BE49-F238E27FC236}">
                <a16:creationId xmlns:a16="http://schemas.microsoft.com/office/drawing/2014/main" id="{3E4084EB-0E57-4052-A670-48A43E2EF8AD}"/>
              </a:ext>
            </a:extLst>
          </p:cNvPr>
          <p:cNvSpPr txBox="1"/>
          <p:nvPr/>
        </p:nvSpPr>
        <p:spPr>
          <a:xfrm>
            <a:off x="8435630" y="3848473"/>
            <a:ext cx="3861837" cy="2037545"/>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synthesize new elements and isotopes</a:t>
            </a:r>
          </a:p>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measure nuclear masses and lifetimes</a:t>
            </a:r>
          </a:p>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build the decay schemes</a:t>
            </a:r>
          </a:p>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map out the drip lines</a:t>
            </a:r>
          </a:p>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build a bridge to the island of SHN</a:t>
            </a:r>
          </a:p>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simulate the </a:t>
            </a:r>
            <a:r>
              <a:rPr kumimoji="0" lang="en-US" altLang="zh-CN" sz="1400" b="0" i="1"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rp</a:t>
            </a: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and </a:t>
            </a:r>
            <a:r>
              <a:rPr kumimoji="0" lang="en-US" altLang="zh-CN" sz="1400" b="0" i="1"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r</a:t>
            </a: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processes</a:t>
            </a:r>
          </a:p>
          <a:p>
            <a:pPr marL="0" marR="0" lvl="0" indent="0" algn="l" defTabSz="914400" rtl="0" eaLnBrk="1" fontAlgn="auto" latinLnBrk="0" hangingPunct="1">
              <a:lnSpc>
                <a:spcPts val="2200"/>
              </a:lnSpc>
              <a:spcBef>
                <a:spcPts val="0"/>
              </a:spcBef>
              <a:spcAft>
                <a:spcPts val="0"/>
              </a:spcAft>
              <a:buClr>
                <a:prstClr val="white"/>
              </a:buClr>
              <a:buSzTx/>
              <a:buFont typeface="Wingdings" panose="05000000000000000000" pitchFamily="2" charset="2"/>
              <a:buChar char="Ø"/>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rPr>
              <a:t> study the evolution of shell structure</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44" name="文本框 3">
            <a:extLst>
              <a:ext uri="{FF2B5EF4-FFF2-40B4-BE49-F238E27FC236}">
                <a16:creationId xmlns:a16="http://schemas.microsoft.com/office/drawing/2014/main" id="{F2334FA4-BFB6-4C43-957B-C1D2198F1CF0}"/>
              </a:ext>
            </a:extLst>
          </p:cNvPr>
          <p:cNvSpPr txBox="1"/>
          <p:nvPr/>
        </p:nvSpPr>
        <p:spPr>
          <a:xfrm>
            <a:off x="8348420" y="1880828"/>
            <a:ext cx="3698971" cy="1669816"/>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2000" b="1"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Pulse mode:</a:t>
            </a:r>
          </a:p>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1.0 emA beams with A/Q</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2~7</a:t>
            </a:r>
          </a:p>
          <a:p>
            <a:pPr marL="0" marR="0" lvl="0" indent="0" algn="l" defTabSz="914400" rtl="0" eaLnBrk="1" fontAlgn="auto" latinLnBrk="0" hangingPunct="1">
              <a:lnSpc>
                <a:spcPct val="125000"/>
              </a:lnSpc>
              <a:spcBef>
                <a:spcPts val="600"/>
              </a:spcBef>
              <a:spcAft>
                <a:spcPts val="0"/>
              </a:spcAft>
              <a:buClrTx/>
              <a:buSzTx/>
              <a:buFontTx/>
              <a:buNone/>
              <a:defRPr/>
            </a:pPr>
            <a:r>
              <a:rPr kumimoji="0" lang="en-US" altLang="zh-CN" sz="2000" b="1" i="0" u="none" strike="noStrike" kern="1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CW mode</a:t>
            </a:r>
            <a:r>
              <a:rPr kumimoji="0" lang="en-US" altLang="zh-CN" sz="2000" b="0" i="0" u="none" strike="noStrike" kern="1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a:t>
            </a:r>
          </a:p>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10 p</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等线" panose="02010600030101010101" charset="-122"/>
                <a:cs typeface="Arial" panose="020B0604020202020204" pitchFamily="34" charset="0"/>
              </a:rPr>
              <a:t>μ</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A beams with A/Q</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2~5</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45" name="矩形 8">
            <a:extLst>
              <a:ext uri="{FF2B5EF4-FFF2-40B4-BE49-F238E27FC236}">
                <a16:creationId xmlns:a16="http://schemas.microsoft.com/office/drawing/2014/main" id="{F5F7A2C9-D4F3-463B-B54B-3E3EA31F150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47" name="图片 2">
            <a:extLst>
              <a:ext uri="{FF2B5EF4-FFF2-40B4-BE49-F238E27FC236}">
                <a16:creationId xmlns:a16="http://schemas.microsoft.com/office/drawing/2014/main" id="{8F61B10A-85D7-4DDA-9B12-4ADCF94D6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48" name="Rectangle 2">
            <a:extLst>
              <a:ext uri="{FF2B5EF4-FFF2-40B4-BE49-F238E27FC236}">
                <a16:creationId xmlns:a16="http://schemas.microsoft.com/office/drawing/2014/main" id="{04A393A9-E0F3-480B-91D2-01CFB04B15E2}"/>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err="1">
                <a:solidFill>
                  <a:srgbClr val="000099"/>
                </a:solidFill>
                <a:latin typeface="Times New Roman" panose="02020603050405020304" pitchFamily="18" charset="0"/>
                <a:ea typeface="宋体"/>
                <a:cs typeface="Times New Roman" panose="02020603050405020304" pitchFamily="18" charset="0"/>
              </a:rPr>
              <a:t>Experiments@iLinac</a:t>
            </a:r>
            <a:endParaRPr lang="en-US" altLang="zh-CN" sz="3200" b="1" dirty="0">
              <a:solidFill>
                <a:srgbClr val="000099"/>
              </a:solidFill>
              <a:latin typeface="Times New Roman" panose="02020603050405020304" pitchFamily="18" charset="0"/>
              <a:ea typeface="宋体"/>
              <a:cs typeface="Times New Roman" panose="02020603050405020304" pitchFamily="18" charset="0"/>
            </a:endParaRPr>
          </a:p>
        </p:txBody>
      </p:sp>
      <p:pic>
        <p:nvPicPr>
          <p:cNvPr id="49" name="Picture 48">
            <a:extLst>
              <a:ext uri="{FF2B5EF4-FFF2-40B4-BE49-F238E27FC236}">
                <a16:creationId xmlns:a16="http://schemas.microsoft.com/office/drawing/2014/main" id="{316B61B1-77E5-4AB4-B777-99FF96FBEEF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50" name="灯片编号占位符 2">
            <a:extLst>
              <a:ext uri="{FF2B5EF4-FFF2-40B4-BE49-F238E27FC236}">
                <a16:creationId xmlns:a16="http://schemas.microsoft.com/office/drawing/2014/main" id="{BC183F45-AD3D-4D0B-B5E0-F86C481DB1C5}"/>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23</a:t>
            </a:fld>
            <a:endParaRPr kumimoji="1" lang="zh-CN" altLang="en-US" b="1" dirty="0">
              <a:solidFill>
                <a:srgbClr val="0000FF"/>
              </a:solidFill>
            </a:endParaRPr>
          </a:p>
        </p:txBody>
      </p:sp>
    </p:spTree>
    <p:extLst>
      <p:ext uri="{BB962C8B-B14F-4D97-AF65-F5344CB8AC3E}">
        <p14:creationId xmlns:p14="http://schemas.microsoft.com/office/powerpoint/2010/main" val="1662892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8EAC033A-E77D-407A-9F82-E3BDB41238D2}"/>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4" name="图片 2">
            <a:extLst>
              <a:ext uri="{FF2B5EF4-FFF2-40B4-BE49-F238E27FC236}">
                <a16:creationId xmlns:a16="http://schemas.microsoft.com/office/drawing/2014/main" id="{6FED0C40-030A-417D-9D47-D2A4242CB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5" name="Rectangle 2">
            <a:extLst>
              <a:ext uri="{FF2B5EF4-FFF2-40B4-BE49-F238E27FC236}">
                <a16:creationId xmlns:a16="http://schemas.microsoft.com/office/drawing/2014/main" id="{80A7B4DE-1D4C-4892-B64A-400902D4E1CE}"/>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err="1">
                <a:solidFill>
                  <a:srgbClr val="000099"/>
                </a:solidFill>
                <a:latin typeface="Times New Roman" panose="02020603050405020304" pitchFamily="18" charset="0"/>
                <a:ea typeface="宋体"/>
                <a:cs typeface="Times New Roman" panose="02020603050405020304" pitchFamily="18" charset="0"/>
              </a:rPr>
              <a:t>Experiments@BRing</a:t>
            </a:r>
            <a:endParaRPr lang="en-US" altLang="zh-CN" sz="3200" b="1" dirty="0">
              <a:solidFill>
                <a:srgbClr val="000099"/>
              </a:solidFill>
              <a:latin typeface="Times New Roman" panose="02020603050405020304" pitchFamily="18" charset="0"/>
              <a:ea typeface="宋体"/>
              <a:cs typeface="Times New Roman" panose="02020603050405020304" pitchFamily="18" charset="0"/>
            </a:endParaRPr>
          </a:p>
        </p:txBody>
      </p:sp>
      <p:sp>
        <p:nvSpPr>
          <p:cNvPr id="6" name="Rectangle 8">
            <a:extLst>
              <a:ext uri="{FF2B5EF4-FFF2-40B4-BE49-F238E27FC236}">
                <a16:creationId xmlns:a16="http://schemas.microsoft.com/office/drawing/2014/main" id="{EEFABC64-4D6F-417F-8663-99319B2A339D}"/>
              </a:ext>
            </a:extLst>
          </p:cNvPr>
          <p:cNvSpPr>
            <a:spLocks noChangeArrowheads="1"/>
          </p:cNvSpPr>
          <p:nvPr/>
        </p:nvSpPr>
        <p:spPr bwMode="auto">
          <a:xfrm>
            <a:off x="1441884" y="620688"/>
            <a:ext cx="8597900" cy="739754"/>
          </a:xfrm>
          <a:prstGeom prst="rect">
            <a:avLst/>
          </a:prstGeom>
          <a:noFill/>
          <a:ln w="38100">
            <a:noFill/>
            <a:miter lim="800000"/>
          </a:ln>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High Energy Station</a:t>
            </a:r>
            <a:endParaRPr kumimoji="0" lang="en-US" altLang="zh-CN" sz="3200" b="1" i="1" u="none" strike="noStrike" kern="0" cap="none" spc="0" normalizeH="0" baseline="0" noProof="0" dirty="0">
              <a:ln>
                <a:noFill/>
              </a:ln>
              <a:solidFill>
                <a:srgbClr val="00B050"/>
              </a:solidFill>
              <a:effectLst/>
              <a:uLnTx/>
              <a:uFillTx/>
              <a:latin typeface="Arial" panose="020B0604020202020204"/>
              <a:ea typeface="宋体" panose="02010600030101010101" pitchFamily="2" charset="-122"/>
              <a:cs typeface="+mn-cs"/>
            </a:endParaRPr>
          </a:p>
        </p:txBody>
      </p:sp>
      <p:pic>
        <p:nvPicPr>
          <p:cNvPr id="7" name="图片 3">
            <a:extLst>
              <a:ext uri="{FF2B5EF4-FFF2-40B4-BE49-F238E27FC236}">
                <a16:creationId xmlns:a16="http://schemas.microsoft.com/office/drawing/2014/main" id="{E940231C-C957-49E4-88D8-E86641CC672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5763040" y="1795309"/>
            <a:ext cx="6101855" cy="2094408"/>
          </a:xfrm>
          <a:prstGeom prst="rect">
            <a:avLst/>
          </a:prstGeom>
        </p:spPr>
      </p:pic>
      <p:pic>
        <p:nvPicPr>
          <p:cNvPr id="8" name="图片 4">
            <a:extLst>
              <a:ext uri="{FF2B5EF4-FFF2-40B4-BE49-F238E27FC236}">
                <a16:creationId xmlns:a16="http://schemas.microsoft.com/office/drawing/2014/main" id="{1A6F63E5-B40C-487E-AAD1-22AEFDCA33F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a:fillRect/>
          </a:stretch>
        </p:blipFill>
        <p:spPr>
          <a:xfrm>
            <a:off x="550780" y="2107519"/>
            <a:ext cx="5247048" cy="2860236"/>
          </a:xfrm>
          <a:prstGeom prst="rect">
            <a:avLst/>
          </a:prstGeom>
        </p:spPr>
      </p:pic>
      <p:sp>
        <p:nvSpPr>
          <p:cNvPr id="9" name="TextBox 10">
            <a:extLst>
              <a:ext uri="{FF2B5EF4-FFF2-40B4-BE49-F238E27FC236}">
                <a16:creationId xmlns:a16="http://schemas.microsoft.com/office/drawing/2014/main" id="{AA71041F-4752-4798-8CB6-78595BEDE4FE}"/>
              </a:ext>
            </a:extLst>
          </p:cNvPr>
          <p:cNvSpPr txBox="1"/>
          <p:nvPr/>
        </p:nvSpPr>
        <p:spPr>
          <a:xfrm>
            <a:off x="367924" y="1335465"/>
            <a:ext cx="4846198" cy="764761"/>
          </a:xfrm>
          <a:prstGeom prst="rect">
            <a:avLst/>
          </a:prstGeom>
          <a:noFill/>
        </p:spPr>
        <p:txBody>
          <a:bodyPr wrap="none" rtlCol="0">
            <a:spAutoFit/>
          </a:bodyPr>
          <a:lstStyle/>
          <a:p>
            <a:pPr marL="0" marR="0" lvl="0" indent="0" algn="l" defTabSz="914400" rtl="0" eaLnBrk="1" fontAlgn="auto" latinLnBrk="0" hangingPunct="1">
              <a:lnSpc>
                <a:spcPct val="114000"/>
              </a:lnSpc>
              <a:spcBef>
                <a:spcPts val="0"/>
              </a:spcBef>
              <a:spcAft>
                <a:spcPts val="0"/>
              </a:spcAft>
              <a:buClr>
                <a:srgbClr val="70AD47"/>
              </a:buClr>
              <a:buSzTx/>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Stable beams provided by the Booster</a:t>
            </a:r>
          </a:p>
          <a:p>
            <a:pPr marL="0" marR="0" lvl="0" indent="0" algn="l" defTabSz="914400" rtl="0" eaLnBrk="1" fontAlgn="auto" latinLnBrk="0" hangingPunct="1">
              <a:lnSpc>
                <a:spcPct val="114000"/>
              </a:lnSpc>
              <a:spcBef>
                <a:spcPts val="0"/>
              </a:spcBef>
              <a:spcAft>
                <a:spcPts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DC-type extraction from the Booster</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0" name="椭圆 6">
            <a:extLst>
              <a:ext uri="{FF2B5EF4-FFF2-40B4-BE49-F238E27FC236}">
                <a16:creationId xmlns:a16="http://schemas.microsoft.com/office/drawing/2014/main" id="{4E73842C-6022-4015-B9E7-6A537F7A70DE}"/>
              </a:ext>
            </a:extLst>
          </p:cNvPr>
          <p:cNvSpPr/>
          <p:nvPr/>
        </p:nvSpPr>
        <p:spPr>
          <a:xfrm>
            <a:off x="679712" y="2746924"/>
            <a:ext cx="436568" cy="430216"/>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TextBox 14">
            <a:extLst>
              <a:ext uri="{FF2B5EF4-FFF2-40B4-BE49-F238E27FC236}">
                <a16:creationId xmlns:a16="http://schemas.microsoft.com/office/drawing/2014/main" id="{FB090252-C01C-4FF5-819E-C125E007E165}"/>
              </a:ext>
            </a:extLst>
          </p:cNvPr>
          <p:cNvSpPr txBox="1"/>
          <p:nvPr/>
        </p:nvSpPr>
        <p:spPr>
          <a:xfrm>
            <a:off x="367924" y="4852593"/>
            <a:ext cx="11686658" cy="1285673"/>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The high-energy stable beams are ideal to produce hypernuclei and nuclear matter</a:t>
            </a:r>
          </a:p>
          <a:p>
            <a:pPr marL="342900" marR="0" lvl="0" indent="-342900" algn="just" defTabSz="914400" rtl="0" eaLnBrk="1" fontAlgn="auto" latinLnBrk="0" hangingPunct="1">
              <a:lnSpc>
                <a:spcPct val="125000"/>
              </a:lnSpc>
              <a:spcBef>
                <a:spcPts val="0"/>
              </a:spcBef>
              <a:spcAft>
                <a:spcPts val="0"/>
              </a:spcAft>
              <a:buClr>
                <a:srgbClr val="FEDA58"/>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Properties of nuclear matter: </a:t>
            </a:r>
            <a:r>
              <a:rPr kumimoji="0" lang="en-US" altLang="zh-CN" sz="2000" b="0" i="0"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supported already by CAS and NSFC, about 200 Million CNY</a:t>
            </a:r>
          </a:p>
          <a:p>
            <a:pPr marL="342900" marR="0" lvl="0" indent="-342900" algn="just" defTabSz="914400" rtl="0" eaLnBrk="1" fontAlgn="auto" latinLnBrk="0" hangingPunct="1">
              <a:lnSpc>
                <a:spcPct val="125000"/>
              </a:lnSpc>
              <a:spcBef>
                <a:spcPts val="0"/>
              </a:spcBef>
              <a:spcAft>
                <a:spcPts val="0"/>
              </a:spcAft>
              <a:buClr>
                <a:srgbClr val="FEDA58"/>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黑体" panose="02010609060101010101" charset="-122"/>
                <a:cs typeface="Arial" panose="020B0604020202020204" pitchFamily="34" charset="0"/>
              </a:rPr>
              <a:t>Synthesis of new hypernuclei: seeking for financial support, international collaboration?</a:t>
            </a:r>
          </a:p>
        </p:txBody>
      </p:sp>
      <p:sp>
        <p:nvSpPr>
          <p:cNvPr id="12" name="矩形 8">
            <a:extLst>
              <a:ext uri="{FF2B5EF4-FFF2-40B4-BE49-F238E27FC236}">
                <a16:creationId xmlns:a16="http://schemas.microsoft.com/office/drawing/2014/main" id="{EA2BABE4-8402-49CE-B203-35DAADDF2F6C}"/>
              </a:ext>
            </a:extLst>
          </p:cNvPr>
          <p:cNvSpPr/>
          <p:nvPr/>
        </p:nvSpPr>
        <p:spPr>
          <a:xfrm>
            <a:off x="5855721" y="3942085"/>
            <a:ext cx="426430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Slow extraction: ~ 3s beam duration</a:t>
            </a:r>
          </a:p>
        </p:txBody>
      </p:sp>
      <p:sp>
        <p:nvSpPr>
          <p:cNvPr id="13" name="Rectangle 4">
            <a:extLst>
              <a:ext uri="{FF2B5EF4-FFF2-40B4-BE49-F238E27FC236}">
                <a16:creationId xmlns:a16="http://schemas.microsoft.com/office/drawing/2014/main" id="{C490C84C-1A47-4ED1-97C5-E5E4FBC78566}"/>
              </a:ext>
            </a:extLst>
          </p:cNvPr>
          <p:cNvSpPr>
            <a:spLocks noChangeArrowheads="1"/>
          </p:cNvSpPr>
          <p:nvPr/>
        </p:nvSpPr>
        <p:spPr bwMode="gray">
          <a:xfrm>
            <a:off x="5834701" y="1268760"/>
            <a:ext cx="6357300" cy="56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marL="449580" marR="0" lvl="0" indent="-449580" algn="l" defTabSz="914400" rtl="0" eaLnBrk="1" fontAlgn="auto" latinLnBrk="0" hangingPunct="1">
              <a:lnSpc>
                <a:spcPct val="11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Typical beam parameters from the Booster Ring</a:t>
            </a:r>
            <a:endParaRPr kumimoji="0" lang="fi-FI"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4" name="文本框 10">
            <a:extLst>
              <a:ext uri="{FF2B5EF4-FFF2-40B4-BE49-F238E27FC236}">
                <a16:creationId xmlns:a16="http://schemas.microsoft.com/office/drawing/2014/main" id="{5F934D7D-22EC-41D3-A459-3AF69C909A2D}"/>
              </a:ext>
            </a:extLst>
          </p:cNvPr>
          <p:cNvSpPr txBox="1"/>
          <p:nvPr/>
        </p:nvSpPr>
        <p:spPr>
          <a:xfrm>
            <a:off x="5855721" y="4333430"/>
            <a:ext cx="45560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Not supported by the approved budget</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5" name="矩形 11">
            <a:extLst>
              <a:ext uri="{FF2B5EF4-FFF2-40B4-BE49-F238E27FC236}">
                <a16:creationId xmlns:a16="http://schemas.microsoft.com/office/drawing/2014/main" id="{00869D19-CD88-4755-A20A-B917DC59EDF9}"/>
              </a:ext>
            </a:extLst>
          </p:cNvPr>
          <p:cNvSpPr/>
          <p:nvPr/>
        </p:nvSpPr>
        <p:spPr>
          <a:xfrm>
            <a:off x="296804" y="6192016"/>
            <a:ext cx="119866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Moderate beam intensity and higher energies. A/Z=2 primary beams up to 4.25 GeV/u energy will be available</a:t>
            </a:r>
            <a:endPar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16" name="Picture 15">
            <a:extLst>
              <a:ext uri="{FF2B5EF4-FFF2-40B4-BE49-F238E27FC236}">
                <a16:creationId xmlns:a16="http://schemas.microsoft.com/office/drawing/2014/main" id="{AE4E7BC8-2F0B-4F32-8FC2-1DA639D136C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7" name="灯片编号占位符 2">
            <a:extLst>
              <a:ext uri="{FF2B5EF4-FFF2-40B4-BE49-F238E27FC236}">
                <a16:creationId xmlns:a16="http://schemas.microsoft.com/office/drawing/2014/main" id="{29D52270-7DCA-4927-ABB1-AA9F1A4646D6}"/>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24</a:t>
            </a:fld>
            <a:endParaRPr kumimoji="1" lang="zh-CN" altLang="en-US" b="1" dirty="0">
              <a:solidFill>
                <a:srgbClr val="0000FF"/>
              </a:solidFill>
            </a:endParaRPr>
          </a:p>
        </p:txBody>
      </p:sp>
    </p:spTree>
    <p:extLst>
      <p:ext uri="{BB962C8B-B14F-4D97-AF65-F5344CB8AC3E}">
        <p14:creationId xmlns:p14="http://schemas.microsoft.com/office/powerpoint/2010/main" val="87896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Users\hp\Desktop\2019-07-22_155819.jpg">
            <a:extLst>
              <a:ext uri="{FF2B5EF4-FFF2-40B4-BE49-F238E27FC236}">
                <a16:creationId xmlns:a16="http://schemas.microsoft.com/office/drawing/2014/main" id="{53FABE54-8595-4E45-A794-C87D89A9F99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4833" y="1988840"/>
            <a:ext cx="4855123" cy="2689638"/>
          </a:xfrm>
          <a:prstGeom prst="rect">
            <a:avLst/>
          </a:prstGeom>
          <a:noFill/>
        </p:spPr>
      </p:pic>
      <p:sp>
        <p:nvSpPr>
          <p:cNvPr id="2" name="矩形 8">
            <a:extLst>
              <a:ext uri="{FF2B5EF4-FFF2-40B4-BE49-F238E27FC236}">
                <a16:creationId xmlns:a16="http://schemas.microsoft.com/office/drawing/2014/main" id="{26631DF9-C3C0-44F3-810C-2477D603B77D}"/>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4" name="图片 2">
            <a:extLst>
              <a:ext uri="{FF2B5EF4-FFF2-40B4-BE49-F238E27FC236}">
                <a16:creationId xmlns:a16="http://schemas.microsoft.com/office/drawing/2014/main" id="{6B1F5411-27D7-480F-98A2-8F76ABFC0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5" name="Rectangle 2">
            <a:extLst>
              <a:ext uri="{FF2B5EF4-FFF2-40B4-BE49-F238E27FC236}">
                <a16:creationId xmlns:a16="http://schemas.microsoft.com/office/drawing/2014/main" id="{9910C1AC-6269-4E12-A1DD-E1D53A0900A6}"/>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err="1">
                <a:solidFill>
                  <a:srgbClr val="000099"/>
                </a:solidFill>
                <a:latin typeface="Times New Roman" panose="02020603050405020304" pitchFamily="18" charset="0"/>
                <a:ea typeface="宋体"/>
                <a:cs typeface="Times New Roman" panose="02020603050405020304" pitchFamily="18" charset="0"/>
              </a:rPr>
              <a:t>Experiments@HFRS</a:t>
            </a:r>
            <a:endParaRPr lang="en-US" altLang="zh-CN" sz="3200" b="1" dirty="0">
              <a:solidFill>
                <a:srgbClr val="000099"/>
              </a:solidFill>
              <a:latin typeface="Times New Roman" panose="02020603050405020304" pitchFamily="18" charset="0"/>
              <a:ea typeface="宋体"/>
              <a:cs typeface="Times New Roman" panose="02020603050405020304" pitchFamily="18" charset="0"/>
            </a:endParaRPr>
          </a:p>
        </p:txBody>
      </p:sp>
      <p:sp>
        <p:nvSpPr>
          <p:cNvPr id="7" name="TextBox 10">
            <a:extLst>
              <a:ext uri="{FF2B5EF4-FFF2-40B4-BE49-F238E27FC236}">
                <a16:creationId xmlns:a16="http://schemas.microsoft.com/office/drawing/2014/main" id="{0A3033C6-84F8-4EA8-80ED-A2F2A6D25AB4}"/>
              </a:ext>
            </a:extLst>
          </p:cNvPr>
          <p:cNvSpPr txBox="1"/>
          <p:nvPr/>
        </p:nvSpPr>
        <p:spPr>
          <a:xfrm>
            <a:off x="300660" y="1268760"/>
            <a:ext cx="5306261" cy="764761"/>
          </a:xfrm>
          <a:prstGeom prst="rect">
            <a:avLst/>
          </a:prstGeom>
          <a:noFill/>
        </p:spPr>
        <p:txBody>
          <a:bodyPr wrap="none" rtlCol="0">
            <a:spAutoFit/>
          </a:bodyPr>
          <a:lstStyle/>
          <a:p>
            <a:pPr marL="0" marR="0" lvl="0" indent="0" algn="l" defTabSz="914400" rtl="0" eaLnBrk="1" fontAlgn="auto" latinLnBrk="0" hangingPunct="1">
              <a:lnSpc>
                <a:spcPct val="114000"/>
              </a:lnSpc>
              <a:spcBef>
                <a:spcPts val="0"/>
              </a:spcBef>
              <a:spcAft>
                <a:spcPts val="0"/>
              </a:spcAft>
              <a:buClr>
                <a:srgbClr val="70AD47"/>
              </a:buClr>
              <a:buSzTx/>
              <a:buFont typeface="Wingdings" panose="05000000000000000000" pitchFamily="2" charset="2"/>
              <a:buChar char="Ø"/>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Slowly extracted beams from the Booster</a:t>
            </a:r>
          </a:p>
          <a:p>
            <a:pPr marL="0" marR="0" lvl="0" indent="0" algn="l" defTabSz="914400" rtl="0" eaLnBrk="1" fontAlgn="auto" latinLnBrk="0" hangingPunct="1">
              <a:lnSpc>
                <a:spcPct val="114000"/>
              </a:lnSpc>
              <a:spcBef>
                <a:spcPts val="0"/>
              </a:spcBef>
              <a:spcAft>
                <a:spcPts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Radioactive ion beams produced by HFRS</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8" name="Rectangle 8">
            <a:extLst>
              <a:ext uri="{FF2B5EF4-FFF2-40B4-BE49-F238E27FC236}">
                <a16:creationId xmlns:a16="http://schemas.microsoft.com/office/drawing/2014/main" id="{A36BB97F-BD7D-4379-877F-965A8917CDE2}"/>
              </a:ext>
            </a:extLst>
          </p:cNvPr>
          <p:cNvSpPr>
            <a:spLocks noChangeArrowheads="1"/>
          </p:cNvSpPr>
          <p:nvPr/>
        </p:nvSpPr>
        <p:spPr bwMode="auto">
          <a:xfrm>
            <a:off x="0" y="683985"/>
            <a:ext cx="12192000" cy="584775"/>
          </a:xfrm>
          <a:prstGeom prst="rect">
            <a:avLst/>
          </a:prstGeom>
          <a:noFill/>
          <a:ln w="3810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1" u="sng"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H</a:t>
            </a:r>
            <a:r>
              <a:rPr kumimoji="0" lang="en-US" altLang="zh-CN" sz="3200" b="1" i="1" u="none"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igh Energy </a:t>
            </a:r>
            <a:r>
              <a:rPr kumimoji="0" lang="en-US" altLang="zh-CN" sz="3200" b="1" i="1" u="sng"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Fr</a:t>
            </a:r>
            <a:r>
              <a:rPr kumimoji="0" lang="en-US" altLang="zh-CN" sz="3200" b="1" i="1" u="none"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agment </a:t>
            </a:r>
            <a:r>
              <a:rPr kumimoji="0" lang="en-US" altLang="zh-CN" sz="3200" b="1" i="1" u="sng"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S</a:t>
            </a:r>
            <a:r>
              <a:rPr kumimoji="0" lang="en-US" altLang="zh-CN" sz="3200" b="1" i="1" u="none"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eparator (HFRS)</a:t>
            </a:r>
            <a:endParaRPr kumimoji="0" lang="en-US" altLang="zh-CN" sz="3200" b="1" i="1" u="none" strike="noStrike" kern="0" cap="none" spc="0" normalizeH="0" baseline="0" noProof="0" dirty="0">
              <a:ln>
                <a:noFill/>
              </a:ln>
              <a:solidFill>
                <a:srgbClr val="00B050"/>
              </a:solidFill>
              <a:effectLst/>
              <a:uLnTx/>
              <a:uFillTx/>
              <a:latin typeface="Arial" panose="020B0604020202020204"/>
              <a:ea typeface="宋体" panose="02010600030101010101" pitchFamily="2" charset="-122"/>
              <a:cs typeface="+mn-cs"/>
            </a:endParaRPr>
          </a:p>
        </p:txBody>
      </p:sp>
      <p:sp>
        <p:nvSpPr>
          <p:cNvPr id="9" name="Rectangle 8">
            <a:extLst>
              <a:ext uri="{FF2B5EF4-FFF2-40B4-BE49-F238E27FC236}">
                <a16:creationId xmlns:a16="http://schemas.microsoft.com/office/drawing/2014/main" id="{49A40B81-C0C5-4843-9E3F-4DA2DCCC1C35}"/>
              </a:ext>
            </a:extLst>
          </p:cNvPr>
          <p:cNvSpPr>
            <a:spLocks noChangeArrowheads="1"/>
          </p:cNvSpPr>
          <p:nvPr/>
        </p:nvSpPr>
        <p:spPr bwMode="auto">
          <a:xfrm>
            <a:off x="4460737" y="1515891"/>
            <a:ext cx="8597900" cy="523220"/>
          </a:xfrm>
          <a:prstGeom prst="rect">
            <a:avLst/>
          </a:prstGeom>
          <a:noFill/>
          <a:ln w="38100">
            <a:noFill/>
            <a:miter lim="800000"/>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00B050"/>
                </a:solidFill>
                <a:effectLst/>
                <a:uLnTx/>
                <a:uFillTx/>
                <a:latin typeface="Arial" panose="020B0604020202020204"/>
                <a:ea typeface="楷体_GB2312" pitchFamily="49" charset="-122"/>
                <a:cs typeface="Times New Roman" panose="02020603050405020304" pitchFamily="18" charset="0"/>
              </a:rPr>
              <a:t>Physics Cases @HFRS</a:t>
            </a:r>
            <a:endParaRPr kumimoji="0" lang="en-US" altLang="zh-CN" sz="2800" b="1" i="0" u="none" strike="noStrike" kern="0" cap="none" spc="0" normalizeH="0" baseline="0" noProof="0" dirty="0">
              <a:ln>
                <a:noFill/>
              </a:ln>
              <a:solidFill>
                <a:srgbClr val="00B050"/>
              </a:solidFill>
              <a:effectLst/>
              <a:uLnTx/>
              <a:uFillTx/>
              <a:latin typeface="Arial" panose="020B0604020202020204"/>
              <a:ea typeface="宋体" panose="02010600030101010101" pitchFamily="2" charset="-122"/>
              <a:cs typeface="+mn-cs"/>
            </a:endParaRPr>
          </a:p>
        </p:txBody>
      </p:sp>
      <p:sp>
        <p:nvSpPr>
          <p:cNvPr id="10" name="Shape 123">
            <a:extLst>
              <a:ext uri="{FF2B5EF4-FFF2-40B4-BE49-F238E27FC236}">
                <a16:creationId xmlns:a16="http://schemas.microsoft.com/office/drawing/2014/main" id="{A7AA56FE-4A87-4560-96CF-0A65375BBC6C}"/>
              </a:ext>
            </a:extLst>
          </p:cNvPr>
          <p:cNvSpPr txBox="1"/>
          <p:nvPr/>
        </p:nvSpPr>
        <p:spPr>
          <a:xfrm>
            <a:off x="5857097" y="1524895"/>
            <a:ext cx="6334903" cy="5310708"/>
          </a:xfrm>
          <a:prstGeom prst="rect">
            <a:avLst/>
          </a:prstGeom>
          <a:ln w="12700">
            <a:miter lim="400000"/>
          </a:ln>
        </p:spPr>
        <p:txBody>
          <a:bodyPr lIns="50800" tIns="50800" rIns="50800" bIns="50800" anchor="ctr">
            <a:normAutofit/>
          </a:bodyPr>
          <a:lstStyle>
            <a:lvl1pPr marL="312420" marR="0" indent="-312420" algn="l" defTabSz="410845" rtl="0" latinLnBrk="0">
              <a:lnSpc>
                <a:spcPct val="100000"/>
              </a:lnSpc>
              <a:spcBef>
                <a:spcPts val="845"/>
              </a:spcBef>
              <a:spcAft>
                <a:spcPts val="0"/>
              </a:spcAft>
              <a:buClrTx/>
              <a:buSzPct val="75000"/>
              <a:buFontTx/>
              <a:buChar char="•"/>
              <a:defRPr sz="2250" b="1" i="0" u="none" strike="noStrike" cap="none" spc="0" baseline="0">
                <a:ln>
                  <a:noFill/>
                </a:ln>
                <a:solidFill>
                  <a:srgbClr val="000000"/>
                </a:solidFill>
                <a:uFillTx/>
                <a:latin typeface="Times"/>
                <a:ea typeface="Times"/>
                <a:cs typeface="Times"/>
                <a:sym typeface="Times"/>
              </a:defRPr>
            </a:lvl1pPr>
            <a:lvl2pPr marL="624840" marR="0" indent="-312420" algn="l" defTabSz="410845" rtl="0" latinLnBrk="0">
              <a:lnSpc>
                <a:spcPct val="100000"/>
              </a:lnSpc>
              <a:spcBef>
                <a:spcPts val="560"/>
              </a:spcBef>
              <a:spcAft>
                <a:spcPts val="0"/>
              </a:spcAft>
              <a:buClrTx/>
              <a:buSzPct val="75000"/>
              <a:buFontTx/>
              <a:buChar char="•"/>
              <a:defRPr sz="1970" b="1" i="1" u="none" strike="noStrike" cap="none" spc="0" baseline="0">
                <a:ln>
                  <a:noFill/>
                </a:ln>
                <a:solidFill>
                  <a:srgbClr val="000000"/>
                </a:solidFill>
                <a:uFillTx/>
                <a:latin typeface="Times"/>
                <a:ea typeface="Times"/>
                <a:cs typeface="Times"/>
                <a:sym typeface="Times"/>
              </a:defRPr>
            </a:lvl2pPr>
            <a:lvl3pPr marL="937895" marR="0" indent="-312420" algn="l" defTabSz="410845" rtl="0" latinLnBrk="0">
              <a:lnSpc>
                <a:spcPct val="100000"/>
              </a:lnSpc>
              <a:spcBef>
                <a:spcPts val="280"/>
              </a:spcBef>
              <a:spcAft>
                <a:spcPts val="0"/>
              </a:spcAft>
              <a:buClrTx/>
              <a:buSzPct val="75000"/>
              <a:buFontTx/>
              <a:buChar char="•"/>
              <a:defRPr sz="1685" b="0" i="0" u="none" strike="noStrike" cap="none" spc="0" baseline="0">
                <a:ln>
                  <a:noFill/>
                </a:ln>
                <a:solidFill>
                  <a:srgbClr val="000000"/>
                </a:solidFill>
                <a:uFillTx/>
                <a:latin typeface="Times"/>
                <a:ea typeface="Times"/>
                <a:cs typeface="Times"/>
                <a:sym typeface="Times"/>
              </a:defRPr>
            </a:lvl3pPr>
            <a:lvl4pPr marL="1250315" marR="0" indent="-312420" algn="l" defTabSz="410845" rtl="0" latinLnBrk="0">
              <a:lnSpc>
                <a:spcPct val="100000"/>
              </a:lnSpc>
              <a:spcBef>
                <a:spcPts val="0"/>
              </a:spcBef>
              <a:spcAft>
                <a:spcPts val="0"/>
              </a:spcAft>
              <a:buClrTx/>
              <a:buSzPct val="75000"/>
              <a:buFontTx/>
              <a:buChar char="•"/>
              <a:defRPr sz="1265" b="0" i="0" u="none" strike="noStrike" cap="none" spc="0" baseline="0">
                <a:ln>
                  <a:noFill/>
                </a:ln>
                <a:solidFill>
                  <a:srgbClr val="000000"/>
                </a:solidFill>
                <a:uFillTx/>
                <a:latin typeface="Times"/>
                <a:ea typeface="Times"/>
                <a:cs typeface="Times"/>
                <a:sym typeface="Times"/>
              </a:defRPr>
            </a:lvl4pPr>
            <a:lvl5pPr marL="156273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Times"/>
                <a:ea typeface="Times"/>
                <a:cs typeface="Times"/>
                <a:sym typeface="Times"/>
              </a:defRPr>
            </a:lvl5pPr>
            <a:lvl6pPr marL="187515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6pPr>
            <a:lvl7pPr marL="218757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7pPr>
            <a:lvl8pPr marL="249999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8pPr>
            <a:lvl9pPr marL="2813050"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9pPr>
          </a:lstStyle>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New isotopes in the south east of </a:t>
            </a:r>
            <a:r>
              <a:rPr kumimoji="0" lang="en-US" sz="1600" b="0" i="0" u="none" strike="noStrike" kern="0" cap="none" spc="0" normalizeH="0" baseline="32000" noProof="0" dirty="0">
                <a:ln>
                  <a:noFill/>
                </a:ln>
                <a:solidFill>
                  <a:srgbClr val="003366"/>
                </a:solidFill>
                <a:effectLst/>
                <a:uLnTx/>
                <a:uFillTx/>
                <a:latin typeface="Arial" panose="020B0604020202020204" pitchFamily="34" charset="0"/>
                <a:cs typeface="Arial" panose="020B0604020202020204" pitchFamily="34" charset="0"/>
                <a:sym typeface="Times"/>
              </a:rPr>
              <a:t>208</a:t>
            </a: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Pb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(PF of </a:t>
            </a:r>
            <a:r>
              <a:rPr kumimoji="0" lang="en-US" sz="1600" b="0" i="0" u="none" strike="noStrike" kern="0" cap="none" spc="0" normalizeH="0" baseline="3200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208</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Pb and </a:t>
            </a:r>
            <a:r>
              <a:rPr kumimoji="0" lang="en-US" sz="1600" b="0" i="0" u="none" strike="noStrike" kern="0" cap="none" spc="0" normalizeH="0" baseline="3200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238</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U)</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Neutron dripline up to Ni isotopes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(PF of Kr and Xe)</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New isotopes by </a:t>
            </a:r>
            <a:r>
              <a:rPr kumimoji="0" lang="en-US" sz="1600" b="0" i="0" u="none" strike="noStrike" kern="0" cap="none" spc="0" normalizeH="0" baseline="30000" noProof="0" dirty="0">
                <a:ln>
                  <a:noFill/>
                </a:ln>
                <a:solidFill>
                  <a:srgbClr val="003366"/>
                </a:solidFill>
                <a:effectLst/>
                <a:uLnTx/>
                <a:uFillTx/>
                <a:latin typeface="Arial" panose="020B0604020202020204" pitchFamily="34" charset="0"/>
                <a:cs typeface="Arial" panose="020B0604020202020204" pitchFamily="34" charset="0"/>
                <a:sym typeface="Times"/>
              </a:rPr>
              <a:t>238</a:t>
            </a: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U fission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(In-flight fission of </a:t>
            </a:r>
            <a:r>
              <a:rPr kumimoji="0" lang="en-US" sz="1600" b="0" i="0" u="none" strike="noStrike" kern="0" cap="none" spc="0" normalizeH="0" baseline="3000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238</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U)</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New isotopes using two step projectile fragmentations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Synthesis of neutron rich hypernuclei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Study of tensor interactions: a basic change in structure model</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Particle decay in flight of unbound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Nuclear matter radii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(Interaction cross sections)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Nuclear proton radii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(Charge changing cross sections)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Charge exchange reactions and </a:t>
            </a:r>
            <a:r>
              <a:rPr kumimoji="0" lang="el-GR"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β</a:t>
            </a: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 decay of r-process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Nucleon excitations in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Giant resonance of neutron rich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Elastic scattering and transfer reactions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altLang="zh-CN" sz="16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Spectroscopy of meson-nucleus bound system </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a:t>
            </a:r>
          </a:p>
        </p:txBody>
      </p:sp>
      <p:sp>
        <p:nvSpPr>
          <p:cNvPr id="11" name="Rectangle 8">
            <a:extLst>
              <a:ext uri="{FF2B5EF4-FFF2-40B4-BE49-F238E27FC236}">
                <a16:creationId xmlns:a16="http://schemas.microsoft.com/office/drawing/2014/main" id="{B6AF1DBB-0FDB-4D4D-AAAA-B6AF1FC9AEB2}"/>
              </a:ext>
            </a:extLst>
          </p:cNvPr>
          <p:cNvSpPr>
            <a:spLocks noChangeArrowheads="1"/>
          </p:cNvSpPr>
          <p:nvPr/>
        </p:nvSpPr>
        <p:spPr bwMode="auto">
          <a:xfrm>
            <a:off x="5680710" y="6190218"/>
            <a:ext cx="6157955" cy="496996"/>
          </a:xfrm>
          <a:prstGeom prst="rect">
            <a:avLst/>
          </a:prstGeom>
          <a:noFill/>
          <a:ln w="38100">
            <a:noFill/>
            <a:miter lim="800000"/>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003366"/>
                </a:solidFill>
                <a:effectLst/>
                <a:uLnTx/>
                <a:uFillTx/>
                <a:latin typeface="Arial" panose="020B0604020202020204"/>
                <a:ea typeface="楷体_GB2312" pitchFamily="49" charset="-122"/>
                <a:cs typeface="Times New Roman" panose="02020603050405020304" pitchFamily="18" charset="0"/>
              </a:rPr>
              <a:t>Various experiments can be done at HFRS</a:t>
            </a:r>
            <a:endParaRPr kumimoji="0" lang="en-US" altLang="zh-CN" sz="2000" b="0" i="0" u="none" strike="noStrike" kern="0" cap="none" spc="0" normalizeH="0" baseline="0" noProof="0" dirty="0">
              <a:ln>
                <a:noFill/>
              </a:ln>
              <a:solidFill>
                <a:srgbClr val="003366"/>
              </a:solidFill>
              <a:effectLst/>
              <a:uLnTx/>
              <a:uFillTx/>
              <a:latin typeface="Arial" panose="020B0604020202020204"/>
              <a:ea typeface="宋体" panose="02010600030101010101" pitchFamily="2" charset="-122"/>
              <a:cs typeface="+mn-cs"/>
            </a:endParaRPr>
          </a:p>
        </p:txBody>
      </p:sp>
      <p:pic>
        <p:nvPicPr>
          <p:cNvPr id="20" name="图片 15">
            <a:extLst>
              <a:ext uri="{FF2B5EF4-FFF2-40B4-BE49-F238E27FC236}">
                <a16:creationId xmlns:a16="http://schemas.microsoft.com/office/drawing/2014/main" id="{36329543-7853-4FE1-81AC-0C0DE9816EC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a:fillRect/>
          </a:stretch>
        </p:blipFill>
        <p:spPr>
          <a:xfrm>
            <a:off x="125523" y="5020491"/>
            <a:ext cx="3440774" cy="1385764"/>
          </a:xfrm>
          <a:prstGeom prst="rect">
            <a:avLst/>
          </a:prstGeom>
        </p:spPr>
      </p:pic>
      <p:pic>
        <p:nvPicPr>
          <p:cNvPr id="21" name="图片 16">
            <a:extLst>
              <a:ext uri="{FF2B5EF4-FFF2-40B4-BE49-F238E27FC236}">
                <a16:creationId xmlns:a16="http://schemas.microsoft.com/office/drawing/2014/main" id="{0B6C60CE-553E-4870-9282-24C9792302B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a:fillRect/>
          </a:stretch>
        </p:blipFill>
        <p:spPr>
          <a:xfrm>
            <a:off x="3706778" y="4963325"/>
            <a:ext cx="1833450" cy="1500095"/>
          </a:xfrm>
          <a:prstGeom prst="rect">
            <a:avLst/>
          </a:prstGeom>
        </p:spPr>
      </p:pic>
      <p:sp>
        <p:nvSpPr>
          <p:cNvPr id="22" name="Rectangle 8">
            <a:extLst>
              <a:ext uri="{FF2B5EF4-FFF2-40B4-BE49-F238E27FC236}">
                <a16:creationId xmlns:a16="http://schemas.microsoft.com/office/drawing/2014/main" id="{D9E682AF-14DA-47CA-B316-FF107B19040F}"/>
              </a:ext>
            </a:extLst>
          </p:cNvPr>
          <p:cNvSpPr>
            <a:spLocks noChangeArrowheads="1"/>
          </p:cNvSpPr>
          <p:nvPr/>
        </p:nvSpPr>
        <p:spPr bwMode="auto">
          <a:xfrm>
            <a:off x="0" y="4603455"/>
            <a:ext cx="5674185" cy="456535"/>
          </a:xfrm>
          <a:prstGeom prst="rect">
            <a:avLst/>
          </a:prstGeom>
          <a:noFill/>
          <a:ln w="38100">
            <a:noFill/>
            <a:miter lim="800000"/>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b="0" i="0" u="none" strike="noStrike" kern="0" cap="none" spc="0" normalizeH="0" baseline="0" noProof="0" dirty="0">
                <a:ln>
                  <a:noFill/>
                </a:ln>
                <a:solidFill>
                  <a:srgbClr val="003366"/>
                </a:solidFill>
                <a:effectLst/>
                <a:uLnTx/>
                <a:uFillTx/>
                <a:latin typeface="Arial" panose="020B0604020202020204"/>
                <a:ea typeface="楷体_GB2312" pitchFamily="49" charset="-122"/>
                <a:cs typeface="Times New Roman" panose="02020603050405020304" pitchFamily="18" charset="0"/>
              </a:rPr>
              <a:t>Requirements from Physics</a:t>
            </a:r>
            <a:endParaRPr kumimoji="0" lang="en-US" altLang="zh-CN" b="0" i="0" u="none" strike="noStrike" kern="0" cap="none" spc="0" normalizeH="0" baseline="0" noProof="0" dirty="0">
              <a:ln>
                <a:noFill/>
              </a:ln>
              <a:solidFill>
                <a:srgbClr val="003366"/>
              </a:solidFill>
              <a:effectLst/>
              <a:uLnTx/>
              <a:uFillTx/>
              <a:latin typeface="Arial" panose="020B0604020202020204"/>
              <a:ea typeface="宋体" panose="02010600030101010101" pitchFamily="2" charset="-122"/>
              <a:cs typeface="+mn-cs"/>
            </a:endParaRPr>
          </a:p>
        </p:txBody>
      </p:sp>
      <p:sp>
        <p:nvSpPr>
          <p:cNvPr id="23" name="文本框 20">
            <a:extLst>
              <a:ext uri="{FF2B5EF4-FFF2-40B4-BE49-F238E27FC236}">
                <a16:creationId xmlns:a16="http://schemas.microsoft.com/office/drawing/2014/main" id="{0C296C0F-3AB1-48F2-8EE3-32DACCEB20D4}"/>
              </a:ext>
            </a:extLst>
          </p:cNvPr>
          <p:cNvSpPr txBox="1"/>
          <p:nvPr/>
        </p:nvSpPr>
        <p:spPr>
          <a:xfrm>
            <a:off x="561747" y="6334357"/>
            <a:ext cx="5139611" cy="40459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Acceptance, and Momentum Resolution</a:t>
            </a:r>
            <a:endParaRPr kumimoji="0" lang="zh-CN" altLang="en-US"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25" name="Picture 24">
            <a:extLst>
              <a:ext uri="{FF2B5EF4-FFF2-40B4-BE49-F238E27FC236}">
                <a16:creationId xmlns:a16="http://schemas.microsoft.com/office/drawing/2014/main" id="{BF7A820F-143D-4C78-B4B3-049A249BAB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612" y="3257190"/>
            <a:ext cx="2346988" cy="1231318"/>
          </a:xfrm>
          <a:prstGeom prst="rect">
            <a:avLst/>
          </a:prstGeom>
        </p:spPr>
      </p:pic>
      <p:pic>
        <p:nvPicPr>
          <p:cNvPr id="26" name="Picture 25">
            <a:extLst>
              <a:ext uri="{FF2B5EF4-FFF2-40B4-BE49-F238E27FC236}">
                <a16:creationId xmlns:a16="http://schemas.microsoft.com/office/drawing/2014/main" id="{6CD5B498-12C3-48B3-A6E3-651B8BFA71C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8" name="灯片编号占位符 2">
            <a:extLst>
              <a:ext uri="{FF2B5EF4-FFF2-40B4-BE49-F238E27FC236}">
                <a16:creationId xmlns:a16="http://schemas.microsoft.com/office/drawing/2014/main" id="{E4EF8BC0-F116-4893-A13A-455B7A9FFCC2}"/>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25</a:t>
            </a:fld>
            <a:endParaRPr kumimoji="1" lang="zh-CN" altLang="en-US" b="1" dirty="0">
              <a:solidFill>
                <a:srgbClr val="0000FF"/>
              </a:solidFill>
            </a:endParaRPr>
          </a:p>
        </p:txBody>
      </p:sp>
    </p:spTree>
    <p:extLst>
      <p:ext uri="{BB962C8B-B14F-4D97-AF65-F5344CB8AC3E}">
        <p14:creationId xmlns:p14="http://schemas.microsoft.com/office/powerpoint/2010/main" val="206338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C6770B70-F6FD-4DB2-8430-416780A36C60}"/>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4" name="图片 2">
            <a:extLst>
              <a:ext uri="{FF2B5EF4-FFF2-40B4-BE49-F238E27FC236}">
                <a16:creationId xmlns:a16="http://schemas.microsoft.com/office/drawing/2014/main" id="{91EC5019-F872-4D1D-8FFD-5A6705339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5" name="Rectangle 2">
            <a:extLst>
              <a:ext uri="{FF2B5EF4-FFF2-40B4-BE49-F238E27FC236}">
                <a16:creationId xmlns:a16="http://schemas.microsoft.com/office/drawing/2014/main" id="{468FA0AC-FF24-4ADB-87E9-B1079A1A086B}"/>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algn="l" defTabSz="802336" eaLnBrk="1" hangingPunct="1">
              <a:spcBef>
                <a:spcPts val="600"/>
              </a:spcBef>
            </a:pPr>
            <a:r>
              <a:rPr lang="en-US" altLang="zh-CN" sz="3200" b="1" dirty="0" err="1">
                <a:solidFill>
                  <a:srgbClr val="000099"/>
                </a:solidFill>
                <a:latin typeface="Times New Roman" panose="02020603050405020304" pitchFamily="18" charset="0"/>
                <a:ea typeface="宋体"/>
                <a:cs typeface="Times New Roman" panose="02020603050405020304" pitchFamily="18" charset="0"/>
              </a:rPr>
              <a:t>Experiments@SRing</a:t>
            </a:r>
            <a:endParaRPr lang="en-US" altLang="zh-CN" sz="3200" b="1" dirty="0">
              <a:solidFill>
                <a:srgbClr val="000099"/>
              </a:solidFill>
              <a:latin typeface="Times New Roman" panose="02020603050405020304" pitchFamily="18" charset="0"/>
              <a:ea typeface="宋体"/>
              <a:cs typeface="Times New Roman" panose="02020603050405020304" pitchFamily="18" charset="0"/>
            </a:endParaRPr>
          </a:p>
        </p:txBody>
      </p:sp>
      <p:sp>
        <p:nvSpPr>
          <p:cNvPr id="6" name="TextBox 9">
            <a:extLst>
              <a:ext uri="{FF2B5EF4-FFF2-40B4-BE49-F238E27FC236}">
                <a16:creationId xmlns:a16="http://schemas.microsoft.com/office/drawing/2014/main" id="{2EB16E89-A442-4BEA-B745-9D924D79DB39}"/>
              </a:ext>
            </a:extLst>
          </p:cNvPr>
          <p:cNvSpPr txBox="1"/>
          <p:nvPr/>
        </p:nvSpPr>
        <p:spPr>
          <a:xfrm>
            <a:off x="1062453" y="1039500"/>
            <a:ext cx="1000139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1"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Spectrometer Ring: Multi Working Modes of Storage Ring</a:t>
            </a:r>
            <a:endParaRPr kumimoji="0" lang="zh-CN" altLang="en-US" sz="2800" b="1" i="1"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7" name="TextBox 13">
            <a:extLst>
              <a:ext uri="{FF2B5EF4-FFF2-40B4-BE49-F238E27FC236}">
                <a16:creationId xmlns:a16="http://schemas.microsoft.com/office/drawing/2014/main" id="{950BC01F-8192-4905-A489-0497CDCF4474}"/>
              </a:ext>
            </a:extLst>
          </p:cNvPr>
          <p:cNvSpPr txBox="1"/>
          <p:nvPr/>
        </p:nvSpPr>
        <p:spPr>
          <a:xfrm>
            <a:off x="5618979" y="1498522"/>
            <a:ext cx="5781615" cy="120872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With fast extracted projectiles from the Booster, HFRS produces, separates and injects the isotopes of interests into the Spectrometer Ring</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8" name="图片 25">
            <a:extLst>
              <a:ext uri="{FF2B5EF4-FFF2-40B4-BE49-F238E27FC236}">
                <a16:creationId xmlns:a16="http://schemas.microsoft.com/office/drawing/2014/main" id="{66ED67B7-821F-4FD8-B2A5-968768F68E7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7813964" y="3118773"/>
            <a:ext cx="3407926" cy="3222151"/>
          </a:xfrm>
          <a:prstGeom prst="rect">
            <a:avLst/>
          </a:prstGeom>
        </p:spPr>
      </p:pic>
      <p:sp>
        <p:nvSpPr>
          <p:cNvPr id="9" name="矩形 26">
            <a:extLst>
              <a:ext uri="{FF2B5EF4-FFF2-40B4-BE49-F238E27FC236}">
                <a16:creationId xmlns:a16="http://schemas.microsoft.com/office/drawing/2014/main" id="{A7A1C841-AD44-4806-9310-1105A7E293C6}"/>
              </a:ext>
            </a:extLst>
          </p:cNvPr>
          <p:cNvSpPr/>
          <p:nvPr/>
        </p:nvSpPr>
        <p:spPr>
          <a:xfrm>
            <a:off x="7641080" y="6284714"/>
            <a:ext cx="44165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Carbon target sustainable to beam power</a:t>
            </a:r>
            <a:endPar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0" name="TextBox 7">
            <a:extLst>
              <a:ext uri="{FF2B5EF4-FFF2-40B4-BE49-F238E27FC236}">
                <a16:creationId xmlns:a16="http://schemas.microsoft.com/office/drawing/2014/main" id="{96F1ADDD-45AF-411C-9D73-E554DC058443}"/>
              </a:ext>
            </a:extLst>
          </p:cNvPr>
          <p:cNvSpPr txBox="1"/>
          <p:nvPr/>
        </p:nvSpPr>
        <p:spPr>
          <a:xfrm>
            <a:off x="297765" y="5057431"/>
            <a:ext cx="4161717" cy="1593450"/>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1"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Isochronous Mass Spectroscopy</a:t>
            </a:r>
          </a:p>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Schottky Spectroscopy </a:t>
            </a:r>
          </a:p>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DR Spectroscopy</a:t>
            </a:r>
          </a:p>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In-ring Nuclear Reactions </a:t>
            </a:r>
          </a:p>
        </p:txBody>
      </p:sp>
      <p:sp>
        <p:nvSpPr>
          <p:cNvPr id="11" name="Text Box 211">
            <a:extLst>
              <a:ext uri="{FF2B5EF4-FFF2-40B4-BE49-F238E27FC236}">
                <a16:creationId xmlns:a16="http://schemas.microsoft.com/office/drawing/2014/main" id="{22953151-3954-489B-9947-5A7E7ADE3BFE}"/>
              </a:ext>
            </a:extLst>
          </p:cNvPr>
          <p:cNvSpPr txBox="1">
            <a:spLocks noChangeArrowheads="1"/>
          </p:cNvSpPr>
          <p:nvPr/>
        </p:nvSpPr>
        <p:spPr bwMode="auto">
          <a:xfrm>
            <a:off x="297765" y="4613951"/>
            <a:ext cx="3800496" cy="478144"/>
          </a:xfrm>
          <a:prstGeom prst="rect">
            <a:avLst/>
          </a:prstGeom>
          <a:solidFill>
            <a:schemeClr val="lt1">
              <a:alpha val="50000"/>
            </a:schemeClr>
          </a:solidFill>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base" latinLnBrk="0" hangingPunct="1">
              <a:lnSpc>
                <a:spcPct val="114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B050"/>
                </a:solidFill>
                <a:effectLst/>
                <a:uLnTx/>
                <a:uFillTx/>
                <a:latin typeface="Arial" panose="020B0604020202020204" pitchFamily="34" charset="0"/>
                <a:ea typeface="仿宋_GB2312" pitchFamily="49" charset="-122"/>
                <a:cs typeface="Arial" panose="020B0604020202020204" pitchFamily="34" charset="0"/>
              </a:rPr>
              <a:t>Experiments:</a:t>
            </a:r>
            <a:endParaRPr kumimoji="0" lang="en-US" altLang="zh-CN" sz="24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 name="Text Box 211">
            <a:extLst>
              <a:ext uri="{FF2B5EF4-FFF2-40B4-BE49-F238E27FC236}">
                <a16:creationId xmlns:a16="http://schemas.microsoft.com/office/drawing/2014/main" id="{9130E55C-3AAA-4E6D-B2A5-42379BDE6A35}"/>
              </a:ext>
            </a:extLst>
          </p:cNvPr>
          <p:cNvSpPr txBox="1">
            <a:spLocks noChangeArrowheads="1"/>
          </p:cNvSpPr>
          <p:nvPr/>
        </p:nvSpPr>
        <p:spPr bwMode="auto">
          <a:xfrm>
            <a:off x="4455597" y="4665943"/>
            <a:ext cx="3195643" cy="2014462"/>
          </a:xfrm>
          <a:prstGeom prst="rect">
            <a:avLst/>
          </a:prstGeom>
          <a:solidFill>
            <a:schemeClr val="lt1">
              <a:alpha val="50000"/>
            </a:schemeClr>
          </a:solidFill>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base" latinLnBrk="0" hangingPunct="1">
              <a:lnSpc>
                <a:spcPct val="114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B050"/>
                </a:solidFill>
                <a:effectLst/>
                <a:uLnTx/>
                <a:uFillTx/>
                <a:latin typeface="Arial" panose="020B0604020202020204" pitchFamily="34" charset="0"/>
                <a:ea typeface="仿宋_GB2312" pitchFamily="49" charset="-122"/>
                <a:cs typeface="Arial" panose="020B0604020202020204" pitchFamily="34" charset="0"/>
              </a:rPr>
              <a:t>Spectrometer Ring:</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Circumference:188.7 m</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Rigidity: 15 Tm</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Electron cooler</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Stochastic cooler</a:t>
            </a:r>
          </a:p>
        </p:txBody>
      </p:sp>
      <p:pic>
        <p:nvPicPr>
          <p:cNvPr id="13" name="Picture 2" descr="I:\2019-04-21_172005.jpg">
            <a:extLst>
              <a:ext uri="{FF2B5EF4-FFF2-40B4-BE49-F238E27FC236}">
                <a16:creationId xmlns:a16="http://schemas.microsoft.com/office/drawing/2014/main" id="{F13CDB7F-BCFD-45C7-8756-DC92CACC8D8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58181" y="3654184"/>
            <a:ext cx="2703855" cy="99313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8">
            <a:extLst>
              <a:ext uri="{FF2B5EF4-FFF2-40B4-BE49-F238E27FC236}">
                <a16:creationId xmlns:a16="http://schemas.microsoft.com/office/drawing/2014/main" id="{D621817A-07D2-47C8-8AA7-905F008E7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44" y="1658086"/>
            <a:ext cx="4545251" cy="2912490"/>
          </a:xfrm>
          <a:prstGeom prst="rect">
            <a:avLst/>
          </a:prstGeom>
        </p:spPr>
      </p:pic>
      <p:pic>
        <p:nvPicPr>
          <p:cNvPr id="15" name="Picture 14">
            <a:extLst>
              <a:ext uri="{FF2B5EF4-FFF2-40B4-BE49-F238E27FC236}">
                <a16:creationId xmlns:a16="http://schemas.microsoft.com/office/drawing/2014/main" id="{8EE418E0-F1EC-4CFF-9CC0-C8D6B6F828F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6" name="灯片编号占位符 2">
            <a:extLst>
              <a:ext uri="{FF2B5EF4-FFF2-40B4-BE49-F238E27FC236}">
                <a16:creationId xmlns:a16="http://schemas.microsoft.com/office/drawing/2014/main" id="{6DED03C8-2186-44D4-97F5-B8E7995CEBB1}"/>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26</a:t>
            </a:fld>
            <a:endParaRPr kumimoji="1" lang="zh-CN" altLang="en-US" b="1" dirty="0">
              <a:solidFill>
                <a:srgbClr val="0000FF"/>
              </a:solidFill>
            </a:endParaRPr>
          </a:p>
        </p:txBody>
      </p:sp>
    </p:spTree>
    <p:extLst>
      <p:ext uri="{BB962C8B-B14F-4D97-AF65-F5344CB8AC3E}">
        <p14:creationId xmlns:p14="http://schemas.microsoft.com/office/powerpoint/2010/main" val="113283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47626F54-EAC2-4E44-94F4-CF4374691607}"/>
              </a:ext>
            </a:extLst>
          </p:cNvPr>
          <p:cNvSpPr txBox="1">
            <a:spLocks noChangeArrowheads="1"/>
          </p:cNvSpPr>
          <p:nvPr/>
        </p:nvSpPr>
        <p:spPr bwMode="auto">
          <a:xfrm>
            <a:off x="4241794" y="575767"/>
            <a:ext cx="3708412" cy="830997"/>
          </a:xfrm>
          <a:prstGeom prst="rect">
            <a:avLst/>
          </a:prstGeom>
          <a:noFill/>
        </p:spPr>
        <p:txBody>
          <a:bodyPr wrap="square">
            <a:spAutoFit/>
          </a:bodyPr>
          <a:lstStyle>
            <a:defPPr>
              <a:defRPr lang="zh-CN"/>
            </a:defPPr>
            <a:lvl1pPr algn="ctr" fontAlgn="auto">
              <a:spcBef>
                <a:spcPts val="0"/>
              </a:spcBef>
              <a:spcAft>
                <a:spcPts val="0"/>
              </a:spcAft>
              <a:defRPr sz="4800" b="1">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Outline</a:t>
            </a:r>
          </a:p>
        </p:txBody>
      </p:sp>
      <p:sp>
        <p:nvSpPr>
          <p:cNvPr id="9" name="Rectangle 3"/>
          <p:cNvSpPr txBox="1">
            <a:spLocks noChangeArrowheads="1"/>
          </p:cNvSpPr>
          <p:nvPr/>
        </p:nvSpPr>
        <p:spPr>
          <a:xfrm>
            <a:off x="1415480" y="2060848"/>
            <a:ext cx="10297144" cy="3924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General information of the HIAF</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Technical challenges and construction status </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Experimental terminals</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Towards to the EicC</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Conclusion</a:t>
            </a:r>
          </a:p>
        </p:txBody>
      </p:sp>
      <p:sp>
        <p:nvSpPr>
          <p:cNvPr id="6" name="矩形 4">
            <a:extLst>
              <a:ext uri="{FF2B5EF4-FFF2-40B4-BE49-F238E27FC236}">
                <a16:creationId xmlns:a16="http://schemas.microsoft.com/office/drawing/2014/main" id="{5BDA692D-695D-4E20-A776-CA08FFB457F3}"/>
              </a:ext>
            </a:extLst>
          </p:cNvPr>
          <p:cNvSpPr/>
          <p:nvPr/>
        </p:nvSpPr>
        <p:spPr>
          <a:xfrm>
            <a:off x="264000" y="1556792"/>
            <a:ext cx="11664000" cy="36000"/>
          </a:xfrm>
          <a:prstGeom prst="rect">
            <a:avLst/>
          </a:prstGeom>
          <a:solidFill>
            <a:srgbClr val="4472C4">
              <a:lumMod val="75000"/>
            </a:srgbClr>
          </a:solidFill>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74076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3703CA-BB80-4D9D-A96D-2942FE739911}"/>
              </a:ext>
            </a:extLst>
          </p:cNvPr>
          <p:cNvGrpSpPr/>
          <p:nvPr/>
        </p:nvGrpSpPr>
        <p:grpSpPr>
          <a:xfrm>
            <a:off x="1210927" y="1271248"/>
            <a:ext cx="9385572" cy="3921948"/>
            <a:chOff x="690350" y="1909207"/>
            <a:chExt cx="7753350" cy="3230603"/>
          </a:xfrm>
        </p:grpSpPr>
        <p:pic>
          <p:nvPicPr>
            <p:cNvPr id="5" name="Picture 4">
              <a:extLst>
                <a:ext uri="{FF2B5EF4-FFF2-40B4-BE49-F238E27FC236}">
                  <a16:creationId xmlns:a16="http://schemas.microsoft.com/office/drawing/2014/main" id="{2F95473E-036D-445B-B516-21EF5D1466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0350" y="2103289"/>
              <a:ext cx="7753350" cy="3036521"/>
            </a:xfrm>
            <a:prstGeom prst="rect">
              <a:avLst/>
            </a:prstGeom>
          </p:spPr>
        </p:pic>
        <p:pic>
          <p:nvPicPr>
            <p:cNvPr id="6" name="图片 1">
              <a:extLst>
                <a:ext uri="{FF2B5EF4-FFF2-40B4-BE49-F238E27FC236}">
                  <a16:creationId xmlns:a16="http://schemas.microsoft.com/office/drawing/2014/main" id="{0D9EF940-66D3-4A60-A0A0-FD2E66DD9C3C}"/>
                </a:ext>
              </a:extLst>
            </p:cNvPr>
            <p:cNvPicPr/>
            <p:nvPr/>
          </p:nvPicPr>
          <p:blipFill rotWithShape="1">
            <a:blip r:embed="rId4" cstate="screen">
              <a:extLst>
                <a:ext uri="{28A0092B-C50C-407E-A947-70E740481C1C}">
                  <a14:useLocalDpi xmlns:a14="http://schemas.microsoft.com/office/drawing/2010/main" val="0"/>
                </a:ext>
              </a:extLst>
            </a:blip>
            <a:srcRect/>
            <a:stretch/>
          </p:blipFill>
          <p:spPr>
            <a:xfrm>
              <a:off x="1662656" y="3948531"/>
              <a:ext cx="1511317" cy="641459"/>
            </a:xfrm>
            <a:prstGeom prst="rect">
              <a:avLst/>
            </a:prstGeom>
          </p:spPr>
        </p:pic>
        <p:sp>
          <p:nvSpPr>
            <p:cNvPr id="7" name="TextBox 6">
              <a:extLst>
                <a:ext uri="{FF2B5EF4-FFF2-40B4-BE49-F238E27FC236}">
                  <a16:creationId xmlns:a16="http://schemas.microsoft.com/office/drawing/2014/main" id="{A30A0FDA-2F94-41F8-8390-E80DD165D99F}"/>
                </a:ext>
              </a:extLst>
            </p:cNvPr>
            <p:cNvSpPr txBox="1"/>
            <p:nvPr/>
          </p:nvSpPr>
          <p:spPr>
            <a:xfrm>
              <a:off x="7203112" y="4699003"/>
              <a:ext cx="625492" cy="261610"/>
            </a:xfrm>
            <a:prstGeom prst="rect">
              <a:avLst/>
            </a:prstGeom>
            <a:noFill/>
          </p:spPr>
          <p:txBody>
            <a:bodyPr wrap="none" rtlCol="0">
              <a:spAutoFit/>
            </a:bodyPr>
            <a:lstStyle/>
            <a:p>
              <a:r>
                <a:rPr lang="en-US" altLang="zh-CN" sz="1050" b="1" dirty="0" err="1">
                  <a:solidFill>
                    <a:srgbClr val="636466"/>
                  </a:solidFill>
                  <a:latin typeface="Arial" panose="020B0604020202020204" pitchFamily="34" charset="0"/>
                  <a:cs typeface="Arial" panose="020B0604020202020204" pitchFamily="34" charset="0"/>
                </a:rPr>
                <a:t>CiADS</a:t>
              </a:r>
              <a:endParaRPr lang="zh-CN" altLang="en-US" sz="1050" b="1" dirty="0">
                <a:solidFill>
                  <a:srgbClr val="63646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9EB420-FEFE-4F11-9B86-EBBB8E342AB1}"/>
                </a:ext>
              </a:extLst>
            </p:cNvPr>
            <p:cNvSpPr txBox="1"/>
            <p:nvPr/>
          </p:nvSpPr>
          <p:spPr>
            <a:xfrm>
              <a:off x="5893413" y="4063988"/>
              <a:ext cx="497252" cy="253916"/>
            </a:xfrm>
            <a:prstGeom prst="rect">
              <a:avLst/>
            </a:prstGeom>
            <a:noFill/>
          </p:spPr>
          <p:txBody>
            <a:bodyPr wrap="none" rtlCol="0">
              <a:spAutoFit/>
            </a:bodyPr>
            <a:lstStyle/>
            <a:p>
              <a:r>
                <a:rPr lang="en-US" altLang="zh-CN" sz="1050" b="1" dirty="0">
                  <a:solidFill>
                    <a:srgbClr val="F26722"/>
                  </a:solidFill>
                  <a:latin typeface="Arial" panose="020B0604020202020204" pitchFamily="34" charset="0"/>
                  <a:cs typeface="Arial" panose="020B0604020202020204" pitchFamily="34" charset="0"/>
                </a:rPr>
                <a:t>ISOL</a:t>
              </a:r>
              <a:endParaRPr lang="zh-CN" altLang="en-US" sz="1050" b="1" dirty="0">
                <a:solidFill>
                  <a:srgbClr val="F2672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8EDB875-E144-46AA-9A7E-5C552C1D297F}"/>
                </a:ext>
              </a:extLst>
            </p:cNvPr>
            <p:cNvSpPr txBox="1"/>
            <p:nvPr/>
          </p:nvSpPr>
          <p:spPr>
            <a:xfrm>
              <a:off x="6238004" y="3563694"/>
              <a:ext cx="1082348" cy="253916"/>
            </a:xfrm>
            <a:prstGeom prst="rect">
              <a:avLst/>
            </a:prstGeom>
            <a:noFill/>
          </p:spPr>
          <p:txBody>
            <a:bodyPr wrap="none" rtlCol="0">
              <a:spAutoFit/>
            </a:bodyPr>
            <a:lstStyle/>
            <a:p>
              <a:r>
                <a:rPr lang="en-US" altLang="zh-CN" sz="1050" b="1" dirty="0">
                  <a:solidFill>
                    <a:srgbClr val="642165"/>
                  </a:solidFill>
                  <a:latin typeface="Arial" panose="020B0604020202020204" pitchFamily="34" charset="0"/>
                  <a:cs typeface="Arial" panose="020B0604020202020204" pitchFamily="34" charset="0"/>
                </a:rPr>
                <a:t>Surface muon</a:t>
              </a:r>
              <a:endParaRPr lang="zh-CN" altLang="en-US" sz="1050" b="1" dirty="0">
                <a:solidFill>
                  <a:srgbClr val="642165"/>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FFD3B3-7A66-4440-ADE6-4659C3A64A18}"/>
                </a:ext>
              </a:extLst>
            </p:cNvPr>
            <p:cNvSpPr txBox="1"/>
            <p:nvPr/>
          </p:nvSpPr>
          <p:spPr>
            <a:xfrm>
              <a:off x="3713077" y="4170431"/>
              <a:ext cx="832304" cy="247942"/>
            </a:xfrm>
            <a:prstGeom prst="rect">
              <a:avLst/>
            </a:prstGeom>
            <a:noFill/>
          </p:spPr>
          <p:txBody>
            <a:bodyPr wrap="none" rtlCol="0">
              <a:spAutoFit/>
            </a:bodyPr>
            <a:lstStyle/>
            <a:p>
              <a:r>
                <a:rPr lang="en-US" altLang="zh-CN" sz="1000" b="1" dirty="0" err="1">
                  <a:solidFill>
                    <a:srgbClr val="636466"/>
                  </a:solidFill>
                  <a:latin typeface="Arial" panose="020B0604020202020204" pitchFamily="34" charset="0"/>
                  <a:cs typeface="Arial" panose="020B0604020202020204" pitchFamily="34" charset="0"/>
                </a:rPr>
                <a:t>BRing</a:t>
              </a:r>
              <a:r>
                <a:rPr lang="en-US" altLang="zh-CN" sz="1000" b="1" dirty="0">
                  <a:solidFill>
                    <a:srgbClr val="636466"/>
                  </a:solidFill>
                  <a:latin typeface="Arial" panose="020B0604020202020204" pitchFamily="34" charset="0"/>
                  <a:cs typeface="Arial" panose="020B0604020202020204" pitchFamily="34" charset="0"/>
                </a:rPr>
                <a:t>-N/</a:t>
              </a:r>
              <a:r>
                <a:rPr lang="en-US" altLang="zh-CN" sz="1000" b="1" dirty="0">
                  <a:solidFill>
                    <a:srgbClr val="F26722"/>
                  </a:solidFill>
                  <a:latin typeface="Arial" panose="020B0604020202020204" pitchFamily="34" charset="0"/>
                  <a:cs typeface="Arial" panose="020B0604020202020204" pitchFamily="34" charset="0"/>
                </a:rPr>
                <a:t>S</a:t>
              </a:r>
              <a:endParaRPr lang="zh-CN" altLang="en-US" sz="1000" b="1" dirty="0">
                <a:solidFill>
                  <a:srgbClr val="F2672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BFEF9B9-75BF-4818-BA5A-B49FC56BDC8E}"/>
                </a:ext>
              </a:extLst>
            </p:cNvPr>
            <p:cNvSpPr txBox="1"/>
            <p:nvPr/>
          </p:nvSpPr>
          <p:spPr>
            <a:xfrm>
              <a:off x="5070026" y="3610226"/>
              <a:ext cx="458780" cy="200055"/>
            </a:xfrm>
            <a:prstGeom prst="rect">
              <a:avLst/>
            </a:prstGeom>
            <a:noFill/>
          </p:spPr>
          <p:txBody>
            <a:bodyPr wrap="none" rtlCol="0">
              <a:spAutoFit/>
            </a:bodyPr>
            <a:lstStyle>
              <a:defPPr>
                <a:defRPr lang="en-US"/>
              </a:defPPr>
              <a:lvl1pPr>
                <a:defRPr sz="1500" b="1">
                  <a:solidFill>
                    <a:srgbClr val="636466"/>
                  </a:solidFill>
                  <a:latin typeface="Times New Roman" panose="02020603050405020304" pitchFamily="18" charset="0"/>
                  <a:cs typeface="Times New Roman" panose="02020603050405020304" pitchFamily="18" charset="0"/>
                </a:defRPr>
              </a:lvl1pPr>
            </a:lstStyle>
            <a:p>
              <a:r>
                <a:rPr lang="en-US" altLang="zh-CN" sz="700" dirty="0" err="1">
                  <a:solidFill>
                    <a:srgbClr val="F26722"/>
                  </a:solidFill>
                  <a:latin typeface="Arial" panose="020B0604020202020204" pitchFamily="34" charset="0"/>
                  <a:cs typeface="Arial" panose="020B0604020202020204" pitchFamily="34" charset="0"/>
                </a:rPr>
                <a:t>MRing</a:t>
              </a:r>
              <a:endParaRPr lang="zh-CN" altLang="en-US" sz="700" dirty="0">
                <a:solidFill>
                  <a:srgbClr val="F2672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C7F06CD-5BDF-47F8-A940-6694723B2F85}"/>
                </a:ext>
              </a:extLst>
            </p:cNvPr>
            <p:cNvSpPr txBox="1"/>
            <p:nvPr/>
          </p:nvSpPr>
          <p:spPr>
            <a:xfrm>
              <a:off x="5057373" y="3833115"/>
              <a:ext cx="481222" cy="215444"/>
            </a:xfrm>
            <a:prstGeom prst="rect">
              <a:avLst/>
            </a:prstGeom>
            <a:noFill/>
          </p:spPr>
          <p:txBody>
            <a:bodyPr wrap="none" rtlCol="0">
              <a:spAutoFit/>
            </a:bodyPr>
            <a:lstStyle>
              <a:defPPr>
                <a:defRPr lang="en-US"/>
              </a:defPPr>
              <a:lvl1pPr>
                <a:defRPr sz="1500" b="1">
                  <a:solidFill>
                    <a:srgbClr val="636466"/>
                  </a:solidFill>
                  <a:latin typeface="Times New Roman" panose="02020603050405020304" pitchFamily="18" charset="0"/>
                  <a:cs typeface="Times New Roman" panose="02020603050405020304" pitchFamily="18" charset="0"/>
                </a:defRPr>
              </a:lvl1pPr>
            </a:lstStyle>
            <a:p>
              <a:r>
                <a:rPr lang="en-US" altLang="zh-CN" sz="800" dirty="0" err="1">
                  <a:latin typeface="Arial" panose="020B0604020202020204" pitchFamily="34" charset="0"/>
                  <a:cs typeface="Arial" panose="020B0604020202020204" pitchFamily="34" charset="0"/>
                </a:rPr>
                <a:t>SRing</a:t>
              </a:r>
              <a:endParaRPr lang="zh-CN" altLang="en-US" sz="8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430E0C2-843A-4956-AC9F-9A31AD5E2BBC}"/>
                </a:ext>
              </a:extLst>
            </p:cNvPr>
            <p:cNvSpPr/>
            <p:nvPr/>
          </p:nvSpPr>
          <p:spPr>
            <a:xfrm>
              <a:off x="5208966" y="4502359"/>
              <a:ext cx="591829" cy="261610"/>
            </a:xfrm>
            <a:prstGeom prst="rect">
              <a:avLst/>
            </a:prstGeom>
          </p:spPr>
          <p:txBody>
            <a:bodyPr wrap="none">
              <a:spAutoFit/>
            </a:bodyPr>
            <a:lstStyle/>
            <a:p>
              <a:r>
                <a:rPr lang="en-US" altLang="zh-CN" sz="1050" b="1" dirty="0" err="1">
                  <a:solidFill>
                    <a:srgbClr val="636466"/>
                  </a:solidFill>
                  <a:latin typeface="Arial" panose="020B0604020202020204" pitchFamily="34" charset="0"/>
                  <a:cs typeface="Arial" panose="020B0604020202020204" pitchFamily="34" charset="0"/>
                </a:rPr>
                <a:t>iLinac</a:t>
              </a:r>
              <a:endParaRPr lang="zh-CN" altLang="en-US" sz="105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5556711-7A59-4783-967C-4DA767997F48}"/>
                </a:ext>
              </a:extLst>
            </p:cNvPr>
            <p:cNvSpPr/>
            <p:nvPr/>
          </p:nvSpPr>
          <p:spPr>
            <a:xfrm>
              <a:off x="1465971" y="1909207"/>
              <a:ext cx="2040943" cy="253916"/>
            </a:xfrm>
            <a:prstGeom prst="rect">
              <a:avLst/>
            </a:prstGeom>
          </p:spPr>
          <p:txBody>
            <a:bodyPr wrap="none">
              <a:spAutoFit/>
            </a:bodyPr>
            <a:lstStyle/>
            <a:p>
              <a:pPr algn="ctr"/>
              <a:r>
                <a:rPr lang="en-US" altLang="zh-CN" sz="1050" b="1" dirty="0">
                  <a:solidFill>
                    <a:srgbClr val="F26722"/>
                  </a:solidFill>
                  <a:latin typeface="Arial" panose="020B0604020202020204" pitchFamily="34" charset="0"/>
                  <a:cs typeface="Arial" panose="020B0604020202020204" pitchFamily="34" charset="0"/>
                </a:rPr>
                <a:t>Electron ion collider in China</a:t>
              </a:r>
              <a:endParaRPr lang="zh-CN" altLang="en-US" sz="1050" b="1" dirty="0">
                <a:solidFill>
                  <a:srgbClr val="F26722"/>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EB4A484-D0E4-46EB-A381-FFB7BF874C41}"/>
                </a:ext>
              </a:extLst>
            </p:cNvPr>
            <p:cNvSpPr/>
            <p:nvPr/>
          </p:nvSpPr>
          <p:spPr>
            <a:xfrm>
              <a:off x="2158696" y="2321057"/>
              <a:ext cx="631904" cy="261610"/>
            </a:xfrm>
            <a:prstGeom prst="rect">
              <a:avLst/>
            </a:prstGeom>
          </p:spPr>
          <p:txBody>
            <a:bodyPr wrap="none">
              <a:spAutoFit/>
            </a:bodyPr>
            <a:lstStyle/>
            <a:p>
              <a:r>
                <a:rPr lang="en-US" altLang="zh-CN" sz="1050" b="1" dirty="0">
                  <a:solidFill>
                    <a:srgbClr val="F26722"/>
                  </a:solidFill>
                  <a:latin typeface="Arial" panose="020B0604020202020204" pitchFamily="34" charset="0"/>
                  <a:cs typeface="Arial" panose="020B0604020202020204" pitchFamily="34" charset="0"/>
                </a:rPr>
                <a:t>p-Ring</a:t>
              </a:r>
              <a:endParaRPr lang="zh-CN" altLang="en-US" sz="1050" b="1" dirty="0">
                <a:solidFill>
                  <a:srgbClr val="F2672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742B0F2-32FA-4402-9C17-1A2629E11020}"/>
                </a:ext>
              </a:extLst>
            </p:cNvPr>
            <p:cNvSpPr/>
            <p:nvPr/>
          </p:nvSpPr>
          <p:spPr>
            <a:xfrm>
              <a:off x="2158696" y="2990026"/>
              <a:ext cx="623889" cy="261610"/>
            </a:xfrm>
            <a:prstGeom prst="rect">
              <a:avLst/>
            </a:prstGeom>
          </p:spPr>
          <p:txBody>
            <a:bodyPr wrap="none">
              <a:spAutoFit/>
            </a:bodyPr>
            <a:lstStyle/>
            <a:p>
              <a:r>
                <a:rPr lang="en-US" altLang="zh-CN" sz="1050" b="1" dirty="0">
                  <a:solidFill>
                    <a:srgbClr val="F26722"/>
                  </a:solidFill>
                  <a:latin typeface="Arial" panose="020B0604020202020204" pitchFamily="34" charset="0"/>
                  <a:cs typeface="Arial" panose="020B0604020202020204" pitchFamily="34" charset="0"/>
                </a:rPr>
                <a:t>e-Ring</a:t>
              </a:r>
              <a:endParaRPr lang="zh-CN" altLang="en-US" sz="1050" b="1" dirty="0">
                <a:solidFill>
                  <a:srgbClr val="F26722"/>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602B18B-F99B-484E-BE68-D25BB27F5204}"/>
                </a:ext>
              </a:extLst>
            </p:cNvPr>
            <p:cNvSpPr/>
            <p:nvPr/>
          </p:nvSpPr>
          <p:spPr>
            <a:xfrm>
              <a:off x="722551" y="3133331"/>
              <a:ext cx="817853" cy="261610"/>
            </a:xfrm>
            <a:prstGeom prst="rect">
              <a:avLst/>
            </a:prstGeom>
          </p:spPr>
          <p:txBody>
            <a:bodyPr wrap="none">
              <a:spAutoFit/>
            </a:bodyPr>
            <a:lstStyle/>
            <a:p>
              <a:r>
                <a:rPr lang="en-US" altLang="zh-CN" sz="1050" b="1" dirty="0">
                  <a:solidFill>
                    <a:srgbClr val="F26722"/>
                  </a:solidFill>
                  <a:latin typeface="Arial" panose="020B0604020202020204" pitchFamily="34" charset="0"/>
                  <a:cs typeface="Arial" panose="020B0604020202020204" pitchFamily="34" charset="0"/>
                </a:rPr>
                <a:t>e-injector</a:t>
              </a:r>
              <a:endParaRPr lang="zh-CN" altLang="en-US" sz="1050" b="1" dirty="0">
                <a:solidFill>
                  <a:srgbClr val="F2672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25F6456-11FE-452E-811A-FA9CDBD1EC9E}"/>
                </a:ext>
              </a:extLst>
            </p:cNvPr>
            <p:cNvSpPr txBox="1"/>
            <p:nvPr/>
          </p:nvSpPr>
          <p:spPr>
            <a:xfrm>
              <a:off x="4696239" y="2914302"/>
              <a:ext cx="1188146" cy="261610"/>
            </a:xfrm>
            <a:prstGeom prst="rect">
              <a:avLst/>
            </a:prstGeom>
            <a:noFill/>
          </p:spPr>
          <p:txBody>
            <a:bodyPr wrap="none" rtlCol="0">
              <a:spAutoFit/>
            </a:bodyPr>
            <a:lstStyle>
              <a:defPPr>
                <a:defRPr lang="en-US"/>
              </a:defPPr>
              <a:lvl1pPr>
                <a:defRPr sz="1500" b="1">
                  <a:solidFill>
                    <a:srgbClr val="636466"/>
                  </a:solidFill>
                  <a:latin typeface="Times New Roman" panose="02020603050405020304" pitchFamily="18" charset="0"/>
                  <a:cs typeface="Times New Roman" panose="02020603050405020304" pitchFamily="18" charset="0"/>
                </a:defRPr>
              </a:lvl1pPr>
            </a:lstStyle>
            <a:p>
              <a:r>
                <a:rPr lang="en-US" altLang="zh-CN" sz="1050" dirty="0">
                  <a:solidFill>
                    <a:srgbClr val="642165"/>
                  </a:solidFill>
                  <a:latin typeface="Arial" panose="020B0604020202020204" pitchFamily="34" charset="0"/>
                  <a:cs typeface="Arial" panose="020B0604020202020204" pitchFamily="34" charset="0"/>
                </a:rPr>
                <a:t>Muon research</a:t>
              </a:r>
              <a:endParaRPr lang="zh-CN" altLang="en-US" sz="1050" dirty="0">
                <a:solidFill>
                  <a:srgbClr val="642165"/>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852C26D-53CB-4A17-8A4C-EB66C2B160D0}"/>
                </a:ext>
              </a:extLst>
            </p:cNvPr>
            <p:cNvSpPr/>
            <p:nvPr/>
          </p:nvSpPr>
          <p:spPr>
            <a:xfrm>
              <a:off x="6150263" y="2059907"/>
              <a:ext cx="645396" cy="913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3822BB1C-FC76-47CF-951A-0393E3886DBA}"/>
              </a:ext>
            </a:extLst>
          </p:cNvPr>
          <p:cNvSpPr txBox="1"/>
          <p:nvPr/>
        </p:nvSpPr>
        <p:spPr>
          <a:xfrm>
            <a:off x="580799" y="831939"/>
            <a:ext cx="11030401" cy="361637"/>
          </a:xfrm>
          <a:prstGeom prst="rect">
            <a:avLst/>
          </a:prstGeom>
          <a:noFill/>
        </p:spPr>
        <p:txBody>
          <a:bodyPr wrap="square" rtlCol="0">
            <a:spAutoFit/>
          </a:bodyPr>
          <a:lstStyle/>
          <a:p>
            <a:pPr algn="ctr">
              <a:lnSpc>
                <a:spcPts val="2100"/>
              </a:lnSpc>
              <a:spcAft>
                <a:spcPts val="600"/>
              </a:spcAft>
            </a:pPr>
            <a:r>
              <a:rPr lang="en-US" altLang="zh-CN" sz="2200" b="1" dirty="0">
                <a:solidFill>
                  <a:srgbClr val="0000FF"/>
                </a:solidFill>
                <a:latin typeface="Times New Roman" panose="02020603050405020304" pitchFamily="18" charset="0"/>
              </a:rPr>
              <a:t>C</a:t>
            </a:r>
            <a:r>
              <a:rPr lang="en-US" altLang="zh-CN" sz="2200" b="1" dirty="0">
                <a:latin typeface="Times New Roman" panose="02020603050405020304" pitchFamily="18" charset="0"/>
              </a:rPr>
              <a:t>hina advanced </a:t>
            </a:r>
            <a:r>
              <a:rPr lang="en-US" altLang="zh-CN" sz="2200" b="1" dirty="0" err="1">
                <a:solidFill>
                  <a:srgbClr val="0000FF"/>
                </a:solidFill>
                <a:latin typeface="Times New Roman" panose="02020603050405020304" pitchFamily="18" charset="0"/>
              </a:rPr>
              <a:t>NU</a:t>
            </a:r>
            <a:r>
              <a:rPr lang="en-US" altLang="zh-CN" sz="2200" b="1" dirty="0" err="1">
                <a:latin typeface="Times New Roman" panose="02020603050405020304" pitchFamily="18" charset="0"/>
              </a:rPr>
              <a:t>clear</a:t>
            </a:r>
            <a:r>
              <a:rPr lang="en-US" altLang="zh-CN" sz="2200" b="1" dirty="0">
                <a:latin typeface="Times New Roman" panose="02020603050405020304" pitchFamily="18" charset="0"/>
              </a:rPr>
              <a:t> physics research </a:t>
            </a:r>
            <a:r>
              <a:rPr lang="en-US" altLang="zh-CN" sz="2200" b="1" dirty="0">
                <a:solidFill>
                  <a:srgbClr val="0000FF"/>
                </a:solidFill>
                <a:latin typeface="Times New Roman" panose="02020603050405020304" pitchFamily="18" charset="0"/>
              </a:rPr>
              <a:t>F</a:t>
            </a:r>
            <a:r>
              <a:rPr lang="en-US" altLang="zh-CN" sz="2200" b="1" dirty="0">
                <a:latin typeface="Times New Roman" panose="02020603050405020304" pitchFamily="18" charset="0"/>
              </a:rPr>
              <a:t>acility - An upgrade of the HIAF and </a:t>
            </a:r>
            <a:r>
              <a:rPr lang="en-US" altLang="zh-CN" sz="2200" b="1" dirty="0" err="1">
                <a:latin typeface="Times New Roman" panose="02020603050405020304" pitchFamily="18" charset="0"/>
              </a:rPr>
              <a:t>CiADS</a:t>
            </a:r>
            <a:endParaRPr lang="zh-CN" altLang="en-US" sz="2200" b="1" dirty="0">
              <a:latin typeface="Times New Roman" panose="02020603050405020304" pitchFamily="18" charset="0"/>
            </a:endParaRPr>
          </a:p>
        </p:txBody>
      </p:sp>
      <p:sp>
        <p:nvSpPr>
          <p:cNvPr id="22" name="Rectangle 21">
            <a:extLst>
              <a:ext uri="{FF2B5EF4-FFF2-40B4-BE49-F238E27FC236}">
                <a16:creationId xmlns:a16="http://schemas.microsoft.com/office/drawing/2014/main" id="{C6DBB11B-10AE-4D81-86E8-9F0E86C2DA6C}"/>
              </a:ext>
            </a:extLst>
          </p:cNvPr>
          <p:cNvSpPr/>
          <p:nvPr/>
        </p:nvSpPr>
        <p:spPr>
          <a:xfrm>
            <a:off x="7791913" y="1271248"/>
            <a:ext cx="4244748" cy="2115964"/>
          </a:xfrm>
          <a:prstGeom prst="rect">
            <a:avLst/>
          </a:prstGeom>
          <a:ln>
            <a:noFill/>
          </a:ln>
        </p:spPr>
        <p:txBody>
          <a:bodyPr wrap="square">
            <a:spAutoFit/>
          </a:bodyPr>
          <a:lstStyle/>
          <a:p>
            <a:pPr>
              <a:spcAft>
                <a:spcPts val="600"/>
              </a:spcAft>
            </a:pPr>
            <a:r>
              <a:rPr lang="en-US" altLang="zh-CN" b="1" dirty="0">
                <a:solidFill>
                  <a:srgbClr val="0000FF"/>
                </a:solidFill>
                <a:latin typeface="Arial" panose="020B0604020202020204" pitchFamily="34" charset="0"/>
                <a:cs typeface="Arial" panose="020B0604020202020204" pitchFamily="34" charset="0"/>
              </a:rPr>
              <a:t>Scientific motivation:</a:t>
            </a:r>
          </a:p>
          <a:p>
            <a:pPr marL="285750" indent="-285750">
              <a:spcAft>
                <a:spcPts val="300"/>
              </a:spcAft>
              <a:buFont typeface="Wingdings" panose="05000000000000000000" pitchFamily="2" charset="2"/>
              <a:buChar char="q"/>
            </a:pPr>
            <a:r>
              <a:rPr lang="en-US" altLang="zh-CN" sz="1600" dirty="0">
                <a:solidFill>
                  <a:srgbClr val="0000FF"/>
                </a:solidFill>
                <a:latin typeface="Arial" panose="020B0604020202020204" pitchFamily="34" charset="0"/>
                <a:cs typeface="Arial" panose="020B0604020202020204" pitchFamily="34" charset="0"/>
              </a:rPr>
              <a:t>The limit of existence of nuclides </a:t>
            </a:r>
          </a:p>
          <a:p>
            <a:pPr marL="285750" indent="-285750">
              <a:spcAft>
                <a:spcPts val="300"/>
              </a:spcAft>
              <a:buFont typeface="Wingdings" panose="05000000000000000000" pitchFamily="2" charset="2"/>
              <a:buChar char="q"/>
            </a:pPr>
            <a:r>
              <a:rPr lang="en-US" altLang="zh-CN" sz="1600" dirty="0">
                <a:solidFill>
                  <a:srgbClr val="0000FF"/>
                </a:solidFill>
                <a:latin typeface="Arial" panose="020B0604020202020204" pitchFamily="34" charset="0"/>
                <a:cs typeface="Arial" panose="020B0604020202020204" pitchFamily="34" charset="0"/>
              </a:rPr>
              <a:t>Nuclear matter phase structure</a:t>
            </a:r>
          </a:p>
          <a:p>
            <a:pPr marL="285750" indent="-285750">
              <a:spcAft>
                <a:spcPts val="300"/>
              </a:spcAft>
              <a:buFont typeface="Wingdings" panose="05000000000000000000" pitchFamily="2" charset="2"/>
              <a:buChar char="q"/>
            </a:pPr>
            <a:r>
              <a:rPr lang="en-US" altLang="zh-CN" sz="1600" dirty="0">
                <a:solidFill>
                  <a:srgbClr val="0000FF"/>
                </a:solidFill>
                <a:latin typeface="Arial" panose="020B0604020202020204" pitchFamily="34" charset="0"/>
                <a:cs typeface="Arial" panose="020B0604020202020204" pitchFamily="34" charset="0"/>
              </a:rPr>
              <a:t>Strong-field QED effect</a:t>
            </a:r>
          </a:p>
          <a:p>
            <a:pPr marL="285750" indent="-285750">
              <a:spcAft>
                <a:spcPts val="300"/>
              </a:spcAft>
              <a:buFont typeface="Wingdings" panose="05000000000000000000" pitchFamily="2" charset="2"/>
              <a:buChar char="q"/>
            </a:pPr>
            <a:r>
              <a:rPr lang="en-US" altLang="zh-CN" sz="1600" dirty="0">
                <a:solidFill>
                  <a:srgbClr val="0000FF"/>
                </a:solidFill>
                <a:latin typeface="Arial" panose="020B0604020202020204" pitchFamily="34" charset="0"/>
                <a:cs typeface="Arial" panose="020B0604020202020204" pitchFamily="34" charset="0"/>
              </a:rPr>
              <a:t>Spin decomposition and origin of mass</a:t>
            </a:r>
          </a:p>
          <a:p>
            <a:pPr marL="285750" indent="-285750">
              <a:spcAft>
                <a:spcPts val="300"/>
              </a:spcAft>
              <a:buFont typeface="Wingdings" panose="05000000000000000000" pitchFamily="2" charset="2"/>
              <a:buChar char="q"/>
            </a:pPr>
            <a:r>
              <a:rPr lang="en-US" altLang="zh-CN" sz="1600" dirty="0">
                <a:solidFill>
                  <a:srgbClr val="0000FF"/>
                </a:solidFill>
                <a:latin typeface="Arial" panose="020B0604020202020204" pitchFamily="34" charset="0"/>
                <a:cs typeface="Arial" panose="020B0604020202020204" pitchFamily="34" charset="0"/>
              </a:rPr>
              <a:t>High-energy-density physics</a:t>
            </a:r>
          </a:p>
          <a:p>
            <a:pPr marL="285750" indent="-285750">
              <a:spcAft>
                <a:spcPts val="300"/>
              </a:spcAft>
              <a:buFont typeface="Wingdings" panose="05000000000000000000" pitchFamily="2" charset="2"/>
              <a:buChar char="q"/>
            </a:pPr>
            <a:r>
              <a:rPr lang="en-US" altLang="zh-CN" sz="1600" dirty="0">
                <a:solidFill>
                  <a:srgbClr val="0000FF"/>
                </a:solidFill>
                <a:latin typeface="Arial" panose="020B0604020202020204" pitchFamily="34" charset="0"/>
                <a:cs typeface="Arial" panose="020B0604020202020204" pitchFamily="34" charset="0"/>
              </a:rPr>
              <a:t>New physics beyond SM</a:t>
            </a:r>
          </a:p>
        </p:txBody>
      </p:sp>
      <p:grpSp>
        <p:nvGrpSpPr>
          <p:cNvPr id="34" name="Group 33">
            <a:extLst>
              <a:ext uri="{FF2B5EF4-FFF2-40B4-BE49-F238E27FC236}">
                <a16:creationId xmlns:a16="http://schemas.microsoft.com/office/drawing/2014/main" id="{381111BC-1AD9-4C97-AF40-74691C281499}"/>
              </a:ext>
            </a:extLst>
          </p:cNvPr>
          <p:cNvGrpSpPr/>
          <p:nvPr/>
        </p:nvGrpSpPr>
        <p:grpSpPr>
          <a:xfrm>
            <a:off x="8467407" y="5118060"/>
            <a:ext cx="3364621" cy="1478065"/>
            <a:chOff x="6841422" y="5071042"/>
            <a:chExt cx="2965911" cy="1478065"/>
          </a:xfrm>
        </p:grpSpPr>
        <p:sp>
          <p:nvSpPr>
            <p:cNvPr id="21" name="Rectangle 20">
              <a:extLst>
                <a:ext uri="{FF2B5EF4-FFF2-40B4-BE49-F238E27FC236}">
                  <a16:creationId xmlns:a16="http://schemas.microsoft.com/office/drawing/2014/main" id="{431024AF-FE25-49D6-B080-6376B7856A0C}"/>
                </a:ext>
              </a:extLst>
            </p:cNvPr>
            <p:cNvSpPr/>
            <p:nvPr/>
          </p:nvSpPr>
          <p:spPr>
            <a:xfrm>
              <a:off x="6841422" y="5071042"/>
              <a:ext cx="948258" cy="369332"/>
            </a:xfrm>
            <a:prstGeom prst="rect">
              <a:avLst/>
            </a:prstGeom>
          </p:spPr>
          <p:txBody>
            <a:bodyPr wrap="square">
              <a:spAutoFit/>
            </a:bodyPr>
            <a:lstStyle/>
            <a:p>
              <a:r>
                <a:rPr lang="en-US" altLang="zh-CN" b="1" dirty="0">
                  <a:solidFill>
                    <a:srgbClr val="F26722"/>
                  </a:solidFill>
                  <a:latin typeface="Times New Roman" panose="02020603050405020304" pitchFamily="18" charset="0"/>
                </a:rPr>
                <a:t>ISOL </a:t>
              </a:r>
            </a:p>
          </p:txBody>
        </p:sp>
        <p:sp>
          <p:nvSpPr>
            <p:cNvPr id="23" name="Rectangle 22">
              <a:extLst>
                <a:ext uri="{FF2B5EF4-FFF2-40B4-BE49-F238E27FC236}">
                  <a16:creationId xmlns:a16="http://schemas.microsoft.com/office/drawing/2014/main" id="{6C0218C2-3111-493F-B015-411E66E262A1}"/>
                </a:ext>
              </a:extLst>
            </p:cNvPr>
            <p:cNvSpPr/>
            <p:nvPr/>
          </p:nvSpPr>
          <p:spPr>
            <a:xfrm>
              <a:off x="6845509" y="5379556"/>
              <a:ext cx="2961824" cy="1169551"/>
            </a:xfrm>
            <a:prstGeom prst="rect">
              <a:avLst/>
            </a:prstGeom>
          </p:spPr>
          <p:txBody>
            <a:bodyPr wrap="square">
              <a:spAutoFit/>
            </a:bodyPr>
            <a:lstStyle/>
            <a:p>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Driven by the high power proton beam from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CiADS</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Linac</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producing high intensity neutron-rich nuclides and be post-accelerated by HIAF-U. Also producing high flux surface muon.</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9D77C8EC-3AA6-4A0E-8681-64EA75D9419A}"/>
              </a:ext>
            </a:extLst>
          </p:cNvPr>
          <p:cNvGrpSpPr/>
          <p:nvPr/>
        </p:nvGrpSpPr>
        <p:grpSpPr>
          <a:xfrm>
            <a:off x="205996" y="4902485"/>
            <a:ext cx="3536587" cy="1681219"/>
            <a:chOff x="356729" y="4654693"/>
            <a:chExt cx="2416747" cy="1681219"/>
          </a:xfrm>
        </p:grpSpPr>
        <p:sp>
          <p:nvSpPr>
            <p:cNvPr id="25" name="Rectangle 24">
              <a:extLst>
                <a:ext uri="{FF2B5EF4-FFF2-40B4-BE49-F238E27FC236}">
                  <a16:creationId xmlns:a16="http://schemas.microsoft.com/office/drawing/2014/main" id="{3D12EB02-A678-4ED5-96B8-5F891687FF77}"/>
                </a:ext>
              </a:extLst>
            </p:cNvPr>
            <p:cNvSpPr/>
            <p:nvPr/>
          </p:nvSpPr>
          <p:spPr>
            <a:xfrm>
              <a:off x="356729" y="4654693"/>
              <a:ext cx="597913" cy="369332"/>
            </a:xfrm>
            <a:prstGeom prst="rect">
              <a:avLst/>
            </a:prstGeom>
          </p:spPr>
          <p:txBody>
            <a:bodyPr wrap="square">
              <a:spAutoFit/>
            </a:bodyPr>
            <a:lstStyle/>
            <a:p>
              <a:r>
                <a:rPr lang="en-US" altLang="zh-CN" b="1" dirty="0" err="1">
                  <a:solidFill>
                    <a:srgbClr val="F26722"/>
                  </a:solidFill>
                  <a:latin typeface="Times New Roman" panose="02020603050405020304" pitchFamily="18" charset="0"/>
                </a:rPr>
                <a:t>EicC</a:t>
              </a:r>
              <a:endParaRPr lang="zh-CN" altLang="en-US" dirty="0">
                <a:solidFill>
                  <a:srgbClr val="F26722"/>
                </a:solidFill>
              </a:endParaRPr>
            </a:p>
          </p:txBody>
        </p:sp>
        <p:sp>
          <p:nvSpPr>
            <p:cNvPr id="26" name="Rectangle 25">
              <a:extLst>
                <a:ext uri="{FF2B5EF4-FFF2-40B4-BE49-F238E27FC236}">
                  <a16:creationId xmlns:a16="http://schemas.microsoft.com/office/drawing/2014/main" id="{6EE5BC11-B22D-473E-B4D1-31586BFB8274}"/>
                </a:ext>
              </a:extLst>
            </p:cNvPr>
            <p:cNvSpPr/>
            <p:nvPr/>
          </p:nvSpPr>
          <p:spPr>
            <a:xfrm>
              <a:off x="356730" y="4950917"/>
              <a:ext cx="2416746" cy="1384995"/>
            </a:xfrm>
            <a:prstGeom prst="rect">
              <a:avLst/>
            </a:prstGeom>
          </p:spPr>
          <p:txBody>
            <a:bodyPr wrap="square">
              <a:spAutoFit/>
            </a:bodyPr>
            <a:lstStyle/>
            <a:p>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Consists of p-Ring, e-Ring and beam injectors, realizes dual-polarized high intensity electron ion collision, with full energy beam injection and rapid replacement based on e-injector and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BRing</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D223EFC-1287-4285-BACD-F9855D200C01}"/>
              </a:ext>
            </a:extLst>
          </p:cNvPr>
          <p:cNvGrpSpPr/>
          <p:nvPr/>
        </p:nvGrpSpPr>
        <p:grpSpPr>
          <a:xfrm>
            <a:off x="4327705" y="5128592"/>
            <a:ext cx="3536587" cy="1682587"/>
            <a:chOff x="3097196" y="5114579"/>
            <a:chExt cx="2961824" cy="1682587"/>
          </a:xfrm>
        </p:grpSpPr>
        <p:sp>
          <p:nvSpPr>
            <p:cNvPr id="28" name="Rectangle 27">
              <a:extLst>
                <a:ext uri="{FF2B5EF4-FFF2-40B4-BE49-F238E27FC236}">
                  <a16:creationId xmlns:a16="http://schemas.microsoft.com/office/drawing/2014/main" id="{10067B46-720C-4098-A7F6-8AAE9D23DDD8}"/>
                </a:ext>
              </a:extLst>
            </p:cNvPr>
            <p:cNvSpPr/>
            <p:nvPr/>
          </p:nvSpPr>
          <p:spPr>
            <a:xfrm>
              <a:off x="3097197" y="5114579"/>
              <a:ext cx="2340001" cy="369332"/>
            </a:xfrm>
            <a:prstGeom prst="rect">
              <a:avLst/>
            </a:prstGeom>
          </p:spPr>
          <p:txBody>
            <a:bodyPr wrap="square">
              <a:spAutoFit/>
            </a:bodyPr>
            <a:lstStyle/>
            <a:p>
              <a:r>
                <a:rPr lang="en-US" altLang="zh-CN" b="1" dirty="0">
                  <a:solidFill>
                    <a:srgbClr val="F26722"/>
                  </a:solidFill>
                  <a:latin typeface="Times New Roman" panose="02020603050405020304" pitchFamily="18" charset="0"/>
                </a:rPr>
                <a:t>HIAF-U</a:t>
              </a:r>
              <a:endParaRPr lang="zh-CN" altLang="en-US" dirty="0">
                <a:solidFill>
                  <a:srgbClr val="F26722"/>
                </a:solidFill>
              </a:endParaRPr>
            </a:p>
          </p:txBody>
        </p:sp>
        <p:sp>
          <p:nvSpPr>
            <p:cNvPr id="29" name="Rectangle 28">
              <a:extLst>
                <a:ext uri="{FF2B5EF4-FFF2-40B4-BE49-F238E27FC236}">
                  <a16:creationId xmlns:a16="http://schemas.microsoft.com/office/drawing/2014/main" id="{086CFC65-6E60-4286-BAC8-F0C8AB50EC23}"/>
                </a:ext>
              </a:extLst>
            </p:cNvPr>
            <p:cNvSpPr/>
            <p:nvPr/>
          </p:nvSpPr>
          <p:spPr>
            <a:xfrm>
              <a:off x="3097196" y="5412171"/>
              <a:ext cx="2961824" cy="1384995"/>
            </a:xfrm>
            <a:prstGeom prst="rect">
              <a:avLst/>
            </a:prstGeom>
          </p:spPr>
          <p:txBody>
            <a:bodyPr wrap="square">
              <a:spAutoFit/>
            </a:bodyPr>
            <a:lstStyle/>
            <a:p>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Upgrade HIAF with 200MeV/u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iLinac</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fast-cycle injector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BRing</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-N, superconducting synchrotron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BRing</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 and the</a:t>
              </a:r>
              <a:r>
                <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merging ring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MRing</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providing high-intensity, high-quality ion beams from proton to uranium.</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Future facility - CNUF</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36" name="灯片编号占位符 2">
            <a:extLst>
              <a:ext uri="{FF2B5EF4-FFF2-40B4-BE49-F238E27FC236}">
                <a16:creationId xmlns:a16="http://schemas.microsoft.com/office/drawing/2014/main" id="{E713E22D-85FB-4ABC-95F5-2A9BB6C88852}"/>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28</a:t>
            </a:fld>
            <a:endParaRPr kumimoji="1" lang="zh-CN" altLang="en-US" b="1" dirty="0">
              <a:solidFill>
                <a:srgbClr val="0000FF"/>
              </a:solidFill>
            </a:endParaRPr>
          </a:p>
        </p:txBody>
      </p:sp>
    </p:spTree>
    <p:extLst>
      <p:ext uri="{BB962C8B-B14F-4D97-AF65-F5344CB8AC3E}">
        <p14:creationId xmlns:p14="http://schemas.microsoft.com/office/powerpoint/2010/main" val="1264245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EicC beam parameters</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866F586F-6439-4368-A810-010912BFB2FB}"/>
                  </a:ext>
                </a:extLst>
              </p:cNvPr>
              <p:cNvSpPr txBox="1"/>
              <p:nvPr/>
            </p:nvSpPr>
            <p:spPr>
              <a:xfrm>
                <a:off x="7043739" y="842510"/>
                <a:ext cx="4896382" cy="5323124"/>
              </a:xfrm>
              <a:prstGeom prst="rect">
                <a:avLst/>
              </a:prstGeom>
              <a:noFill/>
            </p:spPr>
            <p:txBody>
              <a:bodyPr wrap="square" rtlCol="0">
                <a:spAutoFit/>
              </a:bodyPr>
              <a:lstStyle/>
              <a:p>
                <a:pPr defTabSz="944895">
                  <a:lnSpc>
                    <a:spcPct val="135000"/>
                  </a:lnSpc>
                  <a:buClr>
                    <a:prstClr val="black"/>
                  </a:buClr>
                </a:pPr>
                <a:r>
                  <a:rPr lang="en-US" altLang="zh-CN" sz="2400" b="1" dirty="0">
                    <a:latin typeface="Arial" panose="020B0604020202020204" pitchFamily="34" charset="0"/>
                    <a:ea typeface="微软雅黑" panose="020B0503020204020204" pitchFamily="34" charset="-122"/>
                    <a:cs typeface="Arial" panose="020B0604020202020204" pitchFamily="34" charset="0"/>
                  </a:rPr>
                  <a:t>High luminosity mode:</a:t>
                </a:r>
              </a:p>
              <a:p>
                <a:pPr marL="342900" indent="-342900" defTabSz="944895">
                  <a:lnSpc>
                    <a:spcPct val="120000"/>
                  </a:lnSpc>
                  <a:spcBef>
                    <a:spcPts val="600"/>
                  </a:spcBef>
                  <a:buClr>
                    <a:prstClr val="black"/>
                  </a:buClr>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Peak luminosity of e-p: </a:t>
                </a:r>
                <a14:m>
                  <m:oMath xmlns:m="http://schemas.openxmlformats.org/officeDocument/2006/math">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𝟒</m:t>
                    </m:r>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𝟐𝟓</m:t>
                    </m:r>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𝟏</m:t>
                    </m:r>
                    <m:sSup>
                      <m:sSupPr>
                        <m:ctrlP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𝟎</m:t>
                        </m:r>
                      </m:e>
                      <m:sup>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𝟑𝟑</m:t>
                        </m:r>
                      </m:sup>
                    </m:sSup>
                    <m: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 </m:t>
                    </m:r>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𝐜</m:t>
                    </m:r>
                    <m:sSup>
                      <m:sSupPr>
                        <m:ctrlP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𝐦</m:t>
                        </m:r>
                      </m:e>
                      <m:sup>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𝟐</m:t>
                        </m:r>
                      </m:sup>
                    </m:sSup>
                    <m:sSup>
                      <m:sSupPr>
                        <m:ctrlPr>
                          <a:rPr lang="en-US" altLang="zh-CN" sz="2000" b="1" i="1"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𝐬</m:t>
                        </m:r>
                      </m:e>
                      <m:sup>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i="0" smtClean="0">
                            <a:solidFill>
                              <a:srgbClr val="0000FF"/>
                            </a:solidFill>
                            <a:latin typeface="Cambria Math" panose="02040503050406030204" pitchFamily="18" charset="0"/>
                            <a:ea typeface="微软雅黑" panose="020B0503020204020204" pitchFamily="34" charset="-122"/>
                            <a:cs typeface="Times New Roman" panose="02020603050405020304" pitchFamily="18" charset="0"/>
                          </a:rPr>
                          <m:t>𝟏</m:t>
                        </m:r>
                      </m:sup>
                    </m:sSup>
                  </m:oMath>
                </a14:m>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a:p>
                <a:pPr marL="342900" indent="-342900" defTabSz="944895">
                  <a:lnSpc>
                    <a:spcPct val="120000"/>
                  </a:lnSpc>
                  <a:spcBef>
                    <a:spcPts val="600"/>
                  </a:spcBef>
                  <a:buClr>
                    <a:prstClr val="black"/>
                  </a:buClr>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Integral luminosity of e-p: </a:t>
                </a: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106 fb</a:t>
                </a:r>
                <a:r>
                  <a:rPr lang="en-US" altLang="zh-CN" sz="2000" b="1" baseline="30000" dirty="0">
                    <a:solidFill>
                      <a:srgbClr val="0000FF"/>
                    </a:solidFill>
                    <a:latin typeface="Arial" panose="020B0604020202020204" pitchFamily="34" charset="0"/>
                    <a:ea typeface="微软雅黑" panose="020B0503020204020204" pitchFamily="34" charset="-122"/>
                    <a:cs typeface="Arial" panose="020B0604020202020204" pitchFamily="34" charset="0"/>
                  </a:rPr>
                  <a:t>-1 </a:t>
                </a: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/year with 80% duty factor</a:t>
                </a:r>
              </a:p>
              <a:p>
                <a:pPr marL="342900" indent="-342900" defTabSz="944895">
                  <a:lnSpc>
                    <a:spcPct val="120000"/>
                  </a:lnSpc>
                  <a:spcBef>
                    <a:spcPts val="600"/>
                  </a:spcBef>
                  <a:buClr>
                    <a:prstClr val="black"/>
                  </a:buClr>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Large emittance &amp; intensity</a:t>
                </a:r>
              </a:p>
              <a:p>
                <a:pPr marL="342900" indent="-342900" defTabSz="944895">
                  <a:lnSpc>
                    <a:spcPct val="120000"/>
                  </a:lnSpc>
                  <a:spcBef>
                    <a:spcPts val="600"/>
                  </a:spcBef>
                  <a:buClr>
                    <a:prstClr val="black"/>
                  </a:buClr>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Large beam divergence at the IP </a:t>
                </a:r>
              </a:p>
              <a:p>
                <a:pPr marL="342900" indent="-342900" defTabSz="944895">
                  <a:lnSpc>
                    <a:spcPct val="120000"/>
                  </a:lnSpc>
                  <a:spcBef>
                    <a:spcPts val="600"/>
                  </a:spcBef>
                  <a:buClr>
                    <a:prstClr val="black"/>
                  </a:buClr>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High luminosity but </a:t>
                </a: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ultra-small angle productions not covered</a:t>
                </a:r>
                <a:r>
                  <a:rPr lang="zh-CN" altLang="en-US"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(only &gt;= 16 </a:t>
                </a:r>
                <a:r>
                  <a:rPr lang="en-US" altLang="zh-CN" sz="2000" b="1" dirty="0" err="1">
                    <a:solidFill>
                      <a:srgbClr val="0000FF"/>
                    </a:solidFill>
                    <a:latin typeface="Arial" panose="020B0604020202020204" pitchFamily="34" charset="0"/>
                    <a:ea typeface="微软雅黑" panose="020B0503020204020204" pitchFamily="34" charset="-122"/>
                    <a:cs typeface="Arial" panose="020B0604020202020204" pitchFamily="34" charset="0"/>
                  </a:rPr>
                  <a:t>mrad</a:t>
                </a: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p>
              <a:p>
                <a:pPr marL="342900" indent="-342900" defTabSz="944895">
                  <a:lnSpc>
                    <a:spcPct val="120000"/>
                  </a:lnSpc>
                  <a:spcBef>
                    <a:spcPts val="1800"/>
                  </a:spcBef>
                  <a:buClr>
                    <a:prstClr val="black"/>
                  </a:buClr>
                  <a:buFont typeface="Arial" panose="020B0604020202020204" pitchFamily="34" charset="0"/>
                  <a:buChar char="•"/>
                </a:pP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Spin flip:</a:t>
                </a:r>
              </a:p>
              <a:p>
                <a:pPr lvl="1" defTabSz="944895">
                  <a:lnSpc>
                    <a:spcPct val="120000"/>
                  </a:lnSpc>
                  <a:spcBef>
                    <a:spcPts val="600"/>
                  </a:spcBef>
                  <a:buClr>
                    <a:prstClr val="black"/>
                  </a:buClr>
                </a:pPr>
                <a:r>
                  <a:rPr lang="en-US" altLang="zh-CN" sz="2000" b="1" dirty="0">
                    <a:solidFill>
                      <a:srgbClr val="0000FF"/>
                    </a:solidFill>
                    <a:latin typeface="Arial" panose="020B0604020202020204" pitchFamily="34" charset="0"/>
                    <a:ea typeface="微软雅黑" panose="020B0503020204020204" pitchFamily="34" charset="-122"/>
                    <a:cs typeface="Arial" panose="020B0604020202020204" pitchFamily="34" charset="0"/>
                  </a:rPr>
                  <a:t>1.04MHz</a:t>
                </a:r>
              </a:p>
            </p:txBody>
          </p:sp>
        </mc:Choice>
        <mc:Fallback xmlns="">
          <p:sp>
            <p:nvSpPr>
              <p:cNvPr id="54" name="文本框 53">
                <a:extLst>
                  <a:ext uri="{FF2B5EF4-FFF2-40B4-BE49-F238E27FC236}">
                    <a16:creationId xmlns:a16="http://schemas.microsoft.com/office/drawing/2014/main" id="{866F586F-6439-4368-A810-010912BFB2FB}"/>
                  </a:ext>
                </a:extLst>
              </p:cNvPr>
              <p:cNvSpPr txBox="1">
                <a:spLocks noRot="1" noChangeAspect="1" noMove="1" noResize="1" noEditPoints="1" noAdjustHandles="1" noChangeArrowheads="1" noChangeShapeType="1" noTextEdit="1"/>
              </p:cNvSpPr>
              <p:nvPr/>
            </p:nvSpPr>
            <p:spPr>
              <a:xfrm>
                <a:off x="7043739" y="842510"/>
                <a:ext cx="4896382" cy="5323124"/>
              </a:xfrm>
              <a:prstGeom prst="rect">
                <a:avLst/>
              </a:prstGeom>
              <a:blipFill>
                <a:blip r:embed="rId5"/>
                <a:stretch>
                  <a:fillRect l="-1866" b="-1145"/>
                </a:stretch>
              </a:blipFill>
            </p:spPr>
            <p:txBody>
              <a:bodyPr/>
              <a:lstStyle/>
              <a:p>
                <a:r>
                  <a:rPr lang="zh-CN" altLang="en-US">
                    <a:noFill/>
                  </a:rPr>
                  <a:t> </a:t>
                </a:r>
              </a:p>
            </p:txBody>
          </p:sp>
        </mc:Fallback>
      </mc:AlternateContent>
      <p:pic>
        <p:nvPicPr>
          <p:cNvPr id="55" name="图片 54">
            <a:extLst>
              <a:ext uri="{FF2B5EF4-FFF2-40B4-BE49-F238E27FC236}">
                <a16:creationId xmlns:a16="http://schemas.microsoft.com/office/drawing/2014/main" id="{958B840D-DB9A-43BB-B7D2-34132A0CF3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1151" y="5175506"/>
            <a:ext cx="2580767" cy="990128"/>
          </a:xfrm>
          <a:prstGeom prst="rect">
            <a:avLst/>
          </a:prstGeom>
          <a:ln>
            <a:solidFill>
              <a:schemeClr val="tx1"/>
            </a:solidFill>
          </a:ln>
        </p:spPr>
      </p:pic>
      <mc:AlternateContent xmlns:mc="http://schemas.openxmlformats.org/markup-compatibility/2006" xmlns:a14="http://schemas.microsoft.com/office/drawing/2010/main">
        <mc:Choice Requires="a14">
          <p:graphicFrame>
            <p:nvGraphicFramePr>
              <p:cNvPr id="56" name="表格 4">
                <a:extLst>
                  <a:ext uri="{FF2B5EF4-FFF2-40B4-BE49-F238E27FC236}">
                    <a16:creationId xmlns:a16="http://schemas.microsoft.com/office/drawing/2014/main" id="{A50F218F-406D-4CD8-ACDF-82EBA92CDF3D}"/>
                  </a:ext>
                </a:extLst>
              </p:cNvPr>
              <p:cNvGraphicFramePr>
                <a:graphicFrameLocks noGrp="1"/>
              </p:cNvGraphicFramePr>
              <p:nvPr>
                <p:extLst>
                  <p:ext uri="{D42A27DB-BD31-4B8C-83A1-F6EECF244321}">
                    <p14:modId xmlns:p14="http://schemas.microsoft.com/office/powerpoint/2010/main" val="360743675"/>
                  </p:ext>
                </p:extLst>
              </p:nvPr>
            </p:nvGraphicFramePr>
            <p:xfrm>
              <a:off x="692630" y="842510"/>
              <a:ext cx="5903999" cy="5536168"/>
            </p:xfrm>
            <a:graphic>
              <a:graphicData uri="http://schemas.openxmlformats.org/drawingml/2006/table">
                <a:tbl>
                  <a:tblPr firstRow="1" bandRow="1">
                    <a:tableStyleId>{5C22544A-7EE6-4342-B048-85BDC9FD1C3A}</a:tableStyleId>
                  </a:tblPr>
                  <a:tblGrid>
                    <a:gridCol w="2599452">
                      <a:extLst>
                        <a:ext uri="{9D8B030D-6E8A-4147-A177-3AD203B41FA5}">
                          <a16:colId xmlns:a16="http://schemas.microsoft.com/office/drawing/2014/main" val="1733646245"/>
                        </a:ext>
                      </a:extLst>
                    </a:gridCol>
                    <a:gridCol w="1726923">
                      <a:extLst>
                        <a:ext uri="{9D8B030D-6E8A-4147-A177-3AD203B41FA5}">
                          <a16:colId xmlns:a16="http://schemas.microsoft.com/office/drawing/2014/main" val="712602341"/>
                        </a:ext>
                      </a:extLst>
                    </a:gridCol>
                    <a:gridCol w="1577624">
                      <a:extLst>
                        <a:ext uri="{9D8B030D-6E8A-4147-A177-3AD203B41FA5}">
                          <a16:colId xmlns:a16="http://schemas.microsoft.com/office/drawing/2014/main" val="11718383"/>
                        </a:ext>
                      </a:extLst>
                    </a:gridCol>
                  </a:tblGrid>
                  <a:tr h="273917">
                    <a:tc>
                      <a:txBody>
                        <a:bodyPr/>
                        <a:lstStyle/>
                        <a:p>
                          <a:pPr algn="l"/>
                          <a:r>
                            <a:rPr lang="en-US" altLang="zh-CN" sz="1200">
                              <a:solidFill>
                                <a:schemeClr val="tx1"/>
                              </a:solidFill>
                              <a:latin typeface="Arial" panose="020B0604020202020204" pitchFamily="34" charset="0"/>
                              <a:cs typeface="Arial" panose="020B0604020202020204" pitchFamily="34" charset="0"/>
                            </a:rPr>
                            <a:t>Parameter</a:t>
                          </a:r>
                          <a:endParaRPr lang="zh-CN" altLang="en-US" sz="1200">
                            <a:solidFill>
                              <a:schemeClr val="tx1"/>
                            </a:solidFill>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solidFill>
                                <a:schemeClr val="tx1"/>
                              </a:solidFill>
                              <a:latin typeface="Arial" panose="020B0604020202020204" pitchFamily="34" charset="0"/>
                              <a:cs typeface="Arial" panose="020B0604020202020204" pitchFamily="34" charset="0"/>
                            </a:rPr>
                            <a:t>electron</a:t>
                          </a:r>
                          <a:endParaRPr lang="zh-CN" altLang="en-US" sz="1200">
                            <a:solidFill>
                              <a:schemeClr val="tx1"/>
                            </a:solidFill>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proton</a:t>
                          </a:r>
                          <a:endParaRPr lang="zh-CN" altLang="en-US" sz="1200" dirty="0">
                            <a:solidFill>
                              <a:schemeClr val="tx1"/>
                            </a:solidFill>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3399966731"/>
                      </a:ext>
                    </a:extLst>
                  </a:tr>
                  <a:tr h="273917">
                    <a:tc>
                      <a:txBody>
                        <a:bodyPr/>
                        <a:lstStyle/>
                        <a:p>
                          <a:pPr algn="l"/>
                          <a:r>
                            <a:rPr lang="en-US" altLang="zh-CN" sz="1200">
                              <a:latin typeface="Arial" panose="020B0604020202020204" pitchFamily="34" charset="0"/>
                              <a:cs typeface="Arial" panose="020B0604020202020204" pitchFamily="34" charset="0"/>
                            </a:rPr>
                            <a:t>Circumference (m)</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1151.20</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1149.81</a:t>
                          </a:r>
                          <a:endParaRPr lang="zh-CN" altLang="en-US" sz="1200" dirty="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2894892981"/>
                      </a:ext>
                    </a:extLst>
                  </a:tr>
                  <a:tr h="273917">
                    <a:tc>
                      <a:txBody>
                        <a:bodyPr/>
                        <a:lstStyle/>
                        <a:p>
                          <a:pPr algn="l"/>
                          <a:r>
                            <a:rPr lang="en-US" altLang="zh-CN" sz="1200">
                              <a:latin typeface="Arial" panose="020B0604020202020204" pitchFamily="34" charset="0"/>
                              <a:cs typeface="Arial" panose="020B0604020202020204" pitchFamily="34" charset="0"/>
                            </a:rPr>
                            <a:t>Kinetic energy (GeV)</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3.5</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19.08</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874787504"/>
                      </a:ext>
                    </a:extLst>
                  </a:tr>
                  <a:tr h="273917">
                    <a:tc>
                      <a:txBody>
                        <a:bodyPr/>
                        <a:lstStyle/>
                        <a:p>
                          <a:pPr algn="l"/>
                          <a:r>
                            <a:rPr lang="en-US" altLang="zh-CN" sz="1200">
                              <a:latin typeface="Arial" panose="020B0604020202020204" pitchFamily="34" charset="0"/>
                              <a:cs typeface="Arial" panose="020B0604020202020204" pitchFamily="34" charset="0"/>
                            </a:rPr>
                            <a:t>CM energy (GeV)</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dirty="0">
                              <a:latin typeface="Arial" panose="020B0604020202020204" pitchFamily="34" charset="0"/>
                              <a:cs typeface="Arial" panose="020B0604020202020204" pitchFamily="34" charset="0"/>
                            </a:rPr>
                            <a:t>16.76</a:t>
                          </a:r>
                          <a:endParaRPr lang="zh-CN" altLang="en-US" sz="1200" dirty="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28217585"/>
                      </a:ext>
                    </a:extLst>
                  </a:tr>
                  <a:tr h="273917">
                    <a:tc>
                      <a:txBody>
                        <a:bodyPr/>
                        <a:lstStyle/>
                        <a:p>
                          <a:pPr algn="l"/>
                          <a:r>
                            <a:rPr lang="en-US" altLang="zh-CN" sz="1200">
                              <a:latin typeface="Arial" panose="020B0604020202020204" pitchFamily="34" charset="0"/>
                              <a:cs typeface="Arial" panose="020B0604020202020204" pitchFamily="34" charset="0"/>
                            </a:rPr>
                            <a:t>f</a:t>
                          </a:r>
                          <a:r>
                            <a:rPr lang="en-US" altLang="zh-CN" sz="1200" baseline="-25000">
                              <a:latin typeface="Arial" panose="020B0604020202020204" pitchFamily="34" charset="0"/>
                              <a:cs typeface="Arial" panose="020B0604020202020204" pitchFamily="34" charset="0"/>
                            </a:rPr>
                            <a:t>collision </a:t>
                          </a:r>
                          <a:r>
                            <a:rPr lang="en-US" altLang="zh-CN" sz="1200">
                              <a:latin typeface="Arial" panose="020B0604020202020204" pitchFamily="34" charset="0"/>
                              <a:cs typeface="Arial" panose="020B0604020202020204" pitchFamily="34" charset="0"/>
                            </a:rPr>
                            <a:t>(MHz)</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dirty="0">
                              <a:latin typeface="Arial" panose="020B0604020202020204" pitchFamily="34" charset="0"/>
                              <a:cs typeface="Arial" panose="020B0604020202020204" pitchFamily="34" charset="0"/>
                            </a:rPr>
                            <a:t>100</a:t>
                          </a:r>
                          <a:endParaRPr lang="zh-CN" altLang="en-US" sz="1200" dirty="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29791109"/>
                      </a:ext>
                    </a:extLst>
                  </a:tr>
                  <a:tr h="273917">
                    <a:tc>
                      <a:txBody>
                        <a:bodyPr/>
                        <a:lstStyle/>
                        <a:p>
                          <a:pPr algn="l"/>
                          <a:r>
                            <a:rPr lang="en-US" altLang="zh-CN" sz="1200">
                              <a:latin typeface="Arial" panose="020B0604020202020204" pitchFamily="34" charset="0"/>
                              <a:cs typeface="Arial" panose="020B0604020202020204" pitchFamily="34" charset="0"/>
                            </a:rPr>
                            <a:t>Polarization</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80%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tc>
                      <a:txBody>
                        <a:bodyPr/>
                        <a:lstStyle/>
                        <a:p>
                          <a:pPr algn="ctr"/>
                          <a:r>
                            <a:rPr lang="en-US" altLang="zh-CN" sz="1200" dirty="0">
                              <a:latin typeface="Arial" panose="020B0604020202020204" pitchFamily="34" charset="0"/>
                              <a:cs typeface="Arial" panose="020B0604020202020204" pitchFamily="34" charset="0"/>
                            </a:rPr>
                            <a:t>70%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extLst>
                      <a:ext uri="{0D108BD9-81ED-4DB2-BD59-A6C34878D82A}">
                        <a16:rowId xmlns:a16="http://schemas.microsoft.com/office/drawing/2014/main" val="1139416008"/>
                      </a:ext>
                    </a:extLst>
                  </a:tr>
                  <a:tr h="273917">
                    <a:tc>
                      <a:txBody>
                        <a:bodyPr/>
                        <a:lstStyle/>
                        <a:p>
                          <a:pPr algn="l"/>
                          <a:r>
                            <a:rPr lang="en-US" altLang="zh-CN" sz="1200">
                              <a:latin typeface="Arial" panose="020B0604020202020204" pitchFamily="34" charset="0"/>
                              <a:cs typeface="Arial" panose="020B0604020202020204" pitchFamily="34" charset="0"/>
                            </a:rPr>
                            <a:t>Bρ (T·m)</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11.7</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67.2</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4231158883"/>
                      </a:ext>
                    </a:extLst>
                  </a:tr>
                  <a:tr h="273917">
                    <a:tc>
                      <a:txBody>
                        <a:bodyPr/>
                        <a:lstStyle/>
                        <a:p>
                          <a:pPr algn="l"/>
                          <a:r>
                            <a:rPr lang="en-US" altLang="zh-CN" sz="1200">
                              <a:latin typeface="Arial" panose="020B0604020202020204" pitchFamily="34" charset="0"/>
                              <a:cs typeface="Arial" panose="020B0604020202020204" pitchFamily="34" charset="0"/>
                            </a:rPr>
                            <a:t>Bunch intensity (x10</a:t>
                          </a:r>
                          <a:r>
                            <a:rPr lang="en-US" altLang="zh-CN" sz="1200" baseline="30000">
                              <a:latin typeface="Arial" panose="020B0604020202020204" pitchFamily="34" charset="0"/>
                              <a:cs typeface="Arial" panose="020B0604020202020204" pitchFamily="34" charset="0"/>
                            </a:rPr>
                            <a:t>11</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1.05</a:t>
                          </a:r>
                          <a:endParaRPr lang="zh-CN" altLang="en-US" sz="1200" dirty="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4279242915"/>
                      </a:ext>
                    </a:extLst>
                  </a:tr>
                  <a:tr h="288374">
                    <a:tc>
                      <a:txBody>
                        <a:bodyPr/>
                        <a:lstStyle/>
                        <a:p>
                          <a:pPr algn="l"/>
                          <a14:m>
                            <m:oMath xmlns:m="http://schemas.openxmlformats.org/officeDocument/2006/math">
                              <m:sSub>
                                <m:sSubPr>
                                  <m:ctrlPr>
                                    <a:rPr lang="sv-SE" altLang="zh-CN" sz="1200" i="1" smtClean="0">
                                      <a:latin typeface="Cambria Math" panose="02040503050406030204" pitchFamily="18" charset="0"/>
                                    </a:rPr>
                                  </m:ctrlPr>
                                </m:sSubPr>
                                <m:e>
                                  <m:r>
                                    <a:rPr lang="zh-CN" altLang="sv-SE" sz="1200" i="1" smtClean="0">
                                      <a:latin typeface="Cambria Math" panose="02040503050406030204" pitchFamily="18" charset="0"/>
                                    </a:rPr>
                                    <m:t>𝜀</m:t>
                                  </m:r>
                                </m:e>
                                <m:sub>
                                  <m:r>
                                    <a:rPr lang="en-US" altLang="zh-CN" sz="1200" b="0" i="1" smtClean="0">
                                      <a:latin typeface="Cambria Math" panose="02040503050406030204" pitchFamily="18" charset="0"/>
                                    </a:rPr>
                                    <m:t>𝑥</m:t>
                                  </m:r>
                                </m:sub>
                              </m:sSub>
                              <m:r>
                                <a:rPr lang="en-US" altLang="zh-CN" sz="1200" b="0" i="1" smtClean="0">
                                  <a:latin typeface="Cambria Math" panose="02040503050406030204" pitchFamily="18" charset="0"/>
                                </a:rPr>
                                <m:t>,</m:t>
                              </m:r>
                              <m:sSub>
                                <m:sSubPr>
                                  <m:ctrlPr>
                                    <a:rPr lang="sv-SE" altLang="zh-CN" sz="1200" i="1" smtClean="0">
                                      <a:latin typeface="Cambria Math" panose="02040503050406030204" pitchFamily="18" charset="0"/>
                                    </a:rPr>
                                  </m:ctrlPr>
                                </m:sSubPr>
                                <m:e>
                                  <m:r>
                                    <a:rPr lang="zh-CN" altLang="sv-SE" sz="1200" i="1" smtClean="0">
                                      <a:latin typeface="Cambria Math" panose="02040503050406030204" pitchFamily="18" charset="0"/>
                                    </a:rPr>
                                    <m:t>𝜀</m:t>
                                  </m:r>
                                </m:e>
                                <m:sub>
                                  <m:r>
                                    <a:rPr lang="en-US" altLang="zh-CN" sz="1200" b="0" i="1" smtClean="0">
                                      <a:latin typeface="Cambria Math" panose="02040503050406030204" pitchFamily="18" charset="0"/>
                                    </a:rPr>
                                    <m:t>𝑦</m:t>
                                  </m:r>
                                </m:sub>
                              </m:sSub>
                            </m:oMath>
                          </a14:m>
                          <a:r>
                            <a:rPr lang="sv-SE" altLang="zh-CN" sz="1200">
                              <a:latin typeface="Arial" panose="020B0604020202020204" pitchFamily="34" charset="0"/>
                              <a:cs typeface="Arial" panose="020B0604020202020204" pitchFamily="34" charset="0"/>
                            </a:rPr>
                            <a:t> (nm·rad, rms)</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50/15</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100/50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extLst>
                      <a:ext uri="{0D108BD9-81ED-4DB2-BD59-A6C34878D82A}">
                        <a16:rowId xmlns:a16="http://schemas.microsoft.com/office/drawing/2014/main" val="1892958618"/>
                      </a:ext>
                    </a:extLst>
                  </a:tr>
                  <a:tr h="288374">
                    <a:tc>
                      <a:txBody>
                        <a:bodyPr/>
                        <a:lstStyle/>
                        <a:p>
                          <a:pPr algn="l"/>
                          <a14:m>
                            <m:oMath xmlns:m="http://schemas.openxmlformats.org/officeDocument/2006/math">
                              <m:sSubSup>
                                <m:sSubSupPr>
                                  <m:ctrlPr>
                                    <a:rPr lang="el-GR" altLang="zh-CN" sz="1200" i="1" smtClean="0">
                                      <a:latin typeface="Cambria Math" panose="02040503050406030204" pitchFamily="18" charset="0"/>
                                    </a:rPr>
                                  </m:ctrlPr>
                                </m:sSubSupPr>
                                <m:e>
                                  <m:r>
                                    <a:rPr lang="zh-CN" altLang="el-GR" sz="1200" i="1" smtClean="0">
                                      <a:latin typeface="Cambria Math" panose="02040503050406030204" pitchFamily="18" charset="0"/>
                                    </a:rPr>
                                    <m:t>𝛽</m:t>
                                  </m:r>
                                </m:e>
                                <m:sub>
                                  <m:r>
                                    <a:rPr lang="en-US" altLang="zh-CN" sz="1200" b="0" i="1" smtClean="0">
                                      <a:latin typeface="Cambria Math" panose="02040503050406030204" pitchFamily="18" charset="0"/>
                                    </a:rPr>
                                    <m:t>𝑥</m:t>
                                  </m:r>
                                </m:sub>
                                <m:sup>
                                  <m:r>
                                    <a:rPr lang="el-GR" altLang="zh-CN" sz="1200" i="1" smtClean="0">
                                      <a:latin typeface="Cambria Math" panose="02040503050406030204" pitchFamily="18" charset="0"/>
                                      <a:ea typeface="Cambria Math" panose="02040503050406030204" pitchFamily="18" charset="0"/>
                                    </a:rPr>
                                    <m:t>∗</m:t>
                                  </m:r>
                                </m:sup>
                              </m:sSubSup>
                              <m:r>
                                <a:rPr lang="en-US" altLang="zh-CN" sz="1200" b="0" i="1" smtClean="0">
                                  <a:latin typeface="Cambria Math" panose="02040503050406030204" pitchFamily="18" charset="0"/>
                                </a:rPr>
                                <m:t>/</m:t>
                              </m:r>
                              <m:sSubSup>
                                <m:sSubSupPr>
                                  <m:ctrlPr>
                                    <a:rPr lang="en-US" altLang="zh-CN" sz="1200" b="0" i="1" smtClean="0">
                                      <a:latin typeface="Cambria Math" panose="02040503050406030204" pitchFamily="18" charset="0"/>
                                    </a:rPr>
                                  </m:ctrlPr>
                                </m:sSubSupPr>
                                <m:e>
                                  <m:r>
                                    <a:rPr lang="zh-CN" altLang="en-US" sz="1200" b="0" i="1" smtClean="0">
                                      <a:latin typeface="Cambria Math" panose="02040503050406030204" pitchFamily="18" charset="0"/>
                                    </a:rPr>
                                    <m:t>𝛽</m:t>
                                  </m:r>
                                </m:e>
                                <m:sub>
                                  <m:r>
                                    <a:rPr lang="en-US" altLang="zh-CN" sz="1200" b="0" i="1" smtClean="0">
                                      <a:latin typeface="Cambria Math" panose="02040503050406030204" pitchFamily="18" charset="0"/>
                                    </a:rPr>
                                    <m:t>𝑦</m:t>
                                  </m:r>
                                </m:sub>
                                <m:sup>
                                  <m:r>
                                    <a:rPr lang="en-US" altLang="zh-CN" sz="1200" b="0" i="1" smtClean="0">
                                      <a:latin typeface="Cambria Math" panose="02040503050406030204" pitchFamily="18" charset="0"/>
                                      <a:ea typeface="Cambria Math" panose="02040503050406030204" pitchFamily="18" charset="0"/>
                                    </a:rPr>
                                    <m:t>∗</m:t>
                                  </m:r>
                                </m:sup>
                              </m:sSubSup>
                            </m:oMath>
                          </a14:m>
                          <a:r>
                            <a:rPr lang="en-US" altLang="zh-CN" sz="1200">
                              <a:latin typeface="Arial" panose="020B0604020202020204" pitchFamily="34" charset="0"/>
                              <a:cs typeface="Arial" panose="020B0604020202020204" pitchFamily="34" charset="0"/>
                            </a:rPr>
                            <a:t> </a:t>
                          </a:r>
                          <a:r>
                            <a:rPr lang="el-GR" altLang="zh-CN" sz="1200">
                              <a:latin typeface="Arial" panose="020B0604020202020204" pitchFamily="34" charset="0"/>
                              <a:cs typeface="Arial" panose="020B0604020202020204" pitchFamily="34" charset="0"/>
                            </a:rPr>
                            <a:t>(</a:t>
                          </a:r>
                          <a:r>
                            <a:rPr lang="en-US" altLang="zh-CN" sz="1200">
                              <a:latin typeface="Arial" panose="020B0604020202020204" pitchFamily="34" charset="0"/>
                              <a:cs typeface="Arial" panose="020B0604020202020204" pitchFamily="34" charset="0"/>
                            </a:rPr>
                            <a:t>cm)</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10/4</a:t>
                          </a:r>
                          <a:endParaRPr lang="zh-CN" altLang="en-US" sz="1200" dirty="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539219935"/>
                      </a:ext>
                    </a:extLst>
                  </a:tr>
                  <a:tr h="273917">
                    <a:tc>
                      <a:txBody>
                        <a:bodyPr/>
                        <a:lstStyle/>
                        <a:p>
                          <a:pPr algn="l"/>
                          <a:r>
                            <a:rPr lang="en-US" altLang="zh-CN" sz="1200">
                              <a:latin typeface="Arial" panose="020B0604020202020204" pitchFamily="34" charset="0"/>
                              <a:cs typeface="Arial" panose="020B0604020202020204" pitchFamily="34" charset="0"/>
                            </a:rPr>
                            <a:t>RMS divergence (mrad)</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1.4/2.0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extLst>
                      <a:ext uri="{0D108BD9-81ED-4DB2-BD59-A6C34878D82A}">
                        <a16:rowId xmlns:a16="http://schemas.microsoft.com/office/drawing/2014/main" val="3252513528"/>
                      </a:ext>
                    </a:extLst>
                  </a:tr>
                  <a:tr h="273917">
                    <a:tc>
                      <a:txBody>
                        <a:bodyPr/>
                        <a:lstStyle/>
                        <a:p>
                          <a:pPr algn="l"/>
                          <a:r>
                            <a:rPr lang="en-US" altLang="zh-CN" sz="1200">
                              <a:latin typeface="Arial" panose="020B0604020202020204" pitchFamily="34" charset="0"/>
                              <a:cs typeface="Arial" panose="020B0604020202020204" pitchFamily="34" charset="0"/>
                            </a:rPr>
                            <a:t>Bunch length (cm, rms)</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2670705917"/>
                      </a:ext>
                    </a:extLst>
                  </a:tr>
                  <a:tr h="288374">
                    <a:tc>
                      <a:txBody>
                        <a:bodyPr/>
                        <a:lstStyle/>
                        <a:p>
                          <a:pPr algn="l"/>
                          <a:r>
                            <a:rPr lang="en-US" altLang="zh-CN" sz="1200">
                              <a:latin typeface="Arial" panose="020B0604020202020204" pitchFamily="34" charset="0"/>
                              <a:cs typeface="Arial" panose="020B0604020202020204" pitchFamily="34" charset="0"/>
                            </a:rPr>
                            <a:t>Beam-beam parameter</a:t>
                          </a:r>
                          <a14:m>
                            <m:oMath xmlns:m="http://schemas.openxmlformats.org/officeDocument/2006/math">
                              <m:r>
                                <a:rPr lang="en-US" altLang="zh-CN" sz="1200" b="0" i="0" smtClean="0">
                                  <a:latin typeface="Cambria Math" panose="02040503050406030204" pitchFamily="18" charset="0"/>
                                </a:rPr>
                                <m:t> </m:t>
                              </m:r>
                              <m:f>
                                <m:fPr>
                                  <m:type m:val="lin"/>
                                  <m:ctrlPr>
                                    <a:rPr lang="en-US" altLang="zh-CN" sz="1200" i="1" smtClean="0">
                                      <a:latin typeface="Cambria Math" panose="02040503050406030204" pitchFamily="18" charset="0"/>
                                    </a:rPr>
                                  </m:ctrlPr>
                                </m:fPr>
                                <m:num>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𝜉</m:t>
                                      </m:r>
                                    </m:e>
                                    <m:sub>
                                      <m:r>
                                        <a:rPr lang="en-US" altLang="zh-CN" sz="1200" b="0" i="1" smtClean="0">
                                          <a:latin typeface="Cambria Math" panose="02040503050406030204" pitchFamily="18" charset="0"/>
                                        </a:rPr>
                                        <m:t>𝑥</m:t>
                                      </m:r>
                                    </m:sub>
                                  </m:sSub>
                                </m:num>
                                <m:den>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𝜉</m:t>
                                      </m:r>
                                    </m:e>
                                    <m:sub>
                                      <m:r>
                                        <a:rPr lang="en-US" altLang="zh-CN" sz="1200" b="0" i="1" smtClean="0">
                                          <a:latin typeface="Cambria Math" panose="02040503050406030204" pitchFamily="18" charset="0"/>
                                        </a:rPr>
                                        <m:t>𝑦</m:t>
                                      </m:r>
                                    </m:sub>
                                  </m:sSub>
                                </m:den>
                              </m:f>
                            </m:oMath>
                          </a14:m>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0.102/0.118</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0.0144/0.01</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3580788551"/>
                      </a:ext>
                    </a:extLst>
                  </a:tr>
                  <a:tr h="288374">
                    <a:tc>
                      <a:txBody>
                        <a:bodyPr/>
                        <a:lstStyle/>
                        <a:p>
                          <a:pPr algn="l"/>
                          <a:r>
                            <a:rPr lang="en-US" altLang="zh-CN" sz="1200">
                              <a:latin typeface="Arial" panose="020B0604020202020204" pitchFamily="34" charset="0"/>
                              <a:cs typeface="Arial" panose="020B0604020202020204" pitchFamily="34" charset="0"/>
                            </a:rPr>
                            <a:t>Laslett tune shift </a:t>
                          </a:r>
                          <a14:m>
                            <m:oMath xmlns:m="http://schemas.openxmlformats.org/officeDocument/2006/math">
                              <m:f>
                                <m:fPr>
                                  <m:type m:val="lin"/>
                                  <m:ctrlPr>
                                    <a:rPr lang="en-US" altLang="zh-CN" sz="1200" i="1" smtClean="0">
                                      <a:latin typeface="Cambria Math" panose="02040503050406030204" pitchFamily="18" charset="0"/>
                                      <a:cs typeface="Times New Roman" panose="02020603050405020304" pitchFamily="18" charset="0"/>
                                    </a:rPr>
                                  </m:ctrlPr>
                                </m:fPr>
                                <m:num>
                                  <m:r>
                                    <m:rPr>
                                      <m:sty m:val="p"/>
                                    </m:r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t>Δ</m:t>
                                  </m:r>
                                  <m:sSub>
                                    <m:sSubPr>
                                      <m:ctrl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l-GR" sz="1200" i="1" smtClean="0">
                                          <a:latin typeface="Cambria Math" panose="02040503050406030204" pitchFamily="18" charset="0"/>
                                          <a:ea typeface="Cambria Math" panose="02040503050406030204" pitchFamily="18" charset="0"/>
                                          <a:cs typeface="Times New Roman" panose="02020603050405020304" pitchFamily="18" charset="0"/>
                                        </a:rPr>
                                        <m:t>𝜈</m:t>
                                      </m:r>
                                    </m:e>
                                    <m:sub>
                                      <m:r>
                                        <a:rPr lang="en-US" altLang="zh-CN" sz="1200" b="0" i="1" smtClean="0">
                                          <a:latin typeface="Cambria Math" panose="02040503050406030204" pitchFamily="18" charset="0"/>
                                          <a:ea typeface="Cambria Math" panose="02040503050406030204" pitchFamily="18" charset="0"/>
                                          <a:cs typeface="Times New Roman" panose="02020603050405020304" pitchFamily="18" charset="0"/>
                                        </a:rPr>
                                        <m:t>𝑥</m:t>
                                      </m:r>
                                    </m:sub>
                                  </m:sSub>
                                </m:num>
                                <m:den>
                                  <m:r>
                                    <m:rPr>
                                      <m:sty m:val="p"/>
                                    </m:r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t>Δ</m:t>
                                  </m:r>
                                  <m:sSub>
                                    <m:sSubPr>
                                      <m:ctrl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l-GR" sz="1200" i="1" smtClean="0">
                                          <a:latin typeface="Cambria Math" panose="02040503050406030204" pitchFamily="18" charset="0"/>
                                          <a:ea typeface="Cambria Math" panose="02040503050406030204" pitchFamily="18" charset="0"/>
                                          <a:cs typeface="Times New Roman" panose="02020603050405020304" pitchFamily="18" charset="0"/>
                                        </a:rPr>
                                        <m:t>𝜈</m:t>
                                      </m:r>
                                    </m:e>
                                    <m:sub>
                                      <m:r>
                                        <a:rPr lang="en-US" altLang="zh-CN" sz="1200" b="0" i="1" smtClean="0">
                                          <a:latin typeface="Cambria Math" panose="02040503050406030204" pitchFamily="18" charset="0"/>
                                          <a:ea typeface="Cambria Math" panose="02040503050406030204" pitchFamily="18" charset="0"/>
                                          <a:cs typeface="Times New Roman" panose="02020603050405020304" pitchFamily="18" charset="0"/>
                                        </a:rPr>
                                        <m:t>𝑦</m:t>
                                      </m:r>
                                    </m:sub>
                                  </m:sSub>
                                </m:den>
                              </m:f>
                            </m:oMath>
                          </a14:m>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0.066/0.105</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3780854712"/>
                      </a:ext>
                    </a:extLst>
                  </a:tr>
                  <a:tr h="273917">
                    <a:tc>
                      <a:txBody>
                        <a:bodyPr/>
                        <a:lstStyle/>
                        <a:p>
                          <a:pPr algn="l"/>
                          <a:r>
                            <a:rPr lang="en-US" altLang="zh-CN" sz="1200">
                              <a:latin typeface="Arial" panose="020B0604020202020204" pitchFamily="34" charset="0"/>
                              <a:cs typeface="Arial" panose="020B0604020202020204" pitchFamily="34" charset="0"/>
                            </a:rPr>
                            <a:t>Energy loss per turn (MeV)</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0.32</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2472935880"/>
                      </a:ext>
                    </a:extLst>
                  </a:tr>
                  <a:tr h="273917">
                    <a:tc>
                      <a:txBody>
                        <a:bodyPr/>
                        <a:lstStyle/>
                        <a:p>
                          <a:pPr algn="l"/>
                          <a:r>
                            <a:rPr lang="en-US" altLang="zh-CN" sz="1200">
                              <a:latin typeface="Arial" panose="020B0604020202020204" pitchFamily="34" charset="0"/>
                              <a:cs typeface="Arial" panose="020B0604020202020204" pitchFamily="34" charset="0"/>
                            </a:rPr>
                            <a:t>Total SR power (MW)</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0.86</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858100801"/>
                      </a:ext>
                    </a:extLst>
                  </a:tr>
                  <a:tr h="273917">
                    <a:tc>
                      <a:txBody>
                        <a:bodyPr/>
                        <a:lstStyle/>
                        <a:p>
                          <a:pPr algn="l"/>
                          <a:r>
                            <a:rPr lang="en-US" altLang="zh-CN" sz="1200">
                              <a:latin typeface="Arial" panose="020B0604020202020204" pitchFamily="34" charset="0"/>
                              <a:cs typeface="Arial" panose="020B0604020202020204" pitchFamily="34" charset="0"/>
                            </a:rPr>
                            <a:t>Average current (A)</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2.7</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1.68</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1084457134"/>
                      </a:ext>
                    </a:extLst>
                  </a:tr>
                  <a:tr h="273917">
                    <a:tc>
                      <a:txBody>
                        <a:bodyPr/>
                        <a:lstStyle/>
                        <a:p>
                          <a:pPr algn="l"/>
                          <a:r>
                            <a:rPr lang="en-US" altLang="zh-CN" sz="1200">
                              <a:latin typeface="Arial" panose="020B0604020202020204" pitchFamily="34" charset="0"/>
                              <a:cs typeface="Arial" panose="020B0604020202020204" pitchFamily="34" charset="0"/>
                            </a:rPr>
                            <a:t>Crossing angle (mrad)</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a:latin typeface="Arial" panose="020B0604020202020204" pitchFamily="34" charset="0"/>
                              <a:cs typeface="Arial" panose="020B0604020202020204" pitchFamily="34" charset="0"/>
                            </a:rPr>
                            <a:t>50</a:t>
                          </a:r>
                          <a:endParaRPr lang="zh-CN" altLang="en-US" sz="120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26604504"/>
                      </a:ext>
                    </a:extLst>
                  </a:tr>
                  <a:tr h="273917">
                    <a:tc>
                      <a:txBody>
                        <a:bodyPr/>
                        <a:lstStyle/>
                        <a:p>
                          <a:pPr algn="l"/>
                          <a:r>
                            <a:rPr lang="en-US" altLang="zh-CN" sz="1200">
                              <a:latin typeface="Arial" panose="020B0604020202020204" pitchFamily="34" charset="0"/>
                              <a:cs typeface="Arial" panose="020B0604020202020204" pitchFamily="34" charset="0"/>
                            </a:rPr>
                            <a:t>Hourglass</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a:latin typeface="Arial" panose="020B0604020202020204" pitchFamily="34" charset="0"/>
                              <a:cs typeface="Arial" panose="020B0604020202020204" pitchFamily="34" charset="0"/>
                            </a:rPr>
                            <a:t>0.52</a:t>
                          </a:r>
                          <a:endParaRPr lang="zh-CN" altLang="en-US" sz="120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99267136"/>
                      </a:ext>
                    </a:extLst>
                  </a:tr>
                  <a:tr h="273917">
                    <a:tc>
                      <a:txBody>
                        <a:bodyPr/>
                        <a:lstStyle/>
                        <a:p>
                          <a:pPr algn="l"/>
                          <a:r>
                            <a:rPr lang="en-US" altLang="zh-CN" sz="1200">
                              <a:latin typeface="Arial" panose="020B0604020202020204" pitchFamily="34" charset="0"/>
                              <a:cs typeface="Arial" panose="020B0604020202020204" pitchFamily="34" charset="0"/>
                            </a:rPr>
                            <a:t>Luminosity at nucleon level (cm</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s</a:t>
                          </a:r>
                          <a:r>
                            <a:rPr lang="en-US" altLang="zh-CN" sz="1200" baseline="30000">
                              <a:latin typeface="Arial" panose="020B0604020202020204" pitchFamily="34" charset="0"/>
                              <a:cs typeface="Arial" panose="020B0604020202020204" pitchFamily="34" charset="0"/>
                            </a:rPr>
                            <a:t>-1</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dirty="0">
                              <a:latin typeface="Arial" panose="020B0604020202020204" pitchFamily="34" charset="0"/>
                              <a:cs typeface="Arial" panose="020B0604020202020204" pitchFamily="34" charset="0"/>
                            </a:rPr>
                            <a:t>4.25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835015868"/>
                      </a:ext>
                    </a:extLst>
                  </a:tr>
                </a:tbl>
              </a:graphicData>
            </a:graphic>
          </p:graphicFrame>
        </mc:Choice>
        <mc:Fallback xmlns="">
          <p:graphicFrame>
            <p:nvGraphicFramePr>
              <p:cNvPr id="56" name="表格 4">
                <a:extLst>
                  <a:ext uri="{FF2B5EF4-FFF2-40B4-BE49-F238E27FC236}">
                    <a16:creationId xmlns:a16="http://schemas.microsoft.com/office/drawing/2014/main" id="{A50F218F-406D-4CD8-ACDF-82EBA92CDF3D}"/>
                  </a:ext>
                </a:extLst>
              </p:cNvPr>
              <p:cNvGraphicFramePr>
                <a:graphicFrameLocks noGrp="1"/>
              </p:cNvGraphicFramePr>
              <p:nvPr>
                <p:extLst>
                  <p:ext uri="{D42A27DB-BD31-4B8C-83A1-F6EECF244321}">
                    <p14:modId xmlns:p14="http://schemas.microsoft.com/office/powerpoint/2010/main" val="360743675"/>
                  </p:ext>
                </p:extLst>
              </p:nvPr>
            </p:nvGraphicFramePr>
            <p:xfrm>
              <a:off x="692630" y="842510"/>
              <a:ext cx="5903999" cy="5536168"/>
            </p:xfrm>
            <a:graphic>
              <a:graphicData uri="http://schemas.openxmlformats.org/drawingml/2006/table">
                <a:tbl>
                  <a:tblPr firstRow="1" bandRow="1">
                    <a:tableStyleId>{5C22544A-7EE6-4342-B048-85BDC9FD1C3A}</a:tableStyleId>
                  </a:tblPr>
                  <a:tblGrid>
                    <a:gridCol w="2599452">
                      <a:extLst>
                        <a:ext uri="{9D8B030D-6E8A-4147-A177-3AD203B41FA5}">
                          <a16:colId xmlns:a16="http://schemas.microsoft.com/office/drawing/2014/main" val="1733646245"/>
                        </a:ext>
                      </a:extLst>
                    </a:gridCol>
                    <a:gridCol w="1726923">
                      <a:extLst>
                        <a:ext uri="{9D8B030D-6E8A-4147-A177-3AD203B41FA5}">
                          <a16:colId xmlns:a16="http://schemas.microsoft.com/office/drawing/2014/main" val="712602341"/>
                        </a:ext>
                      </a:extLst>
                    </a:gridCol>
                    <a:gridCol w="1577624">
                      <a:extLst>
                        <a:ext uri="{9D8B030D-6E8A-4147-A177-3AD203B41FA5}">
                          <a16:colId xmlns:a16="http://schemas.microsoft.com/office/drawing/2014/main" val="11718383"/>
                        </a:ext>
                      </a:extLst>
                    </a:gridCol>
                  </a:tblGrid>
                  <a:tr h="273917">
                    <a:tc>
                      <a:txBody>
                        <a:bodyPr/>
                        <a:lstStyle/>
                        <a:p>
                          <a:pPr algn="l"/>
                          <a:r>
                            <a:rPr lang="en-US" altLang="zh-CN" sz="1200">
                              <a:solidFill>
                                <a:schemeClr val="tx1"/>
                              </a:solidFill>
                              <a:latin typeface="Arial" panose="020B0604020202020204" pitchFamily="34" charset="0"/>
                              <a:cs typeface="Arial" panose="020B0604020202020204" pitchFamily="34" charset="0"/>
                            </a:rPr>
                            <a:t>Parameter</a:t>
                          </a:r>
                          <a:endParaRPr lang="zh-CN" altLang="en-US" sz="1200">
                            <a:solidFill>
                              <a:schemeClr val="tx1"/>
                            </a:solidFill>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solidFill>
                                <a:schemeClr val="tx1"/>
                              </a:solidFill>
                              <a:latin typeface="Arial" panose="020B0604020202020204" pitchFamily="34" charset="0"/>
                              <a:cs typeface="Arial" panose="020B0604020202020204" pitchFamily="34" charset="0"/>
                            </a:rPr>
                            <a:t>electron</a:t>
                          </a:r>
                          <a:endParaRPr lang="zh-CN" altLang="en-US" sz="1200">
                            <a:solidFill>
                              <a:schemeClr val="tx1"/>
                            </a:solidFill>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proton</a:t>
                          </a:r>
                          <a:endParaRPr lang="zh-CN" altLang="en-US" sz="1200" dirty="0">
                            <a:solidFill>
                              <a:schemeClr val="tx1"/>
                            </a:solidFill>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3399966731"/>
                      </a:ext>
                    </a:extLst>
                  </a:tr>
                  <a:tr h="273917">
                    <a:tc>
                      <a:txBody>
                        <a:bodyPr/>
                        <a:lstStyle/>
                        <a:p>
                          <a:pPr algn="l"/>
                          <a:r>
                            <a:rPr lang="en-US" altLang="zh-CN" sz="1200">
                              <a:latin typeface="Arial" panose="020B0604020202020204" pitchFamily="34" charset="0"/>
                              <a:cs typeface="Arial" panose="020B0604020202020204" pitchFamily="34" charset="0"/>
                            </a:rPr>
                            <a:t>Circumference (m)</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1151.20</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1149.81</a:t>
                          </a:r>
                          <a:endParaRPr lang="zh-CN" altLang="en-US" sz="1200" dirty="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2894892981"/>
                      </a:ext>
                    </a:extLst>
                  </a:tr>
                  <a:tr h="273917">
                    <a:tc>
                      <a:txBody>
                        <a:bodyPr/>
                        <a:lstStyle/>
                        <a:p>
                          <a:pPr algn="l"/>
                          <a:r>
                            <a:rPr lang="en-US" altLang="zh-CN" sz="1200">
                              <a:latin typeface="Arial" panose="020B0604020202020204" pitchFamily="34" charset="0"/>
                              <a:cs typeface="Arial" panose="020B0604020202020204" pitchFamily="34" charset="0"/>
                            </a:rPr>
                            <a:t>Kinetic energy (GeV)</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3.5</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19.08</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874787504"/>
                      </a:ext>
                    </a:extLst>
                  </a:tr>
                  <a:tr h="273917">
                    <a:tc>
                      <a:txBody>
                        <a:bodyPr/>
                        <a:lstStyle/>
                        <a:p>
                          <a:pPr algn="l"/>
                          <a:r>
                            <a:rPr lang="en-US" altLang="zh-CN" sz="1200">
                              <a:latin typeface="Arial" panose="020B0604020202020204" pitchFamily="34" charset="0"/>
                              <a:cs typeface="Arial" panose="020B0604020202020204" pitchFamily="34" charset="0"/>
                            </a:rPr>
                            <a:t>CM energy (GeV)</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dirty="0">
                              <a:latin typeface="Arial" panose="020B0604020202020204" pitchFamily="34" charset="0"/>
                              <a:cs typeface="Arial" panose="020B0604020202020204" pitchFamily="34" charset="0"/>
                            </a:rPr>
                            <a:t>16.76</a:t>
                          </a:r>
                          <a:endParaRPr lang="zh-CN" altLang="en-US" sz="1200" dirty="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28217585"/>
                      </a:ext>
                    </a:extLst>
                  </a:tr>
                  <a:tr h="273917">
                    <a:tc>
                      <a:txBody>
                        <a:bodyPr/>
                        <a:lstStyle/>
                        <a:p>
                          <a:pPr algn="l"/>
                          <a:r>
                            <a:rPr lang="en-US" altLang="zh-CN" sz="1200">
                              <a:latin typeface="Arial" panose="020B0604020202020204" pitchFamily="34" charset="0"/>
                              <a:cs typeface="Arial" panose="020B0604020202020204" pitchFamily="34" charset="0"/>
                            </a:rPr>
                            <a:t>f</a:t>
                          </a:r>
                          <a:r>
                            <a:rPr lang="en-US" altLang="zh-CN" sz="1200" baseline="-25000">
                              <a:latin typeface="Arial" panose="020B0604020202020204" pitchFamily="34" charset="0"/>
                              <a:cs typeface="Arial" panose="020B0604020202020204" pitchFamily="34" charset="0"/>
                            </a:rPr>
                            <a:t>collision </a:t>
                          </a:r>
                          <a:r>
                            <a:rPr lang="en-US" altLang="zh-CN" sz="1200">
                              <a:latin typeface="Arial" panose="020B0604020202020204" pitchFamily="34" charset="0"/>
                              <a:cs typeface="Arial" panose="020B0604020202020204" pitchFamily="34" charset="0"/>
                            </a:rPr>
                            <a:t>(MHz)</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dirty="0">
                              <a:latin typeface="Arial" panose="020B0604020202020204" pitchFamily="34" charset="0"/>
                              <a:cs typeface="Arial" panose="020B0604020202020204" pitchFamily="34" charset="0"/>
                            </a:rPr>
                            <a:t>100</a:t>
                          </a:r>
                          <a:endParaRPr lang="zh-CN" altLang="en-US" sz="1200" dirty="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29791109"/>
                      </a:ext>
                    </a:extLst>
                  </a:tr>
                  <a:tr h="273917">
                    <a:tc>
                      <a:txBody>
                        <a:bodyPr/>
                        <a:lstStyle/>
                        <a:p>
                          <a:pPr algn="l"/>
                          <a:r>
                            <a:rPr lang="en-US" altLang="zh-CN" sz="1200">
                              <a:latin typeface="Arial" panose="020B0604020202020204" pitchFamily="34" charset="0"/>
                              <a:cs typeface="Arial" panose="020B0604020202020204" pitchFamily="34" charset="0"/>
                            </a:rPr>
                            <a:t>Polarization</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80%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tc>
                      <a:txBody>
                        <a:bodyPr/>
                        <a:lstStyle/>
                        <a:p>
                          <a:pPr algn="ctr"/>
                          <a:r>
                            <a:rPr lang="en-US" altLang="zh-CN" sz="1200" dirty="0">
                              <a:latin typeface="Arial" panose="020B0604020202020204" pitchFamily="34" charset="0"/>
                              <a:cs typeface="Arial" panose="020B0604020202020204" pitchFamily="34" charset="0"/>
                            </a:rPr>
                            <a:t>70%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extLst>
                      <a:ext uri="{0D108BD9-81ED-4DB2-BD59-A6C34878D82A}">
                        <a16:rowId xmlns:a16="http://schemas.microsoft.com/office/drawing/2014/main" val="1139416008"/>
                      </a:ext>
                    </a:extLst>
                  </a:tr>
                  <a:tr h="273917">
                    <a:tc>
                      <a:txBody>
                        <a:bodyPr/>
                        <a:lstStyle/>
                        <a:p>
                          <a:pPr algn="l"/>
                          <a:r>
                            <a:rPr lang="en-US" altLang="zh-CN" sz="1200">
                              <a:latin typeface="Arial" panose="020B0604020202020204" pitchFamily="34" charset="0"/>
                              <a:cs typeface="Arial" panose="020B0604020202020204" pitchFamily="34" charset="0"/>
                            </a:rPr>
                            <a:t>Bρ (T·m)</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11.7</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67.2</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4231158883"/>
                      </a:ext>
                    </a:extLst>
                  </a:tr>
                  <a:tr h="273917">
                    <a:tc>
                      <a:txBody>
                        <a:bodyPr/>
                        <a:lstStyle/>
                        <a:p>
                          <a:pPr algn="l"/>
                          <a:r>
                            <a:rPr lang="en-US" altLang="zh-CN" sz="1200">
                              <a:latin typeface="Arial" panose="020B0604020202020204" pitchFamily="34" charset="0"/>
                              <a:cs typeface="Arial" panose="020B0604020202020204" pitchFamily="34" charset="0"/>
                            </a:rPr>
                            <a:t>Bunch intensity (x10</a:t>
                          </a:r>
                          <a:r>
                            <a:rPr lang="en-US" altLang="zh-CN" sz="1200" baseline="30000">
                              <a:latin typeface="Arial" panose="020B0604020202020204" pitchFamily="34" charset="0"/>
                              <a:cs typeface="Arial" panose="020B0604020202020204" pitchFamily="34" charset="0"/>
                            </a:rPr>
                            <a:t>11</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1.05</a:t>
                          </a:r>
                          <a:endParaRPr lang="zh-CN" altLang="en-US" sz="1200" dirty="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4279242915"/>
                      </a:ext>
                    </a:extLst>
                  </a:tr>
                  <a:tr h="288374">
                    <a:tc>
                      <a:txBody>
                        <a:bodyPr/>
                        <a:lstStyle/>
                        <a:p>
                          <a:endParaRPr lang="zh-CN"/>
                        </a:p>
                      </a:txBody>
                      <a:tcPr marT="36000" marB="36000" anchor="ctr">
                        <a:blipFill>
                          <a:blip r:embed="rId7"/>
                          <a:stretch>
                            <a:fillRect l="-234" t="-768085" r="-128103" b="-1085106"/>
                          </a:stretch>
                        </a:blipFill>
                      </a:tcPr>
                    </a:tc>
                    <a:tc>
                      <a:txBody>
                        <a:bodyPr/>
                        <a:lstStyle/>
                        <a:p>
                          <a:pPr algn="ctr"/>
                          <a:r>
                            <a:rPr lang="en-US" altLang="zh-CN" sz="1200">
                              <a:latin typeface="Arial" panose="020B0604020202020204" pitchFamily="34" charset="0"/>
                              <a:cs typeface="Arial" panose="020B0604020202020204" pitchFamily="34" charset="0"/>
                            </a:rPr>
                            <a:t>50/15</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100/50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extLst>
                      <a:ext uri="{0D108BD9-81ED-4DB2-BD59-A6C34878D82A}">
                        <a16:rowId xmlns:a16="http://schemas.microsoft.com/office/drawing/2014/main" val="1892958618"/>
                      </a:ext>
                    </a:extLst>
                  </a:tr>
                  <a:tr h="288374">
                    <a:tc>
                      <a:txBody>
                        <a:bodyPr/>
                        <a:lstStyle/>
                        <a:p>
                          <a:endParaRPr lang="zh-CN"/>
                        </a:p>
                      </a:txBody>
                      <a:tcPr marT="36000" marB="36000" anchor="ctr">
                        <a:blipFill>
                          <a:blip r:embed="rId7"/>
                          <a:stretch>
                            <a:fillRect l="-234" t="-850000" r="-128103" b="-962500"/>
                          </a:stretch>
                        </a:blipFill>
                      </a:tcPr>
                    </a:tc>
                    <a:tc>
                      <a:txBody>
                        <a:bodyPr/>
                        <a:lstStyle/>
                        <a:p>
                          <a:pPr algn="ctr"/>
                          <a:r>
                            <a:rPr lang="en-US" altLang="zh-CN" sz="1200" dirty="0">
                              <a:latin typeface="Arial" panose="020B0604020202020204" pitchFamily="34" charset="0"/>
                              <a:cs typeface="Arial" panose="020B0604020202020204" pitchFamily="34" charset="0"/>
                            </a:rPr>
                            <a:t>10/4</a:t>
                          </a:r>
                          <a:endParaRPr lang="zh-CN" altLang="en-US" sz="1200" dirty="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539219935"/>
                      </a:ext>
                    </a:extLst>
                  </a:tr>
                  <a:tr h="273917">
                    <a:tc>
                      <a:txBody>
                        <a:bodyPr/>
                        <a:lstStyle/>
                        <a:p>
                          <a:pPr algn="l"/>
                          <a:r>
                            <a:rPr lang="en-US" altLang="zh-CN" sz="1200">
                              <a:latin typeface="Arial" panose="020B0604020202020204" pitchFamily="34" charset="0"/>
                              <a:cs typeface="Arial" panose="020B0604020202020204" pitchFamily="34" charset="0"/>
                            </a:rPr>
                            <a:t>RMS divergence (mrad)</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dirty="0">
                              <a:latin typeface="Arial" panose="020B0604020202020204" pitchFamily="34" charset="0"/>
                              <a:cs typeface="Arial" panose="020B0604020202020204" pitchFamily="34" charset="0"/>
                            </a:rPr>
                            <a:t>1.4/2.0</a:t>
                          </a:r>
                          <a:endParaRPr lang="zh-CN" altLang="en-US" sz="12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extLst>
                      <a:ext uri="{0D108BD9-81ED-4DB2-BD59-A6C34878D82A}">
                        <a16:rowId xmlns:a16="http://schemas.microsoft.com/office/drawing/2014/main" val="3252513528"/>
                      </a:ext>
                    </a:extLst>
                  </a:tr>
                  <a:tr h="273917">
                    <a:tc>
                      <a:txBody>
                        <a:bodyPr/>
                        <a:lstStyle/>
                        <a:p>
                          <a:pPr algn="l"/>
                          <a:r>
                            <a:rPr lang="en-US" altLang="zh-CN" sz="1200">
                              <a:latin typeface="Arial" panose="020B0604020202020204" pitchFamily="34" charset="0"/>
                              <a:cs typeface="Arial" panose="020B0604020202020204" pitchFamily="34" charset="0"/>
                            </a:rPr>
                            <a:t>Bunch length (cm, rms)</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2670705917"/>
                      </a:ext>
                    </a:extLst>
                  </a:tr>
                  <a:tr h="288374">
                    <a:tc>
                      <a:txBody>
                        <a:bodyPr/>
                        <a:lstStyle/>
                        <a:p>
                          <a:endParaRPr lang="zh-CN"/>
                        </a:p>
                      </a:txBody>
                      <a:tcPr marT="36000" marB="36000" anchor="ctr">
                        <a:blipFill>
                          <a:blip r:embed="rId7"/>
                          <a:stretch>
                            <a:fillRect l="-234" t="-1135417" r="-128103" b="-677083"/>
                          </a:stretch>
                        </a:blipFill>
                      </a:tcPr>
                    </a:tc>
                    <a:tc>
                      <a:txBody>
                        <a:bodyPr/>
                        <a:lstStyle/>
                        <a:p>
                          <a:pPr algn="ctr"/>
                          <a:r>
                            <a:rPr lang="en-US" altLang="zh-CN" sz="1200">
                              <a:latin typeface="Arial" panose="020B0604020202020204" pitchFamily="34" charset="0"/>
                              <a:cs typeface="Arial" panose="020B0604020202020204" pitchFamily="34" charset="0"/>
                            </a:rPr>
                            <a:t>0.102/0.118</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0.0144/0.01</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3580788551"/>
                      </a:ext>
                    </a:extLst>
                  </a:tr>
                  <a:tr h="288374">
                    <a:tc>
                      <a:txBody>
                        <a:bodyPr/>
                        <a:lstStyle/>
                        <a:p>
                          <a:endParaRPr lang="zh-CN"/>
                        </a:p>
                      </a:txBody>
                      <a:tcPr marT="36000" marB="36000" anchor="ctr">
                        <a:blipFill>
                          <a:blip r:embed="rId7"/>
                          <a:stretch>
                            <a:fillRect l="-234" t="-1261702" r="-128103" b="-591489"/>
                          </a:stretch>
                        </a:blipFill>
                      </a:tcP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0.066/0.105</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3780854712"/>
                      </a:ext>
                    </a:extLst>
                  </a:tr>
                  <a:tr h="273917">
                    <a:tc>
                      <a:txBody>
                        <a:bodyPr/>
                        <a:lstStyle/>
                        <a:p>
                          <a:pPr algn="l"/>
                          <a:r>
                            <a:rPr lang="en-US" altLang="zh-CN" sz="1200">
                              <a:latin typeface="Arial" panose="020B0604020202020204" pitchFamily="34" charset="0"/>
                              <a:cs typeface="Arial" panose="020B0604020202020204" pitchFamily="34" charset="0"/>
                            </a:rPr>
                            <a:t>Energy loss per turn (MeV)</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0.32</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2472935880"/>
                      </a:ext>
                    </a:extLst>
                  </a:tr>
                  <a:tr h="273917">
                    <a:tc>
                      <a:txBody>
                        <a:bodyPr/>
                        <a:lstStyle/>
                        <a:p>
                          <a:pPr algn="l"/>
                          <a:r>
                            <a:rPr lang="en-US" altLang="zh-CN" sz="1200">
                              <a:latin typeface="Arial" panose="020B0604020202020204" pitchFamily="34" charset="0"/>
                              <a:cs typeface="Arial" panose="020B0604020202020204" pitchFamily="34" charset="0"/>
                            </a:rPr>
                            <a:t>Total SR power (MW)</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0.86</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858100801"/>
                      </a:ext>
                    </a:extLst>
                  </a:tr>
                  <a:tr h="273917">
                    <a:tc>
                      <a:txBody>
                        <a:bodyPr/>
                        <a:lstStyle/>
                        <a:p>
                          <a:pPr algn="l"/>
                          <a:r>
                            <a:rPr lang="en-US" altLang="zh-CN" sz="1200">
                              <a:latin typeface="Arial" panose="020B0604020202020204" pitchFamily="34" charset="0"/>
                              <a:cs typeface="Arial" panose="020B0604020202020204" pitchFamily="34" charset="0"/>
                            </a:rPr>
                            <a:t>Average current (A)</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2.7</a:t>
                          </a:r>
                          <a:endParaRPr lang="zh-CN" altLang="en-US" sz="1200">
                            <a:latin typeface="Arial" panose="020B0604020202020204" pitchFamily="34" charset="0"/>
                            <a:cs typeface="Arial" panose="020B0604020202020204" pitchFamily="34" charset="0"/>
                          </a:endParaRPr>
                        </a:p>
                      </a:txBody>
                      <a:tcPr marT="36000" marB="36000" anchor="ctr"/>
                    </a:tc>
                    <a:tc>
                      <a:txBody>
                        <a:bodyPr/>
                        <a:lstStyle/>
                        <a:p>
                          <a:pPr algn="ctr"/>
                          <a:r>
                            <a:rPr lang="en-US" altLang="zh-CN" sz="1200">
                              <a:latin typeface="Arial" panose="020B0604020202020204" pitchFamily="34" charset="0"/>
                              <a:cs typeface="Arial" panose="020B0604020202020204" pitchFamily="34" charset="0"/>
                            </a:rPr>
                            <a:t>1.68</a:t>
                          </a:r>
                          <a:endParaRPr lang="zh-CN" altLang="en-US" sz="1200">
                            <a:latin typeface="Arial" panose="020B0604020202020204" pitchFamily="34" charset="0"/>
                            <a:cs typeface="Arial" panose="020B0604020202020204" pitchFamily="34" charset="0"/>
                          </a:endParaRPr>
                        </a:p>
                      </a:txBody>
                      <a:tcPr marT="36000" marB="36000" anchor="ctr"/>
                    </a:tc>
                    <a:extLst>
                      <a:ext uri="{0D108BD9-81ED-4DB2-BD59-A6C34878D82A}">
                        <a16:rowId xmlns:a16="http://schemas.microsoft.com/office/drawing/2014/main" val="1084457134"/>
                      </a:ext>
                    </a:extLst>
                  </a:tr>
                  <a:tr h="273917">
                    <a:tc>
                      <a:txBody>
                        <a:bodyPr/>
                        <a:lstStyle/>
                        <a:p>
                          <a:pPr algn="l"/>
                          <a:r>
                            <a:rPr lang="en-US" altLang="zh-CN" sz="1200">
                              <a:latin typeface="Arial" panose="020B0604020202020204" pitchFamily="34" charset="0"/>
                              <a:cs typeface="Arial" panose="020B0604020202020204" pitchFamily="34" charset="0"/>
                            </a:rPr>
                            <a:t>Crossing angle (mrad)</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a:latin typeface="Arial" panose="020B0604020202020204" pitchFamily="34" charset="0"/>
                              <a:cs typeface="Arial" panose="020B0604020202020204" pitchFamily="34" charset="0"/>
                            </a:rPr>
                            <a:t>50</a:t>
                          </a:r>
                          <a:endParaRPr lang="zh-CN" altLang="en-US" sz="120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26604504"/>
                      </a:ext>
                    </a:extLst>
                  </a:tr>
                  <a:tr h="273917">
                    <a:tc>
                      <a:txBody>
                        <a:bodyPr/>
                        <a:lstStyle/>
                        <a:p>
                          <a:pPr algn="l"/>
                          <a:r>
                            <a:rPr lang="en-US" altLang="zh-CN" sz="1200">
                              <a:latin typeface="Arial" panose="020B0604020202020204" pitchFamily="34" charset="0"/>
                              <a:cs typeface="Arial" panose="020B0604020202020204" pitchFamily="34" charset="0"/>
                            </a:rPr>
                            <a:t>Hourglass</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a:latin typeface="Arial" panose="020B0604020202020204" pitchFamily="34" charset="0"/>
                              <a:cs typeface="Arial" panose="020B0604020202020204" pitchFamily="34" charset="0"/>
                            </a:rPr>
                            <a:t>0.52</a:t>
                          </a:r>
                          <a:endParaRPr lang="zh-CN" altLang="en-US" sz="1200">
                            <a:latin typeface="Arial" panose="020B0604020202020204" pitchFamily="34" charset="0"/>
                            <a:cs typeface="Arial" panose="020B0604020202020204" pitchFamily="34" charset="0"/>
                          </a:endParaRPr>
                        </a:p>
                      </a:txBody>
                      <a:tcPr marT="36000" marB="36000"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99267136"/>
                      </a:ext>
                    </a:extLst>
                  </a:tr>
                  <a:tr h="273917">
                    <a:tc>
                      <a:txBody>
                        <a:bodyPr/>
                        <a:lstStyle/>
                        <a:p>
                          <a:pPr algn="l"/>
                          <a:r>
                            <a:rPr lang="en-US" altLang="zh-CN" sz="1200">
                              <a:latin typeface="Arial" panose="020B0604020202020204" pitchFamily="34" charset="0"/>
                              <a:cs typeface="Arial" panose="020B0604020202020204" pitchFamily="34" charset="0"/>
                            </a:rPr>
                            <a:t>Luminosity at nucleon level (cm</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s</a:t>
                          </a:r>
                          <a:r>
                            <a:rPr lang="en-US" altLang="zh-CN" sz="1200" baseline="30000">
                              <a:latin typeface="Arial" panose="020B0604020202020204" pitchFamily="34" charset="0"/>
                              <a:cs typeface="Arial" panose="020B0604020202020204" pitchFamily="34" charset="0"/>
                            </a:rPr>
                            <a:t>-1</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marT="36000" marB="36000" anchor="ctr"/>
                    </a:tc>
                    <a:tc gridSpan="2">
                      <a:txBody>
                        <a:bodyPr/>
                        <a:lstStyle/>
                        <a:p>
                          <a:pPr algn="ctr"/>
                          <a:r>
                            <a:rPr lang="en-US" altLang="zh-CN" sz="1200" dirty="0">
                              <a:latin typeface="Arial" panose="020B0604020202020204" pitchFamily="34" charset="0"/>
                              <a:cs typeface="Arial" panose="020B0604020202020204" pitchFamily="34" charset="0"/>
                            </a:rPr>
                            <a:t>4.25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marT="36000" marB="36000"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835015868"/>
                      </a:ext>
                    </a:extLst>
                  </a:tr>
                </a:tbl>
              </a:graphicData>
            </a:graphic>
          </p:graphicFrame>
        </mc:Fallback>
      </mc:AlternateContent>
      <p:sp>
        <p:nvSpPr>
          <p:cNvPr id="57" name="灯片编号占位符 2">
            <a:extLst>
              <a:ext uri="{FF2B5EF4-FFF2-40B4-BE49-F238E27FC236}">
                <a16:creationId xmlns:a16="http://schemas.microsoft.com/office/drawing/2014/main" id="{936F95EA-A783-41D0-87CD-94F14D3034E8}"/>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29</a:t>
            </a:fld>
            <a:endParaRPr kumimoji="1" lang="zh-CN" altLang="en-US" b="1" dirty="0">
              <a:solidFill>
                <a:srgbClr val="0000FF"/>
              </a:solidFill>
            </a:endParaRPr>
          </a:p>
        </p:txBody>
      </p:sp>
    </p:spTree>
    <p:extLst>
      <p:ext uri="{BB962C8B-B14F-4D97-AF65-F5344CB8AC3E}">
        <p14:creationId xmlns:p14="http://schemas.microsoft.com/office/powerpoint/2010/main" val="116518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47626F54-EAC2-4E44-94F4-CF4374691607}"/>
              </a:ext>
            </a:extLst>
          </p:cNvPr>
          <p:cNvSpPr txBox="1">
            <a:spLocks noChangeArrowheads="1"/>
          </p:cNvSpPr>
          <p:nvPr/>
        </p:nvSpPr>
        <p:spPr bwMode="auto">
          <a:xfrm>
            <a:off x="4241794" y="575767"/>
            <a:ext cx="3708412" cy="830997"/>
          </a:xfrm>
          <a:prstGeom prst="rect">
            <a:avLst/>
          </a:prstGeom>
          <a:noFill/>
        </p:spPr>
        <p:txBody>
          <a:bodyPr wrap="square">
            <a:spAutoFit/>
          </a:bodyPr>
          <a:lstStyle>
            <a:defPPr>
              <a:defRPr lang="zh-CN"/>
            </a:defPPr>
            <a:lvl1pPr algn="ctr" fontAlgn="auto">
              <a:spcBef>
                <a:spcPts val="0"/>
              </a:spcBef>
              <a:spcAft>
                <a:spcPts val="0"/>
              </a:spcAft>
              <a:defRPr sz="4800" b="1">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Outline</a:t>
            </a:r>
          </a:p>
        </p:txBody>
      </p:sp>
      <p:sp>
        <p:nvSpPr>
          <p:cNvPr id="9" name="Rectangle 3"/>
          <p:cNvSpPr txBox="1">
            <a:spLocks noChangeArrowheads="1"/>
          </p:cNvSpPr>
          <p:nvPr/>
        </p:nvSpPr>
        <p:spPr>
          <a:xfrm>
            <a:off x="1415480" y="2060848"/>
            <a:ext cx="10297144" cy="3924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General information of the HIAF</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Technical challenges and construction status </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Experimental terminals</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Towards to the EicC</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Conclusion</a:t>
            </a:r>
          </a:p>
        </p:txBody>
      </p:sp>
      <p:sp>
        <p:nvSpPr>
          <p:cNvPr id="6" name="矩形 4">
            <a:extLst>
              <a:ext uri="{FF2B5EF4-FFF2-40B4-BE49-F238E27FC236}">
                <a16:creationId xmlns:a16="http://schemas.microsoft.com/office/drawing/2014/main" id="{5BDA692D-695D-4E20-A776-CA08FFB457F3}"/>
              </a:ext>
            </a:extLst>
          </p:cNvPr>
          <p:cNvSpPr/>
          <p:nvPr/>
        </p:nvSpPr>
        <p:spPr>
          <a:xfrm>
            <a:off x="264000" y="1556792"/>
            <a:ext cx="11664000" cy="36000"/>
          </a:xfrm>
          <a:prstGeom prst="rect">
            <a:avLst/>
          </a:prstGeom>
          <a:solidFill>
            <a:srgbClr val="4472C4">
              <a:lumMod val="75000"/>
            </a:srgbClr>
          </a:solidFill>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5821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CNUF ion complex</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6" name="图片 5">
            <a:extLst>
              <a:ext uri="{FF2B5EF4-FFF2-40B4-BE49-F238E27FC236}">
                <a16:creationId xmlns:a16="http://schemas.microsoft.com/office/drawing/2014/main" id="{194917FA-8403-4D89-820A-F1749594256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907868" y="1088740"/>
            <a:ext cx="7025583" cy="4026602"/>
          </a:xfrm>
          <a:prstGeom prst="rect">
            <a:avLst/>
          </a:prstGeom>
        </p:spPr>
      </p:pic>
      <p:sp>
        <p:nvSpPr>
          <p:cNvPr id="8" name="内容占位符 1">
            <a:extLst>
              <a:ext uri="{FF2B5EF4-FFF2-40B4-BE49-F238E27FC236}">
                <a16:creationId xmlns:a16="http://schemas.microsoft.com/office/drawing/2014/main" id="{DBF6FF46-B8FF-4EAE-8032-7F21D608E8C5}"/>
              </a:ext>
            </a:extLst>
          </p:cNvPr>
          <p:cNvSpPr txBox="1">
            <a:spLocks/>
          </p:cNvSpPr>
          <p:nvPr/>
        </p:nvSpPr>
        <p:spPr>
          <a:xfrm>
            <a:off x="801288" y="1099621"/>
            <a:ext cx="4314650" cy="1554687"/>
          </a:xfrm>
          <a:prstGeom prst="rect">
            <a:avLst/>
          </a:prstGeom>
        </p:spPr>
        <p:txBody>
          <a:bodyPr vert="horz" lIns="91440" tIns="45720" rIns="91440" bIns="45720" rtlCol="0">
            <a:noAutofit/>
          </a:bodyPr>
          <a:lstStyle>
            <a:lvl1pPr marL="228600" indent="-228600" algn="l" defTabSz="914400" rtl="0" eaLnBrk="1" latinLnBrk="0" hangingPunct="1">
              <a:lnSpc>
                <a:spcPct val="135000"/>
              </a:lnSpc>
              <a:spcBef>
                <a:spcPts val="1000"/>
              </a:spcBef>
              <a:buFont typeface="Arial" panose="020B0604020202020204" pitchFamily="34" charset="0"/>
              <a:buChar char="•"/>
              <a:defRPr sz="1800" b="0" kern="1200" baseline="0">
                <a:solidFill>
                  <a:schemeClr val="tx1"/>
                </a:solidFill>
                <a:latin typeface="Arial" panose="020B0604020202020204" pitchFamily="34" charset="0"/>
                <a:ea typeface="黑体" panose="02010609060101010101" pitchFamily="49" charset="-122"/>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1400" b="0" kern="1200" baseline="0">
                <a:solidFill>
                  <a:schemeClr val="tx1"/>
                </a:solidFill>
                <a:latin typeface="Arial" panose="020B0604020202020204" pitchFamily="34" charset="0"/>
                <a:ea typeface="黑体" panose="02010609060101010101" pitchFamily="49" charset="-122"/>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1400" b="0" kern="1200">
                <a:solidFill>
                  <a:schemeClr val="tx1"/>
                </a:solidFill>
                <a:latin typeface="Arial" panose="020B0604020202020204" pitchFamily="34" charset="0"/>
                <a:ea typeface="黑体" panose="02010609060101010101" pitchFamily="49" charset="-122"/>
                <a:cs typeface="+mn-cs"/>
              </a:defRPr>
            </a:lvl3pPr>
            <a:lvl4pPr marL="1600200" indent="-228600" algn="l" defTabSz="914400" rtl="0" eaLnBrk="1" latinLnBrk="0" hangingPunct="1">
              <a:lnSpc>
                <a:spcPct val="100000"/>
              </a:lnSpc>
              <a:spcBef>
                <a:spcPts val="500"/>
              </a:spcBef>
              <a:buFont typeface="黑体" panose="02010609060101010101" pitchFamily="49" charset="-122"/>
              <a:buChar char="–"/>
              <a:defRPr sz="1400" kern="1200">
                <a:solidFill>
                  <a:schemeClr val="tx1"/>
                </a:solidFill>
                <a:latin typeface="Arial" panose="020B0604020202020204" pitchFamily="34" charset="0"/>
                <a:ea typeface="黑体" panose="02010609060101010101" pitchFamily="49" charset="-122"/>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ü"/>
              <a:defRPr sz="1400" kern="1200">
                <a:solidFill>
                  <a:schemeClr val="tx1"/>
                </a:solidFill>
                <a:latin typeface="Arial" panose="020B0604020202020204" pitchFamily="34" charset="0"/>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err="1">
                <a:ea typeface="微软雅黑" panose="020B0503020204020204" pitchFamily="34" charset="-122"/>
                <a:cs typeface="Arial" panose="020B0604020202020204" pitchFamily="34" charset="0"/>
              </a:rPr>
              <a:t>iSource</a:t>
            </a:r>
            <a:endParaRPr lang="en-US" altLang="zh-CN" b="1" dirty="0">
              <a:ea typeface="微软雅黑" panose="020B0503020204020204" pitchFamily="34" charset="-122"/>
              <a:cs typeface="Arial" panose="020B0604020202020204" pitchFamily="34" charset="0"/>
            </a:endParaRPr>
          </a:p>
          <a:p>
            <a:pPr lvl="1"/>
            <a:r>
              <a:rPr lang="en-US" altLang="zh-CN" sz="1800" b="1" dirty="0">
                <a:ea typeface="微软雅黑" panose="020B0503020204020204" pitchFamily="34" charset="-122"/>
                <a:cs typeface="Arial" panose="020B0604020202020204" pitchFamily="34" charset="0"/>
              </a:rPr>
              <a:t>Generate </a:t>
            </a:r>
            <a:r>
              <a:rPr lang="en-US" altLang="zh-CN" sz="1800" b="1" dirty="0">
                <a:solidFill>
                  <a:srgbClr val="0000FF"/>
                </a:solidFill>
                <a:ea typeface="微软雅黑" panose="020B0503020204020204" pitchFamily="34" charset="-122"/>
                <a:cs typeface="Arial" panose="020B0604020202020204" pitchFamily="34" charset="0"/>
              </a:rPr>
              <a:t>polarized proton, D and </a:t>
            </a:r>
            <a:r>
              <a:rPr lang="en-US" altLang="zh-CN" sz="1800" b="1" baseline="30000" dirty="0">
                <a:solidFill>
                  <a:srgbClr val="0000FF"/>
                </a:solidFill>
                <a:ea typeface="微软雅黑" panose="020B0503020204020204" pitchFamily="34" charset="-122"/>
                <a:cs typeface="Arial" panose="020B0604020202020204" pitchFamily="34" charset="0"/>
              </a:rPr>
              <a:t>3</a:t>
            </a:r>
            <a:r>
              <a:rPr lang="en-US" altLang="zh-CN" sz="1800" b="1" dirty="0">
                <a:solidFill>
                  <a:srgbClr val="0000FF"/>
                </a:solidFill>
                <a:ea typeface="微软雅黑" panose="020B0503020204020204" pitchFamily="34" charset="-122"/>
                <a:cs typeface="Arial" panose="020B0604020202020204" pitchFamily="34" charset="0"/>
              </a:rPr>
              <a:t>He</a:t>
            </a:r>
            <a:r>
              <a:rPr lang="en-US" altLang="zh-CN" sz="1800" b="1" baseline="30000" dirty="0">
                <a:solidFill>
                  <a:srgbClr val="0000FF"/>
                </a:solidFill>
                <a:ea typeface="微软雅黑" panose="020B0503020204020204" pitchFamily="34" charset="-122"/>
                <a:cs typeface="Arial" panose="020B0604020202020204" pitchFamily="34" charset="0"/>
              </a:rPr>
              <a:t>2+</a:t>
            </a:r>
            <a:r>
              <a:rPr lang="en-US" altLang="zh-CN" sz="1800" b="1" dirty="0">
                <a:solidFill>
                  <a:srgbClr val="0000FF"/>
                </a:solidFill>
                <a:ea typeface="微软雅黑" panose="020B0503020204020204" pitchFamily="34" charset="-122"/>
                <a:cs typeface="Arial" panose="020B0604020202020204" pitchFamily="34" charset="0"/>
              </a:rPr>
              <a:t> beams, and other unpolarized ion beams</a:t>
            </a:r>
          </a:p>
        </p:txBody>
      </p:sp>
      <p:sp>
        <p:nvSpPr>
          <p:cNvPr id="9" name="内容占位符 1">
            <a:extLst>
              <a:ext uri="{FF2B5EF4-FFF2-40B4-BE49-F238E27FC236}">
                <a16:creationId xmlns:a16="http://schemas.microsoft.com/office/drawing/2014/main" id="{D865360D-CF71-4463-9AC0-E7D334B60760}"/>
              </a:ext>
            </a:extLst>
          </p:cNvPr>
          <p:cNvSpPr txBox="1">
            <a:spLocks/>
          </p:cNvSpPr>
          <p:nvPr/>
        </p:nvSpPr>
        <p:spPr>
          <a:xfrm>
            <a:off x="801287" y="2443686"/>
            <a:ext cx="7025583" cy="2905827"/>
          </a:xfrm>
          <a:prstGeom prst="rect">
            <a:avLst/>
          </a:prstGeom>
        </p:spPr>
        <p:txBody>
          <a:bodyPr vert="horz" lIns="91440" tIns="45720" rIns="91440" bIns="45720" rtlCol="0">
            <a:noAutofit/>
          </a:bodyPr>
          <a:lstStyle>
            <a:lvl1pPr marL="228600" indent="-228600" algn="l" defTabSz="914400" rtl="0" eaLnBrk="1" latinLnBrk="0" hangingPunct="1">
              <a:lnSpc>
                <a:spcPct val="135000"/>
              </a:lnSpc>
              <a:spcBef>
                <a:spcPts val="1000"/>
              </a:spcBef>
              <a:buFont typeface="Arial" panose="020B0604020202020204" pitchFamily="34" charset="0"/>
              <a:buChar char="•"/>
              <a:defRPr sz="1800" b="0" kern="1200" baseline="0">
                <a:solidFill>
                  <a:schemeClr val="tx1"/>
                </a:solidFill>
                <a:latin typeface="Arial" panose="020B0604020202020204" pitchFamily="34" charset="0"/>
                <a:ea typeface="黑体" panose="02010609060101010101" pitchFamily="49" charset="-122"/>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1400" b="0" kern="1200" baseline="0">
                <a:solidFill>
                  <a:schemeClr val="tx1"/>
                </a:solidFill>
                <a:latin typeface="Arial" panose="020B0604020202020204" pitchFamily="34" charset="0"/>
                <a:ea typeface="黑体" panose="02010609060101010101" pitchFamily="49" charset="-122"/>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1400" b="0" kern="1200">
                <a:solidFill>
                  <a:schemeClr val="tx1"/>
                </a:solidFill>
                <a:latin typeface="Arial" panose="020B0604020202020204" pitchFamily="34" charset="0"/>
                <a:ea typeface="黑体" panose="02010609060101010101" pitchFamily="49" charset="-122"/>
                <a:cs typeface="+mn-cs"/>
              </a:defRPr>
            </a:lvl3pPr>
            <a:lvl4pPr marL="1600200" indent="-228600" algn="l" defTabSz="914400" rtl="0" eaLnBrk="1" latinLnBrk="0" hangingPunct="1">
              <a:lnSpc>
                <a:spcPct val="100000"/>
              </a:lnSpc>
              <a:spcBef>
                <a:spcPts val="500"/>
              </a:spcBef>
              <a:buFont typeface="黑体" panose="02010609060101010101" pitchFamily="49" charset="-122"/>
              <a:buChar char="–"/>
              <a:defRPr sz="1400" kern="1200">
                <a:solidFill>
                  <a:schemeClr val="tx1"/>
                </a:solidFill>
                <a:latin typeface="Arial" panose="020B0604020202020204" pitchFamily="34" charset="0"/>
                <a:ea typeface="黑体" panose="02010609060101010101" pitchFamily="49" charset="-122"/>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ü"/>
              <a:defRPr sz="1400" kern="1200">
                <a:solidFill>
                  <a:schemeClr val="tx1"/>
                </a:solidFill>
                <a:latin typeface="Arial" panose="020B0604020202020204" pitchFamily="34" charset="0"/>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err="1">
                <a:ea typeface="微软雅黑" panose="020B0503020204020204" pitchFamily="34" charset="-122"/>
                <a:cs typeface="Arial" panose="020B0604020202020204" pitchFamily="34" charset="0"/>
              </a:rPr>
              <a:t>iLinac</a:t>
            </a:r>
            <a:endParaRPr lang="en-US" altLang="zh-CN" b="1" dirty="0">
              <a:ea typeface="微软雅黑" panose="020B0503020204020204" pitchFamily="34" charset="-122"/>
              <a:cs typeface="Arial" panose="020B0604020202020204" pitchFamily="34" charset="0"/>
            </a:endParaRPr>
          </a:p>
          <a:p>
            <a:pPr lvl="1"/>
            <a:r>
              <a:rPr lang="en-US" altLang="zh-CN" sz="1800" b="1" dirty="0">
                <a:solidFill>
                  <a:srgbClr val="0000FF"/>
                </a:solidFill>
                <a:ea typeface="微软雅黑" panose="020B0503020204020204" pitchFamily="34" charset="-122"/>
                <a:cs typeface="Arial" panose="020B0604020202020204" pitchFamily="34" charset="0"/>
              </a:rPr>
              <a:t>Accelerate all kinds of ion beams</a:t>
            </a:r>
            <a:r>
              <a:rPr lang="en-US" altLang="zh-CN" sz="1800" b="1" dirty="0">
                <a:ea typeface="微软雅黑" panose="020B0503020204020204" pitchFamily="34" charset="-122"/>
                <a:cs typeface="Arial" panose="020B0604020202020204" pitchFamily="34" charset="0"/>
              </a:rPr>
              <a:t>, including H</a:t>
            </a:r>
            <a:r>
              <a:rPr lang="en-US" altLang="zh-CN" sz="1800" b="1" baseline="30000" dirty="0">
                <a:ea typeface="微软雅黑" panose="020B0503020204020204" pitchFamily="34" charset="-122"/>
                <a:cs typeface="Arial" panose="020B0604020202020204" pitchFamily="34" charset="0"/>
              </a:rPr>
              <a:t>-</a:t>
            </a:r>
            <a:r>
              <a:rPr lang="en-US" altLang="zh-CN" sz="1800" b="1" dirty="0">
                <a:ea typeface="微软雅黑" panose="020B0503020204020204" pitchFamily="34" charset="-122"/>
                <a:cs typeface="Arial" panose="020B0604020202020204" pitchFamily="34" charset="0"/>
              </a:rPr>
              <a:t> beams for stripping injection in the future</a:t>
            </a:r>
          </a:p>
          <a:p>
            <a:pPr lvl="1"/>
            <a:r>
              <a:rPr lang="en-US" altLang="zh-CN" sz="1800" b="1" dirty="0">
                <a:ea typeface="微软雅黑" panose="020B0503020204020204" pitchFamily="34" charset="-122"/>
                <a:cs typeface="Arial" panose="020B0604020202020204" pitchFamily="34" charset="0"/>
              </a:rPr>
              <a:t>Maximum energy (like proton) is </a:t>
            </a:r>
            <a:r>
              <a:rPr lang="en-US" altLang="zh-CN" sz="1800" b="1" dirty="0">
                <a:solidFill>
                  <a:srgbClr val="0000FF"/>
                </a:solidFill>
                <a:ea typeface="微软雅黑" panose="020B0503020204020204" pitchFamily="34" charset="-122"/>
                <a:cs typeface="Arial" panose="020B0604020202020204" pitchFamily="34" charset="0"/>
              </a:rPr>
              <a:t>200 MeV</a:t>
            </a:r>
          </a:p>
          <a:p>
            <a:r>
              <a:rPr lang="en-US" altLang="zh-CN" b="1" dirty="0" err="1">
                <a:ea typeface="微软雅黑" panose="020B0503020204020204" pitchFamily="34" charset="-122"/>
                <a:cs typeface="Arial" panose="020B0604020202020204" pitchFamily="34" charset="0"/>
              </a:rPr>
              <a:t>BRing</a:t>
            </a:r>
            <a:r>
              <a:rPr lang="en-US" altLang="zh-CN" b="1" dirty="0">
                <a:ea typeface="微软雅黑" panose="020B0503020204020204" pitchFamily="34" charset="-122"/>
                <a:cs typeface="Arial" panose="020B0604020202020204" pitchFamily="34" charset="0"/>
              </a:rPr>
              <a:t>-N &amp; </a:t>
            </a:r>
            <a:r>
              <a:rPr lang="en-US" altLang="zh-CN" b="1" dirty="0" err="1">
                <a:ea typeface="微软雅黑" panose="020B0503020204020204" pitchFamily="34" charset="-122"/>
                <a:cs typeface="Arial" panose="020B0604020202020204" pitchFamily="34" charset="0"/>
              </a:rPr>
              <a:t>BRing</a:t>
            </a:r>
            <a:r>
              <a:rPr lang="en-US" altLang="zh-CN" b="1" dirty="0">
                <a:ea typeface="微软雅黑" panose="020B0503020204020204" pitchFamily="34" charset="-122"/>
                <a:cs typeface="Arial" panose="020B0604020202020204" pitchFamily="34" charset="0"/>
              </a:rPr>
              <a:t>-S</a:t>
            </a:r>
          </a:p>
          <a:p>
            <a:pPr lvl="1"/>
            <a:r>
              <a:rPr lang="en-US" altLang="zh-CN" sz="1800" b="1" dirty="0">
                <a:ea typeface="微软雅黑" panose="020B0503020204020204" pitchFamily="34" charset="-122"/>
                <a:cs typeface="Arial" panose="020B0604020202020204" pitchFamily="34" charset="0"/>
              </a:rPr>
              <a:t>The maximum momentum rigidity ~ </a:t>
            </a:r>
            <a:r>
              <a:rPr lang="en-US" altLang="zh-CN" sz="1800" b="1" dirty="0">
                <a:solidFill>
                  <a:srgbClr val="0000FF"/>
                </a:solidFill>
                <a:ea typeface="微软雅黑" panose="020B0503020204020204" pitchFamily="34" charset="-122"/>
                <a:cs typeface="Arial" panose="020B0604020202020204" pitchFamily="34" charset="0"/>
              </a:rPr>
              <a:t>34 T m &amp; 86 T m</a:t>
            </a:r>
          </a:p>
          <a:p>
            <a:pPr lvl="1"/>
            <a:r>
              <a:rPr lang="en-US" altLang="zh-CN" sz="1800" b="1" dirty="0">
                <a:ea typeface="微软雅黑" panose="020B0503020204020204" pitchFamily="34" charset="-122"/>
                <a:cs typeface="Arial" panose="020B0604020202020204" pitchFamily="34" charset="0"/>
              </a:rPr>
              <a:t>Intensity of p ~ </a:t>
            </a:r>
            <a:r>
              <a:rPr lang="en-US" altLang="zh-CN" sz="1800" b="1" dirty="0">
                <a:solidFill>
                  <a:srgbClr val="0000FF"/>
                </a:solidFill>
                <a:ea typeface="微软雅黑" panose="020B0503020204020204" pitchFamily="34" charset="-122"/>
                <a:cs typeface="Arial" panose="020B0604020202020204" pitchFamily="34" charset="0"/>
              </a:rPr>
              <a:t>6.8×10</a:t>
            </a:r>
            <a:r>
              <a:rPr lang="en-US" altLang="zh-CN" sz="1800" b="1" baseline="30000" dirty="0">
                <a:solidFill>
                  <a:srgbClr val="0000FF"/>
                </a:solidFill>
                <a:ea typeface="微软雅黑" panose="020B0503020204020204" pitchFamily="34" charset="-122"/>
                <a:cs typeface="Arial" panose="020B0604020202020204" pitchFamily="34" charset="0"/>
              </a:rPr>
              <a:t>12</a:t>
            </a:r>
            <a:r>
              <a:rPr lang="en-US" altLang="zh-CN" sz="1800" b="1" dirty="0">
                <a:solidFill>
                  <a:srgbClr val="0000FF"/>
                </a:solidFill>
                <a:ea typeface="微软雅黑" panose="020B0503020204020204" pitchFamily="34" charset="-122"/>
                <a:cs typeface="Arial" panose="020B0604020202020204" pitchFamily="34" charset="0"/>
              </a:rPr>
              <a:t> </a:t>
            </a:r>
            <a:r>
              <a:rPr lang="en-US" altLang="zh-CN" sz="1800" b="1" dirty="0" err="1">
                <a:solidFill>
                  <a:srgbClr val="0000FF"/>
                </a:solidFill>
                <a:ea typeface="微软雅黑" panose="020B0503020204020204" pitchFamily="34" charset="-122"/>
                <a:cs typeface="Arial" panose="020B0604020202020204" pitchFamily="34" charset="0"/>
              </a:rPr>
              <a:t>ppp</a:t>
            </a:r>
            <a:r>
              <a:rPr lang="zh-CN" altLang="en-US" sz="1800" b="1" dirty="0">
                <a:solidFill>
                  <a:srgbClr val="0000FF"/>
                </a:solidFill>
                <a:ea typeface="微软雅黑" panose="020B0503020204020204" pitchFamily="34" charset="-122"/>
                <a:cs typeface="Arial" panose="020B0604020202020204" pitchFamily="34" charset="0"/>
              </a:rPr>
              <a:t> </a:t>
            </a:r>
            <a:r>
              <a:rPr lang="en-US" altLang="zh-CN" sz="1800" b="1" dirty="0">
                <a:solidFill>
                  <a:srgbClr val="0000FF"/>
                </a:solidFill>
                <a:ea typeface="微软雅黑" panose="020B0503020204020204" pitchFamily="34" charset="-122"/>
                <a:cs typeface="Arial" panose="020B0604020202020204" pitchFamily="34" charset="0"/>
              </a:rPr>
              <a:t>&amp; 2.03×10</a:t>
            </a:r>
            <a:r>
              <a:rPr lang="en-US" altLang="zh-CN" sz="1800" b="1" baseline="30000" dirty="0">
                <a:solidFill>
                  <a:srgbClr val="0000FF"/>
                </a:solidFill>
                <a:ea typeface="微软雅黑" panose="020B0503020204020204" pitchFamily="34" charset="-122"/>
                <a:cs typeface="Arial" panose="020B0604020202020204" pitchFamily="34" charset="0"/>
              </a:rPr>
              <a:t>13</a:t>
            </a:r>
            <a:r>
              <a:rPr lang="en-US" altLang="zh-CN" sz="1800" b="1" dirty="0">
                <a:solidFill>
                  <a:srgbClr val="0000FF"/>
                </a:solidFill>
                <a:ea typeface="微软雅黑" panose="020B0503020204020204" pitchFamily="34" charset="-122"/>
                <a:cs typeface="Arial" panose="020B0604020202020204" pitchFamily="34" charset="0"/>
              </a:rPr>
              <a:t> ppp</a:t>
            </a:r>
          </a:p>
          <a:p>
            <a:pPr lvl="1"/>
            <a:r>
              <a:rPr lang="en-US" altLang="zh-CN" sz="1800" b="1" dirty="0">
                <a:solidFill>
                  <a:srgbClr val="C00000"/>
                </a:solidFill>
                <a:ea typeface="微软雅黑" panose="020B0503020204020204" pitchFamily="34" charset="-122"/>
                <a:cs typeface="Arial" panose="020B0604020202020204" pitchFamily="34" charset="0"/>
              </a:rPr>
              <a:t>The required emittance is achieved in the </a:t>
            </a:r>
            <a:r>
              <a:rPr lang="en-US" altLang="zh-CN" sz="1800" b="1" dirty="0" err="1">
                <a:solidFill>
                  <a:srgbClr val="C00000"/>
                </a:solidFill>
                <a:ea typeface="微软雅黑" panose="020B0503020204020204" pitchFamily="34" charset="-122"/>
                <a:cs typeface="Arial" panose="020B0604020202020204" pitchFamily="34" charset="0"/>
              </a:rPr>
              <a:t>BRing</a:t>
            </a:r>
            <a:r>
              <a:rPr lang="en-US" altLang="zh-CN" sz="1800" b="1" dirty="0">
                <a:solidFill>
                  <a:srgbClr val="C00000"/>
                </a:solidFill>
                <a:ea typeface="微软雅黑" panose="020B0503020204020204" pitchFamily="34" charset="-122"/>
                <a:cs typeface="Arial" panose="020B0604020202020204" pitchFamily="34" charset="0"/>
              </a:rPr>
              <a:t>-N</a:t>
            </a:r>
          </a:p>
        </p:txBody>
      </p:sp>
      <p:sp>
        <p:nvSpPr>
          <p:cNvPr id="10" name="内容占位符 1">
            <a:extLst>
              <a:ext uri="{FF2B5EF4-FFF2-40B4-BE49-F238E27FC236}">
                <a16:creationId xmlns:a16="http://schemas.microsoft.com/office/drawing/2014/main" id="{D8F4B471-876D-4143-A8B8-E4026D4DECB1}"/>
              </a:ext>
            </a:extLst>
          </p:cNvPr>
          <p:cNvSpPr txBox="1">
            <a:spLocks/>
          </p:cNvSpPr>
          <p:nvPr/>
        </p:nvSpPr>
        <p:spPr>
          <a:xfrm>
            <a:off x="801286" y="5337501"/>
            <a:ext cx="11264347" cy="766842"/>
          </a:xfrm>
          <a:prstGeom prst="rect">
            <a:avLst/>
          </a:prstGeom>
        </p:spPr>
        <p:txBody>
          <a:bodyPr vert="horz" lIns="91440" tIns="45720" rIns="91440" bIns="45720" rtlCol="0">
            <a:noAutofit/>
          </a:bodyPr>
          <a:lstStyle>
            <a:lvl1pPr marL="228600" indent="-228600" algn="l" defTabSz="914400" rtl="0" eaLnBrk="1" latinLnBrk="0" hangingPunct="1">
              <a:lnSpc>
                <a:spcPct val="135000"/>
              </a:lnSpc>
              <a:spcBef>
                <a:spcPts val="1000"/>
              </a:spcBef>
              <a:buFont typeface="Arial" panose="020B0604020202020204" pitchFamily="34" charset="0"/>
              <a:buChar char="•"/>
              <a:defRPr sz="1800" b="0" kern="1200" baseline="0">
                <a:solidFill>
                  <a:schemeClr val="tx1"/>
                </a:solidFill>
                <a:latin typeface="Arial" panose="020B0604020202020204" pitchFamily="34" charset="0"/>
                <a:ea typeface="黑体" panose="02010609060101010101" pitchFamily="49" charset="-122"/>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1400" b="0" kern="1200" baseline="0">
                <a:solidFill>
                  <a:schemeClr val="tx1"/>
                </a:solidFill>
                <a:latin typeface="Arial" panose="020B0604020202020204" pitchFamily="34" charset="0"/>
                <a:ea typeface="黑体" panose="02010609060101010101" pitchFamily="49" charset="-122"/>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1400" b="0" kern="1200">
                <a:solidFill>
                  <a:schemeClr val="tx1"/>
                </a:solidFill>
                <a:latin typeface="Arial" panose="020B0604020202020204" pitchFamily="34" charset="0"/>
                <a:ea typeface="黑体" panose="02010609060101010101" pitchFamily="49" charset="-122"/>
                <a:cs typeface="+mn-cs"/>
              </a:defRPr>
            </a:lvl3pPr>
            <a:lvl4pPr marL="1600200" indent="-228600" algn="l" defTabSz="914400" rtl="0" eaLnBrk="1" latinLnBrk="0" hangingPunct="1">
              <a:lnSpc>
                <a:spcPct val="100000"/>
              </a:lnSpc>
              <a:spcBef>
                <a:spcPts val="500"/>
              </a:spcBef>
              <a:buFont typeface="黑体" panose="02010609060101010101" pitchFamily="49" charset="-122"/>
              <a:buChar char="–"/>
              <a:defRPr sz="1400" kern="1200">
                <a:solidFill>
                  <a:schemeClr val="tx1"/>
                </a:solidFill>
                <a:latin typeface="Arial" panose="020B0604020202020204" pitchFamily="34" charset="0"/>
                <a:ea typeface="黑体" panose="02010609060101010101" pitchFamily="49" charset="-122"/>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ü"/>
              <a:defRPr sz="1400" kern="1200">
                <a:solidFill>
                  <a:schemeClr val="tx1"/>
                </a:solidFill>
                <a:latin typeface="Arial" panose="020B0604020202020204" pitchFamily="34" charset="0"/>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err="1">
                <a:ea typeface="微软雅黑" panose="020B0503020204020204" pitchFamily="34" charset="-122"/>
                <a:cs typeface="Arial" panose="020B0604020202020204" pitchFamily="34" charset="0"/>
              </a:rPr>
              <a:t>pRing</a:t>
            </a:r>
            <a:endParaRPr lang="en-US" altLang="zh-CN" b="1" dirty="0">
              <a:ea typeface="微软雅黑" panose="020B0503020204020204" pitchFamily="34" charset="-122"/>
              <a:cs typeface="Arial" panose="020B0604020202020204" pitchFamily="34" charset="0"/>
            </a:endParaRPr>
          </a:p>
          <a:p>
            <a:pPr lvl="1"/>
            <a:r>
              <a:rPr lang="en-US" altLang="zh-CN" sz="1800" b="1" dirty="0">
                <a:solidFill>
                  <a:srgbClr val="C00000"/>
                </a:solidFill>
                <a:ea typeface="微软雅黑" panose="020B0503020204020204" pitchFamily="34" charset="-122"/>
                <a:cs typeface="Arial" panose="020B0604020202020204" pitchFamily="34" charset="0"/>
              </a:rPr>
              <a:t>Swap-out inj. to replace 384 bunches online (p)</a:t>
            </a:r>
            <a:r>
              <a:rPr lang="en-US" altLang="zh-CN" sz="1800" b="1" dirty="0">
                <a:ea typeface="微软雅黑" panose="020B0503020204020204" pitchFamily="34" charset="-122"/>
                <a:cs typeface="Arial" panose="020B0604020202020204" pitchFamily="34" charset="0"/>
              </a:rPr>
              <a:t>, collision freq. is 100 MHz (e-p) or 500 MHz (e-A)</a:t>
            </a:r>
          </a:p>
        </p:txBody>
      </p:sp>
      <p:sp>
        <p:nvSpPr>
          <p:cNvPr id="11" name="内容占位符 1">
            <a:extLst>
              <a:ext uri="{FF2B5EF4-FFF2-40B4-BE49-F238E27FC236}">
                <a16:creationId xmlns:a16="http://schemas.microsoft.com/office/drawing/2014/main" id="{8F9844C1-F4B0-46DB-997A-73059D7635CB}"/>
              </a:ext>
            </a:extLst>
          </p:cNvPr>
          <p:cNvSpPr txBox="1">
            <a:spLocks/>
          </p:cNvSpPr>
          <p:nvPr/>
        </p:nvSpPr>
        <p:spPr>
          <a:xfrm>
            <a:off x="8724292" y="1709061"/>
            <a:ext cx="2785734" cy="1554687"/>
          </a:xfrm>
          <a:prstGeom prst="rect">
            <a:avLst/>
          </a:prstGeom>
        </p:spPr>
        <p:txBody>
          <a:bodyPr vert="horz" lIns="91440" tIns="45720" rIns="91440" bIns="45720" rtlCol="0">
            <a:noAutofit/>
          </a:bodyPr>
          <a:lstStyle>
            <a:lvl1pPr marL="228600" indent="-228600" algn="l" defTabSz="914400" rtl="0" eaLnBrk="1" latinLnBrk="0" hangingPunct="1">
              <a:lnSpc>
                <a:spcPct val="135000"/>
              </a:lnSpc>
              <a:spcBef>
                <a:spcPts val="1000"/>
              </a:spcBef>
              <a:buFont typeface="Arial" panose="020B0604020202020204" pitchFamily="34" charset="0"/>
              <a:buChar char="•"/>
              <a:defRPr sz="1800" b="0" kern="1200" baseline="0">
                <a:solidFill>
                  <a:schemeClr val="tx1"/>
                </a:solidFill>
                <a:latin typeface="Arial" panose="020B0604020202020204" pitchFamily="34" charset="0"/>
                <a:ea typeface="黑体" panose="02010609060101010101" pitchFamily="49" charset="-122"/>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1400" b="0" kern="1200" baseline="0">
                <a:solidFill>
                  <a:schemeClr val="tx1"/>
                </a:solidFill>
                <a:latin typeface="Arial" panose="020B0604020202020204" pitchFamily="34" charset="0"/>
                <a:ea typeface="黑体" panose="02010609060101010101" pitchFamily="49" charset="-122"/>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1400" b="0" kern="1200">
                <a:solidFill>
                  <a:schemeClr val="tx1"/>
                </a:solidFill>
                <a:latin typeface="Arial" panose="020B0604020202020204" pitchFamily="34" charset="0"/>
                <a:ea typeface="黑体" panose="02010609060101010101" pitchFamily="49" charset="-122"/>
                <a:cs typeface="+mn-cs"/>
              </a:defRPr>
            </a:lvl3pPr>
            <a:lvl4pPr marL="1600200" indent="-228600" algn="l" defTabSz="914400" rtl="0" eaLnBrk="1" latinLnBrk="0" hangingPunct="1">
              <a:lnSpc>
                <a:spcPct val="100000"/>
              </a:lnSpc>
              <a:spcBef>
                <a:spcPts val="500"/>
              </a:spcBef>
              <a:buFont typeface="黑体" panose="02010609060101010101" pitchFamily="49" charset="-122"/>
              <a:buChar char="–"/>
              <a:defRPr sz="1400" kern="1200">
                <a:solidFill>
                  <a:schemeClr val="tx1"/>
                </a:solidFill>
                <a:latin typeface="Arial" panose="020B0604020202020204" pitchFamily="34" charset="0"/>
                <a:ea typeface="黑体" panose="02010609060101010101" pitchFamily="49" charset="-122"/>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ü"/>
              <a:defRPr sz="1400" kern="1200">
                <a:solidFill>
                  <a:schemeClr val="tx1"/>
                </a:solidFill>
                <a:latin typeface="Arial" panose="020B0604020202020204" pitchFamily="34" charset="0"/>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C00000"/>
                </a:solidFill>
                <a:ea typeface="微软雅黑" panose="020B0503020204020204" pitchFamily="34" charset="-122"/>
                <a:cs typeface="Arial" panose="020B0604020202020204" pitchFamily="34" charset="0"/>
              </a:rPr>
              <a:t>Only </a:t>
            </a:r>
            <a:r>
              <a:rPr lang="en-US" altLang="zh-CN" b="1" dirty="0" err="1">
                <a:solidFill>
                  <a:srgbClr val="C00000"/>
                </a:solidFill>
                <a:ea typeface="微软雅黑" panose="020B0503020204020204" pitchFamily="34" charset="-122"/>
                <a:cs typeface="Arial" panose="020B0604020202020204" pitchFamily="34" charset="0"/>
              </a:rPr>
              <a:t>pRing</a:t>
            </a:r>
            <a:r>
              <a:rPr lang="en-US" altLang="zh-CN" b="1" dirty="0">
                <a:solidFill>
                  <a:srgbClr val="C00000"/>
                </a:solidFill>
                <a:ea typeface="微软雅黑" panose="020B0503020204020204" pitchFamily="34" charset="-122"/>
                <a:cs typeface="Arial" panose="020B0604020202020204" pitchFamily="34" charset="0"/>
              </a:rPr>
              <a:t> will be newly built </a:t>
            </a:r>
            <a:r>
              <a:rPr lang="en-US" altLang="zh-CN" b="1" dirty="0">
                <a:ea typeface="微软雅黑" panose="020B0503020204020204" pitchFamily="34" charset="-122"/>
                <a:cs typeface="Arial" panose="020B0604020202020204" pitchFamily="34" charset="0"/>
              </a:rPr>
              <a:t>in the ion complex of the </a:t>
            </a:r>
            <a:r>
              <a:rPr lang="en-US" altLang="zh-CN" b="1" dirty="0" err="1">
                <a:ea typeface="微软雅黑" panose="020B0503020204020204" pitchFamily="34" charset="-122"/>
                <a:cs typeface="Arial" panose="020B0604020202020204" pitchFamily="34" charset="0"/>
              </a:rPr>
              <a:t>EicC</a:t>
            </a:r>
            <a:r>
              <a:rPr lang="en-US" altLang="zh-CN" b="1" dirty="0">
                <a:ea typeface="微软雅黑" panose="020B0503020204020204" pitchFamily="34" charset="-122"/>
                <a:cs typeface="Arial" panose="020B0604020202020204" pitchFamily="34" charset="0"/>
              </a:rPr>
              <a:t> accelerator facility</a:t>
            </a:r>
          </a:p>
        </p:txBody>
      </p:sp>
      <p:sp>
        <p:nvSpPr>
          <p:cNvPr id="12" name="下箭头 4">
            <a:extLst>
              <a:ext uri="{FF2B5EF4-FFF2-40B4-BE49-F238E27FC236}">
                <a16:creationId xmlns:a16="http://schemas.microsoft.com/office/drawing/2014/main" id="{2CA8F5A3-1182-4522-A9A1-7F56F27A65F4}"/>
              </a:ext>
            </a:extLst>
          </p:cNvPr>
          <p:cNvSpPr/>
          <p:nvPr/>
        </p:nvSpPr>
        <p:spPr>
          <a:xfrm>
            <a:off x="469618" y="1500440"/>
            <a:ext cx="287305" cy="4533479"/>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灯片编号占位符 2">
            <a:extLst>
              <a:ext uri="{FF2B5EF4-FFF2-40B4-BE49-F238E27FC236}">
                <a16:creationId xmlns:a16="http://schemas.microsoft.com/office/drawing/2014/main" id="{89B0A3EA-4022-4BD7-9A89-DC25A850B2BD}"/>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30</a:t>
            </a:fld>
            <a:endParaRPr kumimoji="1" lang="zh-CN" altLang="en-US" b="1" dirty="0">
              <a:solidFill>
                <a:srgbClr val="0000FF"/>
              </a:solidFill>
            </a:endParaRPr>
          </a:p>
        </p:txBody>
      </p:sp>
    </p:spTree>
    <p:extLst>
      <p:ext uri="{BB962C8B-B14F-4D97-AF65-F5344CB8AC3E}">
        <p14:creationId xmlns:p14="http://schemas.microsoft.com/office/powerpoint/2010/main" val="3411530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CNUF ion complex</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13" name="图片 12">
            <a:extLst>
              <a:ext uri="{FF2B5EF4-FFF2-40B4-BE49-F238E27FC236}">
                <a16:creationId xmlns:a16="http://schemas.microsoft.com/office/drawing/2014/main" id="{6B09F49B-7A6E-4BE6-A114-31F9F676648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618679" y="1413736"/>
            <a:ext cx="9642901" cy="4906741"/>
          </a:xfrm>
          <a:prstGeom prst="rect">
            <a:avLst/>
          </a:prstGeom>
        </p:spPr>
      </p:pic>
      <p:sp>
        <p:nvSpPr>
          <p:cNvPr id="14" name="内容占位符 2">
            <a:extLst>
              <a:ext uri="{FF2B5EF4-FFF2-40B4-BE49-F238E27FC236}">
                <a16:creationId xmlns:a16="http://schemas.microsoft.com/office/drawing/2014/main" id="{E7806709-9666-4182-8CEF-E7B0409A390C}"/>
              </a:ext>
            </a:extLst>
          </p:cNvPr>
          <p:cNvSpPr txBox="1">
            <a:spLocks/>
          </p:cNvSpPr>
          <p:nvPr/>
        </p:nvSpPr>
        <p:spPr>
          <a:xfrm>
            <a:off x="4432502" y="5053439"/>
            <a:ext cx="1266164" cy="689949"/>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Font typeface="Wingdings" panose="05000000000000000000" pitchFamily="2" charset="2"/>
              <a:buNone/>
            </a:pPr>
            <a:r>
              <a:rPr lang="en-US" altLang="zh-CN" sz="1400" dirty="0">
                <a:latin typeface="Arial" panose="020B0604020202020204" pitchFamily="34" charset="0"/>
                <a:ea typeface="Microsoft YaHei" panose="020B0503020204020204" pitchFamily="34" charset="-122"/>
                <a:cs typeface="Arial" panose="020B0604020202020204" pitchFamily="34" charset="0"/>
              </a:rPr>
              <a:t>Acc. ~ 0.1 s</a:t>
            </a:r>
          </a:p>
          <a:p>
            <a:pPr marL="0" indent="0">
              <a:buClrTx/>
              <a:buFont typeface="Wingdings" panose="05000000000000000000" pitchFamily="2" charset="2"/>
              <a:buNone/>
            </a:pPr>
            <a:r>
              <a:rPr lang="en-US" altLang="zh-CN" sz="1400" dirty="0">
                <a:latin typeface="Arial" panose="020B0604020202020204" pitchFamily="34" charset="0"/>
                <a:ea typeface="Microsoft YaHei" panose="020B0503020204020204" pitchFamily="34" charset="-122"/>
                <a:cs typeface="Arial" panose="020B0604020202020204" pitchFamily="34" charset="0"/>
              </a:rPr>
              <a:t>E.C. ~ 120 s</a:t>
            </a:r>
          </a:p>
        </p:txBody>
      </p:sp>
      <mc:AlternateContent xmlns:mc="http://schemas.openxmlformats.org/markup-compatibility/2006" xmlns:a14="http://schemas.microsoft.com/office/drawing/2010/main">
        <mc:Choice Requires="a14">
          <p:sp>
            <p:nvSpPr>
              <p:cNvPr id="15" name="内容占位符 2">
                <a:extLst>
                  <a:ext uri="{FF2B5EF4-FFF2-40B4-BE49-F238E27FC236}">
                    <a16:creationId xmlns:a16="http://schemas.microsoft.com/office/drawing/2014/main" id="{D9C72808-0F2D-45B4-AB5C-0C47A038F8D3}"/>
                  </a:ext>
                </a:extLst>
              </p:cNvPr>
              <p:cNvSpPr txBox="1">
                <a:spLocks/>
              </p:cNvSpPr>
              <p:nvPr/>
            </p:nvSpPr>
            <p:spPr>
              <a:xfrm>
                <a:off x="3776890" y="3326297"/>
                <a:ext cx="1691520" cy="1044249"/>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6.8×10</a:t>
                </a:r>
                <a:r>
                  <a:rPr lang="en-US" altLang="zh-CN" sz="1400" baseline="30000" dirty="0">
                    <a:solidFill>
                      <a:srgbClr val="C00000"/>
                    </a:solidFill>
                    <a:latin typeface="Arial" panose="020B0604020202020204" pitchFamily="34" charset="0"/>
                    <a:ea typeface="Microsoft YaHei" panose="020B0503020204020204" pitchFamily="34" charset="-122"/>
                    <a:cs typeface="Arial" panose="020B0604020202020204" pitchFamily="34" charset="0"/>
                  </a:rPr>
                  <a:t>12</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1400"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ppp</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RMS </a:t>
                </a:r>
                <a14:m>
                  <m:oMath xmlns:m="http://schemas.openxmlformats.org/officeDocument/2006/math">
                    <m:sSub>
                      <m:sSubPr>
                        <m:ctrlP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𝜺</m:t>
                        </m:r>
                      </m:e>
                      <m: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𝒙</m:t>
                        </m:r>
                      </m:sub>
                    </m:s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𝜺</m:t>
                        </m:r>
                      </m:e>
                      <m: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𝒚</m:t>
                        </m:r>
                      </m:sub>
                    </m:sSub>
                  </m:oMath>
                </a14:m>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 </a:t>
                </a:r>
              </a:p>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12/6 </a:t>
                </a:r>
                <a:r>
                  <a:rPr lang="el-GR"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π</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1400"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mm·mrad</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mc:Choice>
        <mc:Fallback xmlns="">
          <p:sp>
            <p:nvSpPr>
              <p:cNvPr id="15" name="内容占位符 2">
                <a:extLst>
                  <a:ext uri="{FF2B5EF4-FFF2-40B4-BE49-F238E27FC236}">
                    <a16:creationId xmlns:a16="http://schemas.microsoft.com/office/drawing/2014/main" id="{D9C72808-0F2D-45B4-AB5C-0C47A038F8D3}"/>
                  </a:ext>
                </a:extLst>
              </p:cNvPr>
              <p:cNvSpPr txBox="1">
                <a:spLocks noRot="1" noChangeAspect="1" noMove="1" noResize="1" noEditPoints="1" noAdjustHandles="1" noChangeArrowheads="1" noChangeShapeType="1" noTextEdit="1"/>
              </p:cNvSpPr>
              <p:nvPr/>
            </p:nvSpPr>
            <p:spPr>
              <a:xfrm>
                <a:off x="3776890" y="3326297"/>
                <a:ext cx="1691520" cy="1044249"/>
              </a:xfrm>
              <a:prstGeom prst="rect">
                <a:avLst/>
              </a:prstGeom>
              <a:blipFill>
                <a:blip r:embed="rId6"/>
                <a:stretch>
                  <a:fillRect l="-1083" t="-11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内容占位符 2">
                <a:extLst>
                  <a:ext uri="{FF2B5EF4-FFF2-40B4-BE49-F238E27FC236}">
                    <a16:creationId xmlns:a16="http://schemas.microsoft.com/office/drawing/2014/main" id="{C9EDB6AE-FC0E-4C5B-B610-794A226CF947}"/>
                  </a:ext>
                </a:extLst>
              </p:cNvPr>
              <p:cNvSpPr txBox="1">
                <a:spLocks/>
              </p:cNvSpPr>
              <p:nvPr/>
            </p:nvSpPr>
            <p:spPr>
              <a:xfrm>
                <a:off x="5698666" y="3101095"/>
                <a:ext cx="1691521" cy="1180090"/>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3 injections</a:t>
                </a:r>
              </a:p>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2.03×10</a:t>
                </a:r>
                <a:r>
                  <a:rPr lang="en-US" altLang="zh-CN" sz="1400" baseline="30000" dirty="0">
                    <a:solidFill>
                      <a:srgbClr val="C00000"/>
                    </a:solidFill>
                    <a:latin typeface="Arial" panose="020B0604020202020204" pitchFamily="34" charset="0"/>
                    <a:ea typeface="Microsoft YaHei" panose="020B0503020204020204" pitchFamily="34" charset="-122"/>
                    <a:cs typeface="Arial" panose="020B0604020202020204" pitchFamily="34" charset="0"/>
                  </a:rPr>
                  <a:t>13</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1400"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ppp</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a:p>
                <a:pPr marL="0" indent="0">
                  <a:spcBef>
                    <a:spcPts val="0"/>
                  </a:spcBef>
                  <a:spcAft>
                    <a:spcPts val="200"/>
                  </a:spcAft>
                  <a:buClrTx/>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RMS </a:t>
                </a:r>
                <a14:m>
                  <m:oMath xmlns:m="http://schemas.openxmlformats.org/officeDocument/2006/math">
                    <m:sSub>
                      <m:sSubPr>
                        <m:ctrlP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𝜺</m:t>
                        </m:r>
                      </m:e>
                      <m: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𝒙</m:t>
                        </m:r>
                      </m:sub>
                    </m:s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𝜺</m:t>
                        </m:r>
                      </m:e>
                      <m: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𝒚</m:t>
                        </m:r>
                      </m:sub>
                    </m:sSub>
                  </m:oMath>
                </a14:m>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 200/100 </a:t>
                </a:r>
                <a:r>
                  <a:rPr lang="el-GR"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π</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1400"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nm·rad</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mc:Choice>
        <mc:Fallback xmlns="">
          <p:sp>
            <p:nvSpPr>
              <p:cNvPr id="16" name="内容占位符 2">
                <a:extLst>
                  <a:ext uri="{FF2B5EF4-FFF2-40B4-BE49-F238E27FC236}">
                    <a16:creationId xmlns:a16="http://schemas.microsoft.com/office/drawing/2014/main" id="{C9EDB6AE-FC0E-4C5B-B610-794A226CF947}"/>
                  </a:ext>
                </a:extLst>
              </p:cNvPr>
              <p:cNvSpPr txBox="1">
                <a:spLocks noRot="1" noChangeAspect="1" noMove="1" noResize="1" noEditPoints="1" noAdjustHandles="1" noChangeArrowheads="1" noChangeShapeType="1" noTextEdit="1"/>
              </p:cNvSpPr>
              <p:nvPr/>
            </p:nvSpPr>
            <p:spPr>
              <a:xfrm>
                <a:off x="5698666" y="3101095"/>
                <a:ext cx="1691521" cy="1180090"/>
              </a:xfrm>
              <a:prstGeom prst="rect">
                <a:avLst/>
              </a:prstGeom>
              <a:blipFill>
                <a:blip r:embed="rId7"/>
                <a:stretch>
                  <a:fillRect l="-1083" t="-1036"/>
                </a:stretch>
              </a:blipFill>
            </p:spPr>
            <p:txBody>
              <a:bodyPr/>
              <a:lstStyle/>
              <a:p>
                <a:r>
                  <a:rPr lang="zh-CN" altLang="en-US">
                    <a:noFill/>
                  </a:rPr>
                  <a:t> </a:t>
                </a:r>
              </a:p>
            </p:txBody>
          </p:sp>
        </mc:Fallback>
      </mc:AlternateContent>
      <p:sp>
        <p:nvSpPr>
          <p:cNvPr id="17" name="内容占位符 2">
            <a:extLst>
              <a:ext uri="{FF2B5EF4-FFF2-40B4-BE49-F238E27FC236}">
                <a16:creationId xmlns:a16="http://schemas.microsoft.com/office/drawing/2014/main" id="{D13E81A1-3BAC-4CD0-AD80-4ADDEF80E1D1}"/>
              </a:ext>
            </a:extLst>
          </p:cNvPr>
          <p:cNvSpPr txBox="1">
            <a:spLocks/>
          </p:cNvSpPr>
          <p:nvPr/>
        </p:nvSpPr>
        <p:spPr>
          <a:xfrm>
            <a:off x="7929195" y="4953388"/>
            <a:ext cx="2774761" cy="689949"/>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Font typeface="Wingdings" panose="05000000000000000000" pitchFamily="2" charset="2"/>
              <a:buNone/>
            </a:pPr>
            <a:r>
              <a:rPr lang="en-US" altLang="zh-CN" sz="1800" dirty="0">
                <a:solidFill>
                  <a:srgbClr val="0000FF"/>
                </a:solidFill>
                <a:latin typeface="Arial" panose="020B0604020202020204" pitchFamily="34" charset="0"/>
                <a:ea typeface="Microsoft YaHei" panose="020B0503020204020204" pitchFamily="34" charset="-122"/>
                <a:cs typeface="Arial" panose="020B0604020202020204" pitchFamily="34" charset="0"/>
              </a:rPr>
              <a:t>To replace all collision bunches ~ 12 mins</a:t>
            </a:r>
          </a:p>
        </p:txBody>
      </p:sp>
      <p:sp>
        <p:nvSpPr>
          <p:cNvPr id="18" name="内容占位符 2">
            <a:extLst>
              <a:ext uri="{FF2B5EF4-FFF2-40B4-BE49-F238E27FC236}">
                <a16:creationId xmlns:a16="http://schemas.microsoft.com/office/drawing/2014/main" id="{D9F14DAC-0DCE-436E-A0D0-47114CC5815D}"/>
              </a:ext>
            </a:extLst>
          </p:cNvPr>
          <p:cNvSpPr txBox="1">
            <a:spLocks/>
          </p:cNvSpPr>
          <p:nvPr/>
        </p:nvSpPr>
        <p:spPr>
          <a:xfrm>
            <a:off x="5024516" y="3002690"/>
            <a:ext cx="946576" cy="282113"/>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Font typeface="Wingdings" panose="05000000000000000000" pitchFamily="2" charset="2"/>
              <a:buNone/>
            </a:pPr>
            <a:r>
              <a:rPr lang="en-US" altLang="zh-CN" sz="120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1 bunch</a:t>
            </a:r>
            <a:endParaRPr lang="en-US" altLang="zh-CN" sz="12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9" name="内容占位符 2">
            <a:extLst>
              <a:ext uri="{FF2B5EF4-FFF2-40B4-BE49-F238E27FC236}">
                <a16:creationId xmlns:a16="http://schemas.microsoft.com/office/drawing/2014/main" id="{AFA03E3A-DB32-4EB4-A945-972006DC651F}"/>
              </a:ext>
            </a:extLst>
          </p:cNvPr>
          <p:cNvSpPr txBox="1">
            <a:spLocks/>
          </p:cNvSpPr>
          <p:nvPr/>
        </p:nvSpPr>
        <p:spPr>
          <a:xfrm>
            <a:off x="7176826" y="3002690"/>
            <a:ext cx="1244640" cy="282113"/>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Font typeface="Wingdings" panose="05000000000000000000" pitchFamily="2" charset="2"/>
              <a:buNone/>
            </a:pPr>
            <a:r>
              <a:rPr lang="en-US" altLang="zh-CN" sz="120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192 bunches</a:t>
            </a:r>
            <a:endParaRPr lang="en-US" altLang="zh-CN" sz="12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0" name="内容占位符 2">
            <a:extLst>
              <a:ext uri="{FF2B5EF4-FFF2-40B4-BE49-F238E27FC236}">
                <a16:creationId xmlns:a16="http://schemas.microsoft.com/office/drawing/2014/main" id="{FAF14860-C890-4376-BF40-CD35D52CCE6C}"/>
              </a:ext>
            </a:extLst>
          </p:cNvPr>
          <p:cNvSpPr txBox="1">
            <a:spLocks/>
          </p:cNvSpPr>
          <p:nvPr/>
        </p:nvSpPr>
        <p:spPr>
          <a:xfrm>
            <a:off x="3182879" y="3002691"/>
            <a:ext cx="597835" cy="282113"/>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Font typeface="Wingdings" panose="05000000000000000000" pitchFamily="2" charset="2"/>
              <a:buNone/>
            </a:pPr>
            <a:r>
              <a:rPr lang="en-US" altLang="zh-CN" sz="120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CW</a:t>
            </a:r>
            <a:endParaRPr lang="en-US" altLang="zh-CN" sz="12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1" name="矩形 20">
            <a:extLst>
              <a:ext uri="{FF2B5EF4-FFF2-40B4-BE49-F238E27FC236}">
                <a16:creationId xmlns:a16="http://schemas.microsoft.com/office/drawing/2014/main" id="{9F89C054-C945-433C-9CF7-CBFBC86E199B}"/>
              </a:ext>
            </a:extLst>
          </p:cNvPr>
          <p:cNvSpPr/>
          <p:nvPr/>
        </p:nvSpPr>
        <p:spPr>
          <a:xfrm>
            <a:off x="5170541" y="4281185"/>
            <a:ext cx="995369" cy="28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solidFill>
                  <a:schemeClr val="tx1"/>
                </a:solidFill>
                <a:latin typeface="Arial" panose="020B0604020202020204" pitchFamily="34" charset="0"/>
                <a:ea typeface="Microsoft YaHei" panose="020B0503020204020204" pitchFamily="34" charset="-122"/>
                <a:cs typeface="Arial" panose="020B0604020202020204" pitchFamily="34" charset="0"/>
              </a:rPr>
              <a:t>9.3 </a:t>
            </a:r>
            <a:r>
              <a:rPr lang="en-US" altLang="zh-CN" sz="1600" dirty="0" err="1">
                <a:solidFill>
                  <a:schemeClr val="tx1"/>
                </a:solidFill>
                <a:latin typeface="Arial" panose="020B0604020202020204" pitchFamily="34" charset="0"/>
                <a:ea typeface="Microsoft YaHei" panose="020B0503020204020204" pitchFamily="34" charset="-122"/>
                <a:cs typeface="Arial" panose="020B0604020202020204" pitchFamily="34" charset="0"/>
              </a:rPr>
              <a:t>GeV</a:t>
            </a:r>
            <a:endParaRPr lang="zh-CN" altLang="en-US" sz="16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2" name="内容占位符 2">
            <a:extLst>
              <a:ext uri="{FF2B5EF4-FFF2-40B4-BE49-F238E27FC236}">
                <a16:creationId xmlns:a16="http://schemas.microsoft.com/office/drawing/2014/main" id="{EB88E74E-B5DB-42E7-9337-DF4F99038B3B}"/>
              </a:ext>
            </a:extLst>
          </p:cNvPr>
          <p:cNvSpPr txBox="1">
            <a:spLocks/>
          </p:cNvSpPr>
          <p:nvPr/>
        </p:nvSpPr>
        <p:spPr>
          <a:xfrm>
            <a:off x="6165910" y="5203068"/>
            <a:ext cx="1205661" cy="282114"/>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Font typeface="Wingdings" panose="05000000000000000000" pitchFamily="2" charset="2"/>
              <a:buNone/>
            </a:pPr>
            <a:r>
              <a:rPr lang="en-US" altLang="zh-CN" sz="1400" dirty="0">
                <a:solidFill>
                  <a:prstClr val="black"/>
                </a:solidFill>
                <a:latin typeface="Arial" panose="020B0604020202020204" pitchFamily="34" charset="0"/>
                <a:ea typeface="Microsoft YaHei" panose="020B0503020204020204" pitchFamily="34" charset="-122"/>
                <a:cs typeface="Arial" panose="020B0604020202020204" pitchFamily="34" charset="0"/>
              </a:rPr>
              <a:t>Acc. ~ 4 s</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3" name="内容占位符 2">
                <a:extLst>
                  <a:ext uri="{FF2B5EF4-FFF2-40B4-BE49-F238E27FC236}">
                    <a16:creationId xmlns:a16="http://schemas.microsoft.com/office/drawing/2014/main" id="{8B8A196F-F923-44D0-98CE-B0FA09C8570E}"/>
                  </a:ext>
                </a:extLst>
              </p:cNvPr>
              <p:cNvSpPr txBox="1">
                <a:spLocks/>
              </p:cNvSpPr>
              <p:nvPr/>
            </p:nvSpPr>
            <p:spPr>
              <a:xfrm>
                <a:off x="8453977" y="3105029"/>
                <a:ext cx="2774761" cy="1331721"/>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2 injections, 384 bunches</a:t>
                </a:r>
              </a:p>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1.05×10</a:t>
                </a:r>
                <a:r>
                  <a:rPr lang="en-US" altLang="zh-CN" sz="1400" baseline="30000" dirty="0">
                    <a:solidFill>
                      <a:srgbClr val="C00000"/>
                    </a:solidFill>
                    <a:latin typeface="Arial" panose="020B0604020202020204" pitchFamily="34" charset="0"/>
                    <a:ea typeface="Microsoft YaHei" panose="020B0503020204020204" pitchFamily="34" charset="-122"/>
                    <a:cs typeface="Arial" panose="020B0604020202020204" pitchFamily="34" charset="0"/>
                  </a:rPr>
                  <a:t>11</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ppb</a:t>
                </a:r>
              </a:p>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4.05×10</a:t>
                </a:r>
                <a:r>
                  <a:rPr lang="en-US" altLang="zh-CN" sz="1400" baseline="30000" dirty="0">
                    <a:solidFill>
                      <a:srgbClr val="C00000"/>
                    </a:solidFill>
                    <a:latin typeface="Arial" panose="020B0604020202020204" pitchFamily="34" charset="0"/>
                    <a:ea typeface="Microsoft YaHei" panose="020B0503020204020204" pitchFamily="34" charset="-122"/>
                    <a:cs typeface="Arial" panose="020B0604020202020204" pitchFamily="34" charset="0"/>
                  </a:rPr>
                  <a:t>13</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1400"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ppp</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a:p>
                <a:pPr marL="0" indent="0">
                  <a:spcBef>
                    <a:spcPts val="0"/>
                  </a:spcBef>
                  <a:spcAft>
                    <a:spcPts val="200"/>
                  </a:spcAft>
                  <a:buClrTx/>
                  <a:buFont typeface="Wingdings" panose="05000000000000000000" pitchFamily="2" charset="2"/>
                  <a:buNone/>
                </a:pP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RMS </a:t>
                </a:r>
                <a14:m>
                  <m:oMath xmlns:m="http://schemas.openxmlformats.org/officeDocument/2006/math">
                    <m:sSub>
                      <m:sSubPr>
                        <m:ctrlP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𝜺</m:t>
                        </m:r>
                      </m:e>
                      <m: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𝒙</m:t>
                        </m:r>
                      </m:sub>
                    </m:s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𝜺</m:t>
                        </m:r>
                      </m:e>
                      <m:sub>
                        <m:r>
                          <a:rPr lang="en-US" altLang="zh-CN" sz="1400" b="1" i="1" smtClean="0">
                            <a:solidFill>
                              <a:srgbClr val="C00000"/>
                            </a:solidFill>
                            <a:latin typeface="Cambria Math" panose="02040503050406030204" pitchFamily="18" charset="0"/>
                            <a:ea typeface="Microsoft YaHei" panose="020B0503020204020204" pitchFamily="34" charset="-122"/>
                            <a:cs typeface="Times New Roman" panose="02020603050405020304" pitchFamily="18" charset="0"/>
                          </a:rPr>
                          <m:t>𝒚</m:t>
                        </m:r>
                      </m:sub>
                    </m:sSub>
                  </m:oMath>
                </a14:m>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 100/50 </a:t>
                </a:r>
                <a:r>
                  <a:rPr lang="el-GR"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π</a:t>
                </a:r>
                <a:r>
                  <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1400"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nm·rad</a:t>
                </a:r>
                <a:endParaRPr lang="en-US" altLang="zh-CN" sz="1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mc:Choice>
        <mc:Fallback xmlns="">
          <p:sp>
            <p:nvSpPr>
              <p:cNvPr id="23" name="内容占位符 2">
                <a:extLst>
                  <a:ext uri="{FF2B5EF4-FFF2-40B4-BE49-F238E27FC236}">
                    <a16:creationId xmlns:a16="http://schemas.microsoft.com/office/drawing/2014/main" id="{8B8A196F-F923-44D0-98CE-B0FA09C8570E}"/>
                  </a:ext>
                </a:extLst>
              </p:cNvPr>
              <p:cNvSpPr txBox="1">
                <a:spLocks noRot="1" noChangeAspect="1" noMove="1" noResize="1" noEditPoints="1" noAdjustHandles="1" noChangeArrowheads="1" noChangeShapeType="1" noTextEdit="1"/>
              </p:cNvSpPr>
              <p:nvPr/>
            </p:nvSpPr>
            <p:spPr>
              <a:xfrm>
                <a:off x="8453977" y="3105029"/>
                <a:ext cx="2774761" cy="1331721"/>
              </a:xfrm>
              <a:prstGeom prst="rect">
                <a:avLst/>
              </a:prstGeom>
              <a:blipFill>
                <a:blip r:embed="rId8"/>
                <a:stretch>
                  <a:fillRect l="-659" t="-457"/>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79366939-A6B7-490E-86C2-3C44480C54CC}"/>
              </a:ext>
            </a:extLst>
          </p:cNvPr>
          <p:cNvSpPr txBox="1"/>
          <p:nvPr/>
        </p:nvSpPr>
        <p:spPr>
          <a:xfrm rot="16200000">
            <a:off x="-1055804" y="3570834"/>
            <a:ext cx="4032374" cy="400110"/>
          </a:xfrm>
          <a:prstGeom prst="rect">
            <a:avLst/>
          </a:prstGeom>
          <a:solidFill>
            <a:srgbClr val="4472C4"/>
          </a:solidFill>
          <a:ln>
            <a:noFill/>
          </a:ln>
        </p:spPr>
        <p:txBody>
          <a:bodyPr wrap="square" rtlCol="0">
            <a:spAutoFit/>
          </a:bodyPr>
          <a:lstStyle/>
          <a:p>
            <a:pPr algn="ctr"/>
            <a:r>
              <a:rPr kumimoji="1" lang="en-US" altLang="zh-CN" sz="2000" b="1" dirty="0">
                <a:solidFill>
                  <a:srgbClr val="FFFF00"/>
                </a:solidFill>
                <a:latin typeface="Arial" panose="020B0604020202020204" pitchFamily="34" charset="0"/>
                <a:cs typeface="Arial" panose="020B0604020202020204" pitchFamily="34" charset="0"/>
              </a:rPr>
              <a:t>Proton beams as an example!</a:t>
            </a:r>
            <a:endParaRPr kumimoji="1" lang="zh-CN" altLang="en-US" sz="2000" b="1" dirty="0">
              <a:solidFill>
                <a:srgbClr val="FFFF00"/>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03F6B230-9309-4808-A430-CC3E84E775A7}"/>
              </a:ext>
            </a:extLst>
          </p:cNvPr>
          <p:cNvSpPr/>
          <p:nvPr/>
        </p:nvSpPr>
        <p:spPr>
          <a:xfrm>
            <a:off x="4807974" y="4554588"/>
            <a:ext cx="108155" cy="498852"/>
          </a:xfrm>
          <a:prstGeom prst="rect">
            <a:avLst/>
          </a:prstGeom>
          <a:solidFill>
            <a:srgbClr val="71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AEBAD8F4-5FFC-4417-9BCD-16F6712C6E09}"/>
              </a:ext>
            </a:extLst>
          </p:cNvPr>
          <p:cNvSpPr/>
          <p:nvPr/>
        </p:nvSpPr>
        <p:spPr>
          <a:xfrm>
            <a:off x="4236607" y="4281184"/>
            <a:ext cx="995369" cy="28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solidFill>
                  <a:schemeClr val="tx1"/>
                </a:solidFill>
                <a:latin typeface="Arial" panose="020B0604020202020204" pitchFamily="34" charset="0"/>
                <a:ea typeface="Microsoft YaHei" panose="020B0503020204020204" pitchFamily="34" charset="-122"/>
                <a:cs typeface="Arial" panose="020B0604020202020204" pitchFamily="34" charset="0"/>
              </a:rPr>
              <a:t>2 GeV</a:t>
            </a:r>
            <a:endParaRPr lang="zh-CN" altLang="en-US" sz="16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7" name="文本框 26">
            <a:extLst>
              <a:ext uri="{FF2B5EF4-FFF2-40B4-BE49-F238E27FC236}">
                <a16:creationId xmlns:a16="http://schemas.microsoft.com/office/drawing/2014/main" id="{9FF41352-6ACE-4E1B-9D24-52E1284B0B2D}"/>
              </a:ext>
            </a:extLst>
          </p:cNvPr>
          <p:cNvSpPr txBox="1"/>
          <p:nvPr/>
        </p:nvSpPr>
        <p:spPr>
          <a:xfrm>
            <a:off x="589280" y="724685"/>
            <a:ext cx="10485120" cy="505010"/>
          </a:xfrm>
          <a:prstGeom prst="rect">
            <a:avLst/>
          </a:prstGeom>
          <a:noFill/>
        </p:spPr>
        <p:txBody>
          <a:bodyPr wrap="square">
            <a:spAutoFit/>
          </a:bodyPr>
          <a:lstStyle/>
          <a:p>
            <a:pPr marL="342900" indent="-342900">
              <a:lnSpc>
                <a:spcPct val="120000"/>
              </a:lnSpc>
              <a:buFont typeface="Wingdings" pitchFamily="2" charset="2"/>
              <a:buChar char="Ø"/>
            </a:pPr>
            <a:r>
              <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Mode: Multi-plane painting injection + Multi-stage e</a:t>
            </a:r>
            <a:r>
              <a:rPr kumimoji="1" lang="en-US" altLang="zh-CN" sz="2400" b="1" kern="0" dirty="0" err="1">
                <a:latin typeface="Arial" panose="020B0604020202020204" pitchFamily="34" charset="0"/>
                <a:ea typeface="微软雅黑" panose="020B0503020204020204" pitchFamily="34" charset="-122"/>
                <a:cs typeface="Arial" panose="020B0604020202020204" pitchFamily="34" charset="0"/>
              </a:rPr>
              <a:t>lectron</a:t>
            </a:r>
            <a:r>
              <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cooling</a:t>
            </a:r>
            <a:endParaRPr lang="zh-CN" altLang="en-US" dirty="0">
              <a:latin typeface="Arial" panose="020B0604020202020204" pitchFamily="34" charset="0"/>
              <a:cs typeface="Arial" panose="020B0604020202020204" pitchFamily="34" charset="0"/>
            </a:endParaRPr>
          </a:p>
        </p:txBody>
      </p:sp>
      <p:sp>
        <p:nvSpPr>
          <p:cNvPr id="28" name="灯片编号占位符 2">
            <a:extLst>
              <a:ext uri="{FF2B5EF4-FFF2-40B4-BE49-F238E27FC236}">
                <a16:creationId xmlns:a16="http://schemas.microsoft.com/office/drawing/2014/main" id="{1DB264B3-AEBB-4BFA-807B-51801B8B6BA4}"/>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31</a:t>
            </a:fld>
            <a:endParaRPr kumimoji="1" lang="zh-CN" altLang="en-US" b="1" dirty="0">
              <a:solidFill>
                <a:srgbClr val="0000FF"/>
              </a:solidFill>
            </a:endParaRPr>
          </a:p>
        </p:txBody>
      </p:sp>
    </p:spTree>
    <p:extLst>
      <p:ext uri="{BB962C8B-B14F-4D97-AF65-F5344CB8AC3E}">
        <p14:creationId xmlns:p14="http://schemas.microsoft.com/office/powerpoint/2010/main" val="4241716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CNUF electron complex</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pic>
        <p:nvPicPr>
          <p:cNvPr id="6" name="图片 5">
            <a:extLst>
              <a:ext uri="{FF2B5EF4-FFF2-40B4-BE49-F238E27FC236}">
                <a16:creationId xmlns:a16="http://schemas.microsoft.com/office/drawing/2014/main" id="{81C4DFCD-30A4-4CF4-9D3A-C364B05C389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89387" y="4815348"/>
            <a:ext cx="6082672" cy="1578581"/>
          </a:xfrm>
          <a:prstGeom prst="rect">
            <a:avLst/>
          </a:prstGeom>
        </p:spPr>
      </p:pic>
      <p:sp>
        <p:nvSpPr>
          <p:cNvPr id="8" name="内容占位符 1">
            <a:extLst>
              <a:ext uri="{FF2B5EF4-FFF2-40B4-BE49-F238E27FC236}">
                <a16:creationId xmlns:a16="http://schemas.microsoft.com/office/drawing/2014/main" id="{8C9A5572-3045-4EA1-889F-52394A08519B}"/>
              </a:ext>
            </a:extLst>
          </p:cNvPr>
          <p:cNvSpPr txBox="1">
            <a:spLocks/>
          </p:cNvSpPr>
          <p:nvPr/>
        </p:nvSpPr>
        <p:spPr>
          <a:xfrm>
            <a:off x="909021" y="1362894"/>
            <a:ext cx="4451155" cy="5294293"/>
          </a:xfrm>
          <a:prstGeom prst="rect">
            <a:avLst/>
          </a:prstGeom>
        </p:spPr>
        <p:txBody>
          <a:bodyPr vert="horz" lIns="91440" tIns="45720" rIns="91440" bIns="45720" rtlCol="0">
            <a:noAutofit/>
          </a:bodyPr>
          <a:lstStyle>
            <a:lvl1pPr marL="228600" indent="-228600" algn="l" defTabSz="914400" rtl="0" eaLnBrk="1" latinLnBrk="0" hangingPunct="1">
              <a:lnSpc>
                <a:spcPct val="135000"/>
              </a:lnSpc>
              <a:spcBef>
                <a:spcPts val="1000"/>
              </a:spcBef>
              <a:buFont typeface="Arial" panose="020B0604020202020204" pitchFamily="34" charset="0"/>
              <a:buChar char="•"/>
              <a:defRPr sz="1800" b="0" kern="1200" baseline="0">
                <a:solidFill>
                  <a:schemeClr val="tx1"/>
                </a:solidFill>
                <a:latin typeface="Arial" panose="020B0604020202020204" pitchFamily="34" charset="0"/>
                <a:ea typeface="黑体" panose="02010609060101010101" pitchFamily="49" charset="-122"/>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1400" b="0" kern="1200" baseline="0">
                <a:solidFill>
                  <a:schemeClr val="tx1"/>
                </a:solidFill>
                <a:latin typeface="Arial" panose="020B0604020202020204" pitchFamily="34" charset="0"/>
                <a:ea typeface="黑体" panose="02010609060101010101" pitchFamily="49" charset="-122"/>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1400" b="0" kern="1200">
                <a:solidFill>
                  <a:schemeClr val="tx1"/>
                </a:solidFill>
                <a:latin typeface="Arial" panose="020B0604020202020204" pitchFamily="34" charset="0"/>
                <a:ea typeface="黑体" panose="02010609060101010101" pitchFamily="49" charset="-122"/>
                <a:cs typeface="+mn-cs"/>
              </a:defRPr>
            </a:lvl3pPr>
            <a:lvl4pPr marL="1600200" indent="-228600" algn="l" defTabSz="914400" rtl="0" eaLnBrk="1" latinLnBrk="0" hangingPunct="1">
              <a:lnSpc>
                <a:spcPct val="100000"/>
              </a:lnSpc>
              <a:spcBef>
                <a:spcPts val="500"/>
              </a:spcBef>
              <a:buFont typeface="黑体" panose="02010609060101010101" pitchFamily="49" charset="-122"/>
              <a:buChar char="–"/>
              <a:defRPr sz="1400" kern="1200">
                <a:solidFill>
                  <a:schemeClr val="tx1"/>
                </a:solidFill>
                <a:latin typeface="Arial" panose="020B0604020202020204" pitchFamily="34" charset="0"/>
                <a:ea typeface="黑体" panose="02010609060101010101" pitchFamily="49" charset="-122"/>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ü"/>
              <a:defRPr sz="1400" kern="1200">
                <a:solidFill>
                  <a:schemeClr val="tx1"/>
                </a:solidFill>
                <a:latin typeface="Arial" panose="020B0604020202020204" pitchFamily="34" charset="0"/>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ea typeface="微软雅黑" panose="020B0503020204020204" pitchFamily="34" charset="-122"/>
                <a:cs typeface="Arial" panose="020B0604020202020204" pitchFamily="34" charset="0"/>
              </a:rPr>
              <a:t>eSource</a:t>
            </a:r>
          </a:p>
          <a:p>
            <a:pPr lvl="1"/>
            <a:r>
              <a:rPr lang="en-US" altLang="zh-CN" sz="1800" b="1" dirty="0">
                <a:solidFill>
                  <a:srgbClr val="0000FF"/>
                </a:solidFill>
                <a:ea typeface="微软雅黑" panose="020B0503020204020204" pitchFamily="34" charset="-122"/>
                <a:cs typeface="Arial" panose="020B0604020202020204" pitchFamily="34" charset="0"/>
              </a:rPr>
              <a:t>Polarized electron beams</a:t>
            </a:r>
            <a:r>
              <a:rPr lang="en-US" altLang="zh-CN" sz="1800" b="1" dirty="0">
                <a:ea typeface="微软雅黑" panose="020B0503020204020204" pitchFamily="34" charset="-122"/>
                <a:cs typeface="Arial" panose="020B0604020202020204" pitchFamily="34" charset="0"/>
              </a:rPr>
              <a:t>, and intensity of </a:t>
            </a:r>
            <a:r>
              <a:rPr lang="en-US" altLang="zh-CN" sz="1800" b="1" dirty="0">
                <a:solidFill>
                  <a:srgbClr val="C00000"/>
                </a:solidFill>
                <a:ea typeface="微软雅黑" panose="020B0503020204020204" pitchFamily="34" charset="-122"/>
                <a:cs typeface="Arial" panose="020B0604020202020204" pitchFamily="34" charset="0"/>
              </a:rPr>
              <a:t>5 ~ 10 </a:t>
            </a:r>
            <a:r>
              <a:rPr lang="en-US" altLang="zh-CN" sz="1800" b="1" dirty="0" err="1">
                <a:solidFill>
                  <a:srgbClr val="C00000"/>
                </a:solidFill>
                <a:ea typeface="微软雅黑" panose="020B0503020204020204" pitchFamily="34" charset="-122"/>
                <a:cs typeface="Arial" panose="020B0604020202020204" pitchFamily="34" charset="0"/>
              </a:rPr>
              <a:t>nC</a:t>
            </a:r>
            <a:r>
              <a:rPr lang="en-US" altLang="zh-CN" sz="1800" b="1" dirty="0">
                <a:solidFill>
                  <a:srgbClr val="C00000"/>
                </a:solidFill>
                <a:ea typeface="微软雅黑" panose="020B0503020204020204" pitchFamily="34" charset="-122"/>
                <a:cs typeface="Arial" panose="020B0604020202020204" pitchFamily="34" charset="0"/>
              </a:rPr>
              <a:t> per pulse</a:t>
            </a:r>
          </a:p>
          <a:p>
            <a:r>
              <a:rPr lang="en-US" altLang="zh-CN" b="1" dirty="0" err="1">
                <a:ea typeface="微软雅黑" panose="020B0503020204020204" pitchFamily="34" charset="-122"/>
                <a:cs typeface="Arial" panose="020B0604020202020204" pitchFamily="34" charset="0"/>
              </a:rPr>
              <a:t>eLinac</a:t>
            </a:r>
            <a:endParaRPr lang="en-US" altLang="zh-CN" b="1" dirty="0">
              <a:ea typeface="微软雅黑" panose="020B0503020204020204" pitchFamily="34" charset="-122"/>
              <a:cs typeface="Arial" panose="020B0604020202020204" pitchFamily="34" charset="0"/>
            </a:endParaRPr>
          </a:p>
          <a:p>
            <a:pPr lvl="1"/>
            <a:r>
              <a:rPr lang="en-US" altLang="zh-CN" sz="1800" b="1" dirty="0">
                <a:solidFill>
                  <a:srgbClr val="0000FF"/>
                </a:solidFill>
                <a:ea typeface="微软雅黑" panose="020B0503020204020204" pitchFamily="34" charset="-122"/>
                <a:cs typeface="Arial" panose="020B0604020202020204" pitchFamily="34" charset="0"/>
              </a:rPr>
              <a:t>Accelerate to 300 ~ 500 MeV</a:t>
            </a:r>
          </a:p>
          <a:p>
            <a:r>
              <a:rPr lang="en-US" altLang="zh-CN" b="1" dirty="0">
                <a:ea typeface="微软雅黑" panose="020B0503020204020204" pitchFamily="34" charset="-122"/>
                <a:cs typeface="Arial" panose="020B0604020202020204" pitchFamily="34" charset="0"/>
              </a:rPr>
              <a:t>AR</a:t>
            </a:r>
          </a:p>
          <a:p>
            <a:pPr lvl="1"/>
            <a:r>
              <a:rPr lang="en-US" altLang="zh-CN" sz="1800" b="1" dirty="0">
                <a:ea typeface="微软雅黑" panose="020B0503020204020204" pitchFamily="34" charset="-122"/>
                <a:cs typeface="Arial" panose="020B0604020202020204" pitchFamily="34" charset="0"/>
              </a:rPr>
              <a:t>Circumference ~ 287.8 m</a:t>
            </a:r>
          </a:p>
          <a:p>
            <a:pPr lvl="1"/>
            <a:r>
              <a:rPr lang="en-US" altLang="zh-CN" sz="1800" b="1" dirty="0">
                <a:ea typeface="微软雅黑" panose="020B0503020204020204" pitchFamily="34" charset="-122"/>
                <a:cs typeface="Arial" panose="020B0604020202020204" pitchFamily="34" charset="0"/>
              </a:rPr>
              <a:t>Accumulate 4 times to reach the intensity of </a:t>
            </a:r>
            <a:r>
              <a:rPr lang="en-US" altLang="zh-CN" sz="1800" b="1" dirty="0">
                <a:solidFill>
                  <a:srgbClr val="C00000"/>
                </a:solidFill>
                <a:ea typeface="微软雅黑" panose="020B0503020204020204" pitchFamily="34" charset="-122"/>
                <a:cs typeface="Arial" panose="020B0604020202020204" pitchFamily="34" charset="0"/>
              </a:rPr>
              <a:t>27 </a:t>
            </a:r>
            <a:r>
              <a:rPr lang="en-US" altLang="zh-CN" sz="1800" b="1" dirty="0" err="1">
                <a:solidFill>
                  <a:srgbClr val="C00000"/>
                </a:solidFill>
                <a:ea typeface="微软雅黑" panose="020B0503020204020204" pitchFamily="34" charset="-122"/>
                <a:cs typeface="Arial" panose="020B0604020202020204" pitchFamily="34" charset="0"/>
              </a:rPr>
              <a:t>nC</a:t>
            </a:r>
            <a:r>
              <a:rPr lang="en-US" altLang="zh-CN" sz="1800" b="1" dirty="0">
                <a:solidFill>
                  <a:srgbClr val="C00000"/>
                </a:solidFill>
                <a:ea typeface="微软雅黑" panose="020B0503020204020204" pitchFamily="34" charset="-122"/>
                <a:cs typeface="Arial" panose="020B0604020202020204" pitchFamily="34" charset="0"/>
              </a:rPr>
              <a:t> per bunch</a:t>
            </a:r>
          </a:p>
          <a:p>
            <a:pPr lvl="1"/>
            <a:r>
              <a:rPr lang="en-US" altLang="zh-CN" sz="1800" b="1" dirty="0">
                <a:solidFill>
                  <a:srgbClr val="0000FF"/>
                </a:solidFill>
                <a:ea typeface="微软雅黑" panose="020B0503020204020204" pitchFamily="34" charset="-122"/>
                <a:cs typeface="Arial" panose="020B0604020202020204" pitchFamily="34" charset="0"/>
              </a:rPr>
              <a:t>Accelerate to 2.8 ~ 5.0 GeV</a:t>
            </a:r>
          </a:p>
          <a:p>
            <a:r>
              <a:rPr lang="en-US" altLang="zh-CN" b="1" dirty="0" err="1">
                <a:ea typeface="微软雅黑" panose="020B0503020204020204" pitchFamily="34" charset="-122"/>
                <a:cs typeface="Arial" panose="020B0604020202020204" pitchFamily="34" charset="0"/>
              </a:rPr>
              <a:t>eRing</a:t>
            </a:r>
            <a:endParaRPr lang="en-US" altLang="zh-CN" b="1" dirty="0">
              <a:ea typeface="微软雅黑" panose="020B0503020204020204" pitchFamily="34" charset="-122"/>
              <a:cs typeface="Arial" panose="020B0604020202020204" pitchFamily="34" charset="0"/>
            </a:endParaRPr>
          </a:p>
          <a:p>
            <a:pPr lvl="1"/>
            <a:r>
              <a:rPr lang="en-US" altLang="zh-CN" sz="1800" b="1" dirty="0">
                <a:ea typeface="微软雅黑" panose="020B0503020204020204" pitchFamily="34" charset="-122"/>
                <a:cs typeface="Arial" panose="020B0604020202020204" pitchFamily="34" charset="0"/>
              </a:rPr>
              <a:t>Circumference ~ 1151.2 m</a:t>
            </a:r>
          </a:p>
          <a:p>
            <a:pPr lvl="1"/>
            <a:r>
              <a:rPr lang="en-US" altLang="zh-CN" sz="1800" b="1" dirty="0">
                <a:solidFill>
                  <a:srgbClr val="C00000"/>
                </a:solidFill>
                <a:ea typeface="微软雅黑" panose="020B0503020204020204" pitchFamily="34" charset="-122"/>
                <a:cs typeface="Arial" panose="020B0604020202020204" pitchFamily="34" charset="0"/>
              </a:rPr>
              <a:t>384 bunches (100 MHz in e-p)</a:t>
            </a:r>
          </a:p>
          <a:p>
            <a:pPr lvl="1"/>
            <a:r>
              <a:rPr lang="en-US" altLang="zh-CN" sz="1800" b="1" dirty="0">
                <a:solidFill>
                  <a:srgbClr val="C00000"/>
                </a:solidFill>
                <a:ea typeface="微软雅黑" panose="020B0503020204020204" pitchFamily="34" charset="-122"/>
                <a:cs typeface="Arial" panose="020B0604020202020204" pitchFamily="34" charset="0"/>
              </a:rPr>
              <a:t>Swap-out injection scheme</a:t>
            </a:r>
          </a:p>
        </p:txBody>
      </p:sp>
      <p:sp>
        <p:nvSpPr>
          <p:cNvPr id="9" name="下箭头 9">
            <a:extLst>
              <a:ext uri="{FF2B5EF4-FFF2-40B4-BE49-F238E27FC236}">
                <a16:creationId xmlns:a16="http://schemas.microsoft.com/office/drawing/2014/main" id="{E9E2A9CB-83A0-4D98-B7C6-DC4989F81747}"/>
              </a:ext>
            </a:extLst>
          </p:cNvPr>
          <p:cNvSpPr/>
          <p:nvPr/>
        </p:nvSpPr>
        <p:spPr>
          <a:xfrm>
            <a:off x="476288" y="1743300"/>
            <a:ext cx="287305" cy="4533479"/>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15D939FB-F99E-44A0-A02C-72535E026A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8467" y="707670"/>
            <a:ext cx="5504512" cy="4196233"/>
          </a:xfrm>
          <a:prstGeom prst="rect">
            <a:avLst/>
          </a:prstGeom>
        </p:spPr>
      </p:pic>
      <p:sp>
        <p:nvSpPr>
          <p:cNvPr id="12" name="灯片编号占位符 2">
            <a:extLst>
              <a:ext uri="{FF2B5EF4-FFF2-40B4-BE49-F238E27FC236}">
                <a16:creationId xmlns:a16="http://schemas.microsoft.com/office/drawing/2014/main" id="{ABDE98A0-B00E-4B54-A802-7CC19E967894}"/>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32</a:t>
            </a:fld>
            <a:endParaRPr kumimoji="1" lang="zh-CN" altLang="en-US" b="1" dirty="0">
              <a:solidFill>
                <a:srgbClr val="0000FF"/>
              </a:solidFill>
            </a:endParaRPr>
          </a:p>
        </p:txBody>
      </p:sp>
    </p:spTree>
    <p:extLst>
      <p:ext uri="{BB962C8B-B14F-4D97-AF65-F5344CB8AC3E}">
        <p14:creationId xmlns:p14="http://schemas.microsoft.com/office/powerpoint/2010/main" val="3009141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Future facility - CNUF</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D514C9B0-D038-42EE-BEB3-40BCD08A96ED}"/>
                  </a:ext>
                </a:extLst>
              </p:cNvPr>
              <p:cNvSpPr txBox="1"/>
              <p:nvPr/>
            </p:nvSpPr>
            <p:spPr>
              <a:xfrm>
                <a:off x="465005" y="878593"/>
                <a:ext cx="11261988" cy="504497"/>
              </a:xfrm>
              <a:prstGeom prst="rect">
                <a:avLst/>
              </a:prstGeom>
              <a:noFill/>
            </p:spPr>
            <p:txBody>
              <a:bodyPr wrap="square">
                <a:spAutoFit/>
              </a:bodyPr>
              <a:lstStyle/>
              <a:p>
                <a:pPr algn="ctr">
                  <a:lnSpc>
                    <a:spcPct val="120000"/>
                  </a:lnSpc>
                </a:pPr>
                <a:r>
                  <a:rPr kumimoji="1" lang="en-US" altLang="zh-CN" sz="24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4</a:t>
                </a:r>
                <a:r>
                  <a:rPr kumimoji="1"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e-p energy points </a:t>
                </a:r>
                <a:r>
                  <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 12 </a:t>
                </a:r>
                <a:r>
                  <a:rPr kumimoji="1" lang="en-US" altLang="zh-CN" sz="2400" b="1" kern="0" noProof="0" dirty="0">
                    <a:latin typeface="Arial" panose="020B0604020202020204" pitchFamily="34" charset="0"/>
                    <a:ea typeface="微软雅黑" panose="020B0503020204020204" pitchFamily="34" charset="-122"/>
                    <a:cs typeface="Arial" panose="020B0604020202020204" pitchFamily="34" charset="0"/>
                  </a:rPr>
                  <a:t>~</a:t>
                </a:r>
                <a:r>
                  <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23 GeV, </a:t>
                </a:r>
                <a:r>
                  <a:rPr kumimoji="1" lang="en-US" altLang="zh-CN" sz="2400" b="1" i="0" u="none" strike="noStrike" kern="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peak luminosity &gt;= </a:t>
                </a:r>
                <a14:m>
                  <m:oMath xmlns:m="http://schemas.openxmlformats.org/officeDocument/2006/math">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𝟏</m:t>
                    </m:r>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m:t>
                    </m:r>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𝟏</m:t>
                    </m:r>
                    <m:sSup>
                      <m:sSupPr>
                        <m:ctrlP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ctrlPr>
                      </m:sSupPr>
                      <m:e>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𝟎</m:t>
                        </m:r>
                      </m:e>
                      <m:sup>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𝟑𝟑</m:t>
                        </m:r>
                      </m:sup>
                    </m:sSup>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 </m:t>
                    </m:r>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𝒄</m:t>
                    </m:r>
                    <m:sSup>
                      <m:sSupPr>
                        <m:ctrlP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ctrlPr>
                      </m:sSupPr>
                      <m:e>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𝒎</m:t>
                        </m:r>
                      </m:e>
                      <m:sup>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m:t>
                        </m:r>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𝟐</m:t>
                        </m:r>
                      </m:sup>
                    </m:sSup>
                    <m:sSup>
                      <m:sSupPr>
                        <m:ctrlP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ctrlPr>
                      </m:sSupPr>
                      <m:e>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𝒔</m:t>
                        </m:r>
                      </m:e>
                      <m:sup>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m:t>
                        </m:r>
                        <m:r>
                          <a:rPr kumimoji="1" lang="en-US" altLang="zh-CN" sz="2400" b="1" i="1" u="none" strike="noStrike" kern="0" cap="none" spc="0" normalizeH="0" baseline="0" noProof="0" smtClean="0">
                            <a:ln>
                              <a:noFill/>
                            </a:ln>
                            <a:solidFill>
                              <a:srgbClr val="0000FF"/>
                            </a:solidFill>
                            <a:effectLst/>
                            <a:uLnTx/>
                            <a:uFillTx/>
                            <a:latin typeface="Cambria Math" panose="02040503050406030204" pitchFamily="18" charset="0"/>
                            <a:ea typeface="微软雅黑" panose="020B0503020204020204" pitchFamily="34" charset="-122"/>
                            <a:cs typeface="Times New Roman" pitchFamily="18" charset="0"/>
                          </a:rPr>
                          <m:t>𝟏</m:t>
                        </m:r>
                      </m:sup>
                    </m:sSup>
                  </m:oMath>
                </a14:m>
                <a:endPar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6" name="文本框 5">
                <a:extLst>
                  <a:ext uri="{FF2B5EF4-FFF2-40B4-BE49-F238E27FC236}">
                    <a16:creationId xmlns:a16="http://schemas.microsoft.com/office/drawing/2014/main" id="{D514C9B0-D038-42EE-BEB3-40BCD08A96ED}"/>
                  </a:ext>
                </a:extLst>
              </p:cNvPr>
              <p:cNvSpPr txBox="1">
                <a:spLocks noRot="1" noChangeAspect="1" noMove="1" noResize="1" noEditPoints="1" noAdjustHandles="1" noChangeArrowheads="1" noChangeShapeType="1" noTextEdit="1"/>
              </p:cNvSpPr>
              <p:nvPr/>
            </p:nvSpPr>
            <p:spPr>
              <a:xfrm>
                <a:off x="465005" y="878593"/>
                <a:ext cx="11261988" cy="504497"/>
              </a:xfrm>
              <a:prstGeom prst="rect">
                <a:avLst/>
              </a:prstGeom>
              <a:blipFill>
                <a:blip r:embed="rId5"/>
                <a:stretch>
                  <a:fillRect t="-1205" b="-265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7" name="表格 4">
                <a:extLst>
                  <a:ext uri="{FF2B5EF4-FFF2-40B4-BE49-F238E27FC236}">
                    <a16:creationId xmlns:a16="http://schemas.microsoft.com/office/drawing/2014/main" id="{2AA916E5-A78B-48ED-8A7F-5029EEC80D96}"/>
                  </a:ext>
                </a:extLst>
              </p:cNvPr>
              <p:cNvGraphicFramePr>
                <a:graphicFrameLocks noGrp="1"/>
              </p:cNvGraphicFramePr>
              <p:nvPr>
                <p:extLst>
                  <p:ext uri="{D42A27DB-BD31-4B8C-83A1-F6EECF244321}">
                    <p14:modId xmlns:p14="http://schemas.microsoft.com/office/powerpoint/2010/main" val="2792939646"/>
                  </p:ext>
                </p:extLst>
              </p:nvPr>
            </p:nvGraphicFramePr>
            <p:xfrm>
              <a:off x="657436" y="1554014"/>
              <a:ext cx="10877127" cy="4777964"/>
            </p:xfrm>
            <a:graphic>
              <a:graphicData uri="http://schemas.openxmlformats.org/drawingml/2006/table">
                <a:tbl>
                  <a:tblPr firstRow="1" bandRow="1">
                    <a:tableStyleId>{5C22544A-7EE6-4342-B048-85BDC9FD1C3A}</a:tableStyleId>
                  </a:tblPr>
                  <a:tblGrid>
                    <a:gridCol w="2525127">
                      <a:extLst>
                        <a:ext uri="{9D8B030D-6E8A-4147-A177-3AD203B41FA5}">
                          <a16:colId xmlns:a16="http://schemas.microsoft.com/office/drawing/2014/main" val="572177509"/>
                        </a:ext>
                      </a:extLst>
                    </a:gridCol>
                    <a:gridCol w="1044000">
                      <a:extLst>
                        <a:ext uri="{9D8B030D-6E8A-4147-A177-3AD203B41FA5}">
                          <a16:colId xmlns:a16="http://schemas.microsoft.com/office/drawing/2014/main" val="521790927"/>
                        </a:ext>
                      </a:extLst>
                    </a:gridCol>
                    <a:gridCol w="1044000">
                      <a:extLst>
                        <a:ext uri="{9D8B030D-6E8A-4147-A177-3AD203B41FA5}">
                          <a16:colId xmlns:a16="http://schemas.microsoft.com/office/drawing/2014/main" val="1390920818"/>
                        </a:ext>
                      </a:extLst>
                    </a:gridCol>
                    <a:gridCol w="1044000">
                      <a:extLst>
                        <a:ext uri="{9D8B030D-6E8A-4147-A177-3AD203B41FA5}">
                          <a16:colId xmlns:a16="http://schemas.microsoft.com/office/drawing/2014/main" val="59202879"/>
                        </a:ext>
                      </a:extLst>
                    </a:gridCol>
                    <a:gridCol w="1044000">
                      <a:extLst>
                        <a:ext uri="{9D8B030D-6E8A-4147-A177-3AD203B41FA5}">
                          <a16:colId xmlns:a16="http://schemas.microsoft.com/office/drawing/2014/main" val="1518237002"/>
                        </a:ext>
                      </a:extLst>
                    </a:gridCol>
                    <a:gridCol w="1044000">
                      <a:extLst>
                        <a:ext uri="{9D8B030D-6E8A-4147-A177-3AD203B41FA5}">
                          <a16:colId xmlns:a16="http://schemas.microsoft.com/office/drawing/2014/main" val="4008205928"/>
                        </a:ext>
                      </a:extLst>
                    </a:gridCol>
                    <a:gridCol w="1044000">
                      <a:extLst>
                        <a:ext uri="{9D8B030D-6E8A-4147-A177-3AD203B41FA5}">
                          <a16:colId xmlns:a16="http://schemas.microsoft.com/office/drawing/2014/main" val="1908813828"/>
                        </a:ext>
                      </a:extLst>
                    </a:gridCol>
                    <a:gridCol w="1044000">
                      <a:extLst>
                        <a:ext uri="{9D8B030D-6E8A-4147-A177-3AD203B41FA5}">
                          <a16:colId xmlns:a16="http://schemas.microsoft.com/office/drawing/2014/main" val="823696946"/>
                        </a:ext>
                      </a:extLst>
                    </a:gridCol>
                    <a:gridCol w="1044000">
                      <a:extLst>
                        <a:ext uri="{9D8B030D-6E8A-4147-A177-3AD203B41FA5}">
                          <a16:colId xmlns:a16="http://schemas.microsoft.com/office/drawing/2014/main" val="695167896"/>
                        </a:ext>
                      </a:extLst>
                    </a:gridCol>
                  </a:tblGrid>
                  <a:tr h="283980">
                    <a:tc>
                      <a:txBody>
                        <a:bodyPr/>
                        <a:lstStyle/>
                        <a:p>
                          <a:r>
                            <a:rPr lang="en-US" altLang="zh-CN" sz="1200" dirty="0">
                              <a:solidFill>
                                <a:schemeClr val="tx1"/>
                              </a:solidFill>
                              <a:latin typeface="Arial" panose="020B0604020202020204" pitchFamily="34" charset="0"/>
                              <a:cs typeface="Arial" panose="020B0604020202020204" pitchFamily="34" charset="0"/>
                            </a:rPr>
                            <a:t>Designs</a:t>
                          </a:r>
                          <a:endParaRPr lang="zh-CN" altLang="en-US" sz="1200" dirty="0">
                            <a:solidFill>
                              <a:schemeClr val="tx1"/>
                            </a:solidFill>
                            <a:latin typeface="Arial" panose="020B0604020202020204" pitchFamily="34" charset="0"/>
                            <a:cs typeface="Arial" panose="020B0604020202020204" pitchFamily="34" charset="0"/>
                          </a:endParaRPr>
                        </a:p>
                      </a:txBody>
                      <a:tcPr anchor="ctr"/>
                    </a:tc>
                    <a:tc gridSpan="2">
                      <a:txBody>
                        <a:bodyPr/>
                        <a:lstStyle/>
                        <a:p>
                          <a:pPr algn="ctr"/>
                          <a:r>
                            <a:rPr lang="en-US" altLang="zh-CN" sz="1200">
                              <a:solidFill>
                                <a:schemeClr val="tx1"/>
                              </a:solidFill>
                              <a:latin typeface="Arial" panose="020B0604020202020204" pitchFamily="34" charset="0"/>
                              <a:cs typeface="Arial" panose="020B0604020202020204" pitchFamily="34" charset="0"/>
                            </a:rPr>
                            <a:t>VE1</a:t>
                          </a:r>
                          <a:endParaRPr lang="zh-CN" altLang="en-US" sz="120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a:solidFill>
                                <a:schemeClr val="tx1"/>
                              </a:solidFill>
                              <a:latin typeface="Arial" panose="020B0604020202020204" pitchFamily="34" charset="0"/>
                              <a:cs typeface="Arial" panose="020B0604020202020204" pitchFamily="34" charset="0"/>
                            </a:rPr>
                            <a:t>VE2</a:t>
                          </a:r>
                          <a:endParaRPr lang="zh-CN" altLang="en-US" sz="120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solidFill>
                                <a:schemeClr val="tx1"/>
                              </a:solidFill>
                              <a:latin typeface="Arial" panose="020B0604020202020204" pitchFamily="34" charset="0"/>
                              <a:cs typeface="Arial" panose="020B0604020202020204" pitchFamily="34" charset="0"/>
                            </a:rPr>
                            <a:t>VE3</a:t>
                          </a:r>
                          <a:endParaRPr lang="zh-CN" altLang="en-US" sz="1200"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solidFill>
                                <a:schemeClr val="tx1"/>
                              </a:solidFill>
                              <a:latin typeface="Arial" panose="020B0604020202020204" pitchFamily="34" charset="0"/>
                              <a:cs typeface="Arial" panose="020B0604020202020204" pitchFamily="34" charset="0"/>
                            </a:rPr>
                            <a:t>VE4</a:t>
                          </a:r>
                          <a:endParaRPr lang="zh-CN" altLang="en-US" sz="1200"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84214863"/>
                      </a:ext>
                    </a:extLst>
                  </a:tr>
                  <a:tr h="283980">
                    <a:tc>
                      <a:txBody>
                        <a:bodyPr/>
                        <a:lstStyle/>
                        <a:p>
                          <a:r>
                            <a:rPr lang="en-US" altLang="zh-CN" sz="1200">
                              <a:latin typeface="Arial" panose="020B0604020202020204" pitchFamily="34" charset="0"/>
                              <a:cs typeface="Arial" panose="020B0604020202020204" pitchFamily="34" charset="0"/>
                            </a:rPr>
                            <a:t>Particle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88597073"/>
                      </a:ext>
                    </a:extLst>
                  </a:tr>
                  <a:tr h="283980">
                    <a:tc>
                      <a:txBody>
                        <a:bodyPr/>
                        <a:lstStyle/>
                        <a:p>
                          <a:r>
                            <a:rPr lang="en-US" altLang="zh-CN" sz="1200">
                              <a:latin typeface="Arial" panose="020B0604020202020204" pitchFamily="34" charset="0"/>
                              <a:cs typeface="Arial" panose="020B0604020202020204" pitchFamily="34" charset="0"/>
                            </a:rPr>
                            <a:t>Kinetic energy [GeV]</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24.85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24.85</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69480810"/>
                      </a:ext>
                    </a:extLst>
                  </a:tr>
                  <a:tr h="283980">
                    <a:tc>
                      <a:txBody>
                        <a:bodyPr/>
                        <a:lstStyle/>
                        <a:p>
                          <a:r>
                            <a:rPr lang="en-US" altLang="zh-CN" sz="1200">
                              <a:latin typeface="Arial" panose="020B0604020202020204" pitchFamily="34" charset="0"/>
                              <a:cs typeface="Arial" panose="020B0604020202020204" pitchFamily="34" charset="0"/>
                            </a:rPr>
                            <a:t>CM energy [GeV]</a:t>
                          </a:r>
                          <a:endParaRPr lang="zh-CN" altLang="en-US" sz="1200">
                            <a:latin typeface="Arial" panose="020B0604020202020204" pitchFamily="34" charset="0"/>
                            <a:cs typeface="Arial" panose="020B0604020202020204" pitchFamily="34"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12.07</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16.10</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17.02</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22.73</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276237593"/>
                      </a:ext>
                    </a:extLst>
                  </a:tr>
                  <a:tr h="283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Bρ (T·m)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9.34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43.05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16.68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43.05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9.34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86</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16.68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86</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43724618"/>
                      </a:ext>
                    </a:extLst>
                  </a:tr>
                  <a:tr h="283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Bunch intensity [×10</a:t>
                          </a:r>
                          <a:r>
                            <a:rPr lang="en-US" altLang="zh-CN" sz="1200" baseline="30000">
                              <a:latin typeface="Arial" panose="020B0604020202020204" pitchFamily="34" charset="0"/>
                              <a:cs typeface="Arial" panose="020B0604020202020204" pitchFamily="34" charset="0"/>
                            </a:rPr>
                            <a:t>11</a:t>
                          </a:r>
                          <a:r>
                            <a:rPr lang="en-US" altLang="zh-CN" sz="1200" baseline="0">
                              <a:latin typeface="Arial" panose="020B0604020202020204" pitchFamily="34" charset="0"/>
                              <a:cs typeface="Arial" panose="020B0604020202020204" pitchFamily="34" charset="0"/>
                            </a:rPr>
                            <a:t>]</a:t>
                          </a:r>
                          <a:endParaRPr lang="zh-CN" altLang="en-US" sz="1200" baseline="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20467283"/>
                      </a:ext>
                    </a:extLst>
                  </a:tr>
                  <a:tr h="298968">
                    <a:tc>
                      <a:txBody>
                        <a:bodyPr/>
                        <a:lstStyle/>
                        <a:p>
                          <a14:m>
                            <m:oMath xmlns:m="http://schemas.openxmlformats.org/officeDocument/2006/math">
                              <m:sSub>
                                <m:sSubPr>
                                  <m:ctrlPr>
                                    <a:rPr lang="sv-SE" altLang="zh-CN" sz="1200" i="1" smtClean="0">
                                      <a:latin typeface="Cambria Math" panose="02040503050406030204" pitchFamily="18" charset="0"/>
                                    </a:rPr>
                                  </m:ctrlPr>
                                </m:sSubPr>
                                <m:e>
                                  <m:r>
                                    <a:rPr lang="zh-CN" altLang="sv-SE" sz="1200" i="1" smtClean="0">
                                      <a:latin typeface="Cambria Math" panose="02040503050406030204" pitchFamily="18" charset="0"/>
                                    </a:rPr>
                                    <m:t>𝜀</m:t>
                                  </m:r>
                                </m:e>
                                <m:sub>
                                  <m:r>
                                    <a:rPr lang="en-US" altLang="zh-CN" sz="1200" b="0" i="1" smtClean="0">
                                      <a:latin typeface="Cambria Math" panose="02040503050406030204" pitchFamily="18" charset="0"/>
                                    </a:rPr>
                                    <m:t>𝑥</m:t>
                                  </m:r>
                                </m:sub>
                              </m:sSub>
                              <m:r>
                                <a:rPr lang="en-US" altLang="zh-CN" sz="1200" b="0" i="1" smtClean="0">
                                  <a:latin typeface="Cambria Math" panose="02040503050406030204" pitchFamily="18" charset="0"/>
                                </a:rPr>
                                <m:t>/</m:t>
                              </m:r>
                              <m:sSub>
                                <m:sSubPr>
                                  <m:ctrlPr>
                                    <a:rPr lang="sv-SE" altLang="zh-CN" sz="1200" i="1" smtClean="0">
                                      <a:latin typeface="Cambria Math" panose="02040503050406030204" pitchFamily="18" charset="0"/>
                                    </a:rPr>
                                  </m:ctrlPr>
                                </m:sSubPr>
                                <m:e>
                                  <m:r>
                                    <a:rPr lang="zh-CN" altLang="sv-SE" sz="1200" i="1" smtClean="0">
                                      <a:latin typeface="Cambria Math" panose="02040503050406030204" pitchFamily="18" charset="0"/>
                                    </a:rPr>
                                    <m:t>𝜀</m:t>
                                  </m:r>
                                </m:e>
                                <m:sub>
                                  <m:r>
                                    <a:rPr lang="en-US" altLang="zh-CN" sz="1200" b="0" i="1" smtClean="0">
                                      <a:latin typeface="Cambria Math" panose="02040503050406030204" pitchFamily="18" charset="0"/>
                                    </a:rPr>
                                    <m:t>𝑦</m:t>
                                  </m:r>
                                </m:sub>
                              </m:sSub>
                            </m:oMath>
                          </a14:m>
                          <a:r>
                            <a:rPr lang="sv-SE" altLang="zh-CN" sz="1200">
                              <a:latin typeface="Arial" panose="020B0604020202020204" pitchFamily="34" charset="0"/>
                              <a:cs typeface="Arial" panose="020B0604020202020204" pitchFamily="34" charset="0"/>
                            </a:rPr>
                            <a:t> [nm·rad]</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80/24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160/80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80/24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160/80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40/12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80/40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40/12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80/40</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07806989"/>
                      </a:ext>
                    </a:extLst>
                  </a:tr>
                  <a:tr h="298968">
                    <a:tc>
                      <a:txBody>
                        <a:bodyPr/>
                        <a:lstStyle/>
                        <a:p>
                          <a14:m>
                            <m:oMath xmlns:m="http://schemas.openxmlformats.org/officeDocument/2006/math">
                              <m:sSubSup>
                                <m:sSubSupPr>
                                  <m:ctrlPr>
                                    <a:rPr lang="el-GR" altLang="zh-CN" sz="1200" i="1" smtClean="0">
                                      <a:latin typeface="Cambria Math" panose="02040503050406030204" pitchFamily="18" charset="0"/>
                                    </a:rPr>
                                  </m:ctrlPr>
                                </m:sSubSupPr>
                                <m:e>
                                  <m:r>
                                    <a:rPr lang="zh-CN" altLang="el-GR" sz="1200" i="1" smtClean="0">
                                      <a:latin typeface="Cambria Math" panose="02040503050406030204" pitchFamily="18" charset="0"/>
                                    </a:rPr>
                                    <m:t>𝛽</m:t>
                                  </m:r>
                                </m:e>
                                <m:sub>
                                  <m:r>
                                    <a:rPr lang="en-US" altLang="zh-CN" sz="1200" b="0" i="1" smtClean="0">
                                      <a:latin typeface="Cambria Math" panose="02040503050406030204" pitchFamily="18" charset="0"/>
                                    </a:rPr>
                                    <m:t>𝑥</m:t>
                                  </m:r>
                                </m:sub>
                                <m:sup>
                                  <m:r>
                                    <a:rPr lang="el-GR" altLang="zh-CN" sz="1200" i="1" smtClean="0">
                                      <a:latin typeface="Cambria Math" panose="02040503050406030204" pitchFamily="18" charset="0"/>
                                      <a:ea typeface="Cambria Math" panose="02040503050406030204" pitchFamily="18" charset="0"/>
                                    </a:rPr>
                                    <m:t>∗</m:t>
                                  </m:r>
                                </m:sup>
                              </m:sSubSup>
                              <m:r>
                                <a:rPr lang="en-US" altLang="zh-CN" sz="1200" b="0" i="1" smtClean="0">
                                  <a:latin typeface="Cambria Math" panose="02040503050406030204" pitchFamily="18" charset="0"/>
                                </a:rPr>
                                <m:t>/</m:t>
                              </m:r>
                              <m:sSubSup>
                                <m:sSubSupPr>
                                  <m:ctrlPr>
                                    <a:rPr lang="en-US" altLang="zh-CN" sz="1200" b="0" i="1" smtClean="0">
                                      <a:latin typeface="Cambria Math" panose="02040503050406030204" pitchFamily="18" charset="0"/>
                                    </a:rPr>
                                  </m:ctrlPr>
                                </m:sSubSupPr>
                                <m:e>
                                  <m:r>
                                    <a:rPr lang="zh-CN" altLang="en-US" sz="1200" b="0" i="1" smtClean="0">
                                      <a:latin typeface="Cambria Math" panose="02040503050406030204" pitchFamily="18" charset="0"/>
                                    </a:rPr>
                                    <m:t>𝛽</m:t>
                                  </m:r>
                                </m:e>
                                <m:sub>
                                  <m:r>
                                    <a:rPr lang="en-US" altLang="zh-CN" sz="1200" b="0" i="1" smtClean="0">
                                      <a:latin typeface="Cambria Math" panose="02040503050406030204" pitchFamily="18" charset="0"/>
                                    </a:rPr>
                                    <m:t>𝑦</m:t>
                                  </m:r>
                                </m:sub>
                                <m:sup>
                                  <m:r>
                                    <a:rPr lang="en-US" altLang="zh-CN" sz="1200" b="0" i="1" smtClean="0">
                                      <a:latin typeface="Cambria Math" panose="02040503050406030204" pitchFamily="18" charset="0"/>
                                      <a:ea typeface="Cambria Math" panose="02040503050406030204" pitchFamily="18" charset="0"/>
                                    </a:rPr>
                                    <m:t>∗</m:t>
                                  </m:r>
                                </m:sup>
                              </m:sSubSup>
                            </m:oMath>
                          </a14:m>
                          <a:r>
                            <a:rPr lang="en-US" altLang="zh-CN" sz="1200">
                              <a:latin typeface="Arial" panose="020B0604020202020204" pitchFamily="34" charset="0"/>
                              <a:cs typeface="Arial" panose="020B0604020202020204" pitchFamily="34" charset="0"/>
                            </a:rPr>
                            <a:t> [cm]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24788349"/>
                      </a:ext>
                    </a:extLst>
                  </a:tr>
                  <a:tr h="283980">
                    <a:tc>
                      <a:txBody>
                        <a:bodyPr/>
                        <a:lstStyle/>
                        <a:p>
                          <a:r>
                            <a:rPr lang="en-US" altLang="zh-CN" sz="1200">
                              <a:latin typeface="Arial" panose="020B0604020202020204" pitchFamily="34" charset="0"/>
                              <a:cs typeface="Arial" panose="020B0604020202020204" pitchFamily="34" charset="0"/>
                            </a:rPr>
                            <a:t>x/y RMS beam size [μm]</a:t>
                          </a:r>
                          <a:endParaRPr lang="zh-CN" altLang="en-US" sz="1200">
                            <a:latin typeface="Arial" panose="020B0604020202020204" pitchFamily="34" charset="0"/>
                            <a:cs typeface="Arial" panose="020B0604020202020204" pitchFamily="34"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90/31</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90/31</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63/22</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63/22</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98496095"/>
                      </a:ext>
                    </a:extLst>
                  </a:tr>
                  <a:tr h="283980">
                    <a:tc>
                      <a:txBody>
                        <a:bodyPr/>
                        <a:lstStyle/>
                        <a:p>
                          <a:r>
                            <a:rPr lang="en-US" altLang="zh-CN" sz="1200">
                              <a:latin typeface="Arial" panose="020B0604020202020204" pitchFamily="34" charset="0"/>
                              <a:cs typeface="Arial" panose="020B0604020202020204" pitchFamily="34" charset="0"/>
                            </a:rPr>
                            <a:t>x/y RMS divergence [mrad]</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1.79/2.58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1.79/2.58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1.27/1.83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1.27/1.83</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45556718"/>
                      </a:ext>
                    </a:extLst>
                  </a:tr>
                  <a:tr h="283980">
                    <a:tc>
                      <a:txBody>
                        <a:bodyPr/>
                        <a:lstStyle/>
                        <a:p>
                          <a:r>
                            <a:rPr lang="en-US" altLang="zh-CN" sz="1200">
                              <a:latin typeface="Arial" panose="020B0604020202020204" pitchFamily="34" charset="0"/>
                              <a:cs typeface="Arial" panose="020B0604020202020204" pitchFamily="34" charset="0"/>
                            </a:rPr>
                            <a:t>Bunch length [cm]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6850534"/>
                      </a:ext>
                    </a:extLst>
                  </a:tr>
                  <a:tr h="298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Beam-beam parameter</a:t>
                          </a:r>
                          <a14:m>
                            <m:oMath xmlns:m="http://schemas.openxmlformats.org/officeDocument/2006/math">
                              <m:r>
                                <a:rPr lang="en-US" altLang="zh-CN" sz="1200" b="0" i="0" smtClean="0">
                                  <a:latin typeface="Cambria Math" panose="02040503050406030204" pitchFamily="18" charset="0"/>
                                </a:rPr>
                                <m:t> </m:t>
                              </m:r>
                              <m:f>
                                <m:fPr>
                                  <m:type m:val="lin"/>
                                  <m:ctrlPr>
                                    <a:rPr lang="en-US" altLang="zh-CN" sz="1200" i="1" smtClean="0">
                                      <a:latin typeface="Cambria Math" panose="02040503050406030204" pitchFamily="18" charset="0"/>
                                    </a:rPr>
                                  </m:ctrlPr>
                                </m:fPr>
                                <m:num>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𝜉</m:t>
                                      </m:r>
                                    </m:e>
                                    <m:sub>
                                      <m:r>
                                        <a:rPr lang="en-US" altLang="zh-CN" sz="1200" b="0" i="1" smtClean="0">
                                          <a:latin typeface="Cambria Math" panose="02040503050406030204" pitchFamily="18" charset="0"/>
                                        </a:rPr>
                                        <m:t>𝑥</m:t>
                                      </m:r>
                                    </m:sub>
                                  </m:sSub>
                                </m:num>
                                <m:den>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𝜉</m:t>
                                      </m:r>
                                    </m:e>
                                    <m:sub>
                                      <m:r>
                                        <a:rPr lang="en-US" altLang="zh-CN" sz="1200" b="0" i="1" smtClean="0">
                                          <a:latin typeface="Cambria Math" panose="02040503050406030204" pitchFamily="18" charset="0"/>
                                        </a:rPr>
                                        <m:t>𝑦</m:t>
                                      </m:r>
                                    </m:sub>
                                  </m:sSub>
                                </m:den>
                              </m:f>
                            </m:oMath>
                          </a14:m>
                          <a:r>
                            <a:rPr lang="zh-CN" altLang="en-US" sz="120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[10</a:t>
                          </a:r>
                          <a:r>
                            <a:rPr lang="en-US" altLang="zh-CN" sz="1200" baseline="30000">
                              <a:latin typeface="Arial" panose="020B0604020202020204" pitchFamily="34" charset="0"/>
                              <a:cs typeface="Arial" panose="020B0604020202020204" pitchFamily="34" charset="0"/>
                            </a:rPr>
                            <a:t>-3</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0.031/0.035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0.017/0.020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0.106/0.123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0.102/0.118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60589845"/>
                      </a:ext>
                    </a:extLst>
                  </a:tr>
                  <a:tr h="473300">
                    <a:tc>
                      <a:txBody>
                        <a:bodyPr/>
                        <a:lstStyle/>
                        <a:p>
                          <a:r>
                            <a:rPr lang="en-US" altLang="zh-CN" sz="1200">
                              <a:latin typeface="Arial" panose="020B0604020202020204" pitchFamily="34" charset="0"/>
                              <a:cs typeface="Arial" panose="020B0604020202020204" pitchFamily="34" charset="0"/>
                            </a:rPr>
                            <a:t>Laslett tune shift, x/y, [10</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-0.06/-0.095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-0.06/-0.095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-0.025/-0.04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-0.043/-0.068</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30324234"/>
                      </a:ext>
                    </a:extLst>
                  </a:tr>
                  <a:tr h="283980">
                    <a:tc>
                      <a:txBody>
                        <a:bodyPr/>
                        <a:lstStyle/>
                        <a:p>
                          <a:r>
                            <a:rPr lang="en-US" altLang="zh-CN" sz="1200">
                              <a:latin typeface="Arial" panose="020B0604020202020204" pitchFamily="34" charset="0"/>
                              <a:cs typeface="Arial" panose="020B0604020202020204" pitchFamily="34" charset="0"/>
                            </a:rPr>
                            <a:t>Crossing angle [mrad]</a:t>
                          </a:r>
                          <a:endParaRPr lang="zh-CN" altLang="en-US" sz="1200">
                            <a:latin typeface="Arial" panose="020B0604020202020204" pitchFamily="34" charset="0"/>
                            <a:cs typeface="Arial" panose="020B0604020202020204" pitchFamily="34" charset="0"/>
                          </a:endParaRPr>
                        </a:p>
                      </a:txBody>
                      <a:tcPr anchor="ctr"/>
                    </a:tc>
                    <a:tc gridSpan="8">
                      <a:txBody>
                        <a:bodyPr/>
                        <a:lstStyle/>
                        <a:p>
                          <a:pPr algn="ctr"/>
                          <a:r>
                            <a:rPr lang="en-US" altLang="zh-CN" sz="1200">
                              <a:latin typeface="Arial" panose="020B0604020202020204" pitchFamily="34" charset="0"/>
                              <a:cs typeface="Arial" panose="020B0604020202020204" pitchFamily="34" charset="0"/>
                            </a:rPr>
                            <a:t>50</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91925222"/>
                      </a:ext>
                    </a:extLst>
                  </a:tr>
                  <a:tr h="283980">
                    <a:tc>
                      <a:txBody>
                        <a:bodyPr/>
                        <a:lstStyle/>
                        <a:p>
                          <a:r>
                            <a:rPr lang="en-US" altLang="zh-CN" sz="1200">
                              <a:latin typeface="Arial" panose="020B0604020202020204" pitchFamily="34" charset="0"/>
                              <a:cs typeface="Arial" panose="020B0604020202020204" pitchFamily="34" charset="0"/>
                            </a:rPr>
                            <a:t>Hourglass factor</a:t>
                          </a:r>
                          <a:endParaRPr lang="zh-CN" altLang="en-US" sz="1200">
                            <a:latin typeface="Arial" panose="020B0604020202020204" pitchFamily="34" charset="0"/>
                            <a:cs typeface="Arial" panose="020B0604020202020204" pitchFamily="34" charset="0"/>
                          </a:endParaRPr>
                        </a:p>
                      </a:txBody>
                      <a:tcPr anchor="ctr"/>
                    </a:tc>
                    <a:tc gridSpan="8">
                      <a:txBody>
                        <a:bodyPr/>
                        <a:lstStyle/>
                        <a:p>
                          <a:pPr algn="ctr"/>
                          <a:r>
                            <a:rPr lang="en-US" altLang="zh-CN" sz="1200">
                              <a:latin typeface="Arial" panose="020B0604020202020204" pitchFamily="34" charset="0"/>
                              <a:cs typeface="Arial" panose="020B0604020202020204" pitchFamily="34" charset="0"/>
                            </a:rPr>
                            <a:t>0.52</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87760504"/>
                      </a:ext>
                    </a:extLst>
                  </a:tr>
                  <a:tr h="283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Luminosity [cm</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s</a:t>
                          </a:r>
                          <a:r>
                            <a:rPr lang="en-US" altLang="zh-CN" sz="1200" baseline="30000">
                              <a:latin typeface="Arial" panose="020B0604020202020204" pitchFamily="34" charset="0"/>
                              <a:cs typeface="Arial" panose="020B0604020202020204" pitchFamily="34" charset="0"/>
                            </a:rPr>
                            <a:t>-1</a:t>
                          </a:r>
                          <a:r>
                            <a:rPr lang="en-US" altLang="zh-CN" sz="1200" baseline="0">
                              <a:latin typeface="Arial" panose="020B0604020202020204" pitchFamily="34" charset="0"/>
                              <a:cs typeface="Arial" panose="020B0604020202020204" pitchFamily="34" charset="0"/>
                            </a:rPr>
                            <a:t>]</a:t>
                          </a:r>
                          <a:endParaRPr lang="zh-CN" altLang="en-US" sz="1200" baseline="0">
                            <a:latin typeface="Arial" panose="020B0604020202020204" pitchFamily="34" charset="0"/>
                            <a:cs typeface="Arial" panose="020B0604020202020204" pitchFamily="34"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1.00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1.00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3.54 × 10</a:t>
                          </a:r>
                          <a:r>
                            <a:rPr lang="en-US" altLang="zh-CN" sz="1200" baseline="30000">
                              <a:latin typeface="Arial" panose="020B0604020202020204" pitchFamily="34" charset="0"/>
                              <a:cs typeface="Arial" panose="020B0604020202020204" pitchFamily="34" charset="0"/>
                            </a:rPr>
                            <a:t>33</a:t>
                          </a:r>
                          <a:endParaRPr lang="zh-CN" altLang="en-US" sz="1200" baseline="300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6.06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58856248"/>
                      </a:ext>
                    </a:extLst>
                  </a:tr>
                </a:tbl>
              </a:graphicData>
            </a:graphic>
          </p:graphicFrame>
        </mc:Choice>
        <mc:Fallback xmlns="">
          <p:graphicFrame>
            <p:nvGraphicFramePr>
              <p:cNvPr id="7" name="表格 4">
                <a:extLst>
                  <a:ext uri="{FF2B5EF4-FFF2-40B4-BE49-F238E27FC236}">
                    <a16:creationId xmlns:a16="http://schemas.microsoft.com/office/drawing/2014/main" id="{2AA916E5-A78B-48ED-8A7F-5029EEC80D96}"/>
                  </a:ext>
                </a:extLst>
              </p:cNvPr>
              <p:cNvGraphicFramePr>
                <a:graphicFrameLocks noGrp="1"/>
              </p:cNvGraphicFramePr>
              <p:nvPr>
                <p:extLst>
                  <p:ext uri="{D42A27DB-BD31-4B8C-83A1-F6EECF244321}">
                    <p14:modId xmlns:p14="http://schemas.microsoft.com/office/powerpoint/2010/main" val="2792939646"/>
                  </p:ext>
                </p:extLst>
              </p:nvPr>
            </p:nvGraphicFramePr>
            <p:xfrm>
              <a:off x="657436" y="1554014"/>
              <a:ext cx="10877127" cy="4777964"/>
            </p:xfrm>
            <a:graphic>
              <a:graphicData uri="http://schemas.openxmlformats.org/drawingml/2006/table">
                <a:tbl>
                  <a:tblPr firstRow="1" bandRow="1">
                    <a:tableStyleId>{5C22544A-7EE6-4342-B048-85BDC9FD1C3A}</a:tableStyleId>
                  </a:tblPr>
                  <a:tblGrid>
                    <a:gridCol w="2525127">
                      <a:extLst>
                        <a:ext uri="{9D8B030D-6E8A-4147-A177-3AD203B41FA5}">
                          <a16:colId xmlns:a16="http://schemas.microsoft.com/office/drawing/2014/main" val="572177509"/>
                        </a:ext>
                      </a:extLst>
                    </a:gridCol>
                    <a:gridCol w="1044000">
                      <a:extLst>
                        <a:ext uri="{9D8B030D-6E8A-4147-A177-3AD203B41FA5}">
                          <a16:colId xmlns:a16="http://schemas.microsoft.com/office/drawing/2014/main" val="521790927"/>
                        </a:ext>
                      </a:extLst>
                    </a:gridCol>
                    <a:gridCol w="1044000">
                      <a:extLst>
                        <a:ext uri="{9D8B030D-6E8A-4147-A177-3AD203B41FA5}">
                          <a16:colId xmlns:a16="http://schemas.microsoft.com/office/drawing/2014/main" val="1390920818"/>
                        </a:ext>
                      </a:extLst>
                    </a:gridCol>
                    <a:gridCol w="1044000">
                      <a:extLst>
                        <a:ext uri="{9D8B030D-6E8A-4147-A177-3AD203B41FA5}">
                          <a16:colId xmlns:a16="http://schemas.microsoft.com/office/drawing/2014/main" val="59202879"/>
                        </a:ext>
                      </a:extLst>
                    </a:gridCol>
                    <a:gridCol w="1044000">
                      <a:extLst>
                        <a:ext uri="{9D8B030D-6E8A-4147-A177-3AD203B41FA5}">
                          <a16:colId xmlns:a16="http://schemas.microsoft.com/office/drawing/2014/main" val="1518237002"/>
                        </a:ext>
                      </a:extLst>
                    </a:gridCol>
                    <a:gridCol w="1044000">
                      <a:extLst>
                        <a:ext uri="{9D8B030D-6E8A-4147-A177-3AD203B41FA5}">
                          <a16:colId xmlns:a16="http://schemas.microsoft.com/office/drawing/2014/main" val="4008205928"/>
                        </a:ext>
                      </a:extLst>
                    </a:gridCol>
                    <a:gridCol w="1044000">
                      <a:extLst>
                        <a:ext uri="{9D8B030D-6E8A-4147-A177-3AD203B41FA5}">
                          <a16:colId xmlns:a16="http://schemas.microsoft.com/office/drawing/2014/main" val="1908813828"/>
                        </a:ext>
                      </a:extLst>
                    </a:gridCol>
                    <a:gridCol w="1044000">
                      <a:extLst>
                        <a:ext uri="{9D8B030D-6E8A-4147-A177-3AD203B41FA5}">
                          <a16:colId xmlns:a16="http://schemas.microsoft.com/office/drawing/2014/main" val="823696946"/>
                        </a:ext>
                      </a:extLst>
                    </a:gridCol>
                    <a:gridCol w="1044000">
                      <a:extLst>
                        <a:ext uri="{9D8B030D-6E8A-4147-A177-3AD203B41FA5}">
                          <a16:colId xmlns:a16="http://schemas.microsoft.com/office/drawing/2014/main" val="695167896"/>
                        </a:ext>
                      </a:extLst>
                    </a:gridCol>
                  </a:tblGrid>
                  <a:tr h="283980">
                    <a:tc>
                      <a:txBody>
                        <a:bodyPr/>
                        <a:lstStyle/>
                        <a:p>
                          <a:r>
                            <a:rPr lang="en-US" altLang="zh-CN" sz="1200" dirty="0">
                              <a:solidFill>
                                <a:schemeClr val="tx1"/>
                              </a:solidFill>
                              <a:latin typeface="Arial" panose="020B0604020202020204" pitchFamily="34" charset="0"/>
                              <a:cs typeface="Arial" panose="020B0604020202020204" pitchFamily="34" charset="0"/>
                            </a:rPr>
                            <a:t>Designs</a:t>
                          </a:r>
                          <a:endParaRPr lang="zh-CN" altLang="en-US" sz="1200" dirty="0">
                            <a:solidFill>
                              <a:schemeClr val="tx1"/>
                            </a:solidFill>
                            <a:latin typeface="Arial" panose="020B0604020202020204" pitchFamily="34" charset="0"/>
                            <a:cs typeface="Arial" panose="020B0604020202020204" pitchFamily="34" charset="0"/>
                          </a:endParaRPr>
                        </a:p>
                      </a:txBody>
                      <a:tcPr anchor="ctr"/>
                    </a:tc>
                    <a:tc gridSpan="2">
                      <a:txBody>
                        <a:bodyPr/>
                        <a:lstStyle/>
                        <a:p>
                          <a:pPr algn="ctr"/>
                          <a:r>
                            <a:rPr lang="en-US" altLang="zh-CN" sz="1200">
                              <a:solidFill>
                                <a:schemeClr val="tx1"/>
                              </a:solidFill>
                              <a:latin typeface="Arial" panose="020B0604020202020204" pitchFamily="34" charset="0"/>
                              <a:cs typeface="Arial" panose="020B0604020202020204" pitchFamily="34" charset="0"/>
                            </a:rPr>
                            <a:t>VE1</a:t>
                          </a:r>
                          <a:endParaRPr lang="zh-CN" altLang="en-US" sz="120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a:solidFill>
                                <a:schemeClr val="tx1"/>
                              </a:solidFill>
                              <a:latin typeface="Arial" panose="020B0604020202020204" pitchFamily="34" charset="0"/>
                              <a:cs typeface="Arial" panose="020B0604020202020204" pitchFamily="34" charset="0"/>
                            </a:rPr>
                            <a:t>VE2</a:t>
                          </a:r>
                          <a:endParaRPr lang="zh-CN" altLang="en-US" sz="120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solidFill>
                                <a:schemeClr val="tx1"/>
                              </a:solidFill>
                              <a:latin typeface="Arial" panose="020B0604020202020204" pitchFamily="34" charset="0"/>
                              <a:cs typeface="Arial" panose="020B0604020202020204" pitchFamily="34" charset="0"/>
                            </a:rPr>
                            <a:t>VE3</a:t>
                          </a:r>
                          <a:endParaRPr lang="zh-CN" altLang="en-US" sz="1200"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solidFill>
                                <a:schemeClr val="tx1"/>
                              </a:solidFill>
                              <a:latin typeface="Arial" panose="020B0604020202020204" pitchFamily="34" charset="0"/>
                              <a:cs typeface="Arial" panose="020B0604020202020204" pitchFamily="34" charset="0"/>
                            </a:rPr>
                            <a:t>VE4</a:t>
                          </a:r>
                          <a:endParaRPr lang="zh-CN" altLang="en-US" sz="1200"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84214863"/>
                      </a:ext>
                    </a:extLst>
                  </a:tr>
                  <a:tr h="283980">
                    <a:tc>
                      <a:txBody>
                        <a:bodyPr/>
                        <a:lstStyle/>
                        <a:p>
                          <a:r>
                            <a:rPr lang="en-US" altLang="zh-CN" sz="1200">
                              <a:latin typeface="Arial" panose="020B0604020202020204" pitchFamily="34" charset="0"/>
                              <a:cs typeface="Arial" panose="020B0604020202020204" pitchFamily="34" charset="0"/>
                            </a:rPr>
                            <a:t>Particle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e</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p</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88597073"/>
                      </a:ext>
                    </a:extLst>
                  </a:tr>
                  <a:tr h="283980">
                    <a:tc>
                      <a:txBody>
                        <a:bodyPr/>
                        <a:lstStyle/>
                        <a:p>
                          <a:r>
                            <a:rPr lang="en-US" altLang="zh-CN" sz="1200">
                              <a:latin typeface="Arial" panose="020B0604020202020204" pitchFamily="34" charset="0"/>
                              <a:cs typeface="Arial" panose="020B0604020202020204" pitchFamily="34" charset="0"/>
                            </a:rPr>
                            <a:t>Kinetic energy [GeV]</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24.85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24.85</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69480810"/>
                      </a:ext>
                    </a:extLst>
                  </a:tr>
                  <a:tr h="283980">
                    <a:tc>
                      <a:txBody>
                        <a:bodyPr/>
                        <a:lstStyle/>
                        <a:p>
                          <a:r>
                            <a:rPr lang="en-US" altLang="zh-CN" sz="1200">
                              <a:latin typeface="Arial" panose="020B0604020202020204" pitchFamily="34" charset="0"/>
                              <a:cs typeface="Arial" panose="020B0604020202020204" pitchFamily="34" charset="0"/>
                            </a:rPr>
                            <a:t>CM energy [GeV]</a:t>
                          </a:r>
                          <a:endParaRPr lang="zh-CN" altLang="en-US" sz="1200">
                            <a:latin typeface="Arial" panose="020B0604020202020204" pitchFamily="34" charset="0"/>
                            <a:cs typeface="Arial" panose="020B0604020202020204" pitchFamily="34"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12.07</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16.10</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17.02</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22.73</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276237593"/>
                      </a:ext>
                    </a:extLst>
                  </a:tr>
                  <a:tr h="283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Bρ (T·m)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9.34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43.05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16.68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43.05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9.34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86</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16.68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86</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43724618"/>
                      </a:ext>
                    </a:extLst>
                  </a:tr>
                  <a:tr h="283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Bunch intensity [×10</a:t>
                          </a:r>
                          <a:r>
                            <a:rPr lang="en-US" altLang="zh-CN" sz="1200" baseline="30000">
                              <a:latin typeface="Arial" panose="020B0604020202020204" pitchFamily="34" charset="0"/>
                              <a:cs typeface="Arial" panose="020B0604020202020204" pitchFamily="34" charset="0"/>
                            </a:rPr>
                            <a:t>11</a:t>
                          </a:r>
                          <a:r>
                            <a:rPr lang="en-US" altLang="zh-CN" sz="1200" baseline="0">
                              <a:latin typeface="Arial" panose="020B0604020202020204" pitchFamily="34" charset="0"/>
                              <a:cs typeface="Arial" panose="020B0604020202020204" pitchFamily="34" charset="0"/>
                            </a:rPr>
                            <a:t>]</a:t>
                          </a:r>
                          <a:endParaRPr lang="zh-CN" altLang="en-US" sz="1200" baseline="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20467283"/>
                      </a:ext>
                    </a:extLst>
                  </a:tr>
                  <a:tr h="298968">
                    <a:tc>
                      <a:txBody>
                        <a:bodyPr/>
                        <a:lstStyle/>
                        <a:p>
                          <a:endParaRPr lang="zh-CN"/>
                        </a:p>
                      </a:txBody>
                      <a:tcPr anchor="ctr">
                        <a:blipFill>
                          <a:blip r:embed="rId6"/>
                          <a:stretch>
                            <a:fillRect l="-241" t="-573469" r="-331325" b="-946939"/>
                          </a:stretch>
                        </a:blipFill>
                      </a:tcPr>
                    </a:tc>
                    <a:tc>
                      <a:txBody>
                        <a:bodyPr/>
                        <a:lstStyle/>
                        <a:p>
                          <a:pPr algn="ctr"/>
                          <a:r>
                            <a:rPr lang="en-US" altLang="zh-CN" sz="1200">
                              <a:latin typeface="Arial" panose="020B0604020202020204" pitchFamily="34" charset="0"/>
                              <a:cs typeface="Arial" panose="020B0604020202020204" pitchFamily="34" charset="0"/>
                            </a:rPr>
                            <a:t>80/24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160/80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80/24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160/80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40/12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80/40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40/12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80/40</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07806989"/>
                      </a:ext>
                    </a:extLst>
                  </a:tr>
                  <a:tr h="298968">
                    <a:tc>
                      <a:txBody>
                        <a:bodyPr/>
                        <a:lstStyle/>
                        <a:p>
                          <a:endParaRPr lang="zh-CN"/>
                        </a:p>
                      </a:txBody>
                      <a:tcPr anchor="ctr">
                        <a:blipFill>
                          <a:blip r:embed="rId6"/>
                          <a:stretch>
                            <a:fillRect l="-241" t="-673469" r="-331325" b="-846939"/>
                          </a:stretch>
                        </a:blipFill>
                      </a:tcP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24788349"/>
                      </a:ext>
                    </a:extLst>
                  </a:tr>
                  <a:tr h="283980">
                    <a:tc>
                      <a:txBody>
                        <a:bodyPr/>
                        <a:lstStyle/>
                        <a:p>
                          <a:r>
                            <a:rPr lang="en-US" altLang="zh-CN" sz="1200">
                              <a:latin typeface="Arial" panose="020B0604020202020204" pitchFamily="34" charset="0"/>
                              <a:cs typeface="Arial" panose="020B0604020202020204" pitchFamily="34" charset="0"/>
                            </a:rPr>
                            <a:t>x/y RMS beam size [μm]</a:t>
                          </a:r>
                          <a:endParaRPr lang="zh-CN" altLang="en-US" sz="1200">
                            <a:latin typeface="Arial" panose="020B0604020202020204" pitchFamily="34" charset="0"/>
                            <a:cs typeface="Arial" panose="020B0604020202020204" pitchFamily="34"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90/31</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90/31</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63/22</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algn="ctr"/>
                          <a:r>
                            <a:rPr lang="en-US" altLang="zh-CN" sz="1200">
                              <a:latin typeface="Arial" panose="020B0604020202020204" pitchFamily="34" charset="0"/>
                              <a:cs typeface="Arial" panose="020B0604020202020204" pitchFamily="34" charset="0"/>
                            </a:rPr>
                            <a:t>63/22</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98496095"/>
                      </a:ext>
                    </a:extLst>
                  </a:tr>
                  <a:tr h="283980">
                    <a:tc>
                      <a:txBody>
                        <a:bodyPr/>
                        <a:lstStyle/>
                        <a:p>
                          <a:r>
                            <a:rPr lang="en-US" altLang="zh-CN" sz="1200">
                              <a:latin typeface="Arial" panose="020B0604020202020204" pitchFamily="34" charset="0"/>
                              <a:cs typeface="Arial" panose="020B0604020202020204" pitchFamily="34" charset="0"/>
                            </a:rPr>
                            <a:t>x/y RMS divergence [mrad]</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1.79/2.58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1.79/2.58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1.27/1.83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1.27/1.83</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45556718"/>
                      </a:ext>
                    </a:extLst>
                  </a:tr>
                  <a:tr h="283980">
                    <a:tc>
                      <a:txBody>
                        <a:bodyPr/>
                        <a:lstStyle/>
                        <a:p>
                          <a:r>
                            <a:rPr lang="en-US" altLang="zh-CN" sz="1200">
                              <a:latin typeface="Arial" panose="020B0604020202020204" pitchFamily="34" charset="0"/>
                              <a:cs typeface="Arial" panose="020B0604020202020204" pitchFamily="34" charset="0"/>
                            </a:rPr>
                            <a:t>Bunch length [cm]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6850534"/>
                      </a:ext>
                    </a:extLst>
                  </a:tr>
                  <a:tr h="298968">
                    <a:tc>
                      <a:txBody>
                        <a:bodyPr/>
                        <a:lstStyle/>
                        <a:p>
                          <a:endParaRPr lang="zh-CN"/>
                        </a:p>
                      </a:txBody>
                      <a:tcPr anchor="ctr">
                        <a:blipFill>
                          <a:blip r:embed="rId6"/>
                          <a:stretch>
                            <a:fillRect l="-241" t="-1059184" r="-331325" b="-461224"/>
                          </a:stretch>
                        </a:blipFill>
                      </a:tcPr>
                    </a:tc>
                    <a:tc>
                      <a:txBody>
                        <a:bodyPr/>
                        <a:lstStyle/>
                        <a:p>
                          <a:pPr algn="ctr"/>
                          <a:r>
                            <a:rPr lang="en-US" altLang="zh-CN" sz="1200">
                              <a:latin typeface="Arial" panose="020B0604020202020204" pitchFamily="34" charset="0"/>
                              <a:cs typeface="Arial" panose="020B0604020202020204" pitchFamily="34" charset="0"/>
                            </a:rPr>
                            <a:t>0.031/0.035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0.017/0.020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0.106/0.123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0.102/0.118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0.014/0.010</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60589845"/>
                      </a:ext>
                    </a:extLst>
                  </a:tr>
                  <a:tr h="473300">
                    <a:tc>
                      <a:txBody>
                        <a:bodyPr/>
                        <a:lstStyle/>
                        <a:p>
                          <a:r>
                            <a:rPr lang="en-US" altLang="zh-CN" sz="1200">
                              <a:latin typeface="Arial" panose="020B0604020202020204" pitchFamily="34" charset="0"/>
                              <a:cs typeface="Arial" panose="020B0604020202020204" pitchFamily="34" charset="0"/>
                            </a:rPr>
                            <a:t>Laslett tune shift, x/y, [10</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-0.06/-0.095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-0.06/-0.095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-0.025/-0.04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-0.043/-0.068</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30324234"/>
                      </a:ext>
                    </a:extLst>
                  </a:tr>
                  <a:tr h="283980">
                    <a:tc>
                      <a:txBody>
                        <a:bodyPr/>
                        <a:lstStyle/>
                        <a:p>
                          <a:r>
                            <a:rPr lang="en-US" altLang="zh-CN" sz="1200">
                              <a:latin typeface="Arial" panose="020B0604020202020204" pitchFamily="34" charset="0"/>
                              <a:cs typeface="Arial" panose="020B0604020202020204" pitchFamily="34" charset="0"/>
                            </a:rPr>
                            <a:t>Crossing angle [mrad]</a:t>
                          </a:r>
                          <a:endParaRPr lang="zh-CN" altLang="en-US" sz="1200">
                            <a:latin typeface="Arial" panose="020B0604020202020204" pitchFamily="34" charset="0"/>
                            <a:cs typeface="Arial" panose="020B0604020202020204" pitchFamily="34" charset="0"/>
                          </a:endParaRPr>
                        </a:p>
                      </a:txBody>
                      <a:tcPr anchor="ctr"/>
                    </a:tc>
                    <a:tc gridSpan="8">
                      <a:txBody>
                        <a:bodyPr/>
                        <a:lstStyle/>
                        <a:p>
                          <a:pPr algn="ctr"/>
                          <a:r>
                            <a:rPr lang="en-US" altLang="zh-CN" sz="1200">
                              <a:latin typeface="Arial" panose="020B0604020202020204" pitchFamily="34" charset="0"/>
                              <a:cs typeface="Arial" panose="020B0604020202020204" pitchFamily="34" charset="0"/>
                            </a:rPr>
                            <a:t>50</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91925222"/>
                      </a:ext>
                    </a:extLst>
                  </a:tr>
                  <a:tr h="283980">
                    <a:tc>
                      <a:txBody>
                        <a:bodyPr/>
                        <a:lstStyle/>
                        <a:p>
                          <a:r>
                            <a:rPr lang="en-US" altLang="zh-CN" sz="1200">
                              <a:latin typeface="Arial" panose="020B0604020202020204" pitchFamily="34" charset="0"/>
                              <a:cs typeface="Arial" panose="020B0604020202020204" pitchFamily="34" charset="0"/>
                            </a:rPr>
                            <a:t>Hourglass factor</a:t>
                          </a:r>
                          <a:endParaRPr lang="zh-CN" altLang="en-US" sz="1200">
                            <a:latin typeface="Arial" panose="020B0604020202020204" pitchFamily="34" charset="0"/>
                            <a:cs typeface="Arial" panose="020B0604020202020204" pitchFamily="34" charset="0"/>
                          </a:endParaRPr>
                        </a:p>
                      </a:txBody>
                      <a:tcPr anchor="ctr"/>
                    </a:tc>
                    <a:tc gridSpan="8">
                      <a:txBody>
                        <a:bodyPr/>
                        <a:lstStyle/>
                        <a:p>
                          <a:pPr algn="ctr"/>
                          <a:r>
                            <a:rPr lang="en-US" altLang="zh-CN" sz="1200">
                              <a:latin typeface="Arial" panose="020B0604020202020204" pitchFamily="34" charset="0"/>
                              <a:cs typeface="Arial" panose="020B0604020202020204" pitchFamily="34" charset="0"/>
                            </a:rPr>
                            <a:t>0.52</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87760504"/>
                      </a:ext>
                    </a:extLst>
                  </a:tr>
                  <a:tr h="283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Luminosity [cm</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s</a:t>
                          </a:r>
                          <a:r>
                            <a:rPr lang="en-US" altLang="zh-CN" sz="1200" baseline="30000">
                              <a:latin typeface="Arial" panose="020B0604020202020204" pitchFamily="34" charset="0"/>
                              <a:cs typeface="Arial" panose="020B0604020202020204" pitchFamily="34" charset="0"/>
                            </a:rPr>
                            <a:t>-1</a:t>
                          </a:r>
                          <a:r>
                            <a:rPr lang="en-US" altLang="zh-CN" sz="1200" baseline="0">
                              <a:latin typeface="Arial" panose="020B0604020202020204" pitchFamily="34" charset="0"/>
                              <a:cs typeface="Arial" panose="020B0604020202020204" pitchFamily="34" charset="0"/>
                            </a:rPr>
                            <a:t>]</a:t>
                          </a:r>
                          <a:endParaRPr lang="zh-CN" altLang="en-US" sz="1200" baseline="0">
                            <a:latin typeface="Arial" panose="020B0604020202020204" pitchFamily="34" charset="0"/>
                            <a:cs typeface="Arial" panose="020B0604020202020204" pitchFamily="34" charset="0"/>
                          </a:endParaRPr>
                        </a:p>
                      </a:txBody>
                      <a:tcPr anchor="ctr"/>
                    </a:tc>
                    <a:tc gridSpan="2">
                      <a:txBody>
                        <a:bodyPr/>
                        <a:lstStyle/>
                        <a:p>
                          <a:pPr algn="ctr"/>
                          <a:r>
                            <a:rPr lang="en-US" altLang="zh-CN" sz="1200" dirty="0">
                              <a:latin typeface="Arial" panose="020B0604020202020204" pitchFamily="34" charset="0"/>
                              <a:cs typeface="Arial" panose="020B0604020202020204" pitchFamily="34" charset="0"/>
                            </a:rPr>
                            <a:t>1.00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1.00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3.54 × 10</a:t>
                          </a:r>
                          <a:r>
                            <a:rPr lang="en-US" altLang="zh-CN" sz="1200" baseline="30000">
                              <a:latin typeface="Arial" panose="020B0604020202020204" pitchFamily="34" charset="0"/>
                              <a:cs typeface="Arial" panose="020B0604020202020204" pitchFamily="34" charset="0"/>
                            </a:rPr>
                            <a:t>33</a:t>
                          </a:r>
                          <a:endParaRPr lang="zh-CN" altLang="en-US" sz="1200" baseline="300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6.06 × 10</a:t>
                          </a:r>
                          <a:r>
                            <a:rPr lang="en-US" altLang="zh-CN" sz="1200" baseline="30000" dirty="0">
                              <a:latin typeface="Arial" panose="020B0604020202020204" pitchFamily="34" charset="0"/>
                              <a:cs typeface="Arial" panose="020B0604020202020204" pitchFamily="34" charset="0"/>
                            </a:rPr>
                            <a:t>33</a:t>
                          </a:r>
                          <a:endParaRPr lang="zh-CN" altLang="en-US" sz="1200" baseline="300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58856248"/>
                      </a:ext>
                    </a:extLst>
                  </a:tr>
                </a:tbl>
              </a:graphicData>
            </a:graphic>
          </p:graphicFrame>
        </mc:Fallback>
      </mc:AlternateContent>
      <p:sp>
        <p:nvSpPr>
          <p:cNvPr id="9" name="灯片编号占位符 2">
            <a:extLst>
              <a:ext uri="{FF2B5EF4-FFF2-40B4-BE49-F238E27FC236}">
                <a16:creationId xmlns:a16="http://schemas.microsoft.com/office/drawing/2014/main" id="{042A137E-3221-46E9-B094-52B748D931B4}"/>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33</a:t>
            </a:fld>
            <a:endParaRPr kumimoji="1" lang="zh-CN" altLang="en-US" b="1" dirty="0">
              <a:solidFill>
                <a:srgbClr val="0000FF"/>
              </a:solidFill>
            </a:endParaRPr>
          </a:p>
        </p:txBody>
      </p:sp>
    </p:spTree>
    <p:extLst>
      <p:ext uri="{BB962C8B-B14F-4D97-AF65-F5344CB8AC3E}">
        <p14:creationId xmlns:p14="http://schemas.microsoft.com/office/powerpoint/2010/main" val="282800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8">
            <a:extLst>
              <a:ext uri="{FF2B5EF4-FFF2-40B4-BE49-F238E27FC236}">
                <a16:creationId xmlns:a16="http://schemas.microsoft.com/office/drawing/2014/main" id="{CF72BB9E-207C-4807-8BC8-A92534B187B1}"/>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2" name="图片 2">
            <a:extLst>
              <a:ext uri="{FF2B5EF4-FFF2-40B4-BE49-F238E27FC236}">
                <a16:creationId xmlns:a16="http://schemas.microsoft.com/office/drawing/2014/main" id="{66B4AD8E-7451-442E-9A03-596AB78A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33" name="Rectangle 2">
            <a:extLst>
              <a:ext uri="{FF2B5EF4-FFF2-40B4-BE49-F238E27FC236}">
                <a16:creationId xmlns:a16="http://schemas.microsoft.com/office/drawing/2014/main" id="{D91EADA4-63B1-4E12-BDFC-655BF68E95AD}"/>
              </a:ext>
            </a:extLst>
          </p:cNvPr>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Future facility - CNUF</a:t>
            </a:r>
          </a:p>
        </p:txBody>
      </p:sp>
      <p:pic>
        <p:nvPicPr>
          <p:cNvPr id="35" name="Picture 34">
            <a:extLst>
              <a:ext uri="{FF2B5EF4-FFF2-40B4-BE49-F238E27FC236}">
                <a16:creationId xmlns:a16="http://schemas.microsoft.com/office/drawing/2014/main" id="{323FD675-355F-4311-B215-A5AE06F073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9" name="文本框 8">
            <a:extLst>
              <a:ext uri="{FF2B5EF4-FFF2-40B4-BE49-F238E27FC236}">
                <a16:creationId xmlns:a16="http://schemas.microsoft.com/office/drawing/2014/main" id="{C754721F-0E51-4EE0-8C99-24465462A29F}"/>
              </a:ext>
            </a:extLst>
          </p:cNvPr>
          <p:cNvSpPr txBox="1"/>
          <p:nvPr/>
        </p:nvSpPr>
        <p:spPr>
          <a:xfrm>
            <a:off x="1301173" y="774451"/>
            <a:ext cx="9589644" cy="941155"/>
          </a:xfrm>
          <a:prstGeom prst="rect">
            <a:avLst/>
          </a:prstGeom>
          <a:noFill/>
        </p:spPr>
        <p:txBody>
          <a:bodyPr wrap="square">
            <a:spAutoFit/>
          </a:bodyPr>
          <a:lstStyle/>
          <a:p>
            <a:pPr algn="ctr">
              <a:lnSpc>
                <a:spcPct val="120000"/>
              </a:lnSpc>
            </a:pPr>
            <a:r>
              <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e-A collisions </a:t>
            </a:r>
            <a:r>
              <a:rPr kumimoji="1"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up to e-U, and D &amp; </a:t>
            </a:r>
            <a:r>
              <a:rPr kumimoji="1" lang="en-US" altLang="zh-CN" sz="2400" b="1" i="0" u="none" strike="noStrike" kern="0" cap="none" spc="0" normalizeH="0" baseline="3000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3</a:t>
            </a:r>
            <a:r>
              <a:rPr kumimoji="1"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He</a:t>
            </a:r>
            <a:r>
              <a:rPr kumimoji="1" lang="en-US" altLang="zh-CN" sz="2400" b="1" i="0" u="none" strike="noStrike" kern="0" cap="none" spc="0" normalizeH="0" baseline="3000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2+</a:t>
            </a:r>
            <a:r>
              <a:rPr kumimoji="1" lang="en-US" altLang="zh-CN" sz="2400" b="1" i="0" u="none" strike="noStrike" kern="0" cap="none" spc="0" normalizeH="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beams are polarized</a:t>
            </a:r>
            <a:r>
              <a:rPr kumimoji="1" lang="en-US" altLang="zh-CN" sz="2400" b="1" i="0" u="none" strike="noStrike" kern="0" cap="none" spc="0" normalizeH="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a:t>
            </a:r>
            <a:r>
              <a:rPr kumimoji="1" lang="en-US" altLang="zh-CN" sz="24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integral luminosity &gt;= </a:t>
            </a:r>
            <a:r>
              <a:rPr kumimoji="1" lang="en-US" altLang="zh-CN" sz="2400" b="1" i="0" u="none" strike="noStrike" kern="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18.6</a:t>
            </a:r>
            <a:r>
              <a:rPr kumimoji="1" lang="zh-CN" altLang="en-US" sz="2400" b="1" i="0" u="none" strike="noStrike" kern="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1" lang="en-US" altLang="zh-CN" sz="2400" b="1" i="0" u="none" strike="noStrike" kern="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fb</a:t>
            </a:r>
            <a:r>
              <a:rPr kumimoji="1" lang="en-US" altLang="zh-CN" sz="2400" b="1" i="0" u="none" strike="noStrike" kern="0" cap="none" spc="0" normalizeH="0" baseline="3000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-1</a:t>
            </a:r>
            <a:r>
              <a:rPr kumimoji="1" lang="en-US" altLang="zh-CN" sz="2400" b="1" i="0" u="none" strike="noStrike" kern="0" cap="none" spc="0" normalizeH="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/year</a:t>
            </a:r>
            <a:endParaRPr kumimoji="1" lang="en-US" altLang="zh-CN" sz="2400" b="1" kern="0" baseline="3000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表格 4">
                <a:extLst>
                  <a:ext uri="{FF2B5EF4-FFF2-40B4-BE49-F238E27FC236}">
                    <a16:creationId xmlns:a16="http://schemas.microsoft.com/office/drawing/2014/main" id="{2A43A4CC-EF00-4CB4-A225-CEB1190FB019}"/>
                  </a:ext>
                </a:extLst>
              </p:cNvPr>
              <p:cNvGraphicFramePr>
                <a:graphicFrameLocks noGrp="1"/>
              </p:cNvGraphicFramePr>
              <p:nvPr>
                <p:extLst>
                  <p:ext uri="{D42A27DB-BD31-4B8C-83A1-F6EECF244321}">
                    <p14:modId xmlns:p14="http://schemas.microsoft.com/office/powerpoint/2010/main" val="892838215"/>
                  </p:ext>
                </p:extLst>
              </p:nvPr>
            </p:nvGraphicFramePr>
            <p:xfrm>
              <a:off x="319488" y="1874607"/>
              <a:ext cx="11553015" cy="4629912"/>
            </p:xfrm>
            <a:graphic>
              <a:graphicData uri="http://schemas.openxmlformats.org/drawingml/2006/table">
                <a:tbl>
                  <a:tblPr firstRow="1" bandRow="1">
                    <a:tableStyleId>{5C22544A-7EE6-4342-B048-85BDC9FD1C3A}</a:tableStyleId>
                  </a:tblPr>
                  <a:tblGrid>
                    <a:gridCol w="2583741">
                      <a:extLst>
                        <a:ext uri="{9D8B030D-6E8A-4147-A177-3AD203B41FA5}">
                          <a16:colId xmlns:a16="http://schemas.microsoft.com/office/drawing/2014/main" val="1733646245"/>
                        </a:ext>
                      </a:extLst>
                    </a:gridCol>
                    <a:gridCol w="996586">
                      <a:extLst>
                        <a:ext uri="{9D8B030D-6E8A-4147-A177-3AD203B41FA5}">
                          <a16:colId xmlns:a16="http://schemas.microsoft.com/office/drawing/2014/main" val="712602341"/>
                        </a:ext>
                      </a:extLst>
                    </a:gridCol>
                    <a:gridCol w="996586">
                      <a:extLst>
                        <a:ext uri="{9D8B030D-6E8A-4147-A177-3AD203B41FA5}">
                          <a16:colId xmlns:a16="http://schemas.microsoft.com/office/drawing/2014/main" val="1570208732"/>
                        </a:ext>
                      </a:extLst>
                    </a:gridCol>
                    <a:gridCol w="996586">
                      <a:extLst>
                        <a:ext uri="{9D8B030D-6E8A-4147-A177-3AD203B41FA5}">
                          <a16:colId xmlns:a16="http://schemas.microsoft.com/office/drawing/2014/main" val="36028182"/>
                        </a:ext>
                      </a:extLst>
                    </a:gridCol>
                    <a:gridCol w="996586">
                      <a:extLst>
                        <a:ext uri="{9D8B030D-6E8A-4147-A177-3AD203B41FA5}">
                          <a16:colId xmlns:a16="http://schemas.microsoft.com/office/drawing/2014/main" val="4062042680"/>
                        </a:ext>
                      </a:extLst>
                    </a:gridCol>
                    <a:gridCol w="996586">
                      <a:extLst>
                        <a:ext uri="{9D8B030D-6E8A-4147-A177-3AD203B41FA5}">
                          <a16:colId xmlns:a16="http://schemas.microsoft.com/office/drawing/2014/main" val="4249871150"/>
                        </a:ext>
                      </a:extLst>
                    </a:gridCol>
                    <a:gridCol w="996586">
                      <a:extLst>
                        <a:ext uri="{9D8B030D-6E8A-4147-A177-3AD203B41FA5}">
                          <a16:colId xmlns:a16="http://schemas.microsoft.com/office/drawing/2014/main" val="3837105883"/>
                        </a:ext>
                      </a:extLst>
                    </a:gridCol>
                    <a:gridCol w="996586">
                      <a:extLst>
                        <a:ext uri="{9D8B030D-6E8A-4147-A177-3AD203B41FA5}">
                          <a16:colId xmlns:a16="http://schemas.microsoft.com/office/drawing/2014/main" val="3885791471"/>
                        </a:ext>
                      </a:extLst>
                    </a:gridCol>
                    <a:gridCol w="996586">
                      <a:extLst>
                        <a:ext uri="{9D8B030D-6E8A-4147-A177-3AD203B41FA5}">
                          <a16:colId xmlns:a16="http://schemas.microsoft.com/office/drawing/2014/main" val="53357066"/>
                        </a:ext>
                      </a:extLst>
                    </a:gridCol>
                    <a:gridCol w="996586">
                      <a:extLst>
                        <a:ext uri="{9D8B030D-6E8A-4147-A177-3AD203B41FA5}">
                          <a16:colId xmlns:a16="http://schemas.microsoft.com/office/drawing/2014/main" val="1013635827"/>
                        </a:ext>
                      </a:extLst>
                    </a:gridCol>
                  </a:tblGrid>
                  <a:tr h="252000">
                    <a:tc>
                      <a:txBody>
                        <a:bodyPr/>
                        <a:lstStyle/>
                        <a:p>
                          <a:pPr algn="l"/>
                          <a:r>
                            <a:rPr lang="en-US" altLang="zh-CN" sz="1200">
                              <a:solidFill>
                                <a:schemeClr val="tx1"/>
                              </a:solidFill>
                              <a:latin typeface="Arial" panose="020B0604020202020204" pitchFamily="34" charset="0"/>
                              <a:cs typeface="Arial" panose="020B0604020202020204" pitchFamily="34" charset="0"/>
                            </a:rPr>
                            <a:t>Parameter</a:t>
                          </a:r>
                          <a:endParaRPr lang="zh-CN" alt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a:solidFill>
                                <a:schemeClr val="tx1"/>
                              </a:solidFill>
                              <a:latin typeface="Arial" panose="020B0604020202020204" pitchFamily="34" charset="0"/>
                              <a:cs typeface="Arial" panose="020B0604020202020204" pitchFamily="34" charset="0"/>
                            </a:rPr>
                            <a:t>e</a:t>
                          </a:r>
                          <a:endParaRPr lang="zh-CN" alt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a:solidFill>
                                <a:schemeClr val="tx1"/>
                              </a:solidFill>
                              <a:latin typeface="Arial" panose="020B0604020202020204" pitchFamily="34" charset="0"/>
                              <a:cs typeface="Arial" panose="020B0604020202020204" pitchFamily="34" charset="0"/>
                            </a:rPr>
                            <a:t>d</a:t>
                          </a:r>
                          <a:endParaRPr lang="zh-CN" alt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3</a:t>
                          </a:r>
                          <a:r>
                            <a:rPr lang="en-US" altLang="zh-CN" sz="1200">
                              <a:solidFill>
                                <a:schemeClr val="tx1"/>
                              </a:solidFill>
                              <a:latin typeface="Arial" panose="020B0604020202020204" pitchFamily="34" charset="0"/>
                              <a:cs typeface="Arial" panose="020B0604020202020204" pitchFamily="34" charset="0"/>
                            </a:rPr>
                            <a:t>He</a:t>
                          </a:r>
                          <a:r>
                            <a:rPr lang="en-US" altLang="zh-CN" sz="1200" baseline="30000">
                              <a:solidFill>
                                <a:schemeClr val="tx1"/>
                              </a:solidFill>
                              <a:latin typeface="Arial" panose="020B0604020202020204" pitchFamily="34" charset="0"/>
                              <a:cs typeface="Arial" panose="020B0604020202020204" pitchFamily="34" charset="0"/>
                            </a:rPr>
                            <a:t>++</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dirty="0">
                              <a:solidFill>
                                <a:schemeClr val="tx1"/>
                              </a:solidFill>
                              <a:latin typeface="Arial" panose="020B0604020202020204" pitchFamily="34" charset="0"/>
                              <a:cs typeface="Arial" panose="020B0604020202020204" pitchFamily="34" charset="0"/>
                            </a:rPr>
                            <a:t>7</a:t>
                          </a:r>
                          <a:r>
                            <a:rPr lang="en-US" altLang="zh-CN" sz="1200" dirty="0">
                              <a:solidFill>
                                <a:schemeClr val="tx1"/>
                              </a:solidFill>
                              <a:latin typeface="Arial" panose="020B0604020202020204" pitchFamily="34" charset="0"/>
                              <a:cs typeface="Arial" panose="020B0604020202020204" pitchFamily="34" charset="0"/>
                            </a:rPr>
                            <a:t>Li</a:t>
                          </a:r>
                          <a:r>
                            <a:rPr lang="en-US" altLang="zh-CN" sz="1200" baseline="30000" dirty="0">
                              <a:solidFill>
                                <a:schemeClr val="tx1"/>
                              </a:solidFill>
                              <a:latin typeface="Arial" panose="020B0604020202020204" pitchFamily="34" charset="0"/>
                              <a:cs typeface="Arial" panose="020B0604020202020204" pitchFamily="34" charset="0"/>
                            </a:rPr>
                            <a:t>3+</a:t>
                          </a:r>
                          <a:endParaRPr lang="zh-CN" altLang="en-US" sz="1200" baseline="300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12</a:t>
                          </a:r>
                          <a:r>
                            <a:rPr lang="en-US" altLang="zh-CN" sz="1200">
                              <a:solidFill>
                                <a:schemeClr val="tx1"/>
                              </a:solidFill>
                              <a:latin typeface="Arial" panose="020B0604020202020204" pitchFamily="34" charset="0"/>
                              <a:cs typeface="Arial" panose="020B0604020202020204" pitchFamily="34" charset="0"/>
                            </a:rPr>
                            <a:t>C</a:t>
                          </a:r>
                          <a:r>
                            <a:rPr lang="en-US" altLang="zh-CN" sz="1200" baseline="30000">
                              <a:solidFill>
                                <a:schemeClr val="tx1"/>
                              </a:solidFill>
                              <a:latin typeface="Arial" panose="020B0604020202020204" pitchFamily="34" charset="0"/>
                              <a:cs typeface="Arial" panose="020B0604020202020204" pitchFamily="34" charset="0"/>
                            </a:rPr>
                            <a:t>6+</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40</a:t>
                          </a:r>
                          <a:r>
                            <a:rPr lang="en-US" altLang="zh-CN" sz="1200">
                              <a:solidFill>
                                <a:schemeClr val="tx1"/>
                              </a:solidFill>
                              <a:latin typeface="Arial" panose="020B0604020202020204" pitchFamily="34" charset="0"/>
                              <a:cs typeface="Arial" panose="020B0604020202020204" pitchFamily="34" charset="0"/>
                            </a:rPr>
                            <a:t>Ca</a:t>
                          </a:r>
                          <a:r>
                            <a:rPr lang="en-US" altLang="zh-CN" sz="1200" baseline="30000">
                              <a:solidFill>
                                <a:schemeClr val="tx1"/>
                              </a:solidFill>
                              <a:latin typeface="Arial" panose="020B0604020202020204" pitchFamily="34" charset="0"/>
                              <a:cs typeface="Arial" panose="020B0604020202020204" pitchFamily="34" charset="0"/>
                            </a:rPr>
                            <a:t>20+</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197</a:t>
                          </a:r>
                          <a:r>
                            <a:rPr lang="en-US" altLang="zh-CN" sz="1200">
                              <a:solidFill>
                                <a:schemeClr val="tx1"/>
                              </a:solidFill>
                              <a:latin typeface="Arial" panose="020B0604020202020204" pitchFamily="34" charset="0"/>
                              <a:cs typeface="Arial" panose="020B0604020202020204" pitchFamily="34" charset="0"/>
                            </a:rPr>
                            <a:t>Au</a:t>
                          </a:r>
                          <a:r>
                            <a:rPr lang="en-US" altLang="zh-CN" sz="1200" baseline="30000">
                              <a:solidFill>
                                <a:schemeClr val="tx1"/>
                              </a:solidFill>
                              <a:latin typeface="Arial" panose="020B0604020202020204" pitchFamily="34" charset="0"/>
                              <a:cs typeface="Arial" panose="020B0604020202020204" pitchFamily="34" charset="0"/>
                            </a:rPr>
                            <a:t>79+</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208</a:t>
                          </a:r>
                          <a:r>
                            <a:rPr lang="en-US" altLang="zh-CN" sz="1200">
                              <a:solidFill>
                                <a:schemeClr val="tx1"/>
                              </a:solidFill>
                              <a:latin typeface="Arial" panose="020B0604020202020204" pitchFamily="34" charset="0"/>
                              <a:cs typeface="Arial" panose="020B0604020202020204" pitchFamily="34" charset="0"/>
                            </a:rPr>
                            <a:t>Pb</a:t>
                          </a:r>
                          <a:r>
                            <a:rPr lang="en-US" altLang="zh-CN" sz="1200" baseline="30000">
                              <a:solidFill>
                                <a:schemeClr val="tx1"/>
                              </a:solidFill>
                              <a:latin typeface="Arial" panose="020B0604020202020204" pitchFamily="34" charset="0"/>
                              <a:cs typeface="Arial" panose="020B0604020202020204" pitchFamily="34" charset="0"/>
                            </a:rPr>
                            <a:t>82+</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dirty="0">
                              <a:solidFill>
                                <a:schemeClr val="tx1"/>
                              </a:solidFill>
                              <a:latin typeface="Arial" panose="020B0604020202020204" pitchFamily="34" charset="0"/>
                              <a:cs typeface="Arial" panose="020B0604020202020204" pitchFamily="34" charset="0"/>
                            </a:rPr>
                            <a:t>238</a:t>
                          </a:r>
                          <a:r>
                            <a:rPr lang="en-US" altLang="zh-CN" sz="1200" dirty="0">
                              <a:solidFill>
                                <a:schemeClr val="tx1"/>
                              </a:solidFill>
                              <a:latin typeface="Arial" panose="020B0604020202020204" pitchFamily="34" charset="0"/>
                              <a:cs typeface="Arial" panose="020B0604020202020204" pitchFamily="34" charset="0"/>
                            </a:rPr>
                            <a:t>U</a:t>
                          </a:r>
                          <a:r>
                            <a:rPr lang="en-US" altLang="zh-CN" sz="1200" baseline="30000" dirty="0">
                              <a:solidFill>
                                <a:schemeClr val="tx1"/>
                              </a:solidFill>
                              <a:latin typeface="Arial" panose="020B0604020202020204" pitchFamily="34" charset="0"/>
                              <a:cs typeface="Arial" panose="020B0604020202020204" pitchFamily="34" charset="0"/>
                            </a:rPr>
                            <a:t>92+</a:t>
                          </a:r>
                          <a:endParaRPr lang="zh-CN" altLang="en-US" sz="1200" baseline="300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99966731"/>
                      </a:ext>
                    </a:extLst>
                  </a:tr>
                  <a:tr h="252000">
                    <a:tc>
                      <a:txBody>
                        <a:bodyPr/>
                        <a:lstStyle/>
                        <a:p>
                          <a:pPr algn="l"/>
                          <a:r>
                            <a:rPr lang="en-US" altLang="zh-CN" sz="1200">
                              <a:latin typeface="Arial" panose="020B0604020202020204" pitchFamily="34" charset="0"/>
                              <a:cs typeface="Arial" panose="020B0604020202020204" pitchFamily="34" charset="0"/>
                            </a:rPr>
                            <a:t>Kinetic energy (GeV)</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12.00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16.30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10.16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12.00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12.00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9.46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9.28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9.09 </a:t>
                          </a:r>
                        </a:p>
                      </a:txBody>
                      <a:tcPr marL="7620" marR="7620" marT="7620" marB="0" anchor="ctr"/>
                    </a:tc>
                    <a:extLst>
                      <a:ext uri="{0D108BD9-81ED-4DB2-BD59-A6C34878D82A}">
                        <a16:rowId xmlns:a16="http://schemas.microsoft.com/office/drawing/2014/main" val="874787504"/>
                      </a:ext>
                    </a:extLst>
                  </a:tr>
                  <a:tr h="252000">
                    <a:tc>
                      <a:txBody>
                        <a:bodyPr/>
                        <a:lstStyle/>
                        <a:p>
                          <a:pPr algn="l"/>
                          <a:r>
                            <a:rPr lang="en-US" altLang="zh-CN" sz="1200">
                              <a:latin typeface="Arial" panose="020B0604020202020204" pitchFamily="34" charset="0"/>
                              <a:cs typeface="Arial" panose="020B0604020202020204" pitchFamily="34" charset="0"/>
                            </a:rPr>
                            <a:t>CM energy (GeV/u)</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13.48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15.55</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13.48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13.48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12.09</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11.98</a:t>
                          </a:r>
                        </a:p>
                      </a:txBody>
                      <a:tcPr marL="7620" marR="7620" marT="7620" marB="0" anchor="ctr"/>
                    </a:tc>
                    <a:tc>
                      <a:txBody>
                        <a:bodyPr/>
                        <a:lstStyle/>
                        <a:p>
                          <a:pPr algn="ctr" fontAlgn="b"/>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11.87</a:t>
                          </a:r>
                        </a:p>
                      </a:txBody>
                      <a:tcPr marL="7620" marR="7620" marT="7620" marB="0" anchor="ctr"/>
                    </a:tc>
                    <a:extLst>
                      <a:ext uri="{0D108BD9-81ED-4DB2-BD59-A6C34878D82A}">
                        <a16:rowId xmlns:a16="http://schemas.microsoft.com/office/drawing/2014/main" val="1428217585"/>
                      </a:ext>
                    </a:extLst>
                  </a:tr>
                  <a:tr h="252000">
                    <a:tc>
                      <a:txBody>
                        <a:bodyPr/>
                        <a:lstStyle/>
                        <a:p>
                          <a:pPr algn="l"/>
                          <a:r>
                            <a:rPr lang="en-US" altLang="zh-CN" sz="1200">
                              <a:latin typeface="Arial" panose="020B0604020202020204" pitchFamily="34" charset="0"/>
                              <a:cs typeface="Arial" panose="020B0604020202020204" pitchFamily="34" charset="0"/>
                            </a:rPr>
                            <a:t>f</a:t>
                          </a:r>
                          <a:r>
                            <a:rPr lang="en-US" altLang="zh-CN" sz="1200" baseline="-25000">
                              <a:latin typeface="Arial" panose="020B0604020202020204" pitchFamily="34" charset="0"/>
                              <a:cs typeface="Arial" panose="020B0604020202020204" pitchFamily="34" charset="0"/>
                            </a:rPr>
                            <a:t>collision </a:t>
                          </a:r>
                          <a:r>
                            <a:rPr lang="en-US" altLang="zh-CN" sz="1200">
                              <a:latin typeface="Arial" panose="020B0604020202020204" pitchFamily="34" charset="0"/>
                              <a:cs typeface="Arial" panose="020B0604020202020204" pitchFamily="34" charset="0"/>
                            </a:rPr>
                            <a:t>(MHz)</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499.63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500.20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499.16</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499.63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499.63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498.91</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498.84</a:t>
                          </a:r>
                        </a:p>
                      </a:txBody>
                      <a:tcPr marL="7620" marR="7620" marT="7620" marB="0" anchor="ctr"/>
                    </a:tc>
                    <a:tc>
                      <a:txBody>
                        <a:bodyPr/>
                        <a:lstStyle/>
                        <a:p>
                          <a:pPr algn="ctr" fontAlgn="b"/>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498.76</a:t>
                          </a:r>
                        </a:p>
                      </a:txBody>
                      <a:tcPr marL="7620" marR="7620" marT="7620" marB="0" anchor="ctr"/>
                    </a:tc>
                    <a:extLst>
                      <a:ext uri="{0D108BD9-81ED-4DB2-BD59-A6C34878D82A}">
                        <a16:rowId xmlns:a16="http://schemas.microsoft.com/office/drawing/2014/main" val="3129791109"/>
                      </a:ext>
                    </a:extLst>
                  </a:tr>
                  <a:tr h="252000">
                    <a:tc>
                      <a:txBody>
                        <a:bodyPr/>
                        <a:lstStyle/>
                        <a:p>
                          <a:pPr algn="l"/>
                          <a:r>
                            <a:rPr lang="en-US" altLang="zh-CN" sz="1200">
                              <a:latin typeface="Arial" panose="020B0604020202020204" pitchFamily="34" charset="0"/>
                              <a:cs typeface="Arial" panose="020B0604020202020204" pitchFamily="34" charset="0"/>
                            </a:rPr>
                            <a:t>Polarization</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80%</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altLang="zh-CN" sz="1200" dirty="0">
                              <a:latin typeface="Arial" panose="020B0604020202020204" pitchFamily="34" charset="0"/>
                              <a:cs typeface="Arial" panose="020B0604020202020204" pitchFamily="34" charset="0"/>
                            </a:rPr>
                            <a:t>Yes</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Yes</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extLst>
                      <a:ext uri="{0D108BD9-81ED-4DB2-BD59-A6C34878D82A}">
                        <a16:rowId xmlns:a16="http://schemas.microsoft.com/office/drawing/2014/main" val="1139416008"/>
                      </a:ext>
                    </a:extLst>
                  </a:tr>
                  <a:tr h="252000">
                    <a:tc>
                      <a:txBody>
                        <a:bodyPr/>
                        <a:lstStyle/>
                        <a:p>
                          <a:pPr algn="l"/>
                          <a:r>
                            <a:rPr lang="en-US" altLang="zh-CN" sz="1200">
                              <a:latin typeface="Arial" panose="020B0604020202020204" pitchFamily="34" charset="0"/>
                              <a:cs typeface="Arial" panose="020B0604020202020204" pitchFamily="34" charset="0"/>
                            </a:rPr>
                            <a:t>Bρ (T·m)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11.67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86.00</a:t>
                          </a:r>
                          <a:endParaRPr lang="zh-CN" altLang="en-US" sz="12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86.00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extLst>
                      <a:ext uri="{0D108BD9-81ED-4DB2-BD59-A6C34878D82A}">
                        <a16:rowId xmlns:a16="http://schemas.microsoft.com/office/drawing/2014/main" val="4231158883"/>
                      </a:ext>
                    </a:extLst>
                  </a:tr>
                  <a:tr h="252000">
                    <a:tc>
                      <a:txBody>
                        <a:bodyPr/>
                        <a:lstStyle/>
                        <a:p>
                          <a:pPr algn="l"/>
                          <a:r>
                            <a:rPr lang="en-US" altLang="zh-CN" sz="1200">
                              <a:latin typeface="Arial" panose="020B0604020202020204" pitchFamily="34" charset="0"/>
                              <a:cs typeface="Arial" panose="020B0604020202020204" pitchFamily="34" charset="0"/>
                            </a:rPr>
                            <a:t>Particles per bunch (x10</a:t>
                          </a:r>
                          <a:r>
                            <a:rPr lang="en-US" altLang="zh-CN" sz="1200" baseline="30000">
                              <a:latin typeface="Arial" panose="020B0604020202020204" pitchFamily="34" charset="0"/>
                              <a:cs typeface="Arial" panose="020B0604020202020204" pitchFamily="34" charset="0"/>
                            </a:rPr>
                            <a:t>9</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6.1</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2.04</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0.07</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0.065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0.055</a:t>
                          </a:r>
                        </a:p>
                      </a:txBody>
                      <a:tcPr marL="7620" marR="7620" marT="7620" marB="0" anchor="ctr"/>
                    </a:tc>
                    <a:extLst>
                      <a:ext uri="{0D108BD9-81ED-4DB2-BD59-A6C34878D82A}">
                        <a16:rowId xmlns:a16="http://schemas.microsoft.com/office/drawing/2014/main" val="4279242915"/>
                      </a:ext>
                    </a:extLst>
                  </a:tr>
                  <a:tr h="252000">
                    <a:tc>
                      <a:txBody>
                        <a:bodyPr/>
                        <a:lstStyle/>
                        <a:p>
                          <a:pPr algn="l"/>
                          <a14:m>
                            <m:oMath xmlns:m="http://schemas.openxmlformats.org/officeDocument/2006/math">
                              <m:sSub>
                                <m:sSubPr>
                                  <m:ctrlPr>
                                    <a:rPr lang="sv-SE" altLang="zh-CN" sz="1200" i="1" smtClean="0">
                                      <a:latin typeface="Cambria Math" panose="02040503050406030204" pitchFamily="18" charset="0"/>
                                    </a:rPr>
                                  </m:ctrlPr>
                                </m:sSubPr>
                                <m:e>
                                  <m:r>
                                    <a:rPr lang="zh-CN" altLang="sv-SE" sz="1200" i="1" smtClean="0">
                                      <a:latin typeface="Cambria Math" panose="02040503050406030204" pitchFamily="18" charset="0"/>
                                    </a:rPr>
                                    <m:t>𝜀</m:t>
                                  </m:r>
                                </m:e>
                                <m:sub>
                                  <m:r>
                                    <a:rPr lang="en-US" altLang="zh-CN" sz="1200" b="0" i="1" smtClean="0">
                                      <a:latin typeface="Cambria Math" panose="02040503050406030204" pitchFamily="18" charset="0"/>
                                    </a:rPr>
                                    <m:t>𝑥</m:t>
                                  </m:r>
                                </m:sub>
                              </m:sSub>
                              <m:r>
                                <a:rPr lang="en-US" altLang="zh-CN" sz="1200" b="0" i="1" smtClean="0">
                                  <a:latin typeface="Cambria Math" panose="02040503050406030204" pitchFamily="18" charset="0"/>
                                </a:rPr>
                                <m:t>,</m:t>
                              </m:r>
                              <m:sSub>
                                <m:sSubPr>
                                  <m:ctrlPr>
                                    <a:rPr lang="sv-SE" altLang="zh-CN" sz="1200" i="1" smtClean="0">
                                      <a:latin typeface="Cambria Math" panose="02040503050406030204" pitchFamily="18" charset="0"/>
                                    </a:rPr>
                                  </m:ctrlPr>
                                </m:sSubPr>
                                <m:e>
                                  <m:r>
                                    <a:rPr lang="zh-CN" altLang="sv-SE" sz="1200" i="1" smtClean="0">
                                      <a:latin typeface="Cambria Math" panose="02040503050406030204" pitchFamily="18" charset="0"/>
                                    </a:rPr>
                                    <m:t>𝜀</m:t>
                                  </m:r>
                                </m:e>
                                <m:sub>
                                  <m:r>
                                    <a:rPr lang="en-US" altLang="zh-CN" sz="1200" b="0" i="1" smtClean="0">
                                      <a:latin typeface="Cambria Math" panose="02040503050406030204" pitchFamily="18" charset="0"/>
                                    </a:rPr>
                                    <m:t>𝑦</m:t>
                                  </m:r>
                                </m:sub>
                              </m:sSub>
                            </m:oMath>
                          </a14:m>
                          <a:r>
                            <a:rPr lang="sv-SE" altLang="zh-CN" sz="1200">
                              <a:latin typeface="Arial" panose="020B0604020202020204" pitchFamily="34" charset="0"/>
                              <a:cs typeface="Arial" panose="020B0604020202020204" pitchFamily="34" charset="0"/>
                            </a:rPr>
                            <a:t> (nm·rad, rms)</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50/15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100/50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100/50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extLst>
                      <a:ext uri="{0D108BD9-81ED-4DB2-BD59-A6C34878D82A}">
                        <a16:rowId xmlns:a16="http://schemas.microsoft.com/office/drawing/2014/main" val="1892958618"/>
                      </a:ext>
                    </a:extLst>
                  </a:tr>
                  <a:tr h="252000">
                    <a:tc>
                      <a:txBody>
                        <a:bodyPr/>
                        <a:lstStyle/>
                        <a:p>
                          <a:pPr algn="l"/>
                          <a14:m>
                            <m:oMath xmlns:m="http://schemas.openxmlformats.org/officeDocument/2006/math">
                              <m:sSubSup>
                                <m:sSubSupPr>
                                  <m:ctrlPr>
                                    <a:rPr lang="el-GR" altLang="zh-CN" sz="1200" i="1" smtClean="0">
                                      <a:latin typeface="Cambria Math" panose="02040503050406030204" pitchFamily="18" charset="0"/>
                                    </a:rPr>
                                  </m:ctrlPr>
                                </m:sSubSupPr>
                                <m:e>
                                  <m:r>
                                    <a:rPr lang="zh-CN" altLang="el-GR" sz="1200" i="1" smtClean="0">
                                      <a:latin typeface="Cambria Math" panose="02040503050406030204" pitchFamily="18" charset="0"/>
                                    </a:rPr>
                                    <m:t>𝛽</m:t>
                                  </m:r>
                                </m:e>
                                <m:sub>
                                  <m:r>
                                    <a:rPr lang="en-US" altLang="zh-CN" sz="1200" b="0" i="1" smtClean="0">
                                      <a:latin typeface="Cambria Math" panose="02040503050406030204" pitchFamily="18" charset="0"/>
                                    </a:rPr>
                                    <m:t>𝑥</m:t>
                                  </m:r>
                                </m:sub>
                                <m:sup>
                                  <m:r>
                                    <a:rPr lang="el-GR" altLang="zh-CN" sz="1200" i="1" smtClean="0">
                                      <a:latin typeface="Cambria Math" panose="02040503050406030204" pitchFamily="18" charset="0"/>
                                      <a:ea typeface="Cambria Math" panose="02040503050406030204" pitchFamily="18" charset="0"/>
                                    </a:rPr>
                                    <m:t>∗</m:t>
                                  </m:r>
                                </m:sup>
                              </m:sSubSup>
                              <m:r>
                                <a:rPr lang="en-US" altLang="zh-CN" sz="1200" b="0" i="1" smtClean="0">
                                  <a:latin typeface="Cambria Math" panose="02040503050406030204" pitchFamily="18" charset="0"/>
                                </a:rPr>
                                <m:t>/</m:t>
                              </m:r>
                              <m:sSubSup>
                                <m:sSubSupPr>
                                  <m:ctrlPr>
                                    <a:rPr lang="en-US" altLang="zh-CN" sz="1200" b="0" i="1" smtClean="0">
                                      <a:latin typeface="Cambria Math" panose="02040503050406030204" pitchFamily="18" charset="0"/>
                                    </a:rPr>
                                  </m:ctrlPr>
                                </m:sSubSupPr>
                                <m:e>
                                  <m:r>
                                    <a:rPr lang="zh-CN" altLang="en-US" sz="1200" b="0" i="1" smtClean="0">
                                      <a:latin typeface="Cambria Math" panose="02040503050406030204" pitchFamily="18" charset="0"/>
                                    </a:rPr>
                                    <m:t>𝛽</m:t>
                                  </m:r>
                                </m:e>
                                <m:sub>
                                  <m:r>
                                    <a:rPr lang="en-US" altLang="zh-CN" sz="1200" b="0" i="1" smtClean="0">
                                      <a:latin typeface="Cambria Math" panose="02040503050406030204" pitchFamily="18" charset="0"/>
                                    </a:rPr>
                                    <m:t>𝑦</m:t>
                                  </m:r>
                                </m:sub>
                                <m:sup>
                                  <m:r>
                                    <a:rPr lang="en-US" altLang="zh-CN" sz="1200" b="0" i="1" smtClean="0">
                                      <a:latin typeface="Cambria Math" panose="02040503050406030204" pitchFamily="18" charset="0"/>
                                      <a:ea typeface="Cambria Math" panose="02040503050406030204" pitchFamily="18" charset="0"/>
                                    </a:rPr>
                                    <m:t>∗</m:t>
                                  </m:r>
                                </m:sup>
                              </m:sSubSup>
                            </m:oMath>
                          </a14:m>
                          <a:r>
                            <a:rPr lang="en-US" altLang="zh-CN" sz="1200">
                              <a:latin typeface="Arial" panose="020B0604020202020204" pitchFamily="34" charset="0"/>
                              <a:cs typeface="Arial" panose="020B0604020202020204" pitchFamily="34" charset="0"/>
                            </a:rPr>
                            <a:t> </a:t>
                          </a:r>
                          <a:r>
                            <a:rPr lang="el-GR" altLang="zh-CN" sz="1200">
                              <a:latin typeface="Arial" panose="020B0604020202020204" pitchFamily="34" charset="0"/>
                              <a:cs typeface="Arial" panose="020B0604020202020204" pitchFamily="34" charset="0"/>
                            </a:rPr>
                            <a:t>(</a:t>
                          </a:r>
                          <a:r>
                            <a:rPr lang="en-US" altLang="zh-CN" sz="1200">
                              <a:latin typeface="Arial" panose="020B0604020202020204" pitchFamily="34" charset="0"/>
                              <a:cs typeface="Arial" panose="020B0604020202020204" pitchFamily="34" charset="0"/>
                            </a:rPr>
                            <a:t>cm)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extLst>
                      <a:ext uri="{0D108BD9-81ED-4DB2-BD59-A6C34878D82A}">
                        <a16:rowId xmlns:a16="http://schemas.microsoft.com/office/drawing/2014/main" val="539219935"/>
                      </a:ext>
                    </a:extLst>
                  </a:tr>
                  <a:tr h="252000">
                    <a:tc>
                      <a:txBody>
                        <a:bodyPr/>
                        <a:lstStyle/>
                        <a:p>
                          <a:pPr algn="l"/>
                          <a:r>
                            <a:rPr lang="en-US" altLang="zh-CN" sz="1200">
                              <a:latin typeface="Arial" panose="020B0604020202020204" pitchFamily="34" charset="0"/>
                              <a:cs typeface="Arial" panose="020B0604020202020204" pitchFamily="34" charset="0"/>
                            </a:rPr>
                            <a:t>Bunch length (cm, rms)</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1.5</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extLst>
                      <a:ext uri="{0D108BD9-81ED-4DB2-BD59-A6C34878D82A}">
                        <a16:rowId xmlns:a16="http://schemas.microsoft.com/office/drawing/2014/main" val="2670705917"/>
                      </a:ext>
                    </a:extLst>
                  </a:tr>
                  <a:tr h="252000">
                    <a:tc>
                      <a:txBody>
                        <a:bodyPr/>
                        <a:lstStyle/>
                        <a:p>
                          <a:pPr algn="l"/>
                          <a:r>
                            <a:rPr lang="en-US" altLang="zh-CN" sz="1200">
                              <a:latin typeface="Arial" panose="020B0604020202020204" pitchFamily="34" charset="0"/>
                              <a:cs typeface="Arial" panose="020B0604020202020204" pitchFamily="34" charset="0"/>
                            </a:rPr>
                            <a:t>Beam-beam parameter</a:t>
                          </a:r>
                          <a14:m>
                            <m:oMath xmlns:m="http://schemas.openxmlformats.org/officeDocument/2006/math">
                              <m:r>
                                <a:rPr lang="en-US" altLang="zh-CN" sz="1200" b="0" i="0" smtClean="0">
                                  <a:latin typeface="Cambria Math" panose="02040503050406030204" pitchFamily="18" charset="0"/>
                                </a:rPr>
                                <m:t> </m:t>
                              </m:r>
                              <m:f>
                                <m:fPr>
                                  <m:type m:val="lin"/>
                                  <m:ctrlPr>
                                    <a:rPr lang="en-US" altLang="zh-CN" sz="1200" i="1" smtClean="0">
                                      <a:latin typeface="Cambria Math" panose="02040503050406030204" pitchFamily="18" charset="0"/>
                                    </a:rPr>
                                  </m:ctrlPr>
                                </m:fPr>
                                <m:num>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𝜉</m:t>
                                      </m:r>
                                    </m:e>
                                    <m:sub>
                                      <m:r>
                                        <a:rPr lang="en-US" altLang="zh-CN" sz="1200" b="0" i="1" smtClean="0">
                                          <a:latin typeface="Cambria Math" panose="02040503050406030204" pitchFamily="18" charset="0"/>
                                        </a:rPr>
                                        <m:t>𝑥</m:t>
                                      </m:r>
                                    </m:sub>
                                  </m:sSub>
                                </m:num>
                                <m:den>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𝜉</m:t>
                                      </m:r>
                                    </m:e>
                                    <m:sub>
                                      <m:r>
                                        <a:rPr lang="en-US" altLang="zh-CN" sz="1200" b="0" i="1" smtClean="0">
                                          <a:latin typeface="Cambria Math" panose="02040503050406030204" pitchFamily="18" charset="0"/>
                                        </a:rPr>
                                        <m:t>𝑦</m:t>
                                      </m:r>
                                    </m:sub>
                                  </m:sSub>
                                </m:den>
                              </m:f>
                            </m:oMath>
                          </a14:m>
                          <a:r>
                            <a:rPr lang="zh-CN" altLang="en-US" sz="120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(10</a:t>
                          </a:r>
                          <a:r>
                            <a:rPr lang="en-US" altLang="zh-CN" sz="1200" baseline="30000">
                              <a:latin typeface="Arial" panose="020B0604020202020204" pitchFamily="34" charset="0"/>
                              <a:cs typeface="Arial" panose="020B0604020202020204" pitchFamily="34" charset="0"/>
                            </a:rPr>
                            <a:t>-3</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6/7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3/2</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extLst>
                      <a:ext uri="{0D108BD9-81ED-4DB2-BD59-A6C34878D82A}">
                        <a16:rowId xmlns:a16="http://schemas.microsoft.com/office/drawing/2014/main" val="3580788551"/>
                      </a:ext>
                    </a:extLst>
                  </a:tr>
                  <a:tr h="252000">
                    <a:tc>
                      <a:txBody>
                        <a:bodyPr/>
                        <a:lstStyle/>
                        <a:p>
                          <a:pPr algn="l"/>
                          <a:r>
                            <a:rPr lang="en-US" altLang="zh-CN" sz="1200">
                              <a:latin typeface="Arial" panose="020B0604020202020204" pitchFamily="34" charset="0"/>
                              <a:cs typeface="Arial" panose="020B0604020202020204" pitchFamily="34" charset="0"/>
                            </a:rPr>
                            <a:t>Laslett tune shift </a:t>
                          </a:r>
                          <a14:m>
                            <m:oMath xmlns:m="http://schemas.openxmlformats.org/officeDocument/2006/math">
                              <m:f>
                                <m:fPr>
                                  <m:type m:val="lin"/>
                                  <m:ctrlPr>
                                    <a:rPr lang="en-US" altLang="zh-CN" sz="1200" i="1" smtClean="0">
                                      <a:latin typeface="Cambria Math" panose="02040503050406030204" pitchFamily="18" charset="0"/>
                                      <a:cs typeface="Times New Roman" panose="02020603050405020304" pitchFamily="18" charset="0"/>
                                    </a:rPr>
                                  </m:ctrlPr>
                                </m:fPr>
                                <m:num>
                                  <m:r>
                                    <m:rPr>
                                      <m:sty m:val="p"/>
                                    </m:r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t>Δ</m:t>
                                  </m:r>
                                  <m:sSub>
                                    <m:sSubPr>
                                      <m:ctrl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l-GR" sz="1200" i="1" smtClean="0">
                                          <a:latin typeface="Cambria Math" panose="02040503050406030204" pitchFamily="18" charset="0"/>
                                          <a:ea typeface="Cambria Math" panose="02040503050406030204" pitchFamily="18" charset="0"/>
                                          <a:cs typeface="Times New Roman" panose="02020603050405020304" pitchFamily="18" charset="0"/>
                                        </a:rPr>
                                        <m:t>𝜈</m:t>
                                      </m:r>
                                    </m:e>
                                    <m:sub>
                                      <m:r>
                                        <a:rPr lang="en-US" altLang="zh-CN" sz="1200" b="0" i="1" smtClean="0">
                                          <a:latin typeface="Cambria Math" panose="02040503050406030204" pitchFamily="18" charset="0"/>
                                          <a:ea typeface="Cambria Math" panose="02040503050406030204" pitchFamily="18" charset="0"/>
                                          <a:cs typeface="Times New Roman" panose="02020603050405020304" pitchFamily="18" charset="0"/>
                                        </a:rPr>
                                        <m:t>𝑥</m:t>
                                      </m:r>
                                    </m:sub>
                                  </m:sSub>
                                </m:num>
                                <m:den>
                                  <m:r>
                                    <m:rPr>
                                      <m:sty m:val="p"/>
                                    </m:r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t>Δ</m:t>
                                  </m:r>
                                  <m:sSub>
                                    <m:sSubPr>
                                      <m:ctrlPr>
                                        <a:rPr lang="el-GR" altLang="zh-CN" sz="12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l-GR" sz="1200" i="1" smtClean="0">
                                          <a:latin typeface="Cambria Math" panose="02040503050406030204" pitchFamily="18" charset="0"/>
                                          <a:ea typeface="Cambria Math" panose="02040503050406030204" pitchFamily="18" charset="0"/>
                                          <a:cs typeface="Times New Roman" panose="02020603050405020304" pitchFamily="18" charset="0"/>
                                        </a:rPr>
                                        <m:t>𝜈</m:t>
                                      </m:r>
                                    </m:e>
                                    <m:sub>
                                      <m:r>
                                        <a:rPr lang="en-US" altLang="zh-CN" sz="1200" b="0" i="1" smtClean="0">
                                          <a:latin typeface="Cambria Math" panose="02040503050406030204" pitchFamily="18" charset="0"/>
                                          <a:ea typeface="Cambria Math" panose="02040503050406030204" pitchFamily="18" charset="0"/>
                                          <a:cs typeface="Times New Roman" panose="02020603050405020304" pitchFamily="18" charset="0"/>
                                        </a:rPr>
                                        <m:t>𝑦</m:t>
                                      </m:r>
                                    </m:sub>
                                  </m:sSub>
                                </m:den>
                              </m:f>
                            </m:oMath>
                          </a14:m>
                          <a:r>
                            <a:rPr lang="zh-CN" altLang="en-US" sz="120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(10</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3.7/5.9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2.1/3.3</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5.1/8.1</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3.7/5.8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3.7/5.8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5.2/8.3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5.2/8.3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5.1/8.2</a:t>
                          </a:r>
                        </a:p>
                      </a:txBody>
                      <a:tcPr marL="7620" marR="7620" marT="7620" marB="0" anchor="ctr"/>
                    </a:tc>
                    <a:extLst>
                      <a:ext uri="{0D108BD9-81ED-4DB2-BD59-A6C34878D82A}">
                        <a16:rowId xmlns:a16="http://schemas.microsoft.com/office/drawing/2014/main" val="3780854712"/>
                      </a:ext>
                    </a:extLst>
                  </a:tr>
                  <a:tr h="252000">
                    <a:tc>
                      <a:txBody>
                        <a:bodyPr/>
                        <a:lstStyle/>
                        <a:p>
                          <a:pPr algn="l"/>
                          <a:r>
                            <a:rPr lang="en-US" altLang="zh-CN" sz="1200">
                              <a:latin typeface="Arial" panose="020B0604020202020204" pitchFamily="34" charset="0"/>
                              <a:cs typeface="Arial" panose="020B0604020202020204" pitchFamily="34" charset="0"/>
                            </a:rPr>
                            <a:t>Current (A)</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0.48</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0.49</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0.44</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0.40</a:t>
                          </a:r>
                        </a:p>
                      </a:txBody>
                      <a:tcPr marL="7620" marR="7620" marT="7620" marB="0" anchor="ctr"/>
                    </a:tc>
                    <a:extLst>
                      <a:ext uri="{0D108BD9-81ED-4DB2-BD59-A6C34878D82A}">
                        <a16:rowId xmlns:a16="http://schemas.microsoft.com/office/drawing/2014/main" val="474668661"/>
                      </a:ext>
                    </a:extLst>
                  </a:tr>
                  <a:tr h="252000">
                    <a:tc>
                      <a:txBody>
                        <a:bodyPr/>
                        <a:lstStyle/>
                        <a:p>
                          <a:pPr algn="l"/>
                          <a:r>
                            <a:rPr lang="en-US" altLang="zh-CN" sz="1200">
                              <a:latin typeface="Arial" panose="020B0604020202020204" pitchFamily="34" charset="0"/>
                              <a:cs typeface="Arial" panose="020B0604020202020204" pitchFamily="34" charset="0"/>
                            </a:rPr>
                            <a:t>Crossing angle (mrad)</a:t>
                          </a:r>
                          <a:endParaRPr lang="zh-CN" altLang="en-US" sz="1200">
                            <a:latin typeface="Arial" panose="020B0604020202020204" pitchFamily="34" charset="0"/>
                            <a:cs typeface="Arial" panose="020B0604020202020204" pitchFamily="34" charset="0"/>
                          </a:endParaRPr>
                        </a:p>
                      </a:txBody>
                      <a:tcPr anchor="ctr"/>
                    </a:tc>
                    <a:tc gridSpan="9">
                      <a:txBody>
                        <a:bodyPr/>
                        <a:lstStyle/>
                        <a:p>
                          <a:pPr algn="ctr"/>
                          <a:r>
                            <a:rPr lang="en-US" altLang="zh-CN" sz="1200">
                              <a:latin typeface="Arial" panose="020B0604020202020204" pitchFamily="34" charset="0"/>
                              <a:cs typeface="Arial" panose="020B0604020202020204" pitchFamily="34" charset="0"/>
                            </a:rPr>
                            <a:t>50</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26604504"/>
                      </a:ext>
                    </a:extLst>
                  </a:tr>
                  <a:tr h="252000">
                    <a:tc>
                      <a:txBody>
                        <a:bodyPr/>
                        <a:lstStyle/>
                        <a:p>
                          <a:pPr algn="l"/>
                          <a:r>
                            <a:rPr lang="en-US" altLang="zh-CN" sz="1200">
                              <a:latin typeface="Arial" panose="020B0604020202020204" pitchFamily="34" charset="0"/>
                              <a:cs typeface="Arial" panose="020B0604020202020204" pitchFamily="34" charset="0"/>
                            </a:rPr>
                            <a:t>Hourglass</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99267136"/>
                      </a:ext>
                    </a:extLst>
                  </a:tr>
                  <a:tr h="252000">
                    <a:tc>
                      <a:txBody>
                        <a:bodyPr/>
                        <a:lstStyle/>
                        <a:p>
                          <a:pPr algn="l"/>
                          <a:r>
                            <a:rPr lang="en-US" altLang="zh-CN" sz="1200">
                              <a:latin typeface="Arial" panose="020B0604020202020204" pitchFamily="34" charset="0"/>
                              <a:cs typeface="Arial" panose="020B0604020202020204" pitchFamily="34" charset="0"/>
                            </a:rPr>
                            <a:t>Luminosity at nucleon level (cm</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s</a:t>
                          </a:r>
                          <a:r>
                            <a:rPr lang="en-US" altLang="zh-CN" sz="1200" baseline="30000">
                              <a:latin typeface="Arial" panose="020B0604020202020204" pitchFamily="34" charset="0"/>
                              <a:cs typeface="Arial" panose="020B0604020202020204" pitchFamily="34" charset="0"/>
                            </a:rPr>
                            <a:t>-1</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baseline="0">
                              <a:latin typeface="Arial" panose="020B0604020202020204" pitchFamily="34" charset="0"/>
                              <a:cs typeface="Arial" panose="020B0604020202020204" pitchFamily="34" charset="0"/>
                            </a:rPr>
                            <a:t>-</a:t>
                          </a:r>
                          <a:endParaRPr lang="zh-CN" altLang="en-US" sz="1200" baseline="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10.09 × 10</a:t>
                          </a:r>
                          <a:r>
                            <a:rPr lang="en-US" altLang="zh-CN" sz="1200" baseline="30000" dirty="0">
                              <a:latin typeface="Arial" panose="020B0604020202020204" pitchFamily="34" charset="0"/>
                              <a:cs typeface="Arial" panose="020B0604020202020204" pitchFamily="34" charset="0"/>
                            </a:rPr>
                            <a:t>32</a:t>
                          </a:r>
                          <a:endParaRPr lang="zh-CN" altLang="en-US" sz="1200" baseline="300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latin typeface="Arial" panose="020B0604020202020204" pitchFamily="34" charset="0"/>
                              <a:cs typeface="Arial" panose="020B0604020202020204" pitchFamily="34" charset="0"/>
                            </a:rPr>
                            <a:t>7.44 </a:t>
                          </a:r>
                          <a:r>
                            <a:rPr lang="en-US" altLang="zh-CN" sz="1200" dirty="0">
                              <a:latin typeface="Arial" panose="020B0604020202020204" pitchFamily="34" charset="0"/>
                              <a:cs typeface="Arial" panose="020B0604020202020204" pitchFamily="34" charset="0"/>
                            </a:rPr>
                            <a:t>× 10</a:t>
                          </a:r>
                          <a:r>
                            <a:rPr lang="en-US" altLang="zh-CN" sz="1200" baseline="30000" dirty="0">
                              <a:latin typeface="Arial" panose="020B0604020202020204" pitchFamily="34" charset="0"/>
                              <a:cs typeface="Arial" panose="020B0604020202020204" pitchFamily="34" charset="0"/>
                            </a:rPr>
                            <a:t>32</a:t>
                          </a:r>
                          <a:endParaRPr lang="zh-CN" altLang="en-US" sz="1200" baseline="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11.81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9.92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9.92 </a:t>
                          </a:r>
                          <a:r>
                            <a:rPr lang="en-US" altLang="zh-CN" sz="1200" dirty="0">
                              <a:latin typeface="Arial" panose="020B0604020202020204" pitchFamily="34" charset="0"/>
                              <a:cs typeface="Arial" panose="020B0604020202020204" pitchFamily="34" charset="0"/>
                            </a:rPr>
                            <a:t>× 10</a:t>
                          </a:r>
                          <a:r>
                            <a:rPr lang="en-US" altLang="zh-CN" sz="1200" baseline="30000" dirty="0">
                              <a:latin typeface="Arial" panose="020B0604020202020204" pitchFamily="34" charset="0"/>
                              <a:cs typeface="Arial" panose="020B0604020202020204" pitchFamily="34" charset="0"/>
                            </a:rPr>
                            <a:t>32</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11.40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11.18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10.82 </a:t>
                          </a:r>
                          <a:r>
                            <a:rPr lang="en-US" altLang="zh-CN" sz="1200" dirty="0">
                              <a:latin typeface="Arial" panose="020B0604020202020204" pitchFamily="34" charset="0"/>
                              <a:cs typeface="Arial" panose="020B0604020202020204" pitchFamily="34" charset="0"/>
                            </a:rPr>
                            <a:t>× 10</a:t>
                          </a:r>
                          <a:r>
                            <a:rPr lang="en-US" altLang="zh-CN" sz="1200" baseline="30000" dirty="0">
                              <a:latin typeface="Arial" panose="020B0604020202020204" pitchFamily="34" charset="0"/>
                              <a:cs typeface="Arial" panose="020B0604020202020204" pitchFamily="34" charset="0"/>
                            </a:rPr>
                            <a:t>32</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extLst>
                      <a:ext uri="{0D108BD9-81ED-4DB2-BD59-A6C34878D82A}">
                        <a16:rowId xmlns:a16="http://schemas.microsoft.com/office/drawing/2014/main" val="1835015868"/>
                      </a:ext>
                    </a:extLst>
                  </a:tr>
                </a:tbl>
              </a:graphicData>
            </a:graphic>
          </p:graphicFrame>
        </mc:Choice>
        <mc:Fallback xmlns="">
          <p:graphicFrame>
            <p:nvGraphicFramePr>
              <p:cNvPr id="10" name="表格 4">
                <a:extLst>
                  <a:ext uri="{FF2B5EF4-FFF2-40B4-BE49-F238E27FC236}">
                    <a16:creationId xmlns:a16="http://schemas.microsoft.com/office/drawing/2014/main" id="{2A43A4CC-EF00-4CB4-A225-CEB1190FB019}"/>
                  </a:ext>
                </a:extLst>
              </p:cNvPr>
              <p:cNvGraphicFramePr>
                <a:graphicFrameLocks noGrp="1"/>
              </p:cNvGraphicFramePr>
              <p:nvPr>
                <p:extLst>
                  <p:ext uri="{D42A27DB-BD31-4B8C-83A1-F6EECF244321}">
                    <p14:modId xmlns:p14="http://schemas.microsoft.com/office/powerpoint/2010/main" val="892838215"/>
                  </p:ext>
                </p:extLst>
              </p:nvPr>
            </p:nvGraphicFramePr>
            <p:xfrm>
              <a:off x="319488" y="1874607"/>
              <a:ext cx="11553015" cy="4629912"/>
            </p:xfrm>
            <a:graphic>
              <a:graphicData uri="http://schemas.openxmlformats.org/drawingml/2006/table">
                <a:tbl>
                  <a:tblPr firstRow="1" bandRow="1">
                    <a:tableStyleId>{5C22544A-7EE6-4342-B048-85BDC9FD1C3A}</a:tableStyleId>
                  </a:tblPr>
                  <a:tblGrid>
                    <a:gridCol w="2583741">
                      <a:extLst>
                        <a:ext uri="{9D8B030D-6E8A-4147-A177-3AD203B41FA5}">
                          <a16:colId xmlns:a16="http://schemas.microsoft.com/office/drawing/2014/main" val="1733646245"/>
                        </a:ext>
                      </a:extLst>
                    </a:gridCol>
                    <a:gridCol w="996586">
                      <a:extLst>
                        <a:ext uri="{9D8B030D-6E8A-4147-A177-3AD203B41FA5}">
                          <a16:colId xmlns:a16="http://schemas.microsoft.com/office/drawing/2014/main" val="712602341"/>
                        </a:ext>
                      </a:extLst>
                    </a:gridCol>
                    <a:gridCol w="996586">
                      <a:extLst>
                        <a:ext uri="{9D8B030D-6E8A-4147-A177-3AD203B41FA5}">
                          <a16:colId xmlns:a16="http://schemas.microsoft.com/office/drawing/2014/main" val="1570208732"/>
                        </a:ext>
                      </a:extLst>
                    </a:gridCol>
                    <a:gridCol w="996586">
                      <a:extLst>
                        <a:ext uri="{9D8B030D-6E8A-4147-A177-3AD203B41FA5}">
                          <a16:colId xmlns:a16="http://schemas.microsoft.com/office/drawing/2014/main" val="36028182"/>
                        </a:ext>
                      </a:extLst>
                    </a:gridCol>
                    <a:gridCol w="996586">
                      <a:extLst>
                        <a:ext uri="{9D8B030D-6E8A-4147-A177-3AD203B41FA5}">
                          <a16:colId xmlns:a16="http://schemas.microsoft.com/office/drawing/2014/main" val="4062042680"/>
                        </a:ext>
                      </a:extLst>
                    </a:gridCol>
                    <a:gridCol w="996586">
                      <a:extLst>
                        <a:ext uri="{9D8B030D-6E8A-4147-A177-3AD203B41FA5}">
                          <a16:colId xmlns:a16="http://schemas.microsoft.com/office/drawing/2014/main" val="4249871150"/>
                        </a:ext>
                      </a:extLst>
                    </a:gridCol>
                    <a:gridCol w="996586">
                      <a:extLst>
                        <a:ext uri="{9D8B030D-6E8A-4147-A177-3AD203B41FA5}">
                          <a16:colId xmlns:a16="http://schemas.microsoft.com/office/drawing/2014/main" val="3837105883"/>
                        </a:ext>
                      </a:extLst>
                    </a:gridCol>
                    <a:gridCol w="996586">
                      <a:extLst>
                        <a:ext uri="{9D8B030D-6E8A-4147-A177-3AD203B41FA5}">
                          <a16:colId xmlns:a16="http://schemas.microsoft.com/office/drawing/2014/main" val="3885791471"/>
                        </a:ext>
                      </a:extLst>
                    </a:gridCol>
                    <a:gridCol w="996586">
                      <a:extLst>
                        <a:ext uri="{9D8B030D-6E8A-4147-A177-3AD203B41FA5}">
                          <a16:colId xmlns:a16="http://schemas.microsoft.com/office/drawing/2014/main" val="53357066"/>
                        </a:ext>
                      </a:extLst>
                    </a:gridCol>
                    <a:gridCol w="996586">
                      <a:extLst>
                        <a:ext uri="{9D8B030D-6E8A-4147-A177-3AD203B41FA5}">
                          <a16:colId xmlns:a16="http://schemas.microsoft.com/office/drawing/2014/main" val="1013635827"/>
                        </a:ext>
                      </a:extLst>
                    </a:gridCol>
                  </a:tblGrid>
                  <a:tr h="274320">
                    <a:tc>
                      <a:txBody>
                        <a:bodyPr/>
                        <a:lstStyle/>
                        <a:p>
                          <a:pPr algn="l"/>
                          <a:r>
                            <a:rPr lang="en-US" altLang="zh-CN" sz="1200">
                              <a:solidFill>
                                <a:schemeClr val="tx1"/>
                              </a:solidFill>
                              <a:latin typeface="Arial" panose="020B0604020202020204" pitchFamily="34" charset="0"/>
                              <a:cs typeface="Arial" panose="020B0604020202020204" pitchFamily="34" charset="0"/>
                            </a:rPr>
                            <a:t>Parameter</a:t>
                          </a:r>
                          <a:endParaRPr lang="zh-CN" alt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a:solidFill>
                                <a:schemeClr val="tx1"/>
                              </a:solidFill>
                              <a:latin typeface="Arial" panose="020B0604020202020204" pitchFamily="34" charset="0"/>
                              <a:cs typeface="Arial" panose="020B0604020202020204" pitchFamily="34" charset="0"/>
                            </a:rPr>
                            <a:t>e</a:t>
                          </a:r>
                          <a:endParaRPr lang="zh-CN" alt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a:solidFill>
                                <a:schemeClr val="tx1"/>
                              </a:solidFill>
                              <a:latin typeface="Arial" panose="020B0604020202020204" pitchFamily="34" charset="0"/>
                              <a:cs typeface="Arial" panose="020B0604020202020204" pitchFamily="34" charset="0"/>
                            </a:rPr>
                            <a:t>d</a:t>
                          </a:r>
                          <a:endParaRPr lang="zh-CN" altLang="en-US" sz="12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3</a:t>
                          </a:r>
                          <a:r>
                            <a:rPr lang="en-US" altLang="zh-CN" sz="1200">
                              <a:solidFill>
                                <a:schemeClr val="tx1"/>
                              </a:solidFill>
                              <a:latin typeface="Arial" panose="020B0604020202020204" pitchFamily="34" charset="0"/>
                              <a:cs typeface="Arial" panose="020B0604020202020204" pitchFamily="34" charset="0"/>
                            </a:rPr>
                            <a:t>He</a:t>
                          </a:r>
                          <a:r>
                            <a:rPr lang="en-US" altLang="zh-CN" sz="1200" baseline="30000">
                              <a:solidFill>
                                <a:schemeClr val="tx1"/>
                              </a:solidFill>
                              <a:latin typeface="Arial" panose="020B0604020202020204" pitchFamily="34" charset="0"/>
                              <a:cs typeface="Arial" panose="020B0604020202020204" pitchFamily="34" charset="0"/>
                            </a:rPr>
                            <a:t>++</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dirty="0">
                              <a:solidFill>
                                <a:schemeClr val="tx1"/>
                              </a:solidFill>
                              <a:latin typeface="Arial" panose="020B0604020202020204" pitchFamily="34" charset="0"/>
                              <a:cs typeface="Arial" panose="020B0604020202020204" pitchFamily="34" charset="0"/>
                            </a:rPr>
                            <a:t>7</a:t>
                          </a:r>
                          <a:r>
                            <a:rPr lang="en-US" altLang="zh-CN" sz="1200" dirty="0">
                              <a:solidFill>
                                <a:schemeClr val="tx1"/>
                              </a:solidFill>
                              <a:latin typeface="Arial" panose="020B0604020202020204" pitchFamily="34" charset="0"/>
                              <a:cs typeface="Arial" panose="020B0604020202020204" pitchFamily="34" charset="0"/>
                            </a:rPr>
                            <a:t>Li</a:t>
                          </a:r>
                          <a:r>
                            <a:rPr lang="en-US" altLang="zh-CN" sz="1200" baseline="30000" dirty="0">
                              <a:solidFill>
                                <a:schemeClr val="tx1"/>
                              </a:solidFill>
                              <a:latin typeface="Arial" panose="020B0604020202020204" pitchFamily="34" charset="0"/>
                              <a:cs typeface="Arial" panose="020B0604020202020204" pitchFamily="34" charset="0"/>
                            </a:rPr>
                            <a:t>3+</a:t>
                          </a:r>
                          <a:endParaRPr lang="zh-CN" altLang="en-US" sz="1200" baseline="300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12</a:t>
                          </a:r>
                          <a:r>
                            <a:rPr lang="en-US" altLang="zh-CN" sz="1200">
                              <a:solidFill>
                                <a:schemeClr val="tx1"/>
                              </a:solidFill>
                              <a:latin typeface="Arial" panose="020B0604020202020204" pitchFamily="34" charset="0"/>
                              <a:cs typeface="Arial" panose="020B0604020202020204" pitchFamily="34" charset="0"/>
                            </a:rPr>
                            <a:t>C</a:t>
                          </a:r>
                          <a:r>
                            <a:rPr lang="en-US" altLang="zh-CN" sz="1200" baseline="30000">
                              <a:solidFill>
                                <a:schemeClr val="tx1"/>
                              </a:solidFill>
                              <a:latin typeface="Arial" panose="020B0604020202020204" pitchFamily="34" charset="0"/>
                              <a:cs typeface="Arial" panose="020B0604020202020204" pitchFamily="34" charset="0"/>
                            </a:rPr>
                            <a:t>6+</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40</a:t>
                          </a:r>
                          <a:r>
                            <a:rPr lang="en-US" altLang="zh-CN" sz="1200">
                              <a:solidFill>
                                <a:schemeClr val="tx1"/>
                              </a:solidFill>
                              <a:latin typeface="Arial" panose="020B0604020202020204" pitchFamily="34" charset="0"/>
                              <a:cs typeface="Arial" panose="020B0604020202020204" pitchFamily="34" charset="0"/>
                            </a:rPr>
                            <a:t>Ca</a:t>
                          </a:r>
                          <a:r>
                            <a:rPr lang="en-US" altLang="zh-CN" sz="1200" baseline="30000">
                              <a:solidFill>
                                <a:schemeClr val="tx1"/>
                              </a:solidFill>
                              <a:latin typeface="Arial" panose="020B0604020202020204" pitchFamily="34" charset="0"/>
                              <a:cs typeface="Arial" panose="020B0604020202020204" pitchFamily="34" charset="0"/>
                            </a:rPr>
                            <a:t>20+</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197</a:t>
                          </a:r>
                          <a:r>
                            <a:rPr lang="en-US" altLang="zh-CN" sz="1200">
                              <a:solidFill>
                                <a:schemeClr val="tx1"/>
                              </a:solidFill>
                              <a:latin typeface="Arial" panose="020B0604020202020204" pitchFamily="34" charset="0"/>
                              <a:cs typeface="Arial" panose="020B0604020202020204" pitchFamily="34" charset="0"/>
                            </a:rPr>
                            <a:t>Au</a:t>
                          </a:r>
                          <a:r>
                            <a:rPr lang="en-US" altLang="zh-CN" sz="1200" baseline="30000">
                              <a:solidFill>
                                <a:schemeClr val="tx1"/>
                              </a:solidFill>
                              <a:latin typeface="Arial" panose="020B0604020202020204" pitchFamily="34" charset="0"/>
                              <a:cs typeface="Arial" panose="020B0604020202020204" pitchFamily="34" charset="0"/>
                            </a:rPr>
                            <a:t>79+</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a:solidFill>
                                <a:schemeClr val="tx1"/>
                              </a:solidFill>
                              <a:latin typeface="Arial" panose="020B0604020202020204" pitchFamily="34" charset="0"/>
                              <a:cs typeface="Arial" panose="020B0604020202020204" pitchFamily="34" charset="0"/>
                            </a:rPr>
                            <a:t>208</a:t>
                          </a:r>
                          <a:r>
                            <a:rPr lang="en-US" altLang="zh-CN" sz="1200">
                              <a:solidFill>
                                <a:schemeClr val="tx1"/>
                              </a:solidFill>
                              <a:latin typeface="Arial" panose="020B0604020202020204" pitchFamily="34" charset="0"/>
                              <a:cs typeface="Arial" panose="020B0604020202020204" pitchFamily="34" charset="0"/>
                            </a:rPr>
                            <a:t>Pb</a:t>
                          </a:r>
                          <a:r>
                            <a:rPr lang="en-US" altLang="zh-CN" sz="1200" baseline="30000">
                              <a:solidFill>
                                <a:schemeClr val="tx1"/>
                              </a:solidFill>
                              <a:latin typeface="Arial" panose="020B0604020202020204" pitchFamily="34" charset="0"/>
                              <a:cs typeface="Arial" panose="020B0604020202020204" pitchFamily="34" charset="0"/>
                            </a:rPr>
                            <a:t>82+</a:t>
                          </a:r>
                          <a:endParaRPr lang="zh-CN" altLang="en-US" sz="1200" baseline="300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baseline="30000" dirty="0">
                              <a:solidFill>
                                <a:schemeClr val="tx1"/>
                              </a:solidFill>
                              <a:latin typeface="Arial" panose="020B0604020202020204" pitchFamily="34" charset="0"/>
                              <a:cs typeface="Arial" panose="020B0604020202020204" pitchFamily="34" charset="0"/>
                            </a:rPr>
                            <a:t>238</a:t>
                          </a:r>
                          <a:r>
                            <a:rPr lang="en-US" altLang="zh-CN" sz="1200" dirty="0">
                              <a:solidFill>
                                <a:schemeClr val="tx1"/>
                              </a:solidFill>
                              <a:latin typeface="Arial" panose="020B0604020202020204" pitchFamily="34" charset="0"/>
                              <a:cs typeface="Arial" panose="020B0604020202020204" pitchFamily="34" charset="0"/>
                            </a:rPr>
                            <a:t>U</a:t>
                          </a:r>
                          <a:r>
                            <a:rPr lang="en-US" altLang="zh-CN" sz="1200" baseline="30000" dirty="0">
                              <a:solidFill>
                                <a:schemeClr val="tx1"/>
                              </a:solidFill>
                              <a:latin typeface="Arial" panose="020B0604020202020204" pitchFamily="34" charset="0"/>
                              <a:cs typeface="Arial" panose="020B0604020202020204" pitchFamily="34" charset="0"/>
                            </a:rPr>
                            <a:t>92+</a:t>
                          </a:r>
                          <a:endParaRPr lang="zh-CN" altLang="en-US" sz="1200" baseline="300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99966731"/>
                      </a:ext>
                    </a:extLst>
                  </a:tr>
                  <a:tr h="274320">
                    <a:tc>
                      <a:txBody>
                        <a:bodyPr/>
                        <a:lstStyle/>
                        <a:p>
                          <a:pPr algn="l"/>
                          <a:r>
                            <a:rPr lang="en-US" altLang="zh-CN" sz="1200">
                              <a:latin typeface="Arial" panose="020B0604020202020204" pitchFamily="34" charset="0"/>
                              <a:cs typeface="Arial" panose="020B0604020202020204" pitchFamily="34" charset="0"/>
                            </a:rPr>
                            <a:t>Kinetic energy (GeV)</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12.00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16.30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10.16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12.00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12.00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9.46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9.28 </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9.09 </a:t>
                          </a:r>
                        </a:p>
                      </a:txBody>
                      <a:tcPr marL="7620" marR="7620" marT="7620" marB="0" anchor="ctr"/>
                    </a:tc>
                    <a:extLst>
                      <a:ext uri="{0D108BD9-81ED-4DB2-BD59-A6C34878D82A}">
                        <a16:rowId xmlns:a16="http://schemas.microsoft.com/office/drawing/2014/main" val="874787504"/>
                      </a:ext>
                    </a:extLst>
                  </a:tr>
                  <a:tr h="274320">
                    <a:tc>
                      <a:txBody>
                        <a:bodyPr/>
                        <a:lstStyle/>
                        <a:p>
                          <a:pPr algn="l"/>
                          <a:r>
                            <a:rPr lang="en-US" altLang="zh-CN" sz="1200">
                              <a:latin typeface="Arial" panose="020B0604020202020204" pitchFamily="34" charset="0"/>
                              <a:cs typeface="Arial" panose="020B0604020202020204" pitchFamily="34" charset="0"/>
                            </a:rPr>
                            <a:t>CM energy (GeV/u)</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13.48</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15.55</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13.48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13.48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12.09</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11.98</a:t>
                          </a:r>
                        </a:p>
                      </a:txBody>
                      <a:tcPr marL="7620" marR="7620" marT="7620" marB="0" anchor="ctr"/>
                    </a:tc>
                    <a:tc>
                      <a:txBody>
                        <a:bodyPr/>
                        <a:lstStyle/>
                        <a:p>
                          <a:pPr algn="ctr" fontAlgn="b"/>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11.87</a:t>
                          </a:r>
                        </a:p>
                      </a:txBody>
                      <a:tcPr marL="7620" marR="7620" marT="7620" marB="0" anchor="ctr"/>
                    </a:tc>
                    <a:extLst>
                      <a:ext uri="{0D108BD9-81ED-4DB2-BD59-A6C34878D82A}">
                        <a16:rowId xmlns:a16="http://schemas.microsoft.com/office/drawing/2014/main" val="1428217585"/>
                      </a:ext>
                    </a:extLst>
                  </a:tr>
                  <a:tr h="274320">
                    <a:tc>
                      <a:txBody>
                        <a:bodyPr/>
                        <a:lstStyle/>
                        <a:p>
                          <a:pPr algn="l"/>
                          <a:r>
                            <a:rPr lang="en-US" altLang="zh-CN" sz="1200">
                              <a:latin typeface="Arial" panose="020B0604020202020204" pitchFamily="34" charset="0"/>
                              <a:cs typeface="Arial" panose="020B0604020202020204" pitchFamily="34" charset="0"/>
                            </a:rPr>
                            <a:t>f</a:t>
                          </a:r>
                          <a:r>
                            <a:rPr lang="en-US" altLang="zh-CN" sz="1200" baseline="-25000">
                              <a:latin typeface="Arial" panose="020B0604020202020204" pitchFamily="34" charset="0"/>
                              <a:cs typeface="Arial" panose="020B0604020202020204" pitchFamily="34" charset="0"/>
                            </a:rPr>
                            <a:t>collision </a:t>
                          </a:r>
                          <a:r>
                            <a:rPr lang="en-US" altLang="zh-CN" sz="1200">
                              <a:latin typeface="Arial" panose="020B0604020202020204" pitchFamily="34" charset="0"/>
                              <a:cs typeface="Arial" panose="020B0604020202020204" pitchFamily="34" charset="0"/>
                            </a:rPr>
                            <a:t>(MHz)</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499.63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500.20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499.16</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499.63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499.63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498.91</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498.84</a:t>
                          </a:r>
                        </a:p>
                      </a:txBody>
                      <a:tcPr marL="7620" marR="7620" marT="7620" marB="0" anchor="ctr"/>
                    </a:tc>
                    <a:tc>
                      <a:txBody>
                        <a:bodyPr/>
                        <a:lstStyle/>
                        <a:p>
                          <a:pPr algn="ctr" fontAlgn="b"/>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498.76</a:t>
                          </a:r>
                        </a:p>
                      </a:txBody>
                      <a:tcPr marL="7620" marR="7620" marT="7620" marB="0" anchor="ctr"/>
                    </a:tc>
                    <a:extLst>
                      <a:ext uri="{0D108BD9-81ED-4DB2-BD59-A6C34878D82A}">
                        <a16:rowId xmlns:a16="http://schemas.microsoft.com/office/drawing/2014/main" val="3129791109"/>
                      </a:ext>
                    </a:extLst>
                  </a:tr>
                  <a:tr h="274320">
                    <a:tc>
                      <a:txBody>
                        <a:bodyPr/>
                        <a:lstStyle/>
                        <a:p>
                          <a:pPr algn="l"/>
                          <a:r>
                            <a:rPr lang="en-US" altLang="zh-CN" sz="1200">
                              <a:latin typeface="Arial" panose="020B0604020202020204" pitchFamily="34" charset="0"/>
                              <a:cs typeface="Arial" panose="020B0604020202020204" pitchFamily="34" charset="0"/>
                            </a:rPr>
                            <a:t>Polarization</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80%</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altLang="zh-CN" sz="1200" dirty="0">
                              <a:latin typeface="Arial" panose="020B0604020202020204" pitchFamily="34" charset="0"/>
                              <a:cs typeface="Arial" panose="020B0604020202020204" pitchFamily="34" charset="0"/>
                            </a:rPr>
                            <a:t>Yes</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Yes</a:t>
                          </a:r>
                          <a:endParaRPr lang="zh-CN" altLang="en-US" sz="12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No</a:t>
                          </a:r>
                        </a:p>
                      </a:txBody>
                      <a:tcPr marL="7620" marR="7620" marT="7620" marB="0" anchor="ctr"/>
                    </a:tc>
                    <a:extLst>
                      <a:ext uri="{0D108BD9-81ED-4DB2-BD59-A6C34878D82A}">
                        <a16:rowId xmlns:a16="http://schemas.microsoft.com/office/drawing/2014/main" val="1139416008"/>
                      </a:ext>
                    </a:extLst>
                  </a:tr>
                  <a:tr h="274320">
                    <a:tc>
                      <a:txBody>
                        <a:bodyPr/>
                        <a:lstStyle/>
                        <a:p>
                          <a:pPr algn="l"/>
                          <a:r>
                            <a:rPr lang="en-US" altLang="zh-CN" sz="1200">
                              <a:latin typeface="Arial" panose="020B0604020202020204" pitchFamily="34" charset="0"/>
                              <a:cs typeface="Arial" panose="020B0604020202020204" pitchFamily="34" charset="0"/>
                            </a:rPr>
                            <a:t>Bρ (T·m)</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11.67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86.00</a:t>
                          </a:r>
                          <a:endParaRPr lang="zh-CN" altLang="en-US" sz="12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86.00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86.00</a:t>
                          </a:r>
                        </a:p>
                      </a:txBody>
                      <a:tcPr marL="7620" marR="7620" marT="7620" marB="0" anchor="ctr"/>
                    </a:tc>
                    <a:extLst>
                      <a:ext uri="{0D108BD9-81ED-4DB2-BD59-A6C34878D82A}">
                        <a16:rowId xmlns:a16="http://schemas.microsoft.com/office/drawing/2014/main" val="4231158883"/>
                      </a:ext>
                    </a:extLst>
                  </a:tr>
                  <a:tr h="274320">
                    <a:tc>
                      <a:txBody>
                        <a:bodyPr/>
                        <a:lstStyle/>
                        <a:p>
                          <a:pPr algn="l"/>
                          <a:r>
                            <a:rPr lang="en-US" altLang="zh-CN" sz="1200">
                              <a:latin typeface="Arial" panose="020B0604020202020204" pitchFamily="34" charset="0"/>
                              <a:cs typeface="Arial" panose="020B0604020202020204" pitchFamily="34" charset="0"/>
                            </a:rPr>
                            <a:t>Particles per bunch (x10</a:t>
                          </a:r>
                          <a:r>
                            <a:rPr lang="en-US" altLang="zh-CN" sz="1200" baseline="30000">
                              <a:latin typeface="Arial" panose="020B0604020202020204" pitchFamily="34" charset="0"/>
                              <a:cs typeface="Arial" panose="020B0604020202020204" pitchFamily="34" charset="0"/>
                            </a:rPr>
                            <a:t>9</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40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6.1</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2.04</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0.07</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0.065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0.055</a:t>
                          </a:r>
                        </a:p>
                      </a:txBody>
                      <a:tcPr marL="7620" marR="7620" marT="7620" marB="0" anchor="ctr"/>
                    </a:tc>
                    <a:extLst>
                      <a:ext uri="{0D108BD9-81ED-4DB2-BD59-A6C34878D82A}">
                        <a16:rowId xmlns:a16="http://schemas.microsoft.com/office/drawing/2014/main" val="4279242915"/>
                      </a:ext>
                    </a:extLst>
                  </a:tr>
                  <a:tr h="288798">
                    <a:tc>
                      <a:txBody>
                        <a:bodyPr/>
                        <a:lstStyle/>
                        <a:p>
                          <a:endParaRPr lang="zh-CN"/>
                        </a:p>
                      </a:txBody>
                      <a:tcPr anchor="ctr">
                        <a:blipFill>
                          <a:blip r:embed="rId5"/>
                          <a:stretch>
                            <a:fillRect l="-236" t="-674468" r="-348113" b="-859574"/>
                          </a:stretch>
                        </a:blipFill>
                      </a:tcPr>
                    </a:tc>
                    <a:tc>
                      <a:txBody>
                        <a:bodyPr/>
                        <a:lstStyle/>
                        <a:p>
                          <a:pPr algn="ctr"/>
                          <a:r>
                            <a:rPr lang="en-US" altLang="zh-CN" sz="1200">
                              <a:latin typeface="Arial" panose="020B0604020202020204" pitchFamily="34" charset="0"/>
                              <a:cs typeface="Arial" panose="020B0604020202020204" pitchFamily="34" charset="0"/>
                            </a:rPr>
                            <a:t>50/15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100/50</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100/50</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100/50</a:t>
                          </a:r>
                        </a:p>
                      </a:txBody>
                      <a:tcPr marL="7620" marR="7620" marT="7620" marB="0" anchor="ctr"/>
                    </a:tc>
                    <a:extLst>
                      <a:ext uri="{0D108BD9-81ED-4DB2-BD59-A6C34878D82A}">
                        <a16:rowId xmlns:a16="http://schemas.microsoft.com/office/drawing/2014/main" val="1892958618"/>
                      </a:ext>
                    </a:extLst>
                  </a:tr>
                  <a:tr h="288798">
                    <a:tc>
                      <a:txBody>
                        <a:bodyPr/>
                        <a:lstStyle/>
                        <a:p>
                          <a:endParaRPr lang="zh-CN"/>
                        </a:p>
                      </a:txBody>
                      <a:tcPr anchor="ctr">
                        <a:blipFill>
                          <a:blip r:embed="rId5"/>
                          <a:stretch>
                            <a:fillRect l="-236" t="-758333" r="-348113" b="-741667"/>
                          </a:stretch>
                        </a:blipFill>
                      </a:tcPr>
                    </a:tc>
                    <a:tc>
                      <a:txBody>
                        <a:bodyPr/>
                        <a:lstStyle/>
                        <a:p>
                          <a:pPr algn="ctr"/>
                          <a:r>
                            <a:rPr lang="en-US" altLang="zh-CN" sz="1200">
                              <a:latin typeface="Arial" panose="020B0604020202020204" pitchFamily="34" charset="0"/>
                              <a:cs typeface="Arial" panose="020B0604020202020204" pitchFamily="34" charset="0"/>
                            </a:rPr>
                            <a:t>10/4</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5/1.2</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5/1.2</a:t>
                          </a:r>
                        </a:p>
                      </a:txBody>
                      <a:tcPr marL="7620" marR="7620" marT="7620" marB="0" anchor="ctr"/>
                    </a:tc>
                    <a:extLst>
                      <a:ext uri="{0D108BD9-81ED-4DB2-BD59-A6C34878D82A}">
                        <a16:rowId xmlns:a16="http://schemas.microsoft.com/office/drawing/2014/main" val="539219935"/>
                      </a:ext>
                    </a:extLst>
                  </a:tr>
                  <a:tr h="274320">
                    <a:tc>
                      <a:txBody>
                        <a:bodyPr/>
                        <a:lstStyle/>
                        <a:p>
                          <a:pPr algn="l"/>
                          <a:r>
                            <a:rPr lang="en-US" altLang="zh-CN" sz="1200">
                              <a:latin typeface="Arial" panose="020B0604020202020204" pitchFamily="34" charset="0"/>
                              <a:cs typeface="Arial" panose="020B0604020202020204" pitchFamily="34" charset="0"/>
                            </a:rPr>
                            <a:t>Bunch length (cm, rms)</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0.75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1.5</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1.5</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a:t>
                          </a:r>
                        </a:p>
                      </a:txBody>
                      <a:tcPr marL="7620" marR="7620" marT="7620" marB="0" anchor="ctr"/>
                    </a:tc>
                    <a:extLst>
                      <a:ext uri="{0D108BD9-81ED-4DB2-BD59-A6C34878D82A}">
                        <a16:rowId xmlns:a16="http://schemas.microsoft.com/office/drawing/2014/main" val="2670705917"/>
                      </a:ext>
                    </a:extLst>
                  </a:tr>
                  <a:tr h="288798">
                    <a:tc>
                      <a:txBody>
                        <a:bodyPr/>
                        <a:lstStyle/>
                        <a:p>
                          <a:endParaRPr lang="zh-CN"/>
                        </a:p>
                      </a:txBody>
                      <a:tcPr anchor="ctr">
                        <a:blipFill>
                          <a:blip r:embed="rId5"/>
                          <a:stretch>
                            <a:fillRect l="-236" t="-972340" r="-348113" b="-561702"/>
                          </a:stretch>
                        </a:blipFill>
                      </a:tcPr>
                    </a:tc>
                    <a:tc>
                      <a:txBody>
                        <a:bodyPr/>
                        <a:lstStyle/>
                        <a:p>
                          <a:pPr algn="ctr"/>
                          <a:r>
                            <a:rPr lang="en-US" altLang="zh-CN" sz="1200">
                              <a:latin typeface="Arial" panose="020B0604020202020204" pitchFamily="34" charset="0"/>
                              <a:cs typeface="Arial" panose="020B0604020202020204" pitchFamily="34" charset="0"/>
                            </a:rPr>
                            <a:t>6/7</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3/2</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marL="7620" marR="7620" marT="7620" marB="0" anchor="ctr"/>
                    </a:tc>
                    <a:extLst>
                      <a:ext uri="{0D108BD9-81ED-4DB2-BD59-A6C34878D82A}">
                        <a16:rowId xmlns:a16="http://schemas.microsoft.com/office/drawing/2014/main" val="3580788551"/>
                      </a:ext>
                    </a:extLst>
                  </a:tr>
                  <a:tr h="288798">
                    <a:tc>
                      <a:txBody>
                        <a:bodyPr/>
                        <a:lstStyle/>
                        <a:p>
                          <a:endParaRPr lang="zh-CN"/>
                        </a:p>
                      </a:txBody>
                      <a:tcPr anchor="ctr">
                        <a:blipFill>
                          <a:blip r:embed="rId5"/>
                          <a:stretch>
                            <a:fillRect l="-236" t="-1050000" r="-348113" b="-450000"/>
                          </a:stretch>
                        </a:blipFill>
                      </a:tcP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3.7/5.9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2.1/3.3</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5.1/8.1</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3.7/5.8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3.7/5.8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5.2/8.3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5.2/8.3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5.1/8.2</a:t>
                          </a:r>
                        </a:p>
                      </a:txBody>
                      <a:tcPr marL="7620" marR="7620" marT="7620" marB="0" anchor="ctr"/>
                    </a:tc>
                    <a:extLst>
                      <a:ext uri="{0D108BD9-81ED-4DB2-BD59-A6C34878D82A}">
                        <a16:rowId xmlns:a16="http://schemas.microsoft.com/office/drawing/2014/main" val="3780854712"/>
                      </a:ext>
                    </a:extLst>
                  </a:tr>
                  <a:tr h="274320">
                    <a:tc>
                      <a:txBody>
                        <a:bodyPr/>
                        <a:lstStyle/>
                        <a:p>
                          <a:pPr algn="l"/>
                          <a:r>
                            <a:rPr lang="en-US" altLang="zh-CN" sz="1200">
                              <a:latin typeface="Arial" panose="020B0604020202020204" pitchFamily="34" charset="0"/>
                              <a:cs typeface="Arial" panose="020B0604020202020204" pitchFamily="34" charset="0"/>
                            </a:rPr>
                            <a:t>Current (A)</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3.3</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0.42</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0.48</a:t>
                          </a:r>
                          <a:endParaRPr lang="zh-CN" altLang="en-US" sz="1200">
                            <a:latin typeface="Arial" panose="020B0604020202020204" pitchFamily="34" charset="0"/>
                            <a:cs typeface="Arial" panose="020B0604020202020204" pitchFamily="34" charset="0"/>
                          </a:endParaRPr>
                        </a:p>
                      </a:txBody>
                      <a:tcPr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0.49</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0.48</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0.44</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0.43</a:t>
                          </a:r>
                        </a:p>
                      </a:txBody>
                      <a:tcPr marL="7620" marR="7620" marT="7620" marB="0" anchor="ctr"/>
                    </a:tc>
                    <a:tc>
                      <a:txBody>
                        <a:bodyPr/>
                        <a:lstStyle/>
                        <a:p>
                          <a:pPr algn="ctr" fontAlgn="b"/>
                          <a:r>
                            <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0.40</a:t>
                          </a:r>
                        </a:p>
                      </a:txBody>
                      <a:tcPr marL="7620" marR="7620" marT="7620" marB="0" anchor="ctr"/>
                    </a:tc>
                    <a:extLst>
                      <a:ext uri="{0D108BD9-81ED-4DB2-BD59-A6C34878D82A}">
                        <a16:rowId xmlns:a16="http://schemas.microsoft.com/office/drawing/2014/main" val="474668661"/>
                      </a:ext>
                    </a:extLst>
                  </a:tr>
                  <a:tr h="274320">
                    <a:tc>
                      <a:txBody>
                        <a:bodyPr/>
                        <a:lstStyle/>
                        <a:p>
                          <a:pPr algn="l"/>
                          <a:r>
                            <a:rPr lang="en-US" altLang="zh-CN" sz="1200">
                              <a:latin typeface="Arial" panose="020B0604020202020204" pitchFamily="34" charset="0"/>
                              <a:cs typeface="Arial" panose="020B0604020202020204" pitchFamily="34" charset="0"/>
                            </a:rPr>
                            <a:t>Crossing angle (mrad)</a:t>
                          </a:r>
                          <a:endParaRPr lang="zh-CN" altLang="en-US" sz="1200">
                            <a:latin typeface="Arial" panose="020B0604020202020204" pitchFamily="34" charset="0"/>
                            <a:cs typeface="Arial" panose="020B0604020202020204" pitchFamily="34" charset="0"/>
                          </a:endParaRPr>
                        </a:p>
                      </a:txBody>
                      <a:tcPr anchor="ctr"/>
                    </a:tc>
                    <a:tc gridSpan="9">
                      <a:txBody>
                        <a:bodyPr/>
                        <a:lstStyle/>
                        <a:p>
                          <a:pPr algn="ctr"/>
                          <a:r>
                            <a:rPr lang="en-US" altLang="zh-CN" sz="1200">
                              <a:latin typeface="Arial" panose="020B0604020202020204" pitchFamily="34" charset="0"/>
                              <a:cs typeface="Arial" panose="020B0604020202020204" pitchFamily="34" charset="0"/>
                            </a:rPr>
                            <a:t>50</a:t>
                          </a:r>
                          <a:endParaRPr lang="zh-CN" altLang="en-US" sz="1200">
                            <a:latin typeface="Arial" panose="020B0604020202020204" pitchFamily="34" charset="0"/>
                            <a:cs typeface="Arial" panose="020B0604020202020204" pitchFamily="34"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tc hMerge="1">
                      <a:txBody>
                        <a:bodyPr/>
                        <a:lstStyle/>
                        <a:p>
                          <a:pPr algn="ctr"/>
                          <a:endParaRPr lang="zh-CN" altLang="en-US" sz="1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26604504"/>
                      </a:ext>
                    </a:extLst>
                  </a:tr>
                  <a:tr h="274320">
                    <a:tc>
                      <a:txBody>
                        <a:bodyPr/>
                        <a:lstStyle/>
                        <a:p>
                          <a:pPr algn="l"/>
                          <a:r>
                            <a:rPr lang="en-US" altLang="zh-CN" sz="1200">
                              <a:latin typeface="Arial" panose="020B0604020202020204" pitchFamily="34" charset="0"/>
                              <a:cs typeface="Arial" panose="020B0604020202020204" pitchFamily="34" charset="0"/>
                            </a:rPr>
                            <a:t>Hourglass</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a:latin typeface="Arial" panose="020B0604020202020204" pitchFamily="34" charset="0"/>
                              <a:cs typeface="Arial" panose="020B0604020202020204" pitchFamily="34" charset="0"/>
                            </a:rPr>
                            <a:t>0.9</a:t>
                          </a:r>
                          <a:endParaRPr lang="zh-CN" alt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99267136"/>
                      </a:ext>
                    </a:extLst>
                  </a:tr>
                  <a:tr h="457200">
                    <a:tc>
                      <a:txBody>
                        <a:bodyPr/>
                        <a:lstStyle/>
                        <a:p>
                          <a:pPr algn="l"/>
                          <a:r>
                            <a:rPr lang="en-US" altLang="zh-CN" sz="1200">
                              <a:latin typeface="Arial" panose="020B0604020202020204" pitchFamily="34" charset="0"/>
                              <a:cs typeface="Arial" panose="020B0604020202020204" pitchFamily="34" charset="0"/>
                            </a:rPr>
                            <a:t>Luminosity at nucleon level (cm</a:t>
                          </a:r>
                          <a:r>
                            <a:rPr lang="en-US" altLang="zh-CN" sz="1200" baseline="30000">
                              <a:latin typeface="Arial" panose="020B0604020202020204" pitchFamily="34" charset="0"/>
                              <a:cs typeface="Arial" panose="020B0604020202020204" pitchFamily="34" charset="0"/>
                            </a:rPr>
                            <a:t>-2</a:t>
                          </a:r>
                          <a:r>
                            <a:rPr lang="en-US" altLang="zh-CN" sz="1200">
                              <a:latin typeface="Arial" panose="020B0604020202020204" pitchFamily="34" charset="0"/>
                              <a:cs typeface="Arial" panose="020B0604020202020204" pitchFamily="34" charset="0"/>
                            </a:rPr>
                            <a:t>s</a:t>
                          </a:r>
                          <a:r>
                            <a:rPr lang="en-US" altLang="zh-CN" sz="1200" baseline="30000">
                              <a:latin typeface="Arial" panose="020B0604020202020204" pitchFamily="34" charset="0"/>
                              <a:cs typeface="Arial" panose="020B0604020202020204" pitchFamily="34" charset="0"/>
                            </a:rPr>
                            <a:t>-1</a:t>
                          </a:r>
                          <a:r>
                            <a:rPr lang="en-US" altLang="zh-CN" sz="1200">
                              <a:latin typeface="Arial" panose="020B0604020202020204" pitchFamily="34" charset="0"/>
                              <a:cs typeface="Arial" panose="020B0604020202020204" pitchFamily="34" charset="0"/>
                            </a:rPr>
                            <a:t>)</a:t>
                          </a:r>
                          <a:endParaRPr lang="zh-CN" altLang="en-US" sz="1200">
                            <a:latin typeface="Arial" panose="020B0604020202020204" pitchFamily="34" charset="0"/>
                            <a:cs typeface="Arial" panose="020B0604020202020204" pitchFamily="34" charset="0"/>
                          </a:endParaRPr>
                        </a:p>
                      </a:txBody>
                      <a:tcPr anchor="ctr"/>
                    </a:tc>
                    <a:tc>
                      <a:txBody>
                        <a:bodyPr/>
                        <a:lstStyle/>
                        <a:p>
                          <a:pPr algn="ctr"/>
                          <a:r>
                            <a:rPr lang="en-US" altLang="zh-CN" sz="1200" baseline="0">
                              <a:latin typeface="Arial" panose="020B0604020202020204" pitchFamily="34" charset="0"/>
                              <a:cs typeface="Arial" panose="020B0604020202020204" pitchFamily="34" charset="0"/>
                            </a:rPr>
                            <a:t>-</a:t>
                          </a:r>
                          <a:endParaRPr lang="zh-CN" altLang="en-US" sz="1200" baseline="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10.09 × 10</a:t>
                          </a:r>
                          <a:r>
                            <a:rPr lang="en-US" altLang="zh-CN" sz="1200" baseline="30000" dirty="0">
                              <a:latin typeface="Arial" panose="020B0604020202020204" pitchFamily="34" charset="0"/>
                              <a:cs typeface="Arial" panose="020B0604020202020204" pitchFamily="34" charset="0"/>
                            </a:rPr>
                            <a:t>32</a:t>
                          </a:r>
                          <a:endParaRPr lang="zh-CN" altLang="en-US" sz="1200" baseline="300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latin typeface="Arial" panose="020B0604020202020204" pitchFamily="34" charset="0"/>
                              <a:cs typeface="Arial" panose="020B0604020202020204" pitchFamily="34" charset="0"/>
                            </a:rPr>
                            <a:t>7.44 </a:t>
                          </a:r>
                          <a:r>
                            <a:rPr lang="en-US" altLang="zh-CN" sz="1200" dirty="0">
                              <a:latin typeface="Arial" panose="020B0604020202020204" pitchFamily="34" charset="0"/>
                              <a:cs typeface="Arial" panose="020B0604020202020204" pitchFamily="34" charset="0"/>
                            </a:rPr>
                            <a:t>× 10</a:t>
                          </a:r>
                          <a:r>
                            <a:rPr lang="en-US" altLang="zh-CN" sz="1200" baseline="30000" dirty="0">
                              <a:latin typeface="Arial" panose="020B0604020202020204" pitchFamily="34" charset="0"/>
                              <a:cs typeface="Arial" panose="020B0604020202020204" pitchFamily="34" charset="0"/>
                            </a:rPr>
                            <a:t>32</a:t>
                          </a:r>
                          <a:endParaRPr lang="zh-CN" altLang="en-US" sz="1200" baseline="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11.81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9.92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9.92 </a:t>
                          </a:r>
                          <a:r>
                            <a:rPr lang="en-US" altLang="zh-CN" sz="1200" dirty="0">
                              <a:latin typeface="Arial" panose="020B0604020202020204" pitchFamily="34" charset="0"/>
                              <a:cs typeface="Arial" panose="020B0604020202020204" pitchFamily="34" charset="0"/>
                            </a:rPr>
                            <a:t>× 10</a:t>
                          </a:r>
                          <a:r>
                            <a:rPr lang="en-US" altLang="zh-CN" sz="1200" baseline="30000" dirty="0">
                              <a:latin typeface="Arial" panose="020B0604020202020204" pitchFamily="34" charset="0"/>
                              <a:cs typeface="Arial" panose="020B0604020202020204" pitchFamily="34" charset="0"/>
                            </a:rPr>
                            <a:t>32</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11.40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11.18 </a:t>
                          </a:r>
                          <a:r>
                            <a:rPr lang="en-US" altLang="zh-CN" sz="1200">
                              <a:latin typeface="Arial" panose="020B0604020202020204" pitchFamily="34" charset="0"/>
                              <a:cs typeface="Arial" panose="020B0604020202020204" pitchFamily="34" charset="0"/>
                            </a:rPr>
                            <a:t>× 10</a:t>
                          </a:r>
                          <a:r>
                            <a:rPr lang="en-US" altLang="zh-CN" sz="1200" baseline="30000">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tc>
                      <a:txBody>
                        <a:bodyPr/>
                        <a:lstStyle/>
                        <a:p>
                          <a:pPr algn="ctr" fontAlgn="b"/>
                          <a:r>
                            <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10.82 </a:t>
                          </a:r>
                          <a:r>
                            <a:rPr lang="en-US" altLang="zh-CN" sz="1200" dirty="0">
                              <a:latin typeface="Arial" panose="020B0604020202020204" pitchFamily="34" charset="0"/>
                              <a:cs typeface="Arial" panose="020B0604020202020204" pitchFamily="34" charset="0"/>
                            </a:rPr>
                            <a:t>× 10</a:t>
                          </a:r>
                          <a:r>
                            <a:rPr lang="en-US" altLang="zh-CN" sz="1200" baseline="30000" dirty="0">
                              <a:latin typeface="Arial" panose="020B0604020202020204" pitchFamily="34" charset="0"/>
                              <a:cs typeface="Arial" panose="020B0604020202020204" pitchFamily="34" charset="0"/>
                            </a:rPr>
                            <a:t>32</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tc>
                    <a:extLst>
                      <a:ext uri="{0D108BD9-81ED-4DB2-BD59-A6C34878D82A}">
                        <a16:rowId xmlns:a16="http://schemas.microsoft.com/office/drawing/2014/main" val="1835015868"/>
                      </a:ext>
                    </a:extLst>
                  </a:tr>
                </a:tbl>
              </a:graphicData>
            </a:graphic>
          </p:graphicFrame>
        </mc:Fallback>
      </mc:AlternateContent>
      <p:sp>
        <p:nvSpPr>
          <p:cNvPr id="11" name="文本框 10">
            <a:extLst>
              <a:ext uri="{FF2B5EF4-FFF2-40B4-BE49-F238E27FC236}">
                <a16:creationId xmlns:a16="http://schemas.microsoft.com/office/drawing/2014/main" id="{A2941444-9AE8-447D-BDDD-D5861DAAC766}"/>
              </a:ext>
            </a:extLst>
          </p:cNvPr>
          <p:cNvSpPr txBox="1"/>
          <p:nvPr/>
        </p:nvSpPr>
        <p:spPr>
          <a:xfrm>
            <a:off x="1533829" y="2841531"/>
            <a:ext cx="1396733" cy="587469"/>
          </a:xfrm>
          <a:prstGeom prst="rect">
            <a:avLst/>
          </a:prstGeom>
          <a:noFill/>
        </p:spPr>
        <p:txBody>
          <a:bodyPr wrap="square">
            <a:spAutoFit/>
          </a:bodyPr>
          <a:lstStyle/>
          <a:p>
            <a:pPr algn="ctr">
              <a:lnSpc>
                <a:spcPct val="120000"/>
              </a:lnSpc>
            </a:pPr>
            <a:r>
              <a:rPr kumimoji="1" lang="en-US" altLang="zh-CN" sz="1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itchFamily="18" charset="0"/>
              </a:rPr>
              <a:t>Spin flip is also feasible</a:t>
            </a:r>
            <a:endParaRPr kumimoji="1" lang="en-US" altLang="zh-CN" sz="1400" b="1" kern="0" baseline="30000" dirty="0">
              <a:solidFill>
                <a:srgbClr val="C00000"/>
              </a:solidFill>
              <a:latin typeface="微软雅黑" panose="020B0503020204020204" pitchFamily="34" charset="-122"/>
              <a:ea typeface="微软雅黑" panose="020B0503020204020204" pitchFamily="34" charset="-122"/>
              <a:cs typeface="Times New Roman" pitchFamily="18" charset="0"/>
            </a:endParaRPr>
          </a:p>
        </p:txBody>
      </p:sp>
      <p:sp>
        <p:nvSpPr>
          <p:cNvPr id="13" name="灯片编号占位符 2">
            <a:extLst>
              <a:ext uri="{FF2B5EF4-FFF2-40B4-BE49-F238E27FC236}">
                <a16:creationId xmlns:a16="http://schemas.microsoft.com/office/drawing/2014/main" id="{91DDEF40-495B-4EE0-8971-494022EBA54C}"/>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34</a:t>
            </a:fld>
            <a:endParaRPr kumimoji="1" lang="zh-CN" altLang="en-US" b="1" dirty="0">
              <a:solidFill>
                <a:srgbClr val="0000FF"/>
              </a:solidFill>
            </a:endParaRPr>
          </a:p>
        </p:txBody>
      </p:sp>
    </p:spTree>
    <p:extLst>
      <p:ext uri="{BB962C8B-B14F-4D97-AF65-F5344CB8AC3E}">
        <p14:creationId xmlns:p14="http://schemas.microsoft.com/office/powerpoint/2010/main" val="87009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47626F54-EAC2-4E44-94F4-CF4374691607}"/>
              </a:ext>
            </a:extLst>
          </p:cNvPr>
          <p:cNvSpPr txBox="1">
            <a:spLocks noChangeArrowheads="1"/>
          </p:cNvSpPr>
          <p:nvPr/>
        </p:nvSpPr>
        <p:spPr bwMode="auto">
          <a:xfrm>
            <a:off x="4241794" y="575767"/>
            <a:ext cx="3708412" cy="830997"/>
          </a:xfrm>
          <a:prstGeom prst="rect">
            <a:avLst/>
          </a:prstGeom>
          <a:noFill/>
        </p:spPr>
        <p:txBody>
          <a:bodyPr wrap="square">
            <a:spAutoFit/>
          </a:bodyPr>
          <a:lstStyle>
            <a:defPPr>
              <a:defRPr lang="zh-CN"/>
            </a:defPPr>
            <a:lvl1pPr algn="ctr" fontAlgn="auto">
              <a:spcBef>
                <a:spcPts val="0"/>
              </a:spcBef>
              <a:spcAft>
                <a:spcPts val="0"/>
              </a:spcAft>
              <a:defRPr sz="4800" b="1">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Outline</a:t>
            </a:r>
          </a:p>
        </p:txBody>
      </p:sp>
      <p:sp>
        <p:nvSpPr>
          <p:cNvPr id="9" name="Rectangle 3"/>
          <p:cNvSpPr txBox="1">
            <a:spLocks noChangeArrowheads="1"/>
          </p:cNvSpPr>
          <p:nvPr/>
        </p:nvSpPr>
        <p:spPr>
          <a:xfrm>
            <a:off x="1415480" y="2060848"/>
            <a:ext cx="10297144" cy="3924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General information of the HIAF</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Technical challenges and construction status </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Experimental terminals</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Towards to the EicC</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Conclusion</a:t>
            </a:r>
          </a:p>
        </p:txBody>
      </p:sp>
      <p:sp>
        <p:nvSpPr>
          <p:cNvPr id="6" name="矩形 4">
            <a:extLst>
              <a:ext uri="{FF2B5EF4-FFF2-40B4-BE49-F238E27FC236}">
                <a16:creationId xmlns:a16="http://schemas.microsoft.com/office/drawing/2014/main" id="{5BDA692D-695D-4E20-A776-CA08FFB457F3}"/>
              </a:ext>
            </a:extLst>
          </p:cNvPr>
          <p:cNvSpPr/>
          <p:nvPr/>
        </p:nvSpPr>
        <p:spPr>
          <a:xfrm>
            <a:off x="264000" y="1556792"/>
            <a:ext cx="11664000" cy="36000"/>
          </a:xfrm>
          <a:prstGeom prst="rect">
            <a:avLst/>
          </a:prstGeom>
          <a:solidFill>
            <a:srgbClr val="4472C4">
              <a:lumMod val="75000"/>
            </a:srgbClr>
          </a:solidFill>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94075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04" y="0"/>
            <a:ext cx="1012024" cy="566977"/>
          </a:xfrm>
          <a:prstGeom prst="rect">
            <a:avLst/>
          </a:prstGeom>
        </p:spPr>
      </p:pic>
      <p:sp>
        <p:nvSpPr>
          <p:cNvPr id="42" name="矩形 41"/>
          <p:cNvSpPr/>
          <p:nvPr/>
        </p:nvSpPr>
        <p:spPr>
          <a:xfrm>
            <a:off x="674135" y="1443841"/>
            <a:ext cx="10843729" cy="3970318"/>
          </a:xfrm>
          <a:prstGeom prst="rect">
            <a:avLst/>
          </a:prstGeom>
        </p:spPr>
        <p:txBody>
          <a:bodyPr wrap="square">
            <a:spAutoFit/>
          </a:bodyPr>
          <a:lstStyle/>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The HIAF project can provide stable ions up to Uranium, and produce many kind of secondary isotopes</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The maximum magnetic rigidity is 34Tm, which corresponds to the energy of Uranium is about 830 MeV/u and proton is 9.3 GeV</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High beam intensity and fast ramping (12T/s)</a:t>
            </a:r>
            <a:r>
              <a:rPr lang="zh-CN" altLang="en-US" sz="2400" b="1" dirty="0">
                <a:solidFill>
                  <a:srgbClr val="0000FF"/>
                </a:solidFill>
                <a:latin typeface="Times New Roman" panose="02020603050405020304" pitchFamily="18" charset="0"/>
                <a:ea typeface="宋体" pitchFamily="2" charset="-122"/>
                <a:cs typeface="Times New Roman" panose="02020603050405020304" pitchFamily="18" charset="0"/>
              </a:rPr>
              <a:t> </a:t>
            </a: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is the main feature of the synchrotron</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The first beam will be extracted in 2025</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EicC is one important motivation for the HIAF upgrade.</a:t>
            </a:r>
          </a:p>
        </p:txBody>
      </p:sp>
      <p:sp>
        <p:nvSpPr>
          <p:cNvPr id="49" name="Rectangle 2"/>
          <p:cNvSpPr txBox="1">
            <a:spLocks noChangeArrowheads="1"/>
          </p:cNvSpPr>
          <p:nvPr/>
        </p:nvSpPr>
        <p:spPr>
          <a:xfrm>
            <a:off x="3726998" y="38346"/>
            <a:ext cx="4421230" cy="663059"/>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lvl="0" defTabSz="802336" eaLnBrk="1" hangingPunct="1">
              <a:spcBef>
                <a:spcPts val="600"/>
              </a:spcBef>
            </a:pPr>
            <a:r>
              <a:rPr lang="en-US" altLang="zh-CN" sz="3200" b="1" dirty="0">
                <a:solidFill>
                  <a:srgbClr val="000099"/>
                </a:solidFill>
                <a:latin typeface="Times New Roman" panose="02020603050405020304" pitchFamily="18" charset="0"/>
                <a:ea typeface="宋体"/>
                <a:cs typeface="Times New Roman" panose="02020603050405020304" pitchFamily="18" charset="0"/>
              </a:rPr>
              <a:t>Conclusion</a:t>
            </a:r>
          </a:p>
        </p:txBody>
      </p:sp>
      <p:pic>
        <p:nvPicPr>
          <p:cNvPr id="7" name="Picture 6">
            <a:extLst>
              <a:ext uri="{FF2B5EF4-FFF2-40B4-BE49-F238E27FC236}">
                <a16:creationId xmlns:a16="http://schemas.microsoft.com/office/drawing/2014/main" id="{C2A38C52-CF60-471C-8110-6453C3EE756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34258"/>
            <a:ext cx="588480" cy="586430"/>
          </a:xfrm>
          <a:prstGeom prst="rect">
            <a:avLst/>
          </a:prstGeom>
        </p:spPr>
      </p:pic>
    </p:spTree>
    <p:extLst>
      <p:ext uri="{BB962C8B-B14F-4D97-AF65-F5344CB8AC3E}">
        <p14:creationId xmlns:p14="http://schemas.microsoft.com/office/powerpoint/2010/main" val="541892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9582" y="71919"/>
            <a:ext cx="12006348" cy="6669449"/>
          </a:xfrm>
          <a:prstGeom prst="rect">
            <a:avLst/>
          </a:prstGeom>
        </p:spPr>
      </p:pic>
      <p:sp>
        <p:nvSpPr>
          <p:cNvPr id="7" name="文本框 6"/>
          <p:cNvSpPr txBox="1"/>
          <p:nvPr/>
        </p:nvSpPr>
        <p:spPr>
          <a:xfrm>
            <a:off x="858" y="0"/>
            <a:ext cx="9335501" cy="923330"/>
          </a:xfrm>
          <a:prstGeom prst="rect">
            <a:avLst/>
          </a:prstGeom>
          <a:noFill/>
        </p:spPr>
        <p:txBody>
          <a:bodyPr wrap="square" rtlCol="0">
            <a:spAutoFit/>
          </a:bodyPr>
          <a:lstStyle/>
          <a:p>
            <a:r>
              <a:rPr lang="en-US" altLang="zh-CN" sz="5400" b="1" dirty="0">
                <a:solidFill>
                  <a:srgbClr val="0000FF"/>
                </a:solidFill>
                <a:highlight>
                  <a:srgbClr val="FFFF00"/>
                </a:highlight>
                <a:latin typeface="Arial" pitchFamily="34" charset="0"/>
                <a:ea typeface="宋体" pitchFamily="2" charset="-122"/>
              </a:rPr>
              <a:t>Thanks for your attention!</a:t>
            </a:r>
            <a:endParaRPr lang="zh-CN" altLang="en-US" sz="5400" b="1" dirty="0">
              <a:solidFill>
                <a:srgbClr val="0000FF"/>
              </a:solidFill>
              <a:highlight>
                <a:srgbClr val="FFFF00"/>
              </a:highlight>
              <a:latin typeface="Arial" pitchFamily="34" charset="0"/>
              <a:ea typeface="宋体" pitchFamily="2" charset="-122"/>
            </a:endParaRPr>
          </a:p>
        </p:txBody>
      </p:sp>
    </p:spTree>
    <p:extLst>
      <p:ext uri="{BB962C8B-B14F-4D97-AF65-F5344CB8AC3E}">
        <p14:creationId xmlns:p14="http://schemas.microsoft.com/office/powerpoint/2010/main" val="1662381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397F7C8-F204-41AA-98B3-720F4B1973F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a:extLst>
              <a:ext uri="{FF2B5EF4-FFF2-40B4-BE49-F238E27FC236}">
                <a16:creationId xmlns:a16="http://schemas.microsoft.com/office/drawing/2014/main" id="{CC80F249-E2A1-4D19-A834-0697F67EF702}"/>
              </a:ext>
            </a:extLst>
          </p:cNvPr>
          <p:cNvSpPr txBox="1"/>
          <p:nvPr/>
        </p:nvSpPr>
        <p:spPr>
          <a:xfrm>
            <a:off x="858" y="0"/>
            <a:ext cx="9335501" cy="923330"/>
          </a:xfrm>
          <a:prstGeom prst="rect">
            <a:avLst/>
          </a:prstGeom>
          <a:noFill/>
        </p:spPr>
        <p:txBody>
          <a:bodyPr wrap="square" rtlCol="0">
            <a:spAutoFit/>
          </a:bodyPr>
          <a:lstStyle/>
          <a:p>
            <a:r>
              <a:rPr lang="en-US" altLang="zh-CN" sz="5400" b="1" dirty="0">
                <a:solidFill>
                  <a:srgbClr val="0000FF"/>
                </a:solidFill>
                <a:highlight>
                  <a:srgbClr val="FFFF00"/>
                </a:highlight>
                <a:latin typeface="Arial" pitchFamily="34" charset="0"/>
                <a:ea typeface="宋体" pitchFamily="2" charset="-122"/>
              </a:rPr>
              <a:t>Thanks for your attention!</a:t>
            </a:r>
            <a:endParaRPr lang="zh-CN" altLang="en-US" sz="5400" b="1" dirty="0">
              <a:solidFill>
                <a:srgbClr val="0000FF"/>
              </a:solidFill>
              <a:highlight>
                <a:srgbClr val="FFFF00"/>
              </a:highlight>
              <a:latin typeface="Arial" pitchFamily="34" charset="0"/>
              <a:ea typeface="宋体" pitchFamily="2" charset="-122"/>
            </a:endParaRPr>
          </a:p>
        </p:txBody>
      </p:sp>
    </p:spTree>
    <p:extLst>
      <p:ext uri="{BB962C8B-B14F-4D97-AF65-F5344CB8AC3E}">
        <p14:creationId xmlns:p14="http://schemas.microsoft.com/office/powerpoint/2010/main" val="2929487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2EDE75-3BBE-4D08-A14E-E061FE208BA3}"/>
              </a:ext>
            </a:extLst>
          </p:cNvPr>
          <p:cNvSpPr>
            <a:spLocks noGrp="1"/>
          </p:cNvSpPr>
          <p:nvPr>
            <p:ph type="title"/>
          </p:nvPr>
        </p:nvSpPr>
        <p:spPr>
          <a:xfrm>
            <a:off x="331302" y="26634"/>
            <a:ext cx="10484181" cy="681036"/>
          </a:xfrm>
        </p:spPr>
        <p:txBody>
          <a:bodyPr>
            <a:normAutofit/>
          </a:bodyPr>
          <a:lstStyle/>
          <a:p>
            <a:r>
              <a:rPr lang="en-US" altLang="zh-CN" dirty="0">
                <a:latin typeface="Arial" panose="020B0604020202020204" pitchFamily="34" charset="0"/>
                <a:cs typeface="Arial" panose="020B0604020202020204" pitchFamily="34" charset="0"/>
              </a:rPr>
              <a:t>2. Ion and Electron Accelerators – Interaction Region (Ion)</a:t>
            </a:r>
            <a:endParaRPr lang="zh-CN" altLang="en-US"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83E19B4-7EFA-6DF8-BAEA-2A5C5D372C2B}"/>
              </a:ext>
            </a:extLst>
          </p:cNvPr>
          <p:cNvSpPr>
            <a:spLocks noGrp="1"/>
          </p:cNvSpPr>
          <p:nvPr>
            <p:ph type="sldNum" sz="quarter" idx="12"/>
          </p:nvPr>
        </p:nvSpPr>
        <p:spPr/>
        <p:txBody>
          <a:bodyPr/>
          <a:lstStyle/>
          <a:p>
            <a:fld id="{877910C5-8827-49E7-9921-F41D343D1620}" type="slidenum">
              <a:rPr lang="zh-CN" altLang="en-US" smtClean="0"/>
              <a:pPr/>
              <a:t>39</a:t>
            </a:fld>
            <a:endParaRPr lang="zh-CN" altLang="en-US" dirty="0"/>
          </a:p>
        </p:txBody>
      </p:sp>
      <p:pic>
        <p:nvPicPr>
          <p:cNvPr id="3" name="图片 2" descr="图表&#10;&#10;描述已自动生成">
            <a:extLst>
              <a:ext uri="{FF2B5EF4-FFF2-40B4-BE49-F238E27FC236}">
                <a16:creationId xmlns:a16="http://schemas.microsoft.com/office/drawing/2014/main" id="{0941945E-7560-A677-3214-A029F0F63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96" y="732912"/>
            <a:ext cx="9298237" cy="4041801"/>
          </a:xfrm>
          <a:prstGeom prst="rect">
            <a:avLst/>
          </a:prstGeom>
        </p:spPr>
      </p:pic>
      <p:sp>
        <p:nvSpPr>
          <p:cNvPr id="5" name="文本框 4">
            <a:extLst>
              <a:ext uri="{FF2B5EF4-FFF2-40B4-BE49-F238E27FC236}">
                <a16:creationId xmlns:a16="http://schemas.microsoft.com/office/drawing/2014/main" id="{3B38F2AD-8454-ACC2-6446-7A0C5E9D3279}"/>
              </a:ext>
            </a:extLst>
          </p:cNvPr>
          <p:cNvSpPr txBox="1"/>
          <p:nvPr/>
        </p:nvSpPr>
        <p:spPr>
          <a:xfrm>
            <a:off x="6116862" y="4776564"/>
            <a:ext cx="5523442" cy="1724255"/>
          </a:xfrm>
          <a:prstGeom prst="rect">
            <a:avLst/>
          </a:prstGeom>
          <a:noFill/>
        </p:spPr>
        <p:txBody>
          <a:bodyPr wrap="square">
            <a:spAutoFit/>
          </a:bodyPr>
          <a:lstStyle/>
          <a:p>
            <a:pPr marL="285750" indent="-285750">
              <a:lnSpc>
                <a:spcPct val="114000"/>
              </a:lnSpc>
              <a:spcAft>
                <a:spcPts val="600"/>
              </a:spcAft>
              <a:buFont typeface="Wingdings" panose="05000000000000000000" pitchFamily="2" charset="2"/>
              <a:buChar char="ü"/>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Roman pot detectors </a:t>
            </a:r>
            <a:r>
              <a:rPr lang="en-US" altLang="zh-CN" b="1" dirty="0">
                <a:latin typeface="Arial" panose="020B0604020202020204" pitchFamily="34" charset="0"/>
                <a:ea typeface="微软雅黑" panose="020B0503020204020204" pitchFamily="34" charset="-122"/>
                <a:cs typeface="Arial" panose="020B0604020202020204" pitchFamily="34" charset="0"/>
              </a:rPr>
              <a:t>are placed before and after BpF2 to cover ultra-small angle productions in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+/-5~16 </a:t>
            </a:r>
            <a:r>
              <a:rPr lang="en-US" altLang="zh-CN" b="1" dirty="0" err="1">
                <a:solidFill>
                  <a:srgbClr val="0000FF"/>
                </a:solidFill>
                <a:latin typeface="Arial" panose="020B0604020202020204" pitchFamily="34" charset="0"/>
                <a:ea typeface="微软雅黑" panose="020B0503020204020204" pitchFamily="34" charset="-122"/>
                <a:cs typeface="Arial" panose="020B0604020202020204" pitchFamily="34" charset="0"/>
              </a:rPr>
              <a:t>mrad</a:t>
            </a:r>
            <a:endPar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14000"/>
              </a:lnSpc>
              <a:spcAft>
                <a:spcPts val="600"/>
              </a:spcAft>
              <a:buFont typeface="Wingdings" panose="05000000000000000000" pitchFamily="2" charset="2"/>
              <a:buChar char="ü"/>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Zero-degree calorimeter (ZDC) </a:t>
            </a:r>
            <a:r>
              <a:rPr lang="en-US" altLang="zh-CN" b="1" dirty="0">
                <a:latin typeface="Arial" panose="020B0604020202020204" pitchFamily="34" charset="0"/>
                <a:ea typeface="微软雅黑" panose="020B0503020204020204" pitchFamily="34" charset="-122"/>
                <a:cs typeface="Arial" panose="020B0604020202020204" pitchFamily="34" charset="0"/>
              </a:rPr>
              <a:t>for the neutral particles should cover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+/- 25 </a:t>
            </a:r>
            <a:r>
              <a:rPr lang="en-US" altLang="zh-CN" b="1" dirty="0" err="1">
                <a:solidFill>
                  <a:srgbClr val="0000FF"/>
                </a:solidFill>
                <a:latin typeface="Arial" panose="020B0604020202020204" pitchFamily="34" charset="0"/>
                <a:ea typeface="微软雅黑" panose="020B0503020204020204" pitchFamily="34" charset="-122"/>
                <a:cs typeface="Arial" panose="020B0604020202020204" pitchFamily="34" charset="0"/>
              </a:rPr>
              <a:t>mrad</a:t>
            </a:r>
            <a:endPar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7AC7929B-59FD-603F-8D30-52A9072F7B17}"/>
              </a:ext>
            </a:extLst>
          </p:cNvPr>
          <p:cNvSpPr txBox="1"/>
          <p:nvPr/>
        </p:nvSpPr>
        <p:spPr>
          <a:xfrm>
            <a:off x="551696" y="4776563"/>
            <a:ext cx="5351381" cy="1726178"/>
          </a:xfrm>
          <a:prstGeom prst="rect">
            <a:avLst/>
          </a:prstGeom>
          <a:noFill/>
        </p:spPr>
        <p:txBody>
          <a:bodyPr wrap="square">
            <a:spAutoFit/>
          </a:bodyPr>
          <a:lstStyle/>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Maximum gradient ~ 52.9 T/m @ 19.08 GeV</a:t>
            </a:r>
          </a:p>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Space for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crab cavities ~ 16 m * 2</a:t>
            </a:r>
          </a:p>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Space for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central detector ~ </a:t>
            </a:r>
            <a:r>
              <a:rPr lang="en-US" altLang="zh-CN" sz="1800" b="1" dirty="0">
                <a:solidFill>
                  <a:srgbClr val="0000FF"/>
                </a:solidFill>
                <a:latin typeface="Arial" panose="020B0604020202020204" pitchFamily="34" charset="0"/>
                <a:ea typeface="微软雅黑" panose="020B0503020204020204" pitchFamily="34" charset="-122"/>
                <a:cs typeface="Arial" panose="020B0604020202020204" pitchFamily="34" charset="0"/>
              </a:rPr>
              <a:t>+4.4 m/-3.6 m</a:t>
            </a:r>
          </a:p>
          <a:p>
            <a:pPr marL="285750" indent="-285750">
              <a:lnSpc>
                <a:spcPct val="120000"/>
              </a:lnSpc>
              <a:buFont typeface="Wingdings" panose="05000000000000000000" pitchFamily="2" charset="2"/>
              <a:buChar char="ü"/>
            </a:pPr>
            <a:r>
              <a:rPr lang="en-US" altLang="zh-CN" sz="1800" b="1" dirty="0">
                <a:solidFill>
                  <a:srgbClr val="0000FF"/>
                </a:solidFill>
                <a:latin typeface="Arial" panose="020B0604020202020204" pitchFamily="34" charset="0"/>
                <a:ea typeface="微软雅黑" panose="020B0503020204020204" pitchFamily="34" charset="-122"/>
                <a:cs typeface="Arial" panose="020B0604020202020204" pitchFamily="34" charset="0"/>
              </a:rPr>
              <a:t>Endcap dipole tracker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(EDT) </a:t>
            </a:r>
            <a:r>
              <a:rPr lang="en-US" altLang="zh-CN" b="1" dirty="0">
                <a:latin typeface="Arial" panose="020B0604020202020204" pitchFamily="34" charset="0"/>
                <a:ea typeface="微软雅黑" panose="020B0503020204020204" pitchFamily="34" charset="-122"/>
                <a:cs typeface="Arial" panose="020B0604020202020204" pitchFamily="34" charset="0"/>
              </a:rPr>
              <a:t>is in the BpF1 with acceptance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+/-16~60 </a:t>
            </a:r>
            <a:r>
              <a:rPr lang="en-US" altLang="zh-CN" b="1" dirty="0" err="1">
                <a:solidFill>
                  <a:srgbClr val="0000FF"/>
                </a:solidFill>
                <a:latin typeface="Arial" panose="020B0604020202020204" pitchFamily="34" charset="0"/>
                <a:ea typeface="微软雅黑" panose="020B0503020204020204" pitchFamily="34" charset="-122"/>
                <a:cs typeface="Arial" panose="020B0604020202020204" pitchFamily="34" charset="0"/>
              </a:rPr>
              <a:t>mrad</a:t>
            </a:r>
            <a:endParaRPr lang="en-US" altLang="zh-CN" sz="18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a:extLst>
              <a:ext uri="{FF2B5EF4-FFF2-40B4-BE49-F238E27FC236}">
                <a16:creationId xmlns:a16="http://schemas.microsoft.com/office/drawing/2014/main" id="{F1CFFF96-68F4-D199-E20A-6B22C95E314C}"/>
              </a:ext>
            </a:extLst>
          </p:cNvPr>
          <p:cNvSpPr txBox="1"/>
          <p:nvPr/>
        </p:nvSpPr>
        <p:spPr>
          <a:xfrm>
            <a:off x="10063718" y="1614365"/>
            <a:ext cx="1465674" cy="2278894"/>
          </a:xfrm>
          <a:prstGeom prst="rect">
            <a:avLst/>
          </a:prstGeom>
          <a:solidFill>
            <a:srgbClr val="4472C4"/>
          </a:solidFill>
        </p:spPr>
        <p:txBody>
          <a:bodyPr wrap="square">
            <a:spAutoFit/>
          </a:bodyPr>
          <a:lstStyle/>
          <a:p>
            <a:pPr>
              <a:lnSpc>
                <a:spcPct val="114000"/>
              </a:lnSpc>
              <a:spcAft>
                <a:spcPts val="600"/>
              </a:spcAft>
            </a:pPr>
            <a:r>
              <a:rPr lang="en-US" altLang="zh-CN" b="1" dirty="0">
                <a:solidFill>
                  <a:srgbClr val="FFFF00"/>
                </a:solidFill>
                <a:latin typeface="Arial" panose="020B0604020202020204" pitchFamily="34" charset="0"/>
                <a:ea typeface="微软雅黑" panose="020B0503020204020204" pitchFamily="34" charset="-122"/>
                <a:cs typeface="Arial" panose="020B0604020202020204" pitchFamily="34" charset="0"/>
              </a:rPr>
              <a:t>Further studies should be performed with detector group …</a:t>
            </a:r>
          </a:p>
        </p:txBody>
      </p:sp>
      <p:sp>
        <p:nvSpPr>
          <p:cNvPr id="9" name="文本框 8">
            <a:extLst>
              <a:ext uri="{FF2B5EF4-FFF2-40B4-BE49-F238E27FC236}">
                <a16:creationId xmlns:a16="http://schemas.microsoft.com/office/drawing/2014/main" id="{6131F022-32C7-6E8A-9C82-42B862C4B279}"/>
              </a:ext>
            </a:extLst>
          </p:cNvPr>
          <p:cNvSpPr txBox="1"/>
          <p:nvPr/>
        </p:nvSpPr>
        <p:spPr>
          <a:xfrm>
            <a:off x="6190270" y="3799517"/>
            <a:ext cx="3345102" cy="286873"/>
          </a:xfrm>
          <a:prstGeom prst="rect">
            <a:avLst/>
          </a:prstGeom>
          <a:noFill/>
        </p:spPr>
        <p:txBody>
          <a:bodyPr wrap="square">
            <a:spAutoFit/>
          </a:bodyPr>
          <a:lstStyle/>
          <a:p>
            <a:pPr>
              <a:lnSpc>
                <a:spcPct val="114000"/>
              </a:lnSpc>
              <a:spcAft>
                <a:spcPts val="600"/>
              </a:spcAft>
            </a:pP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40% ~ 80% off-momentum</a:t>
            </a:r>
          </a:p>
        </p:txBody>
      </p:sp>
      <p:sp>
        <p:nvSpPr>
          <p:cNvPr id="10" name="文本框 9">
            <a:extLst>
              <a:ext uri="{FF2B5EF4-FFF2-40B4-BE49-F238E27FC236}">
                <a16:creationId xmlns:a16="http://schemas.microsoft.com/office/drawing/2014/main" id="{CC1B27E3-1345-AA84-ECF9-773A35FF90CB}"/>
              </a:ext>
            </a:extLst>
          </p:cNvPr>
          <p:cNvSpPr txBox="1"/>
          <p:nvPr/>
        </p:nvSpPr>
        <p:spPr>
          <a:xfrm>
            <a:off x="4798142" y="2434557"/>
            <a:ext cx="1042219" cy="319255"/>
          </a:xfrm>
          <a:prstGeom prst="rect">
            <a:avLst/>
          </a:prstGeom>
          <a:noFill/>
        </p:spPr>
        <p:txBody>
          <a:bodyPr wrap="square">
            <a:spAutoFit/>
          </a:bodyPr>
          <a:lstStyle/>
          <a:p>
            <a:pPr algn="ctr">
              <a:lnSpc>
                <a:spcPct val="114000"/>
              </a:lnSpc>
              <a:spcAft>
                <a:spcPts val="600"/>
              </a:spcAft>
            </a:pP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50 </a:t>
            </a:r>
            <a:r>
              <a:rPr lang="en-US" altLang="zh-CN" sz="1400" b="1" dirty="0" err="1">
                <a:solidFill>
                  <a:srgbClr val="FF0000"/>
                </a:solidFill>
                <a:latin typeface="微软雅黑" panose="020B0503020204020204" pitchFamily="34" charset="-122"/>
                <a:ea typeface="微软雅黑" panose="020B0503020204020204" pitchFamily="34" charset="-122"/>
                <a:cs typeface="Arial" panose="020B0604020202020204" pitchFamily="34" charset="0"/>
              </a:rPr>
              <a:t>mrad</a:t>
            </a:r>
            <a:endPar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31810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165C3834-9B40-4878-80DF-9C0126BF539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64552" y="2878528"/>
            <a:ext cx="2707647" cy="1934738"/>
          </a:xfrm>
          <a:prstGeom prst="rect">
            <a:avLst/>
          </a:prstGeom>
          <a:solidFill>
            <a:srgbClr val="FFFFFF">
              <a:shade val="85000"/>
            </a:srgbClr>
          </a:solidFill>
          <a:ln w="88900" cap="sq">
            <a:noFill/>
            <a:miter lim="800000"/>
          </a:ln>
          <a:effectLst/>
        </p:spPr>
      </p:pic>
      <p:pic>
        <p:nvPicPr>
          <p:cNvPr id="59" name="图片 58">
            <a:extLst>
              <a:ext uri="{FF2B5EF4-FFF2-40B4-BE49-F238E27FC236}">
                <a16:creationId xmlns:a16="http://schemas.microsoft.com/office/drawing/2014/main" id="{6EBDCD8F-6CC3-4C21-BC70-B2BCD20979F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616431" y="1358753"/>
            <a:ext cx="3472460" cy="1724374"/>
          </a:xfrm>
          <a:prstGeom prst="rect">
            <a:avLst/>
          </a:prstGeom>
          <a:solidFill>
            <a:srgbClr val="FFFFFF">
              <a:shade val="85000"/>
            </a:srgbClr>
          </a:solidFill>
          <a:ln w="88900" cap="sq">
            <a:noFill/>
            <a:miter lim="800000"/>
          </a:ln>
          <a:effectLst/>
        </p:spPr>
      </p:pic>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algn="ctr" fontAlgn="auto">
              <a:spcBef>
                <a:spcPts val="0"/>
              </a:spcBef>
              <a:spcAft>
                <a:spcPts val="0"/>
              </a:spcAft>
              <a:defRPr/>
            </a:pPr>
            <a:endParaRPr lang="zh-CN" altLang="en-US"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sp>
        <p:nvSpPr>
          <p:cNvPr id="27" name="矩形 26">
            <a:extLst>
              <a:ext uri="{FF2B5EF4-FFF2-40B4-BE49-F238E27FC236}">
                <a16:creationId xmlns:a16="http://schemas.microsoft.com/office/drawing/2014/main" id="{EA516A4C-B0DD-4D46-B34B-97DE8074085A}"/>
              </a:ext>
            </a:extLst>
          </p:cNvPr>
          <p:cNvSpPr/>
          <p:nvPr/>
        </p:nvSpPr>
        <p:spPr>
          <a:xfrm>
            <a:off x="399725" y="839942"/>
            <a:ext cx="11420935" cy="769441"/>
          </a:xfrm>
          <a:prstGeom prst="rect">
            <a:avLst/>
          </a:prstGeom>
        </p:spPr>
        <p:txBody>
          <a:bodyPr wrap="square">
            <a:spAutoFit/>
          </a:bodyPr>
          <a:lstStyle/>
          <a:p>
            <a:r>
              <a:rPr lang="en-US" altLang="zh-CN" sz="2200" b="1" dirty="0"/>
              <a:t>Next-generation high intensity facilities are required for advances in </a:t>
            </a:r>
            <a:r>
              <a:rPr lang="en-US" altLang="zh-CN" sz="2200" b="1" i="1" u="sng" dirty="0">
                <a:solidFill>
                  <a:srgbClr val="FF0000"/>
                </a:solidFill>
              </a:rPr>
              <a:t>nuclear physics </a:t>
            </a:r>
            <a:r>
              <a:rPr lang="en-US" altLang="zh-CN" sz="2200" b="1" dirty="0"/>
              <a:t>and related research fields:</a:t>
            </a:r>
          </a:p>
        </p:txBody>
      </p:sp>
      <p:sp>
        <p:nvSpPr>
          <p:cNvPr id="28" name="矩形 27">
            <a:extLst>
              <a:ext uri="{FF2B5EF4-FFF2-40B4-BE49-F238E27FC236}">
                <a16:creationId xmlns:a16="http://schemas.microsoft.com/office/drawing/2014/main" id="{9A0EB9D7-8542-4C55-9192-19D33D1BB10D}"/>
              </a:ext>
            </a:extLst>
          </p:cNvPr>
          <p:cNvSpPr/>
          <p:nvPr/>
        </p:nvSpPr>
        <p:spPr>
          <a:xfrm>
            <a:off x="4008960" y="2216801"/>
            <a:ext cx="4898463" cy="984885"/>
          </a:xfrm>
          <a:prstGeom prst="rect">
            <a:avLst/>
          </a:prstGeom>
          <a:solidFill>
            <a:schemeClr val="accent4">
              <a:lumMod val="20000"/>
              <a:lumOff val="80000"/>
            </a:schemeClr>
          </a:solidFill>
        </p:spPr>
        <p:txBody>
          <a:bodyPr wrap="square">
            <a:spAutoFit/>
          </a:bodyPr>
          <a:lstStyle/>
          <a:p>
            <a:pPr>
              <a:lnSpc>
                <a:spcPct val="80000"/>
              </a:lnSpc>
              <a:spcBef>
                <a:spcPts val="600"/>
              </a:spcBef>
              <a:buSzPct val="130000"/>
              <a:buFont typeface="Arial" pitchFamily="34" charset="0"/>
              <a:buChar char="•"/>
            </a:pPr>
            <a:r>
              <a:rPr lang="en-US" altLang="zh-CN" sz="2000" b="1" dirty="0">
                <a:solidFill>
                  <a:srgbClr val="0000FF"/>
                </a:solidFill>
                <a:latin typeface="Times New Roman"/>
              </a:rPr>
              <a:t>  To explore the limit of nuclear existence</a:t>
            </a:r>
          </a:p>
          <a:p>
            <a:pPr>
              <a:lnSpc>
                <a:spcPct val="80000"/>
              </a:lnSpc>
              <a:spcBef>
                <a:spcPts val="600"/>
              </a:spcBef>
              <a:buSzPct val="130000"/>
              <a:buFont typeface="Arial" pitchFamily="34" charset="0"/>
              <a:buChar char="•"/>
            </a:pPr>
            <a:r>
              <a:rPr lang="en-US" altLang="zh-CN" sz="2000" b="1" dirty="0">
                <a:solidFill>
                  <a:srgbClr val="0000FF"/>
                </a:solidFill>
                <a:latin typeface="Times New Roman"/>
              </a:rPr>
              <a:t>  To study exotic nuclear structure</a:t>
            </a:r>
          </a:p>
          <a:p>
            <a:pPr>
              <a:lnSpc>
                <a:spcPct val="80000"/>
              </a:lnSpc>
              <a:spcBef>
                <a:spcPts val="600"/>
              </a:spcBef>
              <a:buSzPct val="130000"/>
              <a:buFont typeface="Arial" pitchFamily="34" charset="0"/>
              <a:buChar char="•"/>
            </a:pPr>
            <a:r>
              <a:rPr lang="en-US" altLang="zh-CN" sz="2000" b="1" dirty="0">
                <a:solidFill>
                  <a:srgbClr val="0000FF"/>
                </a:solidFill>
                <a:latin typeface="Times New Roman"/>
              </a:rPr>
              <a:t>  Understand the origin of the elements</a:t>
            </a:r>
          </a:p>
        </p:txBody>
      </p:sp>
      <p:sp>
        <p:nvSpPr>
          <p:cNvPr id="49" name="矩形 48">
            <a:extLst>
              <a:ext uri="{FF2B5EF4-FFF2-40B4-BE49-F238E27FC236}">
                <a16:creationId xmlns:a16="http://schemas.microsoft.com/office/drawing/2014/main" id="{5377C34B-5181-4194-9CF5-2410196BAD92}"/>
              </a:ext>
            </a:extLst>
          </p:cNvPr>
          <p:cNvSpPr/>
          <p:nvPr/>
        </p:nvSpPr>
        <p:spPr>
          <a:xfrm>
            <a:off x="1019436" y="5280751"/>
            <a:ext cx="4857752" cy="1554272"/>
          </a:xfrm>
          <a:prstGeom prst="rect">
            <a:avLst/>
          </a:prstGeom>
        </p:spPr>
        <p:txBody>
          <a:bodyPr wrap="square">
            <a:spAutoFit/>
          </a:bodyPr>
          <a:lstStyle/>
          <a:p>
            <a:pPr marL="355600" indent="-355600">
              <a:spcBef>
                <a:spcPts val="600"/>
              </a:spcBef>
              <a:buFont typeface="Wingdings" pitchFamily="2" charset="2"/>
              <a:buChar char="n"/>
            </a:pPr>
            <a:r>
              <a:rPr lang="en-US" altLang="zh-CN" sz="2000" dirty="0">
                <a:solidFill>
                  <a:srgbClr val="006600"/>
                </a:solidFill>
                <a:latin typeface="Arial"/>
              </a:rPr>
              <a:t>FAIR at GSI in Darmstadt, Germany </a:t>
            </a:r>
          </a:p>
          <a:p>
            <a:pPr marL="355600" indent="-355600">
              <a:spcBef>
                <a:spcPts val="600"/>
              </a:spcBef>
              <a:buFont typeface="Wingdings" pitchFamily="2" charset="2"/>
              <a:buChar char="n"/>
            </a:pPr>
            <a:r>
              <a:rPr lang="en-US" altLang="zh-CN" sz="2000" dirty="0">
                <a:solidFill>
                  <a:srgbClr val="006600"/>
                </a:solidFill>
                <a:latin typeface="Arial"/>
              </a:rPr>
              <a:t>FRIB at MSU in the U.S. </a:t>
            </a:r>
          </a:p>
          <a:p>
            <a:pPr marL="355600" indent="-355600">
              <a:spcBef>
                <a:spcPts val="600"/>
              </a:spcBef>
              <a:buFont typeface="Wingdings" pitchFamily="2" charset="2"/>
              <a:buChar char="n"/>
            </a:pPr>
            <a:r>
              <a:rPr lang="en-US" sz="2000" dirty="0">
                <a:solidFill>
                  <a:srgbClr val="006600"/>
                </a:solidFill>
              </a:rPr>
              <a:t>NICA at JINR, </a:t>
            </a:r>
            <a:r>
              <a:rPr lang="en-US" sz="2000" dirty="0" err="1">
                <a:solidFill>
                  <a:srgbClr val="006600"/>
                </a:solidFill>
              </a:rPr>
              <a:t>Dubna</a:t>
            </a:r>
            <a:r>
              <a:rPr lang="en-US" sz="2000" dirty="0">
                <a:solidFill>
                  <a:srgbClr val="006600"/>
                </a:solidFill>
              </a:rPr>
              <a:t>, Russia</a:t>
            </a:r>
            <a:endParaRPr lang="en-US" altLang="zh-CN" sz="2000" dirty="0">
              <a:solidFill>
                <a:schemeClr val="accent6">
                  <a:lumMod val="75000"/>
                </a:schemeClr>
              </a:solidFill>
              <a:latin typeface="Arial"/>
            </a:endParaRPr>
          </a:p>
          <a:p>
            <a:pPr marL="355600" indent="-355600">
              <a:spcBef>
                <a:spcPts val="600"/>
              </a:spcBef>
              <a:buFont typeface="Wingdings" pitchFamily="2" charset="2"/>
              <a:buChar char="n"/>
            </a:pPr>
            <a:r>
              <a:rPr lang="en-US" altLang="zh-CN" sz="2000" dirty="0">
                <a:solidFill>
                  <a:srgbClr val="FF6600"/>
                </a:solidFill>
                <a:latin typeface="Arial"/>
              </a:rPr>
              <a:t>HIAF at IMP, China</a:t>
            </a:r>
          </a:p>
        </p:txBody>
      </p:sp>
      <p:grpSp>
        <p:nvGrpSpPr>
          <p:cNvPr id="51" name="组合 50">
            <a:extLst>
              <a:ext uri="{FF2B5EF4-FFF2-40B4-BE49-F238E27FC236}">
                <a16:creationId xmlns:a16="http://schemas.microsoft.com/office/drawing/2014/main" id="{CB12C7DB-55DF-4DDA-9804-87788F1128A5}"/>
              </a:ext>
            </a:extLst>
          </p:cNvPr>
          <p:cNvGrpSpPr/>
          <p:nvPr/>
        </p:nvGrpSpPr>
        <p:grpSpPr>
          <a:xfrm>
            <a:off x="265327" y="1724924"/>
            <a:ext cx="3793629" cy="3143272"/>
            <a:chOff x="357158" y="1861423"/>
            <a:chExt cx="3793629" cy="3143272"/>
          </a:xfrm>
        </p:grpSpPr>
        <p:pic>
          <p:nvPicPr>
            <p:cNvPr id="52" name="Picture 2">
              <a:extLst>
                <a:ext uri="{FF2B5EF4-FFF2-40B4-BE49-F238E27FC236}">
                  <a16:creationId xmlns:a16="http://schemas.microsoft.com/office/drawing/2014/main" id="{5FDA1C6C-AF64-4533-AECF-703479F1B443}"/>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57158" y="1861423"/>
              <a:ext cx="3793629" cy="3143272"/>
            </a:xfrm>
            <a:prstGeom prst="rect">
              <a:avLst/>
            </a:prstGeom>
            <a:noFill/>
            <a:ln w="9525">
              <a:noFill/>
              <a:miter lim="800000"/>
              <a:headEnd/>
              <a:tailEnd/>
            </a:ln>
          </p:spPr>
        </p:pic>
        <p:sp>
          <p:nvSpPr>
            <p:cNvPr id="53" name="TextBox 9">
              <a:extLst>
                <a:ext uri="{FF2B5EF4-FFF2-40B4-BE49-F238E27FC236}">
                  <a16:creationId xmlns:a16="http://schemas.microsoft.com/office/drawing/2014/main" id="{677F09B6-2B5F-4E8C-939E-58ACAF00991F}"/>
                </a:ext>
              </a:extLst>
            </p:cNvPr>
            <p:cNvSpPr txBox="1"/>
            <p:nvPr/>
          </p:nvSpPr>
          <p:spPr>
            <a:xfrm>
              <a:off x="632103" y="3208750"/>
              <a:ext cx="1396473" cy="307777"/>
            </a:xfrm>
            <a:prstGeom prst="rect">
              <a:avLst/>
            </a:prstGeom>
            <a:noFill/>
          </p:spPr>
          <p:txBody>
            <a:bodyPr wrap="none" rtlCol="0">
              <a:spAutoFit/>
            </a:bodyPr>
            <a:lstStyle/>
            <a:p>
              <a:r>
                <a:rPr lang="en-US" altLang="zh-CN" sz="1400" dirty="0">
                  <a:solidFill>
                    <a:srgbClr val="0000FF"/>
                  </a:solidFill>
                </a:rPr>
                <a:t>Available today</a:t>
              </a:r>
              <a:endParaRPr lang="zh-CN" altLang="en-US" sz="1400" dirty="0">
                <a:solidFill>
                  <a:srgbClr val="0000FF"/>
                </a:solidFill>
              </a:endParaRPr>
            </a:p>
          </p:txBody>
        </p:sp>
        <p:cxnSp>
          <p:nvCxnSpPr>
            <p:cNvPr id="54" name="直接箭头连接符 53">
              <a:extLst>
                <a:ext uri="{FF2B5EF4-FFF2-40B4-BE49-F238E27FC236}">
                  <a16:creationId xmlns:a16="http://schemas.microsoft.com/office/drawing/2014/main" id="{A79B4AEF-AF38-4A3B-BF56-42EB1D3FE8A1}"/>
                </a:ext>
              </a:extLst>
            </p:cNvPr>
            <p:cNvCxnSpPr/>
            <p:nvPr/>
          </p:nvCxnSpPr>
          <p:spPr>
            <a:xfrm>
              <a:off x="1214414" y="3438878"/>
              <a:ext cx="432000" cy="432000"/>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55" name="矩形 54">
            <a:extLst>
              <a:ext uri="{FF2B5EF4-FFF2-40B4-BE49-F238E27FC236}">
                <a16:creationId xmlns:a16="http://schemas.microsoft.com/office/drawing/2014/main" id="{12F68D3A-FF64-4A4C-A4A5-FFAF9A853CFF}"/>
              </a:ext>
            </a:extLst>
          </p:cNvPr>
          <p:cNvSpPr/>
          <p:nvPr/>
        </p:nvSpPr>
        <p:spPr>
          <a:xfrm>
            <a:off x="4253901" y="1640029"/>
            <a:ext cx="4408579" cy="430887"/>
          </a:xfrm>
          <a:prstGeom prst="rect">
            <a:avLst/>
          </a:prstGeom>
        </p:spPr>
        <p:txBody>
          <a:bodyPr wrap="none">
            <a:spAutoFit/>
          </a:bodyPr>
          <a:lstStyle/>
          <a:p>
            <a:pPr algn="ctr"/>
            <a:r>
              <a:rPr lang="en-US" sz="2200" b="1" dirty="0">
                <a:solidFill>
                  <a:srgbClr val="0000FF"/>
                </a:solidFill>
              </a:rPr>
              <a:t>Fascinating and crucial questions</a:t>
            </a:r>
            <a:endParaRPr lang="zh-CN" altLang="en-US" sz="2200" b="1" dirty="0">
              <a:solidFill>
                <a:srgbClr val="0000FF"/>
              </a:solidFill>
            </a:endParaRPr>
          </a:p>
        </p:txBody>
      </p:sp>
      <p:sp>
        <p:nvSpPr>
          <p:cNvPr id="56" name="矩形 55">
            <a:extLst>
              <a:ext uri="{FF2B5EF4-FFF2-40B4-BE49-F238E27FC236}">
                <a16:creationId xmlns:a16="http://schemas.microsoft.com/office/drawing/2014/main" id="{D7C6EA6A-07CD-46A0-98A2-FE051BA19963}"/>
              </a:ext>
            </a:extLst>
          </p:cNvPr>
          <p:cNvSpPr/>
          <p:nvPr/>
        </p:nvSpPr>
        <p:spPr>
          <a:xfrm>
            <a:off x="695400" y="4834957"/>
            <a:ext cx="6338595" cy="430887"/>
          </a:xfrm>
          <a:prstGeom prst="rect">
            <a:avLst/>
          </a:prstGeom>
        </p:spPr>
        <p:txBody>
          <a:bodyPr wrap="none">
            <a:spAutoFit/>
          </a:bodyPr>
          <a:lstStyle/>
          <a:p>
            <a:pPr algn="ctr"/>
            <a:r>
              <a:rPr lang="en-US" altLang="zh-CN" sz="2200" b="1" dirty="0">
                <a:solidFill>
                  <a:srgbClr val="0000FF"/>
                </a:solidFill>
              </a:rPr>
              <a:t>Next-generation facilities are being constructed</a:t>
            </a:r>
            <a:endParaRPr lang="zh-CN" altLang="en-US" sz="2200" b="1" dirty="0">
              <a:solidFill>
                <a:srgbClr val="0000FF"/>
              </a:solidFill>
            </a:endParaRPr>
          </a:p>
        </p:txBody>
      </p:sp>
      <p:sp>
        <p:nvSpPr>
          <p:cNvPr id="57" name="矩形 56">
            <a:extLst>
              <a:ext uri="{FF2B5EF4-FFF2-40B4-BE49-F238E27FC236}">
                <a16:creationId xmlns:a16="http://schemas.microsoft.com/office/drawing/2014/main" id="{60EAAE4C-A477-4EA5-94E0-740B54E64104}"/>
              </a:ext>
            </a:extLst>
          </p:cNvPr>
          <p:cNvSpPr/>
          <p:nvPr/>
        </p:nvSpPr>
        <p:spPr>
          <a:xfrm>
            <a:off x="4058956" y="3186795"/>
            <a:ext cx="4315605" cy="707886"/>
          </a:xfrm>
          <a:prstGeom prst="rect">
            <a:avLst/>
          </a:prstGeom>
        </p:spPr>
        <p:txBody>
          <a:bodyPr wrap="square">
            <a:spAutoFit/>
          </a:bodyPr>
          <a:lstStyle/>
          <a:p>
            <a:pPr>
              <a:spcBef>
                <a:spcPts val="0"/>
              </a:spcBef>
              <a:buSzPct val="130000"/>
              <a:buFont typeface="Arial" pitchFamily="34" charset="0"/>
              <a:buChar char="•"/>
            </a:pPr>
            <a:r>
              <a:rPr lang="en-US" altLang="zh-CN" sz="2000" b="1" dirty="0">
                <a:solidFill>
                  <a:srgbClr val="C00000"/>
                </a:solidFill>
                <a:latin typeface="Times New Roman"/>
              </a:rPr>
              <a:t> To study the properties of High-Energy-Density Matter</a:t>
            </a:r>
            <a:endParaRPr lang="zh-CN" altLang="en-US" sz="2000" dirty="0">
              <a:solidFill>
                <a:srgbClr val="C00000"/>
              </a:solidFill>
            </a:endParaRPr>
          </a:p>
        </p:txBody>
      </p:sp>
      <p:pic>
        <p:nvPicPr>
          <p:cNvPr id="58" name="图片 57">
            <a:extLst>
              <a:ext uri="{FF2B5EF4-FFF2-40B4-BE49-F238E27FC236}">
                <a16:creationId xmlns:a16="http://schemas.microsoft.com/office/drawing/2014/main" id="{B77B6DA6-ACEF-4D1F-A896-7EF70DD6C06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59950" y="4384478"/>
            <a:ext cx="4045798" cy="2440051"/>
          </a:xfrm>
          <a:prstGeom prst="rect">
            <a:avLst/>
          </a:prstGeom>
        </p:spPr>
      </p:pic>
      <p:sp>
        <p:nvSpPr>
          <p:cNvPr id="61" name="文本框 60">
            <a:extLst>
              <a:ext uri="{FF2B5EF4-FFF2-40B4-BE49-F238E27FC236}">
                <a16:creationId xmlns:a16="http://schemas.microsoft.com/office/drawing/2014/main" id="{A0120E09-64E1-4859-AE64-7BD5A46F2F6F}"/>
              </a:ext>
            </a:extLst>
          </p:cNvPr>
          <p:cNvSpPr txBox="1"/>
          <p:nvPr/>
        </p:nvSpPr>
        <p:spPr>
          <a:xfrm>
            <a:off x="8133046" y="4374089"/>
            <a:ext cx="1249803" cy="307777"/>
          </a:xfrm>
          <a:prstGeom prst="rect">
            <a:avLst/>
          </a:prstGeom>
          <a:noFill/>
        </p:spPr>
        <p:txBody>
          <a:bodyPr wrap="square">
            <a:spAutoFit/>
          </a:bodyPr>
          <a:lstStyle/>
          <a:p>
            <a:r>
              <a:rPr lang="en-US" altLang="zh-CN" sz="1400" b="1" dirty="0">
                <a:solidFill>
                  <a:srgbClr val="FF0000"/>
                </a:solidFill>
                <a:highlight>
                  <a:srgbClr val="FFFF00"/>
                </a:highlight>
                <a:latin typeface="微软雅黑" panose="020B0503020204020204" pitchFamily="34" charset="-122"/>
                <a:ea typeface="微软雅黑" panose="020B0503020204020204" pitchFamily="34" charset="-122"/>
              </a:rPr>
              <a:t>FAIR@GSI</a:t>
            </a:r>
            <a:endParaRPr lang="zh-CN" altLang="en-US" sz="1400" dirty="0">
              <a:solidFill>
                <a:srgbClr val="FF0000"/>
              </a:solidFill>
              <a:highlight>
                <a:srgbClr val="FFFF00"/>
              </a:highlight>
            </a:endParaRPr>
          </a:p>
        </p:txBody>
      </p:sp>
      <p:sp>
        <p:nvSpPr>
          <p:cNvPr id="62" name="文本框 61">
            <a:extLst>
              <a:ext uri="{FF2B5EF4-FFF2-40B4-BE49-F238E27FC236}">
                <a16:creationId xmlns:a16="http://schemas.microsoft.com/office/drawing/2014/main" id="{A7585753-029A-4FAA-8327-FE0F120ADAF5}"/>
              </a:ext>
            </a:extLst>
          </p:cNvPr>
          <p:cNvSpPr txBox="1"/>
          <p:nvPr/>
        </p:nvSpPr>
        <p:spPr>
          <a:xfrm>
            <a:off x="10622358" y="2627898"/>
            <a:ext cx="1249803" cy="307777"/>
          </a:xfrm>
          <a:prstGeom prst="rect">
            <a:avLst/>
          </a:prstGeom>
          <a:noFill/>
        </p:spPr>
        <p:txBody>
          <a:bodyPr wrap="square">
            <a:spAutoFit/>
          </a:bodyPr>
          <a:lstStyle/>
          <a:p>
            <a:r>
              <a:rPr lang="en-US" altLang="zh-CN" sz="1400" b="1" dirty="0">
                <a:solidFill>
                  <a:srgbClr val="FF0000"/>
                </a:solidFill>
                <a:highlight>
                  <a:srgbClr val="FFFF00"/>
                </a:highlight>
                <a:latin typeface="微软雅黑" panose="020B0503020204020204" pitchFamily="34" charset="-122"/>
                <a:ea typeface="微软雅黑" panose="020B0503020204020204" pitchFamily="34" charset="-122"/>
              </a:rPr>
              <a:t>NICA@JINR</a:t>
            </a:r>
            <a:endParaRPr lang="zh-CN" altLang="en-US" sz="1400" dirty="0">
              <a:solidFill>
                <a:srgbClr val="FF0000"/>
              </a:solidFill>
              <a:highlight>
                <a:srgbClr val="FFFF00"/>
              </a:highlight>
            </a:endParaRPr>
          </a:p>
        </p:txBody>
      </p:sp>
      <p:sp>
        <p:nvSpPr>
          <p:cNvPr id="63" name="文本框 62">
            <a:extLst>
              <a:ext uri="{FF2B5EF4-FFF2-40B4-BE49-F238E27FC236}">
                <a16:creationId xmlns:a16="http://schemas.microsoft.com/office/drawing/2014/main" id="{C84434AE-66C4-4ADC-AF39-9ECA095E6EF0}"/>
              </a:ext>
            </a:extLst>
          </p:cNvPr>
          <p:cNvSpPr txBox="1"/>
          <p:nvPr/>
        </p:nvSpPr>
        <p:spPr>
          <a:xfrm>
            <a:off x="9814889" y="6447554"/>
            <a:ext cx="1249803" cy="307777"/>
          </a:xfrm>
          <a:prstGeom prst="rect">
            <a:avLst/>
          </a:prstGeom>
          <a:noFill/>
        </p:spPr>
        <p:txBody>
          <a:bodyPr wrap="square">
            <a:spAutoFit/>
          </a:bodyPr>
          <a:lstStyle/>
          <a:p>
            <a:r>
              <a:rPr lang="en-US" altLang="zh-CN" sz="1400" b="1" dirty="0">
                <a:solidFill>
                  <a:srgbClr val="FF0000"/>
                </a:solidFill>
                <a:highlight>
                  <a:srgbClr val="FFFF00"/>
                </a:highlight>
                <a:latin typeface="微软雅黑" panose="020B0503020204020204" pitchFamily="34" charset="-122"/>
                <a:ea typeface="微软雅黑" panose="020B0503020204020204" pitchFamily="34" charset="-122"/>
              </a:rPr>
              <a:t>FRIB@MSU</a:t>
            </a:r>
            <a:endParaRPr lang="zh-CN" altLang="en-US" sz="1400" dirty="0">
              <a:solidFill>
                <a:srgbClr val="FF0000"/>
              </a:solidFill>
              <a:highlight>
                <a:srgbClr val="FFFF00"/>
              </a:highlight>
            </a:endParaRPr>
          </a:p>
        </p:txBody>
      </p:sp>
      <p:pic>
        <p:nvPicPr>
          <p:cNvPr id="22" name="Picture 21">
            <a:extLst>
              <a:ext uri="{FF2B5EF4-FFF2-40B4-BE49-F238E27FC236}">
                <a16:creationId xmlns:a16="http://schemas.microsoft.com/office/drawing/2014/main" id="{52DCA580-2FB9-40A6-A7FE-F5296DAE388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3" name="灯片编号占位符 2">
            <a:extLst>
              <a:ext uri="{FF2B5EF4-FFF2-40B4-BE49-F238E27FC236}">
                <a16:creationId xmlns:a16="http://schemas.microsoft.com/office/drawing/2014/main" id="{44E24A96-F4AC-47FA-8D26-72FC21C0F778}"/>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4</a:t>
            </a:fld>
            <a:endParaRPr kumimoji="1" lang="zh-CN" altLang="en-US" b="1" dirty="0">
              <a:solidFill>
                <a:srgbClr val="0000FF"/>
              </a:solidFill>
            </a:endParaRPr>
          </a:p>
        </p:txBody>
      </p:sp>
    </p:spTree>
    <p:extLst>
      <p:ext uri="{BB962C8B-B14F-4D97-AF65-F5344CB8AC3E}">
        <p14:creationId xmlns:p14="http://schemas.microsoft.com/office/powerpoint/2010/main" val="4220901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2EDE75-3BBE-4D08-A14E-E061FE208BA3}"/>
              </a:ext>
            </a:extLst>
          </p:cNvPr>
          <p:cNvSpPr>
            <a:spLocks noGrp="1"/>
          </p:cNvSpPr>
          <p:nvPr>
            <p:ph type="title"/>
          </p:nvPr>
        </p:nvSpPr>
        <p:spPr>
          <a:xfrm>
            <a:off x="331303" y="26634"/>
            <a:ext cx="10410491" cy="681036"/>
          </a:xfrm>
        </p:spPr>
        <p:txBody>
          <a:bodyPr>
            <a:normAutofit/>
          </a:bodyPr>
          <a:lstStyle/>
          <a:p>
            <a:r>
              <a:rPr lang="en-US" altLang="zh-CN" dirty="0">
                <a:latin typeface="Arial" panose="020B0604020202020204" pitchFamily="34" charset="0"/>
                <a:cs typeface="Arial" panose="020B0604020202020204" pitchFamily="34" charset="0"/>
              </a:rPr>
              <a:t>2. Ion and Electron Accelerators – Interaction Region (e)</a:t>
            </a:r>
            <a:endParaRPr lang="zh-CN" altLang="en-US"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83E19B4-7EFA-6DF8-BAEA-2A5C5D372C2B}"/>
              </a:ext>
            </a:extLst>
          </p:cNvPr>
          <p:cNvSpPr>
            <a:spLocks noGrp="1"/>
          </p:cNvSpPr>
          <p:nvPr>
            <p:ph type="sldNum" sz="quarter" idx="12"/>
          </p:nvPr>
        </p:nvSpPr>
        <p:spPr/>
        <p:txBody>
          <a:bodyPr/>
          <a:lstStyle/>
          <a:p>
            <a:fld id="{877910C5-8827-49E7-9921-F41D343D1620}" type="slidenum">
              <a:rPr lang="zh-CN" altLang="en-US" smtClean="0"/>
              <a:pPr/>
              <a:t>40</a:t>
            </a:fld>
            <a:endParaRPr lang="zh-CN" altLang="en-US" dirty="0"/>
          </a:p>
        </p:txBody>
      </p:sp>
      <p:pic>
        <p:nvPicPr>
          <p:cNvPr id="8" name="图片 7">
            <a:extLst>
              <a:ext uri="{FF2B5EF4-FFF2-40B4-BE49-F238E27FC236}">
                <a16:creationId xmlns:a16="http://schemas.microsoft.com/office/drawing/2014/main" id="{5F45ACC0-C0D1-4D0D-736E-69265FBFA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800" y="745757"/>
            <a:ext cx="9768400" cy="4006570"/>
          </a:xfrm>
          <a:prstGeom prst="rect">
            <a:avLst/>
          </a:prstGeom>
        </p:spPr>
      </p:pic>
      <p:sp>
        <p:nvSpPr>
          <p:cNvPr id="9" name="文本框 8">
            <a:extLst>
              <a:ext uri="{FF2B5EF4-FFF2-40B4-BE49-F238E27FC236}">
                <a16:creationId xmlns:a16="http://schemas.microsoft.com/office/drawing/2014/main" id="{D892A35F-DEDC-90A6-3AA5-586C897B3909}"/>
              </a:ext>
            </a:extLst>
          </p:cNvPr>
          <p:cNvSpPr txBox="1"/>
          <p:nvPr/>
        </p:nvSpPr>
        <p:spPr>
          <a:xfrm>
            <a:off x="6096000" y="4962131"/>
            <a:ext cx="5642966" cy="1015727"/>
          </a:xfrm>
          <a:prstGeom prst="rect">
            <a:avLst/>
          </a:prstGeom>
          <a:noFill/>
        </p:spPr>
        <p:txBody>
          <a:bodyPr wrap="square">
            <a:spAutoFit/>
          </a:bodyPr>
          <a:lstStyle/>
          <a:p>
            <a:pPr marL="285750" indent="-285750">
              <a:lnSpc>
                <a:spcPct val="114000"/>
              </a:lnSpc>
              <a:spcAft>
                <a:spcPts val="600"/>
              </a:spcAft>
              <a:buFont typeface="Wingdings" panose="05000000000000000000" pitchFamily="2" charset="2"/>
              <a:buChar char="ü"/>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A Chicane section </a:t>
            </a:r>
            <a:r>
              <a:rPr lang="en-US" altLang="zh-CN" b="1" dirty="0">
                <a:latin typeface="Arial" panose="020B0604020202020204" pitchFamily="34" charset="0"/>
                <a:ea typeface="微软雅黑" panose="020B0503020204020204" pitchFamily="34" charset="-122"/>
                <a:cs typeface="Arial" panose="020B0604020202020204" pitchFamily="34" charset="0"/>
              </a:rPr>
              <a:t>formed by four dipoles is employed to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measure </a:t>
            </a:r>
            <a:r>
              <a:rPr lang="en-US" altLang="zh-CN" b="1" dirty="0" err="1">
                <a:solidFill>
                  <a:srgbClr val="0000FF"/>
                </a:solidFill>
                <a:latin typeface="Arial" panose="020B0604020202020204" pitchFamily="34" charset="0"/>
                <a:ea typeface="微软雅黑" panose="020B0503020204020204" pitchFamily="34" charset="-122"/>
                <a:cs typeface="Arial" panose="020B0604020202020204" pitchFamily="34" charset="0"/>
              </a:rPr>
              <a:t>lumi</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and polarization</a:t>
            </a:r>
            <a:r>
              <a:rPr lang="en-US" altLang="zh-CN" b="1" dirty="0">
                <a:latin typeface="Arial" panose="020B0604020202020204" pitchFamily="34" charset="0"/>
                <a:ea typeface="微软雅黑" panose="020B0503020204020204" pitchFamily="34" charset="-122"/>
                <a:cs typeface="Arial" panose="020B0604020202020204" pitchFamily="34" charset="0"/>
              </a:rPr>
              <a:t>, which has severe impact on emittance (20%)</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CDB8037-5692-B40E-7A5A-99FF997FAC8C}"/>
                  </a:ext>
                </a:extLst>
              </p:cNvPr>
              <p:cNvSpPr txBox="1"/>
              <p:nvPr/>
            </p:nvSpPr>
            <p:spPr>
              <a:xfrm>
                <a:off x="551696" y="4924044"/>
                <a:ext cx="5638574" cy="1091902"/>
              </a:xfrm>
              <a:prstGeom prst="rect">
                <a:avLst/>
              </a:prstGeom>
              <a:noFill/>
            </p:spPr>
            <p:txBody>
              <a:bodyPr wrap="square">
                <a:spAutoFit/>
              </a:bodyPr>
              <a:lstStyle/>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Maximum </a:t>
                </a:r>
                <a14:m>
                  <m:oMath xmlns:m="http://schemas.openxmlformats.org/officeDocument/2006/math">
                    <m:sSub>
                      <m:sSubPr>
                        <m:ctrlPr>
                          <a:rPr lang="en-US" altLang="zh-CN" b="1"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b="1" i="1" smtClean="0">
                            <a:latin typeface="Cambria Math" panose="02040503050406030204" pitchFamily="18" charset="0"/>
                            <a:ea typeface="微软雅黑" panose="020B0503020204020204" pitchFamily="34" charset="-122"/>
                            <a:cs typeface="Arial" panose="020B0604020202020204" pitchFamily="34" charset="0"/>
                          </a:rPr>
                          <m:t>𝜷</m:t>
                        </m:r>
                      </m:e>
                      <m:sub>
                        <m:r>
                          <a:rPr lang="en-US" altLang="zh-CN" b="1" i="1" smtClean="0">
                            <a:latin typeface="Cambria Math" panose="02040503050406030204" pitchFamily="18" charset="0"/>
                            <a:ea typeface="微软雅黑" panose="020B0503020204020204" pitchFamily="34" charset="-122"/>
                            <a:cs typeface="Arial" panose="020B0604020202020204" pitchFamily="34" charset="0"/>
                          </a:rPr>
                          <m:t>𝒙</m:t>
                        </m:r>
                      </m:sub>
                    </m:sSub>
                    <m:r>
                      <a:rPr lang="en-US" altLang="zh-CN" b="1" i="1" smtClean="0">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b="1"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b="1" i="1" smtClean="0">
                            <a:latin typeface="Cambria Math" panose="02040503050406030204" pitchFamily="18" charset="0"/>
                            <a:ea typeface="微软雅黑" panose="020B0503020204020204" pitchFamily="34" charset="-122"/>
                            <a:cs typeface="Arial" panose="020B0604020202020204" pitchFamily="34" charset="0"/>
                          </a:rPr>
                          <m:t>𝜷</m:t>
                        </m:r>
                      </m:e>
                      <m:sub>
                        <m:r>
                          <a:rPr lang="en-US" altLang="zh-CN" b="1" i="1" smtClean="0">
                            <a:latin typeface="Cambria Math" panose="02040503050406030204" pitchFamily="18" charset="0"/>
                            <a:ea typeface="微软雅黑" panose="020B0503020204020204" pitchFamily="34" charset="-122"/>
                            <a:cs typeface="Arial" panose="020B0604020202020204" pitchFamily="34" charset="0"/>
                          </a:rPr>
                          <m:t>𝒚</m:t>
                        </m:r>
                      </m:sub>
                    </m:sSub>
                  </m:oMath>
                </a14:m>
                <a:r>
                  <a:rPr lang="en-US" altLang="zh-CN" b="1" dirty="0">
                    <a:latin typeface="Arial" panose="020B0604020202020204" pitchFamily="34" charset="0"/>
                    <a:ea typeface="微软雅黑" panose="020B0503020204020204" pitchFamily="34" charset="-122"/>
                    <a:cs typeface="Arial" panose="020B0604020202020204" pitchFamily="34" charset="0"/>
                  </a:rPr>
                  <a:t> ~ 853 / 400 m</a:t>
                </a:r>
              </a:p>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Space for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crab cavities ~ 9 m * 2</a:t>
                </a:r>
              </a:p>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Space for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central detector ~ </a:t>
                </a:r>
                <a:r>
                  <a:rPr lang="en-US" altLang="zh-CN" sz="1800" b="1" dirty="0">
                    <a:solidFill>
                      <a:srgbClr val="0000FF"/>
                    </a:solidFill>
                    <a:latin typeface="Arial" panose="020B0604020202020204" pitchFamily="34" charset="0"/>
                    <a:ea typeface="微软雅黑" panose="020B0503020204020204" pitchFamily="34" charset="-122"/>
                    <a:cs typeface="Arial" panose="020B0604020202020204" pitchFamily="34" charset="0"/>
                  </a:rPr>
                  <a:t>+/- 4 m</a:t>
                </a:r>
              </a:p>
            </p:txBody>
          </p:sp>
        </mc:Choice>
        <mc:Fallback xmlns="">
          <p:sp>
            <p:nvSpPr>
              <p:cNvPr id="11" name="文本框 10">
                <a:extLst>
                  <a:ext uri="{FF2B5EF4-FFF2-40B4-BE49-F238E27FC236}">
                    <a16:creationId xmlns:a16="http://schemas.microsoft.com/office/drawing/2014/main" id="{DCDB8037-5692-B40E-7A5A-99FF997FAC8C}"/>
                  </a:ext>
                </a:extLst>
              </p:cNvPr>
              <p:cNvSpPr txBox="1">
                <a:spLocks noRot="1" noChangeAspect="1" noMove="1" noResize="1" noEditPoints="1" noAdjustHandles="1" noChangeArrowheads="1" noChangeShapeType="1" noTextEdit="1"/>
              </p:cNvSpPr>
              <p:nvPr/>
            </p:nvSpPr>
            <p:spPr>
              <a:xfrm>
                <a:off x="551696" y="4924044"/>
                <a:ext cx="5638574" cy="1091902"/>
              </a:xfrm>
              <a:prstGeom prst="rect">
                <a:avLst/>
              </a:prstGeom>
              <a:blipFill>
                <a:blip r:embed="rId4"/>
                <a:stretch>
                  <a:fillRect l="-674" b="-8046"/>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2CD15069-D87C-0B10-340E-AD05DCB0EB68}"/>
              </a:ext>
            </a:extLst>
          </p:cNvPr>
          <p:cNvSpPr txBox="1"/>
          <p:nvPr/>
        </p:nvSpPr>
        <p:spPr>
          <a:xfrm>
            <a:off x="7295535" y="2001937"/>
            <a:ext cx="1042219" cy="319255"/>
          </a:xfrm>
          <a:prstGeom prst="rect">
            <a:avLst/>
          </a:prstGeom>
          <a:noFill/>
        </p:spPr>
        <p:txBody>
          <a:bodyPr wrap="square">
            <a:spAutoFit/>
          </a:bodyPr>
          <a:lstStyle/>
          <a:p>
            <a:pPr algn="ctr">
              <a:lnSpc>
                <a:spcPct val="114000"/>
              </a:lnSpc>
              <a:spcAft>
                <a:spcPts val="600"/>
              </a:spcAft>
            </a:pP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50 </a:t>
            </a:r>
            <a:r>
              <a:rPr lang="en-US" altLang="zh-CN" sz="1400" b="1" dirty="0" err="1">
                <a:solidFill>
                  <a:srgbClr val="FF0000"/>
                </a:solidFill>
                <a:latin typeface="微软雅黑" panose="020B0503020204020204" pitchFamily="34" charset="-122"/>
                <a:ea typeface="微软雅黑" panose="020B0503020204020204" pitchFamily="34" charset="-122"/>
                <a:cs typeface="Arial" panose="020B0604020202020204" pitchFamily="34" charset="0"/>
              </a:rPr>
              <a:t>mrad</a:t>
            </a:r>
            <a:endPar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848978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2EDE75-3BBE-4D08-A14E-E061FE208BA3}"/>
              </a:ext>
            </a:extLst>
          </p:cNvPr>
          <p:cNvSpPr>
            <a:spLocks noGrp="1"/>
          </p:cNvSpPr>
          <p:nvPr>
            <p:ph type="title"/>
          </p:nvPr>
        </p:nvSpPr>
        <p:spPr>
          <a:xfrm>
            <a:off x="331303" y="26634"/>
            <a:ext cx="10847974" cy="681036"/>
          </a:xfrm>
        </p:spPr>
        <p:txBody>
          <a:bodyPr>
            <a:normAutofit/>
          </a:bodyPr>
          <a:lstStyle/>
          <a:p>
            <a:r>
              <a:rPr lang="en-US" altLang="zh-CN" dirty="0">
                <a:latin typeface="Arial" panose="020B0604020202020204" pitchFamily="34" charset="0"/>
                <a:cs typeface="Arial" panose="020B0604020202020204" pitchFamily="34" charset="0"/>
              </a:rPr>
              <a:t>3. Challenges &amp; Status of BB Research – Crab Cavities</a:t>
            </a:r>
            <a:endParaRPr lang="zh-CN" altLang="en-US"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83E19B4-7EFA-6DF8-BAEA-2A5C5D372C2B}"/>
              </a:ext>
            </a:extLst>
          </p:cNvPr>
          <p:cNvSpPr>
            <a:spLocks noGrp="1"/>
          </p:cNvSpPr>
          <p:nvPr>
            <p:ph type="sldNum" sz="quarter" idx="12"/>
          </p:nvPr>
        </p:nvSpPr>
        <p:spPr/>
        <p:txBody>
          <a:bodyPr/>
          <a:lstStyle/>
          <a:p>
            <a:fld id="{877910C5-8827-49E7-9921-F41D343D1620}" type="slidenum">
              <a:rPr lang="zh-CN" altLang="en-US" smtClean="0"/>
              <a:pPr/>
              <a:t>41</a:t>
            </a:fld>
            <a:endParaRPr lang="zh-CN" altLang="en-US" dirty="0"/>
          </a:p>
        </p:txBody>
      </p:sp>
      <p:pic>
        <p:nvPicPr>
          <p:cNvPr id="5" name="图片 4">
            <a:extLst>
              <a:ext uri="{FF2B5EF4-FFF2-40B4-BE49-F238E27FC236}">
                <a16:creationId xmlns:a16="http://schemas.microsoft.com/office/drawing/2014/main" id="{F27ED6E2-09CA-1F4E-533F-398B84359A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2061" y="979287"/>
            <a:ext cx="5028790" cy="2707810"/>
          </a:xfrm>
          <a:prstGeom prst="rect">
            <a:avLst/>
          </a:prstGeom>
        </p:spPr>
      </p:pic>
      <p:sp>
        <p:nvSpPr>
          <p:cNvPr id="6" name="内容占位符 1">
            <a:extLst>
              <a:ext uri="{FF2B5EF4-FFF2-40B4-BE49-F238E27FC236}">
                <a16:creationId xmlns:a16="http://schemas.microsoft.com/office/drawing/2014/main" id="{198FB35D-6EEE-91A4-0172-721328E4F597}"/>
              </a:ext>
            </a:extLst>
          </p:cNvPr>
          <p:cNvSpPr txBox="1">
            <a:spLocks/>
          </p:cNvSpPr>
          <p:nvPr/>
        </p:nvSpPr>
        <p:spPr>
          <a:xfrm>
            <a:off x="1067210" y="897925"/>
            <a:ext cx="5028790" cy="2786410"/>
          </a:xfrm>
          <a:prstGeom prst="rect">
            <a:avLst/>
          </a:prstGeom>
        </p:spPr>
        <p:txBody>
          <a:bodyPr vert="horz" lIns="91440" tIns="45720" rIns="91440" bIns="45720" rtlCol="0">
            <a:noAutofit/>
          </a:bodyPr>
          <a:lstStyle>
            <a:lvl1pPr marL="228600" indent="-228600" algn="l" defTabSz="914400" rtl="0" eaLnBrk="1" latinLnBrk="0" hangingPunct="1">
              <a:lnSpc>
                <a:spcPct val="135000"/>
              </a:lnSpc>
              <a:spcBef>
                <a:spcPts val="1000"/>
              </a:spcBef>
              <a:buFont typeface="Arial" panose="020B0604020202020204" pitchFamily="34" charset="0"/>
              <a:buChar char="•"/>
              <a:defRPr sz="1800" b="0" kern="1200" baseline="0">
                <a:solidFill>
                  <a:schemeClr val="tx1"/>
                </a:solidFill>
                <a:latin typeface="Arial" panose="020B0604020202020204" pitchFamily="34" charset="0"/>
                <a:ea typeface="黑体" panose="02010609060101010101" pitchFamily="49" charset="-122"/>
                <a:cs typeface="+mn-cs"/>
              </a:defRPr>
            </a:lvl1pPr>
            <a:lvl2pPr marL="685800" indent="-228600" algn="l" defTabSz="914400" rtl="0" eaLnBrk="1" latinLnBrk="0" hangingPunct="1">
              <a:lnSpc>
                <a:spcPct val="100000"/>
              </a:lnSpc>
              <a:spcBef>
                <a:spcPts val="500"/>
              </a:spcBef>
              <a:buFont typeface="Calibri" panose="020F0502020204030204" pitchFamily="34" charset="0"/>
              <a:buChar char="–"/>
              <a:defRPr sz="1400" b="0" kern="1200" baseline="0">
                <a:solidFill>
                  <a:schemeClr val="tx1"/>
                </a:solidFill>
                <a:latin typeface="Arial" panose="020B0604020202020204" pitchFamily="34" charset="0"/>
                <a:ea typeface="黑体" panose="02010609060101010101" pitchFamily="49" charset="-122"/>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1400" b="0" kern="1200">
                <a:solidFill>
                  <a:schemeClr val="tx1"/>
                </a:solidFill>
                <a:latin typeface="Arial" panose="020B0604020202020204" pitchFamily="34" charset="0"/>
                <a:ea typeface="黑体" panose="02010609060101010101" pitchFamily="49" charset="-122"/>
                <a:cs typeface="+mn-cs"/>
              </a:defRPr>
            </a:lvl3pPr>
            <a:lvl4pPr marL="1600200" indent="-228600" algn="l" defTabSz="914400" rtl="0" eaLnBrk="1" latinLnBrk="0" hangingPunct="1">
              <a:lnSpc>
                <a:spcPct val="100000"/>
              </a:lnSpc>
              <a:spcBef>
                <a:spcPts val="500"/>
              </a:spcBef>
              <a:buFont typeface="黑体" panose="02010609060101010101" pitchFamily="49" charset="-122"/>
              <a:buChar char="–"/>
              <a:defRPr sz="1400" kern="1200">
                <a:solidFill>
                  <a:schemeClr val="tx1"/>
                </a:solidFill>
                <a:latin typeface="Arial" panose="020B0604020202020204" pitchFamily="34" charset="0"/>
                <a:ea typeface="黑体" panose="02010609060101010101" pitchFamily="49" charset="-122"/>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ü"/>
              <a:defRPr sz="1400" kern="1200">
                <a:solidFill>
                  <a:schemeClr val="tx1"/>
                </a:solidFill>
                <a:latin typeface="Arial" panose="020B0604020202020204" pitchFamily="34" charset="0"/>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altLang="zh-CN" b="1" dirty="0">
                <a:ea typeface="微软雅黑" panose="020B0503020204020204" pitchFamily="34" charset="-122"/>
                <a:cs typeface="Arial" panose="020B0604020202020204" pitchFamily="34" charset="0"/>
              </a:rPr>
              <a:t>It is </a:t>
            </a:r>
            <a:r>
              <a:rPr lang="en-US" altLang="zh-CN" b="1" dirty="0">
                <a:solidFill>
                  <a:srgbClr val="0000FF"/>
                </a:solidFill>
                <a:ea typeface="微软雅黑" panose="020B0503020204020204" pitchFamily="34" charset="-122"/>
                <a:cs typeface="Arial" panose="020B0604020202020204" pitchFamily="34" charset="0"/>
              </a:rPr>
              <a:t>necessary to employ local crab cavities</a:t>
            </a:r>
            <a:r>
              <a:rPr lang="en-US" altLang="zh-CN" b="1" dirty="0">
                <a:ea typeface="微软雅黑" panose="020B0503020204020204" pitchFamily="34" charset="-122"/>
                <a:cs typeface="Arial" panose="020B0604020202020204" pitchFamily="34" charset="0"/>
              </a:rPr>
              <a:t> to perform head-on collision as the luminosity is severely </a:t>
            </a:r>
            <a:r>
              <a:rPr lang="en-US" altLang="zh-CN" b="1" dirty="0">
                <a:solidFill>
                  <a:srgbClr val="0000FF"/>
                </a:solidFill>
                <a:ea typeface="微软雅黑" panose="020B0503020204020204" pitchFamily="34" charset="-122"/>
                <a:cs typeface="Arial" panose="020B0604020202020204" pitchFamily="34" charset="0"/>
              </a:rPr>
              <a:t>limited by large cross angle ~ 50 </a:t>
            </a:r>
            <a:r>
              <a:rPr lang="en-US" altLang="zh-CN" b="1" dirty="0" err="1">
                <a:solidFill>
                  <a:srgbClr val="0000FF"/>
                </a:solidFill>
                <a:ea typeface="微软雅黑" panose="020B0503020204020204" pitchFamily="34" charset="-122"/>
                <a:cs typeface="Arial" panose="020B0604020202020204" pitchFamily="34" charset="0"/>
              </a:rPr>
              <a:t>mrad</a:t>
            </a:r>
            <a:endParaRPr lang="en-US" altLang="zh-CN" b="1" dirty="0">
              <a:solidFill>
                <a:srgbClr val="0000FF"/>
              </a:solidFill>
              <a:ea typeface="微软雅黑" panose="020B0503020204020204" pitchFamily="34" charset="-122"/>
              <a:cs typeface="Arial" panose="020B0604020202020204" pitchFamily="34" charset="0"/>
            </a:endParaRPr>
          </a:p>
          <a:p>
            <a:pPr>
              <a:lnSpc>
                <a:spcPct val="120000"/>
              </a:lnSpc>
              <a:spcBef>
                <a:spcPts val="0"/>
              </a:spcBef>
              <a:spcAft>
                <a:spcPts val="1200"/>
              </a:spcAft>
            </a:pPr>
            <a:r>
              <a:rPr lang="en-US" altLang="zh-CN" b="1" dirty="0">
                <a:ea typeface="微软雅黑" panose="020B0503020204020204" pitchFamily="34" charset="-122"/>
                <a:cs typeface="Arial" panose="020B0604020202020204" pitchFamily="34" charset="0"/>
              </a:rPr>
              <a:t>However, </a:t>
            </a:r>
            <a:r>
              <a:rPr lang="en-US" altLang="zh-CN" b="1" dirty="0">
                <a:solidFill>
                  <a:srgbClr val="C00000"/>
                </a:solidFill>
                <a:ea typeface="微软雅黑" panose="020B0503020204020204" pitchFamily="34" charset="-122"/>
                <a:cs typeface="Arial" panose="020B0604020202020204" pitchFamily="34" charset="0"/>
              </a:rPr>
              <a:t>the nonlinear effects </a:t>
            </a:r>
            <a:r>
              <a:rPr lang="en-US" altLang="zh-CN" b="1" dirty="0">
                <a:ea typeface="微软雅黑" panose="020B0503020204020204" pitchFamily="34" charset="-122"/>
                <a:cs typeface="Arial" panose="020B0604020202020204" pitchFamily="34" charset="0"/>
              </a:rPr>
              <a:t>and </a:t>
            </a:r>
            <a:r>
              <a:rPr lang="en-US" altLang="zh-CN" b="1" dirty="0">
                <a:solidFill>
                  <a:srgbClr val="C00000"/>
                </a:solidFill>
                <a:ea typeface="微软雅黑" panose="020B0503020204020204" pitchFamily="34" charset="-122"/>
                <a:cs typeface="Arial" panose="020B0604020202020204" pitchFamily="34" charset="0"/>
              </a:rPr>
              <a:t>imperfection effects </a:t>
            </a:r>
            <a:r>
              <a:rPr lang="en-US" altLang="zh-CN" b="1" dirty="0">
                <a:ea typeface="微软雅黑" panose="020B0503020204020204" pitchFamily="34" charset="-122"/>
                <a:cs typeface="Arial" panose="020B0604020202020204" pitchFamily="34" charset="0"/>
              </a:rPr>
              <a:t>of crab cavities will have detrimental impacts on beams</a:t>
            </a:r>
          </a:p>
        </p:txBody>
      </p:sp>
      <p:pic>
        <p:nvPicPr>
          <p:cNvPr id="7" name="图片 6">
            <a:extLst>
              <a:ext uri="{FF2B5EF4-FFF2-40B4-BE49-F238E27FC236}">
                <a16:creationId xmlns:a16="http://schemas.microsoft.com/office/drawing/2014/main" id="{8A68CBA3-63C8-D5C4-5A5A-C7D72190D01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97054" y="3764481"/>
            <a:ext cx="4410688" cy="2986821"/>
          </a:xfrm>
          <a:prstGeom prst="rect">
            <a:avLst/>
          </a:prstGeom>
        </p:spPr>
      </p:pic>
      <p:pic>
        <p:nvPicPr>
          <p:cNvPr id="8" name="图片 7">
            <a:extLst>
              <a:ext uri="{FF2B5EF4-FFF2-40B4-BE49-F238E27FC236}">
                <a16:creationId xmlns:a16="http://schemas.microsoft.com/office/drawing/2014/main" id="{E4664DF0-4E19-4A02-7065-E5589781BC8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453495" y="5535561"/>
            <a:ext cx="871279" cy="739869"/>
          </a:xfrm>
          <a:prstGeom prst="rect">
            <a:avLst/>
          </a:prstGeom>
        </p:spPr>
      </p:pic>
      <p:pic>
        <p:nvPicPr>
          <p:cNvPr id="17" name="图片 16">
            <a:extLst>
              <a:ext uri="{FF2B5EF4-FFF2-40B4-BE49-F238E27FC236}">
                <a16:creationId xmlns:a16="http://schemas.microsoft.com/office/drawing/2014/main" id="{57992707-FB1A-685E-D2A9-1C38805A1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2418" y="3936062"/>
            <a:ext cx="4763529" cy="2568457"/>
          </a:xfrm>
          <a:prstGeom prst="rect">
            <a:avLst/>
          </a:prstGeom>
        </p:spPr>
      </p:pic>
    </p:spTree>
    <p:extLst>
      <p:ext uri="{BB962C8B-B14F-4D97-AF65-F5344CB8AC3E}">
        <p14:creationId xmlns:p14="http://schemas.microsoft.com/office/powerpoint/2010/main" val="307620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2EDE75-3BBE-4D08-A14E-E061FE208BA3}"/>
              </a:ext>
            </a:extLst>
          </p:cNvPr>
          <p:cNvSpPr>
            <a:spLocks noGrp="1"/>
          </p:cNvSpPr>
          <p:nvPr>
            <p:ph type="title"/>
          </p:nvPr>
        </p:nvSpPr>
        <p:spPr>
          <a:xfrm>
            <a:off x="331303" y="26634"/>
            <a:ext cx="10410491" cy="681036"/>
          </a:xfrm>
        </p:spPr>
        <p:txBody>
          <a:bodyPr>
            <a:normAutofit/>
          </a:bodyPr>
          <a:lstStyle/>
          <a:p>
            <a:r>
              <a:rPr lang="en-US" altLang="zh-CN" dirty="0">
                <a:latin typeface="Arial" panose="020B0604020202020204" pitchFamily="34" charset="0"/>
                <a:cs typeface="Arial" panose="020B0604020202020204" pitchFamily="34" charset="0"/>
              </a:rPr>
              <a:t>2. Ion and Electron Accelerators – Polarization (e-p)</a:t>
            </a:r>
            <a:endParaRPr lang="zh-CN" altLang="en-US"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83E19B4-7EFA-6DF8-BAEA-2A5C5D372C2B}"/>
              </a:ext>
            </a:extLst>
          </p:cNvPr>
          <p:cNvSpPr>
            <a:spLocks noGrp="1"/>
          </p:cNvSpPr>
          <p:nvPr>
            <p:ph type="sldNum" sz="quarter" idx="12"/>
          </p:nvPr>
        </p:nvSpPr>
        <p:spPr/>
        <p:txBody>
          <a:bodyPr/>
          <a:lstStyle/>
          <a:p>
            <a:fld id="{877910C5-8827-49E7-9921-F41D343D1620}" type="slidenum">
              <a:rPr lang="zh-CN" altLang="en-US" smtClean="0"/>
              <a:pPr/>
              <a:t>42</a:t>
            </a:fld>
            <a:endParaRPr lang="zh-CN" altLang="en-US" dirty="0"/>
          </a:p>
        </p:txBody>
      </p:sp>
      <p:pic>
        <p:nvPicPr>
          <p:cNvPr id="3" name="图片 2">
            <a:extLst>
              <a:ext uri="{FF2B5EF4-FFF2-40B4-BE49-F238E27FC236}">
                <a16:creationId xmlns:a16="http://schemas.microsoft.com/office/drawing/2014/main" id="{2453090B-5E2A-F311-2E08-AB02CE3E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62178"/>
            <a:ext cx="4723789" cy="1812313"/>
          </a:xfrm>
          <a:prstGeom prst="rect">
            <a:avLst/>
          </a:prstGeom>
        </p:spPr>
      </p:pic>
      <p:sp>
        <p:nvSpPr>
          <p:cNvPr id="5" name="文本框 4">
            <a:extLst>
              <a:ext uri="{FF2B5EF4-FFF2-40B4-BE49-F238E27FC236}">
                <a16:creationId xmlns:a16="http://schemas.microsoft.com/office/drawing/2014/main" id="{13B11346-AC12-0144-8635-D92B62C6B22E}"/>
              </a:ext>
            </a:extLst>
          </p:cNvPr>
          <p:cNvSpPr txBox="1"/>
          <p:nvPr/>
        </p:nvSpPr>
        <p:spPr>
          <a:xfrm>
            <a:off x="331304" y="911362"/>
            <a:ext cx="4428486" cy="2747996"/>
          </a:xfrm>
          <a:prstGeom prst="rect">
            <a:avLst/>
          </a:prstGeom>
          <a:noFill/>
        </p:spPr>
        <p:txBody>
          <a:bodyPr wrap="square" rtlCol="0">
            <a:spAutoFit/>
          </a:bodyPr>
          <a:lstStyle/>
          <a:p>
            <a:pPr marL="457200" indent="-457200" algn="just">
              <a:lnSpc>
                <a:spcPct val="120000"/>
              </a:lnSpc>
              <a:spcAft>
                <a:spcPts val="600"/>
              </a:spcAft>
              <a:buFont typeface="Wingdings" pitchFamily="2" charset="2"/>
              <a:buChar char="Ø"/>
            </a:pPr>
            <a:r>
              <a:rPr lang="en-US" altLang="zh-CN" sz="2000" b="1" dirty="0">
                <a:solidFill>
                  <a:srgbClr val="0070C0"/>
                </a:solidFill>
                <a:latin typeface="Arial" panose="020B0604020202020204" pitchFamily="34" charset="0"/>
                <a:ea typeface="Microsoft YaHei" panose="020B0503020204020204" pitchFamily="34" charset="-122"/>
                <a:cs typeface="Arial" panose="020B0604020202020204" pitchFamily="34" charset="0"/>
              </a:rPr>
              <a:t>Ion Complex</a:t>
            </a:r>
          </a:p>
          <a:p>
            <a:pPr marL="457200" indent="-457200">
              <a:lnSpc>
                <a:spcPct val="130000"/>
              </a:lnSpc>
              <a:buFont typeface="Arial" panose="020B0604020202020204" pitchFamily="34" charset="0"/>
              <a:buChar char="•"/>
            </a:pPr>
            <a:r>
              <a:rPr lang="en-US" altLang="zh-CN" sz="1600" b="1" dirty="0">
                <a:latin typeface="Arial" panose="020B0604020202020204" pitchFamily="34" charset="0"/>
                <a:ea typeface="Microsoft YaHei" panose="020B0503020204020204" pitchFamily="34" charset="-122"/>
                <a:cs typeface="Arial" panose="020B0604020202020204" pitchFamily="34" charset="0"/>
              </a:rPr>
              <a:t>The proton beams with </a:t>
            </a:r>
            <a:r>
              <a:rPr lang="en-US" altLang="zh-CN" sz="16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opposite spin directions</a:t>
            </a:r>
            <a:r>
              <a:rPr lang="en-US" altLang="zh-CN" sz="1600" b="1" dirty="0">
                <a:latin typeface="Arial" panose="020B0604020202020204" pitchFamily="34" charset="0"/>
                <a:ea typeface="Microsoft YaHei" panose="020B0503020204020204" pitchFamily="34" charset="-122"/>
                <a:cs typeface="Arial" panose="020B0604020202020204" pitchFamily="34" charset="0"/>
              </a:rPr>
              <a:t> are injected and accelerated</a:t>
            </a:r>
          </a:p>
          <a:p>
            <a:pPr marL="457200" indent="-457200">
              <a:lnSpc>
                <a:spcPct val="130000"/>
              </a:lnSpc>
              <a:buFont typeface="Arial" panose="020B0604020202020204" pitchFamily="34" charset="0"/>
              <a:buChar char="•"/>
            </a:pPr>
            <a:r>
              <a:rPr lang="en-US" altLang="zh-CN" sz="1600" b="1" dirty="0">
                <a:solidFill>
                  <a:srgbClr val="0000FF"/>
                </a:solidFill>
                <a:latin typeface="Arial" panose="020B0604020202020204" pitchFamily="34" charset="0"/>
                <a:ea typeface="Microsoft YaHei" panose="020B0503020204020204" pitchFamily="34" charset="-122"/>
                <a:cs typeface="Arial" panose="020B0604020202020204" pitchFamily="34" charset="0"/>
              </a:rPr>
              <a:t>Fixed field Siberian snakes </a:t>
            </a:r>
            <a:r>
              <a:rPr lang="en-US" altLang="zh-CN" sz="1600" b="1" dirty="0">
                <a:latin typeface="Arial" panose="020B0604020202020204" pitchFamily="34" charset="0"/>
                <a:ea typeface="Microsoft YaHei" panose="020B0503020204020204" pitchFamily="34" charset="-122"/>
                <a:cs typeface="Arial" panose="020B0604020202020204" pitchFamily="34" charset="0"/>
              </a:rPr>
              <a:t>will be employed in rapid-cycling boosters</a:t>
            </a:r>
          </a:p>
          <a:p>
            <a:pPr marL="457200" indent="-457200">
              <a:lnSpc>
                <a:spcPct val="130000"/>
              </a:lnSpc>
              <a:buFont typeface="Arial" panose="020B0604020202020204" pitchFamily="34" charset="0"/>
              <a:buChar char="•"/>
            </a:pPr>
            <a:r>
              <a:rPr lang="en-US" altLang="zh-CN" sz="1600" b="1" dirty="0" err="1">
                <a:solidFill>
                  <a:srgbClr val="0000FF"/>
                </a:solidFill>
                <a:latin typeface="Arial" panose="020B0604020202020204" pitchFamily="34" charset="0"/>
                <a:ea typeface="Microsoft YaHei" panose="020B0503020204020204" pitchFamily="34" charset="-122"/>
                <a:cs typeface="Arial" panose="020B0604020202020204" pitchFamily="34" charset="0"/>
              </a:rPr>
              <a:t>pRing</a:t>
            </a:r>
            <a:r>
              <a:rPr lang="en-US" altLang="zh-CN" sz="1600" b="1" dirty="0">
                <a:solidFill>
                  <a:srgbClr val="0000FF"/>
                </a:solidFill>
                <a:latin typeface="Arial" panose="020B0604020202020204" pitchFamily="34" charset="0"/>
                <a:ea typeface="Microsoft YaHei" panose="020B0503020204020204" pitchFamily="34" charset="-122"/>
                <a:cs typeface="Arial" panose="020B0604020202020204" pitchFamily="34" charset="0"/>
              </a:rPr>
              <a:t> will be spin-transparent, and required spin directions are achieved at the injection line</a:t>
            </a:r>
          </a:p>
        </p:txBody>
      </p:sp>
      <p:sp>
        <p:nvSpPr>
          <p:cNvPr id="6" name="文本框 5">
            <a:extLst>
              <a:ext uri="{FF2B5EF4-FFF2-40B4-BE49-F238E27FC236}">
                <a16:creationId xmlns:a16="http://schemas.microsoft.com/office/drawing/2014/main" id="{6795F2AB-8B9A-F06F-1E67-0DBDF0A67977}"/>
              </a:ext>
            </a:extLst>
          </p:cNvPr>
          <p:cNvSpPr txBox="1"/>
          <p:nvPr/>
        </p:nvSpPr>
        <p:spPr>
          <a:xfrm>
            <a:off x="362720" y="3741948"/>
            <a:ext cx="4397069" cy="2747996"/>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600"/>
              </a:spcAft>
              <a:buClrTx/>
              <a:buSzTx/>
              <a:buFont typeface="Wingdings" pitchFamily="2" charset="2"/>
              <a:buChar char="Ø"/>
              <a:tabLst/>
              <a:defRPr/>
            </a:pPr>
            <a:r>
              <a:rPr lang="en-US" altLang="zh-CN" sz="2000" b="1" dirty="0">
                <a:solidFill>
                  <a:srgbClr val="0070C0"/>
                </a:solidFill>
                <a:latin typeface="Arial" panose="020B0604020202020204" pitchFamily="34" charset="0"/>
                <a:ea typeface="Microsoft YaHei" panose="020B0503020204020204" pitchFamily="34" charset="-122"/>
                <a:cs typeface="Arial" panose="020B0604020202020204" pitchFamily="34" charset="0"/>
              </a:rPr>
              <a:t>Electron</a:t>
            </a:r>
            <a:r>
              <a:rPr kumimoji="0" lang="en-US" altLang="zh-CN" sz="20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Complex</a:t>
            </a:r>
          </a:p>
          <a:p>
            <a:pPr marL="457200" marR="0" lvl="0" indent="-4572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600" b="1" dirty="0">
                <a:solidFill>
                  <a:prstClr val="black"/>
                </a:solidFill>
                <a:latin typeface="Arial" panose="020B0604020202020204" pitchFamily="34" charset="0"/>
                <a:ea typeface="Microsoft YaHei" panose="020B0503020204020204" pitchFamily="34" charset="-122"/>
                <a:cs typeface="Arial" panose="020B0604020202020204" pitchFamily="34" charset="0"/>
              </a:rPr>
              <a:t>Electron beams </a:t>
            </a:r>
            <a:r>
              <a:rPr lang="en-US" altLang="zh-CN" sz="16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matched with self-polarization direction </a:t>
            </a:r>
            <a:r>
              <a:rPr lang="en-US" altLang="zh-CN" sz="1600" b="1" dirty="0">
                <a:solidFill>
                  <a:prstClr val="black"/>
                </a:solidFill>
                <a:latin typeface="Arial" panose="020B0604020202020204" pitchFamily="34" charset="0"/>
                <a:ea typeface="Microsoft YaHei" panose="020B0503020204020204" pitchFamily="34" charset="-122"/>
                <a:cs typeface="Arial" panose="020B0604020202020204" pitchFamily="34" charset="0"/>
              </a:rPr>
              <a:t>are inj. &amp; acc.</a:t>
            </a:r>
          </a:p>
          <a:p>
            <a:pPr marL="457200" marR="0" lvl="0" indent="-4572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600" b="1" dirty="0">
                <a:latin typeface="Arial" panose="020B0604020202020204" pitchFamily="34" charset="0"/>
                <a:ea typeface="Microsoft YaHei" panose="020B0503020204020204" pitchFamily="34" charset="-122"/>
                <a:cs typeface="Arial" panose="020B0604020202020204" pitchFamily="34" charset="0"/>
              </a:rPr>
              <a:t>Opposite spin directions are achieved at the injection line</a:t>
            </a:r>
          </a:p>
          <a:p>
            <a:pPr marL="457200" marR="0" lvl="0" indent="-4572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C00000"/>
                </a:solidFill>
                <a:effectLst/>
                <a:uLnTx/>
                <a:uFillTx/>
                <a:latin typeface="Arial" panose="020B0604020202020204" pitchFamily="34" charset="0"/>
                <a:ea typeface="Microsoft YaHei" panose="020B0503020204020204" pitchFamily="34" charset="-122"/>
                <a:cs typeface="Arial" panose="020B0604020202020204" pitchFamily="34" charset="0"/>
              </a:rPr>
              <a:t>2 Spin rotators around the IP</a:t>
            </a:r>
          </a:p>
          <a:p>
            <a:pPr marL="457200" marR="0" lvl="0" indent="-4572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00FF"/>
                </a:solidFill>
                <a:effectLst/>
                <a:uLnTx/>
                <a:uFillTx/>
                <a:latin typeface="Arial" panose="020B0604020202020204" pitchFamily="34" charset="0"/>
                <a:ea typeface="Microsoft YaHei" panose="020B0503020204020204" pitchFamily="34" charset="-122"/>
                <a:cs typeface="Arial" panose="020B0604020202020204" pitchFamily="34" charset="0"/>
              </a:rPr>
              <a:t>Swap-out injection is necessary to maintain high polarization in </a:t>
            </a:r>
            <a:r>
              <a:rPr kumimoji="0" lang="en-US" altLang="zh-CN" sz="1600" b="1" i="0" u="none" strike="noStrike" kern="1200" cap="none" spc="0" normalizeH="0" baseline="0" noProof="0" dirty="0" err="1">
                <a:ln>
                  <a:noFill/>
                </a:ln>
                <a:solidFill>
                  <a:srgbClr val="0000FF"/>
                </a:solidFill>
                <a:effectLst/>
                <a:uLnTx/>
                <a:uFillTx/>
                <a:latin typeface="Arial" panose="020B0604020202020204" pitchFamily="34" charset="0"/>
                <a:ea typeface="Microsoft YaHei" panose="020B0503020204020204" pitchFamily="34" charset="-122"/>
                <a:cs typeface="Arial" panose="020B0604020202020204" pitchFamily="34" charset="0"/>
              </a:rPr>
              <a:t>eRing</a:t>
            </a:r>
            <a:endParaRPr kumimoji="0" lang="en-US" altLang="zh-CN" sz="1600" b="1" i="0" u="none" strike="noStrike" kern="1200" cap="none" spc="0" normalizeH="0" baseline="0" noProof="0" dirty="0">
              <a:ln>
                <a:noFill/>
              </a:ln>
              <a:solidFill>
                <a:srgbClr val="0000FF"/>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nvGrpSpPr>
          <p:cNvPr id="7" name="组合 6">
            <a:extLst>
              <a:ext uri="{FF2B5EF4-FFF2-40B4-BE49-F238E27FC236}">
                <a16:creationId xmlns:a16="http://schemas.microsoft.com/office/drawing/2014/main" id="{61A9882E-9E7C-B9EA-87E4-F822EAC5F545}"/>
              </a:ext>
            </a:extLst>
          </p:cNvPr>
          <p:cNvGrpSpPr/>
          <p:nvPr/>
        </p:nvGrpSpPr>
        <p:grpSpPr>
          <a:xfrm>
            <a:off x="5018015" y="3429000"/>
            <a:ext cx="6842682" cy="2994680"/>
            <a:chOff x="4937660" y="3008318"/>
            <a:chExt cx="6842682" cy="2994680"/>
          </a:xfrm>
        </p:grpSpPr>
        <p:pic>
          <p:nvPicPr>
            <p:cNvPr id="10" name="图片 9">
              <a:extLst>
                <a:ext uri="{FF2B5EF4-FFF2-40B4-BE49-F238E27FC236}">
                  <a16:creationId xmlns:a16="http://schemas.microsoft.com/office/drawing/2014/main" id="{1449BCB3-6BA8-6659-BC0F-E86A16FB12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0296" y="3223007"/>
              <a:ext cx="5860046" cy="2779991"/>
            </a:xfrm>
            <a:prstGeom prst="rect">
              <a:avLst/>
            </a:prstGeom>
          </p:spPr>
        </p:pic>
        <p:grpSp>
          <p:nvGrpSpPr>
            <p:cNvPr id="13" name="组合 12">
              <a:extLst>
                <a:ext uri="{FF2B5EF4-FFF2-40B4-BE49-F238E27FC236}">
                  <a16:creationId xmlns:a16="http://schemas.microsoft.com/office/drawing/2014/main" id="{2AD6723A-6867-4758-815B-32C48A8ED6A2}"/>
                </a:ext>
              </a:extLst>
            </p:cNvPr>
            <p:cNvGrpSpPr/>
            <p:nvPr/>
          </p:nvGrpSpPr>
          <p:grpSpPr>
            <a:xfrm>
              <a:off x="4937660" y="3008318"/>
              <a:ext cx="1537967" cy="2036470"/>
              <a:chOff x="1933021" y="4454083"/>
              <a:chExt cx="1685085" cy="2231274"/>
            </a:xfrm>
          </p:grpSpPr>
          <p:sp>
            <p:nvSpPr>
              <p:cNvPr id="16" name="流程图: 汇总连接 12">
                <a:extLst>
                  <a:ext uri="{FF2B5EF4-FFF2-40B4-BE49-F238E27FC236}">
                    <a16:creationId xmlns:a16="http://schemas.microsoft.com/office/drawing/2014/main" id="{059AB12B-E333-A6C4-C87E-0AE1289E5B5C}"/>
                  </a:ext>
                </a:extLst>
              </p:cNvPr>
              <p:cNvSpPr/>
              <p:nvPr/>
            </p:nvSpPr>
            <p:spPr>
              <a:xfrm>
                <a:off x="3364770" y="5289801"/>
                <a:ext cx="144000" cy="144000"/>
              </a:xfrm>
              <a:prstGeom prst="flowChartSummingJuncti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5C2FD863-56B9-58C5-5C7C-5ECAEC971E65}"/>
                  </a:ext>
                </a:extLst>
              </p:cNvPr>
              <p:cNvGrpSpPr/>
              <p:nvPr/>
            </p:nvGrpSpPr>
            <p:grpSpPr>
              <a:xfrm>
                <a:off x="3330106" y="5459420"/>
                <a:ext cx="144000" cy="144000"/>
                <a:chOff x="4822657" y="5316687"/>
                <a:chExt cx="144000" cy="144000"/>
              </a:xfrm>
            </p:grpSpPr>
            <p:sp>
              <p:nvSpPr>
                <p:cNvPr id="33" name="椭圆 32">
                  <a:extLst>
                    <a:ext uri="{FF2B5EF4-FFF2-40B4-BE49-F238E27FC236}">
                      <a16:creationId xmlns:a16="http://schemas.microsoft.com/office/drawing/2014/main" id="{54E858B2-1262-73EE-0DA6-812CEF2A2150}"/>
                    </a:ext>
                  </a:extLst>
                </p:cNvPr>
                <p:cNvSpPr/>
                <p:nvPr/>
              </p:nvSpPr>
              <p:spPr>
                <a:xfrm>
                  <a:off x="4822657" y="5316687"/>
                  <a:ext cx="144000" cy="144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2F409D53-C392-13E2-1DD8-DC10FA592286}"/>
                    </a:ext>
                  </a:extLst>
                </p:cNvPr>
                <p:cNvSpPr/>
                <p:nvPr/>
              </p:nvSpPr>
              <p:spPr>
                <a:xfrm>
                  <a:off x="4871734" y="5367122"/>
                  <a:ext cx="45719" cy="4571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流程图: 汇总连接 14">
                <a:extLst>
                  <a:ext uri="{FF2B5EF4-FFF2-40B4-BE49-F238E27FC236}">
                    <a16:creationId xmlns:a16="http://schemas.microsoft.com/office/drawing/2014/main" id="{13278E74-F261-7853-4030-67B44D281BBB}"/>
                  </a:ext>
                </a:extLst>
              </p:cNvPr>
              <p:cNvSpPr/>
              <p:nvPr/>
            </p:nvSpPr>
            <p:spPr>
              <a:xfrm>
                <a:off x="2748842" y="5227675"/>
                <a:ext cx="144000" cy="144000"/>
              </a:xfrm>
              <a:prstGeom prst="flowChartSummingJuncti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611A00-619F-D094-B6FB-D8178B7A80DE}"/>
                  </a:ext>
                </a:extLst>
              </p:cNvPr>
              <p:cNvGrpSpPr/>
              <p:nvPr/>
            </p:nvGrpSpPr>
            <p:grpSpPr>
              <a:xfrm>
                <a:off x="2745595" y="5473566"/>
                <a:ext cx="144000" cy="144000"/>
                <a:chOff x="4822657" y="5316687"/>
                <a:chExt cx="144000" cy="144000"/>
              </a:xfrm>
            </p:grpSpPr>
            <p:sp>
              <p:nvSpPr>
                <p:cNvPr id="31" name="椭圆 30">
                  <a:extLst>
                    <a:ext uri="{FF2B5EF4-FFF2-40B4-BE49-F238E27FC236}">
                      <a16:creationId xmlns:a16="http://schemas.microsoft.com/office/drawing/2014/main" id="{9F15D8C3-DD08-5AC8-3434-3B2A9ADC434B}"/>
                    </a:ext>
                  </a:extLst>
                </p:cNvPr>
                <p:cNvSpPr/>
                <p:nvPr/>
              </p:nvSpPr>
              <p:spPr>
                <a:xfrm>
                  <a:off x="4822657" y="5316687"/>
                  <a:ext cx="144000" cy="14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66DC0C25-FB68-6998-56EC-6A20AF109ABA}"/>
                    </a:ext>
                  </a:extLst>
                </p:cNvPr>
                <p:cNvSpPr/>
                <p:nvPr/>
              </p:nvSpPr>
              <p:spPr>
                <a:xfrm>
                  <a:off x="4871734" y="5367122"/>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图: 汇总连接 16">
                <a:extLst>
                  <a:ext uri="{FF2B5EF4-FFF2-40B4-BE49-F238E27FC236}">
                    <a16:creationId xmlns:a16="http://schemas.microsoft.com/office/drawing/2014/main" id="{EC004E77-BAFF-BA03-8EF5-DDE447D6FAF9}"/>
                  </a:ext>
                </a:extLst>
              </p:cNvPr>
              <p:cNvSpPr/>
              <p:nvPr/>
            </p:nvSpPr>
            <p:spPr>
              <a:xfrm>
                <a:off x="3474106" y="5131801"/>
                <a:ext cx="144000" cy="144000"/>
              </a:xfrm>
              <a:prstGeom prst="flowChartSummingJuncti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98F0D94-D1B6-0FA7-BE2A-F3B5453BCFFD}"/>
                  </a:ext>
                </a:extLst>
              </p:cNvPr>
              <p:cNvGrpSpPr/>
              <p:nvPr/>
            </p:nvGrpSpPr>
            <p:grpSpPr>
              <a:xfrm>
                <a:off x="3387693" y="5631421"/>
                <a:ext cx="144000" cy="144000"/>
                <a:chOff x="4822657" y="5316687"/>
                <a:chExt cx="144000" cy="144000"/>
              </a:xfrm>
            </p:grpSpPr>
            <p:sp>
              <p:nvSpPr>
                <p:cNvPr id="29" name="椭圆 28">
                  <a:extLst>
                    <a:ext uri="{FF2B5EF4-FFF2-40B4-BE49-F238E27FC236}">
                      <a16:creationId xmlns:a16="http://schemas.microsoft.com/office/drawing/2014/main" id="{FB074457-E664-45EE-E58A-C3632E6D77A5}"/>
                    </a:ext>
                  </a:extLst>
                </p:cNvPr>
                <p:cNvSpPr/>
                <p:nvPr/>
              </p:nvSpPr>
              <p:spPr>
                <a:xfrm>
                  <a:off x="4822657" y="5316687"/>
                  <a:ext cx="144000" cy="144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968BEE70-109F-62FF-5238-4CE6E2584E07}"/>
                    </a:ext>
                  </a:extLst>
                </p:cNvPr>
                <p:cNvSpPr/>
                <p:nvPr/>
              </p:nvSpPr>
              <p:spPr>
                <a:xfrm>
                  <a:off x="4871734" y="5367122"/>
                  <a:ext cx="45719" cy="4571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流程图: 汇总连接 18">
                <a:extLst>
                  <a:ext uri="{FF2B5EF4-FFF2-40B4-BE49-F238E27FC236}">
                    <a16:creationId xmlns:a16="http://schemas.microsoft.com/office/drawing/2014/main" id="{53BA33F0-1762-CA0E-A283-CDB4BB644364}"/>
                  </a:ext>
                </a:extLst>
              </p:cNvPr>
              <p:cNvSpPr/>
              <p:nvPr/>
            </p:nvSpPr>
            <p:spPr>
              <a:xfrm>
                <a:off x="2784598" y="5714150"/>
                <a:ext cx="144000" cy="144000"/>
              </a:xfrm>
              <a:prstGeom prst="flowChartSummingJuncti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5C7E4BA2-23CA-58F5-E3F8-DF38F26E902C}"/>
                  </a:ext>
                </a:extLst>
              </p:cNvPr>
              <p:cNvGrpSpPr/>
              <p:nvPr/>
            </p:nvGrpSpPr>
            <p:grpSpPr>
              <a:xfrm>
                <a:off x="2856662" y="4981785"/>
                <a:ext cx="144000" cy="144000"/>
                <a:chOff x="4822657" y="5316687"/>
                <a:chExt cx="144000" cy="144000"/>
              </a:xfrm>
            </p:grpSpPr>
            <p:sp>
              <p:nvSpPr>
                <p:cNvPr id="27" name="椭圆 26">
                  <a:extLst>
                    <a:ext uri="{FF2B5EF4-FFF2-40B4-BE49-F238E27FC236}">
                      <a16:creationId xmlns:a16="http://schemas.microsoft.com/office/drawing/2014/main" id="{14CC1D12-F1B1-8B23-1725-1BDC3E8F3D05}"/>
                    </a:ext>
                  </a:extLst>
                </p:cNvPr>
                <p:cNvSpPr/>
                <p:nvPr/>
              </p:nvSpPr>
              <p:spPr>
                <a:xfrm>
                  <a:off x="4822657" y="5316687"/>
                  <a:ext cx="144000" cy="14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C92408FD-421C-CC28-2F28-0ED8A333D3F1}"/>
                    </a:ext>
                  </a:extLst>
                </p:cNvPr>
                <p:cNvSpPr/>
                <p:nvPr/>
              </p:nvSpPr>
              <p:spPr>
                <a:xfrm>
                  <a:off x="4871734" y="5367122"/>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a:extLst>
                  <a:ext uri="{FF2B5EF4-FFF2-40B4-BE49-F238E27FC236}">
                    <a16:creationId xmlns:a16="http://schemas.microsoft.com/office/drawing/2014/main" id="{1C9BB662-3BF1-B3F0-2573-8BF5578F7741}"/>
                  </a:ext>
                </a:extLst>
              </p:cNvPr>
              <p:cNvSpPr txBox="1"/>
              <p:nvPr/>
            </p:nvSpPr>
            <p:spPr>
              <a:xfrm rot="16200000">
                <a:off x="1137741" y="5249363"/>
                <a:ext cx="2231274" cy="640713"/>
              </a:xfrm>
              <a:prstGeom prst="rect">
                <a:avLst/>
              </a:prstGeom>
              <a:noFill/>
            </p:spPr>
            <p:txBody>
              <a:bodyPr wrap="square" rtlCol="0">
                <a:spAutoFit/>
              </a:bodyPr>
              <a:lstStyle/>
              <a:p>
                <a:pPr algn="just"/>
                <a:r>
                  <a:rPr lang="en-US" altLang="zh-CN" sz="16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Lose polarization much quicker</a:t>
                </a:r>
                <a:endParaRPr lang="zh-CN" altLang="en-US" sz="16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cxnSp>
            <p:nvCxnSpPr>
              <p:cNvPr id="25" name="直接箭头连接符 21">
                <a:extLst>
                  <a:ext uri="{FF2B5EF4-FFF2-40B4-BE49-F238E27FC236}">
                    <a16:creationId xmlns:a16="http://schemas.microsoft.com/office/drawing/2014/main" id="{BD552C18-C136-9314-62D0-075F0A8A3C20}"/>
                  </a:ext>
                </a:extLst>
              </p:cNvPr>
              <p:cNvCxnSpPr>
                <a:cxnSpLocks/>
                <a:stCxn id="24" idx="2"/>
                <a:endCxn id="22" idx="2"/>
              </p:cNvCxnSpPr>
              <p:nvPr/>
            </p:nvCxnSpPr>
            <p:spPr>
              <a:xfrm>
                <a:off x="2573735" y="5569720"/>
                <a:ext cx="210863" cy="2164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2">
                <a:extLst>
                  <a:ext uri="{FF2B5EF4-FFF2-40B4-BE49-F238E27FC236}">
                    <a16:creationId xmlns:a16="http://schemas.microsoft.com/office/drawing/2014/main" id="{F821F28C-6D82-763E-AC55-B867AD0B0172}"/>
                  </a:ext>
                </a:extLst>
              </p:cNvPr>
              <p:cNvCxnSpPr>
                <a:cxnSpLocks/>
                <a:stCxn id="24" idx="2"/>
                <a:endCxn id="18" idx="2"/>
              </p:cNvCxnSpPr>
              <p:nvPr/>
            </p:nvCxnSpPr>
            <p:spPr>
              <a:xfrm flipV="1">
                <a:off x="2573735" y="5299675"/>
                <a:ext cx="175107" cy="270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直线箭头连接符 13">
              <a:extLst>
                <a:ext uri="{FF2B5EF4-FFF2-40B4-BE49-F238E27FC236}">
                  <a16:creationId xmlns:a16="http://schemas.microsoft.com/office/drawing/2014/main" id="{01B0D5E2-2D0F-14BB-FECE-1DD0D0E8B57D}"/>
                </a:ext>
              </a:extLst>
            </p:cNvPr>
            <p:cNvCxnSpPr/>
            <p:nvPr/>
          </p:nvCxnSpPr>
          <p:spPr>
            <a:xfrm flipH="1">
              <a:off x="7034425" y="3223007"/>
              <a:ext cx="3556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任意形状 14">
              <a:extLst>
                <a:ext uri="{FF2B5EF4-FFF2-40B4-BE49-F238E27FC236}">
                  <a16:creationId xmlns:a16="http://schemas.microsoft.com/office/drawing/2014/main" id="{5D870B22-2DAC-2B01-6D79-5E23389CC86C}"/>
                </a:ext>
              </a:extLst>
            </p:cNvPr>
            <p:cNvSpPr/>
            <p:nvPr/>
          </p:nvSpPr>
          <p:spPr>
            <a:xfrm>
              <a:off x="5937145" y="3212148"/>
              <a:ext cx="1046480" cy="200861"/>
            </a:xfrm>
            <a:custGeom>
              <a:avLst/>
              <a:gdLst>
                <a:gd name="connsiteX0" fmla="*/ 1046480 w 1046480"/>
                <a:gd name="connsiteY0" fmla="*/ 7821 h 200861"/>
                <a:gd name="connsiteX1" fmla="*/ 447040 w 1046480"/>
                <a:gd name="connsiteY1" fmla="*/ 7821 h 200861"/>
                <a:gd name="connsiteX2" fmla="*/ 172720 w 1046480"/>
                <a:gd name="connsiteY2" fmla="*/ 89101 h 200861"/>
                <a:gd name="connsiteX3" fmla="*/ 0 w 1046480"/>
                <a:gd name="connsiteY3" fmla="*/ 200861 h 200861"/>
              </a:gdLst>
              <a:ahLst/>
              <a:cxnLst>
                <a:cxn ang="0">
                  <a:pos x="connsiteX0" y="connsiteY0"/>
                </a:cxn>
                <a:cxn ang="0">
                  <a:pos x="connsiteX1" y="connsiteY1"/>
                </a:cxn>
                <a:cxn ang="0">
                  <a:pos x="connsiteX2" y="connsiteY2"/>
                </a:cxn>
                <a:cxn ang="0">
                  <a:pos x="connsiteX3" y="connsiteY3"/>
                </a:cxn>
              </a:cxnLst>
              <a:rect l="l" t="t" r="r" b="b"/>
              <a:pathLst>
                <a:path w="1046480" h="200861">
                  <a:moveTo>
                    <a:pt x="1046480" y="7821"/>
                  </a:moveTo>
                  <a:cubicBezTo>
                    <a:pt x="819573" y="1047"/>
                    <a:pt x="592667" y="-5726"/>
                    <a:pt x="447040" y="7821"/>
                  </a:cubicBezTo>
                  <a:cubicBezTo>
                    <a:pt x="301413" y="21368"/>
                    <a:pt x="247226" y="56928"/>
                    <a:pt x="172720" y="89101"/>
                  </a:cubicBezTo>
                  <a:cubicBezTo>
                    <a:pt x="98214" y="121274"/>
                    <a:pt x="28787" y="180541"/>
                    <a:pt x="0" y="200861"/>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7" name="矩形 46">
            <a:extLst>
              <a:ext uri="{FF2B5EF4-FFF2-40B4-BE49-F238E27FC236}">
                <a16:creationId xmlns:a16="http://schemas.microsoft.com/office/drawing/2014/main" id="{57A2C5DC-9133-4E6D-F213-22D95B05571C}"/>
              </a:ext>
            </a:extLst>
          </p:cNvPr>
          <p:cNvSpPr/>
          <p:nvPr/>
        </p:nvSpPr>
        <p:spPr>
          <a:xfrm>
            <a:off x="8445910" y="3539613"/>
            <a:ext cx="334296" cy="29407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矩形 47">
            <a:extLst>
              <a:ext uri="{FF2B5EF4-FFF2-40B4-BE49-F238E27FC236}">
                <a16:creationId xmlns:a16="http://schemas.microsoft.com/office/drawing/2014/main" id="{14576010-2AC0-1AB8-497A-24720C24DF16}"/>
              </a:ext>
            </a:extLst>
          </p:cNvPr>
          <p:cNvSpPr/>
          <p:nvPr/>
        </p:nvSpPr>
        <p:spPr>
          <a:xfrm>
            <a:off x="7526595" y="5005945"/>
            <a:ext cx="334296" cy="29407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03691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35983253-02DE-4A53-9363-98BD01C71A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9268559">
            <a:off x="3489095" y="3288222"/>
            <a:ext cx="5607447" cy="2587084"/>
          </a:xfrm>
          <a:prstGeom prst="rect">
            <a:avLst/>
          </a:prstGeom>
        </p:spPr>
      </p:pic>
      <p:pic>
        <p:nvPicPr>
          <p:cNvPr id="35" name="图片 34">
            <a:extLst>
              <a:ext uri="{FF2B5EF4-FFF2-40B4-BE49-F238E27FC236}">
                <a16:creationId xmlns:a16="http://schemas.microsoft.com/office/drawing/2014/main" id="{6575D59D-F467-4328-90D4-F21E5256A1F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7144" y="2722741"/>
            <a:ext cx="4071733" cy="3763787"/>
          </a:xfrm>
          <a:prstGeom prst="rect">
            <a:avLst/>
          </a:prstGeom>
        </p:spPr>
      </p:pic>
      <p:pic>
        <p:nvPicPr>
          <p:cNvPr id="41" name="图片 40">
            <a:extLst>
              <a:ext uri="{FF2B5EF4-FFF2-40B4-BE49-F238E27FC236}">
                <a16:creationId xmlns:a16="http://schemas.microsoft.com/office/drawing/2014/main" id="{E7E0E2E1-1E7B-4182-B09C-5EDA28894C7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711267" y="2626654"/>
            <a:ext cx="2654777" cy="1719077"/>
          </a:xfrm>
          <a:prstGeom prst="rect">
            <a:avLst/>
          </a:prstGeom>
        </p:spPr>
      </p:pic>
      <p:pic>
        <p:nvPicPr>
          <p:cNvPr id="39" name="图片 38">
            <a:extLst>
              <a:ext uri="{FF2B5EF4-FFF2-40B4-BE49-F238E27FC236}">
                <a16:creationId xmlns:a16="http://schemas.microsoft.com/office/drawing/2014/main" id="{06024FB8-6597-4A39-9017-309DD88482E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8064207">
            <a:off x="7009541" y="3248283"/>
            <a:ext cx="5461442" cy="2528754"/>
          </a:xfrm>
          <a:prstGeom prst="rect">
            <a:avLst/>
          </a:prstGeom>
        </p:spPr>
      </p:pic>
      <p:sp>
        <p:nvSpPr>
          <p:cNvPr id="4" name="箭头: 右 3">
            <a:extLst>
              <a:ext uri="{FF2B5EF4-FFF2-40B4-BE49-F238E27FC236}">
                <a16:creationId xmlns:a16="http://schemas.microsoft.com/office/drawing/2014/main" id="{34235DF2-6D0E-432E-9FEC-E02086D5ECA3}"/>
              </a:ext>
            </a:extLst>
          </p:cNvPr>
          <p:cNvSpPr/>
          <p:nvPr/>
        </p:nvSpPr>
        <p:spPr>
          <a:xfrm>
            <a:off x="394735" y="1557794"/>
            <a:ext cx="11539350" cy="50854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5" name="椭圆 4">
            <a:extLst>
              <a:ext uri="{FF2B5EF4-FFF2-40B4-BE49-F238E27FC236}">
                <a16:creationId xmlns:a16="http://schemas.microsoft.com/office/drawing/2014/main" id="{C43BE929-60F6-42A2-8D1A-C36E369A6E32}"/>
              </a:ext>
            </a:extLst>
          </p:cNvPr>
          <p:cNvSpPr/>
          <p:nvPr/>
        </p:nvSpPr>
        <p:spPr>
          <a:xfrm>
            <a:off x="820581" y="1727308"/>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6" name="文本框 5">
            <a:extLst>
              <a:ext uri="{FF2B5EF4-FFF2-40B4-BE49-F238E27FC236}">
                <a16:creationId xmlns:a16="http://schemas.microsoft.com/office/drawing/2014/main" id="{667B8E2C-0206-4164-8420-EE78AB47128D}"/>
              </a:ext>
            </a:extLst>
          </p:cNvPr>
          <p:cNvSpPr txBox="1"/>
          <p:nvPr/>
        </p:nvSpPr>
        <p:spPr>
          <a:xfrm>
            <a:off x="297357" y="1275882"/>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Jul. 2010</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7" name="椭圆 6">
            <a:extLst>
              <a:ext uri="{FF2B5EF4-FFF2-40B4-BE49-F238E27FC236}">
                <a16:creationId xmlns:a16="http://schemas.microsoft.com/office/drawing/2014/main" id="{89737D3D-66C7-4444-912C-2F42039CF945}"/>
              </a:ext>
            </a:extLst>
          </p:cNvPr>
          <p:cNvSpPr/>
          <p:nvPr/>
        </p:nvSpPr>
        <p:spPr>
          <a:xfrm>
            <a:off x="2021269" y="1727308"/>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8" name="文本框 7">
            <a:extLst>
              <a:ext uri="{FF2B5EF4-FFF2-40B4-BE49-F238E27FC236}">
                <a16:creationId xmlns:a16="http://schemas.microsoft.com/office/drawing/2014/main" id="{48A4A77D-BD2A-428F-B917-B2A5EA1FBCBE}"/>
              </a:ext>
            </a:extLst>
          </p:cNvPr>
          <p:cNvSpPr txBox="1"/>
          <p:nvPr/>
        </p:nvSpPr>
        <p:spPr>
          <a:xfrm>
            <a:off x="1539473" y="1274516"/>
            <a:ext cx="12909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May 2011</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9" name="文本框 8">
            <a:extLst>
              <a:ext uri="{FF2B5EF4-FFF2-40B4-BE49-F238E27FC236}">
                <a16:creationId xmlns:a16="http://schemas.microsoft.com/office/drawing/2014/main" id="{2D3EB9E2-A07A-4BE7-B295-EBE10589E1C2}"/>
              </a:ext>
            </a:extLst>
          </p:cNvPr>
          <p:cNvSpPr txBox="1"/>
          <p:nvPr/>
        </p:nvSpPr>
        <p:spPr>
          <a:xfrm>
            <a:off x="3175534" y="1275882"/>
            <a:ext cx="13532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Dec. 2015</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0" name="椭圆 9">
            <a:extLst>
              <a:ext uri="{FF2B5EF4-FFF2-40B4-BE49-F238E27FC236}">
                <a16:creationId xmlns:a16="http://schemas.microsoft.com/office/drawing/2014/main" id="{FC449202-38D8-4C0A-93AC-044B1596940F}"/>
              </a:ext>
            </a:extLst>
          </p:cNvPr>
          <p:cNvSpPr/>
          <p:nvPr/>
        </p:nvSpPr>
        <p:spPr>
          <a:xfrm>
            <a:off x="3807479" y="1728508"/>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11" name="文本框 10">
            <a:extLst>
              <a:ext uri="{FF2B5EF4-FFF2-40B4-BE49-F238E27FC236}">
                <a16:creationId xmlns:a16="http://schemas.microsoft.com/office/drawing/2014/main" id="{52E30815-58C5-4DCB-836D-4D1D9FC64436}"/>
              </a:ext>
            </a:extLst>
          </p:cNvPr>
          <p:cNvSpPr txBox="1"/>
          <p:nvPr/>
        </p:nvSpPr>
        <p:spPr>
          <a:xfrm>
            <a:off x="4553870" y="1275882"/>
            <a:ext cx="1281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Apr. 2017</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2" name="椭圆 11">
            <a:extLst>
              <a:ext uri="{FF2B5EF4-FFF2-40B4-BE49-F238E27FC236}">
                <a16:creationId xmlns:a16="http://schemas.microsoft.com/office/drawing/2014/main" id="{74653D4D-4F83-4309-BF9D-5C4FD66DEB43}"/>
              </a:ext>
            </a:extLst>
          </p:cNvPr>
          <p:cNvSpPr/>
          <p:nvPr/>
        </p:nvSpPr>
        <p:spPr>
          <a:xfrm>
            <a:off x="4983400" y="1727308"/>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13" name="椭圆 12">
            <a:extLst>
              <a:ext uri="{FF2B5EF4-FFF2-40B4-BE49-F238E27FC236}">
                <a16:creationId xmlns:a16="http://schemas.microsoft.com/office/drawing/2014/main" id="{E41B5C46-B927-4C57-ACBD-7D6E9FDB1020}"/>
              </a:ext>
            </a:extLst>
          </p:cNvPr>
          <p:cNvSpPr/>
          <p:nvPr/>
        </p:nvSpPr>
        <p:spPr>
          <a:xfrm>
            <a:off x="6347767" y="1727308"/>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14" name="文本框 13">
            <a:extLst>
              <a:ext uri="{FF2B5EF4-FFF2-40B4-BE49-F238E27FC236}">
                <a16:creationId xmlns:a16="http://schemas.microsoft.com/office/drawing/2014/main" id="{0BB77D0B-FBC6-4E57-AE3F-992A091FDD6F}"/>
              </a:ext>
            </a:extLst>
          </p:cNvPr>
          <p:cNvSpPr txBox="1"/>
          <p:nvPr/>
        </p:nvSpPr>
        <p:spPr>
          <a:xfrm>
            <a:off x="5875958" y="1285026"/>
            <a:ext cx="13099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Jun. 2018</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5" name="椭圆 14">
            <a:extLst>
              <a:ext uri="{FF2B5EF4-FFF2-40B4-BE49-F238E27FC236}">
                <a16:creationId xmlns:a16="http://schemas.microsoft.com/office/drawing/2014/main" id="{1C638CA9-9102-414D-B121-3E2D55B822E6}"/>
              </a:ext>
            </a:extLst>
          </p:cNvPr>
          <p:cNvSpPr/>
          <p:nvPr/>
        </p:nvSpPr>
        <p:spPr>
          <a:xfrm>
            <a:off x="10567723" y="1727308"/>
            <a:ext cx="180024"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16" name="椭圆 15">
            <a:extLst>
              <a:ext uri="{FF2B5EF4-FFF2-40B4-BE49-F238E27FC236}">
                <a16:creationId xmlns:a16="http://schemas.microsoft.com/office/drawing/2014/main" id="{5C1DDB38-2B81-4469-8338-3D3F05070ED1}"/>
              </a:ext>
            </a:extLst>
          </p:cNvPr>
          <p:cNvSpPr/>
          <p:nvPr/>
        </p:nvSpPr>
        <p:spPr>
          <a:xfrm>
            <a:off x="8536231" y="1723752"/>
            <a:ext cx="180024"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17" name="文本框 16">
            <a:extLst>
              <a:ext uri="{FF2B5EF4-FFF2-40B4-BE49-F238E27FC236}">
                <a16:creationId xmlns:a16="http://schemas.microsoft.com/office/drawing/2014/main" id="{3F942392-B6E7-4DA3-8D91-00C26CED95E0}"/>
              </a:ext>
            </a:extLst>
          </p:cNvPr>
          <p:cNvSpPr txBox="1"/>
          <p:nvPr/>
        </p:nvSpPr>
        <p:spPr>
          <a:xfrm>
            <a:off x="7941018" y="1281978"/>
            <a:ext cx="13532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Aug. 2023</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8" name="文本框 17">
            <a:extLst>
              <a:ext uri="{FF2B5EF4-FFF2-40B4-BE49-F238E27FC236}">
                <a16:creationId xmlns:a16="http://schemas.microsoft.com/office/drawing/2014/main" id="{663098A6-EB15-47D6-AF93-A80B924FE4CB}"/>
              </a:ext>
            </a:extLst>
          </p:cNvPr>
          <p:cNvSpPr txBox="1"/>
          <p:nvPr/>
        </p:nvSpPr>
        <p:spPr>
          <a:xfrm>
            <a:off x="10014082" y="1278930"/>
            <a:ext cx="13532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Dec. 2024</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9" name="矩形 18">
            <a:extLst>
              <a:ext uri="{FF2B5EF4-FFF2-40B4-BE49-F238E27FC236}">
                <a16:creationId xmlns:a16="http://schemas.microsoft.com/office/drawing/2014/main" id="{19CB30A4-DBD7-4130-AC74-77F6ADD4E4C7}"/>
              </a:ext>
            </a:extLst>
          </p:cNvPr>
          <p:cNvSpPr/>
          <p:nvPr/>
        </p:nvSpPr>
        <p:spPr>
          <a:xfrm>
            <a:off x="394735" y="1949143"/>
            <a:ext cx="1710228" cy="405817"/>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Proposal</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黑体" panose="02010609060101010101" charset="-122"/>
              <a:cs typeface="+mn-cs"/>
            </a:endParaRPr>
          </a:p>
        </p:txBody>
      </p:sp>
      <p:sp>
        <p:nvSpPr>
          <p:cNvPr id="20" name="矩形 19">
            <a:extLst>
              <a:ext uri="{FF2B5EF4-FFF2-40B4-BE49-F238E27FC236}">
                <a16:creationId xmlns:a16="http://schemas.microsoft.com/office/drawing/2014/main" id="{E00F0DD5-DD0D-4AA9-853F-9C208EC71469}"/>
              </a:ext>
            </a:extLst>
          </p:cNvPr>
          <p:cNvSpPr/>
          <p:nvPr/>
        </p:nvSpPr>
        <p:spPr>
          <a:xfrm>
            <a:off x="1565181" y="1947777"/>
            <a:ext cx="1949858" cy="404598"/>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Assessment </a:t>
            </a:r>
            <a:endParaRPr kumimoji="0" lang="en-US" altLang="zh-CN" sz="18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21" name="矩形 20">
            <a:extLst>
              <a:ext uri="{FF2B5EF4-FFF2-40B4-BE49-F238E27FC236}">
                <a16:creationId xmlns:a16="http://schemas.microsoft.com/office/drawing/2014/main" id="{CE45002E-9A77-47E1-A3DF-7648C2CA3CEA}"/>
              </a:ext>
            </a:extLst>
          </p:cNvPr>
          <p:cNvSpPr/>
          <p:nvPr/>
        </p:nvSpPr>
        <p:spPr>
          <a:xfrm>
            <a:off x="3349345" y="1940743"/>
            <a:ext cx="2918776" cy="404598"/>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Approval</a:t>
            </a:r>
          </a:p>
        </p:txBody>
      </p:sp>
      <p:sp>
        <p:nvSpPr>
          <p:cNvPr id="22" name="矩形 21">
            <a:extLst>
              <a:ext uri="{FF2B5EF4-FFF2-40B4-BE49-F238E27FC236}">
                <a16:creationId xmlns:a16="http://schemas.microsoft.com/office/drawing/2014/main" id="{BE52E853-6A7F-4DC9-BD6F-DE2512EE32F7}"/>
              </a:ext>
            </a:extLst>
          </p:cNvPr>
          <p:cNvSpPr/>
          <p:nvPr/>
        </p:nvSpPr>
        <p:spPr>
          <a:xfrm>
            <a:off x="5544221" y="1933675"/>
            <a:ext cx="2755306" cy="404598"/>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a:ea typeface="黑体" panose="02010609060101010101" charset="-122"/>
                <a:cs typeface="+mn-cs"/>
              </a:rPr>
              <a:t>Start-up of construction</a:t>
            </a:r>
            <a:endParaRPr kumimoji="0" lang="zh-CN" altLang="en-US" sz="1800" b="0" i="0" u="none" strike="noStrike" kern="0" cap="none" spc="0" normalizeH="0" baseline="0" noProof="0" dirty="0">
              <a:ln>
                <a:noFill/>
              </a:ln>
              <a:solidFill>
                <a:srgbClr val="003366"/>
              </a:solidFill>
              <a:effectLst/>
              <a:uLnTx/>
              <a:uFillTx/>
              <a:latin typeface="Arial" panose="020B0604020202020204"/>
              <a:ea typeface="黑体" panose="02010609060101010101" charset="-122"/>
              <a:cs typeface="+mn-cs"/>
            </a:endParaRPr>
          </a:p>
        </p:txBody>
      </p:sp>
      <p:sp>
        <p:nvSpPr>
          <p:cNvPr id="23" name="矩形 22">
            <a:extLst>
              <a:ext uri="{FF2B5EF4-FFF2-40B4-BE49-F238E27FC236}">
                <a16:creationId xmlns:a16="http://schemas.microsoft.com/office/drawing/2014/main" id="{2CECE4EB-181F-4F8C-BBDD-672E009AB592}"/>
              </a:ext>
            </a:extLst>
          </p:cNvPr>
          <p:cNvSpPr/>
          <p:nvPr/>
        </p:nvSpPr>
        <p:spPr>
          <a:xfrm>
            <a:off x="8071521" y="1933675"/>
            <a:ext cx="1609182" cy="404598"/>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a:ea typeface="黑体" panose="02010609060101010101" charset="-122"/>
                <a:cs typeface="+mn-cs"/>
              </a:rPr>
              <a:t>Installation</a:t>
            </a:r>
            <a:endParaRPr kumimoji="0" lang="zh-CN" altLang="en-US" sz="1800" b="0" i="0" u="none" strike="noStrike" kern="0" cap="none" spc="0" normalizeH="0" baseline="0" noProof="0" dirty="0">
              <a:ln>
                <a:noFill/>
              </a:ln>
              <a:solidFill>
                <a:srgbClr val="003366"/>
              </a:solidFill>
              <a:effectLst/>
              <a:uLnTx/>
              <a:uFillTx/>
              <a:latin typeface="Arial" panose="020B0604020202020204"/>
              <a:ea typeface="黑体" panose="02010609060101010101" charset="-122"/>
              <a:cs typeface="+mn-cs"/>
            </a:endParaRPr>
          </a:p>
        </p:txBody>
      </p:sp>
      <p:sp>
        <p:nvSpPr>
          <p:cNvPr id="24" name="矩形 23">
            <a:extLst>
              <a:ext uri="{FF2B5EF4-FFF2-40B4-BE49-F238E27FC236}">
                <a16:creationId xmlns:a16="http://schemas.microsoft.com/office/drawing/2014/main" id="{BC7DA8B7-BF93-4E0C-9038-803FC77ED86A}"/>
              </a:ext>
            </a:extLst>
          </p:cNvPr>
          <p:cNvSpPr/>
          <p:nvPr/>
        </p:nvSpPr>
        <p:spPr>
          <a:xfrm>
            <a:off x="9786021" y="1933675"/>
            <a:ext cx="1816100" cy="404598"/>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a:ea typeface="黑体" panose="02010609060101010101" charset="-122"/>
                <a:cs typeface="+mn-cs"/>
              </a:rPr>
              <a:t>Commissioning </a:t>
            </a:r>
            <a:endParaRPr kumimoji="0" lang="zh-CN" altLang="en-US" sz="1800" b="0" i="0" u="none" strike="noStrike" kern="0" cap="none" spc="0" normalizeH="0" baseline="0" noProof="0" dirty="0">
              <a:ln>
                <a:noFill/>
              </a:ln>
              <a:solidFill>
                <a:srgbClr val="003366"/>
              </a:solidFill>
              <a:effectLst/>
              <a:uLnTx/>
              <a:uFillTx/>
              <a:latin typeface="Arial" panose="020B0604020202020204"/>
              <a:ea typeface="黑体" panose="02010609060101010101" charset="-122"/>
              <a:cs typeface="+mn-cs"/>
            </a:endParaRPr>
          </a:p>
        </p:txBody>
      </p:sp>
      <p:sp>
        <p:nvSpPr>
          <p:cNvPr id="25" name="矩形 24">
            <a:extLst>
              <a:ext uri="{FF2B5EF4-FFF2-40B4-BE49-F238E27FC236}">
                <a16:creationId xmlns:a16="http://schemas.microsoft.com/office/drawing/2014/main" id="{85F7B191-EC39-490E-919A-A4B435B802BD}"/>
              </a:ext>
            </a:extLst>
          </p:cNvPr>
          <p:cNvSpPr/>
          <p:nvPr/>
        </p:nvSpPr>
        <p:spPr>
          <a:xfrm>
            <a:off x="4555845" y="1940743"/>
            <a:ext cx="2918776" cy="404598"/>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800" b="0" i="0" u="none" strike="noStrike" kern="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Budget</a:t>
            </a:r>
          </a:p>
        </p:txBody>
      </p:sp>
      <p:sp>
        <p:nvSpPr>
          <p:cNvPr id="33" name="矩形 8">
            <a:extLst>
              <a:ext uri="{FF2B5EF4-FFF2-40B4-BE49-F238E27FC236}">
                <a16:creationId xmlns:a16="http://schemas.microsoft.com/office/drawing/2014/main" id="{0CCBFDB2-D7A1-42D8-B3F0-3FF7CB130050}"/>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34" name="Picture 6">
            <a:extLst>
              <a:ext uri="{FF2B5EF4-FFF2-40B4-BE49-F238E27FC236}">
                <a16:creationId xmlns:a16="http://schemas.microsoft.com/office/drawing/2014/main" id="{64D3B481-A6F2-41A5-893C-316174979F06}"/>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
            <a:extLst>
              <a:ext uri="{FF2B5EF4-FFF2-40B4-BE49-F238E27FC236}">
                <a16:creationId xmlns:a16="http://schemas.microsoft.com/office/drawing/2014/main" id="{0CCA1CA5-3E29-4844-A838-96AD6DB1B980}"/>
              </a:ext>
            </a:extLst>
          </p:cNvPr>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pic>
        <p:nvPicPr>
          <p:cNvPr id="37" name="Picture 36">
            <a:extLst>
              <a:ext uri="{FF2B5EF4-FFF2-40B4-BE49-F238E27FC236}">
                <a16:creationId xmlns:a16="http://schemas.microsoft.com/office/drawing/2014/main" id="{BD2698B8-BE69-47F8-ABF6-684B7600E64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2" name="箭头: 虚尾 1">
            <a:extLst>
              <a:ext uri="{FF2B5EF4-FFF2-40B4-BE49-F238E27FC236}">
                <a16:creationId xmlns:a16="http://schemas.microsoft.com/office/drawing/2014/main" id="{641FC38F-F6BC-4B88-B1B8-0235F77E3F23}"/>
              </a:ext>
            </a:extLst>
          </p:cNvPr>
          <p:cNvSpPr/>
          <p:nvPr/>
        </p:nvSpPr>
        <p:spPr>
          <a:xfrm>
            <a:off x="3349345" y="4185084"/>
            <a:ext cx="1090471" cy="540060"/>
          </a:xfrm>
          <a:prstGeom prst="stripedRightArrow">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箭头: 虚尾 39">
            <a:extLst>
              <a:ext uri="{FF2B5EF4-FFF2-40B4-BE49-F238E27FC236}">
                <a16:creationId xmlns:a16="http://schemas.microsoft.com/office/drawing/2014/main" id="{E1092FE0-7274-4AB6-8E98-F1CD8F2617C8}"/>
              </a:ext>
            </a:extLst>
          </p:cNvPr>
          <p:cNvSpPr/>
          <p:nvPr/>
        </p:nvSpPr>
        <p:spPr>
          <a:xfrm>
            <a:off x="7399362" y="4185084"/>
            <a:ext cx="1090471" cy="540060"/>
          </a:xfrm>
          <a:prstGeom prst="stripedRightArrow">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E15DA6DB-753B-4CF7-A0A8-383136D86D82}"/>
              </a:ext>
            </a:extLst>
          </p:cNvPr>
          <p:cNvSpPr/>
          <p:nvPr/>
        </p:nvSpPr>
        <p:spPr>
          <a:xfrm>
            <a:off x="1205302" y="6355332"/>
            <a:ext cx="2387444" cy="400110"/>
          </a:xfrm>
          <a:prstGeom prst="rect">
            <a:avLst/>
          </a:prstGeom>
        </p:spPr>
        <p:txBody>
          <a:bodyPr wrap="square">
            <a:spAutoFit/>
          </a:bodyPr>
          <a:lstStyle/>
          <a:p>
            <a:pPr marL="342900" indent="-342900">
              <a:spcBef>
                <a:spcPts val="0"/>
              </a:spcBef>
              <a:buSzPct val="130000"/>
              <a:buFont typeface="Arial" panose="020B0604020202020204" pitchFamily="34" charset="0"/>
              <a:buChar char="•"/>
            </a:pPr>
            <a:r>
              <a:rPr lang="en-US" altLang="zh-CN" sz="2000" b="1" dirty="0">
                <a:solidFill>
                  <a:srgbClr val="0000FF"/>
                </a:solidFill>
              </a:rPr>
              <a:t>Merging beams</a:t>
            </a:r>
            <a:endParaRPr lang="zh-CN" altLang="en-US" sz="2000" b="1" dirty="0">
              <a:solidFill>
                <a:srgbClr val="0000FF"/>
              </a:solidFill>
            </a:endParaRPr>
          </a:p>
        </p:txBody>
      </p:sp>
      <p:sp>
        <p:nvSpPr>
          <p:cNvPr id="43" name="矩形 42">
            <a:extLst>
              <a:ext uri="{FF2B5EF4-FFF2-40B4-BE49-F238E27FC236}">
                <a16:creationId xmlns:a16="http://schemas.microsoft.com/office/drawing/2014/main" id="{0F3C468D-86AB-4EAD-BB43-344D7DBD5E23}"/>
              </a:ext>
            </a:extLst>
          </p:cNvPr>
          <p:cNvSpPr/>
          <p:nvPr/>
        </p:nvSpPr>
        <p:spPr>
          <a:xfrm>
            <a:off x="5016502" y="2565158"/>
            <a:ext cx="2387444" cy="400110"/>
          </a:xfrm>
          <a:prstGeom prst="rect">
            <a:avLst/>
          </a:prstGeom>
        </p:spPr>
        <p:txBody>
          <a:bodyPr wrap="square">
            <a:spAutoFit/>
          </a:bodyPr>
          <a:lstStyle/>
          <a:p>
            <a:pPr marL="342900" indent="-342900">
              <a:spcBef>
                <a:spcPts val="0"/>
              </a:spcBef>
              <a:buSzPct val="130000"/>
              <a:buFont typeface="Arial" panose="020B0604020202020204" pitchFamily="34" charset="0"/>
              <a:buChar char="•"/>
            </a:pPr>
            <a:r>
              <a:rPr lang="en-US" altLang="zh-CN" sz="2000" b="1" dirty="0">
                <a:solidFill>
                  <a:srgbClr val="0000FF"/>
                </a:solidFill>
              </a:rPr>
              <a:t>Nuclear physics</a:t>
            </a:r>
            <a:endParaRPr lang="zh-CN" altLang="en-US" sz="2000" b="1" dirty="0">
              <a:solidFill>
                <a:srgbClr val="0000FF"/>
              </a:solidFill>
            </a:endParaRPr>
          </a:p>
        </p:txBody>
      </p:sp>
      <p:sp>
        <p:nvSpPr>
          <p:cNvPr id="44" name="矩形 43">
            <a:extLst>
              <a:ext uri="{FF2B5EF4-FFF2-40B4-BE49-F238E27FC236}">
                <a16:creationId xmlns:a16="http://schemas.microsoft.com/office/drawing/2014/main" id="{18EC6D92-C0A1-4334-A82D-C457017EE116}"/>
              </a:ext>
            </a:extLst>
          </p:cNvPr>
          <p:cNvSpPr/>
          <p:nvPr/>
        </p:nvSpPr>
        <p:spPr>
          <a:xfrm>
            <a:off x="10056440" y="5470865"/>
            <a:ext cx="2086945" cy="1015663"/>
          </a:xfrm>
          <a:prstGeom prst="rect">
            <a:avLst/>
          </a:prstGeom>
        </p:spPr>
        <p:txBody>
          <a:bodyPr wrap="square">
            <a:spAutoFit/>
          </a:bodyPr>
          <a:lstStyle/>
          <a:p>
            <a:pPr marL="342900" indent="-342900">
              <a:spcBef>
                <a:spcPts val="0"/>
              </a:spcBef>
              <a:buSzPct val="130000"/>
              <a:buFont typeface="Arial" panose="020B0604020202020204" pitchFamily="34" charset="0"/>
              <a:buChar char="•"/>
            </a:pPr>
            <a:r>
              <a:rPr lang="en-US" altLang="zh-CN" sz="2000" b="1" dirty="0">
                <a:solidFill>
                  <a:srgbClr val="FF0000"/>
                </a:solidFill>
              </a:rPr>
              <a:t>First idea of electron-ion collider</a:t>
            </a:r>
            <a:endParaRPr lang="zh-CN" altLang="en-US" sz="2000" b="1" dirty="0">
              <a:solidFill>
                <a:srgbClr val="FF0000"/>
              </a:solidFill>
            </a:endParaRPr>
          </a:p>
        </p:txBody>
      </p:sp>
      <p:sp>
        <p:nvSpPr>
          <p:cNvPr id="45" name="灯片编号占位符 2">
            <a:extLst>
              <a:ext uri="{FF2B5EF4-FFF2-40B4-BE49-F238E27FC236}">
                <a16:creationId xmlns:a16="http://schemas.microsoft.com/office/drawing/2014/main" id="{5AC6FFAA-BB60-4B5E-8471-BBAD93B566CB}"/>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5</a:t>
            </a:fld>
            <a:endParaRPr kumimoji="1" lang="zh-CN" altLang="en-US" b="1" dirty="0">
              <a:solidFill>
                <a:srgbClr val="0000FF"/>
              </a:solidFill>
            </a:endParaRPr>
          </a:p>
        </p:txBody>
      </p:sp>
    </p:spTree>
    <p:extLst>
      <p:ext uri="{BB962C8B-B14F-4D97-AF65-F5344CB8AC3E}">
        <p14:creationId xmlns:p14="http://schemas.microsoft.com/office/powerpoint/2010/main" val="65396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algn="ctr" fontAlgn="auto">
              <a:spcBef>
                <a:spcPts val="0"/>
              </a:spcBef>
              <a:spcAft>
                <a:spcPts val="0"/>
              </a:spcAft>
              <a:defRPr/>
            </a:pPr>
            <a:endParaRPr lang="zh-CN" altLang="en-US"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pic>
        <p:nvPicPr>
          <p:cNvPr id="29" name="Picture 4" descr="C:\Users\zhengyj\Desktop\2021-02-07_150731.jpg">
            <a:extLst>
              <a:ext uri="{FF2B5EF4-FFF2-40B4-BE49-F238E27FC236}">
                <a16:creationId xmlns:a16="http://schemas.microsoft.com/office/drawing/2014/main" id="{4AED74F4-B485-4272-A5BC-9C7AB1CDE21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55528" y="1190267"/>
            <a:ext cx="9973108" cy="55689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矩形 29"/>
          <p:cNvSpPr/>
          <p:nvPr/>
        </p:nvSpPr>
        <p:spPr>
          <a:xfrm>
            <a:off x="3130690" y="4114001"/>
            <a:ext cx="946093" cy="400110"/>
          </a:xfrm>
          <a:prstGeom prst="rect">
            <a:avLst/>
          </a:prstGeom>
          <a:noFill/>
        </p:spPr>
        <p:txBody>
          <a:bodyPr wrap="none">
            <a:spAutoFit/>
          </a:bodyPr>
          <a:lstStyle/>
          <a:p>
            <a:pPr fontAlgn="auto">
              <a:spcBef>
                <a:spcPts val="0"/>
              </a:spcBef>
              <a:spcAft>
                <a:spcPts val="0"/>
              </a:spcAft>
              <a:defRPr/>
            </a:pPr>
            <a:r>
              <a:rPr lang="en-US" altLang="zh-CN" sz="2000" b="1" dirty="0" err="1">
                <a:solidFill>
                  <a:srgbClr val="0000FF"/>
                </a:solidFill>
                <a:latin typeface="Times New Roman" pitchFamily="18" charset="0"/>
                <a:ea typeface="MS PGothic" pitchFamily="34" charset="-128"/>
                <a:cs typeface="Times New Roman" pitchFamily="18" charset="0"/>
              </a:rPr>
              <a:t>BRing</a:t>
            </a:r>
            <a:r>
              <a:rPr lang="en-US" altLang="zh-CN" sz="1950" dirty="0">
                <a:solidFill>
                  <a:srgbClr val="FF3300"/>
                </a:solidFill>
                <a:latin typeface="Times New Roman" pitchFamily="18" charset="0"/>
                <a:ea typeface="MS PGothic" pitchFamily="34" charset="-128"/>
                <a:cs typeface="Times New Roman" pitchFamily="18" charset="0"/>
              </a:rPr>
              <a:t> </a:t>
            </a:r>
            <a:endParaRPr lang="zh-CN" altLang="en-US" sz="1950" dirty="0">
              <a:solidFill>
                <a:srgbClr val="FF3300"/>
              </a:solidFill>
              <a:latin typeface="Calibri" panose="020F0502020204030204"/>
            </a:endParaRPr>
          </a:p>
        </p:txBody>
      </p:sp>
      <p:sp>
        <p:nvSpPr>
          <p:cNvPr id="31" name="Text Box 211"/>
          <p:cNvSpPr txBox="1">
            <a:spLocks noChangeArrowheads="1"/>
          </p:cNvSpPr>
          <p:nvPr/>
        </p:nvSpPr>
        <p:spPr bwMode="auto">
          <a:xfrm>
            <a:off x="8431227" y="5589625"/>
            <a:ext cx="1900023" cy="584775"/>
          </a:xfrm>
          <a:prstGeom prst="rect">
            <a:avLst/>
          </a:prstGeom>
          <a:noFill/>
          <a:ln w="3175" cap="flat" cmpd="sng" algn="ctr">
            <a:noFill/>
            <a:prstDash val="solid"/>
            <a:headEnd/>
            <a:tailEnd/>
          </a:ln>
          <a:effectLst/>
        </p:spPr>
        <p:txBody>
          <a:bodyPr wrap="square" anchor="ctr">
            <a:spAutoFit/>
          </a:bodyPr>
          <a:lstStyle/>
          <a:p>
            <a:pPr>
              <a:defRPr/>
            </a:pPr>
            <a:r>
              <a:rPr lang="en-US" altLang="zh-CN" b="1" kern="0" dirty="0" err="1">
                <a:solidFill>
                  <a:srgbClr val="0000FF"/>
                </a:solidFill>
                <a:latin typeface="Times New Roman" panose="02020603050405020304" pitchFamily="18" charset="0"/>
                <a:ea typeface="黑体" pitchFamily="49" charset="-122"/>
                <a:cs typeface="Times New Roman" pitchFamily="18" charset="0"/>
              </a:rPr>
              <a:t>iLinac</a:t>
            </a:r>
            <a:r>
              <a:rPr lang="en-US" altLang="zh-CN" b="1" kern="0" dirty="0">
                <a:solidFill>
                  <a:srgbClr val="0000FF"/>
                </a:solidFill>
                <a:latin typeface="Times New Roman" pitchFamily="18" charset="0"/>
                <a:ea typeface="黑体" pitchFamily="49" charset="-122"/>
                <a:cs typeface="Times New Roman" pitchFamily="18" charset="0"/>
              </a:rPr>
              <a:t>:</a:t>
            </a:r>
            <a:r>
              <a:rPr lang="en-US" altLang="zh-CN" b="1" kern="0" dirty="0">
                <a:solidFill>
                  <a:srgbClr val="0000FF"/>
                </a:solidFill>
                <a:latin typeface="Times New Roman" panose="02020603050405020304" pitchFamily="18" charset="0"/>
                <a:ea typeface="仿宋_GB2312" pitchFamily="49" charset="-122"/>
                <a:cs typeface="Times New Roman" panose="02020603050405020304" pitchFamily="18" charset="0"/>
              </a:rPr>
              <a:t> </a:t>
            </a:r>
          </a:p>
          <a:p>
            <a:pPr>
              <a:defRPr/>
            </a:pPr>
            <a:r>
              <a:rPr lang="en-US" altLang="zh-CN" sz="1400" b="1" kern="0" dirty="0">
                <a:solidFill>
                  <a:srgbClr val="003366"/>
                </a:solidFill>
                <a:latin typeface="Times New Roman" panose="02020603050405020304" pitchFamily="18" charset="0"/>
                <a:ea typeface="仿宋_GB2312" pitchFamily="49" charset="-122"/>
                <a:cs typeface="Times New Roman" panose="02020603050405020304" pitchFamily="18" charset="0"/>
              </a:rPr>
              <a:t>Superconducting </a:t>
            </a:r>
            <a:r>
              <a:rPr lang="en-US" altLang="zh-CN" sz="1400" b="1" kern="0" dirty="0" err="1">
                <a:solidFill>
                  <a:srgbClr val="003366"/>
                </a:solidFill>
                <a:latin typeface="Times New Roman" panose="02020603050405020304" pitchFamily="18" charset="0"/>
                <a:ea typeface="仿宋_GB2312" pitchFamily="49" charset="-122"/>
                <a:cs typeface="Times New Roman" panose="02020603050405020304" pitchFamily="18" charset="0"/>
              </a:rPr>
              <a:t>linac</a:t>
            </a:r>
            <a:endParaRPr lang="en-US" altLang="zh-CN" sz="1400" b="1" kern="0" dirty="0">
              <a:solidFill>
                <a:srgbClr val="003366"/>
              </a:solidFill>
              <a:latin typeface="Times New Roman" pitchFamily="18" charset="0"/>
              <a:ea typeface="黑体" pitchFamily="49" charset="-122"/>
              <a:cs typeface="Times New Roman" pitchFamily="18" charset="0"/>
            </a:endParaRPr>
          </a:p>
        </p:txBody>
      </p:sp>
      <p:sp>
        <p:nvSpPr>
          <p:cNvPr id="32" name="Text Box 211"/>
          <p:cNvSpPr txBox="1">
            <a:spLocks noChangeArrowheads="1"/>
          </p:cNvSpPr>
          <p:nvPr/>
        </p:nvSpPr>
        <p:spPr bwMode="auto">
          <a:xfrm>
            <a:off x="7055080" y="3227847"/>
            <a:ext cx="2170393" cy="1046440"/>
          </a:xfrm>
          <a:prstGeom prst="rect">
            <a:avLst/>
          </a:prstGeom>
          <a:noFill/>
          <a:ln w="3175" cap="flat" cmpd="sng" algn="ctr">
            <a:noFill/>
            <a:prstDash val="solid"/>
            <a:headEnd/>
            <a:tailEnd/>
          </a:ln>
          <a:effectLst/>
        </p:spPr>
        <p:txBody>
          <a:bodyPr wrap="square" anchor="ctr">
            <a:spAutoFit/>
          </a:bodyPr>
          <a:lstStyle/>
          <a:p>
            <a:pPr>
              <a:defRPr/>
            </a:pPr>
            <a:r>
              <a:rPr lang="en-US" altLang="zh-CN" b="1" kern="0" dirty="0" err="1">
                <a:solidFill>
                  <a:srgbClr val="0000FF"/>
                </a:solidFill>
                <a:latin typeface="Times New Roman" panose="02020603050405020304" pitchFamily="18" charset="0"/>
                <a:ea typeface="仿宋_GB2312" pitchFamily="49" charset="-122"/>
                <a:cs typeface="Times New Roman" panose="02020603050405020304" pitchFamily="18" charset="0"/>
              </a:rPr>
              <a:t>SRing</a:t>
            </a:r>
            <a:r>
              <a:rPr lang="en-US" altLang="zh-CN" b="1" kern="0" dirty="0">
                <a:solidFill>
                  <a:srgbClr val="0000FF"/>
                </a:solidFill>
                <a:latin typeface="Times New Roman" panose="02020603050405020304" pitchFamily="18" charset="0"/>
                <a:ea typeface="仿宋_GB2312" pitchFamily="49" charset="-122"/>
                <a:cs typeface="Times New Roman" panose="02020603050405020304" pitchFamily="18" charset="0"/>
              </a:rPr>
              <a:t>: </a:t>
            </a:r>
          </a:p>
          <a:p>
            <a:pPr>
              <a:defRPr/>
            </a:pPr>
            <a:r>
              <a:rPr lang="en-US" altLang="zh-CN" sz="1600" b="1" kern="0" dirty="0">
                <a:solidFill>
                  <a:srgbClr val="003366"/>
                </a:solidFill>
                <a:latin typeface="Times New Roman" panose="02020603050405020304" pitchFamily="18" charset="0"/>
                <a:ea typeface="仿宋_GB2312" pitchFamily="49" charset="-122"/>
                <a:cs typeface="Times New Roman" panose="02020603050405020304" pitchFamily="18" charset="0"/>
              </a:rPr>
              <a:t>Spectrometer ring</a:t>
            </a:r>
          </a:p>
          <a:p>
            <a:pPr>
              <a:defRPr/>
            </a:pPr>
            <a:r>
              <a:rPr lang="en-US" altLang="zh-CN" sz="1400" b="1" kern="0" dirty="0">
                <a:solidFill>
                  <a:srgbClr val="0000FF"/>
                </a:solidFill>
                <a:latin typeface="Times New Roman" panose="02020603050405020304" pitchFamily="18" charset="0"/>
                <a:ea typeface="宋体" pitchFamily="2" charset="-122"/>
                <a:cs typeface="Times New Roman" panose="02020603050405020304" pitchFamily="18" charset="0"/>
              </a:rPr>
              <a:t>Circumference: 273m</a:t>
            </a:r>
          </a:p>
          <a:p>
            <a:pPr>
              <a:defRPr/>
            </a:pPr>
            <a:r>
              <a:rPr lang="en-US" altLang="zh-CN" sz="1400" b="1" kern="0" dirty="0">
                <a:solidFill>
                  <a:srgbClr val="0000FF"/>
                </a:solidFill>
                <a:latin typeface="Times New Roman" panose="02020603050405020304" pitchFamily="18" charset="0"/>
                <a:ea typeface="宋体" pitchFamily="2" charset="-122"/>
                <a:cs typeface="Times New Roman" panose="02020603050405020304" pitchFamily="18" charset="0"/>
              </a:rPr>
              <a:t>Rigidity: 13-15 Tm</a:t>
            </a:r>
          </a:p>
        </p:txBody>
      </p:sp>
      <p:sp>
        <p:nvSpPr>
          <p:cNvPr id="33" name="Text Box 211"/>
          <p:cNvSpPr txBox="1">
            <a:spLocks noChangeArrowheads="1"/>
          </p:cNvSpPr>
          <p:nvPr/>
        </p:nvSpPr>
        <p:spPr bwMode="auto">
          <a:xfrm>
            <a:off x="2667944" y="4514111"/>
            <a:ext cx="2599839" cy="769441"/>
          </a:xfrm>
          <a:prstGeom prst="rect">
            <a:avLst/>
          </a:prstGeom>
          <a:noFill/>
          <a:ln w="3175" cap="flat" cmpd="sng" algn="ctr">
            <a:noFill/>
            <a:prstDash val="solid"/>
            <a:headEnd/>
            <a:tailEnd/>
          </a:ln>
          <a:effectLst/>
        </p:spPr>
        <p:txBody>
          <a:bodyPr wrap="square" anchor="ctr">
            <a:spAutoFit/>
          </a:bodyPr>
          <a:lstStyle/>
          <a:p>
            <a:pPr indent="179388">
              <a:defRPr/>
            </a:pPr>
            <a:r>
              <a:rPr lang="en-US" altLang="zh-CN" sz="1600" b="1" kern="0" dirty="0">
                <a:solidFill>
                  <a:srgbClr val="002060"/>
                </a:solidFill>
                <a:latin typeface="Times New Roman" panose="02020603050405020304" pitchFamily="18" charset="0"/>
                <a:ea typeface="仿宋_GB2312" pitchFamily="49" charset="-122"/>
                <a:cs typeface="Times New Roman" panose="02020603050405020304" pitchFamily="18" charset="0"/>
              </a:rPr>
              <a:t>Fast cycle ring</a:t>
            </a:r>
            <a:endParaRPr lang="zh-CN" altLang="en-US" sz="1600" b="1" kern="0" dirty="0">
              <a:solidFill>
                <a:srgbClr val="002060"/>
              </a:solidFill>
              <a:latin typeface="Times New Roman" panose="02020603050405020304" pitchFamily="18" charset="0"/>
              <a:ea typeface="仿宋_GB2312" pitchFamily="49" charset="-122"/>
              <a:cs typeface="Times New Roman" panose="02020603050405020304" pitchFamily="18" charset="0"/>
            </a:endParaRPr>
          </a:p>
          <a:p>
            <a:pPr indent="179388">
              <a:defRPr/>
            </a:pPr>
            <a:r>
              <a:rPr lang="en-US" altLang="zh-CN" sz="1400" b="1" kern="0" dirty="0">
                <a:solidFill>
                  <a:srgbClr val="0000FF"/>
                </a:solidFill>
                <a:latin typeface="Times New Roman" panose="02020603050405020304" pitchFamily="18" charset="0"/>
                <a:ea typeface="宋体" charset="-122"/>
                <a:cs typeface="Times New Roman" panose="02020603050405020304" pitchFamily="18" charset="0"/>
              </a:rPr>
              <a:t>Circumference: 569 m</a:t>
            </a:r>
          </a:p>
          <a:p>
            <a:pPr indent="179388">
              <a:defRPr/>
            </a:pPr>
            <a:r>
              <a:rPr lang="en-US" altLang="zh-CN" sz="1400" b="1" kern="0" dirty="0">
                <a:solidFill>
                  <a:srgbClr val="0000FF"/>
                </a:solidFill>
                <a:latin typeface="Times New Roman" panose="02020603050405020304" pitchFamily="18" charset="0"/>
                <a:ea typeface="宋体" charset="-122"/>
                <a:cs typeface="Times New Roman" panose="02020603050405020304" pitchFamily="18" charset="0"/>
              </a:rPr>
              <a:t>Rigidity: 34 Tm</a:t>
            </a:r>
          </a:p>
        </p:txBody>
      </p:sp>
      <p:sp>
        <p:nvSpPr>
          <p:cNvPr id="34" name="矩形 33"/>
          <p:cNvSpPr/>
          <p:nvPr/>
        </p:nvSpPr>
        <p:spPr>
          <a:xfrm>
            <a:off x="3400248" y="1817605"/>
            <a:ext cx="2792752" cy="338554"/>
          </a:xfrm>
          <a:prstGeom prst="rect">
            <a:avLst/>
          </a:prstGeom>
        </p:spPr>
        <p:txBody>
          <a:bodyPr wrap="none">
            <a:spAutoFit/>
          </a:bodyPr>
          <a:lstStyle/>
          <a:p>
            <a:pPr>
              <a:defRPr/>
            </a:pPr>
            <a:r>
              <a:rPr lang="en-US" altLang="zh-CN" sz="1600" b="1" kern="0" dirty="0">
                <a:solidFill>
                  <a:srgbClr val="0000FF"/>
                </a:solidFill>
                <a:latin typeface="Times New Roman" panose="02020603050405020304" pitchFamily="18" charset="0"/>
                <a:ea typeface="黑体" pitchFamily="49" charset="-122"/>
                <a:cs typeface="Times New Roman" pitchFamily="18" charset="0"/>
              </a:rPr>
              <a:t>HFRS:</a:t>
            </a:r>
            <a:r>
              <a:rPr lang="en-US" altLang="zh-CN" sz="1600" b="1" kern="0" dirty="0">
                <a:solidFill>
                  <a:srgbClr val="0000FF"/>
                </a:solidFill>
                <a:latin typeface="Times New Roman" panose="02020603050405020304" pitchFamily="18" charset="0"/>
                <a:ea typeface="仿宋_GB2312" pitchFamily="49" charset="-122"/>
                <a:cs typeface="Times New Roman" panose="02020603050405020304" pitchFamily="18" charset="0"/>
              </a:rPr>
              <a:t> </a:t>
            </a:r>
            <a:r>
              <a:rPr lang="en-US" altLang="zh-CN" sz="1600" b="1" kern="0" dirty="0">
                <a:solidFill>
                  <a:srgbClr val="C00000"/>
                </a:solidFill>
                <a:latin typeface="Times New Roman" panose="02020603050405020304" pitchFamily="18" charset="0"/>
                <a:ea typeface="仿宋_GB2312" pitchFamily="49" charset="-122"/>
                <a:cs typeface="Times New Roman" panose="02020603050405020304" pitchFamily="18" charset="0"/>
              </a:rPr>
              <a:t>Radioactive beam line</a:t>
            </a:r>
            <a:endParaRPr lang="en-US" altLang="zh-CN" sz="1600" b="1" kern="0" dirty="0">
              <a:solidFill>
                <a:srgbClr val="C00000"/>
              </a:solidFill>
              <a:latin typeface="Times New Roman" pitchFamily="18" charset="0"/>
              <a:ea typeface="黑体" pitchFamily="49" charset="-122"/>
              <a:cs typeface="Times New Roman" pitchFamily="18" charset="0"/>
            </a:endParaRPr>
          </a:p>
        </p:txBody>
      </p:sp>
      <p:sp>
        <p:nvSpPr>
          <p:cNvPr id="35" name="矩形 34"/>
          <p:cNvSpPr/>
          <p:nvPr/>
        </p:nvSpPr>
        <p:spPr>
          <a:xfrm>
            <a:off x="7055080" y="6143117"/>
            <a:ext cx="3103277" cy="584775"/>
          </a:xfrm>
          <a:prstGeom prst="rect">
            <a:avLst/>
          </a:prstGeom>
          <a:noFill/>
        </p:spPr>
        <p:txBody>
          <a:bodyPr wrap="square">
            <a:spAutoFit/>
          </a:bodyPr>
          <a:lstStyle/>
          <a:p>
            <a:pPr algn="ctr">
              <a:spcAft>
                <a:spcPts val="0"/>
              </a:spcAft>
            </a:pPr>
            <a:r>
              <a:rPr lang="en-US" altLang="zh-CN" sz="1600" b="1" dirty="0">
                <a:solidFill>
                  <a:srgbClr val="C00000"/>
                </a:solidFill>
                <a:latin typeface="Times New Roman" pitchFamily="18" charset="0"/>
                <a:ea typeface="仿宋_GB2312" pitchFamily="49" charset="-122"/>
                <a:cs typeface="Times New Roman" pitchFamily="18" charset="0"/>
              </a:rPr>
              <a:t>Low energy nuclear structure and irradiation terminal </a:t>
            </a:r>
            <a:endParaRPr lang="zh-CN" altLang="en-US" sz="1600" b="1" dirty="0">
              <a:solidFill>
                <a:srgbClr val="C00000"/>
              </a:solidFill>
              <a:latin typeface="Times New Roman" pitchFamily="18" charset="0"/>
              <a:ea typeface="仿宋_GB2312" pitchFamily="49" charset="-122"/>
              <a:cs typeface="Times New Roman" pitchFamily="18" charset="0"/>
            </a:endParaRPr>
          </a:p>
        </p:txBody>
      </p:sp>
      <p:sp>
        <p:nvSpPr>
          <p:cNvPr id="36" name="矩形 24"/>
          <p:cNvSpPr>
            <a:spLocks noChangeArrowheads="1"/>
          </p:cNvSpPr>
          <p:nvPr/>
        </p:nvSpPr>
        <p:spPr bwMode="auto">
          <a:xfrm>
            <a:off x="268962" y="1464991"/>
            <a:ext cx="2552852" cy="646331"/>
          </a:xfrm>
          <a:prstGeom prst="rect">
            <a:avLst/>
          </a:prstGeom>
          <a:noFill/>
          <a:ln w="9525">
            <a:noFill/>
            <a:miter lim="800000"/>
            <a:headEnd/>
            <a:tailEnd/>
          </a:ln>
        </p:spPr>
        <p:txBody>
          <a:bodyPr wrap="square">
            <a:spAutoFit/>
          </a:bodyPr>
          <a:lstStyle/>
          <a:p>
            <a:pPr algn="ctr">
              <a:spcAft>
                <a:spcPts val="600"/>
              </a:spcAft>
            </a:pPr>
            <a:r>
              <a:rPr lang="en-US" altLang="zh-CN" b="1" dirty="0">
                <a:solidFill>
                  <a:srgbClr val="C00000"/>
                </a:solidFill>
                <a:latin typeface="Times New Roman" pitchFamily="18" charset="0"/>
                <a:ea typeface="仿宋_GB2312" pitchFamily="49" charset="-122"/>
                <a:cs typeface="Times New Roman" pitchFamily="18" charset="0"/>
              </a:rPr>
              <a:t>High energy experiment station</a:t>
            </a:r>
          </a:p>
        </p:txBody>
      </p:sp>
      <p:sp>
        <p:nvSpPr>
          <p:cNvPr id="37" name="矩形 36"/>
          <p:cNvSpPr/>
          <p:nvPr/>
        </p:nvSpPr>
        <p:spPr>
          <a:xfrm>
            <a:off x="6918807" y="1363131"/>
            <a:ext cx="1885377" cy="584775"/>
          </a:xfrm>
          <a:prstGeom prst="rect">
            <a:avLst/>
          </a:prstGeom>
        </p:spPr>
        <p:txBody>
          <a:bodyPr wrap="square">
            <a:spAutoFit/>
          </a:bodyPr>
          <a:lstStyle/>
          <a:p>
            <a:pPr algn="ctr">
              <a:spcAft>
                <a:spcPts val="0"/>
              </a:spcAft>
            </a:pPr>
            <a:r>
              <a:rPr lang="en-US" altLang="zh-CN" sz="1600" b="1" dirty="0">
                <a:solidFill>
                  <a:srgbClr val="C00000"/>
                </a:solidFill>
                <a:latin typeface="Times New Roman" pitchFamily="18" charset="0"/>
                <a:ea typeface="仿宋_GB2312" pitchFamily="49" charset="-122"/>
                <a:cs typeface="Times New Roman" pitchFamily="18" charset="0"/>
              </a:rPr>
              <a:t>Radioactive beams  physics station</a:t>
            </a:r>
            <a:endParaRPr lang="zh-CN" altLang="en-US" sz="1600" b="1" dirty="0">
              <a:solidFill>
                <a:srgbClr val="C00000"/>
              </a:solidFill>
              <a:latin typeface="Times New Roman" pitchFamily="18" charset="0"/>
              <a:ea typeface="仿宋_GB2312" pitchFamily="49" charset="-122"/>
              <a:cs typeface="Times New Roman" pitchFamily="18" charset="0"/>
            </a:endParaRPr>
          </a:p>
        </p:txBody>
      </p:sp>
      <p:sp>
        <p:nvSpPr>
          <p:cNvPr id="38" name="矩形 37"/>
          <p:cNvSpPr/>
          <p:nvPr/>
        </p:nvSpPr>
        <p:spPr>
          <a:xfrm>
            <a:off x="9023225" y="1894648"/>
            <a:ext cx="1579604" cy="523220"/>
          </a:xfrm>
          <a:prstGeom prst="rect">
            <a:avLst/>
          </a:prstGeom>
          <a:noFill/>
        </p:spPr>
        <p:txBody>
          <a:bodyPr wrap="square">
            <a:spAutoFit/>
          </a:bodyPr>
          <a:lstStyle/>
          <a:p>
            <a:pPr algn="ctr">
              <a:spcAft>
                <a:spcPts val="0"/>
              </a:spcAft>
            </a:pPr>
            <a:r>
              <a:rPr lang="en-US" altLang="zh-CN" sz="1400" b="1" dirty="0">
                <a:solidFill>
                  <a:srgbClr val="C00000"/>
                </a:solidFill>
                <a:latin typeface="Times New Roman" pitchFamily="18" charset="0"/>
                <a:ea typeface="仿宋_GB2312" pitchFamily="49" charset="-122"/>
                <a:cs typeface="Times New Roman" pitchFamily="18" charset="0"/>
              </a:rPr>
              <a:t>High precision </a:t>
            </a:r>
          </a:p>
          <a:p>
            <a:pPr algn="ctr">
              <a:spcAft>
                <a:spcPts val="0"/>
              </a:spcAft>
            </a:pPr>
            <a:r>
              <a:rPr lang="en-US" altLang="zh-CN" sz="1400" b="1" dirty="0">
                <a:solidFill>
                  <a:srgbClr val="C00000"/>
                </a:solidFill>
                <a:latin typeface="Times New Roman" pitchFamily="18" charset="0"/>
                <a:ea typeface="仿宋_GB2312" pitchFamily="49" charset="-122"/>
                <a:cs typeface="Times New Roman" pitchFamily="18" charset="0"/>
              </a:rPr>
              <a:t>spectrometer ring</a:t>
            </a:r>
          </a:p>
        </p:txBody>
      </p:sp>
      <p:sp>
        <p:nvSpPr>
          <p:cNvPr id="39" name="矩形 38"/>
          <p:cNvSpPr/>
          <p:nvPr/>
        </p:nvSpPr>
        <p:spPr>
          <a:xfrm>
            <a:off x="8431227" y="2954913"/>
            <a:ext cx="1825346" cy="523220"/>
          </a:xfrm>
          <a:prstGeom prst="rect">
            <a:avLst/>
          </a:prstGeom>
          <a:noFill/>
        </p:spPr>
        <p:txBody>
          <a:bodyPr wrap="square">
            <a:spAutoFit/>
          </a:bodyPr>
          <a:lstStyle/>
          <a:p>
            <a:pPr algn="ctr">
              <a:spcAft>
                <a:spcPts val="0"/>
              </a:spcAft>
            </a:pPr>
            <a:r>
              <a:rPr lang="en-US" altLang="zh-CN" sz="1400" b="1" dirty="0">
                <a:solidFill>
                  <a:srgbClr val="C00000"/>
                </a:solidFill>
                <a:latin typeface="Times New Roman" pitchFamily="18" charset="0"/>
                <a:ea typeface="仿宋_GB2312" pitchFamily="49" charset="-122"/>
                <a:cs typeface="Times New Roman" pitchFamily="18" charset="0"/>
              </a:rPr>
              <a:t>e-ion recombination</a:t>
            </a:r>
          </a:p>
          <a:p>
            <a:pPr algn="ctr">
              <a:spcAft>
                <a:spcPts val="0"/>
              </a:spcAft>
            </a:pPr>
            <a:r>
              <a:rPr lang="en-US" altLang="zh-CN" sz="1400" b="1" dirty="0">
                <a:solidFill>
                  <a:srgbClr val="C00000"/>
                </a:solidFill>
                <a:latin typeface="Times New Roman" pitchFamily="18" charset="0"/>
                <a:ea typeface="仿宋_GB2312" pitchFamily="49" charset="-122"/>
                <a:cs typeface="Times New Roman" pitchFamily="18" charset="0"/>
              </a:rPr>
              <a:t> spectroscopy</a:t>
            </a:r>
          </a:p>
        </p:txBody>
      </p:sp>
      <p:sp>
        <p:nvSpPr>
          <p:cNvPr id="40" name="Rectangle 2"/>
          <p:cNvSpPr>
            <a:spLocks noChangeArrowheads="1"/>
          </p:cNvSpPr>
          <p:nvPr/>
        </p:nvSpPr>
        <p:spPr bwMode="auto">
          <a:xfrm>
            <a:off x="2135560" y="719295"/>
            <a:ext cx="717565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400" b="1" dirty="0">
                <a:solidFill>
                  <a:srgbClr val="0000FF"/>
                </a:solidFill>
                <a:latin typeface="Times New Roman" panose="02020603050405020304" pitchFamily="18" charset="0"/>
                <a:ea typeface="黑体" pitchFamily="49" charset="-122"/>
                <a:cs typeface="Times New Roman" panose="02020603050405020304" pitchFamily="18" charset="0"/>
              </a:rPr>
              <a:t>Accelerator components and experiment terminals </a:t>
            </a:r>
          </a:p>
        </p:txBody>
      </p:sp>
      <p:sp>
        <p:nvSpPr>
          <p:cNvPr id="41" name="Oval 206"/>
          <p:cNvSpPr/>
          <p:nvPr/>
        </p:nvSpPr>
        <p:spPr>
          <a:xfrm>
            <a:off x="2718513" y="2084296"/>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dirty="0">
                <a:solidFill>
                  <a:prstClr val="white"/>
                </a:solidFill>
                <a:latin typeface="Times New Roman" panose="02020603050405020304" pitchFamily="18" charset="0"/>
                <a:ea typeface="宋体" panose="02010600030101010101" pitchFamily="2" charset="-122"/>
              </a:rPr>
              <a:t>2</a:t>
            </a:r>
          </a:p>
        </p:txBody>
      </p:sp>
      <p:sp>
        <p:nvSpPr>
          <p:cNvPr id="42" name="Oval 206"/>
          <p:cNvSpPr/>
          <p:nvPr/>
        </p:nvSpPr>
        <p:spPr>
          <a:xfrm>
            <a:off x="4429742" y="2166332"/>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3</a:t>
            </a:r>
          </a:p>
        </p:txBody>
      </p:sp>
      <p:sp>
        <p:nvSpPr>
          <p:cNvPr id="43" name="Oval 206"/>
          <p:cNvSpPr/>
          <p:nvPr/>
        </p:nvSpPr>
        <p:spPr>
          <a:xfrm>
            <a:off x="6667982" y="1405914"/>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dirty="0">
                <a:solidFill>
                  <a:prstClr val="white"/>
                </a:solidFill>
                <a:latin typeface="Times New Roman" panose="02020603050405020304" pitchFamily="18" charset="0"/>
                <a:ea typeface="宋体" panose="02010600030101010101" pitchFamily="2" charset="-122"/>
              </a:rPr>
              <a:t>4</a:t>
            </a:r>
          </a:p>
        </p:txBody>
      </p:sp>
      <p:sp>
        <p:nvSpPr>
          <p:cNvPr id="44" name="Oval 206"/>
          <p:cNvSpPr/>
          <p:nvPr/>
        </p:nvSpPr>
        <p:spPr>
          <a:xfrm>
            <a:off x="8793250" y="1950371"/>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5</a:t>
            </a:r>
          </a:p>
        </p:txBody>
      </p:sp>
      <p:sp>
        <p:nvSpPr>
          <p:cNvPr id="45" name="Oval 206"/>
          <p:cNvSpPr/>
          <p:nvPr/>
        </p:nvSpPr>
        <p:spPr>
          <a:xfrm>
            <a:off x="8276138" y="3014672"/>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6</a:t>
            </a:r>
          </a:p>
        </p:txBody>
      </p:sp>
      <p:sp>
        <p:nvSpPr>
          <p:cNvPr id="46" name="Oval 206"/>
          <p:cNvSpPr/>
          <p:nvPr/>
        </p:nvSpPr>
        <p:spPr>
          <a:xfrm>
            <a:off x="7000696" y="6203647"/>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1</a:t>
            </a:r>
          </a:p>
        </p:txBody>
      </p:sp>
      <p:sp>
        <p:nvSpPr>
          <p:cNvPr id="48" name="矩形 47"/>
          <p:cNvSpPr/>
          <p:nvPr/>
        </p:nvSpPr>
        <p:spPr>
          <a:xfrm>
            <a:off x="10442325" y="5204904"/>
            <a:ext cx="1534394" cy="769441"/>
          </a:xfrm>
          <a:prstGeom prst="rect">
            <a:avLst/>
          </a:prstGeom>
        </p:spPr>
        <p:txBody>
          <a:bodyPr wrap="none">
            <a:spAutoFit/>
          </a:bodyPr>
          <a:lstStyle/>
          <a:p>
            <a:pPr>
              <a:defRPr/>
            </a:pPr>
            <a:r>
              <a:rPr lang="en-US" altLang="zh-CN" sz="1600" b="1" kern="0" dirty="0">
                <a:solidFill>
                  <a:srgbClr val="0000FF"/>
                </a:solidFill>
                <a:latin typeface="Times New Roman" panose="02020603050405020304" pitchFamily="18" charset="0"/>
                <a:ea typeface="黑体" pitchFamily="49" charset="-122"/>
                <a:cs typeface="Times New Roman" pitchFamily="18" charset="0"/>
              </a:rPr>
              <a:t>SECR:</a:t>
            </a:r>
            <a:r>
              <a:rPr lang="en-US" altLang="zh-CN" sz="1600" b="1" kern="0" dirty="0">
                <a:solidFill>
                  <a:srgbClr val="0000FF"/>
                </a:solidFill>
                <a:latin typeface="Times New Roman" panose="02020603050405020304" pitchFamily="18" charset="0"/>
                <a:ea typeface="仿宋_GB2312" pitchFamily="49" charset="-122"/>
                <a:cs typeface="Times New Roman" panose="02020603050405020304" pitchFamily="18" charset="0"/>
              </a:rPr>
              <a:t> </a:t>
            </a:r>
          </a:p>
          <a:p>
            <a:pPr>
              <a:defRPr/>
            </a:pPr>
            <a:r>
              <a:rPr lang="en-US" altLang="zh-CN" sz="1400" b="1" kern="0" dirty="0">
                <a:solidFill>
                  <a:srgbClr val="003366"/>
                </a:solidFill>
                <a:latin typeface="Times New Roman" panose="02020603050405020304" pitchFamily="18" charset="0"/>
                <a:ea typeface="仿宋_GB2312" pitchFamily="49" charset="-122"/>
                <a:cs typeface="Times New Roman" panose="02020603050405020304" pitchFamily="18" charset="0"/>
              </a:rPr>
              <a:t>Superconducting </a:t>
            </a:r>
          </a:p>
          <a:p>
            <a:pPr>
              <a:defRPr/>
            </a:pPr>
            <a:r>
              <a:rPr lang="en-US" altLang="zh-CN" sz="1400" b="1" kern="0" dirty="0">
                <a:solidFill>
                  <a:srgbClr val="003366"/>
                </a:solidFill>
                <a:latin typeface="Times New Roman" panose="02020603050405020304" pitchFamily="18" charset="0"/>
                <a:ea typeface="仿宋_GB2312" pitchFamily="49" charset="-122"/>
                <a:cs typeface="Times New Roman" panose="02020603050405020304" pitchFamily="18" charset="0"/>
              </a:rPr>
              <a:t>ECR source</a:t>
            </a:r>
          </a:p>
        </p:txBody>
      </p:sp>
      <p:sp>
        <p:nvSpPr>
          <p:cNvPr id="50" name="矩形 49"/>
          <p:cNvSpPr/>
          <p:nvPr/>
        </p:nvSpPr>
        <p:spPr>
          <a:xfrm>
            <a:off x="371182" y="2059824"/>
            <a:ext cx="2293208" cy="1400383"/>
          </a:xfrm>
          <a:prstGeom prst="rect">
            <a:avLst/>
          </a:prstGeom>
        </p:spPr>
        <p:txBody>
          <a:bodyPr wrap="square">
            <a:spAutoFit/>
          </a:bodyPr>
          <a:lstStyle/>
          <a:p>
            <a:pPr marL="174625" indent="-174625">
              <a:spcBef>
                <a:spcPts val="300"/>
              </a:spcBef>
              <a:buFont typeface="Arial" panose="020B0604020202020204" pitchFamily="34" charset="0"/>
              <a:buChar char="•"/>
            </a:pPr>
            <a:r>
              <a:rPr lang="en-US" altLang="zh-CN" sz="1600" dirty="0">
                <a:solidFill>
                  <a:srgbClr val="1F497D"/>
                </a:solidFill>
                <a:latin typeface="Times New Roman" panose="02020603050405020304" pitchFamily="18" charset="0"/>
                <a:ea typeface="宋体" pitchFamily="2" charset="-122"/>
              </a:rPr>
              <a:t>Hyper nuclear physics</a:t>
            </a:r>
          </a:p>
          <a:p>
            <a:pPr marL="174625" indent="-174625">
              <a:spcBef>
                <a:spcPts val="300"/>
              </a:spcBef>
              <a:buFont typeface="Arial" panose="020B0604020202020204" pitchFamily="34" charset="0"/>
              <a:buChar char="•"/>
            </a:pPr>
            <a:r>
              <a:rPr lang="en-US" altLang="zh-CN" sz="1600" dirty="0">
                <a:solidFill>
                  <a:srgbClr val="1F497D"/>
                </a:solidFill>
                <a:latin typeface="Times New Roman" panose="02020603050405020304" pitchFamily="18" charset="0"/>
                <a:ea typeface="宋体" pitchFamily="2" charset="-122"/>
              </a:rPr>
              <a:t>Phase diagram of strongly </a:t>
            </a:r>
            <a:r>
              <a:rPr lang="en-US" altLang="zh-CN" sz="1600">
                <a:solidFill>
                  <a:srgbClr val="1F497D"/>
                </a:solidFill>
                <a:latin typeface="Times New Roman" panose="02020603050405020304" pitchFamily="18" charset="0"/>
                <a:ea typeface="宋体" pitchFamily="2" charset="-122"/>
              </a:rPr>
              <a:t>interacting matter</a:t>
            </a:r>
          </a:p>
          <a:p>
            <a:pPr marL="174625" indent="-174625">
              <a:spcBef>
                <a:spcPts val="300"/>
              </a:spcBef>
              <a:buFont typeface="Arial" panose="020B0604020202020204" pitchFamily="34" charset="0"/>
              <a:buChar char="•"/>
            </a:pPr>
            <a:endParaRPr lang="zh-CN" altLang="en-US" sz="1600" dirty="0">
              <a:solidFill>
                <a:srgbClr val="1F497D"/>
              </a:solidFill>
              <a:latin typeface="Times New Roman" panose="02020603050405020304" pitchFamily="18" charset="0"/>
              <a:ea typeface="宋体" pitchFamily="2" charset="-122"/>
            </a:endParaRPr>
          </a:p>
        </p:txBody>
      </p:sp>
      <p:pic>
        <p:nvPicPr>
          <p:cNvPr id="26" name="Picture 25">
            <a:extLst>
              <a:ext uri="{FF2B5EF4-FFF2-40B4-BE49-F238E27FC236}">
                <a16:creationId xmlns:a16="http://schemas.microsoft.com/office/drawing/2014/main" id="{6D0517BE-0D9B-438E-BF5D-FC9B91F668E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27" name="灯片编号占位符 2">
            <a:extLst>
              <a:ext uri="{FF2B5EF4-FFF2-40B4-BE49-F238E27FC236}">
                <a16:creationId xmlns:a16="http://schemas.microsoft.com/office/drawing/2014/main" id="{8A8D6D8D-8872-474A-B7D2-6D586B9DBA17}"/>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6</a:t>
            </a:fld>
            <a:endParaRPr kumimoji="1" lang="zh-CN" altLang="en-US" b="1" dirty="0">
              <a:solidFill>
                <a:srgbClr val="0000FF"/>
              </a:solidFill>
            </a:endParaRPr>
          </a:p>
        </p:txBody>
      </p:sp>
    </p:spTree>
    <p:extLst>
      <p:ext uri="{BB962C8B-B14F-4D97-AF65-F5344CB8AC3E}">
        <p14:creationId xmlns:p14="http://schemas.microsoft.com/office/powerpoint/2010/main" val="111103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sp>
        <p:nvSpPr>
          <p:cNvPr id="49" name="文本框 48">
            <a:extLst>
              <a:ext uri="{FF2B5EF4-FFF2-40B4-BE49-F238E27FC236}">
                <a16:creationId xmlns:a16="http://schemas.microsoft.com/office/drawing/2014/main" id="{F6A45896-DC1C-4BCE-B487-534F53AB9BDD}"/>
              </a:ext>
            </a:extLst>
          </p:cNvPr>
          <p:cNvSpPr txBox="1"/>
          <p:nvPr/>
        </p:nvSpPr>
        <p:spPr>
          <a:xfrm>
            <a:off x="395536" y="796642"/>
            <a:ext cx="3097451" cy="400110"/>
          </a:xfrm>
          <a:prstGeom prst="rect">
            <a:avLst/>
          </a:prstGeom>
          <a:noFill/>
        </p:spPr>
        <p:txBody>
          <a:bodyPr wrap="none" rtlCol="0">
            <a:spAutoFit/>
          </a:bodyPr>
          <a:lstStyle/>
          <a:p>
            <a:pPr marL="342900" indent="-342900" defTabSz="457200" fontAlgn="auto">
              <a:spcBef>
                <a:spcPts val="0"/>
              </a:spcBef>
              <a:spcAft>
                <a:spcPts val="0"/>
              </a:spcAft>
              <a:buFont typeface="Wingdings" panose="05000000000000000000" pitchFamily="2" charset="2"/>
              <a:buChar char="n"/>
            </a:pPr>
            <a:r>
              <a:rPr lang="en-US" altLang="zh-CN" sz="20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HIAF main parameters</a:t>
            </a:r>
            <a:endParaRPr lang="zh-CN" altLang="en-US" sz="20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endParaRPr>
          </a:p>
        </p:txBody>
      </p:sp>
      <p:sp>
        <p:nvSpPr>
          <p:cNvPr id="50" name="文本框 49">
            <a:extLst>
              <a:ext uri="{FF2B5EF4-FFF2-40B4-BE49-F238E27FC236}">
                <a16:creationId xmlns:a16="http://schemas.microsoft.com/office/drawing/2014/main" id="{FDFD0026-D0E0-492E-879A-9BB936D24BD1}"/>
              </a:ext>
            </a:extLst>
          </p:cNvPr>
          <p:cNvSpPr txBox="1"/>
          <p:nvPr/>
        </p:nvSpPr>
        <p:spPr>
          <a:xfrm>
            <a:off x="3359696" y="1244240"/>
            <a:ext cx="5813899" cy="430887"/>
          </a:xfrm>
          <a:prstGeom prst="rect">
            <a:avLst/>
          </a:prstGeom>
          <a:solidFill>
            <a:srgbClr val="FFFF00"/>
          </a:solidFill>
        </p:spPr>
        <p:txBody>
          <a:bodyPr wrap="none" rtlCol="0">
            <a:spAutoFit/>
          </a:bodyPr>
          <a:lstStyle/>
          <a:p>
            <a:r>
              <a:rPr lang="en-US" altLang="zh-CN" sz="2200" b="1" dirty="0">
                <a:solidFill>
                  <a:srgbClr val="3333FF"/>
                </a:solidFill>
                <a:highlight>
                  <a:srgbClr val="FFFF00"/>
                </a:highlight>
                <a:latin typeface="Times New Roman" panose="02020603050405020304" pitchFamily="18" charset="0"/>
                <a:ea typeface="宋体" pitchFamily="2" charset="-122"/>
                <a:cs typeface="Times New Roman" panose="02020603050405020304" pitchFamily="18" charset="0"/>
              </a:rPr>
              <a:t>To provide very high intensity heavy ion beam</a:t>
            </a:r>
            <a:endParaRPr lang="zh-CN" altLang="en-US" sz="2200" b="1" dirty="0">
              <a:solidFill>
                <a:srgbClr val="3333FF"/>
              </a:solidFill>
              <a:highlight>
                <a:srgbClr val="FFFF00"/>
              </a:highlight>
              <a:latin typeface="Times New Roman" panose="02020603050405020304" pitchFamily="18" charset="0"/>
              <a:ea typeface="宋体" pitchFamily="2" charset="-122"/>
              <a:cs typeface="Times New Roman" panose="02020603050405020304" pitchFamily="18" charset="0"/>
            </a:endParaRPr>
          </a:p>
        </p:txBody>
      </p:sp>
      <p:graphicFrame>
        <p:nvGraphicFramePr>
          <p:cNvPr id="51" name="表格 50">
            <a:extLst>
              <a:ext uri="{FF2B5EF4-FFF2-40B4-BE49-F238E27FC236}">
                <a16:creationId xmlns:a16="http://schemas.microsoft.com/office/drawing/2014/main" id="{048EFF67-2C78-4137-9415-F117EDAEF8AC}"/>
              </a:ext>
            </a:extLst>
          </p:cNvPr>
          <p:cNvGraphicFramePr>
            <a:graphicFrameLocks noGrp="1"/>
          </p:cNvGraphicFramePr>
          <p:nvPr>
            <p:extLst>
              <p:ext uri="{D42A27DB-BD31-4B8C-83A1-F6EECF244321}">
                <p14:modId xmlns:p14="http://schemas.microsoft.com/office/powerpoint/2010/main" val="81604323"/>
              </p:ext>
            </p:extLst>
          </p:nvPr>
        </p:nvGraphicFramePr>
        <p:xfrm>
          <a:off x="265327" y="1844820"/>
          <a:ext cx="11519999" cy="4591608"/>
        </p:xfrm>
        <a:graphic>
          <a:graphicData uri="http://schemas.openxmlformats.org/drawingml/2006/table">
            <a:tbl>
              <a:tblPr firstRow="1" firstCol="1" bandRow="1"/>
              <a:tblGrid>
                <a:gridCol w="2855959">
                  <a:extLst>
                    <a:ext uri="{9D8B030D-6E8A-4147-A177-3AD203B41FA5}">
                      <a16:colId xmlns:a16="http://schemas.microsoft.com/office/drawing/2014/main" val="270776942"/>
                    </a:ext>
                  </a:extLst>
                </a:gridCol>
                <a:gridCol w="1374033">
                  <a:extLst>
                    <a:ext uri="{9D8B030D-6E8A-4147-A177-3AD203B41FA5}">
                      <a16:colId xmlns:a16="http://schemas.microsoft.com/office/drawing/2014/main" val="1916857829"/>
                    </a:ext>
                  </a:extLst>
                </a:gridCol>
                <a:gridCol w="1526703">
                  <a:extLst>
                    <a:ext uri="{9D8B030D-6E8A-4147-A177-3AD203B41FA5}">
                      <a16:colId xmlns:a16="http://schemas.microsoft.com/office/drawing/2014/main" val="652317088"/>
                    </a:ext>
                  </a:extLst>
                </a:gridCol>
                <a:gridCol w="2099216">
                  <a:extLst>
                    <a:ext uri="{9D8B030D-6E8A-4147-A177-3AD203B41FA5}">
                      <a16:colId xmlns:a16="http://schemas.microsoft.com/office/drawing/2014/main" val="2255231576"/>
                    </a:ext>
                  </a:extLst>
                </a:gridCol>
                <a:gridCol w="1641206">
                  <a:extLst>
                    <a:ext uri="{9D8B030D-6E8A-4147-A177-3AD203B41FA5}">
                      <a16:colId xmlns:a16="http://schemas.microsoft.com/office/drawing/2014/main" val="3264985099"/>
                    </a:ext>
                  </a:extLst>
                </a:gridCol>
                <a:gridCol w="2022882">
                  <a:extLst>
                    <a:ext uri="{9D8B030D-6E8A-4147-A177-3AD203B41FA5}">
                      <a16:colId xmlns:a16="http://schemas.microsoft.com/office/drawing/2014/main" val="594458721"/>
                    </a:ext>
                  </a:extLst>
                </a:gridCol>
              </a:tblGrid>
              <a:tr h="474223">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just">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 </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SECR</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err="1">
                          <a:solidFill>
                            <a:srgbClr val="000099"/>
                          </a:solidFill>
                          <a:effectLst/>
                          <a:latin typeface="Times New Roman" panose="02020603050405020304" pitchFamily="18" charset="0"/>
                          <a:ea typeface="宋体" panose="02010600030101010101" pitchFamily="2" charset="-122"/>
                        </a:rPr>
                        <a:t>iLinac</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BRing</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HFRS</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err="1">
                          <a:solidFill>
                            <a:srgbClr val="000099"/>
                          </a:solidFill>
                          <a:effectLst/>
                          <a:latin typeface="Times New Roman" panose="02020603050405020304" pitchFamily="18" charset="0"/>
                          <a:ea typeface="宋体" panose="02010600030101010101" pitchFamily="2" charset="-122"/>
                        </a:rPr>
                        <a:t>SRing</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496145"/>
                  </a:ext>
                </a:extLst>
              </a:tr>
              <a:tr h="421532">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Length / circumference (m)</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kern="800">
                          <a:solidFill>
                            <a:srgbClr val="0000FF"/>
                          </a:solidFill>
                          <a:effectLst/>
                          <a:latin typeface="Times New Roman" panose="02020603050405020304" pitchFamily="18" charset="0"/>
                          <a:ea typeface="宋体" panose="02010600030101010101" pitchFamily="2" charset="-122"/>
                        </a:rPr>
                        <a:t>114</a:t>
                      </a:r>
                      <a:endParaRPr lang="zh-CN" sz="180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b="1" kern="800" dirty="0">
                          <a:solidFill>
                            <a:srgbClr val="0000FF"/>
                          </a:solidFill>
                          <a:effectLst/>
                          <a:latin typeface="Times New Roman" panose="02020603050405020304" pitchFamily="18" charset="0"/>
                          <a:ea typeface="宋体" panose="02010600030101010101" pitchFamily="2" charset="-122"/>
                        </a:rPr>
                        <a:t>569</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kern="800" dirty="0">
                          <a:solidFill>
                            <a:srgbClr val="0000FF"/>
                          </a:solidFill>
                          <a:effectLst/>
                          <a:latin typeface="Times New Roman" panose="02020603050405020304" pitchFamily="18" charset="0"/>
                          <a:ea typeface="宋体" panose="02010600030101010101" pitchFamily="2" charset="-122"/>
                        </a:rPr>
                        <a:t>192</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b="1" kern="800" dirty="0">
                          <a:solidFill>
                            <a:srgbClr val="0000FF"/>
                          </a:solidFill>
                          <a:effectLst/>
                          <a:latin typeface="Times New Roman" panose="02020603050405020304" pitchFamily="18" charset="0"/>
                          <a:ea typeface="宋体" panose="02010600030101010101" pitchFamily="2" charset="-122"/>
                        </a:rPr>
                        <a:t>277</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9531362"/>
                  </a:ext>
                </a:extLst>
              </a:tr>
              <a:tr h="488815">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Final energy of U (MeV/u)</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0.014 (U</a:t>
                      </a:r>
                      <a:r>
                        <a:rPr lang="en-GB" sz="1800" kern="800" baseline="30000" dirty="0">
                          <a:solidFill>
                            <a:srgbClr val="0000FF"/>
                          </a:solidFill>
                          <a:effectLst/>
                          <a:latin typeface="Times New Roman" panose="02020603050405020304" pitchFamily="18" charset="0"/>
                          <a:ea typeface="宋体" panose="02010600030101010101" pitchFamily="2" charset="-122"/>
                        </a:rPr>
                        <a:t>35+</a:t>
                      </a:r>
                      <a:r>
                        <a:rPr lang="en-GB" sz="1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17 (U</a:t>
                      </a:r>
                      <a:r>
                        <a:rPr lang="en-GB" sz="1800" kern="800" baseline="30000" dirty="0">
                          <a:solidFill>
                            <a:srgbClr val="0000FF"/>
                          </a:solidFill>
                          <a:effectLst/>
                          <a:latin typeface="Times New Roman" panose="02020603050405020304" pitchFamily="18" charset="0"/>
                          <a:ea typeface="宋体" panose="02010600030101010101" pitchFamily="2" charset="-122"/>
                        </a:rPr>
                        <a:t>35+</a:t>
                      </a:r>
                      <a:r>
                        <a:rPr lang="en-GB" sz="1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83</a:t>
                      </a:r>
                      <a:r>
                        <a:rPr lang="en-US" sz="1800" b="1" kern="800" dirty="0">
                          <a:solidFill>
                            <a:srgbClr val="0000FF"/>
                          </a:solidFill>
                          <a:effectLst/>
                          <a:latin typeface="Times New Roman" panose="02020603050405020304" pitchFamily="18" charset="0"/>
                          <a:ea typeface="宋体" panose="02010600030101010101" pitchFamily="2" charset="-122"/>
                        </a:rPr>
                        <a:t>5</a:t>
                      </a:r>
                      <a:r>
                        <a:rPr lang="en-GB" sz="1800" b="1" kern="800" dirty="0">
                          <a:solidFill>
                            <a:srgbClr val="0000FF"/>
                          </a:solidFill>
                          <a:effectLst/>
                          <a:latin typeface="Times New Roman" panose="02020603050405020304" pitchFamily="18" charset="0"/>
                          <a:ea typeface="宋体" panose="02010600030101010101" pitchFamily="2" charset="-122"/>
                        </a:rPr>
                        <a:t> (U</a:t>
                      </a:r>
                      <a:r>
                        <a:rPr lang="en-GB" sz="1800" b="1" kern="800" baseline="30000" dirty="0">
                          <a:solidFill>
                            <a:srgbClr val="0000FF"/>
                          </a:solidFill>
                          <a:effectLst/>
                          <a:latin typeface="Times New Roman" panose="02020603050405020304" pitchFamily="18" charset="0"/>
                          <a:ea typeface="宋体" panose="02010600030101010101" pitchFamily="2" charset="-122"/>
                        </a:rPr>
                        <a:t>35+</a:t>
                      </a:r>
                      <a:r>
                        <a:rPr lang="en-GB" sz="1800" b="1" dirty="0">
                          <a:solidFill>
                            <a:srgbClr val="0000FF"/>
                          </a:solidFill>
                          <a:effectLst/>
                          <a:latin typeface="Times New Roman" panose="02020603050405020304" pitchFamily="18" charset="0"/>
                          <a:ea typeface="宋体" panose="02010600030101010101" pitchFamily="2" charset="-122"/>
                        </a:rPr>
                        <a:t>)</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8</a:t>
                      </a:r>
                      <a:r>
                        <a:rPr lang="en-GB" sz="1800" dirty="0">
                          <a:solidFill>
                            <a:srgbClr val="0000FF"/>
                          </a:solidFill>
                          <a:effectLst/>
                          <a:latin typeface="Times New Roman" panose="02020603050405020304" pitchFamily="18" charset="0"/>
                          <a:ea typeface="宋体" panose="02010600030101010101" pitchFamily="2" charset="-122"/>
                        </a:rPr>
                        <a:t>00 (</a:t>
                      </a:r>
                      <a:r>
                        <a:rPr lang="en-GB" sz="1800" kern="800" dirty="0">
                          <a:solidFill>
                            <a:srgbClr val="0000FF"/>
                          </a:solidFill>
                          <a:effectLst/>
                          <a:latin typeface="Times New Roman" panose="02020603050405020304" pitchFamily="18" charset="0"/>
                          <a:ea typeface="宋体" panose="02010600030101010101" pitchFamily="2" charset="-122"/>
                        </a:rPr>
                        <a:t>U</a:t>
                      </a:r>
                      <a:r>
                        <a:rPr lang="en-GB" sz="1800" kern="800" baseline="30000" dirty="0">
                          <a:solidFill>
                            <a:srgbClr val="0000FF"/>
                          </a:solidFill>
                          <a:effectLst/>
                          <a:latin typeface="Times New Roman" panose="02020603050405020304" pitchFamily="18" charset="0"/>
                          <a:ea typeface="宋体" panose="02010600030101010101" pitchFamily="2" charset="-122"/>
                        </a:rPr>
                        <a:t>92+</a:t>
                      </a:r>
                      <a:r>
                        <a:rPr lang="en-GB" sz="1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8</a:t>
                      </a:r>
                      <a:r>
                        <a:rPr lang="en-GB" sz="1800" b="1" dirty="0">
                          <a:solidFill>
                            <a:srgbClr val="0000FF"/>
                          </a:solidFill>
                          <a:effectLst/>
                          <a:latin typeface="Times New Roman" panose="02020603050405020304" pitchFamily="18" charset="0"/>
                          <a:ea typeface="宋体" panose="02010600030101010101" pitchFamily="2" charset="-122"/>
                        </a:rPr>
                        <a:t>00 (</a:t>
                      </a:r>
                      <a:r>
                        <a:rPr lang="en-GB" sz="1800" b="1" kern="800" dirty="0">
                          <a:solidFill>
                            <a:srgbClr val="0000FF"/>
                          </a:solidFill>
                          <a:effectLst/>
                          <a:latin typeface="Times New Roman" panose="02020603050405020304" pitchFamily="18" charset="0"/>
                          <a:ea typeface="宋体" panose="02010600030101010101" pitchFamily="2" charset="-122"/>
                        </a:rPr>
                        <a:t>U</a:t>
                      </a:r>
                      <a:r>
                        <a:rPr lang="en-GB" sz="1800" b="1" kern="800" baseline="30000" dirty="0">
                          <a:solidFill>
                            <a:srgbClr val="0000FF"/>
                          </a:solidFill>
                          <a:effectLst/>
                          <a:latin typeface="Times New Roman" panose="02020603050405020304" pitchFamily="18" charset="0"/>
                          <a:ea typeface="宋体" panose="02010600030101010101" pitchFamily="2" charset="-122"/>
                        </a:rPr>
                        <a:t>92+</a:t>
                      </a:r>
                      <a:r>
                        <a:rPr lang="en-GB" sz="1800" b="1" dirty="0">
                          <a:solidFill>
                            <a:srgbClr val="0000FF"/>
                          </a:solidFill>
                          <a:effectLst/>
                          <a:latin typeface="Times New Roman" panose="02020603050405020304" pitchFamily="18" charset="0"/>
                          <a:ea typeface="宋体" panose="02010600030101010101" pitchFamily="2" charset="-122"/>
                        </a:rPr>
                        <a:t>)</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6303464"/>
                  </a:ext>
                </a:extLst>
              </a:tr>
              <a:tr h="421532">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Max. magnetic rigidity (Tm)</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a:solidFill>
                            <a:srgbClr val="0000FF"/>
                          </a:solidFill>
                          <a:effectLst/>
                          <a:latin typeface="Times New Roman" panose="02020603050405020304" pitchFamily="18" charset="0"/>
                          <a:ea typeface="宋体" panose="02010600030101010101" pitchFamily="2" charset="-122"/>
                        </a:rPr>
                        <a:t>---</a:t>
                      </a:r>
                      <a:endParaRPr lang="zh-CN" sz="180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34</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25</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1</a:t>
                      </a:r>
                      <a:r>
                        <a:rPr lang="en-GB" sz="1800" b="1" dirty="0">
                          <a:solidFill>
                            <a:srgbClr val="0000FF"/>
                          </a:solidFill>
                          <a:effectLst/>
                          <a:latin typeface="Times New Roman" panose="02020603050405020304" pitchFamily="18" charset="0"/>
                          <a:ea typeface="宋体" panose="02010600030101010101" pitchFamily="2" charset="-122"/>
                        </a:rPr>
                        <a:t>5</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1919574"/>
                  </a:ext>
                </a:extLst>
              </a:tr>
              <a:tr h="972272">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Max. beam intensity of U</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FF0000"/>
                          </a:solidFill>
                          <a:effectLst/>
                          <a:latin typeface="Times New Roman" panose="02020603050405020304" pitchFamily="18" charset="0"/>
                          <a:ea typeface="宋体" panose="02010600030101010101" pitchFamily="2" charset="-122"/>
                        </a:rPr>
                        <a:t>50 </a:t>
                      </a:r>
                      <a:r>
                        <a:rPr lang="en-GB" sz="1800" b="1" kern="800" dirty="0" err="1">
                          <a:solidFill>
                            <a:srgbClr val="FF0000"/>
                          </a:solidFill>
                          <a:effectLst/>
                          <a:latin typeface="Times New Roman" panose="02020603050405020304" pitchFamily="18" charset="0"/>
                          <a:ea typeface="宋体" panose="02010600030101010101" pitchFamily="2" charset="-122"/>
                        </a:rPr>
                        <a:t>pμA</a:t>
                      </a:r>
                      <a:r>
                        <a:rPr lang="en-GB" sz="1800" b="1" kern="800" dirty="0">
                          <a:solidFill>
                            <a:srgbClr val="FF0000"/>
                          </a:solidFill>
                          <a:effectLst/>
                          <a:latin typeface="Times New Roman" panose="02020603050405020304" pitchFamily="18" charset="0"/>
                          <a:ea typeface="宋体" panose="02010600030101010101" pitchFamily="2" charset="-122"/>
                        </a:rPr>
                        <a:t> (U</a:t>
                      </a:r>
                      <a:r>
                        <a:rPr lang="en-GB" sz="1800" b="1" kern="800" baseline="30000" dirty="0">
                          <a:solidFill>
                            <a:srgbClr val="FF0000"/>
                          </a:solidFill>
                          <a:effectLst/>
                          <a:latin typeface="Times New Roman" panose="02020603050405020304" pitchFamily="18" charset="0"/>
                          <a:ea typeface="宋体" panose="02010600030101010101" pitchFamily="2" charset="-122"/>
                        </a:rPr>
                        <a:t>35+</a:t>
                      </a:r>
                      <a:r>
                        <a:rPr lang="en-GB" sz="1800" b="1" dirty="0">
                          <a:solidFill>
                            <a:srgbClr val="FF0000"/>
                          </a:solidFill>
                          <a:effectLst/>
                          <a:latin typeface="Times New Roman" panose="02020603050405020304" pitchFamily="18" charset="0"/>
                          <a:ea typeface="宋体" panose="02010600030101010101" pitchFamily="2" charset="-122"/>
                        </a:rPr>
                        <a:t>)</a:t>
                      </a:r>
                      <a:endParaRPr lang="zh-CN" sz="1800" b="1"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FF0000"/>
                          </a:solidFill>
                          <a:effectLst/>
                          <a:latin typeface="Times New Roman" panose="02020603050405020304" pitchFamily="18" charset="0"/>
                          <a:ea typeface="宋体" panose="02010600030101010101" pitchFamily="2" charset="-122"/>
                        </a:rPr>
                        <a:t>28 </a:t>
                      </a:r>
                      <a:r>
                        <a:rPr lang="en-GB" sz="1800" b="1" kern="800" dirty="0" err="1">
                          <a:solidFill>
                            <a:srgbClr val="FF0000"/>
                          </a:solidFill>
                          <a:effectLst/>
                          <a:latin typeface="Times New Roman" panose="02020603050405020304" pitchFamily="18" charset="0"/>
                          <a:ea typeface="宋体" panose="02010600030101010101" pitchFamily="2" charset="-122"/>
                        </a:rPr>
                        <a:t>pμA</a:t>
                      </a:r>
                      <a:r>
                        <a:rPr lang="en-GB" sz="1800" b="1" kern="800" dirty="0">
                          <a:solidFill>
                            <a:srgbClr val="FF0000"/>
                          </a:solidFill>
                          <a:effectLst/>
                          <a:latin typeface="Times New Roman" panose="02020603050405020304" pitchFamily="18" charset="0"/>
                          <a:ea typeface="宋体" panose="02010600030101010101" pitchFamily="2" charset="-122"/>
                        </a:rPr>
                        <a:t> (U</a:t>
                      </a:r>
                      <a:r>
                        <a:rPr lang="en-GB" sz="1800" b="1" kern="800" baseline="30000" dirty="0">
                          <a:solidFill>
                            <a:srgbClr val="FF0000"/>
                          </a:solidFill>
                          <a:effectLst/>
                          <a:latin typeface="Times New Roman" panose="02020603050405020304" pitchFamily="18" charset="0"/>
                          <a:ea typeface="宋体" panose="02010600030101010101" pitchFamily="2" charset="-122"/>
                        </a:rPr>
                        <a:t>35+</a:t>
                      </a:r>
                      <a:r>
                        <a:rPr lang="en-GB" sz="1800" b="1" dirty="0">
                          <a:solidFill>
                            <a:srgbClr val="FF0000"/>
                          </a:solidFill>
                          <a:effectLst/>
                          <a:latin typeface="Times New Roman" panose="02020603050405020304" pitchFamily="18" charset="0"/>
                          <a:ea typeface="宋体" panose="02010600030101010101" pitchFamily="2" charset="-122"/>
                        </a:rPr>
                        <a:t>)</a:t>
                      </a:r>
                      <a:endParaRPr lang="zh-CN" sz="1800" b="1"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lang="en-GB" sz="1800" b="1" kern="800" dirty="0">
                          <a:solidFill>
                            <a:srgbClr val="FF0000"/>
                          </a:solidFill>
                          <a:effectLst/>
                          <a:latin typeface="Times New Roman" panose="02020603050405020304" pitchFamily="18" charset="0"/>
                          <a:ea typeface="宋体" panose="02010600030101010101" pitchFamily="2" charset="-122"/>
                        </a:rPr>
                        <a:t>2</a:t>
                      </a:r>
                      <a:r>
                        <a:rPr lang="en-GB" sz="1800" b="1" kern="800" dirty="0">
                          <a:solidFill>
                            <a:srgbClr val="FF0000"/>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b="1" kern="800" dirty="0">
                          <a:solidFill>
                            <a:srgbClr val="FF0000"/>
                          </a:solidFill>
                          <a:effectLst/>
                          <a:latin typeface="Times New Roman" panose="02020603050405020304" pitchFamily="18" charset="0"/>
                          <a:ea typeface="宋体" panose="02010600030101010101" pitchFamily="2" charset="-122"/>
                        </a:rPr>
                        <a:t>10</a:t>
                      </a:r>
                      <a:r>
                        <a:rPr lang="en-GB" sz="1800" b="1" kern="800" baseline="30000" dirty="0">
                          <a:solidFill>
                            <a:srgbClr val="FF0000"/>
                          </a:solidFill>
                          <a:effectLst/>
                          <a:latin typeface="Times New Roman" panose="02020603050405020304" pitchFamily="18" charset="0"/>
                          <a:ea typeface="宋体" panose="02010600030101010101" pitchFamily="2" charset="-122"/>
                        </a:rPr>
                        <a:t>11</a:t>
                      </a:r>
                      <a:r>
                        <a:rPr lang="en-GB" sz="1800" b="1" kern="800" dirty="0">
                          <a:solidFill>
                            <a:srgbClr val="FF0000"/>
                          </a:solidFill>
                          <a:effectLst/>
                          <a:latin typeface="Times New Roman" panose="02020603050405020304" pitchFamily="18" charset="0"/>
                          <a:ea typeface="宋体" panose="02010600030101010101" pitchFamily="2" charset="-122"/>
                        </a:rPr>
                        <a:t>ppp </a:t>
                      </a:r>
                      <a:r>
                        <a:rPr lang="en-GB" altLang="zh-CN" sz="1800" b="1" kern="800" dirty="0">
                          <a:solidFill>
                            <a:srgbClr val="FF0000"/>
                          </a:solidFill>
                          <a:effectLst/>
                          <a:latin typeface="Times New Roman" panose="02020603050405020304" pitchFamily="18" charset="0"/>
                          <a:ea typeface="宋体" panose="02010600030101010101" pitchFamily="2" charset="-122"/>
                        </a:rPr>
                        <a:t>(U</a:t>
                      </a:r>
                      <a:r>
                        <a:rPr lang="en-GB" altLang="zh-CN" sz="1800" b="1" kern="800" baseline="30000" dirty="0">
                          <a:solidFill>
                            <a:srgbClr val="FF0000"/>
                          </a:solidFill>
                          <a:effectLst/>
                          <a:latin typeface="Times New Roman" panose="02020603050405020304" pitchFamily="18" charset="0"/>
                          <a:ea typeface="宋体" panose="02010600030101010101" pitchFamily="2" charset="-122"/>
                        </a:rPr>
                        <a:t>35+</a:t>
                      </a:r>
                      <a:r>
                        <a:rPr lang="en-GB" altLang="zh-CN" sz="1800" b="1" kern="800" dirty="0">
                          <a:solidFill>
                            <a:srgbClr val="FF0000"/>
                          </a:solidFill>
                          <a:effectLst/>
                          <a:latin typeface="Times New Roman" panose="02020603050405020304" pitchFamily="18" charset="0"/>
                          <a:ea typeface="宋体" panose="02010600030101010101" pitchFamily="2" charset="-122"/>
                        </a:rPr>
                        <a:t>)</a:t>
                      </a:r>
                      <a:endParaRPr lang="en-GB" sz="1800" b="1" kern="800" dirty="0">
                        <a:solidFill>
                          <a:srgbClr val="FF0000"/>
                        </a:solidFill>
                        <a:effectLst/>
                        <a:latin typeface="Times New Roman" panose="02020603050405020304" pitchFamily="18" charset="0"/>
                        <a:ea typeface="宋体" panose="02010600030101010101" pitchFamily="2" charset="-122"/>
                      </a:endParaRPr>
                    </a:p>
                    <a:p>
                      <a:pPr marL="0" marR="0" lvl="0" indent="0" algn="ctr" defTabSz="457200" rtl="0" eaLnBrk="1" fontAlgn="auto" latinLnBrk="0" hangingPunct="1">
                        <a:lnSpc>
                          <a:spcPct val="100000"/>
                        </a:lnSpc>
                        <a:spcBef>
                          <a:spcPts val="100"/>
                        </a:spcBef>
                        <a:spcAft>
                          <a:spcPts val="100"/>
                        </a:spcAft>
                        <a:buClrTx/>
                        <a:buSzTx/>
                        <a:buFontTx/>
                        <a:buNone/>
                        <a:tabLst/>
                        <a:defRPr/>
                      </a:pPr>
                      <a:r>
                        <a:rPr lang="en-GB" altLang="zh-CN" sz="1800" b="1" kern="800" dirty="0">
                          <a:solidFill>
                            <a:srgbClr val="FF0000"/>
                          </a:solidFill>
                          <a:effectLst/>
                          <a:latin typeface="Times New Roman" panose="02020603050405020304" pitchFamily="18" charset="0"/>
                          <a:ea typeface="宋体" panose="02010600030101010101" pitchFamily="2" charset="-122"/>
                          <a:sym typeface="Symbol" panose="05050102010706020507" pitchFamily="18" charset="2"/>
                        </a:rPr>
                        <a:t>6</a:t>
                      </a:r>
                      <a:r>
                        <a:rPr lang="en-GB" altLang="zh-CN" sz="1800" b="1" kern="800" dirty="0">
                          <a:solidFill>
                            <a:srgbClr val="FF0000"/>
                          </a:solidFill>
                          <a:effectLst/>
                          <a:latin typeface="Times New Roman" panose="02020603050405020304" pitchFamily="18" charset="0"/>
                          <a:ea typeface="宋体" panose="02010600030101010101" pitchFamily="2" charset="-122"/>
                        </a:rPr>
                        <a:t>10</a:t>
                      </a:r>
                      <a:r>
                        <a:rPr lang="en-GB" altLang="zh-CN" sz="1800" b="1" kern="800" baseline="30000" dirty="0">
                          <a:solidFill>
                            <a:srgbClr val="FF0000"/>
                          </a:solidFill>
                          <a:effectLst/>
                          <a:latin typeface="Times New Roman" panose="02020603050405020304" pitchFamily="18" charset="0"/>
                          <a:ea typeface="宋体" panose="02010600030101010101" pitchFamily="2" charset="-122"/>
                        </a:rPr>
                        <a:t>11</a:t>
                      </a:r>
                      <a:r>
                        <a:rPr lang="en-GB" altLang="zh-CN" sz="1800" b="1" kern="800" dirty="0">
                          <a:solidFill>
                            <a:srgbClr val="FF0000"/>
                          </a:solidFill>
                          <a:effectLst/>
                          <a:latin typeface="Times New Roman" panose="02020603050405020304" pitchFamily="18" charset="0"/>
                          <a:ea typeface="宋体" panose="02010600030101010101" pitchFamily="2" charset="-122"/>
                        </a:rPr>
                        <a:t>pps (U</a:t>
                      </a:r>
                      <a:r>
                        <a:rPr lang="en-GB" altLang="zh-CN" sz="1800" b="1" kern="800" baseline="30000" dirty="0">
                          <a:solidFill>
                            <a:srgbClr val="FF0000"/>
                          </a:solidFill>
                          <a:effectLst/>
                          <a:latin typeface="Times New Roman" panose="02020603050405020304" pitchFamily="18" charset="0"/>
                          <a:ea typeface="宋体" panose="02010600030101010101" pitchFamily="2" charset="-122"/>
                        </a:rPr>
                        <a:t>35+</a:t>
                      </a:r>
                      <a:r>
                        <a:rPr lang="en-GB" altLang="zh-CN" sz="1800" b="1" kern="800" dirty="0">
                          <a:solidFill>
                            <a:srgbClr val="FF0000"/>
                          </a:solidFill>
                          <a:effectLst/>
                          <a:latin typeface="Times New Roman" panose="02020603050405020304" pitchFamily="18" charset="0"/>
                          <a:ea typeface="宋体" panose="02010600030101010101" pitchFamily="2" charset="-122"/>
                        </a:rPr>
                        <a:t>)</a:t>
                      </a: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FF0000"/>
                          </a:solidFill>
                          <a:effectLst/>
                          <a:latin typeface="Times New Roman" panose="02020603050405020304" pitchFamily="18" charset="0"/>
                          <a:ea typeface="宋体" panose="02010600030101010101" pitchFamily="2" charset="-122"/>
                        </a:rPr>
                        <a:t> -------</a:t>
                      </a:r>
                      <a:endParaRPr lang="zh-CN" sz="1800"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FF0000"/>
                          </a:solidFill>
                          <a:effectLst/>
                          <a:latin typeface="Times New Roman" panose="02020603050405020304" pitchFamily="18" charset="0"/>
                          <a:ea typeface="宋体" panose="02010600030101010101" pitchFamily="2" charset="-122"/>
                        </a:rPr>
                        <a:t>(0.5-1)</a:t>
                      </a:r>
                      <a:r>
                        <a:rPr lang="en-GB" altLang="zh-CN" sz="1800" b="1" kern="800" dirty="0">
                          <a:solidFill>
                            <a:srgbClr val="FF0000"/>
                          </a:solidFill>
                          <a:effectLst/>
                          <a:latin typeface="Times New Roman" panose="02020603050405020304" pitchFamily="18" charset="0"/>
                          <a:ea typeface="宋体" panose="02010600030101010101" pitchFamily="2" charset="-122"/>
                          <a:sym typeface="Symbol" panose="05050102010706020507" pitchFamily="18" charset="2"/>
                        </a:rPr>
                        <a:t> </a:t>
                      </a:r>
                      <a:r>
                        <a:rPr lang="en-GB" sz="1800" b="1" kern="800" dirty="0">
                          <a:solidFill>
                            <a:srgbClr val="FF0000"/>
                          </a:solidFill>
                          <a:effectLst/>
                          <a:latin typeface="Times New Roman" panose="02020603050405020304" pitchFamily="18" charset="0"/>
                          <a:ea typeface="宋体" panose="02010600030101010101" pitchFamily="2" charset="-122"/>
                        </a:rPr>
                        <a:t>10</a:t>
                      </a:r>
                      <a:r>
                        <a:rPr lang="en-GB" sz="1800" b="1" kern="800" baseline="30000" dirty="0">
                          <a:solidFill>
                            <a:srgbClr val="FF0000"/>
                          </a:solidFill>
                          <a:effectLst/>
                          <a:latin typeface="Times New Roman" panose="02020603050405020304" pitchFamily="18" charset="0"/>
                          <a:ea typeface="宋体" panose="02010600030101010101" pitchFamily="2" charset="-122"/>
                        </a:rPr>
                        <a:t>12</a:t>
                      </a:r>
                      <a:r>
                        <a:rPr lang="en-GB" sz="1800" b="1" kern="800" dirty="0">
                          <a:solidFill>
                            <a:srgbClr val="FF0000"/>
                          </a:solidFill>
                          <a:effectLst/>
                          <a:latin typeface="Times New Roman" panose="02020603050405020304" pitchFamily="18" charset="0"/>
                          <a:ea typeface="宋体" panose="02010600030101010101" pitchFamily="2" charset="-122"/>
                        </a:rPr>
                        <a:t>ppp (U</a:t>
                      </a:r>
                      <a:r>
                        <a:rPr lang="en-GB" sz="1800" b="1" kern="800" baseline="30000" dirty="0">
                          <a:solidFill>
                            <a:srgbClr val="FF0000"/>
                          </a:solidFill>
                          <a:effectLst/>
                          <a:latin typeface="Times New Roman" panose="02020603050405020304" pitchFamily="18" charset="0"/>
                          <a:ea typeface="宋体" panose="02010600030101010101" pitchFamily="2" charset="-122"/>
                        </a:rPr>
                        <a:t>92+</a:t>
                      </a:r>
                      <a:r>
                        <a:rPr lang="en-GB" sz="1800" b="1" kern="800" dirty="0">
                          <a:solidFill>
                            <a:srgbClr val="FF0000"/>
                          </a:solidFill>
                          <a:effectLst/>
                          <a:latin typeface="Times New Roman" panose="02020603050405020304" pitchFamily="18" charset="0"/>
                          <a:ea typeface="宋体" panose="02010600030101010101" pitchFamily="2" charset="-122"/>
                        </a:rPr>
                        <a:t>)</a:t>
                      </a:r>
                      <a:endParaRPr lang="zh-CN" sz="1800" b="1"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37291"/>
                  </a:ext>
                </a:extLst>
              </a:tr>
              <a:tr h="843063">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Operation mode</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a:solidFill>
                            <a:srgbClr val="0000FF"/>
                          </a:solidFill>
                          <a:effectLst/>
                          <a:latin typeface="Times New Roman" panose="02020603050405020304" pitchFamily="18" charset="0"/>
                          <a:ea typeface="宋体" panose="02010600030101010101" pitchFamily="2" charset="-122"/>
                        </a:rPr>
                        <a:t>DC</a:t>
                      </a:r>
                      <a:endParaRPr lang="zh-CN" sz="180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CW or pulse</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fast ramping (12T/s, 3Hz)</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Momentum-resolution 1100</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DC, deceleration</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647084"/>
                  </a:ext>
                </a:extLst>
              </a:tr>
              <a:tr h="843063">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dirty="0">
                          <a:solidFill>
                            <a:srgbClr val="000099"/>
                          </a:solidFill>
                          <a:effectLst/>
                          <a:latin typeface="Times New Roman" panose="02020603050405020304" pitchFamily="18" charset="0"/>
                          <a:ea typeface="宋体" panose="02010600030101010101" pitchFamily="2" charset="-122"/>
                        </a:rPr>
                        <a:t>Emittance</a:t>
                      </a:r>
                      <a:r>
                        <a:rPr lang="en-GB" sz="1800" b="1" baseline="0" dirty="0">
                          <a:solidFill>
                            <a:srgbClr val="000099"/>
                          </a:solidFill>
                          <a:effectLst/>
                          <a:latin typeface="Times New Roman" panose="02020603050405020304" pitchFamily="18" charset="0"/>
                          <a:ea typeface="宋体" panose="02010600030101010101" pitchFamily="2" charset="-122"/>
                        </a:rPr>
                        <a:t> </a:t>
                      </a:r>
                      <a:r>
                        <a:rPr lang="en-GB" sz="1800" b="1" dirty="0">
                          <a:solidFill>
                            <a:srgbClr val="000099"/>
                          </a:solidFill>
                          <a:effectLst/>
                          <a:latin typeface="Times New Roman" panose="02020603050405020304" pitchFamily="18" charset="0"/>
                          <a:ea typeface="宋体" panose="02010600030101010101" pitchFamily="2" charset="-122"/>
                        </a:rPr>
                        <a:t>or Acceptance (</a:t>
                      </a:r>
                      <a:r>
                        <a:rPr lang="en-GB" altLang="zh-CN" sz="1800" b="1" dirty="0">
                          <a:solidFill>
                            <a:srgbClr val="000099"/>
                          </a:solidFill>
                          <a:effectLst/>
                          <a:latin typeface="Times New Roman" panose="02020603050405020304" pitchFamily="18" charset="0"/>
                          <a:ea typeface="宋体" panose="02010600030101010101" pitchFamily="2" charset="-122"/>
                        </a:rPr>
                        <a:t>H/V, </a:t>
                      </a:r>
                      <a:r>
                        <a:rPr lang="en-GB" sz="1800" b="1" dirty="0">
                          <a:solidFill>
                            <a:srgbClr val="000099"/>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b="1" dirty="0">
                          <a:solidFill>
                            <a:srgbClr val="000099"/>
                          </a:solidFill>
                          <a:effectLst/>
                          <a:latin typeface="Times New Roman" panose="02020603050405020304" pitchFamily="18" charset="0"/>
                          <a:ea typeface="宋体" panose="02010600030101010101" pitchFamily="2" charset="-122"/>
                        </a:rPr>
                        <a:t>·mm·mrad, </a:t>
                      </a:r>
                      <a:r>
                        <a:rPr lang="en-GB" sz="1800" b="1" dirty="0" err="1">
                          <a:solidFill>
                            <a:srgbClr val="000099"/>
                          </a:solidFill>
                          <a:effectLst/>
                          <a:latin typeface="Times New Roman" panose="02020603050405020304" pitchFamily="18" charset="0"/>
                          <a:ea typeface="宋体" panose="02010600030101010101" pitchFamily="2" charset="-122"/>
                        </a:rPr>
                        <a:t>dp</a:t>
                      </a:r>
                      <a:r>
                        <a:rPr lang="en-GB" sz="1800" b="1" dirty="0">
                          <a:solidFill>
                            <a:srgbClr val="000099"/>
                          </a:solidFill>
                          <a:effectLst/>
                          <a:latin typeface="Times New Roman" panose="02020603050405020304" pitchFamily="18" charset="0"/>
                          <a:ea typeface="宋体" panose="02010600030101010101" pitchFamily="2" charset="-122"/>
                        </a:rPr>
                        <a:t>/p)</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 </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5</a:t>
                      </a:r>
                      <a:r>
                        <a:rPr lang="en-GB" sz="1800" dirty="0">
                          <a:solidFill>
                            <a:srgbClr val="0000FF"/>
                          </a:solidFill>
                          <a:effectLst/>
                          <a:latin typeface="Times New Roman" panose="02020603050405020304" pitchFamily="18" charset="0"/>
                          <a:ea typeface="宋体" panose="02010600030101010101" pitchFamily="2" charset="-122"/>
                        </a:rPr>
                        <a:t> / 5</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2</a:t>
                      </a:r>
                      <a:r>
                        <a:rPr lang="en-GB" sz="1800" b="1" dirty="0">
                          <a:solidFill>
                            <a:srgbClr val="0000FF"/>
                          </a:solidFill>
                          <a:effectLst/>
                          <a:latin typeface="Times New Roman" panose="02020603050405020304" pitchFamily="18" charset="0"/>
                          <a:ea typeface="宋体" panose="02010600030101010101" pitchFamily="2" charset="-122"/>
                        </a:rPr>
                        <a:t>00/100, 0.5%</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kern="800" dirty="0">
                          <a:solidFill>
                            <a:srgbClr val="0000FF"/>
                          </a:solidFill>
                          <a:effectLst/>
                          <a:latin typeface="Times New Roman" panose="02020603050405020304" pitchFamily="18" charset="0"/>
                          <a:ea typeface="宋体" panose="02010600030101010101" pitchFamily="2" charset="-122"/>
                        </a:rPr>
                        <a:t>30mrad(H)/</a:t>
                      </a:r>
                      <a:r>
                        <a:rPr lang="en-GB" sz="1800" kern="800" dirty="0">
                          <a:solidFill>
                            <a:srgbClr val="0000FF"/>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kern="800" dirty="0">
                          <a:solidFill>
                            <a:srgbClr val="0000FF"/>
                          </a:solidFill>
                          <a:effectLst/>
                          <a:latin typeface="Times New Roman" panose="02020603050405020304" pitchFamily="18" charset="0"/>
                          <a:ea typeface="宋体" panose="02010600030101010101" pitchFamily="2" charset="-122"/>
                        </a:rPr>
                        <a:t>15 mrad(V), </a:t>
                      </a:r>
                      <a:r>
                        <a:rPr lang="en-GB" sz="1800" kern="800" dirty="0">
                          <a:solidFill>
                            <a:srgbClr val="0000FF"/>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kern="800" dirty="0">
                          <a:solidFill>
                            <a:srgbClr val="0000FF"/>
                          </a:solidFill>
                          <a:effectLst/>
                          <a:latin typeface="Times New Roman" panose="02020603050405020304" pitchFamily="18" charset="0"/>
                          <a:ea typeface="宋体" panose="02010600030101010101" pitchFamily="2" charset="-122"/>
                        </a:rPr>
                        <a:t>2% </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40</a:t>
                      </a:r>
                      <a:r>
                        <a:rPr lang="en-GB" sz="1800" b="1" dirty="0">
                          <a:solidFill>
                            <a:srgbClr val="0000FF"/>
                          </a:solidFill>
                          <a:effectLst/>
                          <a:latin typeface="Times New Roman" panose="02020603050405020304" pitchFamily="18" charset="0"/>
                          <a:ea typeface="宋体" panose="02010600030101010101" pitchFamily="2" charset="-122"/>
                        </a:rPr>
                        <a:t>/40, 1.5% (normal mode)</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5582958"/>
                  </a:ext>
                </a:extLst>
              </a:tr>
            </a:tbl>
          </a:graphicData>
        </a:graphic>
      </p:graphicFrame>
      <p:pic>
        <p:nvPicPr>
          <p:cNvPr id="12" name="Picture 11">
            <a:extLst>
              <a:ext uri="{FF2B5EF4-FFF2-40B4-BE49-F238E27FC236}">
                <a16:creationId xmlns:a16="http://schemas.microsoft.com/office/drawing/2014/main" id="{4F68FC16-AC91-4773-B841-A5525A2077F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1" name="灯片编号占位符 2">
            <a:extLst>
              <a:ext uri="{FF2B5EF4-FFF2-40B4-BE49-F238E27FC236}">
                <a16:creationId xmlns:a16="http://schemas.microsoft.com/office/drawing/2014/main" id="{42D770FD-E7E4-4206-B89D-1AA55C1974C6}"/>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7</a:t>
            </a:fld>
            <a:endParaRPr kumimoji="1" lang="zh-CN" altLang="en-US" b="1" dirty="0">
              <a:solidFill>
                <a:srgbClr val="0000FF"/>
              </a:solidFill>
            </a:endParaRPr>
          </a:p>
        </p:txBody>
      </p:sp>
    </p:spTree>
    <p:extLst>
      <p:ext uri="{BB962C8B-B14F-4D97-AF65-F5344CB8AC3E}">
        <p14:creationId xmlns:p14="http://schemas.microsoft.com/office/powerpoint/2010/main" val="167763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sp>
        <p:nvSpPr>
          <p:cNvPr id="49" name="文本框 48">
            <a:extLst>
              <a:ext uri="{FF2B5EF4-FFF2-40B4-BE49-F238E27FC236}">
                <a16:creationId xmlns:a16="http://schemas.microsoft.com/office/drawing/2014/main" id="{F6A45896-DC1C-4BCE-B487-534F53AB9BDD}"/>
              </a:ext>
            </a:extLst>
          </p:cNvPr>
          <p:cNvSpPr txBox="1"/>
          <p:nvPr/>
        </p:nvSpPr>
        <p:spPr>
          <a:xfrm>
            <a:off x="395536" y="796642"/>
            <a:ext cx="3097451" cy="400110"/>
          </a:xfrm>
          <a:prstGeom prst="rect">
            <a:avLst/>
          </a:prstGeom>
          <a:noFill/>
        </p:spPr>
        <p:txBody>
          <a:bodyPr wrap="none" rtlCol="0">
            <a:spAutoFit/>
          </a:bodyPr>
          <a:lstStyle/>
          <a:p>
            <a:pPr marL="342900" indent="-342900" defTabSz="457200" fontAlgn="auto">
              <a:spcBef>
                <a:spcPts val="0"/>
              </a:spcBef>
              <a:spcAft>
                <a:spcPts val="0"/>
              </a:spcAft>
              <a:buFont typeface="Wingdings" panose="05000000000000000000" pitchFamily="2" charset="2"/>
              <a:buChar char="n"/>
            </a:pPr>
            <a:r>
              <a:rPr lang="en-US" altLang="zh-CN" sz="20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HIAF main parameters</a:t>
            </a:r>
            <a:endParaRPr lang="zh-CN" altLang="en-US" sz="20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endParaRPr>
          </a:p>
        </p:txBody>
      </p:sp>
      <p:sp>
        <p:nvSpPr>
          <p:cNvPr id="50" name="文本框 49">
            <a:extLst>
              <a:ext uri="{FF2B5EF4-FFF2-40B4-BE49-F238E27FC236}">
                <a16:creationId xmlns:a16="http://schemas.microsoft.com/office/drawing/2014/main" id="{FDFD0026-D0E0-492E-879A-9BB936D24BD1}"/>
              </a:ext>
            </a:extLst>
          </p:cNvPr>
          <p:cNvSpPr txBox="1"/>
          <p:nvPr/>
        </p:nvSpPr>
        <p:spPr>
          <a:xfrm>
            <a:off x="4619836" y="1231642"/>
            <a:ext cx="2775953" cy="461665"/>
          </a:xfrm>
          <a:prstGeom prst="rect">
            <a:avLst/>
          </a:prstGeom>
          <a:solidFill>
            <a:srgbClr val="FFFF00"/>
          </a:solidFill>
        </p:spPr>
        <p:txBody>
          <a:bodyPr wrap="none" rtlCol="0">
            <a:spAutoFit/>
          </a:bodyPr>
          <a:lstStyle/>
          <a:p>
            <a:r>
              <a:rPr lang="en-US" altLang="zh-CN" sz="2400" b="1" dirty="0">
                <a:solidFill>
                  <a:srgbClr val="3333FF"/>
                </a:solidFill>
                <a:highlight>
                  <a:srgbClr val="FFFF00"/>
                </a:highlight>
                <a:latin typeface="Times New Roman" panose="02020603050405020304" pitchFamily="18" charset="0"/>
                <a:ea typeface="宋体" pitchFamily="2" charset="-122"/>
                <a:cs typeface="Times New Roman" panose="02020603050405020304" pitchFamily="18" charset="0"/>
              </a:rPr>
              <a:t>More typical beams</a:t>
            </a:r>
            <a:endParaRPr lang="zh-CN" altLang="en-US" sz="2400" b="1" dirty="0">
              <a:solidFill>
                <a:srgbClr val="3333FF"/>
              </a:solidFill>
              <a:highlight>
                <a:srgbClr val="FFFF00"/>
              </a:highlight>
              <a:latin typeface="Times New Roman" panose="02020603050405020304" pitchFamily="18" charset="0"/>
              <a:ea typeface="宋体" pitchFamily="2" charset="-122"/>
              <a:cs typeface="Times New Roman" panose="02020603050405020304" pitchFamily="18" charset="0"/>
            </a:endParaRPr>
          </a:p>
        </p:txBody>
      </p:sp>
      <p:graphicFrame>
        <p:nvGraphicFramePr>
          <p:cNvPr id="15" name="表格 12">
            <a:extLst>
              <a:ext uri="{FF2B5EF4-FFF2-40B4-BE49-F238E27FC236}">
                <a16:creationId xmlns:a16="http://schemas.microsoft.com/office/drawing/2014/main" id="{78F7F9A4-32D1-4E79-B0EB-8F7AACDB695F}"/>
              </a:ext>
            </a:extLst>
          </p:cNvPr>
          <p:cNvGraphicFramePr>
            <a:graphicFrameLocks noGrp="1"/>
          </p:cNvGraphicFramePr>
          <p:nvPr>
            <p:extLst>
              <p:ext uri="{D42A27DB-BD31-4B8C-83A1-F6EECF244321}">
                <p14:modId xmlns:p14="http://schemas.microsoft.com/office/powerpoint/2010/main" val="1194617889"/>
              </p:ext>
            </p:extLst>
          </p:nvPr>
        </p:nvGraphicFramePr>
        <p:xfrm>
          <a:off x="731404" y="2334087"/>
          <a:ext cx="4608513" cy="4248469"/>
        </p:xfrm>
        <a:graphic>
          <a:graphicData uri="http://schemas.openxmlformats.org/drawingml/2006/table">
            <a:tbl>
              <a:tblPr firstRow="1" firstCol="1" bandRow="1" bandCol="1">
                <a:tableStyleId>{10A1B5D5-9B99-4C35-A422-299274C87663}</a:tableStyleId>
              </a:tblPr>
              <a:tblGrid>
                <a:gridCol w="1387945">
                  <a:extLst>
                    <a:ext uri="{9D8B030D-6E8A-4147-A177-3AD203B41FA5}">
                      <a16:colId xmlns:a16="http://schemas.microsoft.com/office/drawing/2014/main" val="20000"/>
                    </a:ext>
                  </a:extLst>
                </a:gridCol>
                <a:gridCol w="1697873">
                  <a:extLst>
                    <a:ext uri="{9D8B030D-6E8A-4147-A177-3AD203B41FA5}">
                      <a16:colId xmlns:a16="http://schemas.microsoft.com/office/drawing/2014/main" val="20001"/>
                    </a:ext>
                  </a:extLst>
                </a:gridCol>
                <a:gridCol w="1522695">
                  <a:extLst>
                    <a:ext uri="{9D8B030D-6E8A-4147-A177-3AD203B41FA5}">
                      <a16:colId xmlns:a16="http://schemas.microsoft.com/office/drawing/2014/main" val="20002"/>
                    </a:ext>
                  </a:extLst>
                </a:gridCol>
              </a:tblGrid>
              <a:tr h="458310">
                <a:tc>
                  <a:txBody>
                    <a:bodyPr/>
                    <a:lstStyle/>
                    <a:p>
                      <a:pPr indent="127000" algn="ctr" fontAlgn="ctr">
                        <a:lnSpc>
                          <a:spcPts val="2400"/>
                        </a:lnSpc>
                        <a:spcAft>
                          <a:spcPts val="0"/>
                        </a:spcAft>
                      </a:pP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rPr>
                        <a:t>Rigidity</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gridSpan="2">
                  <a:txBody>
                    <a:bodyPr/>
                    <a:lstStyle/>
                    <a:p>
                      <a:pPr indent="127000" algn="ctr" fontAlgn="ctr">
                        <a:lnSpc>
                          <a:spcPts val="2400"/>
                        </a:lnSpc>
                        <a:spcAft>
                          <a:spcPts val="0"/>
                        </a:spcAft>
                      </a:pPr>
                      <a:r>
                        <a:rPr lang="en-US" sz="2000" kern="100" dirty="0">
                          <a:effectLst/>
                        </a:rPr>
                        <a:t>34Tm</a:t>
                      </a:r>
                      <a:r>
                        <a:rPr lang="zh-CN" altLang="en-US" sz="2000" kern="100" dirty="0">
                          <a:effectLst/>
                        </a:rPr>
                        <a:t>，</a:t>
                      </a:r>
                      <a:r>
                        <a:rPr lang="en-US" altLang="zh-CN" sz="2000" kern="100" dirty="0" err="1">
                          <a:effectLst/>
                        </a:rPr>
                        <a:t>fr</a:t>
                      </a:r>
                      <a:r>
                        <a:rPr lang="en-US" altLang="zh-CN" sz="2000" kern="100" dirty="0">
                          <a:effectLst/>
                        </a:rPr>
                        <a:t>=</a:t>
                      </a:r>
                      <a:r>
                        <a:rPr lang="en-US" altLang="zh-CN" sz="2000" kern="100" baseline="0" dirty="0">
                          <a:effectLst/>
                        </a:rPr>
                        <a:t>3Hz</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0000"/>
                  </a:ext>
                </a:extLst>
              </a:tr>
              <a:tr h="581989">
                <a:tc>
                  <a:txBody>
                    <a:bodyPr/>
                    <a:lstStyle/>
                    <a:p>
                      <a:pPr indent="127000" algn="ctr" fontAlgn="ctr">
                        <a:lnSpc>
                          <a:spcPts val="2400"/>
                        </a:lnSpc>
                        <a:spcAft>
                          <a:spcPts val="0"/>
                        </a:spcAft>
                      </a:pPr>
                      <a:r>
                        <a:rPr lang="en-US" altLang="zh-CN" sz="2000" kern="100" dirty="0">
                          <a:effectLst/>
                        </a:rPr>
                        <a:t>Ion </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sz="2000" kern="100" dirty="0">
                          <a:effectLst/>
                        </a:rPr>
                        <a:t>Intensity</a:t>
                      </a:r>
                    </a:p>
                    <a:p>
                      <a:pPr indent="0" algn="ctr" fontAlgn="ctr">
                        <a:lnSpc>
                          <a:spcPts val="2000"/>
                        </a:lnSpc>
                        <a:spcAft>
                          <a:spcPts val="0"/>
                        </a:spcAft>
                      </a:pPr>
                      <a:r>
                        <a:rPr lang="en-US" sz="2000" kern="100" dirty="0">
                          <a:effectLst/>
                        </a:rPr>
                        <a:t>(</a:t>
                      </a:r>
                      <a:r>
                        <a:rPr lang="en-US" sz="2000" kern="100" dirty="0" err="1">
                          <a:effectLst/>
                        </a:rPr>
                        <a:t>ppp</a:t>
                      </a:r>
                      <a:r>
                        <a:rPr lang="en-US" sz="2000" kern="100" dirty="0">
                          <a:effectLst/>
                        </a:rPr>
                        <a:t>)</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altLang="zh-CN" sz="2000" kern="100" dirty="0">
                          <a:effectLst/>
                        </a:rPr>
                        <a:t>Energy (G</a:t>
                      </a:r>
                      <a:r>
                        <a:rPr lang="en-US" sz="2000" kern="100" dirty="0">
                          <a:effectLst/>
                        </a:rPr>
                        <a:t>eV/u)</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58310">
                <a:tc>
                  <a:txBody>
                    <a:bodyPr/>
                    <a:lstStyle/>
                    <a:p>
                      <a:pPr indent="127000" algn="ctr" fontAlgn="ctr">
                        <a:lnSpc>
                          <a:spcPts val="2400"/>
                        </a:lnSpc>
                        <a:spcAft>
                          <a:spcPts val="0"/>
                        </a:spcAft>
                      </a:pPr>
                      <a:r>
                        <a:rPr lang="en-US" sz="2000" kern="100" baseline="30000">
                          <a:effectLst/>
                        </a:rPr>
                        <a:t>238</a:t>
                      </a:r>
                      <a:r>
                        <a:rPr lang="en-US" sz="2000" kern="100">
                          <a:effectLst/>
                        </a:rPr>
                        <a:t>U</a:t>
                      </a:r>
                      <a:r>
                        <a:rPr lang="en-US" sz="2000" kern="100" baseline="30000">
                          <a:effectLst/>
                        </a:rPr>
                        <a:t>35+</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sym typeface="Symbol" panose="05050102010706020507" pitchFamily="18" charset="2"/>
                        </a:rPr>
                        <a:t>2.0</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0.84</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58310">
                <a:tc>
                  <a:txBody>
                    <a:bodyPr/>
                    <a:lstStyle/>
                    <a:p>
                      <a:pPr indent="127000" algn="ctr" fontAlgn="ctr">
                        <a:lnSpc>
                          <a:spcPts val="2400"/>
                        </a:lnSpc>
                        <a:spcAft>
                          <a:spcPts val="0"/>
                        </a:spcAft>
                      </a:pPr>
                      <a:r>
                        <a:rPr lang="en-US" sz="2000" kern="100" baseline="30000">
                          <a:effectLst/>
                        </a:rPr>
                        <a:t>238</a:t>
                      </a:r>
                      <a:r>
                        <a:rPr lang="en-US" sz="2000" kern="100">
                          <a:effectLst/>
                        </a:rPr>
                        <a:t>U</a:t>
                      </a:r>
                      <a:r>
                        <a:rPr lang="en-US" sz="2000" kern="100" baseline="30000">
                          <a:effectLst/>
                        </a:rPr>
                        <a:t>76+</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5.0</a:t>
                      </a:r>
                      <a:r>
                        <a:rPr lang="en-US" sz="2000" kern="0" dirty="0">
                          <a:effectLst/>
                          <a:sym typeface="Symbol" panose="05050102010706020507" pitchFamily="18" charset="2"/>
                        </a:rPr>
                        <a:t></a:t>
                      </a:r>
                      <a:r>
                        <a:rPr lang="en-US" sz="2000" kern="0" dirty="0">
                          <a:effectLst/>
                        </a:rPr>
                        <a:t>10</a:t>
                      </a:r>
                      <a:r>
                        <a:rPr lang="en-US" sz="2000" kern="0" baseline="30000" dirty="0">
                          <a:effectLst/>
                        </a:rPr>
                        <a:t>10</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2.5</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58310">
                <a:tc>
                  <a:txBody>
                    <a:bodyPr/>
                    <a:lstStyle/>
                    <a:p>
                      <a:pPr indent="127000" algn="ctr" fontAlgn="ctr">
                        <a:lnSpc>
                          <a:spcPts val="2400"/>
                        </a:lnSpc>
                        <a:spcAft>
                          <a:spcPts val="0"/>
                        </a:spcAft>
                      </a:pPr>
                      <a:r>
                        <a:rPr lang="en-US" sz="2000" kern="100" baseline="30000">
                          <a:effectLst/>
                        </a:rPr>
                        <a:t>129</a:t>
                      </a:r>
                      <a:r>
                        <a:rPr lang="en-US" sz="2000" kern="100">
                          <a:effectLst/>
                        </a:rPr>
                        <a:t>Xe</a:t>
                      </a:r>
                      <a:r>
                        <a:rPr lang="en-US" sz="2000" kern="100" baseline="30000">
                          <a:effectLst/>
                        </a:rPr>
                        <a:t>27+</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3.6</a:t>
                      </a:r>
                      <a:r>
                        <a:rPr lang="en-US"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1.4</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58310">
                <a:tc>
                  <a:txBody>
                    <a:bodyPr/>
                    <a:lstStyle/>
                    <a:p>
                      <a:pPr indent="127000" algn="ctr" fontAlgn="ctr">
                        <a:lnSpc>
                          <a:spcPts val="2400"/>
                        </a:lnSpc>
                        <a:spcAft>
                          <a:spcPts val="0"/>
                        </a:spcAft>
                      </a:pPr>
                      <a:r>
                        <a:rPr lang="en-US" sz="2000" kern="100" baseline="30000">
                          <a:effectLst/>
                        </a:rPr>
                        <a:t>78</a:t>
                      </a:r>
                      <a:r>
                        <a:rPr lang="en-US" sz="2000" kern="100">
                          <a:effectLst/>
                        </a:rPr>
                        <a:t>Kr</a:t>
                      </a:r>
                      <a:r>
                        <a:rPr lang="en-US" sz="2000" kern="100" baseline="30000">
                          <a:effectLst/>
                        </a:rPr>
                        <a:t>19+</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a:effectLst/>
                        </a:rPr>
                        <a:t>5.0</a:t>
                      </a:r>
                      <a:r>
                        <a:rPr lang="en-US" sz="2000" kern="0">
                          <a:effectLst/>
                          <a:sym typeface="Symbol" panose="05050102010706020507" pitchFamily="18" charset="2"/>
                        </a:rPr>
                        <a:t></a:t>
                      </a:r>
                      <a:r>
                        <a:rPr lang="en-US" sz="2000" kern="0">
                          <a:effectLst/>
                        </a:rPr>
                        <a:t>10</a:t>
                      </a:r>
                      <a:r>
                        <a:rPr lang="en-US" sz="2000" kern="0" baseline="30000">
                          <a:effectLst/>
                        </a:rPr>
                        <a:t>11</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1.7</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58310">
                <a:tc>
                  <a:txBody>
                    <a:bodyPr/>
                    <a:lstStyle/>
                    <a:p>
                      <a:pPr indent="127000" algn="ctr" fontAlgn="ctr">
                        <a:lnSpc>
                          <a:spcPts val="2400"/>
                        </a:lnSpc>
                        <a:spcAft>
                          <a:spcPts val="0"/>
                        </a:spcAft>
                      </a:pPr>
                      <a:r>
                        <a:rPr lang="en-US" sz="2000" kern="100" baseline="30000">
                          <a:effectLst/>
                        </a:rPr>
                        <a:t>40</a:t>
                      </a:r>
                      <a:r>
                        <a:rPr lang="en-US" sz="2000" kern="100">
                          <a:effectLst/>
                        </a:rPr>
                        <a:t>Ar</a:t>
                      </a:r>
                      <a:r>
                        <a:rPr lang="en-US" sz="2000" kern="100" baseline="30000">
                          <a:effectLst/>
                        </a:rPr>
                        <a:t>12+</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a:effectLst/>
                        </a:rPr>
                        <a:t>7.0</a:t>
                      </a:r>
                      <a:r>
                        <a:rPr lang="en-US" sz="2000" kern="0">
                          <a:effectLst/>
                          <a:sym typeface="Symbol" panose="05050102010706020507" pitchFamily="18" charset="2"/>
                        </a:rPr>
                        <a:t></a:t>
                      </a:r>
                      <a:r>
                        <a:rPr lang="en-US" sz="2000" kern="0">
                          <a:effectLst/>
                        </a:rPr>
                        <a:t>10</a:t>
                      </a:r>
                      <a:r>
                        <a:rPr lang="en-US" sz="2000" kern="0" baseline="30000">
                          <a:effectLst/>
                        </a:rPr>
                        <a:t>11</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2.3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58310">
                <a:tc>
                  <a:txBody>
                    <a:bodyPr/>
                    <a:lstStyle/>
                    <a:p>
                      <a:pPr indent="127000" algn="ctr" fontAlgn="ctr">
                        <a:lnSpc>
                          <a:spcPts val="2400"/>
                        </a:lnSpc>
                        <a:spcAft>
                          <a:spcPts val="0"/>
                        </a:spcAft>
                      </a:pPr>
                      <a:r>
                        <a:rPr lang="en-US" sz="2000" kern="100" baseline="30000">
                          <a:effectLst/>
                        </a:rPr>
                        <a:t>18</a:t>
                      </a:r>
                      <a:r>
                        <a:rPr lang="en-US" sz="2000" kern="100">
                          <a:effectLst/>
                        </a:rPr>
                        <a:t>O</a:t>
                      </a:r>
                      <a:r>
                        <a:rPr lang="en-US" sz="2000" kern="100" baseline="30000">
                          <a:effectLst/>
                        </a:rPr>
                        <a:t>6+</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a:effectLst/>
                        </a:rPr>
                        <a:t>8.0</a:t>
                      </a:r>
                      <a:r>
                        <a:rPr lang="en-US" sz="2000" kern="0">
                          <a:effectLst/>
                          <a:sym typeface="Symbol" panose="05050102010706020507" pitchFamily="18" charset="2"/>
                        </a:rPr>
                        <a:t></a:t>
                      </a:r>
                      <a:r>
                        <a:rPr lang="en-US" sz="2000" kern="0">
                          <a:effectLst/>
                        </a:rPr>
                        <a:t>10</a:t>
                      </a:r>
                      <a:r>
                        <a:rPr lang="en-US" sz="2000" kern="0" baseline="30000">
                          <a:effectLst/>
                        </a:rPr>
                        <a:t>11</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2.6</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58310">
                <a:tc>
                  <a:txBody>
                    <a:bodyPr/>
                    <a:lstStyle/>
                    <a:p>
                      <a:pPr indent="127000" algn="ctr" fontAlgn="ctr">
                        <a:lnSpc>
                          <a:spcPts val="24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kern="100" dirty="0">
                          <a:effectLst/>
                        </a:rPr>
                        <a:t>p</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1.0</a:t>
                      </a:r>
                      <a:r>
                        <a:rPr lang="en-US" sz="2000" kern="0" dirty="0">
                          <a:effectLst/>
                          <a:sym typeface="Symbol" panose="05050102010706020507" pitchFamily="18" charset="2"/>
                        </a:rPr>
                        <a:t></a:t>
                      </a:r>
                      <a:r>
                        <a:rPr lang="en-US" sz="2000" kern="0" dirty="0">
                          <a:effectLst/>
                        </a:rPr>
                        <a:t>10</a:t>
                      </a:r>
                      <a:r>
                        <a:rPr lang="en-US" sz="2000" kern="0" baseline="30000" dirty="0">
                          <a:effectLst/>
                        </a:rPr>
                        <a:t>13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100" dirty="0">
                          <a:effectLst/>
                        </a:rPr>
                        <a:t>9.3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graphicFrame>
        <p:nvGraphicFramePr>
          <p:cNvPr id="16" name="表格 14">
            <a:extLst>
              <a:ext uri="{FF2B5EF4-FFF2-40B4-BE49-F238E27FC236}">
                <a16:creationId xmlns:a16="http://schemas.microsoft.com/office/drawing/2014/main" id="{285AF2DB-744B-4662-A33C-7806827BF673}"/>
              </a:ext>
            </a:extLst>
          </p:cNvPr>
          <p:cNvGraphicFramePr>
            <a:graphicFrameLocks noGrp="1"/>
          </p:cNvGraphicFramePr>
          <p:nvPr>
            <p:extLst>
              <p:ext uri="{D42A27DB-BD31-4B8C-83A1-F6EECF244321}">
                <p14:modId xmlns:p14="http://schemas.microsoft.com/office/powerpoint/2010/main" val="872988304"/>
              </p:ext>
            </p:extLst>
          </p:nvPr>
        </p:nvGraphicFramePr>
        <p:xfrm>
          <a:off x="6420036" y="2331657"/>
          <a:ext cx="4716524" cy="4306020"/>
        </p:xfrm>
        <a:graphic>
          <a:graphicData uri="http://schemas.openxmlformats.org/drawingml/2006/table">
            <a:tbl>
              <a:tblPr firstRow="1" firstCol="1" bandRow="1" bandCol="1">
                <a:tableStyleId>{10A1B5D5-9B99-4C35-A422-299274C87663}</a:tableStyleId>
              </a:tblPr>
              <a:tblGrid>
                <a:gridCol w="1294886">
                  <a:extLst>
                    <a:ext uri="{9D8B030D-6E8A-4147-A177-3AD203B41FA5}">
                      <a16:colId xmlns:a16="http://schemas.microsoft.com/office/drawing/2014/main" val="20000"/>
                    </a:ext>
                  </a:extLst>
                </a:gridCol>
                <a:gridCol w="1836001">
                  <a:extLst>
                    <a:ext uri="{9D8B030D-6E8A-4147-A177-3AD203B41FA5}">
                      <a16:colId xmlns:a16="http://schemas.microsoft.com/office/drawing/2014/main" val="20001"/>
                    </a:ext>
                  </a:extLst>
                </a:gridCol>
                <a:gridCol w="1585637">
                  <a:extLst>
                    <a:ext uri="{9D8B030D-6E8A-4147-A177-3AD203B41FA5}">
                      <a16:colId xmlns:a16="http://schemas.microsoft.com/office/drawing/2014/main" val="20002"/>
                    </a:ext>
                  </a:extLst>
                </a:gridCol>
              </a:tblGrid>
              <a:tr h="444345">
                <a:tc>
                  <a:txBody>
                    <a:bodyPr/>
                    <a:lstStyle/>
                    <a:p>
                      <a:pPr indent="127000" algn="ctr" fontAlgn="ctr">
                        <a:lnSpc>
                          <a:spcPts val="2400"/>
                        </a:lnSpc>
                        <a:spcAft>
                          <a:spcPts val="0"/>
                        </a:spcAft>
                      </a:pPr>
                      <a:r>
                        <a:rPr lang="en-US" altLang="zh-CN" sz="2000" kern="100" dirty="0">
                          <a:effectLst/>
                        </a:rPr>
                        <a:t>Rigidity</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gridSpan="2">
                  <a:txBody>
                    <a:bodyPr/>
                    <a:lstStyle/>
                    <a:p>
                      <a:pPr indent="127000" algn="ctr" fontAlgn="ctr">
                        <a:lnSpc>
                          <a:spcPts val="2400"/>
                        </a:lnSpc>
                        <a:spcAft>
                          <a:spcPts val="0"/>
                        </a:spcAft>
                      </a:pPr>
                      <a:r>
                        <a:rPr lang="en-US" altLang="zh-CN" sz="2000" kern="100" dirty="0">
                          <a:effectLst/>
                        </a:rPr>
                        <a:t> 15 </a:t>
                      </a:r>
                      <a:r>
                        <a:rPr lang="en-US" sz="2000" kern="100" dirty="0">
                          <a:effectLst/>
                        </a:rPr>
                        <a:t>Tm</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0000"/>
                  </a:ext>
                </a:extLst>
              </a:tr>
              <a:tr h="674535">
                <a:tc>
                  <a:txBody>
                    <a:bodyPr/>
                    <a:lstStyle/>
                    <a:p>
                      <a:pPr indent="127000" algn="ctr" fontAlgn="ctr">
                        <a:lnSpc>
                          <a:spcPts val="2400"/>
                        </a:lnSpc>
                        <a:spcAft>
                          <a:spcPts val="0"/>
                        </a:spcAft>
                      </a:pP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rPr>
                        <a:t>Ion </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sz="2000" kern="100" dirty="0">
                          <a:effectLst/>
                        </a:rPr>
                        <a:t>Intensity</a:t>
                      </a:r>
                    </a:p>
                    <a:p>
                      <a:pPr indent="0" algn="ctr" fontAlgn="ctr">
                        <a:lnSpc>
                          <a:spcPts val="2000"/>
                        </a:lnSpc>
                        <a:spcAft>
                          <a:spcPts val="0"/>
                        </a:spcAft>
                      </a:pPr>
                      <a:r>
                        <a:rPr lang="en-US" sz="2000" kern="100" dirty="0">
                          <a:effectLst/>
                        </a:rPr>
                        <a:t>(</a:t>
                      </a:r>
                      <a:r>
                        <a:rPr lang="en-US" sz="2000" kern="100" dirty="0" err="1">
                          <a:effectLst/>
                        </a:rPr>
                        <a:t>ppp</a:t>
                      </a:r>
                      <a:r>
                        <a:rPr lang="en-US" sz="2000" kern="100" dirty="0">
                          <a:effectLst/>
                        </a:rPr>
                        <a:t>)</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altLang="zh-CN" sz="2000" kern="100" dirty="0">
                          <a:effectLst/>
                        </a:rPr>
                        <a:t>Energy (G</a:t>
                      </a:r>
                      <a:r>
                        <a:rPr lang="en-US" sz="2000" kern="100" dirty="0">
                          <a:effectLst/>
                        </a:rPr>
                        <a:t>eV/u)</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31190">
                <a:tc>
                  <a:txBody>
                    <a:bodyPr/>
                    <a:lstStyle/>
                    <a:p>
                      <a:pPr indent="127000" algn="ctr" fontAlgn="ctr">
                        <a:lnSpc>
                          <a:spcPts val="2400"/>
                        </a:lnSpc>
                        <a:spcAft>
                          <a:spcPts val="0"/>
                        </a:spcAft>
                      </a:pPr>
                      <a:r>
                        <a:rPr lang="en-US" sz="2000" kern="100" baseline="30000" dirty="0">
                          <a:effectLst/>
                        </a:rPr>
                        <a:t>238</a:t>
                      </a:r>
                      <a:r>
                        <a:rPr lang="en-US" sz="2000" kern="100" dirty="0">
                          <a:effectLst/>
                        </a:rPr>
                        <a:t>U</a:t>
                      </a:r>
                      <a:r>
                        <a:rPr lang="en-US" sz="2000" kern="100" baseline="30000" dirty="0">
                          <a:effectLst/>
                        </a:rPr>
                        <a:t>92+</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sym typeface="Symbol" panose="05050102010706020507" pitchFamily="18" charset="2"/>
                        </a:rPr>
                        <a:t>(1-5)</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31190">
                <a:tc>
                  <a:txBody>
                    <a:bodyPr/>
                    <a:lstStyle/>
                    <a:p>
                      <a:pPr indent="127000" algn="ctr" fontAlgn="ctr">
                        <a:lnSpc>
                          <a:spcPts val="2400"/>
                        </a:lnSpc>
                        <a:spcAft>
                          <a:spcPts val="0"/>
                        </a:spcAft>
                      </a:pPr>
                      <a:r>
                        <a:rPr lang="en-US" sz="2000" kern="100" baseline="30000" dirty="0">
                          <a:effectLst/>
                        </a:rPr>
                        <a:t>129</a:t>
                      </a:r>
                      <a:r>
                        <a:rPr lang="en-US" sz="2000" kern="100" dirty="0">
                          <a:effectLst/>
                        </a:rPr>
                        <a:t>Xe</a:t>
                      </a:r>
                      <a:r>
                        <a:rPr lang="en-US" sz="2000" kern="100" baseline="30000" dirty="0">
                          <a:effectLst/>
                        </a:rPr>
                        <a:t>54+</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3.6</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1.2</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31190">
                <a:tc>
                  <a:txBody>
                    <a:bodyPr/>
                    <a:lstStyle/>
                    <a:p>
                      <a:pPr indent="127000" algn="ctr" fontAlgn="ctr">
                        <a:lnSpc>
                          <a:spcPts val="2400"/>
                        </a:lnSpc>
                        <a:spcAft>
                          <a:spcPts val="0"/>
                        </a:spcAft>
                      </a:pPr>
                      <a:r>
                        <a:rPr lang="en-US" sz="2000" kern="100" baseline="30000" dirty="0">
                          <a:effectLst/>
                        </a:rPr>
                        <a:t>78</a:t>
                      </a:r>
                      <a:r>
                        <a:rPr lang="en-US" sz="2000" kern="100" dirty="0">
                          <a:effectLst/>
                        </a:rPr>
                        <a:t>Kr</a:t>
                      </a:r>
                      <a:r>
                        <a:rPr lang="en-US" sz="2000" kern="100" baseline="30000" dirty="0">
                          <a:effectLst/>
                        </a:rPr>
                        <a:t>36+</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5.0</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1.3</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31190">
                <a:tc>
                  <a:txBody>
                    <a:bodyPr/>
                    <a:lstStyle/>
                    <a:p>
                      <a:pPr indent="127000" algn="ctr" fontAlgn="ctr">
                        <a:lnSpc>
                          <a:spcPts val="2400"/>
                        </a:lnSpc>
                        <a:spcAft>
                          <a:spcPts val="0"/>
                        </a:spcAft>
                      </a:pPr>
                      <a:r>
                        <a:rPr lang="en-US" sz="2000" kern="100" baseline="30000" dirty="0">
                          <a:effectLst/>
                        </a:rPr>
                        <a:t>40</a:t>
                      </a:r>
                      <a:r>
                        <a:rPr lang="en-US" sz="2000" kern="100" dirty="0">
                          <a:effectLst/>
                        </a:rPr>
                        <a:t>Ar</a:t>
                      </a:r>
                      <a:r>
                        <a:rPr lang="en-US" sz="2000" kern="100" baseline="30000" dirty="0">
                          <a:effectLst/>
                        </a:rPr>
                        <a:t>18+</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7.0</a:t>
                      </a:r>
                      <a:r>
                        <a:rPr lang="en-US" altLang="zh-CN" sz="2000" kern="0" dirty="0">
                          <a:effectLst/>
                          <a:sym typeface="Symbol" panose="05050102010706020507" pitchFamily="18" charset="2"/>
                        </a:rPr>
                        <a:t>5</a:t>
                      </a:r>
                      <a:r>
                        <a:rPr lang="en-US"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1.3</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531190">
                <a:tc>
                  <a:txBody>
                    <a:bodyPr/>
                    <a:lstStyle/>
                    <a:p>
                      <a:pPr indent="127000" algn="ctr" fontAlgn="ctr">
                        <a:lnSpc>
                          <a:spcPts val="2400"/>
                        </a:lnSpc>
                        <a:spcAft>
                          <a:spcPts val="0"/>
                        </a:spcAft>
                      </a:pPr>
                      <a:r>
                        <a:rPr lang="en-US" sz="2000" kern="100" baseline="30000" dirty="0">
                          <a:effectLst/>
                        </a:rPr>
                        <a:t>18</a:t>
                      </a:r>
                      <a:r>
                        <a:rPr lang="en-US" sz="2000" kern="100" dirty="0">
                          <a:effectLst/>
                        </a:rPr>
                        <a:t>O</a:t>
                      </a:r>
                      <a:r>
                        <a:rPr lang="en-US" sz="2000" kern="100" baseline="30000" dirty="0">
                          <a:effectLst/>
                        </a:rPr>
                        <a:t>8+</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8.0</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1.3</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31190">
                <a:tc>
                  <a:txBody>
                    <a:bodyPr/>
                    <a:lstStyle/>
                    <a:p>
                      <a:pPr indent="127000" algn="ctr" fontAlgn="ctr">
                        <a:lnSpc>
                          <a:spcPts val="24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kern="100" dirty="0">
                          <a:effectLst/>
                        </a:rPr>
                        <a:t>p</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2.0</a:t>
                      </a:r>
                      <a:r>
                        <a:rPr lang="en-US" sz="2000" kern="0" dirty="0">
                          <a:effectLst/>
                          <a:sym typeface="Symbol" panose="05050102010706020507" pitchFamily="18" charset="2"/>
                        </a:rPr>
                        <a:t>1</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3.5</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17" name="矩形 16">
            <a:extLst>
              <a:ext uri="{FF2B5EF4-FFF2-40B4-BE49-F238E27FC236}">
                <a16:creationId xmlns:a16="http://schemas.microsoft.com/office/drawing/2014/main" id="{65A8FFFD-E522-4658-BE45-AE4CA193A6F8}"/>
              </a:ext>
            </a:extLst>
          </p:cNvPr>
          <p:cNvSpPr/>
          <p:nvPr/>
        </p:nvSpPr>
        <p:spPr>
          <a:xfrm>
            <a:off x="2603612" y="1781325"/>
            <a:ext cx="1175322" cy="461665"/>
          </a:xfrm>
          <a:prstGeom prst="rect">
            <a:avLst/>
          </a:prstGeom>
        </p:spPr>
        <p:txBody>
          <a:bodyPr wrap="none">
            <a:spAutoFit/>
          </a:bodyPr>
          <a:lstStyle/>
          <a:p>
            <a:pPr>
              <a:defRPr/>
            </a:pPr>
            <a:r>
              <a:rPr lang="en-US" altLang="zh-CN" sz="2400" b="1" kern="0" dirty="0" err="1">
                <a:solidFill>
                  <a:srgbClr val="0000FF"/>
                </a:solidFill>
                <a:latin typeface="Arial" pitchFamily="34" charset="0"/>
                <a:ea typeface="MS PGothic" panose="020B0600070205080204" pitchFamily="34" charset="-128"/>
                <a:cs typeface="Times New Roman" panose="02020603050405020304" pitchFamily="18" charset="0"/>
              </a:rPr>
              <a:t>BRing</a:t>
            </a:r>
            <a:r>
              <a:rPr lang="en-US" altLang="zh-CN" sz="2400" b="1" kern="0" dirty="0">
                <a:solidFill>
                  <a:srgbClr val="FFFF00"/>
                </a:solidFill>
                <a:latin typeface="Arial" pitchFamily="34" charset="0"/>
                <a:ea typeface="MS PGothic" panose="020B0600070205080204" pitchFamily="34" charset="-128"/>
                <a:cs typeface="Times New Roman" panose="02020603050405020304" pitchFamily="18" charset="0"/>
              </a:rPr>
              <a:t> </a:t>
            </a:r>
            <a:endParaRPr lang="zh-CN" altLang="en-US" sz="2400" b="1" kern="0" dirty="0">
              <a:solidFill>
                <a:srgbClr val="FFFF00"/>
              </a:solidFill>
              <a:latin typeface="Arial" panose="020B0604020202020204" pitchFamily="34" charset="0"/>
            </a:endParaRPr>
          </a:p>
        </p:txBody>
      </p:sp>
      <p:sp>
        <p:nvSpPr>
          <p:cNvPr id="18" name="矩形 17">
            <a:extLst>
              <a:ext uri="{FF2B5EF4-FFF2-40B4-BE49-F238E27FC236}">
                <a16:creationId xmlns:a16="http://schemas.microsoft.com/office/drawing/2014/main" id="{6FA9136C-65C0-404F-AFC4-4B4A5DF11D82}"/>
              </a:ext>
            </a:extLst>
          </p:cNvPr>
          <p:cNvSpPr/>
          <p:nvPr/>
        </p:nvSpPr>
        <p:spPr>
          <a:xfrm>
            <a:off x="7757923" y="1810867"/>
            <a:ext cx="1157689" cy="461665"/>
          </a:xfrm>
          <a:prstGeom prst="rect">
            <a:avLst/>
          </a:prstGeom>
        </p:spPr>
        <p:txBody>
          <a:bodyPr wrap="none">
            <a:spAutoFit/>
          </a:bodyPr>
          <a:lstStyle/>
          <a:p>
            <a:pPr>
              <a:defRPr/>
            </a:pPr>
            <a:r>
              <a:rPr lang="en-US" altLang="zh-CN" sz="2400" b="1" kern="0" dirty="0" err="1">
                <a:solidFill>
                  <a:srgbClr val="0000FF"/>
                </a:solidFill>
                <a:latin typeface="Arial" pitchFamily="34" charset="0"/>
                <a:ea typeface="MS PGothic" panose="020B0600070205080204" pitchFamily="34" charset="-128"/>
                <a:cs typeface="Times New Roman" panose="02020603050405020304" pitchFamily="18" charset="0"/>
              </a:rPr>
              <a:t>SRing</a:t>
            </a:r>
            <a:r>
              <a:rPr lang="en-US" altLang="zh-CN" sz="2400" b="1" kern="0" dirty="0">
                <a:solidFill>
                  <a:srgbClr val="FFFF00"/>
                </a:solidFill>
                <a:latin typeface="Arial" pitchFamily="34" charset="0"/>
                <a:ea typeface="MS PGothic" panose="020B0600070205080204" pitchFamily="34" charset="-128"/>
                <a:cs typeface="Times New Roman" panose="02020603050405020304" pitchFamily="18" charset="0"/>
              </a:rPr>
              <a:t> </a:t>
            </a:r>
            <a:endParaRPr lang="zh-CN" altLang="en-US" sz="2400" b="1" kern="0" dirty="0">
              <a:solidFill>
                <a:srgbClr val="FFFF00"/>
              </a:solidFill>
              <a:latin typeface="Arial" panose="020B0604020202020204" pitchFamily="34" charset="0"/>
            </a:endParaRPr>
          </a:p>
        </p:txBody>
      </p:sp>
      <p:pic>
        <p:nvPicPr>
          <p:cNvPr id="12" name="Picture 11">
            <a:extLst>
              <a:ext uri="{FF2B5EF4-FFF2-40B4-BE49-F238E27FC236}">
                <a16:creationId xmlns:a16="http://schemas.microsoft.com/office/drawing/2014/main" id="{3120DD84-E802-4699-84EC-466A73987E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
        <p:nvSpPr>
          <p:cNvPr id="14" name="灯片编号占位符 2">
            <a:extLst>
              <a:ext uri="{FF2B5EF4-FFF2-40B4-BE49-F238E27FC236}">
                <a16:creationId xmlns:a16="http://schemas.microsoft.com/office/drawing/2014/main" id="{77B0806E-2706-4AE4-AC72-DCAC2342C45D}"/>
              </a:ext>
            </a:extLst>
          </p:cNvPr>
          <p:cNvSpPr>
            <a:spLocks noGrp="1"/>
          </p:cNvSpPr>
          <p:nvPr>
            <p:ph type="sldNum" sz="quarter" idx="12"/>
          </p:nvPr>
        </p:nvSpPr>
        <p:spPr>
          <a:xfrm>
            <a:off x="11172199" y="6356350"/>
            <a:ext cx="926131" cy="365125"/>
          </a:xfrm>
        </p:spPr>
        <p:txBody>
          <a:bodyPr/>
          <a:lstStyle/>
          <a:p>
            <a:pPr algn="ctr"/>
            <a:fld id="{9E23C3CB-726B-BE4F-A5D6-E465AAFAA6B5}" type="slidenum">
              <a:rPr kumimoji="1" lang="zh-CN" altLang="en-US" b="1" smtClean="0">
                <a:solidFill>
                  <a:srgbClr val="0000FF"/>
                </a:solidFill>
              </a:rPr>
              <a:pPr algn="ctr"/>
              <a:t>8</a:t>
            </a:fld>
            <a:endParaRPr kumimoji="1" lang="zh-CN" altLang="en-US" b="1" dirty="0">
              <a:solidFill>
                <a:srgbClr val="0000FF"/>
              </a:solidFill>
            </a:endParaRPr>
          </a:p>
        </p:txBody>
      </p:sp>
      <p:sp>
        <p:nvSpPr>
          <p:cNvPr id="2" name="矩形 1">
            <a:extLst>
              <a:ext uri="{FF2B5EF4-FFF2-40B4-BE49-F238E27FC236}">
                <a16:creationId xmlns:a16="http://schemas.microsoft.com/office/drawing/2014/main" id="{673480A1-E825-486F-8AF8-01A90D5D35F0}"/>
              </a:ext>
            </a:extLst>
          </p:cNvPr>
          <p:cNvSpPr/>
          <p:nvPr/>
        </p:nvSpPr>
        <p:spPr>
          <a:xfrm>
            <a:off x="395536" y="6021288"/>
            <a:ext cx="5232412" cy="6163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460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47626F54-EAC2-4E44-94F4-CF4374691607}"/>
              </a:ext>
            </a:extLst>
          </p:cNvPr>
          <p:cNvSpPr txBox="1">
            <a:spLocks noChangeArrowheads="1"/>
          </p:cNvSpPr>
          <p:nvPr/>
        </p:nvSpPr>
        <p:spPr bwMode="auto">
          <a:xfrm>
            <a:off x="4241794" y="575767"/>
            <a:ext cx="3708412" cy="830997"/>
          </a:xfrm>
          <a:prstGeom prst="rect">
            <a:avLst/>
          </a:prstGeom>
          <a:noFill/>
        </p:spPr>
        <p:txBody>
          <a:bodyPr wrap="square">
            <a:spAutoFit/>
          </a:bodyPr>
          <a:lstStyle>
            <a:defPPr>
              <a:defRPr lang="zh-CN"/>
            </a:defPPr>
            <a:lvl1pPr algn="ctr" fontAlgn="auto">
              <a:spcBef>
                <a:spcPts val="0"/>
              </a:spcBef>
              <a:spcAft>
                <a:spcPts val="0"/>
              </a:spcAft>
              <a:defRPr sz="4800" b="1">
                <a:solidFill>
                  <a:srgbClr val="0066C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Outline</a:t>
            </a:r>
          </a:p>
        </p:txBody>
      </p:sp>
      <p:sp>
        <p:nvSpPr>
          <p:cNvPr id="9" name="Rectangle 3"/>
          <p:cNvSpPr txBox="1">
            <a:spLocks noChangeArrowheads="1"/>
          </p:cNvSpPr>
          <p:nvPr/>
        </p:nvSpPr>
        <p:spPr>
          <a:xfrm>
            <a:off x="1415480" y="2060848"/>
            <a:ext cx="10297144" cy="3924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General information of the HIAF</a:t>
            </a:r>
          </a:p>
          <a:p>
            <a:pPr marL="0" indent="0" defTabSz="781968" fontAlgn="auto">
              <a:lnSpc>
                <a:spcPct val="150000"/>
              </a:lnSpc>
              <a:spcBef>
                <a:spcPts val="0"/>
              </a:spcBef>
              <a:spcAft>
                <a:spcPts val="0"/>
              </a:spcAft>
              <a:buFontTx/>
              <a:buAutoNum type="arabicPeriod"/>
            </a:pPr>
            <a:r>
              <a:rPr lang="en-US" altLang="zh-CN" b="1" dirty="0">
                <a:solidFill>
                  <a:srgbClr val="0000CC"/>
                </a:solidFill>
                <a:latin typeface="Times New Roman" panose="02020603050405020304" pitchFamily="18" charset="0"/>
                <a:ea typeface="宋体"/>
                <a:cs typeface="Times New Roman" panose="02020603050405020304" pitchFamily="18" charset="0"/>
              </a:rPr>
              <a:t>  Technical challenges and construction status </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Experimental terminals</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Towards to the EicC</a:t>
            </a:r>
          </a:p>
          <a:p>
            <a:pPr marL="0" indent="0" defTabSz="781968" fontAlgn="auto">
              <a:lnSpc>
                <a:spcPct val="150000"/>
              </a:lnSpc>
              <a:spcBef>
                <a:spcPts val="0"/>
              </a:spcBef>
              <a:spcAft>
                <a:spcPts val="0"/>
              </a:spcAft>
              <a:buFontTx/>
              <a:buAutoNum type="arabicPeriod"/>
            </a:pPr>
            <a:r>
              <a:rPr lang="en-US" altLang="zh-CN" b="1" dirty="0">
                <a:solidFill>
                  <a:schemeClr val="bg1">
                    <a:lumMod val="50000"/>
                  </a:schemeClr>
                </a:solidFill>
                <a:latin typeface="Times New Roman" panose="02020603050405020304" pitchFamily="18" charset="0"/>
                <a:ea typeface="宋体"/>
                <a:cs typeface="Times New Roman" panose="02020603050405020304" pitchFamily="18" charset="0"/>
              </a:rPr>
              <a:t>  Conclusion</a:t>
            </a:r>
          </a:p>
        </p:txBody>
      </p:sp>
      <p:sp>
        <p:nvSpPr>
          <p:cNvPr id="6" name="矩形 4">
            <a:extLst>
              <a:ext uri="{FF2B5EF4-FFF2-40B4-BE49-F238E27FC236}">
                <a16:creationId xmlns:a16="http://schemas.microsoft.com/office/drawing/2014/main" id="{5BDA692D-695D-4E20-A776-CA08FFB457F3}"/>
              </a:ext>
            </a:extLst>
          </p:cNvPr>
          <p:cNvSpPr/>
          <p:nvPr/>
        </p:nvSpPr>
        <p:spPr>
          <a:xfrm>
            <a:off x="264000" y="1556792"/>
            <a:ext cx="11664000" cy="36000"/>
          </a:xfrm>
          <a:prstGeom prst="rect">
            <a:avLst/>
          </a:prstGeom>
          <a:solidFill>
            <a:srgbClr val="4472C4">
              <a:lumMod val="75000"/>
            </a:srgbClr>
          </a:solidFill>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68536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24f16a9b-4b89-4cb7-ae40-d809d1259f8c}"/>
  <p:tag name="TABLE_ENDDRAG_ORIGIN_RECT" val="603*180"/>
  <p:tag name="TABLE_ENDDRAG_RECT" val="63*319*603*18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7_Zimc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imcon">
      <a:majorFont>
        <a:latin typeface="Arial"/>
        <a:ea typeface="宋体"/>
        <a:cs typeface=""/>
      </a:majorFont>
      <a:minorFont>
        <a:latin typeface="Arial"/>
        <a:ea typeface="宋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defRPr kumimoji="0"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defRPr>
        </a:defPPr>
      </a:lstStyle>
    </a:spDef>
    <a:lnDef>
      <a:spPr bwMode="auto">
        <a:ln/>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solidFill>
              <a:schemeClr val="bg2"/>
            </a:solidFill>
          </a:defRPr>
        </a:defPPr>
      </a:lstStyle>
    </a:txDef>
  </a:objectDefaults>
  <a:extraClrSchemeLst>
    <a:extraClrScheme>
      <a:clrScheme name="Zimcon 1">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8_Zimc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imcon">
      <a:majorFont>
        <a:latin typeface="Arial"/>
        <a:ea typeface="宋体"/>
        <a:cs typeface=""/>
      </a:majorFont>
      <a:minorFont>
        <a:latin typeface="Arial"/>
        <a:ea typeface="宋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defRPr kumimoji="0"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defRPr>
        </a:defPPr>
      </a:lstStyle>
    </a:spDef>
    <a:lnDef>
      <a:spPr bwMode="auto">
        <a:ln/>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solidFill>
              <a:schemeClr val="bg2"/>
            </a:solidFill>
          </a:defRPr>
        </a:defPPr>
      </a:lstStyle>
    </a:txDef>
  </a:objectDefaults>
  <a:extraClrSchemeLst>
    <a:extraClrScheme>
      <a:clrScheme name="Zimcon 1">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4nyzzmig">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105318</TotalTime>
  <Words>5181</Words>
  <Application>Microsoft Office PowerPoint</Application>
  <PresentationFormat>宽屏</PresentationFormat>
  <Paragraphs>1037</Paragraphs>
  <Slides>42</Slides>
  <Notes>40</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42</vt:i4>
      </vt:variant>
    </vt:vector>
  </HeadingPairs>
  <TitlesOfParts>
    <vt:vector size="57" baseType="lpstr">
      <vt:lpstr>黑体</vt:lpstr>
      <vt:lpstr>Times New Roman</vt:lpstr>
      <vt:lpstr>等线 Light</vt:lpstr>
      <vt:lpstr>Calibri</vt:lpstr>
      <vt:lpstr>微软雅黑</vt:lpstr>
      <vt:lpstr>微软雅黑</vt:lpstr>
      <vt:lpstr>等线</vt:lpstr>
      <vt:lpstr>Symbol</vt:lpstr>
      <vt:lpstr>Wingdings</vt:lpstr>
      <vt:lpstr>Arial</vt:lpstr>
      <vt:lpstr>Cambria Math</vt:lpstr>
      <vt:lpstr>1_Office 主题​​</vt:lpstr>
      <vt:lpstr>37_Zimcon</vt:lpstr>
      <vt:lpstr>38_Zimcon</vt:lpstr>
      <vt:lpstr>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Ion and Electron Accelerators – Interaction Region (Ion)</vt:lpstr>
      <vt:lpstr>2. Ion and Electron Accelerators – Interaction Region (e)</vt:lpstr>
      <vt:lpstr>3. Challenges &amp; Status of BB Research – Crab Cavities</vt:lpstr>
      <vt:lpstr>2. Ion and Electron Accelerators – Polarization (e-p)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Qian Liu</dc:creator>
  <cp:lastModifiedBy>mao lijun</cp:lastModifiedBy>
  <cp:revision>1693</cp:revision>
  <cp:lastPrinted>2022-07-11T03:38:45Z</cp:lastPrinted>
  <dcterms:created xsi:type="dcterms:W3CDTF">2019-11-17T05:28:00Z</dcterms:created>
  <dcterms:modified xsi:type="dcterms:W3CDTF">2024-11-24T23:51:27Z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2052-11.8.2.10912</vt:lpwstr>
  </property>
  <property fmtid="{D5CDD505-2E9C-101B-9397-08002B2CF9AE}" pid="3" name="ICV">
    <vt:lpwstr>4116B129E1EE4F6DB61D0E17C7814241</vt:lpwstr>
  </property>
</Properties>
</file>