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4388" r:id="rId1"/>
  </p:sldMasterIdLst>
  <p:notesMasterIdLst>
    <p:notesMasterId r:id="rId23"/>
  </p:notesMasterIdLst>
  <p:handoutMasterIdLst>
    <p:handoutMasterId r:id="rId24"/>
  </p:handoutMasterIdLst>
  <p:sldIdLst>
    <p:sldId id="1250" r:id="rId2"/>
    <p:sldId id="1159" r:id="rId3"/>
    <p:sldId id="1164" r:id="rId4"/>
    <p:sldId id="1197" r:id="rId5"/>
    <p:sldId id="1165" r:id="rId6"/>
    <p:sldId id="1240" r:id="rId7"/>
    <p:sldId id="1203" r:id="rId8"/>
    <p:sldId id="1233" r:id="rId9"/>
    <p:sldId id="1172" r:id="rId10"/>
    <p:sldId id="1173" r:id="rId11"/>
    <p:sldId id="1174" r:id="rId12"/>
    <p:sldId id="1235" r:id="rId13"/>
    <p:sldId id="1262" r:id="rId14"/>
    <p:sldId id="1263" r:id="rId15"/>
    <p:sldId id="1210" r:id="rId16"/>
    <p:sldId id="1217" r:id="rId17"/>
    <p:sldId id="1248" r:id="rId18"/>
    <p:sldId id="1254" r:id="rId19"/>
    <p:sldId id="1255" r:id="rId20"/>
    <p:sldId id="1256" r:id="rId21"/>
    <p:sldId id="1257" r:id="rId22"/>
  </p:sldIdLst>
  <p:sldSz cx="14546263" cy="10460038"/>
  <p:notesSz cx="6735763" cy="98663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672943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134588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201882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2691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3364717" algn="l" defTabSz="134588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4037662" algn="l" defTabSz="134588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4710605" algn="l" defTabSz="134588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5383548" algn="l" defTabSz="1345886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  <p15:guide id="3" orient="horz" pos="3108">
          <p15:clr>
            <a:srgbClr val="A4A3A4"/>
          </p15:clr>
        </p15:guide>
        <p15:guide id="4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008000"/>
    <a:srgbClr val="006666"/>
    <a:srgbClr val="336600"/>
    <a:srgbClr val="006600"/>
    <a:srgbClr val="3366FF"/>
    <a:srgbClr val="0033CC"/>
    <a:srgbClr val="C95C25"/>
    <a:srgbClr val="003300"/>
    <a:srgbClr val="0066FF"/>
    <a:srgbClr val="CCFF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A111915-BE36-4E01-A7E5-04B1672EAD32}" styleName="Light Style 2 - Accent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9373" autoAdjust="0"/>
    <p:restoredTop sz="89214" autoAdjust="0"/>
  </p:normalViewPr>
  <p:slideViewPr>
    <p:cSldViewPr>
      <p:cViewPr varScale="1">
        <p:scale>
          <a:sx n="56" d="100"/>
          <a:sy n="56" d="100"/>
        </p:scale>
        <p:origin x="-1490" y="-65"/>
      </p:cViewPr>
      <p:guideLst>
        <p:guide orient="horz" pos="3295"/>
        <p:guide pos="458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878" y="-96"/>
      </p:cViewPr>
      <p:guideLst>
        <p:guide orient="horz" pos="2880"/>
        <p:guide orient="horz" pos="3108"/>
        <p:guide pos="2160"/>
        <p:guide pos="2122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15374" y="0"/>
            <a:ext cx="2918831" cy="49331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0FBC8B40-6666-42CD-B2A6-73DD8AACA541}" type="datetimeFigureOut">
              <a:rPr lang="en-US" smtClean="0"/>
              <a:pPr/>
              <a:t>11/24/2024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15374" y="9371285"/>
            <a:ext cx="2918831" cy="493316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38577B1-A9F2-4CE4-B8C1-6F322E65DB6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40898704"/>
      </p:ext>
    </p:extLst>
  </p:cSld>
  <p:clrMap bg1="lt1" tx1="dk1" bg2="lt2" tx2="dk2" accent1="accent1" accent2="accent2" accent3="accent3" accent4="accent4" accent5="accent5" accent6="accent6" hlink="hlink" folHlink="folHlink"/>
  <p:hf sldNum="0"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4" y="0"/>
            <a:ext cx="2918831" cy="49331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B4617985-78D1-44A3-B199-14128E7CB4BD}" type="datetimeFigureOut">
              <a:rPr lang="en-US"/>
              <a:pPr>
                <a:defRPr/>
              </a:pPr>
              <a:t>11/24/2024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96925" y="739775"/>
            <a:ext cx="5143500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2446" tIns="46223" rIns="92446" bIns="46223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4" y="9371285"/>
            <a:ext cx="2918831" cy="493316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82E6C0F-6B59-4D57-B868-2AC6BE86FA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1641925831"/>
      </p:ext>
    </p:extLst>
  </p:cSld>
  <p:clrMap bg1="lt1" tx1="dk1" bg2="lt2" tx2="dk2" accent1="accent1" accent2="accent2" accent3="accent3" accent4="accent4" accent5="accent5" accent6="accent6" hlink="hlink" folHlink="folHlink"/>
  <p:hf sldNum="0" hdr="0" dt="0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672943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345886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018829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6917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364717" algn="l" defTabSz="13458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037662" algn="l" defTabSz="13458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4710605" algn="l" defTabSz="13458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383548" algn="l" defTabSz="1345886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6925" y="739775"/>
            <a:ext cx="5143500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6925" y="739775"/>
            <a:ext cx="5143500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6925" y="739775"/>
            <a:ext cx="5143500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6925" y="739775"/>
            <a:ext cx="5143500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6925" y="739775"/>
            <a:ext cx="5143500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6925" y="739775"/>
            <a:ext cx="5143500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6925" y="739775"/>
            <a:ext cx="5143500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6925" y="739775"/>
            <a:ext cx="5143500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6925" y="739775"/>
            <a:ext cx="5143500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6925" y="739775"/>
            <a:ext cx="5143500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6925" y="739775"/>
            <a:ext cx="5143500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6925" y="739775"/>
            <a:ext cx="5143500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6925" y="739775"/>
            <a:ext cx="5143500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6925" y="739775"/>
            <a:ext cx="5143500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6925" y="739775"/>
            <a:ext cx="5143500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6925" y="739775"/>
            <a:ext cx="5143500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6925" y="739775"/>
            <a:ext cx="5143500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6925" y="739775"/>
            <a:ext cx="5143500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6925" y="739775"/>
            <a:ext cx="5143500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6925" y="739775"/>
            <a:ext cx="5143500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96925" y="739775"/>
            <a:ext cx="5143500" cy="3700463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0979" y="3249406"/>
            <a:ext cx="12364325" cy="22421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81951" y="5927363"/>
            <a:ext cx="10182386" cy="2673122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72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3458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0188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691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3647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0376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7106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3835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SQM 2024                                            Muhammad Farhan Taseer (June 04, 2024)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AF3B3F-E5C7-452D-B08A-D16D24E931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SQM 2024                                            Muhammad Farhan Taseer (June 04, 2024)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D89B88-5311-447F-992B-4998A9CC764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546048" y="418890"/>
            <a:ext cx="3272911" cy="8924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27315" y="418890"/>
            <a:ext cx="9576290" cy="892493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SQM 2024                                            Muhammad Farhan Taseer (June 04, 2024)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006882-6762-4239-AF50-7BB2243B888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SQM 2024                                            Muhammad Farhan Taseer (June 04, 2024)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9599D33-A016-4E81-92CB-E56ECB7EEB6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9063" y="6721563"/>
            <a:ext cx="12364325" cy="2077481"/>
          </a:xfrm>
        </p:spPr>
        <p:txBody>
          <a:bodyPr anchor="t"/>
          <a:lstStyle>
            <a:lvl1pPr algn="l">
              <a:defRPr sz="58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9063" y="4433415"/>
            <a:ext cx="12364325" cy="2288131"/>
          </a:xfrm>
        </p:spPr>
        <p:txBody>
          <a:bodyPr anchor="b"/>
          <a:lstStyle>
            <a:lvl1pPr marL="0" indent="0">
              <a:buNone/>
              <a:defRPr sz="3000">
                <a:solidFill>
                  <a:schemeClr val="tx1">
                    <a:tint val="75000"/>
                  </a:schemeClr>
                </a:solidFill>
              </a:defRPr>
            </a:lvl1pPr>
            <a:lvl2pPr marL="672943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2pPr>
            <a:lvl3pPr marL="1345886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3pPr>
            <a:lvl4pPr marL="201882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4pPr>
            <a:lvl5pPr marL="269177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5pPr>
            <a:lvl6pPr marL="3364717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6pPr>
            <a:lvl7pPr marL="4037662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7pPr>
            <a:lvl8pPr marL="471060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8pPr>
            <a:lvl9pPr marL="538354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SQM 2024                                            Muhammad Farhan Taseer (June 04, 2024)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93CCA2-D91A-48B9-AF3C-4A6F29774D7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27318" y="2440699"/>
            <a:ext cx="6424599" cy="6903142"/>
          </a:xfrm>
        </p:spPr>
        <p:txBody>
          <a:bodyPr/>
          <a:lstStyle>
            <a:lvl1pPr>
              <a:defRPr sz="4200"/>
            </a:lvl1pPr>
            <a:lvl2pPr>
              <a:defRPr sz="34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394355" y="2440699"/>
            <a:ext cx="6424599" cy="6903142"/>
          </a:xfrm>
        </p:spPr>
        <p:txBody>
          <a:bodyPr/>
          <a:lstStyle>
            <a:lvl1pPr>
              <a:defRPr sz="4200"/>
            </a:lvl1pPr>
            <a:lvl2pPr>
              <a:defRPr sz="3400"/>
            </a:lvl2pPr>
            <a:lvl3pPr>
              <a:defRPr sz="30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SQM 2024                                            Muhammad Farhan Taseer (June 04, 2024)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9F8F92-C394-4771-98A8-F860BC9209F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7318" y="2341410"/>
            <a:ext cx="6427126" cy="97578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72943" indent="0">
              <a:buNone/>
              <a:defRPr sz="3000" b="1"/>
            </a:lvl2pPr>
            <a:lvl3pPr marL="1345886" indent="0">
              <a:buNone/>
              <a:defRPr sz="2700" b="1"/>
            </a:lvl3pPr>
            <a:lvl4pPr marL="2018829" indent="0">
              <a:buNone/>
              <a:defRPr sz="2300" b="1"/>
            </a:lvl4pPr>
            <a:lvl5pPr marL="2691775" indent="0">
              <a:buNone/>
              <a:defRPr sz="2300" b="1"/>
            </a:lvl5pPr>
            <a:lvl6pPr marL="3364717" indent="0">
              <a:buNone/>
              <a:defRPr sz="2300" b="1"/>
            </a:lvl6pPr>
            <a:lvl7pPr marL="4037662" indent="0">
              <a:buNone/>
              <a:defRPr sz="2300" b="1"/>
            </a:lvl7pPr>
            <a:lvl8pPr marL="4710605" indent="0">
              <a:buNone/>
              <a:defRPr sz="2300" b="1"/>
            </a:lvl8pPr>
            <a:lvl9pPr marL="5383548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27318" y="3317200"/>
            <a:ext cx="6427126" cy="6026629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389311" y="2341410"/>
            <a:ext cx="6429652" cy="975787"/>
          </a:xfrm>
        </p:spPr>
        <p:txBody>
          <a:bodyPr anchor="b"/>
          <a:lstStyle>
            <a:lvl1pPr marL="0" indent="0">
              <a:buNone/>
              <a:defRPr sz="3400" b="1"/>
            </a:lvl1pPr>
            <a:lvl2pPr marL="672943" indent="0">
              <a:buNone/>
              <a:defRPr sz="3000" b="1"/>
            </a:lvl2pPr>
            <a:lvl3pPr marL="1345886" indent="0">
              <a:buNone/>
              <a:defRPr sz="2700" b="1"/>
            </a:lvl3pPr>
            <a:lvl4pPr marL="2018829" indent="0">
              <a:buNone/>
              <a:defRPr sz="2300" b="1"/>
            </a:lvl4pPr>
            <a:lvl5pPr marL="2691775" indent="0">
              <a:buNone/>
              <a:defRPr sz="2300" b="1"/>
            </a:lvl5pPr>
            <a:lvl6pPr marL="3364717" indent="0">
              <a:buNone/>
              <a:defRPr sz="2300" b="1"/>
            </a:lvl6pPr>
            <a:lvl7pPr marL="4037662" indent="0">
              <a:buNone/>
              <a:defRPr sz="2300" b="1"/>
            </a:lvl7pPr>
            <a:lvl8pPr marL="4710605" indent="0">
              <a:buNone/>
              <a:defRPr sz="2300" b="1"/>
            </a:lvl8pPr>
            <a:lvl9pPr marL="5383548" indent="0">
              <a:buNone/>
              <a:defRPr sz="23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389311" y="3317200"/>
            <a:ext cx="6429652" cy="6026629"/>
          </a:xfrm>
        </p:spPr>
        <p:txBody>
          <a:bodyPr/>
          <a:lstStyle>
            <a:lvl1pPr>
              <a:defRPr sz="3400"/>
            </a:lvl1pPr>
            <a:lvl2pPr>
              <a:defRPr sz="30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SQM 2024                                            Muhammad Farhan Taseer (June 04, 2024)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C0C662-07D2-4FD3-A2FE-E10E42F3787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SQM 2024                                            Muhammad Farhan Taseer (June 04, 2024)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E570F8-215A-4562-ACD9-A02063C9DBB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SQM 2024                                            Muhammad Farhan Taseer (June 04, 2024)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9A0C6C-4AD5-4277-8258-5D110704DCE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336" y="416482"/>
            <a:ext cx="4785620" cy="1772397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87200" y="416485"/>
            <a:ext cx="8131767" cy="8927353"/>
          </a:xfrm>
        </p:spPr>
        <p:txBody>
          <a:bodyPr/>
          <a:lstStyle>
            <a:lvl1pPr>
              <a:defRPr sz="4800"/>
            </a:lvl1pPr>
            <a:lvl2pPr>
              <a:defRPr sz="4200"/>
            </a:lvl2pPr>
            <a:lvl3pPr>
              <a:defRPr sz="3400"/>
            </a:lvl3pPr>
            <a:lvl4pPr>
              <a:defRPr sz="3000"/>
            </a:lvl4pPr>
            <a:lvl5pPr>
              <a:defRPr sz="3000"/>
            </a:lvl5pPr>
            <a:lvl6pPr>
              <a:defRPr sz="3000"/>
            </a:lvl6pPr>
            <a:lvl7pPr>
              <a:defRPr sz="3000"/>
            </a:lvl7pPr>
            <a:lvl8pPr>
              <a:defRPr sz="3000"/>
            </a:lvl8pPr>
            <a:lvl9pPr>
              <a:defRPr sz="3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7336" y="2188881"/>
            <a:ext cx="4785620" cy="7154957"/>
          </a:xfrm>
        </p:spPr>
        <p:txBody>
          <a:bodyPr/>
          <a:lstStyle>
            <a:lvl1pPr marL="0" indent="0">
              <a:buNone/>
              <a:defRPr sz="2000"/>
            </a:lvl1pPr>
            <a:lvl2pPr marL="672943" indent="0">
              <a:buNone/>
              <a:defRPr sz="1900"/>
            </a:lvl2pPr>
            <a:lvl3pPr marL="1345886" indent="0">
              <a:buNone/>
              <a:defRPr sz="1400"/>
            </a:lvl3pPr>
            <a:lvl4pPr marL="2018829" indent="0">
              <a:buNone/>
              <a:defRPr sz="1400"/>
            </a:lvl4pPr>
            <a:lvl5pPr marL="2691775" indent="0">
              <a:buNone/>
              <a:defRPr sz="1400"/>
            </a:lvl5pPr>
            <a:lvl6pPr marL="3364717" indent="0">
              <a:buNone/>
              <a:defRPr sz="1400"/>
            </a:lvl6pPr>
            <a:lvl7pPr marL="4037662" indent="0">
              <a:buNone/>
              <a:defRPr sz="1400"/>
            </a:lvl7pPr>
            <a:lvl8pPr marL="4710605" indent="0">
              <a:buNone/>
              <a:defRPr sz="1400"/>
            </a:lvl8pPr>
            <a:lvl9pPr marL="538354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SQM 2024                                            Muhammad Farhan Taseer (June 04, 2024)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D4A0EFE-9EE4-4119-B7A2-F4DAA2DAD49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1179" y="7322040"/>
            <a:ext cx="8727758" cy="864405"/>
          </a:xfrm>
        </p:spPr>
        <p:txBody>
          <a:bodyPr anchor="b"/>
          <a:lstStyle>
            <a:lvl1pPr algn="l">
              <a:defRPr sz="3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1179" y="934633"/>
            <a:ext cx="8727758" cy="6276023"/>
          </a:xfrm>
        </p:spPr>
        <p:txBody>
          <a:bodyPr/>
          <a:lstStyle>
            <a:lvl1pPr marL="0" indent="0">
              <a:buNone/>
              <a:defRPr sz="4800"/>
            </a:lvl1pPr>
            <a:lvl2pPr marL="672943" indent="0">
              <a:buNone/>
              <a:defRPr sz="4200"/>
            </a:lvl2pPr>
            <a:lvl3pPr marL="1345886" indent="0">
              <a:buNone/>
              <a:defRPr sz="3400"/>
            </a:lvl3pPr>
            <a:lvl4pPr marL="2018829" indent="0">
              <a:buNone/>
              <a:defRPr sz="3000"/>
            </a:lvl4pPr>
            <a:lvl5pPr marL="2691775" indent="0">
              <a:buNone/>
              <a:defRPr sz="3000"/>
            </a:lvl5pPr>
            <a:lvl6pPr marL="3364717" indent="0">
              <a:buNone/>
              <a:defRPr sz="3000"/>
            </a:lvl6pPr>
            <a:lvl7pPr marL="4037662" indent="0">
              <a:buNone/>
              <a:defRPr sz="3000"/>
            </a:lvl7pPr>
            <a:lvl8pPr marL="4710605" indent="0">
              <a:buNone/>
              <a:defRPr sz="3000"/>
            </a:lvl8pPr>
            <a:lvl9pPr marL="5383548" indent="0">
              <a:buNone/>
              <a:defRPr sz="3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51179" y="8186442"/>
            <a:ext cx="8727758" cy="1227599"/>
          </a:xfrm>
        </p:spPr>
        <p:txBody>
          <a:bodyPr/>
          <a:lstStyle>
            <a:lvl1pPr marL="0" indent="0">
              <a:buNone/>
              <a:defRPr sz="2000"/>
            </a:lvl1pPr>
            <a:lvl2pPr marL="672943" indent="0">
              <a:buNone/>
              <a:defRPr sz="1900"/>
            </a:lvl2pPr>
            <a:lvl3pPr marL="1345886" indent="0">
              <a:buNone/>
              <a:defRPr sz="1400"/>
            </a:lvl3pPr>
            <a:lvl4pPr marL="2018829" indent="0">
              <a:buNone/>
              <a:defRPr sz="1400"/>
            </a:lvl4pPr>
            <a:lvl5pPr marL="2691775" indent="0">
              <a:buNone/>
              <a:defRPr sz="1400"/>
            </a:lvl5pPr>
            <a:lvl6pPr marL="3364717" indent="0">
              <a:buNone/>
              <a:defRPr sz="1400"/>
            </a:lvl6pPr>
            <a:lvl7pPr marL="4037662" indent="0">
              <a:buNone/>
              <a:defRPr sz="1400"/>
            </a:lvl7pPr>
            <a:lvl8pPr marL="4710605" indent="0">
              <a:buNone/>
              <a:defRPr sz="1400"/>
            </a:lvl8pPr>
            <a:lvl9pPr marL="538354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SQM 2024                                            Muhammad Farhan Taseer (June 04, 2024)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BF969C9-323F-4EE8-81DD-F8F8DC5DC687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27322" y="418892"/>
            <a:ext cx="13091638" cy="1743340"/>
          </a:xfrm>
          <a:prstGeom prst="rect">
            <a:avLst/>
          </a:prstGeom>
        </p:spPr>
        <p:txBody>
          <a:bodyPr vert="horz" lIns="134588" tIns="67296" rIns="134588" bIns="67296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7322" y="2440699"/>
            <a:ext cx="13091638" cy="6903142"/>
          </a:xfrm>
          <a:prstGeom prst="rect">
            <a:avLst/>
          </a:prstGeom>
        </p:spPr>
        <p:txBody>
          <a:bodyPr vert="horz" lIns="134588" tIns="67296" rIns="134588" bIns="67296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7323" y="9694913"/>
            <a:ext cx="3394130" cy="556902"/>
          </a:xfrm>
          <a:prstGeom prst="rect">
            <a:avLst/>
          </a:prstGeom>
        </p:spPr>
        <p:txBody>
          <a:bodyPr vert="horz" lIns="134588" tIns="67296" rIns="134588" bIns="67296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969983" y="9694913"/>
            <a:ext cx="4606317" cy="556902"/>
          </a:xfrm>
          <a:prstGeom prst="rect">
            <a:avLst/>
          </a:prstGeom>
        </p:spPr>
        <p:txBody>
          <a:bodyPr vert="horz" lIns="134588" tIns="67296" rIns="134588" bIns="67296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smtClean="0"/>
              <a:t>SQM 2024                                            Muhammad Farhan Taseer (June 04, 2024)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24832" y="9694913"/>
            <a:ext cx="3394130" cy="556902"/>
          </a:xfrm>
          <a:prstGeom prst="rect">
            <a:avLst/>
          </a:prstGeom>
        </p:spPr>
        <p:txBody>
          <a:bodyPr vert="horz" lIns="134588" tIns="67296" rIns="134588" bIns="67296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A62687D0-3FBF-4CE3-A2C4-6906A2E66D6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89" r:id="rId1"/>
    <p:sldLayoutId id="2147484390" r:id="rId2"/>
    <p:sldLayoutId id="2147484391" r:id="rId3"/>
    <p:sldLayoutId id="2147484392" r:id="rId4"/>
    <p:sldLayoutId id="2147484393" r:id="rId5"/>
    <p:sldLayoutId id="2147484394" r:id="rId6"/>
    <p:sldLayoutId id="2147484395" r:id="rId7"/>
    <p:sldLayoutId id="2147484396" r:id="rId8"/>
    <p:sldLayoutId id="2147484397" r:id="rId9"/>
    <p:sldLayoutId id="2147484398" r:id="rId10"/>
    <p:sldLayoutId id="2147484399" r:id="rId11"/>
  </p:sldLayoutIdLst>
  <p:hf hdr="0" dt="0"/>
  <p:txStyles>
    <p:titleStyle>
      <a:lvl1pPr algn="ctr" defTabSz="1345886" rtl="0" eaLnBrk="1" latinLnBrk="0" hangingPunct="1">
        <a:spcBef>
          <a:spcPct val="0"/>
        </a:spcBef>
        <a:buNone/>
        <a:defRPr sz="67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04707" indent="-504707" algn="l" defTabSz="1345886" rtl="0" eaLnBrk="1" latinLnBrk="0" hangingPunct="1">
        <a:spcBef>
          <a:spcPct val="20000"/>
        </a:spcBef>
        <a:buFont typeface="Arial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1093534" indent="-420588" algn="l" defTabSz="1345886" rtl="0" eaLnBrk="1" latinLnBrk="0" hangingPunct="1">
        <a:spcBef>
          <a:spcPct val="20000"/>
        </a:spcBef>
        <a:buFont typeface="Arial" pitchFamily="34" charset="0"/>
        <a:buChar char="–"/>
        <a:defRPr sz="4200" kern="1200">
          <a:solidFill>
            <a:schemeClr val="tx1"/>
          </a:solidFill>
          <a:latin typeface="+mn-lt"/>
          <a:ea typeface="+mn-ea"/>
          <a:cs typeface="+mn-cs"/>
        </a:defRPr>
      </a:lvl2pPr>
      <a:lvl3pPr marL="1682359" indent="-336472" algn="l" defTabSz="1345886" rtl="0" eaLnBrk="1" latinLnBrk="0" hangingPunct="1">
        <a:spcBef>
          <a:spcPct val="20000"/>
        </a:spcBef>
        <a:buFont typeface="Arial" pitchFamily="34" charset="0"/>
        <a:buChar char="•"/>
        <a:defRPr sz="3400" kern="1200">
          <a:solidFill>
            <a:schemeClr val="tx1"/>
          </a:solidFill>
          <a:latin typeface="+mn-lt"/>
          <a:ea typeface="+mn-ea"/>
          <a:cs typeface="+mn-cs"/>
        </a:defRPr>
      </a:lvl3pPr>
      <a:lvl4pPr marL="2355302" indent="-336472" algn="l" defTabSz="1345886" rtl="0" eaLnBrk="1" latinLnBrk="0" hangingPunct="1">
        <a:spcBef>
          <a:spcPct val="20000"/>
        </a:spcBef>
        <a:buFont typeface="Arial" pitchFamily="34" charset="0"/>
        <a:buChar char="–"/>
        <a:defRPr sz="3000" kern="1200">
          <a:solidFill>
            <a:schemeClr val="tx1"/>
          </a:solidFill>
          <a:latin typeface="+mn-lt"/>
          <a:ea typeface="+mn-ea"/>
          <a:cs typeface="+mn-cs"/>
        </a:defRPr>
      </a:lvl4pPr>
      <a:lvl5pPr marL="3028247" indent="-336472" algn="l" defTabSz="1345886" rtl="0" eaLnBrk="1" latinLnBrk="0" hangingPunct="1">
        <a:spcBef>
          <a:spcPct val="20000"/>
        </a:spcBef>
        <a:buFont typeface="Arial" pitchFamily="34" charset="0"/>
        <a:buChar char="»"/>
        <a:defRPr sz="3000" kern="1200">
          <a:solidFill>
            <a:schemeClr val="tx1"/>
          </a:solidFill>
          <a:latin typeface="+mn-lt"/>
          <a:ea typeface="+mn-ea"/>
          <a:cs typeface="+mn-cs"/>
        </a:defRPr>
      </a:lvl5pPr>
      <a:lvl6pPr marL="3701188" indent="-336472" algn="l" defTabSz="134588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6pPr>
      <a:lvl7pPr marL="4374133" indent="-336472" algn="l" defTabSz="134588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7pPr>
      <a:lvl8pPr marL="5047076" indent="-336472" algn="l" defTabSz="134588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8pPr>
      <a:lvl9pPr marL="5720021" indent="-336472" algn="l" defTabSz="1345886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4588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72943" algn="l" defTabSz="134588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45886" algn="l" defTabSz="134588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18829" algn="l" defTabSz="134588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691775" algn="l" defTabSz="134588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64717" algn="l" defTabSz="134588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37662" algn="l" defTabSz="134588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710605" algn="l" defTabSz="134588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383548" algn="l" defTabSz="1345886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7.gif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png"/><Relationship Id="rId5" Type="http://schemas.openxmlformats.org/officeDocument/2006/relationships/image" Target="../media/image7.gif"/><Relationship Id="rId4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gif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26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9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0866576" y="9944912"/>
            <a:ext cx="3394130" cy="556902"/>
          </a:xfrm>
        </p:spPr>
        <p:txBody>
          <a:bodyPr/>
          <a:lstStyle/>
          <a:p>
            <a:pPr>
              <a:defRPr/>
            </a:pPr>
            <a:fld id="{C79A0C6C-4AD5-4277-8258-5D110704DCE8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20" name="Rounded Rectangle 19"/>
          <p:cNvSpPr/>
          <p:nvPr/>
        </p:nvSpPr>
        <p:spPr>
          <a:xfrm>
            <a:off x="3941586" y="4365923"/>
            <a:ext cx="6643913" cy="56193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4588" tIns="67296" rIns="134588" bIns="67296"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</a:pPr>
            <a:r>
              <a:rPr lang="en-US" sz="3000" b="1" dirty="0" smtClean="0">
                <a:solidFill>
                  <a:srgbClr val="336600"/>
                </a:solidFill>
                <a:latin typeface="Britannic Bold" pitchFamily="34" charset="0"/>
                <a:ea typeface="Times New Roman"/>
                <a:cs typeface="Times New Roman"/>
              </a:rPr>
              <a:t> </a:t>
            </a:r>
            <a:r>
              <a:rPr lang="en-US" sz="3600" b="1" u="sng" dirty="0" smtClean="0">
                <a:solidFill>
                  <a:schemeClr val="accent6">
                    <a:lumMod val="75000"/>
                  </a:schemeClr>
                </a:solidFill>
                <a:latin typeface="Britannic Bold" pitchFamily="34" charset="0"/>
                <a:ea typeface="Times New Roman"/>
                <a:cs typeface="Times New Roman"/>
              </a:rPr>
              <a:t>Muhammad Farhan </a:t>
            </a:r>
            <a:r>
              <a:rPr lang="en-US" sz="3600" b="1" u="sng" dirty="0" err="1" smtClean="0">
                <a:solidFill>
                  <a:schemeClr val="accent6">
                    <a:lumMod val="75000"/>
                  </a:schemeClr>
                </a:solidFill>
                <a:latin typeface="Britannic Bold" pitchFamily="34" charset="0"/>
                <a:ea typeface="Times New Roman"/>
                <a:cs typeface="Times New Roman"/>
              </a:rPr>
              <a:t>Taseer</a:t>
            </a:r>
            <a:r>
              <a:rPr lang="en-US" sz="3600" b="1" u="sng" dirty="0" smtClean="0">
                <a:solidFill>
                  <a:schemeClr val="accent6">
                    <a:lumMod val="75000"/>
                  </a:schemeClr>
                </a:solidFill>
                <a:latin typeface="Britannic Bold" pitchFamily="34" charset="0"/>
                <a:ea typeface="Times New Roman"/>
                <a:cs typeface="Times New Roman"/>
              </a:rPr>
              <a:t> </a:t>
            </a:r>
            <a:endParaRPr lang="en-US" sz="3300" b="1" dirty="0" smtClean="0">
              <a:solidFill>
                <a:schemeClr val="accent6">
                  <a:lumMod val="75000"/>
                </a:schemeClr>
              </a:solidFill>
              <a:latin typeface="Britannic Bold" pitchFamily="34" charset="0"/>
              <a:ea typeface="Times New Roman"/>
              <a:cs typeface="Times New Roman"/>
              <a:sym typeface="Symbol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160563" y="621507"/>
            <a:ext cx="10153128" cy="1968021"/>
          </a:xfrm>
          <a:prstGeom prst="rect">
            <a:avLst/>
          </a:prstGeom>
        </p:spPr>
        <p:txBody>
          <a:bodyPr wrap="square" lIns="120187" tIns="60094" rIns="120187" bIns="60094">
            <a:spAutoFit/>
          </a:bodyPr>
          <a:lstStyle/>
          <a:p>
            <a:pPr algn="ctr"/>
            <a:r>
              <a:rPr lang="en-US" sz="3000" dirty="0" smtClean="0">
                <a:solidFill>
                  <a:srgbClr val="006600"/>
                </a:solidFill>
                <a:latin typeface="Britannic Bold" pitchFamily="34" charset="0"/>
              </a:rPr>
              <a:t> </a:t>
            </a:r>
            <a:r>
              <a:rPr lang="en-US" sz="4000" b="1" dirty="0" smtClean="0">
                <a:solidFill>
                  <a:srgbClr val="006600"/>
                </a:solidFill>
                <a:latin typeface="Britannic Bold" pitchFamily="34" charset="0"/>
              </a:rPr>
              <a:t>Measurement of charge-dependent directed flow in STAR Beam Energy Scan (BES-II)    Au+Au and U+U Collisions</a:t>
            </a:r>
            <a:endParaRPr lang="en-US" sz="3000" b="1" dirty="0" smtClean="0">
              <a:solidFill>
                <a:srgbClr val="006600"/>
              </a:solidFill>
              <a:latin typeface="Britannic Bold" pitchFamily="34" charset="0"/>
              <a:ea typeface="Times New Roman"/>
              <a:cs typeface="Times New Roman"/>
              <a:sym typeface="Symbol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5342175" y="4955349"/>
            <a:ext cx="3875172" cy="490694"/>
          </a:xfrm>
          <a:prstGeom prst="rect">
            <a:avLst/>
          </a:prstGeom>
          <a:solidFill>
            <a:srgbClr val="3366CC"/>
          </a:solidFill>
        </p:spPr>
        <p:txBody>
          <a:bodyPr wrap="square" lIns="120187" tIns="60094" rIns="120187" bIns="60094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  <a:latin typeface="Britannic Bold" pitchFamily="34" charset="0"/>
              </a:rPr>
              <a:t>for the STAR collaboration </a:t>
            </a:r>
            <a:endParaRPr lang="en-US" sz="24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pic>
        <p:nvPicPr>
          <p:cNvPr id="1032" name="Picture 8" descr="C:\Users\mfarh\Desktop\c-14qjh0_400x4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449945" y="579388"/>
            <a:ext cx="1696207" cy="1626295"/>
          </a:xfrm>
          <a:prstGeom prst="rect">
            <a:avLst/>
          </a:prstGeom>
          <a:noFill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4" cstate="print"/>
          <a:srcRect l="13471" t="1901" r="13255" b="5000"/>
          <a:stretch>
            <a:fillRect/>
          </a:stretch>
        </p:blipFill>
        <p:spPr bwMode="auto">
          <a:xfrm>
            <a:off x="243467" y="397555"/>
            <a:ext cx="2077650" cy="195214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8" name="Picture 5" descr="C:\Users\Taseer\Desktop\151989948281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20803" y="6022107"/>
            <a:ext cx="675931" cy="648072"/>
          </a:xfrm>
          <a:prstGeom prst="rect">
            <a:avLst/>
          </a:prstGeom>
          <a:noFill/>
        </p:spPr>
      </p:pic>
      <p:sp>
        <p:nvSpPr>
          <p:cNvPr id="30" name="Down Ribbon 29"/>
          <p:cNvSpPr/>
          <p:nvPr/>
        </p:nvSpPr>
        <p:spPr>
          <a:xfrm>
            <a:off x="4968875" y="6763574"/>
            <a:ext cx="4680520" cy="626685"/>
          </a:xfrm>
          <a:prstGeom prst="ribbon">
            <a:avLst/>
          </a:prstGeom>
          <a:solidFill>
            <a:schemeClr val="accent6">
              <a:lumMod val="75000"/>
            </a:schemeClr>
          </a:solidFill>
        </p:spPr>
        <p:txBody>
          <a:bodyPr wrap="square" lIns="134588" tIns="67296" rIns="134588" bIns="67296">
            <a:spAutoFit/>
          </a:bodyPr>
          <a:lstStyle/>
          <a:p>
            <a:pPr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400" b="1" dirty="0" smtClean="0">
                <a:solidFill>
                  <a:schemeClr val="accent1">
                    <a:lumMod val="75000"/>
                  </a:schemeClr>
                </a:solidFill>
                <a:latin typeface="Britannic Bold" pitchFamily="34" charset="0"/>
                <a:ea typeface="Calibri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Britannic Bold" pitchFamily="34" charset="0"/>
                <a:ea typeface="Calibri"/>
                <a:cs typeface="Times New Roman" pitchFamily="18" charset="0"/>
              </a:rPr>
              <a:t>25-11-2024</a:t>
            </a:r>
            <a:endParaRPr lang="en-US" sz="2400" b="1" dirty="0">
              <a:solidFill>
                <a:schemeClr val="bg1"/>
              </a:solidFill>
              <a:latin typeface="Britannic Bold" pitchFamily="34" charset="0"/>
              <a:ea typeface="Calibri"/>
              <a:cs typeface="Times New Roman" pitchFamily="18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/>
          <a:srcRect l="14286"/>
          <a:stretch>
            <a:fillRect/>
          </a:stretch>
        </p:blipFill>
        <p:spPr bwMode="auto">
          <a:xfrm>
            <a:off x="4970833" y="6094115"/>
            <a:ext cx="4678562" cy="57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Users\mfarh\Desktop\Screenshot - 2024_11_12 , 12_20_52.jpg"/>
          <p:cNvPicPr>
            <a:picLocks noChangeAspect="1" noChangeArrowheads="1"/>
          </p:cNvPicPr>
          <p:nvPr/>
        </p:nvPicPr>
        <p:blipFill>
          <a:blip r:embed="rId7" cstate="print"/>
          <a:srcRect l="1950" r="2509"/>
          <a:stretch>
            <a:fillRect/>
          </a:stretch>
        </p:blipFill>
        <p:spPr bwMode="auto">
          <a:xfrm>
            <a:off x="0" y="9190459"/>
            <a:ext cx="14546263" cy="1269580"/>
          </a:xfrm>
          <a:prstGeom prst="rect">
            <a:avLst/>
          </a:prstGeom>
          <a:noFill/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8" cstate="print"/>
          <a:srcRect t="10000" b="10000"/>
          <a:stretch>
            <a:fillRect/>
          </a:stretch>
        </p:blipFill>
        <p:spPr bwMode="auto">
          <a:xfrm>
            <a:off x="10657508" y="8398371"/>
            <a:ext cx="3816424" cy="76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10873531" y="8182347"/>
            <a:ext cx="2335630" cy="290639"/>
          </a:xfrm>
          <a:prstGeom prst="rect">
            <a:avLst/>
          </a:prstGeom>
        </p:spPr>
        <p:txBody>
          <a:bodyPr wrap="square" lIns="120187" tIns="60094" rIns="120187" bIns="60094">
            <a:spAutoFit/>
          </a:bodyPr>
          <a:lstStyle/>
          <a:p>
            <a:pPr algn="ctr"/>
            <a:r>
              <a:rPr lang="en-US" sz="1100" b="1" dirty="0" smtClean="0">
                <a:solidFill>
                  <a:srgbClr val="006600"/>
                </a:solidFill>
                <a:cs typeface="Arial" pitchFamily="34" charset="0"/>
              </a:rPr>
              <a:t>In part supported by </a:t>
            </a:r>
            <a:endParaRPr lang="en-US" sz="1100" b="1" dirty="0">
              <a:solidFill>
                <a:srgbClr val="0066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9766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3802510" y="9513358"/>
            <a:ext cx="687303" cy="556900"/>
          </a:xfrm>
        </p:spPr>
        <p:txBody>
          <a:bodyPr/>
          <a:lstStyle/>
          <a:p>
            <a:pPr>
              <a:defRPr/>
            </a:pPr>
            <a:fld id="{C79A0C6C-4AD5-4277-8258-5D110704DCE8}" type="slidenum">
              <a:rPr lang="en-US" b="1" smtClean="0">
                <a:solidFill>
                  <a:schemeClr val="tx1"/>
                </a:solidFill>
                <a:latin typeface="Britannic Bold" pitchFamily="34" charset="0"/>
              </a:rPr>
              <a:pPr>
                <a:defRPr/>
              </a:pPr>
              <a:t>10</a:t>
            </a:fld>
            <a:endParaRPr lang="en-US" b="1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1545627" y="909539"/>
            <a:ext cx="11455025" cy="3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120187" tIns="60094" rIns="120187" bIns="60094" numCol="1" anchor="t" anchorCtr="0" compatLnSpc="1">
            <a:prstTxWarp prst="textNoShape">
              <a:avLst/>
            </a:prstTxWarp>
          </a:bodyPr>
          <a:lstStyle/>
          <a:p>
            <a:endParaRPr lang="en-US">
              <a:ln>
                <a:solidFill>
                  <a:srgbClr val="CC6600"/>
                </a:solidFill>
              </a:ln>
            </a:endParaRPr>
          </a:p>
        </p:txBody>
      </p:sp>
      <p:sp>
        <p:nvSpPr>
          <p:cNvPr id="11" name="Line 3"/>
          <p:cNvSpPr>
            <a:spLocks noChangeShapeType="1"/>
          </p:cNvSpPr>
          <p:nvPr/>
        </p:nvSpPr>
        <p:spPr bwMode="auto">
          <a:xfrm>
            <a:off x="8" y="10054555"/>
            <a:ext cx="14546263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120187" tIns="60094" rIns="120187" bIns="60094" numCol="1" anchor="t" anchorCtr="0" compatLnSpc="1">
            <a:prstTxWarp prst="textNoShape">
              <a:avLst/>
            </a:prstTxWarp>
          </a:bodyPr>
          <a:lstStyle/>
          <a:p>
            <a:endParaRPr lang="en-US">
              <a:ln>
                <a:solidFill>
                  <a:srgbClr val="CC6600"/>
                </a:solidFill>
              </a:ln>
            </a:endParaRP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3" cstate="print"/>
          <a:srcRect l="13471" t="1901" r="13255" b="5000"/>
          <a:stretch>
            <a:fillRect/>
          </a:stretch>
        </p:blipFill>
        <p:spPr bwMode="auto">
          <a:xfrm>
            <a:off x="56475" y="68068"/>
            <a:ext cx="1416718" cy="13311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8" descr="C:\Users\mfarh\Desktop\c-14qjh0_400x4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29756" y="177903"/>
            <a:ext cx="1145502" cy="1098289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1584499" y="9091744"/>
            <a:ext cx="12025336" cy="860025"/>
          </a:xfrm>
          <a:prstGeom prst="rect">
            <a:avLst/>
          </a:prstGeom>
        </p:spPr>
        <p:txBody>
          <a:bodyPr wrap="square" lIns="120187" tIns="60094" rIns="120187" bIns="60094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70C0"/>
                </a:solidFill>
                <a:latin typeface="Arial Rounded MT Bold" pitchFamily="34" charset="0"/>
              </a:rPr>
              <a:t>   </a:t>
            </a:r>
            <a:r>
              <a:rPr lang="en-US" sz="2000" b="1" dirty="0" smtClean="0">
                <a:solidFill>
                  <a:srgbClr val="3366FF"/>
                </a:solidFill>
                <a:latin typeface="Arial Rounded MT Bold" pitchFamily="34" charset="0"/>
              </a:rPr>
              <a:t>Positive and Negative Pions (Kaons)  </a:t>
            </a:r>
            <a:r>
              <a:rPr lang="en-US" sz="2000" dirty="0" smtClean="0">
                <a:latin typeface="Arial Rounded MT Bold" pitchFamily="34" charset="0"/>
              </a:rPr>
              <a:t>→  consistent within uncertainties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70C0"/>
                </a:solidFill>
                <a:latin typeface="Arial Rounded MT Bold" pitchFamily="34" charset="0"/>
              </a:rPr>
              <a:t>   </a:t>
            </a:r>
            <a:r>
              <a:rPr lang="en-US" sz="2000" b="1" dirty="0" smtClean="0">
                <a:solidFill>
                  <a:srgbClr val="3366FF"/>
                </a:solidFill>
                <a:latin typeface="Arial Rounded MT Bold" pitchFamily="34" charset="0"/>
              </a:rPr>
              <a:t>Protons and antiprotons </a:t>
            </a:r>
            <a:r>
              <a:rPr lang="en-US" sz="2000" b="1" dirty="0" smtClean="0">
                <a:solidFill>
                  <a:srgbClr val="0070C0"/>
                </a:solidFill>
                <a:latin typeface="Arial Rounded MT Bold" pitchFamily="34" charset="0"/>
              </a:rPr>
              <a:t> </a:t>
            </a:r>
            <a:r>
              <a:rPr lang="en-US" sz="2000" dirty="0" smtClean="0">
                <a:latin typeface="Arial Rounded MT Bold" pitchFamily="34" charset="0"/>
              </a:rPr>
              <a:t>→  observe system size dependence in mid-central collisions</a:t>
            </a:r>
            <a:endParaRPr lang="en-US" sz="600" dirty="0" smtClean="0">
              <a:solidFill>
                <a:srgbClr val="0033CC"/>
              </a:solidFill>
              <a:latin typeface="Arial Rounded MT Bold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12491" y="158079"/>
            <a:ext cx="11161240" cy="689904"/>
          </a:xfrm>
          <a:prstGeom prst="rect">
            <a:avLst/>
          </a:prstGeom>
          <a:noFill/>
        </p:spPr>
        <p:txBody>
          <a:bodyPr wrap="square" lIns="134588" tIns="67296" rIns="134588" bIns="67296" rtlCol="0">
            <a:spAutoFit/>
          </a:bodyPr>
          <a:lstStyle/>
          <a:p>
            <a:pPr algn="ctr"/>
            <a:r>
              <a:rPr lang="en-US" sz="3600" dirty="0" smtClean="0">
                <a:solidFill>
                  <a:srgbClr val="006600"/>
                </a:solidFill>
                <a:latin typeface="Britannic Bold" pitchFamily="34" charset="0"/>
              </a:rPr>
              <a:t>Slope (d</a:t>
            </a:r>
            <a:r>
              <a:rPr lang="en-US" sz="3600" b="1" dirty="0" smtClean="0">
                <a:solidFill>
                  <a:srgbClr val="006600"/>
                </a:solidFill>
                <a:latin typeface="Britannic Bold" pitchFamily="34" charset="0"/>
                <a:cs typeface="Arial" pitchFamily="34" charset="0"/>
              </a:rPr>
              <a:t>v</a:t>
            </a:r>
            <a:r>
              <a:rPr lang="en-US" sz="3600" b="1" baseline="-25000" dirty="0" smtClean="0">
                <a:solidFill>
                  <a:srgbClr val="006600"/>
                </a:solidFill>
                <a:latin typeface="Britannic Bold" pitchFamily="34" charset="0"/>
                <a:cs typeface="Arial" pitchFamily="34" charset="0"/>
              </a:rPr>
              <a:t>1</a:t>
            </a:r>
            <a:r>
              <a:rPr lang="en-US" sz="3600" b="1" dirty="0" smtClean="0">
                <a:solidFill>
                  <a:srgbClr val="006600"/>
                </a:solidFill>
                <a:latin typeface="Britannic Bold" pitchFamily="34" charset="0"/>
                <a:cs typeface="Arial" pitchFamily="34" charset="0"/>
              </a:rPr>
              <a:t>/dy) </a:t>
            </a:r>
            <a:r>
              <a:rPr lang="en-US" sz="3600" b="1" dirty="0" err="1" smtClean="0">
                <a:solidFill>
                  <a:srgbClr val="006600"/>
                </a:solidFill>
                <a:latin typeface="Britannic Bold" pitchFamily="34" charset="0"/>
                <a:cs typeface="Arial" pitchFamily="34" charset="0"/>
              </a:rPr>
              <a:t>vs</a:t>
            </a:r>
            <a:r>
              <a:rPr lang="en-US" sz="3600" b="1" dirty="0" smtClean="0">
                <a:solidFill>
                  <a:srgbClr val="006600"/>
                </a:solidFill>
                <a:latin typeface="Britannic Bold" pitchFamily="34" charset="0"/>
                <a:cs typeface="Arial" pitchFamily="34" charset="0"/>
              </a:rPr>
              <a:t> centrality </a:t>
            </a:r>
            <a:r>
              <a:rPr lang="en-US" sz="3600" b="1" dirty="0" smtClean="0">
                <a:solidFill>
                  <a:srgbClr val="006600"/>
                </a:solidFill>
                <a:latin typeface="Britannic Bold" pitchFamily="34" charset="0"/>
                <a:ea typeface="Segoe UI Black" pitchFamily="34" charset="0"/>
                <a:cs typeface="Arial" pitchFamily="34" charset="0"/>
              </a:rPr>
              <a:t>for U+U, Au+Au &amp; Isobar</a:t>
            </a:r>
            <a:endParaRPr lang="en-US" sz="3600" b="1" dirty="0" smtClean="0">
              <a:solidFill>
                <a:srgbClr val="006600"/>
              </a:solidFill>
              <a:latin typeface="Britannic Bold" pitchFamily="34" charset="0"/>
              <a:ea typeface="Segoe UI Black" pitchFamily="34" charset="0"/>
              <a:cs typeface="Segoe UI Black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522433" y="2801092"/>
            <a:ext cx="1286202" cy="916759"/>
          </a:xfrm>
          <a:prstGeom prst="doubleWave">
            <a:avLst/>
          </a:prstGeom>
          <a:solidFill>
            <a:srgbClr val="C00000"/>
          </a:solidFill>
        </p:spPr>
        <p:txBody>
          <a:bodyPr wrap="square" lIns="134588" tIns="67296" rIns="134588" bIns="67296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Britannic Bold" pitchFamily="34" charset="0"/>
              </a:rPr>
              <a:t>Positive Particles</a:t>
            </a:r>
            <a:endParaRPr lang="en-US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512491" y="6761532"/>
            <a:ext cx="1286202" cy="916759"/>
          </a:xfrm>
          <a:prstGeom prst="doubleWave">
            <a:avLst/>
          </a:prstGeom>
          <a:solidFill>
            <a:srgbClr val="C00000"/>
          </a:solidFill>
        </p:spPr>
        <p:txBody>
          <a:bodyPr wrap="square" lIns="134588" tIns="67296" rIns="134588" bIns="67296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Britannic Bold" pitchFamily="34" charset="0"/>
              </a:rPr>
              <a:t>Negative Particles</a:t>
            </a:r>
            <a:endParaRPr lang="en-US" dirty="0">
              <a:solidFill>
                <a:schemeClr val="bg1"/>
              </a:solidFill>
              <a:latin typeface="Britannic Bold" pitchFamily="34" charset="0"/>
            </a:endParaRPr>
          </a:p>
        </p:txBody>
      </p:sp>
      <p:pic>
        <p:nvPicPr>
          <p:cNvPr id="22" name="Picture 6" descr="C:\root_v5.34.38\bin\slope\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24659" y="1557611"/>
            <a:ext cx="8568952" cy="3672408"/>
          </a:xfrm>
          <a:prstGeom prst="rect">
            <a:avLst/>
          </a:prstGeom>
          <a:noFill/>
        </p:spPr>
      </p:pic>
      <p:pic>
        <p:nvPicPr>
          <p:cNvPr id="21" name="Picture 5" descr="C:\root_v5.34.38\bin\slope\1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24659" y="5374035"/>
            <a:ext cx="8568952" cy="3672408"/>
          </a:xfrm>
          <a:prstGeom prst="rect">
            <a:avLst/>
          </a:prstGeom>
          <a:noFill/>
        </p:spPr>
      </p:pic>
      <p:sp>
        <p:nvSpPr>
          <p:cNvPr id="24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72331" y="10126563"/>
            <a:ext cx="14401600" cy="288032"/>
          </a:xfrm>
        </p:spPr>
        <p:txBody>
          <a:bodyPr/>
          <a:lstStyle/>
          <a:p>
            <a:pPr algn="just">
              <a:defRPr/>
            </a:pPr>
            <a:r>
              <a:rPr lang="en-US" sz="1800" b="1" dirty="0" smtClean="0">
                <a:solidFill>
                  <a:srgbClr val="006600"/>
                </a:solidFill>
                <a:latin typeface="Bahnschrift Condensed" pitchFamily="34" charset="0"/>
                <a:cs typeface="Times New Roman" pitchFamily="18" charset="0"/>
              </a:rPr>
              <a:t>Light-Cone 2024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  <a:cs typeface="Times New Roman" pitchFamily="18" charset="0"/>
              </a:rPr>
              <a:t>		             			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itchFamily="34" charset="0"/>
                <a:cs typeface="Times New Roman" pitchFamily="18" charset="0"/>
              </a:rPr>
              <a:t>            November 25, 2024 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  <a:cs typeface="Times New Roman" pitchFamily="18" charset="0"/>
              </a:rPr>
              <a:t>			</a:t>
            </a:r>
            <a:r>
              <a:rPr lang="en-US" sz="1800" b="1" dirty="0" smtClean="0">
                <a:solidFill>
                  <a:srgbClr val="3366FF"/>
                </a:solidFill>
                <a:latin typeface="Bahnschrift Condensed" pitchFamily="34" charset="0"/>
                <a:cs typeface="Times New Roman" pitchFamily="18" charset="0"/>
              </a:rPr>
              <a:t>	           	     Muhammad Farhan Taseer</a:t>
            </a:r>
            <a:endParaRPr lang="en-US" sz="1800" b="1" dirty="0">
              <a:solidFill>
                <a:srgbClr val="3366FF"/>
              </a:solidFill>
              <a:latin typeface="Bahnschrift Condens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9766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3802510" y="9513358"/>
            <a:ext cx="687303" cy="556900"/>
          </a:xfrm>
        </p:spPr>
        <p:txBody>
          <a:bodyPr/>
          <a:lstStyle/>
          <a:p>
            <a:pPr>
              <a:defRPr/>
            </a:pPr>
            <a:fld id="{C79A0C6C-4AD5-4277-8258-5D110704DCE8}" type="slidenum">
              <a:rPr lang="en-US" b="1" smtClean="0">
                <a:solidFill>
                  <a:schemeClr val="tx1"/>
                </a:solidFill>
                <a:latin typeface="Britannic Bold" pitchFamily="34" charset="0"/>
              </a:rPr>
              <a:pPr>
                <a:defRPr/>
              </a:pPr>
              <a:t>11</a:t>
            </a:fld>
            <a:endParaRPr lang="en-US" b="1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1545627" y="909539"/>
            <a:ext cx="11455025" cy="3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120187" tIns="60094" rIns="120187" bIns="60094" numCol="1" anchor="t" anchorCtr="0" compatLnSpc="1">
            <a:prstTxWarp prst="textNoShape">
              <a:avLst/>
            </a:prstTxWarp>
          </a:bodyPr>
          <a:lstStyle/>
          <a:p>
            <a:endParaRPr lang="en-US">
              <a:ln>
                <a:solidFill>
                  <a:srgbClr val="CC6600"/>
                </a:solidFill>
              </a:ln>
            </a:endParaRPr>
          </a:p>
        </p:txBody>
      </p:sp>
      <p:sp>
        <p:nvSpPr>
          <p:cNvPr id="11" name="Line 3"/>
          <p:cNvSpPr>
            <a:spLocks noChangeShapeType="1"/>
          </p:cNvSpPr>
          <p:nvPr/>
        </p:nvSpPr>
        <p:spPr bwMode="auto">
          <a:xfrm>
            <a:off x="8" y="10062489"/>
            <a:ext cx="14546263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120187" tIns="60094" rIns="120187" bIns="60094" numCol="1" anchor="t" anchorCtr="0" compatLnSpc="1">
            <a:prstTxWarp prst="textNoShape">
              <a:avLst/>
            </a:prstTxWarp>
          </a:bodyPr>
          <a:lstStyle/>
          <a:p>
            <a:endParaRPr lang="en-US">
              <a:ln>
                <a:solidFill>
                  <a:srgbClr val="CC6600"/>
                </a:solidFill>
              </a:ln>
            </a:endParaRP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3" cstate="print"/>
          <a:srcRect l="13471" t="1901" r="13255" b="5000"/>
          <a:stretch>
            <a:fillRect/>
          </a:stretch>
        </p:blipFill>
        <p:spPr bwMode="auto">
          <a:xfrm>
            <a:off x="56475" y="68068"/>
            <a:ext cx="1416718" cy="13311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8" descr="C:\Users\mfarh\Desktop\c-14qjh0_400x4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29756" y="177903"/>
            <a:ext cx="1145502" cy="109828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376587" y="158079"/>
            <a:ext cx="9687936" cy="751460"/>
          </a:xfrm>
          <a:prstGeom prst="rect">
            <a:avLst/>
          </a:prstGeom>
          <a:noFill/>
        </p:spPr>
        <p:txBody>
          <a:bodyPr wrap="square" lIns="134588" tIns="67296" rIns="134588" bIns="67296" rtlCol="0">
            <a:spAutoFit/>
          </a:bodyPr>
          <a:lstStyle/>
          <a:p>
            <a:pPr algn="ctr"/>
            <a:r>
              <a:rPr lang="el-GR" sz="4000" b="1" dirty="0" smtClean="0">
                <a:solidFill>
                  <a:srgbClr val="006600"/>
                </a:solidFill>
                <a:cs typeface="Arial" pitchFamily="34" charset="0"/>
              </a:rPr>
              <a:t>Δ</a:t>
            </a:r>
            <a:r>
              <a:rPr lang="en-US" sz="4000" dirty="0" smtClean="0">
                <a:solidFill>
                  <a:srgbClr val="006600"/>
                </a:solidFill>
                <a:latin typeface="Britannic Bold" pitchFamily="34" charset="0"/>
              </a:rPr>
              <a:t>(d</a:t>
            </a:r>
            <a:r>
              <a:rPr lang="en-US" sz="4000" b="1" dirty="0" smtClean="0">
                <a:solidFill>
                  <a:srgbClr val="006600"/>
                </a:solidFill>
                <a:latin typeface="Britannic Bold" pitchFamily="34" charset="0"/>
                <a:cs typeface="Arial" pitchFamily="34" charset="0"/>
              </a:rPr>
              <a:t>v</a:t>
            </a:r>
            <a:r>
              <a:rPr lang="en-US" sz="4000" b="1" baseline="-25000" dirty="0" smtClean="0">
                <a:solidFill>
                  <a:srgbClr val="006600"/>
                </a:solidFill>
                <a:latin typeface="Britannic Bold" pitchFamily="34" charset="0"/>
                <a:cs typeface="Arial" pitchFamily="34" charset="0"/>
              </a:rPr>
              <a:t>1</a:t>
            </a:r>
            <a:r>
              <a:rPr lang="en-US" sz="4000" b="1" dirty="0" smtClean="0">
                <a:solidFill>
                  <a:srgbClr val="006600"/>
                </a:solidFill>
                <a:latin typeface="Britannic Bold" pitchFamily="34" charset="0"/>
                <a:cs typeface="Arial" pitchFamily="34" charset="0"/>
              </a:rPr>
              <a:t>/</a:t>
            </a:r>
            <a:r>
              <a:rPr lang="en-US" sz="4000" b="1" dirty="0" err="1" smtClean="0">
                <a:solidFill>
                  <a:srgbClr val="006600"/>
                </a:solidFill>
                <a:latin typeface="Britannic Bold" pitchFamily="34" charset="0"/>
                <a:cs typeface="Arial" pitchFamily="34" charset="0"/>
              </a:rPr>
              <a:t>dy</a:t>
            </a:r>
            <a:r>
              <a:rPr lang="en-US" sz="4000" b="1" dirty="0" smtClean="0">
                <a:solidFill>
                  <a:srgbClr val="006600"/>
                </a:solidFill>
                <a:latin typeface="Britannic Bold" pitchFamily="34" charset="0"/>
                <a:cs typeface="Arial" pitchFamily="34" charset="0"/>
              </a:rPr>
              <a:t>) </a:t>
            </a:r>
            <a:r>
              <a:rPr lang="en-US" sz="4000" b="1" dirty="0" smtClean="0">
                <a:solidFill>
                  <a:srgbClr val="006600"/>
                </a:solidFill>
                <a:latin typeface="Britannic Bold" pitchFamily="34" charset="0"/>
                <a:ea typeface="Segoe UI Black" pitchFamily="34" charset="0"/>
                <a:cs typeface="Arial" pitchFamily="34" charset="0"/>
              </a:rPr>
              <a:t>for U+U, Au+Au &amp; Isobar</a:t>
            </a:r>
            <a:endParaRPr lang="en-US" sz="4000" b="1" dirty="0" smtClean="0">
              <a:solidFill>
                <a:srgbClr val="006600"/>
              </a:solidFill>
              <a:latin typeface="Britannic Bold" pitchFamily="34" charset="0"/>
              <a:ea typeface="Segoe UI Black" pitchFamily="34" charset="0"/>
              <a:cs typeface="Segoe UI Black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968875" y="1600002"/>
            <a:ext cx="4475008" cy="461665"/>
          </a:xfrm>
          <a:prstGeom prst="rect">
            <a:avLst/>
          </a:prstGeom>
          <a:solidFill>
            <a:srgbClr val="3366FF"/>
          </a:solidFill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chemeClr val="bg1"/>
                </a:solidFill>
                <a:cs typeface="Arial" pitchFamily="34" charset="0"/>
              </a:rPr>
              <a:t>Δ</a:t>
            </a:r>
            <a:r>
              <a:rPr lang="en-US" sz="2400" b="1" dirty="0" smtClean="0">
                <a:solidFill>
                  <a:schemeClr val="bg1"/>
                </a:solidFill>
                <a:latin typeface="Arial Rounded MT Bold" pitchFamily="34" charset="0"/>
                <a:cs typeface="Arial" pitchFamily="34" charset="0"/>
              </a:rPr>
              <a:t>(dv</a:t>
            </a:r>
            <a:r>
              <a:rPr lang="en-US" sz="2400" b="1" baseline="-25000" dirty="0" smtClean="0">
                <a:solidFill>
                  <a:schemeClr val="bg1"/>
                </a:solidFill>
                <a:latin typeface="Arial Rounded MT Bold" pitchFamily="34" charset="0"/>
                <a:cs typeface="Arial" pitchFamily="34" charset="0"/>
              </a:rPr>
              <a:t>1</a:t>
            </a:r>
            <a:r>
              <a:rPr lang="en-US" sz="2400" b="1" dirty="0" smtClean="0">
                <a:solidFill>
                  <a:schemeClr val="bg1"/>
                </a:solidFill>
                <a:latin typeface="Arial Rounded MT Bold" pitchFamily="34" charset="0"/>
                <a:ea typeface="Segoe UI Black" pitchFamily="34" charset="0"/>
                <a:cs typeface="Arial" pitchFamily="34" charset="0"/>
              </a:rPr>
              <a:t>/dy) = [</a:t>
            </a:r>
            <a:r>
              <a:rPr lang="en-US" sz="2400" b="1" dirty="0" smtClean="0">
                <a:solidFill>
                  <a:schemeClr val="bg1"/>
                </a:solidFill>
                <a:latin typeface="Arial Rounded MT Bold" pitchFamily="34" charset="0"/>
                <a:cs typeface="Arial" pitchFamily="34" charset="0"/>
              </a:rPr>
              <a:t>dv</a:t>
            </a:r>
            <a:r>
              <a:rPr lang="en-US" sz="2400" b="1" baseline="-25000" dirty="0" smtClean="0">
                <a:solidFill>
                  <a:schemeClr val="bg1"/>
                </a:solidFill>
                <a:latin typeface="Arial Rounded MT Bold" pitchFamily="34" charset="0"/>
                <a:ea typeface="Cambria" pitchFamily="18" charset="0"/>
                <a:cs typeface="Arial" pitchFamily="34" charset="0"/>
              </a:rPr>
              <a:t>1</a:t>
            </a:r>
            <a:r>
              <a:rPr lang="en-US" sz="2400" b="1" baseline="30000" dirty="0" smtClean="0">
                <a:solidFill>
                  <a:schemeClr val="bg1"/>
                </a:solidFill>
                <a:latin typeface="Arial Rounded MT Bold" pitchFamily="34" charset="0"/>
                <a:ea typeface="Cambria" pitchFamily="18" charset="0"/>
                <a:cs typeface="Arial" pitchFamily="34" charset="0"/>
              </a:rPr>
              <a:t>+ </a:t>
            </a:r>
            <a:r>
              <a:rPr lang="en-US" sz="2400" b="1" dirty="0" smtClean="0">
                <a:solidFill>
                  <a:schemeClr val="bg1"/>
                </a:solidFill>
                <a:latin typeface="Arial Rounded MT Bold" pitchFamily="34" charset="0"/>
                <a:ea typeface="Segoe UI Black" pitchFamily="34" charset="0"/>
                <a:cs typeface="Arial" pitchFamily="34" charset="0"/>
              </a:rPr>
              <a:t>/dy - </a:t>
            </a:r>
            <a:r>
              <a:rPr lang="en-US" sz="2400" b="1" dirty="0" smtClean="0">
                <a:solidFill>
                  <a:schemeClr val="bg1"/>
                </a:solidFill>
                <a:latin typeface="Arial Rounded MT Bold" pitchFamily="34" charset="0"/>
                <a:cs typeface="Arial" pitchFamily="34" charset="0"/>
              </a:rPr>
              <a:t>dv</a:t>
            </a:r>
            <a:r>
              <a:rPr lang="en-US" sz="2400" b="1" baseline="-25000" dirty="0" smtClean="0">
                <a:solidFill>
                  <a:schemeClr val="bg1"/>
                </a:solidFill>
                <a:latin typeface="Arial Rounded MT Bold" pitchFamily="34" charset="0"/>
                <a:ea typeface="Cambria" pitchFamily="18" charset="0"/>
                <a:cs typeface="Arial" pitchFamily="34" charset="0"/>
              </a:rPr>
              <a:t>1</a:t>
            </a:r>
            <a:r>
              <a:rPr lang="en-US" sz="2400" b="1" baseline="30000" dirty="0" smtClean="0">
                <a:solidFill>
                  <a:schemeClr val="bg1"/>
                </a:solidFill>
                <a:latin typeface="Arial Rounded MT Bold" pitchFamily="34" charset="0"/>
                <a:ea typeface="Cambria" pitchFamily="18" charset="0"/>
                <a:cs typeface="Arial" pitchFamily="34" charset="0"/>
              </a:rPr>
              <a:t>- </a:t>
            </a:r>
            <a:r>
              <a:rPr lang="en-US" sz="2400" b="1" dirty="0" smtClean="0">
                <a:solidFill>
                  <a:schemeClr val="bg1"/>
                </a:solidFill>
                <a:latin typeface="Arial Rounded MT Bold" pitchFamily="34" charset="0"/>
                <a:ea typeface="Segoe UI Black" pitchFamily="34" charset="0"/>
                <a:cs typeface="Arial" pitchFamily="34" charset="0"/>
              </a:rPr>
              <a:t>/dy]</a:t>
            </a:r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12491" y="7582478"/>
            <a:ext cx="10513168" cy="1968021"/>
          </a:xfrm>
          <a:prstGeom prst="rect">
            <a:avLst/>
          </a:prstGeom>
        </p:spPr>
        <p:txBody>
          <a:bodyPr wrap="square" lIns="120187" tIns="60094" rIns="120187" bIns="60094">
            <a:spAutoFit/>
          </a:bodyPr>
          <a:lstStyle/>
          <a:p>
            <a:pPr algn="just">
              <a:buClr>
                <a:srgbClr val="FF0000"/>
              </a:buClr>
              <a:buBlip>
                <a:blip r:embed="rId5"/>
              </a:buBlip>
            </a:pPr>
            <a:r>
              <a:rPr lang="en-US" sz="2000" dirty="0" smtClean="0">
                <a:solidFill>
                  <a:srgbClr val="0070C0"/>
                </a:solidFill>
                <a:latin typeface="Arial Rounded MT Bold" pitchFamily="34" charset="0"/>
              </a:rPr>
              <a:t>   </a:t>
            </a:r>
            <a:r>
              <a:rPr lang="en-US" sz="2000" b="1" dirty="0" smtClean="0">
                <a:solidFill>
                  <a:srgbClr val="FF0000"/>
                </a:solidFill>
                <a:latin typeface="Arial Rounded MT Bold" pitchFamily="34" charset="0"/>
              </a:rPr>
              <a:t>Pions (Kaons) </a:t>
            </a:r>
            <a:r>
              <a:rPr lang="en-US" sz="2000" b="1" dirty="0" smtClean="0">
                <a:solidFill>
                  <a:srgbClr val="3366FF"/>
                </a:solidFill>
                <a:latin typeface="Arial Rounded MT Bold" pitchFamily="34" charset="0"/>
              </a:rPr>
              <a:t> </a:t>
            </a:r>
            <a:r>
              <a:rPr lang="en-US" sz="2000" b="1" dirty="0" smtClean="0">
                <a:latin typeface="Arial Rounded MT Bold" pitchFamily="34" charset="0"/>
              </a:rPr>
              <a:t>→</a:t>
            </a:r>
            <a:r>
              <a:rPr lang="en-US" sz="2000" dirty="0" smtClean="0">
                <a:latin typeface="Arial Rounded MT Bold" pitchFamily="34" charset="0"/>
              </a:rPr>
              <a:t>  </a:t>
            </a:r>
            <a:r>
              <a:rPr lang="en-US" sz="2000" dirty="0" smtClean="0">
                <a:solidFill>
                  <a:srgbClr val="3366FF"/>
                </a:solidFill>
                <a:latin typeface="Arial Rounded MT Bold" pitchFamily="34" charset="0"/>
              </a:rPr>
              <a:t>consistent within uncertainties</a:t>
            </a:r>
          </a:p>
          <a:p>
            <a:pPr algn="just">
              <a:buClr>
                <a:srgbClr val="FF0000"/>
              </a:buClr>
              <a:buBlip>
                <a:blip r:embed="rId5"/>
              </a:buBlip>
            </a:pPr>
            <a:endParaRPr lang="en-US" sz="1000" dirty="0" smtClean="0">
              <a:solidFill>
                <a:srgbClr val="3366FF"/>
              </a:solidFill>
              <a:latin typeface="Arial Rounded MT Bold" pitchFamily="34" charset="0"/>
            </a:endParaRPr>
          </a:p>
          <a:p>
            <a:pPr algn="just">
              <a:buClr>
                <a:srgbClr val="FF0000"/>
              </a:buClr>
              <a:buBlip>
                <a:blip r:embed="rId5"/>
              </a:buBlip>
            </a:pPr>
            <a:r>
              <a:rPr lang="en-US" sz="2000" dirty="0" smtClean="0">
                <a:latin typeface="Arial Rounded MT Bold" pitchFamily="34" charset="0"/>
              </a:rPr>
              <a:t>   </a:t>
            </a:r>
            <a:r>
              <a:rPr lang="en-US" sz="2000" b="1" dirty="0" smtClean="0">
                <a:solidFill>
                  <a:srgbClr val="FF0000"/>
                </a:solidFill>
                <a:latin typeface="Arial Rounded MT Bold" pitchFamily="34" charset="0"/>
              </a:rPr>
              <a:t>Protons</a:t>
            </a:r>
            <a:r>
              <a:rPr lang="en-US" sz="2000" dirty="0" smtClean="0">
                <a:solidFill>
                  <a:srgbClr val="0033CC"/>
                </a:solidFill>
                <a:latin typeface="Arial Rounded MT Bold" pitchFamily="34" charset="0"/>
              </a:rPr>
              <a:t>  	      </a:t>
            </a:r>
            <a:r>
              <a:rPr lang="en-US" sz="2000" b="1" dirty="0" smtClean="0">
                <a:latin typeface="Arial Rounded MT Bold" pitchFamily="34" charset="0"/>
              </a:rPr>
              <a:t>→</a:t>
            </a:r>
            <a:r>
              <a:rPr lang="en-US" sz="2000" dirty="0" smtClean="0">
                <a:latin typeface="Arial Rounded MT Bold" pitchFamily="34" charset="0"/>
              </a:rPr>
              <a:t>  </a:t>
            </a:r>
            <a:r>
              <a:rPr lang="en-US" sz="2000" dirty="0" smtClean="0">
                <a:solidFill>
                  <a:srgbClr val="3366FF"/>
                </a:solidFill>
                <a:latin typeface="Arial Rounded MT Bold" pitchFamily="34" charset="0"/>
              </a:rPr>
              <a:t>clean ordering and a system size dependence in the mid-			            central collisions 10-40%</a:t>
            </a:r>
          </a:p>
          <a:p>
            <a:pPr algn="just">
              <a:buClr>
                <a:srgbClr val="FF0000"/>
              </a:buClr>
            </a:pPr>
            <a:r>
              <a:rPr lang="en-US" sz="2000" dirty="0" smtClean="0">
                <a:solidFill>
                  <a:srgbClr val="3366FF"/>
                </a:solidFill>
                <a:latin typeface="Arial Rounded MT Bold" pitchFamily="34" charset="0"/>
              </a:rPr>
              <a:t>              </a:t>
            </a:r>
            <a:r>
              <a:rPr lang="en-US" sz="2000" dirty="0" smtClean="0">
                <a:latin typeface="Arial Rounded MT Bold" pitchFamily="34" charset="0"/>
              </a:rPr>
              <a:t>         	      </a:t>
            </a:r>
            <a:r>
              <a:rPr lang="en-US" sz="2000" b="1" dirty="0" smtClean="0">
                <a:latin typeface="Arial Rounded MT Bold" pitchFamily="34" charset="0"/>
              </a:rPr>
              <a:t>→ </a:t>
            </a:r>
            <a:r>
              <a:rPr lang="en-US" sz="2000" dirty="0" smtClean="0">
                <a:latin typeface="Arial Rounded MT Bold" pitchFamily="34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Arial Rounded MT Bold" pitchFamily="34" charset="0"/>
              </a:rPr>
              <a:t>sign change in the peripheral collisions 50-80%</a:t>
            </a:r>
          </a:p>
          <a:p>
            <a:pPr algn="just">
              <a:buClr>
                <a:srgbClr val="FF0000"/>
              </a:buClr>
            </a:pPr>
            <a:endParaRPr lang="en-US" sz="1000" dirty="0" smtClean="0">
              <a:solidFill>
                <a:srgbClr val="3366FF"/>
              </a:solidFill>
              <a:latin typeface="Arial Rounded MT Bold" pitchFamily="34" charset="0"/>
            </a:endParaRPr>
          </a:p>
          <a:p>
            <a:pPr algn="just">
              <a:buClr>
                <a:srgbClr val="FF0000"/>
              </a:buClr>
              <a:buBlip>
                <a:blip r:embed="rId5"/>
              </a:buBlip>
            </a:pPr>
            <a:r>
              <a:rPr lang="en-US" sz="2000" dirty="0" smtClean="0">
                <a:latin typeface="Arial Rounded MT Bold" pitchFamily="34" charset="0"/>
              </a:rPr>
              <a:t>   </a:t>
            </a:r>
            <a:r>
              <a:rPr lang="el-GR" sz="2000" b="1" dirty="0" smtClean="0">
                <a:solidFill>
                  <a:srgbClr val="FF0000"/>
                </a:solidFill>
                <a:cs typeface="Arial" pitchFamily="34" charset="0"/>
              </a:rPr>
              <a:t>Δ</a:t>
            </a:r>
            <a:r>
              <a:rPr lang="en-US" sz="2000" b="1" dirty="0" smtClean="0">
                <a:solidFill>
                  <a:srgbClr val="FF0000"/>
                </a:solidFill>
                <a:latin typeface="Arial Rounded MT Bold" pitchFamily="34" charset="0"/>
                <a:cs typeface="Arial" pitchFamily="34" charset="0"/>
              </a:rPr>
              <a:t>v</a:t>
            </a:r>
            <a:r>
              <a:rPr lang="en-US" sz="2000" b="1" baseline="-25000" dirty="0" smtClean="0">
                <a:solidFill>
                  <a:srgbClr val="FF0000"/>
                </a:solidFill>
                <a:latin typeface="Arial Rounded MT Bold" pitchFamily="34" charset="0"/>
                <a:cs typeface="Arial" pitchFamily="34" charset="0"/>
              </a:rPr>
              <a:t>1</a:t>
            </a:r>
            <a:r>
              <a:rPr lang="en-US" sz="2000" b="1" dirty="0" smtClean="0">
                <a:solidFill>
                  <a:srgbClr val="FF0000"/>
                </a:solidFill>
                <a:latin typeface="Arial Rounded MT Bold" pitchFamily="34" charset="0"/>
              </a:rPr>
              <a:t> sign change  </a:t>
            </a:r>
            <a:r>
              <a:rPr lang="en-US" sz="2000" dirty="0" smtClean="0">
                <a:latin typeface="Arial Rounded MT Bold" pitchFamily="34" charset="0"/>
              </a:rPr>
              <a:t>→  </a:t>
            </a:r>
            <a:r>
              <a:rPr lang="en-US" sz="2000" dirty="0" smtClean="0">
                <a:solidFill>
                  <a:srgbClr val="3366FF"/>
                </a:solidFill>
                <a:latin typeface="Arial Rounded MT Bold" pitchFamily="34" charset="0"/>
              </a:rPr>
              <a:t>consistent with naive expectations of transport + EM effects</a:t>
            </a:r>
            <a:endParaRPr lang="en-US" sz="600" dirty="0" smtClean="0">
              <a:solidFill>
                <a:srgbClr val="0033CC"/>
              </a:solidFill>
              <a:latin typeface="Arial Rounded MT Bold" pitchFamily="34" charset="0"/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6" cstate="print"/>
          <a:srcRect l="68024"/>
          <a:stretch>
            <a:fillRect/>
          </a:stretch>
        </p:blipFill>
        <p:spPr bwMode="auto">
          <a:xfrm>
            <a:off x="12025659" y="7218222"/>
            <a:ext cx="2448272" cy="2404286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pic>
        <p:nvPicPr>
          <p:cNvPr id="1026" name="Picture 2" descr="D:\UCAS 2020\My Presentations\STAR Premilinary Approval (15 May 2024)\STAR Preliminary Plots\Revised Erro Delta\Revised Error Delta All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16547" y="2133675"/>
            <a:ext cx="10297144" cy="4896544"/>
          </a:xfrm>
          <a:prstGeom prst="rect">
            <a:avLst/>
          </a:prstGeom>
          <a:noFill/>
        </p:spPr>
      </p:pic>
      <p:sp>
        <p:nvSpPr>
          <p:cNvPr id="14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72331" y="10126563"/>
            <a:ext cx="14401600" cy="288032"/>
          </a:xfrm>
        </p:spPr>
        <p:txBody>
          <a:bodyPr/>
          <a:lstStyle/>
          <a:p>
            <a:pPr algn="just">
              <a:defRPr/>
            </a:pPr>
            <a:r>
              <a:rPr lang="en-US" sz="1800" b="1" dirty="0" smtClean="0">
                <a:solidFill>
                  <a:srgbClr val="006600"/>
                </a:solidFill>
                <a:latin typeface="Bahnschrift Condensed" pitchFamily="34" charset="0"/>
                <a:cs typeface="Times New Roman" pitchFamily="18" charset="0"/>
              </a:rPr>
              <a:t>Light-Cone 2024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  <a:cs typeface="Times New Roman" pitchFamily="18" charset="0"/>
              </a:rPr>
              <a:t>		             			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itchFamily="34" charset="0"/>
                <a:cs typeface="Times New Roman" pitchFamily="18" charset="0"/>
              </a:rPr>
              <a:t>            November 25, 2024 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  <a:cs typeface="Times New Roman" pitchFamily="18" charset="0"/>
              </a:rPr>
              <a:t>			</a:t>
            </a:r>
            <a:r>
              <a:rPr lang="en-US" sz="1800" b="1" dirty="0" smtClean="0">
                <a:solidFill>
                  <a:srgbClr val="3366FF"/>
                </a:solidFill>
                <a:latin typeface="Bahnschrift Condensed" pitchFamily="34" charset="0"/>
                <a:cs typeface="Times New Roman" pitchFamily="18" charset="0"/>
              </a:rPr>
              <a:t>	           	     Muhammad Farhan Taseer</a:t>
            </a:r>
            <a:endParaRPr lang="en-US" sz="1800" b="1" dirty="0">
              <a:solidFill>
                <a:srgbClr val="3366FF"/>
              </a:solidFill>
              <a:latin typeface="Bahnschrift Condens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9766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3802510" y="9513358"/>
            <a:ext cx="687303" cy="556900"/>
          </a:xfrm>
        </p:spPr>
        <p:txBody>
          <a:bodyPr/>
          <a:lstStyle/>
          <a:p>
            <a:pPr>
              <a:defRPr/>
            </a:pPr>
            <a:fld id="{C79A0C6C-4AD5-4277-8258-5D110704DCE8}" type="slidenum">
              <a:rPr lang="en-US" b="1" smtClean="0">
                <a:solidFill>
                  <a:schemeClr val="tx1"/>
                </a:solidFill>
                <a:latin typeface="Britannic Bold" pitchFamily="34" charset="0"/>
              </a:rPr>
              <a:pPr>
                <a:defRPr/>
              </a:pPr>
              <a:t>12</a:t>
            </a:fld>
            <a:endParaRPr lang="en-US" b="1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1545627" y="909539"/>
            <a:ext cx="11455025" cy="3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120187" tIns="60094" rIns="120187" bIns="60094" numCol="1" anchor="t" anchorCtr="0" compatLnSpc="1">
            <a:prstTxWarp prst="textNoShape">
              <a:avLst/>
            </a:prstTxWarp>
          </a:bodyPr>
          <a:lstStyle/>
          <a:p>
            <a:endParaRPr lang="en-US">
              <a:ln>
                <a:solidFill>
                  <a:srgbClr val="CC6600"/>
                </a:solidFill>
              </a:ln>
            </a:endParaRPr>
          </a:p>
        </p:txBody>
      </p:sp>
      <p:sp>
        <p:nvSpPr>
          <p:cNvPr id="11" name="Line 3"/>
          <p:cNvSpPr>
            <a:spLocks noChangeShapeType="1"/>
          </p:cNvSpPr>
          <p:nvPr/>
        </p:nvSpPr>
        <p:spPr bwMode="auto">
          <a:xfrm>
            <a:off x="8" y="10062489"/>
            <a:ext cx="14546263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120187" tIns="60094" rIns="120187" bIns="60094" numCol="1" anchor="t" anchorCtr="0" compatLnSpc="1">
            <a:prstTxWarp prst="textNoShape">
              <a:avLst/>
            </a:prstTxWarp>
          </a:bodyPr>
          <a:lstStyle/>
          <a:p>
            <a:endParaRPr lang="en-US">
              <a:ln>
                <a:solidFill>
                  <a:srgbClr val="CC6600"/>
                </a:solidFill>
              </a:ln>
            </a:endParaRP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3" cstate="print"/>
          <a:srcRect l="13471" t="1901" r="13255" b="5000"/>
          <a:stretch>
            <a:fillRect/>
          </a:stretch>
        </p:blipFill>
        <p:spPr bwMode="auto">
          <a:xfrm>
            <a:off x="56475" y="68068"/>
            <a:ext cx="1416718" cy="13311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8" descr="C:\Users\mfarh\Desktop\c-14qjh0_400x4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29756" y="177903"/>
            <a:ext cx="1145502" cy="1098289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1584499" y="189459"/>
            <a:ext cx="11449272" cy="751460"/>
          </a:xfrm>
          <a:prstGeom prst="rect">
            <a:avLst/>
          </a:prstGeom>
          <a:noFill/>
        </p:spPr>
        <p:txBody>
          <a:bodyPr wrap="square" lIns="134588" tIns="67296" rIns="134588" bIns="67296" rtlCol="0">
            <a:spAutoFit/>
          </a:bodyPr>
          <a:lstStyle/>
          <a:p>
            <a:pPr algn="ctr"/>
            <a:r>
              <a:rPr lang="el-GR" sz="4000" b="1" dirty="0" smtClean="0">
                <a:solidFill>
                  <a:srgbClr val="006600"/>
                </a:solidFill>
                <a:cs typeface="Arial" pitchFamily="34" charset="0"/>
              </a:rPr>
              <a:t>Δ</a:t>
            </a:r>
            <a:r>
              <a:rPr lang="en-US" sz="4000" dirty="0" smtClean="0">
                <a:solidFill>
                  <a:srgbClr val="006600"/>
                </a:solidFill>
                <a:latin typeface="Britannic Bold" pitchFamily="34" charset="0"/>
              </a:rPr>
              <a:t>(d</a:t>
            </a:r>
            <a:r>
              <a:rPr lang="en-US" sz="4000" b="1" dirty="0" smtClean="0">
                <a:solidFill>
                  <a:srgbClr val="006600"/>
                </a:solidFill>
                <a:latin typeface="Britannic Bold" pitchFamily="34" charset="0"/>
                <a:cs typeface="Arial" pitchFamily="34" charset="0"/>
              </a:rPr>
              <a:t>v</a:t>
            </a:r>
            <a:r>
              <a:rPr lang="en-US" sz="4000" b="1" baseline="-25000" dirty="0" smtClean="0">
                <a:solidFill>
                  <a:srgbClr val="006600"/>
                </a:solidFill>
                <a:latin typeface="Britannic Bold" pitchFamily="34" charset="0"/>
                <a:cs typeface="Arial" pitchFamily="34" charset="0"/>
              </a:rPr>
              <a:t>1</a:t>
            </a:r>
            <a:r>
              <a:rPr lang="en-US" sz="4000" b="1" dirty="0" smtClean="0">
                <a:solidFill>
                  <a:srgbClr val="006600"/>
                </a:solidFill>
                <a:latin typeface="Britannic Bold" pitchFamily="34" charset="0"/>
                <a:cs typeface="Arial" pitchFamily="34" charset="0"/>
              </a:rPr>
              <a:t>/dy) </a:t>
            </a:r>
            <a:r>
              <a:rPr lang="en-US" sz="4000" b="1" dirty="0" smtClean="0">
                <a:solidFill>
                  <a:srgbClr val="006600"/>
                </a:solidFill>
                <a:latin typeface="Britannic Bold" pitchFamily="34" charset="0"/>
                <a:ea typeface="Segoe UI Black" pitchFamily="34" charset="0"/>
                <a:cs typeface="Arial" pitchFamily="34" charset="0"/>
              </a:rPr>
              <a:t>for Beam Energy Dependence in Au+Au</a:t>
            </a:r>
            <a:endParaRPr lang="en-US" sz="4000" b="1" dirty="0" smtClean="0">
              <a:solidFill>
                <a:srgbClr val="006600"/>
              </a:solidFill>
              <a:latin typeface="Britannic Bold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368475" y="7418717"/>
            <a:ext cx="11377264" cy="2275798"/>
          </a:xfrm>
          <a:prstGeom prst="rect">
            <a:avLst/>
          </a:prstGeom>
        </p:spPr>
        <p:txBody>
          <a:bodyPr wrap="square" lIns="120187" tIns="60094" rIns="120187" bIns="60094">
            <a:spAutoFit/>
          </a:bodyPr>
          <a:lstStyle/>
          <a:p>
            <a:pPr marL="446088" indent="-446088"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200" dirty="0" smtClean="0">
                <a:solidFill>
                  <a:srgbClr val="3366FF"/>
                </a:solidFill>
                <a:latin typeface="Arial Rounded MT Bold" pitchFamily="34" charset="0"/>
              </a:rPr>
              <a:t>Negative Δ(d</a:t>
            </a:r>
            <a:r>
              <a:rPr lang="en-US" sz="2200" dirty="0" smtClean="0">
                <a:solidFill>
                  <a:srgbClr val="3366FF"/>
                </a:solidFill>
                <a:latin typeface="Arial Rounded MT Bold" pitchFamily="34" charset="0"/>
                <a:cs typeface="Arial" pitchFamily="34" charset="0"/>
              </a:rPr>
              <a:t>v</a:t>
            </a:r>
            <a:r>
              <a:rPr lang="en-US" sz="2200" baseline="-25000" dirty="0" smtClean="0">
                <a:solidFill>
                  <a:srgbClr val="3366FF"/>
                </a:solidFill>
                <a:latin typeface="Arial Rounded MT Bold" pitchFamily="34" charset="0"/>
                <a:cs typeface="Arial" pitchFamily="34" charset="0"/>
              </a:rPr>
              <a:t>1</a:t>
            </a:r>
            <a:r>
              <a:rPr lang="en-US" sz="2200" dirty="0" smtClean="0">
                <a:solidFill>
                  <a:srgbClr val="3366FF"/>
                </a:solidFill>
                <a:latin typeface="Arial Rounded MT Bold" pitchFamily="34" charset="0"/>
              </a:rPr>
              <a:t>/dy) in peripheral collisions meet naive expectation from transport + EM effects</a:t>
            </a:r>
          </a:p>
          <a:p>
            <a:pPr marL="446088" indent="-446088" algn="just">
              <a:buClr>
                <a:srgbClr val="FF0000"/>
              </a:buClr>
            </a:pPr>
            <a:endParaRPr lang="en-US" sz="400" dirty="0" smtClean="0">
              <a:solidFill>
                <a:srgbClr val="3366FF"/>
              </a:solidFill>
              <a:latin typeface="Arial Rounded MT Bold" pitchFamily="34" charset="0"/>
            </a:endParaRPr>
          </a:p>
          <a:p>
            <a:pPr marL="446088" indent="-446088"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200" dirty="0" smtClean="0">
                <a:solidFill>
                  <a:srgbClr val="3366FF"/>
                </a:solidFill>
                <a:latin typeface="Arial Rounded MT Bold" pitchFamily="34" charset="0"/>
              </a:rPr>
              <a:t>Δ</a:t>
            </a:r>
            <a:r>
              <a:rPr lang="en-US" sz="2200" dirty="0" smtClean="0">
                <a:solidFill>
                  <a:srgbClr val="3366FF"/>
                </a:solidFill>
                <a:latin typeface="Arial Rounded MT Bold" pitchFamily="34" charset="0"/>
                <a:cs typeface="Arial" pitchFamily="34" charset="0"/>
              </a:rPr>
              <a:t>v</a:t>
            </a:r>
            <a:r>
              <a:rPr lang="en-US" sz="2200" baseline="-25000" dirty="0" smtClean="0">
                <a:solidFill>
                  <a:srgbClr val="3366FF"/>
                </a:solidFill>
                <a:latin typeface="Arial Rounded MT Bold" pitchFamily="34" charset="0"/>
                <a:cs typeface="Arial" pitchFamily="34" charset="0"/>
              </a:rPr>
              <a:t>1</a:t>
            </a:r>
            <a:r>
              <a:rPr lang="en-US" sz="2200" dirty="0" smtClean="0">
                <a:solidFill>
                  <a:srgbClr val="3366FF"/>
                </a:solidFill>
                <a:latin typeface="Arial Rounded MT Bold" pitchFamily="34" charset="0"/>
              </a:rPr>
              <a:t> increases with decrease in beam energy</a:t>
            </a:r>
          </a:p>
          <a:p>
            <a:pPr marL="446088" indent="-446088" algn="just">
              <a:buClr>
                <a:srgbClr val="FF0000"/>
              </a:buClr>
            </a:pPr>
            <a:endParaRPr lang="en-US" sz="400" dirty="0" smtClean="0">
              <a:solidFill>
                <a:srgbClr val="3366FF"/>
              </a:solidFill>
              <a:latin typeface="Arial Rounded MT Bold" pitchFamily="34" charset="0"/>
            </a:endParaRPr>
          </a:p>
          <a:p>
            <a:pPr marL="446088" indent="-446088"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200" dirty="0" smtClean="0">
                <a:solidFill>
                  <a:srgbClr val="3366FF"/>
                </a:solidFill>
                <a:latin typeface="Arial Rounded MT Bold" pitchFamily="34" charset="0"/>
              </a:rPr>
              <a:t>Consistent with the dominance of (Faraday + Coulomb) effect in peripheral collisions (other mechanisms such as baryon inhomogeneities are under investigation) 						     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[T.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Parida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et al. arXiv:2305.8806]</a:t>
            </a:r>
            <a:endParaRPr lang="en-US" dirty="0" smtClean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pic>
        <p:nvPicPr>
          <p:cNvPr id="2051" name="Picture 3" descr="C:\Users\mfarh\Desktop\Screenshot - 2024_11_11 , 20_37_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24459" y="1485603"/>
            <a:ext cx="11530958" cy="5328592"/>
          </a:xfrm>
          <a:prstGeom prst="rect">
            <a:avLst/>
          </a:prstGeom>
          <a:noFill/>
        </p:spPr>
      </p:pic>
      <p:sp>
        <p:nvSpPr>
          <p:cNvPr id="12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72331" y="10126563"/>
            <a:ext cx="14401600" cy="288032"/>
          </a:xfrm>
        </p:spPr>
        <p:txBody>
          <a:bodyPr/>
          <a:lstStyle/>
          <a:p>
            <a:pPr algn="just">
              <a:defRPr/>
            </a:pPr>
            <a:r>
              <a:rPr lang="en-US" sz="1800" b="1" dirty="0" smtClean="0">
                <a:solidFill>
                  <a:srgbClr val="006600"/>
                </a:solidFill>
                <a:latin typeface="Bahnschrift Condensed" pitchFamily="34" charset="0"/>
                <a:cs typeface="Times New Roman" pitchFamily="18" charset="0"/>
              </a:rPr>
              <a:t>Light-Cone 2024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  <a:cs typeface="Times New Roman" pitchFamily="18" charset="0"/>
              </a:rPr>
              <a:t>		             			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itchFamily="34" charset="0"/>
                <a:cs typeface="Times New Roman" pitchFamily="18" charset="0"/>
              </a:rPr>
              <a:t>            November 25, 2024 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  <a:cs typeface="Times New Roman" pitchFamily="18" charset="0"/>
              </a:rPr>
              <a:t>			</a:t>
            </a:r>
            <a:r>
              <a:rPr lang="en-US" sz="1800" b="1" dirty="0" smtClean="0">
                <a:solidFill>
                  <a:srgbClr val="3366FF"/>
                </a:solidFill>
                <a:latin typeface="Bahnschrift Condensed" pitchFamily="34" charset="0"/>
                <a:cs typeface="Times New Roman" pitchFamily="18" charset="0"/>
              </a:rPr>
              <a:t>	           	     Muhammad Farhan Taseer</a:t>
            </a:r>
            <a:endParaRPr lang="en-US" sz="1800" b="1" dirty="0">
              <a:solidFill>
                <a:srgbClr val="3366FF"/>
              </a:solidFill>
              <a:latin typeface="Bahnschrift Condens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9766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3802510" y="9513358"/>
            <a:ext cx="687303" cy="556900"/>
          </a:xfrm>
        </p:spPr>
        <p:txBody>
          <a:bodyPr/>
          <a:lstStyle/>
          <a:p>
            <a:pPr>
              <a:defRPr/>
            </a:pPr>
            <a:fld id="{C79A0C6C-4AD5-4277-8258-5D110704DCE8}" type="slidenum">
              <a:rPr lang="en-US" b="1" smtClean="0">
                <a:solidFill>
                  <a:schemeClr val="tx1"/>
                </a:solidFill>
                <a:latin typeface="Britannic Bold" pitchFamily="34" charset="0"/>
              </a:rPr>
              <a:pPr>
                <a:defRPr/>
              </a:pPr>
              <a:t>13</a:t>
            </a:fld>
            <a:endParaRPr lang="en-US" b="1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1545627" y="909539"/>
            <a:ext cx="11455025" cy="3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120187" tIns="60094" rIns="120187" bIns="60094" numCol="1" anchor="t" anchorCtr="0" compatLnSpc="1">
            <a:prstTxWarp prst="textNoShape">
              <a:avLst/>
            </a:prstTxWarp>
          </a:bodyPr>
          <a:lstStyle/>
          <a:p>
            <a:endParaRPr lang="en-US">
              <a:ln>
                <a:solidFill>
                  <a:srgbClr val="CC6600"/>
                </a:solidFill>
              </a:ln>
            </a:endParaRPr>
          </a:p>
        </p:txBody>
      </p:sp>
      <p:sp>
        <p:nvSpPr>
          <p:cNvPr id="11" name="Line 3"/>
          <p:cNvSpPr>
            <a:spLocks noChangeShapeType="1"/>
          </p:cNvSpPr>
          <p:nvPr/>
        </p:nvSpPr>
        <p:spPr bwMode="auto">
          <a:xfrm>
            <a:off x="8" y="10062489"/>
            <a:ext cx="14546263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120187" tIns="60094" rIns="120187" bIns="60094" numCol="1" anchor="t" anchorCtr="0" compatLnSpc="1">
            <a:prstTxWarp prst="textNoShape">
              <a:avLst/>
            </a:prstTxWarp>
          </a:bodyPr>
          <a:lstStyle/>
          <a:p>
            <a:endParaRPr lang="en-US">
              <a:ln>
                <a:solidFill>
                  <a:srgbClr val="CC6600"/>
                </a:solidFill>
              </a:ln>
            </a:endParaRP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3" cstate="print"/>
          <a:srcRect l="13471" t="1901" r="13255" b="5000"/>
          <a:stretch>
            <a:fillRect/>
          </a:stretch>
        </p:blipFill>
        <p:spPr bwMode="auto">
          <a:xfrm>
            <a:off x="56475" y="68068"/>
            <a:ext cx="1416718" cy="13311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8" descr="C:\Users\mfarh\Desktop\c-14qjh0_400x4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29756" y="177903"/>
            <a:ext cx="1145502" cy="109828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808635" y="158079"/>
            <a:ext cx="9505056" cy="751460"/>
          </a:xfrm>
          <a:prstGeom prst="rect">
            <a:avLst/>
          </a:prstGeom>
          <a:noFill/>
        </p:spPr>
        <p:txBody>
          <a:bodyPr wrap="square" lIns="134588" tIns="67296" rIns="134588" bIns="67296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6600"/>
                </a:solidFill>
                <a:latin typeface="Britannic Bold" pitchFamily="34" charset="0"/>
                <a:cs typeface="Arial" pitchFamily="34" charset="0"/>
              </a:rPr>
              <a:t>v</a:t>
            </a:r>
            <a:r>
              <a:rPr lang="en-US" sz="4000" b="1" baseline="-25000" dirty="0" smtClean="0">
                <a:solidFill>
                  <a:srgbClr val="006600"/>
                </a:solidFill>
                <a:latin typeface="Britannic Bold" pitchFamily="34" charset="0"/>
                <a:cs typeface="Arial" pitchFamily="34" charset="0"/>
              </a:rPr>
              <a:t>1</a:t>
            </a:r>
            <a:r>
              <a:rPr lang="en-US" sz="4000" b="1" dirty="0" smtClean="0">
                <a:solidFill>
                  <a:srgbClr val="006600"/>
                </a:solidFill>
                <a:latin typeface="Britannic Bold" pitchFamily="34" charset="0"/>
                <a:cs typeface="Arial" pitchFamily="34" charset="0"/>
              </a:rPr>
              <a:t>(p</a:t>
            </a:r>
            <a:r>
              <a:rPr lang="en-US" sz="4000" b="1" baseline="-25000" dirty="0" smtClean="0">
                <a:solidFill>
                  <a:srgbClr val="006600"/>
                </a:solidFill>
                <a:latin typeface="Britannic Bold" pitchFamily="34" charset="0"/>
                <a:cs typeface="Arial" pitchFamily="34" charset="0"/>
              </a:rPr>
              <a:t>T</a:t>
            </a:r>
            <a:r>
              <a:rPr lang="en-US" sz="4000" b="1" dirty="0" smtClean="0">
                <a:solidFill>
                  <a:srgbClr val="006600"/>
                </a:solidFill>
                <a:latin typeface="Britannic Bold" pitchFamily="34" charset="0"/>
                <a:cs typeface="Arial" pitchFamily="34" charset="0"/>
              </a:rPr>
              <a:t>) for U+U </a:t>
            </a:r>
            <a:r>
              <a:rPr lang="en-US" sz="4000" b="1" dirty="0" smtClean="0">
                <a:solidFill>
                  <a:srgbClr val="006600"/>
                </a:solidFill>
                <a:latin typeface="Britannic Bold" pitchFamily="34" charset="0"/>
                <a:ea typeface="Segoe UI Black" pitchFamily="34" charset="0"/>
                <a:cs typeface="Segoe UI Black" pitchFamily="34" charset="0"/>
              </a:rPr>
              <a:t>Collisions at 193 GeV</a:t>
            </a:r>
            <a:endParaRPr lang="en-US" sz="4000" b="1" dirty="0">
              <a:solidFill>
                <a:srgbClr val="006600"/>
              </a:solidFill>
              <a:latin typeface="Britannic Bold" pitchFamily="34" charset="0"/>
              <a:ea typeface="Segoe UI Black" pitchFamily="34" charset="0"/>
              <a:cs typeface="Segoe UI Black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56507" y="2853755"/>
            <a:ext cx="1286202" cy="753167"/>
          </a:xfrm>
          <a:prstGeom prst="doubleWave">
            <a:avLst/>
          </a:prstGeom>
          <a:solidFill>
            <a:srgbClr val="006666"/>
          </a:solidFill>
        </p:spPr>
        <p:txBody>
          <a:bodyPr wrap="square" lIns="134588" tIns="67296" rIns="134588" bIns="67296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Britannic Bold" pitchFamily="34" charset="0"/>
              </a:rPr>
              <a:t>Mid Central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Britannic Bold" pitchFamily="34" charset="0"/>
              </a:rPr>
              <a:t>10-40 %</a:t>
            </a:r>
            <a:endParaRPr lang="en-US" sz="14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666449" y="6598171"/>
            <a:ext cx="1286202" cy="753167"/>
          </a:xfrm>
          <a:prstGeom prst="doubleWave">
            <a:avLst/>
          </a:prstGeom>
          <a:solidFill>
            <a:srgbClr val="006666"/>
          </a:solidFill>
        </p:spPr>
        <p:txBody>
          <a:bodyPr wrap="square" lIns="134588" tIns="67296" rIns="134588" bIns="67296" rtlCol="0">
            <a:spAutoFit/>
          </a:bodyPr>
          <a:lstStyle/>
          <a:p>
            <a:pPr algn="ctr"/>
            <a:r>
              <a:rPr lang="en-US" sz="1400" dirty="0" smtClean="0">
                <a:solidFill>
                  <a:schemeClr val="bg1"/>
                </a:solidFill>
                <a:latin typeface="Britannic Bold" pitchFamily="34" charset="0"/>
              </a:rPr>
              <a:t>Peripheral</a:t>
            </a:r>
          </a:p>
          <a:p>
            <a:pPr algn="ctr"/>
            <a:r>
              <a:rPr lang="en-US" sz="1400" dirty="0" smtClean="0">
                <a:solidFill>
                  <a:schemeClr val="bg1"/>
                </a:solidFill>
                <a:latin typeface="Britannic Bold" pitchFamily="34" charset="0"/>
              </a:rPr>
              <a:t>40-80 %</a:t>
            </a:r>
            <a:endParaRPr lang="en-US" sz="14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944539" y="9262467"/>
            <a:ext cx="11953328" cy="490694"/>
          </a:xfrm>
          <a:prstGeom prst="rect">
            <a:avLst/>
          </a:prstGeom>
        </p:spPr>
        <p:txBody>
          <a:bodyPr wrap="square" lIns="120187" tIns="60094" rIns="120187" bIns="60094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70C0"/>
                </a:solidFill>
                <a:latin typeface="Arial Rounded MT Bold" pitchFamily="34" charset="0"/>
              </a:rPr>
              <a:t>   </a:t>
            </a:r>
            <a:r>
              <a:rPr lang="en-US" sz="2000" dirty="0" smtClean="0">
                <a:solidFill>
                  <a:srgbClr val="3366FF"/>
                </a:solidFill>
                <a:latin typeface="Arial Rounded MT Bold" pitchFamily="34" charset="0"/>
              </a:rPr>
              <a:t>For Proton (antiproton) </a:t>
            </a:r>
            <a:r>
              <a:rPr lang="en-US" sz="2000" dirty="0" smtClean="0">
                <a:latin typeface="Arial Rounded MT Bold" pitchFamily="34" charset="0"/>
              </a:rPr>
              <a:t>→  Significant splitting in mid-central </a:t>
            </a:r>
            <a:r>
              <a:rPr lang="en-US" sz="2000" dirty="0" smtClean="0">
                <a:latin typeface="Arial Rounded MT Bold" pitchFamily="34" charset="0"/>
                <a:cs typeface="Arial" pitchFamily="34" charset="0"/>
              </a:rPr>
              <a:t>collisions (10-40)%</a:t>
            </a:r>
            <a:endParaRPr lang="en-US" sz="600" dirty="0" smtClean="0">
              <a:latin typeface="Arial Rounded MT Bold" pitchFamily="34" charset="0"/>
            </a:endParaRPr>
          </a:p>
        </p:txBody>
      </p:sp>
      <p:pic>
        <p:nvPicPr>
          <p:cNvPr id="2051" name="Picture 3" descr="C:\root_v5.34.38\bin\slope\v1 vs pt 104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68675" y="1557611"/>
            <a:ext cx="8489975" cy="3672408"/>
          </a:xfrm>
          <a:prstGeom prst="rect">
            <a:avLst/>
          </a:prstGeom>
          <a:noFill/>
        </p:spPr>
      </p:pic>
      <p:pic>
        <p:nvPicPr>
          <p:cNvPr id="1026" name="Picture 2" descr="D:\UCAS 2020\Systematics Work (Jan 2024)\U+U\Systematic Plotting_UU\STAR Premilinary Approval (15 May 2024)\STAR Preliminary Plots\PT\v1 vs pt 4080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168675" y="5302027"/>
            <a:ext cx="8496944" cy="3672408"/>
          </a:xfrm>
          <a:prstGeom prst="rect">
            <a:avLst/>
          </a:prstGeom>
          <a:noFill/>
        </p:spPr>
      </p:pic>
      <p:sp>
        <p:nvSpPr>
          <p:cNvPr id="1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72331" y="10126563"/>
            <a:ext cx="14401600" cy="288032"/>
          </a:xfrm>
        </p:spPr>
        <p:txBody>
          <a:bodyPr/>
          <a:lstStyle/>
          <a:p>
            <a:pPr algn="just">
              <a:defRPr/>
            </a:pPr>
            <a:r>
              <a:rPr lang="en-US" sz="1800" b="1" dirty="0" smtClean="0">
                <a:solidFill>
                  <a:srgbClr val="006600"/>
                </a:solidFill>
                <a:latin typeface="Bahnschrift Condensed" pitchFamily="34" charset="0"/>
                <a:cs typeface="Times New Roman" pitchFamily="18" charset="0"/>
              </a:rPr>
              <a:t>Light-Cone 2024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  <a:cs typeface="Times New Roman" pitchFamily="18" charset="0"/>
              </a:rPr>
              <a:t>		             			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itchFamily="34" charset="0"/>
                <a:cs typeface="Times New Roman" pitchFamily="18" charset="0"/>
              </a:rPr>
              <a:t>            November 25, 2024 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  <a:cs typeface="Times New Roman" pitchFamily="18" charset="0"/>
              </a:rPr>
              <a:t>			</a:t>
            </a:r>
            <a:r>
              <a:rPr lang="en-US" sz="1800" b="1" dirty="0" smtClean="0">
                <a:solidFill>
                  <a:srgbClr val="3366FF"/>
                </a:solidFill>
                <a:latin typeface="Bahnschrift Condensed" pitchFamily="34" charset="0"/>
                <a:cs typeface="Times New Roman" pitchFamily="18" charset="0"/>
              </a:rPr>
              <a:t>	           	     Muhammad Farhan Taseer</a:t>
            </a:r>
            <a:endParaRPr lang="en-US" sz="1800" b="1" dirty="0">
              <a:solidFill>
                <a:srgbClr val="3366FF"/>
              </a:solidFill>
              <a:latin typeface="Bahnschrift Condens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9766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3802510" y="9513358"/>
            <a:ext cx="687303" cy="556900"/>
          </a:xfrm>
        </p:spPr>
        <p:txBody>
          <a:bodyPr/>
          <a:lstStyle/>
          <a:p>
            <a:pPr>
              <a:defRPr/>
            </a:pPr>
            <a:fld id="{C79A0C6C-4AD5-4277-8258-5D110704DCE8}" type="slidenum">
              <a:rPr lang="en-US" b="1" smtClean="0">
                <a:solidFill>
                  <a:schemeClr val="tx1"/>
                </a:solidFill>
                <a:latin typeface="Britannic Bold" pitchFamily="34" charset="0"/>
              </a:rPr>
              <a:pPr>
                <a:defRPr/>
              </a:pPr>
              <a:t>14</a:t>
            </a:fld>
            <a:endParaRPr lang="en-US" b="1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1545627" y="909539"/>
            <a:ext cx="11455025" cy="3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120187" tIns="60094" rIns="120187" bIns="60094" numCol="1" anchor="t" anchorCtr="0" compatLnSpc="1">
            <a:prstTxWarp prst="textNoShape">
              <a:avLst/>
            </a:prstTxWarp>
          </a:bodyPr>
          <a:lstStyle/>
          <a:p>
            <a:endParaRPr lang="en-US">
              <a:ln>
                <a:solidFill>
                  <a:srgbClr val="CC6600"/>
                </a:solidFill>
              </a:ln>
            </a:endParaRPr>
          </a:p>
        </p:txBody>
      </p:sp>
      <p:sp>
        <p:nvSpPr>
          <p:cNvPr id="11" name="Line 3"/>
          <p:cNvSpPr>
            <a:spLocks noChangeShapeType="1"/>
          </p:cNvSpPr>
          <p:nvPr/>
        </p:nvSpPr>
        <p:spPr bwMode="auto">
          <a:xfrm>
            <a:off x="8" y="10062489"/>
            <a:ext cx="14546263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120187" tIns="60094" rIns="120187" bIns="60094" numCol="1" anchor="t" anchorCtr="0" compatLnSpc="1">
            <a:prstTxWarp prst="textNoShape">
              <a:avLst/>
            </a:prstTxWarp>
          </a:bodyPr>
          <a:lstStyle/>
          <a:p>
            <a:endParaRPr lang="en-US">
              <a:ln>
                <a:solidFill>
                  <a:srgbClr val="CC6600"/>
                </a:solidFill>
              </a:ln>
            </a:endParaRP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3" cstate="print"/>
          <a:srcRect l="13471" t="1901" r="13255" b="5000"/>
          <a:stretch>
            <a:fillRect/>
          </a:stretch>
        </p:blipFill>
        <p:spPr bwMode="auto">
          <a:xfrm>
            <a:off x="56475" y="68068"/>
            <a:ext cx="1416718" cy="13311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8" descr="C:\Users\mfarh\Desktop\c-14qjh0_400x4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29756" y="177903"/>
            <a:ext cx="1145502" cy="1098289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2664619" y="158079"/>
            <a:ext cx="9289032" cy="751460"/>
          </a:xfrm>
          <a:prstGeom prst="rect">
            <a:avLst/>
          </a:prstGeom>
          <a:noFill/>
        </p:spPr>
        <p:txBody>
          <a:bodyPr wrap="square" lIns="134588" tIns="67296" rIns="134588" bIns="67296" rtlCol="0">
            <a:spAutoFit/>
          </a:bodyPr>
          <a:lstStyle/>
          <a:p>
            <a:pPr algn="ctr"/>
            <a:r>
              <a:rPr lang="el-GR" sz="4000" b="1" dirty="0" smtClean="0">
                <a:solidFill>
                  <a:srgbClr val="006600"/>
                </a:solidFill>
                <a:latin typeface="Britannic Bold" pitchFamily="34" charset="0"/>
              </a:rPr>
              <a:t>Δ</a:t>
            </a:r>
            <a:r>
              <a:rPr lang="en-US" sz="4000" b="1" dirty="0" smtClean="0">
                <a:solidFill>
                  <a:srgbClr val="006600"/>
                </a:solidFill>
                <a:latin typeface="Britannic Bold" pitchFamily="34" charset="0"/>
                <a:cs typeface="Arial" pitchFamily="34" charset="0"/>
              </a:rPr>
              <a:t>v</a:t>
            </a:r>
            <a:r>
              <a:rPr lang="en-US" sz="4000" b="1" baseline="-25000" dirty="0" smtClean="0">
                <a:solidFill>
                  <a:srgbClr val="006600"/>
                </a:solidFill>
                <a:latin typeface="Britannic Bold" pitchFamily="34" charset="0"/>
                <a:cs typeface="Arial" pitchFamily="34" charset="0"/>
              </a:rPr>
              <a:t>1</a:t>
            </a:r>
            <a:r>
              <a:rPr lang="en-US" sz="4000" b="1" dirty="0" smtClean="0">
                <a:solidFill>
                  <a:srgbClr val="006600"/>
                </a:solidFill>
                <a:latin typeface="Britannic Bold" pitchFamily="34" charset="0"/>
                <a:cs typeface="Arial" pitchFamily="34" charset="0"/>
              </a:rPr>
              <a:t>(p</a:t>
            </a:r>
            <a:r>
              <a:rPr lang="en-US" sz="4000" b="1" baseline="-25000" dirty="0" smtClean="0">
                <a:solidFill>
                  <a:srgbClr val="006600"/>
                </a:solidFill>
                <a:latin typeface="Britannic Bold" pitchFamily="34" charset="0"/>
                <a:cs typeface="Arial" pitchFamily="34" charset="0"/>
              </a:rPr>
              <a:t>T</a:t>
            </a:r>
            <a:r>
              <a:rPr lang="en-US" sz="4000" b="1" dirty="0" smtClean="0">
                <a:solidFill>
                  <a:srgbClr val="006600"/>
                </a:solidFill>
                <a:latin typeface="Britannic Bold" pitchFamily="34" charset="0"/>
                <a:cs typeface="Arial" pitchFamily="34" charset="0"/>
              </a:rPr>
              <a:t>) for U+U </a:t>
            </a:r>
            <a:r>
              <a:rPr lang="en-US" sz="4000" b="1" dirty="0" smtClean="0">
                <a:solidFill>
                  <a:srgbClr val="006600"/>
                </a:solidFill>
                <a:latin typeface="Britannic Bold" pitchFamily="34" charset="0"/>
                <a:ea typeface="Segoe UI Black" pitchFamily="34" charset="0"/>
                <a:cs typeface="Segoe UI Black" pitchFamily="34" charset="0"/>
              </a:rPr>
              <a:t>Collisions at 193 GeV</a:t>
            </a:r>
            <a:endParaRPr lang="en-US" sz="4000" b="1" dirty="0">
              <a:solidFill>
                <a:srgbClr val="006600"/>
              </a:solidFill>
              <a:latin typeface="Britannic Bold" pitchFamily="34" charset="0"/>
              <a:ea typeface="Segoe UI Black" pitchFamily="34" charset="0"/>
              <a:cs typeface="Segoe UI Black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6180353" y="1888034"/>
            <a:ext cx="2460930" cy="461665"/>
          </a:xfrm>
          <a:prstGeom prst="rect">
            <a:avLst/>
          </a:prstGeom>
          <a:solidFill>
            <a:srgbClr val="3366FF"/>
          </a:solidFill>
        </p:spPr>
        <p:txBody>
          <a:bodyPr wrap="none">
            <a:spAutoFit/>
          </a:bodyPr>
          <a:lstStyle/>
          <a:p>
            <a:r>
              <a:rPr lang="el-GR" sz="2400" b="1" dirty="0" smtClean="0">
                <a:solidFill>
                  <a:schemeClr val="bg1"/>
                </a:solidFill>
                <a:cs typeface="Arial" pitchFamily="34" charset="0"/>
              </a:rPr>
              <a:t>Δ</a:t>
            </a:r>
            <a:r>
              <a:rPr lang="en-US" sz="2400" b="1" dirty="0" smtClean="0">
                <a:solidFill>
                  <a:schemeClr val="bg1"/>
                </a:solidFill>
                <a:latin typeface="Arial Rounded MT Bold" pitchFamily="34" charset="0"/>
                <a:cs typeface="Arial" pitchFamily="34" charset="0"/>
              </a:rPr>
              <a:t>v</a:t>
            </a:r>
            <a:r>
              <a:rPr lang="en-US" sz="2400" b="1" baseline="-25000" dirty="0" smtClean="0">
                <a:solidFill>
                  <a:schemeClr val="bg1"/>
                </a:solidFill>
                <a:latin typeface="Arial Rounded MT Bold" pitchFamily="34" charset="0"/>
                <a:cs typeface="Arial" pitchFamily="34" charset="0"/>
              </a:rPr>
              <a:t>1   </a:t>
            </a:r>
            <a:r>
              <a:rPr lang="en-US" sz="2400" b="1" dirty="0" smtClean="0">
                <a:solidFill>
                  <a:schemeClr val="bg1"/>
                </a:solidFill>
                <a:latin typeface="Arial Rounded MT Bold" pitchFamily="34" charset="0"/>
                <a:ea typeface="Segoe UI Black" pitchFamily="34" charset="0"/>
                <a:cs typeface="Arial" pitchFamily="34" charset="0"/>
              </a:rPr>
              <a:t>=   </a:t>
            </a:r>
            <a:r>
              <a:rPr lang="en-US" sz="2400" b="1" dirty="0" smtClean="0">
                <a:solidFill>
                  <a:schemeClr val="bg1"/>
                </a:solidFill>
                <a:latin typeface="Arial Rounded MT Bold" pitchFamily="34" charset="0"/>
                <a:cs typeface="Arial" pitchFamily="34" charset="0"/>
              </a:rPr>
              <a:t>v</a:t>
            </a:r>
            <a:r>
              <a:rPr lang="en-US" sz="2400" b="1" baseline="-25000" dirty="0" smtClean="0">
                <a:solidFill>
                  <a:schemeClr val="bg1"/>
                </a:solidFill>
                <a:latin typeface="Arial Rounded MT Bold" pitchFamily="34" charset="0"/>
                <a:ea typeface="Cambria" pitchFamily="18" charset="0"/>
                <a:cs typeface="Arial" pitchFamily="34" charset="0"/>
              </a:rPr>
              <a:t>1</a:t>
            </a:r>
            <a:r>
              <a:rPr lang="en-US" sz="2400" b="1" baseline="30000" dirty="0" smtClean="0">
                <a:solidFill>
                  <a:schemeClr val="bg1"/>
                </a:solidFill>
                <a:latin typeface="Arial Rounded MT Bold" pitchFamily="34" charset="0"/>
                <a:ea typeface="Cambria" pitchFamily="18" charset="0"/>
                <a:cs typeface="Arial" pitchFamily="34" charset="0"/>
              </a:rPr>
              <a:t>+ </a:t>
            </a:r>
            <a:r>
              <a:rPr lang="en-US" sz="2400" b="1" dirty="0" smtClean="0">
                <a:solidFill>
                  <a:schemeClr val="bg1"/>
                </a:solidFill>
                <a:latin typeface="Arial Rounded MT Bold" pitchFamily="34" charset="0"/>
                <a:ea typeface="Segoe UI Black" pitchFamily="34" charset="0"/>
                <a:cs typeface="Arial" pitchFamily="34" charset="0"/>
              </a:rPr>
              <a:t> -  </a:t>
            </a:r>
            <a:r>
              <a:rPr lang="en-US" sz="2400" b="1" dirty="0" smtClean="0">
                <a:solidFill>
                  <a:schemeClr val="bg1"/>
                </a:solidFill>
                <a:latin typeface="Arial Rounded MT Bold" pitchFamily="34" charset="0"/>
                <a:cs typeface="Arial" pitchFamily="34" charset="0"/>
              </a:rPr>
              <a:t>v</a:t>
            </a:r>
            <a:r>
              <a:rPr lang="en-US" sz="2400" b="1" baseline="-25000" dirty="0" smtClean="0">
                <a:solidFill>
                  <a:schemeClr val="bg1"/>
                </a:solidFill>
                <a:latin typeface="Arial Rounded MT Bold" pitchFamily="34" charset="0"/>
                <a:ea typeface="Cambria" pitchFamily="18" charset="0"/>
                <a:cs typeface="Arial" pitchFamily="34" charset="0"/>
              </a:rPr>
              <a:t>1</a:t>
            </a:r>
            <a:r>
              <a:rPr lang="en-US" sz="2400" b="1" baseline="30000" dirty="0" smtClean="0">
                <a:solidFill>
                  <a:schemeClr val="bg1"/>
                </a:solidFill>
                <a:latin typeface="Arial Rounded MT Bold" pitchFamily="34" charset="0"/>
                <a:ea typeface="Cambria" pitchFamily="18" charset="0"/>
                <a:cs typeface="Arial" pitchFamily="34" charset="0"/>
              </a:rPr>
              <a:t>-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872531" y="7709364"/>
            <a:ext cx="10873208" cy="1521745"/>
          </a:xfrm>
          <a:prstGeom prst="rect">
            <a:avLst/>
          </a:prstGeom>
        </p:spPr>
        <p:txBody>
          <a:bodyPr wrap="square" lIns="120187" tIns="60094" rIns="120187" bIns="60094">
            <a:spAutoFit/>
          </a:bodyPr>
          <a:lstStyle/>
          <a:p>
            <a:pPr>
              <a:buClr>
                <a:srgbClr val="FF0000"/>
              </a:buClr>
              <a:buBlip>
                <a:blip r:embed="rId5"/>
              </a:buBlip>
            </a:pPr>
            <a:r>
              <a:rPr lang="en-US" sz="2800" dirty="0" smtClean="0">
                <a:solidFill>
                  <a:srgbClr val="0070C0"/>
                </a:solidFill>
                <a:latin typeface="Arial Rounded MT Bold" pitchFamily="34" charset="0"/>
              </a:rPr>
              <a:t>   </a:t>
            </a:r>
            <a:r>
              <a:rPr lang="en-US" sz="2400" b="1" dirty="0" smtClean="0">
                <a:solidFill>
                  <a:srgbClr val="FF0000"/>
                </a:solidFill>
                <a:latin typeface="Arial Rounded MT Bold" pitchFamily="34" charset="0"/>
              </a:rPr>
              <a:t>Pions (Kaons)   </a:t>
            </a:r>
            <a:r>
              <a:rPr lang="en-US" sz="2400" dirty="0" smtClean="0">
                <a:latin typeface="Arial Rounded MT Bold" pitchFamily="34" charset="0"/>
              </a:rPr>
              <a:t>→   consistent with zero within uncertainties</a:t>
            </a:r>
          </a:p>
          <a:p>
            <a:pPr>
              <a:buClr>
                <a:srgbClr val="FF0000"/>
              </a:buClr>
              <a:buFont typeface="Wingdings" pitchFamily="2" charset="2"/>
              <a:buChar char="v"/>
            </a:pPr>
            <a:endParaRPr lang="en-US" sz="400" dirty="0" smtClean="0">
              <a:latin typeface="Arial Rounded MT Bold" pitchFamily="34" charset="0"/>
            </a:endParaRPr>
          </a:p>
          <a:p>
            <a:pPr>
              <a:buClr>
                <a:srgbClr val="FF0000"/>
              </a:buClr>
              <a:buBlip>
                <a:blip r:embed="rId5"/>
              </a:buBlip>
            </a:pPr>
            <a:r>
              <a:rPr lang="en-US" sz="2800" dirty="0" smtClean="0">
                <a:solidFill>
                  <a:srgbClr val="0070C0"/>
                </a:solidFill>
                <a:latin typeface="Arial Rounded MT Bold" pitchFamily="34" charset="0"/>
              </a:rPr>
              <a:t>   </a:t>
            </a:r>
            <a:r>
              <a:rPr lang="en-US" sz="2400" b="1" dirty="0" smtClean="0">
                <a:solidFill>
                  <a:srgbClr val="FF0000"/>
                </a:solidFill>
                <a:latin typeface="Arial Rounded MT Bold" pitchFamily="34" charset="0"/>
              </a:rPr>
              <a:t>Protons</a:t>
            </a:r>
            <a:r>
              <a:rPr lang="en-US" sz="2400" dirty="0" smtClean="0">
                <a:solidFill>
                  <a:srgbClr val="0070C0"/>
                </a:solidFill>
                <a:latin typeface="Arial Rounded MT Bold" pitchFamily="34" charset="0"/>
              </a:rPr>
              <a:t>  </a:t>
            </a:r>
            <a:r>
              <a:rPr lang="en-US" sz="2400" dirty="0" smtClean="0">
                <a:latin typeface="Arial Rounded MT Bold" pitchFamily="34" charset="0"/>
              </a:rPr>
              <a:t>→  </a:t>
            </a:r>
            <a:r>
              <a:rPr lang="en-US" sz="2400" dirty="0" smtClean="0">
                <a:solidFill>
                  <a:srgbClr val="3366FF"/>
                </a:solidFill>
                <a:latin typeface="Arial Rounded MT Bold" pitchFamily="34" charset="0"/>
              </a:rPr>
              <a:t>mid-central collisions</a:t>
            </a:r>
            <a:r>
              <a:rPr lang="en-US" sz="2400" dirty="0" smtClean="0">
                <a:latin typeface="Arial Rounded MT Bold" pitchFamily="34" charset="0"/>
              </a:rPr>
              <a:t>   →   </a:t>
            </a:r>
            <a:r>
              <a:rPr lang="el-GR" sz="2400" dirty="0" smtClean="0">
                <a:cs typeface="Arial" pitchFamily="34" charset="0"/>
              </a:rPr>
              <a:t>Δ</a:t>
            </a:r>
            <a:r>
              <a:rPr lang="en-US" sz="2400" dirty="0" smtClean="0">
                <a:latin typeface="Arial Rounded MT Bold" pitchFamily="34" charset="0"/>
                <a:cs typeface="Arial" pitchFamily="34" charset="0"/>
              </a:rPr>
              <a:t>v</a:t>
            </a:r>
            <a:r>
              <a:rPr lang="en-US" sz="2400" baseline="-25000" dirty="0" smtClean="0">
                <a:latin typeface="Arial Rounded MT Bold" pitchFamily="34" charset="0"/>
                <a:cs typeface="Arial" pitchFamily="34" charset="0"/>
              </a:rPr>
              <a:t>1</a:t>
            </a:r>
            <a:r>
              <a:rPr lang="en-US" sz="2400" dirty="0" smtClean="0">
                <a:latin typeface="Arial Rounded MT Bold" pitchFamily="34" charset="0"/>
                <a:ea typeface="Segoe UI Black" pitchFamily="34" charset="0"/>
                <a:cs typeface="Arial" pitchFamily="34" charset="0"/>
              </a:rPr>
              <a:t> keep increasing with </a:t>
            </a:r>
            <a:r>
              <a:rPr lang="en-US" sz="2400" dirty="0" smtClean="0">
                <a:latin typeface="Arial Rounded MT Bold" pitchFamily="34" charset="0"/>
                <a:cs typeface="Arial" pitchFamily="34" charset="0"/>
              </a:rPr>
              <a:t>p</a:t>
            </a:r>
            <a:r>
              <a:rPr lang="en-US" sz="2400" baseline="-25000" dirty="0" smtClean="0">
                <a:latin typeface="Arial Rounded MT Bold" pitchFamily="34" charset="0"/>
                <a:cs typeface="Arial" pitchFamily="34" charset="0"/>
              </a:rPr>
              <a:t>T</a:t>
            </a:r>
            <a:r>
              <a:rPr lang="en-US" sz="2400" dirty="0" smtClean="0">
                <a:latin typeface="Arial Rounded MT Bold" pitchFamily="34" charset="0"/>
              </a:rPr>
              <a:t> </a:t>
            </a:r>
            <a:r>
              <a:rPr lang="en-US" sz="2400" dirty="0" smtClean="0">
                <a:solidFill>
                  <a:srgbClr val="3366FF"/>
                </a:solidFill>
                <a:latin typeface="Arial Rounded MT Bold" pitchFamily="34" charset="0"/>
                <a:ea typeface="Segoe UI Black" pitchFamily="34" charset="0"/>
                <a:cs typeface="Arial" pitchFamily="34" charset="0"/>
              </a:rPr>
              <a:t> </a:t>
            </a:r>
            <a:endParaRPr lang="en-US" sz="2400" dirty="0" smtClean="0">
              <a:latin typeface="Arial Rounded MT Bold" pitchFamily="34" charset="0"/>
              <a:ea typeface="Segoe UI Black" pitchFamily="34" charset="0"/>
              <a:cs typeface="Arial" pitchFamily="34" charset="0"/>
            </a:endParaRPr>
          </a:p>
          <a:p>
            <a:pPr>
              <a:buClr>
                <a:srgbClr val="FF0000"/>
              </a:buClr>
            </a:pPr>
            <a:r>
              <a:rPr lang="en-US" sz="2400" dirty="0" smtClean="0">
                <a:latin typeface="Arial Rounded MT Bold" pitchFamily="34" charset="0"/>
                <a:ea typeface="Segoe UI Black" pitchFamily="34" charset="0"/>
                <a:cs typeface="Arial" pitchFamily="34" charset="0"/>
              </a:rPr>
              <a:t>		</a:t>
            </a:r>
            <a:r>
              <a:rPr lang="en-US" sz="2400" dirty="0" smtClean="0">
                <a:latin typeface="Arial Rounded MT Bold" pitchFamily="34" charset="0"/>
              </a:rPr>
              <a:t>      </a:t>
            </a:r>
            <a:r>
              <a:rPr lang="en-US" sz="2400" dirty="0" smtClean="0">
                <a:solidFill>
                  <a:srgbClr val="3366FF"/>
                </a:solidFill>
                <a:latin typeface="Arial Rounded MT Bold" pitchFamily="34" charset="0"/>
              </a:rPr>
              <a:t>peripheral collisions     </a:t>
            </a:r>
            <a:r>
              <a:rPr lang="en-US" sz="2400" dirty="0" smtClean="0">
                <a:latin typeface="Arial Rounded MT Bold" pitchFamily="34" charset="0"/>
              </a:rPr>
              <a:t>→   no </a:t>
            </a:r>
            <a:r>
              <a:rPr lang="en-US" sz="2400" dirty="0" smtClean="0">
                <a:latin typeface="Arial Rounded MT Bold" pitchFamily="34" charset="0"/>
              </a:rPr>
              <a:t>obvious </a:t>
            </a:r>
            <a:r>
              <a:rPr lang="en-US" sz="2400" dirty="0" smtClean="0">
                <a:latin typeface="Arial Rounded MT Bold" pitchFamily="34" charset="0"/>
                <a:cs typeface="Arial" pitchFamily="34" charset="0"/>
              </a:rPr>
              <a:t>p</a:t>
            </a:r>
            <a:r>
              <a:rPr lang="en-US" sz="2400" baseline="-25000" dirty="0" smtClean="0">
                <a:latin typeface="Arial Rounded MT Bold" pitchFamily="34" charset="0"/>
                <a:cs typeface="Arial" pitchFamily="34" charset="0"/>
              </a:rPr>
              <a:t>T</a:t>
            </a:r>
            <a:r>
              <a:rPr lang="en-US" sz="2400" dirty="0" smtClean="0">
                <a:latin typeface="Arial Rounded MT Bold" pitchFamily="34" charset="0"/>
              </a:rPr>
              <a:t> dependence</a:t>
            </a:r>
          </a:p>
          <a:p>
            <a:pPr>
              <a:buClr>
                <a:srgbClr val="FF0000"/>
              </a:buClr>
            </a:pPr>
            <a:endParaRPr lang="en-US" sz="700" dirty="0" smtClean="0">
              <a:solidFill>
                <a:srgbClr val="0033CC"/>
              </a:solidFill>
              <a:latin typeface="Arial Rounded MT Bold" pitchFamily="34" charset="0"/>
            </a:endParaRPr>
          </a:p>
        </p:txBody>
      </p:sp>
      <p:sp>
        <p:nvSpPr>
          <p:cNvPr id="17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72331" y="10126563"/>
            <a:ext cx="14401600" cy="288032"/>
          </a:xfrm>
        </p:spPr>
        <p:txBody>
          <a:bodyPr/>
          <a:lstStyle/>
          <a:p>
            <a:pPr algn="just">
              <a:defRPr/>
            </a:pPr>
            <a:r>
              <a:rPr lang="en-US" sz="1800" b="1" dirty="0" smtClean="0">
                <a:solidFill>
                  <a:srgbClr val="006600"/>
                </a:solidFill>
                <a:latin typeface="Bahnschrift Condensed" pitchFamily="34" charset="0"/>
                <a:cs typeface="Times New Roman" pitchFamily="18" charset="0"/>
              </a:rPr>
              <a:t>Light-Cone 2024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  <a:cs typeface="Times New Roman" pitchFamily="18" charset="0"/>
              </a:rPr>
              <a:t>		             			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itchFamily="34" charset="0"/>
                <a:cs typeface="Times New Roman" pitchFamily="18" charset="0"/>
              </a:rPr>
              <a:t>            November 25, 2024 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  <a:cs typeface="Times New Roman" pitchFamily="18" charset="0"/>
              </a:rPr>
              <a:t>			</a:t>
            </a:r>
            <a:r>
              <a:rPr lang="en-US" sz="1800" b="1" dirty="0" smtClean="0">
                <a:solidFill>
                  <a:srgbClr val="3366FF"/>
                </a:solidFill>
                <a:latin typeface="Bahnschrift Condensed" pitchFamily="34" charset="0"/>
                <a:cs typeface="Times New Roman" pitchFamily="18" charset="0"/>
              </a:rPr>
              <a:t>	           	     Muhammad Farhan Taseer</a:t>
            </a:r>
            <a:endParaRPr lang="en-US" sz="1800" b="1" dirty="0">
              <a:solidFill>
                <a:srgbClr val="3366FF"/>
              </a:solidFill>
              <a:latin typeface="Bahnschrift Condensed" pitchFamily="34" charset="0"/>
              <a:cs typeface="Times New Roman" pitchFamily="18" charset="0"/>
            </a:endParaRPr>
          </a:p>
        </p:txBody>
      </p:sp>
      <p:pic>
        <p:nvPicPr>
          <p:cNvPr id="1026" name="Picture 2" descr="D:\UCAS 2020\My Presentations\STAR Premilinary Approval (15 May 2024)\STAR Preliminary Plots\Revised Pt\Delta v1 pt revised Error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47939" y="2421707"/>
            <a:ext cx="9821736" cy="475252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789766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3802510" y="9513358"/>
            <a:ext cx="687303" cy="556900"/>
          </a:xfrm>
        </p:spPr>
        <p:txBody>
          <a:bodyPr/>
          <a:lstStyle/>
          <a:p>
            <a:pPr>
              <a:defRPr/>
            </a:pPr>
            <a:fld id="{C79A0C6C-4AD5-4277-8258-5D110704DCE8}" type="slidenum">
              <a:rPr lang="en-US" b="1" smtClean="0">
                <a:solidFill>
                  <a:schemeClr val="tx1"/>
                </a:solidFill>
                <a:latin typeface="Britannic Bold" pitchFamily="34" charset="0"/>
              </a:rPr>
              <a:pPr>
                <a:defRPr/>
              </a:pPr>
              <a:t>15</a:t>
            </a:fld>
            <a:endParaRPr lang="en-US" b="1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1545627" y="909539"/>
            <a:ext cx="11455025" cy="3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120187" tIns="60094" rIns="120187" bIns="60094" numCol="1" anchor="t" anchorCtr="0" compatLnSpc="1">
            <a:prstTxWarp prst="textNoShape">
              <a:avLst/>
            </a:prstTxWarp>
          </a:bodyPr>
          <a:lstStyle/>
          <a:p>
            <a:endParaRPr lang="en-US">
              <a:ln>
                <a:solidFill>
                  <a:srgbClr val="CC6600"/>
                </a:solidFill>
              </a:ln>
            </a:endParaRPr>
          </a:p>
        </p:txBody>
      </p:sp>
      <p:sp>
        <p:nvSpPr>
          <p:cNvPr id="11" name="Line 3"/>
          <p:cNvSpPr>
            <a:spLocks noChangeShapeType="1"/>
          </p:cNvSpPr>
          <p:nvPr/>
        </p:nvSpPr>
        <p:spPr bwMode="auto">
          <a:xfrm>
            <a:off x="8" y="10062489"/>
            <a:ext cx="14546263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120187" tIns="60094" rIns="120187" bIns="60094" numCol="1" anchor="t" anchorCtr="0" compatLnSpc="1">
            <a:prstTxWarp prst="textNoShape">
              <a:avLst/>
            </a:prstTxWarp>
          </a:bodyPr>
          <a:lstStyle/>
          <a:p>
            <a:endParaRPr lang="en-US">
              <a:ln>
                <a:solidFill>
                  <a:srgbClr val="CC6600"/>
                </a:solidFill>
              </a:ln>
            </a:endParaRP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3" cstate="print"/>
          <a:srcRect l="13471" t="1901" r="13255" b="5000"/>
          <a:stretch>
            <a:fillRect/>
          </a:stretch>
        </p:blipFill>
        <p:spPr bwMode="auto">
          <a:xfrm>
            <a:off x="56475" y="68068"/>
            <a:ext cx="1416718" cy="13311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8" descr="C:\Users\mfarh\Desktop\c-14qjh0_400x4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29756" y="177903"/>
            <a:ext cx="1145502" cy="1098289"/>
          </a:xfrm>
          <a:prstGeom prst="rect">
            <a:avLst/>
          </a:prstGeom>
          <a:noFill/>
        </p:spPr>
      </p:pic>
      <p:pic>
        <p:nvPicPr>
          <p:cNvPr id="60420" name="Picture 4" descr="C:\Users\mfarh\Desktop\SQM ppt May 2024\Aditya QM 20203 Plots\Deltav1_vs_pT_19GeV.png"/>
          <p:cNvPicPr>
            <a:picLocks noChangeAspect="1" noChangeArrowheads="1"/>
          </p:cNvPicPr>
          <p:nvPr/>
        </p:nvPicPr>
        <p:blipFill>
          <a:blip r:embed="rId5" cstate="print"/>
          <a:srcRect t="5497"/>
          <a:stretch>
            <a:fillRect/>
          </a:stretch>
        </p:blipFill>
        <p:spPr bwMode="auto">
          <a:xfrm>
            <a:off x="3384699" y="6570610"/>
            <a:ext cx="8198628" cy="2547841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936427" y="9110320"/>
            <a:ext cx="13033448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58775" indent="-358775"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200" dirty="0" smtClean="0">
                <a:solidFill>
                  <a:srgbClr val="3366FF"/>
                </a:solidFill>
                <a:latin typeface="Arial Rounded MT Bold" pitchFamily="34" charset="0"/>
              </a:rPr>
              <a:t> </a:t>
            </a:r>
            <a:r>
              <a:rPr lang="en-US" sz="2000" dirty="0" smtClean="0">
                <a:solidFill>
                  <a:srgbClr val="3366FF"/>
                </a:solidFill>
                <a:latin typeface="Arial Rounded MT Bold" pitchFamily="34" charset="0"/>
              </a:rPr>
              <a:t>For peripheral collisions,  </a:t>
            </a:r>
            <a:r>
              <a:rPr lang="el-GR" sz="2000" dirty="0" smtClean="0">
                <a:solidFill>
                  <a:srgbClr val="3366FF"/>
                </a:solidFill>
                <a:latin typeface="Arial Rounded MT Bold" pitchFamily="34" charset="0"/>
              </a:rPr>
              <a:t>Δ</a:t>
            </a:r>
            <a:r>
              <a:rPr lang="en-US" sz="2000" dirty="0" smtClean="0">
                <a:solidFill>
                  <a:srgbClr val="3366FF"/>
                </a:solidFill>
                <a:latin typeface="Arial Rounded MT Bold" pitchFamily="34" charset="0"/>
                <a:cs typeface="Arial" pitchFamily="34" charset="0"/>
              </a:rPr>
              <a:t>v</a:t>
            </a:r>
            <a:r>
              <a:rPr lang="en-US" sz="2000" baseline="-25000" dirty="0" smtClean="0">
                <a:solidFill>
                  <a:srgbClr val="3366FF"/>
                </a:solidFill>
                <a:latin typeface="Arial Rounded MT Bold" pitchFamily="34" charset="0"/>
                <a:cs typeface="Arial" pitchFamily="34" charset="0"/>
              </a:rPr>
              <a:t>1</a:t>
            </a:r>
            <a:r>
              <a:rPr lang="en-US" sz="2000" dirty="0" smtClean="0">
                <a:solidFill>
                  <a:srgbClr val="3366FF"/>
                </a:solidFill>
                <a:latin typeface="Arial Rounded MT Bold" pitchFamily="34" charset="0"/>
              </a:rPr>
              <a:t> is negative</a:t>
            </a:r>
          </a:p>
          <a:p>
            <a:pPr marL="358775" indent="-358775">
              <a:buClr>
                <a:srgbClr val="FF0000"/>
              </a:buClr>
            </a:pPr>
            <a:endParaRPr lang="en-US" sz="400" dirty="0" smtClean="0">
              <a:solidFill>
                <a:srgbClr val="3366FF"/>
              </a:solidFill>
              <a:latin typeface="Arial Rounded MT Bold" pitchFamily="34" charset="0"/>
            </a:endParaRPr>
          </a:p>
          <a:p>
            <a:pPr marL="358775" indent="-358775"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000" dirty="0" smtClean="0">
                <a:solidFill>
                  <a:srgbClr val="3366FF"/>
                </a:solidFill>
                <a:latin typeface="Arial Rounded MT Bold" pitchFamily="34" charset="0"/>
              </a:rPr>
              <a:t> Indication of larger splitting with increasing </a:t>
            </a:r>
            <a:r>
              <a:rPr lang="en-US" sz="2000" dirty="0" smtClean="0">
                <a:solidFill>
                  <a:srgbClr val="3366FF"/>
                </a:solidFill>
                <a:latin typeface="Arial Rounded MT Bold" pitchFamily="34" charset="0"/>
                <a:cs typeface="Arial" pitchFamily="34" charset="0"/>
              </a:rPr>
              <a:t>p</a:t>
            </a:r>
            <a:r>
              <a:rPr lang="en-US" sz="2000" baseline="-25000" dirty="0" smtClean="0">
                <a:solidFill>
                  <a:srgbClr val="3366FF"/>
                </a:solidFill>
                <a:latin typeface="Arial Rounded MT Bold" pitchFamily="34" charset="0"/>
                <a:cs typeface="Arial" pitchFamily="34" charset="0"/>
              </a:rPr>
              <a:t>T</a:t>
            </a:r>
            <a:r>
              <a:rPr lang="en-US" sz="2000" dirty="0" smtClean="0">
                <a:solidFill>
                  <a:srgbClr val="3366FF"/>
                </a:solidFill>
                <a:latin typeface="Arial Rounded MT Bold" pitchFamily="34" charset="0"/>
              </a:rPr>
              <a:t> as expected from theory </a:t>
            </a:r>
            <a:r>
              <a:rPr lang="en-US" sz="1200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[</a:t>
            </a: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</a:rPr>
              <a:t>U. </a:t>
            </a:r>
            <a:r>
              <a:rPr lang="en-US" sz="1200" b="1" dirty="0" err="1" smtClean="0">
                <a:solidFill>
                  <a:schemeClr val="accent6">
                    <a:lumMod val="50000"/>
                  </a:schemeClr>
                </a:solidFill>
              </a:rPr>
              <a:t>Gürsoy</a:t>
            </a:r>
            <a:r>
              <a:rPr lang="en-US" sz="1200" b="1" dirty="0" smtClean="0">
                <a:solidFill>
                  <a:schemeClr val="accent6">
                    <a:lumMod val="50000"/>
                  </a:schemeClr>
                </a:solidFill>
              </a:rPr>
              <a:t> et al. PRC 98,055201, PRC 89 054905]</a:t>
            </a:r>
            <a:endParaRPr lang="en-US" sz="2000" dirty="0">
              <a:solidFill>
                <a:srgbClr val="3366FF"/>
              </a:solidFill>
              <a:latin typeface="Arial Rounded MT Bold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12491" y="158079"/>
            <a:ext cx="11521280" cy="689904"/>
          </a:xfrm>
          <a:prstGeom prst="rect">
            <a:avLst/>
          </a:prstGeom>
          <a:noFill/>
        </p:spPr>
        <p:txBody>
          <a:bodyPr wrap="square" lIns="134588" tIns="67296" rIns="134588" bIns="67296" rtlCol="0">
            <a:spAutoFit/>
          </a:bodyPr>
          <a:lstStyle/>
          <a:p>
            <a:pPr algn="ctr"/>
            <a:r>
              <a:rPr lang="el-GR" sz="3600" b="1" dirty="0" smtClean="0">
                <a:solidFill>
                  <a:srgbClr val="006600"/>
                </a:solidFill>
                <a:latin typeface="Britannic Bold" pitchFamily="34" charset="0"/>
              </a:rPr>
              <a:t>Δ</a:t>
            </a:r>
            <a:r>
              <a:rPr lang="en-US" sz="3600" b="1" dirty="0" smtClean="0">
                <a:solidFill>
                  <a:srgbClr val="006600"/>
                </a:solidFill>
                <a:latin typeface="Britannic Bold" pitchFamily="34" charset="0"/>
                <a:cs typeface="Arial" pitchFamily="34" charset="0"/>
              </a:rPr>
              <a:t>v</a:t>
            </a:r>
            <a:r>
              <a:rPr lang="en-US" sz="3600" b="1" baseline="-25000" dirty="0" smtClean="0">
                <a:solidFill>
                  <a:srgbClr val="006600"/>
                </a:solidFill>
                <a:latin typeface="Britannic Bold" pitchFamily="34" charset="0"/>
                <a:cs typeface="Arial" pitchFamily="34" charset="0"/>
              </a:rPr>
              <a:t>1</a:t>
            </a:r>
            <a:r>
              <a:rPr lang="en-US" sz="3600" b="1" dirty="0" smtClean="0">
                <a:solidFill>
                  <a:srgbClr val="006600"/>
                </a:solidFill>
                <a:latin typeface="Britannic Bold" pitchFamily="34" charset="0"/>
                <a:cs typeface="Arial" pitchFamily="34" charset="0"/>
              </a:rPr>
              <a:t>(p</a:t>
            </a:r>
            <a:r>
              <a:rPr lang="en-US" sz="3600" b="1" baseline="-25000" dirty="0" smtClean="0">
                <a:solidFill>
                  <a:srgbClr val="006600"/>
                </a:solidFill>
                <a:latin typeface="Britannic Bold" pitchFamily="34" charset="0"/>
                <a:cs typeface="Arial" pitchFamily="34" charset="0"/>
              </a:rPr>
              <a:t>T</a:t>
            </a:r>
            <a:r>
              <a:rPr lang="en-US" sz="3600" b="1" dirty="0" smtClean="0">
                <a:solidFill>
                  <a:srgbClr val="006600"/>
                </a:solidFill>
                <a:latin typeface="Britannic Bold" pitchFamily="34" charset="0"/>
                <a:cs typeface="Arial" pitchFamily="34" charset="0"/>
              </a:rPr>
              <a:t>) for</a:t>
            </a:r>
            <a:r>
              <a:rPr lang="en-US" sz="3600" b="1" dirty="0" smtClean="0">
                <a:solidFill>
                  <a:srgbClr val="006600"/>
                </a:solidFill>
                <a:latin typeface="Britannic Bold" pitchFamily="34" charset="0"/>
                <a:ea typeface="Segoe UI Black" pitchFamily="34" charset="0"/>
                <a:cs typeface="Arial" pitchFamily="34" charset="0"/>
              </a:rPr>
              <a:t> BES-II Au+Au Collisions at 7.7 - 19.6 GeV</a:t>
            </a:r>
            <a:endParaRPr lang="en-US" sz="3600" b="1" dirty="0">
              <a:solidFill>
                <a:srgbClr val="006600"/>
              </a:solidFill>
              <a:latin typeface="Britannic Bold" pitchFamily="34" charset="0"/>
              <a:ea typeface="Segoe UI Black" pitchFamily="34" charset="0"/>
              <a:cs typeface="Segoe UI Black" pitchFamily="34" charset="0"/>
            </a:endParaRPr>
          </a:p>
        </p:txBody>
      </p:sp>
      <p:pic>
        <p:nvPicPr>
          <p:cNvPr id="12" name="Picture 5" descr="C:\Users\mfarh\Desktop\SQM ppt May 2024\Aditya QM 20203 Plots\Deltav1_vs_pT_7GeV.png"/>
          <p:cNvPicPr>
            <a:picLocks noChangeAspect="1" noChangeArrowheads="1"/>
          </p:cNvPicPr>
          <p:nvPr/>
        </p:nvPicPr>
        <p:blipFill>
          <a:blip r:embed="rId6" cstate="print"/>
          <a:srcRect t="5485"/>
          <a:stretch>
            <a:fillRect/>
          </a:stretch>
        </p:blipFill>
        <p:spPr bwMode="auto">
          <a:xfrm>
            <a:off x="3377303" y="1308203"/>
            <a:ext cx="8216308" cy="2553664"/>
          </a:xfrm>
          <a:prstGeom prst="rect">
            <a:avLst/>
          </a:prstGeom>
          <a:noFill/>
        </p:spPr>
      </p:pic>
      <p:pic>
        <p:nvPicPr>
          <p:cNvPr id="18" name="Picture 3" descr="C:\Users\mfarh\Desktop\SQM ppt May 2024\Aditya QM 20203 Plots\Deltav1_vs_pT_14GeV.png"/>
          <p:cNvPicPr>
            <a:picLocks noChangeAspect="1" noChangeArrowheads="1"/>
          </p:cNvPicPr>
          <p:nvPr/>
        </p:nvPicPr>
        <p:blipFill>
          <a:blip r:embed="rId7" cstate="print"/>
          <a:srcRect t="5489"/>
          <a:stretch>
            <a:fillRect/>
          </a:stretch>
        </p:blipFill>
        <p:spPr bwMode="auto">
          <a:xfrm>
            <a:off x="3383197" y="3974441"/>
            <a:ext cx="8210414" cy="2551722"/>
          </a:xfrm>
          <a:prstGeom prst="rect">
            <a:avLst/>
          </a:prstGeom>
          <a:noFill/>
        </p:spPr>
      </p:pic>
      <p:sp>
        <p:nvSpPr>
          <p:cNvPr id="14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72331" y="10126563"/>
            <a:ext cx="14401600" cy="288032"/>
          </a:xfrm>
        </p:spPr>
        <p:txBody>
          <a:bodyPr/>
          <a:lstStyle/>
          <a:p>
            <a:pPr algn="just">
              <a:defRPr/>
            </a:pPr>
            <a:r>
              <a:rPr lang="en-US" sz="1800" b="1" dirty="0" smtClean="0">
                <a:solidFill>
                  <a:srgbClr val="006600"/>
                </a:solidFill>
                <a:latin typeface="Bahnschrift Condensed" pitchFamily="34" charset="0"/>
                <a:cs typeface="Times New Roman" pitchFamily="18" charset="0"/>
              </a:rPr>
              <a:t>Light-Cone 2024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  <a:cs typeface="Times New Roman" pitchFamily="18" charset="0"/>
              </a:rPr>
              <a:t>		             			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itchFamily="34" charset="0"/>
                <a:cs typeface="Times New Roman" pitchFamily="18" charset="0"/>
              </a:rPr>
              <a:t>            November 25, 2024 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  <a:cs typeface="Times New Roman" pitchFamily="18" charset="0"/>
              </a:rPr>
              <a:t>			</a:t>
            </a:r>
            <a:r>
              <a:rPr lang="en-US" sz="1800" b="1" dirty="0" smtClean="0">
                <a:solidFill>
                  <a:srgbClr val="3366FF"/>
                </a:solidFill>
                <a:latin typeface="Bahnschrift Condensed" pitchFamily="34" charset="0"/>
                <a:cs typeface="Times New Roman" pitchFamily="18" charset="0"/>
              </a:rPr>
              <a:t>	           	     Muhammad Farhan Taseer</a:t>
            </a:r>
            <a:endParaRPr lang="en-US" sz="1800" b="1" dirty="0">
              <a:solidFill>
                <a:srgbClr val="3366FF"/>
              </a:solidFill>
              <a:latin typeface="Bahnschrift Condensed" pitchFamily="34" charset="0"/>
              <a:cs typeface="Times New Roman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40483" y="2305078"/>
            <a:ext cx="1800200" cy="507779"/>
          </a:xfrm>
          <a:prstGeom prst="doubleWave">
            <a:avLst/>
          </a:prstGeom>
          <a:solidFill>
            <a:srgbClr val="C00000"/>
          </a:solidFill>
        </p:spPr>
        <p:txBody>
          <a:bodyPr wrap="square" lIns="134588" tIns="67296" rIns="134588" bIns="67296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Britannic Bold" pitchFamily="34" charset="0"/>
              </a:rPr>
              <a:t>Au+Au 7.7 GeV</a:t>
            </a:r>
            <a:endParaRPr lang="en-US" sz="1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96467" y="4938264"/>
            <a:ext cx="1944216" cy="507779"/>
          </a:xfrm>
          <a:prstGeom prst="doubleWave">
            <a:avLst/>
          </a:prstGeom>
          <a:solidFill>
            <a:srgbClr val="C00000"/>
          </a:solidFill>
        </p:spPr>
        <p:txBody>
          <a:bodyPr wrap="square" lIns="134588" tIns="67296" rIns="134588" bIns="67296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Britannic Bold" pitchFamily="34" charset="0"/>
              </a:rPr>
              <a:t>Au+Au 14.6 GeV</a:t>
            </a:r>
            <a:endParaRPr lang="en-US" sz="1600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368475" y="7390259"/>
            <a:ext cx="1944216" cy="507779"/>
          </a:xfrm>
          <a:prstGeom prst="doubleWave">
            <a:avLst/>
          </a:prstGeom>
          <a:solidFill>
            <a:srgbClr val="C00000"/>
          </a:solidFill>
        </p:spPr>
        <p:txBody>
          <a:bodyPr wrap="square" lIns="134588" tIns="67296" rIns="134588" bIns="67296" rtlCol="0">
            <a:spAutoFit/>
          </a:bodyPr>
          <a:lstStyle/>
          <a:p>
            <a:pPr algn="ctr"/>
            <a:r>
              <a:rPr lang="en-US" sz="1600" dirty="0" smtClean="0">
                <a:solidFill>
                  <a:schemeClr val="bg1"/>
                </a:solidFill>
                <a:latin typeface="Britannic Bold" pitchFamily="34" charset="0"/>
              </a:rPr>
              <a:t>Au+Au 19.6 GeV</a:t>
            </a:r>
            <a:endParaRPr lang="en-US" sz="1600" dirty="0">
              <a:solidFill>
                <a:schemeClr val="bg1"/>
              </a:solidFill>
              <a:latin typeface="Britannic Bold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9766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3802510" y="9513358"/>
            <a:ext cx="687303" cy="556900"/>
          </a:xfrm>
        </p:spPr>
        <p:txBody>
          <a:bodyPr/>
          <a:lstStyle/>
          <a:p>
            <a:pPr>
              <a:defRPr/>
            </a:pPr>
            <a:fld id="{C79A0C6C-4AD5-4277-8258-5D110704DCE8}" type="slidenum">
              <a:rPr lang="en-US" b="1" smtClean="0">
                <a:solidFill>
                  <a:schemeClr val="tx1"/>
                </a:solidFill>
                <a:latin typeface="Britannic Bold" pitchFamily="34" charset="0"/>
              </a:rPr>
              <a:pPr>
                <a:defRPr/>
              </a:pPr>
              <a:t>16</a:t>
            </a:fld>
            <a:endParaRPr lang="en-US" b="1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1545627" y="909539"/>
            <a:ext cx="11455025" cy="3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120187" tIns="60094" rIns="120187" bIns="60094" numCol="1" anchor="t" anchorCtr="0" compatLnSpc="1">
            <a:prstTxWarp prst="textNoShape">
              <a:avLst/>
            </a:prstTxWarp>
          </a:bodyPr>
          <a:lstStyle/>
          <a:p>
            <a:endParaRPr lang="en-US">
              <a:ln>
                <a:solidFill>
                  <a:srgbClr val="CC6600"/>
                </a:solidFill>
              </a:ln>
            </a:endParaRPr>
          </a:p>
        </p:txBody>
      </p:sp>
      <p:sp>
        <p:nvSpPr>
          <p:cNvPr id="11" name="Line 3"/>
          <p:cNvSpPr>
            <a:spLocks noChangeShapeType="1"/>
          </p:cNvSpPr>
          <p:nvPr/>
        </p:nvSpPr>
        <p:spPr bwMode="auto">
          <a:xfrm>
            <a:off x="8" y="10062489"/>
            <a:ext cx="14546263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120187" tIns="60094" rIns="120187" bIns="60094" numCol="1" anchor="t" anchorCtr="0" compatLnSpc="1">
            <a:prstTxWarp prst="textNoShape">
              <a:avLst/>
            </a:prstTxWarp>
          </a:bodyPr>
          <a:lstStyle/>
          <a:p>
            <a:endParaRPr lang="en-US">
              <a:ln>
                <a:solidFill>
                  <a:srgbClr val="CC6600"/>
                </a:solidFill>
              </a:ln>
            </a:endParaRP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3" cstate="print"/>
          <a:srcRect l="13471" t="1901" r="13255" b="5000"/>
          <a:stretch>
            <a:fillRect/>
          </a:stretch>
        </p:blipFill>
        <p:spPr bwMode="auto">
          <a:xfrm>
            <a:off x="56475" y="68068"/>
            <a:ext cx="1416718" cy="13311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8" descr="C:\Users\mfarh\Desktop\c-14qjh0_400x4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29756" y="177903"/>
            <a:ext cx="1145502" cy="109828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176787" y="117451"/>
            <a:ext cx="6120680" cy="798470"/>
          </a:xfrm>
          <a:prstGeom prst="rect">
            <a:avLst/>
          </a:prstGeom>
          <a:noFill/>
        </p:spPr>
        <p:txBody>
          <a:bodyPr wrap="square" lIns="120187" tIns="60094" rIns="120187" bIns="60094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6600"/>
                </a:solidFill>
                <a:latin typeface="Britannic Bold" pitchFamily="34" charset="0"/>
                <a:cs typeface="Arial" pitchFamily="34" charset="0"/>
              </a:rPr>
              <a:t>Summary</a:t>
            </a:r>
            <a:endParaRPr lang="en-US" sz="4000" b="1" dirty="0">
              <a:solidFill>
                <a:srgbClr val="006600"/>
              </a:solidFill>
              <a:latin typeface="Britannic Bold" pitchFamily="34" charset="0"/>
              <a:ea typeface="Segoe UI Black" pitchFamily="34" charset="0"/>
              <a:cs typeface="Segoe UI Black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368475" y="1413595"/>
            <a:ext cx="8424936" cy="552249"/>
          </a:xfrm>
          <a:prstGeom prst="rect">
            <a:avLst/>
          </a:prstGeom>
        </p:spPr>
        <p:txBody>
          <a:bodyPr wrap="square" lIns="120187" tIns="60094" rIns="120187" bIns="60094">
            <a:spAutoFit/>
          </a:bodyPr>
          <a:lstStyle/>
          <a:p>
            <a:pPr>
              <a:buBlip>
                <a:blip r:embed="rId5"/>
              </a:buBlip>
            </a:pPr>
            <a:r>
              <a:rPr lang="en-US" sz="2800" dirty="0" smtClean="0">
                <a:solidFill>
                  <a:srgbClr val="FF0000"/>
                </a:solidFill>
                <a:latin typeface="Arial Rounded MT Bold" pitchFamily="34" charset="0"/>
              </a:rPr>
              <a:t>     </a:t>
            </a:r>
            <a:r>
              <a:rPr lang="en-US" sz="2800" u="sng" dirty="0" smtClean="0">
                <a:solidFill>
                  <a:srgbClr val="FF0000"/>
                </a:solidFill>
                <a:latin typeface="Britannic Bold" pitchFamily="34" charset="0"/>
              </a:rPr>
              <a:t>System size dependence</a:t>
            </a:r>
            <a:endParaRPr lang="en-US" sz="2800" b="1" u="sng" dirty="0">
              <a:solidFill>
                <a:srgbClr val="FF0000"/>
              </a:solidFill>
              <a:latin typeface="Britannic Bold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40483" y="5950099"/>
            <a:ext cx="11881320" cy="552249"/>
          </a:xfrm>
          <a:prstGeom prst="rect">
            <a:avLst/>
          </a:prstGeom>
        </p:spPr>
        <p:txBody>
          <a:bodyPr wrap="square" lIns="120187" tIns="60094" rIns="120187" bIns="60094">
            <a:spAutoFit/>
          </a:bodyPr>
          <a:lstStyle/>
          <a:p>
            <a:pPr>
              <a:buBlip>
                <a:blip r:embed="rId5"/>
              </a:buBlip>
            </a:pPr>
            <a:r>
              <a:rPr lang="en-US" sz="2800" dirty="0" smtClean="0">
                <a:solidFill>
                  <a:srgbClr val="FF0000"/>
                </a:solidFill>
                <a:latin typeface="Arial Rounded MT Bold" pitchFamily="34" charset="0"/>
              </a:rPr>
              <a:t>     </a:t>
            </a:r>
            <a:r>
              <a:rPr lang="en-US" sz="2800" u="sng" dirty="0" smtClean="0">
                <a:solidFill>
                  <a:srgbClr val="FF0000"/>
                </a:solidFill>
                <a:latin typeface="Britannic Bold" pitchFamily="34" charset="0"/>
              </a:rPr>
              <a:t>Beam energy dependence</a:t>
            </a:r>
            <a:endParaRPr lang="en-US" sz="2800" b="1" u="sng" dirty="0">
              <a:solidFill>
                <a:srgbClr val="FF0000"/>
              </a:solidFill>
              <a:latin typeface="Britannic Bold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588185" y="1917651"/>
            <a:ext cx="11373578" cy="37531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0187" tIns="60094" rIns="120187" bIns="60094" rtlCol="0">
            <a:spAutoFit/>
          </a:bodyPr>
          <a:lstStyle/>
          <a:p>
            <a:pPr marL="471571" indent="-471571" algn="just">
              <a:buClr>
                <a:srgbClr val="008000"/>
              </a:buCl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  <a:cs typeface="Arial" pitchFamily="34" charset="0"/>
              </a:rPr>
              <a:t>We observe a significant difference for proton </a:t>
            </a:r>
            <a:r>
              <a:rPr lang="el-G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Δ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  <a:cs typeface="Arial" pitchFamily="34" charset="0"/>
              </a:rPr>
              <a:t>v</a:t>
            </a:r>
            <a:r>
              <a:rPr lang="en-US" sz="2400" baseline="-25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  <a:cs typeface="Arial" pitchFamily="34" charset="0"/>
              </a:rPr>
              <a:t>1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  <a:cs typeface="Arial" pitchFamily="34" charset="0"/>
              </a:rPr>
              <a:t> in the mid-central collisions (10-40)% among the three different collision systems</a:t>
            </a:r>
          </a:p>
          <a:p>
            <a:pPr marL="471571" indent="-471571" algn="just">
              <a:buClr>
                <a:srgbClr val="FF0000"/>
              </a:buClr>
            </a:pPr>
            <a:r>
              <a:rPr lang="en-US" sz="4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  <a:cs typeface="Arial" pitchFamily="34" charset="0"/>
              </a:rPr>
              <a:t> </a:t>
            </a:r>
          </a:p>
          <a:p>
            <a:pPr algn="just">
              <a:buClr>
                <a:srgbClr val="FF0000"/>
              </a:buClr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  <a:cs typeface="Arial" pitchFamily="34" charset="0"/>
              </a:rPr>
              <a:t> 		</a:t>
            </a:r>
          </a:p>
          <a:p>
            <a:pPr algn="just">
              <a:buClr>
                <a:srgbClr val="006600"/>
              </a:buClr>
            </a:pPr>
            <a:endParaRPr lang="de-DE" sz="1000" dirty="0">
              <a:solidFill>
                <a:schemeClr val="tx1">
                  <a:lumMod val="85000"/>
                  <a:lumOff val="15000"/>
                </a:schemeClr>
              </a:solidFill>
              <a:latin typeface="Arial Rounded MT Bold" pitchFamily="34" charset="0"/>
              <a:cs typeface="Arial" pitchFamily="34" charset="0"/>
            </a:endParaRPr>
          </a:p>
          <a:p>
            <a:pPr marL="471571" indent="-471571" algn="just">
              <a:buClr>
                <a:srgbClr val="008000"/>
              </a:buCl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  <a:cs typeface="Arial" pitchFamily="34" charset="0"/>
              </a:rPr>
              <a:t>For Proton, </a:t>
            </a:r>
            <a:r>
              <a:rPr lang="el-GR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itchFamily="34" charset="0"/>
                <a:cs typeface="Arial" pitchFamily="34" charset="0"/>
              </a:rPr>
              <a:t>Δ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  <a:cs typeface="Arial" pitchFamily="34" charset="0"/>
              </a:rPr>
              <a:t>v</a:t>
            </a:r>
            <a:r>
              <a:rPr lang="en-US" sz="2400" baseline="-25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  <a:cs typeface="Arial" pitchFamily="34" charset="0"/>
              </a:rPr>
              <a:t>1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  <a:ea typeface="Segoe UI Black" pitchFamily="34" charset="0"/>
                <a:cs typeface="Arial" pitchFamily="34" charset="0"/>
              </a:rPr>
              <a:t> changes sign in peripheral collisions as observed in the previous Au+Au and isobar data</a:t>
            </a:r>
          </a:p>
          <a:p>
            <a:pPr marL="471571" indent="-471571" algn="just">
              <a:buClr>
                <a:srgbClr val="FF0000"/>
              </a:buClr>
            </a:pPr>
            <a:endParaRPr lang="en-US" sz="1400" dirty="0" smtClean="0">
              <a:solidFill>
                <a:schemeClr val="tx1">
                  <a:lumMod val="85000"/>
                  <a:lumOff val="15000"/>
                </a:schemeClr>
              </a:solidFill>
              <a:latin typeface="Arial Rounded MT Bold" pitchFamily="34" charset="0"/>
              <a:ea typeface="Segoe UI Black" pitchFamily="34" charset="0"/>
              <a:cs typeface="Arial" pitchFamily="34" charset="0"/>
            </a:endParaRPr>
          </a:p>
          <a:p>
            <a:pPr marL="471571" indent="-471571" algn="just">
              <a:buClr>
                <a:srgbClr val="008000"/>
              </a:buClr>
              <a:buFont typeface="Wingdings" pitchFamily="2" charset="2"/>
              <a:buChar char="v"/>
            </a:pP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  <a:ea typeface="Segoe UI Black" pitchFamily="34" charset="0"/>
                <a:cs typeface="Arial" pitchFamily="34" charset="0"/>
              </a:rPr>
              <a:t>For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  <a:ea typeface="Segoe UI Black" pitchFamily="34" charset="0"/>
                <a:cs typeface="Arial" pitchFamily="34" charset="0"/>
              </a:rPr>
              <a:t>pion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  <a:ea typeface="Segoe UI Black" pitchFamily="34" charset="0"/>
                <a:cs typeface="Arial" pitchFamily="34" charset="0"/>
              </a:rPr>
              <a:t> and </a:t>
            </a:r>
            <a:r>
              <a:rPr lang="en-US" sz="2400" dirty="0" err="1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  <a:ea typeface="Segoe UI Black" pitchFamily="34" charset="0"/>
                <a:cs typeface="Arial" pitchFamily="34" charset="0"/>
              </a:rPr>
              <a:t>kaon</a:t>
            </a:r>
            <a:r>
              <a:rPr lang="en-US" sz="24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 Rounded MT Bold" pitchFamily="34" charset="0"/>
                <a:ea typeface="Segoe UI Black" pitchFamily="34" charset="0"/>
                <a:cs typeface="Arial" pitchFamily="34" charset="0"/>
              </a:rPr>
              <a:t> all data points are consistent among three different collision systems at the same collision energy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392811" y="3155149"/>
            <a:ext cx="5832648" cy="490694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0187" tIns="60094" rIns="120187" bIns="60094" rtlCol="0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en-US" sz="2400" b="1" dirty="0" smtClean="0">
                <a:solidFill>
                  <a:schemeClr val="bg1"/>
                </a:solidFill>
                <a:latin typeface="Arial Rounded MT Bold" pitchFamily="34" charset="0"/>
                <a:cs typeface="Arial" pitchFamily="34" charset="0"/>
              </a:rPr>
              <a:t>Proton  </a:t>
            </a:r>
            <a:r>
              <a:rPr lang="el-GR" sz="2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Δ</a:t>
            </a:r>
            <a:r>
              <a:rPr lang="en-US" sz="2400" b="1" dirty="0" smtClean="0">
                <a:solidFill>
                  <a:schemeClr val="bg1"/>
                </a:solidFill>
                <a:latin typeface="Arial Rounded MT Bold" pitchFamily="34" charset="0"/>
                <a:cs typeface="Arial" pitchFamily="34" charset="0"/>
              </a:rPr>
              <a:t>v</a:t>
            </a:r>
            <a:r>
              <a:rPr lang="en-US" sz="2400" b="1" baseline="-25000" dirty="0" smtClean="0">
                <a:solidFill>
                  <a:schemeClr val="bg1"/>
                </a:solidFill>
                <a:latin typeface="Arial Rounded MT Bold" pitchFamily="34" charset="0"/>
                <a:cs typeface="Arial" pitchFamily="34" charset="0"/>
              </a:rPr>
              <a:t>1  </a:t>
            </a:r>
            <a:r>
              <a:rPr lang="en-US" sz="2400" b="1" dirty="0" smtClean="0">
                <a:solidFill>
                  <a:schemeClr val="bg1"/>
                </a:solidFill>
                <a:latin typeface="Arial Rounded MT Bold" pitchFamily="34" charset="0"/>
                <a:cs typeface="Arial" pitchFamily="34" charset="0"/>
              </a:rPr>
              <a:t>:  U+U  &gt;  Au+Au  &gt;  Isobar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728515" y="6541847"/>
            <a:ext cx="11509210" cy="135246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0187" tIns="60094" rIns="120187" bIns="60094" rtlCol="0">
            <a:spAutoFit/>
          </a:bodyPr>
          <a:lstStyle/>
          <a:p>
            <a:pPr marL="471571" indent="-471571" algn="just">
              <a:buClr>
                <a:srgbClr val="008000"/>
              </a:buClr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66FF"/>
                </a:solidFill>
                <a:latin typeface="Arial Rounded MT Bold" pitchFamily="34" charset="0"/>
                <a:cs typeface="Arial" pitchFamily="34" charset="0"/>
              </a:rPr>
              <a:t>Splitting in Δv</a:t>
            </a:r>
            <a:r>
              <a:rPr lang="en-US" sz="2400" baseline="-25000" dirty="0" smtClean="0">
                <a:solidFill>
                  <a:srgbClr val="0066FF"/>
                </a:solidFill>
                <a:latin typeface="Arial Rounded MT Bold" pitchFamily="34" charset="0"/>
                <a:cs typeface="Arial" pitchFamily="34" charset="0"/>
              </a:rPr>
              <a:t>1 </a:t>
            </a:r>
            <a:r>
              <a:rPr lang="en-US" sz="2400" dirty="0" smtClean="0">
                <a:solidFill>
                  <a:srgbClr val="0066FF"/>
                </a:solidFill>
                <a:latin typeface="Arial Rounded MT Bold" pitchFamily="34" charset="0"/>
                <a:cs typeface="Arial" pitchFamily="34" charset="0"/>
              </a:rPr>
              <a:t>increases with decreasing beam energies</a:t>
            </a:r>
          </a:p>
          <a:p>
            <a:pPr marL="471571" indent="-471571" algn="just">
              <a:buClr>
                <a:srgbClr val="008000"/>
              </a:buClr>
            </a:pPr>
            <a:r>
              <a:rPr lang="en-US" sz="400" dirty="0" smtClean="0">
                <a:solidFill>
                  <a:srgbClr val="0066FF"/>
                </a:solidFill>
                <a:latin typeface="Arial Rounded MT Bold" pitchFamily="34" charset="0"/>
                <a:cs typeface="Arial" pitchFamily="34" charset="0"/>
              </a:rPr>
              <a:t> </a:t>
            </a:r>
          </a:p>
          <a:p>
            <a:pPr marL="471571" indent="-471571" algn="just">
              <a:buClr>
                <a:srgbClr val="008000"/>
              </a:buClr>
            </a:pPr>
            <a:endParaRPr lang="en-US" sz="400" dirty="0" smtClean="0">
              <a:solidFill>
                <a:srgbClr val="0066FF"/>
              </a:solidFill>
              <a:latin typeface="Arial Rounded MT Bold" pitchFamily="34" charset="0"/>
              <a:cs typeface="Arial" pitchFamily="34" charset="0"/>
            </a:endParaRPr>
          </a:p>
          <a:p>
            <a:pPr marL="471571" indent="-471571" algn="just">
              <a:buClr>
                <a:srgbClr val="008000"/>
              </a:buClr>
              <a:buFont typeface="Wingdings" pitchFamily="2" charset="2"/>
              <a:buChar char="v"/>
            </a:pPr>
            <a:r>
              <a:rPr lang="en-US" sz="2400" dirty="0" smtClean="0">
                <a:solidFill>
                  <a:srgbClr val="0066FF"/>
                </a:solidFill>
                <a:latin typeface="Arial Rounded MT Bold" pitchFamily="34" charset="0"/>
                <a:cs typeface="Arial" pitchFamily="34" charset="0"/>
              </a:rPr>
              <a:t>More negative Δv</a:t>
            </a:r>
            <a:r>
              <a:rPr lang="en-US" sz="2400" baseline="-25000" dirty="0" smtClean="0">
                <a:solidFill>
                  <a:srgbClr val="0066FF"/>
                </a:solidFill>
                <a:latin typeface="Arial Rounded MT Bold" pitchFamily="34" charset="0"/>
                <a:cs typeface="Arial" pitchFamily="34" charset="0"/>
              </a:rPr>
              <a:t>1</a:t>
            </a:r>
            <a:r>
              <a:rPr lang="en-US" sz="2400" dirty="0" smtClean="0">
                <a:solidFill>
                  <a:srgbClr val="0066FF"/>
                </a:solidFill>
                <a:latin typeface="Arial Rounded MT Bold" pitchFamily="34" charset="0"/>
                <a:cs typeface="Arial" pitchFamily="34" charset="0"/>
              </a:rPr>
              <a:t> for lower collision energies </a:t>
            </a:r>
            <a:r>
              <a:rPr lang="en-US" sz="2400" dirty="0" smtClean="0">
                <a:latin typeface="Arial Rounded MT Bold" pitchFamily="34" charset="0"/>
              </a:rPr>
              <a:t>→ </a:t>
            </a:r>
            <a:r>
              <a:rPr lang="en-US" sz="2400" dirty="0" smtClean="0">
                <a:solidFill>
                  <a:srgbClr val="0066FF"/>
                </a:solidFill>
                <a:latin typeface="Arial Rounded MT Bold" pitchFamily="34" charset="0"/>
                <a:cs typeface="Arial" pitchFamily="34" charset="0"/>
              </a:rPr>
              <a:t>consistent with longer lifetime of the electromagnetic field </a:t>
            </a:r>
            <a:r>
              <a:rPr lang="en-US" sz="2400" dirty="0" smtClean="0">
                <a:latin typeface="Arial Rounded MT Bold" pitchFamily="34" charset="0"/>
              </a:rPr>
              <a:t>→</a:t>
            </a:r>
            <a:r>
              <a:rPr lang="en-US" sz="2400" dirty="0" smtClean="0">
                <a:solidFill>
                  <a:srgbClr val="0066FF"/>
                </a:solidFill>
                <a:latin typeface="Arial Rounded MT Bold" pitchFamily="34" charset="0"/>
                <a:cs typeface="Arial" pitchFamily="34" charset="0"/>
              </a:rPr>
              <a:t> shorter lifetime of the fireball</a:t>
            </a:r>
          </a:p>
        </p:txBody>
      </p:sp>
      <p:sp>
        <p:nvSpPr>
          <p:cNvPr id="14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72331" y="10126563"/>
            <a:ext cx="14401600" cy="288032"/>
          </a:xfrm>
        </p:spPr>
        <p:txBody>
          <a:bodyPr/>
          <a:lstStyle/>
          <a:p>
            <a:pPr algn="just">
              <a:defRPr/>
            </a:pPr>
            <a:r>
              <a:rPr lang="en-US" sz="1800" b="1" dirty="0" smtClean="0">
                <a:solidFill>
                  <a:srgbClr val="006600"/>
                </a:solidFill>
                <a:latin typeface="Bahnschrift Condensed" pitchFamily="34" charset="0"/>
                <a:cs typeface="Times New Roman" pitchFamily="18" charset="0"/>
              </a:rPr>
              <a:t>Light-Cone 2024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  <a:cs typeface="Times New Roman" pitchFamily="18" charset="0"/>
              </a:rPr>
              <a:t>		             			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itchFamily="34" charset="0"/>
                <a:cs typeface="Times New Roman" pitchFamily="18" charset="0"/>
              </a:rPr>
              <a:t>            November 25, 2024 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  <a:cs typeface="Times New Roman" pitchFamily="18" charset="0"/>
              </a:rPr>
              <a:t>			</a:t>
            </a:r>
            <a:r>
              <a:rPr lang="en-US" sz="1800" b="1" dirty="0" smtClean="0">
                <a:solidFill>
                  <a:srgbClr val="3366FF"/>
                </a:solidFill>
                <a:latin typeface="Bahnschrift Condensed" pitchFamily="34" charset="0"/>
                <a:cs typeface="Times New Roman" pitchFamily="18" charset="0"/>
              </a:rPr>
              <a:t>	           	     Muhammad Farhan Taseer</a:t>
            </a:r>
            <a:endParaRPr lang="en-US" sz="1800" b="1" dirty="0">
              <a:solidFill>
                <a:srgbClr val="3366FF"/>
              </a:solidFill>
              <a:latin typeface="Bahnschrift Condensed" pitchFamily="34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40483" y="8182347"/>
            <a:ext cx="1152128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19138" indent="-719138" algn="just">
              <a:buClr>
                <a:srgbClr val="008000"/>
              </a:buClr>
              <a:buSzPct val="120000"/>
              <a:buBlip>
                <a:blip r:embed="rId5"/>
              </a:buBlip>
            </a:pPr>
            <a:r>
              <a:rPr lang="en-US" sz="2400" dirty="0" smtClean="0">
                <a:solidFill>
                  <a:srgbClr val="006600"/>
                </a:solidFill>
                <a:latin typeface="Arial Rounded MT Bold" pitchFamily="34" charset="0"/>
                <a:ea typeface="Segoe UI Black" pitchFamily="34" charset="0"/>
                <a:cs typeface="Arial" pitchFamily="34" charset="0"/>
              </a:rPr>
              <a:t>These results will help to understand baryon deposition/transport </a:t>
            </a:r>
            <a:r>
              <a:rPr lang="en-US" sz="2400" dirty="0" smtClean="0">
                <a:solidFill>
                  <a:srgbClr val="006600"/>
                </a:solidFill>
                <a:latin typeface="Arial Rounded MT Bold" pitchFamily="34" charset="0"/>
                <a:ea typeface="Segoe UI Black" pitchFamily="34" charset="0"/>
                <a:cs typeface="Arial" pitchFamily="34" charset="0"/>
              </a:rPr>
              <a:t>mechanism. It also </a:t>
            </a:r>
            <a:r>
              <a:rPr lang="en-US" sz="2400" dirty="0" smtClean="0">
                <a:solidFill>
                  <a:srgbClr val="006600"/>
                </a:solidFill>
                <a:latin typeface="Arial Rounded MT Bold" pitchFamily="34" charset="0"/>
                <a:ea typeface="Segoe UI Black" pitchFamily="34" charset="0"/>
                <a:cs typeface="Arial" pitchFamily="34" charset="0"/>
              </a:rPr>
              <a:t>provide constraint on the strength and lifetime of the electromagnetic field as well as the medium electrical conductivity in Heavy-Ion collisions</a:t>
            </a:r>
            <a:endParaRPr lang="en-US" sz="1100" dirty="0" smtClean="0">
              <a:solidFill>
                <a:srgbClr val="006600"/>
              </a:solidFill>
              <a:ea typeface="Segoe UI Black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9766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3897867" y="9513358"/>
            <a:ext cx="591939" cy="556900"/>
          </a:xfrm>
        </p:spPr>
        <p:txBody>
          <a:bodyPr/>
          <a:lstStyle/>
          <a:p>
            <a:pPr>
              <a:defRPr/>
            </a:pPr>
            <a:fld id="{C79A0C6C-4AD5-4277-8258-5D110704DCE8}" type="slidenum">
              <a:rPr lang="en-US" b="1" smtClean="0">
                <a:solidFill>
                  <a:schemeClr val="tx1"/>
                </a:solidFill>
                <a:latin typeface="Britannic Bold" pitchFamily="34" charset="0"/>
              </a:rPr>
              <a:pPr>
                <a:defRPr/>
              </a:pPr>
              <a:t>17</a:t>
            </a:fld>
            <a:endParaRPr lang="en-US" b="1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1545627" y="909539"/>
            <a:ext cx="11455025" cy="3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120187" tIns="60094" rIns="120187" bIns="60094" numCol="1" anchor="t" anchorCtr="0" compatLnSpc="1">
            <a:prstTxWarp prst="textNoShape">
              <a:avLst/>
            </a:prstTxWarp>
          </a:bodyPr>
          <a:lstStyle/>
          <a:p>
            <a:endParaRPr lang="en-US">
              <a:ln>
                <a:solidFill>
                  <a:srgbClr val="CC6600"/>
                </a:solidFill>
              </a:ln>
            </a:endParaRPr>
          </a:p>
        </p:txBody>
      </p:sp>
      <p:sp>
        <p:nvSpPr>
          <p:cNvPr id="11" name="Line 3"/>
          <p:cNvSpPr>
            <a:spLocks noChangeShapeType="1"/>
          </p:cNvSpPr>
          <p:nvPr/>
        </p:nvSpPr>
        <p:spPr bwMode="auto">
          <a:xfrm>
            <a:off x="8" y="10054555"/>
            <a:ext cx="14546263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120187" tIns="60094" rIns="120187" bIns="60094" numCol="1" anchor="t" anchorCtr="0" compatLnSpc="1">
            <a:prstTxWarp prst="textNoShape">
              <a:avLst/>
            </a:prstTxWarp>
          </a:bodyPr>
          <a:lstStyle/>
          <a:p>
            <a:endParaRPr lang="en-US">
              <a:ln>
                <a:solidFill>
                  <a:srgbClr val="CC6600"/>
                </a:solidFill>
              </a:ln>
            </a:endParaRPr>
          </a:p>
        </p:txBody>
      </p:sp>
      <p:pic>
        <p:nvPicPr>
          <p:cNvPr id="12" name="Picture 8" descr="C:\Users\mfarh\Desktop\c-14qjh0_400x40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037150" y="7894315"/>
            <a:ext cx="1924613" cy="1845287"/>
          </a:xfrm>
          <a:prstGeom prst="rect">
            <a:avLst/>
          </a:prstGeom>
          <a:noFill/>
        </p:spPr>
      </p:pic>
      <p:pic>
        <p:nvPicPr>
          <p:cNvPr id="14" name="Picture 5" descr="C:\Users\Taseer\Desktop\15198994828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641283" y="7822307"/>
            <a:ext cx="1944216" cy="1864084"/>
          </a:xfrm>
          <a:prstGeom prst="rect">
            <a:avLst/>
          </a:prstGeom>
          <a:noFill/>
        </p:spPr>
      </p:pic>
      <p:pic>
        <p:nvPicPr>
          <p:cNvPr id="15" name="Picture 9" descr="Thank you for your attention"/>
          <p:cNvPicPr>
            <a:picLocks noChangeAspect="1" noChangeArrowheads="1"/>
          </p:cNvPicPr>
          <p:nvPr/>
        </p:nvPicPr>
        <p:blipFill>
          <a:blip r:embed="rId5" cstate="print"/>
          <a:srcRect l="4536" r="3989"/>
          <a:stretch>
            <a:fillRect/>
          </a:stretch>
        </p:blipFill>
        <p:spPr bwMode="auto">
          <a:xfrm>
            <a:off x="3096667" y="1629619"/>
            <a:ext cx="8568952" cy="5400675"/>
          </a:xfrm>
          <a:prstGeom prst="rect">
            <a:avLst/>
          </a:prstGeom>
          <a:ln w="127000" cap="rnd">
            <a:noFill/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6" cstate="print"/>
          <a:srcRect l="13471" t="1901" r="13255" b="5000"/>
          <a:stretch>
            <a:fillRect/>
          </a:stretch>
        </p:blipFill>
        <p:spPr bwMode="auto">
          <a:xfrm>
            <a:off x="1656507" y="7750299"/>
            <a:ext cx="2205129" cy="20719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" name="Picture 4" descr="C:\Users\mfarh\Desktop\Screenshot - 2023_10_26 , 12_35_55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76787" y="7462267"/>
            <a:ext cx="4176464" cy="2376264"/>
          </a:xfrm>
          <a:prstGeom prst="roundRect">
            <a:avLst/>
          </a:prstGeom>
          <a:noFill/>
        </p:spPr>
      </p:pic>
      <p:sp>
        <p:nvSpPr>
          <p:cNvPr id="13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72331" y="10126563"/>
            <a:ext cx="14401600" cy="288032"/>
          </a:xfrm>
        </p:spPr>
        <p:txBody>
          <a:bodyPr/>
          <a:lstStyle/>
          <a:p>
            <a:pPr algn="just">
              <a:defRPr/>
            </a:pPr>
            <a:r>
              <a:rPr lang="en-US" sz="1800" b="1" dirty="0" smtClean="0">
                <a:solidFill>
                  <a:srgbClr val="006600"/>
                </a:solidFill>
                <a:latin typeface="Bahnschrift Condensed" pitchFamily="34" charset="0"/>
                <a:cs typeface="Times New Roman" pitchFamily="18" charset="0"/>
              </a:rPr>
              <a:t>Light-Cone 2024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  <a:cs typeface="Times New Roman" pitchFamily="18" charset="0"/>
              </a:rPr>
              <a:t>		             			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itchFamily="34" charset="0"/>
                <a:cs typeface="Times New Roman" pitchFamily="18" charset="0"/>
              </a:rPr>
              <a:t>            November 25, 2024 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  <a:cs typeface="Times New Roman" pitchFamily="18" charset="0"/>
              </a:rPr>
              <a:t>			</a:t>
            </a:r>
            <a:r>
              <a:rPr lang="en-US" sz="1800" b="1" dirty="0" smtClean="0">
                <a:solidFill>
                  <a:srgbClr val="3366FF"/>
                </a:solidFill>
                <a:latin typeface="Bahnschrift Condensed" pitchFamily="34" charset="0"/>
                <a:cs typeface="Times New Roman" pitchFamily="18" charset="0"/>
              </a:rPr>
              <a:t>	           	     Muhammad Farhan Taseer</a:t>
            </a:r>
            <a:endParaRPr lang="en-US" sz="1800" b="1" dirty="0">
              <a:solidFill>
                <a:srgbClr val="3366FF"/>
              </a:solidFill>
              <a:latin typeface="Bahnschrift Condens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9766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3897867" y="9513358"/>
            <a:ext cx="591939" cy="556900"/>
          </a:xfrm>
        </p:spPr>
        <p:txBody>
          <a:bodyPr/>
          <a:lstStyle/>
          <a:p>
            <a:pPr>
              <a:defRPr/>
            </a:pPr>
            <a:fld id="{C79A0C6C-4AD5-4277-8258-5D110704DCE8}" type="slidenum">
              <a:rPr lang="en-US" b="1" smtClean="0">
                <a:solidFill>
                  <a:schemeClr val="tx1"/>
                </a:solidFill>
                <a:latin typeface="Britannic Bold" pitchFamily="34" charset="0"/>
              </a:rPr>
              <a:pPr>
                <a:defRPr/>
              </a:pPr>
              <a:t>18</a:t>
            </a:fld>
            <a:endParaRPr lang="en-US" b="1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1545627" y="909539"/>
            <a:ext cx="11455025" cy="3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120187" tIns="60094" rIns="120187" bIns="60094" numCol="1" anchor="t" anchorCtr="0" compatLnSpc="1">
            <a:prstTxWarp prst="textNoShape">
              <a:avLst/>
            </a:prstTxWarp>
          </a:bodyPr>
          <a:lstStyle/>
          <a:p>
            <a:endParaRPr lang="en-US">
              <a:ln>
                <a:solidFill>
                  <a:srgbClr val="CC6600"/>
                </a:solidFill>
              </a:ln>
            </a:endParaRPr>
          </a:p>
        </p:txBody>
      </p:sp>
      <p:sp>
        <p:nvSpPr>
          <p:cNvPr id="11" name="Line 3"/>
          <p:cNvSpPr>
            <a:spLocks noChangeShapeType="1"/>
          </p:cNvSpPr>
          <p:nvPr/>
        </p:nvSpPr>
        <p:spPr bwMode="auto">
          <a:xfrm>
            <a:off x="8" y="10054555"/>
            <a:ext cx="14546263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120187" tIns="60094" rIns="120187" bIns="60094" numCol="1" anchor="t" anchorCtr="0" compatLnSpc="1">
            <a:prstTxWarp prst="textNoShape">
              <a:avLst/>
            </a:prstTxWarp>
          </a:bodyPr>
          <a:lstStyle/>
          <a:p>
            <a:endParaRPr lang="en-US">
              <a:ln>
                <a:solidFill>
                  <a:srgbClr val="CC6600"/>
                </a:solidFill>
              </a:ln>
            </a:endParaRP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3" cstate="print"/>
          <a:srcRect l="13471" t="1901" r="13255" b="5000"/>
          <a:stretch>
            <a:fillRect/>
          </a:stretch>
        </p:blipFill>
        <p:spPr bwMode="auto">
          <a:xfrm>
            <a:off x="56475" y="68068"/>
            <a:ext cx="1416718" cy="13311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8" descr="C:\Users\mfarh\Desktop\c-14qjh0_400x4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29756" y="177903"/>
            <a:ext cx="1145502" cy="1098289"/>
          </a:xfrm>
          <a:prstGeom prst="rect">
            <a:avLst/>
          </a:prstGeom>
          <a:noFill/>
        </p:spPr>
      </p:pic>
      <p:sp>
        <p:nvSpPr>
          <p:cNvPr id="9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72331" y="10126563"/>
            <a:ext cx="14401600" cy="288032"/>
          </a:xfrm>
        </p:spPr>
        <p:txBody>
          <a:bodyPr/>
          <a:lstStyle/>
          <a:p>
            <a:pPr algn="just">
              <a:defRPr/>
            </a:pPr>
            <a:r>
              <a:rPr lang="en-US" sz="1800" b="1" dirty="0" smtClean="0">
                <a:solidFill>
                  <a:srgbClr val="006600"/>
                </a:solidFill>
                <a:latin typeface="Bahnschrift Condensed" pitchFamily="34" charset="0"/>
                <a:cs typeface="Times New Roman" pitchFamily="18" charset="0"/>
              </a:rPr>
              <a:t>Light-Cone 2024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  <a:cs typeface="Times New Roman" pitchFamily="18" charset="0"/>
              </a:rPr>
              <a:t>		             			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itchFamily="34" charset="0"/>
                <a:cs typeface="Times New Roman" pitchFamily="18" charset="0"/>
              </a:rPr>
              <a:t>            November 25, 2024 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  <a:cs typeface="Times New Roman" pitchFamily="18" charset="0"/>
              </a:rPr>
              <a:t>			</a:t>
            </a:r>
            <a:r>
              <a:rPr lang="en-US" sz="1800" b="1" dirty="0" smtClean="0">
                <a:solidFill>
                  <a:srgbClr val="3366FF"/>
                </a:solidFill>
                <a:latin typeface="Bahnschrift Condensed" pitchFamily="34" charset="0"/>
                <a:cs typeface="Times New Roman" pitchFamily="18" charset="0"/>
              </a:rPr>
              <a:t>	           	     Muhammad Farhan Taseer</a:t>
            </a:r>
            <a:endParaRPr lang="en-US" sz="1800" b="1" dirty="0">
              <a:solidFill>
                <a:srgbClr val="3366FF"/>
              </a:solidFill>
              <a:latin typeface="Bahnschrift Condensed" pitchFamily="34" charset="0"/>
              <a:cs typeface="Times New Roman" pitchFamily="18" charset="0"/>
            </a:endParaRPr>
          </a:p>
        </p:txBody>
      </p:sp>
      <p:sp>
        <p:nvSpPr>
          <p:cNvPr id="14" name="Horizontal Scroll 13"/>
          <p:cNvSpPr/>
          <p:nvPr/>
        </p:nvSpPr>
        <p:spPr>
          <a:xfrm>
            <a:off x="3168675" y="4509939"/>
            <a:ext cx="8296610" cy="1611775"/>
          </a:xfrm>
          <a:prstGeom prst="horizontalScroll">
            <a:avLst/>
          </a:prstGeom>
          <a:solidFill>
            <a:srgbClr val="0066FF"/>
          </a:solidFill>
        </p:spPr>
        <p:txBody>
          <a:bodyPr wrap="square" lIns="134338" tIns="67171" rIns="134338" bIns="67171">
            <a:spAutoFit/>
          </a:bodyPr>
          <a:lstStyle/>
          <a:p>
            <a:pPr algn="ctr"/>
            <a:r>
              <a:rPr lang="en-US" sz="7000" b="1" i="1" dirty="0">
                <a:solidFill>
                  <a:schemeClr val="bg1"/>
                </a:solidFill>
                <a:latin typeface="Segoe UI Black" pitchFamily="34" charset="0"/>
                <a:ea typeface="Segoe UI Black" pitchFamily="34" charset="0"/>
                <a:cs typeface="Segoe UI Black" pitchFamily="34" charset="0"/>
              </a:rPr>
              <a:t>Backup Slides</a:t>
            </a:r>
          </a:p>
        </p:txBody>
      </p:sp>
    </p:spTree>
    <p:extLst>
      <p:ext uri="{BB962C8B-B14F-4D97-AF65-F5344CB8AC3E}">
        <p14:creationId xmlns="" xmlns:p14="http://schemas.microsoft.com/office/powerpoint/2010/main" val="3789766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3753851" y="9513358"/>
            <a:ext cx="735955" cy="556900"/>
          </a:xfrm>
        </p:spPr>
        <p:txBody>
          <a:bodyPr/>
          <a:lstStyle/>
          <a:p>
            <a:pPr>
              <a:defRPr/>
            </a:pPr>
            <a:fld id="{C79A0C6C-4AD5-4277-8258-5D110704DCE8}" type="slidenum">
              <a:rPr lang="en-US" b="1" smtClean="0">
                <a:solidFill>
                  <a:schemeClr val="tx1"/>
                </a:solidFill>
                <a:latin typeface="Britannic Bold" pitchFamily="34" charset="0"/>
              </a:rPr>
              <a:pPr>
                <a:defRPr/>
              </a:pPr>
              <a:t>19</a:t>
            </a:fld>
            <a:endParaRPr lang="en-US" b="1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1545627" y="909539"/>
            <a:ext cx="11455025" cy="3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120187" tIns="60094" rIns="120187" bIns="60094" numCol="1" anchor="t" anchorCtr="0" compatLnSpc="1">
            <a:prstTxWarp prst="textNoShape">
              <a:avLst/>
            </a:prstTxWarp>
          </a:bodyPr>
          <a:lstStyle/>
          <a:p>
            <a:endParaRPr lang="en-US">
              <a:ln>
                <a:solidFill>
                  <a:srgbClr val="CC6600"/>
                </a:solidFill>
              </a:ln>
            </a:endParaRPr>
          </a:p>
        </p:txBody>
      </p:sp>
      <p:sp>
        <p:nvSpPr>
          <p:cNvPr id="11" name="Line 3"/>
          <p:cNvSpPr>
            <a:spLocks noChangeShapeType="1"/>
          </p:cNvSpPr>
          <p:nvPr/>
        </p:nvSpPr>
        <p:spPr bwMode="auto">
          <a:xfrm>
            <a:off x="8" y="10054555"/>
            <a:ext cx="14546263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120187" tIns="60094" rIns="120187" bIns="60094" numCol="1" anchor="t" anchorCtr="0" compatLnSpc="1">
            <a:prstTxWarp prst="textNoShape">
              <a:avLst/>
            </a:prstTxWarp>
          </a:bodyPr>
          <a:lstStyle/>
          <a:p>
            <a:endParaRPr lang="en-US">
              <a:ln>
                <a:solidFill>
                  <a:srgbClr val="CC6600"/>
                </a:solidFill>
              </a:ln>
            </a:endParaRP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3" cstate="print"/>
          <a:srcRect l="13471" t="1901" r="13255" b="5000"/>
          <a:stretch>
            <a:fillRect/>
          </a:stretch>
        </p:blipFill>
        <p:spPr bwMode="auto">
          <a:xfrm>
            <a:off x="56475" y="68068"/>
            <a:ext cx="1416718" cy="13311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8" descr="C:\Users\mfarh\Desktop\c-14qjh0_400x4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29756" y="177903"/>
            <a:ext cx="1145502" cy="109828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1660177" y="189459"/>
            <a:ext cx="10538621" cy="751460"/>
          </a:xfrm>
          <a:prstGeom prst="rect">
            <a:avLst/>
          </a:prstGeom>
          <a:noFill/>
        </p:spPr>
        <p:txBody>
          <a:bodyPr wrap="square" lIns="134588" tIns="67296" rIns="134588" bIns="67296" rtlCol="0">
            <a:spAutoFit/>
          </a:bodyPr>
          <a:lstStyle/>
          <a:p>
            <a:pPr algn="ctr"/>
            <a:r>
              <a:rPr lang="el-GR" sz="4000" b="1" dirty="0" smtClean="0">
                <a:solidFill>
                  <a:srgbClr val="006600"/>
                </a:solidFill>
                <a:latin typeface="Britannic Bold" pitchFamily="34" charset="0"/>
              </a:rPr>
              <a:t>Δ</a:t>
            </a:r>
            <a:r>
              <a:rPr lang="en-US" sz="4000" dirty="0" smtClean="0">
                <a:solidFill>
                  <a:srgbClr val="006600"/>
                </a:solidFill>
                <a:latin typeface="Britannic Bold" pitchFamily="34" charset="0"/>
              </a:rPr>
              <a:t>v</a:t>
            </a:r>
            <a:r>
              <a:rPr lang="en-US" sz="4000" b="1" baseline="-25000" dirty="0" smtClean="0">
                <a:solidFill>
                  <a:srgbClr val="006600"/>
                </a:solidFill>
                <a:latin typeface="Britannic Bold" pitchFamily="34" charset="0"/>
                <a:cs typeface="Arial" pitchFamily="34" charset="0"/>
              </a:rPr>
              <a:t>1</a:t>
            </a:r>
            <a:r>
              <a:rPr lang="en-US" sz="4000" dirty="0" smtClean="0">
                <a:solidFill>
                  <a:srgbClr val="006600"/>
                </a:solidFill>
                <a:latin typeface="Britannic Bold" pitchFamily="34" charset="0"/>
              </a:rPr>
              <a:t> as a function of Centrality </a:t>
            </a:r>
            <a:r>
              <a:rPr lang="en-US" sz="4000" dirty="0" smtClean="0">
                <a:solidFill>
                  <a:srgbClr val="FF0000"/>
                </a:solidFill>
                <a:latin typeface="Britannic Bold" pitchFamily="34" charset="0"/>
              </a:rPr>
              <a:t>(Pion)</a:t>
            </a:r>
            <a:endParaRPr lang="en-US" sz="3200" b="1" dirty="0">
              <a:solidFill>
                <a:srgbClr val="FF0000"/>
              </a:solidFill>
              <a:latin typeface="Britannic Bold" pitchFamily="34" charset="0"/>
              <a:ea typeface="Segoe UI Black" pitchFamily="34" charset="0"/>
              <a:cs typeface="Segoe UI Black" pitchFamily="34" charset="0"/>
            </a:endParaRPr>
          </a:p>
        </p:txBody>
      </p:sp>
      <p:pic>
        <p:nvPicPr>
          <p:cNvPr id="9" name="Picture 2" descr="D:\UCAS 2020\Systematics Work (Jan 2024)\U+U\Systematic Plotting_UU\Final Plotting for PWG\PWG Comments Plots\Delta Pion Zoom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12891" y="1845643"/>
            <a:ext cx="4538781" cy="5491444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6409035" y="5230019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STAR Preliminary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4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72331" y="10126563"/>
            <a:ext cx="14401600" cy="288032"/>
          </a:xfrm>
        </p:spPr>
        <p:txBody>
          <a:bodyPr/>
          <a:lstStyle/>
          <a:p>
            <a:pPr algn="just">
              <a:defRPr/>
            </a:pPr>
            <a:r>
              <a:rPr lang="en-US" sz="1800" b="1" dirty="0" smtClean="0">
                <a:solidFill>
                  <a:srgbClr val="006600"/>
                </a:solidFill>
                <a:latin typeface="Bahnschrift Condensed" pitchFamily="34" charset="0"/>
                <a:cs typeface="Times New Roman" pitchFamily="18" charset="0"/>
              </a:rPr>
              <a:t>Light-Cone 2024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  <a:cs typeface="Times New Roman" pitchFamily="18" charset="0"/>
              </a:rPr>
              <a:t>		             			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itchFamily="34" charset="0"/>
                <a:cs typeface="Times New Roman" pitchFamily="18" charset="0"/>
              </a:rPr>
              <a:t>            November 25, 2024 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  <a:cs typeface="Times New Roman" pitchFamily="18" charset="0"/>
              </a:rPr>
              <a:t>			</a:t>
            </a:r>
            <a:r>
              <a:rPr lang="en-US" sz="1800" b="1" dirty="0" smtClean="0">
                <a:solidFill>
                  <a:srgbClr val="3366FF"/>
                </a:solidFill>
                <a:latin typeface="Bahnschrift Condensed" pitchFamily="34" charset="0"/>
                <a:cs typeface="Times New Roman" pitchFamily="18" charset="0"/>
              </a:rPr>
              <a:t>	           	     Muhammad Farhan Taseer</a:t>
            </a:r>
            <a:endParaRPr lang="en-US" sz="1800" b="1" dirty="0">
              <a:solidFill>
                <a:srgbClr val="3366FF"/>
              </a:solidFill>
              <a:latin typeface="Bahnschrift Condens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9766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4031605" y="9513358"/>
            <a:ext cx="458201" cy="556900"/>
          </a:xfrm>
        </p:spPr>
        <p:txBody>
          <a:bodyPr/>
          <a:lstStyle/>
          <a:p>
            <a:pPr>
              <a:defRPr/>
            </a:pPr>
            <a:fld id="{C79A0C6C-4AD5-4277-8258-5D110704DCE8}" type="slidenum">
              <a:rPr lang="en-US" b="1" smtClean="0">
                <a:solidFill>
                  <a:schemeClr val="tx1"/>
                </a:solidFill>
                <a:latin typeface="Britannic Bold" pitchFamily="34" charset="0"/>
              </a:rPr>
              <a:pPr>
                <a:defRPr/>
              </a:pPr>
              <a:t>2</a:t>
            </a:fld>
            <a:endParaRPr lang="en-US" b="1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14" name="Content Placeholder 2"/>
          <p:cNvSpPr txBox="1">
            <a:spLocks/>
          </p:cNvSpPr>
          <p:nvPr/>
        </p:nvSpPr>
        <p:spPr>
          <a:xfrm>
            <a:off x="1440483" y="1629619"/>
            <a:ext cx="12385376" cy="7128792"/>
          </a:xfrm>
          <a:prstGeom prst="rect">
            <a:avLst/>
          </a:prstGeom>
        </p:spPr>
        <p:txBody>
          <a:bodyPr lIns="120187" tIns="60094" rIns="120187" bIns="60094">
            <a:noAutofit/>
          </a:bodyPr>
          <a:lstStyle/>
          <a:p>
            <a:pPr marL="449263" indent="-449263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20000"/>
              <a:buBlip>
                <a:blip r:embed="rId3"/>
              </a:buBlip>
              <a:tabLst>
                <a:tab pos="985838" algn="l"/>
              </a:tabLst>
            </a:pP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ritannic Bold" pitchFamily="34" charset="0"/>
                <a:cs typeface="Arial" pitchFamily="34" charset="0"/>
              </a:rPr>
              <a:t>    Physics Motivation</a:t>
            </a:r>
          </a:p>
          <a:p>
            <a:pPr marL="449263" indent="-449263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20000"/>
              <a:buBlip>
                <a:blip r:embed="rId3"/>
              </a:buBlip>
              <a:tabLst>
                <a:tab pos="985838" algn="l"/>
              </a:tabLst>
            </a:pP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ritannic Bold" pitchFamily="34" charset="0"/>
                <a:cs typeface="Arial" pitchFamily="34" charset="0"/>
              </a:rPr>
              <a:t>    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ritannic Bold" pitchFamily="34" charset="0"/>
                <a:ea typeface="Segoe UI Black" pitchFamily="34" charset="0"/>
                <a:cs typeface="Segoe UI Black" pitchFamily="34" charset="0"/>
              </a:rPr>
              <a:t>STAR Experiment at RHIC</a:t>
            </a:r>
          </a:p>
          <a:p>
            <a:pPr marL="449263" indent="-449263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20000"/>
              <a:buBlip>
                <a:blip r:embed="rId3"/>
              </a:buBlip>
              <a:tabLst>
                <a:tab pos="985838" algn="l"/>
              </a:tabLst>
            </a:pP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ritannic Bold" pitchFamily="34" charset="0"/>
                <a:ea typeface="Segoe UI Black" pitchFamily="34" charset="0"/>
                <a:cs typeface="Segoe UI Black" pitchFamily="34" charset="0"/>
              </a:rPr>
              <a:t>    </a:t>
            </a: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ritannic Bold" pitchFamily="34" charset="0"/>
                <a:cs typeface="Arial" pitchFamily="34" charset="0"/>
              </a:rPr>
              <a:t>Directed Flow Results </a:t>
            </a:r>
          </a:p>
          <a:p>
            <a:pPr marL="1971675" indent="-989013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08000"/>
              </a:buClr>
              <a:buSzPct val="120000"/>
              <a:buFont typeface="Wingdings" pitchFamily="2" charset="2"/>
              <a:buChar char="v"/>
            </a:pPr>
            <a:r>
              <a:rPr lang="de-DE" sz="3600" b="1" dirty="0" smtClean="0">
                <a:solidFill>
                  <a:srgbClr val="0066FF"/>
                </a:solidFill>
                <a:latin typeface="Britannic Bold" pitchFamily="34" charset="0"/>
                <a:cs typeface="Arial" pitchFamily="34" charset="0"/>
              </a:rPr>
              <a:t>System size dependence (U+U 193 GeV; Au+Au &amp;  Zr(Ru)+Zr(Ru) at 200 GeV)</a:t>
            </a:r>
            <a:endParaRPr lang="en-US" sz="3600" b="1" dirty="0" smtClean="0">
              <a:solidFill>
                <a:srgbClr val="0066FF"/>
              </a:solidFill>
              <a:latin typeface="Britannic Bold" pitchFamily="34" charset="0"/>
              <a:cs typeface="Arial" pitchFamily="34" charset="0"/>
            </a:endParaRPr>
          </a:p>
          <a:p>
            <a:pPr marL="982663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008000"/>
              </a:buClr>
              <a:buSzPct val="120000"/>
              <a:buFont typeface="Wingdings" pitchFamily="2" charset="2"/>
              <a:buChar char="v"/>
            </a:pPr>
            <a:r>
              <a:rPr lang="en-US" sz="3600" b="1" dirty="0" smtClean="0">
                <a:solidFill>
                  <a:srgbClr val="0066FF"/>
                </a:solidFill>
                <a:latin typeface="Britannic Bold" pitchFamily="34" charset="0"/>
                <a:cs typeface="Arial" pitchFamily="34" charset="0"/>
              </a:rPr>
              <a:t> 	 Beam energy dependence (Au+Au: 7.7 - 19.6 GeV)</a:t>
            </a:r>
          </a:p>
          <a:p>
            <a:pPr marL="450705" indent="-450705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>
                <a:srgbClr val="C00000"/>
              </a:buClr>
              <a:buSzPct val="120000"/>
              <a:buBlip>
                <a:blip r:embed="rId3"/>
              </a:buBlip>
            </a:pPr>
            <a:r>
              <a:rPr lang="en-US" sz="36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Britannic Bold" pitchFamily="34" charset="0"/>
                <a:cs typeface="Arial" pitchFamily="34" charset="0"/>
              </a:rPr>
              <a:t>    Summary</a:t>
            </a:r>
            <a:endParaRPr lang="en-US" sz="2800" b="1" dirty="0" smtClean="0">
              <a:solidFill>
                <a:schemeClr val="tx1">
                  <a:lumMod val="85000"/>
                  <a:lumOff val="15000"/>
                </a:schemeClr>
              </a:solidFill>
              <a:latin typeface="Britannic Bold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062243" y="117451"/>
            <a:ext cx="2291008" cy="798470"/>
          </a:xfrm>
          <a:prstGeom prst="rect">
            <a:avLst/>
          </a:prstGeom>
          <a:noFill/>
        </p:spPr>
        <p:txBody>
          <a:bodyPr wrap="square" lIns="120187" tIns="60094" rIns="120187" bIns="60094" rtlCol="0">
            <a:spAutoFit/>
          </a:bodyPr>
          <a:lstStyle/>
          <a:p>
            <a:r>
              <a:rPr lang="en-US" sz="4400" b="1" dirty="0">
                <a:solidFill>
                  <a:srgbClr val="006600"/>
                </a:solidFill>
                <a:latin typeface="Britannic Bold" pitchFamily="34" charset="0"/>
                <a:ea typeface="Segoe UI Black" pitchFamily="34" charset="0"/>
                <a:cs typeface="Segoe UI Black" pitchFamily="34" charset="0"/>
              </a:rPr>
              <a:t>Outline</a:t>
            </a: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1545627" y="909539"/>
            <a:ext cx="11455025" cy="3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120187" tIns="60094" rIns="120187" bIns="60094" numCol="1" anchor="t" anchorCtr="0" compatLnSpc="1">
            <a:prstTxWarp prst="textNoShape">
              <a:avLst/>
            </a:prstTxWarp>
          </a:bodyPr>
          <a:lstStyle/>
          <a:p>
            <a:endParaRPr lang="en-US">
              <a:ln>
                <a:solidFill>
                  <a:srgbClr val="CC6600"/>
                </a:solidFill>
              </a:ln>
            </a:endParaRPr>
          </a:p>
        </p:txBody>
      </p:sp>
      <p:sp>
        <p:nvSpPr>
          <p:cNvPr id="11" name="Line 3"/>
          <p:cNvSpPr>
            <a:spLocks noChangeShapeType="1"/>
          </p:cNvSpPr>
          <p:nvPr/>
        </p:nvSpPr>
        <p:spPr bwMode="auto">
          <a:xfrm>
            <a:off x="8" y="10054555"/>
            <a:ext cx="14546263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120187" tIns="60094" rIns="120187" bIns="60094" numCol="1" anchor="t" anchorCtr="0" compatLnSpc="1">
            <a:prstTxWarp prst="textNoShape">
              <a:avLst/>
            </a:prstTxWarp>
          </a:bodyPr>
          <a:lstStyle/>
          <a:p>
            <a:endParaRPr lang="en-US">
              <a:ln>
                <a:solidFill>
                  <a:srgbClr val="CC6600"/>
                </a:solidFill>
              </a:ln>
            </a:endParaRP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4" cstate="print"/>
          <a:srcRect l="13471" t="1901" r="13255" b="5000"/>
          <a:stretch>
            <a:fillRect/>
          </a:stretch>
        </p:blipFill>
        <p:spPr bwMode="auto">
          <a:xfrm>
            <a:off x="56475" y="68068"/>
            <a:ext cx="1416718" cy="13311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8" descr="C:\Users\mfarh\Desktop\c-14qjh0_400x40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3229756" y="177903"/>
            <a:ext cx="1145502" cy="1098289"/>
          </a:xfrm>
          <a:prstGeom prst="rect">
            <a:avLst/>
          </a:prstGeom>
          <a:noFill/>
        </p:spPr>
      </p:pic>
      <p:sp>
        <p:nvSpPr>
          <p:cNvPr id="17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72331" y="10126563"/>
            <a:ext cx="14401600" cy="288032"/>
          </a:xfrm>
        </p:spPr>
        <p:txBody>
          <a:bodyPr/>
          <a:lstStyle/>
          <a:p>
            <a:pPr algn="just">
              <a:defRPr/>
            </a:pPr>
            <a:r>
              <a:rPr lang="en-US" sz="1800" b="1" dirty="0" smtClean="0">
                <a:solidFill>
                  <a:srgbClr val="006600"/>
                </a:solidFill>
                <a:latin typeface="Bahnschrift Condensed" pitchFamily="34" charset="0"/>
                <a:cs typeface="Times New Roman" pitchFamily="18" charset="0"/>
              </a:rPr>
              <a:t>Light-Cone 2024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  <a:cs typeface="Times New Roman" pitchFamily="18" charset="0"/>
              </a:rPr>
              <a:t>		             			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itchFamily="34" charset="0"/>
                <a:cs typeface="Times New Roman" pitchFamily="18" charset="0"/>
              </a:rPr>
              <a:t>            November 25, 2024 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  <a:cs typeface="Times New Roman" pitchFamily="18" charset="0"/>
              </a:rPr>
              <a:t>			</a:t>
            </a:r>
            <a:r>
              <a:rPr lang="en-US" sz="1800" b="1" dirty="0" smtClean="0">
                <a:solidFill>
                  <a:srgbClr val="3366FF"/>
                </a:solidFill>
                <a:latin typeface="Bahnschrift Condensed" pitchFamily="34" charset="0"/>
                <a:cs typeface="Times New Roman" pitchFamily="18" charset="0"/>
              </a:rPr>
              <a:t>	           	     Muhammad Farhan Taseer</a:t>
            </a:r>
            <a:endParaRPr lang="en-US" sz="1800" b="1" dirty="0">
              <a:solidFill>
                <a:srgbClr val="3366FF"/>
              </a:solidFill>
              <a:latin typeface="Bahnschrift Condens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9766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3753851" y="9513358"/>
            <a:ext cx="735955" cy="556900"/>
          </a:xfrm>
        </p:spPr>
        <p:txBody>
          <a:bodyPr/>
          <a:lstStyle/>
          <a:p>
            <a:pPr>
              <a:defRPr/>
            </a:pPr>
            <a:fld id="{C79A0C6C-4AD5-4277-8258-5D110704DCE8}" type="slidenum">
              <a:rPr lang="en-US" b="1" smtClean="0">
                <a:solidFill>
                  <a:schemeClr val="tx1"/>
                </a:solidFill>
                <a:latin typeface="Britannic Bold" pitchFamily="34" charset="0"/>
              </a:rPr>
              <a:pPr>
                <a:defRPr/>
              </a:pPr>
              <a:t>20</a:t>
            </a:fld>
            <a:endParaRPr lang="en-US" b="1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1545627" y="909539"/>
            <a:ext cx="11455025" cy="3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120187" tIns="60094" rIns="120187" bIns="60094" numCol="1" anchor="t" anchorCtr="0" compatLnSpc="1">
            <a:prstTxWarp prst="textNoShape">
              <a:avLst/>
            </a:prstTxWarp>
          </a:bodyPr>
          <a:lstStyle/>
          <a:p>
            <a:endParaRPr lang="en-US">
              <a:ln>
                <a:solidFill>
                  <a:srgbClr val="CC6600"/>
                </a:solidFill>
              </a:ln>
            </a:endParaRPr>
          </a:p>
        </p:txBody>
      </p:sp>
      <p:sp>
        <p:nvSpPr>
          <p:cNvPr id="11" name="Line 3"/>
          <p:cNvSpPr>
            <a:spLocks noChangeShapeType="1"/>
          </p:cNvSpPr>
          <p:nvPr/>
        </p:nvSpPr>
        <p:spPr bwMode="auto">
          <a:xfrm>
            <a:off x="8" y="10054555"/>
            <a:ext cx="14546263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120187" tIns="60094" rIns="120187" bIns="60094" numCol="1" anchor="t" anchorCtr="0" compatLnSpc="1">
            <a:prstTxWarp prst="textNoShape">
              <a:avLst/>
            </a:prstTxWarp>
          </a:bodyPr>
          <a:lstStyle/>
          <a:p>
            <a:endParaRPr lang="en-US">
              <a:ln>
                <a:solidFill>
                  <a:srgbClr val="CC6600"/>
                </a:solidFill>
              </a:ln>
            </a:endParaRP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3" cstate="print"/>
          <a:srcRect l="13471" t="1901" r="13255" b="5000"/>
          <a:stretch>
            <a:fillRect/>
          </a:stretch>
        </p:blipFill>
        <p:spPr bwMode="auto">
          <a:xfrm>
            <a:off x="56475" y="68068"/>
            <a:ext cx="1416718" cy="13311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8" descr="C:\Users\mfarh\Desktop\c-14qjh0_400x4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29756" y="177903"/>
            <a:ext cx="1145502" cy="109828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304579" y="117451"/>
            <a:ext cx="9445786" cy="798470"/>
          </a:xfrm>
          <a:prstGeom prst="rect">
            <a:avLst/>
          </a:prstGeom>
          <a:noFill/>
        </p:spPr>
        <p:txBody>
          <a:bodyPr wrap="square" lIns="120187" tIns="60094" rIns="120187" bIns="60094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6600"/>
                </a:solidFill>
                <a:latin typeface="Britannic Bold" pitchFamily="34" charset="0"/>
              </a:rPr>
              <a:t>Event Plane &amp; Resolution Plots</a:t>
            </a:r>
            <a:endParaRPr lang="en-US" sz="4400" b="1" dirty="0">
              <a:solidFill>
                <a:srgbClr val="006600"/>
              </a:solidFill>
              <a:latin typeface="Britannic Bold" pitchFamily="34" charset="0"/>
              <a:ea typeface="Segoe UI Black" pitchFamily="34" charset="0"/>
              <a:cs typeface="Segoe UI Black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074985" y="6267206"/>
            <a:ext cx="4696559" cy="552260"/>
          </a:xfrm>
          <a:prstGeom prst="rect">
            <a:avLst/>
          </a:prstGeom>
        </p:spPr>
        <p:txBody>
          <a:bodyPr wrap="square" lIns="120187" tIns="60094" rIns="120187" bIns="60094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First order Full ZDC calculated from the correlation between East and West ZDC </a:t>
            </a:r>
            <a:endParaRPr lang="en-US" sz="1400" b="1" dirty="0">
              <a:solidFill>
                <a:schemeClr val="accent6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pic>
        <p:nvPicPr>
          <p:cNvPr id="10" name="Picture 2" descr="C:\root_v5.34.38\bin\aaaaaaaaaaa\EP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7753" y="1935160"/>
            <a:ext cx="5269314" cy="4393155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2347483" y="6270530"/>
            <a:ext cx="3551057" cy="336805"/>
          </a:xfrm>
          <a:prstGeom prst="rect">
            <a:avLst/>
          </a:prstGeom>
        </p:spPr>
        <p:txBody>
          <a:bodyPr wrap="square" lIns="120187" tIns="60094" rIns="120187" bIns="60094">
            <a:spAutoFit/>
          </a:bodyPr>
          <a:lstStyle/>
          <a:p>
            <a:pPr>
              <a:buClr>
                <a:srgbClr val="3333FF"/>
              </a:buClr>
            </a:pPr>
            <a:r>
              <a:rPr lang="el-GR" sz="1400" b="1" dirty="0" smtClean="0">
                <a:solidFill>
                  <a:schemeClr val="accent6">
                    <a:lumMod val="50000"/>
                  </a:schemeClr>
                </a:solidFill>
                <a:latin typeface="Bahnschrift" pitchFamily="34" charset="0"/>
              </a:rPr>
              <a:t>Ψ</a:t>
            </a:r>
            <a:r>
              <a:rPr lang="en-US" sz="1400" b="1" baseline="-25000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1</a:t>
            </a:r>
            <a:r>
              <a:rPr lang="en-US" sz="1400" b="1" baseline="30000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 </a:t>
            </a:r>
            <a:r>
              <a:rPr lang="en-US" sz="1400" b="1" dirty="0" smtClean="0">
                <a:solidFill>
                  <a:schemeClr val="accent6">
                    <a:lumMod val="50000"/>
                  </a:schemeClr>
                </a:solidFill>
                <a:latin typeface="Arial Rounded MT Bold" pitchFamily="34" charset="0"/>
              </a:rPr>
              <a:t>is reconstructed using ZDC</a:t>
            </a:r>
            <a:endParaRPr lang="en-US" sz="1400" b="1" dirty="0">
              <a:solidFill>
                <a:schemeClr val="accent6">
                  <a:lumMod val="50000"/>
                </a:schemeClr>
              </a:solidFill>
              <a:latin typeface="Arial Rounded MT Bold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431076" y="7426598"/>
            <a:ext cx="11798674" cy="1552523"/>
          </a:xfrm>
          <a:prstGeom prst="rect">
            <a:avLst/>
          </a:prstGeom>
        </p:spPr>
        <p:txBody>
          <a:bodyPr wrap="square" lIns="120187" tIns="60094" rIns="120187" bIns="60094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  <a:latin typeface="Britannic Bold" pitchFamily="34" charset="0"/>
                <a:ea typeface="Calibri" pitchFamily="34" charset="0"/>
                <a:cs typeface="Arial" pitchFamily="34" charset="0"/>
              </a:rPr>
              <a:t>Resolution Values: -</a:t>
            </a:r>
          </a:p>
          <a:p>
            <a:endParaRPr lang="en-US" sz="500" b="1" dirty="0" smtClean="0">
              <a:solidFill>
                <a:srgbClr val="3333FF"/>
              </a:solidFill>
              <a:latin typeface="Arial Rounded MT Bold" pitchFamily="34" charset="0"/>
              <a:ea typeface="Calibri" pitchFamily="34" charset="0"/>
              <a:cs typeface="Arial" pitchFamily="34" charset="0"/>
            </a:endParaRPr>
          </a:p>
          <a:p>
            <a:r>
              <a:rPr lang="en-US" b="1" dirty="0" smtClean="0">
                <a:solidFill>
                  <a:srgbClr val="3333FF"/>
                </a:solidFill>
                <a:latin typeface="Arial Rounded MT Bold" pitchFamily="34" charset="0"/>
                <a:ea typeface="Calibri" pitchFamily="34" charset="0"/>
                <a:cs typeface="Arial" pitchFamily="34" charset="0"/>
              </a:rPr>
              <a:t>U+U[9] =  </a:t>
            </a:r>
            <a:r>
              <a:rPr lang="en-US" b="1" dirty="0" smtClean="0">
                <a:latin typeface="Arial Rounded MT Bold" pitchFamily="34" charset="0"/>
              </a:rPr>
              <a:t>{0.145016, 0.248548, 0.345383, 0.414196, 0.444727, 0.448302, 0.428285, 0.385058, 0.328569}</a:t>
            </a:r>
          </a:p>
          <a:p>
            <a:endParaRPr lang="en-US" sz="500" b="1" dirty="0" smtClean="0">
              <a:latin typeface="Arial Rounded MT Bold" pitchFamily="34" charset="0"/>
            </a:endParaRPr>
          </a:p>
          <a:p>
            <a:r>
              <a:rPr lang="en-US" b="1" dirty="0" smtClean="0">
                <a:solidFill>
                  <a:srgbClr val="3333FF"/>
                </a:solidFill>
                <a:latin typeface="Arial Rounded MT Bold" pitchFamily="34" charset="0"/>
                <a:ea typeface="Calibri" pitchFamily="34" charset="0"/>
                <a:cs typeface="Arial" pitchFamily="34" charset="0"/>
              </a:rPr>
              <a:t>Au+Au[9] =  </a:t>
            </a:r>
            <a:r>
              <a:rPr lang="en-US" b="1" dirty="0" smtClean="0">
                <a:latin typeface="Arial Rounded MT Bold" pitchFamily="34" charset="0"/>
              </a:rPr>
              <a:t>{0.1563, 0.252126, 0.331136, 0.385756, 0.406247, 0.404069, 0.382588, 0.344916, 0.299311}</a:t>
            </a:r>
          </a:p>
          <a:p>
            <a:endParaRPr lang="en-US" sz="500" b="1" dirty="0" smtClean="0">
              <a:latin typeface="Arial Rounded MT Bold" pitchFamily="34" charset="0"/>
            </a:endParaRPr>
          </a:p>
          <a:p>
            <a:r>
              <a:rPr lang="en-US" b="1" dirty="0" smtClean="0">
                <a:solidFill>
                  <a:srgbClr val="3333FF"/>
                </a:solidFill>
                <a:latin typeface="Arial Rounded MT Bold" pitchFamily="34" charset="0"/>
                <a:ea typeface="Calibri" pitchFamily="34" charset="0"/>
                <a:cs typeface="Arial" pitchFamily="34" charset="0"/>
              </a:rPr>
              <a:t>Isobar[9] =  </a:t>
            </a:r>
            <a:r>
              <a:rPr lang="en-US" b="1" dirty="0" smtClean="0">
                <a:latin typeface="Arial Rounded MT Bold" pitchFamily="34" charset="0"/>
              </a:rPr>
              <a:t>{0.0688674, 0.11634, 0.167703, 0.204098, 0.21988, 0.220753, 0.20985, 0.191277, 0.1727}</a:t>
            </a:r>
            <a:endParaRPr lang="en-US" b="1" dirty="0">
              <a:latin typeface="Arial Rounded MT Bold" pitchFamily="34" charset="0"/>
            </a:endParaRPr>
          </a:p>
        </p:txBody>
      </p:sp>
      <p:pic>
        <p:nvPicPr>
          <p:cNvPr id="17" name="Picture 2" descr="C:\Users\mfarh\Desktop\Reso Comp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02239" y="2154817"/>
            <a:ext cx="5154759" cy="4173499"/>
          </a:xfrm>
          <a:prstGeom prst="rect">
            <a:avLst/>
          </a:prstGeom>
          <a:noFill/>
        </p:spPr>
      </p:pic>
      <p:sp>
        <p:nvSpPr>
          <p:cNvPr id="18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72331" y="10126563"/>
            <a:ext cx="14401600" cy="288032"/>
          </a:xfrm>
        </p:spPr>
        <p:txBody>
          <a:bodyPr/>
          <a:lstStyle/>
          <a:p>
            <a:pPr algn="just">
              <a:defRPr/>
            </a:pPr>
            <a:r>
              <a:rPr lang="en-US" sz="1800" b="1" dirty="0" smtClean="0">
                <a:solidFill>
                  <a:srgbClr val="006600"/>
                </a:solidFill>
                <a:latin typeface="Bahnschrift Condensed" pitchFamily="34" charset="0"/>
                <a:cs typeface="Times New Roman" pitchFamily="18" charset="0"/>
              </a:rPr>
              <a:t>Light-Cone 2024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  <a:cs typeface="Times New Roman" pitchFamily="18" charset="0"/>
              </a:rPr>
              <a:t>		             			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itchFamily="34" charset="0"/>
                <a:cs typeface="Times New Roman" pitchFamily="18" charset="0"/>
              </a:rPr>
              <a:t>            November 25, 2024 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  <a:cs typeface="Times New Roman" pitchFamily="18" charset="0"/>
              </a:rPr>
              <a:t>			</a:t>
            </a:r>
            <a:r>
              <a:rPr lang="en-US" sz="1800" b="1" dirty="0" smtClean="0">
                <a:solidFill>
                  <a:srgbClr val="3366FF"/>
                </a:solidFill>
                <a:latin typeface="Bahnschrift Condensed" pitchFamily="34" charset="0"/>
                <a:cs typeface="Times New Roman" pitchFamily="18" charset="0"/>
              </a:rPr>
              <a:t>	           	     Muhammad Farhan Taseer</a:t>
            </a:r>
            <a:endParaRPr lang="en-US" sz="1800" b="1" dirty="0">
              <a:solidFill>
                <a:srgbClr val="3366FF"/>
              </a:solidFill>
              <a:latin typeface="Bahnschrift Condens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9766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3753851" y="9513358"/>
            <a:ext cx="735955" cy="556900"/>
          </a:xfrm>
        </p:spPr>
        <p:txBody>
          <a:bodyPr/>
          <a:lstStyle/>
          <a:p>
            <a:pPr>
              <a:defRPr/>
            </a:pPr>
            <a:fld id="{C79A0C6C-4AD5-4277-8258-5D110704DCE8}" type="slidenum">
              <a:rPr lang="en-US" b="1" smtClean="0">
                <a:solidFill>
                  <a:schemeClr val="tx1"/>
                </a:solidFill>
                <a:latin typeface="Britannic Bold" pitchFamily="34" charset="0"/>
              </a:rPr>
              <a:pPr>
                <a:defRPr/>
              </a:pPr>
              <a:t>21</a:t>
            </a:fld>
            <a:endParaRPr lang="en-US" b="1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1545627" y="909539"/>
            <a:ext cx="11455025" cy="3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120187" tIns="60094" rIns="120187" bIns="60094" numCol="1" anchor="t" anchorCtr="0" compatLnSpc="1">
            <a:prstTxWarp prst="textNoShape">
              <a:avLst/>
            </a:prstTxWarp>
          </a:bodyPr>
          <a:lstStyle/>
          <a:p>
            <a:endParaRPr lang="en-US">
              <a:ln>
                <a:solidFill>
                  <a:srgbClr val="CC6600"/>
                </a:solidFill>
              </a:ln>
            </a:endParaRPr>
          </a:p>
        </p:txBody>
      </p:sp>
      <p:sp>
        <p:nvSpPr>
          <p:cNvPr id="11" name="Line 3"/>
          <p:cNvSpPr>
            <a:spLocks noChangeShapeType="1"/>
          </p:cNvSpPr>
          <p:nvPr/>
        </p:nvSpPr>
        <p:spPr bwMode="auto">
          <a:xfrm>
            <a:off x="8" y="10054555"/>
            <a:ext cx="14546263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120187" tIns="60094" rIns="120187" bIns="60094" numCol="1" anchor="t" anchorCtr="0" compatLnSpc="1">
            <a:prstTxWarp prst="textNoShape">
              <a:avLst/>
            </a:prstTxWarp>
          </a:bodyPr>
          <a:lstStyle/>
          <a:p>
            <a:endParaRPr lang="en-US">
              <a:ln>
                <a:solidFill>
                  <a:srgbClr val="CC6600"/>
                </a:solidFill>
              </a:ln>
            </a:endParaRP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3" cstate="print"/>
          <a:srcRect l="13471" t="1901" r="13255" b="5000"/>
          <a:stretch>
            <a:fillRect/>
          </a:stretch>
        </p:blipFill>
        <p:spPr bwMode="auto">
          <a:xfrm>
            <a:off x="56475" y="68068"/>
            <a:ext cx="1416718" cy="13311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8" descr="C:\Users\mfarh\Desktop\c-14qjh0_400x4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29756" y="177903"/>
            <a:ext cx="1145502" cy="1098289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1516144" y="261467"/>
            <a:ext cx="11589635" cy="613804"/>
          </a:xfrm>
          <a:prstGeom prst="rect">
            <a:avLst/>
          </a:prstGeom>
        </p:spPr>
        <p:txBody>
          <a:bodyPr wrap="square" lIns="120187" tIns="60094" rIns="120187" bIns="60094">
            <a:spAutoFit/>
          </a:bodyPr>
          <a:lstStyle/>
          <a:p>
            <a:pPr algn="ctr"/>
            <a:r>
              <a:rPr lang="en-US" sz="3200" dirty="0" smtClean="0">
                <a:solidFill>
                  <a:srgbClr val="006600"/>
                </a:solidFill>
                <a:latin typeface="Britannic Bold" pitchFamily="34" charset="0"/>
              </a:rPr>
              <a:t>Centrality dependent </a:t>
            </a:r>
            <a:r>
              <a:rPr lang="el-GR" sz="3200" b="1" dirty="0" smtClean="0">
                <a:solidFill>
                  <a:srgbClr val="006600"/>
                </a:solidFill>
                <a:cs typeface="Arial" pitchFamily="34" charset="0"/>
              </a:rPr>
              <a:t>∑</a:t>
            </a:r>
            <a:r>
              <a:rPr lang="en-US" sz="3200" dirty="0" smtClean="0">
                <a:solidFill>
                  <a:srgbClr val="006600"/>
                </a:solidFill>
                <a:latin typeface="Britannic Bold" pitchFamily="34" charset="0"/>
              </a:rPr>
              <a:t>(d</a:t>
            </a:r>
            <a:r>
              <a:rPr lang="en-US" sz="3200" b="1" dirty="0" smtClean="0">
                <a:solidFill>
                  <a:srgbClr val="006600"/>
                </a:solidFill>
                <a:latin typeface="Britannic Bold" pitchFamily="34" charset="0"/>
                <a:cs typeface="Arial" pitchFamily="34" charset="0"/>
              </a:rPr>
              <a:t>v</a:t>
            </a:r>
            <a:r>
              <a:rPr lang="en-US" sz="3200" b="1" baseline="-25000" dirty="0" smtClean="0">
                <a:solidFill>
                  <a:srgbClr val="006600"/>
                </a:solidFill>
                <a:latin typeface="Britannic Bold" pitchFamily="34" charset="0"/>
                <a:cs typeface="Arial" pitchFamily="34" charset="0"/>
              </a:rPr>
              <a:t>1</a:t>
            </a:r>
            <a:r>
              <a:rPr lang="en-US" sz="3200" b="1" dirty="0" smtClean="0">
                <a:solidFill>
                  <a:srgbClr val="006600"/>
                </a:solidFill>
                <a:latin typeface="Britannic Bold" pitchFamily="34" charset="0"/>
                <a:cs typeface="Arial" pitchFamily="34" charset="0"/>
              </a:rPr>
              <a:t>/</a:t>
            </a:r>
            <a:r>
              <a:rPr lang="en-US" sz="3200" b="1" dirty="0" err="1" smtClean="0">
                <a:solidFill>
                  <a:srgbClr val="006600"/>
                </a:solidFill>
                <a:latin typeface="Britannic Bold" pitchFamily="34" charset="0"/>
                <a:cs typeface="Arial" pitchFamily="34" charset="0"/>
              </a:rPr>
              <a:t>dy</a:t>
            </a:r>
            <a:r>
              <a:rPr lang="en-US" sz="3200" b="1" dirty="0" smtClean="0">
                <a:solidFill>
                  <a:srgbClr val="006600"/>
                </a:solidFill>
                <a:latin typeface="Britannic Bold" pitchFamily="34" charset="0"/>
                <a:cs typeface="Arial" pitchFamily="34" charset="0"/>
              </a:rPr>
              <a:t>) </a:t>
            </a:r>
            <a:r>
              <a:rPr lang="en-US" sz="3200" b="1" dirty="0" smtClean="0">
                <a:solidFill>
                  <a:srgbClr val="006600"/>
                </a:solidFill>
                <a:latin typeface="Britannic Bold" pitchFamily="34" charset="0"/>
                <a:ea typeface="Segoe UI Black" pitchFamily="34" charset="0"/>
                <a:cs typeface="Arial" pitchFamily="34" charset="0"/>
              </a:rPr>
              <a:t>for</a:t>
            </a:r>
            <a:r>
              <a:rPr lang="en-US" sz="3200" b="1" dirty="0" smtClean="0">
                <a:solidFill>
                  <a:srgbClr val="006600"/>
                </a:solidFill>
                <a:latin typeface="Britannic Bold" pitchFamily="34" charset="0"/>
                <a:ea typeface="Segoe UI Black" pitchFamily="34" charset="0"/>
                <a:cs typeface="Segoe UI Black" pitchFamily="34" charset="0"/>
              </a:rPr>
              <a:t> Different Collision Systems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48995" y="2925763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STAR Preliminary</a:t>
            </a:r>
            <a:endParaRPr lang="en-US" sz="2000" b="1" dirty="0">
              <a:solidFill>
                <a:srgbClr val="FF0000"/>
              </a:solidFill>
            </a:endParaRPr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72331" y="10126563"/>
            <a:ext cx="14401600" cy="288032"/>
          </a:xfrm>
        </p:spPr>
        <p:txBody>
          <a:bodyPr/>
          <a:lstStyle/>
          <a:p>
            <a:pPr algn="just">
              <a:defRPr/>
            </a:pPr>
            <a:r>
              <a:rPr lang="en-US" sz="1800" b="1" dirty="0" smtClean="0">
                <a:solidFill>
                  <a:srgbClr val="006600"/>
                </a:solidFill>
                <a:latin typeface="Bahnschrift Condensed" pitchFamily="34" charset="0"/>
                <a:cs typeface="Times New Roman" pitchFamily="18" charset="0"/>
              </a:rPr>
              <a:t>Light-Cone 2024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  <a:cs typeface="Times New Roman" pitchFamily="18" charset="0"/>
              </a:rPr>
              <a:t>		             			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itchFamily="34" charset="0"/>
                <a:cs typeface="Times New Roman" pitchFamily="18" charset="0"/>
              </a:rPr>
              <a:t>            November 25, 2024 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  <a:cs typeface="Times New Roman" pitchFamily="18" charset="0"/>
              </a:rPr>
              <a:t>			</a:t>
            </a:r>
            <a:r>
              <a:rPr lang="en-US" sz="1800" b="1" dirty="0" smtClean="0">
                <a:solidFill>
                  <a:srgbClr val="3366FF"/>
                </a:solidFill>
                <a:latin typeface="Bahnschrift Condensed" pitchFamily="34" charset="0"/>
                <a:cs typeface="Times New Roman" pitchFamily="18" charset="0"/>
              </a:rPr>
              <a:t>	           	     Muhammad Farhan Taseer</a:t>
            </a:r>
            <a:endParaRPr lang="en-US" sz="1800" b="1" dirty="0">
              <a:solidFill>
                <a:srgbClr val="3366FF"/>
              </a:solidFill>
              <a:latin typeface="Bahnschrift Condensed" pitchFamily="34" charset="0"/>
              <a:cs typeface="Times New Roman" pitchFamily="18" charset="0"/>
            </a:endParaRPr>
          </a:p>
        </p:txBody>
      </p:sp>
      <p:pic>
        <p:nvPicPr>
          <p:cNvPr id="2050" name="Picture 2" descr="D:\UCAS 2020\My Presentations\STAR Premilinary Approval (15 May 2024)\Revised Error Summed v1 UU AuAU Isobar\Revised Error Sum UU AuAu Isobar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84499" y="2349699"/>
            <a:ext cx="11080518" cy="5256584"/>
          </a:xfrm>
          <a:prstGeom prst="rect">
            <a:avLst/>
          </a:prstGeom>
          <a:noFill/>
        </p:spPr>
      </p:pic>
      <p:sp>
        <p:nvSpPr>
          <p:cNvPr id="15" name="TextBox 14"/>
          <p:cNvSpPr txBox="1"/>
          <p:nvPr/>
        </p:nvSpPr>
        <p:spPr>
          <a:xfrm>
            <a:off x="6201395" y="3285803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</a:rPr>
              <a:t>STAR Preliminary</a:t>
            </a:r>
            <a:endParaRPr lang="en-US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9766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3802510" y="9513358"/>
            <a:ext cx="687303" cy="556900"/>
          </a:xfrm>
        </p:spPr>
        <p:txBody>
          <a:bodyPr/>
          <a:lstStyle/>
          <a:p>
            <a:pPr>
              <a:defRPr/>
            </a:pPr>
            <a:fld id="{C79A0C6C-4AD5-4277-8258-5D110704DCE8}" type="slidenum">
              <a:rPr lang="en-US" b="1" smtClean="0">
                <a:solidFill>
                  <a:schemeClr val="tx1"/>
                </a:solidFill>
                <a:latin typeface="Britannic Bold" pitchFamily="34" charset="0"/>
              </a:rPr>
              <a:pPr>
                <a:defRPr/>
              </a:pPr>
              <a:t>3</a:t>
            </a:fld>
            <a:endParaRPr lang="en-US" b="1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1545627" y="909539"/>
            <a:ext cx="11455025" cy="3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120187" tIns="60094" rIns="120187" bIns="60094" numCol="1" anchor="t" anchorCtr="0" compatLnSpc="1">
            <a:prstTxWarp prst="textNoShape">
              <a:avLst/>
            </a:prstTxWarp>
          </a:bodyPr>
          <a:lstStyle/>
          <a:p>
            <a:endParaRPr lang="en-US">
              <a:ln>
                <a:solidFill>
                  <a:srgbClr val="CC6600"/>
                </a:solidFill>
              </a:ln>
            </a:endParaRPr>
          </a:p>
        </p:txBody>
      </p:sp>
      <p:sp>
        <p:nvSpPr>
          <p:cNvPr id="11" name="Line 3"/>
          <p:cNvSpPr>
            <a:spLocks noChangeShapeType="1"/>
          </p:cNvSpPr>
          <p:nvPr/>
        </p:nvSpPr>
        <p:spPr bwMode="auto">
          <a:xfrm>
            <a:off x="8" y="10054555"/>
            <a:ext cx="14546263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120187" tIns="60094" rIns="120187" bIns="60094" numCol="1" anchor="t" anchorCtr="0" compatLnSpc="1">
            <a:prstTxWarp prst="textNoShape">
              <a:avLst/>
            </a:prstTxWarp>
          </a:bodyPr>
          <a:lstStyle/>
          <a:p>
            <a:endParaRPr lang="en-US">
              <a:ln>
                <a:solidFill>
                  <a:srgbClr val="CC6600"/>
                </a:solidFill>
              </a:ln>
            </a:endParaRP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3" cstate="print"/>
          <a:srcRect l="13471" t="1901" r="13255" b="5000"/>
          <a:stretch>
            <a:fillRect/>
          </a:stretch>
        </p:blipFill>
        <p:spPr bwMode="auto">
          <a:xfrm>
            <a:off x="56475" y="68068"/>
            <a:ext cx="1416718" cy="13311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8" descr="C:\Users\mfarh\Desktop\c-14qjh0_400x4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29756" y="177903"/>
            <a:ext cx="1145502" cy="109828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4609185" y="117451"/>
            <a:ext cx="5040210" cy="798470"/>
          </a:xfrm>
          <a:prstGeom prst="rect">
            <a:avLst/>
          </a:prstGeom>
          <a:noFill/>
        </p:spPr>
        <p:txBody>
          <a:bodyPr wrap="square" lIns="120187" tIns="60094" rIns="120187" bIns="60094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6600"/>
                </a:solidFill>
                <a:latin typeface="Britannic Bold" pitchFamily="34" charset="0"/>
                <a:ea typeface="Segoe UI Black" pitchFamily="34" charset="0"/>
                <a:cs typeface="Segoe UI Black" pitchFamily="34" charset="0"/>
              </a:rPr>
              <a:t>Physics Motivation</a:t>
            </a:r>
            <a:endParaRPr lang="en-US" sz="4400" b="1" dirty="0">
              <a:solidFill>
                <a:srgbClr val="006600"/>
              </a:solidFill>
              <a:latin typeface="Britannic Bold" pitchFamily="34" charset="0"/>
              <a:ea typeface="Segoe UI Black" pitchFamily="34" charset="0"/>
              <a:cs typeface="Segoe UI Black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431081" y="2535528"/>
            <a:ext cx="5914058" cy="3414571"/>
          </a:xfrm>
          <a:prstGeom prst="rect">
            <a:avLst/>
          </a:prstGeom>
        </p:spPr>
        <p:txBody>
          <a:bodyPr wrap="square" lIns="120187" tIns="60094" rIns="120187" bIns="60094">
            <a:spAutoFit/>
          </a:bodyPr>
          <a:lstStyle/>
          <a:p>
            <a:pPr marL="627063" indent="-627063"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800" dirty="0" smtClean="0">
                <a:solidFill>
                  <a:srgbClr val="0066FF"/>
                </a:solidFill>
                <a:latin typeface="Arial Rounded MT Bold" pitchFamily="34" charset="0"/>
              </a:rPr>
              <a:t>Ultra strong magnetic fields (</a:t>
            </a:r>
            <a:r>
              <a:rPr lang="en-US" sz="2800" b="1" u="sng" dirty="0" smtClean="0">
                <a:solidFill>
                  <a:srgbClr val="0066FF"/>
                </a:solidFill>
                <a:latin typeface="Arial Rounded MT Bold" pitchFamily="34" charset="0"/>
              </a:rPr>
              <a:t>B</a:t>
            </a:r>
            <a:r>
              <a:rPr lang="en-US" sz="2800" b="1" u="sng" dirty="0" smtClean="0">
                <a:solidFill>
                  <a:srgbClr val="0066FF"/>
                </a:solidFill>
              </a:rPr>
              <a:t>~</a:t>
            </a:r>
            <a:r>
              <a:rPr lang="en-US" sz="2800" b="1" u="sng" dirty="0" smtClean="0">
                <a:solidFill>
                  <a:srgbClr val="0066FF"/>
                </a:solidFill>
                <a:latin typeface="Arial Rounded MT Bold" pitchFamily="34" charset="0"/>
              </a:rPr>
              <a:t>10</a:t>
            </a:r>
            <a:r>
              <a:rPr lang="en-US" sz="2800" b="1" u="sng" baseline="30000" dirty="0" smtClean="0">
                <a:solidFill>
                  <a:srgbClr val="0066FF"/>
                </a:solidFill>
                <a:latin typeface="Arial Rounded MT Bold" pitchFamily="34" charset="0"/>
              </a:rPr>
              <a:t>18</a:t>
            </a:r>
            <a:r>
              <a:rPr lang="en-US" sz="2800" b="1" u="sng" dirty="0" smtClean="0">
                <a:solidFill>
                  <a:srgbClr val="0066FF"/>
                </a:solidFill>
                <a:latin typeface="Arial Rounded MT Bold" pitchFamily="34" charset="0"/>
              </a:rPr>
              <a:t> Gauss</a:t>
            </a:r>
            <a:r>
              <a:rPr lang="en-US" sz="2800" dirty="0" smtClean="0">
                <a:solidFill>
                  <a:srgbClr val="0066FF"/>
                </a:solidFill>
                <a:latin typeface="Arial Rounded MT Bold" pitchFamily="34" charset="0"/>
              </a:rPr>
              <a:t>) are expected at very early stages in Heavy Ion Collisions</a:t>
            </a:r>
          </a:p>
          <a:p>
            <a:pPr marL="350549" indent="-350549" algn="just">
              <a:buClr>
                <a:srgbClr val="FF0000"/>
              </a:buClr>
            </a:pPr>
            <a:endParaRPr lang="en-US" dirty="0" smtClean="0">
              <a:solidFill>
                <a:srgbClr val="0066FF"/>
              </a:solidFill>
              <a:latin typeface="Arial Rounded MT Bold" pitchFamily="34" charset="0"/>
            </a:endParaRPr>
          </a:p>
          <a:p>
            <a:pPr marL="627063" indent="-627063"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0066FF"/>
                </a:solidFill>
                <a:latin typeface="Arial Rounded MT Bold" pitchFamily="34" charset="0"/>
              </a:rPr>
              <a:t>B </a:t>
            </a:r>
            <a:r>
              <a:rPr lang="en-US" sz="2800" b="1" dirty="0" smtClean="0">
                <a:solidFill>
                  <a:srgbClr val="0066FF"/>
                </a:solidFill>
              </a:rPr>
              <a:t>~ </a:t>
            </a:r>
            <a:r>
              <a:rPr lang="en-US" sz="2800" dirty="0" smtClean="0">
                <a:solidFill>
                  <a:srgbClr val="0066FF"/>
                </a:solidFill>
                <a:latin typeface="Arial Rounded MT Bold" pitchFamily="34" charset="0"/>
              </a:rPr>
              <a:t>Time dependent, decays rapidly as the medium (QGP) expands </a:t>
            </a:r>
            <a:endParaRPr lang="en-US" sz="500" u="sng" dirty="0" smtClean="0">
              <a:solidFill>
                <a:srgbClr val="0066FF"/>
              </a:solidFill>
              <a:latin typeface="Arial Rounded MT Bold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61163" y="1758561"/>
            <a:ext cx="5866719" cy="5559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Rectangle 28"/>
          <p:cNvSpPr/>
          <p:nvPr/>
        </p:nvSpPr>
        <p:spPr>
          <a:xfrm>
            <a:off x="1440483" y="7605998"/>
            <a:ext cx="11881320" cy="1152413"/>
          </a:xfrm>
          <a:prstGeom prst="rect">
            <a:avLst/>
          </a:prstGeom>
        </p:spPr>
        <p:txBody>
          <a:bodyPr wrap="square" lIns="120187" tIns="60094" rIns="120187" bIns="60094">
            <a:spAutoFit/>
          </a:bodyPr>
          <a:lstStyle/>
          <a:p>
            <a:pPr marL="350549" indent="-350549" algn="just">
              <a:buClr>
                <a:srgbClr val="FF0000"/>
              </a:buClr>
            </a:pPr>
            <a:endParaRPr lang="en-US" sz="1100" dirty="0" smtClean="0">
              <a:solidFill>
                <a:schemeClr val="tx1">
                  <a:lumMod val="85000"/>
                  <a:lumOff val="15000"/>
                </a:schemeClr>
              </a:solidFill>
              <a:latin typeface="Arial Rounded MT Bold" pitchFamily="34" charset="0"/>
            </a:endParaRPr>
          </a:p>
          <a:p>
            <a:pPr marL="627063" indent="-627063"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800" dirty="0" smtClean="0">
                <a:latin typeface="Arial Rounded MT Bold" pitchFamily="34" charset="0"/>
              </a:rPr>
              <a:t>Important to understand QGP evolution in the presence of initial electromagnetic fields [1]</a:t>
            </a:r>
            <a:endParaRPr lang="en-US" sz="500" u="sng" dirty="0" smtClean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9907780" y="7236951"/>
            <a:ext cx="26939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PRX 14, 011028 [STAR]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921203" y="9622507"/>
            <a:ext cx="596830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627063" indent="-627063" algn="just">
              <a:buClr>
                <a:srgbClr val="FF0000"/>
              </a:buClr>
            </a:pP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[1]   U. </a:t>
            </a:r>
            <a:r>
              <a:rPr lang="en-US" b="1" dirty="0" err="1" smtClean="0">
                <a:solidFill>
                  <a:schemeClr val="accent6">
                    <a:lumMod val="50000"/>
                  </a:schemeClr>
                </a:solidFill>
              </a:rPr>
              <a:t>Gürsoy</a:t>
            </a:r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 et al. PRC 98,055201, PRC 89 054905 </a:t>
            </a:r>
            <a:endParaRPr lang="en-US" sz="500" b="1" u="sng" dirty="0" smtClean="0">
              <a:solidFill>
                <a:srgbClr val="FF0000"/>
              </a:solidFill>
              <a:latin typeface="Arial Rounded MT Bold" pitchFamily="34" charset="0"/>
            </a:endParaRPr>
          </a:p>
        </p:txBody>
      </p:sp>
      <p:sp>
        <p:nvSpPr>
          <p:cNvPr id="14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72331" y="10126563"/>
            <a:ext cx="14401600" cy="288032"/>
          </a:xfrm>
        </p:spPr>
        <p:txBody>
          <a:bodyPr/>
          <a:lstStyle/>
          <a:p>
            <a:pPr algn="just">
              <a:defRPr/>
            </a:pPr>
            <a:r>
              <a:rPr lang="en-US" sz="1800" b="1" dirty="0" smtClean="0">
                <a:solidFill>
                  <a:srgbClr val="006600"/>
                </a:solidFill>
                <a:latin typeface="Bahnschrift Condensed" pitchFamily="34" charset="0"/>
                <a:cs typeface="Times New Roman" pitchFamily="18" charset="0"/>
              </a:rPr>
              <a:t>Light-Cone 2024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  <a:cs typeface="Times New Roman" pitchFamily="18" charset="0"/>
              </a:rPr>
              <a:t>		             			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itchFamily="34" charset="0"/>
                <a:cs typeface="Times New Roman" pitchFamily="18" charset="0"/>
              </a:rPr>
              <a:t>            November 25, 2024 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  <a:cs typeface="Times New Roman" pitchFamily="18" charset="0"/>
              </a:rPr>
              <a:t>			</a:t>
            </a:r>
            <a:r>
              <a:rPr lang="en-US" sz="1800" b="1" dirty="0" smtClean="0">
                <a:solidFill>
                  <a:srgbClr val="3366FF"/>
                </a:solidFill>
                <a:latin typeface="Bahnschrift Condensed" pitchFamily="34" charset="0"/>
                <a:cs typeface="Times New Roman" pitchFamily="18" charset="0"/>
              </a:rPr>
              <a:t>	           	     Muhammad Farhan Taseer</a:t>
            </a:r>
            <a:endParaRPr lang="en-US" sz="1800" b="1" dirty="0">
              <a:solidFill>
                <a:srgbClr val="3366FF"/>
              </a:solidFill>
              <a:latin typeface="Bahnschrift Condens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9766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3802510" y="9513358"/>
            <a:ext cx="687303" cy="556900"/>
          </a:xfrm>
        </p:spPr>
        <p:txBody>
          <a:bodyPr/>
          <a:lstStyle/>
          <a:p>
            <a:pPr>
              <a:defRPr/>
            </a:pPr>
            <a:fld id="{C79A0C6C-4AD5-4277-8258-5D110704DCE8}" type="slidenum">
              <a:rPr lang="en-US" b="1" smtClean="0">
                <a:solidFill>
                  <a:schemeClr val="tx1"/>
                </a:solidFill>
                <a:latin typeface="Britannic Bold" pitchFamily="34" charset="0"/>
              </a:rPr>
              <a:pPr>
                <a:defRPr/>
              </a:pPr>
              <a:t>4</a:t>
            </a:fld>
            <a:endParaRPr lang="en-US" b="1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1545627" y="909539"/>
            <a:ext cx="11455025" cy="3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120187" tIns="60094" rIns="120187" bIns="60094" numCol="1" anchor="t" anchorCtr="0" compatLnSpc="1">
            <a:prstTxWarp prst="textNoShape">
              <a:avLst/>
            </a:prstTxWarp>
          </a:bodyPr>
          <a:lstStyle/>
          <a:p>
            <a:endParaRPr lang="en-US">
              <a:ln>
                <a:solidFill>
                  <a:srgbClr val="CC6600"/>
                </a:solidFill>
              </a:ln>
            </a:endParaRPr>
          </a:p>
        </p:txBody>
      </p:sp>
      <p:sp>
        <p:nvSpPr>
          <p:cNvPr id="11" name="Line 3"/>
          <p:cNvSpPr>
            <a:spLocks noChangeShapeType="1"/>
          </p:cNvSpPr>
          <p:nvPr/>
        </p:nvSpPr>
        <p:spPr bwMode="auto">
          <a:xfrm>
            <a:off x="8" y="10054555"/>
            <a:ext cx="14546263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120187" tIns="60094" rIns="120187" bIns="60094" numCol="1" anchor="t" anchorCtr="0" compatLnSpc="1">
            <a:prstTxWarp prst="textNoShape">
              <a:avLst/>
            </a:prstTxWarp>
          </a:bodyPr>
          <a:lstStyle/>
          <a:p>
            <a:endParaRPr lang="en-US">
              <a:ln>
                <a:solidFill>
                  <a:srgbClr val="CC6600"/>
                </a:solidFill>
              </a:ln>
            </a:endParaRP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3" cstate="print"/>
          <a:srcRect l="13471" t="1901" r="13255" b="5000"/>
          <a:stretch>
            <a:fillRect/>
          </a:stretch>
        </p:blipFill>
        <p:spPr bwMode="auto">
          <a:xfrm>
            <a:off x="56475" y="68068"/>
            <a:ext cx="1416718" cy="13311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8" descr="C:\Users\mfarh\Desktop\c-14qjh0_400x4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29756" y="177903"/>
            <a:ext cx="1145502" cy="1098289"/>
          </a:xfrm>
          <a:prstGeom prst="rect">
            <a:avLst/>
          </a:prstGeom>
          <a:noFill/>
        </p:spPr>
      </p:pic>
      <p:sp>
        <p:nvSpPr>
          <p:cNvPr id="12" name="TextBox 11"/>
          <p:cNvSpPr txBox="1"/>
          <p:nvPr/>
        </p:nvSpPr>
        <p:spPr>
          <a:xfrm>
            <a:off x="2736627" y="117451"/>
            <a:ext cx="9073008" cy="798470"/>
          </a:xfrm>
          <a:prstGeom prst="rect">
            <a:avLst/>
          </a:prstGeom>
          <a:noFill/>
        </p:spPr>
        <p:txBody>
          <a:bodyPr wrap="square" lIns="120187" tIns="60094" rIns="120187" bIns="60094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6600"/>
                </a:solidFill>
                <a:latin typeface="Britannic Bold" pitchFamily="34" charset="0"/>
                <a:ea typeface="Segoe UI Black" pitchFamily="34" charset="0"/>
                <a:cs typeface="Segoe UI Black" pitchFamily="34" charset="0"/>
              </a:rPr>
              <a:t>Electromagnetic Field Effects</a:t>
            </a:r>
          </a:p>
        </p:txBody>
      </p:sp>
      <p:pic>
        <p:nvPicPr>
          <p:cNvPr id="18" name="Picture 2" descr="C:\Users\mfarh\Desktop\Screenshot - 2023_11_26 , 14_24_10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0297467" y="5086003"/>
            <a:ext cx="3672408" cy="4248472"/>
          </a:xfrm>
          <a:prstGeom prst="rect">
            <a:avLst/>
          </a:prstGeom>
          <a:noFill/>
        </p:spPr>
      </p:pic>
      <p:sp>
        <p:nvSpPr>
          <p:cNvPr id="20" name="Rectangle 19"/>
          <p:cNvSpPr/>
          <p:nvPr/>
        </p:nvSpPr>
        <p:spPr>
          <a:xfrm>
            <a:off x="10585499" y="9440170"/>
            <a:ext cx="2828942" cy="398361"/>
          </a:xfrm>
          <a:prstGeom prst="rect">
            <a:avLst/>
          </a:prstGeom>
        </p:spPr>
        <p:txBody>
          <a:bodyPr wrap="none" lIns="120187" tIns="60094" rIns="120187" bIns="60094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PRX 14, 011028 [STAR]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368475" y="4379285"/>
            <a:ext cx="11953328" cy="490694"/>
          </a:xfrm>
          <a:prstGeom prst="rect">
            <a:avLst/>
          </a:prstGeom>
        </p:spPr>
        <p:txBody>
          <a:bodyPr wrap="square" lIns="120187" tIns="60094" rIns="120187" bIns="60094">
            <a:spAutoFit/>
          </a:bodyPr>
          <a:lstStyle/>
          <a:p>
            <a:pPr algn="just"/>
            <a:r>
              <a:rPr lang="en-US" sz="2400" dirty="0" smtClean="0">
                <a:latin typeface="Arial Rounded MT Bold" pitchFamily="34" charset="0"/>
              </a:rPr>
              <a:t>In the expanding QGP, quarks experience following electromagnetic effects [1]</a:t>
            </a:r>
          </a:p>
        </p:txBody>
      </p:sp>
      <p:sp>
        <p:nvSpPr>
          <p:cNvPr id="23" name="Rectangle 22"/>
          <p:cNvSpPr/>
          <p:nvPr/>
        </p:nvSpPr>
        <p:spPr>
          <a:xfrm>
            <a:off x="1368475" y="7169014"/>
            <a:ext cx="7200800" cy="1229357"/>
          </a:xfrm>
          <a:prstGeom prst="rect">
            <a:avLst/>
          </a:prstGeom>
        </p:spPr>
        <p:txBody>
          <a:bodyPr wrap="square" lIns="120187" tIns="60094" rIns="120187" bIns="60094">
            <a:spAutoFit/>
          </a:bodyPr>
          <a:lstStyle/>
          <a:p>
            <a:pPr algn="just"/>
            <a:r>
              <a:rPr lang="en-US" sz="2400" b="1" dirty="0" smtClean="0">
                <a:solidFill>
                  <a:srgbClr val="006600"/>
                </a:solidFill>
                <a:latin typeface="Arial Rounded MT Bold" pitchFamily="34" charset="0"/>
              </a:rPr>
              <a:t>These electromagnetic forces provide opposite contribution of v</a:t>
            </a:r>
            <a:r>
              <a:rPr lang="en-US" sz="2400" b="1" baseline="-25000" dirty="0" smtClean="0">
                <a:solidFill>
                  <a:srgbClr val="006600"/>
                </a:solidFill>
                <a:latin typeface="Arial Rounded MT Bold" pitchFamily="34" charset="0"/>
              </a:rPr>
              <a:t>1</a:t>
            </a:r>
            <a:r>
              <a:rPr lang="en-US" sz="2400" b="1" dirty="0" smtClean="0">
                <a:solidFill>
                  <a:srgbClr val="006600"/>
                </a:solidFill>
                <a:latin typeface="Arial Rounded MT Bold" pitchFamily="34" charset="0"/>
              </a:rPr>
              <a:t> to particles  with opposite charges</a:t>
            </a:r>
            <a:endParaRPr lang="en-US" sz="2400" dirty="0">
              <a:solidFill>
                <a:srgbClr val="0066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456707" y="8323265"/>
            <a:ext cx="4032448" cy="795186"/>
          </a:xfrm>
          <a:prstGeom prst="horizontalScroll">
            <a:avLst/>
          </a:prstGeom>
          <a:solidFill>
            <a:srgbClr val="006600"/>
          </a:solidFill>
          <a:ln>
            <a:noFill/>
          </a:ln>
          <a:effec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20187" tIns="60094" rIns="120187" bIns="60094" rtlCol="0">
            <a:spAutoFit/>
          </a:bodyPr>
          <a:lstStyle/>
          <a:p>
            <a:pPr algn="ctr">
              <a:buClr>
                <a:srgbClr val="FF0000"/>
              </a:buClr>
            </a:pPr>
            <a:r>
              <a:rPr lang="en-US" sz="2400" b="1" dirty="0" smtClean="0">
                <a:solidFill>
                  <a:schemeClr val="bg1"/>
                </a:solidFill>
                <a:latin typeface="Bell MT" pitchFamily="18" charset="0"/>
                <a:cs typeface="Arial" pitchFamily="34" charset="0"/>
              </a:rPr>
              <a:t>I </a:t>
            </a:r>
            <a:r>
              <a:rPr lang="en-US" sz="2400" b="1" baseline="-25000" dirty="0" smtClean="0">
                <a:solidFill>
                  <a:schemeClr val="bg1"/>
                </a:solidFill>
                <a:latin typeface="Bell MT" pitchFamily="18" charset="0"/>
                <a:cs typeface="Arial" pitchFamily="34" charset="0"/>
              </a:rPr>
              <a:t>(total)</a:t>
            </a:r>
            <a:r>
              <a:rPr lang="en-US" sz="2400" b="1" dirty="0" smtClean="0">
                <a:solidFill>
                  <a:schemeClr val="bg1"/>
                </a:solidFill>
                <a:latin typeface="Bell MT" pitchFamily="18" charset="0"/>
                <a:cs typeface="Arial" pitchFamily="34" charset="0"/>
              </a:rPr>
              <a:t>  =  I </a:t>
            </a:r>
            <a:r>
              <a:rPr lang="en-US" sz="2400" b="1" baseline="-25000" dirty="0" smtClean="0">
                <a:solidFill>
                  <a:schemeClr val="bg1"/>
                </a:solidFill>
                <a:latin typeface="Bell MT" pitchFamily="18" charset="0"/>
                <a:cs typeface="Arial" pitchFamily="34" charset="0"/>
              </a:rPr>
              <a:t>(Hall)</a:t>
            </a:r>
            <a:r>
              <a:rPr lang="en-US" sz="2400" b="1" dirty="0" smtClean="0">
                <a:solidFill>
                  <a:schemeClr val="bg1"/>
                </a:solidFill>
                <a:latin typeface="Bell MT" pitchFamily="18" charset="0"/>
                <a:cs typeface="Arial" pitchFamily="34" charset="0"/>
              </a:rPr>
              <a:t>  +  I </a:t>
            </a:r>
            <a:r>
              <a:rPr lang="en-US" sz="2400" b="1" baseline="-25000" dirty="0" smtClean="0">
                <a:solidFill>
                  <a:schemeClr val="bg1"/>
                </a:solidFill>
                <a:latin typeface="Bell MT" pitchFamily="18" charset="0"/>
                <a:cs typeface="Arial" pitchFamily="34" charset="0"/>
              </a:rPr>
              <a:t>(Faraday)</a:t>
            </a:r>
          </a:p>
          <a:p>
            <a:pPr algn="ctr">
              <a:buClr>
                <a:srgbClr val="FF0000"/>
              </a:buClr>
            </a:pPr>
            <a:endParaRPr lang="en-US" sz="700" b="1" dirty="0" smtClean="0">
              <a:solidFill>
                <a:schemeClr val="bg1"/>
              </a:solidFill>
              <a:latin typeface="Bell MT" pitchFamily="18" charset="0"/>
              <a:cs typeface="Arial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008435" y="4937346"/>
            <a:ext cx="9361040" cy="1383246"/>
          </a:xfrm>
          <a:prstGeom prst="rect">
            <a:avLst/>
          </a:prstGeom>
        </p:spPr>
        <p:txBody>
          <a:bodyPr wrap="square" lIns="120187" tIns="60094" rIns="120187" bIns="60094">
            <a:spAutoFit/>
          </a:bodyPr>
          <a:lstStyle/>
          <a:p>
            <a:pPr marL="352635">
              <a:buClr>
                <a:srgbClr val="FF0000"/>
              </a:buClr>
              <a:buBlip>
                <a:blip r:embed="rId6"/>
              </a:buBlip>
              <a:tabLst>
                <a:tab pos="719138" algn="l"/>
              </a:tabLst>
            </a:pPr>
            <a:r>
              <a:rPr lang="en-US" sz="2400" dirty="0" smtClean="0">
                <a:latin typeface="Arial Rounded MT Bold" pitchFamily="34" charset="0"/>
              </a:rPr>
              <a:t>   </a:t>
            </a:r>
            <a:r>
              <a:rPr lang="en-US" sz="2400" b="1" dirty="0" smtClean="0">
                <a:solidFill>
                  <a:srgbClr val="FF0000"/>
                </a:solidFill>
                <a:latin typeface="Arial Rounded MT Bold" pitchFamily="34" charset="0"/>
              </a:rPr>
              <a:t>Hall Effect:  </a:t>
            </a:r>
            <a:r>
              <a:rPr lang="en-US" sz="2400" dirty="0" smtClean="0">
                <a:solidFill>
                  <a:srgbClr val="0066FF"/>
                </a:solidFill>
                <a:latin typeface="Arial Rounded MT Bold" pitchFamily="34" charset="0"/>
              </a:rPr>
              <a:t>F = q (v x B)  by Lorentz Force</a:t>
            </a:r>
            <a:endParaRPr lang="en-US" sz="2200" dirty="0" smtClean="0">
              <a:solidFill>
                <a:srgbClr val="0066FF"/>
              </a:solidFill>
              <a:latin typeface="Arial Rounded MT Bold" pitchFamily="34" charset="0"/>
            </a:endParaRPr>
          </a:p>
          <a:p>
            <a:pPr marL="352635">
              <a:buClr>
                <a:srgbClr val="FF0000"/>
              </a:buClr>
            </a:pPr>
            <a:endParaRPr lang="en-US" sz="500" b="1" dirty="0" smtClean="0">
              <a:solidFill>
                <a:srgbClr val="0066FF"/>
              </a:solidFill>
              <a:latin typeface="Arial Rounded MT Bold" pitchFamily="34" charset="0"/>
            </a:endParaRPr>
          </a:p>
          <a:p>
            <a:pPr marL="804863" indent="-452438" algn="just">
              <a:buClr>
                <a:srgbClr val="FF0000"/>
              </a:buClr>
              <a:buBlip>
                <a:blip r:embed="rId6"/>
              </a:buBlip>
            </a:pPr>
            <a:r>
              <a:rPr lang="en-US" sz="2400" b="1" dirty="0" smtClean="0">
                <a:solidFill>
                  <a:srgbClr val="FF0000"/>
                </a:solidFill>
                <a:latin typeface="Arial Rounded MT Bold" pitchFamily="34" charset="0"/>
              </a:rPr>
              <a:t>Coulomb Effect:  </a:t>
            </a:r>
            <a:r>
              <a:rPr lang="en-US" sz="2400" b="1" dirty="0" smtClean="0">
                <a:solidFill>
                  <a:srgbClr val="0066FF"/>
                </a:solidFill>
                <a:latin typeface="Arial Black" pitchFamily="34" charset="0"/>
              </a:rPr>
              <a:t>E</a:t>
            </a:r>
            <a:r>
              <a:rPr lang="en-US" sz="2400" b="1" dirty="0" smtClean="0">
                <a:solidFill>
                  <a:srgbClr val="0066FF"/>
                </a:solidFill>
                <a:latin typeface="Arial Rounded MT Bold" pitchFamily="34" charset="0"/>
              </a:rPr>
              <a:t> </a:t>
            </a:r>
            <a:r>
              <a:rPr lang="en-US" sz="2400" dirty="0" smtClean="0">
                <a:solidFill>
                  <a:srgbClr val="0066FF"/>
                </a:solidFill>
                <a:latin typeface="Arial Rounded MT Bold" pitchFamily="34" charset="0"/>
              </a:rPr>
              <a:t>generated by spectator nucleons</a:t>
            </a:r>
            <a:endParaRPr lang="en-US" sz="2200" dirty="0" smtClean="0">
              <a:solidFill>
                <a:srgbClr val="0066FF"/>
              </a:solidFill>
              <a:latin typeface="Arial Rounded MT Bold" pitchFamily="34" charset="0"/>
            </a:endParaRPr>
          </a:p>
          <a:p>
            <a:pPr marL="804863" indent="-452438" algn="just">
              <a:buClr>
                <a:srgbClr val="FF0000"/>
              </a:buClr>
            </a:pPr>
            <a:endParaRPr lang="en-US" sz="500" b="1" dirty="0" smtClean="0">
              <a:solidFill>
                <a:srgbClr val="0066FF"/>
              </a:solidFill>
              <a:latin typeface="Arial Rounded MT Bold" pitchFamily="34" charset="0"/>
            </a:endParaRPr>
          </a:p>
          <a:p>
            <a:pPr marL="352635" algn="just">
              <a:buClr>
                <a:srgbClr val="FF0000"/>
              </a:buClr>
              <a:buBlip>
                <a:blip r:embed="rId6"/>
              </a:buBlip>
            </a:pPr>
            <a:r>
              <a:rPr lang="en-US" sz="2400" b="1" dirty="0" smtClean="0">
                <a:latin typeface="Arial Rounded MT Bold" pitchFamily="34" charset="0"/>
              </a:rPr>
              <a:t>   </a:t>
            </a:r>
            <a:r>
              <a:rPr lang="en-US" sz="2400" b="1" dirty="0" smtClean="0">
                <a:solidFill>
                  <a:srgbClr val="FF0000"/>
                </a:solidFill>
                <a:latin typeface="Arial Rounded MT Bold" pitchFamily="34" charset="0"/>
              </a:rPr>
              <a:t>Faraday Induction:  </a:t>
            </a:r>
            <a:r>
              <a:rPr lang="en-US" sz="2400" dirty="0" smtClean="0">
                <a:solidFill>
                  <a:srgbClr val="0066FF"/>
                </a:solidFill>
                <a:latin typeface="Arial Rounded MT Bold" pitchFamily="34" charset="0"/>
              </a:rPr>
              <a:t>decreasing</a:t>
            </a:r>
            <a:r>
              <a:rPr lang="en-US" sz="2400" b="1" dirty="0" smtClean="0">
                <a:solidFill>
                  <a:srgbClr val="0066FF"/>
                </a:solidFill>
                <a:latin typeface="Arial Rounded MT Bold" pitchFamily="34" charset="0"/>
              </a:rPr>
              <a:t>  </a:t>
            </a:r>
            <a:r>
              <a:rPr lang="en-US" sz="2400" b="1" dirty="0" smtClean="0">
                <a:solidFill>
                  <a:srgbClr val="0066FF"/>
                </a:solidFill>
                <a:latin typeface="Arial Black" pitchFamily="34" charset="0"/>
              </a:rPr>
              <a:t>B</a:t>
            </a:r>
            <a:r>
              <a:rPr lang="en-US" sz="2400" b="1" dirty="0" smtClean="0">
                <a:solidFill>
                  <a:srgbClr val="0066FF"/>
                </a:solidFill>
                <a:latin typeface="Arial Rounded MT Bold" pitchFamily="34" charset="0"/>
              </a:rPr>
              <a:t> </a:t>
            </a:r>
            <a:r>
              <a:rPr lang="en-US" sz="2400" dirty="0" smtClean="0">
                <a:solidFill>
                  <a:srgbClr val="0066FF"/>
                </a:solidFill>
                <a:latin typeface="Arial Rounded MT Bold" pitchFamily="34" charset="0"/>
              </a:rPr>
              <a:t>as spectators fly away </a:t>
            </a:r>
            <a:endParaRPr lang="en-US" sz="2200" dirty="0" smtClean="0">
              <a:solidFill>
                <a:srgbClr val="0066FF"/>
              </a:solidFill>
              <a:latin typeface="Arial Rounded MT Bold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440483" y="1447855"/>
            <a:ext cx="11305256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C00000"/>
              </a:buClr>
              <a:buSzPct val="100000"/>
            </a:pPr>
            <a:r>
              <a:rPr lang="en-US" sz="2800" b="1" dirty="0" smtClean="0">
                <a:solidFill>
                  <a:srgbClr val="FF0000"/>
                </a:solidFill>
                <a:latin typeface="Arial Rounded MT Bold" pitchFamily="34" charset="0"/>
              </a:rPr>
              <a:t>Directed Flow (v</a:t>
            </a:r>
            <a:r>
              <a:rPr lang="en-US" sz="2800" b="1" baseline="-25000" dirty="0" smtClean="0">
                <a:solidFill>
                  <a:srgbClr val="FF0000"/>
                </a:solidFill>
                <a:latin typeface="Arial Rounded MT Bold" pitchFamily="34" charset="0"/>
              </a:rPr>
              <a:t>1</a:t>
            </a:r>
            <a:r>
              <a:rPr lang="en-US" sz="2800" b="1" dirty="0" smtClean="0">
                <a:solidFill>
                  <a:srgbClr val="FF0000"/>
                </a:solidFill>
                <a:latin typeface="Arial Rounded MT Bold" pitchFamily="34" charset="0"/>
              </a:rPr>
              <a:t>)</a:t>
            </a:r>
            <a:r>
              <a:rPr lang="en-US" sz="2800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2400" dirty="0" smtClean="0">
                <a:latin typeface="Arial Rounded MT Bold" pitchFamily="34" charset="0"/>
              </a:rPr>
              <a:t>describes the collective sideward motion of the produced particles and nuclear fragments → carries information from the early stages of collision</a:t>
            </a:r>
          </a:p>
        </p:txBody>
      </p:sp>
      <p:pic>
        <p:nvPicPr>
          <p:cNvPr id="19" name="Picture 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392811" y="3102725"/>
            <a:ext cx="3845460" cy="687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Rectangle 20"/>
          <p:cNvSpPr/>
          <p:nvPr/>
        </p:nvSpPr>
        <p:spPr>
          <a:xfrm>
            <a:off x="8569275" y="2868278"/>
            <a:ext cx="4320480" cy="921581"/>
          </a:xfrm>
          <a:prstGeom prst="rect">
            <a:avLst/>
          </a:prstGeom>
        </p:spPr>
        <p:txBody>
          <a:bodyPr wrap="square" lIns="120187" tIns="60094" rIns="120187" bIns="60094">
            <a:spAutoFit/>
          </a:bodyPr>
          <a:lstStyle/>
          <a:p>
            <a:r>
              <a:rPr lang="en-US" sz="2000" b="1" dirty="0" smtClean="0">
                <a:latin typeface="Arial Rounded MT Bold" pitchFamily="34" charset="0"/>
              </a:rPr>
              <a:t> </a:t>
            </a:r>
            <a:r>
              <a:rPr lang="en-US" sz="1600" b="1" dirty="0" smtClean="0">
                <a:latin typeface="Arial Rounded MT Bold" pitchFamily="34" charset="0"/>
              </a:rPr>
              <a:t>R</a:t>
            </a:r>
            <a:r>
              <a:rPr lang="en-US" sz="1600" b="1" dirty="0" smtClean="0">
                <a:solidFill>
                  <a:srgbClr val="0000FF"/>
                </a:solidFill>
                <a:latin typeface="Arial Rounded MT Bold" pitchFamily="34" charset="0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Arial Rounded MT Bold" pitchFamily="34" charset="0"/>
              </a:rPr>
              <a:t>   </a:t>
            </a:r>
            <a:r>
              <a:rPr lang="en-US" sz="1600" dirty="0" smtClean="0">
                <a:solidFill>
                  <a:srgbClr val="3366FF"/>
                </a:solidFill>
                <a:latin typeface="Arial Rounded MT Bold" pitchFamily="34" charset="0"/>
              </a:rPr>
              <a:t>Event Plane Resolution </a:t>
            </a:r>
          </a:p>
          <a:p>
            <a:r>
              <a:rPr lang="en-US" sz="1600" b="1" dirty="0" smtClean="0">
                <a:latin typeface="Arial Rounded MT Bold" pitchFamily="34" charset="0"/>
              </a:rPr>
              <a:t> </a:t>
            </a:r>
            <a:r>
              <a:rPr lang="el-GR" sz="1600" b="1" dirty="0" smtClean="0">
                <a:latin typeface="Bahnschrift" pitchFamily="34" charset="0"/>
              </a:rPr>
              <a:t>Ψ</a:t>
            </a:r>
            <a:r>
              <a:rPr lang="en-US" sz="1600" b="1" dirty="0" smtClean="0">
                <a:solidFill>
                  <a:srgbClr val="0000FF"/>
                </a:solidFill>
                <a:latin typeface="Arial Rounded MT Bold" pitchFamily="34" charset="0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Arial Rounded MT Bold" pitchFamily="34" charset="0"/>
              </a:rPr>
              <a:t>   </a:t>
            </a:r>
            <a:r>
              <a:rPr lang="en-US" sz="1600" dirty="0" smtClean="0">
                <a:solidFill>
                  <a:srgbClr val="3366FF"/>
                </a:solidFill>
                <a:latin typeface="Arial Rounded MT Bold" pitchFamily="34" charset="0"/>
              </a:rPr>
              <a:t>Event Plane azimuthal Angle</a:t>
            </a:r>
          </a:p>
          <a:p>
            <a:r>
              <a:rPr lang="en-US" sz="1600" b="1" dirty="0" smtClean="0">
                <a:latin typeface="Arial Rounded MT Bold" pitchFamily="34" charset="0"/>
              </a:rPr>
              <a:t> </a:t>
            </a:r>
            <a:r>
              <a:rPr lang="az-Cyrl-AZ" sz="1600" b="1" dirty="0" smtClean="0">
                <a:latin typeface="Times New Roman"/>
                <a:cs typeface="Times New Roman"/>
              </a:rPr>
              <a:t>ф</a:t>
            </a:r>
            <a:r>
              <a:rPr lang="en-US" sz="1600" b="1" dirty="0" smtClean="0">
                <a:latin typeface="Arial Rounded MT Bold" pitchFamily="34" charset="0"/>
              </a:rPr>
              <a:t> </a:t>
            </a:r>
            <a:r>
              <a:rPr lang="en-US" sz="1600" dirty="0" smtClean="0">
                <a:solidFill>
                  <a:srgbClr val="0000FF"/>
                </a:solidFill>
                <a:latin typeface="Arial Rounded MT Bold" pitchFamily="34" charset="0"/>
              </a:rPr>
              <a:t>   </a:t>
            </a:r>
            <a:r>
              <a:rPr lang="en-US" sz="1600" dirty="0" smtClean="0">
                <a:solidFill>
                  <a:srgbClr val="3366FF"/>
                </a:solidFill>
                <a:latin typeface="Arial Rounded MT Bold" pitchFamily="34" charset="0"/>
              </a:rPr>
              <a:t>Azimuthal angle of outgoing particles</a:t>
            </a:r>
          </a:p>
        </p:txBody>
      </p:sp>
      <p:sp>
        <p:nvSpPr>
          <p:cNvPr id="28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72331" y="10126563"/>
            <a:ext cx="14401600" cy="288032"/>
          </a:xfrm>
        </p:spPr>
        <p:txBody>
          <a:bodyPr/>
          <a:lstStyle/>
          <a:p>
            <a:pPr algn="just">
              <a:defRPr/>
            </a:pPr>
            <a:r>
              <a:rPr lang="en-US" sz="1800" b="1" dirty="0" smtClean="0">
                <a:solidFill>
                  <a:srgbClr val="006600"/>
                </a:solidFill>
                <a:latin typeface="Bahnschrift Condensed" pitchFamily="34" charset="0"/>
                <a:cs typeface="Times New Roman" pitchFamily="18" charset="0"/>
              </a:rPr>
              <a:t>Light-Cone 2024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  <a:cs typeface="Times New Roman" pitchFamily="18" charset="0"/>
              </a:rPr>
              <a:t>		             			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itchFamily="34" charset="0"/>
                <a:cs typeface="Times New Roman" pitchFamily="18" charset="0"/>
              </a:rPr>
              <a:t>            November 25, 2024 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  <a:cs typeface="Times New Roman" pitchFamily="18" charset="0"/>
              </a:rPr>
              <a:t>			</a:t>
            </a:r>
            <a:r>
              <a:rPr lang="en-US" sz="1800" b="1" dirty="0" smtClean="0">
                <a:solidFill>
                  <a:srgbClr val="3366FF"/>
                </a:solidFill>
                <a:latin typeface="Bahnschrift Condensed" pitchFamily="34" charset="0"/>
                <a:cs typeface="Times New Roman" pitchFamily="18" charset="0"/>
              </a:rPr>
              <a:t>	           	     Muhammad Farhan Taseer</a:t>
            </a:r>
            <a:endParaRPr lang="en-US" sz="1800" b="1" dirty="0">
              <a:solidFill>
                <a:srgbClr val="3366FF"/>
              </a:solidFill>
              <a:latin typeface="Bahnschrift Condensed" pitchFamily="34" charset="0"/>
              <a:cs typeface="Times New Roman" pitchFamily="18" charset="0"/>
            </a:endParaRPr>
          </a:p>
        </p:txBody>
      </p:sp>
      <p:sp>
        <p:nvSpPr>
          <p:cNvPr id="25" name="Bent Arrow 24"/>
          <p:cNvSpPr/>
          <p:nvPr/>
        </p:nvSpPr>
        <p:spPr>
          <a:xfrm rot="5400000">
            <a:off x="7453152" y="8722407"/>
            <a:ext cx="504055" cy="432048"/>
          </a:xfrm>
          <a:prstGeom prst="bentArrow">
            <a:avLst/>
          </a:prstGeom>
          <a:solidFill>
            <a:srgbClr val="3366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251" tIns="45622" rIns="91251" bIns="45622"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6553051" y="9262467"/>
            <a:ext cx="2707411" cy="461467"/>
          </a:xfrm>
          <a:prstGeom prst="rect">
            <a:avLst/>
          </a:prstGeom>
        </p:spPr>
        <p:txBody>
          <a:bodyPr wrap="none" lIns="91251" tIns="45622" rIns="91251" bIns="45622">
            <a:spAutoFit/>
          </a:bodyPr>
          <a:lstStyle/>
          <a:p>
            <a:r>
              <a:rPr lang="en-US" sz="2400" b="1" dirty="0">
                <a:solidFill>
                  <a:srgbClr val="3366FF"/>
                </a:solidFill>
                <a:latin typeface="Britannic Bold" pitchFamily="34" charset="0"/>
              </a:rPr>
              <a:t>Directed Flow (v</a:t>
            </a:r>
            <a:r>
              <a:rPr lang="en-US" sz="2400" b="1" baseline="-25000" dirty="0">
                <a:solidFill>
                  <a:srgbClr val="3366FF"/>
                </a:solidFill>
                <a:latin typeface="Britannic Bold" pitchFamily="34" charset="0"/>
              </a:rPr>
              <a:t>1</a:t>
            </a:r>
            <a:r>
              <a:rPr lang="en-US" sz="2400" b="1" dirty="0">
                <a:solidFill>
                  <a:srgbClr val="3366FF"/>
                </a:solidFill>
                <a:latin typeface="Britannic Bold" pitchFamily="34" charset="0"/>
              </a:rPr>
              <a:t>)</a:t>
            </a:r>
            <a:r>
              <a:rPr lang="en-US" sz="2400" dirty="0">
                <a:solidFill>
                  <a:srgbClr val="3366FF"/>
                </a:solidFill>
                <a:latin typeface="Britannic Bold" pitchFamily="34" charset="0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3789766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3802510" y="9513358"/>
            <a:ext cx="687303" cy="556900"/>
          </a:xfrm>
        </p:spPr>
        <p:txBody>
          <a:bodyPr/>
          <a:lstStyle/>
          <a:p>
            <a:pPr>
              <a:defRPr/>
            </a:pPr>
            <a:fld id="{C79A0C6C-4AD5-4277-8258-5D110704DCE8}" type="slidenum">
              <a:rPr lang="en-US" b="1" smtClean="0">
                <a:solidFill>
                  <a:schemeClr val="tx1"/>
                </a:solidFill>
                <a:latin typeface="Britannic Bold" pitchFamily="34" charset="0"/>
              </a:rPr>
              <a:pPr>
                <a:defRPr/>
              </a:pPr>
              <a:t>5</a:t>
            </a:fld>
            <a:endParaRPr lang="en-US" b="1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1545627" y="909539"/>
            <a:ext cx="11455025" cy="3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120187" tIns="60094" rIns="120187" bIns="60094" numCol="1" anchor="t" anchorCtr="0" compatLnSpc="1">
            <a:prstTxWarp prst="textNoShape">
              <a:avLst/>
            </a:prstTxWarp>
          </a:bodyPr>
          <a:lstStyle/>
          <a:p>
            <a:endParaRPr lang="en-US">
              <a:ln>
                <a:solidFill>
                  <a:srgbClr val="CC6600"/>
                </a:solidFill>
              </a:ln>
            </a:endParaRPr>
          </a:p>
        </p:txBody>
      </p:sp>
      <p:sp>
        <p:nvSpPr>
          <p:cNvPr id="11" name="Line 3"/>
          <p:cNvSpPr>
            <a:spLocks noChangeShapeType="1"/>
          </p:cNvSpPr>
          <p:nvPr/>
        </p:nvSpPr>
        <p:spPr bwMode="auto">
          <a:xfrm>
            <a:off x="8" y="10054555"/>
            <a:ext cx="14546263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120187" tIns="60094" rIns="120187" bIns="60094" numCol="1" anchor="t" anchorCtr="0" compatLnSpc="1">
            <a:prstTxWarp prst="textNoShape">
              <a:avLst/>
            </a:prstTxWarp>
          </a:bodyPr>
          <a:lstStyle/>
          <a:p>
            <a:endParaRPr lang="en-US">
              <a:ln>
                <a:solidFill>
                  <a:srgbClr val="CC6600"/>
                </a:solidFill>
              </a:ln>
            </a:endParaRP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3" cstate="print"/>
          <a:srcRect l="13471" t="1901" r="13255" b="5000"/>
          <a:stretch>
            <a:fillRect/>
          </a:stretch>
        </p:blipFill>
        <p:spPr bwMode="auto">
          <a:xfrm>
            <a:off x="56475" y="68068"/>
            <a:ext cx="1416718" cy="13311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8" descr="C:\Users\mfarh\Desktop\c-14qjh0_400x4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29756" y="177903"/>
            <a:ext cx="1145502" cy="1098289"/>
          </a:xfrm>
          <a:prstGeom prst="rect">
            <a:avLst/>
          </a:prstGeom>
          <a:noFill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37551" y="3645843"/>
            <a:ext cx="12156260" cy="3932908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</p:spPr>
      </p:pic>
      <p:sp>
        <p:nvSpPr>
          <p:cNvPr id="19" name="Rectangle 18"/>
          <p:cNvSpPr/>
          <p:nvPr/>
        </p:nvSpPr>
        <p:spPr>
          <a:xfrm>
            <a:off x="936427" y="1629619"/>
            <a:ext cx="1224136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800" b="1" dirty="0" smtClean="0">
                <a:solidFill>
                  <a:srgbClr val="3366FF"/>
                </a:solidFill>
                <a:cs typeface="Arial" pitchFamily="34" charset="0"/>
              </a:rPr>
              <a:t>   </a:t>
            </a:r>
            <a:r>
              <a:rPr lang="en-US" sz="2800" b="1" dirty="0" smtClean="0">
                <a:cs typeface="Arial" pitchFamily="34" charset="0"/>
              </a:rPr>
              <a:t>The splitting of </a:t>
            </a:r>
            <a:r>
              <a:rPr lang="en-US" sz="2800" b="1" dirty="0" smtClean="0">
                <a:latin typeface="Arial Rounded MT Bold" pitchFamily="34" charset="0"/>
                <a:cs typeface="Arial" pitchFamily="34" charset="0"/>
              </a:rPr>
              <a:t>v</a:t>
            </a:r>
            <a:r>
              <a:rPr lang="en-US" sz="2800" b="1" baseline="-25000" dirty="0" smtClean="0">
                <a:latin typeface="Arial Rounded MT Bold" pitchFamily="34" charset="0"/>
                <a:cs typeface="Arial" pitchFamily="34" charset="0"/>
              </a:rPr>
              <a:t>1</a:t>
            </a:r>
            <a:r>
              <a:rPr lang="en-US" sz="2800" b="1" dirty="0" smtClean="0">
                <a:cs typeface="Arial" pitchFamily="34" charset="0"/>
              </a:rPr>
              <a:t> between particle and antiparticle is measured as:</a:t>
            </a:r>
            <a:endParaRPr lang="en-US" sz="28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2736627" y="117451"/>
            <a:ext cx="9073008" cy="798470"/>
          </a:xfrm>
          <a:prstGeom prst="rect">
            <a:avLst/>
          </a:prstGeom>
          <a:noFill/>
        </p:spPr>
        <p:txBody>
          <a:bodyPr wrap="square" lIns="120187" tIns="60094" rIns="120187" bIns="60094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6600"/>
                </a:solidFill>
                <a:latin typeface="Britannic Bold" pitchFamily="34" charset="0"/>
                <a:ea typeface="Segoe UI Black" pitchFamily="34" charset="0"/>
                <a:cs typeface="Segoe UI Black" pitchFamily="34" charset="0"/>
              </a:rPr>
              <a:t>Electromagnetic Field Effects on </a:t>
            </a:r>
            <a:r>
              <a:rPr lang="en-US" sz="4400" b="1" dirty="0" smtClean="0">
                <a:solidFill>
                  <a:srgbClr val="006600"/>
                </a:solidFill>
                <a:latin typeface="Britannic Bold" pitchFamily="34" charset="0"/>
                <a:cs typeface="Arial" pitchFamily="34" charset="0"/>
              </a:rPr>
              <a:t>v</a:t>
            </a:r>
            <a:r>
              <a:rPr lang="en-US" sz="4400" b="1" baseline="-25000" dirty="0" smtClean="0">
                <a:solidFill>
                  <a:srgbClr val="006600"/>
                </a:solidFill>
                <a:latin typeface="Britannic Bold" pitchFamily="34" charset="0"/>
                <a:cs typeface="Arial" pitchFamily="34" charset="0"/>
              </a:rPr>
              <a:t>1</a:t>
            </a:r>
            <a:r>
              <a:rPr lang="en-US" sz="4400" b="1" dirty="0" smtClean="0">
                <a:solidFill>
                  <a:srgbClr val="006600"/>
                </a:solidFill>
                <a:latin typeface="Britannic Bold" pitchFamily="34" charset="0"/>
                <a:ea typeface="Segoe UI Black" pitchFamily="34" charset="0"/>
                <a:cs typeface="Segoe UI Black" pitchFamily="34" charset="0"/>
              </a:rPr>
              <a:t> 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968875" y="2349699"/>
            <a:ext cx="4536504" cy="523220"/>
          </a:xfrm>
          <a:prstGeom prst="rect">
            <a:avLst/>
          </a:prstGeom>
          <a:solidFill>
            <a:srgbClr val="3366FF"/>
          </a:solidFill>
        </p:spPr>
        <p:txBody>
          <a:bodyPr wrap="square">
            <a:spAutoFit/>
          </a:bodyPr>
          <a:lstStyle/>
          <a:p>
            <a:pPr algn="ctr"/>
            <a:r>
              <a:rPr lang="el-GR" sz="2800" b="1" dirty="0" smtClean="0">
                <a:solidFill>
                  <a:schemeClr val="bg1"/>
                </a:solidFill>
                <a:cs typeface="Arial" pitchFamily="34" charset="0"/>
              </a:rPr>
              <a:t>Δ</a:t>
            </a:r>
            <a:r>
              <a:rPr lang="en-US" sz="2800" b="1" dirty="0" smtClean="0">
                <a:solidFill>
                  <a:schemeClr val="bg1"/>
                </a:solidFill>
                <a:latin typeface="Arial Rounded MT Bold" pitchFamily="34" charset="0"/>
                <a:cs typeface="Arial" pitchFamily="34" charset="0"/>
              </a:rPr>
              <a:t>v</a:t>
            </a:r>
            <a:r>
              <a:rPr lang="en-US" sz="2800" b="1" baseline="-25000" dirty="0" smtClean="0">
                <a:solidFill>
                  <a:schemeClr val="bg1"/>
                </a:solidFill>
                <a:latin typeface="Arial Rounded MT Bold" pitchFamily="34" charset="0"/>
                <a:cs typeface="Arial" pitchFamily="34" charset="0"/>
              </a:rPr>
              <a:t>1  </a:t>
            </a:r>
            <a:r>
              <a:rPr lang="en-US" sz="2800" b="1" dirty="0" smtClean="0">
                <a:solidFill>
                  <a:schemeClr val="bg1"/>
                </a:solidFill>
                <a:latin typeface="Arial Rounded MT Bold" pitchFamily="34" charset="0"/>
                <a:ea typeface="Segoe UI Black" pitchFamily="34" charset="0"/>
                <a:cs typeface="Arial" pitchFamily="34" charset="0"/>
              </a:rPr>
              <a:t>=  </a:t>
            </a:r>
            <a:r>
              <a:rPr lang="en-US" sz="2800" b="1" dirty="0" smtClean="0">
                <a:solidFill>
                  <a:schemeClr val="bg1"/>
                </a:solidFill>
                <a:latin typeface="Arial Rounded MT Bold" pitchFamily="34" charset="0"/>
                <a:cs typeface="Arial" pitchFamily="34" charset="0"/>
              </a:rPr>
              <a:t>dv</a:t>
            </a:r>
            <a:r>
              <a:rPr lang="en-US" sz="2800" b="1" baseline="-25000" dirty="0" smtClean="0">
                <a:solidFill>
                  <a:schemeClr val="bg1"/>
                </a:solidFill>
                <a:latin typeface="Arial Rounded MT Bold" pitchFamily="34" charset="0"/>
                <a:ea typeface="Cambria" pitchFamily="18" charset="0"/>
                <a:cs typeface="Arial" pitchFamily="34" charset="0"/>
              </a:rPr>
              <a:t>1</a:t>
            </a:r>
            <a:r>
              <a:rPr lang="en-US" sz="2800" b="1" baseline="30000" dirty="0" smtClean="0">
                <a:solidFill>
                  <a:schemeClr val="bg1"/>
                </a:solidFill>
                <a:latin typeface="Arial Rounded MT Bold" pitchFamily="34" charset="0"/>
                <a:ea typeface="Cambria" pitchFamily="18" charset="0"/>
                <a:cs typeface="Arial" pitchFamily="34" charset="0"/>
              </a:rPr>
              <a:t>+ </a:t>
            </a:r>
            <a:r>
              <a:rPr lang="en-US" sz="2800" b="1" dirty="0" smtClean="0">
                <a:solidFill>
                  <a:schemeClr val="bg1"/>
                </a:solidFill>
                <a:latin typeface="Arial Rounded MT Bold" pitchFamily="34" charset="0"/>
                <a:ea typeface="Segoe UI Black" pitchFamily="34" charset="0"/>
                <a:cs typeface="Arial" pitchFamily="34" charset="0"/>
              </a:rPr>
              <a:t>/dy  -  </a:t>
            </a:r>
            <a:r>
              <a:rPr lang="en-US" sz="2800" b="1" dirty="0" smtClean="0">
                <a:solidFill>
                  <a:schemeClr val="bg1"/>
                </a:solidFill>
                <a:latin typeface="Arial Rounded MT Bold" pitchFamily="34" charset="0"/>
                <a:cs typeface="Arial" pitchFamily="34" charset="0"/>
              </a:rPr>
              <a:t>dv</a:t>
            </a:r>
            <a:r>
              <a:rPr lang="en-US" sz="2800" b="1" baseline="-25000" dirty="0" smtClean="0">
                <a:solidFill>
                  <a:schemeClr val="bg1"/>
                </a:solidFill>
                <a:latin typeface="Arial Rounded MT Bold" pitchFamily="34" charset="0"/>
                <a:ea typeface="Cambria" pitchFamily="18" charset="0"/>
                <a:cs typeface="Arial" pitchFamily="34" charset="0"/>
              </a:rPr>
              <a:t>1</a:t>
            </a:r>
            <a:r>
              <a:rPr lang="en-US" sz="2800" b="1" baseline="30000" dirty="0" smtClean="0">
                <a:solidFill>
                  <a:schemeClr val="bg1"/>
                </a:solidFill>
                <a:latin typeface="Arial Rounded MT Bold" pitchFamily="34" charset="0"/>
                <a:ea typeface="Cambria" pitchFamily="18" charset="0"/>
                <a:cs typeface="Arial" pitchFamily="34" charset="0"/>
              </a:rPr>
              <a:t>- </a:t>
            </a:r>
            <a:r>
              <a:rPr lang="en-US" sz="2800" b="1" dirty="0" smtClean="0">
                <a:solidFill>
                  <a:schemeClr val="bg1"/>
                </a:solidFill>
                <a:latin typeface="Arial Rounded MT Bold" pitchFamily="34" charset="0"/>
                <a:ea typeface="Segoe UI Black" pitchFamily="34" charset="0"/>
                <a:cs typeface="Arial" pitchFamily="34" charset="0"/>
              </a:rPr>
              <a:t>/dy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1161563" y="9550499"/>
            <a:ext cx="2751998" cy="398361"/>
          </a:xfrm>
          <a:prstGeom prst="rect">
            <a:avLst/>
          </a:prstGeom>
        </p:spPr>
        <p:txBody>
          <a:bodyPr wrap="none" lIns="120187" tIns="60094" rIns="120187" bIns="60094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PRX 14, 011028 [STAR]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1023377" y="7648674"/>
            <a:ext cx="43055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 Rounded MT Bold" pitchFamily="34" charset="0"/>
              </a:rPr>
              <a:t>Transported Quark  </a:t>
            </a:r>
            <a:r>
              <a:rPr lang="en-US" sz="2400" b="1" dirty="0" smtClean="0">
                <a:latin typeface="Arial Rounded MT Bold" pitchFamily="34" charset="0"/>
              </a:rPr>
              <a:t>→ </a:t>
            </a:r>
            <a:r>
              <a:rPr lang="en-US" b="1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dirty="0" smtClean="0">
                <a:solidFill>
                  <a:srgbClr val="0066FF"/>
                </a:solidFill>
                <a:latin typeface="Arial Rounded MT Bold" pitchFamily="34" charset="0"/>
              </a:rPr>
              <a:t>Positive </a:t>
            </a:r>
            <a:r>
              <a:rPr lang="el-GR" b="1" dirty="0" smtClean="0">
                <a:solidFill>
                  <a:srgbClr val="3366FF"/>
                </a:solidFill>
                <a:cs typeface="Arial" pitchFamily="34" charset="0"/>
              </a:rPr>
              <a:t>Δ</a:t>
            </a:r>
            <a:r>
              <a:rPr lang="en-US" b="1" dirty="0" smtClean="0">
                <a:solidFill>
                  <a:srgbClr val="3366FF"/>
                </a:solidFill>
                <a:latin typeface="Arial Rounded MT Bold" pitchFamily="34" charset="0"/>
                <a:cs typeface="Arial" pitchFamily="34" charset="0"/>
              </a:rPr>
              <a:t>v</a:t>
            </a:r>
            <a:r>
              <a:rPr lang="en-US" b="1" baseline="-25000" dirty="0" smtClean="0">
                <a:solidFill>
                  <a:srgbClr val="3366FF"/>
                </a:solidFill>
                <a:latin typeface="Arial Rounded MT Bold" pitchFamily="34" charset="0"/>
                <a:cs typeface="Arial" pitchFamily="34" charset="0"/>
              </a:rPr>
              <a:t>1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5789931" y="7648674"/>
            <a:ext cx="321139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Arial Rounded MT Bold" pitchFamily="34" charset="0"/>
              </a:rPr>
              <a:t>EM Field   </a:t>
            </a:r>
            <a:r>
              <a:rPr lang="en-US" sz="2400" b="1" dirty="0" smtClean="0">
                <a:latin typeface="Arial Rounded MT Bold" pitchFamily="34" charset="0"/>
              </a:rPr>
              <a:t>→</a:t>
            </a:r>
            <a:r>
              <a:rPr lang="en-US" b="1" dirty="0" smtClean="0">
                <a:latin typeface="Arial Rounded MT Bold" pitchFamily="34" charset="0"/>
              </a:rPr>
              <a:t>  </a:t>
            </a:r>
            <a:r>
              <a:rPr lang="en-US" dirty="0" smtClean="0">
                <a:solidFill>
                  <a:srgbClr val="0066FF"/>
                </a:solidFill>
                <a:latin typeface="Arial Rounded MT Bold" pitchFamily="34" charset="0"/>
              </a:rPr>
              <a:t>Negative </a:t>
            </a:r>
            <a:r>
              <a:rPr lang="el-GR" b="1" dirty="0" smtClean="0">
                <a:solidFill>
                  <a:srgbClr val="3366FF"/>
                </a:solidFill>
                <a:cs typeface="Arial" pitchFamily="34" charset="0"/>
              </a:rPr>
              <a:t>Δ</a:t>
            </a:r>
            <a:r>
              <a:rPr lang="en-US" b="1" dirty="0" smtClean="0">
                <a:solidFill>
                  <a:srgbClr val="3366FF"/>
                </a:solidFill>
                <a:latin typeface="Arial Rounded MT Bold" pitchFamily="34" charset="0"/>
                <a:cs typeface="Arial" pitchFamily="34" charset="0"/>
              </a:rPr>
              <a:t>v</a:t>
            </a:r>
            <a:r>
              <a:rPr lang="en-US" b="1" baseline="-25000" dirty="0" smtClean="0">
                <a:solidFill>
                  <a:srgbClr val="3366FF"/>
                </a:solidFill>
                <a:latin typeface="Arial Rounded MT Bold" pitchFamily="34" charset="0"/>
                <a:cs typeface="Arial" pitchFamily="34" charset="0"/>
              </a:rPr>
              <a:t>1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9908574" y="7464008"/>
            <a:ext cx="32519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rgbClr val="FF0000"/>
                </a:solidFill>
                <a:latin typeface="Arial Rounded MT Bold" pitchFamily="34" charset="0"/>
              </a:rPr>
              <a:t>Combination </a:t>
            </a:r>
          </a:p>
          <a:p>
            <a:pPr algn="ctr"/>
            <a:r>
              <a:rPr lang="en-US" dirty="0" smtClean="0">
                <a:solidFill>
                  <a:srgbClr val="3366FF"/>
                </a:solidFill>
                <a:latin typeface="Arial Rounded MT Bold" pitchFamily="34" charset="0"/>
              </a:rPr>
              <a:t>(Transported Quarks + EM)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27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72331" y="10126563"/>
            <a:ext cx="14401600" cy="288032"/>
          </a:xfrm>
        </p:spPr>
        <p:txBody>
          <a:bodyPr/>
          <a:lstStyle/>
          <a:p>
            <a:pPr algn="just">
              <a:defRPr/>
            </a:pPr>
            <a:r>
              <a:rPr lang="en-US" sz="1800" b="1" dirty="0" smtClean="0">
                <a:solidFill>
                  <a:srgbClr val="006600"/>
                </a:solidFill>
                <a:latin typeface="Bahnschrift Condensed" pitchFamily="34" charset="0"/>
                <a:cs typeface="Times New Roman" pitchFamily="18" charset="0"/>
              </a:rPr>
              <a:t>Light-Cone 2024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  <a:cs typeface="Times New Roman" pitchFamily="18" charset="0"/>
              </a:rPr>
              <a:t>		             			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itchFamily="34" charset="0"/>
                <a:cs typeface="Times New Roman" pitchFamily="18" charset="0"/>
              </a:rPr>
              <a:t>            November 25, 2024 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  <a:cs typeface="Times New Roman" pitchFamily="18" charset="0"/>
              </a:rPr>
              <a:t>			</a:t>
            </a:r>
            <a:r>
              <a:rPr lang="en-US" sz="1800" b="1" dirty="0" smtClean="0">
                <a:solidFill>
                  <a:srgbClr val="3366FF"/>
                </a:solidFill>
                <a:latin typeface="Bahnschrift Condensed" pitchFamily="34" charset="0"/>
                <a:cs typeface="Times New Roman" pitchFamily="18" charset="0"/>
              </a:rPr>
              <a:t>	           	     Muhammad Farhan Taseer</a:t>
            </a:r>
            <a:endParaRPr lang="en-US" sz="1800" b="1" dirty="0">
              <a:solidFill>
                <a:srgbClr val="3366FF"/>
              </a:solidFill>
              <a:latin typeface="Bahnschrift Condens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9766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3802510" y="9513358"/>
            <a:ext cx="687303" cy="556900"/>
          </a:xfrm>
        </p:spPr>
        <p:txBody>
          <a:bodyPr/>
          <a:lstStyle/>
          <a:p>
            <a:pPr>
              <a:defRPr/>
            </a:pPr>
            <a:fld id="{C79A0C6C-4AD5-4277-8258-5D110704DCE8}" type="slidenum">
              <a:rPr lang="en-US" b="1" smtClean="0">
                <a:solidFill>
                  <a:schemeClr val="tx1"/>
                </a:solidFill>
                <a:latin typeface="Britannic Bold" pitchFamily="34" charset="0"/>
              </a:rPr>
              <a:pPr>
                <a:defRPr/>
              </a:pPr>
              <a:t>6</a:t>
            </a:fld>
            <a:endParaRPr lang="en-US" b="1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1545627" y="909539"/>
            <a:ext cx="11455025" cy="3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120187" tIns="60094" rIns="120187" bIns="60094" numCol="1" anchor="t" anchorCtr="0" compatLnSpc="1">
            <a:prstTxWarp prst="textNoShape">
              <a:avLst/>
            </a:prstTxWarp>
          </a:bodyPr>
          <a:lstStyle/>
          <a:p>
            <a:endParaRPr lang="en-US">
              <a:ln>
                <a:solidFill>
                  <a:srgbClr val="CC6600"/>
                </a:solidFill>
              </a:ln>
            </a:endParaRPr>
          </a:p>
        </p:txBody>
      </p:sp>
      <p:sp>
        <p:nvSpPr>
          <p:cNvPr id="11" name="Line 3"/>
          <p:cNvSpPr>
            <a:spLocks noChangeShapeType="1"/>
          </p:cNvSpPr>
          <p:nvPr/>
        </p:nvSpPr>
        <p:spPr bwMode="auto">
          <a:xfrm>
            <a:off x="8" y="10054555"/>
            <a:ext cx="14546263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120187" tIns="60094" rIns="120187" bIns="60094" numCol="1" anchor="t" anchorCtr="0" compatLnSpc="1">
            <a:prstTxWarp prst="textNoShape">
              <a:avLst/>
            </a:prstTxWarp>
          </a:bodyPr>
          <a:lstStyle/>
          <a:p>
            <a:endParaRPr lang="en-US">
              <a:ln>
                <a:solidFill>
                  <a:srgbClr val="CC6600"/>
                </a:solidFill>
              </a:ln>
            </a:endParaRP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3" cstate="print"/>
          <a:srcRect l="13471" t="1901" r="13255" b="5000"/>
          <a:stretch>
            <a:fillRect/>
          </a:stretch>
        </p:blipFill>
        <p:spPr bwMode="auto">
          <a:xfrm>
            <a:off x="56475" y="68068"/>
            <a:ext cx="1416718" cy="13311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8" descr="C:\Users\mfarh\Desktop\c-14qjh0_400x4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29756" y="177903"/>
            <a:ext cx="1145502" cy="1098289"/>
          </a:xfrm>
          <a:prstGeom prst="rect">
            <a:avLst/>
          </a:prstGeom>
          <a:noFill/>
        </p:spPr>
      </p:pic>
      <p:pic>
        <p:nvPicPr>
          <p:cNvPr id="18" name="Picture 2" descr="C:\Users\mfarh\Desktop\System Size Paper Data from HEP\Fig3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24659" y="1937890"/>
            <a:ext cx="7632848" cy="5740401"/>
          </a:xfrm>
          <a:prstGeom prst="rect">
            <a:avLst/>
          </a:prstGeom>
          <a:noFill/>
        </p:spPr>
      </p:pic>
      <p:sp>
        <p:nvSpPr>
          <p:cNvPr id="19" name="Rectangle 18"/>
          <p:cNvSpPr/>
          <p:nvPr/>
        </p:nvSpPr>
        <p:spPr>
          <a:xfrm>
            <a:off x="936427" y="8279331"/>
            <a:ext cx="12457384" cy="983136"/>
          </a:xfrm>
          <a:prstGeom prst="rect">
            <a:avLst/>
          </a:prstGeom>
        </p:spPr>
        <p:txBody>
          <a:bodyPr wrap="square" lIns="120187" tIns="60094" rIns="120187" bIns="60094">
            <a:spAutoFit/>
          </a:bodyPr>
          <a:lstStyle/>
          <a:p>
            <a:pPr marL="536575" indent="-536575"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600" dirty="0" smtClean="0">
                <a:solidFill>
                  <a:srgbClr val="3366FF"/>
                </a:solidFill>
                <a:latin typeface="Arial Rounded MT Bold" pitchFamily="34" charset="0"/>
              </a:rPr>
              <a:t>For inclusive charged particles, </a:t>
            </a:r>
            <a:r>
              <a:rPr lang="en-US" sz="2600" dirty="0" smtClean="0">
                <a:solidFill>
                  <a:srgbClr val="3366FF"/>
                </a:solidFill>
                <a:latin typeface="Arial Rounded MT Bold" pitchFamily="34" charset="0"/>
                <a:cs typeface="Arial" pitchFamily="34" charset="0"/>
              </a:rPr>
              <a:t>v</a:t>
            </a:r>
            <a:r>
              <a:rPr lang="en-US" sz="2600" baseline="-25000" dirty="0" smtClean="0">
                <a:solidFill>
                  <a:srgbClr val="3366FF"/>
                </a:solidFill>
                <a:latin typeface="Arial Rounded MT Bold" pitchFamily="34" charset="0"/>
                <a:cs typeface="Arial" pitchFamily="34" charset="0"/>
              </a:rPr>
              <a:t>1</a:t>
            </a:r>
            <a:r>
              <a:rPr lang="en-US" sz="2600" dirty="0" smtClean="0">
                <a:solidFill>
                  <a:srgbClr val="3366FF"/>
                </a:solidFill>
                <a:latin typeface="Arial Rounded MT Bold" pitchFamily="34" charset="0"/>
              </a:rPr>
              <a:t> of Au+Au </a:t>
            </a:r>
            <a:r>
              <a:rPr lang="en-US" sz="2600" b="1" dirty="0" smtClean="0">
                <a:solidFill>
                  <a:srgbClr val="3366FF"/>
                </a:solidFill>
                <a:latin typeface="Arial Rounded MT Bold" pitchFamily="34" charset="0"/>
                <a:sym typeface="Symbol"/>
              </a:rPr>
              <a:t></a:t>
            </a:r>
            <a:r>
              <a:rPr lang="en-US" sz="2600" dirty="0" smtClean="0">
                <a:solidFill>
                  <a:srgbClr val="FF0000"/>
                </a:solidFill>
                <a:latin typeface="Arial Rounded MT Bold" pitchFamily="34" charset="0"/>
              </a:rPr>
              <a:t> </a:t>
            </a:r>
            <a:r>
              <a:rPr lang="en-US" sz="2600" dirty="0" err="1" smtClean="0">
                <a:solidFill>
                  <a:srgbClr val="3366FF"/>
                </a:solidFill>
                <a:latin typeface="Arial Rounded MT Bold" pitchFamily="34" charset="0"/>
              </a:rPr>
              <a:t>Cu+Cu</a:t>
            </a:r>
            <a:r>
              <a:rPr lang="en-US" sz="2600" dirty="0" smtClean="0">
                <a:solidFill>
                  <a:srgbClr val="3366FF"/>
                </a:solidFill>
                <a:latin typeface="Arial Rounded MT Bold" pitchFamily="34" charset="0"/>
              </a:rPr>
              <a:t> at a fixed centrality</a:t>
            </a:r>
          </a:p>
          <a:p>
            <a:pPr marL="536575" indent="-536575" algn="just">
              <a:buClr>
                <a:srgbClr val="FF0000"/>
              </a:buClr>
            </a:pPr>
            <a:endParaRPr lang="en-US" sz="400" dirty="0" smtClean="0">
              <a:solidFill>
                <a:srgbClr val="3366FF"/>
              </a:solidFill>
              <a:latin typeface="Arial Rounded MT Bold" pitchFamily="34" charset="0"/>
            </a:endParaRPr>
          </a:p>
          <a:p>
            <a:pPr marL="536575" indent="-536575"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600" dirty="0" smtClean="0">
                <a:solidFill>
                  <a:srgbClr val="3366FF"/>
                </a:solidFill>
                <a:latin typeface="Arial Rounded MT Bold" pitchFamily="34" charset="0"/>
              </a:rPr>
              <a:t>We shall present </a:t>
            </a:r>
            <a:r>
              <a:rPr lang="en-US" sz="2600" dirty="0" smtClean="0">
                <a:solidFill>
                  <a:srgbClr val="3366FF"/>
                </a:solidFill>
                <a:latin typeface="Arial Rounded MT Bold" pitchFamily="34" charset="0"/>
                <a:cs typeface="Arial" pitchFamily="34" charset="0"/>
              </a:rPr>
              <a:t>v</a:t>
            </a:r>
            <a:r>
              <a:rPr lang="en-US" sz="2600" baseline="-25000" dirty="0" smtClean="0">
                <a:solidFill>
                  <a:srgbClr val="3366FF"/>
                </a:solidFill>
                <a:latin typeface="Arial Rounded MT Bold" pitchFamily="34" charset="0"/>
                <a:cs typeface="Arial" pitchFamily="34" charset="0"/>
              </a:rPr>
              <a:t>1</a:t>
            </a:r>
            <a:r>
              <a:rPr lang="en-US" sz="2600" dirty="0" smtClean="0">
                <a:solidFill>
                  <a:srgbClr val="3366FF"/>
                </a:solidFill>
                <a:latin typeface="Arial Rounded MT Bold" pitchFamily="34" charset="0"/>
              </a:rPr>
              <a:t> and </a:t>
            </a:r>
            <a:r>
              <a:rPr lang="el-GR" sz="2600" dirty="0" smtClean="0">
                <a:solidFill>
                  <a:srgbClr val="3366FF"/>
                </a:solidFill>
                <a:cs typeface="Arial" pitchFamily="34" charset="0"/>
              </a:rPr>
              <a:t>Δ</a:t>
            </a:r>
            <a:r>
              <a:rPr lang="en-US" sz="2600" dirty="0" smtClean="0">
                <a:solidFill>
                  <a:srgbClr val="3366FF"/>
                </a:solidFill>
                <a:latin typeface="Arial Rounded MT Bold" pitchFamily="34" charset="0"/>
                <a:cs typeface="Arial" pitchFamily="34" charset="0"/>
              </a:rPr>
              <a:t>v</a:t>
            </a:r>
            <a:r>
              <a:rPr lang="en-US" sz="2600" baseline="-25000" dirty="0" smtClean="0">
                <a:solidFill>
                  <a:srgbClr val="3366FF"/>
                </a:solidFill>
                <a:latin typeface="Arial Rounded MT Bold" pitchFamily="34" charset="0"/>
                <a:cs typeface="Arial" pitchFamily="34" charset="0"/>
              </a:rPr>
              <a:t>1</a:t>
            </a:r>
            <a:r>
              <a:rPr lang="en-US" sz="2600" dirty="0" smtClean="0">
                <a:solidFill>
                  <a:srgbClr val="3366FF"/>
                </a:solidFill>
                <a:latin typeface="Arial Rounded MT Bold" pitchFamily="34" charset="0"/>
              </a:rPr>
              <a:t> in U+U, Au+Au and Isobar (</a:t>
            </a:r>
            <a:r>
              <a:rPr lang="en-US" sz="2600" dirty="0" err="1" smtClean="0">
                <a:solidFill>
                  <a:srgbClr val="3366FF"/>
                </a:solidFill>
                <a:latin typeface="Arial Rounded MT Bold" pitchFamily="34" charset="0"/>
              </a:rPr>
              <a:t>RuRu</a:t>
            </a:r>
            <a:r>
              <a:rPr lang="en-US" sz="2600" dirty="0" smtClean="0">
                <a:solidFill>
                  <a:srgbClr val="3366FF"/>
                </a:solidFill>
                <a:latin typeface="Arial Rounded MT Bold" pitchFamily="34" charset="0"/>
              </a:rPr>
              <a:t> + </a:t>
            </a:r>
            <a:r>
              <a:rPr lang="en-US" sz="2600" dirty="0" err="1" smtClean="0">
                <a:solidFill>
                  <a:srgbClr val="3366FF"/>
                </a:solidFill>
                <a:latin typeface="Arial Rounded MT Bold" pitchFamily="34" charset="0"/>
              </a:rPr>
              <a:t>ZrZr</a:t>
            </a:r>
            <a:r>
              <a:rPr lang="en-US" sz="2600" dirty="0" smtClean="0">
                <a:solidFill>
                  <a:srgbClr val="3366FF"/>
                </a:solidFill>
                <a:latin typeface="Arial Rounded MT Bold" pitchFamily="34" charset="0"/>
              </a:rPr>
              <a:t>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2736627" y="117451"/>
            <a:ext cx="9073008" cy="798470"/>
          </a:xfrm>
          <a:prstGeom prst="rect">
            <a:avLst/>
          </a:prstGeom>
          <a:noFill/>
        </p:spPr>
        <p:txBody>
          <a:bodyPr wrap="square" lIns="120187" tIns="60094" rIns="120187" bIns="60094" rtlCol="0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6600"/>
                </a:solidFill>
                <a:latin typeface="Britannic Bold" pitchFamily="34" charset="0"/>
                <a:ea typeface="Segoe UI Black" pitchFamily="34" charset="0"/>
                <a:cs typeface="Segoe UI Black" pitchFamily="34" charset="0"/>
              </a:rPr>
              <a:t>System Size Dependence on </a:t>
            </a:r>
            <a:r>
              <a:rPr lang="en-US" sz="4400" b="1" dirty="0" smtClean="0">
                <a:solidFill>
                  <a:srgbClr val="006600"/>
                </a:solidFill>
                <a:latin typeface="Britannic Bold" pitchFamily="34" charset="0"/>
                <a:cs typeface="Arial" pitchFamily="34" charset="0"/>
              </a:rPr>
              <a:t>v</a:t>
            </a:r>
            <a:r>
              <a:rPr lang="en-US" sz="4400" b="1" baseline="-25000" dirty="0" smtClean="0">
                <a:solidFill>
                  <a:srgbClr val="006600"/>
                </a:solidFill>
                <a:latin typeface="Britannic Bold" pitchFamily="34" charset="0"/>
                <a:cs typeface="Arial" pitchFamily="34" charset="0"/>
              </a:rPr>
              <a:t>1</a:t>
            </a:r>
            <a:r>
              <a:rPr lang="en-US" sz="4400" b="1" dirty="0" smtClean="0">
                <a:solidFill>
                  <a:srgbClr val="006600"/>
                </a:solidFill>
                <a:latin typeface="Britannic Bold" pitchFamily="34" charset="0"/>
                <a:ea typeface="Segoe UI Black" pitchFamily="34" charset="0"/>
                <a:cs typeface="Segoe UI Black" pitchFamily="34" charset="0"/>
              </a:rPr>
              <a:t>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760963" y="7318251"/>
            <a:ext cx="28862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accent6">
                    <a:lumMod val="50000"/>
                  </a:schemeClr>
                </a:solidFill>
              </a:rPr>
              <a:t>PRL. 101, 252301 [STAR]</a:t>
            </a:r>
            <a:endParaRPr lang="en-US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7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72331" y="10126563"/>
            <a:ext cx="14401600" cy="288032"/>
          </a:xfrm>
        </p:spPr>
        <p:txBody>
          <a:bodyPr/>
          <a:lstStyle/>
          <a:p>
            <a:pPr algn="just">
              <a:defRPr/>
            </a:pPr>
            <a:r>
              <a:rPr lang="en-US" sz="1800" b="1" dirty="0" smtClean="0">
                <a:solidFill>
                  <a:srgbClr val="006600"/>
                </a:solidFill>
                <a:latin typeface="Bahnschrift Condensed" pitchFamily="34" charset="0"/>
                <a:cs typeface="Times New Roman" pitchFamily="18" charset="0"/>
              </a:rPr>
              <a:t>Light-Cone 2024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  <a:cs typeface="Times New Roman" pitchFamily="18" charset="0"/>
              </a:rPr>
              <a:t>		             			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itchFamily="34" charset="0"/>
                <a:cs typeface="Times New Roman" pitchFamily="18" charset="0"/>
              </a:rPr>
              <a:t>            November 25, 2024 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  <a:cs typeface="Times New Roman" pitchFamily="18" charset="0"/>
              </a:rPr>
              <a:t>			</a:t>
            </a:r>
            <a:r>
              <a:rPr lang="en-US" sz="1800" b="1" dirty="0" smtClean="0">
                <a:solidFill>
                  <a:srgbClr val="3366FF"/>
                </a:solidFill>
                <a:latin typeface="Bahnschrift Condensed" pitchFamily="34" charset="0"/>
                <a:cs typeface="Times New Roman" pitchFamily="18" charset="0"/>
              </a:rPr>
              <a:t>	           	     Muhammad Farhan Taseer</a:t>
            </a:r>
            <a:endParaRPr lang="en-US" sz="1800" b="1" dirty="0">
              <a:solidFill>
                <a:srgbClr val="3366FF"/>
              </a:solidFill>
              <a:latin typeface="Bahnschrift Condens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9766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3802510" y="9513358"/>
            <a:ext cx="687303" cy="556900"/>
          </a:xfrm>
        </p:spPr>
        <p:txBody>
          <a:bodyPr/>
          <a:lstStyle/>
          <a:p>
            <a:pPr>
              <a:defRPr/>
            </a:pPr>
            <a:fld id="{C79A0C6C-4AD5-4277-8258-5D110704DCE8}" type="slidenum">
              <a:rPr lang="en-US" b="1" smtClean="0">
                <a:solidFill>
                  <a:schemeClr val="tx1"/>
                </a:solidFill>
                <a:latin typeface="Britannic Bold" pitchFamily="34" charset="0"/>
              </a:rPr>
              <a:pPr>
                <a:defRPr/>
              </a:pPr>
              <a:t>7</a:t>
            </a:fld>
            <a:endParaRPr lang="en-US" b="1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1545627" y="909539"/>
            <a:ext cx="11455025" cy="3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120187" tIns="60094" rIns="120187" bIns="60094" numCol="1" anchor="t" anchorCtr="0" compatLnSpc="1">
            <a:prstTxWarp prst="textNoShape">
              <a:avLst/>
            </a:prstTxWarp>
          </a:bodyPr>
          <a:lstStyle/>
          <a:p>
            <a:endParaRPr lang="en-US">
              <a:ln>
                <a:solidFill>
                  <a:srgbClr val="CC6600"/>
                </a:solidFill>
              </a:ln>
            </a:endParaRPr>
          </a:p>
        </p:txBody>
      </p:sp>
      <p:sp>
        <p:nvSpPr>
          <p:cNvPr id="11" name="Line 3"/>
          <p:cNvSpPr>
            <a:spLocks noChangeShapeType="1"/>
          </p:cNvSpPr>
          <p:nvPr/>
        </p:nvSpPr>
        <p:spPr bwMode="auto">
          <a:xfrm>
            <a:off x="8" y="10054555"/>
            <a:ext cx="14546263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120187" tIns="60094" rIns="120187" bIns="60094" numCol="1" anchor="t" anchorCtr="0" compatLnSpc="1">
            <a:prstTxWarp prst="textNoShape">
              <a:avLst/>
            </a:prstTxWarp>
          </a:bodyPr>
          <a:lstStyle/>
          <a:p>
            <a:endParaRPr lang="en-US">
              <a:ln>
                <a:solidFill>
                  <a:srgbClr val="CC6600"/>
                </a:solidFill>
              </a:ln>
            </a:endParaRP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3" cstate="print"/>
          <a:srcRect l="13471" t="1901" r="13255" b="5000"/>
          <a:stretch>
            <a:fillRect/>
          </a:stretch>
        </p:blipFill>
        <p:spPr bwMode="auto">
          <a:xfrm>
            <a:off x="56475" y="68068"/>
            <a:ext cx="1416718" cy="13311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8" descr="C:\Users\mfarh\Desktop\c-14qjh0_400x4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29756" y="177903"/>
            <a:ext cx="1145502" cy="1098289"/>
          </a:xfrm>
          <a:prstGeom prst="rect">
            <a:avLst/>
          </a:prstGeom>
          <a:noFill/>
        </p:spPr>
      </p:pic>
      <p:sp>
        <p:nvSpPr>
          <p:cNvPr id="15" name="Rectangle 14"/>
          <p:cNvSpPr/>
          <p:nvPr/>
        </p:nvSpPr>
        <p:spPr>
          <a:xfrm>
            <a:off x="10512149" y="9478491"/>
            <a:ext cx="2593630" cy="400093"/>
          </a:xfrm>
          <a:prstGeom prst="rect">
            <a:avLst/>
          </a:prstGeom>
        </p:spPr>
        <p:txBody>
          <a:bodyPr wrap="none" lIns="91426" tIns="45712" rIns="91426" bIns="45712">
            <a:spAutoFit/>
          </a:bodyPr>
          <a:lstStyle/>
          <a:p>
            <a:r>
              <a:rPr lang="en-US" sz="2000" b="1" dirty="0" smtClean="0">
                <a:solidFill>
                  <a:srgbClr val="006600"/>
                </a:solidFill>
                <a:latin typeface="Arial Rounded MT Bold" pitchFamily="34" charset="0"/>
              </a:rPr>
              <a:t>The STAR detector </a:t>
            </a:r>
            <a:endParaRPr lang="en-US" sz="2000" b="1" dirty="0">
              <a:solidFill>
                <a:srgbClr val="006600"/>
              </a:solidFill>
              <a:latin typeface="Arial Rounded MT Bold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896867" y="117451"/>
            <a:ext cx="4680520" cy="798470"/>
          </a:xfrm>
          <a:prstGeom prst="rect">
            <a:avLst/>
          </a:prstGeom>
        </p:spPr>
        <p:txBody>
          <a:bodyPr wrap="square" lIns="120187" tIns="60094" rIns="120187" bIns="60094">
            <a:spAutoFit/>
          </a:bodyPr>
          <a:lstStyle/>
          <a:p>
            <a:pPr algn="ctr"/>
            <a:r>
              <a:rPr lang="en-US" sz="4400" b="1" dirty="0" smtClean="0">
                <a:solidFill>
                  <a:srgbClr val="006600"/>
                </a:solidFill>
                <a:latin typeface="Britannic Bold" pitchFamily="34" charset="0"/>
                <a:ea typeface="Segoe UI Black" pitchFamily="34" charset="0"/>
                <a:cs typeface="Segoe UI Black" pitchFamily="34" charset="0"/>
              </a:rPr>
              <a:t>STAR Experiment</a:t>
            </a:r>
            <a:endParaRPr lang="en-US" sz="4400" dirty="0">
              <a:solidFill>
                <a:srgbClr val="006600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368475" y="1517256"/>
            <a:ext cx="11881320" cy="1475579"/>
          </a:xfrm>
          <a:prstGeom prst="rect">
            <a:avLst/>
          </a:prstGeom>
          <a:solidFill>
            <a:schemeClr val="bg1"/>
          </a:solidFill>
        </p:spPr>
        <p:txBody>
          <a:bodyPr wrap="square" lIns="120187" tIns="60094" rIns="120187" bIns="60094">
            <a:spAutoFit/>
          </a:bodyPr>
          <a:lstStyle/>
          <a:p>
            <a:pPr marL="450850" indent="-450850"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200" dirty="0" smtClean="0">
                <a:solidFill>
                  <a:srgbClr val="0066FF"/>
                </a:solidFill>
                <a:latin typeface="Arial Rounded MT Bold" pitchFamily="34" charset="0"/>
              </a:rPr>
              <a:t>Solenoidal Tracker at RHIC is a multipurpose detector with full azimuthal coverage  </a:t>
            </a:r>
          </a:p>
          <a:p>
            <a:pPr marL="450850" indent="-450850"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200" dirty="0" smtClean="0">
                <a:solidFill>
                  <a:srgbClr val="0066FF"/>
                </a:solidFill>
                <a:latin typeface="Arial Rounded MT Bold" pitchFamily="34" charset="0"/>
              </a:rPr>
              <a:t>Upgrade of inner-TPC </a:t>
            </a:r>
            <a:r>
              <a:rPr lang="en-US" sz="2200" b="1" dirty="0" smtClean="0">
                <a:solidFill>
                  <a:srgbClr val="FF0000"/>
                </a:solidFill>
                <a:latin typeface="Arial Rounded MT Bold" pitchFamily="34" charset="0"/>
              </a:rPr>
              <a:t>(</a:t>
            </a:r>
            <a:r>
              <a:rPr lang="en-US" sz="2200" dirty="0" smtClean="0">
                <a:solidFill>
                  <a:srgbClr val="FF0000"/>
                </a:solidFill>
                <a:latin typeface="Arial Rounded MT Bold" pitchFamily="34" charset="0"/>
              </a:rPr>
              <a:t>Better Track Quality, Wide acceptance (|</a:t>
            </a:r>
            <a:r>
              <a:rPr lang="el-GR" sz="2200" dirty="0" smtClean="0">
                <a:solidFill>
                  <a:srgbClr val="FF0000"/>
                </a:solidFill>
                <a:latin typeface="Arial Rounded MT Bold" pitchFamily="34" charset="0"/>
              </a:rPr>
              <a:t>η| &lt; 1.5)</a:t>
            </a:r>
            <a:endParaRPr lang="en-US" sz="2200" b="1" dirty="0" smtClean="0">
              <a:solidFill>
                <a:srgbClr val="0066FF"/>
              </a:solidFill>
              <a:latin typeface="Arial Rounded MT Bold" pitchFamily="34" charset="0"/>
            </a:endParaRPr>
          </a:p>
          <a:p>
            <a:pPr marL="450850" indent="-450850" algn="just">
              <a:buClr>
                <a:srgbClr val="FF0000"/>
              </a:buClr>
              <a:buFont typeface="Wingdings" pitchFamily="2" charset="2"/>
              <a:buChar char="q"/>
            </a:pPr>
            <a:r>
              <a:rPr lang="en-US" sz="2200" dirty="0" smtClean="0">
                <a:solidFill>
                  <a:srgbClr val="0066FF"/>
                </a:solidFill>
                <a:latin typeface="Arial Rounded MT Bold" pitchFamily="34" charset="0"/>
              </a:rPr>
              <a:t>Event Plane Detector and Zero Degree Calorimeter used for event plane reconstruction, EPD (2.1&lt;|η|&lt;5.1),  ZDC-SMD(|η|&gt;6.3)</a:t>
            </a:r>
          </a:p>
        </p:txBody>
      </p: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12491" y="3357811"/>
            <a:ext cx="11521280" cy="6120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ctangle 19"/>
          <p:cNvSpPr/>
          <p:nvPr/>
        </p:nvSpPr>
        <p:spPr>
          <a:xfrm>
            <a:off x="1512491" y="8038331"/>
            <a:ext cx="4608512" cy="1414023"/>
          </a:xfrm>
          <a:prstGeom prst="rect">
            <a:avLst/>
          </a:prstGeom>
          <a:solidFill>
            <a:schemeClr val="bg1"/>
          </a:solidFill>
        </p:spPr>
        <p:txBody>
          <a:bodyPr wrap="square" lIns="120187" tIns="60094" rIns="120187" bIns="60094">
            <a:spAutoFit/>
          </a:bodyPr>
          <a:lstStyle/>
          <a:p>
            <a:pPr marL="361950" indent="-361950" algn="just">
              <a:buClr>
                <a:srgbClr val="FF0000"/>
              </a:buClr>
            </a:pPr>
            <a:r>
              <a:rPr lang="en-US" sz="2000" b="1" dirty="0" smtClean="0">
                <a:solidFill>
                  <a:srgbClr val="F72217"/>
                </a:solidFill>
                <a:latin typeface="Arial Rounded MT Bold" pitchFamily="34" charset="0"/>
              </a:rPr>
              <a:t>Excellent Particle Identification</a:t>
            </a:r>
          </a:p>
          <a:p>
            <a:pPr marL="358775" indent="-358775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1600" dirty="0" smtClean="0">
                <a:solidFill>
                  <a:srgbClr val="0066FF"/>
                </a:solidFill>
                <a:latin typeface="Arial Rounded MT Bold" pitchFamily="34" charset="0"/>
              </a:rPr>
              <a:t>Tracking of charged particles using TPC</a:t>
            </a:r>
          </a:p>
          <a:p>
            <a:pPr marL="358775" indent="-358775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1600" dirty="0" smtClean="0">
                <a:solidFill>
                  <a:srgbClr val="0066FF"/>
                </a:solidFill>
                <a:latin typeface="Arial Rounded MT Bold" pitchFamily="34" charset="0"/>
              </a:rPr>
              <a:t>Momentum reconstruction using TPC</a:t>
            </a:r>
          </a:p>
          <a:p>
            <a:pPr marL="358775" indent="-358775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1600" dirty="0" smtClean="0">
                <a:solidFill>
                  <a:srgbClr val="0066FF"/>
                </a:solidFill>
                <a:latin typeface="Arial Rounded MT Bold" pitchFamily="34" charset="0"/>
              </a:rPr>
              <a:t>Energy loss (</a:t>
            </a:r>
            <a:r>
              <a:rPr lang="en-US" sz="1600" dirty="0" err="1" smtClean="0">
                <a:solidFill>
                  <a:srgbClr val="0066FF"/>
                </a:solidFill>
                <a:latin typeface="Arial Rounded MT Bold" pitchFamily="34" charset="0"/>
              </a:rPr>
              <a:t>dE</a:t>
            </a:r>
            <a:r>
              <a:rPr lang="en-US" sz="1600" dirty="0" smtClean="0">
                <a:solidFill>
                  <a:srgbClr val="0066FF"/>
                </a:solidFill>
                <a:latin typeface="Arial Rounded MT Bold" pitchFamily="34" charset="0"/>
              </a:rPr>
              <a:t>/</a:t>
            </a:r>
            <a:r>
              <a:rPr lang="en-US" sz="1600" dirty="0" err="1" smtClean="0">
                <a:solidFill>
                  <a:srgbClr val="0066FF"/>
                </a:solidFill>
                <a:latin typeface="Arial Rounded MT Bold" pitchFamily="34" charset="0"/>
              </a:rPr>
              <a:t>dx</a:t>
            </a:r>
            <a:r>
              <a:rPr lang="en-US" sz="1600" dirty="0" smtClean="0">
                <a:solidFill>
                  <a:srgbClr val="0066FF"/>
                </a:solidFill>
                <a:latin typeface="Arial Rounded MT Bold" pitchFamily="34" charset="0"/>
              </a:rPr>
              <a:t>) using TPC</a:t>
            </a:r>
          </a:p>
          <a:p>
            <a:pPr marL="358775" indent="-358775" algn="just">
              <a:buClr>
                <a:srgbClr val="FF0000"/>
              </a:buClr>
              <a:buFont typeface="Wingdings" pitchFamily="2" charset="2"/>
              <a:buChar char="ü"/>
            </a:pPr>
            <a:r>
              <a:rPr lang="en-US" sz="1600" dirty="0" smtClean="0">
                <a:solidFill>
                  <a:srgbClr val="0066FF"/>
                </a:solidFill>
                <a:latin typeface="Arial Rounded MT Bold" pitchFamily="34" charset="0"/>
              </a:rPr>
              <a:t>mass square information using TOF </a:t>
            </a:r>
            <a:endParaRPr lang="en-US" sz="500" dirty="0" smtClean="0">
              <a:solidFill>
                <a:srgbClr val="0066FF"/>
              </a:solidFill>
              <a:latin typeface="Arial Rounded MT Bold" pitchFamily="34" charset="0"/>
            </a:endParaRPr>
          </a:p>
        </p:txBody>
      </p:sp>
      <p:sp>
        <p:nvSpPr>
          <p:cNvPr id="14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72331" y="10126563"/>
            <a:ext cx="14401600" cy="288032"/>
          </a:xfrm>
        </p:spPr>
        <p:txBody>
          <a:bodyPr/>
          <a:lstStyle/>
          <a:p>
            <a:pPr algn="just">
              <a:defRPr/>
            </a:pPr>
            <a:r>
              <a:rPr lang="en-US" sz="1800" b="1" dirty="0" smtClean="0">
                <a:solidFill>
                  <a:srgbClr val="006600"/>
                </a:solidFill>
                <a:latin typeface="Bahnschrift Condensed" pitchFamily="34" charset="0"/>
                <a:cs typeface="Times New Roman" pitchFamily="18" charset="0"/>
              </a:rPr>
              <a:t>Light-Cone 2024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  <a:cs typeface="Times New Roman" pitchFamily="18" charset="0"/>
              </a:rPr>
              <a:t>		             			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itchFamily="34" charset="0"/>
                <a:cs typeface="Times New Roman" pitchFamily="18" charset="0"/>
              </a:rPr>
              <a:t>            November 25, 2024 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  <a:cs typeface="Times New Roman" pitchFamily="18" charset="0"/>
              </a:rPr>
              <a:t>			</a:t>
            </a:r>
            <a:r>
              <a:rPr lang="en-US" sz="1800" b="1" dirty="0" smtClean="0">
                <a:solidFill>
                  <a:srgbClr val="3366FF"/>
                </a:solidFill>
                <a:latin typeface="Bahnschrift Condensed" pitchFamily="34" charset="0"/>
                <a:cs typeface="Times New Roman" pitchFamily="18" charset="0"/>
              </a:rPr>
              <a:t>	           	     Muhammad Farhan Taseer</a:t>
            </a:r>
            <a:endParaRPr lang="en-US" sz="1800" b="1" dirty="0">
              <a:solidFill>
                <a:srgbClr val="3366FF"/>
              </a:solidFill>
              <a:latin typeface="Bahnschrift Condens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9766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3802510" y="9513358"/>
            <a:ext cx="687303" cy="556900"/>
          </a:xfrm>
        </p:spPr>
        <p:txBody>
          <a:bodyPr/>
          <a:lstStyle/>
          <a:p>
            <a:pPr>
              <a:defRPr/>
            </a:pPr>
            <a:fld id="{C79A0C6C-4AD5-4277-8258-5D110704DCE8}" type="slidenum">
              <a:rPr lang="en-US" b="1" smtClean="0">
                <a:solidFill>
                  <a:schemeClr val="tx1"/>
                </a:solidFill>
                <a:latin typeface="Britannic Bold" pitchFamily="34" charset="0"/>
              </a:rPr>
              <a:pPr>
                <a:defRPr/>
              </a:pPr>
              <a:t>8</a:t>
            </a:fld>
            <a:endParaRPr lang="en-US" b="1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1545627" y="909539"/>
            <a:ext cx="11455025" cy="3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120187" tIns="60094" rIns="120187" bIns="60094" numCol="1" anchor="t" anchorCtr="0" compatLnSpc="1">
            <a:prstTxWarp prst="textNoShape">
              <a:avLst/>
            </a:prstTxWarp>
          </a:bodyPr>
          <a:lstStyle/>
          <a:p>
            <a:endParaRPr lang="en-US">
              <a:ln>
                <a:solidFill>
                  <a:srgbClr val="CC6600"/>
                </a:solidFill>
              </a:ln>
            </a:endParaRPr>
          </a:p>
        </p:txBody>
      </p:sp>
      <p:sp>
        <p:nvSpPr>
          <p:cNvPr id="11" name="Line 3"/>
          <p:cNvSpPr>
            <a:spLocks noChangeShapeType="1"/>
          </p:cNvSpPr>
          <p:nvPr/>
        </p:nvSpPr>
        <p:spPr bwMode="auto">
          <a:xfrm>
            <a:off x="8" y="10062489"/>
            <a:ext cx="14546263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120187" tIns="60094" rIns="120187" bIns="60094" numCol="1" anchor="t" anchorCtr="0" compatLnSpc="1">
            <a:prstTxWarp prst="textNoShape">
              <a:avLst/>
            </a:prstTxWarp>
          </a:bodyPr>
          <a:lstStyle/>
          <a:p>
            <a:endParaRPr lang="en-US">
              <a:ln>
                <a:solidFill>
                  <a:srgbClr val="CC6600"/>
                </a:solidFill>
              </a:ln>
            </a:endParaRP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3" cstate="print"/>
          <a:srcRect l="13471" t="1901" r="13255" b="5000"/>
          <a:stretch>
            <a:fillRect/>
          </a:stretch>
        </p:blipFill>
        <p:spPr bwMode="auto">
          <a:xfrm>
            <a:off x="56475" y="68068"/>
            <a:ext cx="1416718" cy="13311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8" descr="C:\Users\mfarh\Desktop\c-14qjh0_400x4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29756" y="177903"/>
            <a:ext cx="1145502" cy="1098289"/>
          </a:xfrm>
          <a:prstGeom prst="rect">
            <a:avLst/>
          </a:prstGeom>
          <a:noFill/>
        </p:spPr>
      </p:pic>
      <p:sp>
        <p:nvSpPr>
          <p:cNvPr id="17" name="Down Ribbon 16"/>
          <p:cNvSpPr/>
          <p:nvPr/>
        </p:nvSpPr>
        <p:spPr>
          <a:xfrm>
            <a:off x="3888755" y="3069779"/>
            <a:ext cx="6696744" cy="2304256"/>
          </a:xfrm>
          <a:prstGeom prst="ribbon">
            <a:avLst/>
          </a:prstGeom>
          <a:solidFill>
            <a:srgbClr val="F7221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dirty="0" smtClean="0">
                <a:latin typeface="Britannic Bold" pitchFamily="34" charset="0"/>
              </a:rPr>
              <a:t>Results</a:t>
            </a:r>
            <a:endParaRPr lang="en-US" sz="7200" dirty="0">
              <a:latin typeface="Britannic Bold" pitchFamily="34" charset="0"/>
            </a:endParaRPr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72331" y="10126563"/>
            <a:ext cx="14401600" cy="288032"/>
          </a:xfrm>
        </p:spPr>
        <p:txBody>
          <a:bodyPr/>
          <a:lstStyle/>
          <a:p>
            <a:pPr algn="just">
              <a:defRPr/>
            </a:pPr>
            <a:r>
              <a:rPr lang="en-US" sz="1800" b="1" dirty="0" smtClean="0">
                <a:solidFill>
                  <a:srgbClr val="006600"/>
                </a:solidFill>
                <a:latin typeface="Bahnschrift Condensed" pitchFamily="34" charset="0"/>
                <a:cs typeface="Times New Roman" pitchFamily="18" charset="0"/>
              </a:rPr>
              <a:t>Light-Cone 2024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  <a:cs typeface="Times New Roman" pitchFamily="18" charset="0"/>
              </a:rPr>
              <a:t>		             			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itchFamily="34" charset="0"/>
                <a:cs typeface="Times New Roman" pitchFamily="18" charset="0"/>
              </a:rPr>
              <a:t>            November 25, 2024 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  <a:cs typeface="Times New Roman" pitchFamily="18" charset="0"/>
              </a:rPr>
              <a:t>			</a:t>
            </a:r>
            <a:r>
              <a:rPr lang="en-US" sz="1800" b="1" dirty="0" smtClean="0">
                <a:solidFill>
                  <a:srgbClr val="3366FF"/>
                </a:solidFill>
                <a:latin typeface="Bahnschrift Condensed" pitchFamily="34" charset="0"/>
                <a:cs typeface="Times New Roman" pitchFamily="18" charset="0"/>
              </a:rPr>
              <a:t>	           	     Muhammad Farhan Taseer</a:t>
            </a:r>
            <a:endParaRPr lang="en-US" sz="1800" b="1" dirty="0">
              <a:solidFill>
                <a:srgbClr val="3366FF"/>
              </a:solidFill>
              <a:latin typeface="Bahnschrift Condens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9766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13802510" y="9513358"/>
            <a:ext cx="687303" cy="556900"/>
          </a:xfrm>
        </p:spPr>
        <p:txBody>
          <a:bodyPr/>
          <a:lstStyle/>
          <a:p>
            <a:pPr>
              <a:defRPr/>
            </a:pPr>
            <a:fld id="{C79A0C6C-4AD5-4277-8258-5D110704DCE8}" type="slidenum">
              <a:rPr lang="en-US" b="1" smtClean="0">
                <a:solidFill>
                  <a:schemeClr val="tx1"/>
                </a:solidFill>
                <a:latin typeface="Britannic Bold" pitchFamily="34" charset="0"/>
              </a:rPr>
              <a:pPr>
                <a:defRPr/>
              </a:pPr>
              <a:t>9</a:t>
            </a:fld>
            <a:endParaRPr lang="en-US" b="1" dirty="0">
              <a:solidFill>
                <a:schemeClr val="tx1"/>
              </a:solidFill>
              <a:latin typeface="Britannic Bold" pitchFamily="34" charset="0"/>
            </a:endParaRP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>
            <a:off x="1545627" y="909539"/>
            <a:ext cx="11455025" cy="3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120187" tIns="60094" rIns="120187" bIns="60094" numCol="1" anchor="t" anchorCtr="0" compatLnSpc="1">
            <a:prstTxWarp prst="textNoShape">
              <a:avLst/>
            </a:prstTxWarp>
          </a:bodyPr>
          <a:lstStyle/>
          <a:p>
            <a:endParaRPr lang="en-US">
              <a:ln>
                <a:solidFill>
                  <a:srgbClr val="CC6600"/>
                </a:solidFill>
              </a:ln>
            </a:endParaRPr>
          </a:p>
        </p:txBody>
      </p:sp>
      <p:sp>
        <p:nvSpPr>
          <p:cNvPr id="11" name="Line 3"/>
          <p:cNvSpPr>
            <a:spLocks noChangeShapeType="1"/>
          </p:cNvSpPr>
          <p:nvPr/>
        </p:nvSpPr>
        <p:spPr bwMode="auto">
          <a:xfrm>
            <a:off x="8" y="10054555"/>
            <a:ext cx="14546263" cy="0"/>
          </a:xfrm>
          <a:prstGeom prst="line">
            <a:avLst/>
          </a:prstGeom>
          <a:ln>
            <a:headEnd/>
            <a:tailEnd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vert="horz" wrap="square" lIns="120187" tIns="60094" rIns="120187" bIns="60094" numCol="1" anchor="t" anchorCtr="0" compatLnSpc="1">
            <a:prstTxWarp prst="textNoShape">
              <a:avLst/>
            </a:prstTxWarp>
          </a:bodyPr>
          <a:lstStyle/>
          <a:p>
            <a:endParaRPr lang="en-US">
              <a:ln>
                <a:solidFill>
                  <a:srgbClr val="CC6600"/>
                </a:solidFill>
              </a:ln>
            </a:endParaRPr>
          </a:p>
        </p:txBody>
      </p:sp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3" cstate="print"/>
          <a:srcRect l="13471" t="1901" r="13255" b="5000"/>
          <a:stretch>
            <a:fillRect/>
          </a:stretch>
        </p:blipFill>
        <p:spPr bwMode="auto">
          <a:xfrm>
            <a:off x="56475" y="68068"/>
            <a:ext cx="1416718" cy="133113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" name="Picture 8" descr="C:\Users\mfarh\Desktop\c-14qjh0_400x40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229756" y="177903"/>
            <a:ext cx="1145502" cy="1098289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376587" y="158079"/>
            <a:ext cx="10225136" cy="751460"/>
          </a:xfrm>
          <a:prstGeom prst="rect">
            <a:avLst/>
          </a:prstGeom>
          <a:noFill/>
        </p:spPr>
        <p:txBody>
          <a:bodyPr wrap="square" lIns="134588" tIns="67296" rIns="134588" bIns="67296" rtlCol="0">
            <a:spAutoFit/>
          </a:bodyPr>
          <a:lstStyle/>
          <a:p>
            <a:pPr algn="ctr"/>
            <a:r>
              <a:rPr lang="en-US" sz="4000" b="1" dirty="0" smtClean="0">
                <a:solidFill>
                  <a:srgbClr val="006600"/>
                </a:solidFill>
                <a:latin typeface="Britannic Bold" pitchFamily="34" charset="0"/>
                <a:cs typeface="Arial" pitchFamily="34" charset="0"/>
              </a:rPr>
              <a:t>v</a:t>
            </a:r>
            <a:r>
              <a:rPr lang="en-US" sz="4000" b="1" baseline="-25000" dirty="0" smtClean="0">
                <a:solidFill>
                  <a:srgbClr val="006600"/>
                </a:solidFill>
                <a:latin typeface="Britannic Bold" pitchFamily="34" charset="0"/>
                <a:cs typeface="Arial" pitchFamily="34" charset="0"/>
              </a:rPr>
              <a:t>1</a:t>
            </a:r>
            <a:r>
              <a:rPr lang="en-US" sz="4000" b="1" dirty="0" smtClean="0">
                <a:solidFill>
                  <a:srgbClr val="006600"/>
                </a:solidFill>
                <a:latin typeface="Britannic Bold" pitchFamily="34" charset="0"/>
                <a:cs typeface="Arial" pitchFamily="34" charset="0"/>
              </a:rPr>
              <a:t>(y) for Mid-Central </a:t>
            </a:r>
            <a:r>
              <a:rPr lang="en-US" sz="4000" b="1" dirty="0" smtClean="0">
                <a:solidFill>
                  <a:srgbClr val="006600"/>
                </a:solidFill>
                <a:latin typeface="Britannic Bold" pitchFamily="34" charset="0"/>
                <a:ea typeface="Segoe UI Black" pitchFamily="34" charset="0"/>
                <a:cs typeface="Arial" pitchFamily="34" charset="0"/>
              </a:rPr>
              <a:t>U+U, Au+Au &amp; Isobar</a:t>
            </a:r>
            <a:endParaRPr lang="en-US" sz="4000" b="1" dirty="0" smtClean="0">
              <a:solidFill>
                <a:srgbClr val="006600"/>
              </a:solidFill>
              <a:latin typeface="Britannic Bold" pitchFamily="34" charset="0"/>
              <a:ea typeface="Segoe UI Black" pitchFamily="34" charset="0"/>
              <a:cs typeface="Segoe UI Black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92811" y="9050514"/>
            <a:ext cx="6624736" cy="860025"/>
          </a:xfrm>
          <a:prstGeom prst="rect">
            <a:avLst/>
          </a:prstGeom>
        </p:spPr>
        <p:txBody>
          <a:bodyPr wrap="square" lIns="120187" tIns="60094" rIns="120187" bIns="60094">
            <a:spAutoFit/>
          </a:bodyPr>
          <a:lstStyle/>
          <a:p>
            <a:pPr marL="358775" indent="-358775"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en-US" sz="2200" dirty="0" smtClean="0"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2200" dirty="0" smtClean="0">
                <a:solidFill>
                  <a:srgbClr val="3366FF"/>
                </a:solidFill>
                <a:latin typeface="Arial Rounded MT Bold" pitchFamily="34" charset="0"/>
                <a:cs typeface="Arial" pitchFamily="34" charset="0"/>
              </a:rPr>
              <a:t>v</a:t>
            </a:r>
            <a:r>
              <a:rPr lang="en-US" sz="2200" baseline="-25000" dirty="0" smtClean="0">
                <a:solidFill>
                  <a:srgbClr val="3366FF"/>
                </a:solidFill>
                <a:latin typeface="Arial Rounded MT Bold" pitchFamily="34" charset="0"/>
                <a:cs typeface="Arial" pitchFamily="34" charset="0"/>
              </a:rPr>
              <a:t>1</a:t>
            </a:r>
            <a:r>
              <a:rPr lang="en-US" sz="2200" dirty="0" smtClean="0">
                <a:solidFill>
                  <a:srgbClr val="3366FF"/>
                </a:solidFill>
                <a:latin typeface="Arial Rounded MT Bold" pitchFamily="34" charset="0"/>
                <a:cs typeface="Arial" pitchFamily="34" charset="0"/>
              </a:rPr>
              <a:t> </a:t>
            </a:r>
            <a:r>
              <a:rPr lang="en-US" sz="2200" dirty="0" err="1" smtClean="0">
                <a:solidFill>
                  <a:srgbClr val="3366FF"/>
                </a:solidFill>
                <a:latin typeface="Arial Rounded MT Bold" pitchFamily="34" charset="0"/>
                <a:cs typeface="Arial" pitchFamily="34" charset="0"/>
              </a:rPr>
              <a:t>vs</a:t>
            </a:r>
            <a:r>
              <a:rPr lang="en-US" sz="2200" dirty="0" smtClean="0">
                <a:solidFill>
                  <a:srgbClr val="3366FF"/>
                </a:solidFill>
                <a:latin typeface="Arial Rounded MT Bold" pitchFamily="34" charset="0"/>
                <a:cs typeface="Arial" pitchFamily="34" charset="0"/>
              </a:rPr>
              <a:t> y </a:t>
            </a:r>
            <a:r>
              <a:rPr lang="en-US" sz="2200" dirty="0" smtClean="0">
                <a:solidFill>
                  <a:srgbClr val="3366FF"/>
                </a:solidFill>
                <a:latin typeface="Arial Rounded MT Bold" pitchFamily="34" charset="0"/>
              </a:rPr>
              <a:t>in U+U, Au+Au and Isobar collisions</a:t>
            </a:r>
          </a:p>
          <a:p>
            <a:pPr marL="358775" indent="-358775" algn="just">
              <a:buClr>
                <a:srgbClr val="FF0000"/>
              </a:buClr>
            </a:pPr>
            <a:endParaRPr lang="da-DK" sz="400" dirty="0" smtClean="0">
              <a:solidFill>
                <a:srgbClr val="3366FF"/>
              </a:solidFill>
              <a:latin typeface="Arial Rounded MT Bold" pitchFamily="34" charset="0"/>
            </a:endParaRPr>
          </a:p>
          <a:p>
            <a:pPr marL="358775" indent="-358775" algn="just">
              <a:buClr>
                <a:srgbClr val="FF0000"/>
              </a:buClr>
              <a:buFont typeface="Wingdings" pitchFamily="2" charset="2"/>
              <a:buChar char="v"/>
            </a:pPr>
            <a:r>
              <a:rPr lang="da-DK" sz="2200" dirty="0" smtClean="0">
                <a:solidFill>
                  <a:srgbClr val="3366FF"/>
                </a:solidFill>
                <a:latin typeface="Arial Rounded MT Bold" pitchFamily="34" charset="0"/>
              </a:rPr>
              <a:t> Extracted </a:t>
            </a:r>
            <a:r>
              <a:rPr lang="en-US" sz="2200" dirty="0" smtClean="0">
                <a:solidFill>
                  <a:srgbClr val="3366FF"/>
                </a:solidFill>
                <a:latin typeface="Arial Rounded MT Bold" pitchFamily="34" charset="0"/>
                <a:cs typeface="Arial" pitchFamily="34" charset="0"/>
              </a:rPr>
              <a:t>v</a:t>
            </a:r>
            <a:r>
              <a:rPr lang="en-US" sz="2200" baseline="-25000" dirty="0" smtClean="0">
                <a:solidFill>
                  <a:srgbClr val="3366FF"/>
                </a:solidFill>
                <a:latin typeface="Arial Rounded MT Bold" pitchFamily="34" charset="0"/>
                <a:cs typeface="Arial" pitchFamily="34" charset="0"/>
              </a:rPr>
              <a:t>1</a:t>
            </a:r>
            <a:r>
              <a:rPr lang="da-DK" sz="2200" dirty="0" smtClean="0">
                <a:solidFill>
                  <a:srgbClr val="3366FF"/>
                </a:solidFill>
                <a:latin typeface="Arial Rounded MT Bold" pitchFamily="34" charset="0"/>
              </a:rPr>
              <a:t> slope using linear fit (|y| &lt; 0.8) </a:t>
            </a:r>
            <a:endParaRPr lang="en-US" sz="2200" dirty="0">
              <a:solidFill>
                <a:srgbClr val="3366FF"/>
              </a:solidFill>
              <a:latin typeface="Arial Rounded MT Bold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656507" y="2801092"/>
            <a:ext cx="1286202" cy="916759"/>
          </a:xfrm>
          <a:prstGeom prst="doubleWave">
            <a:avLst/>
          </a:prstGeom>
          <a:solidFill>
            <a:srgbClr val="0066FF"/>
          </a:solidFill>
        </p:spPr>
        <p:txBody>
          <a:bodyPr wrap="square" lIns="134588" tIns="67296" rIns="134588" bIns="67296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Britannic Bold" pitchFamily="34" charset="0"/>
              </a:rPr>
              <a:t>Positive Particles</a:t>
            </a:r>
            <a:endParaRPr lang="en-US" dirty="0">
              <a:solidFill>
                <a:schemeClr val="bg1"/>
              </a:solidFill>
              <a:latin typeface="Britannic Bold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656507" y="6454155"/>
            <a:ext cx="1286202" cy="916759"/>
          </a:xfrm>
          <a:prstGeom prst="doubleWave">
            <a:avLst/>
          </a:prstGeom>
          <a:solidFill>
            <a:srgbClr val="0066FF"/>
          </a:solidFill>
        </p:spPr>
        <p:txBody>
          <a:bodyPr wrap="square" lIns="134588" tIns="67296" rIns="134588" bIns="67296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  <a:latin typeface="Britannic Bold" pitchFamily="34" charset="0"/>
              </a:rPr>
              <a:t>Negative Particles</a:t>
            </a:r>
            <a:endParaRPr lang="en-US" dirty="0">
              <a:solidFill>
                <a:schemeClr val="bg1"/>
              </a:solidFill>
              <a:latin typeface="Britannic Bold" pitchFamily="34" charset="0"/>
            </a:endParaRPr>
          </a:p>
        </p:txBody>
      </p:sp>
      <p:pic>
        <p:nvPicPr>
          <p:cNvPr id="5122" name="Picture 2" descr="D:\UCAS 2020\My Presentations\STAR Premilinary Approval (15 May 2024)\STAR Preliminary Plots\v1 vs y\Plus v1 vs y 1040 with systmc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40683" y="1701627"/>
            <a:ext cx="8360033" cy="3574568"/>
          </a:xfrm>
          <a:prstGeom prst="rect">
            <a:avLst/>
          </a:prstGeom>
          <a:noFill/>
        </p:spPr>
      </p:pic>
      <p:pic>
        <p:nvPicPr>
          <p:cNvPr id="5123" name="Picture 3" descr="D:\UCAS 2020\My Presentations\STAR Premilinary Approval (15 May 2024)\STAR Preliminary Plots\v1 vs y\Minus v1 vs y 1040 with systmc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40683" y="5302027"/>
            <a:ext cx="8353574" cy="3600400"/>
          </a:xfrm>
          <a:prstGeom prst="rect">
            <a:avLst/>
          </a:prstGeom>
          <a:noFill/>
        </p:spPr>
      </p:pic>
      <p:sp>
        <p:nvSpPr>
          <p:cNvPr id="15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72331" y="10126563"/>
            <a:ext cx="14401600" cy="288032"/>
          </a:xfrm>
        </p:spPr>
        <p:txBody>
          <a:bodyPr/>
          <a:lstStyle/>
          <a:p>
            <a:pPr algn="just">
              <a:defRPr/>
            </a:pPr>
            <a:r>
              <a:rPr lang="en-US" sz="1800" b="1" dirty="0" smtClean="0">
                <a:solidFill>
                  <a:srgbClr val="006600"/>
                </a:solidFill>
                <a:latin typeface="Bahnschrift Condensed" pitchFamily="34" charset="0"/>
                <a:cs typeface="Times New Roman" pitchFamily="18" charset="0"/>
              </a:rPr>
              <a:t>Light-Cone 2024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  <a:cs typeface="Times New Roman" pitchFamily="18" charset="0"/>
              </a:rPr>
              <a:t>		             			</a:t>
            </a:r>
            <a:r>
              <a:rPr lang="en-US" sz="1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Bahnschrift Condensed" pitchFamily="34" charset="0"/>
                <a:cs typeface="Times New Roman" pitchFamily="18" charset="0"/>
              </a:rPr>
              <a:t>            November 25, 2024 </a:t>
            </a:r>
            <a:r>
              <a:rPr lang="en-US" sz="1800" b="1" dirty="0" smtClean="0">
                <a:solidFill>
                  <a:schemeClr val="accent1">
                    <a:lumMod val="75000"/>
                  </a:schemeClr>
                </a:solidFill>
                <a:latin typeface="Bahnschrift Condensed" pitchFamily="34" charset="0"/>
                <a:cs typeface="Times New Roman" pitchFamily="18" charset="0"/>
              </a:rPr>
              <a:t>			</a:t>
            </a:r>
            <a:r>
              <a:rPr lang="en-US" sz="1800" b="1" dirty="0" smtClean="0">
                <a:solidFill>
                  <a:srgbClr val="3366FF"/>
                </a:solidFill>
                <a:latin typeface="Bahnschrift Condensed" pitchFamily="34" charset="0"/>
                <a:cs typeface="Times New Roman" pitchFamily="18" charset="0"/>
              </a:rPr>
              <a:t>	           	     Muhammad Farhan Taseer</a:t>
            </a:r>
            <a:endParaRPr lang="en-US" sz="1800" b="1" dirty="0">
              <a:solidFill>
                <a:srgbClr val="3366FF"/>
              </a:solidFill>
              <a:latin typeface="Bahnschrift Condensed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8976652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41404</TotalTime>
  <Words>1033</Words>
  <Application>Microsoft Office PowerPoint</Application>
  <PresentationFormat>Custom</PresentationFormat>
  <Paragraphs>176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</vt:vector>
  </TitlesOfParts>
  <Company>gcu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mzm</dc:creator>
  <cp:lastModifiedBy>mfarhan.taseer@gmail.com</cp:lastModifiedBy>
  <cp:revision>9057</cp:revision>
  <dcterms:created xsi:type="dcterms:W3CDTF">2010-11-21T12:47:14Z</dcterms:created>
  <dcterms:modified xsi:type="dcterms:W3CDTF">2024-11-24T16:18:20Z</dcterms:modified>
</cp:coreProperties>
</file>