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4" r:id="rId2"/>
    <p:sldId id="1441" r:id="rId3"/>
    <p:sldId id="729" r:id="rId4"/>
    <p:sldId id="1397" r:id="rId5"/>
    <p:sldId id="257" r:id="rId6"/>
    <p:sldId id="256" r:id="rId7"/>
    <p:sldId id="274" r:id="rId8"/>
    <p:sldId id="1435" r:id="rId9"/>
    <p:sldId id="1384" r:id="rId10"/>
    <p:sldId id="261" r:id="rId11"/>
    <p:sldId id="1400" r:id="rId12"/>
    <p:sldId id="1405" r:id="rId13"/>
    <p:sldId id="1428" r:id="rId14"/>
    <p:sldId id="1427" r:id="rId15"/>
    <p:sldId id="1440" r:id="rId16"/>
    <p:sldId id="258" r:id="rId17"/>
    <p:sldId id="1410" r:id="rId18"/>
    <p:sldId id="1414" r:id="rId19"/>
    <p:sldId id="273" r:id="rId20"/>
    <p:sldId id="142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22" y="53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6020238163003E-2"/>
          <c:y val="0.18975141116867841"/>
          <c:w val="0.8254547105313883"/>
          <c:h val="0.79933728420845107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6EE-420D-8D2D-8C9C4E40FC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EE-420D-8D2D-8C9C4E40FC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6EE-420D-8D2D-8C9C4E40FC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6EE-420D-8D2D-8C9C4E40FC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6EE-420D-8D2D-8C9C4E40FCF6}"/>
              </c:ext>
            </c:extLst>
          </c:dPt>
          <c:dPt>
            <c:idx val="5"/>
            <c:bubble3D val="0"/>
            <c:explosion val="2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6EE-420D-8D2D-8C9C4E40FCF6}"/>
              </c:ext>
            </c:extLst>
          </c:dPt>
          <c:dLbls>
            <c:dLbl>
              <c:idx val="0"/>
              <c:numFmt formatCode="0.00%" sourceLinked="0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6EE-420D-8D2D-8C9C4E40FCF6}"/>
                </c:ext>
              </c:extLst>
            </c:dLbl>
            <c:dLbl>
              <c:idx val="1"/>
              <c:numFmt formatCode="0.00%" sourceLinked="0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6EE-420D-8D2D-8C9C4E40FCF6}"/>
                </c:ext>
              </c:extLst>
            </c:dLbl>
            <c:dLbl>
              <c:idx val="2"/>
              <c:numFmt formatCode="0.00%" sourceLinked="0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6EE-420D-8D2D-8C9C4E40FCF6}"/>
                </c:ext>
              </c:extLst>
            </c:dLbl>
            <c:dLbl>
              <c:idx val="3"/>
              <c:numFmt formatCode="0.00%" sourceLinked="0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06EE-420D-8D2D-8C9C4E40FCF6}"/>
                </c:ext>
              </c:extLst>
            </c:dLbl>
            <c:dLbl>
              <c:idx val="4"/>
              <c:numFmt formatCode="0.00%" sourceLinked="0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06EE-420D-8D2D-8C9C4E40FCF6}"/>
                </c:ext>
              </c:extLst>
            </c:dLbl>
            <c:dLbl>
              <c:idx val="5"/>
              <c:numFmt formatCode="0.00%" sourceLinked="0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06EE-420D-8D2D-8C9C4E40FCF6}"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第五嫉妒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0.53101172847353195</c:v>
                </c:pt>
                <c:pt idx="1">
                  <c:v>0.265316776703936</c:v>
                </c:pt>
                <c:pt idx="2" formatCode="0.00E+00">
                  <c:v>3.2924895001783902E-2</c:v>
                </c:pt>
                <c:pt idx="3" formatCode="0.00E+00">
                  <c:v>8.5162616451527104E-2</c:v>
                </c:pt>
                <c:pt idx="4" formatCode="0.00E+00">
                  <c:v>8.5583957661078194E-2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EE-420D-8D2D-8C9C4E40FCF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1A8230B-82DF-EE99-3633-EB43F28947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CA8E0A-6825-89D3-6945-C177577AA7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4CA1-B1E4-4CB0-8656-99E2E3207A93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BA2E80-D55F-95FC-371F-55CF8FBC8A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B03057-6D3A-36A3-89F1-A9C39BFB5B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A6E01-7CCD-4DA0-9013-892A4994F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1267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6C15-6EA2-4DCC-83CC-0345C667E3CE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68B8-237E-47DC-BC08-9FF84FF60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1715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66064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096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334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537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098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3533-3BE7-4E7E-B37E-986EB2065B75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2000" b="1"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</a:lstStyle>
          <a:p>
            <a:fld id="{205362E4-FC83-48D3-80E0-C52B1B28CD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9334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352-F035-4F8C-A501-31D07616F22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28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DC35-2F50-4270-B355-B139667E6F14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733-C1A9-40CE-BDB9-D65B996B833A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7736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2D45-30CF-4159-93C9-CC0C6E47DAD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853" y="6356351"/>
            <a:ext cx="2002717" cy="365125"/>
          </a:xfrm>
        </p:spPr>
        <p:txBody>
          <a:bodyPr/>
          <a:lstStyle/>
          <a:p>
            <a:fld id="{205362E4-FC83-48D3-80E0-C52B1B28C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04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2307-7F05-47E0-BC70-7D44228F1302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3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88D6-E4AE-4CA7-B6AB-95EAF84464D6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DA8D-ECC4-45DA-9E68-F7F89EB5C998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54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E87-1AF0-4AEB-A68B-5009BABF29C9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b="1">
                <a:latin typeface="Arial Black" panose="020B0A04020102020204" pitchFamily="34" charset="0"/>
              </a:defRPr>
            </a:lvl1pPr>
          </a:lstStyle>
          <a:p>
            <a:fld id="{205362E4-FC83-48D3-80E0-C52B1B28CD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85527B-398C-7173-6123-FCC646989D43}"/>
              </a:ext>
            </a:extLst>
          </p:cNvPr>
          <p:cNvSpPr txBox="1"/>
          <p:nvPr userDrawn="1"/>
        </p:nvSpPr>
        <p:spPr>
          <a:xfrm>
            <a:off x="8341433" y="6338857"/>
            <a:ext cx="631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200" dirty="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/19</a:t>
            </a:r>
            <a:endParaRPr lang="zh-CN" altLang="en-US" sz="2000" b="1" kern="1200" dirty="0">
              <a:solidFill>
                <a:schemeClr val="tx1">
                  <a:tint val="75000"/>
                </a:schemeClr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87B-88C5-4743-9B55-029F68A84CDC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53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BCD-A05F-48D4-8E3C-FED3FBAE9733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26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A6A1B-4508-45C5-B9C8-2B1E364C2389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50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05362E4-FC83-48D3-80E0-C52B1B28CD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731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72.png"/><Relationship Id="rId10" Type="http://schemas.openxmlformats.org/officeDocument/2006/relationships/image" Target="../media/image65.png"/><Relationship Id="rId4" Type="http://schemas.openxmlformats.org/officeDocument/2006/relationships/image" Target="../media/image7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50.png"/><Relationship Id="rId7" Type="http://schemas.openxmlformats.org/officeDocument/2006/relationships/image" Target="../media/image74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3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1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134.png"/><Relationship Id="rId5" Type="http://schemas.openxmlformats.org/officeDocument/2006/relationships/image" Target="../media/image1130.png"/><Relationship Id="rId10" Type="http://schemas.openxmlformats.org/officeDocument/2006/relationships/image" Target="../media/image133.png"/><Relationship Id="rId4" Type="http://schemas.openxmlformats.org/officeDocument/2006/relationships/image" Target="../media/image1120.png"/><Relationship Id="rId9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3" Type="http://schemas.openxmlformats.org/officeDocument/2006/relationships/image" Target="../media/image93.png"/><Relationship Id="rId12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96.png"/><Relationship Id="rId5" Type="http://schemas.openxmlformats.org/officeDocument/2006/relationships/image" Target="../media/image94.png"/><Relationship Id="rId15" Type="http://schemas.openxmlformats.org/officeDocument/2006/relationships/image" Target="../media/image145.png"/><Relationship Id="rId10" Type="http://schemas.openxmlformats.org/officeDocument/2006/relationships/image" Target="../media/image143.png"/><Relationship Id="rId4" Type="http://schemas.openxmlformats.org/officeDocument/2006/relationships/image" Target="../media/image1230.png"/><Relationship Id="rId1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1.jpeg"/><Relationship Id="rId11" Type="http://schemas.openxmlformats.org/officeDocument/2006/relationships/image" Target="../media/image341.png"/><Relationship Id="rId5" Type="http://schemas.openxmlformats.org/officeDocument/2006/relationships/image" Target="../media/image100.jpeg"/><Relationship Id="rId10" Type="http://schemas.openxmlformats.org/officeDocument/2006/relationships/image" Target="../media/image210.png"/><Relationship Id="rId4" Type="http://schemas.openxmlformats.org/officeDocument/2006/relationships/image" Target="../media/image99.jpeg"/><Relationship Id="rId9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.png"/><Relationship Id="rId26" Type="http://schemas.openxmlformats.org/officeDocument/2006/relationships/image" Target="../media/image412.png"/><Relationship Id="rId3" Type="http://schemas.openxmlformats.org/officeDocument/2006/relationships/image" Target="../media/image7.png"/><Relationship Id="rId42" Type="http://schemas.openxmlformats.org/officeDocument/2006/relationships/image" Target="../media/image10.png"/><Relationship Id="rId34" Type="http://schemas.openxmlformats.org/officeDocument/2006/relationships/image" Target="../media/image32.png"/><Relationship Id="rId38" Type="http://schemas.openxmlformats.org/officeDocument/2006/relationships/image" Target="../media/image8.png"/><Relationship Id="rId25" Type="http://schemas.openxmlformats.org/officeDocument/2006/relationships/image" Target="../media/image25.png"/><Relationship Id="rId33" Type="http://schemas.openxmlformats.org/officeDocument/2006/relationships/image" Target="../media/image31.png"/><Relationship Id="rId2" Type="http://schemas.openxmlformats.org/officeDocument/2006/relationships/image" Target="../media/image311.png"/><Relationship Id="rId41" Type="http://schemas.openxmlformats.org/officeDocument/2006/relationships/image" Target="../media/image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711.png"/><Relationship Id="rId40" Type="http://schemas.openxmlformats.org/officeDocument/2006/relationships/image" Target="../media/image612.png"/><Relationship Id="rId24" Type="http://schemas.openxmlformats.org/officeDocument/2006/relationships/image" Target="../media/image24.png"/><Relationship Id="rId32" Type="http://schemas.openxmlformats.org/officeDocument/2006/relationships/image" Target="../media/image30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36" Type="http://schemas.openxmlformats.org/officeDocument/2006/relationships/image" Target="../media/image611.png"/><Relationship Id="rId31" Type="http://schemas.openxmlformats.org/officeDocument/2006/relationships/image" Target="../media/image51.png"/><Relationship Id="rId44" Type="http://schemas.openxmlformats.org/officeDocument/2006/relationships/image" Target="../media/image12.png"/><Relationship Id="rId43" Type="http://schemas.openxmlformats.org/officeDocument/2006/relationships/image" Target="../media/image11.png"/><Relationship Id="rId22" Type="http://schemas.openxmlformats.org/officeDocument/2006/relationships/image" Target="../media/image22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5.png"/><Relationship Id="rId3" Type="http://schemas.openxmlformats.org/officeDocument/2006/relationships/image" Target="../media/image207.png"/><Relationship Id="rId7" Type="http://schemas.openxmlformats.org/officeDocument/2006/relationships/image" Target="../media/image38.png"/><Relationship Id="rId12" Type="http://schemas.openxmlformats.org/officeDocument/2006/relationships/image" Target="../media/image1.jp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40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53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19.png"/><Relationship Id="rId15" Type="http://schemas.openxmlformats.org/officeDocument/2006/relationships/image" Target="../media/image35.emf"/><Relationship Id="rId10" Type="http://schemas.openxmlformats.org/officeDocument/2006/relationships/image" Target="../media/image17.png"/><Relationship Id="rId9" Type="http://schemas.openxmlformats.org/officeDocument/2006/relationships/image" Target="../media/image46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2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0.png"/><Relationship Id="rId3" Type="http://schemas.openxmlformats.org/officeDocument/2006/relationships/image" Target="../media/image86.png"/><Relationship Id="rId12" Type="http://schemas.openxmlformats.org/officeDocument/2006/relationships/image" Target="../media/image730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7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0.png"/><Relationship Id="rId5" Type="http://schemas.openxmlformats.org/officeDocument/2006/relationships/chart" Target="../charts/chart1.xml"/><Relationship Id="rId15" Type="http://schemas.openxmlformats.org/officeDocument/2006/relationships/image" Target="../media/image761.png"/><Relationship Id="rId4" Type="http://schemas.openxmlformats.org/officeDocument/2006/relationships/image" Target="../media/image44.png"/><Relationship Id="rId14" Type="http://schemas.openxmlformats.org/officeDocument/2006/relationships/image" Target="../media/image7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>
            <a:extLst>
              <a:ext uri="{FF2B5EF4-FFF2-40B4-BE49-F238E27FC236}">
                <a16:creationId xmlns:a16="http://schemas.microsoft.com/office/drawing/2014/main" id="{98255055-CF31-3EF8-F351-95911AC30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37" y="906268"/>
            <a:ext cx="78187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effectLst>
                  <a:glow>
                    <a:schemeClr val="bg1"/>
                  </a:glow>
                  <a:outerShdw sx="1000" sy="1000" algn="tl">
                    <a:srgbClr val="00000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Nucleon GPDs </a:t>
            </a:r>
          </a:p>
          <a:p>
            <a:pPr algn="ctr">
              <a:defRPr/>
            </a:pPr>
            <a:r>
              <a:rPr lang="en-US" altLang="zh-CN" sz="4000" b="1" dirty="0">
                <a:effectLst>
                  <a:glow>
                    <a:schemeClr val="bg1"/>
                  </a:glow>
                  <a:outerShdw sx="1000" sy="1000" algn="tl">
                    <a:srgbClr val="00000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from </a:t>
            </a:r>
          </a:p>
          <a:p>
            <a:pPr algn="ctr">
              <a:defRPr/>
            </a:pPr>
            <a:r>
              <a:rPr lang="en-US" altLang="zh-CN" sz="4000" b="1" dirty="0">
                <a:effectLst>
                  <a:glow>
                    <a:schemeClr val="bg1"/>
                  </a:glow>
                  <a:outerShdw sx="1000" sy="1000" algn="tl">
                    <a:srgbClr val="00000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Basis Light-front Quantization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908BECF-2CB4-FABC-E3C9-318A9455F3C4}"/>
              </a:ext>
            </a:extLst>
          </p:cNvPr>
          <p:cNvSpPr txBox="1">
            <a:spLocks noChangeArrowheads="1"/>
          </p:cNvSpPr>
          <p:nvPr/>
        </p:nvSpPr>
        <p:spPr>
          <a:xfrm>
            <a:off x="2038282" y="2958064"/>
            <a:ext cx="5209185" cy="3025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Yiping Liu</a:t>
            </a:r>
          </a:p>
          <a:p>
            <a:pPr marL="0" indent="0" algn="ctr"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With</a:t>
            </a:r>
          </a:p>
          <a:p>
            <a:pPr marL="0" indent="0" algn="ctr">
              <a:buNone/>
              <a:defRPr/>
            </a:pPr>
            <a:endParaRPr lang="en-US" altLang="zh-CN" sz="32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Xingbo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Zhao, Chandan Mondal,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Siqi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Xu, Ziqi Zhang, Yang Li, James Vary </a:t>
            </a:r>
          </a:p>
          <a:p>
            <a:pPr marL="0" indent="0" algn="ctr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(BLFQ collaboration)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22F7799D-1C15-075A-2B48-45EB195C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46" y="6096826"/>
            <a:ext cx="78187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LC2024, Institute of Modern Physics, Chinese Academy of Sciences,</a:t>
            </a:r>
            <a:r>
              <a:rPr lang="zh-CN" altLang="en-US" sz="2000" dirty="0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Huizhou 2024/11/25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23239-1655-2BDE-D168-96EC6FEF7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0" y="3129405"/>
            <a:ext cx="1999571" cy="2317259"/>
          </a:xfrm>
          <a:prstGeom prst="rect">
            <a:avLst/>
          </a:prstGeom>
        </p:spPr>
      </p:pic>
      <p:pic>
        <p:nvPicPr>
          <p:cNvPr id="13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FF1ABB3-E4D8-1120-56DD-05D2CDDAE6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1648"/>
          <a:stretch/>
        </p:blipFill>
        <p:spPr>
          <a:xfrm>
            <a:off x="1963306" y="53288"/>
            <a:ext cx="4868605" cy="9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66BE4-E489-35EB-B48D-506E580A4ABF}"/>
                  </a:ext>
                </a:extLst>
              </p:cNvPr>
              <p:cNvSpPr txBox="1"/>
              <p:nvPr/>
            </p:nvSpPr>
            <p:spPr>
              <a:xfrm>
                <a:off x="10160" y="220501"/>
                <a:ext cx="9123683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4400" dirty="0">
                    <a:latin typeface="Franklin Gothic Medium" panose="020B0603020102020204" pitchFamily="34" charset="0"/>
                    <a:ea typeface="+mj-ea"/>
                    <a:cs typeface="+mj-cs"/>
                  </a:rPr>
                  <a:t>GPDs at </a:t>
                </a:r>
                <a14:m>
                  <m:oMath xmlns:m="http://schemas.openxmlformats.org/officeDocument/2006/math">
                    <m:r>
                      <a:rPr lang="zh-CN" altLang="en-US" sz="4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𝜉</m:t>
                    </m:r>
                    <m:r>
                      <a:rPr lang="en-US" altLang="zh-CN" sz="4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=0</m:t>
                    </m:r>
                  </m:oMath>
                </a14:m>
                <a:endParaRPr lang="zh-CN" altLang="en-US" sz="44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66BE4-E489-35EB-B48D-506E580A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220501"/>
                <a:ext cx="9123683" cy="701731"/>
              </a:xfrm>
              <a:prstGeom prst="rect">
                <a:avLst/>
              </a:prstGeom>
              <a:blipFill>
                <a:blip r:embed="rId2"/>
                <a:stretch>
                  <a:fillRect t="-29565" b="-38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9F416D2-2899-5FD1-B1F7-2C1B2BB552EC}"/>
              </a:ext>
            </a:extLst>
          </p:cNvPr>
          <p:cNvSpPr txBox="1"/>
          <p:nvPr/>
        </p:nvSpPr>
        <p:spPr>
          <a:xfrm>
            <a:off x="657225" y="6168766"/>
            <a:ext cx="913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Contributions from all </a:t>
            </a:r>
            <a:r>
              <a:rPr lang="en-US" altLang="zh-CN" sz="2000" dirty="0" err="1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Fock</a:t>
            </a:r>
            <a:r>
              <a:rPr lang="en-US" altLang="zh-CN" sz="2000" dirty="0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sectors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Achieved qualitative features compared to various models </a:t>
            </a:r>
            <a:endParaRPr lang="en-US" altLang="zh-CN" sz="2000" b="0" dirty="0">
              <a:latin typeface="Franklin Gothic Medium" panose="020B06030201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4BA384-92E7-E824-C2B5-664F0105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A769D2-998A-94EC-FA98-52B9F0F3B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9" y="922232"/>
            <a:ext cx="3328988" cy="25067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639181-3F35-707F-912C-E09ED69DF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8" y="3531608"/>
            <a:ext cx="3269440" cy="26311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87B2D94-820D-3312-622E-0E97A26A0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922231"/>
            <a:ext cx="3356948" cy="25094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59CC90D-A3AD-A4A8-DFBF-453DBF9DE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3537644"/>
            <a:ext cx="3356948" cy="26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9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66BE4-E489-35EB-B48D-506E580A4ABF}"/>
                  </a:ext>
                </a:extLst>
              </p:cNvPr>
              <p:cNvSpPr txBox="1"/>
              <p:nvPr/>
            </p:nvSpPr>
            <p:spPr>
              <a:xfrm>
                <a:off x="10160" y="220501"/>
                <a:ext cx="9123683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zh-CN" sz="4400" dirty="0">
                    <a:latin typeface="Franklin Gothic Medium" panose="020B0603020102020204" pitchFamily="34" charset="0"/>
                    <a:ea typeface="+mj-ea"/>
                    <a:cs typeface="+mj-cs"/>
                  </a:rPr>
                  <a:t>GPDs at </a:t>
                </a:r>
                <a14:m>
                  <m:oMath xmlns:m="http://schemas.openxmlformats.org/officeDocument/2006/math">
                    <m:r>
                      <a:rPr lang="zh-CN" altLang="en-US" sz="4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𝜉</m:t>
                    </m:r>
                    <m:r>
                      <a:rPr lang="en-US" altLang="zh-CN" sz="44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=0</m:t>
                    </m:r>
                  </m:oMath>
                </a14:m>
                <a:endParaRPr lang="zh-CN" altLang="en-US" sz="44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66BE4-E489-35EB-B48D-506E580A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220501"/>
                <a:ext cx="9123683" cy="701731"/>
              </a:xfrm>
              <a:prstGeom prst="rect">
                <a:avLst/>
              </a:prstGeom>
              <a:blipFill>
                <a:blip r:embed="rId2"/>
                <a:stretch>
                  <a:fillRect t="-29565" b="-38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F416D2-2899-5FD1-B1F7-2C1B2BB552EC}"/>
                  </a:ext>
                </a:extLst>
              </p:cNvPr>
              <p:cNvSpPr txBox="1"/>
              <p:nvPr/>
            </p:nvSpPr>
            <p:spPr>
              <a:xfrm>
                <a:off x="638176" y="6102091"/>
                <a:ext cx="6953250" cy="732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Dominate at small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region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oscillates over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latin typeface="Franklin Gothic Medium" panose="020B0603020102020204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F416D2-2899-5FD1-B1F7-2C1B2BB5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6" y="6102091"/>
                <a:ext cx="6953250" cy="732829"/>
              </a:xfrm>
              <a:prstGeom prst="rect">
                <a:avLst/>
              </a:prstGeom>
              <a:blipFill>
                <a:blip r:embed="rId3"/>
                <a:stretch>
                  <a:fillRect l="-789" t="-4167" b="-1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A034BD-FCE9-B1D1-4674-113398E9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FCACB-479A-C00A-C3BB-6C4460850970}"/>
              </a:ext>
            </a:extLst>
          </p:cNvPr>
          <p:cNvSpPr txBox="1"/>
          <p:nvPr/>
        </p:nvSpPr>
        <p:spPr>
          <a:xfrm>
            <a:off x="3796311" y="6435622"/>
            <a:ext cx="2324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>
                <a:solidFill>
                  <a:srgbClr val="0070C0"/>
                </a:solidFill>
              </a:rPr>
              <a:t>[PRD 105, 054509 (2022)]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D6C5825-B832-BF62-2319-8DEAE80BE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0" y="3561955"/>
            <a:ext cx="3398419" cy="25725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8E5DE3-D4D1-3631-A7A2-5A456FB2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05" y="3682227"/>
            <a:ext cx="3612872" cy="26741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A937FAD-4B8A-BDF9-C559-ED374CC76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9" y="952311"/>
            <a:ext cx="3439983" cy="26253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2D72998-F1B3-416B-503C-427E2FA78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05" y="922232"/>
            <a:ext cx="3612872" cy="26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66BE4-E489-35EB-B48D-506E580A4ABF}"/>
                  </a:ext>
                </a:extLst>
              </p:cNvPr>
              <p:cNvSpPr txBox="1"/>
              <p:nvPr/>
            </p:nvSpPr>
            <p:spPr>
              <a:xfrm>
                <a:off x="10160" y="220501"/>
                <a:ext cx="91236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333333"/>
                    </a:solidFill>
                    <a:latin typeface="Franklin Gothic Medium" panose="020B0603020102020204" pitchFamily="34" charset="0"/>
                    <a:ea typeface="Microsoft YaHei UI" panose="020B0503020204020204" pitchFamily="34" charset="-122"/>
                  </a:rPr>
                  <a:t>GPDs at </a:t>
                </a:r>
                <a14:m>
                  <m:oMath xmlns:m="http://schemas.openxmlformats.org/officeDocument/2006/math">
                    <m:r>
                      <a:rPr lang="zh-CN" altLang="en-US" sz="400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𝜉</m:t>
                    </m:r>
                    <m:r>
                      <a:rPr lang="en-US" altLang="zh-CN" sz="4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=0.1</m:t>
                    </m:r>
                  </m:oMath>
                </a14:m>
                <a:endParaRPr lang="zh-CN" altLang="en-US" sz="4000" dirty="0">
                  <a:solidFill>
                    <a:srgbClr val="333333"/>
                  </a:solidFill>
                  <a:latin typeface="Franklin Gothic Medium" panose="020B0603020102020204" pitchFamily="34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66BE4-E489-35EB-B48D-506E580A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220501"/>
                <a:ext cx="9123683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F416D2-2899-5FD1-B1F7-2C1B2BB552EC}"/>
                  </a:ext>
                </a:extLst>
              </p:cNvPr>
              <p:cNvSpPr txBox="1"/>
              <p:nvPr/>
            </p:nvSpPr>
            <p:spPr>
              <a:xfrm>
                <a:off x="0" y="4824534"/>
                <a:ext cx="786765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quark</a:t>
                </a:r>
                <a:r>
                  <a:rPr lang="en-US" altLang="zh-CN" sz="2000" dirty="0"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GPD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DGLAP region dominates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0" dirty="0"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Discontinuity 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altLang="zh-CN" sz="2000" b="0" dirty="0"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en-US" altLang="zh-CN" sz="2000" b="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altLang="zh-CN" sz="2000" b="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endParaRPr lang="en-US" altLang="zh-CN" sz="2000" b="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F416D2-2899-5FD1-B1F7-2C1B2BB5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24534"/>
                <a:ext cx="7867650" cy="1631216"/>
              </a:xfrm>
              <a:prstGeom prst="rect">
                <a:avLst/>
              </a:prstGeom>
              <a:blipFill>
                <a:blip r:embed="rId4"/>
                <a:stretch>
                  <a:fillRect l="-697" t="-2239" b="-5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D9A9350-8E06-1114-3E84-2984EB7E23D6}"/>
                  </a:ext>
                </a:extLst>
              </p:cNvPr>
              <p:cNvSpPr txBox="1"/>
              <p:nvPr/>
            </p:nvSpPr>
            <p:spPr>
              <a:xfrm>
                <a:off x="5461000" y="5036431"/>
                <a:ext cx="3568701" cy="1039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We use</a:t>
                </a:r>
                <a:r>
                  <a:rPr lang="zh-CN" altLang="en-US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symmetric frame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Franklin Gothic Medium" panose="020B0603020102020204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zh-CN" altLang="en-US" sz="2000" dirty="0">
                  <a:latin typeface="Franklin Gothic Medium" panose="020B0603020102020204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D9A9350-8E06-1114-3E84-2984EB7E2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5036431"/>
                <a:ext cx="3568701" cy="1039323"/>
              </a:xfrm>
              <a:prstGeom prst="rect">
                <a:avLst/>
              </a:prstGeom>
              <a:blipFill>
                <a:blip r:embed="rId5"/>
                <a:stretch>
                  <a:fillRect l="-1538" t="-2924" b="-5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644D223C-A7D1-7EAF-F25F-F47A5171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C6D3C1E-FDB2-8599-901E-EDA8F5A4B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57" y="868857"/>
            <a:ext cx="2331685" cy="18700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A4E29-2A7C-986C-879E-5414FD1AC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76" y="935423"/>
            <a:ext cx="2204702" cy="17637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89338B-0538-05F6-E55E-46C6467A57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57" y="2729413"/>
            <a:ext cx="2346891" cy="18211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3B7ADD-DFCB-9552-E079-47946441D1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76" y="2744153"/>
            <a:ext cx="2204702" cy="17725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FD16130-26A9-8E30-152D-DF084CAAA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5" y="2695546"/>
            <a:ext cx="2238589" cy="17998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51B74F6-2201-B7B7-BAF3-707B904D06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5" y="868857"/>
            <a:ext cx="2238589" cy="18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9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01251E9-93CD-135C-7BD7-74126A0FE5AE}"/>
                  </a:ext>
                </a:extLst>
              </p:cNvPr>
              <p:cNvSpPr txBox="1"/>
              <p:nvPr/>
            </p:nvSpPr>
            <p:spPr>
              <a:xfrm>
                <a:off x="10160" y="169699"/>
                <a:ext cx="91236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333333"/>
                    </a:solidFill>
                    <a:latin typeface="Franklin Gothic Medium" panose="020B0603020102020204" pitchFamily="34" charset="0"/>
                    <a:ea typeface="Microsoft YaHei UI" panose="020B0503020204020204" pitchFamily="34" charset="-122"/>
                  </a:rPr>
                  <a:t>GPDs at </a:t>
                </a:r>
                <a14:m>
                  <m:oMath xmlns:m="http://schemas.openxmlformats.org/officeDocument/2006/math">
                    <m:r>
                      <a:rPr lang="zh-CN" altLang="en-US" sz="400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𝜉</m:t>
                    </m:r>
                    <m:r>
                      <a:rPr lang="en-US" altLang="zh-CN" sz="4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=0.1</m:t>
                    </m:r>
                  </m:oMath>
                </a14:m>
                <a:endParaRPr lang="zh-CN" altLang="en-US" sz="4000" dirty="0">
                  <a:solidFill>
                    <a:srgbClr val="333333"/>
                  </a:solidFill>
                  <a:latin typeface="Franklin Gothic Medium" panose="020B0603020102020204" pitchFamily="34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01251E9-93CD-135C-7BD7-74126A0FE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169699"/>
                <a:ext cx="9123683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AD1065-F09F-5C26-B17D-1E557B903C33}"/>
                  </a:ext>
                </a:extLst>
              </p:cNvPr>
              <p:cNvSpPr txBox="1"/>
              <p:nvPr/>
            </p:nvSpPr>
            <p:spPr>
              <a:xfrm>
                <a:off x="10160" y="4374803"/>
                <a:ext cx="777494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quark</a:t>
                </a:r>
                <a:r>
                  <a:rPr lang="en-US" altLang="zh-CN" sz="2000" dirty="0"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GPD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DGLAP region dominates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0" dirty="0"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Discontinuity 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altLang="zh-CN" sz="2000" b="0" dirty="0"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en-US" altLang="zh-CN" sz="2000" b="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altLang="zh-CN" sz="2000" b="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at</a:t>
                </a:r>
                <a:r>
                  <a:rPr lang="en-US" altLang="zh-CN" sz="2000" dirty="0"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endParaRPr lang="en-US" altLang="zh-CN" sz="2000" b="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AD1065-F09F-5C26-B17D-1E557B903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374803"/>
                <a:ext cx="7774940" cy="1631216"/>
              </a:xfrm>
              <a:prstGeom prst="rect">
                <a:avLst/>
              </a:prstGeom>
              <a:blipFill>
                <a:blip r:embed="rId3"/>
                <a:stretch>
                  <a:fillRect l="-706" t="-2622" b="-5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7E532C49-7CFB-4643-5C3B-5E73F952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51BEF9-F8FA-FB15-A010-42176D66F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13" y="853863"/>
            <a:ext cx="2181222" cy="17362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EC18E4-D274-25CD-DB2E-86E21663B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9" y="842904"/>
            <a:ext cx="2181222" cy="17188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AB0948-E077-A9A9-9085-609BA27BE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13" y="2585635"/>
            <a:ext cx="2181222" cy="16795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FCD7DB-AC7C-F33C-A554-056A12BF9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9" y="2542010"/>
            <a:ext cx="2181222" cy="17231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92D74EE-7E7F-4018-2B28-765048E0E2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0" y="2598845"/>
            <a:ext cx="2058261" cy="16795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3543E6-756C-1048-8604-B6225F6F8D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1" y="837729"/>
            <a:ext cx="2051016" cy="17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ADD53A-2F37-7A9B-1140-836357A87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736" y="3579328"/>
            <a:ext cx="3106564" cy="2355811"/>
          </a:xfrm>
          <a:custGeom>
            <a:avLst/>
            <a:gdLst>
              <a:gd name="connsiteX0" fmla="*/ 0 w 3451221"/>
              <a:gd name="connsiteY0" fmla="*/ 0 h 2617176"/>
              <a:gd name="connsiteX1" fmla="*/ 1587463 w 3451221"/>
              <a:gd name="connsiteY1" fmla="*/ 0 h 2617176"/>
              <a:gd name="connsiteX2" fmla="*/ 1587463 w 3451221"/>
              <a:gd name="connsiteY2" fmla="*/ 213786 h 2617176"/>
              <a:gd name="connsiteX3" fmla="*/ 2144563 w 3451221"/>
              <a:gd name="connsiteY3" fmla="*/ 213786 h 2617176"/>
              <a:gd name="connsiteX4" fmla="*/ 2144563 w 3451221"/>
              <a:gd name="connsiteY4" fmla="*/ 0 h 2617176"/>
              <a:gd name="connsiteX5" fmla="*/ 3451221 w 3451221"/>
              <a:gd name="connsiteY5" fmla="*/ 0 h 2617176"/>
              <a:gd name="connsiteX6" fmla="*/ 3451221 w 3451221"/>
              <a:gd name="connsiteY6" fmla="*/ 2617176 h 2617176"/>
              <a:gd name="connsiteX7" fmla="*/ 0 w 3451221"/>
              <a:gd name="connsiteY7" fmla="*/ 2617176 h 261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1221" h="2617176">
                <a:moveTo>
                  <a:pt x="0" y="0"/>
                </a:moveTo>
                <a:lnTo>
                  <a:pt x="1587463" y="0"/>
                </a:lnTo>
                <a:lnTo>
                  <a:pt x="1587463" y="213786"/>
                </a:lnTo>
                <a:lnTo>
                  <a:pt x="2144563" y="213786"/>
                </a:lnTo>
                <a:lnTo>
                  <a:pt x="2144563" y="0"/>
                </a:lnTo>
                <a:lnTo>
                  <a:pt x="3451221" y="0"/>
                </a:lnTo>
                <a:lnTo>
                  <a:pt x="3451221" y="2617176"/>
                </a:lnTo>
                <a:lnTo>
                  <a:pt x="0" y="2617176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5CDD71B-6CED-7560-096A-1B1602456ADC}"/>
                  </a:ext>
                </a:extLst>
              </p:cNvPr>
              <p:cNvSpPr txBox="1"/>
              <p:nvPr/>
            </p:nvSpPr>
            <p:spPr>
              <a:xfrm>
                <a:off x="10160" y="178166"/>
                <a:ext cx="91236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333333"/>
                    </a:solidFill>
                    <a:latin typeface="Franklin Gothic Medium" panose="020B0603020102020204" pitchFamily="34" charset="0"/>
                    <a:ea typeface="Microsoft YaHei UI" panose="020B0503020204020204" pitchFamily="34" charset="-122"/>
                  </a:rPr>
                  <a:t>GPDs at </a:t>
                </a:r>
                <a14:m>
                  <m:oMath xmlns:m="http://schemas.openxmlformats.org/officeDocument/2006/math">
                    <m:r>
                      <a:rPr lang="zh-CN" altLang="en-US" sz="400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𝜉</m:t>
                    </m:r>
                    <m:r>
                      <a:rPr lang="en-US" altLang="zh-CN" sz="4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=0.1</m:t>
                    </m:r>
                  </m:oMath>
                </a14:m>
                <a:endParaRPr lang="zh-CN" altLang="en-US" sz="4000" dirty="0">
                  <a:solidFill>
                    <a:srgbClr val="333333"/>
                  </a:solidFill>
                  <a:latin typeface="Franklin Gothic Medium" panose="020B0603020102020204" pitchFamily="34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5CDD71B-6CED-7560-096A-1B1602456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178166"/>
                <a:ext cx="9123683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5189F4-8AFD-A27B-1007-16BCE1F86F41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5362E4-FC83-48D3-80E0-C52B1B28CDB8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340A2BB-E1C2-3302-A6CA-955AF437E93C}"/>
                  </a:ext>
                </a:extLst>
              </p:cNvPr>
              <p:cNvSpPr txBox="1"/>
              <p:nvPr/>
            </p:nvSpPr>
            <p:spPr>
              <a:xfrm>
                <a:off x="0" y="5991168"/>
                <a:ext cx="66244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Gluon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quark GPDs in DGLAP region at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𝜉</m:t>
                    </m:r>
                    <m:r>
                      <a:rPr lang="en-US" altLang="zh-CN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=0.1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Comparing to zero skewness,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changes sign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340A2BB-E1C2-3302-A6CA-955AF437E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1168"/>
                <a:ext cx="6624466" cy="707886"/>
              </a:xfrm>
              <a:prstGeom prst="rect">
                <a:avLst/>
              </a:prstGeom>
              <a:blipFill>
                <a:blip r:embed="rId4"/>
                <a:stretch>
                  <a:fillRect l="-828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94B4968-A1FA-0704-E215-F7E722775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2200" y="3578913"/>
            <a:ext cx="3326436" cy="2356226"/>
          </a:xfrm>
          <a:custGeom>
            <a:avLst/>
            <a:gdLst>
              <a:gd name="connsiteX0" fmla="*/ 1688038 w 3541372"/>
              <a:gd name="connsiteY0" fmla="*/ 2332 h 2508472"/>
              <a:gd name="connsiteX1" fmla="*/ 1688038 w 3541372"/>
              <a:gd name="connsiteY1" fmla="*/ 216118 h 2508472"/>
              <a:gd name="connsiteX2" fmla="*/ 2372361 w 3541372"/>
              <a:gd name="connsiteY2" fmla="*/ 216118 h 2508472"/>
              <a:gd name="connsiteX3" fmla="*/ 2372361 w 3541372"/>
              <a:gd name="connsiteY3" fmla="*/ 2332 h 2508472"/>
              <a:gd name="connsiteX4" fmla="*/ 0 w 3541372"/>
              <a:gd name="connsiteY4" fmla="*/ 0 h 2508472"/>
              <a:gd name="connsiteX5" fmla="*/ 3541372 w 3541372"/>
              <a:gd name="connsiteY5" fmla="*/ 0 h 2508472"/>
              <a:gd name="connsiteX6" fmla="*/ 3541372 w 3541372"/>
              <a:gd name="connsiteY6" fmla="*/ 2508472 h 2508472"/>
              <a:gd name="connsiteX7" fmla="*/ 0 w 3541372"/>
              <a:gd name="connsiteY7" fmla="*/ 2508472 h 250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1372" h="2508472">
                <a:moveTo>
                  <a:pt x="1688038" y="2332"/>
                </a:moveTo>
                <a:lnTo>
                  <a:pt x="1688038" y="216118"/>
                </a:lnTo>
                <a:lnTo>
                  <a:pt x="2372361" y="216118"/>
                </a:lnTo>
                <a:lnTo>
                  <a:pt x="2372361" y="2332"/>
                </a:lnTo>
                <a:close/>
                <a:moveTo>
                  <a:pt x="0" y="0"/>
                </a:moveTo>
                <a:lnTo>
                  <a:pt x="3541372" y="0"/>
                </a:lnTo>
                <a:lnTo>
                  <a:pt x="3541372" y="2508472"/>
                </a:lnTo>
                <a:lnTo>
                  <a:pt x="0" y="2508472"/>
                </a:lnTo>
                <a:close/>
              </a:path>
            </a:pathLst>
          </a:cu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C0E9F6B-D29D-EEE7-9A06-83DBBF43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8A18D81-8764-5A72-D0E5-359E47F40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05" y="865255"/>
            <a:ext cx="3192226" cy="261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B9E13E5-99C4-68EB-F78A-8559795327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5" y="865255"/>
            <a:ext cx="3106565" cy="26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65FC0B8-2BAB-B4E3-F0F1-B1572311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3859661-27AF-BB8B-075B-57C93AA97476}"/>
                  </a:ext>
                </a:extLst>
              </p:cNvPr>
              <p:cNvSpPr txBox="1"/>
              <p:nvPr/>
            </p:nvSpPr>
            <p:spPr>
              <a:xfrm>
                <a:off x="10160" y="186633"/>
                <a:ext cx="91236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333333"/>
                    </a:solidFill>
                    <a:latin typeface="Franklin Gothic Medium" panose="020B0603020102020204" pitchFamily="34" charset="0"/>
                    <a:ea typeface="Microsoft YaHei UI" panose="020B0503020204020204" pitchFamily="34" charset="-122"/>
                  </a:rPr>
                  <a:t>GPDs at </a:t>
                </a:r>
                <a14:m>
                  <m:oMath xmlns:m="http://schemas.openxmlformats.org/officeDocument/2006/math">
                    <m:r>
                      <a:rPr lang="zh-CN" altLang="en-US" sz="400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𝜉</m:t>
                    </m:r>
                    <m:r>
                      <a:rPr lang="en-US" altLang="zh-CN" sz="4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=0.1</m:t>
                    </m:r>
                  </m:oMath>
                </a14:m>
                <a:endParaRPr lang="zh-CN" altLang="en-US" sz="4000" dirty="0">
                  <a:solidFill>
                    <a:srgbClr val="333333"/>
                  </a:solidFill>
                  <a:latin typeface="Franklin Gothic Medium" panose="020B0603020102020204" pitchFamily="34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3859661-27AF-BB8B-075B-57C93AA97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186633"/>
                <a:ext cx="9123683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AEF14B-F08C-5C0C-F54E-C81EE350F035}"/>
                  </a:ext>
                </a:extLst>
              </p:cNvPr>
              <p:cNvSpPr txBox="1"/>
              <p:nvPr/>
            </p:nvSpPr>
            <p:spPr>
              <a:xfrm>
                <a:off x="0" y="5148362"/>
                <a:ext cx="87249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quark GPDs in ERBL region at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𝜉</m:t>
                    </m:r>
                    <m:r>
                      <a:rPr lang="en-US" altLang="zh-CN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=0.1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is almost symmetric under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altLang="zh-CN" sz="20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is not symmetric.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Sea quark and anti-sea quark is charge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conjungate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symmetric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 wave is symmetric, p wave is anti-symmetric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AEF14B-F08C-5C0C-F54E-C81EE350F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8362"/>
                <a:ext cx="8724900" cy="1323439"/>
              </a:xfrm>
              <a:prstGeom prst="rect">
                <a:avLst/>
              </a:prstGeom>
              <a:blipFill>
                <a:blip r:embed="rId5"/>
                <a:stretch>
                  <a:fillRect l="-629" t="-2765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150478C-53DE-FA77-06AC-602258EF7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30" y="1279536"/>
            <a:ext cx="4488010" cy="34529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DDD674-9E97-8962-6296-17CD4AC50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" y="1279537"/>
            <a:ext cx="4544922" cy="34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74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D68E8DB-3259-7473-1194-51CBFEC767B4}"/>
              </a:ext>
            </a:extLst>
          </p:cNvPr>
          <p:cNvSpPr txBox="1"/>
          <p:nvPr/>
        </p:nvSpPr>
        <p:spPr>
          <a:xfrm>
            <a:off x="0" y="94651"/>
            <a:ext cx="91236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rgbClr val="333333"/>
                </a:solidFill>
                <a:latin typeface="Franklin Gothic Medium" panose="020B060302010202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GPDs and Compton Form Factors</a:t>
            </a:r>
            <a:endParaRPr lang="zh-CN" altLang="en-US" sz="3600" dirty="0">
              <a:solidFill>
                <a:srgbClr val="333333"/>
              </a:solidFill>
              <a:latin typeface="Franklin Gothic Medium" panose="020B0603020102020204" pitchFamily="34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4E4D2F49-F7F0-DB63-35F0-81D33D15B253}"/>
              </a:ext>
            </a:extLst>
          </p:cNvPr>
          <p:cNvSpPr txBox="1"/>
          <p:nvPr/>
        </p:nvSpPr>
        <p:spPr>
          <a:xfrm>
            <a:off x="-13066" y="6809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Cross sections to Compton form factors </a:t>
            </a:r>
            <a:endParaRPr lang="zh-CN" altLang="en-US" sz="2000" dirty="0">
              <a:latin typeface="Franklin Gothic Medium" panose="020B06030201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59A86B5A-F558-CFF8-3864-961F3234590C}"/>
                  </a:ext>
                </a:extLst>
              </p:cNvPr>
              <p:cNvSpPr txBox="1"/>
              <p:nvPr/>
            </p:nvSpPr>
            <p:spPr>
              <a:xfrm>
                <a:off x="1261109" y="1271257"/>
                <a:ext cx="6594241" cy="279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𝐵𝐻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𝐷𝑉𝐶𝑆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𝐵𝐻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𝐷𝑉𝐶𝑆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𝐷𝑉𝐶𝑆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𝐷𝑉𝐶𝑆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59A86B5A-F558-CFF8-3864-961F32345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09" y="1271257"/>
                <a:ext cx="6594241" cy="279051"/>
              </a:xfrm>
              <a:prstGeom prst="rect">
                <a:avLst/>
              </a:prstGeom>
              <a:blipFill>
                <a:blip r:embed="rId2"/>
                <a:stretch>
                  <a:fillRect t="-2222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流程图: 可选过程 120">
            <a:extLst>
              <a:ext uri="{FF2B5EF4-FFF2-40B4-BE49-F238E27FC236}">
                <a16:creationId xmlns:a16="http://schemas.microsoft.com/office/drawing/2014/main" id="{1A171E0C-9BC7-3169-23E3-61CDDF12D6E7}"/>
              </a:ext>
            </a:extLst>
          </p:cNvPr>
          <p:cNvSpPr/>
          <p:nvPr/>
        </p:nvSpPr>
        <p:spPr>
          <a:xfrm>
            <a:off x="2605930" y="1931843"/>
            <a:ext cx="1500146" cy="544486"/>
          </a:xfrm>
          <a:prstGeom prst="flowChartAlternateProcess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Cross-section</a:t>
            </a:r>
            <a:endParaRPr lang="zh-CN" altLang="en-US" dirty="0"/>
          </a:p>
        </p:txBody>
      </p:sp>
      <p:sp>
        <p:nvSpPr>
          <p:cNvPr id="123" name="流程图: 可选过程 122">
            <a:extLst>
              <a:ext uri="{FF2B5EF4-FFF2-40B4-BE49-F238E27FC236}">
                <a16:creationId xmlns:a16="http://schemas.microsoft.com/office/drawing/2014/main" id="{88F19A58-A060-B891-BCBA-C7AA72A42F9A}"/>
              </a:ext>
            </a:extLst>
          </p:cNvPr>
          <p:cNvSpPr/>
          <p:nvPr/>
        </p:nvSpPr>
        <p:spPr>
          <a:xfrm>
            <a:off x="5038677" y="1941991"/>
            <a:ext cx="1403471" cy="544486"/>
          </a:xfrm>
          <a:prstGeom prst="flowChartAlternateProcess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Compton form factors</a:t>
            </a:r>
            <a:endParaRPr lang="zh-CN" altLang="en-US" dirty="0"/>
          </a:p>
        </p:txBody>
      </p:sp>
      <p:sp>
        <p:nvSpPr>
          <p:cNvPr id="126" name="箭头: 左右 125">
            <a:extLst>
              <a:ext uri="{FF2B5EF4-FFF2-40B4-BE49-F238E27FC236}">
                <a16:creationId xmlns:a16="http://schemas.microsoft.com/office/drawing/2014/main" id="{7B582DAD-F2BB-F676-C811-8CF33165DCD2}"/>
              </a:ext>
            </a:extLst>
          </p:cNvPr>
          <p:cNvSpPr/>
          <p:nvPr/>
        </p:nvSpPr>
        <p:spPr>
          <a:xfrm>
            <a:off x="4232831" y="2132471"/>
            <a:ext cx="683857" cy="16574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D5F1373E-F697-1489-A84A-EE8306F20BC9}"/>
              </a:ext>
            </a:extLst>
          </p:cNvPr>
          <p:cNvSpPr txBox="1"/>
          <p:nvPr/>
        </p:nvSpPr>
        <p:spPr>
          <a:xfrm>
            <a:off x="-2050" y="2815287"/>
            <a:ext cx="386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GPDs to Compton form factors </a:t>
            </a:r>
            <a:endParaRPr lang="zh-CN" altLang="en-US" sz="2000" dirty="0">
              <a:latin typeface="Franklin Gothic Medium" panose="020B06030201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7C2225AC-F7D5-DD79-ACCF-0E89AFF95178}"/>
                  </a:ext>
                </a:extLst>
              </p:cNvPr>
              <p:cNvSpPr txBox="1"/>
              <p:nvPr/>
            </p:nvSpPr>
            <p:spPr>
              <a:xfrm>
                <a:off x="2078687" y="3499232"/>
                <a:ext cx="5448992" cy="630429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7C2225AC-F7D5-DD79-ACCF-0E89AFF95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687" y="3499232"/>
                <a:ext cx="5448992" cy="630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158C70AF-9FFE-9298-4A69-E0DCE4D7BAAD}"/>
                  </a:ext>
                </a:extLst>
              </p:cNvPr>
              <p:cNvSpPr txBox="1"/>
              <p:nvPr/>
            </p:nvSpPr>
            <p:spPr>
              <a:xfrm>
                <a:off x="2078687" y="4292765"/>
                <a:ext cx="5448992" cy="630429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158C70AF-9FFE-9298-4A69-E0DCE4D7B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687" y="4292765"/>
                <a:ext cx="5448992" cy="630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流程图: 可选过程 7">
            <a:extLst>
              <a:ext uri="{FF2B5EF4-FFF2-40B4-BE49-F238E27FC236}">
                <a16:creationId xmlns:a16="http://schemas.microsoft.com/office/drawing/2014/main" id="{83A09EA1-4575-BD7A-F167-5CD12A0E2A74}"/>
              </a:ext>
            </a:extLst>
          </p:cNvPr>
          <p:cNvSpPr/>
          <p:nvPr/>
        </p:nvSpPr>
        <p:spPr>
          <a:xfrm>
            <a:off x="8150087" y="3942471"/>
            <a:ext cx="750174" cy="544486"/>
          </a:xfrm>
          <a:prstGeom prst="flowChartAlternateProcess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GPDs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ACBF0A7-A667-E44C-0DCE-9721E9343F46}"/>
              </a:ext>
            </a:extLst>
          </p:cNvPr>
          <p:cNvCxnSpPr>
            <a:cxnSpLocks/>
            <a:stCxn id="129" idx="3"/>
          </p:cNvCxnSpPr>
          <p:nvPr/>
        </p:nvCxnSpPr>
        <p:spPr>
          <a:xfrm>
            <a:off x="7527679" y="3814447"/>
            <a:ext cx="534944" cy="315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05A0073-7367-0EFD-EB41-A8B1ECB12E02}"/>
              </a:ext>
            </a:extLst>
          </p:cNvPr>
          <p:cNvCxnSpPr>
            <a:cxnSpLocks/>
            <a:stCxn id="130" idx="3"/>
          </p:cNvCxnSpPr>
          <p:nvPr/>
        </p:nvCxnSpPr>
        <p:spPr>
          <a:xfrm flipV="1">
            <a:off x="7527679" y="4292765"/>
            <a:ext cx="534944" cy="315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流程图: 可选过程 38">
            <a:extLst>
              <a:ext uri="{FF2B5EF4-FFF2-40B4-BE49-F238E27FC236}">
                <a16:creationId xmlns:a16="http://schemas.microsoft.com/office/drawing/2014/main" id="{82868229-D81D-B2F5-A88C-2DF2FE1A9072}"/>
              </a:ext>
            </a:extLst>
          </p:cNvPr>
          <p:cNvSpPr/>
          <p:nvPr/>
        </p:nvSpPr>
        <p:spPr>
          <a:xfrm>
            <a:off x="641627" y="3942471"/>
            <a:ext cx="750174" cy="544486"/>
          </a:xfrm>
          <a:prstGeom prst="flowChartAlternateProcess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CFFs</a:t>
            </a:r>
            <a:endParaRPr lang="zh-CN" altLang="en-US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3C1B8952-06E2-5493-93E0-FA11A148B560}"/>
              </a:ext>
            </a:extLst>
          </p:cNvPr>
          <p:cNvCxnSpPr>
            <a:cxnSpLocks/>
            <a:stCxn id="130" idx="1"/>
          </p:cNvCxnSpPr>
          <p:nvPr/>
        </p:nvCxnSpPr>
        <p:spPr>
          <a:xfrm flipH="1" flipV="1">
            <a:off x="1455089" y="4287558"/>
            <a:ext cx="623598" cy="3204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8C901524-53DE-00D4-FC28-84B92E9F64AF}"/>
              </a:ext>
            </a:extLst>
          </p:cNvPr>
          <p:cNvCxnSpPr>
            <a:cxnSpLocks/>
            <a:stCxn id="129" idx="1"/>
          </p:cNvCxnSpPr>
          <p:nvPr/>
        </p:nvCxnSpPr>
        <p:spPr>
          <a:xfrm flipH="1">
            <a:off x="1455089" y="3814447"/>
            <a:ext cx="623598" cy="3100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6DDA0FDD-4E1D-A58C-46BD-46404C317617}"/>
                  </a:ext>
                </a:extLst>
              </p:cNvPr>
              <p:cNvSpPr txBox="1"/>
              <p:nvPr/>
            </p:nvSpPr>
            <p:spPr>
              <a:xfrm>
                <a:off x="641627" y="5432254"/>
                <a:ext cx="67282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Franklin Gothic Medium" panose="020B0603020102020204" pitchFamily="34" charset="0"/>
                  </a:rPr>
                  <a:t>Compton form factors are integrations of GPDs over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Franklin Gothic Medium" panose="020B0603020102020204" pitchFamily="34" charset="0"/>
                  </a:rPr>
                  <a:t>It is challenging to extract GPDs from CFFs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Franklin Gothic Medium" panose="020B0603020102020204" pitchFamily="34" charset="0"/>
                  </a:rPr>
                  <a:t>Exploring GPDs from theory is interesting </a:t>
                </a:r>
                <a:endParaRPr lang="zh-CN" altLang="en-US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6DDA0FDD-4E1D-A58C-46BD-46404C317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7" y="5432254"/>
                <a:ext cx="6728229" cy="923330"/>
              </a:xfrm>
              <a:prstGeom prst="rect">
                <a:avLst/>
              </a:prstGeom>
              <a:blipFill>
                <a:blip r:embed="rId5"/>
                <a:stretch>
                  <a:fillRect l="-543" t="-3947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38FBDD-B410-FA13-0D25-C6B0A97A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285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66BE4-E489-35EB-B48D-506E580A4ABF}"/>
                  </a:ext>
                </a:extLst>
              </p:cNvPr>
              <p:cNvSpPr txBox="1"/>
              <p:nvPr/>
            </p:nvSpPr>
            <p:spPr>
              <a:xfrm>
                <a:off x="10160" y="135834"/>
                <a:ext cx="91236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333333"/>
                    </a:solidFill>
                    <a:latin typeface="Franklin Gothic Medium" panose="020B0603020102020204" pitchFamily="34" charset="0"/>
                    <a:ea typeface="Microsoft YaHei UI" panose="020B0503020204020204" pitchFamily="34" charset="-122"/>
                  </a:rPr>
                  <a:t>Compton Form Factors at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𝜉</m:t>
                    </m:r>
                    <m:r>
                      <a:rPr lang="en-US" altLang="zh-CN" sz="4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=0.1</m:t>
                    </m:r>
                  </m:oMath>
                </a14:m>
                <a:endParaRPr lang="zh-CN" altLang="en-US" sz="4000" dirty="0">
                  <a:solidFill>
                    <a:srgbClr val="333333"/>
                  </a:solidFill>
                  <a:latin typeface="Franklin Gothic Medium" panose="020B0603020102020204" pitchFamily="34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66BE4-E489-35EB-B48D-506E580A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135834"/>
                <a:ext cx="9123683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F416D2-2899-5FD1-B1F7-2C1B2BB552EC}"/>
                  </a:ext>
                </a:extLst>
              </p:cNvPr>
              <p:cNvSpPr txBox="1"/>
              <p:nvPr/>
            </p:nvSpPr>
            <p:spPr>
              <a:xfrm>
                <a:off x="0" y="6083041"/>
                <a:ext cx="91338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Real part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falls faster than</a:t>
                </a:r>
                <a:r>
                  <a:rPr lang="en-US" altLang="zh-CN" sz="2000" dirty="0"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Imaginary part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ℋ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falls faster than real part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F416D2-2899-5FD1-B1F7-2C1B2BB5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83041"/>
                <a:ext cx="9133843" cy="707886"/>
              </a:xfrm>
              <a:prstGeom prst="rect">
                <a:avLst/>
              </a:prstGeom>
              <a:blipFill>
                <a:blip r:embed="rId4"/>
                <a:stretch>
                  <a:fillRect l="-601" t="-6034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F8F7B9-A5CA-5B43-2E87-54DD74495F36}"/>
                  </a:ext>
                </a:extLst>
              </p:cNvPr>
              <p:cNvSpPr txBox="1"/>
              <p:nvPr/>
            </p:nvSpPr>
            <p:spPr>
              <a:xfrm>
                <a:off x="1842425" y="865311"/>
                <a:ext cx="5448992" cy="630429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F8F7B9-A5CA-5B43-2E87-54DD74495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25" y="865311"/>
                <a:ext cx="5448992" cy="630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1BE2D505-3D18-E699-D881-6BE1CCBF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BB56CBE-6FCA-59F3-2337-B445BC9D1683}"/>
              </a:ext>
            </a:extLst>
          </p:cNvPr>
          <p:cNvSpPr txBox="1"/>
          <p:nvPr/>
        </p:nvSpPr>
        <p:spPr>
          <a:xfrm>
            <a:off x="7797800" y="1049867"/>
            <a:ext cx="125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Preliminary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8FE40B94-B7C5-3860-CD69-A395CAD85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03" y="1535208"/>
            <a:ext cx="3488260" cy="2253416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0DD082AE-6627-7EF2-EBA4-F7716D329D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8" y="3831158"/>
            <a:ext cx="3315486" cy="2241269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229C9F07-8678-52D6-B91C-A306DB58F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8" y="1528995"/>
            <a:ext cx="3315486" cy="2261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A2BC0D7-21BA-02CA-76C6-5C97A7F4F06E}"/>
                  </a:ext>
                </a:extLst>
              </p:cNvPr>
              <p:cNvSpPr txBox="1"/>
              <p:nvPr/>
            </p:nvSpPr>
            <p:spPr>
              <a:xfrm>
                <a:off x="598900" y="2079957"/>
                <a:ext cx="461665" cy="8299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𝑅𝑒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A2BC0D7-21BA-02CA-76C6-5C97A7F4F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0" y="2079957"/>
                <a:ext cx="461665" cy="829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17D060F-6B3D-F8E7-6CC3-E469781B5A82}"/>
                  </a:ext>
                </a:extLst>
              </p:cNvPr>
              <p:cNvSpPr txBox="1"/>
              <p:nvPr/>
            </p:nvSpPr>
            <p:spPr>
              <a:xfrm>
                <a:off x="619500" y="4262884"/>
                <a:ext cx="461665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𝑅𝑒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17D060F-6B3D-F8E7-6CC3-E469781B5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00" y="4262884"/>
                <a:ext cx="46166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A72262A-FB49-7D7E-4350-F7305D2C496E}"/>
                  </a:ext>
                </a:extLst>
              </p:cNvPr>
              <p:cNvSpPr txBox="1"/>
              <p:nvPr/>
            </p:nvSpPr>
            <p:spPr>
              <a:xfrm>
                <a:off x="4584846" y="2027304"/>
                <a:ext cx="461665" cy="8276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𝐼𝑚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A72262A-FB49-7D7E-4350-F7305D2C4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846" y="2027304"/>
                <a:ext cx="461665" cy="8276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图片 41">
            <a:extLst>
              <a:ext uri="{FF2B5EF4-FFF2-40B4-BE49-F238E27FC236}">
                <a16:creationId xmlns:a16="http://schemas.microsoft.com/office/drawing/2014/main" id="{F94003D2-2CD5-F853-7389-DC9F5DB32A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03" y="3788624"/>
            <a:ext cx="3488260" cy="2253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2D77753-339E-28FE-C4DD-68A0B3C50E82}"/>
                  </a:ext>
                </a:extLst>
              </p:cNvPr>
              <p:cNvSpPr txBox="1"/>
              <p:nvPr/>
            </p:nvSpPr>
            <p:spPr>
              <a:xfrm>
                <a:off x="4580918" y="4280427"/>
                <a:ext cx="461665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𝐼𝑚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2D77753-339E-28FE-C4DD-68A0B3C50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918" y="4280427"/>
                <a:ext cx="461665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99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66BE4-E489-35EB-B48D-506E580A4ABF}"/>
                  </a:ext>
                </a:extLst>
              </p:cNvPr>
              <p:cNvSpPr txBox="1"/>
              <p:nvPr/>
            </p:nvSpPr>
            <p:spPr>
              <a:xfrm>
                <a:off x="10160" y="144301"/>
                <a:ext cx="91236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333333"/>
                    </a:solidFill>
                    <a:latin typeface="Franklin Gothic Medium" panose="020B0603020102020204" pitchFamily="34" charset="0"/>
                    <a:ea typeface="Microsoft YaHei UI" panose="020B0503020204020204" pitchFamily="34" charset="-122"/>
                  </a:rPr>
                  <a:t>Compton Form Factors at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𝜉</m:t>
                    </m:r>
                    <m:r>
                      <a:rPr lang="en-US" altLang="zh-CN" sz="4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=0.1</m:t>
                    </m:r>
                  </m:oMath>
                </a14:m>
                <a:endParaRPr lang="zh-CN" altLang="en-US" sz="4000" dirty="0">
                  <a:solidFill>
                    <a:srgbClr val="333333"/>
                  </a:solidFill>
                  <a:latin typeface="Franklin Gothic Medium" panose="020B0603020102020204" pitchFamily="34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66BE4-E489-35EB-B48D-506E580A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144301"/>
                <a:ext cx="9123683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F416D2-2899-5FD1-B1F7-2C1B2BB552EC}"/>
                  </a:ext>
                </a:extLst>
              </p:cNvPr>
              <p:cNvSpPr txBox="1"/>
              <p:nvPr/>
            </p:nvSpPr>
            <p:spPr>
              <a:xfrm>
                <a:off x="0" y="6083041"/>
                <a:ext cx="91338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Imaginary part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ℰ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follows the trend of electromagnetic form factors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Real part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falls faster than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F416D2-2899-5FD1-B1F7-2C1B2BB5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83041"/>
                <a:ext cx="9133843" cy="707886"/>
              </a:xfrm>
              <a:prstGeom prst="rect">
                <a:avLst/>
              </a:prstGeom>
              <a:blipFill>
                <a:blip r:embed="rId3"/>
                <a:stretch>
                  <a:fillRect l="-601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D0E5F3-5F51-CC85-8481-854EFA941941}"/>
                  </a:ext>
                </a:extLst>
              </p:cNvPr>
              <p:cNvSpPr txBox="1"/>
              <p:nvPr/>
            </p:nvSpPr>
            <p:spPr>
              <a:xfrm>
                <a:off x="1847504" y="901794"/>
                <a:ext cx="5448992" cy="630429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D0E5F3-5F51-CC85-8481-854EFA941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04" y="901794"/>
                <a:ext cx="5448992" cy="630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灯片编号占位符 27">
            <a:extLst>
              <a:ext uri="{FF2B5EF4-FFF2-40B4-BE49-F238E27FC236}">
                <a16:creationId xmlns:a16="http://schemas.microsoft.com/office/drawing/2014/main" id="{8F95643D-8468-57CE-3DE2-FDD3EFB8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73A4B38-3CD7-B84C-046B-926A6164A4F0}"/>
              </a:ext>
            </a:extLst>
          </p:cNvPr>
          <p:cNvSpPr txBox="1"/>
          <p:nvPr/>
        </p:nvSpPr>
        <p:spPr>
          <a:xfrm>
            <a:off x="7797800" y="1049867"/>
            <a:ext cx="125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Preliminary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CACF67EA-5F92-2FC6-AC14-4C9F307C3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86" y="3650949"/>
            <a:ext cx="3354247" cy="221380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8983A35-6E14-6260-97F5-A62BFB8BB0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1" y="1563316"/>
            <a:ext cx="3349412" cy="2056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B440029-41EF-3425-8935-9473DB814CAE}"/>
                  </a:ext>
                </a:extLst>
              </p:cNvPr>
              <p:cNvSpPr txBox="1"/>
              <p:nvPr/>
            </p:nvSpPr>
            <p:spPr>
              <a:xfrm>
                <a:off x="4302565" y="2026743"/>
                <a:ext cx="461665" cy="8299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𝐼𝑚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ℇ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B440029-41EF-3425-8935-9473DB81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565" y="2026743"/>
                <a:ext cx="461665" cy="8299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4BE2AFB7-3827-FA75-AF1F-2681D614DC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1" y="1557817"/>
            <a:ext cx="3214767" cy="2057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327A1F9-4C0E-521A-6974-2DFED649FFA5}"/>
                  </a:ext>
                </a:extLst>
              </p:cNvPr>
              <p:cNvSpPr txBox="1"/>
              <p:nvPr/>
            </p:nvSpPr>
            <p:spPr>
              <a:xfrm>
                <a:off x="526716" y="1925209"/>
                <a:ext cx="461665" cy="8299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𝐼𝑚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ℇ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327A1F9-4C0E-521A-6974-2DFED649F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16" y="1925209"/>
                <a:ext cx="461665" cy="8299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图片 41">
            <a:extLst>
              <a:ext uri="{FF2B5EF4-FFF2-40B4-BE49-F238E27FC236}">
                <a16:creationId xmlns:a16="http://schemas.microsoft.com/office/drawing/2014/main" id="{4F6E7B26-46F8-6AB9-72FE-74AD4C47F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1" y="3678997"/>
            <a:ext cx="3214767" cy="2102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F7DD20E-66B8-E6A8-5A5B-124A1EEF342D}"/>
                  </a:ext>
                </a:extLst>
              </p:cNvPr>
              <p:cNvSpPr txBox="1"/>
              <p:nvPr/>
            </p:nvSpPr>
            <p:spPr>
              <a:xfrm>
                <a:off x="528499" y="4180113"/>
                <a:ext cx="461665" cy="8299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𝑅𝑒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ℇ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F7DD20E-66B8-E6A8-5A5B-124A1EEF3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99" y="4180113"/>
                <a:ext cx="461665" cy="8299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E49A24-9BD9-BFE6-FC0F-CE3122E297B7}"/>
                  </a:ext>
                </a:extLst>
              </p:cNvPr>
              <p:cNvSpPr txBox="1"/>
              <p:nvPr/>
            </p:nvSpPr>
            <p:spPr>
              <a:xfrm>
                <a:off x="4275667" y="4240301"/>
                <a:ext cx="461665" cy="8299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𝑅𝑒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ℇ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E49A24-9BD9-BFE6-FC0F-CE3122E29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67" y="4240301"/>
                <a:ext cx="461665" cy="8299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70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93B498-F920-0878-0E70-9ED412DD7149}"/>
              </a:ext>
            </a:extLst>
          </p:cNvPr>
          <p:cNvSpPr/>
          <p:nvPr/>
        </p:nvSpPr>
        <p:spPr>
          <a:xfrm>
            <a:off x="2875573" y="5664487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you!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1F8F8BE-2D24-6F6A-7D27-80FB4B070686}"/>
              </a:ext>
            </a:extLst>
          </p:cNvPr>
          <p:cNvSpPr txBox="1"/>
          <p:nvPr/>
        </p:nvSpPr>
        <p:spPr>
          <a:xfrm>
            <a:off x="10160" y="220501"/>
            <a:ext cx="912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333333"/>
                </a:solidFill>
                <a:latin typeface="Franklin Gothic Medium" panose="020B0603020102020204" pitchFamily="34" charset="0"/>
                <a:ea typeface="Microsoft YaHei UI" panose="020B0503020204020204" pitchFamily="34" charset="-122"/>
              </a:rPr>
              <a:t>Conclusion</a:t>
            </a:r>
            <a:endParaRPr lang="zh-CN" altLang="en-US" sz="4000" dirty="0">
              <a:solidFill>
                <a:srgbClr val="333333"/>
              </a:solidFill>
              <a:latin typeface="Franklin Gothic Medium" panose="020B0603020102020204" pitchFamily="34" charset="0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8645AF8-5533-D384-F634-119B0E9FC473}"/>
                  </a:ext>
                </a:extLst>
              </p:cNvPr>
              <p:cNvSpPr txBox="1"/>
              <p:nvPr/>
            </p:nvSpPr>
            <p:spPr>
              <a:xfrm>
                <a:off x="37970" y="1096829"/>
                <a:ext cx="906806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Basis light-front quantization: a non-perturbative approach based on light-front QCD Hamiltonian </a:t>
                </a:r>
                <a:r>
                  <a:rPr lang="zh-CN" altLang="en-US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Franklin Gothic Medium" panose="020B0603020102020204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Franklin Gothic Medium" panose="020B0603020102020204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Considered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𝑞𝑞𝑞</m:t>
                        </m:r>
                      </m:e>
                    </m:d>
                    <m:r>
                      <a:rPr lang="en-US" altLang="zh-CN" sz="2000" b="0" i="1" smtClean="0">
                        <a:latin typeface="Cambria Math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𝑞𝑞𝑞𝑔</m:t>
                        </m:r>
                      </m:e>
                    </m:d>
                    <m:r>
                      <a:rPr lang="en-US" altLang="zh-CN" sz="2000" b="0" i="1" smtClean="0">
                        <a:latin typeface="Cambria Math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𝑞𝑞𝑞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err="1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Fock</a:t>
                </a: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sectors and relevant QCD interactions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Franklin Gothic Medium" panose="020B0603020102020204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Probability of each </a:t>
                </a:r>
                <a:r>
                  <a:rPr lang="en-US" altLang="zh-CN" sz="2000" dirty="0" err="1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Fock</a:t>
                </a: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sector: 53.03%</a:t>
                </a:r>
                <a:r>
                  <a:rPr lang="en-US" altLang="zh-CN" sz="2000" b="0" dirty="0"/>
                  <a:t> 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𝑞𝑞𝑞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26.39%</a:t>
                </a:r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𝑞𝑞𝑞𝑔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20.58%</a:t>
                </a:r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𝑞𝑞𝑞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Franklin Gothic Medium" panose="020B0603020102020204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Explored the GPDs of valence and sea quarks and gluon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Franklin Gothic Medium" panose="020B0603020102020204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Explored skewness-dependent GPDs including both DGLAP and ERBL regions, and investigated the Compton form factors</a:t>
                </a:r>
              </a:p>
              <a:p>
                <a:endParaRPr lang="en-US" altLang="zh-CN" sz="2000" dirty="0">
                  <a:latin typeface="Franklin Gothic Medium" panose="020B0603020102020204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8645AF8-5533-D384-F634-119B0E9FC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" y="1096829"/>
                <a:ext cx="9068060" cy="4401205"/>
              </a:xfrm>
              <a:prstGeom prst="rect">
                <a:avLst/>
              </a:prstGeom>
              <a:blipFill>
                <a:blip r:embed="rId2"/>
                <a:stretch>
                  <a:fillRect l="-605" t="-831" r="-1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3491A4-8726-06B3-81C3-77F5737D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205362E4-FC83-48D3-80E0-C52B1B28CDB8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34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D63A6E-33C2-5FFF-1433-9D3C8283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809624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Outlook</a:t>
            </a:r>
            <a:endParaRPr lang="zh-CN" altLang="en-US" sz="36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DBB429-497A-C5E7-73C2-76EDEDDC6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4751"/>
            <a:ext cx="7886700" cy="50022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DVCS, Compton form factors and GPD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light-front quantization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 for GPDs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 for CFFs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276943-2037-81BE-46E3-3C01CDDB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32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VCS5">
            <a:extLst>
              <a:ext uri="{FF2B5EF4-FFF2-40B4-BE49-F238E27FC236}">
                <a16:creationId xmlns:a16="http://schemas.microsoft.com/office/drawing/2014/main" id="{E13EB001-B40C-98DB-35D7-7A94169E4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7" y="923259"/>
            <a:ext cx="5958840" cy="673100"/>
          </a:xfrm>
          <a:prstGeom prst="rect">
            <a:avLst/>
          </a:prstGeom>
        </p:spPr>
      </p:pic>
      <p:pic>
        <p:nvPicPr>
          <p:cNvPr id="7" name="图片 6" descr="DVCS7">
            <a:extLst>
              <a:ext uri="{FF2B5EF4-FFF2-40B4-BE49-F238E27FC236}">
                <a16:creationId xmlns:a16="http://schemas.microsoft.com/office/drawing/2014/main" id="{5EEF2CD0-37C2-68C4-282D-4B3F634C0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" y="1611810"/>
            <a:ext cx="6169660" cy="662940"/>
          </a:xfrm>
          <a:prstGeom prst="rect">
            <a:avLst/>
          </a:prstGeom>
        </p:spPr>
      </p:pic>
      <p:pic>
        <p:nvPicPr>
          <p:cNvPr id="8" name="图片 7" descr="DVCS8">
            <a:extLst>
              <a:ext uri="{FF2B5EF4-FFF2-40B4-BE49-F238E27FC236}">
                <a16:creationId xmlns:a16="http://schemas.microsoft.com/office/drawing/2014/main" id="{E25C3AE4-1920-50B1-AE40-FF48159A5D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78" b="-1203"/>
          <a:stretch>
            <a:fillRect/>
          </a:stretch>
        </p:blipFill>
        <p:spPr>
          <a:xfrm>
            <a:off x="35560" y="2875607"/>
            <a:ext cx="9072880" cy="1495425"/>
          </a:xfrm>
          <a:prstGeom prst="rect">
            <a:avLst/>
          </a:prstGeom>
        </p:spPr>
      </p:pic>
      <p:pic>
        <p:nvPicPr>
          <p:cNvPr id="9" name="图片 8" descr="DVCS9">
            <a:extLst>
              <a:ext uri="{FF2B5EF4-FFF2-40B4-BE49-F238E27FC236}">
                <a16:creationId xmlns:a16="http://schemas.microsoft.com/office/drawing/2014/main" id="{93A00D54-9A9C-314C-B496-8F0899B10C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5" b="46177"/>
          <a:stretch>
            <a:fillRect/>
          </a:stretch>
        </p:blipFill>
        <p:spPr>
          <a:xfrm>
            <a:off x="35560" y="4509346"/>
            <a:ext cx="4352925" cy="1164590"/>
          </a:xfrm>
          <a:prstGeom prst="rect">
            <a:avLst/>
          </a:prstGeom>
        </p:spPr>
      </p:pic>
      <p:pic>
        <p:nvPicPr>
          <p:cNvPr id="10" name="图片 9" descr="DVCS9">
            <a:extLst>
              <a:ext uri="{FF2B5EF4-FFF2-40B4-BE49-F238E27FC236}">
                <a16:creationId xmlns:a16="http://schemas.microsoft.com/office/drawing/2014/main" id="{FB27ED83-9BB8-051F-F6D3-6D65428715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1600"/>
          <a:stretch>
            <a:fillRect/>
          </a:stretch>
        </p:blipFill>
        <p:spPr>
          <a:xfrm>
            <a:off x="4341495" y="4509346"/>
            <a:ext cx="4766945" cy="1163955"/>
          </a:xfrm>
          <a:prstGeom prst="rect">
            <a:avLst/>
          </a:prstGeom>
        </p:spPr>
      </p:pic>
      <p:pic>
        <p:nvPicPr>
          <p:cNvPr id="11" name="图片 10" descr="GPD">
            <a:extLst>
              <a:ext uri="{FF2B5EF4-FFF2-40B4-BE49-F238E27FC236}">
                <a16:creationId xmlns:a16="http://schemas.microsoft.com/office/drawing/2014/main" id="{8AB43F53-2AE8-B622-E0C0-97AA6A4DE3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32270" y="836930"/>
            <a:ext cx="2284095" cy="1702435"/>
          </a:xfrm>
          <a:prstGeom prst="rect">
            <a:avLst/>
          </a:prstGeom>
        </p:spPr>
      </p:pic>
      <p:sp>
        <p:nvSpPr>
          <p:cNvPr id="12" name="圆角矩形 1">
            <a:extLst>
              <a:ext uri="{FF2B5EF4-FFF2-40B4-BE49-F238E27FC236}">
                <a16:creationId xmlns:a16="http://schemas.microsoft.com/office/drawing/2014/main" id="{10E8F09B-58FA-3826-E3DD-4D8A2E145403}"/>
              </a:ext>
            </a:extLst>
          </p:cNvPr>
          <p:cNvSpPr/>
          <p:nvPr/>
        </p:nvSpPr>
        <p:spPr>
          <a:xfrm>
            <a:off x="7235825" y="1292278"/>
            <a:ext cx="1255395" cy="1122045"/>
          </a:xfrm>
          <a:prstGeom prst="round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65D0C02-80F9-366C-4BDB-03A7D8437884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6205220" y="1853301"/>
            <a:ext cx="1030605" cy="89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4022735-C654-67E2-8B1E-9E958209EE8F}"/>
                  </a:ext>
                </a:extLst>
              </p:cNvPr>
              <p:cNvSpPr txBox="1"/>
              <p:nvPr/>
            </p:nvSpPr>
            <p:spPr>
              <a:xfrm>
                <a:off x="136682" y="2372018"/>
                <a:ext cx="2323585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𝞵𝞶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𝞵𝞶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𝞵𝞶</m:t>
                          </m:r>
                        </m:sup>
                      </m:sSub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𝞵𝞶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4022735-C654-67E2-8B1E-9E958209E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82" y="2372018"/>
                <a:ext cx="2323585" cy="350609"/>
              </a:xfrm>
              <a:prstGeom prst="rect">
                <a:avLst/>
              </a:prstGeom>
              <a:blipFill>
                <a:blip r:embed="rId9"/>
                <a:stretch>
                  <a:fillRect l="-1832" r="-1571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C0ED580-F6F4-FE1C-3937-C51F7EAAA0E1}"/>
                  </a:ext>
                </a:extLst>
              </p:cNvPr>
              <p:cNvSpPr txBox="1"/>
              <p:nvPr/>
            </p:nvSpPr>
            <p:spPr>
              <a:xfrm>
                <a:off x="2692648" y="2358117"/>
                <a:ext cx="2449260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𝞵𝞶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𝞵𝞶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𝞵𝞶</m:t>
                          </m:r>
                        </m:sup>
                      </m:sSub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𝞵𝞶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C0ED580-F6F4-FE1C-3937-C51F7EAAA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48" y="2358117"/>
                <a:ext cx="2449260" cy="350609"/>
              </a:xfrm>
              <a:prstGeom prst="rect">
                <a:avLst/>
              </a:prstGeom>
              <a:blipFill>
                <a:blip r:embed="rId10"/>
                <a:stretch>
                  <a:fillRect l="-1995" t="-1754" r="-1746" b="-24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0A037B1-880A-63BF-9622-0054C0FF647D}"/>
                  </a:ext>
                </a:extLst>
              </p:cNvPr>
              <p:cNvSpPr txBox="1"/>
              <p:nvPr/>
            </p:nvSpPr>
            <p:spPr>
              <a:xfrm>
                <a:off x="5457807" y="2325706"/>
                <a:ext cx="649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………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0A037B1-880A-63BF-9622-0054C0FF6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07" y="2325706"/>
                <a:ext cx="64921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B0A90202-12FF-D2FD-E663-6858766EE03F}"/>
              </a:ext>
            </a:extLst>
          </p:cNvPr>
          <p:cNvSpPr txBox="1"/>
          <p:nvPr/>
        </p:nvSpPr>
        <p:spPr>
          <a:xfrm>
            <a:off x="286320" y="19254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(L)</a:t>
            </a:r>
            <a:endParaRPr lang="zh-CN" altLang="en-US" sz="1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36F3A99-CE8A-AC57-B7D5-6AA2E84A1AC5}"/>
              </a:ext>
            </a:extLst>
          </p:cNvPr>
          <p:cNvSpPr txBox="1"/>
          <p:nvPr/>
        </p:nvSpPr>
        <p:spPr>
          <a:xfrm>
            <a:off x="0" y="94651"/>
            <a:ext cx="91236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rgbClr val="333333"/>
                </a:solidFill>
                <a:latin typeface="Franklin Gothic Medium" panose="020B060302010202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GPDs and Compton Form Factors</a:t>
            </a:r>
            <a:endParaRPr lang="zh-CN" altLang="en-US" sz="3600" dirty="0">
              <a:solidFill>
                <a:srgbClr val="333333"/>
              </a:solidFill>
              <a:latin typeface="Franklin Gothic Medium" panose="020B0603020102020204" pitchFamily="34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流程图: 可选过程 21">
            <a:extLst>
              <a:ext uri="{FF2B5EF4-FFF2-40B4-BE49-F238E27FC236}">
                <a16:creationId xmlns:a16="http://schemas.microsoft.com/office/drawing/2014/main" id="{FB80B127-8A4D-3BA4-E2F9-81BD1EFBAC0F}"/>
              </a:ext>
            </a:extLst>
          </p:cNvPr>
          <p:cNvSpPr/>
          <p:nvPr/>
        </p:nvSpPr>
        <p:spPr>
          <a:xfrm>
            <a:off x="2749426" y="5828139"/>
            <a:ext cx="1500146" cy="544486"/>
          </a:xfrm>
          <a:prstGeom prst="flowChartAlternateProcess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Cross-section</a:t>
            </a:r>
            <a:endParaRPr lang="zh-CN" altLang="en-US" dirty="0"/>
          </a:p>
        </p:txBody>
      </p:sp>
      <p:sp>
        <p:nvSpPr>
          <p:cNvPr id="24" name="流程图: 可选过程 23">
            <a:extLst>
              <a:ext uri="{FF2B5EF4-FFF2-40B4-BE49-F238E27FC236}">
                <a16:creationId xmlns:a16="http://schemas.microsoft.com/office/drawing/2014/main" id="{D824B888-A959-E558-9251-4449BA74CEE0}"/>
              </a:ext>
            </a:extLst>
          </p:cNvPr>
          <p:cNvSpPr/>
          <p:nvPr/>
        </p:nvSpPr>
        <p:spPr>
          <a:xfrm>
            <a:off x="5124577" y="5828139"/>
            <a:ext cx="1403471" cy="544486"/>
          </a:xfrm>
          <a:prstGeom prst="flowChartAlternateProcess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Compton form factors</a:t>
            </a:r>
            <a:endParaRPr lang="zh-CN" altLang="en-US" dirty="0"/>
          </a:p>
        </p:txBody>
      </p:sp>
      <p:sp>
        <p:nvSpPr>
          <p:cNvPr id="26" name="箭头: 左右 25">
            <a:extLst>
              <a:ext uri="{FF2B5EF4-FFF2-40B4-BE49-F238E27FC236}">
                <a16:creationId xmlns:a16="http://schemas.microsoft.com/office/drawing/2014/main" id="{CE387379-67BE-9EA5-3F41-947C0D818555}"/>
              </a:ext>
            </a:extLst>
          </p:cNvPr>
          <p:cNvSpPr/>
          <p:nvPr/>
        </p:nvSpPr>
        <p:spPr>
          <a:xfrm>
            <a:off x="4337781" y="6018619"/>
            <a:ext cx="683857" cy="16574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灯片编号占位符 26">
            <a:extLst>
              <a:ext uri="{FF2B5EF4-FFF2-40B4-BE49-F238E27FC236}">
                <a16:creationId xmlns:a16="http://schemas.microsoft.com/office/drawing/2014/main" id="{1E09094B-EA45-0981-456C-3837B88B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953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F92D-6931-EBC4-E516-7BB88607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75"/>
            <a:ext cx="9144000" cy="976488"/>
          </a:xfrm>
        </p:spPr>
        <p:txBody>
          <a:bodyPr>
            <a:normAutofit/>
          </a:bodyPr>
          <a:lstStyle/>
          <a:p>
            <a:pPr algn="ctr"/>
            <a:r>
              <a:rPr lang="en-CN" sz="3600" dirty="0">
                <a:latin typeface="Franklin Gothic Medium" panose="020B0603020102020204" pitchFamily="34" charset="0"/>
              </a:rPr>
              <a:t>Major Challenges in Nuclear Physics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DEA95-C6B2-00EA-34B9-634080089834}"/>
              </a:ext>
            </a:extLst>
          </p:cNvPr>
          <p:cNvSpPr txBox="1"/>
          <p:nvPr/>
        </p:nvSpPr>
        <p:spPr>
          <a:xfrm>
            <a:off x="3973577" y="1146064"/>
            <a:ext cx="1407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Spin </a:t>
            </a:r>
            <a:r>
              <a:rPr lang="en-US" sz="2000" dirty="0"/>
              <a:t>“crisis”</a:t>
            </a:r>
            <a:endParaRPr lang="en-CN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929B26-FC35-2AF7-50E8-0D326E85B134}"/>
              </a:ext>
            </a:extLst>
          </p:cNvPr>
          <p:cNvSpPr txBox="1"/>
          <p:nvPr/>
        </p:nvSpPr>
        <p:spPr>
          <a:xfrm>
            <a:off x="551057" y="1180627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Origin of mass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210020-22FD-9963-5B27-5DA1BC61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97" y="2028178"/>
            <a:ext cx="1945799" cy="14823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2C28E1-9AD4-31D4-D253-73847D188942}"/>
              </a:ext>
            </a:extLst>
          </p:cNvPr>
          <p:cNvSpPr txBox="1"/>
          <p:nvPr/>
        </p:nvSpPr>
        <p:spPr>
          <a:xfrm>
            <a:off x="3095215" y="1532724"/>
            <a:ext cx="1586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1600" dirty="0"/>
              <a:t>Ortibal angular momentum</a:t>
            </a:r>
          </a:p>
        </p:txBody>
      </p:sp>
      <p:pic>
        <p:nvPicPr>
          <p:cNvPr id="48" name="Picture 9" descr="NuclF-full">
            <a:extLst>
              <a:ext uri="{FF2B5EF4-FFF2-40B4-BE49-F238E27FC236}">
                <a16:creationId xmlns:a16="http://schemas.microsoft.com/office/drawing/2014/main" id="{6B7F5028-6687-AFE7-1622-B4B4E42B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25" y="1647304"/>
            <a:ext cx="2668092" cy="17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B3FFD0D-0219-2F02-28A8-E2F7B4D7E7C9}"/>
              </a:ext>
            </a:extLst>
          </p:cNvPr>
          <p:cNvSpPr txBox="1"/>
          <p:nvPr/>
        </p:nvSpPr>
        <p:spPr>
          <a:xfrm>
            <a:off x="6867504" y="1159960"/>
            <a:ext cx="158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Nuclear force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5D49CDD-2BA3-34C8-EF4D-739E5EF8F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03" r="27299"/>
          <a:stretch/>
        </p:blipFill>
        <p:spPr>
          <a:xfrm>
            <a:off x="466631" y="1714179"/>
            <a:ext cx="2282540" cy="167360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C4E5C11-7340-0A5A-3428-DA46C81CE41E}"/>
              </a:ext>
            </a:extLst>
          </p:cNvPr>
          <p:cNvCxnSpPr>
            <a:cxnSpLocks/>
          </p:cNvCxnSpPr>
          <p:nvPr/>
        </p:nvCxnSpPr>
        <p:spPr>
          <a:xfrm>
            <a:off x="819807" y="3720662"/>
            <a:ext cx="76306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own Arrow 53">
            <a:extLst>
              <a:ext uri="{FF2B5EF4-FFF2-40B4-BE49-F238E27FC236}">
                <a16:creationId xmlns:a16="http://schemas.microsoft.com/office/drawing/2014/main" id="{7E95C8E5-8434-8542-79E4-80F5AEBC29AC}"/>
              </a:ext>
            </a:extLst>
          </p:cNvPr>
          <p:cNvSpPr/>
          <p:nvPr/>
        </p:nvSpPr>
        <p:spPr>
          <a:xfrm>
            <a:off x="4403834" y="3720663"/>
            <a:ext cx="546538" cy="64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A8AC04-C10B-BE7A-E4C2-77EAC66E5B5B}"/>
              </a:ext>
            </a:extLst>
          </p:cNvPr>
          <p:cNvSpPr txBox="1"/>
          <p:nvPr/>
        </p:nvSpPr>
        <p:spPr>
          <a:xfrm>
            <a:off x="5872424" y="4180190"/>
            <a:ext cx="206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Nucleon structure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AE5234B-26DC-FD1C-E09C-686D09DFB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424" y="4655165"/>
            <a:ext cx="1990160" cy="200612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92F04EE-BBDE-D3B4-3631-4C6F8204E7EE}"/>
              </a:ext>
            </a:extLst>
          </p:cNvPr>
          <p:cNvSpPr txBox="1"/>
          <p:nvPr/>
        </p:nvSpPr>
        <p:spPr>
          <a:xfrm>
            <a:off x="579738" y="4202667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>
                <a:solidFill>
                  <a:srgbClr val="C00000"/>
                </a:solidFill>
              </a:rPr>
              <a:t>Q</a:t>
            </a:r>
            <a:r>
              <a:rPr lang="en-CN" sz="2000" dirty="0"/>
              <a:t>uantum </a:t>
            </a:r>
            <a:r>
              <a:rPr lang="en-CN" sz="2000" b="1" dirty="0">
                <a:solidFill>
                  <a:srgbClr val="00B050"/>
                </a:solidFill>
              </a:rPr>
              <a:t>C</a:t>
            </a:r>
            <a:r>
              <a:rPr lang="en-CN" sz="2000" dirty="0"/>
              <a:t>hromo</a:t>
            </a:r>
            <a:r>
              <a:rPr lang="en-CN" sz="2000" b="1" dirty="0">
                <a:solidFill>
                  <a:srgbClr val="0070C0"/>
                </a:solidFill>
              </a:rPr>
              <a:t>D</a:t>
            </a:r>
            <a:r>
              <a:rPr lang="en-CN" sz="2000" dirty="0"/>
              <a:t>ynamics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031A34-7898-5A91-207A-5A31841B87F6}"/>
                  </a:ext>
                </a:extLst>
              </p:cNvPr>
              <p:cNvSpPr txBox="1"/>
              <p:nvPr/>
            </p:nvSpPr>
            <p:spPr>
              <a:xfrm>
                <a:off x="454760" y="5146107"/>
                <a:ext cx="3433781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031A34-7898-5A91-207A-5A31841B8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60" y="5146107"/>
                <a:ext cx="3433781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ight Arrow 59">
            <a:extLst>
              <a:ext uri="{FF2B5EF4-FFF2-40B4-BE49-F238E27FC236}">
                <a16:creationId xmlns:a16="http://schemas.microsoft.com/office/drawing/2014/main" id="{14389A18-2D1C-53B7-270A-8F626729ED68}"/>
              </a:ext>
            </a:extLst>
          </p:cNvPr>
          <p:cNvSpPr/>
          <p:nvPr/>
        </p:nvSpPr>
        <p:spPr>
          <a:xfrm>
            <a:off x="4182838" y="5328067"/>
            <a:ext cx="1261242" cy="155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8BCD2A-11FB-286B-314B-C6B972173BBC}"/>
              </a:ext>
            </a:extLst>
          </p:cNvPr>
          <p:cNvSpPr txBox="1"/>
          <p:nvPr/>
        </p:nvSpPr>
        <p:spPr>
          <a:xfrm>
            <a:off x="4572000" y="482126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F741DC-9CB6-4F68-2D1E-048DEE5A379F}"/>
              </a:ext>
            </a:extLst>
          </p:cNvPr>
          <p:cNvSpPr txBox="1"/>
          <p:nvPr/>
        </p:nvSpPr>
        <p:spPr>
          <a:xfrm>
            <a:off x="1670859" y="5217221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4114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7A81CAD2-784E-DB03-87D5-F4FF2FA3FA52}"/>
              </a:ext>
            </a:extLst>
          </p:cNvPr>
          <p:cNvGrpSpPr/>
          <p:nvPr/>
        </p:nvGrpSpPr>
        <p:grpSpPr>
          <a:xfrm>
            <a:off x="6133406" y="5018950"/>
            <a:ext cx="2927443" cy="1730679"/>
            <a:chOff x="3098119" y="4984020"/>
            <a:chExt cx="2927443" cy="1730679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A374845A-E997-2EA2-196F-DA3F0BFEE87E}"/>
                </a:ext>
              </a:extLst>
            </p:cNvPr>
            <p:cNvSpPr txBox="1"/>
            <p:nvPr/>
          </p:nvSpPr>
          <p:spPr>
            <a:xfrm>
              <a:off x="3098119" y="5029200"/>
              <a:ext cx="2927443" cy="16854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07951CE-3635-71C5-99CF-23EBD974C68C}"/>
                </a:ext>
              </a:extLst>
            </p:cNvPr>
            <p:cNvSpPr txBox="1"/>
            <p:nvPr/>
          </p:nvSpPr>
          <p:spPr>
            <a:xfrm>
              <a:off x="3208362" y="4984020"/>
              <a:ext cx="2727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B0F0"/>
                  </a:solidFill>
                </a:rPr>
                <a:t>Total angular momentum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85426466-BB4E-FF01-AF5B-B53E08CB7315}"/>
                    </a:ext>
                  </a:extLst>
                </p:cNvPr>
                <p:cNvSpPr txBox="1"/>
                <p:nvPr/>
              </p:nvSpPr>
              <p:spPr>
                <a:xfrm>
                  <a:off x="3264723" y="5571193"/>
                  <a:ext cx="2747996" cy="920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,0,0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oMath>
                    </m:oMathPara>
                  </a14:m>
                  <a:endParaRPr lang="en-US" altLang="zh-CN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,0,0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85426466-BB4E-FF01-AF5B-B53E08CB7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723" y="5571193"/>
                  <a:ext cx="2747996" cy="920060"/>
                </a:xfrm>
                <a:prstGeom prst="rect">
                  <a:avLst/>
                </a:prstGeom>
                <a:blipFill>
                  <a:blip r:embed="rId2"/>
                  <a:stretch>
                    <a:fillRect b="-7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5">
            <a:extLst>
              <a:ext uri="{FF2B5EF4-FFF2-40B4-BE49-F238E27FC236}">
                <a16:creationId xmlns:a16="http://schemas.microsoft.com/office/drawing/2014/main" id="{0D3E4D95-8221-2794-5BA8-59A05F34A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13" b="26019"/>
          <a:stretch/>
        </p:blipFill>
        <p:spPr>
          <a:xfrm>
            <a:off x="4565522" y="1002451"/>
            <a:ext cx="1440580" cy="1478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4138"/>
            <a:ext cx="9144000" cy="71755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333333"/>
                </a:solidFill>
                <a:latin typeface="Franklin Gothic Medium" panose="020B060302010202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Generalized Parton Distribution Functions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4294967295"/>
          </p:nvPr>
        </p:nvSpPr>
        <p:spPr>
          <a:xfrm>
            <a:off x="0" y="823913"/>
            <a:ext cx="4976813" cy="48895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GPDs</a:t>
            </a:r>
            <a:r>
              <a:rPr lang="en-US" sz="2400" dirty="0"/>
              <a:t> encode 3D spatial information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DC29D5-1B0E-A342-BDF3-045DBE85848B}"/>
              </a:ext>
            </a:extLst>
          </p:cNvPr>
          <p:cNvSpPr txBox="1"/>
          <p:nvPr/>
        </p:nvSpPr>
        <p:spPr>
          <a:xfrm>
            <a:off x="-65309" y="642703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12/1</a:t>
            </a:r>
            <a:r>
              <a:rPr lang="en-US" altLang="zh-CN" dirty="0"/>
              <a:t>6</a:t>
            </a:r>
            <a:endParaRPr 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F099D41-A88F-797D-FC27-51E1062A1477}"/>
              </a:ext>
            </a:extLst>
          </p:cNvPr>
          <p:cNvGrpSpPr/>
          <p:nvPr/>
        </p:nvGrpSpPr>
        <p:grpSpPr>
          <a:xfrm>
            <a:off x="51047" y="5018950"/>
            <a:ext cx="2927443" cy="1730678"/>
            <a:chOff x="6134669" y="4984020"/>
            <a:chExt cx="2927443" cy="173067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002EBF5-FBB7-C016-A32F-7FCDC75203C6}"/>
                </a:ext>
              </a:extLst>
            </p:cNvPr>
            <p:cNvSpPr txBox="1"/>
            <p:nvPr/>
          </p:nvSpPr>
          <p:spPr>
            <a:xfrm>
              <a:off x="6134669" y="5029199"/>
              <a:ext cx="2927443" cy="16854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0FF68A8-52BE-770D-C06E-A9C5173EFAD2}"/>
                </a:ext>
              </a:extLst>
            </p:cNvPr>
            <p:cNvSpPr txBox="1"/>
            <p:nvPr/>
          </p:nvSpPr>
          <p:spPr>
            <a:xfrm>
              <a:off x="6227927" y="4984020"/>
              <a:ext cx="2834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FF"/>
                  </a:solidFill>
                </a:rPr>
                <a:t>Parton distribution function</a:t>
              </a:r>
              <a:endParaRPr lang="zh-CN" altLang="en-US" dirty="0">
                <a:solidFill>
                  <a:srgbClr val="FF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E3E0381D-1BD6-7E46-94C3-6BD87B0C1B8B}"/>
                    </a:ext>
                  </a:extLst>
                </p:cNvPr>
                <p:cNvSpPr txBox="1"/>
                <p:nvPr/>
              </p:nvSpPr>
              <p:spPr>
                <a:xfrm>
                  <a:off x="6796389" y="5654338"/>
                  <a:ext cx="16972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,0,0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E3E0381D-1BD6-7E46-94C3-6BD87B0C1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389" y="5654338"/>
                  <a:ext cx="1697260" cy="276999"/>
                </a:xfrm>
                <a:prstGeom prst="rect">
                  <a:avLst/>
                </a:prstGeom>
                <a:blipFill>
                  <a:blip r:embed="rId37"/>
                  <a:stretch>
                    <a:fillRect l="-2878" t="-4444" r="-4676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A1798001-CB5E-0235-9A41-3375B2EEAE90}"/>
                    </a:ext>
                  </a:extLst>
                </p:cNvPr>
                <p:cNvSpPr txBox="1"/>
                <p:nvPr/>
              </p:nvSpPr>
              <p:spPr>
                <a:xfrm>
                  <a:off x="6796389" y="6151068"/>
                  <a:ext cx="1835118" cy="283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,0,0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A1798001-CB5E-0235-9A41-3375B2EEA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389" y="6151068"/>
                  <a:ext cx="1835118" cy="283860"/>
                </a:xfrm>
                <a:prstGeom prst="rect">
                  <a:avLst/>
                </a:prstGeom>
                <a:blipFill>
                  <a:blip r:embed="rId38"/>
                  <a:stretch>
                    <a:fillRect l="-2658" t="-25532" r="-4319" b="-34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85F9535-1EA3-0F1D-7261-64450C52CCA8}"/>
              </a:ext>
            </a:extLst>
          </p:cNvPr>
          <p:cNvGrpSpPr/>
          <p:nvPr/>
        </p:nvGrpSpPr>
        <p:grpSpPr>
          <a:xfrm>
            <a:off x="3108278" y="5010274"/>
            <a:ext cx="2927443" cy="1736027"/>
            <a:chOff x="81888" y="4978672"/>
            <a:chExt cx="2927443" cy="173602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E263A31-95B3-0E00-27C2-A7621B8920F1}"/>
                </a:ext>
              </a:extLst>
            </p:cNvPr>
            <p:cNvSpPr txBox="1"/>
            <p:nvPr/>
          </p:nvSpPr>
          <p:spPr>
            <a:xfrm>
              <a:off x="81888" y="5029200"/>
              <a:ext cx="2927443" cy="16854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sq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829DA1E-EDAD-CD5E-F88C-29E7824BD615}"/>
                </a:ext>
              </a:extLst>
            </p:cNvPr>
            <p:cNvSpPr txBox="1"/>
            <p:nvPr/>
          </p:nvSpPr>
          <p:spPr>
            <a:xfrm>
              <a:off x="877125" y="4978672"/>
              <a:ext cx="1419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Form Factors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229F46C8-2E99-66D4-F791-9D3A53230721}"/>
                    </a:ext>
                  </a:extLst>
                </p:cNvPr>
                <p:cNvSpPr txBox="1"/>
                <p:nvPr/>
              </p:nvSpPr>
              <p:spPr>
                <a:xfrm>
                  <a:off x="81888" y="5348004"/>
                  <a:ext cx="2697982" cy="6204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,0,</m:t>
                            </m:r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229F46C8-2E99-66D4-F791-9D3A53230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8" y="5348004"/>
                  <a:ext cx="2697982" cy="620491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83F86838-EB1C-B43F-5D29-520F3AE22DAB}"/>
                    </a:ext>
                  </a:extLst>
                </p:cNvPr>
                <p:cNvSpPr txBox="1"/>
                <p:nvPr/>
              </p:nvSpPr>
              <p:spPr>
                <a:xfrm>
                  <a:off x="81888" y="6031223"/>
                  <a:ext cx="2741200" cy="6204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,0,</m:t>
                            </m:r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83F86838-EB1C-B43F-5D29-520F3AE22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8" y="6031223"/>
                  <a:ext cx="2741200" cy="620491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文本框 320">
                <a:extLst>
                  <a:ext uri="{FF2B5EF4-FFF2-40B4-BE49-F238E27FC236}">
                    <a16:creationId xmlns:a16="http://schemas.microsoft.com/office/drawing/2014/main" id="{A7180C95-983A-4231-37E5-B703AAE684AB}"/>
                  </a:ext>
                </a:extLst>
              </p:cNvPr>
              <p:cNvSpPr txBox="1"/>
              <p:nvPr/>
            </p:nvSpPr>
            <p:spPr>
              <a:xfrm>
                <a:off x="7551766" y="1509514"/>
                <a:ext cx="1142877" cy="276999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1" name="文本框 320">
                <a:extLst>
                  <a:ext uri="{FF2B5EF4-FFF2-40B4-BE49-F238E27FC236}">
                    <a16:creationId xmlns:a16="http://schemas.microsoft.com/office/drawing/2014/main" id="{A7180C95-983A-4231-37E5-B703AAE68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66" y="1509514"/>
                <a:ext cx="1142877" cy="276999"/>
              </a:xfrm>
              <a:prstGeom prst="rect">
                <a:avLst/>
              </a:prstGeom>
              <a:blipFill>
                <a:blip r:embed="rId41"/>
                <a:stretch>
                  <a:fillRect l="-2105" t="-2083" r="-526" b="-29167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文本框 321">
                <a:extLst>
                  <a:ext uri="{FF2B5EF4-FFF2-40B4-BE49-F238E27FC236}">
                    <a16:creationId xmlns:a16="http://schemas.microsoft.com/office/drawing/2014/main" id="{1E596901-990B-27FB-216E-12A1CD187F88}"/>
                  </a:ext>
                </a:extLst>
              </p:cNvPr>
              <p:cNvSpPr txBox="1"/>
              <p:nvPr/>
            </p:nvSpPr>
            <p:spPr>
              <a:xfrm>
                <a:off x="7551766" y="1012122"/>
                <a:ext cx="1118127" cy="276999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2" name="文本框 321">
                <a:extLst>
                  <a:ext uri="{FF2B5EF4-FFF2-40B4-BE49-F238E27FC236}">
                    <a16:creationId xmlns:a16="http://schemas.microsoft.com/office/drawing/2014/main" id="{1E596901-990B-27FB-216E-12A1CD187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66" y="1012122"/>
                <a:ext cx="1118127" cy="276999"/>
              </a:xfrm>
              <a:prstGeom prst="rect">
                <a:avLst/>
              </a:prstGeom>
              <a:blipFill>
                <a:blip r:embed="rId42"/>
                <a:stretch>
                  <a:fillRect l="-4301" t="-2083" r="-4839" b="-6250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文本框 322">
                <a:extLst>
                  <a:ext uri="{FF2B5EF4-FFF2-40B4-BE49-F238E27FC236}">
                    <a16:creationId xmlns:a16="http://schemas.microsoft.com/office/drawing/2014/main" id="{22CB7510-821D-0E93-93BB-1A16BE1EA815}"/>
                  </a:ext>
                </a:extLst>
              </p:cNvPr>
              <p:cNvSpPr txBox="1"/>
              <p:nvPr/>
            </p:nvSpPr>
            <p:spPr>
              <a:xfrm>
                <a:off x="7533036" y="2006244"/>
                <a:ext cx="1430135" cy="276999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/2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3" name="文本框 322">
                <a:extLst>
                  <a:ext uri="{FF2B5EF4-FFF2-40B4-BE49-F238E27FC236}">
                    <a16:creationId xmlns:a16="http://schemas.microsoft.com/office/drawing/2014/main" id="{22CB7510-821D-0E93-93BB-1A16BE1EA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036" y="2006244"/>
                <a:ext cx="1430135" cy="276999"/>
              </a:xfrm>
              <a:prstGeom prst="rect">
                <a:avLst/>
              </a:prstGeom>
              <a:blipFill>
                <a:blip r:embed="rId43"/>
                <a:stretch>
                  <a:fillRect l="-5063" r="-422" b="-26531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2"/>
          <p:cNvSpPr txBox="1"/>
          <p:nvPr/>
        </p:nvSpPr>
        <p:spPr>
          <a:xfrm>
            <a:off x="23653" y="2620797"/>
            <a:ext cx="849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Deep</a:t>
            </a:r>
            <a:r>
              <a:rPr lang="en-US" altLang="zh-CN" sz="2400" b="1" dirty="0">
                <a:solidFill>
                  <a:schemeClr val="accent1"/>
                </a:solidFill>
              </a:rPr>
              <a:t>ly</a:t>
            </a:r>
            <a:r>
              <a:rPr lang="en-US" sz="2400" b="1" dirty="0">
                <a:solidFill>
                  <a:schemeClr val="accent1"/>
                </a:solidFill>
              </a:rPr>
              <a:t> Virtual Compton Scattering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DVCS</a:t>
            </a:r>
            <a:r>
              <a:rPr lang="en-US" sz="2400" b="1" dirty="0"/>
              <a:t>)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6C1CBEE-24F3-5189-BF70-66130FB3FE4D}"/>
              </a:ext>
            </a:extLst>
          </p:cNvPr>
          <p:cNvGrpSpPr/>
          <p:nvPr/>
        </p:nvGrpSpPr>
        <p:grpSpPr>
          <a:xfrm>
            <a:off x="187321" y="3093309"/>
            <a:ext cx="2440425" cy="1741951"/>
            <a:chOff x="234067" y="5104787"/>
            <a:chExt cx="2440425" cy="174195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771BDE5-D78C-3F91-639D-C07B72040CB6}"/>
                </a:ext>
              </a:extLst>
            </p:cNvPr>
            <p:cNvGrpSpPr/>
            <p:nvPr/>
          </p:nvGrpSpPr>
          <p:grpSpPr>
            <a:xfrm>
              <a:off x="234067" y="5294889"/>
              <a:ext cx="2440425" cy="1155148"/>
              <a:chOff x="1000797" y="4536905"/>
              <a:chExt cx="3108957" cy="1297825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6C4BF15-A81D-4F84-718F-7EECEF08CDB9}"/>
                  </a:ext>
                </a:extLst>
              </p:cNvPr>
              <p:cNvSpPr/>
              <p:nvPr/>
            </p:nvSpPr>
            <p:spPr>
              <a:xfrm>
                <a:off x="1820093" y="4836509"/>
                <a:ext cx="1480459" cy="792476"/>
              </a:xfrm>
              <a:prstGeom prst="ellipse">
                <a:avLst/>
              </a:prstGeom>
              <a:effectLst>
                <a:outerShdw blurRad="63500" sx="102000" sy="102000" algn="ct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DGLAP</a:t>
                </a:r>
                <a:endParaRPr lang="zh-CN" altLang="en-US" dirty="0"/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DC728241-B1E4-5254-D774-0B72F9E01086}"/>
                  </a:ext>
                </a:extLst>
              </p:cNvPr>
              <p:cNvGrpSpPr/>
              <p:nvPr/>
            </p:nvGrpSpPr>
            <p:grpSpPr>
              <a:xfrm rot="20215180">
                <a:off x="1000797" y="5689455"/>
                <a:ext cx="1013429" cy="0"/>
                <a:chOff x="3995299" y="3429000"/>
                <a:chExt cx="1013429" cy="0"/>
              </a:xfrm>
            </p:grpSpPr>
            <p:cxnSp>
              <p:nvCxnSpPr>
                <p:cNvPr id="28" name="直接箭头连接符 27">
                  <a:extLst>
                    <a:ext uri="{FF2B5EF4-FFF2-40B4-BE49-F238E27FC236}">
                      <a16:creationId xmlns:a16="http://schemas.microsoft.com/office/drawing/2014/main" id="{DDF7E4A6-EE88-383E-6318-EF6291C5B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576701" cy="0"/>
                </a:xfrm>
                <a:prstGeom prst="straightConnector1">
                  <a:avLst/>
                </a:prstGeom>
                <a:ln w="63500" cmpd="dbl"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D6A8DB10-F7B4-2123-F606-9B95CDD4D3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1013429" cy="0"/>
                </a:xfrm>
                <a:prstGeom prst="line">
                  <a:avLst/>
                </a:prstGeom>
                <a:ln w="63500" cmpd="dbl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F00770DE-BF82-3472-D210-CCB1BDB1FFA7}"/>
                  </a:ext>
                </a:extLst>
              </p:cNvPr>
              <p:cNvGrpSpPr/>
              <p:nvPr/>
            </p:nvGrpSpPr>
            <p:grpSpPr>
              <a:xfrm rot="1570330">
                <a:off x="3051067" y="5706938"/>
                <a:ext cx="990631" cy="45719"/>
                <a:chOff x="3995299" y="3429000"/>
                <a:chExt cx="1013429" cy="0"/>
              </a:xfrm>
            </p:grpSpPr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A680CEDD-AF77-6897-03E0-E6948DA9E5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576701" cy="0"/>
                </a:xfrm>
                <a:prstGeom prst="straightConnector1">
                  <a:avLst/>
                </a:prstGeom>
                <a:ln w="63500" cmpd="dbl"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6C55C5FD-3950-7DCD-4806-7A3B0BB53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1013429" cy="0"/>
                </a:xfrm>
                <a:prstGeom prst="line">
                  <a:avLst/>
                </a:prstGeom>
                <a:ln w="63500" cmpd="dbl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E1289BC0-5626-7CE1-3D04-77A27A294C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821" y="5523518"/>
                    <a:ext cx="324699" cy="3112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66" name="文本框 265">
                    <a:extLst>
                      <a:ext uri="{FF2B5EF4-FFF2-40B4-BE49-F238E27FC236}">
                        <a16:creationId xmlns:a16="http://schemas.microsoft.com/office/drawing/2014/main" id="{E1289BC0-5626-7CE1-3D04-77A27A294C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821" y="5523518"/>
                    <a:ext cx="324699" cy="31121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6190" t="-4444" r="-26190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0954CC5B-2CB0-6B31-194C-84988AF4FB1F}"/>
                      </a:ext>
                    </a:extLst>
                  </p:cNvPr>
                  <p:cNvSpPr txBox="1"/>
                  <p:nvPr/>
                </p:nvSpPr>
                <p:spPr>
                  <a:xfrm>
                    <a:off x="1247344" y="4536905"/>
                    <a:ext cx="737211" cy="3112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67" name="文本框 266">
                    <a:extLst>
                      <a:ext uri="{FF2B5EF4-FFF2-40B4-BE49-F238E27FC236}">
                        <a16:creationId xmlns:a16="http://schemas.microsoft.com/office/drawing/2014/main" id="{0954CC5B-2CB0-6B31-194C-84988AF4FB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7344" y="4536905"/>
                    <a:ext cx="737211" cy="31121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3684" t="-4444" r="-4211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078D8405-D237-078C-0C3F-7336894A994F}"/>
                      </a:ext>
                    </a:extLst>
                  </p:cNvPr>
                  <p:cNvSpPr txBox="1"/>
                  <p:nvPr/>
                </p:nvSpPr>
                <p:spPr>
                  <a:xfrm>
                    <a:off x="3849375" y="5462458"/>
                    <a:ext cx="256328" cy="3112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68" name="文本框 267">
                    <a:extLst>
                      <a:ext uri="{FF2B5EF4-FFF2-40B4-BE49-F238E27FC236}">
                        <a16:creationId xmlns:a16="http://schemas.microsoft.com/office/drawing/2014/main" id="{078D8405-D237-078C-0C3F-7336894A99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9375" y="5462458"/>
                    <a:ext cx="256328" cy="31121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7273" r="-2727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7CBE9631-AC46-F444-53BF-CFA98D8B9ED9}"/>
                      </a:ext>
                    </a:extLst>
                  </p:cNvPr>
                  <p:cNvSpPr txBox="1"/>
                  <p:nvPr/>
                </p:nvSpPr>
                <p:spPr>
                  <a:xfrm>
                    <a:off x="3151994" y="4536905"/>
                    <a:ext cx="957760" cy="3112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69" name="文本框 268">
                    <a:extLst>
                      <a:ext uri="{FF2B5EF4-FFF2-40B4-BE49-F238E27FC236}">
                        <a16:creationId xmlns:a16="http://schemas.microsoft.com/office/drawing/2014/main" id="{7CBE9631-AC46-F444-53BF-CFA98D8B9E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1994" y="4536905"/>
                    <a:ext cx="957760" cy="31121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806" t="-4444" r="-2419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FC9DAE5-6764-AE90-C098-DC7BCC4F4DB7}"/>
                </a:ext>
              </a:extLst>
            </p:cNvPr>
            <p:cNvGrpSpPr/>
            <p:nvPr/>
          </p:nvGrpSpPr>
          <p:grpSpPr>
            <a:xfrm rot="7128037" flipV="1">
              <a:off x="863360" y="5402758"/>
              <a:ext cx="641661" cy="45719"/>
              <a:chOff x="1760561" y="4885899"/>
              <a:chExt cx="819460" cy="0"/>
            </a:xfrm>
          </p:grpSpPr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7D8FBC69-E203-6C41-4003-F8E9025C9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0561" y="4885899"/>
                <a:ext cx="470517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F3304713-9C8C-07A3-7B28-69D18F568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652" y="4885899"/>
                <a:ext cx="54636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4BED6E-0C4D-EE08-53C6-80310DADDA1C}"/>
                </a:ext>
              </a:extLst>
            </p:cNvPr>
            <p:cNvGrpSpPr/>
            <p:nvPr/>
          </p:nvGrpSpPr>
          <p:grpSpPr>
            <a:xfrm rot="14638822" flipV="1">
              <a:off x="1446541" y="5408940"/>
              <a:ext cx="641661" cy="45719"/>
              <a:chOff x="1760561" y="4885899"/>
              <a:chExt cx="819460" cy="0"/>
            </a:xfrm>
          </p:grpSpPr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E1A8D7C3-09E6-14AF-5DE3-42FCB0B8F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0561" y="4885899"/>
                <a:ext cx="470517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E176418F-8906-CAA0-6485-6AB9C5B2F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652" y="4885899"/>
                <a:ext cx="54636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E2A2266D-C12C-A12A-BA58-1180CA853E99}"/>
                    </a:ext>
                  </a:extLst>
                </p:cNvPr>
                <p:cNvSpPr txBox="1"/>
                <p:nvPr/>
              </p:nvSpPr>
              <p:spPr>
                <a:xfrm>
                  <a:off x="768148" y="6569739"/>
                  <a:ext cx="1380186" cy="276999"/>
                </a:xfrm>
                <a:prstGeom prst="rect">
                  <a:avLst/>
                </a:prstGeom>
                <a:noFill/>
                <a:ln w="19050">
                  <a:solidFill>
                    <a:srgbClr val="FF00FF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−1&lt;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&lt;−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6" name="文本框 315">
                  <a:extLst>
                    <a:ext uri="{FF2B5EF4-FFF2-40B4-BE49-F238E27FC236}">
                      <a16:creationId xmlns:a16="http://schemas.microsoft.com/office/drawing/2014/main" id="{E2A2266D-C12C-A12A-BA58-1180CA853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148" y="6569739"/>
                  <a:ext cx="1380186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437" r="-4367" b="-29167"/>
                  </a:stretch>
                </a:blipFill>
                <a:ln w="19050">
                  <a:solidFill>
                    <a:srgbClr val="FF00FF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C4F6A9E-C9DF-F36D-C37B-4591C7F177F9}"/>
              </a:ext>
            </a:extLst>
          </p:cNvPr>
          <p:cNvGrpSpPr/>
          <p:nvPr/>
        </p:nvGrpSpPr>
        <p:grpSpPr>
          <a:xfrm>
            <a:off x="3292052" y="3039289"/>
            <a:ext cx="2437244" cy="1792073"/>
            <a:chOff x="3338798" y="5050767"/>
            <a:chExt cx="2437244" cy="179207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9AF53DC-992D-64CD-2A42-7805C03A514C}"/>
                </a:ext>
              </a:extLst>
            </p:cNvPr>
            <p:cNvGrpSpPr/>
            <p:nvPr/>
          </p:nvGrpSpPr>
          <p:grpSpPr>
            <a:xfrm>
              <a:off x="3338798" y="5245634"/>
              <a:ext cx="2437244" cy="1202768"/>
              <a:chOff x="1000797" y="4483403"/>
              <a:chExt cx="3104905" cy="1351327"/>
            </a:xfrm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6EDA8B9-F605-68FB-26FE-F26DF9045233}"/>
                  </a:ext>
                </a:extLst>
              </p:cNvPr>
              <p:cNvSpPr/>
              <p:nvPr/>
            </p:nvSpPr>
            <p:spPr>
              <a:xfrm>
                <a:off x="1820093" y="4836509"/>
                <a:ext cx="1480459" cy="792476"/>
              </a:xfrm>
              <a:prstGeom prst="ellipse">
                <a:avLst/>
              </a:prstGeom>
              <a:effectLst>
                <a:outerShdw blurRad="63500" sx="102000" sy="102000" algn="ct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ERBL</a:t>
                </a:r>
                <a:endParaRPr lang="zh-CN" altLang="en-US" dirty="0"/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CDFE0C1D-BD5B-BAD5-AC8B-776D98FC8F7B}"/>
                  </a:ext>
                </a:extLst>
              </p:cNvPr>
              <p:cNvGrpSpPr/>
              <p:nvPr/>
            </p:nvGrpSpPr>
            <p:grpSpPr>
              <a:xfrm rot="20215180">
                <a:off x="1000797" y="5689455"/>
                <a:ext cx="1013429" cy="0"/>
                <a:chOff x="3995299" y="3429000"/>
                <a:chExt cx="1013429" cy="0"/>
              </a:xfrm>
            </p:grpSpPr>
            <p:cxnSp>
              <p:nvCxnSpPr>
                <p:cNvPr id="257" name="直接箭头连接符 256">
                  <a:extLst>
                    <a:ext uri="{FF2B5EF4-FFF2-40B4-BE49-F238E27FC236}">
                      <a16:creationId xmlns:a16="http://schemas.microsoft.com/office/drawing/2014/main" id="{27160D24-5FE8-4CB7-C5A4-DF75602CFC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576701" cy="0"/>
                </a:xfrm>
                <a:prstGeom prst="straightConnector1">
                  <a:avLst/>
                </a:prstGeom>
                <a:ln w="63500" cmpd="dbl"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直接连接符 257">
                  <a:extLst>
                    <a:ext uri="{FF2B5EF4-FFF2-40B4-BE49-F238E27FC236}">
                      <a16:creationId xmlns:a16="http://schemas.microsoft.com/office/drawing/2014/main" id="{D8C3391B-8E01-E8CB-F64D-9CAB132257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1013429" cy="0"/>
                </a:xfrm>
                <a:prstGeom prst="line">
                  <a:avLst/>
                </a:prstGeom>
                <a:ln w="63500" cmpd="dbl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17D56EED-D270-654F-0C45-FFE72E1407AA}"/>
                  </a:ext>
                </a:extLst>
              </p:cNvPr>
              <p:cNvGrpSpPr/>
              <p:nvPr/>
            </p:nvGrpSpPr>
            <p:grpSpPr>
              <a:xfrm rot="1570330">
                <a:off x="3051067" y="5706938"/>
                <a:ext cx="990631" cy="45719"/>
                <a:chOff x="3995299" y="3429000"/>
                <a:chExt cx="1013429" cy="0"/>
              </a:xfrm>
            </p:grpSpPr>
            <p:cxnSp>
              <p:nvCxnSpPr>
                <p:cNvPr id="63" name="直接箭头连接符 62">
                  <a:extLst>
                    <a:ext uri="{FF2B5EF4-FFF2-40B4-BE49-F238E27FC236}">
                      <a16:creationId xmlns:a16="http://schemas.microsoft.com/office/drawing/2014/main" id="{078CDC63-E48E-48F9-6239-27F981DE0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576701" cy="0"/>
                </a:xfrm>
                <a:prstGeom prst="straightConnector1">
                  <a:avLst/>
                </a:prstGeom>
                <a:ln w="63500" cmpd="dbl"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接连接符 255">
                  <a:extLst>
                    <a:ext uri="{FF2B5EF4-FFF2-40B4-BE49-F238E27FC236}">
                      <a16:creationId xmlns:a16="http://schemas.microsoft.com/office/drawing/2014/main" id="{2B5693A8-7C03-E021-19CB-59D6DA853B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1013429" cy="0"/>
                </a:xfrm>
                <a:prstGeom prst="line">
                  <a:avLst/>
                </a:prstGeom>
                <a:ln w="63500" cmpd="dbl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2092CC0F-D7D2-6293-D99C-0828C4581B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821" y="5523518"/>
                    <a:ext cx="324700" cy="3112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78" name="文本框 277">
                    <a:extLst>
                      <a:ext uri="{FF2B5EF4-FFF2-40B4-BE49-F238E27FC236}">
                        <a16:creationId xmlns:a16="http://schemas.microsoft.com/office/drawing/2014/main" id="{2092CC0F-D7D2-6293-D99C-0828C4581B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821" y="5523518"/>
                    <a:ext cx="324700" cy="31121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26829" t="-2174" r="-29268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文本框 58">
                    <a:extLst>
                      <a:ext uri="{FF2B5EF4-FFF2-40B4-BE49-F238E27FC236}">
                        <a16:creationId xmlns:a16="http://schemas.microsoft.com/office/drawing/2014/main" id="{C29A1C90-F7AB-26DB-F4F4-E119AC3B24D7}"/>
                      </a:ext>
                    </a:extLst>
                  </p:cNvPr>
                  <p:cNvSpPr txBox="1"/>
                  <p:nvPr/>
                </p:nvSpPr>
                <p:spPr>
                  <a:xfrm>
                    <a:off x="1331424" y="4483403"/>
                    <a:ext cx="5786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79" name="文本框 278">
                    <a:extLst>
                      <a:ext uri="{FF2B5EF4-FFF2-40B4-BE49-F238E27FC236}">
                        <a16:creationId xmlns:a16="http://schemas.microsoft.com/office/drawing/2014/main" id="{C29A1C90-F7AB-26DB-F4F4-E119AC3B24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1424" y="4483403"/>
                    <a:ext cx="578685" cy="27699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3333" t="-5000" r="-36000" b="-5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文本框 60">
                    <a:extLst>
                      <a:ext uri="{FF2B5EF4-FFF2-40B4-BE49-F238E27FC236}">
                        <a16:creationId xmlns:a16="http://schemas.microsoft.com/office/drawing/2014/main" id="{1D5BE345-D352-28B7-8DC0-AF99DDC76E9F}"/>
                      </a:ext>
                    </a:extLst>
                  </p:cNvPr>
                  <p:cNvSpPr txBox="1"/>
                  <p:nvPr/>
                </p:nvSpPr>
                <p:spPr>
                  <a:xfrm>
                    <a:off x="3849374" y="5462458"/>
                    <a:ext cx="256328" cy="3112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80" name="文本框 279">
                    <a:extLst>
                      <a:ext uri="{FF2B5EF4-FFF2-40B4-BE49-F238E27FC236}">
                        <a16:creationId xmlns:a16="http://schemas.microsoft.com/office/drawing/2014/main" id="{1D5BE345-D352-28B7-8DC0-AF99DDC76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9374" y="5462458"/>
                    <a:ext cx="256328" cy="31121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30303" r="-2424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文本框 61">
                    <a:extLst>
                      <a:ext uri="{FF2B5EF4-FFF2-40B4-BE49-F238E27FC236}">
                        <a16:creationId xmlns:a16="http://schemas.microsoft.com/office/drawing/2014/main" id="{E4FD878F-AB87-1933-6A86-BB79A72F9726}"/>
                      </a:ext>
                    </a:extLst>
                  </p:cNvPr>
                  <p:cNvSpPr txBox="1"/>
                  <p:nvPr/>
                </p:nvSpPr>
                <p:spPr>
                  <a:xfrm>
                    <a:off x="2743809" y="4490260"/>
                    <a:ext cx="737211" cy="3112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81" name="文本框 280">
                    <a:extLst>
                      <a:ext uri="{FF2B5EF4-FFF2-40B4-BE49-F238E27FC236}">
                        <a16:creationId xmlns:a16="http://schemas.microsoft.com/office/drawing/2014/main" id="{E4FD878F-AB87-1933-6A86-BB79A72F97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3809" y="4490260"/>
                    <a:ext cx="737211" cy="31121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3684" t="-4444" r="-4211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3A984135-DF35-4E59-1F82-9C76D077B6AC}"/>
                </a:ext>
              </a:extLst>
            </p:cNvPr>
            <p:cNvGrpSpPr/>
            <p:nvPr/>
          </p:nvGrpSpPr>
          <p:grpSpPr>
            <a:xfrm rot="7128037" flipV="1">
              <a:off x="4289329" y="5333384"/>
              <a:ext cx="547236" cy="53781"/>
              <a:chOff x="1760561" y="4885899"/>
              <a:chExt cx="819460" cy="0"/>
            </a:xfrm>
          </p:grpSpPr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DA8ADC47-7F7E-6E32-56CB-D4E47056C9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0561" y="4885899"/>
                <a:ext cx="470517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9DFA8835-427E-97E6-CF97-27B226507F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652" y="4885899"/>
                <a:ext cx="54636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7B93101-7D2C-9E1C-6B4B-C10B7D374BAA}"/>
                </a:ext>
              </a:extLst>
            </p:cNvPr>
            <p:cNvGrpSpPr/>
            <p:nvPr/>
          </p:nvGrpSpPr>
          <p:grpSpPr>
            <a:xfrm rot="17941746" flipV="1">
              <a:off x="3972899" y="5348738"/>
              <a:ext cx="641661" cy="45719"/>
              <a:chOff x="1760561" y="4885899"/>
              <a:chExt cx="819460" cy="0"/>
            </a:xfrm>
          </p:grpSpPr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EA1E2BA5-06DE-7748-8408-3B971A535F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0561" y="4885899"/>
                <a:ext cx="470517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8DDCB5F0-6167-F4CA-FD24-3AEE288274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652" y="4885899"/>
                <a:ext cx="54636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471E6C38-FAA5-AC62-404A-E8C6A0EA697D}"/>
                    </a:ext>
                  </a:extLst>
                </p:cNvPr>
                <p:cNvSpPr txBox="1"/>
                <p:nvPr/>
              </p:nvSpPr>
              <p:spPr>
                <a:xfrm>
                  <a:off x="3963737" y="6565841"/>
                  <a:ext cx="1198470" cy="276999"/>
                </a:xfrm>
                <a:prstGeom prst="rect">
                  <a:avLst/>
                </a:prstGeom>
                <a:noFill/>
                <a:ln w="19050">
                  <a:solidFill>
                    <a:srgbClr val="FF00FF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7" name="文本框 316">
                  <a:extLst>
                    <a:ext uri="{FF2B5EF4-FFF2-40B4-BE49-F238E27FC236}">
                      <a16:creationId xmlns:a16="http://schemas.microsoft.com/office/drawing/2014/main" id="{471E6C38-FAA5-AC62-404A-E8C6A0EA6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737" y="6565841"/>
                  <a:ext cx="1198470" cy="276999"/>
                </a:xfrm>
                <a:prstGeom prst="rect">
                  <a:avLst/>
                </a:prstGeom>
                <a:blipFill>
                  <a:blip r:embed="rId31"/>
                  <a:stretch>
                    <a:fillRect r="-4500" b="-26531"/>
                  </a:stretch>
                </a:blipFill>
                <a:ln w="19050">
                  <a:solidFill>
                    <a:srgbClr val="FF00FF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9" name="组合 258">
            <a:extLst>
              <a:ext uri="{FF2B5EF4-FFF2-40B4-BE49-F238E27FC236}">
                <a16:creationId xmlns:a16="http://schemas.microsoft.com/office/drawing/2014/main" id="{B3F467CC-D959-D44B-39ED-9F659C0AA496}"/>
              </a:ext>
            </a:extLst>
          </p:cNvPr>
          <p:cNvGrpSpPr/>
          <p:nvPr/>
        </p:nvGrpSpPr>
        <p:grpSpPr>
          <a:xfrm>
            <a:off x="6472936" y="3036597"/>
            <a:ext cx="2437244" cy="1794765"/>
            <a:chOff x="6519682" y="5048075"/>
            <a:chExt cx="2437244" cy="1794765"/>
          </a:xfrm>
        </p:grpSpPr>
        <p:grpSp>
          <p:nvGrpSpPr>
            <p:cNvPr id="260" name="组合 259">
              <a:extLst>
                <a:ext uri="{FF2B5EF4-FFF2-40B4-BE49-F238E27FC236}">
                  <a16:creationId xmlns:a16="http://schemas.microsoft.com/office/drawing/2014/main" id="{E7509FC5-684E-9C43-DCCD-9B8B04C65F3B}"/>
                </a:ext>
              </a:extLst>
            </p:cNvPr>
            <p:cNvGrpSpPr/>
            <p:nvPr/>
          </p:nvGrpSpPr>
          <p:grpSpPr>
            <a:xfrm>
              <a:off x="6519682" y="5255265"/>
              <a:ext cx="2437244" cy="1193141"/>
              <a:chOff x="1000797" y="4494220"/>
              <a:chExt cx="3104905" cy="1340510"/>
            </a:xfrm>
          </p:grpSpPr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id="{4A618C82-D02E-90CC-88E3-30D987A811D0}"/>
                  </a:ext>
                </a:extLst>
              </p:cNvPr>
              <p:cNvSpPr/>
              <p:nvPr/>
            </p:nvSpPr>
            <p:spPr>
              <a:xfrm>
                <a:off x="1820093" y="4836509"/>
                <a:ext cx="1480459" cy="792476"/>
              </a:xfrm>
              <a:prstGeom prst="ellipse">
                <a:avLst/>
              </a:prstGeom>
              <a:effectLst>
                <a:outerShdw blurRad="63500" sx="102000" sy="102000" algn="ct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DGLAP</a:t>
                </a:r>
                <a:endParaRPr lang="zh-CN" altLang="en-US" dirty="0"/>
              </a:p>
            </p:txBody>
          </p:sp>
          <p:grpSp>
            <p:nvGrpSpPr>
              <p:cNvPr id="329" name="组合 328">
                <a:extLst>
                  <a:ext uri="{FF2B5EF4-FFF2-40B4-BE49-F238E27FC236}">
                    <a16:creationId xmlns:a16="http://schemas.microsoft.com/office/drawing/2014/main" id="{85DC0A99-2183-078E-257A-7DBFCD62CD2E}"/>
                  </a:ext>
                </a:extLst>
              </p:cNvPr>
              <p:cNvGrpSpPr/>
              <p:nvPr/>
            </p:nvGrpSpPr>
            <p:grpSpPr>
              <a:xfrm rot="20215180">
                <a:off x="1000797" y="5689455"/>
                <a:ext cx="1013429" cy="0"/>
                <a:chOff x="3995299" y="3429000"/>
                <a:chExt cx="1013429" cy="0"/>
              </a:xfrm>
            </p:grpSpPr>
            <p:cxnSp>
              <p:nvCxnSpPr>
                <p:cNvPr id="337" name="直接箭头连接符 336">
                  <a:extLst>
                    <a:ext uri="{FF2B5EF4-FFF2-40B4-BE49-F238E27FC236}">
                      <a16:creationId xmlns:a16="http://schemas.microsoft.com/office/drawing/2014/main" id="{DE3D2428-3D24-89C5-6485-82C09B4814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576701" cy="0"/>
                </a:xfrm>
                <a:prstGeom prst="straightConnector1">
                  <a:avLst/>
                </a:prstGeom>
                <a:ln w="63500" cmpd="dbl"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直接连接符 337">
                  <a:extLst>
                    <a:ext uri="{FF2B5EF4-FFF2-40B4-BE49-F238E27FC236}">
                      <a16:creationId xmlns:a16="http://schemas.microsoft.com/office/drawing/2014/main" id="{597A4A96-3E0E-BAC5-641A-8186D2483F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1013429" cy="0"/>
                </a:xfrm>
                <a:prstGeom prst="line">
                  <a:avLst/>
                </a:prstGeom>
                <a:ln w="63500" cmpd="dbl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0" name="组合 329">
                <a:extLst>
                  <a:ext uri="{FF2B5EF4-FFF2-40B4-BE49-F238E27FC236}">
                    <a16:creationId xmlns:a16="http://schemas.microsoft.com/office/drawing/2014/main" id="{FFC77B4D-9E86-E31C-04FB-8B38B12E840E}"/>
                  </a:ext>
                </a:extLst>
              </p:cNvPr>
              <p:cNvGrpSpPr/>
              <p:nvPr/>
            </p:nvGrpSpPr>
            <p:grpSpPr>
              <a:xfrm rot="1570330">
                <a:off x="3051067" y="5706938"/>
                <a:ext cx="990631" cy="45719"/>
                <a:chOff x="3995299" y="3429000"/>
                <a:chExt cx="1013429" cy="0"/>
              </a:xfrm>
            </p:grpSpPr>
            <p:cxnSp>
              <p:nvCxnSpPr>
                <p:cNvPr id="335" name="直接箭头连接符 334">
                  <a:extLst>
                    <a:ext uri="{FF2B5EF4-FFF2-40B4-BE49-F238E27FC236}">
                      <a16:creationId xmlns:a16="http://schemas.microsoft.com/office/drawing/2014/main" id="{5B32D3CB-3651-AE29-C15C-C7B9ABFF7A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576701" cy="0"/>
                </a:xfrm>
                <a:prstGeom prst="straightConnector1">
                  <a:avLst/>
                </a:prstGeom>
                <a:ln w="63500" cmpd="dbl"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直接连接符 335">
                  <a:extLst>
                    <a:ext uri="{FF2B5EF4-FFF2-40B4-BE49-F238E27FC236}">
                      <a16:creationId xmlns:a16="http://schemas.microsoft.com/office/drawing/2014/main" id="{61626EC1-62E7-B796-95B2-84E87B09D1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299" y="3429000"/>
                  <a:ext cx="1013429" cy="0"/>
                </a:xfrm>
                <a:prstGeom prst="line">
                  <a:avLst/>
                </a:prstGeom>
                <a:ln w="63500" cmpd="dbl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1" name="文本框 330">
                    <a:extLst>
                      <a:ext uri="{FF2B5EF4-FFF2-40B4-BE49-F238E27FC236}">
                        <a16:creationId xmlns:a16="http://schemas.microsoft.com/office/drawing/2014/main" id="{44F9603C-62E0-4741-8CD1-58DEF33D93F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821" y="5523518"/>
                    <a:ext cx="324700" cy="3112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0" name="文本框 289">
                    <a:extLst>
                      <a:ext uri="{FF2B5EF4-FFF2-40B4-BE49-F238E27FC236}">
                        <a16:creationId xmlns:a16="http://schemas.microsoft.com/office/drawing/2014/main" id="{44F9603C-62E0-4741-8CD1-58DEF33D93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821" y="5523518"/>
                    <a:ext cx="324700" cy="31121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26190" t="-2174" r="-2619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2" name="文本框 331">
                    <a:extLst>
                      <a:ext uri="{FF2B5EF4-FFF2-40B4-BE49-F238E27FC236}">
                        <a16:creationId xmlns:a16="http://schemas.microsoft.com/office/drawing/2014/main" id="{961B3110-EB2B-7026-A3C3-B2C640620CE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813" y="4506894"/>
                    <a:ext cx="5786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1" name="文本框 290">
                    <a:extLst>
                      <a:ext uri="{FF2B5EF4-FFF2-40B4-BE49-F238E27FC236}">
                        <a16:creationId xmlns:a16="http://schemas.microsoft.com/office/drawing/2014/main" id="{961B3110-EB2B-7026-A3C3-B2C640620C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7813" y="4506894"/>
                    <a:ext cx="578685" cy="276999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13333" t="-2500" r="-36000" b="-5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3" name="文本框 332">
                    <a:extLst>
                      <a:ext uri="{FF2B5EF4-FFF2-40B4-BE49-F238E27FC236}">
                        <a16:creationId xmlns:a16="http://schemas.microsoft.com/office/drawing/2014/main" id="{2B9D572D-468F-E5F5-AB4C-AC271EA21D49}"/>
                      </a:ext>
                    </a:extLst>
                  </p:cNvPr>
                  <p:cNvSpPr txBox="1"/>
                  <p:nvPr/>
                </p:nvSpPr>
                <p:spPr>
                  <a:xfrm>
                    <a:off x="3849374" y="5462458"/>
                    <a:ext cx="256328" cy="3112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2" name="文本框 291">
                    <a:extLst>
                      <a:ext uri="{FF2B5EF4-FFF2-40B4-BE49-F238E27FC236}">
                        <a16:creationId xmlns:a16="http://schemas.microsoft.com/office/drawing/2014/main" id="{2B9D572D-468F-E5F5-AB4C-AC271EA21D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9374" y="5462458"/>
                    <a:ext cx="256328" cy="31121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27273" r="-2727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4" name="文本框 333">
                    <a:extLst>
                      <a:ext uri="{FF2B5EF4-FFF2-40B4-BE49-F238E27FC236}">
                        <a16:creationId xmlns:a16="http://schemas.microsoft.com/office/drawing/2014/main" id="{8BED3500-9975-345C-F986-714C857C00F4}"/>
                      </a:ext>
                    </a:extLst>
                  </p:cNvPr>
                  <p:cNvSpPr txBox="1"/>
                  <p:nvPr/>
                </p:nvSpPr>
                <p:spPr>
                  <a:xfrm>
                    <a:off x="3176351" y="4494220"/>
                    <a:ext cx="5786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3" name="文本框 292">
                    <a:extLst>
                      <a:ext uri="{FF2B5EF4-FFF2-40B4-BE49-F238E27FC236}">
                        <a16:creationId xmlns:a16="http://schemas.microsoft.com/office/drawing/2014/main" id="{8BED3500-9975-345C-F986-714C857C0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6351" y="4494220"/>
                    <a:ext cx="578685" cy="276999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13514" t="-2439" r="-37838" b="-4878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1" name="组合 260">
              <a:extLst>
                <a:ext uri="{FF2B5EF4-FFF2-40B4-BE49-F238E27FC236}">
                  <a16:creationId xmlns:a16="http://schemas.microsoft.com/office/drawing/2014/main" id="{7259992A-5965-C991-BC57-4B284523D915}"/>
                </a:ext>
              </a:extLst>
            </p:cNvPr>
            <p:cNvGrpSpPr/>
            <p:nvPr/>
          </p:nvGrpSpPr>
          <p:grpSpPr>
            <a:xfrm rot="17993315" flipV="1">
              <a:off x="7143349" y="5346047"/>
              <a:ext cx="641661" cy="45719"/>
              <a:chOff x="1760561" y="4885899"/>
              <a:chExt cx="819460" cy="0"/>
            </a:xfrm>
          </p:grpSpPr>
          <p:cxnSp>
            <p:nvCxnSpPr>
              <p:cNvPr id="326" name="直接箭头连接符 325">
                <a:extLst>
                  <a:ext uri="{FF2B5EF4-FFF2-40B4-BE49-F238E27FC236}">
                    <a16:creationId xmlns:a16="http://schemas.microsoft.com/office/drawing/2014/main" id="{717B90DD-AE70-9135-8BF6-B665BFA02E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0561" y="4885899"/>
                <a:ext cx="470517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>
                <a:extLst>
                  <a:ext uri="{FF2B5EF4-FFF2-40B4-BE49-F238E27FC236}">
                    <a16:creationId xmlns:a16="http://schemas.microsoft.com/office/drawing/2014/main" id="{A44B79AE-F882-15D9-5451-8C18CEF10C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652" y="4885899"/>
                <a:ext cx="54636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组合 318">
              <a:extLst>
                <a:ext uri="{FF2B5EF4-FFF2-40B4-BE49-F238E27FC236}">
                  <a16:creationId xmlns:a16="http://schemas.microsoft.com/office/drawing/2014/main" id="{36F5F7C8-B5E6-57D7-DB8D-90740CB02F9D}"/>
                </a:ext>
              </a:extLst>
            </p:cNvPr>
            <p:cNvGrpSpPr/>
            <p:nvPr/>
          </p:nvGrpSpPr>
          <p:grpSpPr>
            <a:xfrm rot="3428732" flipV="1">
              <a:off x="7663824" y="5346046"/>
              <a:ext cx="641661" cy="45719"/>
              <a:chOff x="1760561" y="4885899"/>
              <a:chExt cx="819460" cy="0"/>
            </a:xfrm>
          </p:grpSpPr>
          <p:cxnSp>
            <p:nvCxnSpPr>
              <p:cNvPr id="324" name="直接箭头连接符 323">
                <a:extLst>
                  <a:ext uri="{FF2B5EF4-FFF2-40B4-BE49-F238E27FC236}">
                    <a16:creationId xmlns:a16="http://schemas.microsoft.com/office/drawing/2014/main" id="{AD825902-4530-731E-0EF7-CF4D5A9C5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0561" y="4885899"/>
                <a:ext cx="470517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>
                <a:extLst>
                  <a:ext uri="{FF2B5EF4-FFF2-40B4-BE49-F238E27FC236}">
                    <a16:creationId xmlns:a16="http://schemas.microsoft.com/office/drawing/2014/main" id="{524756C1-CB99-D863-942C-01A135B68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652" y="4885899"/>
                <a:ext cx="54636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文本框 319">
                  <a:extLst>
                    <a:ext uri="{FF2B5EF4-FFF2-40B4-BE49-F238E27FC236}">
                      <a16:creationId xmlns:a16="http://schemas.microsoft.com/office/drawing/2014/main" id="{F311DCED-383B-7651-EA44-6725A6D894D9}"/>
                    </a:ext>
                  </a:extLst>
                </p:cNvPr>
                <p:cNvSpPr txBox="1"/>
                <p:nvPr/>
              </p:nvSpPr>
              <p:spPr>
                <a:xfrm>
                  <a:off x="7274429" y="6565841"/>
                  <a:ext cx="1033937" cy="276999"/>
                </a:xfrm>
                <a:prstGeom prst="rect">
                  <a:avLst/>
                </a:prstGeom>
                <a:noFill/>
                <a:ln w="19050">
                  <a:solidFill>
                    <a:srgbClr val="FF00FF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8" name="文本框 317">
                  <a:extLst>
                    <a:ext uri="{FF2B5EF4-FFF2-40B4-BE49-F238E27FC236}">
                      <a16:creationId xmlns:a16="http://schemas.microsoft.com/office/drawing/2014/main" id="{F311DCED-383B-7651-EA44-6725A6D89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4429" y="6565841"/>
                  <a:ext cx="1033937" cy="276999"/>
                </a:xfrm>
                <a:prstGeom prst="rect">
                  <a:avLst/>
                </a:prstGeom>
                <a:blipFill>
                  <a:blip r:embed="rId36"/>
                  <a:stretch>
                    <a:fillRect l="-6936" r="-4046" b="-26531"/>
                  </a:stretch>
                </a:blipFill>
                <a:ln w="19050">
                  <a:solidFill>
                    <a:srgbClr val="FF00FF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0" name="文本框 339">
            <a:extLst>
              <a:ext uri="{FF2B5EF4-FFF2-40B4-BE49-F238E27FC236}">
                <a16:creationId xmlns:a16="http://schemas.microsoft.com/office/drawing/2014/main" id="{1F528FC1-D745-A393-6633-AE9690599F65}"/>
              </a:ext>
            </a:extLst>
          </p:cNvPr>
          <p:cNvSpPr txBox="1"/>
          <p:nvPr/>
        </p:nvSpPr>
        <p:spPr>
          <a:xfrm>
            <a:off x="210888" y="1417460"/>
            <a:ext cx="44135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/>
              <a:t>Contain information about </a:t>
            </a:r>
            <a:r>
              <a:rPr lang="en-US" altLang="zh-CN" sz="1800" b="1" dirty="0">
                <a:solidFill>
                  <a:schemeClr val="accent1"/>
                </a:solidFill>
              </a:rPr>
              <a:t>spin </a:t>
            </a:r>
            <a:r>
              <a:rPr lang="en-US" altLang="zh-CN" sz="1800" b="1" dirty="0"/>
              <a:t>and</a:t>
            </a:r>
            <a:r>
              <a:rPr lang="en-US" altLang="zh-CN" sz="1800" b="1" dirty="0">
                <a:solidFill>
                  <a:schemeClr val="accent1"/>
                </a:solidFill>
              </a:rPr>
              <a:t> orbital angular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Appear in </a:t>
            </a:r>
            <a:r>
              <a:rPr lang="en-US" altLang="zh-CN" b="1" dirty="0">
                <a:solidFill>
                  <a:schemeClr val="accent1"/>
                </a:solidFill>
              </a:rPr>
              <a:t>DVCS / DVMP / TCS / DDVCS …</a:t>
            </a: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3F256F79-406E-F021-735D-95E981E7129C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16680" t="33" r="6624" b="4879"/>
          <a:stretch/>
        </p:blipFill>
        <p:spPr>
          <a:xfrm>
            <a:off x="5952340" y="801856"/>
            <a:ext cx="1571029" cy="1589222"/>
          </a:xfrm>
          <a:custGeom>
            <a:avLst/>
            <a:gdLst>
              <a:gd name="connsiteX0" fmla="*/ 1316113 w 2552831"/>
              <a:gd name="connsiteY0" fmla="*/ 0 h 2082907"/>
              <a:gd name="connsiteX1" fmla="*/ 2552831 w 2552831"/>
              <a:gd name="connsiteY1" fmla="*/ 0 h 2082907"/>
              <a:gd name="connsiteX2" fmla="*/ 2552831 w 2552831"/>
              <a:gd name="connsiteY2" fmla="*/ 2082907 h 2082907"/>
              <a:gd name="connsiteX3" fmla="*/ 0 w 2552831"/>
              <a:gd name="connsiteY3" fmla="*/ 2082907 h 2082907"/>
              <a:gd name="connsiteX4" fmla="*/ 0 w 2552831"/>
              <a:gd name="connsiteY4" fmla="*/ 596722 h 2082907"/>
              <a:gd name="connsiteX5" fmla="*/ 1316113 w 2552831"/>
              <a:gd name="connsiteY5" fmla="*/ 596722 h 208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2831" h="2082907">
                <a:moveTo>
                  <a:pt x="1316113" y="0"/>
                </a:moveTo>
                <a:lnTo>
                  <a:pt x="2552831" y="0"/>
                </a:lnTo>
                <a:lnTo>
                  <a:pt x="2552831" y="2082907"/>
                </a:lnTo>
                <a:lnTo>
                  <a:pt x="0" y="2082907"/>
                </a:lnTo>
                <a:lnTo>
                  <a:pt x="0" y="596722"/>
                </a:lnTo>
                <a:lnTo>
                  <a:pt x="1316113" y="596722"/>
                </a:lnTo>
                <a:close/>
              </a:path>
            </a:pathLst>
          </a:cu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445A589-22E4-B577-1595-CB246067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999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2DD2883-03AD-89CE-29E8-A8A375989993}"/>
              </a:ext>
            </a:extLst>
          </p:cNvPr>
          <p:cNvSpPr txBox="1"/>
          <p:nvPr/>
        </p:nvSpPr>
        <p:spPr>
          <a:xfrm>
            <a:off x="0" y="224135"/>
            <a:ext cx="912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333333"/>
                </a:solidFill>
                <a:latin typeface="Franklin Gothic Medium" panose="020B060302010202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Definition of GPDs</a:t>
            </a:r>
            <a:endParaRPr lang="zh-CN" altLang="en-US" sz="3600" dirty="0">
              <a:solidFill>
                <a:srgbClr val="333333"/>
              </a:solidFill>
              <a:latin typeface="Franklin Gothic Medium" panose="020B0603020102020204" pitchFamily="34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10879C-DE02-02E6-FAEC-4EB268C385FC}"/>
              </a:ext>
            </a:extLst>
          </p:cNvPr>
          <p:cNvSpPr txBox="1"/>
          <p:nvPr/>
        </p:nvSpPr>
        <p:spPr>
          <a:xfrm>
            <a:off x="5774" y="973266"/>
            <a:ext cx="913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GPDs are defined through the following </a:t>
            </a:r>
            <a:r>
              <a:rPr lang="en-US" altLang="zh-CN" sz="2000" dirty="0" err="1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bilocal</a:t>
            </a:r>
            <a:r>
              <a:rPr lang="en-US" altLang="zh-CN" sz="2000" dirty="0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operator on the light-cone: </a:t>
            </a:r>
            <a:endParaRPr lang="zh-CN" altLang="en-US" sz="2000" dirty="0">
              <a:latin typeface="Franklin Gothic Medium" panose="020B06030201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3CAF0B5-287F-1A32-DAD1-C5648C7C136D}"/>
                  </a:ext>
                </a:extLst>
              </p:cNvPr>
              <p:cNvSpPr txBox="1"/>
              <p:nvPr/>
            </p:nvSpPr>
            <p:spPr>
              <a:xfrm>
                <a:off x="882204" y="1628104"/>
                <a:ext cx="7474396" cy="1342099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𝑖𝑝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𝓌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l-GR" altLang="zh-CN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4000" b="1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3CAF0B5-287F-1A32-DAD1-C5648C7C1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4" y="1628104"/>
                <a:ext cx="7474396" cy="1342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A622816-A3B1-70C7-57DF-AE5879E9E0D7}"/>
                  </a:ext>
                </a:extLst>
              </p:cNvPr>
              <p:cNvSpPr txBox="1"/>
              <p:nvPr/>
            </p:nvSpPr>
            <p:spPr>
              <a:xfrm>
                <a:off x="15934" y="3033132"/>
                <a:ext cx="9123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GPDs are parameterized by taking different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Franklin Gothic Medium" panose="020B0603020102020204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matrices: </a:t>
                </a:r>
                <a:endParaRPr lang="zh-CN" altLang="en-US" sz="2000" dirty="0">
                  <a:latin typeface="Franklin Gothic Medium" panose="020B0603020102020204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A622816-A3B1-70C7-57DF-AE5879E9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" y="3033132"/>
                <a:ext cx="9123683" cy="400110"/>
              </a:xfrm>
              <a:prstGeom prst="rect">
                <a:avLst/>
              </a:prstGeom>
              <a:blipFill>
                <a:blip r:embed="rId3"/>
                <a:stretch>
                  <a:fillRect l="-602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4D35E8B-10BD-756B-55E6-E523C2F4E8A0}"/>
                  </a:ext>
                </a:extLst>
              </p:cNvPr>
              <p:cNvSpPr txBox="1"/>
              <p:nvPr/>
            </p:nvSpPr>
            <p:spPr>
              <a:xfrm>
                <a:off x="135915" y="3643886"/>
                <a:ext cx="9144000" cy="1918602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𝛬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ⅈ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4D35E8B-10BD-756B-55E6-E523C2F4E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15" y="3643886"/>
                <a:ext cx="9144000" cy="19186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C7CB6448-C8EC-ABFD-2605-4492C8690C90}"/>
              </a:ext>
            </a:extLst>
          </p:cNvPr>
          <p:cNvSpPr txBox="1"/>
          <p:nvPr/>
        </p:nvSpPr>
        <p:spPr>
          <a:xfrm>
            <a:off x="6981055" y="2480692"/>
            <a:ext cx="187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[</a:t>
            </a:r>
            <a:r>
              <a:rPr lang="en-US" altLang="zh-CN" dirty="0" err="1">
                <a:solidFill>
                  <a:schemeClr val="accent5"/>
                </a:solidFill>
              </a:rPr>
              <a:t>Stephan.M</a:t>
            </a:r>
            <a:r>
              <a:rPr lang="en-US" altLang="zh-CN" dirty="0">
                <a:solidFill>
                  <a:schemeClr val="accent5"/>
                </a:solidFill>
              </a:rPr>
              <a:t>,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2009]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5DB3CB-50B1-C595-569B-864B7925D7F4}"/>
              </a:ext>
            </a:extLst>
          </p:cNvPr>
          <p:cNvSpPr txBox="1"/>
          <p:nvPr/>
        </p:nvSpPr>
        <p:spPr>
          <a:xfrm>
            <a:off x="15934" y="5884734"/>
            <a:ext cx="583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We use</a:t>
            </a:r>
            <a:r>
              <a:rPr lang="zh-CN" altLang="en-US" sz="2000" dirty="0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Franklin Gothic Medium" panose="020B06030201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symmetric frame</a:t>
            </a:r>
            <a:endParaRPr lang="zh-CN" altLang="en-US" sz="2000" dirty="0">
              <a:latin typeface="Franklin Gothic Medium" panose="020B06030201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E1C31C-AC1A-341D-43AD-66940347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092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07AB144-4AAB-9631-7D46-47BD66D52A1B}"/>
              </a:ext>
            </a:extLst>
          </p:cNvPr>
          <p:cNvSpPr txBox="1"/>
          <p:nvPr/>
        </p:nvSpPr>
        <p:spPr>
          <a:xfrm>
            <a:off x="10160" y="220501"/>
            <a:ext cx="912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333333"/>
                </a:solidFill>
                <a:latin typeface="Franklin Gothic Medium" panose="020B0603020102020204" pitchFamily="34" charset="0"/>
                <a:ea typeface="Microsoft YaHei UI" panose="020B0503020204020204" pitchFamily="34" charset="-122"/>
              </a:rPr>
              <a:t>Basis Light-Front Quantization</a:t>
            </a:r>
            <a:endParaRPr lang="zh-CN" altLang="en-US" sz="3600" dirty="0">
              <a:solidFill>
                <a:srgbClr val="333333"/>
              </a:solidFill>
              <a:latin typeface="Franklin Gothic Medium" panose="020B0603020102020204" pitchFamily="34" charset="0"/>
              <a:ea typeface="Microsoft YaHei UI" panose="020B0503020204020204" pitchFamily="34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A56C0F6-FF2A-B3BD-3664-CB60D27A4A60}"/>
              </a:ext>
            </a:extLst>
          </p:cNvPr>
          <p:cNvSpPr txBox="1"/>
          <p:nvPr/>
        </p:nvSpPr>
        <p:spPr>
          <a:xfrm>
            <a:off x="131919" y="949932"/>
            <a:ext cx="820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>
                <a:latin typeface="Franklin Gothic Medium" panose="020B0603020102020204" pitchFamily="34" charset="0"/>
              </a:rPr>
              <a:t>Hamiltonian eigenvalue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EB13D451-0AE8-DD44-557B-407C88AAE58A}"/>
                  </a:ext>
                </a:extLst>
              </p:cNvPr>
              <p:cNvSpPr txBox="1"/>
              <p:nvPr/>
            </p:nvSpPr>
            <p:spPr>
              <a:xfrm>
                <a:off x="1705637" y="1463644"/>
                <a:ext cx="2317546" cy="443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EB13D451-0AE8-DD44-557B-407C88AA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37" y="1463644"/>
                <a:ext cx="2317546" cy="443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0B149841-B77B-0BC8-ED89-CD1694E65904}"/>
                  </a:ext>
                </a:extLst>
              </p:cNvPr>
              <p:cNvSpPr txBox="1"/>
              <p:nvPr/>
            </p:nvSpPr>
            <p:spPr>
              <a:xfrm>
                <a:off x="1851496" y="1996517"/>
                <a:ext cx="2906821" cy="765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𝑷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400" dirty="0">
                    <a:latin typeface="Franklin Gothic Medium" panose="020B0603020102020204" pitchFamily="34" charset="0"/>
                  </a:rPr>
                  <a:t>: Light-Front Hamiltonian</a:t>
                </a:r>
              </a:p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1400" dirty="0">
                    <a:latin typeface="Franklin Gothic Medium" panose="020B0603020102020204" pitchFamily="34" charset="0"/>
                  </a:rPr>
                  <a:t>: Eigenstates (wave function)</a:t>
                </a:r>
              </a:p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𝜷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1400" dirty="0">
                    <a:latin typeface="Franklin Gothic Medium" panose="020B0603020102020204" pitchFamily="34" charset="0"/>
                  </a:rPr>
                  <a:t>: Eigenvalues (mass)</a:t>
                </a:r>
                <a:endParaRPr lang="en-US" sz="1400" b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0B149841-B77B-0BC8-ED89-CD1694E65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96" y="1996517"/>
                <a:ext cx="2906821" cy="765851"/>
              </a:xfrm>
              <a:prstGeom prst="rect">
                <a:avLst/>
              </a:prstGeom>
              <a:blipFill>
                <a:blip r:embed="rId3"/>
                <a:stretch>
                  <a:fillRect l="-419" t="-12800" b="-33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9">
            <a:extLst>
              <a:ext uri="{FF2B5EF4-FFF2-40B4-BE49-F238E27FC236}">
                <a16:creationId xmlns:a16="http://schemas.microsoft.com/office/drawing/2014/main" id="{70ECB077-8798-541B-47B1-44FE4A988A22}"/>
              </a:ext>
            </a:extLst>
          </p:cNvPr>
          <p:cNvSpPr txBox="1"/>
          <p:nvPr/>
        </p:nvSpPr>
        <p:spPr>
          <a:xfrm>
            <a:off x="5080229" y="1052494"/>
            <a:ext cx="2304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[Dirac, 1949]</a:t>
            </a:r>
          </a:p>
          <a:p>
            <a:r>
              <a:rPr lang="en-US" sz="14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[Vary, et.al, </a:t>
            </a:r>
            <a:r>
              <a:rPr lang="en-US" sz="14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Phys.Rev.C</a:t>
            </a:r>
            <a:r>
              <a:rPr lang="en-US" sz="14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’10] </a:t>
            </a:r>
            <a:endParaRPr lang="en-US" sz="1400" dirty="0">
              <a:solidFill>
                <a:schemeClr val="accent1"/>
              </a:solidFill>
              <a:effectLst/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63287358-2523-D4BE-2CB4-3D5C5495840A}"/>
                  </a:ext>
                </a:extLst>
              </p:cNvPr>
              <p:cNvSpPr/>
              <p:nvPr/>
            </p:nvSpPr>
            <p:spPr>
              <a:xfrm>
                <a:off x="2611554" y="3176511"/>
                <a:ext cx="561055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 ⋅⋅⋅</m:t>
                      </m:r>
                      <m:r>
                        <a:rPr lang="en-US" sz="2000" i="1">
                          <a:latin typeface="Cambria Math" charset="0"/>
                        </a:rPr>
                        <m:t>⋅⋅⋅</m:t>
                      </m:r>
                    </m:oMath>
                  </m:oMathPara>
                </a14:m>
                <a:endParaRPr lang="en-US" sz="20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63287358-2523-D4BE-2CB4-3D5C54958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554" y="3176511"/>
                <a:ext cx="5610559" cy="400110"/>
              </a:xfrm>
              <a:prstGeom prst="rect">
                <a:avLst/>
              </a:prstGeom>
              <a:blipFill>
                <a:blip r:embed="rId4"/>
                <a:stretch>
                  <a:fillRect t="-121212" b="-18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8">
            <a:extLst>
              <a:ext uri="{FF2B5EF4-FFF2-40B4-BE49-F238E27FC236}">
                <a16:creationId xmlns:a16="http://schemas.microsoft.com/office/drawing/2014/main" id="{3EB4509A-FBF2-1E8C-64B3-17793A327B2C}"/>
              </a:ext>
            </a:extLst>
          </p:cNvPr>
          <p:cNvSpPr txBox="1"/>
          <p:nvPr/>
        </p:nvSpPr>
        <p:spPr>
          <a:xfrm>
            <a:off x="384391" y="3210859"/>
            <a:ext cx="272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>
                <a:latin typeface="Franklin Gothic Medium" panose="020B0603020102020204" pitchFamily="34" charset="0"/>
              </a:rPr>
              <a:t>Fock sector expansion: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429A19F9-0EC1-6A45-D90C-F505B40DB53E}"/>
                  </a:ext>
                </a:extLst>
              </p:cNvPr>
              <p:cNvSpPr txBox="1"/>
              <p:nvPr/>
            </p:nvSpPr>
            <p:spPr>
              <a:xfrm>
                <a:off x="384391" y="3688153"/>
                <a:ext cx="24032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Franklin Gothic Medium" panose="020B0603020102020204" pitchFamily="34" charset="0"/>
                  </a:rPr>
                  <a:t>Single particle basis</a:t>
                </a:r>
              </a:p>
              <a:p>
                <a:r>
                  <a:rPr lang="en-US" sz="2000" dirty="0">
                    <a:latin typeface="Franklin Gothic Medium" panose="020B06030201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𝑞𝑞𝑞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>
                    <a:latin typeface="Franklin Gothic Medium" panose="020B0603020102020204" pitchFamily="34" charset="0"/>
                  </a:rPr>
                  <a:t>:</a:t>
                </a:r>
                <a:endParaRPr lang="en-CN" sz="20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429A19F9-0EC1-6A45-D90C-F505B40DB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1" y="3688153"/>
                <a:ext cx="2403220" cy="707886"/>
              </a:xfrm>
              <a:prstGeom prst="rect">
                <a:avLst/>
              </a:prstGeom>
              <a:blipFill>
                <a:blip r:embed="rId5"/>
                <a:stretch>
                  <a:fillRect l="-2538" t="-4310" r="-1777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9">
                <a:extLst>
                  <a:ext uri="{FF2B5EF4-FFF2-40B4-BE49-F238E27FC236}">
                    <a16:creationId xmlns:a16="http://schemas.microsoft.com/office/drawing/2014/main" id="{593D31AE-38F1-9E8F-C913-CF58C5A11192}"/>
                  </a:ext>
                </a:extLst>
              </p:cNvPr>
              <p:cNvSpPr txBox="1"/>
              <p:nvPr/>
            </p:nvSpPr>
            <p:spPr>
              <a:xfrm>
                <a:off x="2647815" y="3738102"/>
                <a:ext cx="31734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N" sz="20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3" name="TextBox 29">
                <a:extLst>
                  <a:ext uri="{FF2B5EF4-FFF2-40B4-BE49-F238E27FC236}">
                    <a16:creationId xmlns:a16="http://schemas.microsoft.com/office/drawing/2014/main" id="{593D31AE-38F1-9E8F-C913-CF58C5A11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15" y="3738102"/>
                <a:ext cx="3173433" cy="307777"/>
              </a:xfrm>
              <a:prstGeom prst="rect">
                <a:avLst/>
              </a:prstGeom>
              <a:blipFill>
                <a:blip r:embed="rId6"/>
                <a:stretch>
                  <a:fillRect r="-2495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30">
            <a:extLst>
              <a:ext uri="{FF2B5EF4-FFF2-40B4-BE49-F238E27FC236}">
                <a16:creationId xmlns:a16="http://schemas.microsoft.com/office/drawing/2014/main" id="{2D72CAE5-512D-1EA8-6A2B-297EA51102FC}"/>
              </a:ext>
            </a:extLst>
          </p:cNvPr>
          <p:cNvSpPr txBox="1"/>
          <p:nvPr/>
        </p:nvSpPr>
        <p:spPr>
          <a:xfrm>
            <a:off x="2806267" y="4214940"/>
            <a:ext cx="2418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2D</a:t>
            </a:r>
            <a:r>
              <a:rPr lang="en-CN" sz="1600" dirty="0">
                <a:latin typeface="Franklin Gothic Medium" panose="020B0603020102020204" pitchFamily="34" charset="0"/>
              </a:rPr>
              <a:t> 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35">
                <a:extLst>
                  <a:ext uri="{FF2B5EF4-FFF2-40B4-BE49-F238E27FC236}">
                    <a16:creationId xmlns:a16="http://schemas.microsoft.com/office/drawing/2014/main" id="{2695C3F1-90BB-6FC1-60D4-C2AD4B20EE49}"/>
                  </a:ext>
                </a:extLst>
              </p:cNvPr>
              <p:cNvSpPr txBox="1"/>
              <p:nvPr/>
            </p:nvSpPr>
            <p:spPr>
              <a:xfrm>
                <a:off x="5732148" y="3748043"/>
                <a:ext cx="16040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N" sz="20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5" name="TextBox 35">
                <a:extLst>
                  <a:ext uri="{FF2B5EF4-FFF2-40B4-BE49-F238E27FC236}">
                    <a16:creationId xmlns:a16="http://schemas.microsoft.com/office/drawing/2014/main" id="{2695C3F1-90BB-6FC1-60D4-C2AD4B20E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148" y="3748043"/>
                <a:ext cx="1604093" cy="307777"/>
              </a:xfrm>
              <a:prstGeom prst="rect">
                <a:avLst/>
              </a:prstGeom>
              <a:blipFill>
                <a:blip r:embed="rId7"/>
                <a:stretch>
                  <a:fillRect l="-3802" r="-5703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6">
                <a:extLst>
                  <a:ext uri="{FF2B5EF4-FFF2-40B4-BE49-F238E27FC236}">
                    <a16:creationId xmlns:a16="http://schemas.microsoft.com/office/drawing/2014/main" id="{4697FE51-8FDB-885C-41E4-C29C5537C8AE}"/>
                  </a:ext>
                </a:extLst>
              </p:cNvPr>
              <p:cNvSpPr txBox="1"/>
              <p:nvPr/>
            </p:nvSpPr>
            <p:spPr>
              <a:xfrm>
                <a:off x="7278517" y="3748043"/>
                <a:ext cx="16579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N" sz="20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6" name="TextBox 36">
                <a:extLst>
                  <a:ext uri="{FF2B5EF4-FFF2-40B4-BE49-F238E27FC236}">
                    <a16:creationId xmlns:a16="http://schemas.microsoft.com/office/drawing/2014/main" id="{4697FE51-8FDB-885C-41E4-C29C5537C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517" y="3748043"/>
                <a:ext cx="1657954" cy="307777"/>
              </a:xfrm>
              <a:prstGeom prst="rect">
                <a:avLst/>
              </a:prstGeom>
              <a:blipFill>
                <a:blip r:embed="rId8"/>
                <a:stretch>
                  <a:fillRect l="-4044" r="-4779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37">
            <a:extLst>
              <a:ext uri="{FF2B5EF4-FFF2-40B4-BE49-F238E27FC236}">
                <a16:creationId xmlns:a16="http://schemas.microsoft.com/office/drawing/2014/main" id="{FED95D42-F1E6-D034-F481-3A0FFD320096}"/>
              </a:ext>
            </a:extLst>
          </p:cNvPr>
          <p:cNvSpPr txBox="1"/>
          <p:nvPr/>
        </p:nvSpPr>
        <p:spPr>
          <a:xfrm>
            <a:off x="5172945" y="4205367"/>
            <a:ext cx="227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D</a:t>
            </a:r>
            <a:r>
              <a:rPr lang="en-CN" sz="1600" dirty="0">
                <a:latin typeface="Franklin Gothic Medium" panose="020B0603020102020204" pitchFamily="34" charset="0"/>
              </a:rPr>
              <a:t>iscretized longitudinal momentum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622D87C1-259D-5433-296D-62844AD30AD2}"/>
              </a:ext>
            </a:extLst>
          </p:cNvPr>
          <p:cNvSpPr txBox="1"/>
          <p:nvPr/>
        </p:nvSpPr>
        <p:spPr>
          <a:xfrm>
            <a:off x="7384321" y="4220321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anklin Gothic Medium" panose="020B0603020102020204" pitchFamily="34" charset="0"/>
              </a:rPr>
              <a:t>H</a:t>
            </a:r>
            <a:r>
              <a:rPr lang="en-CN" sz="1600" dirty="0">
                <a:latin typeface="Franklin Gothic Medium" panose="020B0603020102020204" pitchFamily="34" charset="0"/>
              </a:rPr>
              <a:t>elicity and 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43">
                <a:extLst>
                  <a:ext uri="{FF2B5EF4-FFF2-40B4-BE49-F238E27FC236}">
                    <a16:creationId xmlns:a16="http://schemas.microsoft.com/office/drawing/2014/main" id="{F7C7E53D-9378-E113-9CCC-C56DFB55D94C}"/>
                  </a:ext>
                </a:extLst>
              </p:cNvPr>
              <p:cNvSpPr txBox="1"/>
              <p:nvPr/>
            </p:nvSpPr>
            <p:spPr>
              <a:xfrm>
                <a:off x="2966883" y="4737974"/>
                <a:ext cx="2161426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CN" sz="1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43">
                <a:extLst>
                  <a:ext uri="{FF2B5EF4-FFF2-40B4-BE49-F238E27FC236}">
                    <a16:creationId xmlns:a16="http://schemas.microsoft.com/office/drawing/2014/main" id="{F7C7E53D-9378-E113-9CCC-C56DFB55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83" y="4737974"/>
                <a:ext cx="2161426" cy="522835"/>
              </a:xfrm>
              <a:prstGeom prst="rect">
                <a:avLst/>
              </a:prstGeom>
              <a:blipFill>
                <a:blip r:embed="rId9"/>
                <a:stretch>
                  <a:fillRect l="-29944" t="-144186" b="-20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44">
                <a:extLst>
                  <a:ext uri="{FF2B5EF4-FFF2-40B4-BE49-F238E27FC236}">
                    <a16:creationId xmlns:a16="http://schemas.microsoft.com/office/drawing/2014/main" id="{53FA557F-E0BB-D8DD-4D10-B4F7D736C983}"/>
                  </a:ext>
                </a:extLst>
              </p:cNvPr>
              <p:cNvSpPr txBox="1"/>
              <p:nvPr/>
            </p:nvSpPr>
            <p:spPr>
              <a:xfrm>
                <a:off x="5897471" y="4723642"/>
                <a:ext cx="1136850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CN" sz="1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44">
                <a:extLst>
                  <a:ext uri="{FF2B5EF4-FFF2-40B4-BE49-F238E27FC236}">
                    <a16:creationId xmlns:a16="http://schemas.microsoft.com/office/drawing/2014/main" id="{53FA557F-E0BB-D8DD-4D10-B4F7D736C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471" y="4723642"/>
                <a:ext cx="1136850" cy="522835"/>
              </a:xfrm>
              <a:prstGeom prst="rect">
                <a:avLst/>
              </a:prstGeom>
              <a:blipFill>
                <a:blip r:embed="rId10"/>
                <a:stretch>
                  <a:fillRect l="-56684" t="-145349" r="-38503" b="-20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4">
            <a:extLst>
              <a:ext uri="{FF2B5EF4-FFF2-40B4-BE49-F238E27FC236}">
                <a16:creationId xmlns:a16="http://schemas.microsoft.com/office/drawing/2014/main" id="{930EAEEB-8E92-20BA-60AE-2CEA9BE50B41}"/>
              </a:ext>
            </a:extLst>
          </p:cNvPr>
          <p:cNvSpPr txBox="1"/>
          <p:nvPr/>
        </p:nvSpPr>
        <p:spPr>
          <a:xfrm>
            <a:off x="131919" y="2767768"/>
            <a:ext cx="820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>
                <a:latin typeface="Franklin Gothic Medium" panose="020B0603020102020204" pitchFamily="34" charset="0"/>
              </a:rPr>
              <a:t>Basis setup: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">
                <a:extLst>
                  <a:ext uri="{FF2B5EF4-FFF2-40B4-BE49-F238E27FC236}">
                    <a16:creationId xmlns:a16="http://schemas.microsoft.com/office/drawing/2014/main" id="{DBF3309F-A84C-A7E2-695C-B9074231508D}"/>
                  </a:ext>
                </a:extLst>
              </p:cNvPr>
              <p:cNvSpPr txBox="1"/>
              <p:nvPr/>
            </p:nvSpPr>
            <p:spPr>
              <a:xfrm>
                <a:off x="7550166" y="4717563"/>
                <a:ext cx="1343893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N" sz="1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3" name="TextBox 2">
                <a:extLst>
                  <a:ext uri="{FF2B5EF4-FFF2-40B4-BE49-F238E27FC236}">
                    <a16:creationId xmlns:a16="http://schemas.microsoft.com/office/drawing/2014/main" id="{DBF3309F-A84C-A7E2-695C-B90742315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166" y="4717563"/>
                <a:ext cx="1343893" cy="522835"/>
              </a:xfrm>
              <a:prstGeom prst="rect">
                <a:avLst/>
              </a:prstGeom>
              <a:blipFill>
                <a:blip r:embed="rId11"/>
                <a:stretch>
                  <a:fillRect l="-23182" t="-145349" r="-42727" b="-20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8">
            <a:extLst>
              <a:ext uri="{FF2B5EF4-FFF2-40B4-BE49-F238E27FC236}">
                <a16:creationId xmlns:a16="http://schemas.microsoft.com/office/drawing/2014/main" id="{B7489DE3-1739-6F2A-729A-E8B27434B9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19" y="1616471"/>
            <a:ext cx="1457598" cy="1689178"/>
          </a:xfrm>
          <a:prstGeom prst="rect">
            <a:avLst/>
          </a:prstGeom>
        </p:spPr>
      </p:pic>
      <p:pic>
        <p:nvPicPr>
          <p:cNvPr id="3" name="Picture 31">
            <a:extLst>
              <a:ext uri="{FF2B5EF4-FFF2-40B4-BE49-F238E27FC236}">
                <a16:creationId xmlns:a16="http://schemas.microsoft.com/office/drawing/2014/main" id="{669B3E27-F224-2D6C-354D-1E6096F9AE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74" y="1114913"/>
            <a:ext cx="1859369" cy="819464"/>
          </a:xfrm>
          <a:prstGeom prst="rect">
            <a:avLst/>
          </a:prstGeom>
        </p:spPr>
      </p:pic>
      <p:sp>
        <p:nvSpPr>
          <p:cNvPr id="24" name="灯片编号占位符 23">
            <a:extLst>
              <a:ext uri="{FF2B5EF4-FFF2-40B4-BE49-F238E27FC236}">
                <a16:creationId xmlns:a16="http://schemas.microsoft.com/office/drawing/2014/main" id="{7A9CDF40-6480-A209-5D75-05B59B75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33E765F4-5BE1-CB4F-C565-6447A1D2475E}"/>
              </a:ext>
            </a:extLst>
          </p:cNvPr>
          <p:cNvSpPr txBox="1"/>
          <p:nvPr/>
        </p:nvSpPr>
        <p:spPr>
          <a:xfrm>
            <a:off x="10160" y="5102837"/>
            <a:ext cx="9071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>
                <a:latin typeface="Franklin Gothic Medium" panose="020B0603020102020204" pitchFamily="34" charset="0"/>
              </a:rPr>
              <a:t>Advantages:</a:t>
            </a:r>
          </a:p>
          <a:p>
            <a:r>
              <a:rPr lang="en-US" sz="2000" dirty="0">
                <a:latin typeface="Franklin Gothic Medium" panose="020B0603020102020204" pitchFamily="34" charset="0"/>
              </a:rPr>
              <a:t>       1. Rotational symmetry in transverse plane</a:t>
            </a:r>
          </a:p>
          <a:p>
            <a:r>
              <a:rPr lang="en-US" sz="2000" dirty="0">
                <a:latin typeface="Franklin Gothic Medium" panose="020B0603020102020204" pitchFamily="34" charset="0"/>
              </a:rPr>
              <a:t>       2. Exact factorization between center-of-mass motion and intrinsic motion</a:t>
            </a:r>
          </a:p>
          <a:p>
            <a:r>
              <a:rPr lang="en-US" sz="2000" dirty="0">
                <a:latin typeface="Franklin Gothic Medium" panose="020B0603020102020204" pitchFamily="34" charset="0"/>
              </a:rPr>
              <a:t>       3. H</a:t>
            </a:r>
            <a:r>
              <a:rPr lang="en-CN" sz="2000" dirty="0">
                <a:latin typeface="Franklin Gothic Medium" panose="020B0603020102020204" pitchFamily="34" charset="0"/>
              </a:rPr>
              <a:t>armonic oscillator</a:t>
            </a:r>
            <a:r>
              <a:rPr lang="en-US" sz="2000" dirty="0">
                <a:latin typeface="Franklin Gothic Medium" panose="020B0603020102020204" pitchFamily="34" charset="0"/>
              </a:rPr>
              <a:t> basis supplies adequate infrared behavior for hadrons</a:t>
            </a:r>
          </a:p>
        </p:txBody>
      </p:sp>
    </p:spTree>
    <p:extLst>
      <p:ext uri="{BB962C8B-B14F-4D97-AF65-F5344CB8AC3E}">
        <p14:creationId xmlns:p14="http://schemas.microsoft.com/office/powerpoint/2010/main" val="115955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CC0454A-5551-94B5-8EFF-DFED6FAA67DE}"/>
              </a:ext>
            </a:extLst>
          </p:cNvPr>
          <p:cNvSpPr txBox="1"/>
          <p:nvPr/>
        </p:nvSpPr>
        <p:spPr>
          <a:xfrm>
            <a:off x="10160" y="220501"/>
            <a:ext cx="912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333333"/>
                </a:solidFill>
                <a:latin typeface="Franklin Gothic Medium" panose="020B0603020102020204" pitchFamily="34" charset="0"/>
                <a:ea typeface="Microsoft YaHei UI" panose="020B0503020204020204" pitchFamily="34" charset="-122"/>
              </a:rPr>
              <a:t>Light-Front Hamiltonian</a:t>
            </a:r>
            <a:endParaRPr lang="zh-CN" altLang="en-US" sz="3600" dirty="0">
              <a:solidFill>
                <a:srgbClr val="333333"/>
              </a:solidFill>
              <a:latin typeface="Franklin Gothic Medium" panose="020B0603020102020204" pitchFamily="34" charset="0"/>
              <a:ea typeface="Microsoft YaHei UI" panose="020B0503020204020204" pitchFamily="34" charset="-122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54B230C-E47B-CE63-27AB-7A9A1B68F60E}"/>
              </a:ext>
            </a:extLst>
          </p:cNvPr>
          <p:cNvSpPr txBox="1"/>
          <p:nvPr/>
        </p:nvSpPr>
        <p:spPr>
          <a:xfrm>
            <a:off x="89629" y="826569"/>
            <a:ext cx="915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CN" sz="2400" dirty="0">
                <a:latin typeface="Franklin Gothic Medium" panose="020B0603020102020204" pitchFamily="34" charset="0"/>
              </a:rPr>
              <a:t>QCD light-front Hamiltonian </a:t>
            </a:r>
            <a:r>
              <a:rPr lang="en-US" sz="2400" dirty="0">
                <a:latin typeface="Franklin Gothic Medium" panose="020B0603020102020204" pitchFamily="34" charset="0"/>
              </a:rPr>
              <a:t>can be derived from QCD </a:t>
            </a:r>
            <a:r>
              <a:rPr lang="en-US" sz="2400" dirty="0" err="1">
                <a:latin typeface="Franklin Gothic Medium" panose="020B0603020102020204" pitchFamily="34" charset="0"/>
              </a:rPr>
              <a:t>Lagrangian</a:t>
            </a:r>
            <a:r>
              <a:rPr lang="en-CN" sz="2400" dirty="0">
                <a:latin typeface="Franklin Gothic Medium" panose="020B0603020102020204" pitchFamily="34" charset="0"/>
              </a:rPr>
              <a:t>:</a:t>
            </a: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7AA15CF0-C6C2-46E4-7357-7C70F3F328FF}"/>
              </a:ext>
            </a:extLst>
          </p:cNvPr>
          <p:cNvSpPr/>
          <p:nvPr/>
        </p:nvSpPr>
        <p:spPr>
          <a:xfrm>
            <a:off x="3300249" y="1718697"/>
            <a:ext cx="699548" cy="199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307C9B2D-513E-7604-C322-B44636A95C85}"/>
              </a:ext>
            </a:extLst>
          </p:cNvPr>
          <p:cNvGrpSpPr/>
          <p:nvPr/>
        </p:nvGrpSpPr>
        <p:grpSpPr>
          <a:xfrm>
            <a:off x="0" y="1532593"/>
            <a:ext cx="3433781" cy="461024"/>
            <a:chOff x="0" y="1532593"/>
            <a:chExt cx="3433781" cy="461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58">
                  <a:extLst>
                    <a:ext uri="{FF2B5EF4-FFF2-40B4-BE49-F238E27FC236}">
                      <a16:creationId xmlns:a16="http://schemas.microsoft.com/office/drawing/2014/main" id="{8DCB9A31-F8E9-AE6C-23DE-155698D81A18}"/>
                    </a:ext>
                  </a:extLst>
                </p:cNvPr>
                <p:cNvSpPr txBox="1"/>
                <p:nvPr/>
              </p:nvSpPr>
              <p:spPr>
                <a:xfrm>
                  <a:off x="0" y="1532593"/>
                  <a:ext cx="3433781" cy="4610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𝑄𝐶𝐷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𝑖𝐷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p>
                        </m:sSubSup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3" name="TextBox 58">
                  <a:extLst>
                    <a:ext uri="{FF2B5EF4-FFF2-40B4-BE49-F238E27FC236}">
                      <a16:creationId xmlns:a16="http://schemas.microsoft.com/office/drawing/2014/main" id="{EA152424-D532-5EE4-BA68-EAECCC1E9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532593"/>
                  <a:ext cx="3433781" cy="461024"/>
                </a:xfrm>
                <a:prstGeom prst="rect">
                  <a:avLst/>
                </a:prstGeom>
                <a:blipFill>
                  <a:blip r:embed="rId6"/>
                  <a:stretch>
                    <a:fillRect t="-2703" b="-13514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9E2FD5B-C1F9-C7CA-C481-F66628EDD5F2}"/>
                </a:ext>
              </a:extLst>
            </p:cNvPr>
            <p:cNvSpPr txBox="1"/>
            <p:nvPr/>
          </p:nvSpPr>
          <p:spPr>
            <a:xfrm>
              <a:off x="1243647" y="160117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/</a:t>
              </a:r>
            </a:p>
          </p:txBody>
        </p:sp>
      </p:grpSp>
      <p:pic>
        <p:nvPicPr>
          <p:cNvPr id="15" name="Picture 8">
            <a:extLst>
              <a:ext uri="{FF2B5EF4-FFF2-40B4-BE49-F238E27FC236}">
                <a16:creationId xmlns:a16="http://schemas.microsoft.com/office/drawing/2014/main" id="{039366F9-C4B5-E976-7C54-E7ACFE144A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44" t="-812" r="9003" b="1223"/>
          <a:stretch/>
        </p:blipFill>
        <p:spPr>
          <a:xfrm>
            <a:off x="4681409" y="1532593"/>
            <a:ext cx="4129454" cy="3829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49755621-0CF3-3119-DC46-9F0AF6FA1E1F}"/>
                  </a:ext>
                </a:extLst>
              </p:cNvPr>
              <p:cNvSpPr txBox="1"/>
              <p:nvPr/>
            </p:nvSpPr>
            <p:spPr>
              <a:xfrm>
                <a:off x="4572000" y="5606317"/>
                <a:ext cx="2230547" cy="604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CN" sz="1600" dirty="0">
                    <a:latin typeface="Franklin Gothic Medium" panose="020B0603020102020204" pitchFamily="34" charset="0"/>
                  </a:rPr>
                  <a:t>: quark field operator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CN" sz="1600" dirty="0">
                    <a:latin typeface="Franklin Gothic Medium" panose="020B0603020102020204" pitchFamily="34" charset="0"/>
                  </a:rPr>
                  <a:t>: gluon field operator</a:t>
                </a:r>
              </a:p>
            </p:txBody>
          </p:sp>
        </mc:Choice>
        <mc:Fallback xmlns="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49755621-0CF3-3119-DC46-9F0AF6FA1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606317"/>
                <a:ext cx="2230547" cy="604589"/>
              </a:xfrm>
              <a:prstGeom prst="rect">
                <a:avLst/>
              </a:prstGeom>
              <a:blipFill>
                <a:blip r:embed="rId8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44C4EE7-25A1-F2A9-66CF-A7827B99A84D}"/>
                  </a:ext>
                </a:extLst>
              </p:cNvPr>
              <p:cNvSpPr txBox="1"/>
              <p:nvPr/>
            </p:nvSpPr>
            <p:spPr>
              <a:xfrm>
                <a:off x="4129826" y="1668688"/>
                <a:ext cx="761491" cy="3018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44C4EE7-25A1-F2A9-66CF-A7827B99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26" y="1668688"/>
                <a:ext cx="761491" cy="301814"/>
              </a:xfrm>
              <a:prstGeom prst="rect">
                <a:avLst/>
              </a:prstGeom>
              <a:blipFill>
                <a:blip r:embed="rId9"/>
                <a:stretch>
                  <a:fillRect l="-6400" r="-3200" b="-26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>
            <a:extLst>
              <a:ext uri="{FF2B5EF4-FFF2-40B4-BE49-F238E27FC236}">
                <a16:creationId xmlns:a16="http://schemas.microsoft.com/office/drawing/2014/main" id="{F5CD1E8E-CEF8-2A00-0ACD-31119A366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236" y="3811108"/>
            <a:ext cx="1875722" cy="978430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F6F8C51F-EB25-31E3-295F-36104C0F29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245" y="2360983"/>
            <a:ext cx="1855237" cy="978430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60B1CB32-6B21-1866-BA01-B0F5A4FDC2A9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alphaModFix/>
          </a:blip>
          <a:stretch>
            <a:fillRect/>
          </a:stretch>
        </p:blipFill>
        <p:spPr>
          <a:xfrm>
            <a:off x="2448890" y="3815641"/>
            <a:ext cx="1512303" cy="969364"/>
          </a:xfrm>
          <a:prstGeom prst="rect">
            <a:avLst/>
          </a:prstGeom>
          <a:ln w="38100">
            <a:noFill/>
          </a:ln>
          <a:effectLst>
            <a:softEdge rad="0"/>
          </a:effectLst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FAB3F495-98FB-2FAB-16B4-AB00EFDD5C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5997" y="2348635"/>
            <a:ext cx="1217934" cy="990778"/>
          </a:xfrm>
          <a:prstGeom prst="rect">
            <a:avLst/>
          </a:prstGeom>
          <a:noFill/>
          <a:ln w="34925">
            <a:noFill/>
          </a:ln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FAF75AA5-8692-7DE3-E0B7-6761D8A490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04" y="5355689"/>
            <a:ext cx="1097523" cy="866466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F23F5417-022B-AEC5-7FF7-7E7FDABEE6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6545" y="5396084"/>
            <a:ext cx="1512304" cy="75192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D24E336-5432-C73A-85B7-81CF56E86EA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998267" y="5333191"/>
            <a:ext cx="1512304" cy="877715"/>
          </a:xfrm>
          <a:custGeom>
            <a:avLst/>
            <a:gdLst>
              <a:gd name="connsiteX0" fmla="*/ 994167 w 4149995"/>
              <a:gd name="connsiteY0" fmla="*/ 1831823 h 2408581"/>
              <a:gd name="connsiteX1" fmla="*/ 994167 w 4149995"/>
              <a:gd name="connsiteY1" fmla="*/ 2311944 h 2408581"/>
              <a:gd name="connsiteX2" fmla="*/ 1530749 w 4149995"/>
              <a:gd name="connsiteY2" fmla="*/ 2311944 h 2408581"/>
              <a:gd name="connsiteX3" fmla="*/ 1530749 w 4149995"/>
              <a:gd name="connsiteY3" fmla="*/ 1831823 h 2408581"/>
              <a:gd name="connsiteX4" fmla="*/ 2959799 w 4149995"/>
              <a:gd name="connsiteY4" fmla="*/ 979529 h 2408581"/>
              <a:gd name="connsiteX5" fmla="*/ 2959799 w 4149995"/>
              <a:gd name="connsiteY5" fmla="*/ 1459650 h 2408581"/>
              <a:gd name="connsiteX6" fmla="*/ 3496381 w 4149995"/>
              <a:gd name="connsiteY6" fmla="*/ 1459650 h 2408581"/>
              <a:gd name="connsiteX7" fmla="*/ 3496381 w 4149995"/>
              <a:gd name="connsiteY7" fmla="*/ 979529 h 2408581"/>
              <a:gd name="connsiteX8" fmla="*/ 583769 w 4149995"/>
              <a:gd name="connsiteY8" fmla="*/ 889380 h 2408581"/>
              <a:gd name="connsiteX9" fmla="*/ 583769 w 4149995"/>
              <a:gd name="connsiteY9" fmla="*/ 1369501 h 2408581"/>
              <a:gd name="connsiteX10" fmla="*/ 1120351 w 4149995"/>
              <a:gd name="connsiteY10" fmla="*/ 1369501 h 2408581"/>
              <a:gd name="connsiteX11" fmla="*/ 1120351 w 4149995"/>
              <a:gd name="connsiteY11" fmla="*/ 889380 h 2408581"/>
              <a:gd name="connsiteX12" fmla="*/ 2423217 w 4149995"/>
              <a:gd name="connsiteY12" fmla="*/ 29425 h 2408581"/>
              <a:gd name="connsiteX13" fmla="*/ 2423217 w 4149995"/>
              <a:gd name="connsiteY13" fmla="*/ 509546 h 2408581"/>
              <a:gd name="connsiteX14" fmla="*/ 2959799 w 4149995"/>
              <a:gd name="connsiteY14" fmla="*/ 509546 h 2408581"/>
              <a:gd name="connsiteX15" fmla="*/ 2959799 w 4149995"/>
              <a:gd name="connsiteY15" fmla="*/ 29425 h 2408581"/>
              <a:gd name="connsiteX16" fmla="*/ 0 w 4149995"/>
              <a:gd name="connsiteY16" fmla="*/ 0 h 2408581"/>
              <a:gd name="connsiteX17" fmla="*/ 4149995 w 4149995"/>
              <a:gd name="connsiteY17" fmla="*/ 0 h 2408581"/>
              <a:gd name="connsiteX18" fmla="*/ 4149995 w 4149995"/>
              <a:gd name="connsiteY18" fmla="*/ 2408581 h 2408581"/>
              <a:gd name="connsiteX19" fmla="*/ 0 w 4149995"/>
              <a:gd name="connsiteY19" fmla="*/ 2408581 h 240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9995" h="2408581">
                <a:moveTo>
                  <a:pt x="994167" y="1831823"/>
                </a:moveTo>
                <a:lnTo>
                  <a:pt x="994167" y="2311944"/>
                </a:lnTo>
                <a:lnTo>
                  <a:pt x="1530749" y="2311944"/>
                </a:lnTo>
                <a:lnTo>
                  <a:pt x="1530749" y="1831823"/>
                </a:lnTo>
                <a:close/>
                <a:moveTo>
                  <a:pt x="2959799" y="979529"/>
                </a:moveTo>
                <a:lnTo>
                  <a:pt x="2959799" y="1459650"/>
                </a:lnTo>
                <a:lnTo>
                  <a:pt x="3496381" y="1459650"/>
                </a:lnTo>
                <a:lnTo>
                  <a:pt x="3496381" y="979529"/>
                </a:lnTo>
                <a:close/>
                <a:moveTo>
                  <a:pt x="583769" y="889380"/>
                </a:moveTo>
                <a:lnTo>
                  <a:pt x="583769" y="1369501"/>
                </a:lnTo>
                <a:lnTo>
                  <a:pt x="1120351" y="1369501"/>
                </a:lnTo>
                <a:lnTo>
                  <a:pt x="1120351" y="889380"/>
                </a:lnTo>
                <a:close/>
                <a:moveTo>
                  <a:pt x="2423217" y="29425"/>
                </a:moveTo>
                <a:lnTo>
                  <a:pt x="2423217" y="509546"/>
                </a:lnTo>
                <a:lnTo>
                  <a:pt x="2959799" y="509546"/>
                </a:lnTo>
                <a:lnTo>
                  <a:pt x="2959799" y="29425"/>
                </a:lnTo>
                <a:close/>
                <a:moveTo>
                  <a:pt x="0" y="0"/>
                </a:moveTo>
                <a:lnTo>
                  <a:pt x="4149995" y="0"/>
                </a:lnTo>
                <a:lnTo>
                  <a:pt x="4149995" y="2408581"/>
                </a:lnTo>
                <a:lnTo>
                  <a:pt x="0" y="2408581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50ED3F-24F5-A3A0-AD43-B919B75BBBE1}"/>
                  </a:ext>
                </a:extLst>
              </p:cNvPr>
              <p:cNvSpPr txBox="1"/>
              <p:nvPr/>
            </p:nvSpPr>
            <p:spPr>
              <a:xfrm>
                <a:off x="3294537" y="1377664"/>
                <a:ext cx="757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50ED3F-24F5-A3A0-AD43-B919B75BB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37" y="1377664"/>
                <a:ext cx="757515" cy="276999"/>
              </a:xfrm>
              <a:prstGeom prst="rect">
                <a:avLst/>
              </a:prstGeom>
              <a:blipFill>
                <a:blip r:embed="rId17"/>
                <a:stretch>
                  <a:fillRect l="-6400" r="-720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46C8A868-B78E-C76B-4E8B-E6F86F1B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205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4D49A6-F40B-0506-DF2A-BCA4C5F0C1B8}"/>
              </a:ext>
            </a:extLst>
          </p:cNvPr>
          <p:cNvSpPr txBox="1">
            <a:spLocks/>
          </p:cNvSpPr>
          <p:nvPr/>
        </p:nvSpPr>
        <p:spPr>
          <a:xfrm>
            <a:off x="628647" y="224794"/>
            <a:ext cx="7886700" cy="9160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Light-Front QCD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70ACA1-416A-9337-B8E6-6FFB3A6103FD}"/>
                  </a:ext>
                </a:extLst>
              </p:cNvPr>
              <p:cNvSpPr/>
              <p:nvPr/>
            </p:nvSpPr>
            <p:spPr>
              <a:xfrm>
                <a:off x="-168971" y="1153356"/>
                <a:ext cx="9144000" cy="446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𝑏𝑎𝑟𝑦𝑜𝑛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70ACA1-416A-9337-B8E6-6FFB3A610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971" y="1153356"/>
                <a:ext cx="9144000" cy="446404"/>
              </a:xfrm>
              <a:prstGeom prst="rect">
                <a:avLst/>
              </a:prstGeom>
              <a:blipFill>
                <a:blip r:embed="rId2"/>
                <a:stretch>
                  <a:fillRect t="-154795" r="-1800" b="-226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4">
                <a:extLst>
                  <a:ext uri="{FF2B5EF4-FFF2-40B4-BE49-F238E27FC236}">
                    <a16:creationId xmlns:a16="http://schemas.microsoft.com/office/drawing/2014/main" id="{D3958F62-74AE-D485-2C48-F15BD8ADBC30}"/>
                  </a:ext>
                </a:extLst>
              </p:cNvPr>
              <p:cNvSpPr/>
              <p:nvPr/>
            </p:nvSpPr>
            <p:spPr>
              <a:xfrm>
                <a:off x="347787" y="3274240"/>
                <a:ext cx="8364052" cy="761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𝑰𝒏𝒕𝒆𝒓𝒂𝒄𝒕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acc>
                        <m:accPr>
                          <m:chr m:val="̅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acc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p>
                      </m:sSup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𝝏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acc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p>
                      </m:sSup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sub>
                      </m:sSub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34">
                <a:extLst>
                  <a:ext uri="{FF2B5EF4-FFF2-40B4-BE49-F238E27FC236}">
                    <a16:creationId xmlns:a16="http://schemas.microsoft.com/office/drawing/2014/main" id="{D3958F62-74AE-D485-2C48-F15BD8ADB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87" y="3274240"/>
                <a:ext cx="8364052" cy="761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5">
            <a:extLst>
              <a:ext uri="{FF2B5EF4-FFF2-40B4-BE49-F238E27FC236}">
                <a16:creationId xmlns:a16="http://schemas.microsoft.com/office/drawing/2014/main" id="{7228A8A2-2970-2C2F-41A2-64A7BEA7F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933" y="5558725"/>
            <a:ext cx="2458876" cy="1282619"/>
          </a:xfrm>
          <a:prstGeom prst="rect">
            <a:avLst/>
          </a:prstGeom>
        </p:spPr>
      </p:pic>
      <p:pic>
        <p:nvPicPr>
          <p:cNvPr id="7" name="Picture 36">
            <a:extLst>
              <a:ext uri="{FF2B5EF4-FFF2-40B4-BE49-F238E27FC236}">
                <a16:creationId xmlns:a16="http://schemas.microsoft.com/office/drawing/2014/main" id="{398B21B8-C416-1F13-EED9-B89928DAA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7" y="5601301"/>
            <a:ext cx="2205893" cy="116336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8539524-2987-8AEE-D996-ED2301563B8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4000"/>
            <a:biLevel thresh="75000"/>
          </a:blip>
          <a:stretch>
            <a:fillRect/>
          </a:stretch>
        </p:blipFill>
        <p:spPr>
          <a:xfrm>
            <a:off x="6954356" y="5590812"/>
            <a:ext cx="1814958" cy="1163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softEdge rad="0"/>
          </a:effec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3D955AE-DD3E-9B02-5019-7CDD60666B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322" y="5590812"/>
            <a:ext cx="1497107" cy="1217883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6">
                <a:extLst>
                  <a:ext uri="{FF2B5EF4-FFF2-40B4-BE49-F238E27FC236}">
                    <a16:creationId xmlns:a16="http://schemas.microsoft.com/office/drawing/2014/main" id="{614A909A-986D-99DE-C098-3BF68AA961A9}"/>
                  </a:ext>
                </a:extLst>
              </p:cNvPr>
              <p:cNvSpPr txBox="1"/>
              <p:nvPr/>
            </p:nvSpPr>
            <p:spPr>
              <a:xfrm>
                <a:off x="388841" y="1792849"/>
                <a:ext cx="3593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𝑲</m:t>
                          </m:r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𝑬</m:t>
                          </m:r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.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𝑰𝒏𝒕𝒆𝒓𝒂𝒄𝒕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16">
                <a:extLst>
                  <a:ext uri="{FF2B5EF4-FFF2-40B4-BE49-F238E27FC236}">
                    <a16:creationId xmlns:a16="http://schemas.microsoft.com/office/drawing/2014/main" id="{614A909A-986D-99DE-C098-3BF68AA96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" y="1792849"/>
                <a:ext cx="359367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D91401BB-EAE3-4631-0403-F86ED6C0EDB9}"/>
                  </a:ext>
                </a:extLst>
              </p:cNvPr>
              <p:cNvSpPr txBox="1"/>
              <p:nvPr/>
            </p:nvSpPr>
            <p:spPr>
              <a:xfrm>
                <a:off x="391107" y="2413468"/>
                <a:ext cx="2282228" cy="80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𝑲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𝑬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D91401BB-EAE3-4631-0403-F86ED6C0E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07" y="2413468"/>
                <a:ext cx="2282228" cy="8013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643E6CDF-D6E2-2576-1C4B-372EA7DB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27AD104-5A67-5C06-E31D-BC2EFFDBBB56}"/>
              </a:ext>
            </a:extLst>
          </p:cNvPr>
          <p:cNvCxnSpPr>
            <a:cxnSpLocks/>
          </p:cNvCxnSpPr>
          <p:nvPr/>
        </p:nvCxnSpPr>
        <p:spPr>
          <a:xfrm flipH="1">
            <a:off x="1642533" y="4035539"/>
            <a:ext cx="792789" cy="1555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D429B5A-F13E-B440-094B-F40AE16222DE}"/>
              </a:ext>
            </a:extLst>
          </p:cNvPr>
          <p:cNvCxnSpPr>
            <a:cxnSpLocks/>
          </p:cNvCxnSpPr>
          <p:nvPr/>
        </p:nvCxnSpPr>
        <p:spPr>
          <a:xfrm>
            <a:off x="2565400" y="4035539"/>
            <a:ext cx="1011236" cy="1492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EAE550F-326E-7FEE-D503-524EA9A2DA6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529813" y="4035539"/>
            <a:ext cx="959558" cy="1555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A779D63-AEA7-5C16-C04A-20B2946C071C}"/>
              </a:ext>
            </a:extLst>
          </p:cNvPr>
          <p:cNvCxnSpPr>
            <a:cxnSpLocks/>
          </p:cNvCxnSpPr>
          <p:nvPr/>
        </p:nvCxnSpPr>
        <p:spPr>
          <a:xfrm>
            <a:off x="7349067" y="4192047"/>
            <a:ext cx="228600" cy="120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3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C4ED4A-4133-0B0C-9AAD-E8DFD7944C5A}"/>
              </a:ext>
            </a:extLst>
          </p:cNvPr>
          <p:cNvSpPr txBox="1">
            <a:spLocks/>
          </p:cNvSpPr>
          <p:nvPr/>
        </p:nvSpPr>
        <p:spPr>
          <a:xfrm>
            <a:off x="628650" y="21984"/>
            <a:ext cx="7886700" cy="8506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N" sz="4000" dirty="0">
                <a:latin typeface="Franklin Gothic Medium" panose="020B0603020102020204" pitchFamily="34" charset="0"/>
              </a:rPr>
              <a:t>Fock Sector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0726FDF5-4A6B-5C3F-654D-C300D0D8D61B}"/>
                  </a:ext>
                </a:extLst>
              </p:cNvPr>
              <p:cNvSpPr/>
              <p:nvPr/>
            </p:nvSpPr>
            <p:spPr>
              <a:xfrm>
                <a:off x="-104728" y="830362"/>
                <a:ext cx="9064487" cy="446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𝑏𝑎𝑟𝑦𝑜𝑛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0726FDF5-4A6B-5C3F-654D-C300D0D8D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728" y="830362"/>
                <a:ext cx="9064487" cy="446404"/>
              </a:xfrm>
              <a:prstGeom prst="rect">
                <a:avLst/>
              </a:prstGeom>
              <a:blipFill>
                <a:blip r:embed="rId3"/>
                <a:stretch>
                  <a:fillRect t="-154795" b="-226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E6D6A24A-D68F-BE15-A6D4-243C19B95AD5}"/>
                  </a:ext>
                </a:extLst>
              </p:cNvPr>
              <p:cNvSpPr txBox="1"/>
              <p:nvPr/>
            </p:nvSpPr>
            <p:spPr>
              <a:xfrm>
                <a:off x="433820" y="6478471"/>
                <a:ext cx="4908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dirty="0">
                    <a:latin typeface="Franklin Gothic Medium" panose="020B0603020102020204" pitchFamily="34" charset="0"/>
                  </a:rPr>
                  <a:t>Truncation parameter</a:t>
                </a:r>
                <a:r>
                  <a:rPr lang="en-C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CN" dirty="0"/>
                  <a:t> </a:t>
                </a:r>
                <a:r>
                  <a:rPr lang="en-CN" dirty="0">
                    <a:latin typeface="Franklin Gothic Medium" panose="020B0603020102020204" pitchFamily="34" charset="0"/>
                  </a:rPr>
                  <a:t>and</a:t>
                </a:r>
                <a:r>
                  <a:rPr lang="en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E6D6A24A-D68F-BE15-A6D4-243C19B95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0" y="6478471"/>
                <a:ext cx="4908647" cy="369332"/>
              </a:xfrm>
              <a:prstGeom prst="rect">
                <a:avLst/>
              </a:prstGeom>
              <a:blipFill>
                <a:blip r:embed="rId4"/>
                <a:stretch>
                  <a:fillRect l="-994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4">
            <a:extLst>
              <a:ext uri="{FF2B5EF4-FFF2-40B4-BE49-F238E27FC236}">
                <a16:creationId xmlns:a16="http://schemas.microsoft.com/office/drawing/2014/main" id="{4772BF57-7563-12BD-1873-0BB5154F215D}"/>
              </a:ext>
            </a:extLst>
          </p:cNvPr>
          <p:cNvGrpSpPr/>
          <p:nvPr/>
        </p:nvGrpSpPr>
        <p:grpSpPr>
          <a:xfrm>
            <a:off x="789798" y="624938"/>
            <a:ext cx="7275433" cy="4675168"/>
            <a:chOff x="3275028" y="1339346"/>
            <a:chExt cx="6263654" cy="4064000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0" name="图表 46">
                  <a:extLst>
                    <a:ext uri="{FF2B5EF4-FFF2-40B4-BE49-F238E27FC236}">
                      <a16:creationId xmlns:a16="http://schemas.microsoft.com/office/drawing/2014/main" id="{4F53A658-279C-002A-DBC7-727D5F0E80D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707276121"/>
                    </p:ext>
                  </p:extLst>
                </p:nvPr>
              </p:nvGraphicFramePr>
              <p:xfrm>
                <a:off x="3275028" y="1339346"/>
                <a:ext cx="6263654" cy="4064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Choice>
          <mc:Fallback>
            <p:graphicFrame>
              <p:nvGraphicFramePr>
                <p:cNvPr id="10" name="图表 46">
                  <a:extLst>
                    <a:ext uri="{FF2B5EF4-FFF2-40B4-BE49-F238E27FC236}">
                      <a16:creationId xmlns:a16="http://schemas.microsoft.com/office/drawing/2014/main" id="{4F53A658-279C-002A-DBC7-727D5F0E80D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707276121"/>
                    </p:ext>
                  </p:extLst>
                </p:nvPr>
              </p:nvGraphicFramePr>
              <p:xfrm>
                <a:off x="3275028" y="1339346"/>
                <a:ext cx="6263654" cy="4064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372B5B24-E6FC-C90F-A26A-563A5184CFE3}"/>
                    </a:ext>
                  </a:extLst>
                </p:cNvPr>
                <p:cNvSpPr txBox="1"/>
                <p:nvPr/>
              </p:nvSpPr>
              <p:spPr>
                <a:xfrm>
                  <a:off x="4459515" y="2167131"/>
                  <a:ext cx="726036" cy="372597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𝑞𝑞𝑞𝑔</m:t>
                            </m:r>
                          </m:e>
                        </m:d>
                      </m:oMath>
                    </m:oMathPara>
                  </a14:m>
                  <a:endParaRPr lang="en-CN" sz="1600" dirty="0">
                    <a:latin typeface="Franklin Gothic Medium" panose="020B0603020102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7">
                  <a:extLst>
                    <a:ext uri="{FF2B5EF4-FFF2-40B4-BE49-F238E27FC236}">
                      <a16:creationId xmlns:a16="http://schemas.microsoft.com/office/drawing/2014/main" id="{146995D6-A82D-0B25-6EA2-0ADA0ADB3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9515" y="2167131"/>
                  <a:ext cx="726036" cy="3725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50">
                  <a:extLst>
                    <a:ext uri="{FF2B5EF4-FFF2-40B4-BE49-F238E27FC236}">
                      <a16:creationId xmlns:a16="http://schemas.microsoft.com/office/drawing/2014/main" id="{91840483-7437-0751-9128-119E0C76E1F3}"/>
                    </a:ext>
                  </a:extLst>
                </p:cNvPr>
                <p:cNvSpPr txBox="1"/>
                <p:nvPr/>
              </p:nvSpPr>
              <p:spPr>
                <a:xfrm>
                  <a:off x="7665341" y="4556436"/>
                  <a:ext cx="1005384" cy="321051"/>
                </a:xfrm>
                <a:prstGeom prst="rect">
                  <a:avLst/>
                </a:prstGeom>
                <a:noFill/>
                <a:ln w="19050">
                  <a:solidFill>
                    <a:schemeClr val="accent3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𝑞𝑞𝑞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altLang="zh-CN" sz="1800" b="0" dirty="0">
                    <a:latin typeface="Franklin Gothic Medium" panose="020B06030201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427ED83F-E6A1-48A9-008D-0E2EBFBFC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341" y="4556436"/>
                  <a:ext cx="1005384" cy="321051"/>
                </a:xfrm>
                <a:prstGeom prst="rect">
                  <a:avLst/>
                </a:prstGeom>
                <a:blipFill>
                  <a:blip r:embed="rId12"/>
                  <a:stretch>
                    <a:fillRect r="-5670" b="-4762"/>
                  </a:stretch>
                </a:blipFill>
                <a:ln w="1905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51">
                  <a:extLst>
                    <a:ext uri="{FF2B5EF4-FFF2-40B4-BE49-F238E27FC236}">
                      <a16:creationId xmlns:a16="http://schemas.microsoft.com/office/drawing/2014/main" id="{8A5EAC45-7D57-E2F2-3957-BEF9847BE2A2}"/>
                    </a:ext>
                  </a:extLst>
                </p:cNvPr>
                <p:cNvSpPr txBox="1"/>
                <p:nvPr/>
              </p:nvSpPr>
              <p:spPr>
                <a:xfrm>
                  <a:off x="6406855" y="3962115"/>
                  <a:ext cx="1078173" cy="445706"/>
                </a:xfrm>
                <a:prstGeom prst="rect">
                  <a:avLst/>
                </a:prstGeom>
                <a:noFill/>
                <a:ln w="19050">
                  <a:solidFill>
                    <a:schemeClr val="accent4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𝑞𝑞𝑞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zh-CN" altLang="en-US" dirty="0">
                    <a:latin typeface="Franklin Gothic Medium" panose="020B0603020102020204" pitchFamily="34" charset="0"/>
                  </a:endParaRPr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EF69ADA2-A14F-1004-D2A8-E341E7AA39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6855" y="3962115"/>
                  <a:ext cx="1078173" cy="445706"/>
                </a:xfrm>
                <a:prstGeom prst="rect">
                  <a:avLst/>
                </a:prstGeom>
                <a:blipFill>
                  <a:blip r:embed="rId13"/>
                  <a:stretch>
                    <a:fillRect r="-5769"/>
                  </a:stretch>
                </a:blipFill>
                <a:ln w="1905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5">
                  <a:extLst>
                    <a:ext uri="{FF2B5EF4-FFF2-40B4-BE49-F238E27FC236}">
                      <a16:creationId xmlns:a16="http://schemas.microsoft.com/office/drawing/2014/main" id="{99AF58F4-ED3A-70D4-6B8F-57304FED414F}"/>
                    </a:ext>
                  </a:extLst>
                </p:cNvPr>
                <p:cNvSpPr txBox="1"/>
                <p:nvPr/>
              </p:nvSpPr>
              <p:spPr>
                <a:xfrm>
                  <a:off x="3361976" y="4314329"/>
                  <a:ext cx="652241" cy="37259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𝑞𝑞𝑞</m:t>
                            </m:r>
                          </m:e>
                        </m:d>
                      </m:oMath>
                    </m:oMathPara>
                  </a14:m>
                  <a:endParaRPr lang="en-CN" sz="1600" dirty="0">
                    <a:latin typeface="Franklin Gothic Medium" panose="020B06030201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Box 5">
                  <a:extLst>
                    <a:ext uri="{FF2B5EF4-FFF2-40B4-BE49-F238E27FC236}">
                      <a16:creationId xmlns:a16="http://schemas.microsoft.com/office/drawing/2014/main" id="{6B72BDE3-9820-3B63-434E-D5244800BE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976" y="4314329"/>
                  <a:ext cx="652241" cy="3725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45">
                  <a:extLst>
                    <a:ext uri="{FF2B5EF4-FFF2-40B4-BE49-F238E27FC236}">
                      <a16:creationId xmlns:a16="http://schemas.microsoft.com/office/drawing/2014/main" id="{30A5974D-E088-28FB-8946-B4BC1188AC45}"/>
                    </a:ext>
                  </a:extLst>
                </p:cNvPr>
                <p:cNvSpPr txBox="1"/>
                <p:nvPr/>
              </p:nvSpPr>
              <p:spPr>
                <a:xfrm>
                  <a:off x="8535572" y="2757537"/>
                  <a:ext cx="1003110" cy="321051"/>
                </a:xfrm>
                <a:prstGeom prst="rect">
                  <a:avLst/>
                </a:prstGeom>
                <a:noFill/>
                <a:ln w="19050">
                  <a:solidFill>
                    <a:schemeClr val="accent5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𝑞𝑞𝑞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zh-CN" altLang="en-US" dirty="0">
                    <a:latin typeface="Franklin Gothic Medium" panose="020B06030201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E536ABD3-C90D-45BF-2C28-87EF053506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5572" y="2757537"/>
                  <a:ext cx="1003110" cy="321051"/>
                </a:xfrm>
                <a:prstGeom prst="rect">
                  <a:avLst/>
                </a:prstGeom>
                <a:blipFill>
                  <a:blip r:embed="rId15"/>
                  <a:stretch>
                    <a:fillRect r="-6701" b="-4688"/>
                  </a:stretch>
                </a:blipFill>
                <a:ln w="19050">
                  <a:solidFill>
                    <a:schemeClr val="accent5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8">
            <a:extLst>
              <a:ext uri="{FF2B5EF4-FFF2-40B4-BE49-F238E27FC236}">
                <a16:creationId xmlns:a16="http://schemas.microsoft.com/office/drawing/2014/main" id="{894A1FC0-668C-F4A7-4121-1A58671C88EF}"/>
              </a:ext>
            </a:extLst>
          </p:cNvPr>
          <p:cNvSpPr txBox="1"/>
          <p:nvPr/>
        </p:nvSpPr>
        <p:spPr>
          <a:xfrm>
            <a:off x="433821" y="5997755"/>
            <a:ext cx="772151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N" dirty="0">
                <a:latin typeface="Franklin Gothic Medium" panose="020B0603020102020204" pitchFamily="34" charset="0"/>
              </a:rPr>
              <a:t>In five quark Fock sector, we use current quark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3">
                <a:extLst>
                  <a:ext uri="{FF2B5EF4-FFF2-40B4-BE49-F238E27FC236}">
                    <a16:creationId xmlns:a16="http://schemas.microsoft.com/office/drawing/2014/main" id="{546BDC34-0632-039B-AB98-7F68A23E78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2451721"/>
                  </p:ext>
                </p:extLst>
              </p:nvPr>
            </p:nvGraphicFramePr>
            <p:xfrm>
              <a:off x="433821" y="4779196"/>
              <a:ext cx="8276357" cy="11578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1520">
                      <a:extLst>
                        <a:ext uri="{9D8B030D-6E8A-4147-A177-3AD203B41FA5}">
                          <a16:colId xmlns:a16="http://schemas.microsoft.com/office/drawing/2014/main" val="1524859458"/>
                        </a:ext>
                      </a:extLst>
                    </a:gridCol>
                    <a:gridCol w="1414120">
                      <a:extLst>
                        <a:ext uri="{9D8B030D-6E8A-4147-A177-3AD203B41FA5}">
                          <a16:colId xmlns:a16="http://schemas.microsoft.com/office/drawing/2014/main" val="2949830655"/>
                        </a:ext>
                      </a:extLst>
                    </a:gridCol>
                    <a:gridCol w="1241284">
                      <a:extLst>
                        <a:ext uri="{9D8B030D-6E8A-4147-A177-3AD203B41FA5}">
                          <a16:colId xmlns:a16="http://schemas.microsoft.com/office/drawing/2014/main" val="957899474"/>
                        </a:ext>
                      </a:extLst>
                    </a:gridCol>
                    <a:gridCol w="1073711">
                      <a:extLst>
                        <a:ext uri="{9D8B030D-6E8A-4147-A177-3AD203B41FA5}">
                          <a16:colId xmlns:a16="http://schemas.microsoft.com/office/drawing/2014/main" val="4273220687"/>
                        </a:ext>
                      </a:extLst>
                    </a:gridCol>
                    <a:gridCol w="1537861">
                      <a:extLst>
                        <a:ext uri="{9D8B030D-6E8A-4147-A177-3AD203B41FA5}">
                          <a16:colId xmlns:a16="http://schemas.microsoft.com/office/drawing/2014/main" val="2621814856"/>
                        </a:ext>
                      </a:extLst>
                    </a:gridCol>
                    <a:gridCol w="1537861">
                      <a:extLst>
                        <a:ext uri="{9D8B030D-6E8A-4147-A177-3AD203B41FA5}">
                          <a16:colId xmlns:a16="http://schemas.microsoft.com/office/drawing/2014/main" val="2989259531"/>
                        </a:ext>
                      </a:extLst>
                    </a:gridCol>
                  </a:tblGrid>
                  <a:tr h="5992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N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𝒊𝒏𝒔𝒕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489547"/>
                      </a:ext>
                    </a:extLst>
                  </a:tr>
                  <a:tr h="558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1.04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0.85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5.85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3.0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altLang="zh-CN" sz="2000" dirty="0"/>
                            <a:t>6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3.0 GeV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2162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3">
                <a:extLst>
                  <a:ext uri="{FF2B5EF4-FFF2-40B4-BE49-F238E27FC236}">
                    <a16:creationId xmlns:a16="http://schemas.microsoft.com/office/drawing/2014/main" id="{546BDC34-0632-039B-AB98-7F68A23E78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2451721"/>
                  </p:ext>
                </p:extLst>
              </p:nvPr>
            </p:nvGraphicFramePr>
            <p:xfrm>
              <a:off x="433821" y="4779196"/>
              <a:ext cx="8276357" cy="11578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1520">
                      <a:extLst>
                        <a:ext uri="{9D8B030D-6E8A-4147-A177-3AD203B41FA5}">
                          <a16:colId xmlns:a16="http://schemas.microsoft.com/office/drawing/2014/main" val="1524859458"/>
                        </a:ext>
                      </a:extLst>
                    </a:gridCol>
                    <a:gridCol w="1414120">
                      <a:extLst>
                        <a:ext uri="{9D8B030D-6E8A-4147-A177-3AD203B41FA5}">
                          <a16:colId xmlns:a16="http://schemas.microsoft.com/office/drawing/2014/main" val="2949830655"/>
                        </a:ext>
                      </a:extLst>
                    </a:gridCol>
                    <a:gridCol w="1241284">
                      <a:extLst>
                        <a:ext uri="{9D8B030D-6E8A-4147-A177-3AD203B41FA5}">
                          <a16:colId xmlns:a16="http://schemas.microsoft.com/office/drawing/2014/main" val="957899474"/>
                        </a:ext>
                      </a:extLst>
                    </a:gridCol>
                    <a:gridCol w="1073711">
                      <a:extLst>
                        <a:ext uri="{9D8B030D-6E8A-4147-A177-3AD203B41FA5}">
                          <a16:colId xmlns:a16="http://schemas.microsoft.com/office/drawing/2014/main" val="4273220687"/>
                        </a:ext>
                      </a:extLst>
                    </a:gridCol>
                    <a:gridCol w="1537861">
                      <a:extLst>
                        <a:ext uri="{9D8B030D-6E8A-4147-A177-3AD203B41FA5}">
                          <a16:colId xmlns:a16="http://schemas.microsoft.com/office/drawing/2014/main" val="2621814856"/>
                        </a:ext>
                      </a:extLst>
                    </a:gridCol>
                    <a:gridCol w="1537861">
                      <a:extLst>
                        <a:ext uri="{9D8B030D-6E8A-4147-A177-3AD203B41FA5}">
                          <a16:colId xmlns:a16="http://schemas.microsoft.com/office/drawing/2014/main" val="2989259531"/>
                        </a:ext>
                      </a:extLst>
                    </a:gridCol>
                  </a:tblGrid>
                  <a:tr h="59927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6"/>
                          <a:stretch>
                            <a:fillRect l="-415" t="-1010" r="-465560" b="-95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6"/>
                          <a:stretch>
                            <a:fillRect l="-104310" t="-1010" r="-383621" b="-95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6"/>
                          <a:stretch>
                            <a:fillRect l="-232353" t="-1010" r="-336275" b="-95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6"/>
                          <a:stretch>
                            <a:fillRect l="-385227" t="-1010" r="-289773" b="-95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6"/>
                          <a:stretch>
                            <a:fillRect l="-337549" t="-1010" r="-101581" b="-95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6"/>
                          <a:stretch>
                            <a:fillRect l="-439286" t="-1010" r="-1984" b="-959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489547"/>
                      </a:ext>
                    </a:extLst>
                  </a:tr>
                  <a:tr h="558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1.04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0.85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5.85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3.0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altLang="zh-CN" sz="2000" dirty="0"/>
                            <a:t>6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3.0 GeV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21621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灯片编号占位符 25">
            <a:extLst>
              <a:ext uri="{FF2B5EF4-FFF2-40B4-BE49-F238E27FC236}">
                <a16:creationId xmlns:a16="http://schemas.microsoft.com/office/drawing/2014/main" id="{CB96FC90-7AF6-E2B1-28D4-0F5FD7C6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2AE3555-FC3C-CBF9-E203-3666A33E930A}"/>
                  </a:ext>
                </a:extLst>
              </p:cNvPr>
              <p:cNvSpPr txBox="1"/>
              <p:nvPr/>
            </p:nvSpPr>
            <p:spPr>
              <a:xfrm>
                <a:off x="6029592" y="6234288"/>
                <a:ext cx="1740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=0.24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2AE3555-FC3C-CBF9-E203-3666A33E9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92" y="6234288"/>
                <a:ext cx="1740989" cy="369332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507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19607</TotalTime>
  <Words>1083</Words>
  <Application>Microsoft Office PowerPoint</Application>
  <PresentationFormat>全屏显示(4:3)</PresentationFormat>
  <Paragraphs>240</Paragraphs>
  <Slides>20</Slides>
  <Notes>5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等线</vt:lpstr>
      <vt:lpstr>Microsoft YaHei</vt:lpstr>
      <vt:lpstr>Arial</vt:lpstr>
      <vt:lpstr>Arial Black</vt:lpstr>
      <vt:lpstr>Calibri</vt:lpstr>
      <vt:lpstr>Calibri Light</vt:lpstr>
      <vt:lpstr>Cambria Math</vt:lpstr>
      <vt:lpstr>Courier New</vt:lpstr>
      <vt:lpstr>Franklin Gothic Medium</vt:lpstr>
      <vt:lpstr>Times New Roman</vt:lpstr>
      <vt:lpstr>Wingdings</vt:lpstr>
      <vt:lpstr>Office 主题​​</vt:lpstr>
      <vt:lpstr>PowerPoint 演示文稿</vt:lpstr>
      <vt:lpstr>Outlook</vt:lpstr>
      <vt:lpstr>Major Challenges in Nuclear Physics</vt:lpstr>
      <vt:lpstr>Generalized Parton Distribution Functions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ziqi zhang</dc:creator>
  <cp:lastModifiedBy>一平 刘</cp:lastModifiedBy>
  <cp:revision>88</cp:revision>
  <dcterms:created xsi:type="dcterms:W3CDTF">2024-01-16T08:06:55Z</dcterms:created>
  <dcterms:modified xsi:type="dcterms:W3CDTF">2024-11-25T07:42:22Z</dcterms:modified>
</cp:coreProperties>
</file>