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0" r:id="rId2"/>
    <p:sldId id="309" r:id="rId3"/>
    <p:sldId id="307" r:id="rId4"/>
    <p:sldId id="274" r:id="rId5"/>
    <p:sldId id="313" r:id="rId6"/>
    <p:sldId id="282" r:id="rId7"/>
    <p:sldId id="331" r:id="rId8"/>
    <p:sldId id="266" r:id="rId9"/>
    <p:sldId id="277" r:id="rId10"/>
    <p:sldId id="280" r:id="rId11"/>
    <p:sldId id="332" r:id="rId12"/>
    <p:sldId id="334" r:id="rId13"/>
    <p:sldId id="267" r:id="rId14"/>
    <p:sldId id="279" r:id="rId15"/>
    <p:sldId id="330" r:id="rId16"/>
    <p:sldId id="286" r:id="rId17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311" autoAdjust="0"/>
  </p:normalViewPr>
  <p:slideViewPr>
    <p:cSldViewPr snapToGrid="0">
      <p:cViewPr varScale="1">
        <p:scale>
          <a:sx n="83" d="100"/>
          <a:sy n="83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scenarios to account for the distinctive 142Nd signatures of Archean rocks from coeval early crustal terranes.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4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 consensus on the half-life might only be reached if new, dedicated experiments will take into account the systematic errors identified over recent years. Effect on the initial</a:t>
            </a:r>
            <a:r>
              <a:rPr lang="en-US" altLang="zh-CN" baseline="0" dirty="0" smtClean="0"/>
              <a:t> ratio and the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Isochron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38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bulk silicate Moon, BSM   enriched reservoirs, ER   depleted reservoirs, DR   chondritic uniform reservoir, CHUR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91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Lunar magma ocean, LMO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 userDrawn="1"/>
        </p:nvCxnSpPr>
        <p:spPr>
          <a:xfrm>
            <a:off x="635" y="1056005"/>
            <a:ext cx="9143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 userDrawn="1"/>
        </p:nvCxnSpPr>
        <p:spPr>
          <a:xfrm>
            <a:off x="635" y="744855"/>
            <a:ext cx="9143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5214" y="1828165"/>
            <a:ext cx="7517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ea typeface="CMBX12"/>
                <a:cs typeface="Times New Roman" panose="02020603050405020304" charset="0"/>
              </a:rPr>
              <a:t>Reduction of </a:t>
            </a:r>
            <a:r>
              <a:rPr lang="en-US" altLang="zh-CN" sz="3600" b="1" baseline="30000" dirty="0">
                <a:solidFill>
                  <a:srgbClr val="000000"/>
                </a:solidFill>
                <a:latin typeface="Times New Roman" panose="02020603050405020304" charset="0"/>
                <a:ea typeface="CMR8"/>
                <a:cs typeface="Times New Roman" panose="02020603050405020304" charset="0"/>
              </a:rPr>
              <a:t>146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ea typeface="CMBX12"/>
                <a:cs typeface="Times New Roman" panose="02020603050405020304" charset="0"/>
              </a:rPr>
              <a:t>Sm-</a:t>
            </a:r>
            <a:r>
              <a:rPr lang="en-US" altLang="zh-CN" sz="3600" b="1" baseline="30000" dirty="0">
                <a:solidFill>
                  <a:srgbClr val="000000"/>
                </a:solidFill>
                <a:latin typeface="Times New Roman" panose="02020603050405020304" charset="0"/>
                <a:ea typeface="CMR8"/>
                <a:cs typeface="Times New Roman" panose="02020603050405020304" charset="0"/>
              </a:rPr>
              <a:t>142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ea typeface="CMBX12"/>
                <a:cs typeface="Times New Roman" panose="02020603050405020304" charset="0"/>
              </a:rPr>
              <a:t>Nd chronology in the early solar system</a:t>
            </a:r>
          </a:p>
        </p:txBody>
      </p:sp>
      <p:pic>
        <p:nvPicPr>
          <p:cNvPr id="29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4525" cy="12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65" y="5730875"/>
            <a:ext cx="398843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039109" y="3268980"/>
            <a:ext cx="333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charset="0"/>
                <a:cs typeface="Times New Roman" panose="02020603050405020304" charset="0"/>
              </a:rPr>
              <a:t>Shulin</a:t>
            </a: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Tang</a:t>
            </a: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altLang="zh-CN" sz="2000" b="1" dirty="0" err="1">
                <a:latin typeface="Times New Roman" panose="02020603050405020304" charset="0"/>
                <a:cs typeface="Times New Roman" panose="02020603050405020304" charset="0"/>
              </a:rPr>
              <a:t>Yibin</a:t>
            </a: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Qian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8830" y="4032885"/>
            <a:ext cx="54380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atin typeface="Times New Roman" panose="02020603050405020304" charset="0"/>
                <a:cs typeface="Times New Roman" panose="02020603050405020304" charset="0"/>
              </a:rPr>
              <a:t>Nanjing University of Science and Technology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75731" y="4966970"/>
            <a:ext cx="565691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OMEG2024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，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Chengdu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，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China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，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2024.09.08-13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0" y="2042160"/>
            <a:ext cx="6150610" cy="38620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6600" y="5952490"/>
            <a:ext cx="531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radius parameter R in the vicinity of </a:t>
            </a:r>
            <a:r>
              <a:rPr lang="en-US" altLang="zh-CN" sz="20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Sm versus neutron number.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6990" y="843280"/>
                <a:ext cx="8662035" cy="78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The radius R of an α-decay chain is assumed to have a linear relationship 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𝒅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𝟏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/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, namely 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" y="843280"/>
                <a:ext cx="8662035" cy="7810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1546225"/>
            <a:ext cx="1459230" cy="447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5" y="193040"/>
            <a:ext cx="6490335" cy="5530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3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Examination from local extrapolation</a:t>
            </a:r>
            <a:endParaRPr lang="en-US" altLang="zh-CN" sz="3000" b="1">
              <a:solidFill>
                <a:srgbClr val="231F2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97600" y="2940050"/>
            <a:ext cx="2847975" cy="143446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α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 decay energy of 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Sm</a:t>
            </a:r>
          </a:p>
          <a:p>
            <a:pPr lvl="0" algn="just">
              <a:buClrTx/>
              <a:buSzTx/>
              <a:buFontTx/>
            </a:pP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Exp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:  2.529±0.003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MeV</a:t>
            </a:r>
          </a:p>
          <a:p>
            <a:pPr lvl="0" algn="just">
              <a:buClrTx/>
              <a:buSzTx/>
              <a:buFontTx/>
            </a:pP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Calc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: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2.554±0.003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MeV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3555" y="1546225"/>
            <a:ext cx="50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4525" cy="12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65" y="5730875"/>
            <a:ext cx="398843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椭圆 16"/>
          <p:cNvSpPr/>
          <p:nvPr/>
        </p:nvSpPr>
        <p:spPr>
          <a:xfrm>
            <a:off x="826135" y="3084195"/>
            <a:ext cx="802005" cy="8147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2</a:t>
            </a:r>
          </a:p>
        </p:txBody>
      </p:sp>
      <p:sp>
        <p:nvSpPr>
          <p:cNvPr id="14" name="流程图: 终止 13"/>
          <p:cNvSpPr/>
          <p:nvPr/>
        </p:nvSpPr>
        <p:spPr>
          <a:xfrm>
            <a:off x="2077720" y="1820545"/>
            <a:ext cx="6575425" cy="814070"/>
          </a:xfrm>
          <a:prstGeom prst="flowChartTermina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>
                <a:latin typeface="Times New Roman" panose="02020603050405020304" charset="0"/>
                <a:cs typeface="Times New Roman" panose="02020603050405020304" charset="0"/>
              </a:rPr>
              <a:t>Motivation</a:t>
            </a:r>
          </a:p>
        </p:txBody>
      </p:sp>
      <p:sp>
        <p:nvSpPr>
          <p:cNvPr id="16" name="流程图: 终止 15"/>
          <p:cNvSpPr/>
          <p:nvPr/>
        </p:nvSpPr>
        <p:spPr>
          <a:xfrm>
            <a:off x="2077720" y="4348480"/>
            <a:ext cx="6575425" cy="139192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Comprehensive analysis on </a:t>
            </a:r>
            <a:r>
              <a:rPr lang="en-US" altLang="zh-CN" sz="3000" b="1" baseline="30000" dirty="0">
                <a:latin typeface="Times New Roman" panose="02020603050405020304" charset="0"/>
                <a:cs typeface="Times New Roman" panose="02020603050405020304" charset="0"/>
              </a:rPr>
              <a:t>146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Sm half-life and </a:t>
            </a:r>
            <a:r>
              <a:rPr lang="en-US" altLang="zh-CN" sz="3000" b="1" dirty="0" smtClean="0">
                <a:latin typeface="Times New Roman" panose="02020603050405020304" charset="0"/>
                <a:cs typeface="Times New Roman" panose="02020603050405020304" charset="0"/>
              </a:rPr>
              <a:t>its applications</a:t>
            </a:r>
            <a:endParaRPr lang="en-US" altLang="zh-CN" sz="3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26135" y="4636770"/>
            <a:ext cx="802005" cy="8147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3</a:t>
            </a:r>
          </a:p>
        </p:txBody>
      </p:sp>
      <p:sp>
        <p:nvSpPr>
          <p:cNvPr id="3" name="椭圆 2"/>
          <p:cNvSpPr/>
          <p:nvPr/>
        </p:nvSpPr>
        <p:spPr>
          <a:xfrm>
            <a:off x="826135" y="1820545"/>
            <a:ext cx="802005" cy="8147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1</a:t>
            </a:r>
          </a:p>
        </p:txBody>
      </p:sp>
      <p:sp>
        <p:nvSpPr>
          <p:cNvPr id="5" name="流程图: 终止 4"/>
          <p:cNvSpPr/>
          <p:nvPr/>
        </p:nvSpPr>
        <p:spPr>
          <a:xfrm>
            <a:off x="2077719" y="2936875"/>
            <a:ext cx="6575425" cy="1109345"/>
          </a:xfrm>
          <a:prstGeom prst="flowChartTermina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>
                <a:latin typeface="Times New Roman" panose="02020603050405020304" charset="0"/>
                <a:cs typeface="Times New Roman" panose="02020603050405020304" charset="0"/>
              </a:rPr>
              <a:t>Theoretical treatment on </a:t>
            </a:r>
            <a:r>
              <a:rPr lang="en-US" altLang="zh-CN" sz="3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α</a:t>
            </a:r>
            <a:r>
              <a:rPr lang="en-US" altLang="zh-CN" sz="3000" b="1">
                <a:latin typeface="Times New Roman" panose="02020603050405020304" charset="0"/>
                <a:cs typeface="Times New Roman" panose="02020603050405020304" charset="0"/>
              </a:rPr>
              <a:t> decay of </a:t>
            </a:r>
            <a:r>
              <a:rPr lang="en-US" altLang="zh-CN" sz="3000" b="1" baseline="30000">
                <a:latin typeface="Times New Roman" panose="02020603050405020304" charset="0"/>
                <a:cs typeface="Times New Roman" panose="02020603050405020304" charset="0"/>
              </a:rPr>
              <a:t>146</a:t>
            </a:r>
            <a:r>
              <a:rPr lang="en-US" altLang="zh-CN" sz="3000" b="1">
                <a:latin typeface="Times New Roman" panose="02020603050405020304" charset="0"/>
                <a:cs typeface="Times New Roman" panose="02020603050405020304" charset="0"/>
              </a:rPr>
              <a:t>Sm</a:t>
            </a:r>
          </a:p>
        </p:txBody>
      </p:sp>
      <p:sp>
        <p:nvSpPr>
          <p:cNvPr id="11" name="流程图: 可选过程 10"/>
          <p:cNvSpPr/>
          <p:nvPr/>
        </p:nvSpPr>
        <p:spPr>
          <a:xfrm>
            <a:off x="3676015" y="382905"/>
            <a:ext cx="2507615" cy="113411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41910"/>
            <a:ext cx="8480425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Comprehensive analysis on </a:t>
            </a:r>
            <a:r>
              <a:rPr lang="en-US" altLang="zh-CN" sz="3000" b="1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Sm half-life and </a:t>
            </a:r>
            <a:r>
              <a:rPr lang="en-US" altLang="zh-CN" sz="30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its applications in the planetary differentiation</a:t>
            </a:r>
            <a:endParaRPr lang="en-US" altLang="zh-CN" sz="3000" b="1" dirty="0">
              <a:solidFill>
                <a:srgbClr val="231F2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8585"/>
            <a:ext cx="4964430" cy="3980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775" y="3230880"/>
            <a:ext cx="3400425" cy="7467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57445" y="2600325"/>
            <a:ext cx="3408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age of source formation: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775" y="5432425"/>
            <a:ext cx="3640455" cy="5156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930775" y="4445635"/>
            <a:ext cx="38633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ε</a:t>
            </a:r>
            <a:r>
              <a:rPr lang="en-US" altLang="zh-CN" sz="20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142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Nd represents the deviation of the </a:t>
            </a:r>
            <a:r>
              <a:rPr lang="en-US" altLang="zh-CN" sz="20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142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Nd/</a:t>
            </a:r>
            <a:r>
              <a:rPr lang="en-US" altLang="zh-CN" sz="20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144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Nd value: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6220" y="1199515"/>
            <a:ext cx="8620125" cy="499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indent="0" algn="l" fontAlgn="auto">
              <a:lnSpc>
                <a:spcPts val="1800"/>
              </a:lnSpc>
              <a:buClrTx/>
              <a:buSzTx/>
              <a:buFontTx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initial ratio of </a:t>
            </a:r>
            <a:r>
              <a:rPr lang="en-US" altLang="zh-CN" sz="20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Sm to </a:t>
            </a:r>
            <a:r>
              <a:rPr lang="en-US" altLang="zh-CN" sz="20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144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Nd needs to be converted into a parameter that can be easily measured,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940" y="1815465"/>
            <a:ext cx="5908675" cy="5594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71230" y="1842135"/>
            <a:ext cx="6477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(10)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71230" y="3395980"/>
            <a:ext cx="6477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(11)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71230" y="5456555"/>
            <a:ext cx="6477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10" y="1188720"/>
            <a:ext cx="6795770" cy="43383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7385" y="5659120"/>
            <a:ext cx="7898130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20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Sm/</a:t>
            </a:r>
            <a:r>
              <a:rPr lang="en-US" altLang="zh-CN" sz="20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144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Sm ratio versus the meteorite age after solar system formation in Ma (upper horizontal axis) or versus the time of solar system formation (lower horizontal axis).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41910"/>
            <a:ext cx="8480425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Comprehensive analysis on </a:t>
            </a:r>
            <a:r>
              <a:rPr lang="en-US" altLang="zh-CN" sz="3000" b="1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Sm half-life and 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its applications in the planetary differentiation</a:t>
            </a:r>
            <a:endParaRPr lang="en-US" altLang="zh-CN" sz="3000" b="1" dirty="0">
              <a:solidFill>
                <a:srgbClr val="231F2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  <a:p>
            <a:pPr lvl="0" algn="just">
              <a:buClrTx/>
              <a:buSzTx/>
              <a:buFontTx/>
            </a:pPr>
            <a:endParaRPr lang="en-US" altLang="zh-CN" sz="3000" b="1" dirty="0">
              <a:solidFill>
                <a:srgbClr val="231F2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294255"/>
            <a:ext cx="8573135" cy="42011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2445" y="1124585"/>
            <a:ext cx="8120380" cy="1042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effect of the shorter </a:t>
            </a:r>
            <a:r>
              <a:rPr lang="en-US" altLang="zh-CN" sz="20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Sm half-life on the estimated time of differentiation events is considered, with two different half-life values for </a:t>
            </a:r>
            <a:r>
              <a:rPr lang="en-US" altLang="zh-CN" sz="20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Sm: 103.1±4.5 Ma and 64.2±10.1 Ma.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41910"/>
            <a:ext cx="8480425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Comprehensive analysis on </a:t>
            </a:r>
            <a:r>
              <a:rPr lang="en-US" altLang="zh-CN" sz="3000" b="1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Sm half-life and 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its applications in the planetary differentiation</a:t>
            </a:r>
            <a:endParaRPr lang="en-US" altLang="zh-CN" sz="3000" b="1" dirty="0">
              <a:solidFill>
                <a:srgbClr val="231F2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  <a:p>
            <a:pPr lvl="0" algn="just">
              <a:buClrTx/>
              <a:buSzTx/>
              <a:buFontTx/>
            </a:pPr>
            <a:endParaRPr lang="en-US" altLang="zh-CN" sz="3000" b="1" dirty="0">
              <a:solidFill>
                <a:srgbClr val="231F2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5" y="156845"/>
            <a:ext cx="5266055" cy="5530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3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Conclusion  </a:t>
            </a:r>
            <a:endParaRPr lang="en-US" altLang="zh-CN" sz="3000" b="1">
              <a:solidFill>
                <a:srgbClr val="231F2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8258" y="1517722"/>
            <a:ext cx="80959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600" b="1" dirty="0">
                <a:latin typeface="Times New Roman" panose="02020603050405020304" charset="0"/>
                <a:cs typeface="Times New Roman" panose="02020603050405020304" charset="0"/>
              </a:rPr>
              <a:t>The half-life of </a:t>
            </a:r>
            <a:r>
              <a:rPr lang="en-US" altLang="zh-CN" sz="2600" b="1" baseline="30000" dirty="0">
                <a:latin typeface="Times New Roman" panose="02020603050405020304" charset="0"/>
                <a:cs typeface="Times New Roman" panose="02020603050405020304" charset="0"/>
              </a:rPr>
              <a:t>146</a:t>
            </a:r>
            <a:r>
              <a:rPr lang="en-US" altLang="zh-CN" sz="2600" b="1" dirty="0">
                <a:latin typeface="Times New Roman" panose="02020603050405020304" charset="0"/>
                <a:cs typeface="Times New Roman" panose="02020603050405020304" charset="0"/>
              </a:rPr>
              <a:t>Sm is determined using the cluster model </a:t>
            </a:r>
            <a:r>
              <a:rPr lang="en-US" altLang="zh-CN" sz="2600" b="1" dirty="0" smtClean="0">
                <a:latin typeface="Times New Roman" panose="02020603050405020304" charset="0"/>
                <a:cs typeface="Times New Roman" panose="02020603050405020304" charset="0"/>
              </a:rPr>
              <a:t>plus </a:t>
            </a:r>
            <a:r>
              <a:rPr lang="en-US" altLang="zh-CN" sz="2600" b="1" dirty="0">
                <a:latin typeface="Times New Roman" panose="02020603050405020304" charset="0"/>
                <a:cs typeface="Times New Roman" panose="02020603050405020304" charset="0"/>
              </a:rPr>
              <a:t>a new technique proposed to treat the α decay width, in which the Pα is evaluated in a model-independent way.</a:t>
            </a:r>
          </a:p>
          <a:p>
            <a:pPr marL="342900" indent="-342900" algn="just">
              <a:buFont typeface="Wingdings" panose="05000000000000000000" charset="0"/>
              <a:buChar char="l"/>
            </a:pPr>
            <a:endParaRPr lang="en-US" altLang="zh-CN" sz="26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600" b="1" dirty="0" smtClean="0">
                <a:latin typeface="Times New Roman" panose="02020603050405020304" charset="0"/>
                <a:cs typeface="Times New Roman" panose="02020603050405020304" charset="0"/>
              </a:rPr>
              <a:t>Reconfirmation from the local extrapolation of neighboring isotopes.</a:t>
            </a:r>
            <a:endParaRPr lang="en-US" altLang="zh-CN" sz="26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endParaRPr lang="en-US" altLang="zh-CN" sz="26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600" b="1" dirty="0">
                <a:latin typeface="Times New Roman" panose="02020603050405020304" charset="0"/>
                <a:cs typeface="Times New Roman" panose="02020603050405020304" charset="0"/>
              </a:rPr>
              <a:t>The recalculated half-life of </a:t>
            </a:r>
            <a:r>
              <a:rPr lang="en-US" altLang="zh-CN" sz="2600" b="1" baseline="30000" dirty="0">
                <a:latin typeface="Times New Roman" panose="02020603050405020304" charset="0"/>
                <a:cs typeface="Times New Roman" panose="02020603050405020304" charset="0"/>
              </a:rPr>
              <a:t>146</a:t>
            </a:r>
            <a:r>
              <a:rPr lang="en-US" altLang="zh-CN" sz="2600" b="1" dirty="0">
                <a:latin typeface="Times New Roman" panose="02020603050405020304" charset="0"/>
                <a:cs typeface="Times New Roman" panose="02020603050405020304" charset="0"/>
              </a:rPr>
              <a:t>Sm is utilized to evaluate </a:t>
            </a:r>
            <a:r>
              <a:rPr lang="en-US" altLang="zh-CN" sz="2600" b="1" dirty="0" smtClean="0">
                <a:latin typeface="Times New Roman" panose="02020603050405020304" charset="0"/>
                <a:cs typeface="Times New Roman" panose="02020603050405020304" charset="0"/>
              </a:rPr>
              <a:t>source formation time </a:t>
            </a:r>
            <a:r>
              <a:rPr lang="en-US" altLang="zh-CN" sz="2600" b="1" dirty="0">
                <a:latin typeface="Times New Roman" panose="02020603050405020304" charset="0"/>
                <a:cs typeface="Times New Roman" panose="02020603050405020304" charset="0"/>
              </a:rPr>
              <a:t>in </a:t>
            </a:r>
            <a:r>
              <a:rPr lang="en-US" altLang="zh-CN" sz="26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cosmochronology</a:t>
            </a:r>
            <a:r>
              <a:rPr lang="en-US" altLang="zh-CN" sz="26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2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2193" y="5730875"/>
            <a:ext cx="7245752" cy="748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charset="0"/>
                <a:ea typeface="CMBX12"/>
                <a:cs typeface="Times New Roman" panose="02020603050405020304" charset="0"/>
              </a:rPr>
              <a:t>Thanks for your attention!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charset="0"/>
              <a:ea typeface="CMBX12"/>
              <a:cs typeface="Times New Roman" panose="02020603050405020304" charset="0"/>
            </a:endParaRPr>
          </a:p>
        </p:txBody>
      </p:sp>
      <p:pic>
        <p:nvPicPr>
          <p:cNvPr id="29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4525" cy="12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65" y="5730875"/>
            <a:ext cx="398843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93" y="856419"/>
            <a:ext cx="6879374" cy="487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4525" cy="12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65" y="5730875"/>
            <a:ext cx="398843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/>
          <p:nvPr/>
        </p:nvSpPr>
        <p:spPr>
          <a:xfrm>
            <a:off x="826135" y="1819910"/>
            <a:ext cx="802005" cy="8147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1</a:t>
            </a:r>
          </a:p>
        </p:txBody>
      </p:sp>
      <p:sp>
        <p:nvSpPr>
          <p:cNvPr id="13" name="椭圆 12"/>
          <p:cNvSpPr/>
          <p:nvPr/>
        </p:nvSpPr>
        <p:spPr>
          <a:xfrm>
            <a:off x="826135" y="4636770"/>
            <a:ext cx="802005" cy="8147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3</a:t>
            </a:r>
          </a:p>
        </p:txBody>
      </p:sp>
      <p:sp>
        <p:nvSpPr>
          <p:cNvPr id="17" name="椭圆 16"/>
          <p:cNvSpPr/>
          <p:nvPr/>
        </p:nvSpPr>
        <p:spPr>
          <a:xfrm>
            <a:off x="826135" y="3084195"/>
            <a:ext cx="802005" cy="8147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2</a:t>
            </a:r>
          </a:p>
        </p:txBody>
      </p:sp>
      <p:sp>
        <p:nvSpPr>
          <p:cNvPr id="14" name="流程图: 终止 13"/>
          <p:cNvSpPr/>
          <p:nvPr/>
        </p:nvSpPr>
        <p:spPr>
          <a:xfrm>
            <a:off x="2077719" y="1820545"/>
            <a:ext cx="6575425" cy="814070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Motivation</a:t>
            </a:r>
          </a:p>
        </p:txBody>
      </p:sp>
      <p:sp>
        <p:nvSpPr>
          <p:cNvPr id="15" name="流程图: 可选过程 14"/>
          <p:cNvSpPr/>
          <p:nvPr/>
        </p:nvSpPr>
        <p:spPr>
          <a:xfrm>
            <a:off x="3676015" y="382905"/>
            <a:ext cx="2507615" cy="113411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Contents</a:t>
            </a:r>
          </a:p>
        </p:txBody>
      </p:sp>
      <p:sp>
        <p:nvSpPr>
          <p:cNvPr id="18" name="流程图: 终止 17"/>
          <p:cNvSpPr/>
          <p:nvPr/>
        </p:nvSpPr>
        <p:spPr>
          <a:xfrm>
            <a:off x="2077719" y="2936875"/>
            <a:ext cx="6488211" cy="1109345"/>
          </a:xfrm>
          <a:prstGeom prst="flowChartTermina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Theoretical treatment on 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α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 decay of </a:t>
            </a:r>
            <a:r>
              <a:rPr lang="en-US" altLang="zh-CN" sz="3000" b="1" baseline="30000" dirty="0">
                <a:latin typeface="Times New Roman" panose="02020603050405020304" charset="0"/>
                <a:cs typeface="Times New Roman" panose="02020603050405020304" charset="0"/>
              </a:rPr>
              <a:t>146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Sm</a:t>
            </a:r>
          </a:p>
        </p:txBody>
      </p:sp>
      <p:sp>
        <p:nvSpPr>
          <p:cNvPr id="19" name="流程图: 终止 18"/>
          <p:cNvSpPr/>
          <p:nvPr/>
        </p:nvSpPr>
        <p:spPr>
          <a:xfrm>
            <a:off x="2077720" y="4348480"/>
            <a:ext cx="6575425" cy="1391920"/>
          </a:xfrm>
          <a:prstGeom prst="flowChartTermina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Comprehensive analysis on </a:t>
            </a:r>
            <a:r>
              <a:rPr lang="en-US" altLang="zh-CN" sz="3000" b="1" baseline="30000" dirty="0">
                <a:latin typeface="Times New Roman" panose="02020603050405020304" charset="0"/>
                <a:cs typeface="Times New Roman" panose="02020603050405020304" charset="0"/>
              </a:rPr>
              <a:t>146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Sm half-life and </a:t>
            </a:r>
            <a:r>
              <a:rPr lang="en-US" altLang="zh-CN" sz="3000" b="1" dirty="0" smtClean="0">
                <a:latin typeface="Times New Roman" panose="02020603050405020304" charset="0"/>
                <a:cs typeface="Times New Roman" panose="02020603050405020304" charset="0"/>
              </a:rPr>
              <a:t>its applications</a:t>
            </a:r>
            <a:endParaRPr lang="en-US" altLang="zh-CN" sz="3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4295" y="5970905"/>
            <a:ext cx="5104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A. M. Davis, Annu. Rev. Earth Planet. Sci. 72, 339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(2022).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" y="1149985"/>
            <a:ext cx="4871085" cy="4619625"/>
          </a:xfrm>
          <a:prstGeom prst="rect">
            <a:avLst/>
          </a:prstGeom>
        </p:spPr>
      </p:pic>
      <p:pic>
        <p:nvPicPr>
          <p:cNvPr id="4" name="图片 3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880" y="1006475"/>
            <a:ext cx="3577590" cy="2425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35905" y="3815715"/>
            <a:ext cx="3685540" cy="1953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 sz="2000" baseline="30000">
                <a:latin typeface="Times New Roman" panose="02020603050405020304" charset="0"/>
                <a:cs typeface="Times New Roman" panose="02020603050405020304" charset="0"/>
              </a:rPr>
              <a:t>146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Sm-</a:t>
            </a:r>
            <a:r>
              <a:rPr lang="en-US" altLang="zh-CN" sz="2000" baseline="30000">
                <a:latin typeface="Times New Roman" panose="02020603050405020304" charset="0"/>
                <a:cs typeface="Times New Roman" panose="02020603050405020304" charset="0"/>
              </a:rPr>
              <a:t>142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Nd chronometers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system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regularly exhibit sufficient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parent-daughter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fractionation during partial melting so as to allow isotopic differences to develop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in planetary reservoirs.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14999" y="5970905"/>
            <a:ext cx="2992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G. Caro, Annu. Rev. Earth Planet. Sci. 39, 31 (2011). </a:t>
            </a:r>
          </a:p>
        </p:txBody>
      </p:sp>
      <p:sp>
        <p:nvSpPr>
          <p:cNvPr id="15" name="右箭头 14"/>
          <p:cNvSpPr/>
          <p:nvPr/>
        </p:nvSpPr>
        <p:spPr>
          <a:xfrm>
            <a:off x="4994910" y="4813935"/>
            <a:ext cx="291465" cy="1987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0" y="124460"/>
            <a:ext cx="8707755" cy="5530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3000" b="1">
                <a:latin typeface="Times New Roman" panose="02020603050405020304" charset="0"/>
                <a:ea typeface="JansonTextLTStd-Roman"/>
                <a:cs typeface="Times New Roman" panose="02020603050405020304" charset="0"/>
                <a:sym typeface="+mn-ea"/>
              </a:rPr>
              <a:t>Short-Lived Nuclides in the Early Solar System:</a:t>
            </a:r>
            <a:endParaRPr lang="en-US" altLang="zh-CN" sz="3000" b="1">
              <a:solidFill>
                <a:srgbClr val="231F20"/>
              </a:solidFill>
              <a:latin typeface="Times New Roman" panose="02020603050405020304" charset="0"/>
              <a:ea typeface="JansonTextLTStd-Roman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1209040"/>
            <a:ext cx="5416550" cy="47409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9230" y="6468110"/>
            <a:ext cx="6139749" cy="365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V.C.Bennett,A.D.Brandon, and A.P.Nutman, Science 318,1907(2007)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77510" y="1209040"/>
            <a:ext cx="3616960" cy="25050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(</a:t>
            </a:r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TT60504991 . B"/>
                <a:cs typeface="Times New Roman" panose="02020603050405020304" charset="0"/>
              </a:rPr>
              <a:t>A</a:t>
            </a:r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) Formation of uniform mantle (dark green) with high Sm/Nd early in Earth</a:t>
            </a:r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TTdeec4450 + 20"/>
                <a:cs typeface="Times New Roman" panose="02020603050405020304" charset="0"/>
              </a:rPr>
              <a:t>’</a:t>
            </a:r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s history. </a:t>
            </a:r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TT3713a231"/>
                <a:cs typeface="Times New Roman" panose="02020603050405020304" charset="0"/>
                <a:sym typeface="+mn-ea"/>
              </a:rPr>
              <a:t>A global mantle with uniformly high Sm/Nd within ~50 million years shows that the mantle was transient but survived locally until at least 3.6 Ga.</a:t>
            </a:r>
            <a:endParaRPr lang="en-US" altLang="zh-CN" sz="2000">
              <a:solidFill>
                <a:srgbClr val="231F20"/>
              </a:solidFill>
              <a:latin typeface="Times New Roman" panose="02020603050405020304" charset="0"/>
              <a:ea typeface="AdvTT3713a231"/>
              <a:cs typeface="Times New Roman" panose="02020603050405020304" charset="0"/>
            </a:endParaRPr>
          </a:p>
          <a:p>
            <a:pPr algn="just"/>
            <a:endParaRPr lang="en-US" altLang="zh-CN" sz="2000">
              <a:solidFill>
                <a:srgbClr val="231F20"/>
              </a:solidFill>
              <a:latin typeface="Times New Roman" panose="02020603050405020304" charset="0"/>
              <a:ea typeface="AdvTTdeec445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76240" y="3942715"/>
            <a:ext cx="3515995" cy="25253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(B) Early-formed heterogeneous mantle. It will satisfy the </a:t>
            </a:r>
            <a:r>
              <a:rPr lang="en-US" altLang="zh-CN" sz="2000" baseline="3000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142</a:t>
            </a:r>
            <a:r>
              <a:rPr lang="en-US" altLang="zh-CN" sz="200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Nd constraints is that two (or more) mantle domains with variable Sm/Nd formed in the first ~50 My of Earth history and retained their distinct identities until at least 3.7 Ga.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0" y="184785"/>
            <a:ext cx="8990965" cy="7651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3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The </a:t>
            </a:r>
            <a:r>
              <a:rPr lang="en-US" altLang="zh-CN" sz="3000" b="1" baseline="30000" dirty="0" smtClean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146</a:t>
            </a:r>
            <a:r>
              <a:rPr lang="en-US" altLang="zh-CN" sz="3000" b="1" dirty="0" smtClean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Sm-</a:t>
            </a:r>
            <a:r>
              <a:rPr lang="en-US" altLang="zh-CN" sz="3000" b="1" baseline="30000" dirty="0" smtClean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142</a:t>
            </a:r>
            <a:r>
              <a:rPr lang="en-US" altLang="zh-CN" sz="3000" b="1" dirty="0" smtClean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Nd </a:t>
            </a:r>
            <a:r>
              <a:rPr lang="en-US" altLang="zh-CN" sz="3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Chronology in the Solar System</a:t>
            </a:r>
            <a:endParaRPr lang="en-US" altLang="zh-CN" sz="3000" b="1" dirty="0">
              <a:solidFill>
                <a:srgbClr val="231F2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69043" y="6468110"/>
            <a:ext cx="6493398" cy="3498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P.Frossard,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C.Israel,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A.Bouvier, and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M.Boyet,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Science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377,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1529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(2022)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85" y="3364340"/>
            <a:ext cx="4261485" cy="29610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5" y="36195"/>
            <a:ext cx="9045575" cy="10147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3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Solar Nebula Heterogeneity in p-Process Samarium and Neodymium Isotopes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" y="1119505"/>
            <a:ext cx="7319645" cy="20459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8605" y="3398520"/>
            <a:ext cx="3756660" cy="989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2000" b="1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Chart of nuclides showing the s-process path in the vicinity of Sm and Nd.</a:t>
            </a:r>
          </a:p>
        </p:txBody>
      </p:sp>
      <p:sp>
        <p:nvSpPr>
          <p:cNvPr id="11" name="右箭头 10"/>
          <p:cNvSpPr/>
          <p:nvPr/>
        </p:nvSpPr>
        <p:spPr>
          <a:xfrm rot="16200000">
            <a:off x="1570355" y="3077210"/>
            <a:ext cx="328295" cy="2082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68605" y="4600575"/>
            <a:ext cx="3757930" cy="16548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2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The p-process involved in the Sm isotope</a:t>
            </a:r>
            <a:r>
              <a:rPr lang="en-US" altLang="zh-CN" sz="2000" b="1" dirty="0" smtClean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. The </a:t>
            </a:r>
            <a:r>
              <a:rPr lang="en-US" altLang="zh-CN" sz="2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calculation of the </a:t>
            </a:r>
            <a:r>
              <a:rPr lang="en-US" altLang="zh-CN" sz="2000" b="1" baseline="30000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142</a:t>
            </a:r>
            <a:r>
              <a:rPr lang="en-US" altLang="zh-CN" sz="2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Nd/</a:t>
            </a:r>
            <a:r>
              <a:rPr lang="en-US" altLang="zh-CN" sz="2000" b="1" baseline="30000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144</a:t>
            </a:r>
            <a:r>
              <a:rPr lang="en-US" altLang="zh-CN" sz="2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Nd ratio depends on the p-process </a:t>
            </a:r>
            <a:r>
              <a:rPr lang="en-US" altLang="zh-CN" sz="2000" b="1" baseline="30000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2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Sm, </a:t>
            </a:r>
            <a:r>
              <a:rPr lang="en-US" altLang="zh-CN" sz="2000" b="1" baseline="30000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144</a:t>
            </a:r>
            <a:r>
              <a:rPr lang="en-US" altLang="zh-CN" sz="2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Sm, and </a:t>
            </a:r>
            <a:r>
              <a:rPr lang="en-US" altLang="zh-CN" sz="2000" b="1" baseline="30000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142</a:t>
            </a:r>
            <a:r>
              <a:rPr lang="en-US" altLang="zh-CN" sz="2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Nd yields of the stellar models.</a:t>
            </a:r>
          </a:p>
        </p:txBody>
      </p:sp>
      <p:sp>
        <p:nvSpPr>
          <p:cNvPr id="15" name="右箭头 14"/>
          <p:cNvSpPr/>
          <p:nvPr/>
        </p:nvSpPr>
        <p:spPr>
          <a:xfrm>
            <a:off x="4147820" y="5382895"/>
            <a:ext cx="370205" cy="2082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5310" y="6231890"/>
            <a:ext cx="44154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I. M. Villa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600" b="1" i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et al.</a:t>
            </a: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Geochim. Cosmochim. Acta 285, 70 (2020).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0" y="866775"/>
            <a:ext cx="3863975" cy="4000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34660" y="6115685"/>
            <a:ext cx="33782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L. Fang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600" b="1" i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et al.</a:t>
            </a:r>
            <a:r>
              <a:rPr lang="zh-CN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Proc. Natl. Acad. Sci. U.S.A. 119, e2120933119 (2022).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0" y="1430020"/>
            <a:ext cx="4495800" cy="30816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44780" y="4582795"/>
            <a:ext cx="4762500" cy="1577975"/>
          </a:xfrm>
          <a:prstGeom prst="rect">
            <a:avLst/>
          </a:prstGeom>
          <a:ln w="3175">
            <a:noFill/>
          </a:ln>
        </p:spPr>
        <p:txBody>
          <a:bodyPr wrap="square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2000" b="1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All </a:t>
            </a:r>
            <a:r>
              <a:rPr lang="en-US" altLang="zh-CN" sz="2000" b="1" baseline="3000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2000" b="1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Sm half-life counting measurements. The most relevant problem is that the distribution of estimated half-life values is bimodal, with 68 Ma and 103 Ma differ by a factor of 1.5.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8120" y="902970"/>
            <a:ext cx="2261870" cy="449580"/>
          </a:xfrm>
          <a:prstGeom prst="rect">
            <a:avLst/>
          </a:prstGeom>
          <a:ln w="12700">
            <a:noFill/>
          </a:ln>
        </p:spPr>
        <p:txBody>
          <a:bodyPr wrap="square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IUPAC-IUGS: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0" y="187325"/>
            <a:ext cx="7977352" cy="5530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3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The irreconcilable bimodal half-life of </a:t>
            </a:r>
            <a:r>
              <a:rPr lang="en-US" altLang="zh-CN" sz="3000" b="1" baseline="30000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146</a:t>
            </a:r>
            <a:r>
              <a:rPr lang="en-US" altLang="zh-CN" sz="3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</a:rPr>
              <a:t>Sm </a:t>
            </a:r>
            <a:endParaRPr lang="en-US" altLang="zh-CN" sz="3000" b="1" dirty="0">
              <a:solidFill>
                <a:srgbClr val="231F2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81320" y="5120640"/>
            <a:ext cx="3505835" cy="692785"/>
          </a:xfrm>
          <a:prstGeom prst="rect">
            <a:avLst/>
          </a:prstGeom>
          <a:ln w="3175">
            <a:noFill/>
          </a:ln>
        </p:spPr>
        <p:txBody>
          <a:bodyPr wrap="square" rtlCol="0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2000" b="1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Effects of different half-life on the ratio of </a:t>
            </a:r>
            <a:r>
              <a:rPr lang="en-US" altLang="zh-CN" sz="2000" b="1" baseline="3000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2000" b="1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Sm/</a:t>
            </a:r>
            <a:r>
              <a:rPr lang="en-US" altLang="zh-CN" sz="2000" b="1" baseline="3000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144</a:t>
            </a:r>
            <a:r>
              <a:rPr lang="en-US" altLang="zh-CN" sz="2000" b="1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4525" cy="12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65" y="5730875"/>
            <a:ext cx="398843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/>
          <p:nvPr/>
        </p:nvSpPr>
        <p:spPr>
          <a:xfrm>
            <a:off x="826135" y="1819910"/>
            <a:ext cx="802005" cy="8147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1</a:t>
            </a:r>
          </a:p>
        </p:txBody>
      </p:sp>
      <p:sp>
        <p:nvSpPr>
          <p:cNvPr id="13" name="椭圆 12"/>
          <p:cNvSpPr/>
          <p:nvPr/>
        </p:nvSpPr>
        <p:spPr>
          <a:xfrm>
            <a:off x="826135" y="4636770"/>
            <a:ext cx="802005" cy="8147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3</a:t>
            </a:r>
          </a:p>
        </p:txBody>
      </p:sp>
      <p:sp>
        <p:nvSpPr>
          <p:cNvPr id="17" name="椭圆 16"/>
          <p:cNvSpPr/>
          <p:nvPr/>
        </p:nvSpPr>
        <p:spPr>
          <a:xfrm>
            <a:off x="826135" y="3084195"/>
            <a:ext cx="802005" cy="8147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2</a:t>
            </a:r>
          </a:p>
        </p:txBody>
      </p:sp>
      <p:sp>
        <p:nvSpPr>
          <p:cNvPr id="14" name="流程图: 终止 13"/>
          <p:cNvSpPr/>
          <p:nvPr/>
        </p:nvSpPr>
        <p:spPr>
          <a:xfrm>
            <a:off x="2077720" y="1820545"/>
            <a:ext cx="6575425" cy="814070"/>
          </a:xfrm>
          <a:prstGeom prst="flowChartTermina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>
                <a:latin typeface="Times New Roman" panose="02020603050405020304" charset="0"/>
                <a:cs typeface="Times New Roman" panose="02020603050405020304" charset="0"/>
              </a:rPr>
              <a:t>Motivation</a:t>
            </a:r>
          </a:p>
        </p:txBody>
      </p:sp>
      <p:sp>
        <p:nvSpPr>
          <p:cNvPr id="2" name="流程图: 终止 1"/>
          <p:cNvSpPr/>
          <p:nvPr/>
        </p:nvSpPr>
        <p:spPr>
          <a:xfrm>
            <a:off x="2077719" y="2936875"/>
            <a:ext cx="6575425" cy="1109345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Theoretical treatment on 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α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 decay of </a:t>
            </a:r>
            <a:r>
              <a:rPr lang="en-US" altLang="zh-CN" sz="3000" b="1" baseline="30000" dirty="0">
                <a:latin typeface="Times New Roman" panose="02020603050405020304" charset="0"/>
                <a:cs typeface="Times New Roman" panose="02020603050405020304" charset="0"/>
              </a:rPr>
              <a:t>146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Sm</a:t>
            </a:r>
          </a:p>
        </p:txBody>
      </p:sp>
      <p:sp>
        <p:nvSpPr>
          <p:cNvPr id="3" name="流程图: 终止 2"/>
          <p:cNvSpPr/>
          <p:nvPr/>
        </p:nvSpPr>
        <p:spPr>
          <a:xfrm>
            <a:off x="2077720" y="4348480"/>
            <a:ext cx="6575425" cy="1391920"/>
          </a:xfrm>
          <a:prstGeom prst="flowChartTermina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Comprehensive analysis on </a:t>
            </a:r>
            <a:r>
              <a:rPr lang="en-US" altLang="zh-CN" sz="3000" b="1" baseline="30000" dirty="0">
                <a:latin typeface="Times New Roman" panose="02020603050405020304" charset="0"/>
                <a:cs typeface="Times New Roman" panose="02020603050405020304" charset="0"/>
              </a:rPr>
              <a:t>146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</a:rPr>
              <a:t>Sm half-life and </a:t>
            </a:r>
            <a:r>
              <a:rPr lang="en-US" altLang="zh-CN" sz="3000" b="1" dirty="0" smtClean="0">
                <a:latin typeface="Times New Roman" panose="02020603050405020304" charset="0"/>
                <a:cs typeface="Times New Roman" panose="02020603050405020304" charset="0"/>
              </a:rPr>
              <a:t>its applications</a:t>
            </a:r>
            <a:endParaRPr lang="en-US" altLang="zh-CN" sz="3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3676015" y="382905"/>
            <a:ext cx="2507615" cy="113411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Contents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6255" y="2663825"/>
            <a:ext cx="5858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A new </a:t>
            </a:r>
            <a:r>
              <a:rPr lang="en-US" altLang="zh-CN" sz="2000" b="1" dirty="0" smtClean="0">
                <a:latin typeface="Times New Roman" panose="02020603050405020304" charset="0"/>
                <a:cs typeface="Times New Roman" panose="02020603050405020304" charset="0"/>
              </a:rPr>
              <a:t>technique </a:t>
            </a: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for calculating decay width: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6255" y="5386705"/>
            <a:ext cx="3597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As for the </a:t>
            </a:r>
            <a:r>
              <a:rPr lang="en-US" altLang="zh-CN" sz="20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half-life: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96215"/>
            <a:ext cx="8147050" cy="5530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3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Theoretical treatment </a:t>
            </a:r>
            <a:r>
              <a:rPr lang="en-US" altLang="zh-CN" sz="3000" b="1" dirty="0" smtClean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on </a:t>
            </a:r>
            <a:r>
              <a:rPr lang="en-US" altLang="zh-CN" sz="3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α</a:t>
            </a:r>
            <a:r>
              <a:rPr lang="en-US" altLang="zh-CN" sz="3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 decay of </a:t>
            </a:r>
            <a:r>
              <a:rPr lang="en-US" altLang="zh-CN" sz="3000" b="1" baseline="30000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3000" b="1" dirty="0">
                <a:solidFill>
                  <a:srgbClr val="231F2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Sm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9900" y="1062355"/>
            <a:ext cx="5858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α-core interaction potential 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of the cluster model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0" y="1708785"/>
            <a:ext cx="6403975" cy="6388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948930" y="1833245"/>
            <a:ext cx="50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(1)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48930" y="3315970"/>
            <a:ext cx="50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(2)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48930" y="3892550"/>
            <a:ext cx="50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(3)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48930" y="4469130"/>
            <a:ext cx="50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(4)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948930" y="6032500"/>
            <a:ext cx="50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(5)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6133465"/>
            <a:ext cx="1945640" cy="2978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380" y="4453255"/>
            <a:ext cx="2773680" cy="5168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650" y="3946525"/>
            <a:ext cx="970280" cy="4832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715" y="3378835"/>
            <a:ext cx="4643755" cy="33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4455" y="5704205"/>
            <a:ext cx="8886825" cy="1043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Attention: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 The preformation factors range from 0.10 to 0.82 as the interaction potential varies from 180 MeV to 220 MeV, yet the final calculated half-life changes by only 4%.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167640"/>
            <a:ext cx="5988050" cy="5530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3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Pα is constrainted by the CFM</a:t>
            </a:r>
            <a:endParaRPr lang="en-US" altLang="zh-CN" sz="3000" b="1">
              <a:solidFill>
                <a:srgbClr val="231F2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3675" y="771525"/>
            <a:ext cx="8331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Pα extracted by the cluster formation model (CFM) is given by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04530" y="1255395"/>
            <a:ext cx="50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(6)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304530" y="1607820"/>
            <a:ext cx="50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(7)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04530" y="1995170"/>
            <a:ext cx="50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(8)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48630" y="2929890"/>
            <a:ext cx="34226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preformation probability of nuclei in the vicinity of </a:t>
            </a:r>
            <a:r>
              <a:rPr lang="en-US" altLang="zh-CN" sz="20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Sm versus neutron number.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33415" y="4063365"/>
            <a:ext cx="3080385" cy="164084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α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 decay half-life of 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146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Sm:  64.2±10.1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Ma</a:t>
            </a:r>
          </a:p>
          <a:p>
            <a:pPr lvl="0" algn="just">
              <a:buClrTx/>
              <a:buSzTx/>
              <a:buFontTx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  <a:p>
            <a:pPr lvl="0" algn="just">
              <a:buClrTx/>
              <a:buSzTx/>
              <a:buFontTx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AdvTTdeec4450"/>
                <a:cs typeface="Times New Roman" panose="02020603050405020304" charset="0"/>
                <a:sym typeface="+mn-ea"/>
              </a:rPr>
              <a:t>Model-independent to a great extent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  <a:p>
            <a:pPr lvl="0" algn="just">
              <a:buClrTx/>
              <a:buSzTx/>
              <a:buFontTx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  <a:p>
            <a:pPr lvl="0" algn="just">
              <a:buClrTx/>
              <a:buSzTx/>
              <a:buFontTx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charset="0"/>
              <a:ea typeface="AdvTTdeec445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120" y="1148715"/>
            <a:ext cx="1299845" cy="511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0415" y="1616075"/>
            <a:ext cx="9251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where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085" y="1679575"/>
            <a:ext cx="6487795" cy="2914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620" y="2088515"/>
            <a:ext cx="3851275" cy="2730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5" y="2460625"/>
            <a:ext cx="5142865" cy="321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Q0MDc0NDQ2YzJlNjE5MWQ0MDBkNzk3ODljN2VkNzg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955</Words>
  <Application>Microsoft Office PowerPoint</Application>
  <PresentationFormat>全屏显示(4:3)</PresentationFormat>
  <Paragraphs>96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AdvTT3713a231</vt:lpstr>
      <vt:lpstr>AdvTT60504991 . B</vt:lpstr>
      <vt:lpstr>AdvTTdeec4450</vt:lpstr>
      <vt:lpstr>AdvTTdeec4450 + 20</vt:lpstr>
      <vt:lpstr>CMBX12</vt:lpstr>
      <vt:lpstr>CMR8</vt:lpstr>
      <vt:lpstr>JansonTextLTStd-Roman</vt:lpstr>
      <vt:lpstr>MS Mincho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306</cp:revision>
  <dcterms:created xsi:type="dcterms:W3CDTF">2023-08-09T12:44:00Z</dcterms:created>
  <dcterms:modified xsi:type="dcterms:W3CDTF">2024-09-05T07:56:38Z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2052-12.1.0.17827</vt:lpwstr>
  </property>
</Properties>
</file>